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drawings/drawing1.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drawings/drawing2.xml" ContentType="application/vnd.openxmlformats-officedocument.drawingml.chartshape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8"/>
  </p:notesMasterIdLst>
  <p:handoutMasterIdLst>
    <p:handoutMasterId r:id="rId39"/>
  </p:handoutMasterIdLst>
  <p:sldIdLst>
    <p:sldId id="256" r:id="rId5"/>
    <p:sldId id="2141411623" r:id="rId6"/>
    <p:sldId id="257" r:id="rId7"/>
    <p:sldId id="2147468888" r:id="rId8"/>
    <p:sldId id="465" r:id="rId9"/>
    <p:sldId id="2147468944" r:id="rId10"/>
    <p:sldId id="2147468823" r:id="rId11"/>
    <p:sldId id="536" r:id="rId12"/>
    <p:sldId id="2147468890" r:id="rId13"/>
    <p:sldId id="2147468889" r:id="rId14"/>
    <p:sldId id="2147468892" r:id="rId15"/>
    <p:sldId id="2147468934" r:id="rId16"/>
    <p:sldId id="2147468911" r:id="rId17"/>
    <p:sldId id="537" r:id="rId18"/>
    <p:sldId id="2147468945" r:id="rId19"/>
    <p:sldId id="2147468948" r:id="rId20"/>
    <p:sldId id="2147468896" r:id="rId21"/>
    <p:sldId id="2147468895" r:id="rId22"/>
    <p:sldId id="2147468894" r:id="rId23"/>
    <p:sldId id="2147468893" r:id="rId24"/>
    <p:sldId id="538" r:id="rId25"/>
    <p:sldId id="2147468915" r:id="rId26"/>
    <p:sldId id="2147468932" r:id="rId27"/>
    <p:sldId id="2147468917" r:id="rId28"/>
    <p:sldId id="2141411995" r:id="rId29"/>
    <p:sldId id="539" r:id="rId30"/>
    <p:sldId id="2147468931" r:id="rId31"/>
    <p:sldId id="2147468930" r:id="rId32"/>
    <p:sldId id="2147468848" r:id="rId33"/>
    <p:sldId id="2147468912" r:id="rId34"/>
    <p:sldId id="344" r:id="rId35"/>
    <p:sldId id="261" r:id="rId36"/>
    <p:sldId id="262" r:id="rId37"/>
  </p:sldIdLst>
  <p:sldSz cx="12192000" cy="6858000"/>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743CB57-3767-6191-D21F-753080A22C22}" name="Thompson, Cole" initials="TC" userId="S::cole_thompson@advisory.com::cdc0bee8-bf5f-48ec-8404-d9ed3a8fef81" providerId="AD"/>
  <p188:author id="{D2BC4058-130D-3D12-DE99-B7DC688DA554}" name="Orr, Elizabeth" initials="OE" userId="S::elizabeth_orr@advisory.com::e41a8019-080c-404c-9a96-e2c7b4d96037" providerId="AD"/>
  <p188:author id="{C1613E5F-4385-C44D-75E9-FDA754D77845}" name="Seegobin, Vidal N" initials="SVN" userId="S::SeegobiV@advisory.com::eefd6d25-98f4-41c2-bd17-49f639b33558" providerId="AD"/>
  <p188:author id="{496113B2-C80D-ABBD-B289-CE532FF30628}" name="Trebes, Natalie" initials="TN" userId="S::TrebesN@advisory.com::88a1613f-8723-45b3-bf21-c8f3ba79b7cf" providerId="AD"/>
  <p188:author id="{96A8DEE6-9F5C-6015-5320-E5D9EC783325}" name="Nives, Marisa R" initials="NR" userId="S::marisa_nives@advisory.com::8bbb5968-fe41-4f81-b784-8f1ba19698c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3C738E-F78F-494E-9AE9-AE7908CE5C5D}" v="3" dt="2023-09-05T20:17:36.459"/>
  </p1510:revLst>
</p1510:revInfo>
</file>

<file path=ppt/tableStyles.xml><?xml version="1.0" encoding="utf-8"?>
<a:tblStyleLst xmlns:a="http://schemas.openxmlformats.org/drawingml/2006/main" def="{C083E6E3-FA7D-4D7B-A595-EF9225AFEA8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8431" autoAdjust="0"/>
  </p:normalViewPr>
  <p:slideViewPr>
    <p:cSldViewPr snapToGrid="0" showGuides="1">
      <p:cViewPr varScale="1">
        <p:scale>
          <a:sx n="114" d="100"/>
          <a:sy n="114" d="100"/>
        </p:scale>
        <p:origin x="438" y="102"/>
      </p:cViewPr>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48"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hite, Jaclyn E" userId="19242c8d-3fb8-4fce-af2a-32aa774ee64b" providerId="ADAL" clId="{F13C738E-F78F-494E-9AE9-AE7908CE5C5D}"/>
    <pc:docChg chg="undo redo custSel addSld delSld modSld">
      <pc:chgData name="White, Jaclyn E" userId="19242c8d-3fb8-4fce-af2a-32aa774ee64b" providerId="ADAL" clId="{F13C738E-F78F-494E-9AE9-AE7908CE5C5D}" dt="2023-09-08T16:15:55.948" v="45" actId="113"/>
      <pc:docMkLst>
        <pc:docMk/>
      </pc:docMkLst>
      <pc:sldChg chg="modSp mod">
        <pc:chgData name="White, Jaclyn E" userId="19242c8d-3fb8-4fce-af2a-32aa774ee64b" providerId="ADAL" clId="{F13C738E-F78F-494E-9AE9-AE7908CE5C5D}" dt="2023-09-05T20:19:02.700" v="44" actId="20577"/>
        <pc:sldMkLst>
          <pc:docMk/>
          <pc:sldMk cId="1724183787" sldId="256"/>
        </pc:sldMkLst>
        <pc:spChg chg="mod">
          <ac:chgData name="White, Jaclyn E" userId="19242c8d-3fb8-4fce-af2a-32aa774ee64b" providerId="ADAL" clId="{F13C738E-F78F-494E-9AE9-AE7908CE5C5D}" dt="2023-09-05T20:19:02.700" v="44" actId="20577"/>
          <ac:spMkLst>
            <pc:docMk/>
            <pc:sldMk cId="1724183787" sldId="256"/>
            <ac:spMk id="9" creationId="{5AE355BA-EC71-4DC5-93D2-A9705E681437}"/>
          </ac:spMkLst>
        </pc:spChg>
      </pc:sldChg>
      <pc:sldChg chg="add del">
        <pc:chgData name="White, Jaclyn E" userId="19242c8d-3fb8-4fce-af2a-32aa774ee64b" providerId="ADAL" clId="{F13C738E-F78F-494E-9AE9-AE7908CE5C5D}" dt="2023-09-05T20:16:49.058" v="35" actId="2696"/>
        <pc:sldMkLst>
          <pc:docMk/>
          <pc:sldMk cId="4256910875" sldId="276"/>
        </pc:sldMkLst>
      </pc:sldChg>
      <pc:sldChg chg="add del">
        <pc:chgData name="White, Jaclyn E" userId="19242c8d-3fb8-4fce-af2a-32aa774ee64b" providerId="ADAL" clId="{F13C738E-F78F-494E-9AE9-AE7908CE5C5D}" dt="2023-09-05T20:16:49.058" v="35" actId="2696"/>
        <pc:sldMkLst>
          <pc:docMk/>
          <pc:sldMk cId="69960704" sldId="288"/>
        </pc:sldMkLst>
      </pc:sldChg>
      <pc:sldChg chg="add">
        <pc:chgData name="White, Jaclyn E" userId="19242c8d-3fb8-4fce-af2a-32aa774ee64b" providerId="ADAL" clId="{F13C738E-F78F-494E-9AE9-AE7908CE5C5D}" dt="2023-09-05T20:17:36.440" v="37"/>
        <pc:sldMkLst>
          <pc:docMk/>
          <pc:sldMk cId="2679096552" sldId="344"/>
        </pc:sldMkLst>
      </pc:sldChg>
      <pc:sldChg chg="add del">
        <pc:chgData name="White, Jaclyn E" userId="19242c8d-3fb8-4fce-af2a-32aa774ee64b" providerId="ADAL" clId="{F13C738E-F78F-494E-9AE9-AE7908CE5C5D}" dt="2023-09-05T20:16:49.058" v="35" actId="2696"/>
        <pc:sldMkLst>
          <pc:docMk/>
          <pc:sldMk cId="1885995314" sldId="540"/>
        </pc:sldMkLst>
      </pc:sldChg>
      <pc:sldChg chg="add del">
        <pc:chgData name="White, Jaclyn E" userId="19242c8d-3fb8-4fce-af2a-32aa774ee64b" providerId="ADAL" clId="{F13C738E-F78F-494E-9AE9-AE7908CE5C5D}" dt="2023-09-05T20:16:49.058" v="35" actId="2696"/>
        <pc:sldMkLst>
          <pc:docMk/>
          <pc:sldMk cId="3339966527" sldId="542"/>
        </pc:sldMkLst>
      </pc:sldChg>
      <pc:sldChg chg="add del">
        <pc:chgData name="White, Jaclyn E" userId="19242c8d-3fb8-4fce-af2a-32aa774ee64b" providerId="ADAL" clId="{F13C738E-F78F-494E-9AE9-AE7908CE5C5D}" dt="2023-09-05T20:16:49.058" v="35" actId="2696"/>
        <pc:sldMkLst>
          <pc:docMk/>
          <pc:sldMk cId="2355287670" sldId="543"/>
        </pc:sldMkLst>
      </pc:sldChg>
      <pc:sldChg chg="add del">
        <pc:chgData name="White, Jaclyn E" userId="19242c8d-3fb8-4fce-af2a-32aa774ee64b" providerId="ADAL" clId="{F13C738E-F78F-494E-9AE9-AE7908CE5C5D}" dt="2023-09-05T20:16:49.058" v="35" actId="2696"/>
        <pc:sldMkLst>
          <pc:docMk/>
          <pc:sldMk cId="2228557085" sldId="544"/>
        </pc:sldMkLst>
      </pc:sldChg>
      <pc:sldChg chg="addSp modSp mod">
        <pc:chgData name="White, Jaclyn E" userId="19242c8d-3fb8-4fce-af2a-32aa774ee64b" providerId="ADAL" clId="{F13C738E-F78F-494E-9AE9-AE7908CE5C5D}" dt="2023-09-08T16:15:55.948" v="45" actId="113"/>
        <pc:sldMkLst>
          <pc:docMk/>
          <pc:sldMk cId="1305391853" sldId="2141411623"/>
        </pc:sldMkLst>
        <pc:spChg chg="add mod">
          <ac:chgData name="White, Jaclyn E" userId="19242c8d-3fb8-4fce-af2a-32aa774ee64b" providerId="ADAL" clId="{F13C738E-F78F-494E-9AE9-AE7908CE5C5D}" dt="2023-09-08T16:15:55.948" v="45" actId="113"/>
          <ac:spMkLst>
            <pc:docMk/>
            <pc:sldMk cId="1305391853" sldId="2141411623"/>
            <ac:spMk id="3" creationId="{7B78A357-C92E-612D-94AC-846CF5105388}"/>
          </ac:spMkLst>
        </pc:spChg>
        <pc:spChg chg="mod">
          <ac:chgData name="White, Jaclyn E" userId="19242c8d-3fb8-4fce-af2a-32aa774ee64b" providerId="ADAL" clId="{F13C738E-F78F-494E-9AE9-AE7908CE5C5D}" dt="2023-09-05T20:11:57.178" v="28" actId="1035"/>
          <ac:spMkLst>
            <pc:docMk/>
            <pc:sldMk cId="1305391853" sldId="2141411623"/>
            <ac:spMk id="5" creationId="{C5C9790F-C908-4468-BBF5-4A1525D786D0}"/>
          </ac:spMkLst>
        </pc:spChg>
        <pc:spChg chg="mod">
          <ac:chgData name="White, Jaclyn E" userId="19242c8d-3fb8-4fce-af2a-32aa774ee64b" providerId="ADAL" clId="{F13C738E-F78F-494E-9AE9-AE7908CE5C5D}" dt="2023-09-05T20:11:57.178" v="28" actId="1035"/>
          <ac:spMkLst>
            <pc:docMk/>
            <pc:sldMk cId="1305391853" sldId="2141411623"/>
            <ac:spMk id="6" creationId="{95475530-258E-4627-9766-198935B902AD}"/>
          </ac:spMkLst>
        </pc:spChg>
        <pc:spChg chg="add mod">
          <ac:chgData name="White, Jaclyn E" userId="19242c8d-3fb8-4fce-af2a-32aa774ee64b" providerId="ADAL" clId="{F13C738E-F78F-494E-9AE9-AE7908CE5C5D}" dt="2023-09-05T20:11:57.178" v="28" actId="1035"/>
          <ac:spMkLst>
            <pc:docMk/>
            <pc:sldMk cId="1305391853" sldId="2141411623"/>
            <ac:spMk id="7" creationId="{1016D399-FD7C-2BC3-C3BB-E573213094B3}"/>
          </ac:spMkLst>
        </pc:spChg>
        <pc:cxnChg chg="add mod">
          <ac:chgData name="White, Jaclyn E" userId="19242c8d-3fb8-4fce-af2a-32aa774ee64b" providerId="ADAL" clId="{F13C738E-F78F-494E-9AE9-AE7908CE5C5D}" dt="2023-09-05T20:11:57.178" v="28" actId="1035"/>
          <ac:cxnSpMkLst>
            <pc:docMk/>
            <pc:sldMk cId="1305391853" sldId="2141411623"/>
            <ac:cxnSpMk id="2" creationId="{777A103B-B246-D552-EF71-AC19FCEC4DF2}"/>
          </ac:cxnSpMkLst>
        </pc:cxnChg>
        <pc:cxnChg chg="add mod">
          <ac:chgData name="White, Jaclyn E" userId="19242c8d-3fb8-4fce-af2a-32aa774ee64b" providerId="ADAL" clId="{F13C738E-F78F-494E-9AE9-AE7908CE5C5D}" dt="2023-09-05T20:11:57.178" v="28" actId="1035"/>
          <ac:cxnSpMkLst>
            <pc:docMk/>
            <pc:sldMk cId="1305391853" sldId="2141411623"/>
            <ac:cxnSpMk id="4" creationId="{6FB5C141-63E5-D812-9D18-51198C383638}"/>
          </ac:cxnSpMkLst>
        </pc:cxnChg>
      </pc:sldChg>
      <pc:sldChg chg="add del">
        <pc:chgData name="White, Jaclyn E" userId="19242c8d-3fb8-4fce-af2a-32aa774ee64b" providerId="ADAL" clId="{F13C738E-F78F-494E-9AE9-AE7908CE5C5D}" dt="2023-09-05T20:16:49.058" v="35" actId="2696"/>
        <pc:sldMkLst>
          <pc:docMk/>
          <pc:sldMk cId="1569067996" sldId="2141411870"/>
        </pc:sldMkLst>
      </pc:sldChg>
      <pc:sldChg chg="add del">
        <pc:chgData name="White, Jaclyn E" userId="19242c8d-3fb8-4fce-af2a-32aa774ee64b" providerId="ADAL" clId="{F13C738E-F78F-494E-9AE9-AE7908CE5C5D}" dt="2023-09-05T20:16:49.058" v="35" actId="2696"/>
        <pc:sldMkLst>
          <pc:docMk/>
          <pc:sldMk cId="1290494863" sldId="2141411982"/>
        </pc:sldMkLst>
      </pc:sldChg>
      <pc:sldChg chg="add del">
        <pc:chgData name="White, Jaclyn E" userId="19242c8d-3fb8-4fce-af2a-32aa774ee64b" providerId="ADAL" clId="{F13C738E-F78F-494E-9AE9-AE7908CE5C5D}" dt="2023-09-05T20:16:49.058" v="35" actId="2696"/>
        <pc:sldMkLst>
          <pc:docMk/>
          <pc:sldMk cId="289703689" sldId="2147468832"/>
        </pc:sldMkLst>
      </pc:sldChg>
      <pc:sldChg chg="del">
        <pc:chgData name="White, Jaclyn E" userId="19242c8d-3fb8-4fce-af2a-32aa774ee64b" providerId="ADAL" clId="{F13C738E-F78F-494E-9AE9-AE7908CE5C5D}" dt="2023-09-05T20:16:59.594" v="36" actId="2696"/>
        <pc:sldMkLst>
          <pc:docMk/>
          <pc:sldMk cId="3434299239" sldId="2147468833"/>
        </pc:sldMkLst>
      </pc:sldChg>
      <pc:sldChg chg="add del">
        <pc:chgData name="White, Jaclyn E" userId="19242c8d-3fb8-4fce-af2a-32aa774ee64b" providerId="ADAL" clId="{F13C738E-F78F-494E-9AE9-AE7908CE5C5D}" dt="2023-09-05T20:16:49.058" v="35" actId="2696"/>
        <pc:sldMkLst>
          <pc:docMk/>
          <pc:sldMk cId="3483727244" sldId="2147468878"/>
        </pc:sldMkLst>
      </pc:sldChg>
      <pc:sldChg chg="add del">
        <pc:chgData name="White, Jaclyn E" userId="19242c8d-3fb8-4fce-af2a-32aa774ee64b" providerId="ADAL" clId="{F13C738E-F78F-494E-9AE9-AE7908CE5C5D}" dt="2023-09-05T20:16:49.058" v="35" actId="2696"/>
        <pc:sldMkLst>
          <pc:docMk/>
          <pc:sldMk cId="1896639220" sldId="2147468884"/>
        </pc:sldMkLst>
      </pc:sldChg>
      <pc:sldChg chg="add del">
        <pc:chgData name="White, Jaclyn E" userId="19242c8d-3fb8-4fce-af2a-32aa774ee64b" providerId="ADAL" clId="{F13C738E-F78F-494E-9AE9-AE7908CE5C5D}" dt="2023-09-05T20:16:49.058" v="35" actId="2696"/>
        <pc:sldMkLst>
          <pc:docMk/>
          <pc:sldMk cId="759068798" sldId="2147468899"/>
        </pc:sldMkLst>
      </pc:sldChg>
      <pc:sldChg chg="add del">
        <pc:chgData name="White, Jaclyn E" userId="19242c8d-3fb8-4fce-af2a-32aa774ee64b" providerId="ADAL" clId="{F13C738E-F78F-494E-9AE9-AE7908CE5C5D}" dt="2023-09-05T20:16:49.058" v="35" actId="2696"/>
        <pc:sldMkLst>
          <pc:docMk/>
          <pc:sldMk cId="3104502704" sldId="2147468904"/>
        </pc:sldMkLst>
      </pc:sldChg>
      <pc:sldChg chg="add del">
        <pc:chgData name="White, Jaclyn E" userId="19242c8d-3fb8-4fce-af2a-32aa774ee64b" providerId="ADAL" clId="{F13C738E-F78F-494E-9AE9-AE7908CE5C5D}" dt="2023-09-05T20:16:49.058" v="35" actId="2696"/>
        <pc:sldMkLst>
          <pc:docMk/>
          <pc:sldMk cId="4157782744" sldId="2147468905"/>
        </pc:sldMkLst>
      </pc:sldChg>
      <pc:sldChg chg="add del">
        <pc:chgData name="White, Jaclyn E" userId="19242c8d-3fb8-4fce-af2a-32aa774ee64b" providerId="ADAL" clId="{F13C738E-F78F-494E-9AE9-AE7908CE5C5D}" dt="2023-09-05T20:16:49.058" v="35" actId="2696"/>
        <pc:sldMkLst>
          <pc:docMk/>
          <pc:sldMk cId="5967661" sldId="2147468906"/>
        </pc:sldMkLst>
      </pc:sldChg>
      <pc:sldChg chg="add del">
        <pc:chgData name="White, Jaclyn E" userId="19242c8d-3fb8-4fce-af2a-32aa774ee64b" providerId="ADAL" clId="{F13C738E-F78F-494E-9AE9-AE7908CE5C5D}" dt="2023-09-05T20:16:49.058" v="35" actId="2696"/>
        <pc:sldMkLst>
          <pc:docMk/>
          <pc:sldMk cId="2394877393" sldId="2147468918"/>
        </pc:sldMkLst>
      </pc:sldChg>
      <pc:sldChg chg="add del">
        <pc:chgData name="White, Jaclyn E" userId="19242c8d-3fb8-4fce-af2a-32aa774ee64b" providerId="ADAL" clId="{F13C738E-F78F-494E-9AE9-AE7908CE5C5D}" dt="2023-09-05T20:16:49.058" v="35" actId="2696"/>
        <pc:sldMkLst>
          <pc:docMk/>
          <pc:sldMk cId="3580957075" sldId="2147468919"/>
        </pc:sldMkLst>
      </pc:sldChg>
      <pc:sldChg chg="add del">
        <pc:chgData name="White, Jaclyn E" userId="19242c8d-3fb8-4fce-af2a-32aa774ee64b" providerId="ADAL" clId="{F13C738E-F78F-494E-9AE9-AE7908CE5C5D}" dt="2023-09-05T20:16:49.058" v="35" actId="2696"/>
        <pc:sldMkLst>
          <pc:docMk/>
          <pc:sldMk cId="142514684" sldId="2147468920"/>
        </pc:sldMkLst>
      </pc:sldChg>
      <pc:sldChg chg="add del">
        <pc:chgData name="White, Jaclyn E" userId="19242c8d-3fb8-4fce-af2a-32aa774ee64b" providerId="ADAL" clId="{F13C738E-F78F-494E-9AE9-AE7908CE5C5D}" dt="2023-09-05T20:16:49.058" v="35" actId="2696"/>
        <pc:sldMkLst>
          <pc:docMk/>
          <pc:sldMk cId="4226220358" sldId="2147468933"/>
        </pc:sldMkLst>
      </pc:sldChg>
      <pc:sldChg chg="add del">
        <pc:chgData name="White, Jaclyn E" userId="19242c8d-3fb8-4fce-af2a-32aa774ee64b" providerId="ADAL" clId="{F13C738E-F78F-494E-9AE9-AE7908CE5C5D}" dt="2023-09-05T20:16:49.058" v="35" actId="2696"/>
        <pc:sldMkLst>
          <pc:docMk/>
          <pc:sldMk cId="1370083360" sldId="2147468935"/>
        </pc:sldMkLst>
      </pc:sldChg>
      <pc:sldChg chg="add del">
        <pc:chgData name="White, Jaclyn E" userId="19242c8d-3fb8-4fce-af2a-32aa774ee64b" providerId="ADAL" clId="{F13C738E-F78F-494E-9AE9-AE7908CE5C5D}" dt="2023-09-05T20:16:49.058" v="35" actId="2696"/>
        <pc:sldMkLst>
          <pc:docMk/>
          <pc:sldMk cId="947098046" sldId="2147468936"/>
        </pc:sldMkLst>
      </pc:sldChg>
      <pc:sldChg chg="add del">
        <pc:chgData name="White, Jaclyn E" userId="19242c8d-3fb8-4fce-af2a-32aa774ee64b" providerId="ADAL" clId="{F13C738E-F78F-494E-9AE9-AE7908CE5C5D}" dt="2023-09-05T20:16:49.058" v="35" actId="2696"/>
        <pc:sldMkLst>
          <pc:docMk/>
          <pc:sldMk cId="1792249698" sldId="2147468937"/>
        </pc:sldMkLst>
      </pc:sldChg>
      <pc:sldChg chg="add del">
        <pc:chgData name="White, Jaclyn E" userId="19242c8d-3fb8-4fce-af2a-32aa774ee64b" providerId="ADAL" clId="{F13C738E-F78F-494E-9AE9-AE7908CE5C5D}" dt="2023-09-05T20:16:49.058" v="35" actId="2696"/>
        <pc:sldMkLst>
          <pc:docMk/>
          <pc:sldMk cId="3608029544" sldId="2147468938"/>
        </pc:sldMkLst>
      </pc:sldChg>
      <pc:sldChg chg="add del">
        <pc:chgData name="White, Jaclyn E" userId="19242c8d-3fb8-4fce-af2a-32aa774ee64b" providerId="ADAL" clId="{F13C738E-F78F-494E-9AE9-AE7908CE5C5D}" dt="2023-09-05T20:16:49.058" v="35" actId="2696"/>
        <pc:sldMkLst>
          <pc:docMk/>
          <pc:sldMk cId="1178856428" sldId="2147468939"/>
        </pc:sldMkLst>
      </pc:sldChg>
      <pc:sldChg chg="add del">
        <pc:chgData name="White, Jaclyn E" userId="19242c8d-3fb8-4fce-af2a-32aa774ee64b" providerId="ADAL" clId="{F13C738E-F78F-494E-9AE9-AE7908CE5C5D}" dt="2023-09-05T20:16:49.058" v="35" actId="2696"/>
        <pc:sldMkLst>
          <pc:docMk/>
          <pc:sldMk cId="2656382146" sldId="2147468942"/>
        </pc:sldMkLst>
      </pc:sldChg>
      <pc:sldChg chg="add del">
        <pc:chgData name="White, Jaclyn E" userId="19242c8d-3fb8-4fce-af2a-32aa774ee64b" providerId="ADAL" clId="{F13C738E-F78F-494E-9AE9-AE7908CE5C5D}" dt="2023-09-05T20:16:49.058" v="35" actId="2696"/>
        <pc:sldMkLst>
          <pc:docMk/>
          <pc:sldMk cId="3036905260" sldId="2147468943"/>
        </pc:sldMkLst>
      </pc:sldChg>
      <pc:sldChg chg="add del">
        <pc:chgData name="White, Jaclyn E" userId="19242c8d-3fb8-4fce-af2a-32aa774ee64b" providerId="ADAL" clId="{F13C738E-F78F-494E-9AE9-AE7908CE5C5D}" dt="2023-09-05T20:16:49.058" v="35" actId="2696"/>
        <pc:sldMkLst>
          <pc:docMk/>
          <pc:sldMk cId="2333881899" sldId="2147468946"/>
        </pc:sldMkLst>
      </pc:sldChg>
      <pc:sldChg chg="add del">
        <pc:chgData name="White, Jaclyn E" userId="19242c8d-3fb8-4fce-af2a-32aa774ee64b" providerId="ADAL" clId="{F13C738E-F78F-494E-9AE9-AE7908CE5C5D}" dt="2023-09-05T20:16:49.058" v="35" actId="2696"/>
        <pc:sldMkLst>
          <pc:docMk/>
          <pc:sldMk cId="3675524261" sldId="2147468947"/>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258146786226899E-2"/>
          <c:y val="0.21646536147451773"/>
          <c:w val="0.93308319718806465"/>
          <c:h val="0.56316628069663766"/>
        </c:manualLayout>
      </c:layout>
      <c:barChart>
        <c:barDir val="col"/>
        <c:grouping val="clustered"/>
        <c:varyColors val="0"/>
        <c:ser>
          <c:idx val="0"/>
          <c:order val="0"/>
          <c:tx>
            <c:strRef>
              <c:f>Sheet1!$B$1</c:f>
              <c:strCache>
                <c:ptCount val="1"/>
                <c:pt idx="0">
                  <c:v>Series 1</c:v>
                </c:pt>
              </c:strCache>
            </c:strRef>
          </c:tx>
          <c:spPr>
            <a:solidFill>
              <a:srgbClr val="222A30"/>
            </a:solidFill>
            <a:ln w="19050">
              <a:solidFill>
                <a:schemeClr val="bg1"/>
              </a:solidFill>
              <a:miter lim="800000"/>
            </a:ln>
            <a:effectLst/>
          </c:spPr>
          <c:invertIfNegative val="0"/>
          <c:dPt>
            <c:idx val="1"/>
            <c:invertIfNegative val="0"/>
            <c:bubble3D val="0"/>
            <c:spPr>
              <a:solidFill>
                <a:srgbClr val="445460"/>
              </a:solidFill>
              <a:ln w="19050">
                <a:solidFill>
                  <a:schemeClr val="bg1"/>
                </a:solidFill>
                <a:miter lim="800000"/>
              </a:ln>
              <a:effectLst/>
            </c:spPr>
            <c:extLst>
              <c:ext xmlns:c16="http://schemas.microsoft.com/office/drawing/2014/chart" uri="{C3380CC4-5D6E-409C-BE32-E72D297353CC}">
                <c16:uniqueId val="{00000011-8057-4767-BC3D-9BAD29233C11}"/>
              </c:ext>
            </c:extLst>
          </c:dPt>
          <c:dLbls>
            <c:dLbl>
              <c:idx val="0"/>
              <c:tx>
                <c:rich>
                  <a:bodyPr/>
                  <a:lstStyle/>
                  <a:p>
                    <a:r>
                      <a:rPr lang="en-US"/>
                      <a:t>24%</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8057-4767-BC3D-9BAD29233C11}"/>
                </c:ext>
              </c:extLst>
            </c:dLbl>
            <c:dLbl>
              <c:idx val="1"/>
              <c:tx>
                <c:rich>
                  <a:bodyPr/>
                  <a:lstStyle/>
                  <a:p>
                    <a:r>
                      <a:rPr lang="en-US"/>
                      <a:t>14%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8057-4767-BC3D-9BAD29233C11}"/>
                </c:ext>
              </c:extLst>
            </c:dLbl>
            <c:spPr>
              <a:noFill/>
              <a:ln>
                <a:noFill/>
              </a:ln>
              <a:effectLst/>
            </c:spPr>
            <c:txPr>
              <a:bodyPr rot="0" spcFirstLastPara="1" vertOverflow="overflow" horzOverflow="overflow" vert="horz" wrap="square" lIns="45720" tIns="0" rIns="45720" bIns="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strRef>
              <c:f>Sheet1!$A$2:$A$3</c:f>
              <c:strCache>
                <c:ptCount val="2"/>
                <c:pt idx="0">
                  <c:v>Operating margin</c:v>
                </c:pt>
                <c:pt idx="1">
                  <c:v>EBITDA margin</c:v>
                </c:pt>
              </c:strCache>
            </c:strRef>
          </c:cat>
          <c:val>
            <c:numRef>
              <c:f>Sheet1!$B$2:$B$3</c:f>
              <c:numCache>
                <c:formatCode>0.00%</c:formatCode>
                <c:ptCount val="2"/>
                <c:pt idx="0">
                  <c:v>0.24</c:v>
                </c:pt>
                <c:pt idx="1">
                  <c:v>0.14000000000000001</c:v>
                </c:pt>
              </c:numCache>
            </c:numRef>
          </c:val>
          <c:extLst>
            <c:ext xmlns:c16="http://schemas.microsoft.com/office/drawing/2014/chart" uri="{C3380CC4-5D6E-409C-BE32-E72D297353CC}">
              <c16:uniqueId val="{00000000-98CD-42A6-AE2A-93A443BB5F5D}"/>
            </c:ext>
          </c:extLst>
        </c:ser>
        <c:dLbls>
          <c:dLblPos val="outEnd"/>
          <c:showLegendKey val="0"/>
          <c:showVal val="1"/>
          <c:showCatName val="0"/>
          <c:showSerName val="0"/>
          <c:showPercent val="0"/>
          <c:showBubbleSize val="0"/>
        </c:dLbls>
        <c:gapWidth val="100"/>
        <c:axId val="553888416"/>
        <c:axId val="553889400"/>
      </c:barChart>
      <c:catAx>
        <c:axId val="55388841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1" u="none" strike="noStrike" kern="1200" baseline="0">
                <a:solidFill>
                  <a:schemeClr val="tx1"/>
                </a:solidFill>
                <a:latin typeface="+mn-lt"/>
                <a:ea typeface="+mn-ea"/>
                <a:cs typeface="+mn-cs"/>
              </a:defRPr>
            </a:pPr>
            <a:endParaRPr lang="en-US"/>
          </a:p>
        </c:txPr>
        <c:crossAx val="553889400"/>
        <c:crosses val="autoZero"/>
        <c:auto val="1"/>
        <c:lblAlgn val="ctr"/>
        <c:lblOffset val="100"/>
        <c:noMultiLvlLbl val="0"/>
      </c:catAx>
      <c:valAx>
        <c:axId val="553889400"/>
        <c:scaling>
          <c:orientation val="minMax"/>
        </c:scaling>
        <c:delete val="1"/>
        <c:axPos val="l"/>
        <c:numFmt formatCode="0.00%" sourceLinked="1"/>
        <c:majorTickMark val="none"/>
        <c:minorTickMark val="none"/>
        <c:tickLblPos val="nextTo"/>
        <c:crossAx val="553888416"/>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29293780084382E-3"/>
          <c:y val="0.1242721795247806"/>
          <c:w val="0.97963720407448363"/>
          <c:h val="0.47742388893240184"/>
        </c:manualLayout>
      </c:layout>
      <c:barChart>
        <c:barDir val="col"/>
        <c:grouping val="clustered"/>
        <c:varyColors val="0"/>
        <c:ser>
          <c:idx val="0"/>
          <c:order val="0"/>
          <c:tx>
            <c:strRef>
              <c:f>Sheet1!$B$1</c:f>
              <c:strCache>
                <c:ptCount val="1"/>
                <c:pt idx="0">
                  <c:v>Series 1</c:v>
                </c:pt>
              </c:strCache>
            </c:strRef>
          </c:tx>
          <c:spPr>
            <a:solidFill>
              <a:srgbClr val="D6D9DA"/>
            </a:solidFill>
            <a:ln w="19050">
              <a:solidFill>
                <a:schemeClr val="bg1"/>
              </a:solidFill>
              <a:miter lim="800000"/>
            </a:ln>
            <a:effectLst/>
          </c:spPr>
          <c:invertIfNegative val="0"/>
          <c:dPt>
            <c:idx val="1"/>
            <c:invertIfNegative val="0"/>
            <c:bubble3D val="0"/>
            <c:spPr>
              <a:solidFill>
                <a:srgbClr val="999FA3"/>
              </a:solidFill>
              <a:ln w="19050">
                <a:solidFill>
                  <a:schemeClr val="bg1"/>
                </a:solidFill>
                <a:miter lim="800000"/>
              </a:ln>
              <a:effectLst/>
            </c:spPr>
            <c:extLst>
              <c:ext xmlns:c16="http://schemas.microsoft.com/office/drawing/2014/chart" uri="{C3380CC4-5D6E-409C-BE32-E72D297353CC}">
                <c16:uniqueId val="{00000011-7804-4270-BADD-6EE7D6379BD9}"/>
              </c:ext>
            </c:extLst>
          </c:dPt>
          <c:dLbls>
            <c:dLbl>
              <c:idx val="0"/>
              <c:tx>
                <c:rich>
                  <a:bodyPr/>
                  <a:lstStyle/>
                  <a:p>
                    <a:r>
                      <a:rPr lang="en-US"/>
                      <a:t>-39%</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7804-4270-BADD-6EE7D6379BD9}"/>
                </c:ext>
              </c:extLst>
            </c:dLbl>
            <c:dLbl>
              <c:idx val="1"/>
              <c:tx>
                <c:rich>
                  <a:bodyPr/>
                  <a:lstStyle/>
                  <a:p>
                    <a:r>
                      <a:rPr lang="en-US"/>
                      <a:t>-30%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7804-4270-BADD-6EE7D6379BD9}"/>
                </c:ext>
              </c:extLst>
            </c:dLbl>
            <c:spPr>
              <a:noFill/>
              <a:ln>
                <a:noFill/>
              </a:ln>
              <a:effectLst/>
            </c:spPr>
            <c:txPr>
              <a:bodyPr rot="0" spcFirstLastPara="1" vertOverflow="overflow" horzOverflow="overflow" vert="horz" wrap="square" lIns="45720" tIns="0" rIns="45720" bIns="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strRef>
              <c:f>Sheet1!$A$2:$A$3</c:f>
              <c:strCache>
                <c:ptCount val="2"/>
                <c:pt idx="0">
                  <c:v>Operating margin</c:v>
                </c:pt>
                <c:pt idx="1">
                  <c:v>EBITDA margin</c:v>
                </c:pt>
              </c:strCache>
            </c:strRef>
          </c:cat>
          <c:val>
            <c:numRef>
              <c:f>Sheet1!$B$2:$B$3</c:f>
              <c:numCache>
                <c:formatCode>0.00%</c:formatCode>
                <c:ptCount val="2"/>
                <c:pt idx="0">
                  <c:v>-0.39</c:v>
                </c:pt>
                <c:pt idx="1">
                  <c:v>-0.3</c:v>
                </c:pt>
              </c:numCache>
            </c:numRef>
          </c:val>
          <c:extLst>
            <c:ext xmlns:c16="http://schemas.microsoft.com/office/drawing/2014/chart" uri="{C3380CC4-5D6E-409C-BE32-E72D297353CC}">
              <c16:uniqueId val="{00000000-98CD-42A6-AE2A-93A443BB5F5D}"/>
            </c:ext>
          </c:extLst>
        </c:ser>
        <c:dLbls>
          <c:dLblPos val="outEnd"/>
          <c:showLegendKey val="0"/>
          <c:showVal val="1"/>
          <c:showCatName val="0"/>
          <c:showSerName val="0"/>
          <c:showPercent val="0"/>
          <c:showBubbleSize val="0"/>
        </c:dLbls>
        <c:gapWidth val="100"/>
        <c:axId val="553888416"/>
        <c:axId val="553889400"/>
      </c:barChart>
      <c:catAx>
        <c:axId val="553888416"/>
        <c:scaling>
          <c:orientation val="minMax"/>
        </c:scaling>
        <c:delete val="0"/>
        <c:axPos val="b"/>
        <c:numFmt formatCode="General" sourceLinked="1"/>
        <c:majorTickMark val="none"/>
        <c:minorTickMark val="none"/>
        <c:tickLblPos val="high"/>
        <c:spPr>
          <a:noFill/>
          <a:ln w="9525" cap="flat" cmpd="sng" algn="ctr">
            <a:noFill/>
            <a:round/>
          </a:ln>
          <a:effectLst/>
        </c:spPr>
        <c:txPr>
          <a:bodyPr rot="-60000000" spcFirstLastPara="1" vertOverflow="ellipsis" vert="horz" wrap="square" anchor="ctr" anchorCtr="1"/>
          <a:lstStyle/>
          <a:p>
            <a:pPr>
              <a:defRPr sz="1400" b="0" i="1" u="none" strike="noStrike" kern="1200" baseline="0">
                <a:solidFill>
                  <a:schemeClr val="tx1"/>
                </a:solidFill>
                <a:latin typeface="+mn-lt"/>
                <a:ea typeface="+mn-ea"/>
                <a:cs typeface="+mn-cs"/>
              </a:defRPr>
            </a:pPr>
            <a:endParaRPr lang="en-US"/>
          </a:p>
        </c:txPr>
        <c:crossAx val="553889400"/>
        <c:crosses val="autoZero"/>
        <c:auto val="1"/>
        <c:lblAlgn val="ctr"/>
        <c:lblOffset val="100"/>
        <c:noMultiLvlLbl val="0"/>
      </c:catAx>
      <c:valAx>
        <c:axId val="553889400"/>
        <c:scaling>
          <c:orientation val="minMax"/>
        </c:scaling>
        <c:delete val="1"/>
        <c:axPos val="l"/>
        <c:numFmt formatCode="0.00%" sourceLinked="1"/>
        <c:majorTickMark val="none"/>
        <c:minorTickMark val="none"/>
        <c:tickLblPos val="nextTo"/>
        <c:crossAx val="553888416"/>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86781297032016E-2"/>
          <c:y val="0"/>
          <c:w val="0.98254683981280788"/>
          <c:h val="0.75198111478973695"/>
        </c:manualLayout>
      </c:layout>
      <c:barChart>
        <c:barDir val="col"/>
        <c:grouping val="clustered"/>
        <c:varyColors val="0"/>
        <c:ser>
          <c:idx val="0"/>
          <c:order val="0"/>
          <c:tx>
            <c:strRef>
              <c:f>Sheet1!$B$1</c:f>
              <c:strCache>
                <c:ptCount val="1"/>
                <c:pt idx="0">
                  <c:v>Net closures</c:v>
                </c:pt>
              </c:strCache>
            </c:strRef>
          </c:tx>
          <c:spPr>
            <a:solidFill>
              <a:srgbClr val="D6D9DA"/>
            </a:solidFill>
            <a:ln w="19050">
              <a:solidFill>
                <a:schemeClr val="bg1"/>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Rate of closures</c:v>
                </c:pt>
              </c:strCache>
            </c:strRef>
          </c:cat>
          <c:val>
            <c:numRef>
              <c:f>Sheet1!$B$2</c:f>
              <c:numCache>
                <c:formatCode>0%</c:formatCode>
                <c:ptCount val="1"/>
                <c:pt idx="0">
                  <c:v>-0.04</c:v>
                </c:pt>
              </c:numCache>
            </c:numRef>
          </c:val>
          <c:extLst>
            <c:ext xmlns:c16="http://schemas.microsoft.com/office/drawing/2014/chart" uri="{C3380CC4-5D6E-409C-BE32-E72D297353CC}">
              <c16:uniqueId val="{00000000-98CD-42A6-AE2A-93A443BB5F5D}"/>
            </c:ext>
          </c:extLst>
        </c:ser>
        <c:ser>
          <c:idx val="1"/>
          <c:order val="1"/>
          <c:tx>
            <c:strRef>
              <c:f>Sheet1!$C$1</c:f>
              <c:strCache>
                <c:ptCount val="1"/>
                <c:pt idx="0">
                  <c:v>Urban closure</c:v>
                </c:pt>
              </c:strCache>
            </c:strRef>
          </c:tx>
          <c:spPr>
            <a:solidFill>
              <a:srgbClr val="7C99AE"/>
            </a:solidFill>
            <a:ln w="19050">
              <a:solidFill>
                <a:schemeClr val="bg1"/>
              </a:solidFill>
              <a:miter lim="800000"/>
            </a:ln>
            <a:effectLst/>
          </c:spPr>
          <c:invertIfNegative val="0"/>
          <c:dLbls>
            <c:dLbl>
              <c:idx val="0"/>
              <c:tx>
                <c:rich>
                  <a:bodyPr/>
                  <a:lstStyle/>
                  <a:p>
                    <a:r>
                      <a:rPr lang="en-US"/>
                      <a:t>-1.7%</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FA18-4402-8C20-8C5D5851486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Rate of closures</c:v>
                </c:pt>
              </c:strCache>
            </c:strRef>
          </c:cat>
          <c:val>
            <c:numRef>
              <c:f>Sheet1!$C$2</c:f>
              <c:numCache>
                <c:formatCode>0.00%</c:formatCode>
                <c:ptCount val="1"/>
                <c:pt idx="0">
                  <c:v>-1.7000000000000001E-2</c:v>
                </c:pt>
              </c:numCache>
            </c:numRef>
          </c:val>
          <c:extLst>
            <c:ext xmlns:c16="http://schemas.microsoft.com/office/drawing/2014/chart" uri="{C3380CC4-5D6E-409C-BE32-E72D297353CC}">
              <c16:uniqueId val="{00000001-98CD-42A6-AE2A-93A443BB5F5D}"/>
            </c:ext>
          </c:extLst>
        </c:ser>
        <c:ser>
          <c:idx val="2"/>
          <c:order val="2"/>
          <c:tx>
            <c:strRef>
              <c:f>Sheet1!$D$1</c:f>
              <c:strCache>
                <c:ptCount val="1"/>
                <c:pt idx="0">
                  <c:v>Rural closure</c:v>
                </c:pt>
              </c:strCache>
            </c:strRef>
          </c:tx>
          <c:spPr>
            <a:solidFill>
              <a:srgbClr val="667E90"/>
            </a:solidFill>
            <a:ln w="19050">
              <a:solidFill>
                <a:schemeClr val="bg1"/>
              </a:solidFill>
              <a:miter lim="800000"/>
            </a:ln>
            <a:effectLst/>
          </c:spPr>
          <c:invertIfNegative val="0"/>
          <c:dLbls>
            <c:dLbl>
              <c:idx val="0"/>
              <c:tx>
                <c:rich>
                  <a:bodyPr/>
                  <a:lstStyle/>
                  <a:p>
                    <a:r>
                      <a:rPr lang="en-US"/>
                      <a:t>-2.5%</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FA18-4402-8C20-8C5D5851486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Rate of closures</c:v>
                </c:pt>
              </c:strCache>
            </c:strRef>
          </c:cat>
          <c:val>
            <c:numRef>
              <c:f>Sheet1!$D$2</c:f>
              <c:numCache>
                <c:formatCode>0.00%</c:formatCode>
                <c:ptCount val="1"/>
                <c:pt idx="0">
                  <c:v>-2.5000000000000001E-2</c:v>
                </c:pt>
              </c:numCache>
            </c:numRef>
          </c:val>
          <c:extLst>
            <c:ext xmlns:c16="http://schemas.microsoft.com/office/drawing/2014/chart" uri="{C3380CC4-5D6E-409C-BE32-E72D297353CC}">
              <c16:uniqueId val="{00000002-98CD-42A6-AE2A-93A443BB5F5D}"/>
            </c:ext>
          </c:extLst>
        </c:ser>
        <c:dLbls>
          <c:dLblPos val="outEnd"/>
          <c:showLegendKey val="0"/>
          <c:showVal val="1"/>
          <c:showCatName val="0"/>
          <c:showSerName val="0"/>
          <c:showPercent val="0"/>
          <c:showBubbleSize val="0"/>
        </c:dLbls>
        <c:gapWidth val="100"/>
        <c:axId val="553888416"/>
        <c:axId val="553889400"/>
      </c:barChart>
      <c:catAx>
        <c:axId val="553888416"/>
        <c:scaling>
          <c:orientation val="minMax"/>
        </c:scaling>
        <c:delete val="1"/>
        <c:axPos val="b"/>
        <c:numFmt formatCode="General" sourceLinked="1"/>
        <c:majorTickMark val="none"/>
        <c:minorTickMark val="none"/>
        <c:tickLblPos val="nextTo"/>
        <c:crossAx val="553889400"/>
        <c:crosses val="autoZero"/>
        <c:auto val="1"/>
        <c:lblAlgn val="ctr"/>
        <c:lblOffset val="100"/>
        <c:noMultiLvlLbl val="0"/>
      </c:catAx>
      <c:valAx>
        <c:axId val="553889400"/>
        <c:scaling>
          <c:orientation val="minMax"/>
        </c:scaling>
        <c:delete val="1"/>
        <c:axPos val="l"/>
        <c:numFmt formatCode="0%" sourceLinked="1"/>
        <c:majorTickMark val="none"/>
        <c:minorTickMark val="none"/>
        <c:tickLblPos val="nextTo"/>
        <c:crossAx val="553888416"/>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656945994431761"/>
          <c:y val="4.7112697238857797E-2"/>
          <c:w val="0.94777181720120784"/>
          <c:h val="0.74407628192480335"/>
        </c:manualLayout>
      </c:layout>
      <c:lineChart>
        <c:grouping val="standard"/>
        <c:varyColors val="0"/>
        <c:ser>
          <c:idx val="0"/>
          <c:order val="0"/>
          <c:tx>
            <c:strRef>
              <c:f>Sheet1!$B$1</c:f>
              <c:strCache>
                <c:ptCount val="1"/>
                <c:pt idx="0">
                  <c:v>Series 1</c:v>
                </c:pt>
              </c:strCache>
            </c:strRef>
          </c:tx>
          <c:spPr>
            <a:ln w="38100" cap="flat">
              <a:solidFill>
                <a:srgbClr val="445460"/>
              </a:solidFill>
              <a:miter lim="800000"/>
            </a:ln>
            <a:effectLst/>
          </c:spPr>
          <c:marker>
            <c:symbol val="circle"/>
            <c:size val="7"/>
            <c:spPr>
              <a:solidFill>
                <a:schemeClr val="bg1"/>
              </a:solidFill>
              <a:ln w="19050">
                <a:solidFill>
                  <a:srgbClr val="D6D9DA"/>
                </a:solidFill>
              </a:ln>
              <a:effectLst/>
            </c:spPr>
          </c:marker>
          <c:dLbls>
            <c:delete val="1"/>
          </c:dLbls>
          <c:cat>
            <c:strRef>
              <c:f>Sheet1!$A$2:$A$23</c:f>
              <c:strCache>
                <c:ptCount val="22"/>
                <c:pt idx="0">
                  <c:v>2016 Q1</c:v>
                </c:pt>
                <c:pt idx="1">
                  <c:v>Q2</c:v>
                </c:pt>
                <c:pt idx="2">
                  <c:v>Q3</c:v>
                </c:pt>
                <c:pt idx="3">
                  <c:v>Q4</c:v>
                </c:pt>
                <c:pt idx="4">
                  <c:v>2017 Q1</c:v>
                </c:pt>
                <c:pt idx="5">
                  <c:v>Q2</c:v>
                </c:pt>
                <c:pt idx="6">
                  <c:v>Q3</c:v>
                </c:pt>
                <c:pt idx="7">
                  <c:v>Q4</c:v>
                </c:pt>
                <c:pt idx="8">
                  <c:v>2018 Q1</c:v>
                </c:pt>
                <c:pt idx="9">
                  <c:v>Q2</c:v>
                </c:pt>
                <c:pt idx="10">
                  <c:v>Q3</c:v>
                </c:pt>
                <c:pt idx="11">
                  <c:v>Q4</c:v>
                </c:pt>
                <c:pt idx="12">
                  <c:v>2019 Q1</c:v>
                </c:pt>
                <c:pt idx="13">
                  <c:v>Q2</c:v>
                </c:pt>
                <c:pt idx="14">
                  <c:v>Q3</c:v>
                </c:pt>
                <c:pt idx="15">
                  <c:v>Q4</c:v>
                </c:pt>
                <c:pt idx="16">
                  <c:v>2020 Q1</c:v>
                </c:pt>
                <c:pt idx="17">
                  <c:v>Q2</c:v>
                </c:pt>
                <c:pt idx="18">
                  <c:v>Q3</c:v>
                </c:pt>
                <c:pt idx="19">
                  <c:v>Q4</c:v>
                </c:pt>
                <c:pt idx="20">
                  <c:v>2021 Q1</c:v>
                </c:pt>
                <c:pt idx="21">
                  <c:v>Q2</c:v>
                </c:pt>
              </c:strCache>
            </c:strRef>
          </c:cat>
          <c:val>
            <c:numRef>
              <c:f>Sheet1!$B$2:$B$23</c:f>
              <c:numCache>
                <c:formatCode>#,##0</c:formatCode>
                <c:ptCount val="22"/>
                <c:pt idx="0">
                  <c:v>6356</c:v>
                </c:pt>
                <c:pt idx="1">
                  <c:v>6365</c:v>
                </c:pt>
                <c:pt idx="2">
                  <c:v>6373</c:v>
                </c:pt>
                <c:pt idx="3">
                  <c:v>6388</c:v>
                </c:pt>
                <c:pt idx="4">
                  <c:v>6381</c:v>
                </c:pt>
                <c:pt idx="5">
                  <c:v>6376</c:v>
                </c:pt>
                <c:pt idx="6">
                  <c:v>6381</c:v>
                </c:pt>
                <c:pt idx="7">
                  <c:v>6363</c:v>
                </c:pt>
                <c:pt idx="8">
                  <c:v>6358</c:v>
                </c:pt>
                <c:pt idx="9">
                  <c:v>6356</c:v>
                </c:pt>
                <c:pt idx="10">
                  <c:v>6325</c:v>
                </c:pt>
                <c:pt idx="11">
                  <c:v>6300</c:v>
                </c:pt>
                <c:pt idx="12">
                  <c:v>6287</c:v>
                </c:pt>
                <c:pt idx="13">
                  <c:v>6261</c:v>
                </c:pt>
                <c:pt idx="14">
                  <c:v>6228</c:v>
                </c:pt>
                <c:pt idx="15">
                  <c:v>6193</c:v>
                </c:pt>
                <c:pt idx="16">
                  <c:v>6164</c:v>
                </c:pt>
                <c:pt idx="17">
                  <c:v>6126</c:v>
                </c:pt>
                <c:pt idx="18">
                  <c:v>6105</c:v>
                </c:pt>
                <c:pt idx="19">
                  <c:v>6095</c:v>
                </c:pt>
                <c:pt idx="20">
                  <c:v>6083</c:v>
                </c:pt>
                <c:pt idx="21">
                  <c:v>6070</c:v>
                </c:pt>
              </c:numCache>
            </c:numRef>
          </c:val>
          <c:smooth val="0"/>
          <c:extLst>
            <c:ext xmlns:c16="http://schemas.microsoft.com/office/drawing/2014/chart" uri="{C3380CC4-5D6E-409C-BE32-E72D297353CC}">
              <c16:uniqueId val="{00000000-E824-45B1-A4AD-AE36ED3984BC}"/>
            </c:ext>
          </c:extLst>
        </c:ser>
        <c:dLbls>
          <c:dLblPos val="t"/>
          <c:showLegendKey val="0"/>
          <c:showVal val="1"/>
          <c:showCatName val="0"/>
          <c:showSerName val="0"/>
          <c:showPercent val="0"/>
          <c:showBubbleSize val="0"/>
        </c:dLbls>
        <c:marker val="1"/>
        <c:smooth val="0"/>
        <c:axId val="553897600"/>
        <c:axId val="553896616"/>
      </c:lineChart>
      <c:catAx>
        <c:axId val="553897600"/>
        <c:scaling>
          <c:orientation val="minMax"/>
        </c:scaling>
        <c:delete val="0"/>
        <c:axPos val="b"/>
        <c:numFmt formatCode="General" sourceLinked="1"/>
        <c:majorTickMark val="none"/>
        <c:minorTickMark val="none"/>
        <c:tickLblPos val="nextTo"/>
        <c:spPr>
          <a:noFill/>
          <a:ln w="12700" cap="flat" cmpd="sng" algn="ctr">
            <a:solidFill>
              <a:srgbClr val="323E48"/>
            </a:solidFill>
            <a:miter lim="800000"/>
          </a:ln>
          <a:effectLst/>
        </c:spPr>
        <c:txPr>
          <a:bodyPr rot="-60000000" spcFirstLastPara="1" vertOverflow="ellipsis" vert="horz" wrap="square" anchor="ctr" anchorCtr="1"/>
          <a:lstStyle/>
          <a:p>
            <a:pPr>
              <a:defRPr sz="1400" b="0" i="1" u="none" strike="noStrike" kern="1200" baseline="0">
                <a:solidFill>
                  <a:schemeClr val="tx1"/>
                </a:solidFill>
                <a:latin typeface="+mn-lt"/>
                <a:ea typeface="+mn-ea"/>
                <a:cs typeface="+mn-cs"/>
              </a:defRPr>
            </a:pPr>
            <a:endParaRPr lang="en-US"/>
          </a:p>
        </c:txPr>
        <c:crossAx val="553896616"/>
        <c:crosses val="autoZero"/>
        <c:auto val="1"/>
        <c:lblAlgn val="ctr"/>
        <c:lblOffset val="100"/>
        <c:noMultiLvlLbl val="0"/>
      </c:catAx>
      <c:valAx>
        <c:axId val="553896616"/>
        <c:scaling>
          <c:orientation val="minMax"/>
        </c:scaling>
        <c:delete val="0"/>
        <c:axPos val="l"/>
        <c:numFmt formatCode="#,##0" sourceLinked="1"/>
        <c:majorTickMark val="none"/>
        <c:minorTickMark val="none"/>
        <c:tickLblPos val="nextTo"/>
        <c:spPr>
          <a:noFill/>
          <a:ln w="12700">
            <a:solidFill>
              <a:srgbClr val="323E48"/>
            </a:solidFill>
            <a:miter lim="800000"/>
          </a:ln>
          <a:effectLst/>
        </c:spPr>
        <c:txPr>
          <a:bodyPr rot="-60000000" spcFirstLastPara="1" vertOverflow="ellipsis" vert="horz" wrap="square" anchor="ctr" anchorCtr="1"/>
          <a:lstStyle/>
          <a:p>
            <a:pPr>
              <a:defRPr sz="1400" b="0" i="1" u="none" strike="noStrike" kern="1200" baseline="0">
                <a:solidFill>
                  <a:schemeClr val="tx1"/>
                </a:solidFill>
                <a:latin typeface="+mn-lt"/>
                <a:ea typeface="+mn-ea"/>
                <a:cs typeface="+mn-cs"/>
              </a:defRPr>
            </a:pPr>
            <a:endParaRPr lang="en-US"/>
          </a:p>
        </c:txPr>
        <c:crossAx val="553897600"/>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427552427036745E-3"/>
          <c:y val="0"/>
          <c:w val="0.97309965968050893"/>
          <c:h val="0.68100671678538138"/>
        </c:manualLayout>
      </c:layout>
      <c:barChart>
        <c:barDir val="col"/>
        <c:grouping val="clustered"/>
        <c:varyColors val="0"/>
        <c:ser>
          <c:idx val="1"/>
          <c:order val="0"/>
          <c:tx>
            <c:strRef>
              <c:f>Sheet1!$B$1</c:f>
              <c:strCache>
                <c:ptCount val="1"/>
                <c:pt idx="0">
                  <c:v>White women</c:v>
                </c:pt>
              </c:strCache>
            </c:strRef>
          </c:tx>
          <c:spPr>
            <a:solidFill>
              <a:srgbClr val="7C99AE"/>
            </a:solidFill>
            <a:ln w="19050">
              <a:solidFill>
                <a:schemeClr val="bg1"/>
              </a:solidFill>
              <a:miter lim="800000"/>
            </a:ln>
            <a:effectLst/>
          </c:spPr>
          <c:invertIfNegative val="0"/>
          <c:dLbls>
            <c:dLbl>
              <c:idx val="0"/>
              <c:tx>
                <c:rich>
                  <a:bodyPr/>
                  <a:lstStyle/>
                  <a:p>
                    <a:fld id="{1D7A55A3-3CE1-419A-809D-22318ED0A39D}"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B98-4BEF-B496-3EDA04221B28}"/>
                </c:ext>
              </c:extLst>
            </c:dLbl>
            <c:dLbl>
              <c:idx val="2"/>
              <c:layout>
                <c:manualLayout>
                  <c:x val="-1.6970725498515062E-2"/>
                  <c:y val="-7.0379918558796601E-3"/>
                </c:manualLayout>
              </c:layout>
              <c:tx>
                <c:rich>
                  <a:bodyPr/>
                  <a:lstStyle/>
                  <a:p>
                    <a:fld id="{B4C021E0-6971-4FF9-8245-280E35E9714F}" type="VALUE">
                      <a:rPr lang="en-US" smtClean="0"/>
                      <a:pPr/>
                      <a:t>[VALUE]</a:t>
                    </a:fld>
                    <a:r>
                      <a:rPr lang="en-US" baseline="0"/>
                      <a:t> days</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B98-4BEF-B496-3EDA04221B28}"/>
                </c:ext>
              </c:extLst>
            </c:dLbl>
            <c:dLbl>
              <c:idx val="3"/>
              <c:tx>
                <c:rich>
                  <a:bodyPr/>
                  <a:lstStyle/>
                  <a:p>
                    <a:fld id="{9ADB8660-D9FE-437A-9725-9503815C89FD}"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B98-4BEF-B496-3EDA04221B28}"/>
                </c:ext>
              </c:extLst>
            </c:dLbl>
            <c:spPr>
              <a:noFill/>
              <a:ln>
                <a:noFill/>
              </a:ln>
              <a:effectLst/>
            </c:spPr>
            <c:txPr>
              <a:bodyPr rot="0" spcFirstLastPara="1" vertOverflow="overflow" horzOverflow="overflow" vert="horz" wrap="square" lIns="45720" tIns="0" rIns="45720" bIns="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strRef>
              <c:f>Sheet1!$A$2:$A$5</c:f>
              <c:strCache>
                <c:ptCount val="4"/>
                <c:pt idx="0">
                  <c:v>Screening rates</c:v>
                </c:pt>
                <c:pt idx="1">
                  <c:v>Inicidence rate per 100,000</c:v>
                </c:pt>
                <c:pt idx="2">
                  <c:v>Median delay to diagnosis</c:v>
                </c:pt>
                <c:pt idx="3">
                  <c:v>Mortality rates per 100,000</c:v>
                </c:pt>
              </c:strCache>
            </c:strRef>
          </c:cat>
          <c:val>
            <c:numRef>
              <c:f>Sheet1!$B$2:$B$5</c:f>
              <c:numCache>
                <c:formatCode>0.0</c:formatCode>
                <c:ptCount val="4"/>
                <c:pt idx="0" formatCode="General">
                  <c:v>76</c:v>
                </c:pt>
                <c:pt idx="1">
                  <c:v>133.69999999999999</c:v>
                </c:pt>
                <c:pt idx="2" formatCode="General">
                  <c:v>26</c:v>
                </c:pt>
                <c:pt idx="3">
                  <c:v>19.7</c:v>
                </c:pt>
              </c:numCache>
            </c:numRef>
          </c:val>
          <c:extLst>
            <c:ext xmlns:c16="http://schemas.microsoft.com/office/drawing/2014/chart" uri="{C3380CC4-5D6E-409C-BE32-E72D297353CC}">
              <c16:uniqueId val="{00000003-AB98-4BEF-B496-3EDA04221B28}"/>
            </c:ext>
          </c:extLst>
        </c:ser>
        <c:ser>
          <c:idx val="2"/>
          <c:order val="1"/>
          <c:tx>
            <c:strRef>
              <c:f>Sheet1!$C$1</c:f>
              <c:strCache>
                <c:ptCount val="1"/>
                <c:pt idx="0">
                  <c:v>Black women </c:v>
                </c:pt>
              </c:strCache>
            </c:strRef>
          </c:tx>
          <c:spPr>
            <a:solidFill>
              <a:srgbClr val="445460"/>
            </a:solidFill>
            <a:ln w="19050">
              <a:solidFill>
                <a:schemeClr val="bg1"/>
              </a:solidFill>
              <a:miter lim="800000"/>
            </a:ln>
            <a:effectLst/>
          </c:spPr>
          <c:invertIfNegative val="0"/>
          <c:dLbls>
            <c:dLbl>
              <c:idx val="0"/>
              <c:tx>
                <c:rich>
                  <a:bodyPr/>
                  <a:lstStyle/>
                  <a:p>
                    <a:fld id="{4C81C437-BF79-4926-A2F4-34140607CACA}"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AB98-4BEF-B496-3EDA04221B28}"/>
                </c:ext>
              </c:extLst>
            </c:dLbl>
            <c:dLbl>
              <c:idx val="2"/>
              <c:layout>
                <c:manualLayout>
                  <c:x val="3.7788481208040517E-3"/>
                  <c:y val="7.0974259877561563E-2"/>
                </c:manualLayout>
              </c:layout>
              <c:tx>
                <c:rich>
                  <a:bodyPr/>
                  <a:lstStyle/>
                  <a:p>
                    <a:r>
                      <a:rPr lang="en-US"/>
                      <a:t> 42</a:t>
                    </a:r>
                    <a:r>
                      <a:rPr lang="en-US" baseline="0"/>
                      <a:t> days</a:t>
                    </a:r>
                  </a:p>
                  <a:p>
                    <a:endParaRPr lang="en-US"/>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AB98-4BEF-B496-3EDA04221B28}"/>
                </c:ext>
              </c:extLst>
            </c:dLbl>
            <c:dLbl>
              <c:idx val="3"/>
              <c:tx>
                <c:rich>
                  <a:bodyPr/>
                  <a:lstStyle/>
                  <a:p>
                    <a:fld id="{5781C702-6C3D-4DE4-BB49-A3423BFCA2E9}"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AB98-4BEF-B496-3EDA04221B28}"/>
                </c:ext>
              </c:extLst>
            </c:dLbl>
            <c:spPr>
              <a:noFill/>
              <a:ln>
                <a:noFill/>
              </a:ln>
              <a:effectLst/>
            </c:spPr>
            <c:txPr>
              <a:bodyPr rot="0" spcFirstLastPara="1" vertOverflow="overflow" horzOverflow="overflow" vert="horz" wrap="square" lIns="45720" tIns="0" rIns="45720" bIns="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strRef>
              <c:f>Sheet1!$A$2:$A$5</c:f>
              <c:strCache>
                <c:ptCount val="4"/>
                <c:pt idx="0">
                  <c:v>Screening rates</c:v>
                </c:pt>
                <c:pt idx="1">
                  <c:v>Inicidence rate per 100,000</c:v>
                </c:pt>
                <c:pt idx="2">
                  <c:v>Median delay to diagnosis</c:v>
                </c:pt>
                <c:pt idx="3">
                  <c:v>Mortality rates per 100,000</c:v>
                </c:pt>
              </c:strCache>
            </c:strRef>
          </c:cat>
          <c:val>
            <c:numRef>
              <c:f>Sheet1!$C$2:$C$5</c:f>
              <c:numCache>
                <c:formatCode>General</c:formatCode>
                <c:ptCount val="4"/>
                <c:pt idx="0">
                  <c:v>79</c:v>
                </c:pt>
                <c:pt idx="1">
                  <c:v>127.8</c:v>
                </c:pt>
                <c:pt idx="2">
                  <c:v>42</c:v>
                </c:pt>
                <c:pt idx="3" formatCode="0.0">
                  <c:v>27.6</c:v>
                </c:pt>
              </c:numCache>
            </c:numRef>
          </c:val>
          <c:extLst>
            <c:ext xmlns:c16="http://schemas.microsoft.com/office/drawing/2014/chart" uri="{C3380CC4-5D6E-409C-BE32-E72D297353CC}">
              <c16:uniqueId val="{00000007-AB98-4BEF-B496-3EDA04221B28}"/>
            </c:ext>
          </c:extLst>
        </c:ser>
        <c:dLbls>
          <c:dLblPos val="outEnd"/>
          <c:showLegendKey val="0"/>
          <c:showVal val="1"/>
          <c:showCatName val="0"/>
          <c:showSerName val="0"/>
          <c:showPercent val="0"/>
          <c:showBubbleSize val="0"/>
        </c:dLbls>
        <c:gapWidth val="100"/>
        <c:axId val="553888416"/>
        <c:axId val="553889400"/>
      </c:barChart>
      <c:catAx>
        <c:axId val="55388841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1" u="none" strike="noStrike" kern="1200" baseline="0">
                <a:solidFill>
                  <a:schemeClr val="tx1"/>
                </a:solidFill>
                <a:latin typeface="+mn-lt"/>
                <a:ea typeface="+mn-ea"/>
                <a:cs typeface="+mn-cs"/>
              </a:defRPr>
            </a:pPr>
            <a:endParaRPr lang="en-US"/>
          </a:p>
        </c:txPr>
        <c:crossAx val="553889400"/>
        <c:crosses val="autoZero"/>
        <c:auto val="1"/>
        <c:lblAlgn val="ctr"/>
        <c:lblOffset val="100"/>
        <c:noMultiLvlLbl val="0"/>
      </c:catAx>
      <c:valAx>
        <c:axId val="553889400"/>
        <c:scaling>
          <c:orientation val="minMax"/>
        </c:scaling>
        <c:delete val="1"/>
        <c:axPos val="l"/>
        <c:numFmt formatCode="General" sourceLinked="1"/>
        <c:majorTickMark val="none"/>
        <c:minorTickMark val="none"/>
        <c:tickLblPos val="nextTo"/>
        <c:crossAx val="553888416"/>
        <c:crosses val="autoZero"/>
        <c:crossBetween val="between"/>
      </c:valAx>
      <c:spPr>
        <a:noFill/>
        <a:ln>
          <a:noFill/>
        </a:ln>
        <a:effectLst/>
      </c:spPr>
    </c:plotArea>
    <c:legend>
      <c:legendPos val="b"/>
      <c:layout>
        <c:manualLayout>
          <c:xMode val="edge"/>
          <c:yMode val="edge"/>
          <c:x val="2.4948728915998735E-2"/>
          <c:y val="0.87466554233835037"/>
          <c:w val="0.95707635543755787"/>
          <c:h val="6.978979061937346E-2"/>
        </c:manualLayout>
      </c:layout>
      <c:overlay val="0"/>
      <c:spPr>
        <a:noFill/>
        <a:ln w="12700">
          <a:solidFill>
            <a:srgbClr val="999FA3"/>
          </a:solidFill>
          <a:miter lim="800000"/>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chemeClr val="tx1"/>
          </a:solidFill>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889797169479802E-2"/>
          <c:y val="0.12026370352533365"/>
          <c:w val="0.89498147576138964"/>
          <c:h val="0.57338856790057768"/>
        </c:manualLayout>
      </c:layout>
      <c:lineChart>
        <c:grouping val="standard"/>
        <c:varyColors val="0"/>
        <c:ser>
          <c:idx val="0"/>
          <c:order val="0"/>
          <c:tx>
            <c:strRef>
              <c:f>Sheet1!$B$1</c:f>
              <c:strCache>
                <c:ptCount val="1"/>
                <c:pt idx="0">
                  <c:v>VAE</c:v>
                </c:pt>
              </c:strCache>
            </c:strRef>
          </c:tx>
          <c:spPr>
            <a:ln w="38100" cap="flat">
              <a:solidFill>
                <a:srgbClr val="D6D9DA"/>
              </a:solidFill>
              <a:miter lim="800000"/>
            </a:ln>
            <a:effectLst/>
          </c:spPr>
          <c:marker>
            <c:symbol val="circle"/>
            <c:size val="7"/>
            <c:spPr>
              <a:solidFill>
                <a:schemeClr val="bg1"/>
              </a:solidFill>
              <a:ln w="19050">
                <a:solidFill>
                  <a:srgbClr val="D6D9DA"/>
                </a:solidFill>
              </a:ln>
              <a:effectLst/>
            </c:spPr>
          </c:marker>
          <c:dLbls>
            <c:delete val="1"/>
          </c:dLbls>
          <c:cat>
            <c:strRef>
              <c:f>Sheet1!$A$2:$A$10</c:f>
              <c:strCache>
                <c:ptCount val="9"/>
                <c:pt idx="0">
                  <c:v>2019
Q3</c:v>
                </c:pt>
                <c:pt idx="1">
                  <c:v>2019
Q4</c:v>
                </c:pt>
                <c:pt idx="2">
                  <c:v>2020
Q1</c:v>
                </c:pt>
                <c:pt idx="3">
                  <c:v>2020
Q2</c:v>
                </c:pt>
                <c:pt idx="4">
                  <c:v>2020
Q3</c:v>
                </c:pt>
                <c:pt idx="5">
                  <c:v>2020
Q4</c:v>
                </c:pt>
                <c:pt idx="6">
                  <c:v>2021
Q1</c:v>
                </c:pt>
                <c:pt idx="7">
                  <c:v>2021
Q2</c:v>
                </c:pt>
                <c:pt idx="8">
                  <c:v>2021
Q3</c:v>
                </c:pt>
              </c:strCache>
            </c:strRef>
          </c:cat>
          <c:val>
            <c:numRef>
              <c:f>Sheet1!$B$2:$B$10</c:f>
              <c:numCache>
                <c:formatCode>General</c:formatCode>
                <c:ptCount val="9"/>
                <c:pt idx="0">
                  <c:v>1</c:v>
                </c:pt>
                <c:pt idx="1">
                  <c:v>0.96</c:v>
                </c:pt>
                <c:pt idx="2">
                  <c:v>1.08</c:v>
                </c:pt>
                <c:pt idx="3">
                  <c:v>1.31</c:v>
                </c:pt>
                <c:pt idx="4">
                  <c:v>1.29</c:v>
                </c:pt>
                <c:pt idx="5">
                  <c:v>1.39</c:v>
                </c:pt>
                <c:pt idx="6">
                  <c:v>1.43</c:v>
                </c:pt>
                <c:pt idx="7">
                  <c:v>1.21</c:v>
                </c:pt>
                <c:pt idx="8">
                  <c:v>1.6</c:v>
                </c:pt>
              </c:numCache>
            </c:numRef>
          </c:val>
          <c:smooth val="0"/>
          <c:extLst>
            <c:ext xmlns:c16="http://schemas.microsoft.com/office/drawing/2014/chart" uri="{C3380CC4-5D6E-409C-BE32-E72D297353CC}">
              <c16:uniqueId val="{00000000-E824-45B1-A4AD-AE36ED3984BC}"/>
            </c:ext>
          </c:extLst>
        </c:ser>
        <c:ser>
          <c:idx val="1"/>
          <c:order val="1"/>
          <c:tx>
            <c:strRef>
              <c:f>Sheet1!$C$1</c:f>
              <c:strCache>
                <c:ptCount val="1"/>
                <c:pt idx="0">
                  <c:v>LabID MRSA bacteremia</c:v>
                </c:pt>
              </c:strCache>
            </c:strRef>
          </c:tx>
          <c:spPr>
            <a:ln w="38100" cap="flat">
              <a:solidFill>
                <a:srgbClr val="7C99AE"/>
              </a:solidFill>
              <a:miter lim="800000"/>
            </a:ln>
            <a:effectLst/>
          </c:spPr>
          <c:marker>
            <c:symbol val="circle"/>
            <c:size val="7"/>
            <c:spPr>
              <a:solidFill>
                <a:schemeClr val="bg1"/>
              </a:solidFill>
              <a:ln w="19050">
                <a:solidFill>
                  <a:srgbClr val="7C99AE"/>
                </a:solidFill>
              </a:ln>
              <a:effectLst/>
            </c:spPr>
          </c:marker>
          <c:dLbls>
            <c:delete val="1"/>
          </c:dLbls>
          <c:cat>
            <c:strRef>
              <c:f>Sheet1!$A$2:$A$10</c:f>
              <c:strCache>
                <c:ptCount val="9"/>
                <c:pt idx="0">
                  <c:v>2019
Q3</c:v>
                </c:pt>
                <c:pt idx="1">
                  <c:v>2019
Q4</c:v>
                </c:pt>
                <c:pt idx="2">
                  <c:v>2020
Q1</c:v>
                </c:pt>
                <c:pt idx="3">
                  <c:v>2020
Q2</c:v>
                </c:pt>
                <c:pt idx="4">
                  <c:v>2020
Q3</c:v>
                </c:pt>
                <c:pt idx="5">
                  <c:v>2020
Q4</c:v>
                </c:pt>
                <c:pt idx="6">
                  <c:v>2021
Q1</c:v>
                </c:pt>
                <c:pt idx="7">
                  <c:v>2021
Q2</c:v>
                </c:pt>
                <c:pt idx="8">
                  <c:v>2021
Q3</c:v>
                </c:pt>
              </c:strCache>
            </c:strRef>
          </c:cat>
          <c:val>
            <c:numRef>
              <c:f>Sheet1!$C$2:$C$10</c:f>
              <c:numCache>
                <c:formatCode>General</c:formatCode>
                <c:ptCount val="9"/>
                <c:pt idx="0">
                  <c:v>0.8</c:v>
                </c:pt>
                <c:pt idx="1">
                  <c:v>0.8</c:v>
                </c:pt>
                <c:pt idx="2">
                  <c:v>0.77</c:v>
                </c:pt>
                <c:pt idx="3">
                  <c:v>0.92</c:v>
                </c:pt>
                <c:pt idx="4">
                  <c:v>0.98</c:v>
                </c:pt>
                <c:pt idx="5">
                  <c:v>1.07</c:v>
                </c:pt>
                <c:pt idx="6">
                  <c:v>1.17</c:v>
                </c:pt>
                <c:pt idx="7">
                  <c:v>0.89</c:v>
                </c:pt>
                <c:pt idx="8">
                  <c:v>1.17</c:v>
                </c:pt>
              </c:numCache>
            </c:numRef>
          </c:val>
          <c:smooth val="0"/>
          <c:extLst>
            <c:ext xmlns:c16="http://schemas.microsoft.com/office/drawing/2014/chart" uri="{C3380CC4-5D6E-409C-BE32-E72D297353CC}">
              <c16:uniqueId val="{00000001-E824-45B1-A4AD-AE36ED3984BC}"/>
            </c:ext>
          </c:extLst>
        </c:ser>
        <c:ser>
          <c:idx val="2"/>
          <c:order val="2"/>
          <c:tx>
            <c:strRef>
              <c:f>Sheet1!$D$1</c:f>
              <c:strCache>
                <c:ptCount val="1"/>
                <c:pt idx="0">
                  <c:v>CLABSI</c:v>
                </c:pt>
              </c:strCache>
            </c:strRef>
          </c:tx>
          <c:spPr>
            <a:ln w="38100" cap="flat">
              <a:solidFill>
                <a:srgbClr val="667E90"/>
              </a:solidFill>
              <a:miter lim="800000"/>
            </a:ln>
            <a:effectLst/>
          </c:spPr>
          <c:marker>
            <c:symbol val="circle"/>
            <c:size val="7"/>
            <c:spPr>
              <a:solidFill>
                <a:schemeClr val="bg1"/>
              </a:solidFill>
              <a:ln w="19050">
                <a:solidFill>
                  <a:srgbClr val="667E90"/>
                </a:solidFill>
              </a:ln>
              <a:effectLst/>
            </c:spPr>
          </c:marker>
          <c:dLbls>
            <c:delete val="1"/>
          </c:dLbls>
          <c:cat>
            <c:strRef>
              <c:f>Sheet1!$A$2:$A$10</c:f>
              <c:strCache>
                <c:ptCount val="9"/>
                <c:pt idx="0">
                  <c:v>2019
Q3</c:v>
                </c:pt>
                <c:pt idx="1">
                  <c:v>2019
Q4</c:v>
                </c:pt>
                <c:pt idx="2">
                  <c:v>2020
Q1</c:v>
                </c:pt>
                <c:pt idx="3">
                  <c:v>2020
Q2</c:v>
                </c:pt>
                <c:pt idx="4">
                  <c:v>2020
Q3</c:v>
                </c:pt>
                <c:pt idx="5">
                  <c:v>2020
Q4</c:v>
                </c:pt>
                <c:pt idx="6">
                  <c:v>2021
Q1</c:v>
                </c:pt>
                <c:pt idx="7">
                  <c:v>2021
Q2</c:v>
                </c:pt>
                <c:pt idx="8">
                  <c:v>2021
Q3</c:v>
                </c:pt>
              </c:strCache>
            </c:strRef>
          </c:cat>
          <c:val>
            <c:numRef>
              <c:f>Sheet1!$D$2:$D$10</c:f>
              <c:numCache>
                <c:formatCode>General</c:formatCode>
                <c:ptCount val="9"/>
                <c:pt idx="0">
                  <c:v>0.69</c:v>
                </c:pt>
                <c:pt idx="1">
                  <c:v>0.66</c:v>
                </c:pt>
                <c:pt idx="2">
                  <c:v>0.6</c:v>
                </c:pt>
                <c:pt idx="3">
                  <c:v>0.87</c:v>
                </c:pt>
                <c:pt idx="4">
                  <c:v>1.01</c:v>
                </c:pt>
                <c:pt idx="5">
                  <c:v>0.97</c:v>
                </c:pt>
                <c:pt idx="6">
                  <c:v>1</c:v>
                </c:pt>
                <c:pt idx="7">
                  <c:v>0.78</c:v>
                </c:pt>
                <c:pt idx="8">
                  <c:v>1.04</c:v>
                </c:pt>
              </c:numCache>
            </c:numRef>
          </c:val>
          <c:smooth val="0"/>
          <c:extLst>
            <c:ext xmlns:c16="http://schemas.microsoft.com/office/drawing/2014/chart" uri="{C3380CC4-5D6E-409C-BE32-E72D297353CC}">
              <c16:uniqueId val="{00000002-E824-45B1-A4AD-AE36ED3984BC}"/>
            </c:ext>
          </c:extLst>
        </c:ser>
        <c:ser>
          <c:idx val="3"/>
          <c:order val="3"/>
          <c:tx>
            <c:strRef>
              <c:f>Sheet1!$E$1</c:f>
              <c:strCache>
                <c:ptCount val="1"/>
                <c:pt idx="0">
                  <c:v>CAUTI</c:v>
                </c:pt>
              </c:strCache>
            </c:strRef>
          </c:tx>
          <c:dLbls>
            <c:delete val="1"/>
          </c:dLbls>
          <c:cat>
            <c:strRef>
              <c:f>Sheet1!$A$2:$A$10</c:f>
              <c:strCache>
                <c:ptCount val="9"/>
                <c:pt idx="0">
                  <c:v>2019
Q3</c:v>
                </c:pt>
                <c:pt idx="1">
                  <c:v>2019
Q4</c:v>
                </c:pt>
                <c:pt idx="2">
                  <c:v>2020
Q1</c:v>
                </c:pt>
                <c:pt idx="3">
                  <c:v>2020
Q2</c:v>
                </c:pt>
                <c:pt idx="4">
                  <c:v>2020
Q3</c:v>
                </c:pt>
                <c:pt idx="5">
                  <c:v>2020
Q4</c:v>
                </c:pt>
                <c:pt idx="6">
                  <c:v>2021
Q1</c:v>
                </c:pt>
                <c:pt idx="7">
                  <c:v>2021
Q2</c:v>
                </c:pt>
                <c:pt idx="8">
                  <c:v>2021
Q3</c:v>
                </c:pt>
              </c:strCache>
            </c:strRef>
          </c:cat>
          <c:val>
            <c:numRef>
              <c:f>Sheet1!$E$2:$E$10</c:f>
              <c:numCache>
                <c:formatCode>General</c:formatCode>
                <c:ptCount val="9"/>
                <c:pt idx="0">
                  <c:v>0.71</c:v>
                </c:pt>
                <c:pt idx="1">
                  <c:v>0.69</c:v>
                </c:pt>
                <c:pt idx="2">
                  <c:v>0.59</c:v>
                </c:pt>
                <c:pt idx="3">
                  <c:v>0.68</c:v>
                </c:pt>
                <c:pt idx="4">
                  <c:v>0.8</c:v>
                </c:pt>
                <c:pt idx="5">
                  <c:v>0.82</c:v>
                </c:pt>
                <c:pt idx="6">
                  <c:v>0.83</c:v>
                </c:pt>
                <c:pt idx="7">
                  <c:v>0.71</c:v>
                </c:pt>
                <c:pt idx="8">
                  <c:v>0.8</c:v>
                </c:pt>
              </c:numCache>
            </c:numRef>
          </c:val>
          <c:smooth val="0"/>
          <c:extLst>
            <c:ext xmlns:c16="http://schemas.microsoft.com/office/drawing/2014/chart" uri="{C3380CC4-5D6E-409C-BE32-E72D297353CC}">
              <c16:uniqueId val="{0000000E-B3C9-43E8-95EB-84EF90C74D96}"/>
            </c:ext>
          </c:extLst>
        </c:ser>
        <c:ser>
          <c:idx val="4"/>
          <c:order val="4"/>
          <c:tx>
            <c:strRef>
              <c:f>Sheet1!$F$1</c:f>
              <c:strCache>
                <c:ptCount val="1"/>
                <c:pt idx="0">
                  <c:v>2015 Baseline</c:v>
                </c:pt>
              </c:strCache>
            </c:strRef>
          </c:tx>
          <c:dLbls>
            <c:delete val="1"/>
          </c:dLbls>
          <c:cat>
            <c:strRef>
              <c:f>Sheet1!$A$2:$A$10</c:f>
              <c:strCache>
                <c:ptCount val="9"/>
                <c:pt idx="0">
                  <c:v>2019
Q3</c:v>
                </c:pt>
                <c:pt idx="1">
                  <c:v>2019
Q4</c:v>
                </c:pt>
                <c:pt idx="2">
                  <c:v>2020
Q1</c:v>
                </c:pt>
                <c:pt idx="3">
                  <c:v>2020
Q2</c:v>
                </c:pt>
                <c:pt idx="4">
                  <c:v>2020
Q3</c:v>
                </c:pt>
                <c:pt idx="5">
                  <c:v>2020
Q4</c:v>
                </c:pt>
                <c:pt idx="6">
                  <c:v>2021
Q1</c:v>
                </c:pt>
                <c:pt idx="7">
                  <c:v>2021
Q2</c:v>
                </c:pt>
                <c:pt idx="8">
                  <c:v>2021
Q3</c:v>
                </c:pt>
              </c:strCache>
            </c:strRef>
          </c:cat>
          <c:val>
            <c:numRef>
              <c:f>Sheet1!$F$2:$F$10</c:f>
              <c:numCache>
                <c:formatCode>General</c:formatCode>
                <c:ptCount val="9"/>
                <c:pt idx="0">
                  <c:v>1</c:v>
                </c:pt>
                <c:pt idx="1">
                  <c:v>1</c:v>
                </c:pt>
                <c:pt idx="2">
                  <c:v>1</c:v>
                </c:pt>
                <c:pt idx="3">
                  <c:v>1</c:v>
                </c:pt>
                <c:pt idx="4">
                  <c:v>1</c:v>
                </c:pt>
                <c:pt idx="5">
                  <c:v>1</c:v>
                </c:pt>
                <c:pt idx="6">
                  <c:v>1</c:v>
                </c:pt>
                <c:pt idx="7">
                  <c:v>1</c:v>
                </c:pt>
                <c:pt idx="8">
                  <c:v>1</c:v>
                </c:pt>
              </c:numCache>
            </c:numRef>
          </c:val>
          <c:smooth val="0"/>
          <c:extLst>
            <c:ext xmlns:c16="http://schemas.microsoft.com/office/drawing/2014/chart" uri="{C3380CC4-5D6E-409C-BE32-E72D297353CC}">
              <c16:uniqueId val="{0000000F-B3C9-43E8-95EB-84EF90C74D96}"/>
            </c:ext>
          </c:extLst>
        </c:ser>
        <c:dLbls>
          <c:dLblPos val="t"/>
          <c:showLegendKey val="0"/>
          <c:showVal val="1"/>
          <c:showCatName val="0"/>
          <c:showSerName val="0"/>
          <c:showPercent val="0"/>
          <c:showBubbleSize val="0"/>
        </c:dLbls>
        <c:marker val="1"/>
        <c:smooth val="0"/>
        <c:axId val="553897600"/>
        <c:axId val="553896616"/>
      </c:lineChart>
      <c:catAx>
        <c:axId val="553897600"/>
        <c:scaling>
          <c:orientation val="minMax"/>
        </c:scaling>
        <c:delete val="0"/>
        <c:axPos val="b"/>
        <c:numFmt formatCode="General" sourceLinked="1"/>
        <c:majorTickMark val="none"/>
        <c:minorTickMark val="none"/>
        <c:tickLblPos val="nextTo"/>
        <c:spPr>
          <a:noFill/>
          <a:ln w="12700" cap="flat" cmpd="sng" algn="ctr">
            <a:solidFill>
              <a:srgbClr val="323E48"/>
            </a:solidFill>
            <a:miter lim="800000"/>
          </a:ln>
          <a:effectLst/>
        </c:spPr>
        <c:txPr>
          <a:bodyPr rot="-60000000" spcFirstLastPara="1" vertOverflow="ellipsis" vert="horz" wrap="square" anchor="ctr" anchorCtr="1"/>
          <a:lstStyle/>
          <a:p>
            <a:pPr>
              <a:defRPr sz="1400" b="0" i="1" u="none" strike="noStrike" kern="1200" baseline="0">
                <a:solidFill>
                  <a:schemeClr val="tx1"/>
                </a:solidFill>
                <a:latin typeface="+mn-lt"/>
                <a:ea typeface="+mn-ea"/>
                <a:cs typeface="+mn-cs"/>
              </a:defRPr>
            </a:pPr>
            <a:endParaRPr lang="en-US"/>
          </a:p>
        </c:txPr>
        <c:crossAx val="553896616"/>
        <c:crosses val="autoZero"/>
        <c:auto val="1"/>
        <c:lblAlgn val="ctr"/>
        <c:lblOffset val="100"/>
        <c:noMultiLvlLbl val="0"/>
      </c:catAx>
      <c:valAx>
        <c:axId val="553896616"/>
        <c:scaling>
          <c:orientation val="minMax"/>
        </c:scaling>
        <c:delete val="0"/>
        <c:axPos val="l"/>
        <c:numFmt formatCode="General" sourceLinked="1"/>
        <c:majorTickMark val="none"/>
        <c:minorTickMark val="none"/>
        <c:tickLblPos val="nextTo"/>
        <c:spPr>
          <a:noFill/>
          <a:ln w="12700">
            <a:solidFill>
              <a:srgbClr val="323E48"/>
            </a:solidFill>
            <a:miter lim="800000"/>
          </a:ln>
          <a:effectLst/>
        </c:spPr>
        <c:txPr>
          <a:bodyPr rot="-60000000" spcFirstLastPara="1" vertOverflow="ellipsis" vert="horz" wrap="square" anchor="ctr" anchorCtr="1"/>
          <a:lstStyle/>
          <a:p>
            <a:pPr>
              <a:defRPr sz="1400" b="0" i="1" u="none" strike="noStrike" kern="1200" baseline="0">
                <a:solidFill>
                  <a:schemeClr val="tx1"/>
                </a:solidFill>
                <a:latin typeface="+mn-lt"/>
                <a:ea typeface="+mn-ea"/>
                <a:cs typeface="+mn-cs"/>
              </a:defRPr>
            </a:pPr>
            <a:endParaRPr lang="en-US"/>
          </a:p>
        </c:txPr>
        <c:crossAx val="553897600"/>
        <c:crosses val="autoZero"/>
        <c:crossBetween val="between"/>
      </c:valAx>
      <c:spPr>
        <a:noFill/>
        <a:ln>
          <a:noFill/>
        </a:ln>
        <a:effectLst/>
      </c:spPr>
    </c:plotArea>
    <c:legend>
      <c:legendPos val="b"/>
      <c:layout>
        <c:manualLayout>
          <c:xMode val="edge"/>
          <c:yMode val="edge"/>
          <c:x val="1.2072761471900997E-3"/>
          <c:y val="0.84833229741728211"/>
          <c:w val="0.99656059171995626"/>
          <c:h val="0.10188363676786293"/>
        </c:manualLayout>
      </c:layout>
      <c:overlay val="0"/>
      <c:spPr>
        <a:noFill/>
        <a:ln w="12700">
          <a:solidFill>
            <a:srgbClr val="999FA3"/>
          </a:solidFill>
          <a:miter lim="800000"/>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chemeClr val="tx1"/>
          </a:solidFill>
        </a:defRPr>
      </a:pPr>
      <a:endParaRPr lang="en-US"/>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0.75773</cdr:x>
      <cdr:y>0.33916</cdr:y>
    </cdr:from>
    <cdr:to>
      <cdr:x>0.80363</cdr:x>
      <cdr:y>0.42441</cdr:y>
    </cdr:to>
    <cdr:sp macro="" textlink="">
      <cdr:nvSpPr>
        <cdr:cNvPr id="4" name="Oval 3">
          <a:extLst xmlns:a="http://schemas.openxmlformats.org/drawingml/2006/main">
            <a:ext uri="{FF2B5EF4-FFF2-40B4-BE49-F238E27FC236}">
              <a16:creationId xmlns:a16="http://schemas.microsoft.com/office/drawing/2014/main" id="{91389334-3D57-4DCF-B217-AE2950B89893}"/>
            </a:ext>
          </a:extLst>
        </cdr:cNvPr>
        <cdr:cNvSpPr>
          <a:spLocks xmlns:a="http://schemas.openxmlformats.org/drawingml/2006/main" noChangeAspect="1"/>
        </cdr:cNvSpPr>
      </cdr:nvSpPr>
      <cdr:spPr bwMode="gray">
        <a:xfrm xmlns:a="http://schemas.openxmlformats.org/drawingml/2006/main">
          <a:off x="4010024" y="966310"/>
          <a:ext cx="242897" cy="242897"/>
        </a:xfrm>
        <a:prstGeom xmlns:a="http://schemas.openxmlformats.org/drawingml/2006/main" prst="ellipse">
          <a:avLst/>
        </a:prstGeom>
        <a:solidFill xmlns:a="http://schemas.openxmlformats.org/drawingml/2006/main">
          <a:schemeClr val="bg1">
            <a:alpha val="0"/>
          </a:schemeClr>
        </a:solidFill>
        <a:ln xmlns:a="http://schemas.openxmlformats.org/drawingml/2006/main" w="12700">
          <a:solidFill>
            <a:schemeClr val="accent4"/>
          </a:solidFill>
          <a:miter lim="800000"/>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130629" tIns="130629" rIns="130629" bIns="130629" numCol="1" spcCol="0" rtlCol="0" fromWordArt="0" anchor="t"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spcBef>
              <a:spcPts val="714"/>
            </a:spcBef>
          </a:pPr>
          <a:endParaRPr lang="en-US" sz="1429" dirty="0">
            <a:solidFill>
              <a:schemeClr val="bg1"/>
            </a:solidFill>
          </a:endParaRPr>
        </a:p>
      </cdr:txBody>
    </cdr:sp>
  </cdr:relSizeAnchor>
  <cdr:relSizeAnchor xmlns:cdr="http://schemas.openxmlformats.org/drawingml/2006/chartDrawing">
    <cdr:from>
      <cdr:x>0.98088</cdr:x>
      <cdr:y>0.28073</cdr:y>
    </cdr:from>
    <cdr:to>
      <cdr:x>0.98088</cdr:x>
      <cdr:y>0.42603</cdr:y>
    </cdr:to>
    <cdr:cxnSp macro="">
      <cdr:nvCxnSpPr>
        <cdr:cNvPr id="7" name="Straight Arrow Connector 6">
          <a:extLst xmlns:a="http://schemas.openxmlformats.org/drawingml/2006/main">
            <a:ext uri="{FF2B5EF4-FFF2-40B4-BE49-F238E27FC236}">
              <a16:creationId xmlns:a16="http://schemas.microsoft.com/office/drawing/2014/main" id="{B2E27C8A-5DC5-E98C-F770-7439CED2E639}"/>
            </a:ext>
          </a:extLst>
        </cdr:cNvPr>
        <cdr:cNvCxnSpPr>
          <a:cxnSpLocks xmlns:a="http://schemas.openxmlformats.org/drawingml/2006/main"/>
        </cdr:cNvCxnSpPr>
      </cdr:nvCxnSpPr>
      <cdr:spPr bwMode="gray">
        <a:xfrm xmlns:a="http://schemas.openxmlformats.org/drawingml/2006/main">
          <a:off x="5190975" y="799837"/>
          <a:ext cx="0" cy="413978"/>
        </a:xfrm>
        <a:prstGeom xmlns:a="http://schemas.openxmlformats.org/drawingml/2006/main" prst="straightConnector1">
          <a:avLst/>
        </a:prstGeom>
        <a:solidFill xmlns:a="http://schemas.openxmlformats.org/drawingml/2006/main">
          <a:schemeClr val="accent1"/>
        </a:solidFill>
        <a:ln xmlns:a="http://schemas.openxmlformats.org/drawingml/2006/main" w="19050" cap="flat" cmpd="sng" algn="ctr">
          <a:solidFill>
            <a:schemeClr val="accent4"/>
          </a:solidFill>
          <a:prstDash val="solid"/>
          <a:miter lim="800000"/>
          <a:headEnd type="none" w="med" len="med"/>
          <a:tailEnd type="triangle" w="lg" len="lg"/>
        </a:ln>
        <a:effectLst xmlns:a="http://schemas.openxmlformats.org/drawingml/2006/main"/>
      </cdr:spPr>
    </cdr:cxnSp>
  </cdr:relSizeAnchor>
</c:userShapes>
</file>

<file path=ppt/drawings/drawing2.xml><?xml version="1.0" encoding="utf-8"?>
<c:userShapes xmlns:c="http://schemas.openxmlformats.org/drawingml/2006/chart">
  <cdr:relSizeAnchor xmlns:cdr="http://schemas.openxmlformats.org/drawingml/2006/chartDrawing">
    <cdr:from>
      <cdr:x>0.40982</cdr:x>
      <cdr:y>0.8436</cdr:y>
    </cdr:from>
    <cdr:to>
      <cdr:x>0.59018</cdr:x>
      <cdr:y>0.90393</cdr:y>
    </cdr:to>
    <cdr:sp macro="" textlink="">
      <cdr:nvSpPr>
        <cdr:cNvPr id="2" name="TextBox 14">
          <a:extLst xmlns:a="http://schemas.openxmlformats.org/drawingml/2006/main">
            <a:ext uri="{FF2B5EF4-FFF2-40B4-BE49-F238E27FC236}">
              <a16:creationId xmlns:a16="http://schemas.microsoft.com/office/drawing/2014/main" id="{564B2119-D158-47FC-91E3-FEDC54E3DA4F}"/>
            </a:ext>
          </a:extLst>
        </cdr:cNvPr>
        <cdr:cNvSpPr txBox="1"/>
      </cdr:nvSpPr>
      <cdr:spPr bwMode="gray">
        <a:xfrm xmlns:a="http://schemas.openxmlformats.org/drawingml/2006/main">
          <a:off x="2775614" y="3012870"/>
          <a:ext cx="1221519" cy="215444"/>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endParaRPr lang="en-US" sz="14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62FBAE2-62E3-4BA7-B72C-E61F40A650E6}" type="datetimeFigureOut">
              <a:rPr lang="en-US" smtClean="0"/>
              <a:t>9/8/2023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A3A9F5-9ADE-4929-816F-16D8DB7BF2CB}" type="slidenum">
              <a:rPr lang="en-US" smtClean="0"/>
              <a:t>‹#›</a:t>
            </a:fld>
            <a:endParaRPr lang="en-US"/>
          </a:p>
        </p:txBody>
      </p:sp>
    </p:spTree>
    <p:extLst>
      <p:ext uri="{BB962C8B-B14F-4D97-AF65-F5344CB8AC3E}">
        <p14:creationId xmlns:p14="http://schemas.microsoft.com/office/powerpoint/2010/main" val="1649682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BD72B10A-2312-4A62-9267-C7D3A9196FC3}" type="datetimeFigureOut">
              <a:rPr lang="en-US" smtClean="0"/>
              <a:pPr/>
              <a:t>9/8/2023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0E79F9C1-6A3C-4B55-8C89-00C0FB1E22C3}" type="slidenum">
              <a:rPr lang="en-US" smtClean="0"/>
              <a:pPr/>
              <a:t>‹#›</a:t>
            </a:fld>
            <a:endParaRPr lang="en-US"/>
          </a:p>
        </p:txBody>
      </p:sp>
    </p:spTree>
    <p:extLst>
      <p:ext uri="{BB962C8B-B14F-4D97-AF65-F5344CB8AC3E}">
        <p14:creationId xmlns:p14="http://schemas.microsoft.com/office/powerpoint/2010/main" val="2721455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effectLst/>
                <a:latin typeface="Calibri" panose="020F0502020204030204" pitchFamily="34" charset="0"/>
                <a:ea typeface="Calibri" panose="020F0502020204030204" pitchFamily="34" charset="0"/>
                <a:cs typeface="Times New Roman" panose="02020603050405020304" pitchFamily="18" charset="0"/>
              </a:rPr>
              <a:t>How to use this slide:</a:t>
            </a:r>
            <a:r>
              <a:rPr lang="en-US" sz="1800">
                <a:effectLst/>
                <a:latin typeface="Calibri" panose="020F0502020204030204" pitchFamily="34" charset="0"/>
                <a:ea typeface="Calibri" panose="020F0502020204030204" pitchFamily="34" charset="0"/>
                <a:cs typeface="Times New Roman" panose="02020603050405020304" pitchFamily="18" charset="0"/>
              </a:rPr>
              <a:t> This slide can be used as a preview of the presentation. It summarizes the ten major trends with potential to impact health system strategy this year.</a:t>
            </a:r>
          </a:p>
        </p:txBody>
      </p:sp>
      <p:sp>
        <p:nvSpPr>
          <p:cNvPr id="4" name="Slide Number Placeholder 3"/>
          <p:cNvSpPr>
            <a:spLocks noGrp="1"/>
          </p:cNvSpPr>
          <p:nvPr>
            <p:ph type="sldNum" sz="quarter" idx="5"/>
          </p:nvPr>
        </p:nvSpPr>
        <p:spPr/>
        <p:txBody>
          <a:bodyPr/>
          <a:lstStyle/>
          <a:p>
            <a:fld id="{0E79F9C1-6A3C-4B55-8C89-00C0FB1E22C3}" type="slidenum">
              <a:rPr lang="en-US" smtClean="0"/>
              <a:pPr/>
              <a:t>2</a:t>
            </a:fld>
            <a:endParaRPr lang="en-US"/>
          </a:p>
        </p:txBody>
      </p:sp>
    </p:spTree>
    <p:extLst>
      <p:ext uri="{BB962C8B-B14F-4D97-AF65-F5344CB8AC3E}">
        <p14:creationId xmlns:p14="http://schemas.microsoft.com/office/powerpoint/2010/main" val="2221332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point: </a:t>
            </a:r>
            <a:r>
              <a:rPr lang="en-US" b="0" dirty="0"/>
              <a:t>Evaluate opportunities for service line re-distribution to best serve your goals. </a:t>
            </a:r>
          </a:p>
          <a:p>
            <a:endParaRPr lang="en-US" b="1" dirty="0"/>
          </a:p>
          <a:p>
            <a:pPr marL="171450" indent="-171450">
              <a:buFont typeface="Arial" panose="020B0604020202020204" pitchFamily="34" charset="0"/>
              <a:buChar char="•"/>
            </a:pPr>
            <a:r>
              <a:rPr lang="en-US" dirty="0"/>
              <a:t>The first step of service rationalization is evaluating your current distribution to determine areas for centralization. </a:t>
            </a:r>
          </a:p>
          <a:p>
            <a:pPr marL="171450" indent="-171450">
              <a:buFont typeface="Arial" panose="020B0604020202020204" pitchFamily="34" charset="0"/>
              <a:buChar char="•"/>
            </a:pPr>
            <a:r>
              <a:rPr lang="en-US" dirty="0"/>
              <a:t>Service lines with high fixed costs, low volumes, and a need for multidisciplinary teams are best suited for centralization</a:t>
            </a:r>
          </a:p>
          <a:p>
            <a:pPr marL="628650" lvl="1" indent="-171450">
              <a:buFont typeface="Arial" panose="020B0604020202020204" pitchFamily="34" charset="0"/>
              <a:buChar char="•"/>
            </a:pPr>
            <a:r>
              <a:rPr lang="en-US" dirty="0"/>
              <a:t>Think valve replacements and other intensive procedural services</a:t>
            </a:r>
          </a:p>
          <a:p>
            <a:pPr marL="171450" indent="-171450">
              <a:buFont typeface="Arial" panose="020B0604020202020204" pitchFamily="34" charset="0"/>
              <a:buChar char="•"/>
            </a:pPr>
            <a:r>
              <a:rPr lang="en-US" dirty="0"/>
              <a:t>Service lines with high market commoditization, urgency of treatment, and frequency of in-person encounters favor dispersion.</a:t>
            </a:r>
          </a:p>
          <a:p>
            <a:pPr marL="628650" lvl="1" indent="-171450">
              <a:buFont typeface="Arial" panose="020B0604020202020204" pitchFamily="34" charset="0"/>
              <a:buChar char="•"/>
            </a:pPr>
            <a:r>
              <a:rPr lang="en-US" dirty="0"/>
              <a:t>Think clinic and imaging services </a:t>
            </a:r>
          </a:p>
          <a:p>
            <a:pPr marL="171450" indent="-171450">
              <a:buFont typeface="Arial" panose="020B0604020202020204" pitchFamily="34" charset="0"/>
              <a:buChar char="•"/>
            </a:pPr>
            <a:r>
              <a:rPr lang="en-US" dirty="0"/>
              <a:t>Consider weighting service line distribution decisions based on quality, growth, and cost goals for each service line.</a:t>
            </a:r>
          </a:p>
          <a:p>
            <a:pPr marL="628650" lvl="1" indent="-171450">
              <a:buFont typeface="Arial" panose="020B0604020202020204" pitchFamily="34" charset="0"/>
              <a:buChar char="•"/>
            </a:pPr>
            <a:r>
              <a:rPr lang="en-US" dirty="0"/>
              <a:t>Centralization favors higher volumes and specialization, as well as consolidation of fixed costs. This contributed to quality and reduced costs. </a:t>
            </a:r>
          </a:p>
          <a:p>
            <a:pPr marL="628650" lvl="1" indent="-171450">
              <a:buFont typeface="Arial" panose="020B0604020202020204" pitchFamily="34" charset="0"/>
              <a:buChar char="•"/>
            </a:pPr>
            <a:r>
              <a:rPr lang="en-US" dirty="0"/>
              <a:t>Dispersion of services favors convenient access, contributing to growth. </a:t>
            </a:r>
          </a:p>
          <a:p>
            <a:pPr marL="171450" indent="-171450">
              <a:buFont typeface="Arial" panose="020B0604020202020204" pitchFamily="34" charset="0"/>
              <a:buChar char="•"/>
            </a:pPr>
            <a:r>
              <a:rPr lang="en-US" dirty="0"/>
              <a:t>Create the right mix of local to centralized allow organizations to reduce duplicative services and reduce operating costs, while still striving for growth, quality and access. </a:t>
            </a:r>
          </a:p>
          <a:p>
            <a:endParaRPr lang="en-US" dirty="0">
              <a:cs typeface="Arial"/>
            </a:endParaRPr>
          </a:p>
        </p:txBody>
      </p:sp>
      <p:sp>
        <p:nvSpPr>
          <p:cNvPr id="4" name="Slide Number Placeholder 3"/>
          <p:cNvSpPr>
            <a:spLocks noGrp="1"/>
          </p:cNvSpPr>
          <p:nvPr>
            <p:ph type="sldNum" sz="quarter" idx="5"/>
          </p:nvPr>
        </p:nvSpPr>
        <p:spPr/>
        <p:txBody>
          <a:bodyPr/>
          <a:lstStyle/>
          <a:p>
            <a:fld id="{0E79F9C1-6A3C-4B55-8C89-00C0FB1E22C3}" type="slidenum">
              <a:rPr lang="en-US" smtClean="0"/>
              <a:pPr/>
              <a:t>11</a:t>
            </a:fld>
            <a:endParaRPr lang="en-US"/>
          </a:p>
        </p:txBody>
      </p:sp>
    </p:spTree>
    <p:extLst>
      <p:ext uri="{BB962C8B-B14F-4D97-AF65-F5344CB8AC3E}">
        <p14:creationId xmlns:p14="http://schemas.microsoft.com/office/powerpoint/2010/main" val="1840461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t>Key point</a:t>
            </a:r>
            <a:r>
              <a:rPr lang="en-US" sz="1800" b="1" dirty="0">
                <a:effectLst/>
                <a:latin typeface="Arial" panose="020B0604020202020204" pitchFamily="34" charset="0"/>
                <a:ea typeface="Calibri" panose="020F0502020204030204" pitchFamily="34" charset="0"/>
                <a:cs typeface="Times New Roman" panose="02020603050405020304" pitchFamily="18" charset="0"/>
              </a:rPr>
              <a:t>: </a:t>
            </a:r>
            <a:r>
              <a:rPr lang="en-US" sz="1800" b="0" dirty="0">
                <a:effectLst/>
                <a:latin typeface="Arial" panose="020B0604020202020204" pitchFamily="34" charset="0"/>
                <a:ea typeface="Calibri" panose="020F0502020204030204" pitchFamily="34" charset="0"/>
                <a:cs typeface="Times New Roman" panose="02020603050405020304" pitchFamily="18" charset="0"/>
              </a:rPr>
              <a:t>Enfranchise staff and community with a strong business case and consistent communication with stakeholders.</a:t>
            </a:r>
          </a:p>
          <a:p>
            <a:pPr marL="0" marR="0">
              <a:lnSpc>
                <a:spcPct val="107000"/>
              </a:lnSpc>
              <a:spcBef>
                <a:spcPts val="0"/>
              </a:spcBef>
              <a:spcAft>
                <a:spcPts val="800"/>
              </a:spcAft>
            </a:pPr>
            <a:endParaRPr lang="en-US" sz="1800" b="1"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Service line distribution is a sensitive topic, both at the enterprise and within the community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Common problems that hinder enterprise and community buy-in are stalled decision making and internally led decision making.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Stalled decision making occurs when leadership starts the process with the decision to rationalize: this stifles meaningful debate about alternatives and puts skeptical leaders on the defensive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Leaders often offer too much data, which diverts the discussion into defending methodology rather than discussing the core insights that show the need for change.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Instead, create consensus around the core problem that needs to be solved, allow stakeholders to self-identify the best solutions, and connect to larger strategic objectives.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Top-down decision-making discounts local stakeholder perspectives and catches stakeholders off guard, resulting in community dissatisfaction.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80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Instead, make communication with impacted stakeholders the heart of decision-making: include local representatives, staff, and communities that will be impacted in the process early and often.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E79F9C1-6A3C-4B55-8C89-00C0FB1E22C3}" type="slidenum">
              <a:rPr lang="en-US" smtClean="0"/>
              <a:pPr/>
              <a:t>12</a:t>
            </a:fld>
            <a:endParaRPr lang="en-US"/>
          </a:p>
        </p:txBody>
      </p:sp>
    </p:spTree>
    <p:extLst>
      <p:ext uri="{BB962C8B-B14F-4D97-AF65-F5344CB8AC3E}">
        <p14:creationId xmlns:p14="http://schemas.microsoft.com/office/powerpoint/2010/main" val="146213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b="1" dirty="0"/>
              <a:t>Key point: </a:t>
            </a:r>
            <a:r>
              <a:rPr lang="en-US" b="0" dirty="0"/>
              <a:t>Number of hospitals continue to decline </a:t>
            </a:r>
          </a:p>
          <a:p>
            <a:pPr>
              <a:lnSpc>
                <a:spcPct val="107000"/>
              </a:lnSpc>
              <a:spcAft>
                <a:spcPts val="800"/>
              </a:spcAft>
            </a:pPr>
            <a:endParaRPr lang="en-US" b="1" dirty="0"/>
          </a:p>
          <a:p>
            <a:pPr marL="342900" indent="-342900">
              <a:lnSpc>
                <a:spcPct val="107000"/>
              </a:lnSpc>
              <a:buFont typeface="Symbol,Sans-Serif"/>
              <a:buChar char=""/>
            </a:pPr>
            <a:r>
              <a:rPr lang="en-US" dirty="0"/>
              <a:t>We analyzed net hospitals, or the number of hospitals opening minus the number of hospitals closing, from 2016 to 2021. </a:t>
            </a:r>
          </a:p>
          <a:p>
            <a:pPr marL="342900" indent="-342900">
              <a:lnSpc>
                <a:spcPct val="107000"/>
              </a:lnSpc>
              <a:buFont typeface="Symbol,Sans-Serif"/>
              <a:buChar char=""/>
            </a:pPr>
            <a:r>
              <a:rPr lang="en-US" dirty="0"/>
              <a:t>Net hospitals were relatively stable until 2018, when they began to decline. </a:t>
            </a:r>
          </a:p>
          <a:p>
            <a:pPr marL="342900" indent="-342900">
              <a:lnSpc>
                <a:spcPct val="107000"/>
              </a:lnSpc>
              <a:buFont typeface="Symbol,Sans-Serif"/>
              <a:buChar char=""/>
            </a:pPr>
            <a:r>
              <a:rPr lang="en-US" dirty="0"/>
              <a:t>The pandemic brought increased funding that staved off a mass hospital closures, but by Q2 of 2021, net hospitals were left lower than when the pandemic started. </a:t>
            </a:r>
          </a:p>
          <a:p>
            <a:pPr marL="342900" indent="-342900">
              <a:lnSpc>
                <a:spcPct val="107000"/>
              </a:lnSpc>
              <a:buFont typeface="Symbol,Sans-Serif"/>
              <a:buChar char=""/>
            </a:pPr>
            <a:r>
              <a:rPr lang="en-US" dirty="0"/>
              <a:t>Hospital closure rates are worse among rural hospitals. </a:t>
            </a:r>
          </a:p>
          <a:p>
            <a:pPr marL="342900" indent="-342900">
              <a:lnSpc>
                <a:spcPct val="107000"/>
              </a:lnSpc>
              <a:spcAft>
                <a:spcPts val="800"/>
              </a:spcAft>
              <a:buFont typeface="Symbol,Sans-Serif"/>
              <a:buChar char=""/>
            </a:pPr>
            <a:r>
              <a:rPr lang="en-US" dirty="0"/>
              <a:t>This trend is likely to continue, as rural hospitals struggle with operating margins and decisions to convert to rural emergency hospitals.</a:t>
            </a:r>
          </a:p>
          <a:p>
            <a:pPr marL="342900" indent="-342900">
              <a:lnSpc>
                <a:spcPct val="107000"/>
              </a:lnSpc>
              <a:spcAft>
                <a:spcPts val="800"/>
              </a:spcAft>
              <a:buFont typeface="Symbol,Sans-Serif"/>
              <a:buChar char=""/>
            </a:pPr>
            <a:r>
              <a:rPr lang="en-US" dirty="0"/>
              <a:t>Closures and conversions exacerbate already existing inequities for rural and underserved populations. </a:t>
            </a:r>
          </a:p>
          <a:p>
            <a:pPr marL="342900" indent="-342900">
              <a:lnSpc>
                <a:spcPct val="107000"/>
              </a:lnSpc>
              <a:spcAft>
                <a:spcPts val="800"/>
              </a:spcAft>
              <a:buFont typeface="Symbol,Sans-Serif"/>
              <a:buChar char=""/>
            </a:pPr>
            <a:r>
              <a:rPr lang="en-US" dirty="0"/>
              <a:t>Persistent closures are already creating pressure on nearby hospitals to pick up populations that are left without local care. </a:t>
            </a: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0E79F9C1-6A3C-4B55-8C89-00C0FB1E22C3}" type="slidenum">
              <a:rPr lang="en-US" smtClean="0"/>
              <a:pPr/>
              <a:t>13</a:t>
            </a:fld>
            <a:endParaRPr lang="en-US"/>
          </a:p>
        </p:txBody>
      </p:sp>
    </p:spTree>
    <p:extLst>
      <p:ext uri="{BB962C8B-B14F-4D97-AF65-F5344CB8AC3E}">
        <p14:creationId xmlns:p14="http://schemas.microsoft.com/office/powerpoint/2010/main" val="103988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Trend #3: </a:t>
            </a:r>
            <a:r>
              <a:rPr lang="en-US" sz="1200" b="1" dirty="0"/>
              <a:t>Quality suffers as organizations look for workforce stability.</a:t>
            </a:r>
            <a:endParaRPr lang="en-US" b="1" dirty="0"/>
          </a:p>
        </p:txBody>
      </p:sp>
      <p:sp>
        <p:nvSpPr>
          <p:cNvPr id="4" name="Slide Number Placeholder 3"/>
          <p:cNvSpPr>
            <a:spLocks noGrp="1"/>
          </p:cNvSpPr>
          <p:nvPr>
            <p:ph type="sldNum" sz="quarter" idx="5"/>
          </p:nvPr>
        </p:nvSpPr>
        <p:spPr/>
        <p:txBody>
          <a:bodyPr/>
          <a:lstStyle/>
          <a:p>
            <a:fld id="{0E79F9C1-6A3C-4B55-8C89-00C0FB1E22C3}" type="slidenum">
              <a:rPr lang="en-US" smtClean="0"/>
              <a:pPr/>
              <a:t>14</a:t>
            </a:fld>
            <a:endParaRPr lang="en-US"/>
          </a:p>
        </p:txBody>
      </p:sp>
    </p:spTree>
    <p:extLst>
      <p:ext uri="{BB962C8B-B14F-4D97-AF65-F5344CB8AC3E}">
        <p14:creationId xmlns:p14="http://schemas.microsoft.com/office/powerpoint/2010/main" val="459164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 </a:t>
            </a:r>
            <a:endParaRPr lang="en-US" b="1" dirty="0">
              <a:latin typeface="Arial"/>
              <a:cs typeface="Arial"/>
            </a:endParaRPr>
          </a:p>
          <a:p>
            <a:r>
              <a:rPr lang="en-US" b="1" dirty="0"/>
              <a:t>Key point: </a:t>
            </a:r>
            <a:r>
              <a:rPr lang="en-US" b="0" dirty="0"/>
              <a:t>Reduced access to care results in poorer outcomes, especially for marginalized groups who disproportionately face access barriers. </a:t>
            </a:r>
          </a:p>
          <a:p>
            <a:endParaRPr lang="en-US" b="1" dirty="0"/>
          </a:p>
          <a:p>
            <a:pPr marL="174296" indent="-174296">
              <a:buFont typeface="Arial"/>
              <a:buChar char="•"/>
            </a:pPr>
            <a:r>
              <a:rPr lang="en-US" dirty="0"/>
              <a:t>Reduced access at any point of the care continuum impacts patient outcomes</a:t>
            </a:r>
          </a:p>
          <a:p>
            <a:pPr marL="174296" indent="-174296">
              <a:buFont typeface="Arial"/>
              <a:buChar char="•"/>
            </a:pPr>
            <a:r>
              <a:rPr lang="en-US" dirty="0"/>
              <a:t>A worrying trend is that despite lower prevalence and nearly identical screening rates for breast cancer, Black women have a significantly higher mortality rate for breast cancer. </a:t>
            </a:r>
          </a:p>
          <a:p>
            <a:pPr marL="174296" indent="-174296">
              <a:buFont typeface="Arial"/>
              <a:buChar char="•"/>
            </a:pPr>
            <a:r>
              <a:rPr lang="en-US" dirty="0">
                <a:latin typeface="Arial"/>
                <a:cs typeface="Arial"/>
              </a:rPr>
              <a:t>While Black women get screened as often as White women, they face significantly longer delays to diagnoses and subsequent start of treatment as compared to White women. </a:t>
            </a:r>
          </a:p>
          <a:p>
            <a:pPr marL="174296" indent="-174296">
              <a:buFont typeface="Arial"/>
              <a:buChar char="•"/>
            </a:pPr>
            <a:r>
              <a:rPr lang="en-US" dirty="0">
                <a:latin typeface="Arial"/>
                <a:cs typeface="Arial"/>
              </a:rPr>
              <a:t>These delays in diagnoses contribute to mortality gaps between White and Black women. </a:t>
            </a:r>
            <a:endParaRPr lang="en-US" dirty="0">
              <a:cs typeface="Arial"/>
            </a:endParaRPr>
          </a:p>
          <a:p>
            <a:pPr marL="174296" indent="-174296">
              <a:buFont typeface="Arial"/>
              <a:buChar char="•"/>
            </a:pPr>
            <a:r>
              <a:rPr lang="en-US" dirty="0">
                <a:latin typeface="Arial"/>
                <a:cs typeface="Arial"/>
              </a:rPr>
              <a:t>COVID-19 has exacerbated access challenges: wait time to see a physician was 26 days on average for new patients in 2022, and only 54% of these physicians accepted Medicaid. </a:t>
            </a:r>
          </a:p>
          <a:p>
            <a:pPr marL="174296" indent="-174296">
              <a:buFont typeface="Arial"/>
              <a:buChar char="•"/>
            </a:pPr>
            <a:r>
              <a:rPr lang="en-US" dirty="0">
                <a:latin typeface="Arial"/>
                <a:cs typeface="Arial"/>
              </a:rPr>
              <a:t>Financial pressures on hospitals mount, and in 2020 alone, 19 rural hospitals closed.</a:t>
            </a:r>
          </a:p>
          <a:p>
            <a:pPr marL="174296" indent="-174296">
              <a:buFont typeface="Arial"/>
              <a:buChar char="•"/>
            </a:pPr>
            <a:r>
              <a:rPr lang="en-US" dirty="0">
                <a:latin typeface="Arial"/>
                <a:cs typeface="Arial"/>
              </a:rPr>
              <a:t>Insuring access to preventive care and care continuity will be essential in the coming years to improve outcomes and achieve health equity goals.</a:t>
            </a:r>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pPr defTabSz="929579">
              <a:defRPr/>
            </a:pPr>
            <a:fld id="{5B65DE85-9B4B-4127-9823-EE936654CAB6}" type="slidenum">
              <a:rPr lang="en-US" sz="1300">
                <a:solidFill>
                  <a:prstClr val="black"/>
                </a:solidFill>
                <a:latin typeface="Calibri" panose="020F0502020204030204"/>
              </a:rPr>
              <a:pPr defTabSz="929579">
                <a:defRPr/>
              </a:pPr>
              <a:t>15</a:t>
            </a:fld>
            <a:endParaRPr lang="en-US" sz="1300">
              <a:solidFill>
                <a:prstClr val="black"/>
              </a:solidFill>
              <a:latin typeface="Calibri" panose="020F0502020204030204"/>
            </a:endParaRPr>
          </a:p>
        </p:txBody>
      </p:sp>
    </p:spTree>
    <p:extLst>
      <p:ext uri="{BB962C8B-B14F-4D97-AF65-F5344CB8AC3E}">
        <p14:creationId xmlns:p14="http://schemas.microsoft.com/office/powerpoint/2010/main" val="3860775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point: </a:t>
            </a:r>
            <a:r>
              <a:rPr lang="en-US" b="0" dirty="0"/>
              <a:t>Health systems can meet their missions in financially viable ways with alternative funding models </a:t>
            </a:r>
          </a:p>
          <a:p>
            <a:endParaRPr lang="en-US" b="0" dirty="0"/>
          </a:p>
          <a:p>
            <a:pPr marL="171450" indent="-171450">
              <a:buFont typeface="Arial" panose="020B0604020202020204" pitchFamily="34" charset="0"/>
              <a:buChar char="•"/>
            </a:pPr>
            <a:r>
              <a:rPr lang="en-US" b="0" dirty="0"/>
              <a:t>OSF, a Catholic non-profit, has utilized managed Medicaid contracts to financially support its mission of providing accessible health care to its communities </a:t>
            </a:r>
          </a:p>
          <a:p>
            <a:pPr marL="171450" indent="-171450">
              <a:buFont typeface="Arial" panose="020B0604020202020204" pitchFamily="34" charset="0"/>
              <a:buChar char="•"/>
            </a:pPr>
            <a:r>
              <a:rPr lang="en-US" b="0" dirty="0"/>
              <a:t>OSF was piloting a digital platform that included remote monitoring and virtual visits for its pregnant Medicaid members. </a:t>
            </a:r>
          </a:p>
          <a:p>
            <a:pPr marL="171450" indent="-171450">
              <a:buFont typeface="Arial" panose="020B0604020202020204" pitchFamily="34" charset="0"/>
              <a:buChar char="•"/>
            </a:pPr>
            <a:r>
              <a:rPr lang="en-US" b="0" dirty="0"/>
              <a:t>This program became especially important as a nearby rural hospital closed, leaving 700 pregnant women without care. </a:t>
            </a:r>
          </a:p>
          <a:p>
            <a:pPr marL="171450" indent="-171450">
              <a:buFont typeface="Arial" panose="020B0604020202020204" pitchFamily="34" charset="0"/>
              <a:buChar char="•"/>
            </a:pPr>
            <a:r>
              <a:rPr lang="en-US" b="0" dirty="0"/>
              <a:t>OSF was able to scale the program to get these 700 women enrolled in the digital care program</a:t>
            </a:r>
          </a:p>
          <a:p>
            <a:pPr marL="171450" indent="-171450">
              <a:buFont typeface="Arial" panose="020B0604020202020204" pitchFamily="34" charset="0"/>
              <a:buChar char="•"/>
            </a:pPr>
            <a:r>
              <a:rPr lang="en-US" b="0" dirty="0"/>
              <a:t>The app helped relieve wait times for OB appointments, reduced the number of women giving birth without receiving prior care from an OB, and was integrated into nurse workflows. </a:t>
            </a:r>
          </a:p>
          <a:p>
            <a:pPr marL="171450" indent="-171450">
              <a:buFont typeface="Arial" panose="020B0604020202020204" pitchFamily="34" charset="0"/>
              <a:buChar char="•"/>
            </a:pPr>
            <a:r>
              <a:rPr lang="en-US" b="0" dirty="0"/>
              <a:t>Armed with data on these outcomes, OSF plans to court commercial payers and other providers to get commercially insured patients referred to the program. </a:t>
            </a:r>
          </a:p>
          <a:p>
            <a:pPr marL="171450" indent="-171450">
              <a:buFont typeface="Arial" panose="020B0604020202020204" pitchFamily="34" charset="0"/>
              <a:buChar char="•"/>
            </a:pPr>
            <a:r>
              <a:rPr lang="en-US" b="0" dirty="0"/>
              <a:t>OSF achieved dual goals of increasing access for patients, especially underserved patients, while leveraging Medicaid managed contracts to generate multiple funding mechanisms for the program </a:t>
            </a:r>
          </a:p>
          <a:p>
            <a:pPr marL="0" indent="0">
              <a:buFont typeface="Arial" panose="020B0604020202020204" pitchFamily="34" charset="0"/>
              <a:buNone/>
            </a:pPr>
            <a:endParaRPr lang="en-US" b="0" dirty="0"/>
          </a:p>
        </p:txBody>
      </p:sp>
      <p:sp>
        <p:nvSpPr>
          <p:cNvPr id="4" name="Slide Number Placeholder 3"/>
          <p:cNvSpPr>
            <a:spLocks noGrp="1"/>
          </p:cNvSpPr>
          <p:nvPr>
            <p:ph type="sldNum" sz="quarter" idx="5"/>
          </p:nvPr>
        </p:nvSpPr>
        <p:spPr/>
        <p:txBody>
          <a:bodyPr/>
          <a:lstStyle/>
          <a:p>
            <a:fld id="{0E79F9C1-6A3C-4B55-8C89-00C0FB1E22C3}" type="slidenum">
              <a:rPr lang="en-US" smtClean="0"/>
              <a:pPr/>
              <a:t>16</a:t>
            </a:fld>
            <a:endParaRPr lang="en-US"/>
          </a:p>
        </p:txBody>
      </p:sp>
    </p:spTree>
    <p:extLst>
      <p:ext uri="{BB962C8B-B14F-4D97-AF65-F5344CB8AC3E}">
        <p14:creationId xmlns:p14="http://schemas.microsoft.com/office/powerpoint/2010/main" val="20932087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point</a:t>
            </a:r>
            <a:r>
              <a:rPr lang="en-US" b="1" dirty="0">
                <a:latin typeface="Arial"/>
                <a:cs typeface="Arial"/>
              </a:rPr>
              <a:t>: </a:t>
            </a:r>
            <a:r>
              <a:rPr lang="en-US" b="0" dirty="0">
                <a:latin typeface="Arial"/>
                <a:cs typeface="Arial"/>
              </a:rPr>
              <a:t>Workforce issues like churn, shortages and burnout among nurses are harming quality goals. </a:t>
            </a:r>
          </a:p>
          <a:p>
            <a:endParaRPr lang="en-US" b="0" dirty="0">
              <a:latin typeface="Arial"/>
              <a:cs typeface="Arial"/>
            </a:endParaRPr>
          </a:p>
          <a:p>
            <a:pPr marL="171450" indent="-171450">
              <a:buFont typeface="Arial"/>
              <a:buChar char="•"/>
            </a:pPr>
            <a:r>
              <a:rPr lang="en-US" dirty="0"/>
              <a:t>Nurses are the bedrock of patient care, but the field is under threat. </a:t>
            </a:r>
          </a:p>
          <a:p>
            <a:pPr marL="171450" indent="-171450">
              <a:buFont typeface="Arial"/>
              <a:buChar char="•"/>
            </a:pPr>
            <a:r>
              <a:rPr lang="en-US" dirty="0"/>
              <a:t>Nurses are turning over and leaving in high volumes, leading to loss of 20,000 experienced nurses and reduced staffing ratios.</a:t>
            </a:r>
          </a:p>
          <a:p>
            <a:pPr marL="171450" indent="-171450">
              <a:buFont typeface="Arial"/>
              <a:buChar char="•"/>
            </a:pPr>
            <a:r>
              <a:rPr lang="en-US" dirty="0"/>
              <a:t>A diminished workforce leaves nurses with a higher case burden, increasing the likelihood of patient death</a:t>
            </a:r>
          </a:p>
          <a:p>
            <a:pPr marL="171450" indent="-171450">
              <a:buFont typeface="Arial"/>
              <a:buChar char="•"/>
            </a:pPr>
            <a:r>
              <a:rPr lang="en-US" dirty="0"/>
              <a:t>Nurses that remain in the workforce continue to struggle with burnout, which impacts their ability to care for patients. </a:t>
            </a:r>
          </a:p>
          <a:p>
            <a:pPr marL="171450" indent="-171450">
              <a:buFont typeface="Arial"/>
              <a:buChar char="•"/>
            </a:pPr>
            <a:r>
              <a:rPr lang="en-US" dirty="0"/>
              <a:t>These pressures have resulted in a decline in the number of nurses satisfied with the care they are providing. </a:t>
            </a:r>
            <a:endParaRPr lang="en-US" dirty="0">
              <a:cs typeface="Aria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65DE85-9B4B-4127-9823-EE936654CAB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49597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point:</a:t>
            </a:r>
            <a:r>
              <a:rPr lang="en-US" b="0" dirty="0"/>
              <a:t> Patient adverse events are on the rise, even as pace slows – staffing behaviors must change to reverse the trend. </a:t>
            </a:r>
          </a:p>
          <a:p>
            <a:endParaRPr lang="en-US" b="1" dirty="0"/>
          </a:p>
          <a:p>
            <a:pPr marL="171450" indent="-171450">
              <a:buFont typeface="Arial" panose="020B0604020202020204" pitchFamily="34" charset="0"/>
              <a:buChar char="•"/>
            </a:pPr>
            <a:r>
              <a:rPr lang="en-US" b="0" dirty="0"/>
              <a:t>Patient adverse events shot up during the first year of the pandemic. </a:t>
            </a:r>
          </a:p>
          <a:p>
            <a:pPr marL="171450" indent="-171450">
              <a:buFont typeface="Arial" panose="020B0604020202020204" pitchFamily="34" charset="0"/>
              <a:buChar char="•"/>
            </a:pPr>
            <a:r>
              <a:rPr lang="en-US" b="0" dirty="0"/>
              <a:t>Alarmingly, patient falls increased by 127% during that first year. </a:t>
            </a:r>
          </a:p>
          <a:p>
            <a:pPr marL="171450" indent="-171450">
              <a:buFont typeface="Arial" panose="020B0604020202020204" pitchFamily="34" charset="0"/>
              <a:buChar char="•"/>
            </a:pPr>
            <a:r>
              <a:rPr lang="en-US" b="0" dirty="0"/>
              <a:t>Although the pace of increase has reduced, adverse events continue to climb overall. </a:t>
            </a:r>
          </a:p>
          <a:p>
            <a:pPr marL="171450" indent="-171450">
              <a:buFont typeface="Arial" panose="020B0604020202020204" pitchFamily="34" charset="0"/>
              <a:buChar char="•"/>
            </a:pPr>
            <a:r>
              <a:rPr lang="en-US" b="0" dirty="0"/>
              <a:t>The Joint Commission attributes these increases to staff challenges, including a lack of communication and shared understand between care teams. </a:t>
            </a:r>
          </a:p>
          <a:p>
            <a:pPr marL="171450" indent="-171450">
              <a:buFont typeface="Arial" panose="020B0604020202020204" pitchFamily="34" charset="0"/>
              <a:buChar char="•"/>
            </a:pPr>
            <a:r>
              <a:rPr lang="en-US" b="0" dirty="0"/>
              <a:t>With increased turnover, vacancies, and burnout, staff communication and coordination is experiencing additional strain. </a:t>
            </a:r>
          </a:p>
        </p:txBody>
      </p:sp>
      <p:sp>
        <p:nvSpPr>
          <p:cNvPr id="4" name="Slide Number Placeholder 3"/>
          <p:cNvSpPr>
            <a:spLocks noGrp="1"/>
          </p:cNvSpPr>
          <p:nvPr>
            <p:ph type="sldNum" sz="quarter" idx="5"/>
          </p:nvPr>
        </p:nvSpPr>
        <p:spPr/>
        <p:txBody>
          <a:bodyPr/>
          <a:lstStyle/>
          <a:p>
            <a:fld id="{0E79F9C1-6A3C-4B55-8C89-00C0FB1E22C3}" type="slidenum">
              <a:rPr lang="en-US" smtClean="0"/>
              <a:pPr/>
              <a:t>18</a:t>
            </a:fld>
            <a:endParaRPr lang="en-US"/>
          </a:p>
        </p:txBody>
      </p:sp>
    </p:spTree>
    <p:extLst>
      <p:ext uri="{BB962C8B-B14F-4D97-AF65-F5344CB8AC3E}">
        <p14:creationId xmlns:p14="http://schemas.microsoft.com/office/powerpoint/2010/main" val="196135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point:</a:t>
            </a:r>
            <a:r>
              <a:rPr lang="en-US" b="0" dirty="0"/>
              <a:t> Gains in quality and public health outcomes began to reverse during the pandemic. </a:t>
            </a:r>
          </a:p>
          <a:p>
            <a:endParaRPr lang="en-US" b="1" dirty="0"/>
          </a:p>
          <a:p>
            <a:pPr marL="171450" indent="-171450">
              <a:buFont typeface="Arial"/>
              <a:buChar char="•"/>
            </a:pPr>
            <a:r>
              <a:rPr lang="en-US" dirty="0"/>
              <a:t>The health of Americans has faltered during the pandemic amidst care delays, workforce shortages, and pandemic surges. </a:t>
            </a:r>
          </a:p>
          <a:p>
            <a:pPr marL="171450" indent="-171450">
              <a:buFont typeface="Arial"/>
              <a:buChar char="•"/>
            </a:pPr>
            <a:r>
              <a:rPr lang="en-US" dirty="0"/>
              <a:t>The standardized infection ratio, a summary of hospital acquired infections (HAIs), compares current levels of HAIs to 2015 projections. </a:t>
            </a:r>
          </a:p>
          <a:p>
            <a:pPr marL="171450" indent="-171450">
              <a:buFont typeface="Arial"/>
              <a:buChar char="•"/>
            </a:pPr>
            <a:r>
              <a:rPr lang="en-US" dirty="0"/>
              <a:t>This ratio had fallen below CDC projections in 2019, demonstrating progress in quality. </a:t>
            </a:r>
          </a:p>
          <a:p>
            <a:pPr marL="171450" indent="-171450">
              <a:buFont typeface="Arial"/>
              <a:buChar char="•"/>
            </a:pPr>
            <a:r>
              <a:rPr lang="en-US" dirty="0"/>
              <a:t>But, infection rates began to trend up significantly in Q2 of 2020.</a:t>
            </a:r>
          </a:p>
          <a:p>
            <a:pPr marL="171450" indent="-171450">
              <a:buFont typeface="Arial"/>
              <a:buChar char="•"/>
            </a:pPr>
            <a:r>
              <a:rPr lang="en-US" dirty="0"/>
              <a:t>Ventilator associated events increased dramatically over that baseline, likely due to increased use of ventilators. </a:t>
            </a:r>
          </a:p>
          <a:p>
            <a:pPr marL="171450" indent="-171450">
              <a:buFont typeface="Arial"/>
              <a:buChar char="•"/>
            </a:pPr>
            <a:r>
              <a:rPr lang="en-US" dirty="0"/>
              <a:t>Also alarming was the increase in MRSA and central line associated bloodstream infections (CLASBI), which remained elevated above baseline by the end of Q3 2021. </a:t>
            </a:r>
          </a:p>
          <a:p>
            <a:pPr marL="628650" lvl="1" indent="-171450">
              <a:buFont typeface="Arial"/>
              <a:buChar char="•"/>
            </a:pPr>
            <a:r>
              <a:rPr lang="en-US" dirty="0"/>
              <a:t>The standardized infection ratio of CLABSI had increased by 60% between 2021-2022. </a:t>
            </a:r>
          </a:p>
          <a:p>
            <a:pPr marL="171450" indent="-171450">
              <a:buFont typeface="Arial"/>
              <a:buChar char="•"/>
            </a:pPr>
            <a:r>
              <a:rPr lang="en-US" dirty="0"/>
              <a:t>Other health outcomes have faltered in the U.S.: mortality rates increased, mostly related COVID-19, but also related to other disease like heart disease. </a:t>
            </a:r>
          </a:p>
          <a:p>
            <a:pPr marL="171450" indent="-171450">
              <a:buFont typeface="Arial"/>
              <a:buChar char="•"/>
            </a:pPr>
            <a:r>
              <a:rPr lang="en-US" dirty="0"/>
              <a:t>Maternal mortality rates have increased at an alarming pace: they were 40% higher in 2021 than in 2020. </a:t>
            </a:r>
          </a:p>
          <a:p>
            <a:pPr marL="171450" indent="-171450">
              <a:buFont typeface="Arial"/>
              <a:buChar char="•"/>
            </a:pPr>
            <a:r>
              <a:rPr lang="en-US" dirty="0"/>
              <a:t>Overall, patients are sicker compared to 2019, likely due to deferred care. </a:t>
            </a:r>
          </a:p>
          <a:p>
            <a:endParaRPr lang="en-US" dirty="0">
              <a:cs typeface="Aria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65DE85-9B4B-4127-9823-EE936654CAB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85416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point: </a:t>
            </a:r>
            <a:r>
              <a:rPr lang="en-US" b="0" dirty="0"/>
              <a:t>To improve outcomes, hospitals must track metrics, set system quality standards, and begin to address workforce issues </a:t>
            </a:r>
          </a:p>
          <a:p>
            <a:endParaRPr lang="en-US" b="0" dirty="0"/>
          </a:p>
          <a:p>
            <a:pPr marL="171450" indent="-171450">
              <a:buFont typeface="Arial"/>
              <a:buChar char="•"/>
            </a:pPr>
            <a:r>
              <a:rPr lang="en-US" dirty="0">
                <a:latin typeface="Arial"/>
                <a:cs typeface="Arial"/>
              </a:rPr>
              <a:t>Advisory Board has the tools you need to address faltering outcomes. </a:t>
            </a:r>
            <a:endParaRPr lang="en-US" dirty="0">
              <a:cs typeface="Arial"/>
            </a:endParaRPr>
          </a:p>
          <a:p>
            <a:pPr marL="171450" indent="-171450">
              <a:buFont typeface="Arial"/>
              <a:buChar char="•"/>
            </a:pPr>
            <a:r>
              <a:rPr lang="en-US" dirty="0">
                <a:latin typeface="Arial"/>
                <a:cs typeface="Arial"/>
              </a:rPr>
              <a:t>You can’t address quality until you understand your system’s problems. Use metrics to track quality across domains, including health disparities </a:t>
            </a:r>
            <a:endParaRPr lang="en-US" dirty="0">
              <a:cs typeface="Arial"/>
            </a:endParaRPr>
          </a:p>
          <a:p>
            <a:pPr marL="171450" indent="-171450">
              <a:buFont typeface="Arial"/>
              <a:buChar char="•"/>
            </a:pPr>
            <a:r>
              <a:rPr lang="en-US" dirty="0"/>
              <a:t>Set standards at the system level to unite staff around common goals</a:t>
            </a:r>
          </a:p>
          <a:p>
            <a:pPr marL="171450" indent="-171450">
              <a:buFont typeface="Arial"/>
              <a:buChar char="•"/>
            </a:pPr>
            <a:r>
              <a:rPr lang="en-US" dirty="0"/>
              <a:t>Zoom in on service line challenges to create specific and measurable metrics to hit</a:t>
            </a:r>
          </a:p>
          <a:p>
            <a:pPr marL="171450" indent="-171450">
              <a:buFont typeface="Arial"/>
              <a:buChar char="•"/>
            </a:pPr>
            <a:r>
              <a:rPr lang="en-US" dirty="0"/>
              <a:t>Finally, quality and access challenges can’t be solved without addressing workforce challenges. Create a strategy for workforce recovery and retention using our best practice resources. </a:t>
            </a:r>
          </a:p>
          <a:p>
            <a:endParaRPr lang="en-US" dirty="0">
              <a:cs typeface="Aria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65DE85-9B4B-4127-9823-EE936654CAB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3649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Trend #1: </a:t>
            </a:r>
            <a:r>
              <a:rPr lang="en-US" sz="1200" b="1" dirty="0"/>
              <a:t>Health systems bend, but do not break in the wake of the worst financial year in recent memory.</a:t>
            </a:r>
            <a:endParaRPr lang="en-US" b="1" dirty="0"/>
          </a:p>
        </p:txBody>
      </p:sp>
      <p:sp>
        <p:nvSpPr>
          <p:cNvPr id="4" name="Slide Number Placeholder 3"/>
          <p:cNvSpPr>
            <a:spLocks noGrp="1"/>
          </p:cNvSpPr>
          <p:nvPr>
            <p:ph type="sldNum" sz="quarter" idx="5"/>
          </p:nvPr>
        </p:nvSpPr>
        <p:spPr/>
        <p:txBody>
          <a:bodyPr/>
          <a:lstStyle/>
          <a:p>
            <a:fld id="{0E79F9C1-6A3C-4B55-8C89-00C0FB1E22C3}" type="slidenum">
              <a:rPr lang="en-US" smtClean="0"/>
              <a:pPr/>
              <a:t>3</a:t>
            </a:fld>
            <a:endParaRPr lang="en-US"/>
          </a:p>
        </p:txBody>
      </p:sp>
    </p:spTree>
    <p:extLst>
      <p:ext uri="{BB962C8B-B14F-4D97-AF65-F5344CB8AC3E}">
        <p14:creationId xmlns:p14="http://schemas.microsoft.com/office/powerpoint/2010/main" val="13185295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Trend #4: </a:t>
            </a:r>
            <a:r>
              <a:rPr lang="en-US" sz="1200" b="1" dirty="0"/>
              <a:t>Virtual hospitals rise in popularity to accelerate care model transformation. </a:t>
            </a:r>
            <a:endParaRPr lang="en-US" b="1" dirty="0"/>
          </a:p>
        </p:txBody>
      </p:sp>
      <p:sp>
        <p:nvSpPr>
          <p:cNvPr id="4" name="Slide Number Placeholder 3"/>
          <p:cNvSpPr>
            <a:spLocks noGrp="1"/>
          </p:cNvSpPr>
          <p:nvPr>
            <p:ph type="sldNum" sz="quarter" idx="5"/>
          </p:nvPr>
        </p:nvSpPr>
        <p:spPr/>
        <p:txBody>
          <a:bodyPr/>
          <a:lstStyle/>
          <a:p>
            <a:fld id="{0E79F9C1-6A3C-4B55-8C89-00C0FB1E22C3}" type="slidenum">
              <a:rPr lang="en-US" smtClean="0"/>
              <a:pPr/>
              <a:t>21</a:t>
            </a:fld>
            <a:endParaRPr lang="en-US"/>
          </a:p>
        </p:txBody>
      </p:sp>
    </p:spTree>
    <p:extLst>
      <p:ext uri="{BB962C8B-B14F-4D97-AF65-F5344CB8AC3E}">
        <p14:creationId xmlns:p14="http://schemas.microsoft.com/office/powerpoint/2010/main" val="3247546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a:cs typeface="Arial"/>
              </a:rPr>
              <a:t>Key Point: </a:t>
            </a:r>
            <a:r>
              <a:rPr lang="en-US" dirty="0">
                <a:latin typeface="Arial"/>
                <a:cs typeface="Arial"/>
              </a:rPr>
              <a:t>Hospitals face increasing constraints to care delivery and patients are taking notice. Both health systems and patients want a better model. </a:t>
            </a:r>
            <a:endParaRPr lang="en-US" dirty="0"/>
          </a:p>
          <a:p>
            <a:pPr marL="285750" indent="-285750">
              <a:buFont typeface="Arial"/>
              <a:buChar char="•"/>
            </a:pPr>
            <a:endParaRPr lang="en-US" dirty="0">
              <a:latin typeface="Arial"/>
              <a:cs typeface="Arial"/>
            </a:endParaRPr>
          </a:p>
          <a:p>
            <a:pPr marL="285750" indent="-285750">
              <a:buFont typeface="Arial"/>
              <a:buChar char="•"/>
            </a:pPr>
            <a:r>
              <a:rPr lang="en-US" dirty="0">
                <a:latin typeface="Arial"/>
                <a:cs typeface="Arial"/>
              </a:rPr>
              <a:t>Providing safe and high-quality care is challenging amid staffing and supply constraints. These dynamics also make it more expensive to provide care leading to service rationalization. </a:t>
            </a:r>
          </a:p>
          <a:p>
            <a:pPr marL="285750" indent="-285750">
              <a:buFont typeface="Arial"/>
              <a:buChar char="•"/>
            </a:pPr>
            <a:r>
              <a:rPr lang="en-US" dirty="0">
                <a:latin typeface="Arial"/>
                <a:cs typeface="Arial"/>
              </a:rPr>
              <a:t>Patients are taking notice and are dissatisfied with the U.S. healthcare system. </a:t>
            </a:r>
            <a:endParaRPr lang="en-US" dirty="0">
              <a:cs typeface="Arial"/>
            </a:endParaRPr>
          </a:p>
          <a:p>
            <a:pPr marL="285750" indent="-285750">
              <a:buFont typeface="Arial"/>
              <a:buChar char="•"/>
            </a:pPr>
            <a:r>
              <a:rPr lang="en-US" dirty="0">
                <a:latin typeface="Arial"/>
                <a:cs typeface="Arial"/>
              </a:rPr>
              <a:t>Health systems want a return of volumes to get back on their feet, so improving care quality and patient satisfaction is a must. </a:t>
            </a:r>
            <a:endParaRPr lang="en-US" dirty="0">
              <a:cs typeface="Arial"/>
            </a:endParaRPr>
          </a:p>
          <a:p>
            <a:pPr marL="285750" indent="-285750">
              <a:buFont typeface="Arial"/>
              <a:buChar char="•"/>
            </a:pPr>
            <a:r>
              <a:rPr lang="en-US" dirty="0">
                <a:latin typeface="Arial"/>
                <a:cs typeface="Arial"/>
              </a:rPr>
              <a:t>A new model is being sought to serve both hospitals and patients better. </a:t>
            </a:r>
            <a:endParaRPr lang="en-US" dirty="0">
              <a:cs typeface="Arial"/>
            </a:endParaRPr>
          </a:p>
          <a:p>
            <a:endParaRPr lang="en-US" sz="1700" dirty="0">
              <a:latin typeface="+mn-lt"/>
              <a:cs typeface="Arial"/>
            </a:endParaRPr>
          </a:p>
        </p:txBody>
      </p:sp>
      <p:sp>
        <p:nvSpPr>
          <p:cNvPr id="4" name="Slide Number Placeholder 3"/>
          <p:cNvSpPr>
            <a:spLocks noGrp="1"/>
          </p:cNvSpPr>
          <p:nvPr>
            <p:ph type="sldNum" sz="quarter" idx="5"/>
          </p:nvPr>
        </p:nvSpPr>
        <p:spPr/>
        <p:txBody>
          <a:bodyPr/>
          <a:lstStyle/>
          <a:p>
            <a:fld id="{0E79F9C1-6A3C-4B55-8C89-00C0FB1E22C3}" type="slidenum">
              <a:rPr lang="en-US" smtClean="0"/>
              <a:pPr/>
              <a:t>22</a:t>
            </a:fld>
            <a:endParaRPr lang="en-US"/>
          </a:p>
        </p:txBody>
      </p:sp>
    </p:spTree>
    <p:extLst>
      <p:ext uri="{BB962C8B-B14F-4D97-AF65-F5344CB8AC3E}">
        <p14:creationId xmlns:p14="http://schemas.microsoft.com/office/powerpoint/2010/main" val="31005227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Point: </a:t>
            </a:r>
            <a:r>
              <a:rPr lang="en-US" dirty="0"/>
              <a:t>There has been a huge reduction in funding and growth of digital health companies overall. But, systems are still putting a lot of emphasis on virtual hospitals.</a:t>
            </a:r>
          </a:p>
          <a:p>
            <a:pPr marL="285750" indent="-285750">
              <a:buFont typeface="Arial"/>
              <a:buChar char="•"/>
            </a:pPr>
            <a:endParaRPr lang="en-US" dirty="0">
              <a:latin typeface="Arial"/>
              <a:cs typeface="Arial"/>
            </a:endParaRPr>
          </a:p>
          <a:p>
            <a:pPr marL="285750" indent="-285750">
              <a:buFont typeface="Arial"/>
              <a:buChar char="•"/>
            </a:pPr>
            <a:r>
              <a:rPr lang="en-US" dirty="0">
                <a:latin typeface="Arial"/>
                <a:cs typeface="Arial"/>
              </a:rPr>
              <a:t>2022 saw the lowest funding for digital health in five years, and despite the ongoing effects of the pandemic telehealth funding decreased by $10B</a:t>
            </a:r>
          </a:p>
          <a:p>
            <a:pPr marL="285750" indent="-285750">
              <a:buFont typeface="Arial"/>
              <a:buChar char="•"/>
            </a:pPr>
            <a:r>
              <a:rPr lang="en-US" dirty="0">
                <a:latin typeface="Arial"/>
                <a:cs typeface="Arial"/>
              </a:rPr>
              <a:t>This environment continued into 2023 with zero digital health IPOs so far and the lowest single quarter total deal value since before the pandemic in 2019.</a:t>
            </a:r>
          </a:p>
          <a:p>
            <a:pPr marL="285750" indent="-285750">
              <a:buFont typeface="Arial"/>
              <a:buChar char="•"/>
            </a:pPr>
            <a:r>
              <a:rPr lang="en-US" dirty="0">
                <a:latin typeface="Arial"/>
                <a:cs typeface="Arial"/>
              </a:rPr>
              <a:t>Yet, health systems are putting an emphasis on the virtual hospital and making the subsequent investments. It is not just a few hospitals making these investments </a:t>
            </a:r>
            <a:endParaRPr lang="en-US" dirty="0">
              <a:cs typeface="Arial"/>
            </a:endParaRPr>
          </a:p>
          <a:p>
            <a:pPr marL="285750" indent="-285750">
              <a:buFont typeface="Arial"/>
              <a:buChar char="•"/>
            </a:pPr>
            <a:r>
              <a:rPr lang="en-US" dirty="0"/>
              <a:t>So what is the virtual hospital? In addition to the definition on the slide, terms like hospital at home, care anywhere, virtual ward are some of the other terms that describe the virtual hospital. </a:t>
            </a:r>
          </a:p>
          <a:p>
            <a:endParaRPr lang="en-US" sz="1700" dirty="0">
              <a:latin typeface="+mn-lt"/>
              <a:cs typeface="Arial"/>
            </a:endParaRPr>
          </a:p>
        </p:txBody>
      </p:sp>
      <p:sp>
        <p:nvSpPr>
          <p:cNvPr id="4" name="Slide Number Placeholder 3"/>
          <p:cNvSpPr>
            <a:spLocks noGrp="1"/>
          </p:cNvSpPr>
          <p:nvPr>
            <p:ph type="sldNum" sz="quarter" idx="5"/>
          </p:nvPr>
        </p:nvSpPr>
        <p:spPr/>
        <p:txBody>
          <a:bodyPr/>
          <a:lstStyle/>
          <a:p>
            <a:fld id="{277E1552-8E59-4E74-93AE-1009FCAFD6B9}" type="slidenum">
              <a:rPr lang="en-US" smtClean="0"/>
              <a:t>23</a:t>
            </a:fld>
            <a:endParaRPr lang="en-US"/>
          </a:p>
        </p:txBody>
      </p:sp>
    </p:spTree>
    <p:extLst>
      <p:ext uri="{BB962C8B-B14F-4D97-AF65-F5344CB8AC3E}">
        <p14:creationId xmlns:p14="http://schemas.microsoft.com/office/powerpoint/2010/main" val="25960641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 </a:t>
            </a:r>
            <a:r>
              <a:rPr lang="en-US" b="1" dirty="0">
                <a:latin typeface="Arial"/>
                <a:cs typeface="Arial"/>
              </a:rPr>
              <a:t>Key point:</a:t>
            </a:r>
            <a:r>
              <a:rPr lang="en-US" dirty="0">
                <a:latin typeface="Arial"/>
                <a:cs typeface="Arial"/>
              </a:rPr>
              <a:t> The virtual hospital promises benefits to hospitals and patients. It could be the new model of care both sides are looking for (as discussed in slide 22).</a:t>
            </a:r>
          </a:p>
          <a:p>
            <a:pPr marL="285750" indent="-285750">
              <a:buFont typeface="Arial"/>
              <a:buChar char="•"/>
            </a:pPr>
            <a:endParaRPr lang="en-US" dirty="0">
              <a:latin typeface="Arial"/>
              <a:cs typeface="Arial"/>
            </a:endParaRPr>
          </a:p>
          <a:p>
            <a:pPr marL="285750" indent="-285750">
              <a:buFont typeface="Arial"/>
              <a:buChar char="•"/>
            </a:pPr>
            <a:r>
              <a:rPr lang="en-US" dirty="0">
                <a:latin typeface="Arial"/>
                <a:cs typeface="Arial"/>
              </a:rPr>
              <a:t>Across hospital operations, care delivery, and consumer centricity, the virtual hospital promises the ability to improve the quality and efficiency of care for hospitals. It also promises to improve the patient/consumer experience, making it a win for both groups. </a:t>
            </a:r>
            <a:endParaRPr lang="en-US" dirty="0">
              <a:cs typeface="Arial"/>
            </a:endParaRPr>
          </a:p>
          <a:p>
            <a:endParaRPr lang="en-US" sz="1700" i="1" dirty="0">
              <a:latin typeface="+mn-lt"/>
              <a:ea typeface="+mn-lt"/>
              <a:cs typeface="+mn-lt"/>
            </a:endParaRPr>
          </a:p>
        </p:txBody>
      </p:sp>
      <p:sp>
        <p:nvSpPr>
          <p:cNvPr id="4" name="Slide Number Placeholder 3"/>
          <p:cNvSpPr>
            <a:spLocks noGrp="1"/>
          </p:cNvSpPr>
          <p:nvPr>
            <p:ph type="sldNum" sz="quarter" idx="5"/>
          </p:nvPr>
        </p:nvSpPr>
        <p:spPr/>
        <p:txBody>
          <a:bodyPr/>
          <a:lstStyle/>
          <a:p>
            <a:fld id="{0E79F9C1-6A3C-4B55-8C89-00C0FB1E22C3}" type="slidenum">
              <a:rPr lang="en-US" smtClean="0"/>
              <a:pPr/>
              <a:t>24</a:t>
            </a:fld>
            <a:endParaRPr lang="en-US"/>
          </a:p>
        </p:txBody>
      </p:sp>
    </p:spTree>
    <p:extLst>
      <p:ext uri="{BB962C8B-B14F-4D97-AF65-F5344CB8AC3E}">
        <p14:creationId xmlns:p14="http://schemas.microsoft.com/office/powerpoint/2010/main" val="38706279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b="1" dirty="0">
                <a:latin typeface="Arial"/>
                <a:cs typeface="Arial"/>
              </a:rPr>
              <a:t>Key point: </a:t>
            </a:r>
            <a:r>
              <a:rPr lang="en-US" sz="1700" dirty="0">
                <a:latin typeface="Arial"/>
                <a:cs typeface="Arial"/>
              </a:rPr>
              <a:t>There are a lot of places along the modern consumer’s health care journey that stakeholders can grab their attention with better digital tools – and potentially affect their downstream care use.</a:t>
            </a:r>
          </a:p>
          <a:p>
            <a:endParaRPr lang="en-US" sz="1700" dirty="0">
              <a:latin typeface="Arial"/>
              <a:cs typeface="Arial"/>
            </a:endParaRPr>
          </a:p>
          <a:p>
            <a:pPr marL="285750" indent="-285750">
              <a:buFont typeface="Arial" panose="020B0604020202020204" pitchFamily="34" charset="0"/>
              <a:buChar char="•"/>
            </a:pPr>
            <a:r>
              <a:rPr lang="en-US" sz="1700" dirty="0">
                <a:latin typeface="Arial"/>
                <a:cs typeface="Arial"/>
              </a:rPr>
              <a:t>When we think about digital tools with the lens of what are the additional capabilities they’re bringing – not just as a direct replacement for an in-person service– it shows you how much truly is at stake here. </a:t>
            </a:r>
            <a:endParaRPr lang="en-US" sz="1700" dirty="0">
              <a:cs typeface="Arial"/>
            </a:endParaRPr>
          </a:p>
          <a:p>
            <a:pPr marL="294005" indent="-294005">
              <a:buFont typeface="Arial" panose="020B0604020202020204" pitchFamily="34" charset="0"/>
              <a:buChar char="•"/>
            </a:pPr>
            <a:r>
              <a:rPr lang="en-US" sz="1700" dirty="0">
                <a:latin typeface="Arial"/>
                <a:cs typeface="Arial"/>
              </a:rPr>
              <a:t>A consumer’s “journey” through health care is a series of interactions and touchpoints with a variety of health care organizations and staff, where each decision cascades into the next – for better or worse. </a:t>
            </a:r>
            <a:endParaRPr lang="en-US" sz="1700" dirty="0">
              <a:cs typeface="Arial"/>
            </a:endParaRPr>
          </a:p>
          <a:p>
            <a:pPr marL="294005" indent="-294005">
              <a:buFont typeface="Arial" panose="020B0604020202020204" pitchFamily="34" charset="0"/>
              <a:buChar char="•"/>
            </a:pPr>
            <a:r>
              <a:rPr lang="en-US" sz="1700" dirty="0">
                <a:latin typeface="Arial"/>
                <a:cs typeface="Arial"/>
              </a:rPr>
              <a:t>But in the digital era, this is changing in a few big ways. We’re adding both new ways of accomplishing an existing interaction, like scheduling, and entirely new touchpoints altogether, like remote monitoring device setup. And these new mechanisms bring new ways for other players – vendors, plans, employers, MSOs – to get more involved. </a:t>
            </a:r>
          </a:p>
          <a:p>
            <a:pPr marL="294005" indent="-294005">
              <a:buFont typeface="Arial" panose="020B0604020202020204" pitchFamily="34" charset="0"/>
              <a:buChar char="•"/>
            </a:pPr>
            <a:r>
              <a:rPr lang="en-US" sz="1700" dirty="0">
                <a:latin typeface="Arial"/>
                <a:cs typeface="Arial"/>
              </a:rPr>
              <a:t>So they’re not just setting up the constraints for a decision (like a copay tier) – they’re actively pushing and pulling data in and out to influence in real-time. </a:t>
            </a:r>
            <a:endParaRPr lang="en-US" sz="1700" dirty="0">
              <a:cs typeface="Arial"/>
            </a:endParaRPr>
          </a:p>
          <a:p>
            <a:pPr marL="294005" indent="-294005">
              <a:buFont typeface="Arial" panose="020B0604020202020204" pitchFamily="34" charset="0"/>
              <a:buChar char="•"/>
              <a:defRPr/>
            </a:pPr>
            <a:endParaRPr lang="en-US" sz="1800" dirty="0">
              <a:effectLst/>
              <a:latin typeface="Calibri" panose="020F0502020204030204" pitchFamily="34" charset="0"/>
              <a:ea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fld id="{0E79F9C1-6A3C-4B55-8C89-00C0FB1E22C3}" type="slidenum">
              <a:rPr lang="en-US" smtClean="0"/>
              <a:pPr/>
              <a:t>25</a:t>
            </a:fld>
            <a:endParaRPr lang="en-US"/>
          </a:p>
        </p:txBody>
      </p:sp>
    </p:spTree>
    <p:extLst>
      <p:ext uri="{BB962C8B-B14F-4D97-AF65-F5344CB8AC3E}">
        <p14:creationId xmlns:p14="http://schemas.microsoft.com/office/powerpoint/2010/main" val="30729709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Trend #5:</a:t>
            </a:r>
            <a:r>
              <a:rPr lang="en-US" b="0" dirty="0"/>
              <a:t> </a:t>
            </a:r>
            <a:r>
              <a:rPr lang="en-US" sz="1200" dirty="0"/>
              <a:t>Beware vaporware! The hype and reality of generative AI comes into focus.</a:t>
            </a:r>
            <a:endParaRPr lang="en-US" b="1" dirty="0"/>
          </a:p>
        </p:txBody>
      </p:sp>
      <p:sp>
        <p:nvSpPr>
          <p:cNvPr id="4" name="Slide Number Placeholder 3"/>
          <p:cNvSpPr>
            <a:spLocks noGrp="1"/>
          </p:cNvSpPr>
          <p:nvPr>
            <p:ph type="sldNum" sz="quarter" idx="5"/>
          </p:nvPr>
        </p:nvSpPr>
        <p:spPr/>
        <p:txBody>
          <a:bodyPr/>
          <a:lstStyle/>
          <a:p>
            <a:fld id="{0E79F9C1-6A3C-4B55-8C89-00C0FB1E22C3}" type="slidenum">
              <a:rPr lang="en-US" smtClean="0"/>
              <a:pPr/>
              <a:t>26</a:t>
            </a:fld>
            <a:endParaRPr lang="en-US"/>
          </a:p>
        </p:txBody>
      </p:sp>
    </p:spTree>
    <p:extLst>
      <p:ext uri="{BB962C8B-B14F-4D97-AF65-F5344CB8AC3E}">
        <p14:creationId xmlns:p14="http://schemas.microsoft.com/office/powerpoint/2010/main" val="16073043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a:cs typeface="Arial"/>
              </a:rPr>
              <a:t>Key Point: </a:t>
            </a:r>
            <a:r>
              <a:rPr lang="en-US" dirty="0">
                <a:latin typeface="Arial"/>
                <a:cs typeface="Arial"/>
              </a:rPr>
              <a:t>The release of </a:t>
            </a:r>
            <a:r>
              <a:rPr lang="en-US" dirty="0" err="1">
                <a:latin typeface="Arial"/>
                <a:cs typeface="Arial"/>
              </a:rPr>
              <a:t>ChatGPT</a:t>
            </a:r>
            <a:r>
              <a:rPr lang="en-US" dirty="0">
                <a:latin typeface="Arial"/>
                <a:cs typeface="Arial"/>
              </a:rPr>
              <a:t> was a sea change moment. The potential of generative AI technologies could transform healthcare. </a:t>
            </a:r>
            <a:endParaRPr lang="en-US" dirty="0"/>
          </a:p>
          <a:p>
            <a:endParaRPr lang="en-US" dirty="0">
              <a:latin typeface="Arial"/>
              <a:cs typeface="Arial"/>
            </a:endParaRPr>
          </a:p>
          <a:p>
            <a:pPr marL="171450" indent="-171450">
              <a:buFont typeface="Arial"/>
              <a:buChar char="•"/>
            </a:pPr>
            <a:r>
              <a:rPr lang="en-US" dirty="0"/>
              <a:t>There is a lot of excitement around the potential of generative AI. Health systems are taking notice as it could be a solution to multiple key challenges, such as staffing, and unlock new efficiencies. </a:t>
            </a:r>
          </a:p>
          <a:p>
            <a:endParaRPr lang="en-US" dirty="0">
              <a:cs typeface="Aria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65DE85-9B4B-4127-9823-EE936654CAB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76593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Point: </a:t>
            </a:r>
            <a:r>
              <a:rPr lang="en-US" dirty="0"/>
              <a:t>Health systems must be aware of the limitations of current AI technologies as they consider what solutions to adopt and when.</a:t>
            </a:r>
          </a:p>
          <a:p>
            <a:pPr marL="457200" indent="-457200">
              <a:buFont typeface="Arial"/>
              <a:buChar char="•"/>
            </a:pPr>
            <a:endParaRPr lang="en-US" dirty="0"/>
          </a:p>
          <a:p>
            <a:pPr marL="457200" indent="-457200">
              <a:buFont typeface="Arial"/>
              <a:buChar char="•"/>
            </a:pPr>
            <a:r>
              <a:rPr lang="en-US" dirty="0"/>
              <a:t>There are three concerns that should be top of mind for health systems: misinformation, bias, and workflow misalignment </a:t>
            </a:r>
          </a:p>
          <a:p>
            <a:pPr marL="457200" indent="-457200">
              <a:buFont typeface="Arial"/>
              <a:buChar char="•"/>
            </a:pPr>
            <a:r>
              <a:rPr lang="en-US" dirty="0"/>
              <a:t>Misinformation: AI can respond with inaccurate information ranging from small errors to complete fabrications (“hallucinations”). For healthcare this means there is a risk of inaccurate diagnosis, treatment recommendations, etc. Patient harm could be the result, as the NEDA example demonstrates. </a:t>
            </a:r>
          </a:p>
          <a:p>
            <a:pPr marL="457200" indent="-457200">
              <a:buFont typeface="Arial"/>
              <a:buChar char="•"/>
            </a:pPr>
            <a:r>
              <a:rPr lang="en-US" dirty="0"/>
              <a:t>Algorithmic bias: This is when AI perpetuates biases and inequalities found in our society. There are two types of algorithmic bias. </a:t>
            </a:r>
          </a:p>
          <a:p>
            <a:pPr marL="914400" lvl="1" indent="-457200">
              <a:buFont typeface="Arial"/>
              <a:buChar char="•"/>
            </a:pPr>
            <a:r>
              <a:rPr lang="en-US" dirty="0"/>
              <a:t>1) AI can only learn from the data it is given, so it will replicate bias and inequities present in the data. </a:t>
            </a:r>
          </a:p>
          <a:p>
            <a:pPr marL="914400" lvl="1" indent="-457200">
              <a:buFont typeface="Arial"/>
              <a:buChar char="•"/>
            </a:pPr>
            <a:r>
              <a:rPr lang="en-US" dirty="0"/>
              <a:t>2) The developers of AI models/algorithms unintentionally program inequities and bias into the model. This is what the Optum example shows. </a:t>
            </a:r>
          </a:p>
          <a:p>
            <a:pPr marL="457200" indent="-457200">
              <a:buFont typeface="Arial"/>
              <a:buChar char="•"/>
            </a:pPr>
            <a:r>
              <a:rPr lang="en-US" dirty="0"/>
              <a:t>Workflow misalignment: AI is not a magic bullet. If implemented incorrectly, it can create new inefficiencies and misalignments. Or, a successful implementation into an already inefficient workflow will do little to unlock AI’s potential. As the example shows, a thoughtful look at how AI fits into current systems is essential.</a:t>
            </a:r>
          </a:p>
          <a:p>
            <a:endParaRPr lang="en-US" sz="2800" dirty="0">
              <a:solidFill>
                <a:srgbClr val="000000"/>
              </a:solidFill>
              <a:latin typeface="TiemposText"/>
            </a:endParaRPr>
          </a:p>
        </p:txBody>
      </p:sp>
      <p:sp>
        <p:nvSpPr>
          <p:cNvPr id="4" name="Slide Number Placeholder 3"/>
          <p:cNvSpPr>
            <a:spLocks noGrp="1"/>
          </p:cNvSpPr>
          <p:nvPr>
            <p:ph type="sldNum" sz="quarter" idx="5"/>
          </p:nvPr>
        </p:nvSpPr>
        <p:spPr/>
        <p:txBody>
          <a:bodyPr/>
          <a:lstStyle/>
          <a:p>
            <a:fld id="{0E79F9C1-6A3C-4B55-8C89-00C0FB1E22C3}" type="slidenum">
              <a:rPr lang="en-US" smtClean="0"/>
              <a:pPr/>
              <a:t>28</a:t>
            </a:fld>
            <a:endParaRPr lang="en-US"/>
          </a:p>
        </p:txBody>
      </p:sp>
    </p:spTree>
    <p:extLst>
      <p:ext uri="{BB962C8B-B14F-4D97-AF65-F5344CB8AC3E}">
        <p14:creationId xmlns:p14="http://schemas.microsoft.com/office/powerpoint/2010/main" val="23453439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a:cs typeface="Arial"/>
              </a:rPr>
              <a:t>Key Point</a:t>
            </a:r>
            <a:r>
              <a:rPr lang="en-US" dirty="0">
                <a:latin typeface="Arial"/>
                <a:cs typeface="Arial"/>
              </a:rPr>
              <a:t>: Adoption of AI is moving fast. It is important to understand what is possible now, in the near term, in the long term, and what may not be possible. This can help leaders determine where to act. </a:t>
            </a:r>
            <a:endParaRPr lang="en-US" dirty="0"/>
          </a:p>
          <a:p>
            <a:endParaRPr lang="en-US" dirty="0">
              <a:latin typeface="Arial"/>
              <a:cs typeface="Arial"/>
            </a:endParaRPr>
          </a:p>
          <a:p>
            <a:pPr marL="171450" indent="-171450">
              <a:buFont typeface="Arial"/>
              <a:buChar char="•"/>
            </a:pPr>
            <a:r>
              <a:rPr lang="en-US" dirty="0">
                <a:latin typeface="Arial"/>
                <a:cs typeface="Arial"/>
              </a:rPr>
              <a:t>Solutions that depend on AI being human-like are further into the future </a:t>
            </a:r>
            <a:endParaRPr lang="en-US" dirty="0">
              <a:cs typeface="Arial"/>
            </a:endParaRPr>
          </a:p>
          <a:p>
            <a:pPr marL="171450" indent="-171450">
              <a:buFont typeface="Arial"/>
              <a:buChar char="•"/>
            </a:pPr>
            <a:r>
              <a:rPr lang="en-US" dirty="0">
                <a:latin typeface="Arial"/>
                <a:cs typeface="Arial"/>
              </a:rPr>
              <a:t>Because of the risk of patient harm, clinical solutions will be adopted more slowly</a:t>
            </a:r>
          </a:p>
          <a:p>
            <a:pPr marL="171450" indent="-171450">
              <a:buFont typeface="Arial"/>
              <a:buChar char="•"/>
            </a:pPr>
            <a:r>
              <a:rPr lang="en-US" dirty="0">
                <a:latin typeface="Arial"/>
                <a:cs typeface="Arial"/>
              </a:rPr>
              <a:t>Therefore, solutions that can maximize AI’s narrow decision-making ability and are administrative are where AI is likely to deliver impact today.</a:t>
            </a:r>
          </a:p>
          <a:p>
            <a:endParaRPr lang="en-US" dirty="0">
              <a:cs typeface="Aria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65DE85-9B4B-4127-9823-EE936654CAB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56875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None/>
            </a:pPr>
            <a:r>
              <a:rPr lang="en-US" b="1" dirty="0">
                <a:latin typeface="Arial"/>
                <a:cs typeface="Arial"/>
              </a:rPr>
              <a:t>Key point:</a:t>
            </a:r>
            <a:r>
              <a:rPr lang="en-US" dirty="0">
                <a:latin typeface="Arial"/>
                <a:cs typeface="Arial"/>
              </a:rPr>
              <a:t> Digital inequities must be considered in AI adoption.</a:t>
            </a:r>
          </a:p>
          <a:p>
            <a:pPr>
              <a:buFont typeface="Arial"/>
              <a:buNone/>
            </a:pPr>
            <a:endParaRPr lang="en-US" sz="1000" dirty="0">
              <a:latin typeface="Arial"/>
              <a:cs typeface="Arial"/>
            </a:endParaRPr>
          </a:p>
          <a:p>
            <a:pPr>
              <a:buFont typeface="Arial"/>
              <a:buChar char="•"/>
            </a:pPr>
            <a:r>
              <a:rPr lang="en-US" dirty="0"/>
              <a:t>The term “digital inequity” is often summarized with two major buckets – digital literacy and internet connectivity – but also extends to other aspects of digital interactions like trust in digital solutions and user experience. </a:t>
            </a:r>
          </a:p>
          <a:p>
            <a:pPr>
              <a:buFont typeface="Arial"/>
              <a:buChar char="•"/>
            </a:pPr>
            <a:r>
              <a:rPr lang="en-US" dirty="0">
                <a:latin typeface="Arial"/>
                <a:cs typeface="Arial"/>
              </a:rPr>
              <a:t>Lacking access to technology is a social determinant of health.</a:t>
            </a:r>
          </a:p>
          <a:p>
            <a:pPr>
              <a:buFont typeface="Arial"/>
              <a:buChar char="•"/>
            </a:pPr>
            <a:r>
              <a:rPr lang="en-US" dirty="0">
                <a:latin typeface="Arial"/>
                <a:cs typeface="Arial"/>
              </a:rPr>
              <a:t>In fact, we’ve begun to also see it be described as a “super social determinant of health,” owing largely to the major role and truly widespread ramifications technology can have on an individual’s health and quality of life overall. </a:t>
            </a:r>
          </a:p>
          <a:p>
            <a:pPr>
              <a:buFont typeface="Arial"/>
              <a:buChar char="•"/>
            </a:pPr>
            <a:r>
              <a:rPr lang="en-US" dirty="0">
                <a:latin typeface="Arial"/>
                <a:cs typeface="Arial"/>
              </a:rPr>
              <a:t>And so when we say digital inequity, we’re talking about a myriad of root issues – Whether this be access to broadband services and devices, matters of technology affordability, how to engage with populations with low trust or digital literacy, and even concerns surrounding user experience and accessible design. </a:t>
            </a:r>
            <a:endParaRPr lang="en-US" dirty="0">
              <a:cs typeface="Arial"/>
            </a:endParaRPr>
          </a:p>
          <a:p>
            <a:pPr>
              <a:buFont typeface="Arial"/>
              <a:buChar char="•"/>
            </a:pPr>
            <a:r>
              <a:rPr lang="en-US" dirty="0">
                <a:latin typeface="Arial"/>
                <a:cs typeface="Arial"/>
              </a:rPr>
              <a:t>The concerns of digital inequities underly AI adoption. Consider each of the elements of digital inequity and how it is connected to AI tools. Health systems must take this into account as they consider implementing new technologies. </a:t>
            </a:r>
            <a:endParaRPr lang="en-US" dirty="0">
              <a:cs typeface="Arial"/>
            </a:endParaRPr>
          </a:p>
          <a:p>
            <a:pPr marL="174625" indent="-174625">
              <a:buChar char="-"/>
            </a:pPr>
            <a:endParaRPr lang="en-US" sz="1000" dirty="0">
              <a:cs typeface="Arial"/>
            </a:endParaRPr>
          </a:p>
        </p:txBody>
      </p:sp>
      <p:sp>
        <p:nvSpPr>
          <p:cNvPr id="4" name="Slide Number Placeholder 3"/>
          <p:cNvSpPr>
            <a:spLocks noGrp="1"/>
          </p:cNvSpPr>
          <p:nvPr>
            <p:ph type="sldNum" sz="quarter" idx="5"/>
          </p:nvPr>
        </p:nvSpPr>
        <p:spPr/>
        <p:txBody>
          <a:bodyPr/>
          <a:lstStyle/>
          <a:p>
            <a:pPr defTabSz="931774">
              <a:defRPr/>
            </a:pPr>
            <a:fld id="{0E79F9C1-6A3C-4B55-8C89-00C0FB1E22C3}" type="slidenum">
              <a:rPr lang="en-US">
                <a:solidFill>
                  <a:srgbClr val="323E48"/>
                </a:solidFill>
                <a:latin typeface="Arial" panose="020B0604020202020204" pitchFamily="34" charset="0"/>
              </a:rPr>
              <a:pPr defTabSz="931774">
                <a:defRPr/>
              </a:pPr>
              <a:t>30</a:t>
            </a:fld>
            <a:endParaRPr lang="en-US">
              <a:solidFill>
                <a:srgbClr val="323E48"/>
              </a:solidFill>
              <a:latin typeface="Arial" panose="020B0604020202020204" pitchFamily="34" charset="0"/>
            </a:endParaRPr>
          </a:p>
        </p:txBody>
      </p:sp>
    </p:spTree>
    <p:extLst>
      <p:ext uri="{BB962C8B-B14F-4D97-AF65-F5344CB8AC3E}">
        <p14:creationId xmlns:p14="http://schemas.microsoft.com/office/powerpoint/2010/main" val="1017919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n-lt"/>
              </a:rPr>
              <a:t>Key point: </a:t>
            </a:r>
            <a:r>
              <a:rPr lang="en-US" dirty="0">
                <a:latin typeface="+mn-lt"/>
              </a:rPr>
              <a:t>2022 was just about the worst year on record for hospital finances, and many hospitals feel stuck trying to dig out of their capacity challenges to grow more revenues</a:t>
            </a:r>
          </a:p>
          <a:p>
            <a:pPr marL="174296" indent="-174296" defTabSz="929579">
              <a:buFont typeface="Arial" panose="020B0604020202020204" pitchFamily="34" charset="0"/>
              <a:buChar char="•"/>
              <a:defRPr/>
            </a:pPr>
            <a:endParaRPr lang="en-US" dirty="0">
              <a:latin typeface="Calibri" panose="020F0502020204030204" pitchFamily="34" charset="0"/>
              <a:ea typeface="Calibri" panose="020F0502020204030204" pitchFamily="34" charset="0"/>
              <a:cs typeface="Calibri" panose="020F0502020204030204" pitchFamily="34" charset="0"/>
            </a:endParaRPr>
          </a:p>
          <a:p>
            <a:pPr marL="174296" indent="-174296" defTabSz="929579">
              <a:buFont typeface="Arial" panose="020B0604020202020204" pitchFamily="34" charset="0"/>
              <a:buChar char="•"/>
              <a:defRPr/>
            </a:pPr>
            <a:r>
              <a:rPr lang="en-US" dirty="0">
                <a:latin typeface="Calibri" panose="020F0502020204030204" pitchFamily="34" charset="0"/>
                <a:ea typeface="Calibri" panose="020F0502020204030204" pitchFamily="34" charset="0"/>
                <a:cs typeface="Calibri" panose="020F0502020204030204" pitchFamily="34" charset="0"/>
              </a:rPr>
              <a:t>Operating losses were practically unprecedented across 2022</a:t>
            </a:r>
          </a:p>
          <a:p>
            <a:pPr marL="174296" indent="-174296" defTabSz="929579">
              <a:buFont typeface="Arial" panose="020B0604020202020204" pitchFamily="34" charset="0"/>
              <a:buChar char="•"/>
              <a:defRPr/>
            </a:pPr>
            <a:r>
              <a:rPr lang="en-US" dirty="0">
                <a:latin typeface="Calibri" panose="020F0502020204030204" pitchFamily="34" charset="0"/>
                <a:ea typeface="Calibri" panose="020F0502020204030204" pitchFamily="34" charset="0"/>
                <a:cs typeface="Calibri" panose="020F0502020204030204" pitchFamily="34" charset="0"/>
              </a:rPr>
              <a:t>High labor cost, supply inflation, investment losses, and volume depression all contributed to the worst year for hospital financial performance. </a:t>
            </a:r>
          </a:p>
          <a:p>
            <a:pPr marL="174296" indent="-174296" defTabSz="929579">
              <a:buFont typeface="Arial" panose="020B0604020202020204" pitchFamily="34" charset="0"/>
              <a:buChar char="•"/>
              <a:defRPr/>
            </a:pPr>
            <a:r>
              <a:rPr lang="en-US" dirty="0">
                <a:latin typeface="Calibri" panose="020F0502020204030204" pitchFamily="34" charset="0"/>
                <a:ea typeface="Calibri" panose="020F0502020204030204" pitchFamily="34" charset="0"/>
                <a:cs typeface="Calibri" panose="020F0502020204030204" pitchFamily="34" charset="0"/>
              </a:rPr>
              <a:t>Operating margins have improved since hitting the lowest of lows, with labor challenges easing slightly and volumes returning. </a:t>
            </a:r>
          </a:p>
          <a:p>
            <a:pPr marL="174296" indent="-174296" defTabSz="929579">
              <a:buFont typeface="Arial" panose="020B0604020202020204" pitchFamily="34" charset="0"/>
              <a:buChar char="•"/>
              <a:defRPr/>
            </a:pPr>
            <a:r>
              <a:rPr lang="en-US" dirty="0">
                <a:latin typeface="Calibri" panose="020F0502020204030204" pitchFamily="34" charset="0"/>
                <a:ea typeface="Calibri" panose="020F0502020204030204" pitchFamily="34" charset="0"/>
                <a:cs typeface="Calibri" panose="020F0502020204030204" pitchFamily="34" charset="0"/>
              </a:rPr>
              <a:t>However, hospitals aren’t in the clear just yet – Kaufman Hall’s YTD operating margin index in May was barely above breaking even at 0.3%.</a:t>
            </a:r>
            <a:endParaRPr lang="en-US" dirty="0"/>
          </a:p>
        </p:txBody>
      </p:sp>
      <p:sp>
        <p:nvSpPr>
          <p:cNvPr id="4" name="Slide Number Placeholder 3"/>
          <p:cNvSpPr>
            <a:spLocks noGrp="1"/>
          </p:cNvSpPr>
          <p:nvPr>
            <p:ph type="sldNum" sz="quarter" idx="5"/>
          </p:nvPr>
        </p:nvSpPr>
        <p:spPr/>
        <p:txBody>
          <a:bodyPr/>
          <a:lstStyle/>
          <a:p>
            <a:pPr defTabSz="929579">
              <a:defRPr/>
            </a:pPr>
            <a:fld id="{5B65DE85-9B4B-4127-9823-EE936654CAB6}" type="slidenum">
              <a:rPr lang="en-US" sz="1300">
                <a:solidFill>
                  <a:prstClr val="black"/>
                </a:solidFill>
                <a:latin typeface="Calibri" panose="020F0502020204030204"/>
              </a:rPr>
              <a:pPr defTabSz="929579">
                <a:defRPr/>
              </a:pPr>
              <a:t>4</a:t>
            </a:fld>
            <a:endParaRPr lang="en-US" sz="1300">
              <a:solidFill>
                <a:prstClr val="black"/>
              </a:solidFill>
              <a:latin typeface="Calibri" panose="020F0502020204030204"/>
            </a:endParaRPr>
          </a:p>
        </p:txBody>
      </p:sp>
    </p:spTree>
    <p:extLst>
      <p:ext uri="{BB962C8B-B14F-4D97-AF65-F5344CB8AC3E}">
        <p14:creationId xmlns:p14="http://schemas.microsoft.com/office/powerpoint/2010/main" val="3701870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a:cs typeface="Arial"/>
              </a:rPr>
              <a:t>Key Point: </a:t>
            </a:r>
            <a:r>
              <a:rPr lang="en-US" dirty="0">
                <a:latin typeface="Arial"/>
                <a:cs typeface="Arial"/>
              </a:rPr>
              <a:t>A system’s portfolio mix will dictate the extent and speed of revenue recovery </a:t>
            </a:r>
            <a:endParaRPr lang="en-US" dirty="0"/>
          </a:p>
          <a:p>
            <a:endParaRPr lang="en-US" dirty="0">
              <a:latin typeface="Arial"/>
              <a:cs typeface="Arial"/>
            </a:endParaRPr>
          </a:p>
          <a:p>
            <a:pPr marL="171450" indent="-171450">
              <a:buFont typeface="Arial"/>
              <a:buChar char="•"/>
            </a:pPr>
            <a:r>
              <a:rPr lang="en-US" dirty="0">
                <a:latin typeface="Arial"/>
                <a:cs typeface="Arial"/>
              </a:rPr>
              <a:t>Volumes for certain segments are improving more and more quickly than others</a:t>
            </a:r>
          </a:p>
          <a:p>
            <a:pPr marL="171450" indent="-171450">
              <a:buFont typeface="Arial"/>
              <a:buChar char="•"/>
            </a:pPr>
            <a:r>
              <a:rPr lang="en-US" dirty="0">
                <a:latin typeface="Arial"/>
                <a:cs typeface="Arial"/>
              </a:rPr>
              <a:t>Inpatient volumes continue to be a weak point – a potential challenge for health systems as this is primary in portfolios </a:t>
            </a:r>
            <a:endParaRPr lang="en-US" dirty="0">
              <a:cs typeface="Arial"/>
            </a:endParaRPr>
          </a:p>
          <a:p>
            <a:pPr marL="171450" indent="-171450">
              <a:buFont typeface="Arial"/>
              <a:buChar char="•"/>
            </a:pPr>
            <a:r>
              <a:rPr lang="en-US" dirty="0">
                <a:latin typeface="Arial"/>
                <a:cs typeface="Arial"/>
              </a:rPr>
              <a:t>Outpatient surgical volumes are growing, accelerated by the pandemic </a:t>
            </a:r>
            <a:endParaRPr lang="en-US" dirty="0">
              <a:cs typeface="Arial"/>
            </a:endParaRPr>
          </a:p>
          <a:p>
            <a:pPr marL="0" indent="0">
              <a:buFont typeface="Arial" panose="020B0604020202020204" pitchFamily="34" charset="0"/>
              <a:buNone/>
            </a:pPr>
            <a:endParaRPr lang="en-US" dirty="0">
              <a:cs typeface="Arial"/>
            </a:endParaRPr>
          </a:p>
        </p:txBody>
      </p:sp>
      <p:sp>
        <p:nvSpPr>
          <p:cNvPr id="4" name="Slide Number Placeholder 3"/>
          <p:cNvSpPr>
            <a:spLocks noGrp="1"/>
          </p:cNvSpPr>
          <p:nvPr>
            <p:ph type="sldNum" sz="quarter" idx="5"/>
          </p:nvPr>
        </p:nvSpPr>
        <p:spPr/>
        <p:txBody>
          <a:bodyPr/>
          <a:lstStyle/>
          <a:p>
            <a:fld id="{0E79F9C1-6A3C-4B55-8C89-00C0FB1E22C3}" type="slidenum">
              <a:rPr lang="en-US" smtClean="0"/>
              <a:pPr/>
              <a:t>5</a:t>
            </a:fld>
            <a:endParaRPr lang="en-US"/>
          </a:p>
        </p:txBody>
      </p:sp>
    </p:spTree>
    <p:extLst>
      <p:ext uri="{BB962C8B-B14F-4D97-AF65-F5344CB8AC3E}">
        <p14:creationId xmlns:p14="http://schemas.microsoft.com/office/powerpoint/2010/main" val="2168863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BFE5C09-93B7-436C-85FC-7DCA228B956A}"/>
              </a:ext>
            </a:extLst>
          </p:cNvPr>
          <p:cNvSpPr>
            <a:spLocks noGrp="1"/>
          </p:cNvSpPr>
          <p:nvPr>
            <p:ph type="body" idx="1"/>
          </p:nvPr>
        </p:nvSpPr>
        <p:spPr/>
        <p:txBody>
          <a:bodyPr/>
          <a:lstStyle/>
          <a:p>
            <a:r>
              <a:rPr lang="en-US" b="1" dirty="0"/>
              <a:t>Key point: </a:t>
            </a:r>
            <a:r>
              <a:rPr lang="en-US" dirty="0"/>
              <a:t>Health systems see some relief as the worst of inflation and price pressures are abating. But, this environment still feels challenging to because an improvement from the worst inflation in 40 years means there is more recovery to go. </a:t>
            </a:r>
          </a:p>
          <a:p>
            <a:pPr marL="171450" indent="-171450">
              <a:buFont typeface="Arial"/>
              <a:buChar char="•"/>
            </a:pPr>
            <a:endParaRPr lang="en-US" dirty="0">
              <a:latin typeface="Arial"/>
              <a:cs typeface="Arial"/>
            </a:endParaRPr>
          </a:p>
          <a:p>
            <a:pPr marL="171450" indent="-171450">
              <a:buFont typeface="Arial"/>
              <a:buChar char="•"/>
            </a:pPr>
            <a:r>
              <a:rPr lang="en-US" dirty="0">
                <a:latin typeface="Arial"/>
                <a:cs typeface="Arial"/>
              </a:rPr>
              <a:t>The 4% increase in the Consumer Price Index is the smallest since March 2021. This is good news. But, it is still a 4% increase.</a:t>
            </a:r>
          </a:p>
          <a:p>
            <a:pPr marL="171450" indent="-171450">
              <a:buFont typeface="Arial"/>
              <a:buChar char="•"/>
            </a:pPr>
            <a:r>
              <a:rPr lang="en-US" dirty="0">
                <a:latin typeface="Arial"/>
                <a:cs typeface="Arial"/>
              </a:rPr>
              <a:t>Similarly, the growth in hospital wages and expenses is smaller than it has been, but it is still an increase. </a:t>
            </a:r>
            <a:endParaRPr lang="en-US" dirty="0">
              <a:cs typeface="Arial"/>
            </a:endParaRPr>
          </a:p>
          <a:p>
            <a:pPr marL="171450" indent="-171450">
              <a:buFont typeface="Arial"/>
              <a:buChar char="•"/>
            </a:pPr>
            <a:r>
              <a:rPr lang="en-US" dirty="0">
                <a:latin typeface="Arial"/>
                <a:cs typeface="Arial"/>
              </a:rPr>
              <a:t>U.S. GPD growth is improving, but the ideal rate is 2-3%</a:t>
            </a:r>
          </a:p>
          <a:p>
            <a:endParaRPr lang="en-US" dirty="0">
              <a:cs typeface="Arial"/>
            </a:endParaRPr>
          </a:p>
        </p:txBody>
      </p:sp>
    </p:spTree>
    <p:extLst>
      <p:ext uri="{BB962C8B-B14F-4D97-AF65-F5344CB8AC3E}">
        <p14:creationId xmlns:p14="http://schemas.microsoft.com/office/powerpoint/2010/main" val="4192908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point: </a:t>
            </a:r>
            <a:r>
              <a:rPr lang="en-US" b="0" dirty="0"/>
              <a:t>Cost management is necessary and challenging – health systems need to focus on their “slam dunks”</a:t>
            </a:r>
          </a:p>
          <a:p>
            <a:endParaRPr lang="en-US" b="1" dirty="0"/>
          </a:p>
          <a:p>
            <a:pPr marL="171450" indent="-171450">
              <a:buFont typeface="Arial" panose="020B0604020202020204" pitchFamily="34" charset="0"/>
              <a:buChar char="•"/>
            </a:pPr>
            <a:r>
              <a:rPr lang="en-US" dirty="0"/>
              <a:t>One of the lessons of the last recession was a greater focus on being able to ramp down costs quickly and effectively – without adversely impacting quality and safety – through </a:t>
            </a:r>
            <a:r>
              <a:rPr lang="en-US" dirty="0" err="1"/>
              <a:t>variablilizing</a:t>
            </a:r>
            <a:r>
              <a:rPr lang="en-US" dirty="0"/>
              <a:t> those costs. </a:t>
            </a:r>
          </a:p>
          <a:p>
            <a:pPr marL="171450" indent="-171450">
              <a:buFont typeface="Arial" panose="020B0604020202020204" pitchFamily="34" charset="0"/>
              <a:buChar char="•"/>
            </a:pPr>
            <a:r>
              <a:rPr lang="en-US" dirty="0"/>
              <a:t>Adjusted cost per discharge, on the provider side, is probably the one thing that most hospitals look towards for cost management. </a:t>
            </a:r>
          </a:p>
          <a:p>
            <a:pPr marL="171450" indent="-171450">
              <a:buFont typeface="Arial" panose="020B0604020202020204" pitchFamily="34" charset="0"/>
              <a:buChar char="•"/>
            </a:pPr>
            <a:r>
              <a:rPr lang="en-US" dirty="0"/>
              <a:t>However, if we really want to look at savings opportunities by area of costs, and not overall haircuts, we’d dive into a wider range of things to articulate our unit of delivery. </a:t>
            </a:r>
          </a:p>
          <a:p>
            <a:pPr marL="171450" indent="-171450">
              <a:buFont typeface="Arial" panose="020B0604020202020204" pitchFamily="34" charset="0"/>
              <a:buChar char="•"/>
            </a:pPr>
            <a:r>
              <a:rPr lang="en-US" dirty="0"/>
              <a:t>In the current environment of net op income, threat from lost of valuations, hospitals have to dig deeper. </a:t>
            </a:r>
          </a:p>
          <a:p>
            <a:pPr marL="171450" indent="-171450">
              <a:buFont typeface="Arial" panose="020B0604020202020204" pitchFamily="34" charset="0"/>
              <a:buChar char="•"/>
            </a:pPr>
            <a:r>
              <a:rPr lang="en-US" dirty="0"/>
              <a:t>The category slam dunk represents those actions hospitals can take that show fast returns and outsize sustainable savings.</a:t>
            </a:r>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B3232F6-616B-4CB4-8633-79AF00378FE5}" type="slidenum">
              <a:rPr lang="en-US" smtClean="0"/>
              <a:t>7</a:t>
            </a:fld>
            <a:endParaRPr lang="en-US"/>
          </a:p>
        </p:txBody>
      </p:sp>
    </p:spTree>
    <p:extLst>
      <p:ext uri="{BB962C8B-B14F-4D97-AF65-F5344CB8AC3E}">
        <p14:creationId xmlns:p14="http://schemas.microsoft.com/office/powerpoint/2010/main" val="53584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Trend #2: </a:t>
            </a:r>
            <a:r>
              <a:rPr lang="en-US" sz="1200" dirty="0"/>
              <a:t>Stakeholders align on urgency to rationalize services for long-term sustainability.</a:t>
            </a:r>
            <a:endParaRPr lang="en-US" b="1" dirty="0"/>
          </a:p>
        </p:txBody>
      </p:sp>
      <p:sp>
        <p:nvSpPr>
          <p:cNvPr id="4" name="Slide Number Placeholder 3"/>
          <p:cNvSpPr>
            <a:spLocks noGrp="1"/>
          </p:cNvSpPr>
          <p:nvPr>
            <p:ph type="sldNum" sz="quarter" idx="5"/>
          </p:nvPr>
        </p:nvSpPr>
        <p:spPr/>
        <p:txBody>
          <a:bodyPr/>
          <a:lstStyle/>
          <a:p>
            <a:fld id="{0E79F9C1-6A3C-4B55-8C89-00C0FB1E22C3}" type="slidenum">
              <a:rPr lang="en-US" smtClean="0"/>
              <a:pPr/>
              <a:t>8</a:t>
            </a:fld>
            <a:endParaRPr lang="en-US"/>
          </a:p>
        </p:txBody>
      </p:sp>
    </p:spTree>
    <p:extLst>
      <p:ext uri="{BB962C8B-B14F-4D97-AF65-F5344CB8AC3E}">
        <p14:creationId xmlns:p14="http://schemas.microsoft.com/office/powerpoint/2010/main" val="2971138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point: </a:t>
            </a:r>
            <a:r>
              <a:rPr lang="en-US" b="0" dirty="0"/>
              <a:t>Health systems cut non-clinical roles in the face of rising clinical labor costs. </a:t>
            </a:r>
          </a:p>
          <a:p>
            <a:pPr marL="171450" indent="-171450">
              <a:buFont typeface="Arial" panose="020B0604020202020204" pitchFamily="34" charset="0"/>
              <a:buChar char="•"/>
            </a:pPr>
            <a:endParaRPr lang="en-US" dirty="0">
              <a:latin typeface="Arial"/>
              <a:cs typeface="Arial"/>
            </a:endParaRPr>
          </a:p>
          <a:p>
            <a:pPr marL="171450" indent="-171450">
              <a:buFont typeface="Arial" panose="020B0604020202020204" pitchFamily="34" charset="0"/>
              <a:buChar char="•"/>
            </a:pPr>
            <a:r>
              <a:rPr lang="en-US" dirty="0">
                <a:latin typeface="Arial"/>
                <a:cs typeface="Arial"/>
              </a:rPr>
              <a:t>Health systems like </a:t>
            </a:r>
            <a:r>
              <a:rPr lang="en-US" dirty="0" err="1">
                <a:latin typeface="Arial"/>
                <a:cs typeface="Arial"/>
              </a:rPr>
              <a:t>Oschner</a:t>
            </a:r>
            <a:r>
              <a:rPr lang="en-US" dirty="0">
                <a:latin typeface="Arial"/>
                <a:cs typeface="Arial"/>
              </a:rPr>
              <a:t>, Novant, and Jefferson look to reduce FTE counts, primarily through reductions in non-clinical staff and consolidation of executive positions to compensate for heightened nursing and other clinical labor costs. </a:t>
            </a:r>
            <a:endParaRPr lang="en-US" dirty="0">
              <a:cs typeface="Arial"/>
            </a:endParaRPr>
          </a:p>
          <a:p>
            <a:pPr marL="171450" indent="-171450">
              <a:buFont typeface="Arial" panose="020B0604020202020204" pitchFamily="34" charset="0"/>
              <a:buChar char="•"/>
            </a:pPr>
            <a:r>
              <a:rPr lang="en-US" dirty="0">
                <a:latin typeface="Arial"/>
                <a:cs typeface="Arial"/>
              </a:rPr>
              <a:t>Cuts to clinical labor are uncommon, as systems struggle to fill clinical jobs, particularly in nursing</a:t>
            </a:r>
          </a:p>
          <a:p>
            <a:pPr marL="171450" indent="-171450">
              <a:buFont typeface="Arial" panose="020B0604020202020204" pitchFamily="34" charset="0"/>
              <a:buChar char="•"/>
            </a:pPr>
            <a:r>
              <a:rPr lang="en-US" dirty="0"/>
              <a:t>Job postings for nurses are up 45% from Jan of 2020 levels, and advertised pay rates for travel nurses have skyrocketed 67%. </a:t>
            </a:r>
          </a:p>
          <a:p>
            <a:endParaRPr lang="en-US" dirty="0">
              <a:cs typeface="Aria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65DE85-9B4B-4127-9823-EE936654CAB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8691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point: </a:t>
            </a:r>
            <a:r>
              <a:rPr lang="en-US" b="0" dirty="0">
                <a:latin typeface="Arial"/>
                <a:cs typeface="Arial"/>
              </a:rPr>
              <a:t>Health systems are rethinking their service line distribution amidst high operating costs and depressed volumes.</a:t>
            </a:r>
          </a:p>
          <a:p>
            <a:endParaRPr lang="en-US" b="1" dirty="0">
              <a:latin typeface="Arial"/>
              <a:cs typeface="Arial"/>
            </a:endParaRPr>
          </a:p>
          <a:p>
            <a:pPr marL="171450" indent="-171450">
              <a:buFont typeface="Arial" panose="020B0604020202020204" pitchFamily="34" charset="0"/>
              <a:buChar char="•"/>
            </a:pPr>
            <a:r>
              <a:rPr lang="en-US" dirty="0">
                <a:latin typeface="Arial"/>
                <a:cs typeface="Arial"/>
              </a:rPr>
              <a:t>Consolidation and temporary closures of services are occurring in areas such as surgery centers, home health, behavioral health, and maternal health </a:t>
            </a:r>
            <a:endParaRPr lang="en-US" dirty="0">
              <a:cs typeface="Arial"/>
            </a:endParaRPr>
          </a:p>
          <a:p>
            <a:pPr marL="171450" indent="-171450">
              <a:buFont typeface="Arial" panose="020B0604020202020204" pitchFamily="34" charset="0"/>
              <a:buChar char="•"/>
            </a:pPr>
            <a:r>
              <a:rPr lang="en-US" dirty="0">
                <a:latin typeface="Arial"/>
                <a:cs typeface="Arial"/>
              </a:rPr>
              <a:t>Maternal health related closures have dominated the news, especially in rural and other low population growth areas as low birth rates make keeping doors open difficult. </a:t>
            </a:r>
            <a:endParaRPr lang="en-US" dirty="0">
              <a:cs typeface="Arial"/>
            </a:endParaRPr>
          </a:p>
          <a:p>
            <a:pPr marL="171450" indent="-171450">
              <a:buFont typeface="Arial" panose="020B0604020202020204" pitchFamily="34" charset="0"/>
              <a:buChar char="•"/>
            </a:pPr>
            <a:r>
              <a:rPr lang="en-US" dirty="0">
                <a:latin typeface="Arial"/>
                <a:cs typeface="Arial"/>
              </a:rPr>
              <a:t>Hospitals are taking a hard look at their footprint – expect more closures to occur this year.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65DE85-9B4B-4127-9823-EE936654CAB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37772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hyperlink" Target="http://www.advisory.com/" TargetMode="Externa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hyperlink" Target="http://www.advisory.com/" TargetMode="Externa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hyperlink" Target="http://www.advisory.com/" TargetMode="Externa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hyperlink" Target="http://www.advisory.com/" TargetMode="Externa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hyperlink" Target="http://www.advisory.com/" TargetMode="Externa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hyperlink" Target="http://www.advisory.com/"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sp>
        <p:nvSpPr>
          <p:cNvPr id="14" name="Rectangle 13"/>
          <p:cNvSpPr/>
          <p:nvPr userDrawn="1"/>
        </p:nvSpPr>
        <p:spPr bwMode="gray">
          <a:xfrm>
            <a:off x="0" y="634575"/>
            <a:ext cx="4556043" cy="6223427"/>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t" anchorCtr="0" forceAA="0" compatLnSpc="1">
            <a:prstTxWarp prst="textNoShape">
              <a:avLst/>
            </a:prstTxWarp>
            <a:noAutofit/>
          </a:bodyPr>
          <a:lstStyle/>
          <a:p>
            <a:pPr algn="ctr">
              <a:spcBef>
                <a:spcPts val="714"/>
              </a:spcBef>
            </a:pPr>
            <a:endParaRPr lang="en-US" sz="1429">
              <a:solidFill>
                <a:schemeClr val="bg1"/>
              </a:solidFill>
            </a:endParaRPr>
          </a:p>
        </p:txBody>
      </p:sp>
      <p:sp>
        <p:nvSpPr>
          <p:cNvPr id="15" name="TextBox 14"/>
          <p:cNvSpPr txBox="1"/>
          <p:nvPr userDrawn="1"/>
        </p:nvSpPr>
        <p:spPr bwMode="gray">
          <a:xfrm>
            <a:off x="921382" y="2197121"/>
            <a:ext cx="2955859" cy="989823"/>
          </a:xfrm>
          <a:prstGeom prst="rect">
            <a:avLst/>
          </a:prstGeom>
          <a:noFill/>
        </p:spPr>
        <p:txBody>
          <a:bodyPr wrap="square" lIns="0" tIns="0" rIns="0" bIns="0" rtlCol="0">
            <a:spAutoFit/>
          </a:bodyPr>
          <a:lstStyle/>
          <a:p>
            <a:pPr algn="l">
              <a:spcBef>
                <a:spcPts val="714"/>
              </a:spcBef>
            </a:pPr>
            <a:r>
              <a:rPr lang="en-US" sz="3573" b="1">
                <a:solidFill>
                  <a:schemeClr val="bg1"/>
                </a:solidFill>
              </a:rPr>
              <a:t>16:9</a:t>
            </a:r>
            <a:br>
              <a:rPr lang="en-US" sz="3573" b="1">
                <a:solidFill>
                  <a:schemeClr val="bg1"/>
                </a:solidFill>
              </a:rPr>
            </a:br>
            <a:r>
              <a:rPr lang="en-US" sz="2859" b="0">
                <a:solidFill>
                  <a:schemeClr val="bg1"/>
                </a:solidFill>
              </a:rPr>
              <a:t>projection</a:t>
            </a:r>
          </a:p>
        </p:txBody>
      </p:sp>
      <p:cxnSp>
        <p:nvCxnSpPr>
          <p:cNvPr id="16" name="Straight Connector 15"/>
          <p:cNvCxnSpPr/>
          <p:nvPr userDrawn="1"/>
        </p:nvCxnSpPr>
        <p:spPr bwMode="white">
          <a:xfrm>
            <a:off x="931897" y="3437853"/>
            <a:ext cx="3147351"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bwMode="gray">
          <a:xfrm>
            <a:off x="931897" y="3549730"/>
            <a:ext cx="3147351" cy="241733"/>
          </a:xfrm>
          <a:prstGeom prst="rect">
            <a:avLst/>
          </a:prstGeom>
          <a:noFill/>
        </p:spPr>
        <p:txBody>
          <a:bodyPr wrap="square" lIns="0" tIns="0" rIns="0" bIns="0" rtlCol="0">
            <a:spAutoFit/>
          </a:bodyPr>
          <a:lstStyle/>
          <a:p>
            <a:pPr>
              <a:spcBef>
                <a:spcPts val="714"/>
              </a:spcBef>
            </a:pPr>
            <a:r>
              <a:rPr lang="pt-BR" sz="1571">
                <a:solidFill>
                  <a:schemeClr val="bg1"/>
                </a:solidFill>
              </a:rPr>
              <a:t>All projected presentations:</a:t>
            </a:r>
          </a:p>
        </p:txBody>
      </p:sp>
      <p:sp>
        <p:nvSpPr>
          <p:cNvPr id="18" name="TextBox 17"/>
          <p:cNvSpPr txBox="1"/>
          <p:nvPr userDrawn="1"/>
        </p:nvSpPr>
        <p:spPr bwMode="gray">
          <a:xfrm>
            <a:off x="1195101" y="3984318"/>
            <a:ext cx="1921913" cy="1149033"/>
          </a:xfrm>
          <a:prstGeom prst="rect">
            <a:avLst/>
          </a:prstGeom>
          <a:noFill/>
        </p:spPr>
        <p:txBody>
          <a:bodyPr wrap="square" lIns="0" tIns="0" rIns="0" bIns="0" rtlCol="0">
            <a:spAutoFit/>
          </a:bodyPr>
          <a:lstStyle/>
          <a:p>
            <a:pPr marL="161086" indent="-161086">
              <a:spcBef>
                <a:spcPts val="714"/>
              </a:spcBef>
              <a:buFont typeface="Arial" panose="020B0604020202020204" pitchFamily="34" charset="0"/>
              <a:buChar char="•"/>
            </a:pPr>
            <a:r>
              <a:rPr lang="en-US" sz="1429">
                <a:solidFill>
                  <a:schemeClr val="bg1"/>
                </a:solidFill>
              </a:rPr>
              <a:t>Events</a:t>
            </a:r>
          </a:p>
          <a:p>
            <a:pPr marL="161086" indent="-161086">
              <a:spcBef>
                <a:spcPts val="714"/>
              </a:spcBef>
              <a:buFont typeface="Arial" panose="020B0604020202020204" pitchFamily="34" charset="0"/>
              <a:buChar char="•"/>
            </a:pPr>
            <a:r>
              <a:rPr lang="en-US" sz="1429">
                <a:solidFill>
                  <a:schemeClr val="bg1"/>
                </a:solidFill>
              </a:rPr>
              <a:t>Webinars</a:t>
            </a:r>
          </a:p>
          <a:p>
            <a:pPr marL="161086" indent="-161086">
              <a:spcBef>
                <a:spcPts val="714"/>
              </a:spcBef>
              <a:buFont typeface="Arial" panose="020B0604020202020204" pitchFamily="34" charset="0"/>
              <a:buChar char="•"/>
            </a:pPr>
            <a:r>
              <a:rPr lang="en-US" sz="1429">
                <a:solidFill>
                  <a:schemeClr val="bg1"/>
                </a:solidFill>
              </a:rPr>
              <a:t>Internal</a:t>
            </a:r>
          </a:p>
          <a:p>
            <a:pPr marL="161086" indent="-161086">
              <a:spcBef>
                <a:spcPts val="714"/>
              </a:spcBef>
              <a:buFont typeface="Arial" panose="020B0604020202020204" pitchFamily="34" charset="0"/>
              <a:buChar char="•"/>
            </a:pPr>
            <a:r>
              <a:rPr lang="en-US" sz="1429">
                <a:solidFill>
                  <a:schemeClr val="bg1"/>
                </a:solidFill>
              </a:rPr>
              <a:t>Conferences</a:t>
            </a:r>
          </a:p>
        </p:txBody>
      </p:sp>
      <p:sp>
        <p:nvSpPr>
          <p:cNvPr id="19" name="Rectangle 18"/>
          <p:cNvSpPr/>
          <p:nvPr userDrawn="1"/>
        </p:nvSpPr>
        <p:spPr bwMode="gray">
          <a:xfrm>
            <a:off x="0" y="876161"/>
            <a:ext cx="3877240" cy="1071016"/>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t" anchorCtr="0" forceAA="0" compatLnSpc="1">
            <a:prstTxWarp prst="textNoShape">
              <a:avLst/>
            </a:prstTxWarp>
            <a:noAutofit/>
          </a:bodyPr>
          <a:lstStyle/>
          <a:p>
            <a:pPr algn="ctr">
              <a:spcBef>
                <a:spcPts val="714"/>
              </a:spcBef>
            </a:pPr>
            <a:endParaRPr lang="en-US" sz="1429">
              <a:solidFill>
                <a:schemeClr val="bg1"/>
              </a:solidFill>
            </a:endParaRPr>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753692" y="965235"/>
            <a:ext cx="2363319" cy="901227"/>
          </a:xfrm>
          <a:prstGeom prst="rect">
            <a:avLst/>
          </a:prstGeom>
        </p:spPr>
      </p:pic>
      <p:sp>
        <p:nvSpPr>
          <p:cNvPr id="23" name="Rectangle 22"/>
          <p:cNvSpPr/>
          <p:nvPr userDrawn="1"/>
        </p:nvSpPr>
        <p:spPr bwMode="gray">
          <a:xfrm>
            <a:off x="-1" y="0"/>
            <a:ext cx="12192000" cy="57426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ctr" anchorCtr="0" forceAA="0" compatLnSpc="1">
            <a:prstTxWarp prst="textNoShape">
              <a:avLst/>
            </a:prstTxWarp>
            <a:noAutofit/>
          </a:bodyPr>
          <a:lstStyle/>
          <a:p>
            <a:pPr algn="l">
              <a:spcBef>
                <a:spcPts val="714"/>
              </a:spcBef>
            </a:pPr>
            <a:r>
              <a:rPr lang="en-US" sz="1714" b="1">
                <a:solidFill>
                  <a:schemeClr val="bg1"/>
                </a:solidFill>
              </a:rPr>
              <a:t>DELETE SLIDE AFTER READING | 2023</a:t>
            </a:r>
            <a:r>
              <a:rPr lang="en-US" sz="1714" b="1" baseline="0">
                <a:solidFill>
                  <a:schemeClr val="bg1"/>
                </a:solidFill>
              </a:rPr>
              <a:t> template edition</a:t>
            </a:r>
            <a:endParaRPr lang="en-US" sz="1714" b="1">
              <a:solidFill>
                <a:schemeClr val="bg1"/>
              </a:solidFill>
            </a:endParaRPr>
          </a:p>
        </p:txBody>
      </p:sp>
      <p:pic>
        <p:nvPicPr>
          <p:cNvPr id="13" name="Picture 12" descr="Graphical user interface, website&#10;&#10;Description automatically generated">
            <a:extLst>
              <a:ext uri="{FF2B5EF4-FFF2-40B4-BE49-F238E27FC236}">
                <a16:creationId xmlns:a16="http://schemas.microsoft.com/office/drawing/2014/main" id="{8850B7B2-27DB-40B6-9A54-AEE7AB4A83C2}"/>
              </a:ext>
            </a:extLst>
          </p:cNvPr>
          <p:cNvPicPr>
            <a:picLocks noChangeAspect="1"/>
          </p:cNvPicPr>
          <p:nvPr userDrawn="1"/>
        </p:nvPicPr>
        <p:blipFill>
          <a:blip r:embed="rId3"/>
          <a:stretch>
            <a:fillRect/>
          </a:stretch>
        </p:blipFill>
        <p:spPr>
          <a:xfrm>
            <a:off x="5109299" y="873901"/>
            <a:ext cx="6469926" cy="3636262"/>
          </a:xfrm>
          <a:prstGeom prst="rect">
            <a:avLst/>
          </a:prstGeom>
        </p:spPr>
      </p:pic>
      <p:sp>
        <p:nvSpPr>
          <p:cNvPr id="32" name="Rectangle 31">
            <a:extLst>
              <a:ext uri="{FF2B5EF4-FFF2-40B4-BE49-F238E27FC236}">
                <a16:creationId xmlns:a16="http://schemas.microsoft.com/office/drawing/2014/main" id="{DE6C2B85-E83D-4E0F-A467-31F0532908C4}"/>
              </a:ext>
            </a:extLst>
          </p:cNvPr>
          <p:cNvSpPr/>
          <p:nvPr userDrawn="1"/>
        </p:nvSpPr>
        <p:spPr bwMode="gray">
          <a:xfrm>
            <a:off x="5109299" y="4713205"/>
            <a:ext cx="6037217" cy="1890403"/>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err="1">
              <a:solidFill>
                <a:schemeClr val="bg1"/>
              </a:solidFill>
            </a:endParaRPr>
          </a:p>
        </p:txBody>
      </p:sp>
      <p:sp>
        <p:nvSpPr>
          <p:cNvPr id="33" name="Rectangle 32">
            <a:extLst>
              <a:ext uri="{FF2B5EF4-FFF2-40B4-BE49-F238E27FC236}">
                <a16:creationId xmlns:a16="http://schemas.microsoft.com/office/drawing/2014/main" id="{4DBC27F3-86D2-4C3A-9729-D6207D797ACE}"/>
              </a:ext>
            </a:extLst>
          </p:cNvPr>
          <p:cNvSpPr/>
          <p:nvPr userDrawn="1"/>
        </p:nvSpPr>
        <p:spPr bwMode="gray">
          <a:xfrm>
            <a:off x="5268289" y="5196281"/>
            <a:ext cx="2863478" cy="1255975"/>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err="1">
              <a:solidFill>
                <a:schemeClr val="bg1"/>
              </a:solidFill>
            </a:endParaRPr>
          </a:p>
        </p:txBody>
      </p:sp>
      <p:sp>
        <p:nvSpPr>
          <p:cNvPr id="34" name="TextBox 33">
            <a:extLst>
              <a:ext uri="{FF2B5EF4-FFF2-40B4-BE49-F238E27FC236}">
                <a16:creationId xmlns:a16="http://schemas.microsoft.com/office/drawing/2014/main" id="{4A11B187-88BE-4AA1-A17B-5DFF7C5A0206}"/>
              </a:ext>
            </a:extLst>
          </p:cNvPr>
          <p:cNvSpPr txBox="1"/>
          <p:nvPr userDrawn="1"/>
        </p:nvSpPr>
        <p:spPr>
          <a:xfrm>
            <a:off x="5268291" y="4839202"/>
            <a:ext cx="3284372" cy="203779"/>
          </a:xfrm>
          <a:prstGeom prst="rect">
            <a:avLst/>
          </a:prstGeom>
          <a:noFill/>
        </p:spPr>
        <p:txBody>
          <a:bodyPr wrap="square" lIns="0" tIns="0" rIns="0" bIns="0" rtlCol="0">
            <a:noAutofit/>
          </a:bodyPr>
          <a:lstStyle/>
          <a:p>
            <a:pPr>
              <a:spcBef>
                <a:spcPts val="500"/>
              </a:spcBef>
            </a:pPr>
            <a:r>
              <a:rPr lang="en-US" sz="1600" b="1">
                <a:solidFill>
                  <a:schemeClr val="bg1"/>
                </a:solidFill>
              </a:rPr>
              <a:t>Full projection GLG</a:t>
            </a:r>
          </a:p>
        </p:txBody>
      </p:sp>
      <p:sp>
        <p:nvSpPr>
          <p:cNvPr id="35" name="Text Box 4">
            <a:extLst>
              <a:ext uri="{FF2B5EF4-FFF2-40B4-BE49-F238E27FC236}">
                <a16:creationId xmlns:a16="http://schemas.microsoft.com/office/drawing/2014/main" id="{376BD0C0-FCE4-4F74-823B-AAB4093EA3E3}"/>
              </a:ext>
            </a:extLst>
          </p:cNvPr>
          <p:cNvSpPr txBox="1">
            <a:spLocks noChangeArrowheads="1"/>
          </p:cNvSpPr>
          <p:nvPr userDrawn="1"/>
        </p:nvSpPr>
        <p:spPr bwMode="gray">
          <a:xfrm>
            <a:off x="5444525" y="6101198"/>
            <a:ext cx="257640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spcBef>
                <a:spcPts val="600"/>
              </a:spcBef>
            </a:pPr>
            <a:r>
              <a:rPr lang="en-US" sz="1000"/>
              <a:t>Select the following file: </a:t>
            </a:r>
            <a:r>
              <a:rPr lang="en-US" sz="1000" b="1"/>
              <a:t>ab1 projection </a:t>
            </a:r>
            <a:r>
              <a:rPr lang="en-US" sz="1000" b="1" err="1"/>
              <a:t>glg</a:t>
            </a:r>
            <a:endParaRPr lang="en-US" sz="1000"/>
          </a:p>
        </p:txBody>
      </p:sp>
      <p:sp>
        <p:nvSpPr>
          <p:cNvPr id="36" name="Text Box 4">
            <a:extLst>
              <a:ext uri="{FF2B5EF4-FFF2-40B4-BE49-F238E27FC236}">
                <a16:creationId xmlns:a16="http://schemas.microsoft.com/office/drawing/2014/main" id="{44980990-4FB9-4346-A6D4-D07076962288}"/>
              </a:ext>
            </a:extLst>
          </p:cNvPr>
          <p:cNvSpPr txBox="1">
            <a:spLocks noChangeArrowheads="1"/>
          </p:cNvSpPr>
          <p:nvPr userDrawn="1"/>
        </p:nvSpPr>
        <p:spPr bwMode="gray">
          <a:xfrm>
            <a:off x="5444527" y="5526058"/>
            <a:ext cx="24188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spcBef>
                <a:spcPts val="600"/>
              </a:spcBef>
            </a:pPr>
            <a:r>
              <a:rPr lang="en-US" sz="1200"/>
              <a:t>L:\public\share\ABC Templates and Resources\1-Templates</a:t>
            </a:r>
          </a:p>
        </p:txBody>
      </p:sp>
      <p:sp>
        <p:nvSpPr>
          <p:cNvPr id="37" name="TextBox 36">
            <a:extLst>
              <a:ext uri="{FF2B5EF4-FFF2-40B4-BE49-F238E27FC236}">
                <a16:creationId xmlns:a16="http://schemas.microsoft.com/office/drawing/2014/main" id="{B8DCB5DA-222A-404F-80C5-D97967001EB4}"/>
              </a:ext>
            </a:extLst>
          </p:cNvPr>
          <p:cNvSpPr txBox="1"/>
          <p:nvPr userDrawn="1"/>
        </p:nvSpPr>
        <p:spPr>
          <a:xfrm>
            <a:off x="5444525" y="5300968"/>
            <a:ext cx="1759463" cy="233614"/>
          </a:xfrm>
          <a:prstGeom prst="rect">
            <a:avLst/>
          </a:prstGeom>
          <a:noFill/>
        </p:spPr>
        <p:txBody>
          <a:bodyPr wrap="square" lIns="0" tIns="0" rIns="0" bIns="0" rtlCol="0">
            <a:noAutofit/>
          </a:bodyPr>
          <a:lstStyle/>
          <a:p>
            <a:pPr>
              <a:spcBef>
                <a:spcPts val="500"/>
              </a:spcBef>
            </a:pPr>
            <a:r>
              <a:rPr lang="en-US" sz="1200" b="1"/>
              <a:t>Access on Teams or at:</a:t>
            </a:r>
          </a:p>
        </p:txBody>
      </p:sp>
      <p:sp>
        <p:nvSpPr>
          <p:cNvPr id="38" name="TextBox 37">
            <a:extLst>
              <a:ext uri="{FF2B5EF4-FFF2-40B4-BE49-F238E27FC236}">
                <a16:creationId xmlns:a16="http://schemas.microsoft.com/office/drawing/2014/main" id="{8732A721-A9D1-438B-8F7B-1970553C79BC}"/>
              </a:ext>
            </a:extLst>
          </p:cNvPr>
          <p:cNvSpPr txBox="1"/>
          <p:nvPr userDrawn="1"/>
        </p:nvSpPr>
        <p:spPr>
          <a:xfrm>
            <a:off x="8317043" y="5182040"/>
            <a:ext cx="1206863" cy="188758"/>
          </a:xfrm>
          <a:prstGeom prst="rect">
            <a:avLst/>
          </a:prstGeom>
          <a:noFill/>
        </p:spPr>
        <p:txBody>
          <a:bodyPr wrap="square" lIns="0" tIns="0" rIns="0" bIns="0" rtlCol="0">
            <a:noAutofit/>
          </a:bodyPr>
          <a:lstStyle/>
          <a:p>
            <a:pPr>
              <a:spcBef>
                <a:spcPts val="500"/>
              </a:spcBef>
            </a:pPr>
            <a:r>
              <a:rPr lang="en-US" sz="1100" b="1">
                <a:solidFill>
                  <a:schemeClr val="bg1"/>
                </a:solidFill>
              </a:rPr>
              <a:t>Benefits include:</a:t>
            </a:r>
          </a:p>
        </p:txBody>
      </p:sp>
      <p:sp>
        <p:nvSpPr>
          <p:cNvPr id="39" name="TextBox 38">
            <a:extLst>
              <a:ext uri="{FF2B5EF4-FFF2-40B4-BE49-F238E27FC236}">
                <a16:creationId xmlns:a16="http://schemas.microsoft.com/office/drawing/2014/main" id="{9EE59B4B-6394-43FE-99C8-04132BB1A4FD}"/>
              </a:ext>
            </a:extLst>
          </p:cNvPr>
          <p:cNvSpPr txBox="1"/>
          <p:nvPr userDrawn="1"/>
        </p:nvSpPr>
        <p:spPr>
          <a:xfrm>
            <a:off x="8317043" y="5420161"/>
            <a:ext cx="1420619" cy="627502"/>
          </a:xfrm>
          <a:prstGeom prst="rect">
            <a:avLst/>
          </a:prstGeom>
          <a:noFill/>
        </p:spPr>
        <p:txBody>
          <a:bodyPr wrap="square" lIns="0" tIns="0" rIns="0" bIns="0" rtlCol="0">
            <a:noAutofit/>
          </a:bodyPr>
          <a:lstStyle/>
          <a:p>
            <a:pPr marL="114300" indent="-114300">
              <a:spcBef>
                <a:spcPts val="500"/>
              </a:spcBef>
              <a:buFont typeface="Arial" panose="020B0604020202020204" pitchFamily="34" charset="0"/>
              <a:buChar char="•"/>
            </a:pPr>
            <a:r>
              <a:rPr lang="en-US" sz="1000">
                <a:solidFill>
                  <a:schemeClr val="bg1"/>
                </a:solidFill>
              </a:rPr>
              <a:t>Default layouts</a:t>
            </a:r>
          </a:p>
          <a:p>
            <a:pPr marL="114300" indent="-114300">
              <a:spcBef>
                <a:spcPts val="500"/>
              </a:spcBef>
              <a:buFont typeface="Arial" panose="020B0604020202020204" pitchFamily="34" charset="0"/>
              <a:buChar char="•"/>
            </a:pPr>
            <a:r>
              <a:rPr lang="en-US" sz="1000">
                <a:solidFill>
                  <a:schemeClr val="bg1"/>
                </a:solidFill>
              </a:rPr>
              <a:t>Impact layouts</a:t>
            </a:r>
          </a:p>
          <a:p>
            <a:pPr marL="114300" indent="-114300">
              <a:spcBef>
                <a:spcPts val="500"/>
              </a:spcBef>
              <a:buFont typeface="Arial" panose="020B0604020202020204" pitchFamily="34" charset="0"/>
              <a:buChar char="•"/>
            </a:pPr>
            <a:r>
              <a:rPr lang="en-US" sz="1000">
                <a:solidFill>
                  <a:schemeClr val="bg1"/>
                </a:solidFill>
              </a:rPr>
              <a:t>Graphical objects</a:t>
            </a:r>
          </a:p>
        </p:txBody>
      </p:sp>
      <p:sp>
        <p:nvSpPr>
          <p:cNvPr id="40" name="TextBox 39">
            <a:extLst>
              <a:ext uri="{FF2B5EF4-FFF2-40B4-BE49-F238E27FC236}">
                <a16:creationId xmlns:a16="http://schemas.microsoft.com/office/drawing/2014/main" id="{D8F3C44A-8158-4660-B67A-AB39C496DE77}"/>
              </a:ext>
            </a:extLst>
          </p:cNvPr>
          <p:cNvSpPr txBox="1"/>
          <p:nvPr userDrawn="1"/>
        </p:nvSpPr>
        <p:spPr>
          <a:xfrm>
            <a:off x="9676678" y="5420161"/>
            <a:ext cx="1420619" cy="627502"/>
          </a:xfrm>
          <a:prstGeom prst="rect">
            <a:avLst/>
          </a:prstGeom>
          <a:noFill/>
        </p:spPr>
        <p:txBody>
          <a:bodyPr wrap="square" lIns="0" tIns="0" rIns="0" bIns="0" rtlCol="0">
            <a:noAutofit/>
          </a:bodyPr>
          <a:lstStyle/>
          <a:p>
            <a:pPr marL="114300" indent="-114300">
              <a:spcBef>
                <a:spcPts val="500"/>
              </a:spcBef>
              <a:buFont typeface="Arial" panose="020B0604020202020204" pitchFamily="34" charset="0"/>
              <a:buChar char="•"/>
            </a:pPr>
            <a:r>
              <a:rPr lang="en-US" sz="1000">
                <a:solidFill>
                  <a:schemeClr val="bg1"/>
                </a:solidFill>
              </a:rPr>
              <a:t>Design guidelines</a:t>
            </a:r>
          </a:p>
          <a:p>
            <a:pPr marL="114300" indent="-114300">
              <a:spcBef>
                <a:spcPts val="500"/>
              </a:spcBef>
              <a:buFont typeface="Arial" panose="020B0604020202020204" pitchFamily="34" charset="0"/>
              <a:buChar char="•"/>
            </a:pPr>
            <a:r>
              <a:rPr lang="en-US" sz="1000">
                <a:solidFill>
                  <a:schemeClr val="bg1"/>
                </a:solidFill>
              </a:rPr>
              <a:t>Photography layouts</a:t>
            </a:r>
          </a:p>
          <a:p>
            <a:pPr marL="114300" indent="-114300">
              <a:spcBef>
                <a:spcPts val="500"/>
              </a:spcBef>
              <a:buFont typeface="Arial" panose="020B0604020202020204" pitchFamily="34" charset="0"/>
              <a:buChar char="•"/>
            </a:pPr>
            <a:r>
              <a:rPr lang="en-US" sz="1000">
                <a:solidFill>
                  <a:schemeClr val="bg1"/>
                </a:solidFill>
              </a:rPr>
              <a:t>High-end design</a:t>
            </a:r>
          </a:p>
        </p:txBody>
      </p:sp>
    </p:spTree>
    <p:extLst>
      <p:ext uri="{BB962C8B-B14F-4D97-AF65-F5344CB8AC3E}">
        <p14:creationId xmlns:p14="http://schemas.microsoft.com/office/powerpoint/2010/main" val="2219863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330" name="Picture 329">
            <a:extLst>
              <a:ext uri="{FF2B5EF4-FFF2-40B4-BE49-F238E27FC236}">
                <a16:creationId xmlns:a16="http://schemas.microsoft.com/office/drawing/2014/main" id="{1BE4BCF6-9E92-45E8-89F6-CC57B5018CA1}"/>
              </a:ext>
              <a:ext uri="{C183D7F6-B498-43B3-948B-1728B52AA6E4}">
                <adec:decorative xmlns:adec="http://schemas.microsoft.com/office/drawing/2017/decorative" val="1"/>
              </a:ext>
            </a:extLst>
          </p:cNvPr>
          <p:cNvPicPr>
            <a:picLocks noChangeAspect="1"/>
          </p:cNvPicPr>
          <p:nvPr userDrawn="1"/>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gray">
          <a:xfrm rot="10800000">
            <a:off x="1" y="3933699"/>
            <a:ext cx="12192000" cy="1801939"/>
          </a:xfrm>
          <a:prstGeom prst="rect">
            <a:avLst/>
          </a:prstGeom>
        </p:spPr>
      </p:pic>
      <p:pic>
        <p:nvPicPr>
          <p:cNvPr id="331" name="Picture 330">
            <a:extLst>
              <a:ext uri="{FF2B5EF4-FFF2-40B4-BE49-F238E27FC236}">
                <a16:creationId xmlns:a16="http://schemas.microsoft.com/office/drawing/2014/main" id="{8C61108E-E18F-462D-8325-BE454248AF0E}"/>
              </a:ext>
              <a:ext uri="{C183D7F6-B498-43B3-948B-1728B52AA6E4}">
                <adec:decorative xmlns:adec="http://schemas.microsoft.com/office/drawing/2017/decorative" val="1"/>
              </a:ext>
            </a:extLst>
          </p:cNvPr>
          <p:cNvPicPr>
            <a:picLocks noChangeAspect="1"/>
          </p:cNvPicPr>
          <p:nvPr userDrawn="1"/>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gray">
          <a:xfrm>
            <a:off x="1" y="757832"/>
            <a:ext cx="12192000" cy="1801939"/>
          </a:xfrm>
          <a:prstGeom prst="rect">
            <a:avLst/>
          </a:prstGeom>
        </p:spPr>
      </p:pic>
      <p:sp>
        <p:nvSpPr>
          <p:cNvPr id="329" name="Parallelogram 328">
            <a:extLst>
              <a:ext uri="{FF2B5EF4-FFF2-40B4-BE49-F238E27FC236}">
                <a16:creationId xmlns:a16="http://schemas.microsoft.com/office/drawing/2014/main" id="{6551C16D-7D05-42EB-A655-79CD040D8CC6}"/>
              </a:ext>
              <a:ext uri="{C183D7F6-B498-43B3-948B-1728B52AA6E4}">
                <adec:decorative xmlns:adec="http://schemas.microsoft.com/office/drawing/2017/decorative" val="1"/>
              </a:ext>
            </a:extLst>
          </p:cNvPr>
          <p:cNvSpPr>
            <a:spLocks noChangeAspect="1"/>
          </p:cNvSpPr>
          <p:nvPr userDrawn="1"/>
        </p:nvSpPr>
        <p:spPr bwMode="gray">
          <a:xfrm flipH="1">
            <a:off x="903039" y="1033887"/>
            <a:ext cx="5894303" cy="4425696"/>
          </a:xfrm>
          <a:prstGeom prst="parallelogram">
            <a:avLst>
              <a:gd name="adj" fmla="val 64560"/>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laceholder - Subtitle"/>
          <p:cNvSpPr>
            <a:spLocks noGrp="1"/>
          </p:cNvSpPr>
          <p:nvPr userDrawn="1">
            <p:ph type="body" sz="quarter" idx="19" hasCustomPrompt="1"/>
          </p:nvPr>
        </p:nvSpPr>
        <p:spPr bwMode="gray">
          <a:xfrm>
            <a:off x="2708217" y="3804911"/>
            <a:ext cx="7958141" cy="1348061"/>
          </a:xfrm>
        </p:spPr>
        <p:txBody>
          <a:bodyPr/>
          <a:lstStyle>
            <a:lvl1pPr marL="0" indent="0">
              <a:lnSpc>
                <a:spcPct val="90000"/>
              </a:lnSpc>
              <a:spcBef>
                <a:spcPts val="0"/>
              </a:spcBef>
              <a:buNone/>
              <a:defRPr sz="4800">
                <a:solidFill>
                  <a:schemeClr val="tx1"/>
                </a:solidFill>
                <a:latin typeface="+mj-lt"/>
                <a:cs typeface="Times New Roman" panose="02020603050405020304" pitchFamily="18" charset="0"/>
              </a:defRPr>
            </a:lvl1pPr>
            <a:lvl2pPr marL="114300" indent="0">
              <a:spcBef>
                <a:spcPts val="0"/>
              </a:spcBef>
              <a:buNone/>
              <a:defRPr sz="1100">
                <a:solidFill>
                  <a:schemeClr val="accent1"/>
                </a:solidFill>
              </a:defRPr>
            </a:lvl2pPr>
            <a:lvl3pPr marL="228600" indent="0">
              <a:spcBef>
                <a:spcPts val="0"/>
              </a:spcBef>
              <a:buNone/>
              <a:defRPr sz="1100">
                <a:solidFill>
                  <a:schemeClr val="accent1"/>
                </a:solidFill>
              </a:defRPr>
            </a:lvl3pPr>
            <a:lvl4pPr marL="342900" indent="0">
              <a:spcBef>
                <a:spcPts val="0"/>
              </a:spcBef>
              <a:buNone/>
              <a:defRPr sz="1100">
                <a:solidFill>
                  <a:schemeClr val="accent1"/>
                </a:solidFill>
              </a:defRPr>
            </a:lvl4pPr>
            <a:lvl5pPr marL="457200" indent="0">
              <a:spcBef>
                <a:spcPts val="0"/>
              </a:spcBef>
              <a:buNone/>
              <a:defRPr sz="1100">
                <a:solidFill>
                  <a:schemeClr val="accent1"/>
                </a:solidFill>
              </a:defRPr>
            </a:lvl5pPr>
          </a:lstStyle>
          <a:p>
            <a:pPr lvl="0"/>
            <a:r>
              <a:rPr lang="en-US"/>
              <a:t>Section title – TNR 48pt, sentence case</a:t>
            </a:r>
          </a:p>
        </p:txBody>
      </p:sp>
      <p:sp>
        <p:nvSpPr>
          <p:cNvPr id="37"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accent4"/>
                </a:solidFill>
                <a:latin typeface="+mn-lt"/>
                <a:cs typeface="Arial" panose="020B0604020202020204" pitchFamily="34" charset="0"/>
              </a:rPr>
              <a:t>‹#›</a:t>
            </a:fld>
            <a:endParaRPr lang="en-US" sz="1200" b="1">
              <a:solidFill>
                <a:schemeClr val="accent4"/>
              </a:solidFill>
              <a:latin typeface="+mn-lt"/>
            </a:endParaRPr>
          </a:p>
        </p:txBody>
      </p:sp>
      <p:sp>
        <p:nvSpPr>
          <p:cNvPr id="4" name="Text Placeholder 3"/>
          <p:cNvSpPr>
            <a:spLocks noGrp="1"/>
          </p:cNvSpPr>
          <p:nvPr userDrawn="1">
            <p:ph type="body" sz="quarter" idx="20" hasCustomPrompt="1"/>
          </p:nvPr>
        </p:nvSpPr>
        <p:spPr bwMode="gray">
          <a:xfrm>
            <a:off x="2641867" y="1718186"/>
            <a:ext cx="2257425" cy="2308324"/>
          </a:xfrm>
        </p:spPr>
        <p:txBody>
          <a:bodyPr/>
          <a:lstStyle>
            <a:lvl1pPr marL="0" indent="0">
              <a:spcBef>
                <a:spcPts val="0"/>
              </a:spcBef>
              <a:buNone/>
              <a:defRPr sz="15000">
                <a:latin typeface="+mj-lt"/>
                <a:cs typeface="Times New Roman" panose="02020603050405020304" pitchFamily="18" charset="0"/>
              </a:defRPr>
            </a:lvl1pPr>
          </a:lstStyle>
          <a:p>
            <a:pPr lvl="0"/>
            <a:r>
              <a:rPr lang="en-US"/>
              <a:t>01</a:t>
            </a:r>
          </a:p>
        </p:txBody>
      </p:sp>
      <p:pic>
        <p:nvPicPr>
          <p:cNvPr id="187" name="Graphic 186">
            <a:extLst>
              <a:ext uri="{FF2B5EF4-FFF2-40B4-BE49-F238E27FC236}">
                <a16:creationId xmlns:a16="http://schemas.microsoft.com/office/drawing/2014/main" id="{706DDC79-2967-446F-878C-34C504393423}"/>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bwMode="gray">
          <a:xfrm>
            <a:off x="609601" y="6273198"/>
            <a:ext cx="1051558" cy="291148"/>
          </a:xfrm>
          <a:prstGeom prst="rect">
            <a:avLst/>
          </a:prstGeom>
        </p:spPr>
      </p:pic>
      <p:pic>
        <p:nvPicPr>
          <p:cNvPr id="168" name="Graphic 167">
            <a:extLst>
              <a:ext uri="{FF2B5EF4-FFF2-40B4-BE49-F238E27FC236}">
                <a16:creationId xmlns:a16="http://schemas.microsoft.com/office/drawing/2014/main" id="{E2516D7D-1315-4D9E-A9B0-56715346A782}"/>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1896065" y="6311465"/>
            <a:ext cx="9281141" cy="101571"/>
          </a:xfrm>
          <a:prstGeom prst="rect">
            <a:avLst/>
          </a:prstGeom>
        </p:spPr>
      </p:pic>
    </p:spTree>
    <p:extLst>
      <p:ext uri="{BB962C8B-B14F-4D97-AF65-F5344CB8AC3E}">
        <p14:creationId xmlns:p14="http://schemas.microsoft.com/office/powerpoint/2010/main" val="2017387850"/>
      </p:ext>
    </p:extLst>
  </p:cSld>
  <p:clrMapOvr>
    <a:masterClrMapping/>
  </p:clrMapOvr>
  <p:extLst>
    <p:ext uri="{DCECCB84-F9BA-43D5-87BE-67443E8EF086}">
      <p15:sldGuideLst xmlns:p15="http://schemas.microsoft.com/office/powerpoint/2012/main">
        <p15:guide id="1" pos="1704" userDrawn="1">
          <p15:clr>
            <a:srgbClr val="FBAE40"/>
          </p15:clr>
        </p15:guide>
        <p15:guide id="2" pos="6722" userDrawn="1">
          <p15:clr>
            <a:srgbClr val="FBAE40"/>
          </p15:clr>
        </p15:guide>
        <p15:guide id="3" orient="horz" pos="239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9" name="Placeholder - Footnote"/>
          <p:cNvSpPr>
            <a:spLocks noGrp="1"/>
          </p:cNvSpPr>
          <p:nvPr>
            <p:ph type="body" sz="quarter" idx="28" hasCustomPrompt="1"/>
          </p:nvPr>
        </p:nvSpPr>
        <p:spPr bwMode="gray">
          <a:xfrm>
            <a:off x="612773" y="5952324"/>
            <a:ext cx="3657600" cy="215444"/>
          </a:xfrm>
        </p:spPr>
        <p:txBody>
          <a:bodyPr lIns="0" rIns="0" bIns="0" anchor="b" anchorCtr="0"/>
          <a:lstStyle>
            <a:lvl1pPr marL="115888" indent="-115888">
              <a:spcBef>
                <a:spcPts val="200"/>
              </a:spcBef>
              <a:buClr>
                <a:schemeClr val="accent3"/>
              </a:buClr>
              <a:buFont typeface="+mj-lt"/>
              <a:buAutoNum type="arabicPeriod"/>
              <a:defRPr lang="en-US" sz="700" kern="1200" baseline="0" dirty="0" smtClean="0">
                <a:solidFill>
                  <a:schemeClr val="accent3"/>
                </a:solidFill>
                <a:latin typeface="+mn-lt"/>
                <a:ea typeface="+mn-ea"/>
                <a:cs typeface="+mn-cs"/>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Click to add footnote. Numbers appear automatically (no additional space or tab needed). Use a period at the end of each footnote. Stretch the box to the right as needed.</a:t>
            </a:r>
          </a:p>
        </p:txBody>
      </p:sp>
      <p:sp>
        <p:nvSpPr>
          <p:cNvPr id="27" name="Placeholder - Source"/>
          <p:cNvSpPr>
            <a:spLocks noGrp="1"/>
          </p:cNvSpPr>
          <p:nvPr>
            <p:ph type="body" sz="quarter" idx="27" hasCustomPrompt="1"/>
          </p:nvPr>
        </p:nvSpPr>
        <p:spPr bwMode="gray">
          <a:xfrm>
            <a:off x="8809022" y="5952324"/>
            <a:ext cx="2767408" cy="215444"/>
          </a:xfrm>
        </p:spPr>
        <p:txBody>
          <a:bodyPr rIns="0" bIns="0" anchor="b" anchorCtr="0"/>
          <a:lstStyle>
            <a:lvl1pPr marL="0" indent="0">
              <a:spcBef>
                <a:spcPts val="0"/>
              </a:spcBef>
              <a:buNone/>
              <a:defRPr sz="700" baseline="0">
                <a:solidFill>
                  <a:schemeClr val="accent3"/>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Source: Click to add source. Use a single space after “Source:” and a period at the end of the source. Stretch the box to the left as needed.</a:t>
            </a:r>
          </a:p>
        </p:txBody>
      </p:sp>
      <p:sp>
        <p:nvSpPr>
          <p:cNvPr id="2" name="Title 1"/>
          <p:cNvSpPr>
            <a:spLocks noGrp="1"/>
          </p:cNvSpPr>
          <p:nvPr>
            <p:ph type="title" hasCustomPrompt="1"/>
          </p:nvPr>
        </p:nvSpPr>
        <p:spPr bwMode="gray">
          <a:xfrm>
            <a:off x="612774" y="588771"/>
            <a:ext cx="10972801" cy="540917"/>
          </a:xfrm>
        </p:spPr>
        <p:txBody>
          <a:bodyPr/>
          <a:lstStyle>
            <a:lvl1pPr>
              <a:defRPr/>
            </a:lvl1pPr>
          </a:lstStyle>
          <a:p>
            <a:r>
              <a:rPr lang="en-US"/>
              <a:t>Slide title, Times New Roman 38pt, sentence case</a:t>
            </a:r>
          </a:p>
        </p:txBody>
      </p:sp>
      <p:sp>
        <p:nvSpPr>
          <p:cNvPr id="228" name="Slide Number">
            <a:extLst>
              <a:ext uri="{FF2B5EF4-FFF2-40B4-BE49-F238E27FC236}">
                <a16:creationId xmlns:a16="http://schemas.microsoft.com/office/drawing/2014/main" id="{32F00C1D-B606-44BC-A70C-599AD1779AC9}"/>
              </a:ext>
            </a:extLst>
          </p:cNvP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accent4"/>
                </a:solidFill>
                <a:latin typeface="+mn-lt"/>
                <a:cs typeface="Arial" panose="020B0604020202020204" pitchFamily="34" charset="0"/>
              </a:rPr>
              <a:t>‹#›</a:t>
            </a:fld>
            <a:endParaRPr lang="en-US" sz="1200" b="1">
              <a:solidFill>
                <a:schemeClr val="accent4"/>
              </a:solidFill>
              <a:latin typeface="+mn-lt"/>
            </a:endParaRPr>
          </a:p>
        </p:txBody>
      </p:sp>
      <p:pic>
        <p:nvPicPr>
          <p:cNvPr id="229" name="Graphic 228">
            <a:extLst>
              <a:ext uri="{FF2B5EF4-FFF2-40B4-BE49-F238E27FC236}">
                <a16:creationId xmlns:a16="http://schemas.microsoft.com/office/drawing/2014/main" id="{EC5DBFAD-83A3-48FD-AE5A-C5DDE87105D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609601" y="6273198"/>
            <a:ext cx="1051558" cy="291148"/>
          </a:xfrm>
          <a:prstGeom prst="rect">
            <a:avLst/>
          </a:prstGeom>
        </p:spPr>
      </p:pic>
      <p:pic>
        <p:nvPicPr>
          <p:cNvPr id="196" name="Graphic 195">
            <a:extLst>
              <a:ext uri="{FF2B5EF4-FFF2-40B4-BE49-F238E27FC236}">
                <a16:creationId xmlns:a16="http://schemas.microsoft.com/office/drawing/2014/main" id="{CB71F512-DF86-4D8A-8A82-08F0E2494B8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896065" y="6311465"/>
            <a:ext cx="9281141" cy="101571"/>
          </a:xfrm>
          <a:prstGeom prst="rect">
            <a:avLst/>
          </a:prstGeom>
        </p:spPr>
      </p:pic>
    </p:spTree>
    <p:extLst>
      <p:ext uri="{BB962C8B-B14F-4D97-AF65-F5344CB8AC3E}">
        <p14:creationId xmlns:p14="http://schemas.microsoft.com/office/powerpoint/2010/main" val="3012823672"/>
      </p:ext>
    </p:extLst>
  </p:cSld>
  <p:clrMapOvr>
    <a:masterClrMapping/>
  </p:clrMapOvr>
  <p:extLst>
    <p:ext uri="{DCECCB84-F9BA-43D5-87BE-67443E8EF086}">
      <p15:sldGuideLst xmlns:p15="http://schemas.microsoft.com/office/powerpoint/2012/main">
        <p15:guide id="1" orient="horz" pos="3889" userDrawn="1">
          <p15:clr>
            <a:srgbClr val="FBAE40"/>
          </p15:clr>
        </p15:guide>
        <p15:guide id="2" orient="horz" pos="1096"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pact slide - Dark">
    <p:bg bwMode="gray">
      <p:bgPr>
        <a:solidFill>
          <a:schemeClr val="accent5"/>
        </a:solidFill>
        <a:effectLst/>
      </p:bgPr>
    </p:bg>
    <p:spTree>
      <p:nvGrpSpPr>
        <p:cNvPr id="1" name=""/>
        <p:cNvGrpSpPr/>
        <p:nvPr/>
      </p:nvGrpSpPr>
      <p:grpSpPr>
        <a:xfrm>
          <a:off x="0" y="0"/>
          <a:ext cx="0" cy="0"/>
          <a:chOff x="0" y="0"/>
          <a:chExt cx="0" cy="0"/>
        </a:xfrm>
      </p:grpSpPr>
      <p:sp>
        <p:nvSpPr>
          <p:cNvPr id="166" name="Parallelogram 165">
            <a:extLst>
              <a:ext uri="{FF2B5EF4-FFF2-40B4-BE49-F238E27FC236}">
                <a16:creationId xmlns:a16="http://schemas.microsoft.com/office/drawing/2014/main" id="{D108E857-2F65-45BF-88AB-8965CF812E48}"/>
              </a:ext>
              <a:ext uri="{C183D7F6-B498-43B3-948B-1728B52AA6E4}">
                <adec:decorative xmlns:adec="http://schemas.microsoft.com/office/drawing/2017/decorative" val="1"/>
              </a:ext>
            </a:extLst>
          </p:cNvPr>
          <p:cNvSpPr>
            <a:spLocks noChangeAspect="1"/>
          </p:cNvSpPr>
          <p:nvPr userDrawn="1"/>
        </p:nvSpPr>
        <p:spPr bwMode="gray">
          <a:xfrm flipH="1">
            <a:off x="3265729" y="1216152"/>
            <a:ext cx="5660542" cy="4425696"/>
          </a:xfrm>
          <a:prstGeom prst="parallelogram">
            <a:avLst>
              <a:gd name="adj" fmla="val 65186"/>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4"/>
          <p:cNvSpPr>
            <a:spLocks noGrp="1"/>
          </p:cNvSpPr>
          <p:nvPr userDrawn="1">
            <p:ph type="body" sz="quarter" idx="27" hasCustomPrompt="1"/>
          </p:nvPr>
        </p:nvSpPr>
        <p:spPr bwMode="gray">
          <a:xfrm>
            <a:off x="1231665" y="2084548"/>
            <a:ext cx="9728671" cy="2166747"/>
          </a:xfrm>
        </p:spPr>
        <p:txBody>
          <a:bodyPr>
            <a:spAutoFit/>
          </a:bodyPr>
          <a:lstStyle>
            <a:lvl1pPr marL="0" indent="0">
              <a:lnSpc>
                <a:spcPct val="110000"/>
              </a:lnSpc>
              <a:spcBef>
                <a:spcPts val="1800"/>
              </a:spcBef>
              <a:buNone/>
              <a:defRPr sz="3200" baseline="0">
                <a:solidFill>
                  <a:schemeClr val="bg1"/>
                </a:solidFill>
                <a:latin typeface="+mj-lt"/>
                <a:cs typeface="Times New Roman" panose="02020603050405020304" pitchFamily="18" charset="0"/>
              </a:defRPr>
            </a:lvl1pPr>
            <a:lvl2pPr marL="163289" indent="0">
              <a:spcBef>
                <a:spcPts val="0"/>
              </a:spcBef>
              <a:buNone/>
              <a:defRPr sz="2000">
                <a:solidFill>
                  <a:schemeClr val="accent3"/>
                </a:solidFill>
              </a:defRPr>
            </a:lvl2pPr>
            <a:lvl3pPr marL="326578" indent="0">
              <a:spcBef>
                <a:spcPts val="0"/>
              </a:spcBef>
              <a:buNone/>
              <a:defRPr sz="2000">
                <a:solidFill>
                  <a:schemeClr val="accent3"/>
                </a:solidFill>
              </a:defRPr>
            </a:lvl3pPr>
            <a:lvl4pPr marL="489867" indent="0">
              <a:spcBef>
                <a:spcPts val="0"/>
              </a:spcBef>
              <a:buNone/>
              <a:defRPr sz="2000">
                <a:solidFill>
                  <a:schemeClr val="accent3"/>
                </a:solidFill>
              </a:defRPr>
            </a:lvl4pPr>
            <a:lvl5pPr marL="653156" indent="0">
              <a:spcBef>
                <a:spcPts val="0"/>
              </a:spcBef>
              <a:buNone/>
              <a:defRPr sz="2000">
                <a:solidFill>
                  <a:schemeClr val="accent3"/>
                </a:solidFill>
              </a:defRPr>
            </a:lvl5pPr>
          </a:lstStyle>
          <a:p>
            <a:pPr lvl="0"/>
            <a:r>
              <a:rPr lang="en-US"/>
              <a:t>“Previously, I would never know if employees had their most productive day. The employee wouldn’t even know. Now throughout the day, we both know if they are tracking to have their ‘best day ever’ and we can celebrate it!”</a:t>
            </a:r>
          </a:p>
        </p:txBody>
      </p:sp>
      <p:sp>
        <p:nvSpPr>
          <p:cNvPr id="14" name="Text Placeholder 6"/>
          <p:cNvSpPr>
            <a:spLocks noGrp="1"/>
          </p:cNvSpPr>
          <p:nvPr userDrawn="1">
            <p:ph type="body" sz="quarter" idx="28" hasCustomPrompt="1"/>
          </p:nvPr>
        </p:nvSpPr>
        <p:spPr bwMode="gray">
          <a:xfrm>
            <a:off x="8805798" y="5952207"/>
            <a:ext cx="2770632" cy="215444"/>
          </a:xfrm>
        </p:spPr>
        <p:txBody>
          <a:bodyPr rIns="0" bIns="0" anchor="b" anchorCtr="0"/>
          <a:lstStyle>
            <a:lvl1pPr marL="0" indent="0">
              <a:spcBef>
                <a:spcPts val="0"/>
              </a:spcBef>
              <a:buNone/>
              <a:defRPr sz="700">
                <a:solidFill>
                  <a:schemeClr val="accent3"/>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a:t>Source: Click to add source. Use a single space after “Source:” and a period at the end of the source. Stretch the box to the left as needed.</a:t>
            </a:r>
          </a:p>
        </p:txBody>
      </p:sp>
      <p:sp>
        <p:nvSpPr>
          <p:cNvPr id="9" name="Text Placeholder 6"/>
          <p:cNvSpPr>
            <a:spLocks noGrp="1"/>
          </p:cNvSpPr>
          <p:nvPr userDrawn="1">
            <p:ph type="body" sz="quarter" idx="30" hasCustomPrompt="1"/>
          </p:nvPr>
        </p:nvSpPr>
        <p:spPr bwMode="gray">
          <a:xfrm>
            <a:off x="612773" y="5952207"/>
            <a:ext cx="3657600" cy="215444"/>
          </a:xfrm>
        </p:spPr>
        <p:txBody>
          <a:bodyPr lIns="0" rIns="0" bIns="0" anchor="b" anchorCtr="0"/>
          <a:lstStyle>
            <a:lvl1pPr marL="115888" indent="-115888">
              <a:spcBef>
                <a:spcPts val="200"/>
              </a:spcBef>
              <a:buClr>
                <a:schemeClr val="accent3"/>
              </a:buClr>
              <a:buFont typeface="+mj-lt"/>
              <a:buAutoNum type="arabicPeriod"/>
              <a:defRPr sz="700">
                <a:solidFill>
                  <a:schemeClr val="accent3"/>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a:t>Click to add footnote. Numbers appear automatically (no additional space or tab needed). Use a period at the end of each footnote. Stretch the box to the right as needed.</a:t>
            </a:r>
          </a:p>
        </p:txBody>
      </p:sp>
      <p:sp>
        <p:nvSpPr>
          <p:cNvPr id="167" name="Slide Number">
            <a:extLst>
              <a:ext uri="{FF2B5EF4-FFF2-40B4-BE49-F238E27FC236}">
                <a16:creationId xmlns:a16="http://schemas.microsoft.com/office/drawing/2014/main" id="{6754ED1A-2097-4104-9479-BB369FD3B52D}"/>
              </a:ext>
            </a:extLst>
          </p:cNvP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bg1"/>
                </a:solidFill>
                <a:latin typeface="+mn-lt"/>
                <a:cs typeface="Arial" panose="020B0604020202020204" pitchFamily="34" charset="0"/>
              </a:rPr>
              <a:t>‹#›</a:t>
            </a:fld>
            <a:endParaRPr lang="en-US" sz="1200" b="1">
              <a:solidFill>
                <a:schemeClr val="bg1"/>
              </a:solidFill>
              <a:latin typeface="+mn-lt"/>
            </a:endParaRPr>
          </a:p>
        </p:txBody>
      </p:sp>
      <p:pic>
        <p:nvPicPr>
          <p:cNvPr id="169" name="Graphic 168">
            <a:extLst>
              <a:ext uri="{FF2B5EF4-FFF2-40B4-BE49-F238E27FC236}">
                <a16:creationId xmlns:a16="http://schemas.microsoft.com/office/drawing/2014/main" id="{183B66EE-8447-4829-BF62-C83DCE5FE132}"/>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609600" y="6273198"/>
            <a:ext cx="1051560" cy="291148"/>
          </a:xfrm>
          <a:prstGeom prst="rect">
            <a:avLst/>
          </a:prstGeom>
        </p:spPr>
      </p:pic>
      <p:pic>
        <p:nvPicPr>
          <p:cNvPr id="168" name="Graphic 167">
            <a:extLst>
              <a:ext uri="{FF2B5EF4-FFF2-40B4-BE49-F238E27FC236}">
                <a16:creationId xmlns:a16="http://schemas.microsoft.com/office/drawing/2014/main" id="{650BCF0F-4A5E-4085-9F61-DCE145DD197C}"/>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896065" y="6311465"/>
            <a:ext cx="9281141" cy="101571"/>
          </a:xfrm>
          <a:prstGeom prst="rect">
            <a:avLst/>
          </a:prstGeom>
        </p:spPr>
      </p:pic>
    </p:spTree>
    <p:extLst>
      <p:ext uri="{BB962C8B-B14F-4D97-AF65-F5344CB8AC3E}">
        <p14:creationId xmlns:p14="http://schemas.microsoft.com/office/powerpoint/2010/main" val="3041529178"/>
      </p:ext>
    </p:extLst>
  </p:cSld>
  <p:clrMapOvr>
    <a:masterClrMapping/>
  </p:clrMapOvr>
  <p:extLst>
    <p:ext uri="{DCECCB84-F9BA-43D5-87BE-67443E8EF086}">
      <p15:sldGuideLst xmlns:p15="http://schemas.microsoft.com/office/powerpoint/2012/main">
        <p15:guide id="1" orient="horz" pos="3889" userDrawn="1">
          <p15:clr>
            <a:srgbClr val="FBAE40"/>
          </p15:clr>
        </p15:guide>
        <p15:guide id="2" orient="horz" pos="47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pact slide - Light">
    <p:bg bwMode="gray">
      <p:bgPr>
        <a:solidFill>
          <a:schemeClr val="tx2"/>
        </a:solidFill>
        <a:effectLst/>
      </p:bgPr>
    </p:bg>
    <p:spTree>
      <p:nvGrpSpPr>
        <p:cNvPr id="1" name=""/>
        <p:cNvGrpSpPr/>
        <p:nvPr/>
      </p:nvGrpSpPr>
      <p:grpSpPr>
        <a:xfrm>
          <a:off x="0" y="0"/>
          <a:ext cx="0" cy="0"/>
          <a:chOff x="0" y="0"/>
          <a:chExt cx="0" cy="0"/>
        </a:xfrm>
      </p:grpSpPr>
      <p:pic>
        <p:nvPicPr>
          <p:cNvPr id="176" name="Picture 175">
            <a:extLst>
              <a:ext uri="{FF2B5EF4-FFF2-40B4-BE49-F238E27FC236}">
                <a16:creationId xmlns:a16="http://schemas.microsoft.com/office/drawing/2014/main" id="{BB396139-6543-461A-B7C5-9FEBB6C93140}"/>
              </a:ext>
              <a:ext uri="{C183D7F6-B498-43B3-948B-1728B52AA6E4}">
                <adec:decorative xmlns:adec="http://schemas.microsoft.com/office/drawing/2017/decorative" val="1"/>
              </a:ext>
            </a:extLst>
          </p:cNvPr>
          <p:cNvPicPr>
            <a:picLocks noChangeAspect="1"/>
          </p:cNvPicPr>
          <p:nvPr userDrawn="1"/>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gray">
          <a:xfrm rot="10800000">
            <a:off x="1" y="3933699"/>
            <a:ext cx="12192000" cy="1801939"/>
          </a:xfrm>
          <a:prstGeom prst="rect">
            <a:avLst/>
          </a:prstGeom>
        </p:spPr>
      </p:pic>
      <p:pic>
        <p:nvPicPr>
          <p:cNvPr id="177" name="Picture 176">
            <a:extLst>
              <a:ext uri="{FF2B5EF4-FFF2-40B4-BE49-F238E27FC236}">
                <a16:creationId xmlns:a16="http://schemas.microsoft.com/office/drawing/2014/main" id="{C451F22D-8094-473F-B672-CFEFBCCECADE}"/>
              </a:ext>
              <a:ext uri="{C183D7F6-B498-43B3-948B-1728B52AA6E4}">
                <adec:decorative xmlns:adec="http://schemas.microsoft.com/office/drawing/2017/decorative" val="1"/>
              </a:ext>
            </a:extLst>
          </p:cNvPr>
          <p:cNvPicPr>
            <a:picLocks noChangeAspect="1"/>
          </p:cNvPicPr>
          <p:nvPr userDrawn="1"/>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gray">
          <a:xfrm>
            <a:off x="1" y="757832"/>
            <a:ext cx="12192000" cy="1801939"/>
          </a:xfrm>
          <a:prstGeom prst="rect">
            <a:avLst/>
          </a:prstGeom>
        </p:spPr>
      </p:pic>
      <p:sp>
        <p:nvSpPr>
          <p:cNvPr id="173" name="Parallelogram 172">
            <a:extLst>
              <a:ext uri="{FF2B5EF4-FFF2-40B4-BE49-F238E27FC236}">
                <a16:creationId xmlns:a16="http://schemas.microsoft.com/office/drawing/2014/main" id="{BEF50957-B6B6-44D1-8413-6ADF8E668227}"/>
              </a:ext>
              <a:ext uri="{C183D7F6-B498-43B3-948B-1728B52AA6E4}">
                <adec:decorative xmlns:adec="http://schemas.microsoft.com/office/drawing/2017/decorative" val="1"/>
              </a:ext>
            </a:extLst>
          </p:cNvPr>
          <p:cNvSpPr>
            <a:spLocks noChangeAspect="1"/>
          </p:cNvSpPr>
          <p:nvPr userDrawn="1"/>
        </p:nvSpPr>
        <p:spPr bwMode="gray">
          <a:xfrm flipH="1">
            <a:off x="3265729" y="1039150"/>
            <a:ext cx="5660542" cy="4425696"/>
          </a:xfrm>
          <a:prstGeom prst="parallelogram">
            <a:avLst>
              <a:gd name="adj" fmla="val 65186"/>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4"/>
          <p:cNvSpPr>
            <a:spLocks noGrp="1"/>
          </p:cNvSpPr>
          <p:nvPr userDrawn="1">
            <p:ph type="body" sz="quarter" idx="27" hasCustomPrompt="1"/>
          </p:nvPr>
        </p:nvSpPr>
        <p:spPr bwMode="gray">
          <a:xfrm>
            <a:off x="1231664" y="2168625"/>
            <a:ext cx="9728671" cy="2166747"/>
          </a:xfrm>
        </p:spPr>
        <p:txBody>
          <a:bodyPr>
            <a:spAutoFit/>
          </a:bodyPr>
          <a:lstStyle>
            <a:lvl1pPr marL="0" indent="0">
              <a:lnSpc>
                <a:spcPct val="110000"/>
              </a:lnSpc>
              <a:spcBef>
                <a:spcPts val="1800"/>
              </a:spcBef>
              <a:buNone/>
              <a:defRPr sz="3200" baseline="0">
                <a:solidFill>
                  <a:schemeClr val="tx1"/>
                </a:solidFill>
                <a:latin typeface="+mj-lt"/>
                <a:cs typeface="Times New Roman" panose="02020603050405020304" pitchFamily="18" charset="0"/>
              </a:defRPr>
            </a:lvl1pPr>
            <a:lvl2pPr marL="163289" indent="0">
              <a:spcBef>
                <a:spcPts val="0"/>
              </a:spcBef>
              <a:buNone/>
              <a:defRPr sz="2000">
                <a:solidFill>
                  <a:schemeClr val="accent3"/>
                </a:solidFill>
              </a:defRPr>
            </a:lvl2pPr>
            <a:lvl3pPr marL="326578" indent="0">
              <a:spcBef>
                <a:spcPts val="0"/>
              </a:spcBef>
              <a:buNone/>
              <a:defRPr sz="2000">
                <a:solidFill>
                  <a:schemeClr val="accent3"/>
                </a:solidFill>
              </a:defRPr>
            </a:lvl3pPr>
            <a:lvl4pPr marL="489867" indent="0">
              <a:spcBef>
                <a:spcPts val="0"/>
              </a:spcBef>
              <a:buNone/>
              <a:defRPr sz="2000">
                <a:solidFill>
                  <a:schemeClr val="accent3"/>
                </a:solidFill>
              </a:defRPr>
            </a:lvl4pPr>
            <a:lvl5pPr marL="653156" indent="0">
              <a:spcBef>
                <a:spcPts val="0"/>
              </a:spcBef>
              <a:buNone/>
              <a:defRPr sz="2000">
                <a:solidFill>
                  <a:schemeClr val="accent3"/>
                </a:solidFill>
              </a:defRPr>
            </a:lvl5pPr>
          </a:lstStyle>
          <a:p>
            <a:pPr lvl="0"/>
            <a:r>
              <a:rPr lang="en-US"/>
              <a:t>“Previously, I would never know if employees had their most productive day. The employee wouldn’t even know. Now throughout the day, we both know if they are tracking to have their ‘best day ever’ and we can celebrate it!”</a:t>
            </a:r>
          </a:p>
        </p:txBody>
      </p:sp>
      <p:sp>
        <p:nvSpPr>
          <p:cNvPr id="14" name="Text Placeholder 6"/>
          <p:cNvSpPr>
            <a:spLocks noGrp="1"/>
          </p:cNvSpPr>
          <p:nvPr userDrawn="1">
            <p:ph type="body" sz="quarter" idx="28" hasCustomPrompt="1"/>
          </p:nvPr>
        </p:nvSpPr>
        <p:spPr bwMode="gray">
          <a:xfrm>
            <a:off x="8805798" y="5952207"/>
            <a:ext cx="2770632" cy="215444"/>
          </a:xfrm>
        </p:spPr>
        <p:txBody>
          <a:bodyPr rIns="0" bIns="0" anchor="b" anchorCtr="0"/>
          <a:lstStyle>
            <a:lvl1pPr marL="0" indent="0">
              <a:spcBef>
                <a:spcPts val="0"/>
              </a:spcBef>
              <a:buNone/>
              <a:defRPr sz="700">
                <a:solidFill>
                  <a:schemeClr val="accent3"/>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a:t>Source: Click to add source. Use a single space after “Source:” and a period at the end of the source. Stretch the box to the left as needed.</a:t>
            </a:r>
          </a:p>
        </p:txBody>
      </p:sp>
      <p:sp>
        <p:nvSpPr>
          <p:cNvPr id="9" name="Text Placeholder 6"/>
          <p:cNvSpPr>
            <a:spLocks noGrp="1"/>
          </p:cNvSpPr>
          <p:nvPr userDrawn="1">
            <p:ph type="body" sz="quarter" idx="30" hasCustomPrompt="1"/>
          </p:nvPr>
        </p:nvSpPr>
        <p:spPr bwMode="gray">
          <a:xfrm>
            <a:off x="612773" y="5952207"/>
            <a:ext cx="3657600" cy="215444"/>
          </a:xfrm>
        </p:spPr>
        <p:txBody>
          <a:bodyPr lIns="0" rIns="0" bIns="0" anchor="b" anchorCtr="0"/>
          <a:lstStyle>
            <a:lvl1pPr marL="115888" indent="-115888">
              <a:spcBef>
                <a:spcPts val="200"/>
              </a:spcBef>
              <a:buClr>
                <a:schemeClr val="accent3"/>
              </a:buClr>
              <a:buFont typeface="+mj-lt"/>
              <a:buAutoNum type="arabicPeriod"/>
              <a:defRPr sz="700">
                <a:solidFill>
                  <a:schemeClr val="accent3"/>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a:t>Click to add footnote. Numbers appear automatically (no additional space or tab needed). Use a period at the end of each footnote. Stretch the box to the right as needed.</a:t>
            </a:r>
          </a:p>
        </p:txBody>
      </p:sp>
      <p:sp>
        <p:nvSpPr>
          <p:cNvPr id="44"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bg1"/>
                </a:solidFill>
                <a:latin typeface="+mn-lt"/>
                <a:cs typeface="Arial" panose="020B0604020202020204" pitchFamily="34" charset="0"/>
              </a:rPr>
              <a:t>‹#›</a:t>
            </a:fld>
            <a:endParaRPr lang="en-US" sz="1200" b="1">
              <a:solidFill>
                <a:schemeClr val="bg1"/>
              </a:solidFill>
              <a:latin typeface="+mn-lt"/>
            </a:endParaRPr>
          </a:p>
        </p:txBody>
      </p:sp>
      <p:sp>
        <p:nvSpPr>
          <p:cNvPr id="359" name="Slide Number"/>
          <p:cNvSpPr txBox="1"/>
          <p:nvPr userDrawn="1"/>
        </p:nvSpPr>
        <p:spPr bwMode="gray">
          <a:xfrm>
            <a:off x="11129268" y="6242419"/>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accent4"/>
                </a:solidFill>
                <a:latin typeface="+mn-lt"/>
                <a:cs typeface="Arial" panose="020B0604020202020204" pitchFamily="34" charset="0"/>
              </a:rPr>
              <a:t>‹#›</a:t>
            </a:fld>
            <a:endParaRPr lang="en-US" sz="1200" b="1">
              <a:solidFill>
                <a:schemeClr val="accent4"/>
              </a:solidFill>
              <a:latin typeface="+mn-lt"/>
            </a:endParaRPr>
          </a:p>
        </p:txBody>
      </p:sp>
      <p:pic>
        <p:nvPicPr>
          <p:cNvPr id="172" name="Graphic 171">
            <a:extLst>
              <a:ext uri="{FF2B5EF4-FFF2-40B4-BE49-F238E27FC236}">
                <a16:creationId xmlns:a16="http://schemas.microsoft.com/office/drawing/2014/main" id="{3CE2EA42-5FF6-4828-93A7-CB7DA9FCEEA8}"/>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bwMode="gray">
          <a:xfrm>
            <a:off x="609600" y="6273198"/>
            <a:ext cx="1051560" cy="291148"/>
          </a:xfrm>
          <a:prstGeom prst="rect">
            <a:avLst/>
          </a:prstGeom>
        </p:spPr>
      </p:pic>
      <p:pic>
        <p:nvPicPr>
          <p:cNvPr id="170" name="Graphic 169">
            <a:extLst>
              <a:ext uri="{FF2B5EF4-FFF2-40B4-BE49-F238E27FC236}">
                <a16:creationId xmlns:a16="http://schemas.microsoft.com/office/drawing/2014/main" id="{E8F4F1AC-204B-4D3B-A057-F367FD428C96}"/>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1896065" y="6311465"/>
            <a:ext cx="9281141" cy="101571"/>
          </a:xfrm>
          <a:prstGeom prst="rect">
            <a:avLst/>
          </a:prstGeom>
        </p:spPr>
      </p:pic>
    </p:spTree>
    <p:extLst>
      <p:ext uri="{BB962C8B-B14F-4D97-AF65-F5344CB8AC3E}">
        <p14:creationId xmlns:p14="http://schemas.microsoft.com/office/powerpoint/2010/main" val="3940206890"/>
      </p:ext>
    </p:extLst>
  </p:cSld>
  <p:clrMapOvr>
    <a:masterClrMapping/>
  </p:clrMapOvr>
  <p:extLst>
    <p:ext uri="{DCECCB84-F9BA-43D5-87BE-67443E8EF086}">
      <p15:sldGuideLst xmlns:p15="http://schemas.microsoft.com/office/powerpoint/2012/main">
        <p15:guide id="1" orient="horz" pos="3889">
          <p15:clr>
            <a:srgbClr val="FBAE40"/>
          </p15:clr>
        </p15:guide>
        <p15:guide id="2" orient="horz" pos="479" userDrawn="1">
          <p15:clr>
            <a:srgbClr val="FBAE40"/>
          </p15:clr>
        </p15:guide>
        <p15:guide id="3" orient="horz" pos="3613"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ver slide">
    <p:bg bwMode="gray">
      <p:bgPr>
        <a:solidFill>
          <a:schemeClr val="tx1"/>
        </a:solidFill>
        <a:effectLst/>
      </p:bgPr>
    </p:bg>
    <p:spTree>
      <p:nvGrpSpPr>
        <p:cNvPr id="1" name=""/>
        <p:cNvGrpSpPr/>
        <p:nvPr/>
      </p:nvGrpSpPr>
      <p:grpSpPr>
        <a:xfrm>
          <a:off x="0" y="0"/>
          <a:ext cx="0" cy="0"/>
          <a:chOff x="0" y="0"/>
          <a:chExt cx="0" cy="0"/>
        </a:xfrm>
      </p:grpSpPr>
      <p:sp>
        <p:nvSpPr>
          <p:cNvPr id="12" name="Parallelogram 11">
            <a:extLst>
              <a:ext uri="{FF2B5EF4-FFF2-40B4-BE49-F238E27FC236}">
                <a16:creationId xmlns:a16="http://schemas.microsoft.com/office/drawing/2014/main" id="{5845CF1B-F1E6-4531-97D7-A0009C32A28C}"/>
              </a:ext>
              <a:ext uri="{C183D7F6-B498-43B3-948B-1728B52AA6E4}">
                <adec:decorative xmlns:adec="http://schemas.microsoft.com/office/drawing/2017/decorative" val="1"/>
              </a:ext>
            </a:extLst>
          </p:cNvPr>
          <p:cNvSpPr>
            <a:spLocks noChangeAspect="1"/>
          </p:cNvSpPr>
          <p:nvPr userDrawn="1"/>
        </p:nvSpPr>
        <p:spPr bwMode="gray">
          <a:xfrm flipH="1">
            <a:off x="1710250" y="0"/>
            <a:ext cx="8771501" cy="6858000"/>
          </a:xfrm>
          <a:prstGeom prst="parallelogram">
            <a:avLst>
              <a:gd name="adj" fmla="val 65186"/>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Placeholder - Subtitle"/>
          <p:cNvSpPr>
            <a:spLocks noGrp="1"/>
          </p:cNvSpPr>
          <p:nvPr>
            <p:ph type="body" sz="quarter" idx="20" hasCustomPrompt="1"/>
          </p:nvPr>
        </p:nvSpPr>
        <p:spPr bwMode="gray">
          <a:xfrm>
            <a:off x="1564005" y="4542724"/>
            <a:ext cx="9063990" cy="369332"/>
          </a:xfrm>
        </p:spPr>
        <p:txBody>
          <a:bodyPr/>
          <a:lstStyle>
            <a:lvl1pPr marL="0" indent="0" algn="ctr">
              <a:spcBef>
                <a:spcPts val="0"/>
              </a:spcBef>
              <a:buNone/>
              <a:defRPr sz="2400" baseline="0">
                <a:solidFill>
                  <a:schemeClr val="bg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a:t>Presentation subtitle, Arial 24pt, sentence case</a:t>
            </a:r>
          </a:p>
        </p:txBody>
      </p:sp>
      <p:sp>
        <p:nvSpPr>
          <p:cNvPr id="2" name="Placeholder - Title"/>
          <p:cNvSpPr>
            <a:spLocks noGrp="1"/>
          </p:cNvSpPr>
          <p:nvPr>
            <p:ph type="title" hasCustomPrompt="1"/>
          </p:nvPr>
        </p:nvSpPr>
        <p:spPr bwMode="gray">
          <a:xfrm>
            <a:off x="1564005" y="2212560"/>
            <a:ext cx="9063990" cy="1685077"/>
          </a:xfrm>
        </p:spPr>
        <p:txBody>
          <a:bodyPr anchor="b"/>
          <a:lstStyle>
            <a:lvl1pPr algn="ctr">
              <a:defRPr sz="6000" baseline="0">
                <a:solidFill>
                  <a:schemeClr val="bg1"/>
                </a:solidFill>
                <a:latin typeface="+mj-lt"/>
                <a:cs typeface="Times New Roman" panose="02020603050405020304" pitchFamily="18" charset="0"/>
              </a:defRPr>
            </a:lvl1pPr>
          </a:lstStyle>
          <a:p>
            <a:r>
              <a:rPr lang="en-US"/>
              <a:t>Presentation title – </a:t>
            </a:r>
            <a:br>
              <a:rPr lang="en-US"/>
            </a:br>
            <a:r>
              <a:rPr lang="en-US"/>
              <a:t>TNR 60pt, sentence case</a:t>
            </a:r>
          </a:p>
        </p:txBody>
      </p:sp>
      <p:cxnSp>
        <p:nvCxnSpPr>
          <p:cNvPr id="4" name="Straight Connector 3">
            <a:extLst>
              <a:ext uri="{C183D7F6-B498-43B3-948B-1728B52AA6E4}">
                <adec:decorative xmlns:adec="http://schemas.microsoft.com/office/drawing/2017/decorative" val="1"/>
              </a:ext>
            </a:extLst>
          </p:cNvPr>
          <p:cNvCxnSpPr/>
          <p:nvPr userDrawn="1"/>
        </p:nvCxnSpPr>
        <p:spPr bwMode="invGray">
          <a:xfrm>
            <a:off x="5701665" y="4206240"/>
            <a:ext cx="788670" cy="0"/>
          </a:xfrm>
          <a:prstGeom prst="line">
            <a:avLst/>
          </a:prstGeom>
          <a:ln w="28575">
            <a:solidFill>
              <a:schemeClr val="accent6"/>
            </a:solidFill>
            <a:headEnd type="none" w="med" len="med"/>
            <a:tailEnd w="med" len="med"/>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30B9D43B-6D95-49EF-A7DF-A645093531A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609600" y="600471"/>
            <a:ext cx="1901952" cy="526599"/>
          </a:xfrm>
          <a:prstGeom prst="rect">
            <a:avLst/>
          </a:prstGeom>
        </p:spPr>
      </p:pic>
    </p:spTree>
    <p:extLst>
      <p:ext uri="{BB962C8B-B14F-4D97-AF65-F5344CB8AC3E}">
        <p14:creationId xmlns:p14="http://schemas.microsoft.com/office/powerpoint/2010/main" val="1691853367"/>
      </p:ext>
    </p:extLst>
  </p:cSld>
  <p:clrMapOvr>
    <a:masterClrMapping/>
  </p:clrMapOvr>
  <p:extLst>
    <p:ext uri="{DCECCB84-F9BA-43D5-87BE-67443E8EF086}">
      <p15:sldGuideLst xmlns:p15="http://schemas.microsoft.com/office/powerpoint/2012/main">
        <p15:guide id="1" pos="979" userDrawn="1">
          <p15:clr>
            <a:srgbClr val="FBAE40"/>
          </p15:clr>
        </p15:guide>
        <p15:guide id="2" orient="horz" pos="2852" userDrawn="1">
          <p15:clr>
            <a:srgbClr val="FBAE40"/>
          </p15:clr>
        </p15:guide>
        <p15:guide id="4" orient="horz" pos="2466" userDrawn="1">
          <p15:clr>
            <a:srgbClr val="FBAE40"/>
          </p15:clr>
        </p15:guide>
        <p15:guide id="5" pos="6705"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B Overview">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16A7491D-68BB-42F8-971E-2AE2544D2410}"/>
              </a:ext>
            </a:extLst>
          </p:cNvPr>
          <p:cNvSpPr/>
          <p:nvPr userDrawn="1"/>
        </p:nvSpPr>
        <p:spPr bwMode="gray">
          <a:xfrm>
            <a:off x="7849056" y="0"/>
            <a:ext cx="4342944" cy="6833616"/>
          </a:xfrm>
          <a:custGeom>
            <a:avLst/>
            <a:gdLst>
              <a:gd name="connsiteX0" fmla="*/ 0 w 4342944"/>
              <a:gd name="connsiteY0" fmla="*/ 0 h 6833616"/>
              <a:gd name="connsiteX1" fmla="*/ 4342944 w 4342944"/>
              <a:gd name="connsiteY1" fmla="*/ 0 h 6833616"/>
              <a:gd name="connsiteX2" fmla="*/ 4342944 w 4342944"/>
              <a:gd name="connsiteY2" fmla="*/ 6833616 h 6833616"/>
              <a:gd name="connsiteX3" fmla="*/ 4310030 w 4342944"/>
              <a:gd name="connsiteY3" fmla="*/ 6833616 h 6833616"/>
            </a:gdLst>
            <a:ahLst/>
            <a:cxnLst>
              <a:cxn ang="0">
                <a:pos x="connsiteX0" y="connsiteY0"/>
              </a:cxn>
              <a:cxn ang="0">
                <a:pos x="connsiteX1" y="connsiteY1"/>
              </a:cxn>
              <a:cxn ang="0">
                <a:pos x="connsiteX2" y="connsiteY2"/>
              </a:cxn>
              <a:cxn ang="0">
                <a:pos x="connsiteX3" y="connsiteY3"/>
              </a:cxn>
            </a:cxnLst>
            <a:rect l="l" t="t" r="r" b="b"/>
            <a:pathLst>
              <a:path w="4342944" h="6833616">
                <a:moveTo>
                  <a:pt x="0" y="0"/>
                </a:moveTo>
                <a:lnTo>
                  <a:pt x="4342944" y="0"/>
                </a:lnTo>
                <a:lnTo>
                  <a:pt x="4342944" y="6833616"/>
                </a:lnTo>
                <a:lnTo>
                  <a:pt x="4310030" y="6833616"/>
                </a:lnTo>
                <a:close/>
              </a:path>
            </a:pathLst>
          </a:cu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F1ACDC81-47B5-4AC7-83FD-E2CA3CBCC7CB}"/>
              </a:ext>
            </a:extLst>
          </p:cNvPr>
          <p:cNvSpPr>
            <a:spLocks noChangeAspect="1"/>
          </p:cNvSpPr>
          <p:nvPr userDrawn="1"/>
        </p:nvSpPr>
        <p:spPr bwMode="gray">
          <a:xfrm flipH="1">
            <a:off x="4392390" y="1"/>
            <a:ext cx="7799610" cy="6861110"/>
          </a:xfrm>
          <a:custGeom>
            <a:avLst/>
            <a:gdLst>
              <a:gd name="connsiteX0" fmla="*/ 7796074 w 7796074"/>
              <a:gd name="connsiteY0" fmla="*/ 0 h 6857999"/>
              <a:gd name="connsiteX1" fmla="*/ 2906034 w 7796074"/>
              <a:gd name="connsiteY1" fmla="*/ 0 h 6857999"/>
              <a:gd name="connsiteX2" fmla="*/ 0 w 7796074"/>
              <a:gd name="connsiteY2" fmla="*/ 4607560 h 6857999"/>
              <a:gd name="connsiteX3" fmla="*/ 0 w 7796074"/>
              <a:gd name="connsiteY3" fmla="*/ 6857999 h 6857999"/>
              <a:gd name="connsiteX4" fmla="*/ 3470666 w 7796074"/>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6074" h="6857999">
                <a:moveTo>
                  <a:pt x="7796074" y="0"/>
                </a:moveTo>
                <a:lnTo>
                  <a:pt x="2906034" y="0"/>
                </a:lnTo>
                <a:lnTo>
                  <a:pt x="0" y="4607560"/>
                </a:lnTo>
                <a:lnTo>
                  <a:pt x="0" y="6857999"/>
                </a:lnTo>
                <a:lnTo>
                  <a:pt x="3470666" y="6857999"/>
                </a:lnTo>
                <a:close/>
              </a:path>
            </a:pathLst>
          </a:cu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Rectangle 6">
            <a:extLst>
              <a:ext uri="{FF2B5EF4-FFF2-40B4-BE49-F238E27FC236}">
                <a16:creationId xmlns:a16="http://schemas.microsoft.com/office/drawing/2014/main" id="{FAA46F38-F941-42C7-B6E6-5C70741104FB}"/>
              </a:ext>
            </a:extLst>
          </p:cNvPr>
          <p:cNvSpPr/>
          <p:nvPr userDrawn="1"/>
        </p:nvSpPr>
        <p:spPr bwMode="gray">
          <a:xfrm>
            <a:off x="3696127" y="3591659"/>
            <a:ext cx="1525713" cy="181359"/>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15D3ED6-5D0E-47C0-AF60-590083391AE0}"/>
              </a:ext>
            </a:extLst>
          </p:cNvPr>
          <p:cNvSpPr/>
          <p:nvPr userDrawn="1"/>
        </p:nvSpPr>
        <p:spPr bwMode="gray">
          <a:xfrm>
            <a:off x="570216" y="3591659"/>
            <a:ext cx="1980344" cy="181359"/>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96BE398C-C646-4B17-A20C-8557BD11F4F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612774" y="646459"/>
            <a:ext cx="1856413" cy="513045"/>
          </a:xfrm>
          <a:prstGeom prst="rect">
            <a:avLst/>
          </a:prstGeom>
        </p:spPr>
      </p:pic>
      <p:sp>
        <p:nvSpPr>
          <p:cNvPr id="11" name="Copyright">
            <a:hlinkClick r:id="rId4"/>
            <a:extLst>
              <a:ext uri="{FF2B5EF4-FFF2-40B4-BE49-F238E27FC236}">
                <a16:creationId xmlns:a16="http://schemas.microsoft.com/office/drawing/2014/main" id="{4E4AC49E-47DC-4814-B5CB-9F0DCD2F79CD}"/>
              </a:ext>
            </a:extLst>
          </p:cNvPr>
          <p:cNvSpPr txBox="1"/>
          <p:nvPr userDrawn="1"/>
        </p:nvSpPr>
        <p:spPr bwMode="gray">
          <a:xfrm>
            <a:off x="612775" y="6502287"/>
            <a:ext cx="3010021" cy="12138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a:solidFill>
                  <a:schemeClr val="accent4"/>
                </a:solidFill>
                <a:latin typeface="+mj-lt"/>
                <a:cs typeface="Times New Roman" panose="02020603050405020304" pitchFamily="18" charset="0"/>
              </a:rPr>
              <a:t>© 2023 Advisory Board • All rights reserved • </a:t>
            </a:r>
            <a:r>
              <a:rPr lang="en-US" sz="700" b="1">
                <a:solidFill>
                  <a:schemeClr val="accent4"/>
                </a:solidFill>
                <a:latin typeface="+mj-lt"/>
                <a:cs typeface="Times New Roman" panose="02020603050405020304" pitchFamily="18" charset="0"/>
              </a:rPr>
              <a:t>advisory.com</a:t>
            </a:r>
          </a:p>
        </p:txBody>
      </p:sp>
      <p:sp>
        <p:nvSpPr>
          <p:cNvPr id="12" name="Title 4">
            <a:extLst>
              <a:ext uri="{FF2B5EF4-FFF2-40B4-BE49-F238E27FC236}">
                <a16:creationId xmlns:a16="http://schemas.microsoft.com/office/drawing/2014/main" id="{B94DD025-8861-479C-9A06-B18EB6BE7202}"/>
              </a:ext>
            </a:extLst>
          </p:cNvPr>
          <p:cNvSpPr txBox="1">
            <a:spLocks/>
          </p:cNvSpPr>
          <p:nvPr userDrawn="1"/>
        </p:nvSpPr>
        <p:spPr bwMode="gray">
          <a:xfrm>
            <a:off x="612776" y="4529438"/>
            <a:ext cx="1206950" cy="128112"/>
          </a:xfrm>
          <a:prstGeom prst="rect">
            <a:avLst/>
          </a:prstGeom>
        </p:spPr>
        <p:txBody>
          <a:bodyPr vert="horz" wrap="square" lIns="0" tIns="0" rIns="0" bIns="0" rtlCol="0" anchor="t" anchorCtr="0">
            <a:spAutoFit/>
          </a:bodyPr>
          <a:lstStyle>
            <a:lvl1pPr algn="l" defTabSz="914400" rtl="0" eaLnBrk="1" fontAlgn="ctr" latinLnBrk="0" hangingPunct="1">
              <a:lnSpc>
                <a:spcPct val="90000"/>
              </a:lnSpc>
              <a:spcBef>
                <a:spcPct val="0"/>
              </a:spcBef>
              <a:buNone/>
              <a:defRPr sz="3200" kern="1200">
                <a:solidFill>
                  <a:schemeClr val="tx1"/>
                </a:solidFill>
                <a:latin typeface="+mj-lt"/>
                <a:ea typeface="+mj-ea"/>
                <a:cs typeface="+mj-cs"/>
              </a:defRPr>
            </a:lvl1pPr>
          </a:lstStyle>
          <a:p>
            <a:r>
              <a:rPr lang="en-US" sz="900" cap="all" spc="50">
                <a:solidFill>
                  <a:schemeClr val="accent2"/>
                </a:solidFill>
                <a:latin typeface="+mn-lt"/>
              </a:rPr>
              <a:t>WHO WE SERVE</a:t>
            </a:r>
          </a:p>
        </p:txBody>
      </p:sp>
      <p:sp>
        <p:nvSpPr>
          <p:cNvPr id="13" name="Text Placeholder">
            <a:extLst>
              <a:ext uri="{FF2B5EF4-FFF2-40B4-BE49-F238E27FC236}">
                <a16:creationId xmlns:a16="http://schemas.microsoft.com/office/drawing/2014/main" id="{368AE02B-9D0A-4F0B-A8E5-74F6C54270D8}"/>
              </a:ext>
            </a:extLst>
          </p:cNvPr>
          <p:cNvSpPr txBox="1">
            <a:spLocks/>
          </p:cNvSpPr>
          <p:nvPr userDrawn="1"/>
        </p:nvSpPr>
        <p:spPr bwMode="gray">
          <a:xfrm>
            <a:off x="612776" y="4740864"/>
            <a:ext cx="4927412" cy="1299074"/>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nSpc>
                <a:spcPct val="120000"/>
              </a:lnSpc>
              <a:buNone/>
            </a:pPr>
            <a:r>
              <a:rPr lang="en-US" sz="1800"/>
              <a:t>Hospitals </a:t>
            </a:r>
            <a:r>
              <a:rPr lang="en-US" sz="1800">
                <a:ln>
                  <a:solidFill>
                    <a:schemeClr val="accent2"/>
                  </a:solidFill>
                </a:ln>
                <a:noFill/>
                <a:cs typeface="Arial" panose="020B0604020202020204" pitchFamily="34" charset="0"/>
              </a:rPr>
              <a:t>•</a:t>
            </a:r>
            <a:r>
              <a:rPr lang="en-US" sz="1800"/>
              <a:t> Health systems </a:t>
            </a:r>
            <a:r>
              <a:rPr lang="en-US" sz="1800">
                <a:ln>
                  <a:solidFill>
                    <a:schemeClr val="accent2"/>
                  </a:solidFill>
                </a:ln>
                <a:noFill/>
                <a:cs typeface="Arial" panose="020B0604020202020204" pitchFamily="34" charset="0"/>
              </a:rPr>
              <a:t>•</a:t>
            </a:r>
            <a:r>
              <a:rPr lang="en-US" sz="1800"/>
              <a:t> Medical groups </a:t>
            </a:r>
            <a:r>
              <a:rPr lang="en-US" sz="1800">
                <a:ln>
                  <a:solidFill>
                    <a:schemeClr val="accent2"/>
                  </a:solidFill>
                </a:ln>
                <a:noFill/>
                <a:cs typeface="Arial" panose="020B0604020202020204" pitchFamily="34" charset="0"/>
              </a:rPr>
              <a:t>•</a:t>
            </a:r>
            <a:r>
              <a:rPr lang="en-US" sz="1800"/>
              <a:t> Post-acute care providers </a:t>
            </a:r>
            <a:r>
              <a:rPr lang="en-US" sz="1800">
                <a:ln>
                  <a:solidFill>
                    <a:schemeClr val="accent2"/>
                  </a:solidFill>
                </a:ln>
                <a:noFill/>
                <a:cs typeface="Arial" panose="020B0604020202020204" pitchFamily="34" charset="0"/>
              </a:rPr>
              <a:t>•</a:t>
            </a:r>
            <a:r>
              <a:rPr lang="en-US" sz="1800"/>
              <a:t> Life sciences firms </a:t>
            </a:r>
            <a:r>
              <a:rPr lang="en-US" sz="1800">
                <a:ln>
                  <a:solidFill>
                    <a:schemeClr val="accent2"/>
                  </a:solidFill>
                </a:ln>
                <a:noFill/>
                <a:cs typeface="Arial" panose="020B0604020202020204" pitchFamily="34" charset="0"/>
              </a:rPr>
              <a:t>•</a:t>
            </a:r>
            <a:r>
              <a:rPr lang="en-US" sz="1800"/>
              <a:t> Digital health companies </a:t>
            </a:r>
            <a:r>
              <a:rPr lang="en-US" sz="1800">
                <a:ln>
                  <a:solidFill>
                    <a:schemeClr val="accent2"/>
                  </a:solidFill>
                </a:ln>
                <a:noFill/>
                <a:cs typeface="Arial" panose="020B0604020202020204" pitchFamily="34" charset="0"/>
              </a:rPr>
              <a:t>•</a:t>
            </a:r>
            <a:r>
              <a:rPr lang="en-US" sz="1800"/>
              <a:t> Health plans </a:t>
            </a:r>
            <a:r>
              <a:rPr lang="en-US" sz="1800">
                <a:ln>
                  <a:solidFill>
                    <a:schemeClr val="accent2"/>
                  </a:solidFill>
                </a:ln>
                <a:noFill/>
                <a:cs typeface="Arial" panose="020B0604020202020204" pitchFamily="34" charset="0"/>
              </a:rPr>
              <a:t>•</a:t>
            </a:r>
            <a:r>
              <a:rPr lang="en-US" sz="1800"/>
              <a:t> </a:t>
            </a:r>
            <a:br>
              <a:rPr lang="en-US" sz="1800"/>
            </a:br>
            <a:r>
              <a:rPr lang="en-US" sz="1800"/>
              <a:t>Health care professional services firms</a:t>
            </a:r>
          </a:p>
        </p:txBody>
      </p:sp>
      <p:pic>
        <p:nvPicPr>
          <p:cNvPr id="14" name="Graphic 13">
            <a:extLst>
              <a:ext uri="{FF2B5EF4-FFF2-40B4-BE49-F238E27FC236}">
                <a16:creationId xmlns:a16="http://schemas.microsoft.com/office/drawing/2014/main" id="{0D358D57-0BBA-4C50-9EA7-C3B9B09809D7}"/>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bwMode="gray">
          <a:xfrm>
            <a:off x="4200013" y="2842381"/>
            <a:ext cx="6684329" cy="73152"/>
          </a:xfrm>
          <a:prstGeom prst="rect">
            <a:avLst/>
          </a:prstGeom>
        </p:spPr>
      </p:pic>
      <p:sp>
        <p:nvSpPr>
          <p:cNvPr id="15" name="Parallelogram 14">
            <a:extLst>
              <a:ext uri="{FF2B5EF4-FFF2-40B4-BE49-F238E27FC236}">
                <a16:creationId xmlns:a16="http://schemas.microsoft.com/office/drawing/2014/main" id="{F7DD9C51-F0CC-4809-A758-BB0703A03D71}"/>
              </a:ext>
            </a:extLst>
          </p:cNvPr>
          <p:cNvSpPr/>
          <p:nvPr userDrawn="1"/>
        </p:nvSpPr>
        <p:spPr bwMode="gray">
          <a:xfrm flipH="1">
            <a:off x="6153150" y="2782038"/>
            <a:ext cx="590113" cy="200439"/>
          </a:xfrm>
          <a:prstGeom prst="parallelogram">
            <a:avLst>
              <a:gd name="adj" fmla="val 63336"/>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61EDE0C3-5640-4F43-9031-C73A2050994D}"/>
              </a:ext>
            </a:extLst>
          </p:cNvPr>
          <p:cNvSpPr/>
          <p:nvPr userDrawn="1"/>
        </p:nvSpPr>
        <p:spPr bwMode="gray">
          <a:xfrm flipH="1">
            <a:off x="3680592" y="2782038"/>
            <a:ext cx="2586857" cy="200439"/>
          </a:xfrm>
          <a:prstGeom prst="parallelogram">
            <a:avLst>
              <a:gd name="adj" fmla="val 63336"/>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a:extLst>
              <a:ext uri="{FF2B5EF4-FFF2-40B4-BE49-F238E27FC236}">
                <a16:creationId xmlns:a16="http://schemas.microsoft.com/office/drawing/2014/main" id="{24ED7B4F-6A2B-4BCF-B390-0D1C41F73DCA}"/>
              </a:ext>
            </a:extLst>
          </p:cNvPr>
          <p:cNvSpPr txBox="1">
            <a:spLocks/>
          </p:cNvSpPr>
          <p:nvPr userDrawn="1"/>
        </p:nvSpPr>
        <p:spPr bwMode="gray">
          <a:xfrm>
            <a:off x="612776" y="1551790"/>
            <a:ext cx="4648974" cy="2308324"/>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spcBef>
                <a:spcPts val="0"/>
              </a:spcBef>
              <a:buNone/>
            </a:pPr>
            <a:r>
              <a:rPr lang="en-US" sz="5000">
                <a:solidFill>
                  <a:schemeClr val="accent5"/>
                </a:solidFill>
                <a:latin typeface="+mj-lt"/>
              </a:rPr>
              <a:t>Helping health care leaders work smarter and faster</a:t>
            </a:r>
          </a:p>
        </p:txBody>
      </p:sp>
      <p:sp>
        <p:nvSpPr>
          <p:cNvPr id="18" name="Rectangle 17">
            <a:extLst>
              <a:ext uri="{FF2B5EF4-FFF2-40B4-BE49-F238E27FC236}">
                <a16:creationId xmlns:a16="http://schemas.microsoft.com/office/drawing/2014/main" id="{53CA6AB9-900A-4B01-BE89-026983A16C9E}"/>
              </a:ext>
            </a:extLst>
          </p:cNvPr>
          <p:cNvSpPr/>
          <p:nvPr userDrawn="1"/>
        </p:nvSpPr>
        <p:spPr bwMode="gray">
          <a:xfrm>
            <a:off x="8365150" y="1151002"/>
            <a:ext cx="500944" cy="136459"/>
          </a:xfrm>
          <a:prstGeom prst="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a:extLst>
              <a:ext uri="{FF2B5EF4-FFF2-40B4-BE49-F238E27FC236}">
                <a16:creationId xmlns:a16="http://schemas.microsoft.com/office/drawing/2014/main" id="{CD571C6A-A490-4F38-810F-50F954F5A97B}"/>
              </a:ext>
            </a:extLst>
          </p:cNvPr>
          <p:cNvSpPr txBox="1">
            <a:spLocks/>
          </p:cNvSpPr>
          <p:nvPr userDrawn="1"/>
        </p:nvSpPr>
        <p:spPr bwMode="gray">
          <a:xfrm>
            <a:off x="7641791" y="324880"/>
            <a:ext cx="1782833" cy="461665"/>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spcBef>
                <a:spcPts val="0"/>
              </a:spcBef>
              <a:buNone/>
            </a:pPr>
            <a:r>
              <a:rPr lang="en-US" sz="3000">
                <a:solidFill>
                  <a:schemeClr val="bg1"/>
                </a:solidFill>
                <a:latin typeface="+mj-lt"/>
              </a:rPr>
              <a:t>40</a:t>
            </a:r>
            <a:r>
              <a:rPr lang="en-US" sz="3000" baseline="30000">
                <a:solidFill>
                  <a:schemeClr val="bg1"/>
                </a:solidFill>
                <a:latin typeface="+mj-lt"/>
              </a:rPr>
              <a:t>+</a:t>
            </a:r>
            <a:r>
              <a:rPr lang="en-US" sz="3000">
                <a:solidFill>
                  <a:schemeClr val="bg1"/>
                </a:solidFill>
                <a:latin typeface="+mj-lt"/>
              </a:rPr>
              <a:t> </a:t>
            </a:r>
            <a:r>
              <a:rPr lang="en-US" sz="2500">
                <a:solidFill>
                  <a:schemeClr val="bg1"/>
                </a:solidFill>
                <a:latin typeface="+mj-lt"/>
              </a:rPr>
              <a:t>years</a:t>
            </a:r>
          </a:p>
        </p:txBody>
      </p:sp>
      <p:sp>
        <p:nvSpPr>
          <p:cNvPr id="20" name="Title 4">
            <a:extLst>
              <a:ext uri="{FF2B5EF4-FFF2-40B4-BE49-F238E27FC236}">
                <a16:creationId xmlns:a16="http://schemas.microsoft.com/office/drawing/2014/main" id="{735D7E4F-4FC5-43D6-A9D4-1B0171BA405C}"/>
              </a:ext>
            </a:extLst>
          </p:cNvPr>
          <p:cNvSpPr txBox="1">
            <a:spLocks/>
          </p:cNvSpPr>
          <p:nvPr userDrawn="1"/>
        </p:nvSpPr>
        <p:spPr bwMode="gray">
          <a:xfrm>
            <a:off x="7641791" y="823552"/>
            <a:ext cx="2041367" cy="138499"/>
          </a:xfrm>
          <a:prstGeom prst="rect">
            <a:avLst/>
          </a:prstGeom>
        </p:spPr>
        <p:txBody>
          <a:bodyPr vert="horz" wrap="square" lIns="0" tIns="0" rIns="0" bIns="0" rtlCol="0" anchor="t" anchorCtr="0">
            <a:spAutoFit/>
          </a:bodyPr>
          <a:lstStyle>
            <a:lvl1pPr algn="l" defTabSz="914400" rtl="0" eaLnBrk="1" fontAlgn="ctr" latinLnBrk="0" hangingPunct="1">
              <a:lnSpc>
                <a:spcPct val="90000"/>
              </a:lnSpc>
              <a:spcBef>
                <a:spcPct val="0"/>
              </a:spcBef>
              <a:buNone/>
              <a:defRPr sz="3200" kern="1200">
                <a:solidFill>
                  <a:schemeClr val="tx1"/>
                </a:solidFill>
                <a:latin typeface="+mj-lt"/>
                <a:ea typeface="+mj-ea"/>
                <a:cs typeface="+mj-cs"/>
              </a:defRPr>
            </a:lvl1pPr>
          </a:lstStyle>
          <a:p>
            <a:pPr>
              <a:lnSpc>
                <a:spcPct val="100000"/>
              </a:lnSpc>
            </a:pPr>
            <a:r>
              <a:rPr lang="en-US" sz="900" cap="all" spc="50">
                <a:solidFill>
                  <a:schemeClr val="accent2"/>
                </a:solidFill>
                <a:latin typeface="+mn-lt"/>
              </a:rPr>
              <a:t>Of research experience</a:t>
            </a:r>
          </a:p>
        </p:txBody>
      </p:sp>
      <p:sp>
        <p:nvSpPr>
          <p:cNvPr id="21" name="Text Placeholder">
            <a:extLst>
              <a:ext uri="{FF2B5EF4-FFF2-40B4-BE49-F238E27FC236}">
                <a16:creationId xmlns:a16="http://schemas.microsoft.com/office/drawing/2014/main" id="{A25C69D0-08DB-4C34-9175-5C67112E07ED}"/>
              </a:ext>
            </a:extLst>
          </p:cNvPr>
          <p:cNvSpPr txBox="1">
            <a:spLocks/>
          </p:cNvSpPr>
          <p:nvPr userDrawn="1"/>
        </p:nvSpPr>
        <p:spPr bwMode="gray">
          <a:xfrm>
            <a:off x="9800209" y="324880"/>
            <a:ext cx="1526921" cy="461665"/>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spcBef>
                <a:spcPts val="0"/>
              </a:spcBef>
              <a:buNone/>
            </a:pPr>
            <a:r>
              <a:rPr lang="en-US" sz="3000">
                <a:solidFill>
                  <a:schemeClr val="bg1"/>
                </a:solidFill>
                <a:latin typeface="+mj-lt"/>
              </a:rPr>
              <a:t>4,500</a:t>
            </a:r>
            <a:r>
              <a:rPr lang="en-US" sz="3000" baseline="30000">
                <a:solidFill>
                  <a:schemeClr val="bg1"/>
                </a:solidFill>
                <a:latin typeface="+mj-lt"/>
              </a:rPr>
              <a:t>+</a:t>
            </a:r>
          </a:p>
        </p:txBody>
      </p:sp>
      <p:sp>
        <p:nvSpPr>
          <p:cNvPr id="22" name="Title 4">
            <a:extLst>
              <a:ext uri="{FF2B5EF4-FFF2-40B4-BE49-F238E27FC236}">
                <a16:creationId xmlns:a16="http://schemas.microsoft.com/office/drawing/2014/main" id="{E5F647F0-B3B7-4EF4-95D7-F3C35E75789A}"/>
              </a:ext>
            </a:extLst>
          </p:cNvPr>
          <p:cNvSpPr txBox="1">
            <a:spLocks/>
          </p:cNvSpPr>
          <p:nvPr userDrawn="1"/>
        </p:nvSpPr>
        <p:spPr bwMode="gray">
          <a:xfrm>
            <a:off x="9800209" y="823552"/>
            <a:ext cx="1985356" cy="138499"/>
          </a:xfrm>
          <a:prstGeom prst="rect">
            <a:avLst/>
          </a:prstGeom>
        </p:spPr>
        <p:txBody>
          <a:bodyPr vert="horz" wrap="square" lIns="0" tIns="0" rIns="0" bIns="0" rtlCol="0" anchor="t" anchorCtr="0">
            <a:spAutoFit/>
          </a:bodyPr>
          <a:lstStyle>
            <a:lvl1pPr algn="l" defTabSz="914400" rtl="0" eaLnBrk="1" fontAlgn="ctr" latinLnBrk="0" hangingPunct="1">
              <a:lnSpc>
                <a:spcPct val="90000"/>
              </a:lnSpc>
              <a:spcBef>
                <a:spcPct val="0"/>
              </a:spcBef>
              <a:buNone/>
              <a:defRPr sz="3200" kern="1200">
                <a:solidFill>
                  <a:schemeClr val="tx1"/>
                </a:solidFill>
                <a:latin typeface="+mj-lt"/>
                <a:ea typeface="+mj-ea"/>
                <a:cs typeface="+mj-cs"/>
              </a:defRPr>
            </a:lvl1pPr>
          </a:lstStyle>
          <a:p>
            <a:pPr>
              <a:lnSpc>
                <a:spcPct val="100000"/>
              </a:lnSpc>
            </a:pPr>
            <a:r>
              <a:rPr lang="en-US" sz="900" cap="all" spc="50">
                <a:solidFill>
                  <a:schemeClr val="accent2"/>
                </a:solidFill>
                <a:latin typeface="+mn-lt"/>
              </a:rPr>
              <a:t>MEMBERS IN OUR NETWORK</a:t>
            </a:r>
          </a:p>
        </p:txBody>
      </p:sp>
      <p:sp>
        <p:nvSpPr>
          <p:cNvPr id="23" name="Text Placeholder">
            <a:extLst>
              <a:ext uri="{FF2B5EF4-FFF2-40B4-BE49-F238E27FC236}">
                <a16:creationId xmlns:a16="http://schemas.microsoft.com/office/drawing/2014/main" id="{811F98DE-8CEB-4C2F-9266-685F0AA2C97F}"/>
              </a:ext>
            </a:extLst>
          </p:cNvPr>
          <p:cNvSpPr txBox="1">
            <a:spLocks/>
          </p:cNvSpPr>
          <p:nvPr userDrawn="1"/>
        </p:nvSpPr>
        <p:spPr bwMode="gray">
          <a:xfrm>
            <a:off x="5643927" y="324880"/>
            <a:ext cx="1526921" cy="461665"/>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spcBef>
                <a:spcPts val="0"/>
              </a:spcBef>
              <a:buNone/>
            </a:pPr>
            <a:r>
              <a:rPr lang="en-US" sz="3000">
                <a:solidFill>
                  <a:schemeClr val="bg1"/>
                </a:solidFill>
                <a:latin typeface="+mj-lt"/>
              </a:rPr>
              <a:t>200</a:t>
            </a:r>
            <a:r>
              <a:rPr lang="en-US" sz="3000" baseline="30000">
                <a:solidFill>
                  <a:schemeClr val="bg1"/>
                </a:solidFill>
                <a:latin typeface="+mj-lt"/>
              </a:rPr>
              <a:t>+</a:t>
            </a:r>
            <a:endParaRPr lang="en-US" sz="3000">
              <a:solidFill>
                <a:schemeClr val="bg1"/>
              </a:solidFill>
              <a:latin typeface="+mj-lt"/>
            </a:endParaRPr>
          </a:p>
        </p:txBody>
      </p:sp>
      <p:sp>
        <p:nvSpPr>
          <p:cNvPr id="24" name="Title 4">
            <a:extLst>
              <a:ext uri="{FF2B5EF4-FFF2-40B4-BE49-F238E27FC236}">
                <a16:creationId xmlns:a16="http://schemas.microsoft.com/office/drawing/2014/main" id="{D1BB8BB8-6E2A-4780-BF93-BC08BD985A95}"/>
              </a:ext>
            </a:extLst>
          </p:cNvPr>
          <p:cNvSpPr txBox="1">
            <a:spLocks/>
          </p:cNvSpPr>
          <p:nvPr userDrawn="1"/>
        </p:nvSpPr>
        <p:spPr bwMode="gray">
          <a:xfrm>
            <a:off x="5643927" y="823552"/>
            <a:ext cx="1785648" cy="138499"/>
          </a:xfrm>
          <a:prstGeom prst="rect">
            <a:avLst/>
          </a:prstGeom>
        </p:spPr>
        <p:txBody>
          <a:bodyPr vert="horz" wrap="square" lIns="0" tIns="0" rIns="0" bIns="0" rtlCol="0" anchor="t" anchorCtr="0">
            <a:spAutoFit/>
          </a:bodyPr>
          <a:lstStyle>
            <a:lvl1pPr algn="l" defTabSz="914400" rtl="0" eaLnBrk="1" fontAlgn="ctr" latinLnBrk="0" hangingPunct="1">
              <a:lnSpc>
                <a:spcPct val="90000"/>
              </a:lnSpc>
              <a:spcBef>
                <a:spcPct val="0"/>
              </a:spcBef>
              <a:buNone/>
              <a:defRPr sz="3200" kern="1200">
                <a:solidFill>
                  <a:schemeClr val="tx1"/>
                </a:solidFill>
                <a:latin typeface="+mj-lt"/>
                <a:ea typeface="+mj-ea"/>
                <a:cs typeface="+mj-cs"/>
              </a:defRPr>
            </a:lvl1pPr>
          </a:lstStyle>
          <a:p>
            <a:pPr>
              <a:lnSpc>
                <a:spcPct val="100000"/>
              </a:lnSpc>
            </a:pPr>
            <a:r>
              <a:rPr lang="en-US" sz="900" cap="all" spc="50">
                <a:solidFill>
                  <a:schemeClr val="accent2"/>
                </a:solidFill>
                <a:latin typeface="+mn-lt"/>
              </a:rPr>
              <a:t>EXPERTS ON OUR TEAM</a:t>
            </a:r>
          </a:p>
        </p:txBody>
      </p:sp>
      <p:sp>
        <p:nvSpPr>
          <p:cNvPr id="25" name="Text Placeholder">
            <a:extLst>
              <a:ext uri="{FF2B5EF4-FFF2-40B4-BE49-F238E27FC236}">
                <a16:creationId xmlns:a16="http://schemas.microsoft.com/office/drawing/2014/main" id="{66A66B65-43D9-47D3-978B-CF71A12F1CEA}"/>
              </a:ext>
            </a:extLst>
          </p:cNvPr>
          <p:cNvSpPr txBox="1">
            <a:spLocks/>
          </p:cNvSpPr>
          <p:nvPr userDrawn="1"/>
        </p:nvSpPr>
        <p:spPr bwMode="gray">
          <a:xfrm>
            <a:off x="7383151" y="3606796"/>
            <a:ext cx="4007663" cy="400110"/>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1300">
                <a:solidFill>
                  <a:schemeClr val="accent1">
                    <a:lumMod val="90000"/>
                  </a:schemeClr>
                </a:solidFill>
              </a:rPr>
              <a:t>Information you need to stay current, plus the strategic guidance, data, and tools you need to take action</a:t>
            </a:r>
          </a:p>
        </p:txBody>
      </p:sp>
      <p:sp>
        <p:nvSpPr>
          <p:cNvPr id="26" name="Text Placeholder">
            <a:extLst>
              <a:ext uri="{FF2B5EF4-FFF2-40B4-BE49-F238E27FC236}">
                <a16:creationId xmlns:a16="http://schemas.microsoft.com/office/drawing/2014/main" id="{687A8AA3-1980-4BEE-925E-A673CDA03405}"/>
              </a:ext>
            </a:extLst>
          </p:cNvPr>
          <p:cNvSpPr txBox="1">
            <a:spLocks/>
          </p:cNvSpPr>
          <p:nvPr userDrawn="1"/>
        </p:nvSpPr>
        <p:spPr bwMode="gray">
          <a:xfrm>
            <a:off x="7383151" y="3204822"/>
            <a:ext cx="1160050" cy="276999"/>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nSpc>
                <a:spcPct val="90000"/>
              </a:lnSpc>
              <a:spcBef>
                <a:spcPts val="0"/>
              </a:spcBef>
              <a:buNone/>
            </a:pPr>
            <a:r>
              <a:rPr lang="en-US" sz="2000">
                <a:solidFill>
                  <a:schemeClr val="bg1"/>
                </a:solidFill>
                <a:latin typeface="+mj-lt"/>
              </a:rPr>
              <a:t>Research</a:t>
            </a:r>
          </a:p>
        </p:txBody>
      </p:sp>
      <p:cxnSp>
        <p:nvCxnSpPr>
          <p:cNvPr id="27" name="Straight Connector 26">
            <a:extLst>
              <a:ext uri="{FF2B5EF4-FFF2-40B4-BE49-F238E27FC236}">
                <a16:creationId xmlns:a16="http://schemas.microsoft.com/office/drawing/2014/main" id="{73717ECF-2B5F-4A19-8F0A-69C6B347ECB1}"/>
              </a:ext>
            </a:extLst>
          </p:cNvPr>
          <p:cNvCxnSpPr/>
          <p:nvPr userDrawn="1"/>
        </p:nvCxnSpPr>
        <p:spPr bwMode="gray">
          <a:xfrm>
            <a:off x="7383151" y="3555876"/>
            <a:ext cx="257175" cy="0"/>
          </a:xfrm>
          <a:prstGeom prst="line">
            <a:avLst/>
          </a:prstGeom>
          <a:ln w="19050">
            <a:solidFill>
              <a:schemeClr val="accent6"/>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28" name="Text Placeholder">
            <a:extLst>
              <a:ext uri="{FF2B5EF4-FFF2-40B4-BE49-F238E27FC236}">
                <a16:creationId xmlns:a16="http://schemas.microsoft.com/office/drawing/2014/main" id="{E54ECEE3-B452-44A4-BCD5-66133F9BA732}"/>
              </a:ext>
            </a:extLst>
          </p:cNvPr>
          <p:cNvSpPr txBox="1">
            <a:spLocks/>
          </p:cNvSpPr>
          <p:nvPr userDrawn="1"/>
        </p:nvSpPr>
        <p:spPr bwMode="gray">
          <a:xfrm>
            <a:off x="8743947" y="5786148"/>
            <a:ext cx="2843370" cy="400110"/>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1300">
                <a:solidFill>
                  <a:schemeClr val="accent1">
                    <a:lumMod val="90000"/>
                  </a:schemeClr>
                </a:solidFill>
              </a:rPr>
              <a:t>Access to our team, who can adapt our insights to your specific challenges</a:t>
            </a:r>
          </a:p>
        </p:txBody>
      </p:sp>
      <p:sp>
        <p:nvSpPr>
          <p:cNvPr id="29" name="Text Placeholder">
            <a:extLst>
              <a:ext uri="{FF2B5EF4-FFF2-40B4-BE49-F238E27FC236}">
                <a16:creationId xmlns:a16="http://schemas.microsoft.com/office/drawing/2014/main" id="{787D4ECD-F89B-4255-B8DA-06C41276526F}"/>
              </a:ext>
            </a:extLst>
          </p:cNvPr>
          <p:cNvSpPr txBox="1">
            <a:spLocks/>
          </p:cNvSpPr>
          <p:nvPr userDrawn="1"/>
        </p:nvSpPr>
        <p:spPr bwMode="gray">
          <a:xfrm>
            <a:off x="8743946" y="5384174"/>
            <a:ext cx="2532194" cy="276999"/>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nSpc>
                <a:spcPct val="90000"/>
              </a:lnSpc>
              <a:spcBef>
                <a:spcPts val="0"/>
              </a:spcBef>
              <a:buNone/>
            </a:pPr>
            <a:r>
              <a:rPr lang="en-US" sz="2000">
                <a:solidFill>
                  <a:schemeClr val="bg1"/>
                </a:solidFill>
                <a:latin typeface="+mj-lt"/>
              </a:rPr>
              <a:t>Expert support</a:t>
            </a:r>
          </a:p>
        </p:txBody>
      </p:sp>
      <p:cxnSp>
        <p:nvCxnSpPr>
          <p:cNvPr id="30" name="Straight Connector 29">
            <a:extLst>
              <a:ext uri="{FF2B5EF4-FFF2-40B4-BE49-F238E27FC236}">
                <a16:creationId xmlns:a16="http://schemas.microsoft.com/office/drawing/2014/main" id="{6328B075-5ADC-4F48-A04A-5638D9F2D919}"/>
              </a:ext>
            </a:extLst>
          </p:cNvPr>
          <p:cNvCxnSpPr/>
          <p:nvPr userDrawn="1"/>
        </p:nvCxnSpPr>
        <p:spPr bwMode="gray">
          <a:xfrm>
            <a:off x="8743946" y="5735228"/>
            <a:ext cx="257175" cy="0"/>
          </a:xfrm>
          <a:prstGeom prst="line">
            <a:avLst/>
          </a:prstGeom>
          <a:ln w="19050">
            <a:solidFill>
              <a:schemeClr val="accent6"/>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31" name="Chevron 211">
            <a:extLst>
              <a:ext uri="{FF2B5EF4-FFF2-40B4-BE49-F238E27FC236}">
                <a16:creationId xmlns:a16="http://schemas.microsoft.com/office/drawing/2014/main" id="{03879E46-8F53-4932-92E8-BC9380E85B6B}"/>
              </a:ext>
            </a:extLst>
          </p:cNvPr>
          <p:cNvSpPr/>
          <p:nvPr userDrawn="1"/>
        </p:nvSpPr>
        <p:spPr bwMode="ltGray">
          <a:xfrm rot="5400000">
            <a:off x="8558246" y="1099486"/>
            <a:ext cx="114752" cy="209163"/>
          </a:xfrm>
          <a:prstGeom prst="chevron">
            <a:avLst>
              <a:gd name="adj" fmla="val 60375"/>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2" name="Straight Connector 31">
            <a:extLst>
              <a:ext uri="{FF2B5EF4-FFF2-40B4-BE49-F238E27FC236}">
                <a16:creationId xmlns:a16="http://schemas.microsoft.com/office/drawing/2014/main" id="{9786C07D-EE85-4FC3-9BEB-641E9B75D438}"/>
              </a:ext>
            </a:extLst>
          </p:cNvPr>
          <p:cNvCxnSpPr>
            <a:cxnSpLocks/>
          </p:cNvCxnSpPr>
          <p:nvPr userDrawn="1"/>
        </p:nvCxnSpPr>
        <p:spPr bwMode="gray">
          <a:xfrm>
            <a:off x="5643927" y="1204067"/>
            <a:ext cx="2721223" cy="0"/>
          </a:xfrm>
          <a:prstGeom prst="line">
            <a:avLst/>
          </a:prstGeom>
          <a:ln w="6350">
            <a:solidFill>
              <a:schemeClr val="accent3"/>
            </a:solidFill>
            <a:headEnd type="none" w="med" len="med"/>
            <a:tailEnd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BAD820D-6078-4282-A582-E7DD9FF4501C}"/>
              </a:ext>
            </a:extLst>
          </p:cNvPr>
          <p:cNvCxnSpPr>
            <a:cxnSpLocks/>
          </p:cNvCxnSpPr>
          <p:nvPr userDrawn="1"/>
        </p:nvCxnSpPr>
        <p:spPr bwMode="gray">
          <a:xfrm>
            <a:off x="8866094" y="1204067"/>
            <a:ext cx="2721223" cy="0"/>
          </a:xfrm>
          <a:prstGeom prst="line">
            <a:avLst/>
          </a:prstGeom>
          <a:ln w="6350">
            <a:solidFill>
              <a:schemeClr val="accent3"/>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34" name="Text Placeholder">
            <a:extLst>
              <a:ext uri="{FF2B5EF4-FFF2-40B4-BE49-F238E27FC236}">
                <a16:creationId xmlns:a16="http://schemas.microsoft.com/office/drawing/2014/main" id="{78F02DFB-F32F-40FA-AC76-9D51123A8A31}"/>
              </a:ext>
            </a:extLst>
          </p:cNvPr>
          <p:cNvSpPr txBox="1">
            <a:spLocks/>
          </p:cNvSpPr>
          <p:nvPr userDrawn="1"/>
        </p:nvSpPr>
        <p:spPr bwMode="gray">
          <a:xfrm>
            <a:off x="6168830" y="1484496"/>
            <a:ext cx="5179179" cy="1082540"/>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nSpc>
                <a:spcPct val="120000"/>
              </a:lnSpc>
              <a:buNone/>
            </a:pPr>
            <a:r>
              <a:rPr lang="en-US">
                <a:solidFill>
                  <a:schemeClr val="accent1">
                    <a:lumMod val="90000"/>
                  </a:schemeClr>
                </a:solidFill>
              </a:rPr>
              <a:t>Our experts harness a time-tested research process and</a:t>
            </a:r>
            <a:br>
              <a:rPr lang="en-US">
                <a:solidFill>
                  <a:schemeClr val="accent1">
                    <a:lumMod val="90000"/>
                  </a:schemeClr>
                </a:solidFill>
              </a:rPr>
            </a:br>
            <a:r>
              <a:rPr lang="en-US">
                <a:solidFill>
                  <a:schemeClr val="accent1">
                    <a:lumMod val="90000"/>
                  </a:schemeClr>
                </a:solidFill>
              </a:rPr>
              <a:t>   the collective wisdom of our vast member network to</a:t>
            </a:r>
            <a:br>
              <a:rPr lang="en-US">
                <a:solidFill>
                  <a:schemeClr val="accent1">
                    <a:lumMod val="90000"/>
                  </a:schemeClr>
                </a:solidFill>
              </a:rPr>
            </a:br>
            <a:r>
              <a:rPr lang="en-US">
                <a:solidFill>
                  <a:schemeClr val="accent1">
                    <a:lumMod val="90000"/>
                  </a:schemeClr>
                </a:solidFill>
              </a:rPr>
              <a:t>      develop </a:t>
            </a:r>
            <a:r>
              <a:rPr lang="en-US" b="1">
                <a:solidFill>
                  <a:schemeClr val="bg1"/>
                </a:solidFill>
              </a:rPr>
              <a:t>provocative insights</a:t>
            </a:r>
            <a:r>
              <a:rPr lang="en-US">
                <a:solidFill>
                  <a:schemeClr val="bg1"/>
                </a:solidFill>
              </a:rPr>
              <a:t>, </a:t>
            </a:r>
            <a:r>
              <a:rPr lang="en-US" b="1">
                <a:solidFill>
                  <a:schemeClr val="bg1"/>
                </a:solidFill>
              </a:rPr>
              <a:t>actionable strategies</a:t>
            </a:r>
            <a:r>
              <a:rPr lang="en-US">
                <a:solidFill>
                  <a:schemeClr val="bg1"/>
                </a:solidFill>
              </a:rPr>
              <a:t>,</a:t>
            </a:r>
            <a:br>
              <a:rPr lang="en-US">
                <a:solidFill>
                  <a:schemeClr val="bg1"/>
                </a:solidFill>
              </a:rPr>
            </a:br>
            <a:r>
              <a:rPr lang="en-US">
                <a:solidFill>
                  <a:schemeClr val="bg2"/>
                </a:solidFill>
              </a:rPr>
              <a:t>         </a:t>
            </a:r>
            <a:r>
              <a:rPr lang="en-US">
                <a:solidFill>
                  <a:schemeClr val="accent1">
                    <a:lumMod val="90000"/>
                  </a:schemeClr>
                </a:solidFill>
              </a:rPr>
              <a:t>and </a:t>
            </a:r>
            <a:r>
              <a:rPr lang="en-US" b="1">
                <a:solidFill>
                  <a:schemeClr val="bg1"/>
                </a:solidFill>
              </a:rPr>
              <a:t>practical tools</a:t>
            </a:r>
            <a:r>
              <a:rPr lang="en-US">
                <a:solidFill>
                  <a:schemeClr val="bg1"/>
                </a:solidFill>
              </a:rPr>
              <a:t> </a:t>
            </a:r>
            <a:r>
              <a:rPr lang="en-US">
                <a:solidFill>
                  <a:schemeClr val="accent1">
                    <a:lumMod val="90000"/>
                  </a:schemeClr>
                </a:solidFill>
              </a:rPr>
              <a:t>that are at the core of our offerings.</a:t>
            </a:r>
          </a:p>
        </p:txBody>
      </p:sp>
      <p:sp>
        <p:nvSpPr>
          <p:cNvPr id="35" name="Text Placeholder">
            <a:extLst>
              <a:ext uri="{FF2B5EF4-FFF2-40B4-BE49-F238E27FC236}">
                <a16:creationId xmlns:a16="http://schemas.microsoft.com/office/drawing/2014/main" id="{978D35EE-3F9F-4AE1-9DFB-F55DA369D04A}"/>
              </a:ext>
            </a:extLst>
          </p:cNvPr>
          <p:cNvSpPr txBox="1">
            <a:spLocks/>
          </p:cNvSpPr>
          <p:nvPr userDrawn="1"/>
        </p:nvSpPr>
        <p:spPr bwMode="gray">
          <a:xfrm>
            <a:off x="8035962" y="4646556"/>
            <a:ext cx="3264292" cy="400110"/>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1300">
                <a:solidFill>
                  <a:schemeClr val="accent1">
                    <a:lumMod val="90000"/>
                  </a:schemeClr>
                </a:solidFill>
              </a:rPr>
              <a:t>Forums that promote education, networking, and collaboration with peers</a:t>
            </a:r>
          </a:p>
        </p:txBody>
      </p:sp>
      <p:sp>
        <p:nvSpPr>
          <p:cNvPr id="36" name="Text Placeholder">
            <a:extLst>
              <a:ext uri="{FF2B5EF4-FFF2-40B4-BE49-F238E27FC236}">
                <a16:creationId xmlns:a16="http://schemas.microsoft.com/office/drawing/2014/main" id="{C6B65205-44DA-4771-AADB-372166823017}"/>
              </a:ext>
            </a:extLst>
          </p:cNvPr>
          <p:cNvSpPr txBox="1">
            <a:spLocks/>
          </p:cNvSpPr>
          <p:nvPr userDrawn="1"/>
        </p:nvSpPr>
        <p:spPr bwMode="gray">
          <a:xfrm>
            <a:off x="8035961" y="4244582"/>
            <a:ext cx="2532194" cy="276999"/>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nSpc>
                <a:spcPct val="90000"/>
              </a:lnSpc>
              <a:spcBef>
                <a:spcPts val="0"/>
              </a:spcBef>
              <a:buNone/>
            </a:pPr>
            <a:r>
              <a:rPr lang="en-US" sz="2000">
                <a:solidFill>
                  <a:schemeClr val="bg1"/>
                </a:solidFill>
                <a:latin typeface="+mj-lt"/>
              </a:rPr>
              <a:t>Events</a:t>
            </a:r>
          </a:p>
        </p:txBody>
      </p:sp>
      <p:cxnSp>
        <p:nvCxnSpPr>
          <p:cNvPr id="37" name="Straight Connector 36">
            <a:extLst>
              <a:ext uri="{FF2B5EF4-FFF2-40B4-BE49-F238E27FC236}">
                <a16:creationId xmlns:a16="http://schemas.microsoft.com/office/drawing/2014/main" id="{44950F73-18E6-4AC3-84E9-1D00BFE57F1A}"/>
              </a:ext>
            </a:extLst>
          </p:cNvPr>
          <p:cNvCxnSpPr/>
          <p:nvPr userDrawn="1"/>
        </p:nvCxnSpPr>
        <p:spPr bwMode="gray">
          <a:xfrm>
            <a:off x="8035961" y="4595636"/>
            <a:ext cx="257175" cy="0"/>
          </a:xfrm>
          <a:prstGeom prst="line">
            <a:avLst/>
          </a:prstGeom>
          <a:ln w="19050">
            <a:solidFill>
              <a:schemeClr val="accent6"/>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38" name="Parallelogram 37">
            <a:extLst>
              <a:ext uri="{FF2B5EF4-FFF2-40B4-BE49-F238E27FC236}">
                <a16:creationId xmlns:a16="http://schemas.microsoft.com/office/drawing/2014/main" id="{40D3B1FB-B954-434D-B8C6-2F13CFCBD5B4}"/>
              </a:ext>
            </a:extLst>
          </p:cNvPr>
          <p:cNvSpPr/>
          <p:nvPr userDrawn="1"/>
        </p:nvSpPr>
        <p:spPr bwMode="gray">
          <a:xfrm flipH="1">
            <a:off x="10689569" y="2782038"/>
            <a:ext cx="309322" cy="200439"/>
          </a:xfrm>
          <a:prstGeom prst="parallelogram">
            <a:avLst>
              <a:gd name="adj" fmla="val 63336"/>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75119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330" name="Picture 329">
            <a:extLst>
              <a:ext uri="{FF2B5EF4-FFF2-40B4-BE49-F238E27FC236}">
                <a16:creationId xmlns:a16="http://schemas.microsoft.com/office/drawing/2014/main" id="{1BE4BCF6-9E92-45E8-89F6-CC57B5018CA1}"/>
              </a:ext>
              <a:ext uri="{C183D7F6-B498-43B3-948B-1728B52AA6E4}">
                <adec:decorative xmlns:adec="http://schemas.microsoft.com/office/drawing/2017/decorative" val="1"/>
              </a:ext>
            </a:extLst>
          </p:cNvPr>
          <p:cNvPicPr>
            <a:picLocks noChangeAspect="1"/>
          </p:cNvPicPr>
          <p:nvPr userDrawn="1"/>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gray">
          <a:xfrm rot="10800000">
            <a:off x="1" y="3933699"/>
            <a:ext cx="12192000" cy="1801939"/>
          </a:xfrm>
          <a:prstGeom prst="rect">
            <a:avLst/>
          </a:prstGeom>
        </p:spPr>
      </p:pic>
      <p:pic>
        <p:nvPicPr>
          <p:cNvPr id="331" name="Picture 330">
            <a:extLst>
              <a:ext uri="{FF2B5EF4-FFF2-40B4-BE49-F238E27FC236}">
                <a16:creationId xmlns:a16="http://schemas.microsoft.com/office/drawing/2014/main" id="{8C61108E-E18F-462D-8325-BE454248AF0E}"/>
              </a:ext>
              <a:ext uri="{C183D7F6-B498-43B3-948B-1728B52AA6E4}">
                <adec:decorative xmlns:adec="http://schemas.microsoft.com/office/drawing/2017/decorative" val="1"/>
              </a:ext>
            </a:extLst>
          </p:cNvPr>
          <p:cNvPicPr>
            <a:picLocks noChangeAspect="1"/>
          </p:cNvPicPr>
          <p:nvPr userDrawn="1"/>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gray">
          <a:xfrm>
            <a:off x="1" y="757832"/>
            <a:ext cx="12192000" cy="1801939"/>
          </a:xfrm>
          <a:prstGeom prst="rect">
            <a:avLst/>
          </a:prstGeom>
        </p:spPr>
      </p:pic>
      <p:sp>
        <p:nvSpPr>
          <p:cNvPr id="329" name="Parallelogram 328">
            <a:extLst>
              <a:ext uri="{FF2B5EF4-FFF2-40B4-BE49-F238E27FC236}">
                <a16:creationId xmlns:a16="http://schemas.microsoft.com/office/drawing/2014/main" id="{6551C16D-7D05-42EB-A655-79CD040D8CC6}"/>
              </a:ext>
              <a:ext uri="{C183D7F6-B498-43B3-948B-1728B52AA6E4}">
                <adec:decorative xmlns:adec="http://schemas.microsoft.com/office/drawing/2017/decorative" val="1"/>
              </a:ext>
            </a:extLst>
          </p:cNvPr>
          <p:cNvSpPr>
            <a:spLocks noChangeAspect="1"/>
          </p:cNvSpPr>
          <p:nvPr userDrawn="1"/>
        </p:nvSpPr>
        <p:spPr bwMode="gray">
          <a:xfrm flipH="1">
            <a:off x="903039" y="1033887"/>
            <a:ext cx="5894303" cy="4425696"/>
          </a:xfrm>
          <a:prstGeom prst="parallelogram">
            <a:avLst>
              <a:gd name="adj" fmla="val 64560"/>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laceholder - Subtitle"/>
          <p:cNvSpPr>
            <a:spLocks noGrp="1"/>
          </p:cNvSpPr>
          <p:nvPr userDrawn="1">
            <p:ph type="body" sz="quarter" idx="19" hasCustomPrompt="1"/>
          </p:nvPr>
        </p:nvSpPr>
        <p:spPr bwMode="gray">
          <a:xfrm>
            <a:off x="2708217" y="3804911"/>
            <a:ext cx="7958141" cy="1348061"/>
          </a:xfrm>
        </p:spPr>
        <p:txBody>
          <a:bodyPr/>
          <a:lstStyle>
            <a:lvl1pPr marL="0" indent="0">
              <a:lnSpc>
                <a:spcPct val="90000"/>
              </a:lnSpc>
              <a:spcBef>
                <a:spcPts val="0"/>
              </a:spcBef>
              <a:buNone/>
              <a:defRPr sz="4800">
                <a:solidFill>
                  <a:schemeClr val="tx1"/>
                </a:solidFill>
                <a:latin typeface="+mj-lt"/>
                <a:cs typeface="Times New Roman" panose="02020603050405020304" pitchFamily="18" charset="0"/>
              </a:defRPr>
            </a:lvl1pPr>
            <a:lvl2pPr marL="114300" indent="0">
              <a:spcBef>
                <a:spcPts val="0"/>
              </a:spcBef>
              <a:buNone/>
              <a:defRPr sz="1100">
                <a:solidFill>
                  <a:schemeClr val="accent1"/>
                </a:solidFill>
              </a:defRPr>
            </a:lvl2pPr>
            <a:lvl3pPr marL="228600" indent="0">
              <a:spcBef>
                <a:spcPts val="0"/>
              </a:spcBef>
              <a:buNone/>
              <a:defRPr sz="1100">
                <a:solidFill>
                  <a:schemeClr val="accent1"/>
                </a:solidFill>
              </a:defRPr>
            </a:lvl3pPr>
            <a:lvl4pPr marL="342900" indent="0">
              <a:spcBef>
                <a:spcPts val="0"/>
              </a:spcBef>
              <a:buNone/>
              <a:defRPr sz="1100">
                <a:solidFill>
                  <a:schemeClr val="accent1"/>
                </a:solidFill>
              </a:defRPr>
            </a:lvl4pPr>
            <a:lvl5pPr marL="457200" indent="0">
              <a:spcBef>
                <a:spcPts val="0"/>
              </a:spcBef>
              <a:buNone/>
              <a:defRPr sz="1100">
                <a:solidFill>
                  <a:schemeClr val="accent1"/>
                </a:solidFill>
              </a:defRPr>
            </a:lvl5pPr>
          </a:lstStyle>
          <a:p>
            <a:pPr lvl="0"/>
            <a:r>
              <a:rPr lang="en-US"/>
              <a:t>Section title – TNR 48pt, sentence case</a:t>
            </a:r>
          </a:p>
        </p:txBody>
      </p:sp>
      <p:sp>
        <p:nvSpPr>
          <p:cNvPr id="37"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accent4"/>
                </a:solidFill>
                <a:latin typeface="+mn-lt"/>
                <a:cs typeface="Arial" panose="020B0604020202020204" pitchFamily="34" charset="0"/>
              </a:rPr>
              <a:t>‹#›</a:t>
            </a:fld>
            <a:endParaRPr lang="en-US" sz="1200" b="1">
              <a:solidFill>
                <a:schemeClr val="accent4"/>
              </a:solidFill>
              <a:latin typeface="+mn-lt"/>
            </a:endParaRPr>
          </a:p>
        </p:txBody>
      </p:sp>
      <p:sp>
        <p:nvSpPr>
          <p:cNvPr id="4" name="Text Placeholder 3"/>
          <p:cNvSpPr>
            <a:spLocks noGrp="1"/>
          </p:cNvSpPr>
          <p:nvPr userDrawn="1">
            <p:ph type="body" sz="quarter" idx="20" hasCustomPrompt="1"/>
          </p:nvPr>
        </p:nvSpPr>
        <p:spPr bwMode="gray">
          <a:xfrm>
            <a:off x="2641867" y="1718186"/>
            <a:ext cx="2257425" cy="2308324"/>
          </a:xfrm>
        </p:spPr>
        <p:txBody>
          <a:bodyPr/>
          <a:lstStyle>
            <a:lvl1pPr marL="0" indent="0">
              <a:spcBef>
                <a:spcPts val="0"/>
              </a:spcBef>
              <a:buNone/>
              <a:defRPr sz="15000">
                <a:latin typeface="+mj-lt"/>
                <a:cs typeface="Times New Roman" panose="02020603050405020304" pitchFamily="18" charset="0"/>
              </a:defRPr>
            </a:lvl1pPr>
          </a:lstStyle>
          <a:p>
            <a:pPr lvl="0"/>
            <a:r>
              <a:rPr lang="en-US"/>
              <a:t>01</a:t>
            </a:r>
          </a:p>
        </p:txBody>
      </p:sp>
      <p:pic>
        <p:nvPicPr>
          <p:cNvPr id="187" name="Graphic 186">
            <a:extLst>
              <a:ext uri="{FF2B5EF4-FFF2-40B4-BE49-F238E27FC236}">
                <a16:creationId xmlns:a16="http://schemas.microsoft.com/office/drawing/2014/main" id="{706DDC79-2967-446F-878C-34C504393423}"/>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bwMode="gray">
          <a:xfrm>
            <a:off x="609601" y="6273198"/>
            <a:ext cx="1051558" cy="291148"/>
          </a:xfrm>
          <a:prstGeom prst="rect">
            <a:avLst/>
          </a:prstGeom>
        </p:spPr>
      </p:pic>
      <p:pic>
        <p:nvPicPr>
          <p:cNvPr id="168" name="Graphic 167">
            <a:extLst>
              <a:ext uri="{FF2B5EF4-FFF2-40B4-BE49-F238E27FC236}">
                <a16:creationId xmlns:a16="http://schemas.microsoft.com/office/drawing/2014/main" id="{E2516D7D-1315-4D9E-A9B0-56715346A782}"/>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1896065" y="6311465"/>
            <a:ext cx="9281141" cy="101571"/>
          </a:xfrm>
          <a:prstGeom prst="rect">
            <a:avLst/>
          </a:prstGeom>
        </p:spPr>
      </p:pic>
    </p:spTree>
    <p:extLst>
      <p:ext uri="{BB962C8B-B14F-4D97-AF65-F5344CB8AC3E}">
        <p14:creationId xmlns:p14="http://schemas.microsoft.com/office/powerpoint/2010/main" val="2017387850"/>
      </p:ext>
    </p:extLst>
  </p:cSld>
  <p:clrMapOvr>
    <a:masterClrMapping/>
  </p:clrMapOvr>
  <p:extLst>
    <p:ext uri="{DCECCB84-F9BA-43D5-87BE-67443E8EF086}">
      <p15:sldGuideLst xmlns:p15="http://schemas.microsoft.com/office/powerpoint/2012/main">
        <p15:guide id="1" pos="1704" userDrawn="1">
          <p15:clr>
            <a:srgbClr val="FBAE40"/>
          </p15:clr>
        </p15:guide>
        <p15:guide id="2" pos="6722" userDrawn="1">
          <p15:clr>
            <a:srgbClr val="FBAE40"/>
          </p15:clr>
        </p15:guide>
        <p15:guide id="3" orient="horz" pos="239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9" name="Placeholder - Footnote"/>
          <p:cNvSpPr>
            <a:spLocks noGrp="1"/>
          </p:cNvSpPr>
          <p:nvPr>
            <p:ph type="body" sz="quarter" idx="28" hasCustomPrompt="1"/>
          </p:nvPr>
        </p:nvSpPr>
        <p:spPr bwMode="gray">
          <a:xfrm>
            <a:off x="612773" y="5952324"/>
            <a:ext cx="3657600" cy="215444"/>
          </a:xfrm>
        </p:spPr>
        <p:txBody>
          <a:bodyPr lIns="0" rIns="0" bIns="0" anchor="b" anchorCtr="0"/>
          <a:lstStyle>
            <a:lvl1pPr marL="115888" indent="-115888">
              <a:spcBef>
                <a:spcPts val="200"/>
              </a:spcBef>
              <a:buClr>
                <a:schemeClr val="accent3"/>
              </a:buClr>
              <a:buFont typeface="+mj-lt"/>
              <a:buAutoNum type="arabicPeriod"/>
              <a:defRPr lang="en-US" sz="700" kern="1200" baseline="0" dirty="0" smtClean="0">
                <a:solidFill>
                  <a:schemeClr val="accent3"/>
                </a:solidFill>
                <a:latin typeface="+mn-lt"/>
                <a:ea typeface="+mn-ea"/>
                <a:cs typeface="+mn-cs"/>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Click to add footnote. Numbers appear automatically (no additional space or tab needed). Use a period at the end of each footnote. Stretch the box to the right as needed.</a:t>
            </a:r>
          </a:p>
        </p:txBody>
      </p:sp>
      <p:sp>
        <p:nvSpPr>
          <p:cNvPr id="27" name="Placeholder - Source"/>
          <p:cNvSpPr>
            <a:spLocks noGrp="1"/>
          </p:cNvSpPr>
          <p:nvPr>
            <p:ph type="body" sz="quarter" idx="27" hasCustomPrompt="1"/>
          </p:nvPr>
        </p:nvSpPr>
        <p:spPr bwMode="gray">
          <a:xfrm>
            <a:off x="8809022" y="5952324"/>
            <a:ext cx="2767408" cy="215444"/>
          </a:xfrm>
        </p:spPr>
        <p:txBody>
          <a:bodyPr rIns="0" bIns="0" anchor="b" anchorCtr="0"/>
          <a:lstStyle>
            <a:lvl1pPr marL="0" indent="0">
              <a:spcBef>
                <a:spcPts val="0"/>
              </a:spcBef>
              <a:buNone/>
              <a:defRPr sz="700" baseline="0">
                <a:solidFill>
                  <a:schemeClr val="accent3"/>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Source: Click to add source. Use a single space after “Source:” and a period at the end of the source. Stretch the box to the left as needed.</a:t>
            </a:r>
          </a:p>
        </p:txBody>
      </p:sp>
      <p:sp>
        <p:nvSpPr>
          <p:cNvPr id="2" name="Title 1"/>
          <p:cNvSpPr>
            <a:spLocks noGrp="1"/>
          </p:cNvSpPr>
          <p:nvPr>
            <p:ph type="title" hasCustomPrompt="1"/>
          </p:nvPr>
        </p:nvSpPr>
        <p:spPr bwMode="gray">
          <a:xfrm>
            <a:off x="612774" y="588771"/>
            <a:ext cx="10972801" cy="540917"/>
          </a:xfrm>
        </p:spPr>
        <p:txBody>
          <a:bodyPr/>
          <a:lstStyle>
            <a:lvl1pPr>
              <a:defRPr/>
            </a:lvl1pPr>
          </a:lstStyle>
          <a:p>
            <a:r>
              <a:rPr lang="en-US"/>
              <a:t>Slide title, Times New Roman 38pt, sentence case</a:t>
            </a:r>
          </a:p>
        </p:txBody>
      </p:sp>
      <p:sp>
        <p:nvSpPr>
          <p:cNvPr id="228" name="Slide Number">
            <a:extLst>
              <a:ext uri="{FF2B5EF4-FFF2-40B4-BE49-F238E27FC236}">
                <a16:creationId xmlns:a16="http://schemas.microsoft.com/office/drawing/2014/main" id="{32F00C1D-B606-44BC-A70C-599AD1779AC9}"/>
              </a:ext>
            </a:extLst>
          </p:cNvP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accent4"/>
                </a:solidFill>
                <a:latin typeface="+mn-lt"/>
                <a:cs typeface="Arial" panose="020B0604020202020204" pitchFamily="34" charset="0"/>
              </a:rPr>
              <a:t>‹#›</a:t>
            </a:fld>
            <a:endParaRPr lang="en-US" sz="1200" b="1">
              <a:solidFill>
                <a:schemeClr val="accent4"/>
              </a:solidFill>
              <a:latin typeface="+mn-lt"/>
            </a:endParaRPr>
          </a:p>
        </p:txBody>
      </p:sp>
      <p:pic>
        <p:nvPicPr>
          <p:cNvPr id="229" name="Graphic 228">
            <a:extLst>
              <a:ext uri="{FF2B5EF4-FFF2-40B4-BE49-F238E27FC236}">
                <a16:creationId xmlns:a16="http://schemas.microsoft.com/office/drawing/2014/main" id="{EC5DBFAD-83A3-48FD-AE5A-C5DDE87105D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609601" y="6273198"/>
            <a:ext cx="1051558" cy="291148"/>
          </a:xfrm>
          <a:prstGeom prst="rect">
            <a:avLst/>
          </a:prstGeom>
        </p:spPr>
      </p:pic>
      <p:pic>
        <p:nvPicPr>
          <p:cNvPr id="196" name="Graphic 195">
            <a:extLst>
              <a:ext uri="{FF2B5EF4-FFF2-40B4-BE49-F238E27FC236}">
                <a16:creationId xmlns:a16="http://schemas.microsoft.com/office/drawing/2014/main" id="{CB71F512-DF86-4D8A-8A82-08F0E2494B8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896065" y="6311465"/>
            <a:ext cx="9281141" cy="101571"/>
          </a:xfrm>
          <a:prstGeom prst="rect">
            <a:avLst/>
          </a:prstGeom>
        </p:spPr>
      </p:pic>
    </p:spTree>
    <p:extLst>
      <p:ext uri="{BB962C8B-B14F-4D97-AF65-F5344CB8AC3E}">
        <p14:creationId xmlns:p14="http://schemas.microsoft.com/office/powerpoint/2010/main" val="3012823672"/>
      </p:ext>
    </p:extLst>
  </p:cSld>
  <p:clrMapOvr>
    <a:masterClrMapping/>
  </p:clrMapOvr>
  <p:extLst>
    <p:ext uri="{DCECCB84-F9BA-43D5-87BE-67443E8EF086}">
      <p15:sldGuideLst xmlns:p15="http://schemas.microsoft.com/office/powerpoint/2012/main">
        <p15:guide id="1" orient="horz" pos="3889" userDrawn="1">
          <p15:clr>
            <a:srgbClr val="FBAE40"/>
          </p15:clr>
        </p15:guide>
        <p15:guide id="2" orient="horz" pos="1096"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pact slide - Dark">
    <p:bg bwMode="gray">
      <p:bgPr>
        <a:solidFill>
          <a:schemeClr val="accent5"/>
        </a:solidFill>
        <a:effectLst/>
      </p:bgPr>
    </p:bg>
    <p:spTree>
      <p:nvGrpSpPr>
        <p:cNvPr id="1" name=""/>
        <p:cNvGrpSpPr/>
        <p:nvPr/>
      </p:nvGrpSpPr>
      <p:grpSpPr>
        <a:xfrm>
          <a:off x="0" y="0"/>
          <a:ext cx="0" cy="0"/>
          <a:chOff x="0" y="0"/>
          <a:chExt cx="0" cy="0"/>
        </a:xfrm>
      </p:grpSpPr>
      <p:sp>
        <p:nvSpPr>
          <p:cNvPr id="166" name="Parallelogram 165">
            <a:extLst>
              <a:ext uri="{FF2B5EF4-FFF2-40B4-BE49-F238E27FC236}">
                <a16:creationId xmlns:a16="http://schemas.microsoft.com/office/drawing/2014/main" id="{D108E857-2F65-45BF-88AB-8965CF812E48}"/>
              </a:ext>
              <a:ext uri="{C183D7F6-B498-43B3-948B-1728B52AA6E4}">
                <adec:decorative xmlns:adec="http://schemas.microsoft.com/office/drawing/2017/decorative" val="1"/>
              </a:ext>
            </a:extLst>
          </p:cNvPr>
          <p:cNvSpPr>
            <a:spLocks noChangeAspect="1"/>
          </p:cNvSpPr>
          <p:nvPr userDrawn="1"/>
        </p:nvSpPr>
        <p:spPr bwMode="gray">
          <a:xfrm flipH="1">
            <a:off x="3265729" y="1216152"/>
            <a:ext cx="5660542" cy="4425696"/>
          </a:xfrm>
          <a:prstGeom prst="parallelogram">
            <a:avLst>
              <a:gd name="adj" fmla="val 65186"/>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4"/>
          <p:cNvSpPr>
            <a:spLocks noGrp="1"/>
          </p:cNvSpPr>
          <p:nvPr userDrawn="1">
            <p:ph type="body" sz="quarter" idx="27" hasCustomPrompt="1"/>
          </p:nvPr>
        </p:nvSpPr>
        <p:spPr bwMode="gray">
          <a:xfrm>
            <a:off x="1231665" y="2084548"/>
            <a:ext cx="9728671" cy="2166747"/>
          </a:xfrm>
        </p:spPr>
        <p:txBody>
          <a:bodyPr>
            <a:spAutoFit/>
          </a:bodyPr>
          <a:lstStyle>
            <a:lvl1pPr marL="0" indent="0">
              <a:lnSpc>
                <a:spcPct val="110000"/>
              </a:lnSpc>
              <a:spcBef>
                <a:spcPts val="1800"/>
              </a:spcBef>
              <a:buNone/>
              <a:defRPr sz="3200" baseline="0">
                <a:solidFill>
                  <a:schemeClr val="bg1"/>
                </a:solidFill>
                <a:latin typeface="+mj-lt"/>
                <a:cs typeface="Times New Roman" panose="02020603050405020304" pitchFamily="18" charset="0"/>
              </a:defRPr>
            </a:lvl1pPr>
            <a:lvl2pPr marL="163289" indent="0">
              <a:spcBef>
                <a:spcPts val="0"/>
              </a:spcBef>
              <a:buNone/>
              <a:defRPr sz="2000">
                <a:solidFill>
                  <a:schemeClr val="accent3"/>
                </a:solidFill>
              </a:defRPr>
            </a:lvl2pPr>
            <a:lvl3pPr marL="326578" indent="0">
              <a:spcBef>
                <a:spcPts val="0"/>
              </a:spcBef>
              <a:buNone/>
              <a:defRPr sz="2000">
                <a:solidFill>
                  <a:schemeClr val="accent3"/>
                </a:solidFill>
              </a:defRPr>
            </a:lvl3pPr>
            <a:lvl4pPr marL="489867" indent="0">
              <a:spcBef>
                <a:spcPts val="0"/>
              </a:spcBef>
              <a:buNone/>
              <a:defRPr sz="2000">
                <a:solidFill>
                  <a:schemeClr val="accent3"/>
                </a:solidFill>
              </a:defRPr>
            </a:lvl4pPr>
            <a:lvl5pPr marL="653156" indent="0">
              <a:spcBef>
                <a:spcPts val="0"/>
              </a:spcBef>
              <a:buNone/>
              <a:defRPr sz="2000">
                <a:solidFill>
                  <a:schemeClr val="accent3"/>
                </a:solidFill>
              </a:defRPr>
            </a:lvl5pPr>
          </a:lstStyle>
          <a:p>
            <a:pPr lvl="0"/>
            <a:r>
              <a:rPr lang="en-US"/>
              <a:t>“Previously, I would never know if employees had their most productive day. The employee wouldn’t even know. Now throughout the day, we both know if they are tracking to have their ‘best day ever’ and we can celebrate it!”</a:t>
            </a:r>
          </a:p>
        </p:txBody>
      </p:sp>
      <p:sp>
        <p:nvSpPr>
          <p:cNvPr id="14" name="Text Placeholder 6"/>
          <p:cNvSpPr>
            <a:spLocks noGrp="1"/>
          </p:cNvSpPr>
          <p:nvPr userDrawn="1">
            <p:ph type="body" sz="quarter" idx="28" hasCustomPrompt="1"/>
          </p:nvPr>
        </p:nvSpPr>
        <p:spPr bwMode="gray">
          <a:xfrm>
            <a:off x="8805798" y="5952207"/>
            <a:ext cx="2770632" cy="215444"/>
          </a:xfrm>
        </p:spPr>
        <p:txBody>
          <a:bodyPr rIns="0" bIns="0" anchor="b" anchorCtr="0"/>
          <a:lstStyle>
            <a:lvl1pPr marL="0" indent="0">
              <a:spcBef>
                <a:spcPts val="0"/>
              </a:spcBef>
              <a:buNone/>
              <a:defRPr sz="700">
                <a:solidFill>
                  <a:schemeClr val="accent3"/>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a:t>Source: Click to add source. Use a single space after “Source:” and a period at the end of the source. Stretch the box to the left as needed.</a:t>
            </a:r>
          </a:p>
        </p:txBody>
      </p:sp>
      <p:sp>
        <p:nvSpPr>
          <p:cNvPr id="9" name="Text Placeholder 6"/>
          <p:cNvSpPr>
            <a:spLocks noGrp="1"/>
          </p:cNvSpPr>
          <p:nvPr userDrawn="1">
            <p:ph type="body" sz="quarter" idx="30" hasCustomPrompt="1"/>
          </p:nvPr>
        </p:nvSpPr>
        <p:spPr bwMode="gray">
          <a:xfrm>
            <a:off x="612773" y="5952207"/>
            <a:ext cx="3657600" cy="215444"/>
          </a:xfrm>
        </p:spPr>
        <p:txBody>
          <a:bodyPr lIns="0" rIns="0" bIns="0" anchor="b" anchorCtr="0"/>
          <a:lstStyle>
            <a:lvl1pPr marL="115888" indent="-115888">
              <a:spcBef>
                <a:spcPts val="200"/>
              </a:spcBef>
              <a:buClr>
                <a:schemeClr val="accent3"/>
              </a:buClr>
              <a:buFont typeface="+mj-lt"/>
              <a:buAutoNum type="arabicPeriod"/>
              <a:defRPr sz="700">
                <a:solidFill>
                  <a:schemeClr val="accent3"/>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a:t>Click to add footnote. Numbers appear automatically (no additional space or tab needed). Use a period at the end of each footnote. Stretch the box to the right as needed.</a:t>
            </a:r>
          </a:p>
        </p:txBody>
      </p:sp>
      <p:sp>
        <p:nvSpPr>
          <p:cNvPr id="167" name="Slide Number">
            <a:extLst>
              <a:ext uri="{FF2B5EF4-FFF2-40B4-BE49-F238E27FC236}">
                <a16:creationId xmlns:a16="http://schemas.microsoft.com/office/drawing/2014/main" id="{6754ED1A-2097-4104-9479-BB369FD3B52D}"/>
              </a:ext>
            </a:extLst>
          </p:cNvP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bg1"/>
                </a:solidFill>
                <a:latin typeface="+mn-lt"/>
                <a:cs typeface="Arial" panose="020B0604020202020204" pitchFamily="34" charset="0"/>
              </a:rPr>
              <a:t>‹#›</a:t>
            </a:fld>
            <a:endParaRPr lang="en-US" sz="1200" b="1">
              <a:solidFill>
                <a:schemeClr val="bg1"/>
              </a:solidFill>
              <a:latin typeface="+mn-lt"/>
            </a:endParaRPr>
          </a:p>
        </p:txBody>
      </p:sp>
      <p:pic>
        <p:nvPicPr>
          <p:cNvPr id="169" name="Graphic 168">
            <a:extLst>
              <a:ext uri="{FF2B5EF4-FFF2-40B4-BE49-F238E27FC236}">
                <a16:creationId xmlns:a16="http://schemas.microsoft.com/office/drawing/2014/main" id="{183B66EE-8447-4829-BF62-C83DCE5FE132}"/>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609600" y="6273198"/>
            <a:ext cx="1051560" cy="291148"/>
          </a:xfrm>
          <a:prstGeom prst="rect">
            <a:avLst/>
          </a:prstGeom>
        </p:spPr>
      </p:pic>
      <p:pic>
        <p:nvPicPr>
          <p:cNvPr id="168" name="Graphic 167">
            <a:extLst>
              <a:ext uri="{FF2B5EF4-FFF2-40B4-BE49-F238E27FC236}">
                <a16:creationId xmlns:a16="http://schemas.microsoft.com/office/drawing/2014/main" id="{650BCF0F-4A5E-4085-9F61-DCE145DD197C}"/>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896065" y="6311465"/>
            <a:ext cx="9281141" cy="101571"/>
          </a:xfrm>
          <a:prstGeom prst="rect">
            <a:avLst/>
          </a:prstGeom>
        </p:spPr>
      </p:pic>
    </p:spTree>
    <p:extLst>
      <p:ext uri="{BB962C8B-B14F-4D97-AF65-F5344CB8AC3E}">
        <p14:creationId xmlns:p14="http://schemas.microsoft.com/office/powerpoint/2010/main" val="3041529178"/>
      </p:ext>
    </p:extLst>
  </p:cSld>
  <p:clrMapOvr>
    <a:masterClrMapping/>
  </p:clrMapOvr>
  <p:extLst>
    <p:ext uri="{DCECCB84-F9BA-43D5-87BE-67443E8EF086}">
      <p15:sldGuideLst xmlns:p15="http://schemas.microsoft.com/office/powerpoint/2012/main">
        <p15:guide id="1" orient="horz" pos="3889" userDrawn="1">
          <p15:clr>
            <a:srgbClr val="FBAE40"/>
          </p15:clr>
        </p15:guide>
        <p15:guide id="2" orient="horz" pos="479"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pact slide - Light">
    <p:bg bwMode="gray">
      <p:bgPr>
        <a:solidFill>
          <a:schemeClr val="tx2"/>
        </a:solidFill>
        <a:effectLst/>
      </p:bgPr>
    </p:bg>
    <p:spTree>
      <p:nvGrpSpPr>
        <p:cNvPr id="1" name=""/>
        <p:cNvGrpSpPr/>
        <p:nvPr/>
      </p:nvGrpSpPr>
      <p:grpSpPr>
        <a:xfrm>
          <a:off x="0" y="0"/>
          <a:ext cx="0" cy="0"/>
          <a:chOff x="0" y="0"/>
          <a:chExt cx="0" cy="0"/>
        </a:xfrm>
      </p:grpSpPr>
      <p:pic>
        <p:nvPicPr>
          <p:cNvPr id="176" name="Picture 175">
            <a:extLst>
              <a:ext uri="{FF2B5EF4-FFF2-40B4-BE49-F238E27FC236}">
                <a16:creationId xmlns:a16="http://schemas.microsoft.com/office/drawing/2014/main" id="{BB396139-6543-461A-B7C5-9FEBB6C93140}"/>
              </a:ext>
              <a:ext uri="{C183D7F6-B498-43B3-948B-1728B52AA6E4}">
                <adec:decorative xmlns:adec="http://schemas.microsoft.com/office/drawing/2017/decorative" val="1"/>
              </a:ext>
            </a:extLst>
          </p:cNvPr>
          <p:cNvPicPr>
            <a:picLocks noChangeAspect="1"/>
          </p:cNvPicPr>
          <p:nvPr userDrawn="1"/>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gray">
          <a:xfrm rot="10800000">
            <a:off x="1" y="3933699"/>
            <a:ext cx="12192000" cy="1801939"/>
          </a:xfrm>
          <a:prstGeom prst="rect">
            <a:avLst/>
          </a:prstGeom>
        </p:spPr>
      </p:pic>
      <p:pic>
        <p:nvPicPr>
          <p:cNvPr id="177" name="Picture 176">
            <a:extLst>
              <a:ext uri="{FF2B5EF4-FFF2-40B4-BE49-F238E27FC236}">
                <a16:creationId xmlns:a16="http://schemas.microsoft.com/office/drawing/2014/main" id="{C451F22D-8094-473F-B672-CFEFBCCECADE}"/>
              </a:ext>
              <a:ext uri="{C183D7F6-B498-43B3-948B-1728B52AA6E4}">
                <adec:decorative xmlns:adec="http://schemas.microsoft.com/office/drawing/2017/decorative" val="1"/>
              </a:ext>
            </a:extLst>
          </p:cNvPr>
          <p:cNvPicPr>
            <a:picLocks noChangeAspect="1"/>
          </p:cNvPicPr>
          <p:nvPr userDrawn="1"/>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gray">
          <a:xfrm>
            <a:off x="1" y="757832"/>
            <a:ext cx="12192000" cy="1801939"/>
          </a:xfrm>
          <a:prstGeom prst="rect">
            <a:avLst/>
          </a:prstGeom>
        </p:spPr>
      </p:pic>
      <p:sp>
        <p:nvSpPr>
          <p:cNvPr id="173" name="Parallelogram 172">
            <a:extLst>
              <a:ext uri="{FF2B5EF4-FFF2-40B4-BE49-F238E27FC236}">
                <a16:creationId xmlns:a16="http://schemas.microsoft.com/office/drawing/2014/main" id="{BEF50957-B6B6-44D1-8413-6ADF8E668227}"/>
              </a:ext>
              <a:ext uri="{C183D7F6-B498-43B3-948B-1728B52AA6E4}">
                <adec:decorative xmlns:adec="http://schemas.microsoft.com/office/drawing/2017/decorative" val="1"/>
              </a:ext>
            </a:extLst>
          </p:cNvPr>
          <p:cNvSpPr>
            <a:spLocks noChangeAspect="1"/>
          </p:cNvSpPr>
          <p:nvPr userDrawn="1"/>
        </p:nvSpPr>
        <p:spPr bwMode="gray">
          <a:xfrm flipH="1">
            <a:off x="3265729" y="1039150"/>
            <a:ext cx="5660542" cy="4425696"/>
          </a:xfrm>
          <a:prstGeom prst="parallelogram">
            <a:avLst>
              <a:gd name="adj" fmla="val 65186"/>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4"/>
          <p:cNvSpPr>
            <a:spLocks noGrp="1"/>
          </p:cNvSpPr>
          <p:nvPr userDrawn="1">
            <p:ph type="body" sz="quarter" idx="27" hasCustomPrompt="1"/>
          </p:nvPr>
        </p:nvSpPr>
        <p:spPr bwMode="gray">
          <a:xfrm>
            <a:off x="1231664" y="2168625"/>
            <a:ext cx="9728671" cy="2166747"/>
          </a:xfrm>
        </p:spPr>
        <p:txBody>
          <a:bodyPr>
            <a:spAutoFit/>
          </a:bodyPr>
          <a:lstStyle>
            <a:lvl1pPr marL="0" indent="0">
              <a:lnSpc>
                <a:spcPct val="110000"/>
              </a:lnSpc>
              <a:spcBef>
                <a:spcPts val="1800"/>
              </a:spcBef>
              <a:buNone/>
              <a:defRPr sz="3200" baseline="0">
                <a:solidFill>
                  <a:schemeClr val="tx1"/>
                </a:solidFill>
                <a:latin typeface="+mj-lt"/>
                <a:cs typeface="Times New Roman" panose="02020603050405020304" pitchFamily="18" charset="0"/>
              </a:defRPr>
            </a:lvl1pPr>
            <a:lvl2pPr marL="163289" indent="0">
              <a:spcBef>
                <a:spcPts val="0"/>
              </a:spcBef>
              <a:buNone/>
              <a:defRPr sz="2000">
                <a:solidFill>
                  <a:schemeClr val="accent3"/>
                </a:solidFill>
              </a:defRPr>
            </a:lvl2pPr>
            <a:lvl3pPr marL="326578" indent="0">
              <a:spcBef>
                <a:spcPts val="0"/>
              </a:spcBef>
              <a:buNone/>
              <a:defRPr sz="2000">
                <a:solidFill>
                  <a:schemeClr val="accent3"/>
                </a:solidFill>
              </a:defRPr>
            </a:lvl3pPr>
            <a:lvl4pPr marL="489867" indent="0">
              <a:spcBef>
                <a:spcPts val="0"/>
              </a:spcBef>
              <a:buNone/>
              <a:defRPr sz="2000">
                <a:solidFill>
                  <a:schemeClr val="accent3"/>
                </a:solidFill>
              </a:defRPr>
            </a:lvl4pPr>
            <a:lvl5pPr marL="653156" indent="0">
              <a:spcBef>
                <a:spcPts val="0"/>
              </a:spcBef>
              <a:buNone/>
              <a:defRPr sz="2000">
                <a:solidFill>
                  <a:schemeClr val="accent3"/>
                </a:solidFill>
              </a:defRPr>
            </a:lvl5pPr>
          </a:lstStyle>
          <a:p>
            <a:pPr lvl="0"/>
            <a:r>
              <a:rPr lang="en-US"/>
              <a:t>“Previously, I would never know if employees had their most productive day. The employee wouldn’t even know. Now throughout the day, we both know if they are tracking to have their ‘best day ever’ and we can celebrate it!”</a:t>
            </a:r>
          </a:p>
        </p:txBody>
      </p:sp>
      <p:sp>
        <p:nvSpPr>
          <p:cNvPr id="14" name="Text Placeholder 6"/>
          <p:cNvSpPr>
            <a:spLocks noGrp="1"/>
          </p:cNvSpPr>
          <p:nvPr userDrawn="1">
            <p:ph type="body" sz="quarter" idx="28" hasCustomPrompt="1"/>
          </p:nvPr>
        </p:nvSpPr>
        <p:spPr bwMode="gray">
          <a:xfrm>
            <a:off x="8805798" y="5952207"/>
            <a:ext cx="2770632" cy="215444"/>
          </a:xfrm>
        </p:spPr>
        <p:txBody>
          <a:bodyPr rIns="0" bIns="0" anchor="b" anchorCtr="0"/>
          <a:lstStyle>
            <a:lvl1pPr marL="0" indent="0">
              <a:spcBef>
                <a:spcPts val="0"/>
              </a:spcBef>
              <a:buNone/>
              <a:defRPr sz="700">
                <a:solidFill>
                  <a:schemeClr val="accent3"/>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a:t>Source: Click to add source. Use a single space after “Source:” and a period at the end of the source. Stretch the box to the left as needed.</a:t>
            </a:r>
          </a:p>
        </p:txBody>
      </p:sp>
      <p:sp>
        <p:nvSpPr>
          <p:cNvPr id="9" name="Text Placeholder 6"/>
          <p:cNvSpPr>
            <a:spLocks noGrp="1"/>
          </p:cNvSpPr>
          <p:nvPr userDrawn="1">
            <p:ph type="body" sz="quarter" idx="30" hasCustomPrompt="1"/>
          </p:nvPr>
        </p:nvSpPr>
        <p:spPr bwMode="gray">
          <a:xfrm>
            <a:off x="612773" y="5952207"/>
            <a:ext cx="3657600" cy="215444"/>
          </a:xfrm>
        </p:spPr>
        <p:txBody>
          <a:bodyPr lIns="0" rIns="0" bIns="0" anchor="b" anchorCtr="0"/>
          <a:lstStyle>
            <a:lvl1pPr marL="115888" indent="-115888">
              <a:spcBef>
                <a:spcPts val="200"/>
              </a:spcBef>
              <a:buClr>
                <a:schemeClr val="accent3"/>
              </a:buClr>
              <a:buFont typeface="+mj-lt"/>
              <a:buAutoNum type="arabicPeriod"/>
              <a:defRPr sz="700">
                <a:solidFill>
                  <a:schemeClr val="accent3"/>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a:t>Click to add footnote. Numbers appear automatically (no additional space or tab needed). Use a period at the end of each footnote. Stretch the box to the right as needed.</a:t>
            </a:r>
          </a:p>
        </p:txBody>
      </p:sp>
      <p:sp>
        <p:nvSpPr>
          <p:cNvPr id="44"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bg1"/>
                </a:solidFill>
                <a:latin typeface="+mn-lt"/>
                <a:cs typeface="Arial" panose="020B0604020202020204" pitchFamily="34" charset="0"/>
              </a:rPr>
              <a:t>‹#›</a:t>
            </a:fld>
            <a:endParaRPr lang="en-US" sz="1200" b="1">
              <a:solidFill>
                <a:schemeClr val="bg1"/>
              </a:solidFill>
              <a:latin typeface="+mn-lt"/>
            </a:endParaRPr>
          </a:p>
        </p:txBody>
      </p:sp>
      <p:sp>
        <p:nvSpPr>
          <p:cNvPr id="359" name="Slide Number"/>
          <p:cNvSpPr txBox="1"/>
          <p:nvPr userDrawn="1"/>
        </p:nvSpPr>
        <p:spPr bwMode="gray">
          <a:xfrm>
            <a:off x="11129268" y="6242419"/>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accent4"/>
                </a:solidFill>
                <a:latin typeface="+mn-lt"/>
                <a:cs typeface="Arial" panose="020B0604020202020204" pitchFamily="34" charset="0"/>
              </a:rPr>
              <a:t>‹#›</a:t>
            </a:fld>
            <a:endParaRPr lang="en-US" sz="1200" b="1">
              <a:solidFill>
                <a:schemeClr val="accent4"/>
              </a:solidFill>
              <a:latin typeface="+mn-lt"/>
            </a:endParaRPr>
          </a:p>
        </p:txBody>
      </p:sp>
      <p:pic>
        <p:nvPicPr>
          <p:cNvPr id="172" name="Graphic 171">
            <a:extLst>
              <a:ext uri="{FF2B5EF4-FFF2-40B4-BE49-F238E27FC236}">
                <a16:creationId xmlns:a16="http://schemas.microsoft.com/office/drawing/2014/main" id="{3CE2EA42-5FF6-4828-93A7-CB7DA9FCEEA8}"/>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bwMode="gray">
          <a:xfrm>
            <a:off x="609600" y="6273198"/>
            <a:ext cx="1051560" cy="291148"/>
          </a:xfrm>
          <a:prstGeom prst="rect">
            <a:avLst/>
          </a:prstGeom>
        </p:spPr>
      </p:pic>
      <p:pic>
        <p:nvPicPr>
          <p:cNvPr id="170" name="Graphic 169">
            <a:extLst>
              <a:ext uri="{FF2B5EF4-FFF2-40B4-BE49-F238E27FC236}">
                <a16:creationId xmlns:a16="http://schemas.microsoft.com/office/drawing/2014/main" id="{E8F4F1AC-204B-4D3B-A057-F367FD428C96}"/>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1896065" y="6311465"/>
            <a:ext cx="9281141" cy="101571"/>
          </a:xfrm>
          <a:prstGeom prst="rect">
            <a:avLst/>
          </a:prstGeom>
        </p:spPr>
      </p:pic>
    </p:spTree>
    <p:extLst>
      <p:ext uri="{BB962C8B-B14F-4D97-AF65-F5344CB8AC3E}">
        <p14:creationId xmlns:p14="http://schemas.microsoft.com/office/powerpoint/2010/main" val="3940206890"/>
      </p:ext>
    </p:extLst>
  </p:cSld>
  <p:clrMapOvr>
    <a:masterClrMapping/>
  </p:clrMapOvr>
  <p:extLst>
    <p:ext uri="{DCECCB84-F9BA-43D5-87BE-67443E8EF086}">
      <p15:sldGuideLst xmlns:p15="http://schemas.microsoft.com/office/powerpoint/2012/main">
        <p15:guide id="1" orient="horz" pos="3889">
          <p15:clr>
            <a:srgbClr val="FBAE40"/>
          </p15:clr>
        </p15:guide>
        <p15:guide id="2" orient="horz" pos="479" userDrawn="1">
          <p15:clr>
            <a:srgbClr val="FBAE40"/>
          </p15:clr>
        </p15:guide>
        <p15:guide id="3" orient="horz" pos="3613"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p:bg bwMode="gray">
      <p:bgPr>
        <a:solidFill>
          <a:schemeClr val="tx1"/>
        </a:solidFill>
        <a:effectLst/>
      </p:bgPr>
    </p:bg>
    <p:spTree>
      <p:nvGrpSpPr>
        <p:cNvPr id="1" name=""/>
        <p:cNvGrpSpPr/>
        <p:nvPr/>
      </p:nvGrpSpPr>
      <p:grpSpPr>
        <a:xfrm>
          <a:off x="0" y="0"/>
          <a:ext cx="0" cy="0"/>
          <a:chOff x="0" y="0"/>
          <a:chExt cx="0" cy="0"/>
        </a:xfrm>
      </p:grpSpPr>
      <p:sp>
        <p:nvSpPr>
          <p:cNvPr id="12" name="Parallelogram 11">
            <a:extLst>
              <a:ext uri="{FF2B5EF4-FFF2-40B4-BE49-F238E27FC236}">
                <a16:creationId xmlns:a16="http://schemas.microsoft.com/office/drawing/2014/main" id="{5845CF1B-F1E6-4531-97D7-A0009C32A28C}"/>
              </a:ext>
              <a:ext uri="{C183D7F6-B498-43B3-948B-1728B52AA6E4}">
                <adec:decorative xmlns:adec="http://schemas.microsoft.com/office/drawing/2017/decorative" val="1"/>
              </a:ext>
            </a:extLst>
          </p:cNvPr>
          <p:cNvSpPr>
            <a:spLocks noChangeAspect="1"/>
          </p:cNvSpPr>
          <p:nvPr userDrawn="1"/>
        </p:nvSpPr>
        <p:spPr bwMode="gray">
          <a:xfrm flipH="1">
            <a:off x="1710250" y="0"/>
            <a:ext cx="8771501" cy="6858000"/>
          </a:xfrm>
          <a:prstGeom prst="parallelogram">
            <a:avLst>
              <a:gd name="adj" fmla="val 65186"/>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Placeholder - Subtitle"/>
          <p:cNvSpPr>
            <a:spLocks noGrp="1"/>
          </p:cNvSpPr>
          <p:nvPr>
            <p:ph type="body" sz="quarter" idx="20" hasCustomPrompt="1"/>
          </p:nvPr>
        </p:nvSpPr>
        <p:spPr bwMode="gray">
          <a:xfrm>
            <a:off x="1564005" y="4542724"/>
            <a:ext cx="9063990" cy="369332"/>
          </a:xfrm>
        </p:spPr>
        <p:txBody>
          <a:bodyPr/>
          <a:lstStyle>
            <a:lvl1pPr marL="0" indent="0" algn="ctr">
              <a:spcBef>
                <a:spcPts val="0"/>
              </a:spcBef>
              <a:buNone/>
              <a:defRPr sz="2400" baseline="0">
                <a:solidFill>
                  <a:schemeClr val="bg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a:t>Presentation subtitle, Arial 24pt, sentence case</a:t>
            </a:r>
          </a:p>
        </p:txBody>
      </p:sp>
      <p:sp>
        <p:nvSpPr>
          <p:cNvPr id="2" name="Placeholder - Title"/>
          <p:cNvSpPr>
            <a:spLocks noGrp="1"/>
          </p:cNvSpPr>
          <p:nvPr>
            <p:ph type="title" hasCustomPrompt="1"/>
          </p:nvPr>
        </p:nvSpPr>
        <p:spPr bwMode="gray">
          <a:xfrm>
            <a:off x="1564005" y="2212560"/>
            <a:ext cx="9063990" cy="1685077"/>
          </a:xfrm>
        </p:spPr>
        <p:txBody>
          <a:bodyPr anchor="b"/>
          <a:lstStyle>
            <a:lvl1pPr algn="ctr">
              <a:defRPr sz="6000" baseline="0">
                <a:solidFill>
                  <a:schemeClr val="bg1"/>
                </a:solidFill>
                <a:latin typeface="+mj-lt"/>
                <a:cs typeface="Times New Roman" panose="02020603050405020304" pitchFamily="18" charset="0"/>
              </a:defRPr>
            </a:lvl1pPr>
          </a:lstStyle>
          <a:p>
            <a:r>
              <a:rPr lang="en-US"/>
              <a:t>Presentation title – </a:t>
            </a:r>
            <a:br>
              <a:rPr lang="en-US"/>
            </a:br>
            <a:r>
              <a:rPr lang="en-US"/>
              <a:t>TNR 60pt, sentence case</a:t>
            </a:r>
          </a:p>
        </p:txBody>
      </p:sp>
      <p:cxnSp>
        <p:nvCxnSpPr>
          <p:cNvPr id="4" name="Straight Connector 3">
            <a:extLst>
              <a:ext uri="{C183D7F6-B498-43B3-948B-1728B52AA6E4}">
                <adec:decorative xmlns:adec="http://schemas.microsoft.com/office/drawing/2017/decorative" val="1"/>
              </a:ext>
            </a:extLst>
          </p:cNvPr>
          <p:cNvCxnSpPr/>
          <p:nvPr userDrawn="1"/>
        </p:nvCxnSpPr>
        <p:spPr bwMode="invGray">
          <a:xfrm>
            <a:off x="5701665" y="4206240"/>
            <a:ext cx="788670" cy="0"/>
          </a:xfrm>
          <a:prstGeom prst="line">
            <a:avLst/>
          </a:prstGeom>
          <a:ln w="28575">
            <a:solidFill>
              <a:schemeClr val="accent6"/>
            </a:solidFill>
            <a:headEnd type="none" w="med" len="med"/>
            <a:tailEnd w="med" len="med"/>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30B9D43B-6D95-49EF-A7DF-A645093531A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609600" y="600471"/>
            <a:ext cx="1901952" cy="526599"/>
          </a:xfrm>
          <a:prstGeom prst="rect">
            <a:avLst/>
          </a:prstGeom>
        </p:spPr>
      </p:pic>
    </p:spTree>
    <p:extLst>
      <p:ext uri="{BB962C8B-B14F-4D97-AF65-F5344CB8AC3E}">
        <p14:creationId xmlns:p14="http://schemas.microsoft.com/office/powerpoint/2010/main" val="1691853367"/>
      </p:ext>
    </p:extLst>
  </p:cSld>
  <p:clrMapOvr>
    <a:masterClrMapping/>
  </p:clrMapOvr>
  <p:extLst>
    <p:ext uri="{DCECCB84-F9BA-43D5-87BE-67443E8EF086}">
      <p15:sldGuideLst xmlns:p15="http://schemas.microsoft.com/office/powerpoint/2012/main">
        <p15:guide id="1" pos="979" userDrawn="1">
          <p15:clr>
            <a:srgbClr val="FBAE40"/>
          </p15:clr>
        </p15:guide>
        <p15:guide id="2" orient="horz" pos="2852" userDrawn="1">
          <p15:clr>
            <a:srgbClr val="FBAE40"/>
          </p15:clr>
        </p15:guide>
        <p15:guide id="4" orient="horz" pos="2466" userDrawn="1">
          <p15:clr>
            <a:srgbClr val="FBAE40"/>
          </p15:clr>
        </p15:guide>
        <p15:guide id="5" pos="6705"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ver slide">
    <p:bg bwMode="gray">
      <p:bgPr>
        <a:solidFill>
          <a:schemeClr val="tx1"/>
        </a:solidFill>
        <a:effectLst/>
      </p:bgPr>
    </p:bg>
    <p:spTree>
      <p:nvGrpSpPr>
        <p:cNvPr id="1" name=""/>
        <p:cNvGrpSpPr/>
        <p:nvPr/>
      </p:nvGrpSpPr>
      <p:grpSpPr>
        <a:xfrm>
          <a:off x="0" y="0"/>
          <a:ext cx="0" cy="0"/>
          <a:chOff x="0" y="0"/>
          <a:chExt cx="0" cy="0"/>
        </a:xfrm>
      </p:grpSpPr>
      <p:sp>
        <p:nvSpPr>
          <p:cNvPr id="12" name="Parallelogram 11">
            <a:extLst>
              <a:ext uri="{FF2B5EF4-FFF2-40B4-BE49-F238E27FC236}">
                <a16:creationId xmlns:a16="http://schemas.microsoft.com/office/drawing/2014/main" id="{5845CF1B-F1E6-4531-97D7-A0009C32A28C}"/>
              </a:ext>
              <a:ext uri="{C183D7F6-B498-43B3-948B-1728B52AA6E4}">
                <adec:decorative xmlns:adec="http://schemas.microsoft.com/office/drawing/2017/decorative" val="1"/>
              </a:ext>
            </a:extLst>
          </p:cNvPr>
          <p:cNvSpPr>
            <a:spLocks noChangeAspect="1"/>
          </p:cNvSpPr>
          <p:nvPr userDrawn="1"/>
        </p:nvSpPr>
        <p:spPr bwMode="gray">
          <a:xfrm flipH="1">
            <a:off x="1710250" y="0"/>
            <a:ext cx="8771501" cy="6858000"/>
          </a:xfrm>
          <a:prstGeom prst="parallelogram">
            <a:avLst>
              <a:gd name="adj" fmla="val 65186"/>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Placeholder - Subtitle"/>
          <p:cNvSpPr>
            <a:spLocks noGrp="1"/>
          </p:cNvSpPr>
          <p:nvPr>
            <p:ph type="body" sz="quarter" idx="20" hasCustomPrompt="1"/>
          </p:nvPr>
        </p:nvSpPr>
        <p:spPr bwMode="gray">
          <a:xfrm>
            <a:off x="1564005" y="4542724"/>
            <a:ext cx="9063990" cy="369332"/>
          </a:xfrm>
        </p:spPr>
        <p:txBody>
          <a:bodyPr/>
          <a:lstStyle>
            <a:lvl1pPr marL="0" indent="0" algn="ctr">
              <a:spcBef>
                <a:spcPts val="0"/>
              </a:spcBef>
              <a:buNone/>
              <a:defRPr sz="2400" baseline="0">
                <a:solidFill>
                  <a:schemeClr val="bg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a:t>Presentation subtitle, Arial 24pt, sentence case</a:t>
            </a:r>
          </a:p>
        </p:txBody>
      </p:sp>
      <p:sp>
        <p:nvSpPr>
          <p:cNvPr id="2" name="Placeholder - Title"/>
          <p:cNvSpPr>
            <a:spLocks noGrp="1"/>
          </p:cNvSpPr>
          <p:nvPr>
            <p:ph type="title" hasCustomPrompt="1"/>
          </p:nvPr>
        </p:nvSpPr>
        <p:spPr bwMode="gray">
          <a:xfrm>
            <a:off x="1564005" y="2212560"/>
            <a:ext cx="9063990" cy="1685077"/>
          </a:xfrm>
        </p:spPr>
        <p:txBody>
          <a:bodyPr anchor="b"/>
          <a:lstStyle>
            <a:lvl1pPr algn="ctr">
              <a:defRPr sz="6000" baseline="0">
                <a:solidFill>
                  <a:schemeClr val="bg1"/>
                </a:solidFill>
                <a:latin typeface="+mj-lt"/>
                <a:cs typeface="Times New Roman" panose="02020603050405020304" pitchFamily="18" charset="0"/>
              </a:defRPr>
            </a:lvl1pPr>
          </a:lstStyle>
          <a:p>
            <a:r>
              <a:rPr lang="en-US"/>
              <a:t>Presentation title – </a:t>
            </a:r>
            <a:br>
              <a:rPr lang="en-US"/>
            </a:br>
            <a:r>
              <a:rPr lang="en-US"/>
              <a:t>TNR 60pt, sentence case</a:t>
            </a:r>
          </a:p>
        </p:txBody>
      </p:sp>
      <p:cxnSp>
        <p:nvCxnSpPr>
          <p:cNvPr id="4" name="Straight Connector 3">
            <a:extLst>
              <a:ext uri="{C183D7F6-B498-43B3-948B-1728B52AA6E4}">
                <adec:decorative xmlns:adec="http://schemas.microsoft.com/office/drawing/2017/decorative" val="1"/>
              </a:ext>
            </a:extLst>
          </p:cNvPr>
          <p:cNvCxnSpPr/>
          <p:nvPr userDrawn="1"/>
        </p:nvCxnSpPr>
        <p:spPr bwMode="invGray">
          <a:xfrm>
            <a:off x="5701665" y="4206240"/>
            <a:ext cx="788670" cy="0"/>
          </a:xfrm>
          <a:prstGeom prst="line">
            <a:avLst/>
          </a:prstGeom>
          <a:ln w="28575">
            <a:solidFill>
              <a:schemeClr val="accent6"/>
            </a:solidFill>
            <a:headEnd type="none" w="med" len="med"/>
            <a:tailEnd w="med" len="med"/>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30B9D43B-6D95-49EF-A7DF-A645093531A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609600" y="600471"/>
            <a:ext cx="1901952" cy="526599"/>
          </a:xfrm>
          <a:prstGeom prst="rect">
            <a:avLst/>
          </a:prstGeom>
        </p:spPr>
      </p:pic>
    </p:spTree>
    <p:extLst>
      <p:ext uri="{BB962C8B-B14F-4D97-AF65-F5344CB8AC3E}">
        <p14:creationId xmlns:p14="http://schemas.microsoft.com/office/powerpoint/2010/main" val="1691853367"/>
      </p:ext>
    </p:extLst>
  </p:cSld>
  <p:clrMapOvr>
    <a:masterClrMapping/>
  </p:clrMapOvr>
  <p:extLst>
    <p:ext uri="{DCECCB84-F9BA-43D5-87BE-67443E8EF086}">
      <p15:sldGuideLst xmlns:p15="http://schemas.microsoft.com/office/powerpoint/2012/main">
        <p15:guide id="1" pos="979" userDrawn="1">
          <p15:clr>
            <a:srgbClr val="FBAE40"/>
          </p15:clr>
        </p15:guide>
        <p15:guide id="2" orient="horz" pos="2852" userDrawn="1">
          <p15:clr>
            <a:srgbClr val="FBAE40"/>
          </p15:clr>
        </p15:guide>
        <p15:guide id="4" orient="horz" pos="2466" userDrawn="1">
          <p15:clr>
            <a:srgbClr val="FBAE40"/>
          </p15:clr>
        </p15:guide>
        <p15:guide id="5" pos="6705"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AB Overview">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16A7491D-68BB-42F8-971E-2AE2544D2410}"/>
              </a:ext>
            </a:extLst>
          </p:cNvPr>
          <p:cNvSpPr/>
          <p:nvPr userDrawn="1"/>
        </p:nvSpPr>
        <p:spPr bwMode="gray">
          <a:xfrm>
            <a:off x="7849056" y="0"/>
            <a:ext cx="4342944" cy="6833616"/>
          </a:xfrm>
          <a:custGeom>
            <a:avLst/>
            <a:gdLst>
              <a:gd name="connsiteX0" fmla="*/ 0 w 4342944"/>
              <a:gd name="connsiteY0" fmla="*/ 0 h 6833616"/>
              <a:gd name="connsiteX1" fmla="*/ 4342944 w 4342944"/>
              <a:gd name="connsiteY1" fmla="*/ 0 h 6833616"/>
              <a:gd name="connsiteX2" fmla="*/ 4342944 w 4342944"/>
              <a:gd name="connsiteY2" fmla="*/ 6833616 h 6833616"/>
              <a:gd name="connsiteX3" fmla="*/ 4310030 w 4342944"/>
              <a:gd name="connsiteY3" fmla="*/ 6833616 h 6833616"/>
            </a:gdLst>
            <a:ahLst/>
            <a:cxnLst>
              <a:cxn ang="0">
                <a:pos x="connsiteX0" y="connsiteY0"/>
              </a:cxn>
              <a:cxn ang="0">
                <a:pos x="connsiteX1" y="connsiteY1"/>
              </a:cxn>
              <a:cxn ang="0">
                <a:pos x="connsiteX2" y="connsiteY2"/>
              </a:cxn>
              <a:cxn ang="0">
                <a:pos x="connsiteX3" y="connsiteY3"/>
              </a:cxn>
            </a:cxnLst>
            <a:rect l="l" t="t" r="r" b="b"/>
            <a:pathLst>
              <a:path w="4342944" h="6833616">
                <a:moveTo>
                  <a:pt x="0" y="0"/>
                </a:moveTo>
                <a:lnTo>
                  <a:pt x="4342944" y="0"/>
                </a:lnTo>
                <a:lnTo>
                  <a:pt x="4342944" y="6833616"/>
                </a:lnTo>
                <a:lnTo>
                  <a:pt x="4310030" y="6833616"/>
                </a:lnTo>
                <a:close/>
              </a:path>
            </a:pathLst>
          </a:cu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F1ACDC81-47B5-4AC7-83FD-E2CA3CBCC7CB}"/>
              </a:ext>
            </a:extLst>
          </p:cNvPr>
          <p:cNvSpPr>
            <a:spLocks noChangeAspect="1"/>
          </p:cNvSpPr>
          <p:nvPr userDrawn="1"/>
        </p:nvSpPr>
        <p:spPr bwMode="gray">
          <a:xfrm flipH="1">
            <a:off x="4392390" y="1"/>
            <a:ext cx="7799610" cy="6861110"/>
          </a:xfrm>
          <a:custGeom>
            <a:avLst/>
            <a:gdLst>
              <a:gd name="connsiteX0" fmla="*/ 7796074 w 7796074"/>
              <a:gd name="connsiteY0" fmla="*/ 0 h 6857999"/>
              <a:gd name="connsiteX1" fmla="*/ 2906034 w 7796074"/>
              <a:gd name="connsiteY1" fmla="*/ 0 h 6857999"/>
              <a:gd name="connsiteX2" fmla="*/ 0 w 7796074"/>
              <a:gd name="connsiteY2" fmla="*/ 4607560 h 6857999"/>
              <a:gd name="connsiteX3" fmla="*/ 0 w 7796074"/>
              <a:gd name="connsiteY3" fmla="*/ 6857999 h 6857999"/>
              <a:gd name="connsiteX4" fmla="*/ 3470666 w 7796074"/>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6074" h="6857999">
                <a:moveTo>
                  <a:pt x="7796074" y="0"/>
                </a:moveTo>
                <a:lnTo>
                  <a:pt x="2906034" y="0"/>
                </a:lnTo>
                <a:lnTo>
                  <a:pt x="0" y="4607560"/>
                </a:lnTo>
                <a:lnTo>
                  <a:pt x="0" y="6857999"/>
                </a:lnTo>
                <a:lnTo>
                  <a:pt x="3470666" y="6857999"/>
                </a:lnTo>
                <a:close/>
              </a:path>
            </a:pathLst>
          </a:cu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Rectangle 6">
            <a:extLst>
              <a:ext uri="{FF2B5EF4-FFF2-40B4-BE49-F238E27FC236}">
                <a16:creationId xmlns:a16="http://schemas.microsoft.com/office/drawing/2014/main" id="{FAA46F38-F941-42C7-B6E6-5C70741104FB}"/>
              </a:ext>
            </a:extLst>
          </p:cNvPr>
          <p:cNvSpPr/>
          <p:nvPr userDrawn="1"/>
        </p:nvSpPr>
        <p:spPr bwMode="gray">
          <a:xfrm>
            <a:off x="3696127" y="3591659"/>
            <a:ext cx="1525713" cy="181359"/>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15D3ED6-5D0E-47C0-AF60-590083391AE0}"/>
              </a:ext>
            </a:extLst>
          </p:cNvPr>
          <p:cNvSpPr/>
          <p:nvPr userDrawn="1"/>
        </p:nvSpPr>
        <p:spPr bwMode="gray">
          <a:xfrm>
            <a:off x="570216" y="3591659"/>
            <a:ext cx="1980344" cy="181359"/>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96BE398C-C646-4B17-A20C-8557BD11F4F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612774" y="646459"/>
            <a:ext cx="1856413" cy="513045"/>
          </a:xfrm>
          <a:prstGeom prst="rect">
            <a:avLst/>
          </a:prstGeom>
        </p:spPr>
      </p:pic>
      <p:sp>
        <p:nvSpPr>
          <p:cNvPr id="11" name="Copyright">
            <a:hlinkClick r:id="rId4"/>
            <a:extLst>
              <a:ext uri="{FF2B5EF4-FFF2-40B4-BE49-F238E27FC236}">
                <a16:creationId xmlns:a16="http://schemas.microsoft.com/office/drawing/2014/main" id="{4E4AC49E-47DC-4814-B5CB-9F0DCD2F79CD}"/>
              </a:ext>
            </a:extLst>
          </p:cNvPr>
          <p:cNvSpPr txBox="1"/>
          <p:nvPr userDrawn="1"/>
        </p:nvSpPr>
        <p:spPr bwMode="gray">
          <a:xfrm>
            <a:off x="612775" y="6502287"/>
            <a:ext cx="3010021" cy="12138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a:solidFill>
                  <a:schemeClr val="accent4"/>
                </a:solidFill>
                <a:latin typeface="+mj-lt"/>
                <a:cs typeface="Times New Roman" panose="02020603050405020304" pitchFamily="18" charset="0"/>
              </a:rPr>
              <a:t>© 2023 Advisory Board • All rights reserved • </a:t>
            </a:r>
            <a:r>
              <a:rPr lang="en-US" sz="700" b="1">
                <a:solidFill>
                  <a:schemeClr val="accent4"/>
                </a:solidFill>
                <a:latin typeface="+mj-lt"/>
                <a:cs typeface="Times New Roman" panose="02020603050405020304" pitchFamily="18" charset="0"/>
              </a:rPr>
              <a:t>advisory.com</a:t>
            </a:r>
          </a:p>
        </p:txBody>
      </p:sp>
      <p:sp>
        <p:nvSpPr>
          <p:cNvPr id="12" name="Title 4">
            <a:extLst>
              <a:ext uri="{FF2B5EF4-FFF2-40B4-BE49-F238E27FC236}">
                <a16:creationId xmlns:a16="http://schemas.microsoft.com/office/drawing/2014/main" id="{B94DD025-8861-479C-9A06-B18EB6BE7202}"/>
              </a:ext>
            </a:extLst>
          </p:cNvPr>
          <p:cNvSpPr txBox="1">
            <a:spLocks/>
          </p:cNvSpPr>
          <p:nvPr userDrawn="1"/>
        </p:nvSpPr>
        <p:spPr bwMode="gray">
          <a:xfrm>
            <a:off x="612776" y="4529438"/>
            <a:ext cx="1206950" cy="128112"/>
          </a:xfrm>
          <a:prstGeom prst="rect">
            <a:avLst/>
          </a:prstGeom>
        </p:spPr>
        <p:txBody>
          <a:bodyPr vert="horz" wrap="square" lIns="0" tIns="0" rIns="0" bIns="0" rtlCol="0" anchor="t" anchorCtr="0">
            <a:spAutoFit/>
          </a:bodyPr>
          <a:lstStyle>
            <a:lvl1pPr algn="l" defTabSz="914400" rtl="0" eaLnBrk="1" fontAlgn="ctr" latinLnBrk="0" hangingPunct="1">
              <a:lnSpc>
                <a:spcPct val="90000"/>
              </a:lnSpc>
              <a:spcBef>
                <a:spcPct val="0"/>
              </a:spcBef>
              <a:buNone/>
              <a:defRPr sz="3200" kern="1200">
                <a:solidFill>
                  <a:schemeClr val="tx1"/>
                </a:solidFill>
                <a:latin typeface="+mj-lt"/>
                <a:ea typeface="+mj-ea"/>
                <a:cs typeface="+mj-cs"/>
              </a:defRPr>
            </a:lvl1pPr>
          </a:lstStyle>
          <a:p>
            <a:r>
              <a:rPr lang="en-US" sz="900" cap="all" spc="50">
                <a:solidFill>
                  <a:schemeClr val="accent2"/>
                </a:solidFill>
                <a:latin typeface="+mn-lt"/>
              </a:rPr>
              <a:t>WHO WE SERVE</a:t>
            </a:r>
          </a:p>
        </p:txBody>
      </p:sp>
      <p:sp>
        <p:nvSpPr>
          <p:cNvPr id="13" name="Text Placeholder">
            <a:extLst>
              <a:ext uri="{FF2B5EF4-FFF2-40B4-BE49-F238E27FC236}">
                <a16:creationId xmlns:a16="http://schemas.microsoft.com/office/drawing/2014/main" id="{368AE02B-9D0A-4F0B-A8E5-74F6C54270D8}"/>
              </a:ext>
            </a:extLst>
          </p:cNvPr>
          <p:cNvSpPr txBox="1">
            <a:spLocks/>
          </p:cNvSpPr>
          <p:nvPr userDrawn="1"/>
        </p:nvSpPr>
        <p:spPr bwMode="gray">
          <a:xfrm>
            <a:off x="612776" y="4740864"/>
            <a:ext cx="4927412" cy="1299074"/>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nSpc>
                <a:spcPct val="120000"/>
              </a:lnSpc>
              <a:buNone/>
            </a:pPr>
            <a:r>
              <a:rPr lang="en-US" sz="1800"/>
              <a:t>Hospitals </a:t>
            </a:r>
            <a:r>
              <a:rPr lang="en-US" sz="1800">
                <a:ln>
                  <a:solidFill>
                    <a:schemeClr val="accent2"/>
                  </a:solidFill>
                </a:ln>
                <a:noFill/>
                <a:cs typeface="Arial" panose="020B0604020202020204" pitchFamily="34" charset="0"/>
              </a:rPr>
              <a:t>•</a:t>
            </a:r>
            <a:r>
              <a:rPr lang="en-US" sz="1800"/>
              <a:t> Health systems </a:t>
            </a:r>
            <a:r>
              <a:rPr lang="en-US" sz="1800">
                <a:ln>
                  <a:solidFill>
                    <a:schemeClr val="accent2"/>
                  </a:solidFill>
                </a:ln>
                <a:noFill/>
                <a:cs typeface="Arial" panose="020B0604020202020204" pitchFamily="34" charset="0"/>
              </a:rPr>
              <a:t>•</a:t>
            </a:r>
            <a:r>
              <a:rPr lang="en-US" sz="1800"/>
              <a:t> Medical groups </a:t>
            </a:r>
            <a:r>
              <a:rPr lang="en-US" sz="1800">
                <a:ln>
                  <a:solidFill>
                    <a:schemeClr val="accent2"/>
                  </a:solidFill>
                </a:ln>
                <a:noFill/>
                <a:cs typeface="Arial" panose="020B0604020202020204" pitchFamily="34" charset="0"/>
              </a:rPr>
              <a:t>•</a:t>
            </a:r>
            <a:r>
              <a:rPr lang="en-US" sz="1800"/>
              <a:t> Post-acute care providers </a:t>
            </a:r>
            <a:r>
              <a:rPr lang="en-US" sz="1800">
                <a:ln>
                  <a:solidFill>
                    <a:schemeClr val="accent2"/>
                  </a:solidFill>
                </a:ln>
                <a:noFill/>
                <a:cs typeface="Arial" panose="020B0604020202020204" pitchFamily="34" charset="0"/>
              </a:rPr>
              <a:t>•</a:t>
            </a:r>
            <a:r>
              <a:rPr lang="en-US" sz="1800"/>
              <a:t> Life sciences firms </a:t>
            </a:r>
            <a:r>
              <a:rPr lang="en-US" sz="1800">
                <a:ln>
                  <a:solidFill>
                    <a:schemeClr val="accent2"/>
                  </a:solidFill>
                </a:ln>
                <a:noFill/>
                <a:cs typeface="Arial" panose="020B0604020202020204" pitchFamily="34" charset="0"/>
              </a:rPr>
              <a:t>•</a:t>
            </a:r>
            <a:r>
              <a:rPr lang="en-US" sz="1800"/>
              <a:t> Digital health companies </a:t>
            </a:r>
            <a:r>
              <a:rPr lang="en-US" sz="1800">
                <a:ln>
                  <a:solidFill>
                    <a:schemeClr val="accent2"/>
                  </a:solidFill>
                </a:ln>
                <a:noFill/>
                <a:cs typeface="Arial" panose="020B0604020202020204" pitchFamily="34" charset="0"/>
              </a:rPr>
              <a:t>•</a:t>
            </a:r>
            <a:r>
              <a:rPr lang="en-US" sz="1800"/>
              <a:t> Health plans </a:t>
            </a:r>
            <a:r>
              <a:rPr lang="en-US" sz="1800">
                <a:ln>
                  <a:solidFill>
                    <a:schemeClr val="accent2"/>
                  </a:solidFill>
                </a:ln>
                <a:noFill/>
                <a:cs typeface="Arial" panose="020B0604020202020204" pitchFamily="34" charset="0"/>
              </a:rPr>
              <a:t>•</a:t>
            </a:r>
            <a:r>
              <a:rPr lang="en-US" sz="1800"/>
              <a:t> </a:t>
            </a:r>
            <a:br>
              <a:rPr lang="en-US" sz="1800"/>
            </a:br>
            <a:r>
              <a:rPr lang="en-US" sz="1800"/>
              <a:t>Health care professional services firms</a:t>
            </a:r>
          </a:p>
        </p:txBody>
      </p:sp>
      <p:pic>
        <p:nvPicPr>
          <p:cNvPr id="14" name="Graphic 13">
            <a:extLst>
              <a:ext uri="{FF2B5EF4-FFF2-40B4-BE49-F238E27FC236}">
                <a16:creationId xmlns:a16="http://schemas.microsoft.com/office/drawing/2014/main" id="{0D358D57-0BBA-4C50-9EA7-C3B9B09809D7}"/>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bwMode="gray">
          <a:xfrm>
            <a:off x="4200013" y="2842381"/>
            <a:ext cx="6684329" cy="73152"/>
          </a:xfrm>
          <a:prstGeom prst="rect">
            <a:avLst/>
          </a:prstGeom>
        </p:spPr>
      </p:pic>
      <p:sp>
        <p:nvSpPr>
          <p:cNvPr id="15" name="Parallelogram 14">
            <a:extLst>
              <a:ext uri="{FF2B5EF4-FFF2-40B4-BE49-F238E27FC236}">
                <a16:creationId xmlns:a16="http://schemas.microsoft.com/office/drawing/2014/main" id="{F7DD9C51-F0CC-4809-A758-BB0703A03D71}"/>
              </a:ext>
            </a:extLst>
          </p:cNvPr>
          <p:cNvSpPr/>
          <p:nvPr userDrawn="1"/>
        </p:nvSpPr>
        <p:spPr bwMode="gray">
          <a:xfrm flipH="1">
            <a:off x="6153150" y="2782038"/>
            <a:ext cx="590113" cy="200439"/>
          </a:xfrm>
          <a:prstGeom prst="parallelogram">
            <a:avLst>
              <a:gd name="adj" fmla="val 63336"/>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61EDE0C3-5640-4F43-9031-C73A2050994D}"/>
              </a:ext>
            </a:extLst>
          </p:cNvPr>
          <p:cNvSpPr/>
          <p:nvPr userDrawn="1"/>
        </p:nvSpPr>
        <p:spPr bwMode="gray">
          <a:xfrm flipH="1">
            <a:off x="3680592" y="2782038"/>
            <a:ext cx="2586857" cy="200439"/>
          </a:xfrm>
          <a:prstGeom prst="parallelogram">
            <a:avLst>
              <a:gd name="adj" fmla="val 63336"/>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a:extLst>
              <a:ext uri="{FF2B5EF4-FFF2-40B4-BE49-F238E27FC236}">
                <a16:creationId xmlns:a16="http://schemas.microsoft.com/office/drawing/2014/main" id="{24ED7B4F-6A2B-4BCF-B390-0D1C41F73DCA}"/>
              </a:ext>
            </a:extLst>
          </p:cNvPr>
          <p:cNvSpPr txBox="1">
            <a:spLocks/>
          </p:cNvSpPr>
          <p:nvPr userDrawn="1"/>
        </p:nvSpPr>
        <p:spPr bwMode="gray">
          <a:xfrm>
            <a:off x="612776" y="1551790"/>
            <a:ext cx="4648974" cy="2308324"/>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spcBef>
                <a:spcPts val="0"/>
              </a:spcBef>
              <a:buNone/>
            </a:pPr>
            <a:r>
              <a:rPr lang="en-US" sz="5000">
                <a:solidFill>
                  <a:schemeClr val="accent5"/>
                </a:solidFill>
                <a:latin typeface="+mj-lt"/>
              </a:rPr>
              <a:t>Helping health care leaders work smarter and faster</a:t>
            </a:r>
          </a:p>
        </p:txBody>
      </p:sp>
      <p:sp>
        <p:nvSpPr>
          <p:cNvPr id="18" name="Rectangle 17">
            <a:extLst>
              <a:ext uri="{FF2B5EF4-FFF2-40B4-BE49-F238E27FC236}">
                <a16:creationId xmlns:a16="http://schemas.microsoft.com/office/drawing/2014/main" id="{53CA6AB9-900A-4B01-BE89-026983A16C9E}"/>
              </a:ext>
            </a:extLst>
          </p:cNvPr>
          <p:cNvSpPr/>
          <p:nvPr userDrawn="1"/>
        </p:nvSpPr>
        <p:spPr bwMode="gray">
          <a:xfrm>
            <a:off x="8365150" y="1151002"/>
            <a:ext cx="500944" cy="136459"/>
          </a:xfrm>
          <a:prstGeom prst="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a:extLst>
              <a:ext uri="{FF2B5EF4-FFF2-40B4-BE49-F238E27FC236}">
                <a16:creationId xmlns:a16="http://schemas.microsoft.com/office/drawing/2014/main" id="{CD571C6A-A490-4F38-810F-50F954F5A97B}"/>
              </a:ext>
            </a:extLst>
          </p:cNvPr>
          <p:cNvSpPr txBox="1">
            <a:spLocks/>
          </p:cNvSpPr>
          <p:nvPr userDrawn="1"/>
        </p:nvSpPr>
        <p:spPr bwMode="gray">
          <a:xfrm>
            <a:off x="7641791" y="324880"/>
            <a:ext cx="1782833" cy="461665"/>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spcBef>
                <a:spcPts val="0"/>
              </a:spcBef>
              <a:buNone/>
            </a:pPr>
            <a:r>
              <a:rPr lang="en-US" sz="3000">
                <a:solidFill>
                  <a:schemeClr val="bg1"/>
                </a:solidFill>
                <a:latin typeface="+mj-lt"/>
              </a:rPr>
              <a:t>40</a:t>
            </a:r>
            <a:r>
              <a:rPr lang="en-US" sz="3000" baseline="30000">
                <a:solidFill>
                  <a:schemeClr val="bg1"/>
                </a:solidFill>
                <a:latin typeface="+mj-lt"/>
              </a:rPr>
              <a:t>+</a:t>
            </a:r>
            <a:r>
              <a:rPr lang="en-US" sz="3000">
                <a:solidFill>
                  <a:schemeClr val="bg1"/>
                </a:solidFill>
                <a:latin typeface="+mj-lt"/>
              </a:rPr>
              <a:t> </a:t>
            </a:r>
            <a:r>
              <a:rPr lang="en-US" sz="2500">
                <a:solidFill>
                  <a:schemeClr val="bg1"/>
                </a:solidFill>
                <a:latin typeface="+mj-lt"/>
              </a:rPr>
              <a:t>years</a:t>
            </a:r>
          </a:p>
        </p:txBody>
      </p:sp>
      <p:sp>
        <p:nvSpPr>
          <p:cNvPr id="20" name="Title 4">
            <a:extLst>
              <a:ext uri="{FF2B5EF4-FFF2-40B4-BE49-F238E27FC236}">
                <a16:creationId xmlns:a16="http://schemas.microsoft.com/office/drawing/2014/main" id="{735D7E4F-4FC5-43D6-A9D4-1B0171BA405C}"/>
              </a:ext>
            </a:extLst>
          </p:cNvPr>
          <p:cNvSpPr txBox="1">
            <a:spLocks/>
          </p:cNvSpPr>
          <p:nvPr userDrawn="1"/>
        </p:nvSpPr>
        <p:spPr bwMode="gray">
          <a:xfrm>
            <a:off x="7641791" y="823552"/>
            <a:ext cx="2041367" cy="138499"/>
          </a:xfrm>
          <a:prstGeom prst="rect">
            <a:avLst/>
          </a:prstGeom>
        </p:spPr>
        <p:txBody>
          <a:bodyPr vert="horz" wrap="square" lIns="0" tIns="0" rIns="0" bIns="0" rtlCol="0" anchor="t" anchorCtr="0">
            <a:spAutoFit/>
          </a:bodyPr>
          <a:lstStyle>
            <a:lvl1pPr algn="l" defTabSz="914400" rtl="0" eaLnBrk="1" fontAlgn="ctr" latinLnBrk="0" hangingPunct="1">
              <a:lnSpc>
                <a:spcPct val="90000"/>
              </a:lnSpc>
              <a:spcBef>
                <a:spcPct val="0"/>
              </a:spcBef>
              <a:buNone/>
              <a:defRPr sz="3200" kern="1200">
                <a:solidFill>
                  <a:schemeClr val="tx1"/>
                </a:solidFill>
                <a:latin typeface="+mj-lt"/>
                <a:ea typeface="+mj-ea"/>
                <a:cs typeface="+mj-cs"/>
              </a:defRPr>
            </a:lvl1pPr>
          </a:lstStyle>
          <a:p>
            <a:pPr>
              <a:lnSpc>
                <a:spcPct val="100000"/>
              </a:lnSpc>
            </a:pPr>
            <a:r>
              <a:rPr lang="en-US" sz="900" cap="all" spc="50">
                <a:solidFill>
                  <a:schemeClr val="accent2"/>
                </a:solidFill>
                <a:latin typeface="+mn-lt"/>
              </a:rPr>
              <a:t>Of research experience</a:t>
            </a:r>
          </a:p>
        </p:txBody>
      </p:sp>
      <p:sp>
        <p:nvSpPr>
          <p:cNvPr id="21" name="Text Placeholder">
            <a:extLst>
              <a:ext uri="{FF2B5EF4-FFF2-40B4-BE49-F238E27FC236}">
                <a16:creationId xmlns:a16="http://schemas.microsoft.com/office/drawing/2014/main" id="{A25C69D0-08DB-4C34-9175-5C67112E07ED}"/>
              </a:ext>
            </a:extLst>
          </p:cNvPr>
          <p:cNvSpPr txBox="1">
            <a:spLocks/>
          </p:cNvSpPr>
          <p:nvPr userDrawn="1"/>
        </p:nvSpPr>
        <p:spPr bwMode="gray">
          <a:xfrm>
            <a:off x="9800209" y="324880"/>
            <a:ext cx="1526921" cy="461665"/>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spcBef>
                <a:spcPts val="0"/>
              </a:spcBef>
              <a:buNone/>
            </a:pPr>
            <a:r>
              <a:rPr lang="en-US" sz="3000">
                <a:solidFill>
                  <a:schemeClr val="bg1"/>
                </a:solidFill>
                <a:latin typeface="+mj-lt"/>
              </a:rPr>
              <a:t>4,500</a:t>
            </a:r>
            <a:r>
              <a:rPr lang="en-US" sz="3000" baseline="30000">
                <a:solidFill>
                  <a:schemeClr val="bg1"/>
                </a:solidFill>
                <a:latin typeface="+mj-lt"/>
              </a:rPr>
              <a:t>+</a:t>
            </a:r>
          </a:p>
        </p:txBody>
      </p:sp>
      <p:sp>
        <p:nvSpPr>
          <p:cNvPr id="22" name="Title 4">
            <a:extLst>
              <a:ext uri="{FF2B5EF4-FFF2-40B4-BE49-F238E27FC236}">
                <a16:creationId xmlns:a16="http://schemas.microsoft.com/office/drawing/2014/main" id="{E5F647F0-B3B7-4EF4-95D7-F3C35E75789A}"/>
              </a:ext>
            </a:extLst>
          </p:cNvPr>
          <p:cNvSpPr txBox="1">
            <a:spLocks/>
          </p:cNvSpPr>
          <p:nvPr userDrawn="1"/>
        </p:nvSpPr>
        <p:spPr bwMode="gray">
          <a:xfrm>
            <a:off x="9800209" y="823552"/>
            <a:ext cx="1985356" cy="138499"/>
          </a:xfrm>
          <a:prstGeom prst="rect">
            <a:avLst/>
          </a:prstGeom>
        </p:spPr>
        <p:txBody>
          <a:bodyPr vert="horz" wrap="square" lIns="0" tIns="0" rIns="0" bIns="0" rtlCol="0" anchor="t" anchorCtr="0">
            <a:spAutoFit/>
          </a:bodyPr>
          <a:lstStyle>
            <a:lvl1pPr algn="l" defTabSz="914400" rtl="0" eaLnBrk="1" fontAlgn="ctr" latinLnBrk="0" hangingPunct="1">
              <a:lnSpc>
                <a:spcPct val="90000"/>
              </a:lnSpc>
              <a:spcBef>
                <a:spcPct val="0"/>
              </a:spcBef>
              <a:buNone/>
              <a:defRPr sz="3200" kern="1200">
                <a:solidFill>
                  <a:schemeClr val="tx1"/>
                </a:solidFill>
                <a:latin typeface="+mj-lt"/>
                <a:ea typeface="+mj-ea"/>
                <a:cs typeface="+mj-cs"/>
              </a:defRPr>
            </a:lvl1pPr>
          </a:lstStyle>
          <a:p>
            <a:pPr>
              <a:lnSpc>
                <a:spcPct val="100000"/>
              </a:lnSpc>
            </a:pPr>
            <a:r>
              <a:rPr lang="en-US" sz="900" cap="all" spc="50">
                <a:solidFill>
                  <a:schemeClr val="accent2"/>
                </a:solidFill>
                <a:latin typeface="+mn-lt"/>
              </a:rPr>
              <a:t>MEMBERS IN OUR NETWORK</a:t>
            </a:r>
          </a:p>
        </p:txBody>
      </p:sp>
      <p:sp>
        <p:nvSpPr>
          <p:cNvPr id="23" name="Text Placeholder">
            <a:extLst>
              <a:ext uri="{FF2B5EF4-FFF2-40B4-BE49-F238E27FC236}">
                <a16:creationId xmlns:a16="http://schemas.microsoft.com/office/drawing/2014/main" id="{811F98DE-8CEB-4C2F-9266-685F0AA2C97F}"/>
              </a:ext>
            </a:extLst>
          </p:cNvPr>
          <p:cNvSpPr txBox="1">
            <a:spLocks/>
          </p:cNvSpPr>
          <p:nvPr userDrawn="1"/>
        </p:nvSpPr>
        <p:spPr bwMode="gray">
          <a:xfrm>
            <a:off x="5643927" y="324880"/>
            <a:ext cx="1526921" cy="461665"/>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spcBef>
                <a:spcPts val="0"/>
              </a:spcBef>
              <a:buNone/>
            </a:pPr>
            <a:r>
              <a:rPr lang="en-US" sz="3000">
                <a:solidFill>
                  <a:schemeClr val="bg1"/>
                </a:solidFill>
                <a:latin typeface="+mj-lt"/>
              </a:rPr>
              <a:t>200</a:t>
            </a:r>
            <a:r>
              <a:rPr lang="en-US" sz="3000" baseline="30000">
                <a:solidFill>
                  <a:schemeClr val="bg1"/>
                </a:solidFill>
                <a:latin typeface="+mj-lt"/>
              </a:rPr>
              <a:t>+</a:t>
            </a:r>
            <a:endParaRPr lang="en-US" sz="3000">
              <a:solidFill>
                <a:schemeClr val="bg1"/>
              </a:solidFill>
              <a:latin typeface="+mj-lt"/>
            </a:endParaRPr>
          </a:p>
        </p:txBody>
      </p:sp>
      <p:sp>
        <p:nvSpPr>
          <p:cNvPr id="24" name="Title 4">
            <a:extLst>
              <a:ext uri="{FF2B5EF4-FFF2-40B4-BE49-F238E27FC236}">
                <a16:creationId xmlns:a16="http://schemas.microsoft.com/office/drawing/2014/main" id="{D1BB8BB8-6E2A-4780-BF93-BC08BD985A95}"/>
              </a:ext>
            </a:extLst>
          </p:cNvPr>
          <p:cNvSpPr txBox="1">
            <a:spLocks/>
          </p:cNvSpPr>
          <p:nvPr userDrawn="1"/>
        </p:nvSpPr>
        <p:spPr bwMode="gray">
          <a:xfrm>
            <a:off x="5643927" y="823552"/>
            <a:ext cx="1785648" cy="138499"/>
          </a:xfrm>
          <a:prstGeom prst="rect">
            <a:avLst/>
          </a:prstGeom>
        </p:spPr>
        <p:txBody>
          <a:bodyPr vert="horz" wrap="square" lIns="0" tIns="0" rIns="0" bIns="0" rtlCol="0" anchor="t" anchorCtr="0">
            <a:spAutoFit/>
          </a:bodyPr>
          <a:lstStyle>
            <a:lvl1pPr algn="l" defTabSz="914400" rtl="0" eaLnBrk="1" fontAlgn="ctr" latinLnBrk="0" hangingPunct="1">
              <a:lnSpc>
                <a:spcPct val="90000"/>
              </a:lnSpc>
              <a:spcBef>
                <a:spcPct val="0"/>
              </a:spcBef>
              <a:buNone/>
              <a:defRPr sz="3200" kern="1200">
                <a:solidFill>
                  <a:schemeClr val="tx1"/>
                </a:solidFill>
                <a:latin typeface="+mj-lt"/>
                <a:ea typeface="+mj-ea"/>
                <a:cs typeface="+mj-cs"/>
              </a:defRPr>
            </a:lvl1pPr>
          </a:lstStyle>
          <a:p>
            <a:pPr>
              <a:lnSpc>
                <a:spcPct val="100000"/>
              </a:lnSpc>
            </a:pPr>
            <a:r>
              <a:rPr lang="en-US" sz="900" cap="all" spc="50">
                <a:solidFill>
                  <a:schemeClr val="accent2"/>
                </a:solidFill>
                <a:latin typeface="+mn-lt"/>
              </a:rPr>
              <a:t>EXPERTS ON OUR TEAM</a:t>
            </a:r>
          </a:p>
        </p:txBody>
      </p:sp>
      <p:sp>
        <p:nvSpPr>
          <p:cNvPr id="25" name="Text Placeholder">
            <a:extLst>
              <a:ext uri="{FF2B5EF4-FFF2-40B4-BE49-F238E27FC236}">
                <a16:creationId xmlns:a16="http://schemas.microsoft.com/office/drawing/2014/main" id="{66A66B65-43D9-47D3-978B-CF71A12F1CEA}"/>
              </a:ext>
            </a:extLst>
          </p:cNvPr>
          <p:cNvSpPr txBox="1">
            <a:spLocks/>
          </p:cNvSpPr>
          <p:nvPr userDrawn="1"/>
        </p:nvSpPr>
        <p:spPr bwMode="gray">
          <a:xfrm>
            <a:off x="7383151" y="3606796"/>
            <a:ext cx="4007663" cy="400110"/>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1300">
                <a:solidFill>
                  <a:schemeClr val="accent1">
                    <a:lumMod val="90000"/>
                  </a:schemeClr>
                </a:solidFill>
              </a:rPr>
              <a:t>Information you need to stay current, plus the strategic guidance, data, and tools you need to take action</a:t>
            </a:r>
          </a:p>
        </p:txBody>
      </p:sp>
      <p:sp>
        <p:nvSpPr>
          <p:cNvPr id="26" name="Text Placeholder">
            <a:extLst>
              <a:ext uri="{FF2B5EF4-FFF2-40B4-BE49-F238E27FC236}">
                <a16:creationId xmlns:a16="http://schemas.microsoft.com/office/drawing/2014/main" id="{687A8AA3-1980-4BEE-925E-A673CDA03405}"/>
              </a:ext>
            </a:extLst>
          </p:cNvPr>
          <p:cNvSpPr txBox="1">
            <a:spLocks/>
          </p:cNvSpPr>
          <p:nvPr userDrawn="1"/>
        </p:nvSpPr>
        <p:spPr bwMode="gray">
          <a:xfrm>
            <a:off x="7383151" y="3204822"/>
            <a:ext cx="1160050" cy="276999"/>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nSpc>
                <a:spcPct val="90000"/>
              </a:lnSpc>
              <a:spcBef>
                <a:spcPts val="0"/>
              </a:spcBef>
              <a:buNone/>
            </a:pPr>
            <a:r>
              <a:rPr lang="en-US" sz="2000">
                <a:solidFill>
                  <a:schemeClr val="bg1"/>
                </a:solidFill>
                <a:latin typeface="+mj-lt"/>
              </a:rPr>
              <a:t>Research</a:t>
            </a:r>
          </a:p>
        </p:txBody>
      </p:sp>
      <p:cxnSp>
        <p:nvCxnSpPr>
          <p:cNvPr id="27" name="Straight Connector 26">
            <a:extLst>
              <a:ext uri="{FF2B5EF4-FFF2-40B4-BE49-F238E27FC236}">
                <a16:creationId xmlns:a16="http://schemas.microsoft.com/office/drawing/2014/main" id="{73717ECF-2B5F-4A19-8F0A-69C6B347ECB1}"/>
              </a:ext>
            </a:extLst>
          </p:cNvPr>
          <p:cNvCxnSpPr/>
          <p:nvPr userDrawn="1"/>
        </p:nvCxnSpPr>
        <p:spPr bwMode="gray">
          <a:xfrm>
            <a:off x="7383151" y="3555876"/>
            <a:ext cx="257175" cy="0"/>
          </a:xfrm>
          <a:prstGeom prst="line">
            <a:avLst/>
          </a:prstGeom>
          <a:ln w="19050">
            <a:solidFill>
              <a:schemeClr val="accent6"/>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28" name="Text Placeholder">
            <a:extLst>
              <a:ext uri="{FF2B5EF4-FFF2-40B4-BE49-F238E27FC236}">
                <a16:creationId xmlns:a16="http://schemas.microsoft.com/office/drawing/2014/main" id="{E54ECEE3-B452-44A4-BCD5-66133F9BA732}"/>
              </a:ext>
            </a:extLst>
          </p:cNvPr>
          <p:cNvSpPr txBox="1">
            <a:spLocks/>
          </p:cNvSpPr>
          <p:nvPr userDrawn="1"/>
        </p:nvSpPr>
        <p:spPr bwMode="gray">
          <a:xfrm>
            <a:off x="8743947" y="5786148"/>
            <a:ext cx="2843370" cy="400110"/>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1300">
                <a:solidFill>
                  <a:schemeClr val="accent1">
                    <a:lumMod val="90000"/>
                  </a:schemeClr>
                </a:solidFill>
              </a:rPr>
              <a:t>Access to our team, who can adapt our insights to your specific challenges</a:t>
            </a:r>
          </a:p>
        </p:txBody>
      </p:sp>
      <p:sp>
        <p:nvSpPr>
          <p:cNvPr id="29" name="Text Placeholder">
            <a:extLst>
              <a:ext uri="{FF2B5EF4-FFF2-40B4-BE49-F238E27FC236}">
                <a16:creationId xmlns:a16="http://schemas.microsoft.com/office/drawing/2014/main" id="{787D4ECD-F89B-4255-B8DA-06C41276526F}"/>
              </a:ext>
            </a:extLst>
          </p:cNvPr>
          <p:cNvSpPr txBox="1">
            <a:spLocks/>
          </p:cNvSpPr>
          <p:nvPr userDrawn="1"/>
        </p:nvSpPr>
        <p:spPr bwMode="gray">
          <a:xfrm>
            <a:off x="8743946" y="5384174"/>
            <a:ext cx="2532194" cy="276999"/>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nSpc>
                <a:spcPct val="90000"/>
              </a:lnSpc>
              <a:spcBef>
                <a:spcPts val="0"/>
              </a:spcBef>
              <a:buNone/>
            </a:pPr>
            <a:r>
              <a:rPr lang="en-US" sz="2000">
                <a:solidFill>
                  <a:schemeClr val="bg1"/>
                </a:solidFill>
                <a:latin typeface="+mj-lt"/>
              </a:rPr>
              <a:t>Expert support</a:t>
            </a:r>
          </a:p>
        </p:txBody>
      </p:sp>
      <p:cxnSp>
        <p:nvCxnSpPr>
          <p:cNvPr id="30" name="Straight Connector 29">
            <a:extLst>
              <a:ext uri="{FF2B5EF4-FFF2-40B4-BE49-F238E27FC236}">
                <a16:creationId xmlns:a16="http://schemas.microsoft.com/office/drawing/2014/main" id="{6328B075-5ADC-4F48-A04A-5638D9F2D919}"/>
              </a:ext>
            </a:extLst>
          </p:cNvPr>
          <p:cNvCxnSpPr/>
          <p:nvPr userDrawn="1"/>
        </p:nvCxnSpPr>
        <p:spPr bwMode="gray">
          <a:xfrm>
            <a:off x="8743946" y="5735228"/>
            <a:ext cx="257175" cy="0"/>
          </a:xfrm>
          <a:prstGeom prst="line">
            <a:avLst/>
          </a:prstGeom>
          <a:ln w="19050">
            <a:solidFill>
              <a:schemeClr val="accent6"/>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31" name="Chevron 211">
            <a:extLst>
              <a:ext uri="{FF2B5EF4-FFF2-40B4-BE49-F238E27FC236}">
                <a16:creationId xmlns:a16="http://schemas.microsoft.com/office/drawing/2014/main" id="{03879E46-8F53-4932-92E8-BC9380E85B6B}"/>
              </a:ext>
            </a:extLst>
          </p:cNvPr>
          <p:cNvSpPr/>
          <p:nvPr userDrawn="1"/>
        </p:nvSpPr>
        <p:spPr bwMode="ltGray">
          <a:xfrm rot="5400000">
            <a:off x="8558246" y="1099486"/>
            <a:ext cx="114752" cy="209163"/>
          </a:xfrm>
          <a:prstGeom prst="chevron">
            <a:avLst>
              <a:gd name="adj" fmla="val 60375"/>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2" name="Straight Connector 31">
            <a:extLst>
              <a:ext uri="{FF2B5EF4-FFF2-40B4-BE49-F238E27FC236}">
                <a16:creationId xmlns:a16="http://schemas.microsoft.com/office/drawing/2014/main" id="{9786C07D-EE85-4FC3-9BEB-641E9B75D438}"/>
              </a:ext>
            </a:extLst>
          </p:cNvPr>
          <p:cNvCxnSpPr>
            <a:cxnSpLocks/>
          </p:cNvCxnSpPr>
          <p:nvPr userDrawn="1"/>
        </p:nvCxnSpPr>
        <p:spPr bwMode="gray">
          <a:xfrm>
            <a:off x="5643927" y="1204067"/>
            <a:ext cx="2721223" cy="0"/>
          </a:xfrm>
          <a:prstGeom prst="line">
            <a:avLst/>
          </a:prstGeom>
          <a:ln w="6350">
            <a:solidFill>
              <a:schemeClr val="accent3"/>
            </a:solidFill>
            <a:headEnd type="none" w="med" len="med"/>
            <a:tailEnd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BAD820D-6078-4282-A582-E7DD9FF4501C}"/>
              </a:ext>
            </a:extLst>
          </p:cNvPr>
          <p:cNvCxnSpPr>
            <a:cxnSpLocks/>
          </p:cNvCxnSpPr>
          <p:nvPr userDrawn="1"/>
        </p:nvCxnSpPr>
        <p:spPr bwMode="gray">
          <a:xfrm>
            <a:off x="8866094" y="1204067"/>
            <a:ext cx="2721223" cy="0"/>
          </a:xfrm>
          <a:prstGeom prst="line">
            <a:avLst/>
          </a:prstGeom>
          <a:ln w="6350">
            <a:solidFill>
              <a:schemeClr val="accent3"/>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34" name="Text Placeholder">
            <a:extLst>
              <a:ext uri="{FF2B5EF4-FFF2-40B4-BE49-F238E27FC236}">
                <a16:creationId xmlns:a16="http://schemas.microsoft.com/office/drawing/2014/main" id="{78F02DFB-F32F-40FA-AC76-9D51123A8A31}"/>
              </a:ext>
            </a:extLst>
          </p:cNvPr>
          <p:cNvSpPr txBox="1">
            <a:spLocks/>
          </p:cNvSpPr>
          <p:nvPr userDrawn="1"/>
        </p:nvSpPr>
        <p:spPr bwMode="gray">
          <a:xfrm>
            <a:off x="6168830" y="1484496"/>
            <a:ext cx="5179179" cy="1082540"/>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nSpc>
                <a:spcPct val="120000"/>
              </a:lnSpc>
              <a:buNone/>
            </a:pPr>
            <a:r>
              <a:rPr lang="en-US">
                <a:solidFill>
                  <a:schemeClr val="accent1">
                    <a:lumMod val="90000"/>
                  </a:schemeClr>
                </a:solidFill>
              </a:rPr>
              <a:t>Our experts harness a time-tested research process and</a:t>
            </a:r>
            <a:br>
              <a:rPr lang="en-US">
                <a:solidFill>
                  <a:schemeClr val="accent1">
                    <a:lumMod val="90000"/>
                  </a:schemeClr>
                </a:solidFill>
              </a:rPr>
            </a:br>
            <a:r>
              <a:rPr lang="en-US">
                <a:solidFill>
                  <a:schemeClr val="accent1">
                    <a:lumMod val="90000"/>
                  </a:schemeClr>
                </a:solidFill>
              </a:rPr>
              <a:t>   the collective wisdom of our vast member network to</a:t>
            </a:r>
            <a:br>
              <a:rPr lang="en-US">
                <a:solidFill>
                  <a:schemeClr val="accent1">
                    <a:lumMod val="90000"/>
                  </a:schemeClr>
                </a:solidFill>
              </a:rPr>
            </a:br>
            <a:r>
              <a:rPr lang="en-US">
                <a:solidFill>
                  <a:schemeClr val="accent1">
                    <a:lumMod val="90000"/>
                  </a:schemeClr>
                </a:solidFill>
              </a:rPr>
              <a:t>      develop </a:t>
            </a:r>
            <a:r>
              <a:rPr lang="en-US" b="1">
                <a:solidFill>
                  <a:schemeClr val="bg1"/>
                </a:solidFill>
              </a:rPr>
              <a:t>provocative insights</a:t>
            </a:r>
            <a:r>
              <a:rPr lang="en-US">
                <a:solidFill>
                  <a:schemeClr val="bg1"/>
                </a:solidFill>
              </a:rPr>
              <a:t>, </a:t>
            </a:r>
            <a:r>
              <a:rPr lang="en-US" b="1">
                <a:solidFill>
                  <a:schemeClr val="bg1"/>
                </a:solidFill>
              </a:rPr>
              <a:t>actionable strategies</a:t>
            </a:r>
            <a:r>
              <a:rPr lang="en-US">
                <a:solidFill>
                  <a:schemeClr val="bg1"/>
                </a:solidFill>
              </a:rPr>
              <a:t>,</a:t>
            </a:r>
            <a:br>
              <a:rPr lang="en-US">
                <a:solidFill>
                  <a:schemeClr val="bg1"/>
                </a:solidFill>
              </a:rPr>
            </a:br>
            <a:r>
              <a:rPr lang="en-US">
                <a:solidFill>
                  <a:schemeClr val="bg2"/>
                </a:solidFill>
              </a:rPr>
              <a:t>         </a:t>
            </a:r>
            <a:r>
              <a:rPr lang="en-US">
                <a:solidFill>
                  <a:schemeClr val="accent1">
                    <a:lumMod val="90000"/>
                  </a:schemeClr>
                </a:solidFill>
              </a:rPr>
              <a:t>and </a:t>
            </a:r>
            <a:r>
              <a:rPr lang="en-US" b="1">
                <a:solidFill>
                  <a:schemeClr val="bg1"/>
                </a:solidFill>
              </a:rPr>
              <a:t>practical tools</a:t>
            </a:r>
            <a:r>
              <a:rPr lang="en-US">
                <a:solidFill>
                  <a:schemeClr val="bg1"/>
                </a:solidFill>
              </a:rPr>
              <a:t> </a:t>
            </a:r>
            <a:r>
              <a:rPr lang="en-US">
                <a:solidFill>
                  <a:schemeClr val="accent1">
                    <a:lumMod val="90000"/>
                  </a:schemeClr>
                </a:solidFill>
              </a:rPr>
              <a:t>that are at the core of our offerings.</a:t>
            </a:r>
          </a:p>
        </p:txBody>
      </p:sp>
      <p:sp>
        <p:nvSpPr>
          <p:cNvPr id="35" name="Text Placeholder">
            <a:extLst>
              <a:ext uri="{FF2B5EF4-FFF2-40B4-BE49-F238E27FC236}">
                <a16:creationId xmlns:a16="http://schemas.microsoft.com/office/drawing/2014/main" id="{978D35EE-3F9F-4AE1-9DFB-F55DA369D04A}"/>
              </a:ext>
            </a:extLst>
          </p:cNvPr>
          <p:cNvSpPr txBox="1">
            <a:spLocks/>
          </p:cNvSpPr>
          <p:nvPr userDrawn="1"/>
        </p:nvSpPr>
        <p:spPr bwMode="gray">
          <a:xfrm>
            <a:off x="8035962" y="4646556"/>
            <a:ext cx="3264292" cy="400110"/>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1300">
                <a:solidFill>
                  <a:schemeClr val="accent1">
                    <a:lumMod val="90000"/>
                  </a:schemeClr>
                </a:solidFill>
              </a:rPr>
              <a:t>Forums that promote education, networking, and collaboration with peers</a:t>
            </a:r>
          </a:p>
        </p:txBody>
      </p:sp>
      <p:sp>
        <p:nvSpPr>
          <p:cNvPr id="36" name="Text Placeholder">
            <a:extLst>
              <a:ext uri="{FF2B5EF4-FFF2-40B4-BE49-F238E27FC236}">
                <a16:creationId xmlns:a16="http://schemas.microsoft.com/office/drawing/2014/main" id="{C6B65205-44DA-4771-AADB-372166823017}"/>
              </a:ext>
            </a:extLst>
          </p:cNvPr>
          <p:cNvSpPr txBox="1">
            <a:spLocks/>
          </p:cNvSpPr>
          <p:nvPr userDrawn="1"/>
        </p:nvSpPr>
        <p:spPr bwMode="gray">
          <a:xfrm>
            <a:off x="8035961" y="4244582"/>
            <a:ext cx="2532194" cy="276999"/>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nSpc>
                <a:spcPct val="90000"/>
              </a:lnSpc>
              <a:spcBef>
                <a:spcPts val="0"/>
              </a:spcBef>
              <a:buNone/>
            </a:pPr>
            <a:r>
              <a:rPr lang="en-US" sz="2000">
                <a:solidFill>
                  <a:schemeClr val="bg1"/>
                </a:solidFill>
                <a:latin typeface="+mj-lt"/>
              </a:rPr>
              <a:t>Events</a:t>
            </a:r>
          </a:p>
        </p:txBody>
      </p:sp>
      <p:cxnSp>
        <p:nvCxnSpPr>
          <p:cNvPr id="37" name="Straight Connector 36">
            <a:extLst>
              <a:ext uri="{FF2B5EF4-FFF2-40B4-BE49-F238E27FC236}">
                <a16:creationId xmlns:a16="http://schemas.microsoft.com/office/drawing/2014/main" id="{44950F73-18E6-4AC3-84E9-1D00BFE57F1A}"/>
              </a:ext>
            </a:extLst>
          </p:cNvPr>
          <p:cNvCxnSpPr/>
          <p:nvPr userDrawn="1"/>
        </p:nvCxnSpPr>
        <p:spPr bwMode="gray">
          <a:xfrm>
            <a:off x="8035961" y="4595636"/>
            <a:ext cx="257175" cy="0"/>
          </a:xfrm>
          <a:prstGeom prst="line">
            <a:avLst/>
          </a:prstGeom>
          <a:ln w="19050">
            <a:solidFill>
              <a:schemeClr val="accent6"/>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38" name="Parallelogram 37">
            <a:extLst>
              <a:ext uri="{FF2B5EF4-FFF2-40B4-BE49-F238E27FC236}">
                <a16:creationId xmlns:a16="http://schemas.microsoft.com/office/drawing/2014/main" id="{40D3B1FB-B954-434D-B8C6-2F13CFCBD5B4}"/>
              </a:ext>
            </a:extLst>
          </p:cNvPr>
          <p:cNvSpPr/>
          <p:nvPr userDrawn="1"/>
        </p:nvSpPr>
        <p:spPr bwMode="gray">
          <a:xfrm flipH="1">
            <a:off x="10689569" y="2782038"/>
            <a:ext cx="309322" cy="200439"/>
          </a:xfrm>
          <a:prstGeom prst="parallelogram">
            <a:avLst>
              <a:gd name="adj" fmla="val 63336"/>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7511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330" name="Picture 329">
            <a:extLst>
              <a:ext uri="{FF2B5EF4-FFF2-40B4-BE49-F238E27FC236}">
                <a16:creationId xmlns:a16="http://schemas.microsoft.com/office/drawing/2014/main" id="{1BE4BCF6-9E92-45E8-89F6-CC57B5018CA1}"/>
              </a:ext>
              <a:ext uri="{C183D7F6-B498-43B3-948B-1728B52AA6E4}">
                <adec:decorative xmlns:adec="http://schemas.microsoft.com/office/drawing/2017/decorative" val="1"/>
              </a:ext>
            </a:extLst>
          </p:cNvPr>
          <p:cNvPicPr>
            <a:picLocks noChangeAspect="1"/>
          </p:cNvPicPr>
          <p:nvPr userDrawn="1"/>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gray">
          <a:xfrm rot="10800000">
            <a:off x="1" y="3933699"/>
            <a:ext cx="12192000" cy="1801939"/>
          </a:xfrm>
          <a:prstGeom prst="rect">
            <a:avLst/>
          </a:prstGeom>
        </p:spPr>
      </p:pic>
      <p:pic>
        <p:nvPicPr>
          <p:cNvPr id="331" name="Picture 330">
            <a:extLst>
              <a:ext uri="{FF2B5EF4-FFF2-40B4-BE49-F238E27FC236}">
                <a16:creationId xmlns:a16="http://schemas.microsoft.com/office/drawing/2014/main" id="{8C61108E-E18F-462D-8325-BE454248AF0E}"/>
              </a:ext>
              <a:ext uri="{C183D7F6-B498-43B3-948B-1728B52AA6E4}">
                <adec:decorative xmlns:adec="http://schemas.microsoft.com/office/drawing/2017/decorative" val="1"/>
              </a:ext>
            </a:extLst>
          </p:cNvPr>
          <p:cNvPicPr>
            <a:picLocks noChangeAspect="1"/>
          </p:cNvPicPr>
          <p:nvPr userDrawn="1"/>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gray">
          <a:xfrm>
            <a:off x="1" y="757832"/>
            <a:ext cx="12192000" cy="1801939"/>
          </a:xfrm>
          <a:prstGeom prst="rect">
            <a:avLst/>
          </a:prstGeom>
        </p:spPr>
      </p:pic>
      <p:sp>
        <p:nvSpPr>
          <p:cNvPr id="329" name="Parallelogram 328">
            <a:extLst>
              <a:ext uri="{FF2B5EF4-FFF2-40B4-BE49-F238E27FC236}">
                <a16:creationId xmlns:a16="http://schemas.microsoft.com/office/drawing/2014/main" id="{6551C16D-7D05-42EB-A655-79CD040D8CC6}"/>
              </a:ext>
              <a:ext uri="{C183D7F6-B498-43B3-948B-1728B52AA6E4}">
                <adec:decorative xmlns:adec="http://schemas.microsoft.com/office/drawing/2017/decorative" val="1"/>
              </a:ext>
            </a:extLst>
          </p:cNvPr>
          <p:cNvSpPr>
            <a:spLocks noChangeAspect="1"/>
          </p:cNvSpPr>
          <p:nvPr userDrawn="1"/>
        </p:nvSpPr>
        <p:spPr bwMode="gray">
          <a:xfrm flipH="1">
            <a:off x="903039" y="1033887"/>
            <a:ext cx="5894303" cy="4425696"/>
          </a:xfrm>
          <a:prstGeom prst="parallelogram">
            <a:avLst>
              <a:gd name="adj" fmla="val 64560"/>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laceholder - Subtitle"/>
          <p:cNvSpPr>
            <a:spLocks noGrp="1"/>
          </p:cNvSpPr>
          <p:nvPr userDrawn="1">
            <p:ph type="body" sz="quarter" idx="19" hasCustomPrompt="1"/>
          </p:nvPr>
        </p:nvSpPr>
        <p:spPr bwMode="gray">
          <a:xfrm>
            <a:off x="2708217" y="3804911"/>
            <a:ext cx="7958141" cy="1348061"/>
          </a:xfrm>
        </p:spPr>
        <p:txBody>
          <a:bodyPr/>
          <a:lstStyle>
            <a:lvl1pPr marL="0" indent="0">
              <a:lnSpc>
                <a:spcPct val="90000"/>
              </a:lnSpc>
              <a:spcBef>
                <a:spcPts val="0"/>
              </a:spcBef>
              <a:buNone/>
              <a:defRPr sz="4800">
                <a:solidFill>
                  <a:schemeClr val="tx1"/>
                </a:solidFill>
                <a:latin typeface="+mj-lt"/>
                <a:cs typeface="Times New Roman" panose="02020603050405020304" pitchFamily="18" charset="0"/>
              </a:defRPr>
            </a:lvl1pPr>
            <a:lvl2pPr marL="114300" indent="0">
              <a:spcBef>
                <a:spcPts val="0"/>
              </a:spcBef>
              <a:buNone/>
              <a:defRPr sz="1100">
                <a:solidFill>
                  <a:schemeClr val="accent1"/>
                </a:solidFill>
              </a:defRPr>
            </a:lvl2pPr>
            <a:lvl3pPr marL="228600" indent="0">
              <a:spcBef>
                <a:spcPts val="0"/>
              </a:spcBef>
              <a:buNone/>
              <a:defRPr sz="1100">
                <a:solidFill>
                  <a:schemeClr val="accent1"/>
                </a:solidFill>
              </a:defRPr>
            </a:lvl3pPr>
            <a:lvl4pPr marL="342900" indent="0">
              <a:spcBef>
                <a:spcPts val="0"/>
              </a:spcBef>
              <a:buNone/>
              <a:defRPr sz="1100">
                <a:solidFill>
                  <a:schemeClr val="accent1"/>
                </a:solidFill>
              </a:defRPr>
            </a:lvl4pPr>
            <a:lvl5pPr marL="457200" indent="0">
              <a:spcBef>
                <a:spcPts val="0"/>
              </a:spcBef>
              <a:buNone/>
              <a:defRPr sz="1100">
                <a:solidFill>
                  <a:schemeClr val="accent1"/>
                </a:solidFill>
              </a:defRPr>
            </a:lvl5pPr>
          </a:lstStyle>
          <a:p>
            <a:pPr lvl="0"/>
            <a:r>
              <a:rPr lang="en-US"/>
              <a:t>Section title – TNR 48pt, sentence case</a:t>
            </a:r>
          </a:p>
        </p:txBody>
      </p:sp>
      <p:sp>
        <p:nvSpPr>
          <p:cNvPr id="37"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accent4"/>
                </a:solidFill>
                <a:latin typeface="+mn-lt"/>
                <a:cs typeface="Arial" panose="020B0604020202020204" pitchFamily="34" charset="0"/>
              </a:rPr>
              <a:t>‹#›</a:t>
            </a:fld>
            <a:endParaRPr lang="en-US" sz="1200" b="1">
              <a:solidFill>
                <a:schemeClr val="accent4"/>
              </a:solidFill>
              <a:latin typeface="+mn-lt"/>
            </a:endParaRPr>
          </a:p>
        </p:txBody>
      </p:sp>
      <p:sp>
        <p:nvSpPr>
          <p:cNvPr id="4" name="Text Placeholder 3"/>
          <p:cNvSpPr>
            <a:spLocks noGrp="1"/>
          </p:cNvSpPr>
          <p:nvPr userDrawn="1">
            <p:ph type="body" sz="quarter" idx="20" hasCustomPrompt="1"/>
          </p:nvPr>
        </p:nvSpPr>
        <p:spPr bwMode="gray">
          <a:xfrm>
            <a:off x="2641867" y="1718186"/>
            <a:ext cx="2257425" cy="2308324"/>
          </a:xfrm>
        </p:spPr>
        <p:txBody>
          <a:bodyPr/>
          <a:lstStyle>
            <a:lvl1pPr marL="0" indent="0">
              <a:spcBef>
                <a:spcPts val="0"/>
              </a:spcBef>
              <a:buNone/>
              <a:defRPr sz="15000">
                <a:latin typeface="+mj-lt"/>
                <a:cs typeface="Times New Roman" panose="02020603050405020304" pitchFamily="18" charset="0"/>
              </a:defRPr>
            </a:lvl1pPr>
          </a:lstStyle>
          <a:p>
            <a:pPr lvl="0"/>
            <a:r>
              <a:rPr lang="en-US"/>
              <a:t>01</a:t>
            </a:r>
          </a:p>
        </p:txBody>
      </p:sp>
      <p:pic>
        <p:nvPicPr>
          <p:cNvPr id="187" name="Graphic 186">
            <a:extLst>
              <a:ext uri="{FF2B5EF4-FFF2-40B4-BE49-F238E27FC236}">
                <a16:creationId xmlns:a16="http://schemas.microsoft.com/office/drawing/2014/main" id="{706DDC79-2967-446F-878C-34C504393423}"/>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bwMode="gray">
          <a:xfrm>
            <a:off x="609601" y="6273198"/>
            <a:ext cx="1051558" cy="291148"/>
          </a:xfrm>
          <a:prstGeom prst="rect">
            <a:avLst/>
          </a:prstGeom>
        </p:spPr>
      </p:pic>
      <p:pic>
        <p:nvPicPr>
          <p:cNvPr id="168" name="Graphic 167">
            <a:extLst>
              <a:ext uri="{FF2B5EF4-FFF2-40B4-BE49-F238E27FC236}">
                <a16:creationId xmlns:a16="http://schemas.microsoft.com/office/drawing/2014/main" id="{E2516D7D-1315-4D9E-A9B0-56715346A782}"/>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1896065" y="6311465"/>
            <a:ext cx="9281141" cy="101571"/>
          </a:xfrm>
          <a:prstGeom prst="rect">
            <a:avLst/>
          </a:prstGeom>
        </p:spPr>
      </p:pic>
    </p:spTree>
    <p:extLst>
      <p:ext uri="{BB962C8B-B14F-4D97-AF65-F5344CB8AC3E}">
        <p14:creationId xmlns:p14="http://schemas.microsoft.com/office/powerpoint/2010/main" val="2017387850"/>
      </p:ext>
    </p:extLst>
  </p:cSld>
  <p:clrMapOvr>
    <a:masterClrMapping/>
  </p:clrMapOvr>
  <p:extLst>
    <p:ext uri="{DCECCB84-F9BA-43D5-87BE-67443E8EF086}">
      <p15:sldGuideLst xmlns:p15="http://schemas.microsoft.com/office/powerpoint/2012/main">
        <p15:guide id="1" pos="1704" userDrawn="1">
          <p15:clr>
            <a:srgbClr val="FBAE40"/>
          </p15:clr>
        </p15:guide>
        <p15:guide id="2" pos="6722" userDrawn="1">
          <p15:clr>
            <a:srgbClr val="FBAE40"/>
          </p15:clr>
        </p15:guide>
        <p15:guide id="3" orient="horz" pos="239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9" name="Placeholder - Footnote"/>
          <p:cNvSpPr>
            <a:spLocks noGrp="1"/>
          </p:cNvSpPr>
          <p:nvPr>
            <p:ph type="body" sz="quarter" idx="28" hasCustomPrompt="1"/>
          </p:nvPr>
        </p:nvSpPr>
        <p:spPr bwMode="gray">
          <a:xfrm>
            <a:off x="612773" y="5952324"/>
            <a:ext cx="3657600" cy="215444"/>
          </a:xfrm>
        </p:spPr>
        <p:txBody>
          <a:bodyPr lIns="0" rIns="0" bIns="0" anchor="b" anchorCtr="0"/>
          <a:lstStyle>
            <a:lvl1pPr marL="115888" indent="-115888">
              <a:spcBef>
                <a:spcPts val="200"/>
              </a:spcBef>
              <a:buClr>
                <a:schemeClr val="accent3"/>
              </a:buClr>
              <a:buFont typeface="+mj-lt"/>
              <a:buAutoNum type="arabicPeriod"/>
              <a:defRPr lang="en-US" sz="700" kern="1200" baseline="0" dirty="0" smtClean="0">
                <a:solidFill>
                  <a:schemeClr val="accent3"/>
                </a:solidFill>
                <a:latin typeface="+mn-lt"/>
                <a:ea typeface="+mn-ea"/>
                <a:cs typeface="+mn-cs"/>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Click to add footnote. Numbers appear automatically (no additional space or tab needed). Use a period at the end of each footnote. Stretch the box to the right as needed.</a:t>
            </a:r>
          </a:p>
        </p:txBody>
      </p:sp>
      <p:sp>
        <p:nvSpPr>
          <p:cNvPr id="27" name="Placeholder - Source"/>
          <p:cNvSpPr>
            <a:spLocks noGrp="1"/>
          </p:cNvSpPr>
          <p:nvPr>
            <p:ph type="body" sz="quarter" idx="27" hasCustomPrompt="1"/>
          </p:nvPr>
        </p:nvSpPr>
        <p:spPr bwMode="gray">
          <a:xfrm>
            <a:off x="8809022" y="5952324"/>
            <a:ext cx="2767408" cy="215444"/>
          </a:xfrm>
        </p:spPr>
        <p:txBody>
          <a:bodyPr rIns="0" bIns="0" anchor="b" anchorCtr="0"/>
          <a:lstStyle>
            <a:lvl1pPr marL="0" indent="0">
              <a:spcBef>
                <a:spcPts val="0"/>
              </a:spcBef>
              <a:buNone/>
              <a:defRPr sz="700" baseline="0">
                <a:solidFill>
                  <a:schemeClr val="accent3"/>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Source: Click to add source. Use a single space after “Source:” and a period at the end of the source. Stretch the box to the left as needed.</a:t>
            </a:r>
          </a:p>
        </p:txBody>
      </p:sp>
      <p:sp>
        <p:nvSpPr>
          <p:cNvPr id="2" name="Title 1"/>
          <p:cNvSpPr>
            <a:spLocks noGrp="1"/>
          </p:cNvSpPr>
          <p:nvPr>
            <p:ph type="title" hasCustomPrompt="1"/>
          </p:nvPr>
        </p:nvSpPr>
        <p:spPr bwMode="gray">
          <a:xfrm>
            <a:off x="612774" y="588771"/>
            <a:ext cx="10972801" cy="540917"/>
          </a:xfrm>
        </p:spPr>
        <p:txBody>
          <a:bodyPr/>
          <a:lstStyle>
            <a:lvl1pPr>
              <a:defRPr/>
            </a:lvl1pPr>
          </a:lstStyle>
          <a:p>
            <a:r>
              <a:rPr lang="en-US"/>
              <a:t>Slide title, Times New Roman 38pt, sentence case</a:t>
            </a:r>
          </a:p>
        </p:txBody>
      </p:sp>
      <p:sp>
        <p:nvSpPr>
          <p:cNvPr id="228" name="Slide Number">
            <a:extLst>
              <a:ext uri="{FF2B5EF4-FFF2-40B4-BE49-F238E27FC236}">
                <a16:creationId xmlns:a16="http://schemas.microsoft.com/office/drawing/2014/main" id="{32F00C1D-B606-44BC-A70C-599AD1779AC9}"/>
              </a:ext>
            </a:extLst>
          </p:cNvP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accent4"/>
                </a:solidFill>
                <a:latin typeface="+mn-lt"/>
                <a:cs typeface="Arial" panose="020B0604020202020204" pitchFamily="34" charset="0"/>
              </a:rPr>
              <a:t>‹#›</a:t>
            </a:fld>
            <a:endParaRPr lang="en-US" sz="1200" b="1">
              <a:solidFill>
                <a:schemeClr val="accent4"/>
              </a:solidFill>
              <a:latin typeface="+mn-lt"/>
            </a:endParaRPr>
          </a:p>
        </p:txBody>
      </p:sp>
      <p:pic>
        <p:nvPicPr>
          <p:cNvPr id="229" name="Graphic 228">
            <a:extLst>
              <a:ext uri="{FF2B5EF4-FFF2-40B4-BE49-F238E27FC236}">
                <a16:creationId xmlns:a16="http://schemas.microsoft.com/office/drawing/2014/main" id="{EC5DBFAD-83A3-48FD-AE5A-C5DDE87105D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609601" y="6273198"/>
            <a:ext cx="1051558" cy="291148"/>
          </a:xfrm>
          <a:prstGeom prst="rect">
            <a:avLst/>
          </a:prstGeom>
        </p:spPr>
      </p:pic>
      <p:pic>
        <p:nvPicPr>
          <p:cNvPr id="196" name="Graphic 195">
            <a:extLst>
              <a:ext uri="{FF2B5EF4-FFF2-40B4-BE49-F238E27FC236}">
                <a16:creationId xmlns:a16="http://schemas.microsoft.com/office/drawing/2014/main" id="{CB71F512-DF86-4D8A-8A82-08F0E2494B8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896065" y="6311465"/>
            <a:ext cx="9281141" cy="101571"/>
          </a:xfrm>
          <a:prstGeom prst="rect">
            <a:avLst/>
          </a:prstGeom>
        </p:spPr>
      </p:pic>
    </p:spTree>
    <p:extLst>
      <p:ext uri="{BB962C8B-B14F-4D97-AF65-F5344CB8AC3E}">
        <p14:creationId xmlns:p14="http://schemas.microsoft.com/office/powerpoint/2010/main" val="3012823672"/>
      </p:ext>
    </p:extLst>
  </p:cSld>
  <p:clrMapOvr>
    <a:masterClrMapping/>
  </p:clrMapOvr>
  <p:extLst>
    <p:ext uri="{DCECCB84-F9BA-43D5-87BE-67443E8EF086}">
      <p15:sldGuideLst xmlns:p15="http://schemas.microsoft.com/office/powerpoint/2012/main">
        <p15:guide id="1" orient="horz" pos="3889" userDrawn="1">
          <p15:clr>
            <a:srgbClr val="FBAE40"/>
          </p15:clr>
        </p15:guide>
        <p15:guide id="2" orient="horz" pos="1096"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pact slide - Dark">
    <p:bg bwMode="gray">
      <p:bgPr>
        <a:solidFill>
          <a:schemeClr val="accent5"/>
        </a:solidFill>
        <a:effectLst/>
      </p:bgPr>
    </p:bg>
    <p:spTree>
      <p:nvGrpSpPr>
        <p:cNvPr id="1" name=""/>
        <p:cNvGrpSpPr/>
        <p:nvPr/>
      </p:nvGrpSpPr>
      <p:grpSpPr>
        <a:xfrm>
          <a:off x="0" y="0"/>
          <a:ext cx="0" cy="0"/>
          <a:chOff x="0" y="0"/>
          <a:chExt cx="0" cy="0"/>
        </a:xfrm>
      </p:grpSpPr>
      <p:sp>
        <p:nvSpPr>
          <p:cNvPr id="166" name="Parallelogram 165">
            <a:extLst>
              <a:ext uri="{FF2B5EF4-FFF2-40B4-BE49-F238E27FC236}">
                <a16:creationId xmlns:a16="http://schemas.microsoft.com/office/drawing/2014/main" id="{D108E857-2F65-45BF-88AB-8965CF812E48}"/>
              </a:ext>
              <a:ext uri="{C183D7F6-B498-43B3-948B-1728B52AA6E4}">
                <adec:decorative xmlns:adec="http://schemas.microsoft.com/office/drawing/2017/decorative" val="1"/>
              </a:ext>
            </a:extLst>
          </p:cNvPr>
          <p:cNvSpPr>
            <a:spLocks noChangeAspect="1"/>
          </p:cNvSpPr>
          <p:nvPr userDrawn="1"/>
        </p:nvSpPr>
        <p:spPr bwMode="gray">
          <a:xfrm flipH="1">
            <a:off x="3265729" y="1216152"/>
            <a:ext cx="5660542" cy="4425696"/>
          </a:xfrm>
          <a:prstGeom prst="parallelogram">
            <a:avLst>
              <a:gd name="adj" fmla="val 65186"/>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4"/>
          <p:cNvSpPr>
            <a:spLocks noGrp="1"/>
          </p:cNvSpPr>
          <p:nvPr userDrawn="1">
            <p:ph type="body" sz="quarter" idx="27" hasCustomPrompt="1"/>
          </p:nvPr>
        </p:nvSpPr>
        <p:spPr bwMode="gray">
          <a:xfrm>
            <a:off x="1231665" y="2084548"/>
            <a:ext cx="9728671" cy="2166747"/>
          </a:xfrm>
        </p:spPr>
        <p:txBody>
          <a:bodyPr>
            <a:spAutoFit/>
          </a:bodyPr>
          <a:lstStyle>
            <a:lvl1pPr marL="0" indent="0">
              <a:lnSpc>
                <a:spcPct val="110000"/>
              </a:lnSpc>
              <a:spcBef>
                <a:spcPts val="1800"/>
              </a:spcBef>
              <a:buNone/>
              <a:defRPr sz="3200" baseline="0">
                <a:solidFill>
                  <a:schemeClr val="bg1"/>
                </a:solidFill>
                <a:latin typeface="+mj-lt"/>
                <a:cs typeface="Times New Roman" panose="02020603050405020304" pitchFamily="18" charset="0"/>
              </a:defRPr>
            </a:lvl1pPr>
            <a:lvl2pPr marL="163289" indent="0">
              <a:spcBef>
                <a:spcPts val="0"/>
              </a:spcBef>
              <a:buNone/>
              <a:defRPr sz="2000">
                <a:solidFill>
                  <a:schemeClr val="accent3"/>
                </a:solidFill>
              </a:defRPr>
            </a:lvl2pPr>
            <a:lvl3pPr marL="326578" indent="0">
              <a:spcBef>
                <a:spcPts val="0"/>
              </a:spcBef>
              <a:buNone/>
              <a:defRPr sz="2000">
                <a:solidFill>
                  <a:schemeClr val="accent3"/>
                </a:solidFill>
              </a:defRPr>
            </a:lvl3pPr>
            <a:lvl4pPr marL="489867" indent="0">
              <a:spcBef>
                <a:spcPts val="0"/>
              </a:spcBef>
              <a:buNone/>
              <a:defRPr sz="2000">
                <a:solidFill>
                  <a:schemeClr val="accent3"/>
                </a:solidFill>
              </a:defRPr>
            </a:lvl4pPr>
            <a:lvl5pPr marL="653156" indent="0">
              <a:spcBef>
                <a:spcPts val="0"/>
              </a:spcBef>
              <a:buNone/>
              <a:defRPr sz="2000">
                <a:solidFill>
                  <a:schemeClr val="accent3"/>
                </a:solidFill>
              </a:defRPr>
            </a:lvl5pPr>
          </a:lstStyle>
          <a:p>
            <a:pPr lvl="0"/>
            <a:r>
              <a:rPr lang="en-US"/>
              <a:t>“Previously, I would never know if employees had their most productive day. The employee wouldn’t even know. Now throughout the day, we both know if they are tracking to have their ‘best day ever’ and we can celebrate it!”</a:t>
            </a:r>
          </a:p>
        </p:txBody>
      </p:sp>
      <p:sp>
        <p:nvSpPr>
          <p:cNvPr id="14" name="Text Placeholder 6"/>
          <p:cNvSpPr>
            <a:spLocks noGrp="1"/>
          </p:cNvSpPr>
          <p:nvPr userDrawn="1">
            <p:ph type="body" sz="quarter" idx="28" hasCustomPrompt="1"/>
          </p:nvPr>
        </p:nvSpPr>
        <p:spPr bwMode="gray">
          <a:xfrm>
            <a:off x="8805798" y="5952207"/>
            <a:ext cx="2770632" cy="215444"/>
          </a:xfrm>
        </p:spPr>
        <p:txBody>
          <a:bodyPr rIns="0" bIns="0" anchor="b" anchorCtr="0"/>
          <a:lstStyle>
            <a:lvl1pPr marL="0" indent="0">
              <a:spcBef>
                <a:spcPts val="0"/>
              </a:spcBef>
              <a:buNone/>
              <a:defRPr sz="700">
                <a:solidFill>
                  <a:schemeClr val="accent3"/>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a:t>Source: Click to add source. Use a single space after “Source:” and a period at the end of the source. Stretch the box to the left as needed.</a:t>
            </a:r>
          </a:p>
        </p:txBody>
      </p:sp>
      <p:sp>
        <p:nvSpPr>
          <p:cNvPr id="9" name="Text Placeholder 6"/>
          <p:cNvSpPr>
            <a:spLocks noGrp="1"/>
          </p:cNvSpPr>
          <p:nvPr userDrawn="1">
            <p:ph type="body" sz="quarter" idx="30" hasCustomPrompt="1"/>
          </p:nvPr>
        </p:nvSpPr>
        <p:spPr bwMode="gray">
          <a:xfrm>
            <a:off x="612773" y="5952207"/>
            <a:ext cx="3657600" cy="215444"/>
          </a:xfrm>
        </p:spPr>
        <p:txBody>
          <a:bodyPr lIns="0" rIns="0" bIns="0" anchor="b" anchorCtr="0"/>
          <a:lstStyle>
            <a:lvl1pPr marL="115888" indent="-115888">
              <a:spcBef>
                <a:spcPts val="200"/>
              </a:spcBef>
              <a:buClr>
                <a:schemeClr val="accent3"/>
              </a:buClr>
              <a:buFont typeface="+mj-lt"/>
              <a:buAutoNum type="arabicPeriod"/>
              <a:defRPr sz="700">
                <a:solidFill>
                  <a:schemeClr val="accent3"/>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a:t>Click to add footnote. Numbers appear automatically (no additional space or tab needed). Use a period at the end of each footnote. Stretch the box to the right as needed.</a:t>
            </a:r>
          </a:p>
        </p:txBody>
      </p:sp>
      <p:sp>
        <p:nvSpPr>
          <p:cNvPr id="167" name="Slide Number">
            <a:extLst>
              <a:ext uri="{FF2B5EF4-FFF2-40B4-BE49-F238E27FC236}">
                <a16:creationId xmlns:a16="http://schemas.microsoft.com/office/drawing/2014/main" id="{6754ED1A-2097-4104-9479-BB369FD3B52D}"/>
              </a:ext>
            </a:extLst>
          </p:cNvP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bg1"/>
                </a:solidFill>
                <a:latin typeface="+mn-lt"/>
                <a:cs typeface="Arial" panose="020B0604020202020204" pitchFamily="34" charset="0"/>
              </a:rPr>
              <a:t>‹#›</a:t>
            </a:fld>
            <a:endParaRPr lang="en-US" sz="1200" b="1">
              <a:solidFill>
                <a:schemeClr val="bg1"/>
              </a:solidFill>
              <a:latin typeface="+mn-lt"/>
            </a:endParaRPr>
          </a:p>
        </p:txBody>
      </p:sp>
      <p:pic>
        <p:nvPicPr>
          <p:cNvPr id="169" name="Graphic 168">
            <a:extLst>
              <a:ext uri="{FF2B5EF4-FFF2-40B4-BE49-F238E27FC236}">
                <a16:creationId xmlns:a16="http://schemas.microsoft.com/office/drawing/2014/main" id="{183B66EE-8447-4829-BF62-C83DCE5FE132}"/>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609600" y="6273198"/>
            <a:ext cx="1051560" cy="291148"/>
          </a:xfrm>
          <a:prstGeom prst="rect">
            <a:avLst/>
          </a:prstGeom>
        </p:spPr>
      </p:pic>
      <p:pic>
        <p:nvPicPr>
          <p:cNvPr id="168" name="Graphic 167">
            <a:extLst>
              <a:ext uri="{FF2B5EF4-FFF2-40B4-BE49-F238E27FC236}">
                <a16:creationId xmlns:a16="http://schemas.microsoft.com/office/drawing/2014/main" id="{650BCF0F-4A5E-4085-9F61-DCE145DD197C}"/>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896065" y="6311465"/>
            <a:ext cx="9281141" cy="101571"/>
          </a:xfrm>
          <a:prstGeom prst="rect">
            <a:avLst/>
          </a:prstGeom>
        </p:spPr>
      </p:pic>
    </p:spTree>
    <p:extLst>
      <p:ext uri="{BB962C8B-B14F-4D97-AF65-F5344CB8AC3E}">
        <p14:creationId xmlns:p14="http://schemas.microsoft.com/office/powerpoint/2010/main" val="3041529178"/>
      </p:ext>
    </p:extLst>
  </p:cSld>
  <p:clrMapOvr>
    <a:masterClrMapping/>
  </p:clrMapOvr>
  <p:extLst>
    <p:ext uri="{DCECCB84-F9BA-43D5-87BE-67443E8EF086}">
      <p15:sldGuideLst xmlns:p15="http://schemas.microsoft.com/office/powerpoint/2012/main">
        <p15:guide id="1" orient="horz" pos="3889" userDrawn="1">
          <p15:clr>
            <a:srgbClr val="FBAE40"/>
          </p15:clr>
        </p15:guide>
        <p15:guide id="2" orient="horz" pos="479"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pact slide - Light">
    <p:bg bwMode="gray">
      <p:bgPr>
        <a:solidFill>
          <a:schemeClr val="tx2"/>
        </a:solidFill>
        <a:effectLst/>
      </p:bgPr>
    </p:bg>
    <p:spTree>
      <p:nvGrpSpPr>
        <p:cNvPr id="1" name=""/>
        <p:cNvGrpSpPr/>
        <p:nvPr/>
      </p:nvGrpSpPr>
      <p:grpSpPr>
        <a:xfrm>
          <a:off x="0" y="0"/>
          <a:ext cx="0" cy="0"/>
          <a:chOff x="0" y="0"/>
          <a:chExt cx="0" cy="0"/>
        </a:xfrm>
      </p:grpSpPr>
      <p:pic>
        <p:nvPicPr>
          <p:cNvPr id="176" name="Picture 175">
            <a:extLst>
              <a:ext uri="{FF2B5EF4-FFF2-40B4-BE49-F238E27FC236}">
                <a16:creationId xmlns:a16="http://schemas.microsoft.com/office/drawing/2014/main" id="{BB396139-6543-461A-B7C5-9FEBB6C93140}"/>
              </a:ext>
              <a:ext uri="{C183D7F6-B498-43B3-948B-1728B52AA6E4}">
                <adec:decorative xmlns:adec="http://schemas.microsoft.com/office/drawing/2017/decorative" val="1"/>
              </a:ext>
            </a:extLst>
          </p:cNvPr>
          <p:cNvPicPr>
            <a:picLocks noChangeAspect="1"/>
          </p:cNvPicPr>
          <p:nvPr userDrawn="1"/>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gray">
          <a:xfrm rot="10800000">
            <a:off x="1" y="3933699"/>
            <a:ext cx="12192000" cy="1801939"/>
          </a:xfrm>
          <a:prstGeom prst="rect">
            <a:avLst/>
          </a:prstGeom>
        </p:spPr>
      </p:pic>
      <p:pic>
        <p:nvPicPr>
          <p:cNvPr id="177" name="Picture 176">
            <a:extLst>
              <a:ext uri="{FF2B5EF4-FFF2-40B4-BE49-F238E27FC236}">
                <a16:creationId xmlns:a16="http://schemas.microsoft.com/office/drawing/2014/main" id="{C451F22D-8094-473F-B672-CFEFBCCECADE}"/>
              </a:ext>
              <a:ext uri="{C183D7F6-B498-43B3-948B-1728B52AA6E4}">
                <adec:decorative xmlns:adec="http://schemas.microsoft.com/office/drawing/2017/decorative" val="1"/>
              </a:ext>
            </a:extLst>
          </p:cNvPr>
          <p:cNvPicPr>
            <a:picLocks noChangeAspect="1"/>
          </p:cNvPicPr>
          <p:nvPr userDrawn="1"/>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gray">
          <a:xfrm>
            <a:off x="1" y="757832"/>
            <a:ext cx="12192000" cy="1801939"/>
          </a:xfrm>
          <a:prstGeom prst="rect">
            <a:avLst/>
          </a:prstGeom>
        </p:spPr>
      </p:pic>
      <p:sp>
        <p:nvSpPr>
          <p:cNvPr id="173" name="Parallelogram 172">
            <a:extLst>
              <a:ext uri="{FF2B5EF4-FFF2-40B4-BE49-F238E27FC236}">
                <a16:creationId xmlns:a16="http://schemas.microsoft.com/office/drawing/2014/main" id="{BEF50957-B6B6-44D1-8413-6ADF8E668227}"/>
              </a:ext>
              <a:ext uri="{C183D7F6-B498-43B3-948B-1728B52AA6E4}">
                <adec:decorative xmlns:adec="http://schemas.microsoft.com/office/drawing/2017/decorative" val="1"/>
              </a:ext>
            </a:extLst>
          </p:cNvPr>
          <p:cNvSpPr>
            <a:spLocks noChangeAspect="1"/>
          </p:cNvSpPr>
          <p:nvPr userDrawn="1"/>
        </p:nvSpPr>
        <p:spPr bwMode="gray">
          <a:xfrm flipH="1">
            <a:off x="3265729" y="1039150"/>
            <a:ext cx="5660542" cy="4425696"/>
          </a:xfrm>
          <a:prstGeom prst="parallelogram">
            <a:avLst>
              <a:gd name="adj" fmla="val 65186"/>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4"/>
          <p:cNvSpPr>
            <a:spLocks noGrp="1"/>
          </p:cNvSpPr>
          <p:nvPr userDrawn="1">
            <p:ph type="body" sz="quarter" idx="27" hasCustomPrompt="1"/>
          </p:nvPr>
        </p:nvSpPr>
        <p:spPr bwMode="gray">
          <a:xfrm>
            <a:off x="1231664" y="2168625"/>
            <a:ext cx="9728671" cy="2166747"/>
          </a:xfrm>
        </p:spPr>
        <p:txBody>
          <a:bodyPr>
            <a:spAutoFit/>
          </a:bodyPr>
          <a:lstStyle>
            <a:lvl1pPr marL="0" indent="0">
              <a:lnSpc>
                <a:spcPct val="110000"/>
              </a:lnSpc>
              <a:spcBef>
                <a:spcPts val="1800"/>
              </a:spcBef>
              <a:buNone/>
              <a:defRPr sz="3200" baseline="0">
                <a:solidFill>
                  <a:schemeClr val="tx1"/>
                </a:solidFill>
                <a:latin typeface="+mj-lt"/>
                <a:cs typeface="Times New Roman" panose="02020603050405020304" pitchFamily="18" charset="0"/>
              </a:defRPr>
            </a:lvl1pPr>
            <a:lvl2pPr marL="163289" indent="0">
              <a:spcBef>
                <a:spcPts val="0"/>
              </a:spcBef>
              <a:buNone/>
              <a:defRPr sz="2000">
                <a:solidFill>
                  <a:schemeClr val="accent3"/>
                </a:solidFill>
              </a:defRPr>
            </a:lvl2pPr>
            <a:lvl3pPr marL="326578" indent="0">
              <a:spcBef>
                <a:spcPts val="0"/>
              </a:spcBef>
              <a:buNone/>
              <a:defRPr sz="2000">
                <a:solidFill>
                  <a:schemeClr val="accent3"/>
                </a:solidFill>
              </a:defRPr>
            </a:lvl3pPr>
            <a:lvl4pPr marL="489867" indent="0">
              <a:spcBef>
                <a:spcPts val="0"/>
              </a:spcBef>
              <a:buNone/>
              <a:defRPr sz="2000">
                <a:solidFill>
                  <a:schemeClr val="accent3"/>
                </a:solidFill>
              </a:defRPr>
            </a:lvl4pPr>
            <a:lvl5pPr marL="653156" indent="0">
              <a:spcBef>
                <a:spcPts val="0"/>
              </a:spcBef>
              <a:buNone/>
              <a:defRPr sz="2000">
                <a:solidFill>
                  <a:schemeClr val="accent3"/>
                </a:solidFill>
              </a:defRPr>
            </a:lvl5pPr>
          </a:lstStyle>
          <a:p>
            <a:pPr lvl="0"/>
            <a:r>
              <a:rPr lang="en-US"/>
              <a:t>“Previously, I would never know if employees had their most productive day. The employee wouldn’t even know. Now throughout the day, we both know if they are tracking to have their ‘best day ever’ and we can celebrate it!”</a:t>
            </a:r>
          </a:p>
        </p:txBody>
      </p:sp>
      <p:sp>
        <p:nvSpPr>
          <p:cNvPr id="14" name="Text Placeholder 6"/>
          <p:cNvSpPr>
            <a:spLocks noGrp="1"/>
          </p:cNvSpPr>
          <p:nvPr userDrawn="1">
            <p:ph type="body" sz="quarter" idx="28" hasCustomPrompt="1"/>
          </p:nvPr>
        </p:nvSpPr>
        <p:spPr bwMode="gray">
          <a:xfrm>
            <a:off x="8805798" y="5952207"/>
            <a:ext cx="2770632" cy="215444"/>
          </a:xfrm>
        </p:spPr>
        <p:txBody>
          <a:bodyPr rIns="0" bIns="0" anchor="b" anchorCtr="0"/>
          <a:lstStyle>
            <a:lvl1pPr marL="0" indent="0">
              <a:spcBef>
                <a:spcPts val="0"/>
              </a:spcBef>
              <a:buNone/>
              <a:defRPr sz="700">
                <a:solidFill>
                  <a:schemeClr val="accent3"/>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a:t>Source: Click to add source. Use a single space after “Source:” and a period at the end of the source. Stretch the box to the left as needed.</a:t>
            </a:r>
          </a:p>
        </p:txBody>
      </p:sp>
      <p:sp>
        <p:nvSpPr>
          <p:cNvPr id="9" name="Text Placeholder 6"/>
          <p:cNvSpPr>
            <a:spLocks noGrp="1"/>
          </p:cNvSpPr>
          <p:nvPr userDrawn="1">
            <p:ph type="body" sz="quarter" idx="30" hasCustomPrompt="1"/>
          </p:nvPr>
        </p:nvSpPr>
        <p:spPr bwMode="gray">
          <a:xfrm>
            <a:off x="612773" y="5952207"/>
            <a:ext cx="3657600" cy="215444"/>
          </a:xfrm>
        </p:spPr>
        <p:txBody>
          <a:bodyPr lIns="0" rIns="0" bIns="0" anchor="b" anchorCtr="0"/>
          <a:lstStyle>
            <a:lvl1pPr marL="115888" indent="-115888">
              <a:spcBef>
                <a:spcPts val="200"/>
              </a:spcBef>
              <a:buClr>
                <a:schemeClr val="accent3"/>
              </a:buClr>
              <a:buFont typeface="+mj-lt"/>
              <a:buAutoNum type="arabicPeriod"/>
              <a:defRPr sz="700">
                <a:solidFill>
                  <a:schemeClr val="accent3"/>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a:t>Click to add footnote. Numbers appear automatically (no additional space or tab needed). Use a period at the end of each footnote. Stretch the box to the right as needed.</a:t>
            </a:r>
          </a:p>
        </p:txBody>
      </p:sp>
      <p:sp>
        <p:nvSpPr>
          <p:cNvPr id="44"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bg1"/>
                </a:solidFill>
                <a:latin typeface="+mn-lt"/>
                <a:cs typeface="Arial" panose="020B0604020202020204" pitchFamily="34" charset="0"/>
              </a:rPr>
              <a:t>‹#›</a:t>
            </a:fld>
            <a:endParaRPr lang="en-US" sz="1200" b="1">
              <a:solidFill>
                <a:schemeClr val="bg1"/>
              </a:solidFill>
              <a:latin typeface="+mn-lt"/>
            </a:endParaRPr>
          </a:p>
        </p:txBody>
      </p:sp>
      <p:sp>
        <p:nvSpPr>
          <p:cNvPr id="359" name="Slide Number"/>
          <p:cNvSpPr txBox="1"/>
          <p:nvPr userDrawn="1"/>
        </p:nvSpPr>
        <p:spPr bwMode="gray">
          <a:xfrm>
            <a:off x="11129268" y="6242419"/>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accent4"/>
                </a:solidFill>
                <a:latin typeface="+mn-lt"/>
                <a:cs typeface="Arial" panose="020B0604020202020204" pitchFamily="34" charset="0"/>
              </a:rPr>
              <a:t>‹#›</a:t>
            </a:fld>
            <a:endParaRPr lang="en-US" sz="1200" b="1">
              <a:solidFill>
                <a:schemeClr val="accent4"/>
              </a:solidFill>
              <a:latin typeface="+mn-lt"/>
            </a:endParaRPr>
          </a:p>
        </p:txBody>
      </p:sp>
      <p:pic>
        <p:nvPicPr>
          <p:cNvPr id="172" name="Graphic 171">
            <a:extLst>
              <a:ext uri="{FF2B5EF4-FFF2-40B4-BE49-F238E27FC236}">
                <a16:creationId xmlns:a16="http://schemas.microsoft.com/office/drawing/2014/main" id="{3CE2EA42-5FF6-4828-93A7-CB7DA9FCEEA8}"/>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bwMode="gray">
          <a:xfrm>
            <a:off x="609600" y="6273198"/>
            <a:ext cx="1051560" cy="291148"/>
          </a:xfrm>
          <a:prstGeom prst="rect">
            <a:avLst/>
          </a:prstGeom>
        </p:spPr>
      </p:pic>
      <p:pic>
        <p:nvPicPr>
          <p:cNvPr id="170" name="Graphic 169">
            <a:extLst>
              <a:ext uri="{FF2B5EF4-FFF2-40B4-BE49-F238E27FC236}">
                <a16:creationId xmlns:a16="http://schemas.microsoft.com/office/drawing/2014/main" id="{E8F4F1AC-204B-4D3B-A057-F367FD428C96}"/>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1896065" y="6311465"/>
            <a:ext cx="9281141" cy="101571"/>
          </a:xfrm>
          <a:prstGeom prst="rect">
            <a:avLst/>
          </a:prstGeom>
        </p:spPr>
      </p:pic>
    </p:spTree>
    <p:extLst>
      <p:ext uri="{BB962C8B-B14F-4D97-AF65-F5344CB8AC3E}">
        <p14:creationId xmlns:p14="http://schemas.microsoft.com/office/powerpoint/2010/main" val="3940206890"/>
      </p:ext>
    </p:extLst>
  </p:cSld>
  <p:clrMapOvr>
    <a:masterClrMapping/>
  </p:clrMapOvr>
  <p:extLst>
    <p:ext uri="{DCECCB84-F9BA-43D5-87BE-67443E8EF086}">
      <p15:sldGuideLst xmlns:p15="http://schemas.microsoft.com/office/powerpoint/2012/main">
        <p15:guide id="1" orient="horz" pos="3889">
          <p15:clr>
            <a:srgbClr val="FBAE40"/>
          </p15:clr>
        </p15:guide>
        <p15:guide id="2" orient="horz" pos="479" userDrawn="1">
          <p15:clr>
            <a:srgbClr val="FBAE40"/>
          </p15:clr>
        </p15:guide>
        <p15:guide id="3" orient="horz" pos="3613"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ver slide">
    <p:bg bwMode="gray">
      <p:bgPr>
        <a:solidFill>
          <a:schemeClr val="tx1"/>
        </a:solidFill>
        <a:effectLst/>
      </p:bgPr>
    </p:bg>
    <p:spTree>
      <p:nvGrpSpPr>
        <p:cNvPr id="1" name=""/>
        <p:cNvGrpSpPr/>
        <p:nvPr/>
      </p:nvGrpSpPr>
      <p:grpSpPr>
        <a:xfrm>
          <a:off x="0" y="0"/>
          <a:ext cx="0" cy="0"/>
          <a:chOff x="0" y="0"/>
          <a:chExt cx="0" cy="0"/>
        </a:xfrm>
      </p:grpSpPr>
      <p:sp>
        <p:nvSpPr>
          <p:cNvPr id="12" name="Parallelogram 11">
            <a:extLst>
              <a:ext uri="{FF2B5EF4-FFF2-40B4-BE49-F238E27FC236}">
                <a16:creationId xmlns:a16="http://schemas.microsoft.com/office/drawing/2014/main" id="{5845CF1B-F1E6-4531-97D7-A0009C32A28C}"/>
              </a:ext>
              <a:ext uri="{C183D7F6-B498-43B3-948B-1728B52AA6E4}">
                <adec:decorative xmlns:adec="http://schemas.microsoft.com/office/drawing/2017/decorative" val="1"/>
              </a:ext>
            </a:extLst>
          </p:cNvPr>
          <p:cNvSpPr>
            <a:spLocks noChangeAspect="1"/>
          </p:cNvSpPr>
          <p:nvPr userDrawn="1"/>
        </p:nvSpPr>
        <p:spPr bwMode="gray">
          <a:xfrm flipH="1">
            <a:off x="1710250" y="0"/>
            <a:ext cx="8771501" cy="6858000"/>
          </a:xfrm>
          <a:prstGeom prst="parallelogram">
            <a:avLst>
              <a:gd name="adj" fmla="val 65186"/>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Placeholder - Subtitle"/>
          <p:cNvSpPr>
            <a:spLocks noGrp="1"/>
          </p:cNvSpPr>
          <p:nvPr>
            <p:ph type="body" sz="quarter" idx="20" hasCustomPrompt="1"/>
          </p:nvPr>
        </p:nvSpPr>
        <p:spPr bwMode="gray">
          <a:xfrm>
            <a:off x="1564005" y="4542724"/>
            <a:ext cx="9063990" cy="369332"/>
          </a:xfrm>
        </p:spPr>
        <p:txBody>
          <a:bodyPr/>
          <a:lstStyle>
            <a:lvl1pPr marL="0" indent="0" algn="ctr">
              <a:spcBef>
                <a:spcPts val="0"/>
              </a:spcBef>
              <a:buNone/>
              <a:defRPr sz="2400" baseline="0">
                <a:solidFill>
                  <a:schemeClr val="bg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a:t>Presentation subtitle, Arial 24pt, sentence case</a:t>
            </a:r>
          </a:p>
        </p:txBody>
      </p:sp>
      <p:sp>
        <p:nvSpPr>
          <p:cNvPr id="2" name="Placeholder - Title"/>
          <p:cNvSpPr>
            <a:spLocks noGrp="1"/>
          </p:cNvSpPr>
          <p:nvPr>
            <p:ph type="title" hasCustomPrompt="1"/>
          </p:nvPr>
        </p:nvSpPr>
        <p:spPr bwMode="gray">
          <a:xfrm>
            <a:off x="1564005" y="2212560"/>
            <a:ext cx="9063990" cy="1685077"/>
          </a:xfrm>
        </p:spPr>
        <p:txBody>
          <a:bodyPr anchor="b"/>
          <a:lstStyle>
            <a:lvl1pPr algn="ctr">
              <a:defRPr sz="6000" baseline="0">
                <a:solidFill>
                  <a:schemeClr val="bg1"/>
                </a:solidFill>
                <a:latin typeface="+mj-lt"/>
                <a:cs typeface="Times New Roman" panose="02020603050405020304" pitchFamily="18" charset="0"/>
              </a:defRPr>
            </a:lvl1pPr>
          </a:lstStyle>
          <a:p>
            <a:r>
              <a:rPr lang="en-US"/>
              <a:t>Presentation title – </a:t>
            </a:r>
            <a:br>
              <a:rPr lang="en-US"/>
            </a:br>
            <a:r>
              <a:rPr lang="en-US"/>
              <a:t>TNR 60pt, sentence case</a:t>
            </a:r>
          </a:p>
        </p:txBody>
      </p:sp>
      <p:cxnSp>
        <p:nvCxnSpPr>
          <p:cNvPr id="4" name="Straight Connector 3">
            <a:extLst>
              <a:ext uri="{C183D7F6-B498-43B3-948B-1728B52AA6E4}">
                <adec:decorative xmlns:adec="http://schemas.microsoft.com/office/drawing/2017/decorative" val="1"/>
              </a:ext>
            </a:extLst>
          </p:cNvPr>
          <p:cNvCxnSpPr/>
          <p:nvPr userDrawn="1"/>
        </p:nvCxnSpPr>
        <p:spPr bwMode="invGray">
          <a:xfrm>
            <a:off x="5701665" y="4206240"/>
            <a:ext cx="788670" cy="0"/>
          </a:xfrm>
          <a:prstGeom prst="line">
            <a:avLst/>
          </a:prstGeom>
          <a:ln w="28575">
            <a:solidFill>
              <a:schemeClr val="accent6"/>
            </a:solidFill>
            <a:headEnd type="none" w="med" len="med"/>
            <a:tailEnd w="med" len="med"/>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30B9D43B-6D95-49EF-A7DF-A645093531A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609600" y="600471"/>
            <a:ext cx="1901952" cy="526599"/>
          </a:xfrm>
          <a:prstGeom prst="rect">
            <a:avLst/>
          </a:prstGeom>
        </p:spPr>
      </p:pic>
    </p:spTree>
    <p:extLst>
      <p:ext uri="{BB962C8B-B14F-4D97-AF65-F5344CB8AC3E}">
        <p14:creationId xmlns:p14="http://schemas.microsoft.com/office/powerpoint/2010/main" val="1691853367"/>
      </p:ext>
    </p:extLst>
  </p:cSld>
  <p:clrMapOvr>
    <a:masterClrMapping/>
  </p:clrMapOvr>
  <p:extLst>
    <p:ext uri="{DCECCB84-F9BA-43D5-87BE-67443E8EF086}">
      <p15:sldGuideLst xmlns:p15="http://schemas.microsoft.com/office/powerpoint/2012/main">
        <p15:guide id="1" pos="979" userDrawn="1">
          <p15:clr>
            <a:srgbClr val="FBAE40"/>
          </p15:clr>
        </p15:guide>
        <p15:guide id="2" orient="horz" pos="2852" userDrawn="1">
          <p15:clr>
            <a:srgbClr val="FBAE40"/>
          </p15:clr>
        </p15:guide>
        <p15:guide id="4" orient="horz" pos="2466" userDrawn="1">
          <p15:clr>
            <a:srgbClr val="FBAE40"/>
          </p15:clr>
        </p15:guide>
        <p15:guide id="5" pos="6705"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AB Overview">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16A7491D-68BB-42F8-971E-2AE2544D2410}"/>
              </a:ext>
            </a:extLst>
          </p:cNvPr>
          <p:cNvSpPr/>
          <p:nvPr userDrawn="1"/>
        </p:nvSpPr>
        <p:spPr bwMode="gray">
          <a:xfrm>
            <a:off x="7849056" y="0"/>
            <a:ext cx="4342944" cy="6833616"/>
          </a:xfrm>
          <a:custGeom>
            <a:avLst/>
            <a:gdLst>
              <a:gd name="connsiteX0" fmla="*/ 0 w 4342944"/>
              <a:gd name="connsiteY0" fmla="*/ 0 h 6833616"/>
              <a:gd name="connsiteX1" fmla="*/ 4342944 w 4342944"/>
              <a:gd name="connsiteY1" fmla="*/ 0 h 6833616"/>
              <a:gd name="connsiteX2" fmla="*/ 4342944 w 4342944"/>
              <a:gd name="connsiteY2" fmla="*/ 6833616 h 6833616"/>
              <a:gd name="connsiteX3" fmla="*/ 4310030 w 4342944"/>
              <a:gd name="connsiteY3" fmla="*/ 6833616 h 6833616"/>
            </a:gdLst>
            <a:ahLst/>
            <a:cxnLst>
              <a:cxn ang="0">
                <a:pos x="connsiteX0" y="connsiteY0"/>
              </a:cxn>
              <a:cxn ang="0">
                <a:pos x="connsiteX1" y="connsiteY1"/>
              </a:cxn>
              <a:cxn ang="0">
                <a:pos x="connsiteX2" y="connsiteY2"/>
              </a:cxn>
              <a:cxn ang="0">
                <a:pos x="connsiteX3" y="connsiteY3"/>
              </a:cxn>
            </a:cxnLst>
            <a:rect l="l" t="t" r="r" b="b"/>
            <a:pathLst>
              <a:path w="4342944" h="6833616">
                <a:moveTo>
                  <a:pt x="0" y="0"/>
                </a:moveTo>
                <a:lnTo>
                  <a:pt x="4342944" y="0"/>
                </a:lnTo>
                <a:lnTo>
                  <a:pt x="4342944" y="6833616"/>
                </a:lnTo>
                <a:lnTo>
                  <a:pt x="4310030" y="6833616"/>
                </a:lnTo>
                <a:close/>
              </a:path>
            </a:pathLst>
          </a:cu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F1ACDC81-47B5-4AC7-83FD-E2CA3CBCC7CB}"/>
              </a:ext>
            </a:extLst>
          </p:cNvPr>
          <p:cNvSpPr>
            <a:spLocks noChangeAspect="1"/>
          </p:cNvSpPr>
          <p:nvPr userDrawn="1"/>
        </p:nvSpPr>
        <p:spPr bwMode="gray">
          <a:xfrm flipH="1">
            <a:off x="4392390" y="1"/>
            <a:ext cx="7799610" cy="6861110"/>
          </a:xfrm>
          <a:custGeom>
            <a:avLst/>
            <a:gdLst>
              <a:gd name="connsiteX0" fmla="*/ 7796074 w 7796074"/>
              <a:gd name="connsiteY0" fmla="*/ 0 h 6857999"/>
              <a:gd name="connsiteX1" fmla="*/ 2906034 w 7796074"/>
              <a:gd name="connsiteY1" fmla="*/ 0 h 6857999"/>
              <a:gd name="connsiteX2" fmla="*/ 0 w 7796074"/>
              <a:gd name="connsiteY2" fmla="*/ 4607560 h 6857999"/>
              <a:gd name="connsiteX3" fmla="*/ 0 w 7796074"/>
              <a:gd name="connsiteY3" fmla="*/ 6857999 h 6857999"/>
              <a:gd name="connsiteX4" fmla="*/ 3470666 w 7796074"/>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6074" h="6857999">
                <a:moveTo>
                  <a:pt x="7796074" y="0"/>
                </a:moveTo>
                <a:lnTo>
                  <a:pt x="2906034" y="0"/>
                </a:lnTo>
                <a:lnTo>
                  <a:pt x="0" y="4607560"/>
                </a:lnTo>
                <a:lnTo>
                  <a:pt x="0" y="6857999"/>
                </a:lnTo>
                <a:lnTo>
                  <a:pt x="3470666" y="6857999"/>
                </a:lnTo>
                <a:close/>
              </a:path>
            </a:pathLst>
          </a:cu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Rectangle 6">
            <a:extLst>
              <a:ext uri="{FF2B5EF4-FFF2-40B4-BE49-F238E27FC236}">
                <a16:creationId xmlns:a16="http://schemas.microsoft.com/office/drawing/2014/main" id="{FAA46F38-F941-42C7-B6E6-5C70741104FB}"/>
              </a:ext>
            </a:extLst>
          </p:cNvPr>
          <p:cNvSpPr/>
          <p:nvPr userDrawn="1"/>
        </p:nvSpPr>
        <p:spPr bwMode="gray">
          <a:xfrm>
            <a:off x="3696127" y="3591659"/>
            <a:ext cx="1525713" cy="181359"/>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15D3ED6-5D0E-47C0-AF60-590083391AE0}"/>
              </a:ext>
            </a:extLst>
          </p:cNvPr>
          <p:cNvSpPr/>
          <p:nvPr userDrawn="1"/>
        </p:nvSpPr>
        <p:spPr bwMode="gray">
          <a:xfrm>
            <a:off x="570216" y="3591659"/>
            <a:ext cx="1980344" cy="181359"/>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96BE398C-C646-4B17-A20C-8557BD11F4F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612774" y="646459"/>
            <a:ext cx="1856413" cy="513045"/>
          </a:xfrm>
          <a:prstGeom prst="rect">
            <a:avLst/>
          </a:prstGeom>
        </p:spPr>
      </p:pic>
      <p:sp>
        <p:nvSpPr>
          <p:cNvPr id="11" name="Copyright">
            <a:hlinkClick r:id="rId4"/>
            <a:extLst>
              <a:ext uri="{FF2B5EF4-FFF2-40B4-BE49-F238E27FC236}">
                <a16:creationId xmlns:a16="http://schemas.microsoft.com/office/drawing/2014/main" id="{4E4AC49E-47DC-4814-B5CB-9F0DCD2F79CD}"/>
              </a:ext>
            </a:extLst>
          </p:cNvPr>
          <p:cNvSpPr txBox="1"/>
          <p:nvPr userDrawn="1"/>
        </p:nvSpPr>
        <p:spPr bwMode="gray">
          <a:xfrm>
            <a:off x="612775" y="6502287"/>
            <a:ext cx="3010021" cy="12138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a:solidFill>
                  <a:schemeClr val="accent4"/>
                </a:solidFill>
                <a:latin typeface="+mj-lt"/>
                <a:cs typeface="Times New Roman" panose="02020603050405020304" pitchFamily="18" charset="0"/>
              </a:rPr>
              <a:t>© 2023 Advisory Board • All rights reserved • </a:t>
            </a:r>
            <a:r>
              <a:rPr lang="en-US" sz="700" b="1">
                <a:solidFill>
                  <a:schemeClr val="accent4"/>
                </a:solidFill>
                <a:latin typeface="+mj-lt"/>
                <a:cs typeface="Times New Roman" panose="02020603050405020304" pitchFamily="18" charset="0"/>
              </a:rPr>
              <a:t>advisory.com</a:t>
            </a:r>
          </a:p>
        </p:txBody>
      </p:sp>
      <p:sp>
        <p:nvSpPr>
          <p:cNvPr id="12" name="Title 4">
            <a:extLst>
              <a:ext uri="{FF2B5EF4-FFF2-40B4-BE49-F238E27FC236}">
                <a16:creationId xmlns:a16="http://schemas.microsoft.com/office/drawing/2014/main" id="{B94DD025-8861-479C-9A06-B18EB6BE7202}"/>
              </a:ext>
            </a:extLst>
          </p:cNvPr>
          <p:cNvSpPr txBox="1">
            <a:spLocks/>
          </p:cNvSpPr>
          <p:nvPr userDrawn="1"/>
        </p:nvSpPr>
        <p:spPr bwMode="gray">
          <a:xfrm>
            <a:off x="612776" y="4529438"/>
            <a:ext cx="1206950" cy="128112"/>
          </a:xfrm>
          <a:prstGeom prst="rect">
            <a:avLst/>
          </a:prstGeom>
        </p:spPr>
        <p:txBody>
          <a:bodyPr vert="horz" wrap="square" lIns="0" tIns="0" rIns="0" bIns="0" rtlCol="0" anchor="t" anchorCtr="0">
            <a:spAutoFit/>
          </a:bodyPr>
          <a:lstStyle>
            <a:lvl1pPr algn="l" defTabSz="914400" rtl="0" eaLnBrk="1" fontAlgn="ctr" latinLnBrk="0" hangingPunct="1">
              <a:lnSpc>
                <a:spcPct val="90000"/>
              </a:lnSpc>
              <a:spcBef>
                <a:spcPct val="0"/>
              </a:spcBef>
              <a:buNone/>
              <a:defRPr sz="3200" kern="1200">
                <a:solidFill>
                  <a:schemeClr val="tx1"/>
                </a:solidFill>
                <a:latin typeface="+mj-lt"/>
                <a:ea typeface="+mj-ea"/>
                <a:cs typeface="+mj-cs"/>
              </a:defRPr>
            </a:lvl1pPr>
          </a:lstStyle>
          <a:p>
            <a:r>
              <a:rPr lang="en-US" sz="900" cap="all" spc="50">
                <a:solidFill>
                  <a:schemeClr val="accent2"/>
                </a:solidFill>
                <a:latin typeface="+mn-lt"/>
              </a:rPr>
              <a:t>WHO WE SERVE</a:t>
            </a:r>
          </a:p>
        </p:txBody>
      </p:sp>
      <p:sp>
        <p:nvSpPr>
          <p:cNvPr id="13" name="Text Placeholder">
            <a:extLst>
              <a:ext uri="{FF2B5EF4-FFF2-40B4-BE49-F238E27FC236}">
                <a16:creationId xmlns:a16="http://schemas.microsoft.com/office/drawing/2014/main" id="{368AE02B-9D0A-4F0B-A8E5-74F6C54270D8}"/>
              </a:ext>
            </a:extLst>
          </p:cNvPr>
          <p:cNvSpPr txBox="1">
            <a:spLocks/>
          </p:cNvSpPr>
          <p:nvPr userDrawn="1"/>
        </p:nvSpPr>
        <p:spPr bwMode="gray">
          <a:xfrm>
            <a:off x="612776" y="4740864"/>
            <a:ext cx="4927412" cy="1299074"/>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nSpc>
                <a:spcPct val="120000"/>
              </a:lnSpc>
              <a:buNone/>
            </a:pPr>
            <a:r>
              <a:rPr lang="en-US" sz="1800"/>
              <a:t>Hospitals </a:t>
            </a:r>
            <a:r>
              <a:rPr lang="en-US" sz="1800">
                <a:ln>
                  <a:solidFill>
                    <a:schemeClr val="accent2"/>
                  </a:solidFill>
                </a:ln>
                <a:noFill/>
                <a:cs typeface="Arial" panose="020B0604020202020204" pitchFamily="34" charset="0"/>
              </a:rPr>
              <a:t>•</a:t>
            </a:r>
            <a:r>
              <a:rPr lang="en-US" sz="1800"/>
              <a:t> Health systems </a:t>
            </a:r>
            <a:r>
              <a:rPr lang="en-US" sz="1800">
                <a:ln>
                  <a:solidFill>
                    <a:schemeClr val="accent2"/>
                  </a:solidFill>
                </a:ln>
                <a:noFill/>
                <a:cs typeface="Arial" panose="020B0604020202020204" pitchFamily="34" charset="0"/>
              </a:rPr>
              <a:t>•</a:t>
            </a:r>
            <a:r>
              <a:rPr lang="en-US" sz="1800"/>
              <a:t> Medical groups </a:t>
            </a:r>
            <a:r>
              <a:rPr lang="en-US" sz="1800">
                <a:ln>
                  <a:solidFill>
                    <a:schemeClr val="accent2"/>
                  </a:solidFill>
                </a:ln>
                <a:noFill/>
                <a:cs typeface="Arial" panose="020B0604020202020204" pitchFamily="34" charset="0"/>
              </a:rPr>
              <a:t>•</a:t>
            </a:r>
            <a:r>
              <a:rPr lang="en-US" sz="1800"/>
              <a:t> Post-acute care providers </a:t>
            </a:r>
            <a:r>
              <a:rPr lang="en-US" sz="1800">
                <a:ln>
                  <a:solidFill>
                    <a:schemeClr val="accent2"/>
                  </a:solidFill>
                </a:ln>
                <a:noFill/>
                <a:cs typeface="Arial" panose="020B0604020202020204" pitchFamily="34" charset="0"/>
              </a:rPr>
              <a:t>•</a:t>
            </a:r>
            <a:r>
              <a:rPr lang="en-US" sz="1800"/>
              <a:t> Life sciences firms </a:t>
            </a:r>
            <a:r>
              <a:rPr lang="en-US" sz="1800">
                <a:ln>
                  <a:solidFill>
                    <a:schemeClr val="accent2"/>
                  </a:solidFill>
                </a:ln>
                <a:noFill/>
                <a:cs typeface="Arial" panose="020B0604020202020204" pitchFamily="34" charset="0"/>
              </a:rPr>
              <a:t>•</a:t>
            </a:r>
            <a:r>
              <a:rPr lang="en-US" sz="1800"/>
              <a:t> Digital health companies </a:t>
            </a:r>
            <a:r>
              <a:rPr lang="en-US" sz="1800">
                <a:ln>
                  <a:solidFill>
                    <a:schemeClr val="accent2"/>
                  </a:solidFill>
                </a:ln>
                <a:noFill/>
                <a:cs typeface="Arial" panose="020B0604020202020204" pitchFamily="34" charset="0"/>
              </a:rPr>
              <a:t>•</a:t>
            </a:r>
            <a:r>
              <a:rPr lang="en-US" sz="1800"/>
              <a:t> Health plans </a:t>
            </a:r>
            <a:r>
              <a:rPr lang="en-US" sz="1800">
                <a:ln>
                  <a:solidFill>
                    <a:schemeClr val="accent2"/>
                  </a:solidFill>
                </a:ln>
                <a:noFill/>
                <a:cs typeface="Arial" panose="020B0604020202020204" pitchFamily="34" charset="0"/>
              </a:rPr>
              <a:t>•</a:t>
            </a:r>
            <a:r>
              <a:rPr lang="en-US" sz="1800"/>
              <a:t> </a:t>
            </a:r>
            <a:br>
              <a:rPr lang="en-US" sz="1800"/>
            </a:br>
            <a:r>
              <a:rPr lang="en-US" sz="1800"/>
              <a:t>Health care professional services firms</a:t>
            </a:r>
          </a:p>
        </p:txBody>
      </p:sp>
      <p:pic>
        <p:nvPicPr>
          <p:cNvPr id="14" name="Graphic 13">
            <a:extLst>
              <a:ext uri="{FF2B5EF4-FFF2-40B4-BE49-F238E27FC236}">
                <a16:creationId xmlns:a16="http://schemas.microsoft.com/office/drawing/2014/main" id="{0D358D57-0BBA-4C50-9EA7-C3B9B09809D7}"/>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bwMode="gray">
          <a:xfrm>
            <a:off x="4200013" y="2842381"/>
            <a:ext cx="6684329" cy="73152"/>
          </a:xfrm>
          <a:prstGeom prst="rect">
            <a:avLst/>
          </a:prstGeom>
        </p:spPr>
      </p:pic>
      <p:sp>
        <p:nvSpPr>
          <p:cNvPr id="15" name="Parallelogram 14">
            <a:extLst>
              <a:ext uri="{FF2B5EF4-FFF2-40B4-BE49-F238E27FC236}">
                <a16:creationId xmlns:a16="http://schemas.microsoft.com/office/drawing/2014/main" id="{F7DD9C51-F0CC-4809-A758-BB0703A03D71}"/>
              </a:ext>
            </a:extLst>
          </p:cNvPr>
          <p:cNvSpPr/>
          <p:nvPr userDrawn="1"/>
        </p:nvSpPr>
        <p:spPr bwMode="gray">
          <a:xfrm flipH="1">
            <a:off x="6153150" y="2782038"/>
            <a:ext cx="590113" cy="200439"/>
          </a:xfrm>
          <a:prstGeom prst="parallelogram">
            <a:avLst>
              <a:gd name="adj" fmla="val 63336"/>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61EDE0C3-5640-4F43-9031-C73A2050994D}"/>
              </a:ext>
            </a:extLst>
          </p:cNvPr>
          <p:cNvSpPr/>
          <p:nvPr userDrawn="1"/>
        </p:nvSpPr>
        <p:spPr bwMode="gray">
          <a:xfrm flipH="1">
            <a:off x="3680592" y="2782038"/>
            <a:ext cx="2586857" cy="200439"/>
          </a:xfrm>
          <a:prstGeom prst="parallelogram">
            <a:avLst>
              <a:gd name="adj" fmla="val 63336"/>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a:extLst>
              <a:ext uri="{FF2B5EF4-FFF2-40B4-BE49-F238E27FC236}">
                <a16:creationId xmlns:a16="http://schemas.microsoft.com/office/drawing/2014/main" id="{24ED7B4F-6A2B-4BCF-B390-0D1C41F73DCA}"/>
              </a:ext>
            </a:extLst>
          </p:cNvPr>
          <p:cNvSpPr txBox="1">
            <a:spLocks/>
          </p:cNvSpPr>
          <p:nvPr userDrawn="1"/>
        </p:nvSpPr>
        <p:spPr bwMode="gray">
          <a:xfrm>
            <a:off x="612776" y="1551790"/>
            <a:ext cx="4648974" cy="2308324"/>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spcBef>
                <a:spcPts val="0"/>
              </a:spcBef>
              <a:buNone/>
            </a:pPr>
            <a:r>
              <a:rPr lang="en-US" sz="5000">
                <a:solidFill>
                  <a:schemeClr val="accent5"/>
                </a:solidFill>
                <a:latin typeface="+mj-lt"/>
              </a:rPr>
              <a:t>Helping health care leaders work smarter and faster</a:t>
            </a:r>
          </a:p>
        </p:txBody>
      </p:sp>
      <p:sp>
        <p:nvSpPr>
          <p:cNvPr id="18" name="Rectangle 17">
            <a:extLst>
              <a:ext uri="{FF2B5EF4-FFF2-40B4-BE49-F238E27FC236}">
                <a16:creationId xmlns:a16="http://schemas.microsoft.com/office/drawing/2014/main" id="{53CA6AB9-900A-4B01-BE89-026983A16C9E}"/>
              </a:ext>
            </a:extLst>
          </p:cNvPr>
          <p:cNvSpPr/>
          <p:nvPr userDrawn="1"/>
        </p:nvSpPr>
        <p:spPr bwMode="gray">
          <a:xfrm>
            <a:off x="8365150" y="1151002"/>
            <a:ext cx="500944" cy="136459"/>
          </a:xfrm>
          <a:prstGeom prst="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a:extLst>
              <a:ext uri="{FF2B5EF4-FFF2-40B4-BE49-F238E27FC236}">
                <a16:creationId xmlns:a16="http://schemas.microsoft.com/office/drawing/2014/main" id="{CD571C6A-A490-4F38-810F-50F954F5A97B}"/>
              </a:ext>
            </a:extLst>
          </p:cNvPr>
          <p:cNvSpPr txBox="1">
            <a:spLocks/>
          </p:cNvSpPr>
          <p:nvPr userDrawn="1"/>
        </p:nvSpPr>
        <p:spPr bwMode="gray">
          <a:xfrm>
            <a:off x="7641791" y="324880"/>
            <a:ext cx="1782833" cy="461665"/>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spcBef>
                <a:spcPts val="0"/>
              </a:spcBef>
              <a:buNone/>
            </a:pPr>
            <a:r>
              <a:rPr lang="en-US" sz="3000">
                <a:solidFill>
                  <a:schemeClr val="bg1"/>
                </a:solidFill>
                <a:latin typeface="+mj-lt"/>
              </a:rPr>
              <a:t>40</a:t>
            </a:r>
            <a:r>
              <a:rPr lang="en-US" sz="3000" baseline="30000">
                <a:solidFill>
                  <a:schemeClr val="bg1"/>
                </a:solidFill>
                <a:latin typeface="+mj-lt"/>
              </a:rPr>
              <a:t>+</a:t>
            </a:r>
            <a:r>
              <a:rPr lang="en-US" sz="3000">
                <a:solidFill>
                  <a:schemeClr val="bg1"/>
                </a:solidFill>
                <a:latin typeface="+mj-lt"/>
              </a:rPr>
              <a:t> </a:t>
            </a:r>
            <a:r>
              <a:rPr lang="en-US" sz="2500">
                <a:solidFill>
                  <a:schemeClr val="bg1"/>
                </a:solidFill>
                <a:latin typeface="+mj-lt"/>
              </a:rPr>
              <a:t>years</a:t>
            </a:r>
          </a:p>
        </p:txBody>
      </p:sp>
      <p:sp>
        <p:nvSpPr>
          <p:cNvPr id="20" name="Title 4">
            <a:extLst>
              <a:ext uri="{FF2B5EF4-FFF2-40B4-BE49-F238E27FC236}">
                <a16:creationId xmlns:a16="http://schemas.microsoft.com/office/drawing/2014/main" id="{735D7E4F-4FC5-43D6-A9D4-1B0171BA405C}"/>
              </a:ext>
            </a:extLst>
          </p:cNvPr>
          <p:cNvSpPr txBox="1">
            <a:spLocks/>
          </p:cNvSpPr>
          <p:nvPr userDrawn="1"/>
        </p:nvSpPr>
        <p:spPr bwMode="gray">
          <a:xfrm>
            <a:off x="7641791" y="823552"/>
            <a:ext cx="2041367" cy="138499"/>
          </a:xfrm>
          <a:prstGeom prst="rect">
            <a:avLst/>
          </a:prstGeom>
        </p:spPr>
        <p:txBody>
          <a:bodyPr vert="horz" wrap="square" lIns="0" tIns="0" rIns="0" bIns="0" rtlCol="0" anchor="t" anchorCtr="0">
            <a:spAutoFit/>
          </a:bodyPr>
          <a:lstStyle>
            <a:lvl1pPr algn="l" defTabSz="914400" rtl="0" eaLnBrk="1" fontAlgn="ctr" latinLnBrk="0" hangingPunct="1">
              <a:lnSpc>
                <a:spcPct val="90000"/>
              </a:lnSpc>
              <a:spcBef>
                <a:spcPct val="0"/>
              </a:spcBef>
              <a:buNone/>
              <a:defRPr sz="3200" kern="1200">
                <a:solidFill>
                  <a:schemeClr val="tx1"/>
                </a:solidFill>
                <a:latin typeface="+mj-lt"/>
                <a:ea typeface="+mj-ea"/>
                <a:cs typeface="+mj-cs"/>
              </a:defRPr>
            </a:lvl1pPr>
          </a:lstStyle>
          <a:p>
            <a:pPr>
              <a:lnSpc>
                <a:spcPct val="100000"/>
              </a:lnSpc>
            </a:pPr>
            <a:r>
              <a:rPr lang="en-US" sz="900" cap="all" spc="50">
                <a:solidFill>
                  <a:schemeClr val="accent2"/>
                </a:solidFill>
                <a:latin typeface="+mn-lt"/>
              </a:rPr>
              <a:t>Of research experience</a:t>
            </a:r>
          </a:p>
        </p:txBody>
      </p:sp>
      <p:sp>
        <p:nvSpPr>
          <p:cNvPr id="21" name="Text Placeholder">
            <a:extLst>
              <a:ext uri="{FF2B5EF4-FFF2-40B4-BE49-F238E27FC236}">
                <a16:creationId xmlns:a16="http://schemas.microsoft.com/office/drawing/2014/main" id="{A25C69D0-08DB-4C34-9175-5C67112E07ED}"/>
              </a:ext>
            </a:extLst>
          </p:cNvPr>
          <p:cNvSpPr txBox="1">
            <a:spLocks/>
          </p:cNvSpPr>
          <p:nvPr userDrawn="1"/>
        </p:nvSpPr>
        <p:spPr bwMode="gray">
          <a:xfrm>
            <a:off x="9800209" y="324880"/>
            <a:ext cx="1526921" cy="461665"/>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spcBef>
                <a:spcPts val="0"/>
              </a:spcBef>
              <a:buNone/>
            </a:pPr>
            <a:r>
              <a:rPr lang="en-US" sz="3000">
                <a:solidFill>
                  <a:schemeClr val="bg1"/>
                </a:solidFill>
                <a:latin typeface="+mj-lt"/>
              </a:rPr>
              <a:t>4,500</a:t>
            </a:r>
            <a:r>
              <a:rPr lang="en-US" sz="3000" baseline="30000">
                <a:solidFill>
                  <a:schemeClr val="bg1"/>
                </a:solidFill>
                <a:latin typeface="+mj-lt"/>
              </a:rPr>
              <a:t>+</a:t>
            </a:r>
          </a:p>
        </p:txBody>
      </p:sp>
      <p:sp>
        <p:nvSpPr>
          <p:cNvPr id="22" name="Title 4">
            <a:extLst>
              <a:ext uri="{FF2B5EF4-FFF2-40B4-BE49-F238E27FC236}">
                <a16:creationId xmlns:a16="http://schemas.microsoft.com/office/drawing/2014/main" id="{E5F647F0-B3B7-4EF4-95D7-F3C35E75789A}"/>
              </a:ext>
            </a:extLst>
          </p:cNvPr>
          <p:cNvSpPr txBox="1">
            <a:spLocks/>
          </p:cNvSpPr>
          <p:nvPr userDrawn="1"/>
        </p:nvSpPr>
        <p:spPr bwMode="gray">
          <a:xfrm>
            <a:off x="9800209" y="823552"/>
            <a:ext cx="1985356" cy="138499"/>
          </a:xfrm>
          <a:prstGeom prst="rect">
            <a:avLst/>
          </a:prstGeom>
        </p:spPr>
        <p:txBody>
          <a:bodyPr vert="horz" wrap="square" lIns="0" tIns="0" rIns="0" bIns="0" rtlCol="0" anchor="t" anchorCtr="0">
            <a:spAutoFit/>
          </a:bodyPr>
          <a:lstStyle>
            <a:lvl1pPr algn="l" defTabSz="914400" rtl="0" eaLnBrk="1" fontAlgn="ctr" latinLnBrk="0" hangingPunct="1">
              <a:lnSpc>
                <a:spcPct val="90000"/>
              </a:lnSpc>
              <a:spcBef>
                <a:spcPct val="0"/>
              </a:spcBef>
              <a:buNone/>
              <a:defRPr sz="3200" kern="1200">
                <a:solidFill>
                  <a:schemeClr val="tx1"/>
                </a:solidFill>
                <a:latin typeface="+mj-lt"/>
                <a:ea typeface="+mj-ea"/>
                <a:cs typeface="+mj-cs"/>
              </a:defRPr>
            </a:lvl1pPr>
          </a:lstStyle>
          <a:p>
            <a:pPr>
              <a:lnSpc>
                <a:spcPct val="100000"/>
              </a:lnSpc>
            </a:pPr>
            <a:r>
              <a:rPr lang="en-US" sz="900" cap="all" spc="50">
                <a:solidFill>
                  <a:schemeClr val="accent2"/>
                </a:solidFill>
                <a:latin typeface="+mn-lt"/>
              </a:rPr>
              <a:t>MEMBERS IN OUR NETWORK</a:t>
            </a:r>
          </a:p>
        </p:txBody>
      </p:sp>
      <p:sp>
        <p:nvSpPr>
          <p:cNvPr id="23" name="Text Placeholder">
            <a:extLst>
              <a:ext uri="{FF2B5EF4-FFF2-40B4-BE49-F238E27FC236}">
                <a16:creationId xmlns:a16="http://schemas.microsoft.com/office/drawing/2014/main" id="{811F98DE-8CEB-4C2F-9266-685F0AA2C97F}"/>
              </a:ext>
            </a:extLst>
          </p:cNvPr>
          <p:cNvSpPr txBox="1">
            <a:spLocks/>
          </p:cNvSpPr>
          <p:nvPr userDrawn="1"/>
        </p:nvSpPr>
        <p:spPr bwMode="gray">
          <a:xfrm>
            <a:off x="5643927" y="324880"/>
            <a:ext cx="1526921" cy="461665"/>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spcBef>
                <a:spcPts val="0"/>
              </a:spcBef>
              <a:buNone/>
            </a:pPr>
            <a:r>
              <a:rPr lang="en-US" sz="3000">
                <a:solidFill>
                  <a:schemeClr val="bg1"/>
                </a:solidFill>
                <a:latin typeface="+mj-lt"/>
              </a:rPr>
              <a:t>200</a:t>
            </a:r>
            <a:r>
              <a:rPr lang="en-US" sz="3000" baseline="30000">
                <a:solidFill>
                  <a:schemeClr val="bg1"/>
                </a:solidFill>
                <a:latin typeface="+mj-lt"/>
              </a:rPr>
              <a:t>+</a:t>
            </a:r>
            <a:endParaRPr lang="en-US" sz="3000">
              <a:solidFill>
                <a:schemeClr val="bg1"/>
              </a:solidFill>
              <a:latin typeface="+mj-lt"/>
            </a:endParaRPr>
          </a:p>
        </p:txBody>
      </p:sp>
      <p:sp>
        <p:nvSpPr>
          <p:cNvPr id="24" name="Title 4">
            <a:extLst>
              <a:ext uri="{FF2B5EF4-FFF2-40B4-BE49-F238E27FC236}">
                <a16:creationId xmlns:a16="http://schemas.microsoft.com/office/drawing/2014/main" id="{D1BB8BB8-6E2A-4780-BF93-BC08BD985A95}"/>
              </a:ext>
            </a:extLst>
          </p:cNvPr>
          <p:cNvSpPr txBox="1">
            <a:spLocks/>
          </p:cNvSpPr>
          <p:nvPr userDrawn="1"/>
        </p:nvSpPr>
        <p:spPr bwMode="gray">
          <a:xfrm>
            <a:off x="5643927" y="823552"/>
            <a:ext cx="1785648" cy="138499"/>
          </a:xfrm>
          <a:prstGeom prst="rect">
            <a:avLst/>
          </a:prstGeom>
        </p:spPr>
        <p:txBody>
          <a:bodyPr vert="horz" wrap="square" lIns="0" tIns="0" rIns="0" bIns="0" rtlCol="0" anchor="t" anchorCtr="0">
            <a:spAutoFit/>
          </a:bodyPr>
          <a:lstStyle>
            <a:lvl1pPr algn="l" defTabSz="914400" rtl="0" eaLnBrk="1" fontAlgn="ctr" latinLnBrk="0" hangingPunct="1">
              <a:lnSpc>
                <a:spcPct val="90000"/>
              </a:lnSpc>
              <a:spcBef>
                <a:spcPct val="0"/>
              </a:spcBef>
              <a:buNone/>
              <a:defRPr sz="3200" kern="1200">
                <a:solidFill>
                  <a:schemeClr val="tx1"/>
                </a:solidFill>
                <a:latin typeface="+mj-lt"/>
                <a:ea typeface="+mj-ea"/>
                <a:cs typeface="+mj-cs"/>
              </a:defRPr>
            </a:lvl1pPr>
          </a:lstStyle>
          <a:p>
            <a:pPr>
              <a:lnSpc>
                <a:spcPct val="100000"/>
              </a:lnSpc>
            </a:pPr>
            <a:r>
              <a:rPr lang="en-US" sz="900" cap="all" spc="50">
                <a:solidFill>
                  <a:schemeClr val="accent2"/>
                </a:solidFill>
                <a:latin typeface="+mn-lt"/>
              </a:rPr>
              <a:t>EXPERTS ON OUR TEAM</a:t>
            </a:r>
          </a:p>
        </p:txBody>
      </p:sp>
      <p:sp>
        <p:nvSpPr>
          <p:cNvPr id="25" name="Text Placeholder">
            <a:extLst>
              <a:ext uri="{FF2B5EF4-FFF2-40B4-BE49-F238E27FC236}">
                <a16:creationId xmlns:a16="http://schemas.microsoft.com/office/drawing/2014/main" id="{66A66B65-43D9-47D3-978B-CF71A12F1CEA}"/>
              </a:ext>
            </a:extLst>
          </p:cNvPr>
          <p:cNvSpPr txBox="1">
            <a:spLocks/>
          </p:cNvSpPr>
          <p:nvPr userDrawn="1"/>
        </p:nvSpPr>
        <p:spPr bwMode="gray">
          <a:xfrm>
            <a:off x="7383151" y="3606796"/>
            <a:ext cx="4007663" cy="400110"/>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1300">
                <a:solidFill>
                  <a:schemeClr val="accent1">
                    <a:lumMod val="90000"/>
                  </a:schemeClr>
                </a:solidFill>
              </a:rPr>
              <a:t>Information you need to stay current, plus the strategic guidance, data, and tools you need to take action</a:t>
            </a:r>
          </a:p>
        </p:txBody>
      </p:sp>
      <p:sp>
        <p:nvSpPr>
          <p:cNvPr id="26" name="Text Placeholder">
            <a:extLst>
              <a:ext uri="{FF2B5EF4-FFF2-40B4-BE49-F238E27FC236}">
                <a16:creationId xmlns:a16="http://schemas.microsoft.com/office/drawing/2014/main" id="{687A8AA3-1980-4BEE-925E-A673CDA03405}"/>
              </a:ext>
            </a:extLst>
          </p:cNvPr>
          <p:cNvSpPr txBox="1">
            <a:spLocks/>
          </p:cNvSpPr>
          <p:nvPr userDrawn="1"/>
        </p:nvSpPr>
        <p:spPr bwMode="gray">
          <a:xfrm>
            <a:off x="7383151" y="3204822"/>
            <a:ext cx="1160050" cy="276999"/>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nSpc>
                <a:spcPct val="90000"/>
              </a:lnSpc>
              <a:spcBef>
                <a:spcPts val="0"/>
              </a:spcBef>
              <a:buNone/>
            </a:pPr>
            <a:r>
              <a:rPr lang="en-US" sz="2000">
                <a:solidFill>
                  <a:schemeClr val="bg1"/>
                </a:solidFill>
                <a:latin typeface="+mj-lt"/>
              </a:rPr>
              <a:t>Research</a:t>
            </a:r>
          </a:p>
        </p:txBody>
      </p:sp>
      <p:cxnSp>
        <p:nvCxnSpPr>
          <p:cNvPr id="27" name="Straight Connector 26">
            <a:extLst>
              <a:ext uri="{FF2B5EF4-FFF2-40B4-BE49-F238E27FC236}">
                <a16:creationId xmlns:a16="http://schemas.microsoft.com/office/drawing/2014/main" id="{73717ECF-2B5F-4A19-8F0A-69C6B347ECB1}"/>
              </a:ext>
            </a:extLst>
          </p:cNvPr>
          <p:cNvCxnSpPr/>
          <p:nvPr userDrawn="1"/>
        </p:nvCxnSpPr>
        <p:spPr bwMode="gray">
          <a:xfrm>
            <a:off x="7383151" y="3555876"/>
            <a:ext cx="257175" cy="0"/>
          </a:xfrm>
          <a:prstGeom prst="line">
            <a:avLst/>
          </a:prstGeom>
          <a:ln w="19050">
            <a:solidFill>
              <a:schemeClr val="accent6"/>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28" name="Text Placeholder">
            <a:extLst>
              <a:ext uri="{FF2B5EF4-FFF2-40B4-BE49-F238E27FC236}">
                <a16:creationId xmlns:a16="http://schemas.microsoft.com/office/drawing/2014/main" id="{E54ECEE3-B452-44A4-BCD5-66133F9BA732}"/>
              </a:ext>
            </a:extLst>
          </p:cNvPr>
          <p:cNvSpPr txBox="1">
            <a:spLocks/>
          </p:cNvSpPr>
          <p:nvPr userDrawn="1"/>
        </p:nvSpPr>
        <p:spPr bwMode="gray">
          <a:xfrm>
            <a:off x="8743947" y="5786148"/>
            <a:ext cx="2843370" cy="400110"/>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1300">
                <a:solidFill>
                  <a:schemeClr val="accent1">
                    <a:lumMod val="90000"/>
                  </a:schemeClr>
                </a:solidFill>
              </a:rPr>
              <a:t>Access to our team, who can adapt our insights to your specific challenges</a:t>
            </a:r>
          </a:p>
        </p:txBody>
      </p:sp>
      <p:sp>
        <p:nvSpPr>
          <p:cNvPr id="29" name="Text Placeholder">
            <a:extLst>
              <a:ext uri="{FF2B5EF4-FFF2-40B4-BE49-F238E27FC236}">
                <a16:creationId xmlns:a16="http://schemas.microsoft.com/office/drawing/2014/main" id="{787D4ECD-F89B-4255-B8DA-06C41276526F}"/>
              </a:ext>
            </a:extLst>
          </p:cNvPr>
          <p:cNvSpPr txBox="1">
            <a:spLocks/>
          </p:cNvSpPr>
          <p:nvPr userDrawn="1"/>
        </p:nvSpPr>
        <p:spPr bwMode="gray">
          <a:xfrm>
            <a:off x="8743946" y="5384174"/>
            <a:ext cx="2532194" cy="276999"/>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nSpc>
                <a:spcPct val="90000"/>
              </a:lnSpc>
              <a:spcBef>
                <a:spcPts val="0"/>
              </a:spcBef>
              <a:buNone/>
            </a:pPr>
            <a:r>
              <a:rPr lang="en-US" sz="2000">
                <a:solidFill>
                  <a:schemeClr val="bg1"/>
                </a:solidFill>
                <a:latin typeface="+mj-lt"/>
              </a:rPr>
              <a:t>Expert support</a:t>
            </a:r>
          </a:p>
        </p:txBody>
      </p:sp>
      <p:cxnSp>
        <p:nvCxnSpPr>
          <p:cNvPr id="30" name="Straight Connector 29">
            <a:extLst>
              <a:ext uri="{FF2B5EF4-FFF2-40B4-BE49-F238E27FC236}">
                <a16:creationId xmlns:a16="http://schemas.microsoft.com/office/drawing/2014/main" id="{6328B075-5ADC-4F48-A04A-5638D9F2D919}"/>
              </a:ext>
            </a:extLst>
          </p:cNvPr>
          <p:cNvCxnSpPr/>
          <p:nvPr userDrawn="1"/>
        </p:nvCxnSpPr>
        <p:spPr bwMode="gray">
          <a:xfrm>
            <a:off x="8743946" y="5735228"/>
            <a:ext cx="257175" cy="0"/>
          </a:xfrm>
          <a:prstGeom prst="line">
            <a:avLst/>
          </a:prstGeom>
          <a:ln w="19050">
            <a:solidFill>
              <a:schemeClr val="accent6"/>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31" name="Chevron 211">
            <a:extLst>
              <a:ext uri="{FF2B5EF4-FFF2-40B4-BE49-F238E27FC236}">
                <a16:creationId xmlns:a16="http://schemas.microsoft.com/office/drawing/2014/main" id="{03879E46-8F53-4932-92E8-BC9380E85B6B}"/>
              </a:ext>
            </a:extLst>
          </p:cNvPr>
          <p:cNvSpPr/>
          <p:nvPr userDrawn="1"/>
        </p:nvSpPr>
        <p:spPr bwMode="ltGray">
          <a:xfrm rot="5400000">
            <a:off x="8558246" y="1099486"/>
            <a:ext cx="114752" cy="209163"/>
          </a:xfrm>
          <a:prstGeom prst="chevron">
            <a:avLst>
              <a:gd name="adj" fmla="val 60375"/>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2" name="Straight Connector 31">
            <a:extLst>
              <a:ext uri="{FF2B5EF4-FFF2-40B4-BE49-F238E27FC236}">
                <a16:creationId xmlns:a16="http://schemas.microsoft.com/office/drawing/2014/main" id="{9786C07D-EE85-4FC3-9BEB-641E9B75D438}"/>
              </a:ext>
            </a:extLst>
          </p:cNvPr>
          <p:cNvCxnSpPr>
            <a:cxnSpLocks/>
          </p:cNvCxnSpPr>
          <p:nvPr userDrawn="1"/>
        </p:nvCxnSpPr>
        <p:spPr bwMode="gray">
          <a:xfrm>
            <a:off x="5643927" y="1204067"/>
            <a:ext cx="2721223" cy="0"/>
          </a:xfrm>
          <a:prstGeom prst="line">
            <a:avLst/>
          </a:prstGeom>
          <a:ln w="6350">
            <a:solidFill>
              <a:schemeClr val="accent3"/>
            </a:solidFill>
            <a:headEnd type="none" w="med" len="med"/>
            <a:tailEnd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BAD820D-6078-4282-A582-E7DD9FF4501C}"/>
              </a:ext>
            </a:extLst>
          </p:cNvPr>
          <p:cNvCxnSpPr>
            <a:cxnSpLocks/>
          </p:cNvCxnSpPr>
          <p:nvPr userDrawn="1"/>
        </p:nvCxnSpPr>
        <p:spPr bwMode="gray">
          <a:xfrm>
            <a:off x="8866094" y="1204067"/>
            <a:ext cx="2721223" cy="0"/>
          </a:xfrm>
          <a:prstGeom prst="line">
            <a:avLst/>
          </a:prstGeom>
          <a:ln w="6350">
            <a:solidFill>
              <a:schemeClr val="accent3"/>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34" name="Text Placeholder">
            <a:extLst>
              <a:ext uri="{FF2B5EF4-FFF2-40B4-BE49-F238E27FC236}">
                <a16:creationId xmlns:a16="http://schemas.microsoft.com/office/drawing/2014/main" id="{78F02DFB-F32F-40FA-AC76-9D51123A8A31}"/>
              </a:ext>
            </a:extLst>
          </p:cNvPr>
          <p:cNvSpPr txBox="1">
            <a:spLocks/>
          </p:cNvSpPr>
          <p:nvPr userDrawn="1"/>
        </p:nvSpPr>
        <p:spPr bwMode="gray">
          <a:xfrm>
            <a:off x="6168830" y="1484496"/>
            <a:ext cx="5179179" cy="1082540"/>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nSpc>
                <a:spcPct val="120000"/>
              </a:lnSpc>
              <a:buNone/>
            </a:pPr>
            <a:r>
              <a:rPr lang="en-US">
                <a:solidFill>
                  <a:schemeClr val="accent1">
                    <a:lumMod val="90000"/>
                  </a:schemeClr>
                </a:solidFill>
              </a:rPr>
              <a:t>Our experts harness a time-tested research process and</a:t>
            </a:r>
            <a:br>
              <a:rPr lang="en-US">
                <a:solidFill>
                  <a:schemeClr val="accent1">
                    <a:lumMod val="90000"/>
                  </a:schemeClr>
                </a:solidFill>
              </a:rPr>
            </a:br>
            <a:r>
              <a:rPr lang="en-US">
                <a:solidFill>
                  <a:schemeClr val="accent1">
                    <a:lumMod val="90000"/>
                  </a:schemeClr>
                </a:solidFill>
              </a:rPr>
              <a:t>   the collective wisdom of our vast member network to</a:t>
            </a:r>
            <a:br>
              <a:rPr lang="en-US">
                <a:solidFill>
                  <a:schemeClr val="accent1">
                    <a:lumMod val="90000"/>
                  </a:schemeClr>
                </a:solidFill>
              </a:rPr>
            </a:br>
            <a:r>
              <a:rPr lang="en-US">
                <a:solidFill>
                  <a:schemeClr val="accent1">
                    <a:lumMod val="90000"/>
                  </a:schemeClr>
                </a:solidFill>
              </a:rPr>
              <a:t>      develop </a:t>
            </a:r>
            <a:r>
              <a:rPr lang="en-US" b="1">
                <a:solidFill>
                  <a:schemeClr val="bg1"/>
                </a:solidFill>
              </a:rPr>
              <a:t>provocative insights</a:t>
            </a:r>
            <a:r>
              <a:rPr lang="en-US">
                <a:solidFill>
                  <a:schemeClr val="bg1"/>
                </a:solidFill>
              </a:rPr>
              <a:t>, </a:t>
            </a:r>
            <a:r>
              <a:rPr lang="en-US" b="1">
                <a:solidFill>
                  <a:schemeClr val="bg1"/>
                </a:solidFill>
              </a:rPr>
              <a:t>actionable strategies</a:t>
            </a:r>
            <a:r>
              <a:rPr lang="en-US">
                <a:solidFill>
                  <a:schemeClr val="bg1"/>
                </a:solidFill>
              </a:rPr>
              <a:t>,</a:t>
            </a:r>
            <a:br>
              <a:rPr lang="en-US">
                <a:solidFill>
                  <a:schemeClr val="bg1"/>
                </a:solidFill>
              </a:rPr>
            </a:br>
            <a:r>
              <a:rPr lang="en-US">
                <a:solidFill>
                  <a:schemeClr val="bg2"/>
                </a:solidFill>
              </a:rPr>
              <a:t>         </a:t>
            </a:r>
            <a:r>
              <a:rPr lang="en-US">
                <a:solidFill>
                  <a:schemeClr val="accent1">
                    <a:lumMod val="90000"/>
                  </a:schemeClr>
                </a:solidFill>
              </a:rPr>
              <a:t>and </a:t>
            </a:r>
            <a:r>
              <a:rPr lang="en-US" b="1">
                <a:solidFill>
                  <a:schemeClr val="bg1"/>
                </a:solidFill>
              </a:rPr>
              <a:t>practical tools</a:t>
            </a:r>
            <a:r>
              <a:rPr lang="en-US">
                <a:solidFill>
                  <a:schemeClr val="bg1"/>
                </a:solidFill>
              </a:rPr>
              <a:t> </a:t>
            </a:r>
            <a:r>
              <a:rPr lang="en-US">
                <a:solidFill>
                  <a:schemeClr val="accent1">
                    <a:lumMod val="90000"/>
                  </a:schemeClr>
                </a:solidFill>
              </a:rPr>
              <a:t>that are at the core of our offerings.</a:t>
            </a:r>
          </a:p>
        </p:txBody>
      </p:sp>
      <p:sp>
        <p:nvSpPr>
          <p:cNvPr id="35" name="Text Placeholder">
            <a:extLst>
              <a:ext uri="{FF2B5EF4-FFF2-40B4-BE49-F238E27FC236}">
                <a16:creationId xmlns:a16="http://schemas.microsoft.com/office/drawing/2014/main" id="{978D35EE-3F9F-4AE1-9DFB-F55DA369D04A}"/>
              </a:ext>
            </a:extLst>
          </p:cNvPr>
          <p:cNvSpPr txBox="1">
            <a:spLocks/>
          </p:cNvSpPr>
          <p:nvPr userDrawn="1"/>
        </p:nvSpPr>
        <p:spPr bwMode="gray">
          <a:xfrm>
            <a:off x="8035962" y="4646556"/>
            <a:ext cx="3264292" cy="400110"/>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1300">
                <a:solidFill>
                  <a:schemeClr val="accent1">
                    <a:lumMod val="90000"/>
                  </a:schemeClr>
                </a:solidFill>
              </a:rPr>
              <a:t>Forums that promote education, networking, and collaboration with peers</a:t>
            </a:r>
          </a:p>
        </p:txBody>
      </p:sp>
      <p:sp>
        <p:nvSpPr>
          <p:cNvPr id="36" name="Text Placeholder">
            <a:extLst>
              <a:ext uri="{FF2B5EF4-FFF2-40B4-BE49-F238E27FC236}">
                <a16:creationId xmlns:a16="http://schemas.microsoft.com/office/drawing/2014/main" id="{C6B65205-44DA-4771-AADB-372166823017}"/>
              </a:ext>
            </a:extLst>
          </p:cNvPr>
          <p:cNvSpPr txBox="1">
            <a:spLocks/>
          </p:cNvSpPr>
          <p:nvPr userDrawn="1"/>
        </p:nvSpPr>
        <p:spPr bwMode="gray">
          <a:xfrm>
            <a:off x="8035961" y="4244582"/>
            <a:ext cx="2532194" cy="276999"/>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nSpc>
                <a:spcPct val="90000"/>
              </a:lnSpc>
              <a:spcBef>
                <a:spcPts val="0"/>
              </a:spcBef>
              <a:buNone/>
            </a:pPr>
            <a:r>
              <a:rPr lang="en-US" sz="2000">
                <a:solidFill>
                  <a:schemeClr val="bg1"/>
                </a:solidFill>
                <a:latin typeface="+mj-lt"/>
              </a:rPr>
              <a:t>Events</a:t>
            </a:r>
          </a:p>
        </p:txBody>
      </p:sp>
      <p:cxnSp>
        <p:nvCxnSpPr>
          <p:cNvPr id="37" name="Straight Connector 36">
            <a:extLst>
              <a:ext uri="{FF2B5EF4-FFF2-40B4-BE49-F238E27FC236}">
                <a16:creationId xmlns:a16="http://schemas.microsoft.com/office/drawing/2014/main" id="{44950F73-18E6-4AC3-84E9-1D00BFE57F1A}"/>
              </a:ext>
            </a:extLst>
          </p:cNvPr>
          <p:cNvCxnSpPr/>
          <p:nvPr userDrawn="1"/>
        </p:nvCxnSpPr>
        <p:spPr bwMode="gray">
          <a:xfrm>
            <a:off x="8035961" y="4595636"/>
            <a:ext cx="257175" cy="0"/>
          </a:xfrm>
          <a:prstGeom prst="line">
            <a:avLst/>
          </a:prstGeom>
          <a:ln w="19050">
            <a:solidFill>
              <a:schemeClr val="accent6"/>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38" name="Parallelogram 37">
            <a:extLst>
              <a:ext uri="{FF2B5EF4-FFF2-40B4-BE49-F238E27FC236}">
                <a16:creationId xmlns:a16="http://schemas.microsoft.com/office/drawing/2014/main" id="{40D3B1FB-B954-434D-B8C6-2F13CFCBD5B4}"/>
              </a:ext>
            </a:extLst>
          </p:cNvPr>
          <p:cNvSpPr/>
          <p:nvPr userDrawn="1"/>
        </p:nvSpPr>
        <p:spPr bwMode="gray">
          <a:xfrm flipH="1">
            <a:off x="10689569" y="2782038"/>
            <a:ext cx="309322" cy="200439"/>
          </a:xfrm>
          <a:prstGeom prst="parallelogram">
            <a:avLst>
              <a:gd name="adj" fmla="val 63336"/>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75119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330" name="Picture 329">
            <a:extLst>
              <a:ext uri="{FF2B5EF4-FFF2-40B4-BE49-F238E27FC236}">
                <a16:creationId xmlns:a16="http://schemas.microsoft.com/office/drawing/2014/main" id="{1BE4BCF6-9E92-45E8-89F6-CC57B5018CA1}"/>
              </a:ext>
              <a:ext uri="{C183D7F6-B498-43B3-948B-1728B52AA6E4}">
                <adec:decorative xmlns:adec="http://schemas.microsoft.com/office/drawing/2017/decorative" val="1"/>
              </a:ext>
            </a:extLst>
          </p:cNvPr>
          <p:cNvPicPr>
            <a:picLocks noChangeAspect="1"/>
          </p:cNvPicPr>
          <p:nvPr userDrawn="1"/>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gray">
          <a:xfrm rot="10800000">
            <a:off x="1" y="3933699"/>
            <a:ext cx="12192000" cy="1801939"/>
          </a:xfrm>
          <a:prstGeom prst="rect">
            <a:avLst/>
          </a:prstGeom>
        </p:spPr>
      </p:pic>
      <p:pic>
        <p:nvPicPr>
          <p:cNvPr id="331" name="Picture 330">
            <a:extLst>
              <a:ext uri="{FF2B5EF4-FFF2-40B4-BE49-F238E27FC236}">
                <a16:creationId xmlns:a16="http://schemas.microsoft.com/office/drawing/2014/main" id="{8C61108E-E18F-462D-8325-BE454248AF0E}"/>
              </a:ext>
              <a:ext uri="{C183D7F6-B498-43B3-948B-1728B52AA6E4}">
                <adec:decorative xmlns:adec="http://schemas.microsoft.com/office/drawing/2017/decorative" val="1"/>
              </a:ext>
            </a:extLst>
          </p:cNvPr>
          <p:cNvPicPr>
            <a:picLocks noChangeAspect="1"/>
          </p:cNvPicPr>
          <p:nvPr userDrawn="1"/>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gray">
          <a:xfrm>
            <a:off x="1" y="757832"/>
            <a:ext cx="12192000" cy="1801939"/>
          </a:xfrm>
          <a:prstGeom prst="rect">
            <a:avLst/>
          </a:prstGeom>
        </p:spPr>
      </p:pic>
      <p:sp>
        <p:nvSpPr>
          <p:cNvPr id="329" name="Parallelogram 328">
            <a:extLst>
              <a:ext uri="{FF2B5EF4-FFF2-40B4-BE49-F238E27FC236}">
                <a16:creationId xmlns:a16="http://schemas.microsoft.com/office/drawing/2014/main" id="{6551C16D-7D05-42EB-A655-79CD040D8CC6}"/>
              </a:ext>
              <a:ext uri="{C183D7F6-B498-43B3-948B-1728B52AA6E4}">
                <adec:decorative xmlns:adec="http://schemas.microsoft.com/office/drawing/2017/decorative" val="1"/>
              </a:ext>
            </a:extLst>
          </p:cNvPr>
          <p:cNvSpPr>
            <a:spLocks noChangeAspect="1"/>
          </p:cNvSpPr>
          <p:nvPr userDrawn="1"/>
        </p:nvSpPr>
        <p:spPr bwMode="gray">
          <a:xfrm flipH="1">
            <a:off x="903039" y="1033887"/>
            <a:ext cx="5894303" cy="4425696"/>
          </a:xfrm>
          <a:prstGeom prst="parallelogram">
            <a:avLst>
              <a:gd name="adj" fmla="val 64560"/>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laceholder - Subtitle"/>
          <p:cNvSpPr>
            <a:spLocks noGrp="1"/>
          </p:cNvSpPr>
          <p:nvPr userDrawn="1">
            <p:ph type="body" sz="quarter" idx="19" hasCustomPrompt="1"/>
          </p:nvPr>
        </p:nvSpPr>
        <p:spPr bwMode="gray">
          <a:xfrm>
            <a:off x="2708217" y="3804911"/>
            <a:ext cx="7958141" cy="1348061"/>
          </a:xfrm>
        </p:spPr>
        <p:txBody>
          <a:bodyPr/>
          <a:lstStyle>
            <a:lvl1pPr marL="0" indent="0">
              <a:lnSpc>
                <a:spcPct val="90000"/>
              </a:lnSpc>
              <a:spcBef>
                <a:spcPts val="0"/>
              </a:spcBef>
              <a:buNone/>
              <a:defRPr sz="4800">
                <a:solidFill>
                  <a:schemeClr val="tx1"/>
                </a:solidFill>
                <a:latin typeface="+mj-lt"/>
                <a:cs typeface="Times New Roman" panose="02020603050405020304" pitchFamily="18" charset="0"/>
              </a:defRPr>
            </a:lvl1pPr>
            <a:lvl2pPr marL="114300" indent="0">
              <a:spcBef>
                <a:spcPts val="0"/>
              </a:spcBef>
              <a:buNone/>
              <a:defRPr sz="1100">
                <a:solidFill>
                  <a:schemeClr val="accent1"/>
                </a:solidFill>
              </a:defRPr>
            </a:lvl2pPr>
            <a:lvl3pPr marL="228600" indent="0">
              <a:spcBef>
                <a:spcPts val="0"/>
              </a:spcBef>
              <a:buNone/>
              <a:defRPr sz="1100">
                <a:solidFill>
                  <a:schemeClr val="accent1"/>
                </a:solidFill>
              </a:defRPr>
            </a:lvl3pPr>
            <a:lvl4pPr marL="342900" indent="0">
              <a:spcBef>
                <a:spcPts val="0"/>
              </a:spcBef>
              <a:buNone/>
              <a:defRPr sz="1100">
                <a:solidFill>
                  <a:schemeClr val="accent1"/>
                </a:solidFill>
              </a:defRPr>
            </a:lvl4pPr>
            <a:lvl5pPr marL="457200" indent="0">
              <a:spcBef>
                <a:spcPts val="0"/>
              </a:spcBef>
              <a:buNone/>
              <a:defRPr sz="1100">
                <a:solidFill>
                  <a:schemeClr val="accent1"/>
                </a:solidFill>
              </a:defRPr>
            </a:lvl5pPr>
          </a:lstStyle>
          <a:p>
            <a:pPr lvl="0"/>
            <a:r>
              <a:rPr lang="en-US"/>
              <a:t>Section title – TNR 48pt, sentence case</a:t>
            </a:r>
          </a:p>
        </p:txBody>
      </p:sp>
      <p:sp>
        <p:nvSpPr>
          <p:cNvPr id="37"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accent4"/>
                </a:solidFill>
                <a:latin typeface="+mn-lt"/>
                <a:cs typeface="Arial" panose="020B0604020202020204" pitchFamily="34" charset="0"/>
              </a:rPr>
              <a:t>‹#›</a:t>
            </a:fld>
            <a:endParaRPr lang="en-US" sz="1200" b="1">
              <a:solidFill>
                <a:schemeClr val="accent4"/>
              </a:solidFill>
              <a:latin typeface="+mn-lt"/>
            </a:endParaRPr>
          </a:p>
        </p:txBody>
      </p:sp>
      <p:sp>
        <p:nvSpPr>
          <p:cNvPr id="4" name="Text Placeholder 3"/>
          <p:cNvSpPr>
            <a:spLocks noGrp="1"/>
          </p:cNvSpPr>
          <p:nvPr userDrawn="1">
            <p:ph type="body" sz="quarter" idx="20" hasCustomPrompt="1"/>
          </p:nvPr>
        </p:nvSpPr>
        <p:spPr bwMode="gray">
          <a:xfrm>
            <a:off x="2641867" y="1718186"/>
            <a:ext cx="2257425" cy="2308324"/>
          </a:xfrm>
        </p:spPr>
        <p:txBody>
          <a:bodyPr/>
          <a:lstStyle>
            <a:lvl1pPr marL="0" indent="0">
              <a:spcBef>
                <a:spcPts val="0"/>
              </a:spcBef>
              <a:buNone/>
              <a:defRPr sz="15000">
                <a:latin typeface="+mj-lt"/>
                <a:cs typeface="Times New Roman" panose="02020603050405020304" pitchFamily="18" charset="0"/>
              </a:defRPr>
            </a:lvl1pPr>
          </a:lstStyle>
          <a:p>
            <a:pPr lvl="0"/>
            <a:r>
              <a:rPr lang="en-US"/>
              <a:t>01</a:t>
            </a:r>
          </a:p>
        </p:txBody>
      </p:sp>
      <p:pic>
        <p:nvPicPr>
          <p:cNvPr id="187" name="Graphic 186">
            <a:extLst>
              <a:ext uri="{FF2B5EF4-FFF2-40B4-BE49-F238E27FC236}">
                <a16:creationId xmlns:a16="http://schemas.microsoft.com/office/drawing/2014/main" id="{706DDC79-2967-446F-878C-34C504393423}"/>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bwMode="gray">
          <a:xfrm>
            <a:off x="609601" y="6273198"/>
            <a:ext cx="1051558" cy="291148"/>
          </a:xfrm>
          <a:prstGeom prst="rect">
            <a:avLst/>
          </a:prstGeom>
        </p:spPr>
      </p:pic>
      <p:pic>
        <p:nvPicPr>
          <p:cNvPr id="168" name="Graphic 167">
            <a:extLst>
              <a:ext uri="{FF2B5EF4-FFF2-40B4-BE49-F238E27FC236}">
                <a16:creationId xmlns:a16="http://schemas.microsoft.com/office/drawing/2014/main" id="{E2516D7D-1315-4D9E-A9B0-56715346A782}"/>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1896065" y="6311465"/>
            <a:ext cx="9281141" cy="101571"/>
          </a:xfrm>
          <a:prstGeom prst="rect">
            <a:avLst/>
          </a:prstGeom>
        </p:spPr>
      </p:pic>
    </p:spTree>
    <p:extLst>
      <p:ext uri="{BB962C8B-B14F-4D97-AF65-F5344CB8AC3E}">
        <p14:creationId xmlns:p14="http://schemas.microsoft.com/office/powerpoint/2010/main" val="2017387850"/>
      </p:ext>
    </p:extLst>
  </p:cSld>
  <p:clrMapOvr>
    <a:masterClrMapping/>
  </p:clrMapOvr>
  <p:extLst>
    <p:ext uri="{DCECCB84-F9BA-43D5-87BE-67443E8EF086}">
      <p15:sldGuideLst xmlns:p15="http://schemas.microsoft.com/office/powerpoint/2012/main">
        <p15:guide id="1" pos="1704" userDrawn="1">
          <p15:clr>
            <a:srgbClr val="FBAE40"/>
          </p15:clr>
        </p15:guide>
        <p15:guide id="2" pos="6722" userDrawn="1">
          <p15:clr>
            <a:srgbClr val="FBAE40"/>
          </p15:clr>
        </p15:guide>
        <p15:guide id="3" orient="horz" pos="239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9" name="Placeholder - Footnote"/>
          <p:cNvSpPr>
            <a:spLocks noGrp="1"/>
          </p:cNvSpPr>
          <p:nvPr>
            <p:ph type="body" sz="quarter" idx="28" hasCustomPrompt="1"/>
          </p:nvPr>
        </p:nvSpPr>
        <p:spPr bwMode="gray">
          <a:xfrm>
            <a:off x="612773" y="5952324"/>
            <a:ext cx="3657600" cy="215444"/>
          </a:xfrm>
        </p:spPr>
        <p:txBody>
          <a:bodyPr lIns="0" rIns="0" bIns="0" anchor="b" anchorCtr="0"/>
          <a:lstStyle>
            <a:lvl1pPr marL="115888" indent="-115888">
              <a:spcBef>
                <a:spcPts val="200"/>
              </a:spcBef>
              <a:buClr>
                <a:schemeClr val="accent3"/>
              </a:buClr>
              <a:buFont typeface="+mj-lt"/>
              <a:buAutoNum type="arabicPeriod"/>
              <a:defRPr lang="en-US" sz="700" kern="1200" baseline="0" dirty="0" smtClean="0">
                <a:solidFill>
                  <a:schemeClr val="accent3"/>
                </a:solidFill>
                <a:latin typeface="+mn-lt"/>
                <a:ea typeface="+mn-ea"/>
                <a:cs typeface="+mn-cs"/>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Click to add footnote. Numbers appear automatically (no additional space or tab needed). Use a period at the end of each footnote. Stretch the box to the right as needed.</a:t>
            </a:r>
          </a:p>
        </p:txBody>
      </p:sp>
      <p:sp>
        <p:nvSpPr>
          <p:cNvPr id="27" name="Placeholder - Source"/>
          <p:cNvSpPr>
            <a:spLocks noGrp="1"/>
          </p:cNvSpPr>
          <p:nvPr>
            <p:ph type="body" sz="quarter" idx="27" hasCustomPrompt="1"/>
          </p:nvPr>
        </p:nvSpPr>
        <p:spPr bwMode="gray">
          <a:xfrm>
            <a:off x="8809022" y="5952324"/>
            <a:ext cx="2767408" cy="215444"/>
          </a:xfrm>
        </p:spPr>
        <p:txBody>
          <a:bodyPr rIns="0" bIns="0" anchor="b" anchorCtr="0"/>
          <a:lstStyle>
            <a:lvl1pPr marL="0" indent="0">
              <a:spcBef>
                <a:spcPts val="0"/>
              </a:spcBef>
              <a:buNone/>
              <a:defRPr sz="700" baseline="0">
                <a:solidFill>
                  <a:schemeClr val="accent3"/>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Source: Click to add source. Use a single space after “Source:” and a period at the end of the source. Stretch the box to the left as needed.</a:t>
            </a:r>
          </a:p>
        </p:txBody>
      </p:sp>
      <p:sp>
        <p:nvSpPr>
          <p:cNvPr id="2" name="Title 1"/>
          <p:cNvSpPr>
            <a:spLocks noGrp="1"/>
          </p:cNvSpPr>
          <p:nvPr>
            <p:ph type="title" hasCustomPrompt="1"/>
          </p:nvPr>
        </p:nvSpPr>
        <p:spPr bwMode="gray">
          <a:xfrm>
            <a:off x="612774" y="588771"/>
            <a:ext cx="10972801" cy="540917"/>
          </a:xfrm>
        </p:spPr>
        <p:txBody>
          <a:bodyPr/>
          <a:lstStyle>
            <a:lvl1pPr>
              <a:defRPr/>
            </a:lvl1pPr>
          </a:lstStyle>
          <a:p>
            <a:r>
              <a:rPr lang="en-US"/>
              <a:t>Slide title, Times New Roman 38pt, sentence case</a:t>
            </a:r>
          </a:p>
        </p:txBody>
      </p:sp>
      <p:sp>
        <p:nvSpPr>
          <p:cNvPr id="228" name="Slide Number">
            <a:extLst>
              <a:ext uri="{FF2B5EF4-FFF2-40B4-BE49-F238E27FC236}">
                <a16:creationId xmlns:a16="http://schemas.microsoft.com/office/drawing/2014/main" id="{32F00C1D-B606-44BC-A70C-599AD1779AC9}"/>
              </a:ext>
            </a:extLst>
          </p:cNvP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accent4"/>
                </a:solidFill>
                <a:latin typeface="+mn-lt"/>
                <a:cs typeface="Arial" panose="020B0604020202020204" pitchFamily="34" charset="0"/>
              </a:rPr>
              <a:t>‹#›</a:t>
            </a:fld>
            <a:endParaRPr lang="en-US" sz="1200" b="1">
              <a:solidFill>
                <a:schemeClr val="accent4"/>
              </a:solidFill>
              <a:latin typeface="+mn-lt"/>
            </a:endParaRPr>
          </a:p>
        </p:txBody>
      </p:sp>
      <p:pic>
        <p:nvPicPr>
          <p:cNvPr id="229" name="Graphic 228">
            <a:extLst>
              <a:ext uri="{FF2B5EF4-FFF2-40B4-BE49-F238E27FC236}">
                <a16:creationId xmlns:a16="http://schemas.microsoft.com/office/drawing/2014/main" id="{EC5DBFAD-83A3-48FD-AE5A-C5DDE87105D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609601" y="6273198"/>
            <a:ext cx="1051558" cy="291148"/>
          </a:xfrm>
          <a:prstGeom prst="rect">
            <a:avLst/>
          </a:prstGeom>
        </p:spPr>
      </p:pic>
      <p:pic>
        <p:nvPicPr>
          <p:cNvPr id="196" name="Graphic 195">
            <a:extLst>
              <a:ext uri="{FF2B5EF4-FFF2-40B4-BE49-F238E27FC236}">
                <a16:creationId xmlns:a16="http://schemas.microsoft.com/office/drawing/2014/main" id="{CB71F512-DF86-4D8A-8A82-08F0E2494B8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896065" y="6311465"/>
            <a:ext cx="9281141" cy="101571"/>
          </a:xfrm>
          <a:prstGeom prst="rect">
            <a:avLst/>
          </a:prstGeom>
        </p:spPr>
      </p:pic>
    </p:spTree>
    <p:extLst>
      <p:ext uri="{BB962C8B-B14F-4D97-AF65-F5344CB8AC3E}">
        <p14:creationId xmlns:p14="http://schemas.microsoft.com/office/powerpoint/2010/main" val="3012823672"/>
      </p:ext>
    </p:extLst>
  </p:cSld>
  <p:clrMapOvr>
    <a:masterClrMapping/>
  </p:clrMapOvr>
  <p:extLst>
    <p:ext uri="{DCECCB84-F9BA-43D5-87BE-67443E8EF086}">
      <p15:sldGuideLst xmlns:p15="http://schemas.microsoft.com/office/powerpoint/2012/main">
        <p15:guide id="1" orient="horz" pos="3889" userDrawn="1">
          <p15:clr>
            <a:srgbClr val="FBAE40"/>
          </p15:clr>
        </p15:guide>
        <p15:guide id="2" orient="horz" pos="109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B Overview">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16A7491D-68BB-42F8-971E-2AE2544D2410}"/>
              </a:ext>
            </a:extLst>
          </p:cNvPr>
          <p:cNvSpPr/>
          <p:nvPr userDrawn="1"/>
        </p:nvSpPr>
        <p:spPr bwMode="gray">
          <a:xfrm>
            <a:off x="7849056" y="0"/>
            <a:ext cx="4342944" cy="6833616"/>
          </a:xfrm>
          <a:custGeom>
            <a:avLst/>
            <a:gdLst>
              <a:gd name="connsiteX0" fmla="*/ 0 w 4342944"/>
              <a:gd name="connsiteY0" fmla="*/ 0 h 6833616"/>
              <a:gd name="connsiteX1" fmla="*/ 4342944 w 4342944"/>
              <a:gd name="connsiteY1" fmla="*/ 0 h 6833616"/>
              <a:gd name="connsiteX2" fmla="*/ 4342944 w 4342944"/>
              <a:gd name="connsiteY2" fmla="*/ 6833616 h 6833616"/>
              <a:gd name="connsiteX3" fmla="*/ 4310030 w 4342944"/>
              <a:gd name="connsiteY3" fmla="*/ 6833616 h 6833616"/>
            </a:gdLst>
            <a:ahLst/>
            <a:cxnLst>
              <a:cxn ang="0">
                <a:pos x="connsiteX0" y="connsiteY0"/>
              </a:cxn>
              <a:cxn ang="0">
                <a:pos x="connsiteX1" y="connsiteY1"/>
              </a:cxn>
              <a:cxn ang="0">
                <a:pos x="connsiteX2" y="connsiteY2"/>
              </a:cxn>
              <a:cxn ang="0">
                <a:pos x="connsiteX3" y="connsiteY3"/>
              </a:cxn>
            </a:cxnLst>
            <a:rect l="l" t="t" r="r" b="b"/>
            <a:pathLst>
              <a:path w="4342944" h="6833616">
                <a:moveTo>
                  <a:pt x="0" y="0"/>
                </a:moveTo>
                <a:lnTo>
                  <a:pt x="4342944" y="0"/>
                </a:lnTo>
                <a:lnTo>
                  <a:pt x="4342944" y="6833616"/>
                </a:lnTo>
                <a:lnTo>
                  <a:pt x="4310030" y="6833616"/>
                </a:lnTo>
                <a:close/>
              </a:path>
            </a:pathLst>
          </a:cu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F1ACDC81-47B5-4AC7-83FD-E2CA3CBCC7CB}"/>
              </a:ext>
            </a:extLst>
          </p:cNvPr>
          <p:cNvSpPr>
            <a:spLocks noChangeAspect="1"/>
          </p:cNvSpPr>
          <p:nvPr userDrawn="1"/>
        </p:nvSpPr>
        <p:spPr bwMode="gray">
          <a:xfrm flipH="1">
            <a:off x="4392390" y="1"/>
            <a:ext cx="7799610" cy="6861110"/>
          </a:xfrm>
          <a:custGeom>
            <a:avLst/>
            <a:gdLst>
              <a:gd name="connsiteX0" fmla="*/ 7796074 w 7796074"/>
              <a:gd name="connsiteY0" fmla="*/ 0 h 6857999"/>
              <a:gd name="connsiteX1" fmla="*/ 2906034 w 7796074"/>
              <a:gd name="connsiteY1" fmla="*/ 0 h 6857999"/>
              <a:gd name="connsiteX2" fmla="*/ 0 w 7796074"/>
              <a:gd name="connsiteY2" fmla="*/ 4607560 h 6857999"/>
              <a:gd name="connsiteX3" fmla="*/ 0 w 7796074"/>
              <a:gd name="connsiteY3" fmla="*/ 6857999 h 6857999"/>
              <a:gd name="connsiteX4" fmla="*/ 3470666 w 7796074"/>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6074" h="6857999">
                <a:moveTo>
                  <a:pt x="7796074" y="0"/>
                </a:moveTo>
                <a:lnTo>
                  <a:pt x="2906034" y="0"/>
                </a:lnTo>
                <a:lnTo>
                  <a:pt x="0" y="4607560"/>
                </a:lnTo>
                <a:lnTo>
                  <a:pt x="0" y="6857999"/>
                </a:lnTo>
                <a:lnTo>
                  <a:pt x="3470666" y="6857999"/>
                </a:lnTo>
                <a:close/>
              </a:path>
            </a:pathLst>
          </a:cu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Rectangle 6">
            <a:extLst>
              <a:ext uri="{FF2B5EF4-FFF2-40B4-BE49-F238E27FC236}">
                <a16:creationId xmlns:a16="http://schemas.microsoft.com/office/drawing/2014/main" id="{FAA46F38-F941-42C7-B6E6-5C70741104FB}"/>
              </a:ext>
            </a:extLst>
          </p:cNvPr>
          <p:cNvSpPr/>
          <p:nvPr userDrawn="1"/>
        </p:nvSpPr>
        <p:spPr bwMode="gray">
          <a:xfrm>
            <a:off x="3696127" y="3591659"/>
            <a:ext cx="1525713" cy="181359"/>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15D3ED6-5D0E-47C0-AF60-590083391AE0}"/>
              </a:ext>
            </a:extLst>
          </p:cNvPr>
          <p:cNvSpPr/>
          <p:nvPr userDrawn="1"/>
        </p:nvSpPr>
        <p:spPr bwMode="gray">
          <a:xfrm>
            <a:off x="570216" y="3591659"/>
            <a:ext cx="1980344" cy="181359"/>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96BE398C-C646-4B17-A20C-8557BD11F4F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612774" y="646459"/>
            <a:ext cx="1856413" cy="513045"/>
          </a:xfrm>
          <a:prstGeom prst="rect">
            <a:avLst/>
          </a:prstGeom>
        </p:spPr>
      </p:pic>
      <p:sp>
        <p:nvSpPr>
          <p:cNvPr id="11" name="Copyright">
            <a:hlinkClick r:id="rId4"/>
            <a:extLst>
              <a:ext uri="{FF2B5EF4-FFF2-40B4-BE49-F238E27FC236}">
                <a16:creationId xmlns:a16="http://schemas.microsoft.com/office/drawing/2014/main" id="{4E4AC49E-47DC-4814-B5CB-9F0DCD2F79CD}"/>
              </a:ext>
            </a:extLst>
          </p:cNvPr>
          <p:cNvSpPr txBox="1"/>
          <p:nvPr userDrawn="1"/>
        </p:nvSpPr>
        <p:spPr bwMode="gray">
          <a:xfrm>
            <a:off x="612775" y="6502287"/>
            <a:ext cx="3010021" cy="12138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a:solidFill>
                  <a:schemeClr val="accent4"/>
                </a:solidFill>
                <a:latin typeface="+mj-lt"/>
                <a:cs typeface="Times New Roman" panose="02020603050405020304" pitchFamily="18" charset="0"/>
              </a:rPr>
              <a:t>© 2023 Advisory Board • All rights reserved • </a:t>
            </a:r>
            <a:r>
              <a:rPr lang="en-US" sz="700" b="1">
                <a:solidFill>
                  <a:schemeClr val="accent4"/>
                </a:solidFill>
                <a:latin typeface="+mj-lt"/>
                <a:cs typeface="Times New Roman" panose="02020603050405020304" pitchFamily="18" charset="0"/>
              </a:rPr>
              <a:t>advisory.com</a:t>
            </a:r>
          </a:p>
        </p:txBody>
      </p:sp>
      <p:sp>
        <p:nvSpPr>
          <p:cNvPr id="12" name="Title 4">
            <a:extLst>
              <a:ext uri="{FF2B5EF4-FFF2-40B4-BE49-F238E27FC236}">
                <a16:creationId xmlns:a16="http://schemas.microsoft.com/office/drawing/2014/main" id="{B94DD025-8861-479C-9A06-B18EB6BE7202}"/>
              </a:ext>
            </a:extLst>
          </p:cNvPr>
          <p:cNvSpPr txBox="1">
            <a:spLocks/>
          </p:cNvSpPr>
          <p:nvPr userDrawn="1"/>
        </p:nvSpPr>
        <p:spPr bwMode="gray">
          <a:xfrm>
            <a:off x="612776" y="4529438"/>
            <a:ext cx="1206950" cy="128112"/>
          </a:xfrm>
          <a:prstGeom prst="rect">
            <a:avLst/>
          </a:prstGeom>
        </p:spPr>
        <p:txBody>
          <a:bodyPr vert="horz" wrap="square" lIns="0" tIns="0" rIns="0" bIns="0" rtlCol="0" anchor="t" anchorCtr="0">
            <a:spAutoFit/>
          </a:bodyPr>
          <a:lstStyle>
            <a:lvl1pPr algn="l" defTabSz="914400" rtl="0" eaLnBrk="1" fontAlgn="ctr" latinLnBrk="0" hangingPunct="1">
              <a:lnSpc>
                <a:spcPct val="90000"/>
              </a:lnSpc>
              <a:spcBef>
                <a:spcPct val="0"/>
              </a:spcBef>
              <a:buNone/>
              <a:defRPr sz="3200" kern="1200">
                <a:solidFill>
                  <a:schemeClr val="tx1"/>
                </a:solidFill>
                <a:latin typeface="+mj-lt"/>
                <a:ea typeface="+mj-ea"/>
                <a:cs typeface="+mj-cs"/>
              </a:defRPr>
            </a:lvl1pPr>
          </a:lstStyle>
          <a:p>
            <a:r>
              <a:rPr lang="en-US" sz="900" cap="all" spc="50">
                <a:solidFill>
                  <a:schemeClr val="accent2"/>
                </a:solidFill>
                <a:latin typeface="+mn-lt"/>
              </a:rPr>
              <a:t>WHO WE SERVE</a:t>
            </a:r>
          </a:p>
        </p:txBody>
      </p:sp>
      <p:sp>
        <p:nvSpPr>
          <p:cNvPr id="13" name="Text Placeholder">
            <a:extLst>
              <a:ext uri="{FF2B5EF4-FFF2-40B4-BE49-F238E27FC236}">
                <a16:creationId xmlns:a16="http://schemas.microsoft.com/office/drawing/2014/main" id="{368AE02B-9D0A-4F0B-A8E5-74F6C54270D8}"/>
              </a:ext>
            </a:extLst>
          </p:cNvPr>
          <p:cNvSpPr txBox="1">
            <a:spLocks/>
          </p:cNvSpPr>
          <p:nvPr userDrawn="1"/>
        </p:nvSpPr>
        <p:spPr bwMode="gray">
          <a:xfrm>
            <a:off x="612776" y="4740864"/>
            <a:ext cx="4927412" cy="1299074"/>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nSpc>
                <a:spcPct val="120000"/>
              </a:lnSpc>
              <a:buNone/>
            </a:pPr>
            <a:r>
              <a:rPr lang="en-US" sz="1800"/>
              <a:t>Hospitals </a:t>
            </a:r>
            <a:r>
              <a:rPr lang="en-US" sz="1800">
                <a:ln>
                  <a:solidFill>
                    <a:schemeClr val="accent2"/>
                  </a:solidFill>
                </a:ln>
                <a:noFill/>
                <a:cs typeface="Arial" panose="020B0604020202020204" pitchFamily="34" charset="0"/>
              </a:rPr>
              <a:t>•</a:t>
            </a:r>
            <a:r>
              <a:rPr lang="en-US" sz="1800"/>
              <a:t> Health systems </a:t>
            </a:r>
            <a:r>
              <a:rPr lang="en-US" sz="1800">
                <a:ln>
                  <a:solidFill>
                    <a:schemeClr val="accent2"/>
                  </a:solidFill>
                </a:ln>
                <a:noFill/>
                <a:cs typeface="Arial" panose="020B0604020202020204" pitchFamily="34" charset="0"/>
              </a:rPr>
              <a:t>•</a:t>
            </a:r>
            <a:r>
              <a:rPr lang="en-US" sz="1800"/>
              <a:t> Medical groups </a:t>
            </a:r>
            <a:r>
              <a:rPr lang="en-US" sz="1800">
                <a:ln>
                  <a:solidFill>
                    <a:schemeClr val="accent2"/>
                  </a:solidFill>
                </a:ln>
                <a:noFill/>
                <a:cs typeface="Arial" panose="020B0604020202020204" pitchFamily="34" charset="0"/>
              </a:rPr>
              <a:t>•</a:t>
            </a:r>
            <a:r>
              <a:rPr lang="en-US" sz="1800"/>
              <a:t> Post-acute care providers </a:t>
            </a:r>
            <a:r>
              <a:rPr lang="en-US" sz="1800">
                <a:ln>
                  <a:solidFill>
                    <a:schemeClr val="accent2"/>
                  </a:solidFill>
                </a:ln>
                <a:noFill/>
                <a:cs typeface="Arial" panose="020B0604020202020204" pitchFamily="34" charset="0"/>
              </a:rPr>
              <a:t>•</a:t>
            </a:r>
            <a:r>
              <a:rPr lang="en-US" sz="1800"/>
              <a:t> Life sciences firms </a:t>
            </a:r>
            <a:r>
              <a:rPr lang="en-US" sz="1800">
                <a:ln>
                  <a:solidFill>
                    <a:schemeClr val="accent2"/>
                  </a:solidFill>
                </a:ln>
                <a:noFill/>
                <a:cs typeface="Arial" panose="020B0604020202020204" pitchFamily="34" charset="0"/>
              </a:rPr>
              <a:t>•</a:t>
            </a:r>
            <a:r>
              <a:rPr lang="en-US" sz="1800"/>
              <a:t> Digital health companies </a:t>
            </a:r>
            <a:r>
              <a:rPr lang="en-US" sz="1800">
                <a:ln>
                  <a:solidFill>
                    <a:schemeClr val="accent2"/>
                  </a:solidFill>
                </a:ln>
                <a:noFill/>
                <a:cs typeface="Arial" panose="020B0604020202020204" pitchFamily="34" charset="0"/>
              </a:rPr>
              <a:t>•</a:t>
            </a:r>
            <a:r>
              <a:rPr lang="en-US" sz="1800"/>
              <a:t> Health plans </a:t>
            </a:r>
            <a:r>
              <a:rPr lang="en-US" sz="1800">
                <a:ln>
                  <a:solidFill>
                    <a:schemeClr val="accent2"/>
                  </a:solidFill>
                </a:ln>
                <a:noFill/>
                <a:cs typeface="Arial" panose="020B0604020202020204" pitchFamily="34" charset="0"/>
              </a:rPr>
              <a:t>•</a:t>
            </a:r>
            <a:r>
              <a:rPr lang="en-US" sz="1800"/>
              <a:t> </a:t>
            </a:r>
            <a:br>
              <a:rPr lang="en-US" sz="1800"/>
            </a:br>
            <a:r>
              <a:rPr lang="en-US" sz="1800"/>
              <a:t>Health care professional services firms</a:t>
            </a:r>
          </a:p>
        </p:txBody>
      </p:sp>
      <p:pic>
        <p:nvPicPr>
          <p:cNvPr id="14" name="Graphic 13">
            <a:extLst>
              <a:ext uri="{FF2B5EF4-FFF2-40B4-BE49-F238E27FC236}">
                <a16:creationId xmlns:a16="http://schemas.microsoft.com/office/drawing/2014/main" id="{0D358D57-0BBA-4C50-9EA7-C3B9B09809D7}"/>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bwMode="gray">
          <a:xfrm>
            <a:off x="4200013" y="2842381"/>
            <a:ext cx="6684329" cy="73152"/>
          </a:xfrm>
          <a:prstGeom prst="rect">
            <a:avLst/>
          </a:prstGeom>
        </p:spPr>
      </p:pic>
      <p:sp>
        <p:nvSpPr>
          <p:cNvPr id="15" name="Parallelogram 14">
            <a:extLst>
              <a:ext uri="{FF2B5EF4-FFF2-40B4-BE49-F238E27FC236}">
                <a16:creationId xmlns:a16="http://schemas.microsoft.com/office/drawing/2014/main" id="{F7DD9C51-F0CC-4809-A758-BB0703A03D71}"/>
              </a:ext>
            </a:extLst>
          </p:cNvPr>
          <p:cNvSpPr/>
          <p:nvPr userDrawn="1"/>
        </p:nvSpPr>
        <p:spPr bwMode="gray">
          <a:xfrm flipH="1">
            <a:off x="6153150" y="2782038"/>
            <a:ext cx="590113" cy="200439"/>
          </a:xfrm>
          <a:prstGeom prst="parallelogram">
            <a:avLst>
              <a:gd name="adj" fmla="val 63336"/>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61EDE0C3-5640-4F43-9031-C73A2050994D}"/>
              </a:ext>
            </a:extLst>
          </p:cNvPr>
          <p:cNvSpPr/>
          <p:nvPr userDrawn="1"/>
        </p:nvSpPr>
        <p:spPr bwMode="gray">
          <a:xfrm flipH="1">
            <a:off x="3680592" y="2782038"/>
            <a:ext cx="2586857" cy="200439"/>
          </a:xfrm>
          <a:prstGeom prst="parallelogram">
            <a:avLst>
              <a:gd name="adj" fmla="val 63336"/>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a:extLst>
              <a:ext uri="{FF2B5EF4-FFF2-40B4-BE49-F238E27FC236}">
                <a16:creationId xmlns:a16="http://schemas.microsoft.com/office/drawing/2014/main" id="{24ED7B4F-6A2B-4BCF-B390-0D1C41F73DCA}"/>
              </a:ext>
            </a:extLst>
          </p:cNvPr>
          <p:cNvSpPr txBox="1">
            <a:spLocks/>
          </p:cNvSpPr>
          <p:nvPr userDrawn="1"/>
        </p:nvSpPr>
        <p:spPr bwMode="gray">
          <a:xfrm>
            <a:off x="612776" y="1551790"/>
            <a:ext cx="4648974" cy="2308324"/>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spcBef>
                <a:spcPts val="0"/>
              </a:spcBef>
              <a:buNone/>
            </a:pPr>
            <a:r>
              <a:rPr lang="en-US" sz="5000">
                <a:solidFill>
                  <a:schemeClr val="accent5"/>
                </a:solidFill>
                <a:latin typeface="+mj-lt"/>
              </a:rPr>
              <a:t>Helping health care leaders work smarter and faster</a:t>
            </a:r>
          </a:p>
        </p:txBody>
      </p:sp>
      <p:sp>
        <p:nvSpPr>
          <p:cNvPr id="18" name="Rectangle 17">
            <a:extLst>
              <a:ext uri="{FF2B5EF4-FFF2-40B4-BE49-F238E27FC236}">
                <a16:creationId xmlns:a16="http://schemas.microsoft.com/office/drawing/2014/main" id="{53CA6AB9-900A-4B01-BE89-026983A16C9E}"/>
              </a:ext>
            </a:extLst>
          </p:cNvPr>
          <p:cNvSpPr/>
          <p:nvPr userDrawn="1"/>
        </p:nvSpPr>
        <p:spPr bwMode="gray">
          <a:xfrm>
            <a:off x="8365150" y="1151002"/>
            <a:ext cx="500944" cy="136459"/>
          </a:xfrm>
          <a:prstGeom prst="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a:extLst>
              <a:ext uri="{FF2B5EF4-FFF2-40B4-BE49-F238E27FC236}">
                <a16:creationId xmlns:a16="http://schemas.microsoft.com/office/drawing/2014/main" id="{CD571C6A-A490-4F38-810F-50F954F5A97B}"/>
              </a:ext>
            </a:extLst>
          </p:cNvPr>
          <p:cNvSpPr txBox="1">
            <a:spLocks/>
          </p:cNvSpPr>
          <p:nvPr userDrawn="1"/>
        </p:nvSpPr>
        <p:spPr bwMode="gray">
          <a:xfrm>
            <a:off x="7641791" y="324880"/>
            <a:ext cx="1782833" cy="461665"/>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spcBef>
                <a:spcPts val="0"/>
              </a:spcBef>
              <a:buNone/>
            </a:pPr>
            <a:r>
              <a:rPr lang="en-US" sz="3000">
                <a:solidFill>
                  <a:schemeClr val="bg1"/>
                </a:solidFill>
                <a:latin typeface="+mj-lt"/>
              </a:rPr>
              <a:t>40</a:t>
            </a:r>
            <a:r>
              <a:rPr lang="en-US" sz="3000" baseline="30000">
                <a:solidFill>
                  <a:schemeClr val="bg1"/>
                </a:solidFill>
                <a:latin typeface="+mj-lt"/>
              </a:rPr>
              <a:t>+</a:t>
            </a:r>
            <a:r>
              <a:rPr lang="en-US" sz="3000">
                <a:solidFill>
                  <a:schemeClr val="bg1"/>
                </a:solidFill>
                <a:latin typeface="+mj-lt"/>
              </a:rPr>
              <a:t> </a:t>
            </a:r>
            <a:r>
              <a:rPr lang="en-US" sz="2500">
                <a:solidFill>
                  <a:schemeClr val="bg1"/>
                </a:solidFill>
                <a:latin typeface="+mj-lt"/>
              </a:rPr>
              <a:t>years</a:t>
            </a:r>
          </a:p>
        </p:txBody>
      </p:sp>
      <p:sp>
        <p:nvSpPr>
          <p:cNvPr id="20" name="Title 4">
            <a:extLst>
              <a:ext uri="{FF2B5EF4-FFF2-40B4-BE49-F238E27FC236}">
                <a16:creationId xmlns:a16="http://schemas.microsoft.com/office/drawing/2014/main" id="{735D7E4F-4FC5-43D6-A9D4-1B0171BA405C}"/>
              </a:ext>
            </a:extLst>
          </p:cNvPr>
          <p:cNvSpPr txBox="1">
            <a:spLocks/>
          </p:cNvSpPr>
          <p:nvPr userDrawn="1"/>
        </p:nvSpPr>
        <p:spPr bwMode="gray">
          <a:xfrm>
            <a:off x="7641791" y="823552"/>
            <a:ext cx="2041367" cy="138499"/>
          </a:xfrm>
          <a:prstGeom prst="rect">
            <a:avLst/>
          </a:prstGeom>
        </p:spPr>
        <p:txBody>
          <a:bodyPr vert="horz" wrap="square" lIns="0" tIns="0" rIns="0" bIns="0" rtlCol="0" anchor="t" anchorCtr="0">
            <a:spAutoFit/>
          </a:bodyPr>
          <a:lstStyle>
            <a:lvl1pPr algn="l" defTabSz="914400" rtl="0" eaLnBrk="1" fontAlgn="ctr" latinLnBrk="0" hangingPunct="1">
              <a:lnSpc>
                <a:spcPct val="90000"/>
              </a:lnSpc>
              <a:spcBef>
                <a:spcPct val="0"/>
              </a:spcBef>
              <a:buNone/>
              <a:defRPr sz="3200" kern="1200">
                <a:solidFill>
                  <a:schemeClr val="tx1"/>
                </a:solidFill>
                <a:latin typeface="+mj-lt"/>
                <a:ea typeface="+mj-ea"/>
                <a:cs typeface="+mj-cs"/>
              </a:defRPr>
            </a:lvl1pPr>
          </a:lstStyle>
          <a:p>
            <a:pPr>
              <a:lnSpc>
                <a:spcPct val="100000"/>
              </a:lnSpc>
            </a:pPr>
            <a:r>
              <a:rPr lang="en-US" sz="900" cap="all" spc="50">
                <a:solidFill>
                  <a:schemeClr val="accent2"/>
                </a:solidFill>
                <a:latin typeface="+mn-lt"/>
              </a:rPr>
              <a:t>Of research experience</a:t>
            </a:r>
          </a:p>
        </p:txBody>
      </p:sp>
      <p:sp>
        <p:nvSpPr>
          <p:cNvPr id="21" name="Text Placeholder">
            <a:extLst>
              <a:ext uri="{FF2B5EF4-FFF2-40B4-BE49-F238E27FC236}">
                <a16:creationId xmlns:a16="http://schemas.microsoft.com/office/drawing/2014/main" id="{A25C69D0-08DB-4C34-9175-5C67112E07ED}"/>
              </a:ext>
            </a:extLst>
          </p:cNvPr>
          <p:cNvSpPr txBox="1">
            <a:spLocks/>
          </p:cNvSpPr>
          <p:nvPr userDrawn="1"/>
        </p:nvSpPr>
        <p:spPr bwMode="gray">
          <a:xfrm>
            <a:off x="9800209" y="324880"/>
            <a:ext cx="1526921" cy="461665"/>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spcBef>
                <a:spcPts val="0"/>
              </a:spcBef>
              <a:buNone/>
            </a:pPr>
            <a:r>
              <a:rPr lang="en-US" sz="3000">
                <a:solidFill>
                  <a:schemeClr val="bg1"/>
                </a:solidFill>
                <a:latin typeface="+mj-lt"/>
              </a:rPr>
              <a:t>4,500</a:t>
            </a:r>
            <a:r>
              <a:rPr lang="en-US" sz="3000" baseline="30000">
                <a:solidFill>
                  <a:schemeClr val="bg1"/>
                </a:solidFill>
                <a:latin typeface="+mj-lt"/>
              </a:rPr>
              <a:t>+</a:t>
            </a:r>
          </a:p>
        </p:txBody>
      </p:sp>
      <p:sp>
        <p:nvSpPr>
          <p:cNvPr id="22" name="Title 4">
            <a:extLst>
              <a:ext uri="{FF2B5EF4-FFF2-40B4-BE49-F238E27FC236}">
                <a16:creationId xmlns:a16="http://schemas.microsoft.com/office/drawing/2014/main" id="{E5F647F0-B3B7-4EF4-95D7-F3C35E75789A}"/>
              </a:ext>
            </a:extLst>
          </p:cNvPr>
          <p:cNvSpPr txBox="1">
            <a:spLocks/>
          </p:cNvSpPr>
          <p:nvPr userDrawn="1"/>
        </p:nvSpPr>
        <p:spPr bwMode="gray">
          <a:xfrm>
            <a:off x="9800209" y="823552"/>
            <a:ext cx="1985356" cy="138499"/>
          </a:xfrm>
          <a:prstGeom prst="rect">
            <a:avLst/>
          </a:prstGeom>
        </p:spPr>
        <p:txBody>
          <a:bodyPr vert="horz" wrap="square" lIns="0" tIns="0" rIns="0" bIns="0" rtlCol="0" anchor="t" anchorCtr="0">
            <a:spAutoFit/>
          </a:bodyPr>
          <a:lstStyle>
            <a:lvl1pPr algn="l" defTabSz="914400" rtl="0" eaLnBrk="1" fontAlgn="ctr" latinLnBrk="0" hangingPunct="1">
              <a:lnSpc>
                <a:spcPct val="90000"/>
              </a:lnSpc>
              <a:spcBef>
                <a:spcPct val="0"/>
              </a:spcBef>
              <a:buNone/>
              <a:defRPr sz="3200" kern="1200">
                <a:solidFill>
                  <a:schemeClr val="tx1"/>
                </a:solidFill>
                <a:latin typeface="+mj-lt"/>
                <a:ea typeface="+mj-ea"/>
                <a:cs typeface="+mj-cs"/>
              </a:defRPr>
            </a:lvl1pPr>
          </a:lstStyle>
          <a:p>
            <a:pPr>
              <a:lnSpc>
                <a:spcPct val="100000"/>
              </a:lnSpc>
            </a:pPr>
            <a:r>
              <a:rPr lang="en-US" sz="900" cap="all" spc="50">
                <a:solidFill>
                  <a:schemeClr val="accent2"/>
                </a:solidFill>
                <a:latin typeface="+mn-lt"/>
              </a:rPr>
              <a:t>MEMBERS IN OUR NETWORK</a:t>
            </a:r>
          </a:p>
        </p:txBody>
      </p:sp>
      <p:sp>
        <p:nvSpPr>
          <p:cNvPr id="23" name="Text Placeholder">
            <a:extLst>
              <a:ext uri="{FF2B5EF4-FFF2-40B4-BE49-F238E27FC236}">
                <a16:creationId xmlns:a16="http://schemas.microsoft.com/office/drawing/2014/main" id="{811F98DE-8CEB-4C2F-9266-685F0AA2C97F}"/>
              </a:ext>
            </a:extLst>
          </p:cNvPr>
          <p:cNvSpPr txBox="1">
            <a:spLocks/>
          </p:cNvSpPr>
          <p:nvPr userDrawn="1"/>
        </p:nvSpPr>
        <p:spPr bwMode="gray">
          <a:xfrm>
            <a:off x="5643927" y="324880"/>
            <a:ext cx="1526921" cy="461665"/>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spcBef>
                <a:spcPts val="0"/>
              </a:spcBef>
              <a:buNone/>
            </a:pPr>
            <a:r>
              <a:rPr lang="en-US" sz="3000">
                <a:solidFill>
                  <a:schemeClr val="bg1"/>
                </a:solidFill>
                <a:latin typeface="+mj-lt"/>
              </a:rPr>
              <a:t>200</a:t>
            </a:r>
            <a:r>
              <a:rPr lang="en-US" sz="3000" baseline="30000">
                <a:solidFill>
                  <a:schemeClr val="bg1"/>
                </a:solidFill>
                <a:latin typeface="+mj-lt"/>
              </a:rPr>
              <a:t>+</a:t>
            </a:r>
            <a:endParaRPr lang="en-US" sz="3000">
              <a:solidFill>
                <a:schemeClr val="bg1"/>
              </a:solidFill>
              <a:latin typeface="+mj-lt"/>
            </a:endParaRPr>
          </a:p>
        </p:txBody>
      </p:sp>
      <p:sp>
        <p:nvSpPr>
          <p:cNvPr id="24" name="Title 4">
            <a:extLst>
              <a:ext uri="{FF2B5EF4-FFF2-40B4-BE49-F238E27FC236}">
                <a16:creationId xmlns:a16="http://schemas.microsoft.com/office/drawing/2014/main" id="{D1BB8BB8-6E2A-4780-BF93-BC08BD985A95}"/>
              </a:ext>
            </a:extLst>
          </p:cNvPr>
          <p:cNvSpPr txBox="1">
            <a:spLocks/>
          </p:cNvSpPr>
          <p:nvPr userDrawn="1"/>
        </p:nvSpPr>
        <p:spPr bwMode="gray">
          <a:xfrm>
            <a:off x="5643927" y="823552"/>
            <a:ext cx="1785648" cy="138499"/>
          </a:xfrm>
          <a:prstGeom prst="rect">
            <a:avLst/>
          </a:prstGeom>
        </p:spPr>
        <p:txBody>
          <a:bodyPr vert="horz" wrap="square" lIns="0" tIns="0" rIns="0" bIns="0" rtlCol="0" anchor="t" anchorCtr="0">
            <a:spAutoFit/>
          </a:bodyPr>
          <a:lstStyle>
            <a:lvl1pPr algn="l" defTabSz="914400" rtl="0" eaLnBrk="1" fontAlgn="ctr" latinLnBrk="0" hangingPunct="1">
              <a:lnSpc>
                <a:spcPct val="90000"/>
              </a:lnSpc>
              <a:spcBef>
                <a:spcPct val="0"/>
              </a:spcBef>
              <a:buNone/>
              <a:defRPr sz="3200" kern="1200">
                <a:solidFill>
                  <a:schemeClr val="tx1"/>
                </a:solidFill>
                <a:latin typeface="+mj-lt"/>
                <a:ea typeface="+mj-ea"/>
                <a:cs typeface="+mj-cs"/>
              </a:defRPr>
            </a:lvl1pPr>
          </a:lstStyle>
          <a:p>
            <a:pPr>
              <a:lnSpc>
                <a:spcPct val="100000"/>
              </a:lnSpc>
            </a:pPr>
            <a:r>
              <a:rPr lang="en-US" sz="900" cap="all" spc="50">
                <a:solidFill>
                  <a:schemeClr val="accent2"/>
                </a:solidFill>
                <a:latin typeface="+mn-lt"/>
              </a:rPr>
              <a:t>EXPERTS ON OUR TEAM</a:t>
            </a:r>
          </a:p>
        </p:txBody>
      </p:sp>
      <p:sp>
        <p:nvSpPr>
          <p:cNvPr id="25" name="Text Placeholder">
            <a:extLst>
              <a:ext uri="{FF2B5EF4-FFF2-40B4-BE49-F238E27FC236}">
                <a16:creationId xmlns:a16="http://schemas.microsoft.com/office/drawing/2014/main" id="{66A66B65-43D9-47D3-978B-CF71A12F1CEA}"/>
              </a:ext>
            </a:extLst>
          </p:cNvPr>
          <p:cNvSpPr txBox="1">
            <a:spLocks/>
          </p:cNvSpPr>
          <p:nvPr userDrawn="1"/>
        </p:nvSpPr>
        <p:spPr bwMode="gray">
          <a:xfrm>
            <a:off x="7383151" y="3606796"/>
            <a:ext cx="4007663" cy="400110"/>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1300">
                <a:solidFill>
                  <a:schemeClr val="accent1">
                    <a:lumMod val="90000"/>
                  </a:schemeClr>
                </a:solidFill>
              </a:rPr>
              <a:t>Information you need to stay current, plus the strategic guidance, data, and tools you need to take action</a:t>
            </a:r>
          </a:p>
        </p:txBody>
      </p:sp>
      <p:sp>
        <p:nvSpPr>
          <p:cNvPr id="26" name="Text Placeholder">
            <a:extLst>
              <a:ext uri="{FF2B5EF4-FFF2-40B4-BE49-F238E27FC236}">
                <a16:creationId xmlns:a16="http://schemas.microsoft.com/office/drawing/2014/main" id="{687A8AA3-1980-4BEE-925E-A673CDA03405}"/>
              </a:ext>
            </a:extLst>
          </p:cNvPr>
          <p:cNvSpPr txBox="1">
            <a:spLocks/>
          </p:cNvSpPr>
          <p:nvPr userDrawn="1"/>
        </p:nvSpPr>
        <p:spPr bwMode="gray">
          <a:xfrm>
            <a:off x="7383151" y="3204822"/>
            <a:ext cx="1160050" cy="276999"/>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nSpc>
                <a:spcPct val="90000"/>
              </a:lnSpc>
              <a:spcBef>
                <a:spcPts val="0"/>
              </a:spcBef>
              <a:buNone/>
            </a:pPr>
            <a:r>
              <a:rPr lang="en-US" sz="2000">
                <a:solidFill>
                  <a:schemeClr val="bg1"/>
                </a:solidFill>
                <a:latin typeface="+mj-lt"/>
              </a:rPr>
              <a:t>Research</a:t>
            </a:r>
          </a:p>
        </p:txBody>
      </p:sp>
      <p:cxnSp>
        <p:nvCxnSpPr>
          <p:cNvPr id="27" name="Straight Connector 26">
            <a:extLst>
              <a:ext uri="{FF2B5EF4-FFF2-40B4-BE49-F238E27FC236}">
                <a16:creationId xmlns:a16="http://schemas.microsoft.com/office/drawing/2014/main" id="{73717ECF-2B5F-4A19-8F0A-69C6B347ECB1}"/>
              </a:ext>
            </a:extLst>
          </p:cNvPr>
          <p:cNvCxnSpPr/>
          <p:nvPr userDrawn="1"/>
        </p:nvCxnSpPr>
        <p:spPr bwMode="gray">
          <a:xfrm>
            <a:off x="7383151" y="3555876"/>
            <a:ext cx="257175" cy="0"/>
          </a:xfrm>
          <a:prstGeom prst="line">
            <a:avLst/>
          </a:prstGeom>
          <a:ln w="19050">
            <a:solidFill>
              <a:schemeClr val="accent6"/>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28" name="Text Placeholder">
            <a:extLst>
              <a:ext uri="{FF2B5EF4-FFF2-40B4-BE49-F238E27FC236}">
                <a16:creationId xmlns:a16="http://schemas.microsoft.com/office/drawing/2014/main" id="{E54ECEE3-B452-44A4-BCD5-66133F9BA732}"/>
              </a:ext>
            </a:extLst>
          </p:cNvPr>
          <p:cNvSpPr txBox="1">
            <a:spLocks/>
          </p:cNvSpPr>
          <p:nvPr userDrawn="1"/>
        </p:nvSpPr>
        <p:spPr bwMode="gray">
          <a:xfrm>
            <a:off x="8743947" y="5786148"/>
            <a:ext cx="2843370" cy="400110"/>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1300">
                <a:solidFill>
                  <a:schemeClr val="accent1">
                    <a:lumMod val="90000"/>
                  </a:schemeClr>
                </a:solidFill>
              </a:rPr>
              <a:t>Access to our team, who can adapt our insights to your specific challenges</a:t>
            </a:r>
          </a:p>
        </p:txBody>
      </p:sp>
      <p:sp>
        <p:nvSpPr>
          <p:cNvPr id="29" name="Text Placeholder">
            <a:extLst>
              <a:ext uri="{FF2B5EF4-FFF2-40B4-BE49-F238E27FC236}">
                <a16:creationId xmlns:a16="http://schemas.microsoft.com/office/drawing/2014/main" id="{787D4ECD-F89B-4255-B8DA-06C41276526F}"/>
              </a:ext>
            </a:extLst>
          </p:cNvPr>
          <p:cNvSpPr txBox="1">
            <a:spLocks/>
          </p:cNvSpPr>
          <p:nvPr userDrawn="1"/>
        </p:nvSpPr>
        <p:spPr bwMode="gray">
          <a:xfrm>
            <a:off x="8743946" y="5384174"/>
            <a:ext cx="2532194" cy="276999"/>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nSpc>
                <a:spcPct val="90000"/>
              </a:lnSpc>
              <a:spcBef>
                <a:spcPts val="0"/>
              </a:spcBef>
              <a:buNone/>
            </a:pPr>
            <a:r>
              <a:rPr lang="en-US" sz="2000">
                <a:solidFill>
                  <a:schemeClr val="bg1"/>
                </a:solidFill>
                <a:latin typeface="+mj-lt"/>
              </a:rPr>
              <a:t>Expert support</a:t>
            </a:r>
          </a:p>
        </p:txBody>
      </p:sp>
      <p:cxnSp>
        <p:nvCxnSpPr>
          <p:cNvPr id="30" name="Straight Connector 29">
            <a:extLst>
              <a:ext uri="{FF2B5EF4-FFF2-40B4-BE49-F238E27FC236}">
                <a16:creationId xmlns:a16="http://schemas.microsoft.com/office/drawing/2014/main" id="{6328B075-5ADC-4F48-A04A-5638D9F2D919}"/>
              </a:ext>
            </a:extLst>
          </p:cNvPr>
          <p:cNvCxnSpPr/>
          <p:nvPr userDrawn="1"/>
        </p:nvCxnSpPr>
        <p:spPr bwMode="gray">
          <a:xfrm>
            <a:off x="8743946" y="5735228"/>
            <a:ext cx="257175" cy="0"/>
          </a:xfrm>
          <a:prstGeom prst="line">
            <a:avLst/>
          </a:prstGeom>
          <a:ln w="19050">
            <a:solidFill>
              <a:schemeClr val="accent6"/>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31" name="Chevron 211">
            <a:extLst>
              <a:ext uri="{FF2B5EF4-FFF2-40B4-BE49-F238E27FC236}">
                <a16:creationId xmlns:a16="http://schemas.microsoft.com/office/drawing/2014/main" id="{03879E46-8F53-4932-92E8-BC9380E85B6B}"/>
              </a:ext>
            </a:extLst>
          </p:cNvPr>
          <p:cNvSpPr/>
          <p:nvPr userDrawn="1"/>
        </p:nvSpPr>
        <p:spPr bwMode="ltGray">
          <a:xfrm rot="5400000">
            <a:off x="8558246" y="1099486"/>
            <a:ext cx="114752" cy="209163"/>
          </a:xfrm>
          <a:prstGeom prst="chevron">
            <a:avLst>
              <a:gd name="adj" fmla="val 60375"/>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2" name="Straight Connector 31">
            <a:extLst>
              <a:ext uri="{FF2B5EF4-FFF2-40B4-BE49-F238E27FC236}">
                <a16:creationId xmlns:a16="http://schemas.microsoft.com/office/drawing/2014/main" id="{9786C07D-EE85-4FC3-9BEB-641E9B75D438}"/>
              </a:ext>
            </a:extLst>
          </p:cNvPr>
          <p:cNvCxnSpPr>
            <a:cxnSpLocks/>
          </p:cNvCxnSpPr>
          <p:nvPr userDrawn="1"/>
        </p:nvCxnSpPr>
        <p:spPr bwMode="gray">
          <a:xfrm>
            <a:off x="5643927" y="1204067"/>
            <a:ext cx="2721223" cy="0"/>
          </a:xfrm>
          <a:prstGeom prst="line">
            <a:avLst/>
          </a:prstGeom>
          <a:ln w="6350">
            <a:solidFill>
              <a:schemeClr val="accent3"/>
            </a:solidFill>
            <a:headEnd type="none" w="med" len="med"/>
            <a:tailEnd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BAD820D-6078-4282-A582-E7DD9FF4501C}"/>
              </a:ext>
            </a:extLst>
          </p:cNvPr>
          <p:cNvCxnSpPr>
            <a:cxnSpLocks/>
          </p:cNvCxnSpPr>
          <p:nvPr userDrawn="1"/>
        </p:nvCxnSpPr>
        <p:spPr bwMode="gray">
          <a:xfrm>
            <a:off x="8866094" y="1204067"/>
            <a:ext cx="2721223" cy="0"/>
          </a:xfrm>
          <a:prstGeom prst="line">
            <a:avLst/>
          </a:prstGeom>
          <a:ln w="6350">
            <a:solidFill>
              <a:schemeClr val="accent3"/>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34" name="Text Placeholder">
            <a:extLst>
              <a:ext uri="{FF2B5EF4-FFF2-40B4-BE49-F238E27FC236}">
                <a16:creationId xmlns:a16="http://schemas.microsoft.com/office/drawing/2014/main" id="{78F02DFB-F32F-40FA-AC76-9D51123A8A31}"/>
              </a:ext>
            </a:extLst>
          </p:cNvPr>
          <p:cNvSpPr txBox="1">
            <a:spLocks/>
          </p:cNvSpPr>
          <p:nvPr userDrawn="1"/>
        </p:nvSpPr>
        <p:spPr bwMode="gray">
          <a:xfrm>
            <a:off x="6168830" y="1484496"/>
            <a:ext cx="5179179" cy="1082540"/>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nSpc>
                <a:spcPct val="120000"/>
              </a:lnSpc>
              <a:buNone/>
            </a:pPr>
            <a:r>
              <a:rPr lang="en-US">
                <a:solidFill>
                  <a:schemeClr val="accent1">
                    <a:lumMod val="90000"/>
                  </a:schemeClr>
                </a:solidFill>
              </a:rPr>
              <a:t>Our experts harness a time-tested research process and</a:t>
            </a:r>
            <a:br>
              <a:rPr lang="en-US">
                <a:solidFill>
                  <a:schemeClr val="accent1">
                    <a:lumMod val="90000"/>
                  </a:schemeClr>
                </a:solidFill>
              </a:rPr>
            </a:br>
            <a:r>
              <a:rPr lang="en-US">
                <a:solidFill>
                  <a:schemeClr val="accent1">
                    <a:lumMod val="90000"/>
                  </a:schemeClr>
                </a:solidFill>
              </a:rPr>
              <a:t>   the collective wisdom of our vast member network to</a:t>
            </a:r>
            <a:br>
              <a:rPr lang="en-US">
                <a:solidFill>
                  <a:schemeClr val="accent1">
                    <a:lumMod val="90000"/>
                  </a:schemeClr>
                </a:solidFill>
              </a:rPr>
            </a:br>
            <a:r>
              <a:rPr lang="en-US">
                <a:solidFill>
                  <a:schemeClr val="accent1">
                    <a:lumMod val="90000"/>
                  </a:schemeClr>
                </a:solidFill>
              </a:rPr>
              <a:t>      develop </a:t>
            </a:r>
            <a:r>
              <a:rPr lang="en-US" b="1">
                <a:solidFill>
                  <a:schemeClr val="bg1"/>
                </a:solidFill>
              </a:rPr>
              <a:t>provocative insights</a:t>
            </a:r>
            <a:r>
              <a:rPr lang="en-US">
                <a:solidFill>
                  <a:schemeClr val="bg1"/>
                </a:solidFill>
              </a:rPr>
              <a:t>, </a:t>
            </a:r>
            <a:r>
              <a:rPr lang="en-US" b="1">
                <a:solidFill>
                  <a:schemeClr val="bg1"/>
                </a:solidFill>
              </a:rPr>
              <a:t>actionable strategies</a:t>
            </a:r>
            <a:r>
              <a:rPr lang="en-US">
                <a:solidFill>
                  <a:schemeClr val="bg1"/>
                </a:solidFill>
              </a:rPr>
              <a:t>,</a:t>
            </a:r>
            <a:br>
              <a:rPr lang="en-US">
                <a:solidFill>
                  <a:schemeClr val="bg1"/>
                </a:solidFill>
              </a:rPr>
            </a:br>
            <a:r>
              <a:rPr lang="en-US">
                <a:solidFill>
                  <a:schemeClr val="bg2"/>
                </a:solidFill>
              </a:rPr>
              <a:t>         </a:t>
            </a:r>
            <a:r>
              <a:rPr lang="en-US">
                <a:solidFill>
                  <a:schemeClr val="accent1">
                    <a:lumMod val="90000"/>
                  </a:schemeClr>
                </a:solidFill>
              </a:rPr>
              <a:t>and </a:t>
            </a:r>
            <a:r>
              <a:rPr lang="en-US" b="1">
                <a:solidFill>
                  <a:schemeClr val="bg1"/>
                </a:solidFill>
              </a:rPr>
              <a:t>practical tools</a:t>
            </a:r>
            <a:r>
              <a:rPr lang="en-US">
                <a:solidFill>
                  <a:schemeClr val="bg1"/>
                </a:solidFill>
              </a:rPr>
              <a:t> </a:t>
            </a:r>
            <a:r>
              <a:rPr lang="en-US">
                <a:solidFill>
                  <a:schemeClr val="accent1">
                    <a:lumMod val="90000"/>
                  </a:schemeClr>
                </a:solidFill>
              </a:rPr>
              <a:t>that are at the core of our offerings.</a:t>
            </a:r>
          </a:p>
        </p:txBody>
      </p:sp>
      <p:sp>
        <p:nvSpPr>
          <p:cNvPr id="35" name="Text Placeholder">
            <a:extLst>
              <a:ext uri="{FF2B5EF4-FFF2-40B4-BE49-F238E27FC236}">
                <a16:creationId xmlns:a16="http://schemas.microsoft.com/office/drawing/2014/main" id="{978D35EE-3F9F-4AE1-9DFB-F55DA369D04A}"/>
              </a:ext>
            </a:extLst>
          </p:cNvPr>
          <p:cNvSpPr txBox="1">
            <a:spLocks/>
          </p:cNvSpPr>
          <p:nvPr userDrawn="1"/>
        </p:nvSpPr>
        <p:spPr bwMode="gray">
          <a:xfrm>
            <a:off x="8035962" y="4646556"/>
            <a:ext cx="3264292" cy="400110"/>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1300">
                <a:solidFill>
                  <a:schemeClr val="accent1">
                    <a:lumMod val="90000"/>
                  </a:schemeClr>
                </a:solidFill>
              </a:rPr>
              <a:t>Forums that promote education, networking, and collaboration with peers</a:t>
            </a:r>
          </a:p>
        </p:txBody>
      </p:sp>
      <p:sp>
        <p:nvSpPr>
          <p:cNvPr id="36" name="Text Placeholder">
            <a:extLst>
              <a:ext uri="{FF2B5EF4-FFF2-40B4-BE49-F238E27FC236}">
                <a16:creationId xmlns:a16="http://schemas.microsoft.com/office/drawing/2014/main" id="{C6B65205-44DA-4771-AADB-372166823017}"/>
              </a:ext>
            </a:extLst>
          </p:cNvPr>
          <p:cNvSpPr txBox="1">
            <a:spLocks/>
          </p:cNvSpPr>
          <p:nvPr userDrawn="1"/>
        </p:nvSpPr>
        <p:spPr bwMode="gray">
          <a:xfrm>
            <a:off x="8035961" y="4244582"/>
            <a:ext cx="2532194" cy="276999"/>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nSpc>
                <a:spcPct val="90000"/>
              </a:lnSpc>
              <a:spcBef>
                <a:spcPts val="0"/>
              </a:spcBef>
              <a:buNone/>
            </a:pPr>
            <a:r>
              <a:rPr lang="en-US" sz="2000">
                <a:solidFill>
                  <a:schemeClr val="bg1"/>
                </a:solidFill>
                <a:latin typeface="+mj-lt"/>
              </a:rPr>
              <a:t>Events</a:t>
            </a:r>
          </a:p>
        </p:txBody>
      </p:sp>
      <p:cxnSp>
        <p:nvCxnSpPr>
          <p:cNvPr id="37" name="Straight Connector 36">
            <a:extLst>
              <a:ext uri="{FF2B5EF4-FFF2-40B4-BE49-F238E27FC236}">
                <a16:creationId xmlns:a16="http://schemas.microsoft.com/office/drawing/2014/main" id="{44950F73-18E6-4AC3-84E9-1D00BFE57F1A}"/>
              </a:ext>
            </a:extLst>
          </p:cNvPr>
          <p:cNvCxnSpPr/>
          <p:nvPr userDrawn="1"/>
        </p:nvCxnSpPr>
        <p:spPr bwMode="gray">
          <a:xfrm>
            <a:off x="8035961" y="4595636"/>
            <a:ext cx="257175" cy="0"/>
          </a:xfrm>
          <a:prstGeom prst="line">
            <a:avLst/>
          </a:prstGeom>
          <a:ln w="19050">
            <a:solidFill>
              <a:schemeClr val="accent6"/>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38" name="Parallelogram 37">
            <a:extLst>
              <a:ext uri="{FF2B5EF4-FFF2-40B4-BE49-F238E27FC236}">
                <a16:creationId xmlns:a16="http://schemas.microsoft.com/office/drawing/2014/main" id="{40D3B1FB-B954-434D-B8C6-2F13CFCBD5B4}"/>
              </a:ext>
            </a:extLst>
          </p:cNvPr>
          <p:cNvSpPr/>
          <p:nvPr userDrawn="1"/>
        </p:nvSpPr>
        <p:spPr bwMode="gray">
          <a:xfrm flipH="1">
            <a:off x="10689569" y="2782038"/>
            <a:ext cx="309322" cy="200439"/>
          </a:xfrm>
          <a:prstGeom prst="parallelogram">
            <a:avLst>
              <a:gd name="adj" fmla="val 63336"/>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75119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pact slide - Dark">
    <p:bg bwMode="gray">
      <p:bgPr>
        <a:solidFill>
          <a:schemeClr val="accent5"/>
        </a:solidFill>
        <a:effectLst/>
      </p:bgPr>
    </p:bg>
    <p:spTree>
      <p:nvGrpSpPr>
        <p:cNvPr id="1" name=""/>
        <p:cNvGrpSpPr/>
        <p:nvPr/>
      </p:nvGrpSpPr>
      <p:grpSpPr>
        <a:xfrm>
          <a:off x="0" y="0"/>
          <a:ext cx="0" cy="0"/>
          <a:chOff x="0" y="0"/>
          <a:chExt cx="0" cy="0"/>
        </a:xfrm>
      </p:grpSpPr>
      <p:sp>
        <p:nvSpPr>
          <p:cNvPr id="166" name="Parallelogram 165">
            <a:extLst>
              <a:ext uri="{FF2B5EF4-FFF2-40B4-BE49-F238E27FC236}">
                <a16:creationId xmlns:a16="http://schemas.microsoft.com/office/drawing/2014/main" id="{D108E857-2F65-45BF-88AB-8965CF812E48}"/>
              </a:ext>
              <a:ext uri="{C183D7F6-B498-43B3-948B-1728B52AA6E4}">
                <adec:decorative xmlns:adec="http://schemas.microsoft.com/office/drawing/2017/decorative" val="1"/>
              </a:ext>
            </a:extLst>
          </p:cNvPr>
          <p:cNvSpPr>
            <a:spLocks noChangeAspect="1"/>
          </p:cNvSpPr>
          <p:nvPr userDrawn="1"/>
        </p:nvSpPr>
        <p:spPr bwMode="gray">
          <a:xfrm flipH="1">
            <a:off x="3265729" y="1216152"/>
            <a:ext cx="5660542" cy="4425696"/>
          </a:xfrm>
          <a:prstGeom prst="parallelogram">
            <a:avLst>
              <a:gd name="adj" fmla="val 65186"/>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4"/>
          <p:cNvSpPr>
            <a:spLocks noGrp="1"/>
          </p:cNvSpPr>
          <p:nvPr userDrawn="1">
            <p:ph type="body" sz="quarter" idx="27" hasCustomPrompt="1"/>
          </p:nvPr>
        </p:nvSpPr>
        <p:spPr bwMode="gray">
          <a:xfrm>
            <a:off x="1231665" y="2084548"/>
            <a:ext cx="9728671" cy="2166747"/>
          </a:xfrm>
        </p:spPr>
        <p:txBody>
          <a:bodyPr>
            <a:spAutoFit/>
          </a:bodyPr>
          <a:lstStyle>
            <a:lvl1pPr marL="0" indent="0">
              <a:lnSpc>
                <a:spcPct val="110000"/>
              </a:lnSpc>
              <a:spcBef>
                <a:spcPts val="1800"/>
              </a:spcBef>
              <a:buNone/>
              <a:defRPr sz="3200" baseline="0">
                <a:solidFill>
                  <a:schemeClr val="bg1"/>
                </a:solidFill>
                <a:latin typeface="+mj-lt"/>
                <a:cs typeface="Times New Roman" panose="02020603050405020304" pitchFamily="18" charset="0"/>
              </a:defRPr>
            </a:lvl1pPr>
            <a:lvl2pPr marL="163289" indent="0">
              <a:spcBef>
                <a:spcPts val="0"/>
              </a:spcBef>
              <a:buNone/>
              <a:defRPr sz="2000">
                <a:solidFill>
                  <a:schemeClr val="accent3"/>
                </a:solidFill>
              </a:defRPr>
            </a:lvl2pPr>
            <a:lvl3pPr marL="326578" indent="0">
              <a:spcBef>
                <a:spcPts val="0"/>
              </a:spcBef>
              <a:buNone/>
              <a:defRPr sz="2000">
                <a:solidFill>
                  <a:schemeClr val="accent3"/>
                </a:solidFill>
              </a:defRPr>
            </a:lvl3pPr>
            <a:lvl4pPr marL="489867" indent="0">
              <a:spcBef>
                <a:spcPts val="0"/>
              </a:spcBef>
              <a:buNone/>
              <a:defRPr sz="2000">
                <a:solidFill>
                  <a:schemeClr val="accent3"/>
                </a:solidFill>
              </a:defRPr>
            </a:lvl4pPr>
            <a:lvl5pPr marL="653156" indent="0">
              <a:spcBef>
                <a:spcPts val="0"/>
              </a:spcBef>
              <a:buNone/>
              <a:defRPr sz="2000">
                <a:solidFill>
                  <a:schemeClr val="accent3"/>
                </a:solidFill>
              </a:defRPr>
            </a:lvl5pPr>
          </a:lstStyle>
          <a:p>
            <a:pPr lvl="0"/>
            <a:r>
              <a:rPr lang="en-US"/>
              <a:t>“Previously, I would never know if employees had their most productive day. The employee wouldn’t even know. Now throughout the day, we both know if they are tracking to have their ‘best day ever’ and we can celebrate it!”</a:t>
            </a:r>
          </a:p>
        </p:txBody>
      </p:sp>
      <p:sp>
        <p:nvSpPr>
          <p:cNvPr id="14" name="Text Placeholder 6"/>
          <p:cNvSpPr>
            <a:spLocks noGrp="1"/>
          </p:cNvSpPr>
          <p:nvPr userDrawn="1">
            <p:ph type="body" sz="quarter" idx="28" hasCustomPrompt="1"/>
          </p:nvPr>
        </p:nvSpPr>
        <p:spPr bwMode="gray">
          <a:xfrm>
            <a:off x="8805798" y="5952207"/>
            <a:ext cx="2770632" cy="215444"/>
          </a:xfrm>
        </p:spPr>
        <p:txBody>
          <a:bodyPr rIns="0" bIns="0" anchor="b" anchorCtr="0"/>
          <a:lstStyle>
            <a:lvl1pPr marL="0" indent="0">
              <a:spcBef>
                <a:spcPts val="0"/>
              </a:spcBef>
              <a:buNone/>
              <a:defRPr sz="700">
                <a:solidFill>
                  <a:schemeClr val="accent3"/>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a:t>Source: Click to add source. Use a single space after “Source:” and a period at the end of the source. Stretch the box to the left as needed.</a:t>
            </a:r>
          </a:p>
        </p:txBody>
      </p:sp>
      <p:sp>
        <p:nvSpPr>
          <p:cNvPr id="9" name="Text Placeholder 6"/>
          <p:cNvSpPr>
            <a:spLocks noGrp="1"/>
          </p:cNvSpPr>
          <p:nvPr userDrawn="1">
            <p:ph type="body" sz="quarter" idx="30" hasCustomPrompt="1"/>
          </p:nvPr>
        </p:nvSpPr>
        <p:spPr bwMode="gray">
          <a:xfrm>
            <a:off x="612773" y="5952207"/>
            <a:ext cx="3657600" cy="215444"/>
          </a:xfrm>
        </p:spPr>
        <p:txBody>
          <a:bodyPr lIns="0" rIns="0" bIns="0" anchor="b" anchorCtr="0"/>
          <a:lstStyle>
            <a:lvl1pPr marL="115888" indent="-115888">
              <a:spcBef>
                <a:spcPts val="200"/>
              </a:spcBef>
              <a:buClr>
                <a:schemeClr val="accent3"/>
              </a:buClr>
              <a:buFont typeface="+mj-lt"/>
              <a:buAutoNum type="arabicPeriod"/>
              <a:defRPr sz="700">
                <a:solidFill>
                  <a:schemeClr val="accent3"/>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a:t>Click to add footnote. Numbers appear automatically (no additional space or tab needed). Use a period at the end of each footnote. Stretch the box to the right as needed.</a:t>
            </a:r>
          </a:p>
        </p:txBody>
      </p:sp>
      <p:sp>
        <p:nvSpPr>
          <p:cNvPr id="167" name="Slide Number">
            <a:extLst>
              <a:ext uri="{FF2B5EF4-FFF2-40B4-BE49-F238E27FC236}">
                <a16:creationId xmlns:a16="http://schemas.microsoft.com/office/drawing/2014/main" id="{6754ED1A-2097-4104-9479-BB369FD3B52D}"/>
              </a:ext>
            </a:extLst>
          </p:cNvP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bg1"/>
                </a:solidFill>
                <a:latin typeface="+mn-lt"/>
                <a:cs typeface="Arial" panose="020B0604020202020204" pitchFamily="34" charset="0"/>
              </a:rPr>
              <a:t>‹#›</a:t>
            </a:fld>
            <a:endParaRPr lang="en-US" sz="1200" b="1">
              <a:solidFill>
                <a:schemeClr val="bg1"/>
              </a:solidFill>
              <a:latin typeface="+mn-lt"/>
            </a:endParaRPr>
          </a:p>
        </p:txBody>
      </p:sp>
      <p:pic>
        <p:nvPicPr>
          <p:cNvPr id="169" name="Graphic 168">
            <a:extLst>
              <a:ext uri="{FF2B5EF4-FFF2-40B4-BE49-F238E27FC236}">
                <a16:creationId xmlns:a16="http://schemas.microsoft.com/office/drawing/2014/main" id="{183B66EE-8447-4829-BF62-C83DCE5FE132}"/>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609600" y="6273198"/>
            <a:ext cx="1051560" cy="291148"/>
          </a:xfrm>
          <a:prstGeom prst="rect">
            <a:avLst/>
          </a:prstGeom>
        </p:spPr>
      </p:pic>
      <p:pic>
        <p:nvPicPr>
          <p:cNvPr id="168" name="Graphic 167">
            <a:extLst>
              <a:ext uri="{FF2B5EF4-FFF2-40B4-BE49-F238E27FC236}">
                <a16:creationId xmlns:a16="http://schemas.microsoft.com/office/drawing/2014/main" id="{650BCF0F-4A5E-4085-9F61-DCE145DD197C}"/>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896065" y="6311465"/>
            <a:ext cx="9281141" cy="101571"/>
          </a:xfrm>
          <a:prstGeom prst="rect">
            <a:avLst/>
          </a:prstGeom>
        </p:spPr>
      </p:pic>
    </p:spTree>
    <p:extLst>
      <p:ext uri="{BB962C8B-B14F-4D97-AF65-F5344CB8AC3E}">
        <p14:creationId xmlns:p14="http://schemas.microsoft.com/office/powerpoint/2010/main" val="3041529178"/>
      </p:ext>
    </p:extLst>
  </p:cSld>
  <p:clrMapOvr>
    <a:masterClrMapping/>
  </p:clrMapOvr>
  <p:extLst>
    <p:ext uri="{DCECCB84-F9BA-43D5-87BE-67443E8EF086}">
      <p15:sldGuideLst xmlns:p15="http://schemas.microsoft.com/office/powerpoint/2012/main">
        <p15:guide id="1" orient="horz" pos="3889" userDrawn="1">
          <p15:clr>
            <a:srgbClr val="FBAE40"/>
          </p15:clr>
        </p15:guide>
        <p15:guide id="2" orient="horz" pos="479"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pact slide - Light">
    <p:bg bwMode="gray">
      <p:bgPr>
        <a:solidFill>
          <a:schemeClr val="tx2"/>
        </a:solidFill>
        <a:effectLst/>
      </p:bgPr>
    </p:bg>
    <p:spTree>
      <p:nvGrpSpPr>
        <p:cNvPr id="1" name=""/>
        <p:cNvGrpSpPr/>
        <p:nvPr/>
      </p:nvGrpSpPr>
      <p:grpSpPr>
        <a:xfrm>
          <a:off x="0" y="0"/>
          <a:ext cx="0" cy="0"/>
          <a:chOff x="0" y="0"/>
          <a:chExt cx="0" cy="0"/>
        </a:xfrm>
      </p:grpSpPr>
      <p:pic>
        <p:nvPicPr>
          <p:cNvPr id="176" name="Picture 175">
            <a:extLst>
              <a:ext uri="{FF2B5EF4-FFF2-40B4-BE49-F238E27FC236}">
                <a16:creationId xmlns:a16="http://schemas.microsoft.com/office/drawing/2014/main" id="{BB396139-6543-461A-B7C5-9FEBB6C93140}"/>
              </a:ext>
              <a:ext uri="{C183D7F6-B498-43B3-948B-1728B52AA6E4}">
                <adec:decorative xmlns:adec="http://schemas.microsoft.com/office/drawing/2017/decorative" val="1"/>
              </a:ext>
            </a:extLst>
          </p:cNvPr>
          <p:cNvPicPr>
            <a:picLocks noChangeAspect="1"/>
          </p:cNvPicPr>
          <p:nvPr userDrawn="1"/>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gray">
          <a:xfrm rot="10800000">
            <a:off x="1" y="3933699"/>
            <a:ext cx="12192000" cy="1801939"/>
          </a:xfrm>
          <a:prstGeom prst="rect">
            <a:avLst/>
          </a:prstGeom>
        </p:spPr>
      </p:pic>
      <p:pic>
        <p:nvPicPr>
          <p:cNvPr id="177" name="Picture 176">
            <a:extLst>
              <a:ext uri="{FF2B5EF4-FFF2-40B4-BE49-F238E27FC236}">
                <a16:creationId xmlns:a16="http://schemas.microsoft.com/office/drawing/2014/main" id="{C451F22D-8094-473F-B672-CFEFBCCECADE}"/>
              </a:ext>
              <a:ext uri="{C183D7F6-B498-43B3-948B-1728B52AA6E4}">
                <adec:decorative xmlns:adec="http://schemas.microsoft.com/office/drawing/2017/decorative" val="1"/>
              </a:ext>
            </a:extLst>
          </p:cNvPr>
          <p:cNvPicPr>
            <a:picLocks noChangeAspect="1"/>
          </p:cNvPicPr>
          <p:nvPr userDrawn="1"/>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gray">
          <a:xfrm>
            <a:off x="1" y="757832"/>
            <a:ext cx="12192000" cy="1801939"/>
          </a:xfrm>
          <a:prstGeom prst="rect">
            <a:avLst/>
          </a:prstGeom>
        </p:spPr>
      </p:pic>
      <p:sp>
        <p:nvSpPr>
          <p:cNvPr id="173" name="Parallelogram 172">
            <a:extLst>
              <a:ext uri="{FF2B5EF4-FFF2-40B4-BE49-F238E27FC236}">
                <a16:creationId xmlns:a16="http://schemas.microsoft.com/office/drawing/2014/main" id="{BEF50957-B6B6-44D1-8413-6ADF8E668227}"/>
              </a:ext>
              <a:ext uri="{C183D7F6-B498-43B3-948B-1728B52AA6E4}">
                <adec:decorative xmlns:adec="http://schemas.microsoft.com/office/drawing/2017/decorative" val="1"/>
              </a:ext>
            </a:extLst>
          </p:cNvPr>
          <p:cNvSpPr>
            <a:spLocks noChangeAspect="1"/>
          </p:cNvSpPr>
          <p:nvPr userDrawn="1"/>
        </p:nvSpPr>
        <p:spPr bwMode="gray">
          <a:xfrm flipH="1">
            <a:off x="3265729" y="1039150"/>
            <a:ext cx="5660542" cy="4425696"/>
          </a:xfrm>
          <a:prstGeom prst="parallelogram">
            <a:avLst>
              <a:gd name="adj" fmla="val 65186"/>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4"/>
          <p:cNvSpPr>
            <a:spLocks noGrp="1"/>
          </p:cNvSpPr>
          <p:nvPr userDrawn="1">
            <p:ph type="body" sz="quarter" idx="27" hasCustomPrompt="1"/>
          </p:nvPr>
        </p:nvSpPr>
        <p:spPr bwMode="gray">
          <a:xfrm>
            <a:off x="1231664" y="2168625"/>
            <a:ext cx="9728671" cy="2166747"/>
          </a:xfrm>
        </p:spPr>
        <p:txBody>
          <a:bodyPr>
            <a:spAutoFit/>
          </a:bodyPr>
          <a:lstStyle>
            <a:lvl1pPr marL="0" indent="0">
              <a:lnSpc>
                <a:spcPct val="110000"/>
              </a:lnSpc>
              <a:spcBef>
                <a:spcPts val="1800"/>
              </a:spcBef>
              <a:buNone/>
              <a:defRPr sz="3200" baseline="0">
                <a:solidFill>
                  <a:schemeClr val="tx1"/>
                </a:solidFill>
                <a:latin typeface="+mj-lt"/>
                <a:cs typeface="Times New Roman" panose="02020603050405020304" pitchFamily="18" charset="0"/>
              </a:defRPr>
            </a:lvl1pPr>
            <a:lvl2pPr marL="163289" indent="0">
              <a:spcBef>
                <a:spcPts val="0"/>
              </a:spcBef>
              <a:buNone/>
              <a:defRPr sz="2000">
                <a:solidFill>
                  <a:schemeClr val="accent3"/>
                </a:solidFill>
              </a:defRPr>
            </a:lvl2pPr>
            <a:lvl3pPr marL="326578" indent="0">
              <a:spcBef>
                <a:spcPts val="0"/>
              </a:spcBef>
              <a:buNone/>
              <a:defRPr sz="2000">
                <a:solidFill>
                  <a:schemeClr val="accent3"/>
                </a:solidFill>
              </a:defRPr>
            </a:lvl3pPr>
            <a:lvl4pPr marL="489867" indent="0">
              <a:spcBef>
                <a:spcPts val="0"/>
              </a:spcBef>
              <a:buNone/>
              <a:defRPr sz="2000">
                <a:solidFill>
                  <a:schemeClr val="accent3"/>
                </a:solidFill>
              </a:defRPr>
            </a:lvl4pPr>
            <a:lvl5pPr marL="653156" indent="0">
              <a:spcBef>
                <a:spcPts val="0"/>
              </a:spcBef>
              <a:buNone/>
              <a:defRPr sz="2000">
                <a:solidFill>
                  <a:schemeClr val="accent3"/>
                </a:solidFill>
              </a:defRPr>
            </a:lvl5pPr>
          </a:lstStyle>
          <a:p>
            <a:pPr lvl="0"/>
            <a:r>
              <a:rPr lang="en-US"/>
              <a:t>“Previously, I would never know if employees had their most productive day. The employee wouldn’t even know. Now throughout the day, we both know if they are tracking to have their ‘best day ever’ and we can celebrate it!”</a:t>
            </a:r>
          </a:p>
        </p:txBody>
      </p:sp>
      <p:sp>
        <p:nvSpPr>
          <p:cNvPr id="14" name="Text Placeholder 6"/>
          <p:cNvSpPr>
            <a:spLocks noGrp="1"/>
          </p:cNvSpPr>
          <p:nvPr userDrawn="1">
            <p:ph type="body" sz="quarter" idx="28" hasCustomPrompt="1"/>
          </p:nvPr>
        </p:nvSpPr>
        <p:spPr bwMode="gray">
          <a:xfrm>
            <a:off x="8805798" y="5952207"/>
            <a:ext cx="2770632" cy="215444"/>
          </a:xfrm>
        </p:spPr>
        <p:txBody>
          <a:bodyPr rIns="0" bIns="0" anchor="b" anchorCtr="0"/>
          <a:lstStyle>
            <a:lvl1pPr marL="0" indent="0">
              <a:spcBef>
                <a:spcPts val="0"/>
              </a:spcBef>
              <a:buNone/>
              <a:defRPr sz="700">
                <a:solidFill>
                  <a:schemeClr val="accent3"/>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a:t>Source: Click to add source. Use a single space after “Source:” and a period at the end of the source. Stretch the box to the left as needed.</a:t>
            </a:r>
          </a:p>
        </p:txBody>
      </p:sp>
      <p:sp>
        <p:nvSpPr>
          <p:cNvPr id="9" name="Text Placeholder 6"/>
          <p:cNvSpPr>
            <a:spLocks noGrp="1"/>
          </p:cNvSpPr>
          <p:nvPr userDrawn="1">
            <p:ph type="body" sz="quarter" idx="30" hasCustomPrompt="1"/>
          </p:nvPr>
        </p:nvSpPr>
        <p:spPr bwMode="gray">
          <a:xfrm>
            <a:off x="612773" y="5952207"/>
            <a:ext cx="3657600" cy="215444"/>
          </a:xfrm>
        </p:spPr>
        <p:txBody>
          <a:bodyPr lIns="0" rIns="0" bIns="0" anchor="b" anchorCtr="0"/>
          <a:lstStyle>
            <a:lvl1pPr marL="115888" indent="-115888">
              <a:spcBef>
                <a:spcPts val="200"/>
              </a:spcBef>
              <a:buClr>
                <a:schemeClr val="accent3"/>
              </a:buClr>
              <a:buFont typeface="+mj-lt"/>
              <a:buAutoNum type="arabicPeriod"/>
              <a:defRPr sz="700">
                <a:solidFill>
                  <a:schemeClr val="accent3"/>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a:t>Click to add footnote. Numbers appear automatically (no additional space or tab needed). Use a period at the end of each footnote. Stretch the box to the right as needed.</a:t>
            </a:r>
          </a:p>
        </p:txBody>
      </p:sp>
      <p:sp>
        <p:nvSpPr>
          <p:cNvPr id="44"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bg1"/>
                </a:solidFill>
                <a:latin typeface="+mn-lt"/>
                <a:cs typeface="Arial" panose="020B0604020202020204" pitchFamily="34" charset="0"/>
              </a:rPr>
              <a:t>‹#›</a:t>
            </a:fld>
            <a:endParaRPr lang="en-US" sz="1200" b="1">
              <a:solidFill>
                <a:schemeClr val="bg1"/>
              </a:solidFill>
              <a:latin typeface="+mn-lt"/>
            </a:endParaRPr>
          </a:p>
        </p:txBody>
      </p:sp>
      <p:sp>
        <p:nvSpPr>
          <p:cNvPr id="359" name="Slide Number"/>
          <p:cNvSpPr txBox="1"/>
          <p:nvPr userDrawn="1"/>
        </p:nvSpPr>
        <p:spPr bwMode="gray">
          <a:xfrm>
            <a:off x="11129268" y="6242419"/>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accent4"/>
                </a:solidFill>
                <a:latin typeface="+mn-lt"/>
                <a:cs typeface="Arial" panose="020B0604020202020204" pitchFamily="34" charset="0"/>
              </a:rPr>
              <a:t>‹#›</a:t>
            </a:fld>
            <a:endParaRPr lang="en-US" sz="1200" b="1">
              <a:solidFill>
                <a:schemeClr val="accent4"/>
              </a:solidFill>
              <a:latin typeface="+mn-lt"/>
            </a:endParaRPr>
          </a:p>
        </p:txBody>
      </p:sp>
      <p:pic>
        <p:nvPicPr>
          <p:cNvPr id="172" name="Graphic 171">
            <a:extLst>
              <a:ext uri="{FF2B5EF4-FFF2-40B4-BE49-F238E27FC236}">
                <a16:creationId xmlns:a16="http://schemas.microsoft.com/office/drawing/2014/main" id="{3CE2EA42-5FF6-4828-93A7-CB7DA9FCEEA8}"/>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bwMode="gray">
          <a:xfrm>
            <a:off x="609600" y="6273198"/>
            <a:ext cx="1051560" cy="291148"/>
          </a:xfrm>
          <a:prstGeom prst="rect">
            <a:avLst/>
          </a:prstGeom>
        </p:spPr>
      </p:pic>
      <p:pic>
        <p:nvPicPr>
          <p:cNvPr id="170" name="Graphic 169">
            <a:extLst>
              <a:ext uri="{FF2B5EF4-FFF2-40B4-BE49-F238E27FC236}">
                <a16:creationId xmlns:a16="http://schemas.microsoft.com/office/drawing/2014/main" id="{E8F4F1AC-204B-4D3B-A057-F367FD428C96}"/>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1896065" y="6311465"/>
            <a:ext cx="9281141" cy="101571"/>
          </a:xfrm>
          <a:prstGeom prst="rect">
            <a:avLst/>
          </a:prstGeom>
        </p:spPr>
      </p:pic>
    </p:spTree>
    <p:extLst>
      <p:ext uri="{BB962C8B-B14F-4D97-AF65-F5344CB8AC3E}">
        <p14:creationId xmlns:p14="http://schemas.microsoft.com/office/powerpoint/2010/main" val="3940206890"/>
      </p:ext>
    </p:extLst>
  </p:cSld>
  <p:clrMapOvr>
    <a:masterClrMapping/>
  </p:clrMapOvr>
  <p:extLst>
    <p:ext uri="{DCECCB84-F9BA-43D5-87BE-67443E8EF086}">
      <p15:sldGuideLst xmlns:p15="http://schemas.microsoft.com/office/powerpoint/2012/main">
        <p15:guide id="1" orient="horz" pos="3889">
          <p15:clr>
            <a:srgbClr val="FBAE40"/>
          </p15:clr>
        </p15:guide>
        <p15:guide id="2" orient="horz" pos="479" userDrawn="1">
          <p15:clr>
            <a:srgbClr val="FBAE40"/>
          </p15:clr>
        </p15:guide>
        <p15:guide id="3" orient="horz" pos="3613"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ver slide">
    <p:bg bwMode="gray">
      <p:bgPr>
        <a:solidFill>
          <a:schemeClr val="tx1"/>
        </a:solidFill>
        <a:effectLst/>
      </p:bgPr>
    </p:bg>
    <p:spTree>
      <p:nvGrpSpPr>
        <p:cNvPr id="1" name=""/>
        <p:cNvGrpSpPr/>
        <p:nvPr/>
      </p:nvGrpSpPr>
      <p:grpSpPr>
        <a:xfrm>
          <a:off x="0" y="0"/>
          <a:ext cx="0" cy="0"/>
          <a:chOff x="0" y="0"/>
          <a:chExt cx="0" cy="0"/>
        </a:xfrm>
      </p:grpSpPr>
      <p:sp>
        <p:nvSpPr>
          <p:cNvPr id="12" name="Parallelogram 11">
            <a:extLst>
              <a:ext uri="{FF2B5EF4-FFF2-40B4-BE49-F238E27FC236}">
                <a16:creationId xmlns:a16="http://schemas.microsoft.com/office/drawing/2014/main" id="{5845CF1B-F1E6-4531-97D7-A0009C32A28C}"/>
              </a:ext>
              <a:ext uri="{C183D7F6-B498-43B3-948B-1728B52AA6E4}">
                <adec:decorative xmlns:adec="http://schemas.microsoft.com/office/drawing/2017/decorative" val="1"/>
              </a:ext>
            </a:extLst>
          </p:cNvPr>
          <p:cNvSpPr>
            <a:spLocks noChangeAspect="1"/>
          </p:cNvSpPr>
          <p:nvPr userDrawn="1"/>
        </p:nvSpPr>
        <p:spPr bwMode="gray">
          <a:xfrm flipH="1">
            <a:off x="1710250" y="0"/>
            <a:ext cx="8771501" cy="6858000"/>
          </a:xfrm>
          <a:prstGeom prst="parallelogram">
            <a:avLst>
              <a:gd name="adj" fmla="val 65186"/>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Placeholder - Subtitle"/>
          <p:cNvSpPr>
            <a:spLocks noGrp="1"/>
          </p:cNvSpPr>
          <p:nvPr>
            <p:ph type="body" sz="quarter" idx="20" hasCustomPrompt="1"/>
          </p:nvPr>
        </p:nvSpPr>
        <p:spPr bwMode="gray">
          <a:xfrm>
            <a:off x="1564005" y="4542724"/>
            <a:ext cx="9063990" cy="369332"/>
          </a:xfrm>
        </p:spPr>
        <p:txBody>
          <a:bodyPr/>
          <a:lstStyle>
            <a:lvl1pPr marL="0" indent="0" algn="ctr">
              <a:spcBef>
                <a:spcPts val="0"/>
              </a:spcBef>
              <a:buNone/>
              <a:defRPr sz="2400" baseline="0">
                <a:solidFill>
                  <a:schemeClr val="bg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a:t>Presentation subtitle, Arial 24pt, sentence case</a:t>
            </a:r>
          </a:p>
        </p:txBody>
      </p:sp>
      <p:sp>
        <p:nvSpPr>
          <p:cNvPr id="2" name="Placeholder - Title"/>
          <p:cNvSpPr>
            <a:spLocks noGrp="1"/>
          </p:cNvSpPr>
          <p:nvPr>
            <p:ph type="title" hasCustomPrompt="1"/>
          </p:nvPr>
        </p:nvSpPr>
        <p:spPr bwMode="gray">
          <a:xfrm>
            <a:off x="1564005" y="2212560"/>
            <a:ext cx="9063990" cy="1685077"/>
          </a:xfrm>
        </p:spPr>
        <p:txBody>
          <a:bodyPr anchor="b"/>
          <a:lstStyle>
            <a:lvl1pPr algn="ctr">
              <a:defRPr sz="6000" baseline="0">
                <a:solidFill>
                  <a:schemeClr val="bg1"/>
                </a:solidFill>
                <a:latin typeface="+mj-lt"/>
                <a:cs typeface="Times New Roman" panose="02020603050405020304" pitchFamily="18" charset="0"/>
              </a:defRPr>
            </a:lvl1pPr>
          </a:lstStyle>
          <a:p>
            <a:r>
              <a:rPr lang="en-US"/>
              <a:t>Presentation title – </a:t>
            </a:r>
            <a:br>
              <a:rPr lang="en-US"/>
            </a:br>
            <a:r>
              <a:rPr lang="en-US"/>
              <a:t>TNR 60pt, sentence case</a:t>
            </a:r>
          </a:p>
        </p:txBody>
      </p:sp>
      <p:cxnSp>
        <p:nvCxnSpPr>
          <p:cNvPr id="4" name="Straight Connector 3">
            <a:extLst>
              <a:ext uri="{C183D7F6-B498-43B3-948B-1728B52AA6E4}">
                <adec:decorative xmlns:adec="http://schemas.microsoft.com/office/drawing/2017/decorative" val="1"/>
              </a:ext>
            </a:extLst>
          </p:cNvPr>
          <p:cNvCxnSpPr/>
          <p:nvPr userDrawn="1"/>
        </p:nvCxnSpPr>
        <p:spPr bwMode="invGray">
          <a:xfrm>
            <a:off x="5701665" y="4206240"/>
            <a:ext cx="788670" cy="0"/>
          </a:xfrm>
          <a:prstGeom prst="line">
            <a:avLst/>
          </a:prstGeom>
          <a:ln w="28575">
            <a:solidFill>
              <a:schemeClr val="accent6"/>
            </a:solidFill>
            <a:headEnd type="none" w="med" len="med"/>
            <a:tailEnd w="med" len="med"/>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30B9D43B-6D95-49EF-A7DF-A645093531A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609600" y="600471"/>
            <a:ext cx="1901952" cy="526599"/>
          </a:xfrm>
          <a:prstGeom prst="rect">
            <a:avLst/>
          </a:prstGeom>
        </p:spPr>
      </p:pic>
    </p:spTree>
    <p:extLst>
      <p:ext uri="{BB962C8B-B14F-4D97-AF65-F5344CB8AC3E}">
        <p14:creationId xmlns:p14="http://schemas.microsoft.com/office/powerpoint/2010/main" val="1691853367"/>
      </p:ext>
    </p:extLst>
  </p:cSld>
  <p:clrMapOvr>
    <a:masterClrMapping/>
  </p:clrMapOvr>
  <p:extLst>
    <p:ext uri="{DCECCB84-F9BA-43D5-87BE-67443E8EF086}">
      <p15:sldGuideLst xmlns:p15="http://schemas.microsoft.com/office/powerpoint/2012/main">
        <p15:guide id="1" pos="979" userDrawn="1">
          <p15:clr>
            <a:srgbClr val="FBAE40"/>
          </p15:clr>
        </p15:guide>
        <p15:guide id="2" orient="horz" pos="2852" userDrawn="1">
          <p15:clr>
            <a:srgbClr val="FBAE40"/>
          </p15:clr>
        </p15:guide>
        <p15:guide id="4" orient="horz" pos="2466" userDrawn="1">
          <p15:clr>
            <a:srgbClr val="FBAE40"/>
          </p15:clr>
        </p15:guide>
        <p15:guide id="5" pos="6705"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AB Overview">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16A7491D-68BB-42F8-971E-2AE2544D2410}"/>
              </a:ext>
            </a:extLst>
          </p:cNvPr>
          <p:cNvSpPr/>
          <p:nvPr userDrawn="1"/>
        </p:nvSpPr>
        <p:spPr bwMode="gray">
          <a:xfrm>
            <a:off x="7849056" y="0"/>
            <a:ext cx="4342944" cy="6833616"/>
          </a:xfrm>
          <a:custGeom>
            <a:avLst/>
            <a:gdLst>
              <a:gd name="connsiteX0" fmla="*/ 0 w 4342944"/>
              <a:gd name="connsiteY0" fmla="*/ 0 h 6833616"/>
              <a:gd name="connsiteX1" fmla="*/ 4342944 w 4342944"/>
              <a:gd name="connsiteY1" fmla="*/ 0 h 6833616"/>
              <a:gd name="connsiteX2" fmla="*/ 4342944 w 4342944"/>
              <a:gd name="connsiteY2" fmla="*/ 6833616 h 6833616"/>
              <a:gd name="connsiteX3" fmla="*/ 4310030 w 4342944"/>
              <a:gd name="connsiteY3" fmla="*/ 6833616 h 6833616"/>
            </a:gdLst>
            <a:ahLst/>
            <a:cxnLst>
              <a:cxn ang="0">
                <a:pos x="connsiteX0" y="connsiteY0"/>
              </a:cxn>
              <a:cxn ang="0">
                <a:pos x="connsiteX1" y="connsiteY1"/>
              </a:cxn>
              <a:cxn ang="0">
                <a:pos x="connsiteX2" y="connsiteY2"/>
              </a:cxn>
              <a:cxn ang="0">
                <a:pos x="connsiteX3" y="connsiteY3"/>
              </a:cxn>
            </a:cxnLst>
            <a:rect l="l" t="t" r="r" b="b"/>
            <a:pathLst>
              <a:path w="4342944" h="6833616">
                <a:moveTo>
                  <a:pt x="0" y="0"/>
                </a:moveTo>
                <a:lnTo>
                  <a:pt x="4342944" y="0"/>
                </a:lnTo>
                <a:lnTo>
                  <a:pt x="4342944" y="6833616"/>
                </a:lnTo>
                <a:lnTo>
                  <a:pt x="4310030" y="6833616"/>
                </a:lnTo>
                <a:close/>
              </a:path>
            </a:pathLst>
          </a:cu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F1ACDC81-47B5-4AC7-83FD-E2CA3CBCC7CB}"/>
              </a:ext>
            </a:extLst>
          </p:cNvPr>
          <p:cNvSpPr>
            <a:spLocks noChangeAspect="1"/>
          </p:cNvSpPr>
          <p:nvPr userDrawn="1"/>
        </p:nvSpPr>
        <p:spPr bwMode="gray">
          <a:xfrm flipH="1">
            <a:off x="4392390" y="1"/>
            <a:ext cx="7799610" cy="6861110"/>
          </a:xfrm>
          <a:custGeom>
            <a:avLst/>
            <a:gdLst>
              <a:gd name="connsiteX0" fmla="*/ 7796074 w 7796074"/>
              <a:gd name="connsiteY0" fmla="*/ 0 h 6857999"/>
              <a:gd name="connsiteX1" fmla="*/ 2906034 w 7796074"/>
              <a:gd name="connsiteY1" fmla="*/ 0 h 6857999"/>
              <a:gd name="connsiteX2" fmla="*/ 0 w 7796074"/>
              <a:gd name="connsiteY2" fmla="*/ 4607560 h 6857999"/>
              <a:gd name="connsiteX3" fmla="*/ 0 w 7796074"/>
              <a:gd name="connsiteY3" fmla="*/ 6857999 h 6857999"/>
              <a:gd name="connsiteX4" fmla="*/ 3470666 w 7796074"/>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6074" h="6857999">
                <a:moveTo>
                  <a:pt x="7796074" y="0"/>
                </a:moveTo>
                <a:lnTo>
                  <a:pt x="2906034" y="0"/>
                </a:lnTo>
                <a:lnTo>
                  <a:pt x="0" y="4607560"/>
                </a:lnTo>
                <a:lnTo>
                  <a:pt x="0" y="6857999"/>
                </a:lnTo>
                <a:lnTo>
                  <a:pt x="3470666" y="6857999"/>
                </a:lnTo>
                <a:close/>
              </a:path>
            </a:pathLst>
          </a:cu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Rectangle 6">
            <a:extLst>
              <a:ext uri="{FF2B5EF4-FFF2-40B4-BE49-F238E27FC236}">
                <a16:creationId xmlns:a16="http://schemas.microsoft.com/office/drawing/2014/main" id="{FAA46F38-F941-42C7-B6E6-5C70741104FB}"/>
              </a:ext>
            </a:extLst>
          </p:cNvPr>
          <p:cNvSpPr/>
          <p:nvPr userDrawn="1"/>
        </p:nvSpPr>
        <p:spPr bwMode="gray">
          <a:xfrm>
            <a:off x="3696127" y="3591659"/>
            <a:ext cx="1525713" cy="181359"/>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15D3ED6-5D0E-47C0-AF60-590083391AE0}"/>
              </a:ext>
            </a:extLst>
          </p:cNvPr>
          <p:cNvSpPr/>
          <p:nvPr userDrawn="1"/>
        </p:nvSpPr>
        <p:spPr bwMode="gray">
          <a:xfrm>
            <a:off x="570216" y="3591659"/>
            <a:ext cx="1980344" cy="181359"/>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96BE398C-C646-4B17-A20C-8557BD11F4F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612774" y="646459"/>
            <a:ext cx="1856413" cy="513045"/>
          </a:xfrm>
          <a:prstGeom prst="rect">
            <a:avLst/>
          </a:prstGeom>
        </p:spPr>
      </p:pic>
      <p:sp>
        <p:nvSpPr>
          <p:cNvPr id="11" name="Copyright">
            <a:hlinkClick r:id="rId4"/>
            <a:extLst>
              <a:ext uri="{FF2B5EF4-FFF2-40B4-BE49-F238E27FC236}">
                <a16:creationId xmlns:a16="http://schemas.microsoft.com/office/drawing/2014/main" id="{4E4AC49E-47DC-4814-B5CB-9F0DCD2F79CD}"/>
              </a:ext>
            </a:extLst>
          </p:cNvPr>
          <p:cNvSpPr txBox="1"/>
          <p:nvPr userDrawn="1"/>
        </p:nvSpPr>
        <p:spPr bwMode="gray">
          <a:xfrm>
            <a:off x="612775" y="6502287"/>
            <a:ext cx="3010021" cy="12138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a:solidFill>
                  <a:schemeClr val="accent4"/>
                </a:solidFill>
                <a:latin typeface="+mj-lt"/>
                <a:cs typeface="Times New Roman" panose="02020603050405020304" pitchFamily="18" charset="0"/>
              </a:rPr>
              <a:t>© 2023 Advisory Board • All rights reserved • </a:t>
            </a:r>
            <a:r>
              <a:rPr lang="en-US" sz="700" b="1">
                <a:solidFill>
                  <a:schemeClr val="accent4"/>
                </a:solidFill>
                <a:latin typeface="+mj-lt"/>
                <a:cs typeface="Times New Roman" panose="02020603050405020304" pitchFamily="18" charset="0"/>
              </a:rPr>
              <a:t>advisory.com</a:t>
            </a:r>
          </a:p>
        </p:txBody>
      </p:sp>
      <p:sp>
        <p:nvSpPr>
          <p:cNvPr id="12" name="Title 4">
            <a:extLst>
              <a:ext uri="{FF2B5EF4-FFF2-40B4-BE49-F238E27FC236}">
                <a16:creationId xmlns:a16="http://schemas.microsoft.com/office/drawing/2014/main" id="{B94DD025-8861-479C-9A06-B18EB6BE7202}"/>
              </a:ext>
            </a:extLst>
          </p:cNvPr>
          <p:cNvSpPr txBox="1">
            <a:spLocks/>
          </p:cNvSpPr>
          <p:nvPr userDrawn="1"/>
        </p:nvSpPr>
        <p:spPr bwMode="gray">
          <a:xfrm>
            <a:off x="612776" y="4529438"/>
            <a:ext cx="1206950" cy="128112"/>
          </a:xfrm>
          <a:prstGeom prst="rect">
            <a:avLst/>
          </a:prstGeom>
        </p:spPr>
        <p:txBody>
          <a:bodyPr vert="horz" wrap="square" lIns="0" tIns="0" rIns="0" bIns="0" rtlCol="0" anchor="t" anchorCtr="0">
            <a:spAutoFit/>
          </a:bodyPr>
          <a:lstStyle>
            <a:lvl1pPr algn="l" defTabSz="914400" rtl="0" eaLnBrk="1" fontAlgn="ctr" latinLnBrk="0" hangingPunct="1">
              <a:lnSpc>
                <a:spcPct val="90000"/>
              </a:lnSpc>
              <a:spcBef>
                <a:spcPct val="0"/>
              </a:spcBef>
              <a:buNone/>
              <a:defRPr sz="3200" kern="1200">
                <a:solidFill>
                  <a:schemeClr val="tx1"/>
                </a:solidFill>
                <a:latin typeface="+mj-lt"/>
                <a:ea typeface="+mj-ea"/>
                <a:cs typeface="+mj-cs"/>
              </a:defRPr>
            </a:lvl1pPr>
          </a:lstStyle>
          <a:p>
            <a:r>
              <a:rPr lang="en-US" sz="900" cap="all" spc="50">
                <a:solidFill>
                  <a:schemeClr val="accent2"/>
                </a:solidFill>
                <a:latin typeface="+mn-lt"/>
              </a:rPr>
              <a:t>WHO WE SERVE</a:t>
            </a:r>
          </a:p>
        </p:txBody>
      </p:sp>
      <p:sp>
        <p:nvSpPr>
          <p:cNvPr id="13" name="Text Placeholder">
            <a:extLst>
              <a:ext uri="{FF2B5EF4-FFF2-40B4-BE49-F238E27FC236}">
                <a16:creationId xmlns:a16="http://schemas.microsoft.com/office/drawing/2014/main" id="{368AE02B-9D0A-4F0B-A8E5-74F6C54270D8}"/>
              </a:ext>
            </a:extLst>
          </p:cNvPr>
          <p:cNvSpPr txBox="1">
            <a:spLocks/>
          </p:cNvSpPr>
          <p:nvPr userDrawn="1"/>
        </p:nvSpPr>
        <p:spPr bwMode="gray">
          <a:xfrm>
            <a:off x="612776" y="4740864"/>
            <a:ext cx="4927412" cy="1299074"/>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nSpc>
                <a:spcPct val="120000"/>
              </a:lnSpc>
              <a:buNone/>
            </a:pPr>
            <a:r>
              <a:rPr lang="en-US" sz="1800"/>
              <a:t>Hospitals </a:t>
            </a:r>
            <a:r>
              <a:rPr lang="en-US" sz="1800">
                <a:ln>
                  <a:solidFill>
                    <a:schemeClr val="accent2"/>
                  </a:solidFill>
                </a:ln>
                <a:noFill/>
                <a:cs typeface="Arial" panose="020B0604020202020204" pitchFamily="34" charset="0"/>
              </a:rPr>
              <a:t>•</a:t>
            </a:r>
            <a:r>
              <a:rPr lang="en-US" sz="1800"/>
              <a:t> Health systems </a:t>
            </a:r>
            <a:r>
              <a:rPr lang="en-US" sz="1800">
                <a:ln>
                  <a:solidFill>
                    <a:schemeClr val="accent2"/>
                  </a:solidFill>
                </a:ln>
                <a:noFill/>
                <a:cs typeface="Arial" panose="020B0604020202020204" pitchFamily="34" charset="0"/>
              </a:rPr>
              <a:t>•</a:t>
            </a:r>
            <a:r>
              <a:rPr lang="en-US" sz="1800"/>
              <a:t> Medical groups </a:t>
            </a:r>
            <a:r>
              <a:rPr lang="en-US" sz="1800">
                <a:ln>
                  <a:solidFill>
                    <a:schemeClr val="accent2"/>
                  </a:solidFill>
                </a:ln>
                <a:noFill/>
                <a:cs typeface="Arial" panose="020B0604020202020204" pitchFamily="34" charset="0"/>
              </a:rPr>
              <a:t>•</a:t>
            </a:r>
            <a:r>
              <a:rPr lang="en-US" sz="1800"/>
              <a:t> Post-acute care providers </a:t>
            </a:r>
            <a:r>
              <a:rPr lang="en-US" sz="1800">
                <a:ln>
                  <a:solidFill>
                    <a:schemeClr val="accent2"/>
                  </a:solidFill>
                </a:ln>
                <a:noFill/>
                <a:cs typeface="Arial" panose="020B0604020202020204" pitchFamily="34" charset="0"/>
              </a:rPr>
              <a:t>•</a:t>
            </a:r>
            <a:r>
              <a:rPr lang="en-US" sz="1800"/>
              <a:t> Life sciences firms </a:t>
            </a:r>
            <a:r>
              <a:rPr lang="en-US" sz="1800">
                <a:ln>
                  <a:solidFill>
                    <a:schemeClr val="accent2"/>
                  </a:solidFill>
                </a:ln>
                <a:noFill/>
                <a:cs typeface="Arial" panose="020B0604020202020204" pitchFamily="34" charset="0"/>
              </a:rPr>
              <a:t>•</a:t>
            </a:r>
            <a:r>
              <a:rPr lang="en-US" sz="1800"/>
              <a:t> Digital health companies </a:t>
            </a:r>
            <a:r>
              <a:rPr lang="en-US" sz="1800">
                <a:ln>
                  <a:solidFill>
                    <a:schemeClr val="accent2"/>
                  </a:solidFill>
                </a:ln>
                <a:noFill/>
                <a:cs typeface="Arial" panose="020B0604020202020204" pitchFamily="34" charset="0"/>
              </a:rPr>
              <a:t>•</a:t>
            </a:r>
            <a:r>
              <a:rPr lang="en-US" sz="1800"/>
              <a:t> Health plans </a:t>
            </a:r>
            <a:r>
              <a:rPr lang="en-US" sz="1800">
                <a:ln>
                  <a:solidFill>
                    <a:schemeClr val="accent2"/>
                  </a:solidFill>
                </a:ln>
                <a:noFill/>
                <a:cs typeface="Arial" panose="020B0604020202020204" pitchFamily="34" charset="0"/>
              </a:rPr>
              <a:t>•</a:t>
            </a:r>
            <a:r>
              <a:rPr lang="en-US" sz="1800"/>
              <a:t> </a:t>
            </a:r>
            <a:br>
              <a:rPr lang="en-US" sz="1800"/>
            </a:br>
            <a:r>
              <a:rPr lang="en-US" sz="1800"/>
              <a:t>Health care professional services firms</a:t>
            </a:r>
          </a:p>
        </p:txBody>
      </p:sp>
      <p:pic>
        <p:nvPicPr>
          <p:cNvPr id="14" name="Graphic 13">
            <a:extLst>
              <a:ext uri="{FF2B5EF4-FFF2-40B4-BE49-F238E27FC236}">
                <a16:creationId xmlns:a16="http://schemas.microsoft.com/office/drawing/2014/main" id="{0D358D57-0BBA-4C50-9EA7-C3B9B09809D7}"/>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bwMode="gray">
          <a:xfrm>
            <a:off x="4200013" y="2842381"/>
            <a:ext cx="6684329" cy="73152"/>
          </a:xfrm>
          <a:prstGeom prst="rect">
            <a:avLst/>
          </a:prstGeom>
        </p:spPr>
      </p:pic>
      <p:sp>
        <p:nvSpPr>
          <p:cNvPr id="15" name="Parallelogram 14">
            <a:extLst>
              <a:ext uri="{FF2B5EF4-FFF2-40B4-BE49-F238E27FC236}">
                <a16:creationId xmlns:a16="http://schemas.microsoft.com/office/drawing/2014/main" id="{F7DD9C51-F0CC-4809-A758-BB0703A03D71}"/>
              </a:ext>
            </a:extLst>
          </p:cNvPr>
          <p:cNvSpPr/>
          <p:nvPr userDrawn="1"/>
        </p:nvSpPr>
        <p:spPr bwMode="gray">
          <a:xfrm flipH="1">
            <a:off x="6153150" y="2782038"/>
            <a:ext cx="590113" cy="200439"/>
          </a:xfrm>
          <a:prstGeom prst="parallelogram">
            <a:avLst>
              <a:gd name="adj" fmla="val 63336"/>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61EDE0C3-5640-4F43-9031-C73A2050994D}"/>
              </a:ext>
            </a:extLst>
          </p:cNvPr>
          <p:cNvSpPr/>
          <p:nvPr userDrawn="1"/>
        </p:nvSpPr>
        <p:spPr bwMode="gray">
          <a:xfrm flipH="1">
            <a:off x="3680592" y="2782038"/>
            <a:ext cx="2586857" cy="200439"/>
          </a:xfrm>
          <a:prstGeom prst="parallelogram">
            <a:avLst>
              <a:gd name="adj" fmla="val 63336"/>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a:extLst>
              <a:ext uri="{FF2B5EF4-FFF2-40B4-BE49-F238E27FC236}">
                <a16:creationId xmlns:a16="http://schemas.microsoft.com/office/drawing/2014/main" id="{24ED7B4F-6A2B-4BCF-B390-0D1C41F73DCA}"/>
              </a:ext>
            </a:extLst>
          </p:cNvPr>
          <p:cNvSpPr txBox="1">
            <a:spLocks/>
          </p:cNvSpPr>
          <p:nvPr userDrawn="1"/>
        </p:nvSpPr>
        <p:spPr bwMode="gray">
          <a:xfrm>
            <a:off x="612776" y="1551790"/>
            <a:ext cx="4648974" cy="2308324"/>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spcBef>
                <a:spcPts val="0"/>
              </a:spcBef>
              <a:buNone/>
            </a:pPr>
            <a:r>
              <a:rPr lang="en-US" sz="5000">
                <a:solidFill>
                  <a:schemeClr val="accent5"/>
                </a:solidFill>
                <a:latin typeface="+mj-lt"/>
              </a:rPr>
              <a:t>Helping health care leaders work smarter and faster</a:t>
            </a:r>
          </a:p>
        </p:txBody>
      </p:sp>
      <p:sp>
        <p:nvSpPr>
          <p:cNvPr id="18" name="Rectangle 17">
            <a:extLst>
              <a:ext uri="{FF2B5EF4-FFF2-40B4-BE49-F238E27FC236}">
                <a16:creationId xmlns:a16="http://schemas.microsoft.com/office/drawing/2014/main" id="{53CA6AB9-900A-4B01-BE89-026983A16C9E}"/>
              </a:ext>
            </a:extLst>
          </p:cNvPr>
          <p:cNvSpPr/>
          <p:nvPr userDrawn="1"/>
        </p:nvSpPr>
        <p:spPr bwMode="gray">
          <a:xfrm>
            <a:off x="8365150" y="1151002"/>
            <a:ext cx="500944" cy="136459"/>
          </a:xfrm>
          <a:prstGeom prst="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a:extLst>
              <a:ext uri="{FF2B5EF4-FFF2-40B4-BE49-F238E27FC236}">
                <a16:creationId xmlns:a16="http://schemas.microsoft.com/office/drawing/2014/main" id="{CD571C6A-A490-4F38-810F-50F954F5A97B}"/>
              </a:ext>
            </a:extLst>
          </p:cNvPr>
          <p:cNvSpPr txBox="1">
            <a:spLocks/>
          </p:cNvSpPr>
          <p:nvPr userDrawn="1"/>
        </p:nvSpPr>
        <p:spPr bwMode="gray">
          <a:xfrm>
            <a:off x="7641791" y="324880"/>
            <a:ext cx="1782833" cy="461665"/>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spcBef>
                <a:spcPts val="0"/>
              </a:spcBef>
              <a:buNone/>
            </a:pPr>
            <a:r>
              <a:rPr lang="en-US" sz="3000">
                <a:solidFill>
                  <a:schemeClr val="bg1"/>
                </a:solidFill>
                <a:latin typeface="+mj-lt"/>
              </a:rPr>
              <a:t>40</a:t>
            </a:r>
            <a:r>
              <a:rPr lang="en-US" sz="3000" baseline="30000">
                <a:solidFill>
                  <a:schemeClr val="bg1"/>
                </a:solidFill>
                <a:latin typeface="+mj-lt"/>
              </a:rPr>
              <a:t>+</a:t>
            </a:r>
            <a:r>
              <a:rPr lang="en-US" sz="3000">
                <a:solidFill>
                  <a:schemeClr val="bg1"/>
                </a:solidFill>
                <a:latin typeface="+mj-lt"/>
              </a:rPr>
              <a:t> </a:t>
            </a:r>
            <a:r>
              <a:rPr lang="en-US" sz="2500">
                <a:solidFill>
                  <a:schemeClr val="bg1"/>
                </a:solidFill>
                <a:latin typeface="+mj-lt"/>
              </a:rPr>
              <a:t>years</a:t>
            </a:r>
          </a:p>
        </p:txBody>
      </p:sp>
      <p:sp>
        <p:nvSpPr>
          <p:cNvPr id="20" name="Title 4">
            <a:extLst>
              <a:ext uri="{FF2B5EF4-FFF2-40B4-BE49-F238E27FC236}">
                <a16:creationId xmlns:a16="http://schemas.microsoft.com/office/drawing/2014/main" id="{735D7E4F-4FC5-43D6-A9D4-1B0171BA405C}"/>
              </a:ext>
            </a:extLst>
          </p:cNvPr>
          <p:cNvSpPr txBox="1">
            <a:spLocks/>
          </p:cNvSpPr>
          <p:nvPr userDrawn="1"/>
        </p:nvSpPr>
        <p:spPr bwMode="gray">
          <a:xfrm>
            <a:off x="7641791" y="823552"/>
            <a:ext cx="2041367" cy="138499"/>
          </a:xfrm>
          <a:prstGeom prst="rect">
            <a:avLst/>
          </a:prstGeom>
        </p:spPr>
        <p:txBody>
          <a:bodyPr vert="horz" wrap="square" lIns="0" tIns="0" rIns="0" bIns="0" rtlCol="0" anchor="t" anchorCtr="0">
            <a:spAutoFit/>
          </a:bodyPr>
          <a:lstStyle>
            <a:lvl1pPr algn="l" defTabSz="914400" rtl="0" eaLnBrk="1" fontAlgn="ctr" latinLnBrk="0" hangingPunct="1">
              <a:lnSpc>
                <a:spcPct val="90000"/>
              </a:lnSpc>
              <a:spcBef>
                <a:spcPct val="0"/>
              </a:spcBef>
              <a:buNone/>
              <a:defRPr sz="3200" kern="1200">
                <a:solidFill>
                  <a:schemeClr val="tx1"/>
                </a:solidFill>
                <a:latin typeface="+mj-lt"/>
                <a:ea typeface="+mj-ea"/>
                <a:cs typeface="+mj-cs"/>
              </a:defRPr>
            </a:lvl1pPr>
          </a:lstStyle>
          <a:p>
            <a:pPr>
              <a:lnSpc>
                <a:spcPct val="100000"/>
              </a:lnSpc>
            </a:pPr>
            <a:r>
              <a:rPr lang="en-US" sz="900" cap="all" spc="50">
                <a:solidFill>
                  <a:schemeClr val="accent2"/>
                </a:solidFill>
                <a:latin typeface="+mn-lt"/>
              </a:rPr>
              <a:t>Of research experience</a:t>
            </a:r>
          </a:p>
        </p:txBody>
      </p:sp>
      <p:sp>
        <p:nvSpPr>
          <p:cNvPr id="21" name="Text Placeholder">
            <a:extLst>
              <a:ext uri="{FF2B5EF4-FFF2-40B4-BE49-F238E27FC236}">
                <a16:creationId xmlns:a16="http://schemas.microsoft.com/office/drawing/2014/main" id="{A25C69D0-08DB-4C34-9175-5C67112E07ED}"/>
              </a:ext>
            </a:extLst>
          </p:cNvPr>
          <p:cNvSpPr txBox="1">
            <a:spLocks/>
          </p:cNvSpPr>
          <p:nvPr userDrawn="1"/>
        </p:nvSpPr>
        <p:spPr bwMode="gray">
          <a:xfrm>
            <a:off x="9800209" y="324880"/>
            <a:ext cx="1526921" cy="461665"/>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spcBef>
                <a:spcPts val="0"/>
              </a:spcBef>
              <a:buNone/>
            </a:pPr>
            <a:r>
              <a:rPr lang="en-US" sz="3000">
                <a:solidFill>
                  <a:schemeClr val="bg1"/>
                </a:solidFill>
                <a:latin typeface="+mj-lt"/>
              </a:rPr>
              <a:t>4,500</a:t>
            </a:r>
            <a:r>
              <a:rPr lang="en-US" sz="3000" baseline="30000">
                <a:solidFill>
                  <a:schemeClr val="bg1"/>
                </a:solidFill>
                <a:latin typeface="+mj-lt"/>
              </a:rPr>
              <a:t>+</a:t>
            </a:r>
          </a:p>
        </p:txBody>
      </p:sp>
      <p:sp>
        <p:nvSpPr>
          <p:cNvPr id="22" name="Title 4">
            <a:extLst>
              <a:ext uri="{FF2B5EF4-FFF2-40B4-BE49-F238E27FC236}">
                <a16:creationId xmlns:a16="http://schemas.microsoft.com/office/drawing/2014/main" id="{E5F647F0-B3B7-4EF4-95D7-F3C35E75789A}"/>
              </a:ext>
            </a:extLst>
          </p:cNvPr>
          <p:cNvSpPr txBox="1">
            <a:spLocks/>
          </p:cNvSpPr>
          <p:nvPr userDrawn="1"/>
        </p:nvSpPr>
        <p:spPr bwMode="gray">
          <a:xfrm>
            <a:off x="9800209" y="823552"/>
            <a:ext cx="1985356" cy="138499"/>
          </a:xfrm>
          <a:prstGeom prst="rect">
            <a:avLst/>
          </a:prstGeom>
        </p:spPr>
        <p:txBody>
          <a:bodyPr vert="horz" wrap="square" lIns="0" tIns="0" rIns="0" bIns="0" rtlCol="0" anchor="t" anchorCtr="0">
            <a:spAutoFit/>
          </a:bodyPr>
          <a:lstStyle>
            <a:lvl1pPr algn="l" defTabSz="914400" rtl="0" eaLnBrk="1" fontAlgn="ctr" latinLnBrk="0" hangingPunct="1">
              <a:lnSpc>
                <a:spcPct val="90000"/>
              </a:lnSpc>
              <a:spcBef>
                <a:spcPct val="0"/>
              </a:spcBef>
              <a:buNone/>
              <a:defRPr sz="3200" kern="1200">
                <a:solidFill>
                  <a:schemeClr val="tx1"/>
                </a:solidFill>
                <a:latin typeface="+mj-lt"/>
                <a:ea typeface="+mj-ea"/>
                <a:cs typeface="+mj-cs"/>
              </a:defRPr>
            </a:lvl1pPr>
          </a:lstStyle>
          <a:p>
            <a:pPr>
              <a:lnSpc>
                <a:spcPct val="100000"/>
              </a:lnSpc>
            </a:pPr>
            <a:r>
              <a:rPr lang="en-US" sz="900" cap="all" spc="50">
                <a:solidFill>
                  <a:schemeClr val="accent2"/>
                </a:solidFill>
                <a:latin typeface="+mn-lt"/>
              </a:rPr>
              <a:t>MEMBERS IN OUR NETWORK</a:t>
            </a:r>
          </a:p>
        </p:txBody>
      </p:sp>
      <p:sp>
        <p:nvSpPr>
          <p:cNvPr id="23" name="Text Placeholder">
            <a:extLst>
              <a:ext uri="{FF2B5EF4-FFF2-40B4-BE49-F238E27FC236}">
                <a16:creationId xmlns:a16="http://schemas.microsoft.com/office/drawing/2014/main" id="{811F98DE-8CEB-4C2F-9266-685F0AA2C97F}"/>
              </a:ext>
            </a:extLst>
          </p:cNvPr>
          <p:cNvSpPr txBox="1">
            <a:spLocks/>
          </p:cNvSpPr>
          <p:nvPr userDrawn="1"/>
        </p:nvSpPr>
        <p:spPr bwMode="gray">
          <a:xfrm>
            <a:off x="5643927" y="324880"/>
            <a:ext cx="1526921" cy="461665"/>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spcBef>
                <a:spcPts val="0"/>
              </a:spcBef>
              <a:buNone/>
            </a:pPr>
            <a:r>
              <a:rPr lang="en-US" sz="3000">
                <a:solidFill>
                  <a:schemeClr val="bg1"/>
                </a:solidFill>
                <a:latin typeface="+mj-lt"/>
              </a:rPr>
              <a:t>200</a:t>
            </a:r>
            <a:r>
              <a:rPr lang="en-US" sz="3000" baseline="30000">
                <a:solidFill>
                  <a:schemeClr val="bg1"/>
                </a:solidFill>
                <a:latin typeface="+mj-lt"/>
              </a:rPr>
              <a:t>+</a:t>
            </a:r>
            <a:endParaRPr lang="en-US" sz="3000">
              <a:solidFill>
                <a:schemeClr val="bg1"/>
              </a:solidFill>
              <a:latin typeface="+mj-lt"/>
            </a:endParaRPr>
          </a:p>
        </p:txBody>
      </p:sp>
      <p:sp>
        <p:nvSpPr>
          <p:cNvPr id="24" name="Title 4">
            <a:extLst>
              <a:ext uri="{FF2B5EF4-FFF2-40B4-BE49-F238E27FC236}">
                <a16:creationId xmlns:a16="http://schemas.microsoft.com/office/drawing/2014/main" id="{D1BB8BB8-6E2A-4780-BF93-BC08BD985A95}"/>
              </a:ext>
            </a:extLst>
          </p:cNvPr>
          <p:cNvSpPr txBox="1">
            <a:spLocks/>
          </p:cNvSpPr>
          <p:nvPr userDrawn="1"/>
        </p:nvSpPr>
        <p:spPr bwMode="gray">
          <a:xfrm>
            <a:off x="5643927" y="823552"/>
            <a:ext cx="1785648" cy="138499"/>
          </a:xfrm>
          <a:prstGeom prst="rect">
            <a:avLst/>
          </a:prstGeom>
        </p:spPr>
        <p:txBody>
          <a:bodyPr vert="horz" wrap="square" lIns="0" tIns="0" rIns="0" bIns="0" rtlCol="0" anchor="t" anchorCtr="0">
            <a:spAutoFit/>
          </a:bodyPr>
          <a:lstStyle>
            <a:lvl1pPr algn="l" defTabSz="914400" rtl="0" eaLnBrk="1" fontAlgn="ctr" latinLnBrk="0" hangingPunct="1">
              <a:lnSpc>
                <a:spcPct val="90000"/>
              </a:lnSpc>
              <a:spcBef>
                <a:spcPct val="0"/>
              </a:spcBef>
              <a:buNone/>
              <a:defRPr sz="3200" kern="1200">
                <a:solidFill>
                  <a:schemeClr val="tx1"/>
                </a:solidFill>
                <a:latin typeface="+mj-lt"/>
                <a:ea typeface="+mj-ea"/>
                <a:cs typeface="+mj-cs"/>
              </a:defRPr>
            </a:lvl1pPr>
          </a:lstStyle>
          <a:p>
            <a:pPr>
              <a:lnSpc>
                <a:spcPct val="100000"/>
              </a:lnSpc>
            </a:pPr>
            <a:r>
              <a:rPr lang="en-US" sz="900" cap="all" spc="50">
                <a:solidFill>
                  <a:schemeClr val="accent2"/>
                </a:solidFill>
                <a:latin typeface="+mn-lt"/>
              </a:rPr>
              <a:t>EXPERTS ON OUR TEAM</a:t>
            </a:r>
          </a:p>
        </p:txBody>
      </p:sp>
      <p:sp>
        <p:nvSpPr>
          <p:cNvPr id="25" name="Text Placeholder">
            <a:extLst>
              <a:ext uri="{FF2B5EF4-FFF2-40B4-BE49-F238E27FC236}">
                <a16:creationId xmlns:a16="http://schemas.microsoft.com/office/drawing/2014/main" id="{66A66B65-43D9-47D3-978B-CF71A12F1CEA}"/>
              </a:ext>
            </a:extLst>
          </p:cNvPr>
          <p:cNvSpPr txBox="1">
            <a:spLocks/>
          </p:cNvSpPr>
          <p:nvPr userDrawn="1"/>
        </p:nvSpPr>
        <p:spPr bwMode="gray">
          <a:xfrm>
            <a:off x="7383151" y="3606796"/>
            <a:ext cx="4007663" cy="400110"/>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1300">
                <a:solidFill>
                  <a:schemeClr val="accent1">
                    <a:lumMod val="90000"/>
                  </a:schemeClr>
                </a:solidFill>
              </a:rPr>
              <a:t>Information you need to stay current, plus the strategic guidance, data, and tools you need to take action</a:t>
            </a:r>
          </a:p>
        </p:txBody>
      </p:sp>
      <p:sp>
        <p:nvSpPr>
          <p:cNvPr id="26" name="Text Placeholder">
            <a:extLst>
              <a:ext uri="{FF2B5EF4-FFF2-40B4-BE49-F238E27FC236}">
                <a16:creationId xmlns:a16="http://schemas.microsoft.com/office/drawing/2014/main" id="{687A8AA3-1980-4BEE-925E-A673CDA03405}"/>
              </a:ext>
            </a:extLst>
          </p:cNvPr>
          <p:cNvSpPr txBox="1">
            <a:spLocks/>
          </p:cNvSpPr>
          <p:nvPr userDrawn="1"/>
        </p:nvSpPr>
        <p:spPr bwMode="gray">
          <a:xfrm>
            <a:off x="7383151" y="3204822"/>
            <a:ext cx="1160050" cy="276999"/>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nSpc>
                <a:spcPct val="90000"/>
              </a:lnSpc>
              <a:spcBef>
                <a:spcPts val="0"/>
              </a:spcBef>
              <a:buNone/>
            </a:pPr>
            <a:r>
              <a:rPr lang="en-US" sz="2000">
                <a:solidFill>
                  <a:schemeClr val="bg1"/>
                </a:solidFill>
                <a:latin typeface="+mj-lt"/>
              </a:rPr>
              <a:t>Research</a:t>
            </a:r>
          </a:p>
        </p:txBody>
      </p:sp>
      <p:cxnSp>
        <p:nvCxnSpPr>
          <p:cNvPr id="27" name="Straight Connector 26">
            <a:extLst>
              <a:ext uri="{FF2B5EF4-FFF2-40B4-BE49-F238E27FC236}">
                <a16:creationId xmlns:a16="http://schemas.microsoft.com/office/drawing/2014/main" id="{73717ECF-2B5F-4A19-8F0A-69C6B347ECB1}"/>
              </a:ext>
            </a:extLst>
          </p:cNvPr>
          <p:cNvCxnSpPr/>
          <p:nvPr userDrawn="1"/>
        </p:nvCxnSpPr>
        <p:spPr bwMode="gray">
          <a:xfrm>
            <a:off x="7383151" y="3555876"/>
            <a:ext cx="257175" cy="0"/>
          </a:xfrm>
          <a:prstGeom prst="line">
            <a:avLst/>
          </a:prstGeom>
          <a:ln w="19050">
            <a:solidFill>
              <a:schemeClr val="accent6"/>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28" name="Text Placeholder">
            <a:extLst>
              <a:ext uri="{FF2B5EF4-FFF2-40B4-BE49-F238E27FC236}">
                <a16:creationId xmlns:a16="http://schemas.microsoft.com/office/drawing/2014/main" id="{E54ECEE3-B452-44A4-BCD5-66133F9BA732}"/>
              </a:ext>
            </a:extLst>
          </p:cNvPr>
          <p:cNvSpPr txBox="1">
            <a:spLocks/>
          </p:cNvSpPr>
          <p:nvPr userDrawn="1"/>
        </p:nvSpPr>
        <p:spPr bwMode="gray">
          <a:xfrm>
            <a:off x="8743947" y="5786148"/>
            <a:ext cx="2843370" cy="400110"/>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1300">
                <a:solidFill>
                  <a:schemeClr val="accent1">
                    <a:lumMod val="90000"/>
                  </a:schemeClr>
                </a:solidFill>
              </a:rPr>
              <a:t>Access to our team, who can adapt our insights to your specific challenges</a:t>
            </a:r>
          </a:p>
        </p:txBody>
      </p:sp>
      <p:sp>
        <p:nvSpPr>
          <p:cNvPr id="29" name="Text Placeholder">
            <a:extLst>
              <a:ext uri="{FF2B5EF4-FFF2-40B4-BE49-F238E27FC236}">
                <a16:creationId xmlns:a16="http://schemas.microsoft.com/office/drawing/2014/main" id="{787D4ECD-F89B-4255-B8DA-06C41276526F}"/>
              </a:ext>
            </a:extLst>
          </p:cNvPr>
          <p:cNvSpPr txBox="1">
            <a:spLocks/>
          </p:cNvSpPr>
          <p:nvPr userDrawn="1"/>
        </p:nvSpPr>
        <p:spPr bwMode="gray">
          <a:xfrm>
            <a:off x="8743946" y="5384174"/>
            <a:ext cx="2532194" cy="276999"/>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nSpc>
                <a:spcPct val="90000"/>
              </a:lnSpc>
              <a:spcBef>
                <a:spcPts val="0"/>
              </a:spcBef>
              <a:buNone/>
            </a:pPr>
            <a:r>
              <a:rPr lang="en-US" sz="2000">
                <a:solidFill>
                  <a:schemeClr val="bg1"/>
                </a:solidFill>
                <a:latin typeface="+mj-lt"/>
              </a:rPr>
              <a:t>Expert support</a:t>
            </a:r>
          </a:p>
        </p:txBody>
      </p:sp>
      <p:cxnSp>
        <p:nvCxnSpPr>
          <p:cNvPr id="30" name="Straight Connector 29">
            <a:extLst>
              <a:ext uri="{FF2B5EF4-FFF2-40B4-BE49-F238E27FC236}">
                <a16:creationId xmlns:a16="http://schemas.microsoft.com/office/drawing/2014/main" id="{6328B075-5ADC-4F48-A04A-5638D9F2D919}"/>
              </a:ext>
            </a:extLst>
          </p:cNvPr>
          <p:cNvCxnSpPr/>
          <p:nvPr userDrawn="1"/>
        </p:nvCxnSpPr>
        <p:spPr bwMode="gray">
          <a:xfrm>
            <a:off x="8743946" y="5735228"/>
            <a:ext cx="257175" cy="0"/>
          </a:xfrm>
          <a:prstGeom prst="line">
            <a:avLst/>
          </a:prstGeom>
          <a:ln w="19050">
            <a:solidFill>
              <a:schemeClr val="accent6"/>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31" name="Chevron 211">
            <a:extLst>
              <a:ext uri="{FF2B5EF4-FFF2-40B4-BE49-F238E27FC236}">
                <a16:creationId xmlns:a16="http://schemas.microsoft.com/office/drawing/2014/main" id="{03879E46-8F53-4932-92E8-BC9380E85B6B}"/>
              </a:ext>
            </a:extLst>
          </p:cNvPr>
          <p:cNvSpPr/>
          <p:nvPr userDrawn="1"/>
        </p:nvSpPr>
        <p:spPr bwMode="ltGray">
          <a:xfrm rot="5400000">
            <a:off x="8558246" y="1099486"/>
            <a:ext cx="114752" cy="209163"/>
          </a:xfrm>
          <a:prstGeom prst="chevron">
            <a:avLst>
              <a:gd name="adj" fmla="val 60375"/>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2" name="Straight Connector 31">
            <a:extLst>
              <a:ext uri="{FF2B5EF4-FFF2-40B4-BE49-F238E27FC236}">
                <a16:creationId xmlns:a16="http://schemas.microsoft.com/office/drawing/2014/main" id="{9786C07D-EE85-4FC3-9BEB-641E9B75D438}"/>
              </a:ext>
            </a:extLst>
          </p:cNvPr>
          <p:cNvCxnSpPr>
            <a:cxnSpLocks/>
          </p:cNvCxnSpPr>
          <p:nvPr userDrawn="1"/>
        </p:nvCxnSpPr>
        <p:spPr bwMode="gray">
          <a:xfrm>
            <a:off x="5643927" y="1204067"/>
            <a:ext cx="2721223" cy="0"/>
          </a:xfrm>
          <a:prstGeom prst="line">
            <a:avLst/>
          </a:prstGeom>
          <a:ln w="6350">
            <a:solidFill>
              <a:schemeClr val="accent3"/>
            </a:solidFill>
            <a:headEnd type="none" w="med" len="med"/>
            <a:tailEnd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BAD820D-6078-4282-A582-E7DD9FF4501C}"/>
              </a:ext>
            </a:extLst>
          </p:cNvPr>
          <p:cNvCxnSpPr>
            <a:cxnSpLocks/>
          </p:cNvCxnSpPr>
          <p:nvPr userDrawn="1"/>
        </p:nvCxnSpPr>
        <p:spPr bwMode="gray">
          <a:xfrm>
            <a:off x="8866094" y="1204067"/>
            <a:ext cx="2721223" cy="0"/>
          </a:xfrm>
          <a:prstGeom prst="line">
            <a:avLst/>
          </a:prstGeom>
          <a:ln w="6350">
            <a:solidFill>
              <a:schemeClr val="accent3"/>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34" name="Text Placeholder">
            <a:extLst>
              <a:ext uri="{FF2B5EF4-FFF2-40B4-BE49-F238E27FC236}">
                <a16:creationId xmlns:a16="http://schemas.microsoft.com/office/drawing/2014/main" id="{78F02DFB-F32F-40FA-AC76-9D51123A8A31}"/>
              </a:ext>
            </a:extLst>
          </p:cNvPr>
          <p:cNvSpPr txBox="1">
            <a:spLocks/>
          </p:cNvSpPr>
          <p:nvPr userDrawn="1"/>
        </p:nvSpPr>
        <p:spPr bwMode="gray">
          <a:xfrm>
            <a:off x="6168830" y="1484496"/>
            <a:ext cx="5179179" cy="1082540"/>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nSpc>
                <a:spcPct val="120000"/>
              </a:lnSpc>
              <a:buNone/>
            </a:pPr>
            <a:r>
              <a:rPr lang="en-US">
                <a:solidFill>
                  <a:schemeClr val="accent1">
                    <a:lumMod val="90000"/>
                  </a:schemeClr>
                </a:solidFill>
              </a:rPr>
              <a:t>Our experts harness a time-tested research process and</a:t>
            </a:r>
            <a:br>
              <a:rPr lang="en-US">
                <a:solidFill>
                  <a:schemeClr val="accent1">
                    <a:lumMod val="90000"/>
                  </a:schemeClr>
                </a:solidFill>
              </a:rPr>
            </a:br>
            <a:r>
              <a:rPr lang="en-US">
                <a:solidFill>
                  <a:schemeClr val="accent1">
                    <a:lumMod val="90000"/>
                  </a:schemeClr>
                </a:solidFill>
              </a:rPr>
              <a:t>   the collective wisdom of our vast member network to</a:t>
            </a:r>
            <a:br>
              <a:rPr lang="en-US">
                <a:solidFill>
                  <a:schemeClr val="accent1">
                    <a:lumMod val="90000"/>
                  </a:schemeClr>
                </a:solidFill>
              </a:rPr>
            </a:br>
            <a:r>
              <a:rPr lang="en-US">
                <a:solidFill>
                  <a:schemeClr val="accent1">
                    <a:lumMod val="90000"/>
                  </a:schemeClr>
                </a:solidFill>
              </a:rPr>
              <a:t>      develop </a:t>
            </a:r>
            <a:r>
              <a:rPr lang="en-US" b="1">
                <a:solidFill>
                  <a:schemeClr val="bg1"/>
                </a:solidFill>
              </a:rPr>
              <a:t>provocative insights</a:t>
            </a:r>
            <a:r>
              <a:rPr lang="en-US">
                <a:solidFill>
                  <a:schemeClr val="bg1"/>
                </a:solidFill>
              </a:rPr>
              <a:t>, </a:t>
            </a:r>
            <a:r>
              <a:rPr lang="en-US" b="1">
                <a:solidFill>
                  <a:schemeClr val="bg1"/>
                </a:solidFill>
              </a:rPr>
              <a:t>actionable strategies</a:t>
            </a:r>
            <a:r>
              <a:rPr lang="en-US">
                <a:solidFill>
                  <a:schemeClr val="bg1"/>
                </a:solidFill>
              </a:rPr>
              <a:t>,</a:t>
            </a:r>
            <a:br>
              <a:rPr lang="en-US">
                <a:solidFill>
                  <a:schemeClr val="bg1"/>
                </a:solidFill>
              </a:rPr>
            </a:br>
            <a:r>
              <a:rPr lang="en-US">
                <a:solidFill>
                  <a:schemeClr val="bg2"/>
                </a:solidFill>
              </a:rPr>
              <a:t>         </a:t>
            </a:r>
            <a:r>
              <a:rPr lang="en-US">
                <a:solidFill>
                  <a:schemeClr val="accent1">
                    <a:lumMod val="90000"/>
                  </a:schemeClr>
                </a:solidFill>
              </a:rPr>
              <a:t>and </a:t>
            </a:r>
            <a:r>
              <a:rPr lang="en-US" b="1">
                <a:solidFill>
                  <a:schemeClr val="bg1"/>
                </a:solidFill>
              </a:rPr>
              <a:t>practical tools</a:t>
            </a:r>
            <a:r>
              <a:rPr lang="en-US">
                <a:solidFill>
                  <a:schemeClr val="bg1"/>
                </a:solidFill>
              </a:rPr>
              <a:t> </a:t>
            </a:r>
            <a:r>
              <a:rPr lang="en-US">
                <a:solidFill>
                  <a:schemeClr val="accent1">
                    <a:lumMod val="90000"/>
                  </a:schemeClr>
                </a:solidFill>
              </a:rPr>
              <a:t>that are at the core of our offerings.</a:t>
            </a:r>
          </a:p>
        </p:txBody>
      </p:sp>
      <p:sp>
        <p:nvSpPr>
          <p:cNvPr id="35" name="Text Placeholder">
            <a:extLst>
              <a:ext uri="{FF2B5EF4-FFF2-40B4-BE49-F238E27FC236}">
                <a16:creationId xmlns:a16="http://schemas.microsoft.com/office/drawing/2014/main" id="{978D35EE-3F9F-4AE1-9DFB-F55DA369D04A}"/>
              </a:ext>
            </a:extLst>
          </p:cNvPr>
          <p:cNvSpPr txBox="1">
            <a:spLocks/>
          </p:cNvSpPr>
          <p:nvPr userDrawn="1"/>
        </p:nvSpPr>
        <p:spPr bwMode="gray">
          <a:xfrm>
            <a:off x="8035962" y="4646556"/>
            <a:ext cx="3264292" cy="400110"/>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1300">
                <a:solidFill>
                  <a:schemeClr val="accent1">
                    <a:lumMod val="90000"/>
                  </a:schemeClr>
                </a:solidFill>
              </a:rPr>
              <a:t>Forums that promote education, networking, and collaboration with peers</a:t>
            </a:r>
          </a:p>
        </p:txBody>
      </p:sp>
      <p:sp>
        <p:nvSpPr>
          <p:cNvPr id="36" name="Text Placeholder">
            <a:extLst>
              <a:ext uri="{FF2B5EF4-FFF2-40B4-BE49-F238E27FC236}">
                <a16:creationId xmlns:a16="http://schemas.microsoft.com/office/drawing/2014/main" id="{C6B65205-44DA-4771-AADB-372166823017}"/>
              </a:ext>
            </a:extLst>
          </p:cNvPr>
          <p:cNvSpPr txBox="1">
            <a:spLocks/>
          </p:cNvSpPr>
          <p:nvPr userDrawn="1"/>
        </p:nvSpPr>
        <p:spPr bwMode="gray">
          <a:xfrm>
            <a:off x="8035961" y="4244582"/>
            <a:ext cx="2532194" cy="276999"/>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nSpc>
                <a:spcPct val="90000"/>
              </a:lnSpc>
              <a:spcBef>
                <a:spcPts val="0"/>
              </a:spcBef>
              <a:buNone/>
            </a:pPr>
            <a:r>
              <a:rPr lang="en-US" sz="2000">
                <a:solidFill>
                  <a:schemeClr val="bg1"/>
                </a:solidFill>
                <a:latin typeface="+mj-lt"/>
              </a:rPr>
              <a:t>Events</a:t>
            </a:r>
          </a:p>
        </p:txBody>
      </p:sp>
      <p:cxnSp>
        <p:nvCxnSpPr>
          <p:cNvPr id="37" name="Straight Connector 36">
            <a:extLst>
              <a:ext uri="{FF2B5EF4-FFF2-40B4-BE49-F238E27FC236}">
                <a16:creationId xmlns:a16="http://schemas.microsoft.com/office/drawing/2014/main" id="{44950F73-18E6-4AC3-84E9-1D00BFE57F1A}"/>
              </a:ext>
            </a:extLst>
          </p:cNvPr>
          <p:cNvCxnSpPr/>
          <p:nvPr userDrawn="1"/>
        </p:nvCxnSpPr>
        <p:spPr bwMode="gray">
          <a:xfrm>
            <a:off x="8035961" y="4595636"/>
            <a:ext cx="257175" cy="0"/>
          </a:xfrm>
          <a:prstGeom prst="line">
            <a:avLst/>
          </a:prstGeom>
          <a:ln w="19050">
            <a:solidFill>
              <a:schemeClr val="accent6"/>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38" name="Parallelogram 37">
            <a:extLst>
              <a:ext uri="{FF2B5EF4-FFF2-40B4-BE49-F238E27FC236}">
                <a16:creationId xmlns:a16="http://schemas.microsoft.com/office/drawing/2014/main" id="{40D3B1FB-B954-434D-B8C6-2F13CFCBD5B4}"/>
              </a:ext>
            </a:extLst>
          </p:cNvPr>
          <p:cNvSpPr/>
          <p:nvPr userDrawn="1"/>
        </p:nvSpPr>
        <p:spPr bwMode="gray">
          <a:xfrm flipH="1">
            <a:off x="10689569" y="2782038"/>
            <a:ext cx="309322" cy="200439"/>
          </a:xfrm>
          <a:prstGeom prst="parallelogram">
            <a:avLst>
              <a:gd name="adj" fmla="val 63336"/>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75119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330" name="Picture 329">
            <a:extLst>
              <a:ext uri="{FF2B5EF4-FFF2-40B4-BE49-F238E27FC236}">
                <a16:creationId xmlns:a16="http://schemas.microsoft.com/office/drawing/2014/main" id="{1BE4BCF6-9E92-45E8-89F6-CC57B5018CA1}"/>
              </a:ext>
              <a:ext uri="{C183D7F6-B498-43B3-948B-1728B52AA6E4}">
                <adec:decorative xmlns:adec="http://schemas.microsoft.com/office/drawing/2017/decorative" val="1"/>
              </a:ext>
            </a:extLst>
          </p:cNvPr>
          <p:cNvPicPr>
            <a:picLocks noChangeAspect="1"/>
          </p:cNvPicPr>
          <p:nvPr userDrawn="1"/>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gray">
          <a:xfrm rot="10800000">
            <a:off x="1" y="3933699"/>
            <a:ext cx="12192000" cy="1801939"/>
          </a:xfrm>
          <a:prstGeom prst="rect">
            <a:avLst/>
          </a:prstGeom>
        </p:spPr>
      </p:pic>
      <p:pic>
        <p:nvPicPr>
          <p:cNvPr id="331" name="Picture 330">
            <a:extLst>
              <a:ext uri="{FF2B5EF4-FFF2-40B4-BE49-F238E27FC236}">
                <a16:creationId xmlns:a16="http://schemas.microsoft.com/office/drawing/2014/main" id="{8C61108E-E18F-462D-8325-BE454248AF0E}"/>
              </a:ext>
              <a:ext uri="{C183D7F6-B498-43B3-948B-1728B52AA6E4}">
                <adec:decorative xmlns:adec="http://schemas.microsoft.com/office/drawing/2017/decorative" val="1"/>
              </a:ext>
            </a:extLst>
          </p:cNvPr>
          <p:cNvPicPr>
            <a:picLocks noChangeAspect="1"/>
          </p:cNvPicPr>
          <p:nvPr userDrawn="1"/>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gray">
          <a:xfrm>
            <a:off x="1" y="757832"/>
            <a:ext cx="12192000" cy="1801939"/>
          </a:xfrm>
          <a:prstGeom prst="rect">
            <a:avLst/>
          </a:prstGeom>
        </p:spPr>
      </p:pic>
      <p:sp>
        <p:nvSpPr>
          <p:cNvPr id="329" name="Parallelogram 328">
            <a:extLst>
              <a:ext uri="{FF2B5EF4-FFF2-40B4-BE49-F238E27FC236}">
                <a16:creationId xmlns:a16="http://schemas.microsoft.com/office/drawing/2014/main" id="{6551C16D-7D05-42EB-A655-79CD040D8CC6}"/>
              </a:ext>
              <a:ext uri="{C183D7F6-B498-43B3-948B-1728B52AA6E4}">
                <adec:decorative xmlns:adec="http://schemas.microsoft.com/office/drawing/2017/decorative" val="1"/>
              </a:ext>
            </a:extLst>
          </p:cNvPr>
          <p:cNvSpPr>
            <a:spLocks noChangeAspect="1"/>
          </p:cNvSpPr>
          <p:nvPr userDrawn="1"/>
        </p:nvSpPr>
        <p:spPr bwMode="gray">
          <a:xfrm flipH="1">
            <a:off x="903039" y="1033887"/>
            <a:ext cx="5894303" cy="4425696"/>
          </a:xfrm>
          <a:prstGeom prst="parallelogram">
            <a:avLst>
              <a:gd name="adj" fmla="val 64560"/>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laceholder - Subtitle"/>
          <p:cNvSpPr>
            <a:spLocks noGrp="1"/>
          </p:cNvSpPr>
          <p:nvPr userDrawn="1">
            <p:ph type="body" sz="quarter" idx="19" hasCustomPrompt="1"/>
          </p:nvPr>
        </p:nvSpPr>
        <p:spPr bwMode="gray">
          <a:xfrm>
            <a:off x="2708217" y="3804911"/>
            <a:ext cx="7958141" cy="1348061"/>
          </a:xfrm>
        </p:spPr>
        <p:txBody>
          <a:bodyPr/>
          <a:lstStyle>
            <a:lvl1pPr marL="0" indent="0">
              <a:lnSpc>
                <a:spcPct val="90000"/>
              </a:lnSpc>
              <a:spcBef>
                <a:spcPts val="0"/>
              </a:spcBef>
              <a:buNone/>
              <a:defRPr sz="4800">
                <a:solidFill>
                  <a:schemeClr val="tx1"/>
                </a:solidFill>
                <a:latin typeface="+mj-lt"/>
                <a:cs typeface="Times New Roman" panose="02020603050405020304" pitchFamily="18" charset="0"/>
              </a:defRPr>
            </a:lvl1pPr>
            <a:lvl2pPr marL="114300" indent="0">
              <a:spcBef>
                <a:spcPts val="0"/>
              </a:spcBef>
              <a:buNone/>
              <a:defRPr sz="1100">
                <a:solidFill>
                  <a:schemeClr val="accent1"/>
                </a:solidFill>
              </a:defRPr>
            </a:lvl2pPr>
            <a:lvl3pPr marL="228600" indent="0">
              <a:spcBef>
                <a:spcPts val="0"/>
              </a:spcBef>
              <a:buNone/>
              <a:defRPr sz="1100">
                <a:solidFill>
                  <a:schemeClr val="accent1"/>
                </a:solidFill>
              </a:defRPr>
            </a:lvl3pPr>
            <a:lvl4pPr marL="342900" indent="0">
              <a:spcBef>
                <a:spcPts val="0"/>
              </a:spcBef>
              <a:buNone/>
              <a:defRPr sz="1100">
                <a:solidFill>
                  <a:schemeClr val="accent1"/>
                </a:solidFill>
              </a:defRPr>
            </a:lvl4pPr>
            <a:lvl5pPr marL="457200" indent="0">
              <a:spcBef>
                <a:spcPts val="0"/>
              </a:spcBef>
              <a:buNone/>
              <a:defRPr sz="1100">
                <a:solidFill>
                  <a:schemeClr val="accent1"/>
                </a:solidFill>
              </a:defRPr>
            </a:lvl5pPr>
          </a:lstStyle>
          <a:p>
            <a:pPr lvl="0"/>
            <a:r>
              <a:rPr lang="en-US"/>
              <a:t>Section title – TNR 48pt, sentence case</a:t>
            </a:r>
          </a:p>
        </p:txBody>
      </p:sp>
      <p:sp>
        <p:nvSpPr>
          <p:cNvPr id="37"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accent4"/>
                </a:solidFill>
                <a:latin typeface="+mn-lt"/>
                <a:cs typeface="Arial" panose="020B0604020202020204" pitchFamily="34" charset="0"/>
              </a:rPr>
              <a:t>‹#›</a:t>
            </a:fld>
            <a:endParaRPr lang="en-US" sz="1200" b="1">
              <a:solidFill>
                <a:schemeClr val="accent4"/>
              </a:solidFill>
              <a:latin typeface="+mn-lt"/>
            </a:endParaRPr>
          </a:p>
        </p:txBody>
      </p:sp>
      <p:sp>
        <p:nvSpPr>
          <p:cNvPr id="4" name="Text Placeholder 3"/>
          <p:cNvSpPr>
            <a:spLocks noGrp="1"/>
          </p:cNvSpPr>
          <p:nvPr userDrawn="1">
            <p:ph type="body" sz="quarter" idx="20" hasCustomPrompt="1"/>
          </p:nvPr>
        </p:nvSpPr>
        <p:spPr bwMode="gray">
          <a:xfrm>
            <a:off x="2641867" y="1718186"/>
            <a:ext cx="2257425" cy="2308324"/>
          </a:xfrm>
        </p:spPr>
        <p:txBody>
          <a:bodyPr/>
          <a:lstStyle>
            <a:lvl1pPr marL="0" indent="0">
              <a:spcBef>
                <a:spcPts val="0"/>
              </a:spcBef>
              <a:buNone/>
              <a:defRPr sz="15000">
                <a:latin typeface="+mj-lt"/>
                <a:cs typeface="Times New Roman" panose="02020603050405020304" pitchFamily="18" charset="0"/>
              </a:defRPr>
            </a:lvl1pPr>
          </a:lstStyle>
          <a:p>
            <a:pPr lvl="0"/>
            <a:r>
              <a:rPr lang="en-US"/>
              <a:t>01</a:t>
            </a:r>
          </a:p>
        </p:txBody>
      </p:sp>
      <p:pic>
        <p:nvPicPr>
          <p:cNvPr id="187" name="Graphic 186">
            <a:extLst>
              <a:ext uri="{FF2B5EF4-FFF2-40B4-BE49-F238E27FC236}">
                <a16:creationId xmlns:a16="http://schemas.microsoft.com/office/drawing/2014/main" id="{706DDC79-2967-446F-878C-34C504393423}"/>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bwMode="gray">
          <a:xfrm>
            <a:off x="609601" y="6273198"/>
            <a:ext cx="1051558" cy="291148"/>
          </a:xfrm>
          <a:prstGeom prst="rect">
            <a:avLst/>
          </a:prstGeom>
        </p:spPr>
      </p:pic>
      <p:pic>
        <p:nvPicPr>
          <p:cNvPr id="168" name="Graphic 167">
            <a:extLst>
              <a:ext uri="{FF2B5EF4-FFF2-40B4-BE49-F238E27FC236}">
                <a16:creationId xmlns:a16="http://schemas.microsoft.com/office/drawing/2014/main" id="{E2516D7D-1315-4D9E-A9B0-56715346A782}"/>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1896065" y="6311465"/>
            <a:ext cx="9281141" cy="101571"/>
          </a:xfrm>
          <a:prstGeom prst="rect">
            <a:avLst/>
          </a:prstGeom>
        </p:spPr>
      </p:pic>
    </p:spTree>
    <p:extLst>
      <p:ext uri="{BB962C8B-B14F-4D97-AF65-F5344CB8AC3E}">
        <p14:creationId xmlns:p14="http://schemas.microsoft.com/office/powerpoint/2010/main" val="2017387850"/>
      </p:ext>
    </p:extLst>
  </p:cSld>
  <p:clrMapOvr>
    <a:masterClrMapping/>
  </p:clrMapOvr>
  <p:extLst>
    <p:ext uri="{DCECCB84-F9BA-43D5-87BE-67443E8EF086}">
      <p15:sldGuideLst xmlns:p15="http://schemas.microsoft.com/office/powerpoint/2012/main">
        <p15:guide id="1" pos="1704" userDrawn="1">
          <p15:clr>
            <a:srgbClr val="FBAE40"/>
          </p15:clr>
        </p15:guide>
        <p15:guide id="2" pos="6722" userDrawn="1">
          <p15:clr>
            <a:srgbClr val="FBAE40"/>
          </p15:clr>
        </p15:guide>
        <p15:guide id="3" orient="horz" pos="239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9" name="Placeholder - Footnote"/>
          <p:cNvSpPr>
            <a:spLocks noGrp="1"/>
          </p:cNvSpPr>
          <p:nvPr>
            <p:ph type="body" sz="quarter" idx="28" hasCustomPrompt="1"/>
          </p:nvPr>
        </p:nvSpPr>
        <p:spPr bwMode="gray">
          <a:xfrm>
            <a:off x="612773" y="5952324"/>
            <a:ext cx="3657600" cy="215444"/>
          </a:xfrm>
        </p:spPr>
        <p:txBody>
          <a:bodyPr lIns="0" rIns="0" bIns="0" anchor="b" anchorCtr="0"/>
          <a:lstStyle>
            <a:lvl1pPr marL="115888" indent="-115888">
              <a:spcBef>
                <a:spcPts val="200"/>
              </a:spcBef>
              <a:buClr>
                <a:schemeClr val="accent3"/>
              </a:buClr>
              <a:buFont typeface="+mj-lt"/>
              <a:buAutoNum type="arabicPeriod"/>
              <a:defRPr lang="en-US" sz="700" kern="1200" baseline="0" dirty="0" smtClean="0">
                <a:solidFill>
                  <a:schemeClr val="accent3"/>
                </a:solidFill>
                <a:latin typeface="+mn-lt"/>
                <a:ea typeface="+mn-ea"/>
                <a:cs typeface="+mn-cs"/>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Click to add footnote. Numbers appear automatically (no additional space or tab needed). Use a period at the end of each footnote. Stretch the box to the right as needed.</a:t>
            </a:r>
          </a:p>
        </p:txBody>
      </p:sp>
      <p:sp>
        <p:nvSpPr>
          <p:cNvPr id="27" name="Placeholder - Source"/>
          <p:cNvSpPr>
            <a:spLocks noGrp="1"/>
          </p:cNvSpPr>
          <p:nvPr>
            <p:ph type="body" sz="quarter" idx="27" hasCustomPrompt="1"/>
          </p:nvPr>
        </p:nvSpPr>
        <p:spPr bwMode="gray">
          <a:xfrm>
            <a:off x="8809022" y="5952324"/>
            <a:ext cx="2767408" cy="215444"/>
          </a:xfrm>
        </p:spPr>
        <p:txBody>
          <a:bodyPr rIns="0" bIns="0" anchor="b" anchorCtr="0"/>
          <a:lstStyle>
            <a:lvl1pPr marL="0" indent="0">
              <a:spcBef>
                <a:spcPts val="0"/>
              </a:spcBef>
              <a:buNone/>
              <a:defRPr sz="700" baseline="0">
                <a:solidFill>
                  <a:schemeClr val="accent3"/>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Source: Click to add source. Use a single space after “Source:” and a period at the end of the source. Stretch the box to the left as needed.</a:t>
            </a:r>
          </a:p>
        </p:txBody>
      </p:sp>
      <p:sp>
        <p:nvSpPr>
          <p:cNvPr id="2" name="Title 1"/>
          <p:cNvSpPr>
            <a:spLocks noGrp="1"/>
          </p:cNvSpPr>
          <p:nvPr>
            <p:ph type="title" hasCustomPrompt="1"/>
          </p:nvPr>
        </p:nvSpPr>
        <p:spPr bwMode="gray">
          <a:xfrm>
            <a:off x="612774" y="588771"/>
            <a:ext cx="10972801" cy="540917"/>
          </a:xfrm>
        </p:spPr>
        <p:txBody>
          <a:bodyPr/>
          <a:lstStyle>
            <a:lvl1pPr>
              <a:defRPr/>
            </a:lvl1pPr>
          </a:lstStyle>
          <a:p>
            <a:r>
              <a:rPr lang="en-US"/>
              <a:t>Slide title, Times New Roman 38pt, sentence case</a:t>
            </a:r>
          </a:p>
        </p:txBody>
      </p:sp>
      <p:sp>
        <p:nvSpPr>
          <p:cNvPr id="228" name="Slide Number">
            <a:extLst>
              <a:ext uri="{FF2B5EF4-FFF2-40B4-BE49-F238E27FC236}">
                <a16:creationId xmlns:a16="http://schemas.microsoft.com/office/drawing/2014/main" id="{32F00C1D-B606-44BC-A70C-599AD1779AC9}"/>
              </a:ext>
            </a:extLst>
          </p:cNvP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accent4"/>
                </a:solidFill>
                <a:latin typeface="+mn-lt"/>
                <a:cs typeface="Arial" panose="020B0604020202020204" pitchFamily="34" charset="0"/>
              </a:rPr>
              <a:t>‹#›</a:t>
            </a:fld>
            <a:endParaRPr lang="en-US" sz="1200" b="1">
              <a:solidFill>
                <a:schemeClr val="accent4"/>
              </a:solidFill>
              <a:latin typeface="+mn-lt"/>
            </a:endParaRPr>
          </a:p>
        </p:txBody>
      </p:sp>
      <p:pic>
        <p:nvPicPr>
          <p:cNvPr id="229" name="Graphic 228">
            <a:extLst>
              <a:ext uri="{FF2B5EF4-FFF2-40B4-BE49-F238E27FC236}">
                <a16:creationId xmlns:a16="http://schemas.microsoft.com/office/drawing/2014/main" id="{EC5DBFAD-83A3-48FD-AE5A-C5DDE87105D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609601" y="6273198"/>
            <a:ext cx="1051558" cy="291148"/>
          </a:xfrm>
          <a:prstGeom prst="rect">
            <a:avLst/>
          </a:prstGeom>
        </p:spPr>
      </p:pic>
      <p:pic>
        <p:nvPicPr>
          <p:cNvPr id="196" name="Graphic 195">
            <a:extLst>
              <a:ext uri="{FF2B5EF4-FFF2-40B4-BE49-F238E27FC236}">
                <a16:creationId xmlns:a16="http://schemas.microsoft.com/office/drawing/2014/main" id="{CB71F512-DF86-4D8A-8A82-08F0E2494B8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896065" y="6311465"/>
            <a:ext cx="9281141" cy="101571"/>
          </a:xfrm>
          <a:prstGeom prst="rect">
            <a:avLst/>
          </a:prstGeom>
        </p:spPr>
      </p:pic>
    </p:spTree>
    <p:extLst>
      <p:ext uri="{BB962C8B-B14F-4D97-AF65-F5344CB8AC3E}">
        <p14:creationId xmlns:p14="http://schemas.microsoft.com/office/powerpoint/2010/main" val="3012823672"/>
      </p:ext>
    </p:extLst>
  </p:cSld>
  <p:clrMapOvr>
    <a:masterClrMapping/>
  </p:clrMapOvr>
  <p:extLst>
    <p:ext uri="{DCECCB84-F9BA-43D5-87BE-67443E8EF086}">
      <p15:sldGuideLst xmlns:p15="http://schemas.microsoft.com/office/powerpoint/2012/main">
        <p15:guide id="1" orient="horz" pos="3889" userDrawn="1">
          <p15:clr>
            <a:srgbClr val="FBAE40"/>
          </p15:clr>
        </p15:guide>
        <p15:guide id="2" orient="horz" pos="1096"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pact slide - Dark">
    <p:bg bwMode="gray">
      <p:bgPr>
        <a:solidFill>
          <a:schemeClr val="accent5"/>
        </a:solidFill>
        <a:effectLst/>
      </p:bgPr>
    </p:bg>
    <p:spTree>
      <p:nvGrpSpPr>
        <p:cNvPr id="1" name=""/>
        <p:cNvGrpSpPr/>
        <p:nvPr/>
      </p:nvGrpSpPr>
      <p:grpSpPr>
        <a:xfrm>
          <a:off x="0" y="0"/>
          <a:ext cx="0" cy="0"/>
          <a:chOff x="0" y="0"/>
          <a:chExt cx="0" cy="0"/>
        </a:xfrm>
      </p:grpSpPr>
      <p:sp>
        <p:nvSpPr>
          <p:cNvPr id="166" name="Parallelogram 165">
            <a:extLst>
              <a:ext uri="{FF2B5EF4-FFF2-40B4-BE49-F238E27FC236}">
                <a16:creationId xmlns:a16="http://schemas.microsoft.com/office/drawing/2014/main" id="{D108E857-2F65-45BF-88AB-8965CF812E48}"/>
              </a:ext>
              <a:ext uri="{C183D7F6-B498-43B3-948B-1728B52AA6E4}">
                <adec:decorative xmlns:adec="http://schemas.microsoft.com/office/drawing/2017/decorative" val="1"/>
              </a:ext>
            </a:extLst>
          </p:cNvPr>
          <p:cNvSpPr>
            <a:spLocks noChangeAspect="1"/>
          </p:cNvSpPr>
          <p:nvPr userDrawn="1"/>
        </p:nvSpPr>
        <p:spPr bwMode="gray">
          <a:xfrm flipH="1">
            <a:off x="3265729" y="1216152"/>
            <a:ext cx="5660542" cy="4425696"/>
          </a:xfrm>
          <a:prstGeom prst="parallelogram">
            <a:avLst>
              <a:gd name="adj" fmla="val 65186"/>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4"/>
          <p:cNvSpPr>
            <a:spLocks noGrp="1"/>
          </p:cNvSpPr>
          <p:nvPr userDrawn="1">
            <p:ph type="body" sz="quarter" idx="27" hasCustomPrompt="1"/>
          </p:nvPr>
        </p:nvSpPr>
        <p:spPr bwMode="gray">
          <a:xfrm>
            <a:off x="1231665" y="2084548"/>
            <a:ext cx="9728671" cy="2166747"/>
          </a:xfrm>
        </p:spPr>
        <p:txBody>
          <a:bodyPr>
            <a:spAutoFit/>
          </a:bodyPr>
          <a:lstStyle>
            <a:lvl1pPr marL="0" indent="0">
              <a:lnSpc>
                <a:spcPct val="110000"/>
              </a:lnSpc>
              <a:spcBef>
                <a:spcPts val="1800"/>
              </a:spcBef>
              <a:buNone/>
              <a:defRPr sz="3200" baseline="0">
                <a:solidFill>
                  <a:schemeClr val="bg1"/>
                </a:solidFill>
                <a:latin typeface="+mj-lt"/>
                <a:cs typeface="Times New Roman" panose="02020603050405020304" pitchFamily="18" charset="0"/>
              </a:defRPr>
            </a:lvl1pPr>
            <a:lvl2pPr marL="163289" indent="0">
              <a:spcBef>
                <a:spcPts val="0"/>
              </a:spcBef>
              <a:buNone/>
              <a:defRPr sz="2000">
                <a:solidFill>
                  <a:schemeClr val="accent3"/>
                </a:solidFill>
              </a:defRPr>
            </a:lvl2pPr>
            <a:lvl3pPr marL="326578" indent="0">
              <a:spcBef>
                <a:spcPts val="0"/>
              </a:spcBef>
              <a:buNone/>
              <a:defRPr sz="2000">
                <a:solidFill>
                  <a:schemeClr val="accent3"/>
                </a:solidFill>
              </a:defRPr>
            </a:lvl3pPr>
            <a:lvl4pPr marL="489867" indent="0">
              <a:spcBef>
                <a:spcPts val="0"/>
              </a:spcBef>
              <a:buNone/>
              <a:defRPr sz="2000">
                <a:solidFill>
                  <a:schemeClr val="accent3"/>
                </a:solidFill>
              </a:defRPr>
            </a:lvl4pPr>
            <a:lvl5pPr marL="653156" indent="0">
              <a:spcBef>
                <a:spcPts val="0"/>
              </a:spcBef>
              <a:buNone/>
              <a:defRPr sz="2000">
                <a:solidFill>
                  <a:schemeClr val="accent3"/>
                </a:solidFill>
              </a:defRPr>
            </a:lvl5pPr>
          </a:lstStyle>
          <a:p>
            <a:pPr lvl="0"/>
            <a:r>
              <a:rPr lang="en-US"/>
              <a:t>“Previously, I would never know if employees had their most productive day. The employee wouldn’t even know. Now throughout the day, we both know if they are tracking to have their ‘best day ever’ and we can celebrate it!”</a:t>
            </a:r>
          </a:p>
        </p:txBody>
      </p:sp>
      <p:sp>
        <p:nvSpPr>
          <p:cNvPr id="14" name="Text Placeholder 6"/>
          <p:cNvSpPr>
            <a:spLocks noGrp="1"/>
          </p:cNvSpPr>
          <p:nvPr userDrawn="1">
            <p:ph type="body" sz="quarter" idx="28" hasCustomPrompt="1"/>
          </p:nvPr>
        </p:nvSpPr>
        <p:spPr bwMode="gray">
          <a:xfrm>
            <a:off x="8805798" y="5952207"/>
            <a:ext cx="2770632" cy="215444"/>
          </a:xfrm>
        </p:spPr>
        <p:txBody>
          <a:bodyPr rIns="0" bIns="0" anchor="b" anchorCtr="0"/>
          <a:lstStyle>
            <a:lvl1pPr marL="0" indent="0">
              <a:spcBef>
                <a:spcPts val="0"/>
              </a:spcBef>
              <a:buNone/>
              <a:defRPr sz="700">
                <a:solidFill>
                  <a:schemeClr val="accent3"/>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a:t>Source: Click to add source. Use a single space after “Source:” and a period at the end of the source. Stretch the box to the left as needed.</a:t>
            </a:r>
          </a:p>
        </p:txBody>
      </p:sp>
      <p:sp>
        <p:nvSpPr>
          <p:cNvPr id="9" name="Text Placeholder 6"/>
          <p:cNvSpPr>
            <a:spLocks noGrp="1"/>
          </p:cNvSpPr>
          <p:nvPr userDrawn="1">
            <p:ph type="body" sz="quarter" idx="30" hasCustomPrompt="1"/>
          </p:nvPr>
        </p:nvSpPr>
        <p:spPr bwMode="gray">
          <a:xfrm>
            <a:off x="612773" y="5952207"/>
            <a:ext cx="3657600" cy="215444"/>
          </a:xfrm>
        </p:spPr>
        <p:txBody>
          <a:bodyPr lIns="0" rIns="0" bIns="0" anchor="b" anchorCtr="0"/>
          <a:lstStyle>
            <a:lvl1pPr marL="115888" indent="-115888">
              <a:spcBef>
                <a:spcPts val="200"/>
              </a:spcBef>
              <a:buClr>
                <a:schemeClr val="accent3"/>
              </a:buClr>
              <a:buFont typeface="+mj-lt"/>
              <a:buAutoNum type="arabicPeriod"/>
              <a:defRPr sz="700">
                <a:solidFill>
                  <a:schemeClr val="accent3"/>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a:t>Click to add footnote. Numbers appear automatically (no additional space or tab needed). Use a period at the end of each footnote. Stretch the box to the right as needed.</a:t>
            </a:r>
          </a:p>
        </p:txBody>
      </p:sp>
      <p:sp>
        <p:nvSpPr>
          <p:cNvPr id="167" name="Slide Number">
            <a:extLst>
              <a:ext uri="{FF2B5EF4-FFF2-40B4-BE49-F238E27FC236}">
                <a16:creationId xmlns:a16="http://schemas.microsoft.com/office/drawing/2014/main" id="{6754ED1A-2097-4104-9479-BB369FD3B52D}"/>
              </a:ext>
            </a:extLst>
          </p:cNvP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bg1"/>
                </a:solidFill>
                <a:latin typeface="+mn-lt"/>
                <a:cs typeface="Arial" panose="020B0604020202020204" pitchFamily="34" charset="0"/>
              </a:rPr>
              <a:t>‹#›</a:t>
            </a:fld>
            <a:endParaRPr lang="en-US" sz="1200" b="1">
              <a:solidFill>
                <a:schemeClr val="bg1"/>
              </a:solidFill>
              <a:latin typeface="+mn-lt"/>
            </a:endParaRPr>
          </a:p>
        </p:txBody>
      </p:sp>
      <p:pic>
        <p:nvPicPr>
          <p:cNvPr id="169" name="Graphic 168">
            <a:extLst>
              <a:ext uri="{FF2B5EF4-FFF2-40B4-BE49-F238E27FC236}">
                <a16:creationId xmlns:a16="http://schemas.microsoft.com/office/drawing/2014/main" id="{183B66EE-8447-4829-BF62-C83DCE5FE132}"/>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609600" y="6273198"/>
            <a:ext cx="1051560" cy="291148"/>
          </a:xfrm>
          <a:prstGeom prst="rect">
            <a:avLst/>
          </a:prstGeom>
        </p:spPr>
      </p:pic>
      <p:pic>
        <p:nvPicPr>
          <p:cNvPr id="168" name="Graphic 167">
            <a:extLst>
              <a:ext uri="{FF2B5EF4-FFF2-40B4-BE49-F238E27FC236}">
                <a16:creationId xmlns:a16="http://schemas.microsoft.com/office/drawing/2014/main" id="{650BCF0F-4A5E-4085-9F61-DCE145DD197C}"/>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896065" y="6311465"/>
            <a:ext cx="9281141" cy="101571"/>
          </a:xfrm>
          <a:prstGeom prst="rect">
            <a:avLst/>
          </a:prstGeom>
        </p:spPr>
      </p:pic>
    </p:spTree>
    <p:extLst>
      <p:ext uri="{BB962C8B-B14F-4D97-AF65-F5344CB8AC3E}">
        <p14:creationId xmlns:p14="http://schemas.microsoft.com/office/powerpoint/2010/main" val="3041529178"/>
      </p:ext>
    </p:extLst>
  </p:cSld>
  <p:clrMapOvr>
    <a:masterClrMapping/>
  </p:clrMapOvr>
  <p:extLst>
    <p:ext uri="{DCECCB84-F9BA-43D5-87BE-67443E8EF086}">
      <p15:sldGuideLst xmlns:p15="http://schemas.microsoft.com/office/powerpoint/2012/main">
        <p15:guide id="1" orient="horz" pos="3889" userDrawn="1">
          <p15:clr>
            <a:srgbClr val="FBAE40"/>
          </p15:clr>
        </p15:guide>
        <p15:guide id="2" orient="horz" pos="479"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mpact slide - Light">
    <p:bg bwMode="gray">
      <p:bgPr>
        <a:solidFill>
          <a:schemeClr val="tx2"/>
        </a:solidFill>
        <a:effectLst/>
      </p:bgPr>
    </p:bg>
    <p:spTree>
      <p:nvGrpSpPr>
        <p:cNvPr id="1" name=""/>
        <p:cNvGrpSpPr/>
        <p:nvPr/>
      </p:nvGrpSpPr>
      <p:grpSpPr>
        <a:xfrm>
          <a:off x="0" y="0"/>
          <a:ext cx="0" cy="0"/>
          <a:chOff x="0" y="0"/>
          <a:chExt cx="0" cy="0"/>
        </a:xfrm>
      </p:grpSpPr>
      <p:pic>
        <p:nvPicPr>
          <p:cNvPr id="176" name="Picture 175">
            <a:extLst>
              <a:ext uri="{FF2B5EF4-FFF2-40B4-BE49-F238E27FC236}">
                <a16:creationId xmlns:a16="http://schemas.microsoft.com/office/drawing/2014/main" id="{BB396139-6543-461A-B7C5-9FEBB6C93140}"/>
              </a:ext>
              <a:ext uri="{C183D7F6-B498-43B3-948B-1728B52AA6E4}">
                <adec:decorative xmlns:adec="http://schemas.microsoft.com/office/drawing/2017/decorative" val="1"/>
              </a:ext>
            </a:extLst>
          </p:cNvPr>
          <p:cNvPicPr>
            <a:picLocks noChangeAspect="1"/>
          </p:cNvPicPr>
          <p:nvPr userDrawn="1"/>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gray">
          <a:xfrm rot="10800000">
            <a:off x="1" y="3933699"/>
            <a:ext cx="12192000" cy="1801939"/>
          </a:xfrm>
          <a:prstGeom prst="rect">
            <a:avLst/>
          </a:prstGeom>
        </p:spPr>
      </p:pic>
      <p:pic>
        <p:nvPicPr>
          <p:cNvPr id="177" name="Picture 176">
            <a:extLst>
              <a:ext uri="{FF2B5EF4-FFF2-40B4-BE49-F238E27FC236}">
                <a16:creationId xmlns:a16="http://schemas.microsoft.com/office/drawing/2014/main" id="{C451F22D-8094-473F-B672-CFEFBCCECADE}"/>
              </a:ext>
              <a:ext uri="{C183D7F6-B498-43B3-948B-1728B52AA6E4}">
                <adec:decorative xmlns:adec="http://schemas.microsoft.com/office/drawing/2017/decorative" val="1"/>
              </a:ext>
            </a:extLst>
          </p:cNvPr>
          <p:cNvPicPr>
            <a:picLocks noChangeAspect="1"/>
          </p:cNvPicPr>
          <p:nvPr userDrawn="1"/>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gray">
          <a:xfrm>
            <a:off x="1" y="757832"/>
            <a:ext cx="12192000" cy="1801939"/>
          </a:xfrm>
          <a:prstGeom prst="rect">
            <a:avLst/>
          </a:prstGeom>
        </p:spPr>
      </p:pic>
      <p:sp>
        <p:nvSpPr>
          <p:cNvPr id="173" name="Parallelogram 172">
            <a:extLst>
              <a:ext uri="{FF2B5EF4-FFF2-40B4-BE49-F238E27FC236}">
                <a16:creationId xmlns:a16="http://schemas.microsoft.com/office/drawing/2014/main" id="{BEF50957-B6B6-44D1-8413-6ADF8E668227}"/>
              </a:ext>
              <a:ext uri="{C183D7F6-B498-43B3-948B-1728B52AA6E4}">
                <adec:decorative xmlns:adec="http://schemas.microsoft.com/office/drawing/2017/decorative" val="1"/>
              </a:ext>
            </a:extLst>
          </p:cNvPr>
          <p:cNvSpPr>
            <a:spLocks noChangeAspect="1"/>
          </p:cNvSpPr>
          <p:nvPr userDrawn="1"/>
        </p:nvSpPr>
        <p:spPr bwMode="gray">
          <a:xfrm flipH="1">
            <a:off x="3265729" y="1039150"/>
            <a:ext cx="5660542" cy="4425696"/>
          </a:xfrm>
          <a:prstGeom prst="parallelogram">
            <a:avLst>
              <a:gd name="adj" fmla="val 65186"/>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4"/>
          <p:cNvSpPr>
            <a:spLocks noGrp="1"/>
          </p:cNvSpPr>
          <p:nvPr userDrawn="1">
            <p:ph type="body" sz="quarter" idx="27" hasCustomPrompt="1"/>
          </p:nvPr>
        </p:nvSpPr>
        <p:spPr bwMode="gray">
          <a:xfrm>
            <a:off x="1231664" y="2168625"/>
            <a:ext cx="9728671" cy="2166747"/>
          </a:xfrm>
        </p:spPr>
        <p:txBody>
          <a:bodyPr>
            <a:spAutoFit/>
          </a:bodyPr>
          <a:lstStyle>
            <a:lvl1pPr marL="0" indent="0">
              <a:lnSpc>
                <a:spcPct val="110000"/>
              </a:lnSpc>
              <a:spcBef>
                <a:spcPts val="1800"/>
              </a:spcBef>
              <a:buNone/>
              <a:defRPr sz="3200" baseline="0">
                <a:solidFill>
                  <a:schemeClr val="tx1"/>
                </a:solidFill>
                <a:latin typeface="+mj-lt"/>
                <a:cs typeface="Times New Roman" panose="02020603050405020304" pitchFamily="18" charset="0"/>
              </a:defRPr>
            </a:lvl1pPr>
            <a:lvl2pPr marL="163289" indent="0">
              <a:spcBef>
                <a:spcPts val="0"/>
              </a:spcBef>
              <a:buNone/>
              <a:defRPr sz="2000">
                <a:solidFill>
                  <a:schemeClr val="accent3"/>
                </a:solidFill>
              </a:defRPr>
            </a:lvl2pPr>
            <a:lvl3pPr marL="326578" indent="0">
              <a:spcBef>
                <a:spcPts val="0"/>
              </a:spcBef>
              <a:buNone/>
              <a:defRPr sz="2000">
                <a:solidFill>
                  <a:schemeClr val="accent3"/>
                </a:solidFill>
              </a:defRPr>
            </a:lvl3pPr>
            <a:lvl4pPr marL="489867" indent="0">
              <a:spcBef>
                <a:spcPts val="0"/>
              </a:spcBef>
              <a:buNone/>
              <a:defRPr sz="2000">
                <a:solidFill>
                  <a:schemeClr val="accent3"/>
                </a:solidFill>
              </a:defRPr>
            </a:lvl4pPr>
            <a:lvl5pPr marL="653156" indent="0">
              <a:spcBef>
                <a:spcPts val="0"/>
              </a:spcBef>
              <a:buNone/>
              <a:defRPr sz="2000">
                <a:solidFill>
                  <a:schemeClr val="accent3"/>
                </a:solidFill>
              </a:defRPr>
            </a:lvl5pPr>
          </a:lstStyle>
          <a:p>
            <a:pPr lvl="0"/>
            <a:r>
              <a:rPr lang="en-US"/>
              <a:t>“Previously, I would never know if employees had their most productive day. The employee wouldn’t even know. Now throughout the day, we both know if they are tracking to have their ‘best day ever’ and we can celebrate it!”</a:t>
            </a:r>
          </a:p>
        </p:txBody>
      </p:sp>
      <p:sp>
        <p:nvSpPr>
          <p:cNvPr id="14" name="Text Placeholder 6"/>
          <p:cNvSpPr>
            <a:spLocks noGrp="1"/>
          </p:cNvSpPr>
          <p:nvPr userDrawn="1">
            <p:ph type="body" sz="quarter" idx="28" hasCustomPrompt="1"/>
          </p:nvPr>
        </p:nvSpPr>
        <p:spPr bwMode="gray">
          <a:xfrm>
            <a:off x="8805798" y="5952207"/>
            <a:ext cx="2770632" cy="215444"/>
          </a:xfrm>
        </p:spPr>
        <p:txBody>
          <a:bodyPr rIns="0" bIns="0" anchor="b" anchorCtr="0"/>
          <a:lstStyle>
            <a:lvl1pPr marL="0" indent="0">
              <a:spcBef>
                <a:spcPts val="0"/>
              </a:spcBef>
              <a:buNone/>
              <a:defRPr sz="700">
                <a:solidFill>
                  <a:schemeClr val="accent3"/>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a:t>Source: Click to add source. Use a single space after “Source:” and a period at the end of the source. Stretch the box to the left as needed.</a:t>
            </a:r>
          </a:p>
        </p:txBody>
      </p:sp>
      <p:sp>
        <p:nvSpPr>
          <p:cNvPr id="9" name="Text Placeholder 6"/>
          <p:cNvSpPr>
            <a:spLocks noGrp="1"/>
          </p:cNvSpPr>
          <p:nvPr userDrawn="1">
            <p:ph type="body" sz="quarter" idx="30" hasCustomPrompt="1"/>
          </p:nvPr>
        </p:nvSpPr>
        <p:spPr bwMode="gray">
          <a:xfrm>
            <a:off x="612773" y="5952207"/>
            <a:ext cx="3657600" cy="215444"/>
          </a:xfrm>
        </p:spPr>
        <p:txBody>
          <a:bodyPr lIns="0" rIns="0" bIns="0" anchor="b" anchorCtr="0"/>
          <a:lstStyle>
            <a:lvl1pPr marL="115888" indent="-115888">
              <a:spcBef>
                <a:spcPts val="200"/>
              </a:spcBef>
              <a:buClr>
                <a:schemeClr val="accent3"/>
              </a:buClr>
              <a:buFont typeface="+mj-lt"/>
              <a:buAutoNum type="arabicPeriod"/>
              <a:defRPr sz="700">
                <a:solidFill>
                  <a:schemeClr val="accent3"/>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a:t>Click to add footnote. Numbers appear automatically (no additional space or tab needed). Use a period at the end of each footnote. Stretch the box to the right as needed.</a:t>
            </a:r>
          </a:p>
        </p:txBody>
      </p:sp>
      <p:sp>
        <p:nvSpPr>
          <p:cNvPr id="44"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bg1"/>
                </a:solidFill>
                <a:latin typeface="+mn-lt"/>
                <a:cs typeface="Arial" panose="020B0604020202020204" pitchFamily="34" charset="0"/>
              </a:rPr>
              <a:t>‹#›</a:t>
            </a:fld>
            <a:endParaRPr lang="en-US" sz="1200" b="1">
              <a:solidFill>
                <a:schemeClr val="bg1"/>
              </a:solidFill>
              <a:latin typeface="+mn-lt"/>
            </a:endParaRPr>
          </a:p>
        </p:txBody>
      </p:sp>
      <p:sp>
        <p:nvSpPr>
          <p:cNvPr id="359" name="Slide Number"/>
          <p:cNvSpPr txBox="1"/>
          <p:nvPr userDrawn="1"/>
        </p:nvSpPr>
        <p:spPr bwMode="gray">
          <a:xfrm>
            <a:off x="11129268" y="6242419"/>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accent4"/>
                </a:solidFill>
                <a:latin typeface="+mn-lt"/>
                <a:cs typeface="Arial" panose="020B0604020202020204" pitchFamily="34" charset="0"/>
              </a:rPr>
              <a:t>‹#›</a:t>
            </a:fld>
            <a:endParaRPr lang="en-US" sz="1200" b="1">
              <a:solidFill>
                <a:schemeClr val="accent4"/>
              </a:solidFill>
              <a:latin typeface="+mn-lt"/>
            </a:endParaRPr>
          </a:p>
        </p:txBody>
      </p:sp>
      <p:pic>
        <p:nvPicPr>
          <p:cNvPr id="172" name="Graphic 171">
            <a:extLst>
              <a:ext uri="{FF2B5EF4-FFF2-40B4-BE49-F238E27FC236}">
                <a16:creationId xmlns:a16="http://schemas.microsoft.com/office/drawing/2014/main" id="{3CE2EA42-5FF6-4828-93A7-CB7DA9FCEEA8}"/>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bwMode="gray">
          <a:xfrm>
            <a:off x="609600" y="6273198"/>
            <a:ext cx="1051560" cy="291148"/>
          </a:xfrm>
          <a:prstGeom prst="rect">
            <a:avLst/>
          </a:prstGeom>
        </p:spPr>
      </p:pic>
      <p:pic>
        <p:nvPicPr>
          <p:cNvPr id="170" name="Graphic 169">
            <a:extLst>
              <a:ext uri="{FF2B5EF4-FFF2-40B4-BE49-F238E27FC236}">
                <a16:creationId xmlns:a16="http://schemas.microsoft.com/office/drawing/2014/main" id="{E8F4F1AC-204B-4D3B-A057-F367FD428C96}"/>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1896065" y="6311465"/>
            <a:ext cx="9281141" cy="101571"/>
          </a:xfrm>
          <a:prstGeom prst="rect">
            <a:avLst/>
          </a:prstGeom>
        </p:spPr>
      </p:pic>
    </p:spTree>
    <p:extLst>
      <p:ext uri="{BB962C8B-B14F-4D97-AF65-F5344CB8AC3E}">
        <p14:creationId xmlns:p14="http://schemas.microsoft.com/office/powerpoint/2010/main" val="3940206890"/>
      </p:ext>
    </p:extLst>
  </p:cSld>
  <p:clrMapOvr>
    <a:masterClrMapping/>
  </p:clrMapOvr>
  <p:extLst>
    <p:ext uri="{DCECCB84-F9BA-43D5-87BE-67443E8EF086}">
      <p15:sldGuideLst xmlns:p15="http://schemas.microsoft.com/office/powerpoint/2012/main">
        <p15:guide id="1" orient="horz" pos="3889">
          <p15:clr>
            <a:srgbClr val="FBAE40"/>
          </p15:clr>
        </p15:guide>
        <p15:guide id="2" orient="horz" pos="479" userDrawn="1">
          <p15:clr>
            <a:srgbClr val="FBAE40"/>
          </p15:clr>
        </p15:guide>
        <p15:guide id="3" orient="horz" pos="3613"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9" name="Placeholder - Footnote"/>
          <p:cNvSpPr>
            <a:spLocks noGrp="1"/>
          </p:cNvSpPr>
          <p:nvPr>
            <p:ph type="body" sz="quarter" idx="28" hasCustomPrompt="1"/>
          </p:nvPr>
        </p:nvSpPr>
        <p:spPr bwMode="gray">
          <a:xfrm>
            <a:off x="612773" y="5952324"/>
            <a:ext cx="3657600" cy="215444"/>
          </a:xfrm>
        </p:spPr>
        <p:txBody>
          <a:bodyPr lIns="0" rIns="0" bIns="0" anchor="b" anchorCtr="0"/>
          <a:lstStyle>
            <a:lvl1pPr marL="115888" indent="-115888">
              <a:spcBef>
                <a:spcPts val="200"/>
              </a:spcBef>
              <a:buClr>
                <a:schemeClr val="accent3"/>
              </a:buClr>
              <a:buFont typeface="+mj-lt"/>
              <a:buAutoNum type="arabicPeriod"/>
              <a:defRPr lang="en-US" sz="700" kern="1200" baseline="0" dirty="0" smtClean="0">
                <a:solidFill>
                  <a:schemeClr val="accent3"/>
                </a:solidFill>
                <a:latin typeface="+mn-lt"/>
                <a:ea typeface="+mn-ea"/>
                <a:cs typeface="+mn-cs"/>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Click to add footnote. Numbers appear automatically (no additional space or tab needed). Use a period at the end of each footnote. Stretch the box to the right as needed.</a:t>
            </a:r>
          </a:p>
        </p:txBody>
      </p:sp>
      <p:sp>
        <p:nvSpPr>
          <p:cNvPr id="27" name="Placeholder - Source"/>
          <p:cNvSpPr>
            <a:spLocks noGrp="1"/>
          </p:cNvSpPr>
          <p:nvPr>
            <p:ph type="body" sz="quarter" idx="27" hasCustomPrompt="1"/>
          </p:nvPr>
        </p:nvSpPr>
        <p:spPr bwMode="gray">
          <a:xfrm>
            <a:off x="8809022" y="5952324"/>
            <a:ext cx="2767408" cy="215444"/>
          </a:xfrm>
        </p:spPr>
        <p:txBody>
          <a:bodyPr rIns="0" bIns="0" anchor="b" anchorCtr="0"/>
          <a:lstStyle>
            <a:lvl1pPr marL="0" indent="0">
              <a:spcBef>
                <a:spcPts val="0"/>
              </a:spcBef>
              <a:buNone/>
              <a:defRPr sz="700" baseline="0">
                <a:solidFill>
                  <a:schemeClr val="accent3"/>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Source: Click to add source. Use a single space after “Source:” and a period at the end of the source. Stretch the box to the left as needed.</a:t>
            </a:r>
          </a:p>
        </p:txBody>
      </p:sp>
      <p:sp>
        <p:nvSpPr>
          <p:cNvPr id="2" name="Title 1"/>
          <p:cNvSpPr>
            <a:spLocks noGrp="1"/>
          </p:cNvSpPr>
          <p:nvPr>
            <p:ph type="title" hasCustomPrompt="1"/>
          </p:nvPr>
        </p:nvSpPr>
        <p:spPr bwMode="gray">
          <a:xfrm>
            <a:off x="612774" y="588771"/>
            <a:ext cx="10972801" cy="540917"/>
          </a:xfrm>
        </p:spPr>
        <p:txBody>
          <a:bodyPr/>
          <a:lstStyle>
            <a:lvl1pPr>
              <a:defRPr/>
            </a:lvl1pPr>
          </a:lstStyle>
          <a:p>
            <a:r>
              <a:rPr lang="en-US"/>
              <a:t>Slide title, Times New Roman 38pt, sentence case</a:t>
            </a:r>
          </a:p>
        </p:txBody>
      </p:sp>
      <p:sp>
        <p:nvSpPr>
          <p:cNvPr id="228" name="Slide Number">
            <a:extLst>
              <a:ext uri="{FF2B5EF4-FFF2-40B4-BE49-F238E27FC236}">
                <a16:creationId xmlns:a16="http://schemas.microsoft.com/office/drawing/2014/main" id="{32F00C1D-B606-44BC-A70C-599AD1779AC9}"/>
              </a:ext>
            </a:extLst>
          </p:cNvP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accent4"/>
                </a:solidFill>
                <a:latin typeface="+mn-lt"/>
                <a:cs typeface="Arial" panose="020B0604020202020204" pitchFamily="34" charset="0"/>
              </a:rPr>
              <a:t>‹#›</a:t>
            </a:fld>
            <a:endParaRPr lang="en-US" sz="1200" b="1">
              <a:solidFill>
                <a:schemeClr val="accent4"/>
              </a:solidFill>
              <a:latin typeface="+mn-lt"/>
            </a:endParaRPr>
          </a:p>
        </p:txBody>
      </p:sp>
      <p:pic>
        <p:nvPicPr>
          <p:cNvPr id="229" name="Graphic 228">
            <a:extLst>
              <a:ext uri="{FF2B5EF4-FFF2-40B4-BE49-F238E27FC236}">
                <a16:creationId xmlns:a16="http://schemas.microsoft.com/office/drawing/2014/main" id="{EC5DBFAD-83A3-48FD-AE5A-C5DDE87105D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609601" y="6273198"/>
            <a:ext cx="1051558" cy="291148"/>
          </a:xfrm>
          <a:prstGeom prst="rect">
            <a:avLst/>
          </a:prstGeom>
        </p:spPr>
      </p:pic>
      <p:pic>
        <p:nvPicPr>
          <p:cNvPr id="196" name="Graphic 195">
            <a:extLst>
              <a:ext uri="{FF2B5EF4-FFF2-40B4-BE49-F238E27FC236}">
                <a16:creationId xmlns:a16="http://schemas.microsoft.com/office/drawing/2014/main" id="{CB71F512-DF86-4D8A-8A82-08F0E2494B8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896065" y="6311465"/>
            <a:ext cx="9281141" cy="101571"/>
          </a:xfrm>
          <a:prstGeom prst="rect">
            <a:avLst/>
          </a:prstGeom>
        </p:spPr>
      </p:pic>
    </p:spTree>
    <p:extLst>
      <p:ext uri="{BB962C8B-B14F-4D97-AF65-F5344CB8AC3E}">
        <p14:creationId xmlns:p14="http://schemas.microsoft.com/office/powerpoint/2010/main" val="3012823672"/>
      </p:ext>
    </p:extLst>
  </p:cSld>
  <p:clrMapOvr>
    <a:masterClrMapping/>
  </p:clrMapOvr>
  <p:extLst>
    <p:ext uri="{DCECCB84-F9BA-43D5-87BE-67443E8EF086}">
      <p15:sldGuideLst xmlns:p15="http://schemas.microsoft.com/office/powerpoint/2012/main">
        <p15:guide id="1" orient="horz" pos="3889" userDrawn="1">
          <p15:clr>
            <a:srgbClr val="FBAE40"/>
          </p15:clr>
        </p15:guide>
        <p15:guide id="2" orient="horz" pos="1096"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9" name="Placeholder - Footnote"/>
          <p:cNvSpPr>
            <a:spLocks noGrp="1"/>
          </p:cNvSpPr>
          <p:nvPr>
            <p:ph type="body" sz="quarter" idx="28" hasCustomPrompt="1"/>
          </p:nvPr>
        </p:nvSpPr>
        <p:spPr bwMode="gray">
          <a:xfrm>
            <a:off x="612773" y="5952324"/>
            <a:ext cx="3657600" cy="215444"/>
          </a:xfrm>
        </p:spPr>
        <p:txBody>
          <a:bodyPr lIns="0" rIns="0" bIns="0" anchor="b" anchorCtr="0"/>
          <a:lstStyle>
            <a:lvl1pPr marL="115888" indent="-115888">
              <a:spcBef>
                <a:spcPts val="200"/>
              </a:spcBef>
              <a:buClr>
                <a:schemeClr val="accent3"/>
              </a:buClr>
              <a:buFont typeface="+mj-lt"/>
              <a:buAutoNum type="arabicPeriod"/>
              <a:defRPr lang="en-US" sz="700" kern="1200" baseline="0" dirty="0" smtClean="0">
                <a:solidFill>
                  <a:schemeClr val="accent3"/>
                </a:solidFill>
                <a:latin typeface="+mn-lt"/>
                <a:ea typeface="+mn-ea"/>
                <a:cs typeface="+mn-cs"/>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Click to add footnote. Numbers appear automatically (no additional space or tab needed). Use a period at the end of each footnote. Stretch the box to the right as needed.</a:t>
            </a:r>
          </a:p>
        </p:txBody>
      </p:sp>
      <p:sp>
        <p:nvSpPr>
          <p:cNvPr id="27" name="Placeholder - Source"/>
          <p:cNvSpPr>
            <a:spLocks noGrp="1"/>
          </p:cNvSpPr>
          <p:nvPr>
            <p:ph type="body" sz="quarter" idx="27" hasCustomPrompt="1"/>
          </p:nvPr>
        </p:nvSpPr>
        <p:spPr bwMode="gray">
          <a:xfrm>
            <a:off x="8809022" y="5952324"/>
            <a:ext cx="2767408" cy="215444"/>
          </a:xfrm>
        </p:spPr>
        <p:txBody>
          <a:bodyPr rIns="0" bIns="0" anchor="b" anchorCtr="0"/>
          <a:lstStyle>
            <a:lvl1pPr marL="0" indent="0">
              <a:spcBef>
                <a:spcPts val="0"/>
              </a:spcBef>
              <a:buNone/>
              <a:defRPr sz="700" baseline="0">
                <a:solidFill>
                  <a:schemeClr val="accent3"/>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Source: Click to add source. Use a single space after “Source:” and a period at the end of the source. Stretch the box to the left as needed.</a:t>
            </a:r>
          </a:p>
        </p:txBody>
      </p:sp>
      <p:sp>
        <p:nvSpPr>
          <p:cNvPr id="2" name="Title 1"/>
          <p:cNvSpPr>
            <a:spLocks noGrp="1"/>
          </p:cNvSpPr>
          <p:nvPr>
            <p:ph type="title" hasCustomPrompt="1"/>
          </p:nvPr>
        </p:nvSpPr>
        <p:spPr bwMode="gray">
          <a:xfrm>
            <a:off x="612774" y="588771"/>
            <a:ext cx="10972801" cy="540917"/>
          </a:xfrm>
        </p:spPr>
        <p:txBody>
          <a:bodyPr/>
          <a:lstStyle>
            <a:lvl1pPr>
              <a:defRPr/>
            </a:lvl1pPr>
          </a:lstStyle>
          <a:p>
            <a:r>
              <a:rPr lang="en-US"/>
              <a:t>Slide title, Times New Roman 38pt, sentence case</a:t>
            </a:r>
          </a:p>
        </p:txBody>
      </p:sp>
      <p:sp>
        <p:nvSpPr>
          <p:cNvPr id="228" name="Slide Number">
            <a:extLst>
              <a:ext uri="{FF2B5EF4-FFF2-40B4-BE49-F238E27FC236}">
                <a16:creationId xmlns:a16="http://schemas.microsoft.com/office/drawing/2014/main" id="{32F00C1D-B606-44BC-A70C-599AD1779AC9}"/>
              </a:ext>
            </a:extLst>
          </p:cNvP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accent4"/>
                </a:solidFill>
                <a:latin typeface="+mn-lt"/>
                <a:cs typeface="Arial" panose="020B0604020202020204" pitchFamily="34" charset="0"/>
              </a:rPr>
              <a:t>‹#›</a:t>
            </a:fld>
            <a:endParaRPr lang="en-US" sz="1200" b="1">
              <a:solidFill>
                <a:schemeClr val="accent4"/>
              </a:solidFill>
              <a:latin typeface="+mn-lt"/>
            </a:endParaRPr>
          </a:p>
        </p:txBody>
      </p:sp>
      <p:pic>
        <p:nvPicPr>
          <p:cNvPr id="229" name="Graphic 228">
            <a:extLst>
              <a:ext uri="{FF2B5EF4-FFF2-40B4-BE49-F238E27FC236}">
                <a16:creationId xmlns:a16="http://schemas.microsoft.com/office/drawing/2014/main" id="{EC5DBFAD-83A3-48FD-AE5A-C5DDE87105D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609601" y="6273198"/>
            <a:ext cx="1051558" cy="291148"/>
          </a:xfrm>
          <a:prstGeom prst="rect">
            <a:avLst/>
          </a:prstGeom>
        </p:spPr>
      </p:pic>
      <p:pic>
        <p:nvPicPr>
          <p:cNvPr id="196" name="Graphic 195">
            <a:extLst>
              <a:ext uri="{FF2B5EF4-FFF2-40B4-BE49-F238E27FC236}">
                <a16:creationId xmlns:a16="http://schemas.microsoft.com/office/drawing/2014/main" id="{CB71F512-DF86-4D8A-8A82-08F0E2494B8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896065" y="6311465"/>
            <a:ext cx="9281141" cy="101571"/>
          </a:xfrm>
          <a:prstGeom prst="rect">
            <a:avLst/>
          </a:prstGeom>
        </p:spPr>
      </p:pic>
    </p:spTree>
    <p:extLst>
      <p:ext uri="{BB962C8B-B14F-4D97-AF65-F5344CB8AC3E}">
        <p14:creationId xmlns:p14="http://schemas.microsoft.com/office/powerpoint/2010/main" val="3012823672"/>
      </p:ext>
    </p:extLst>
  </p:cSld>
  <p:clrMapOvr>
    <a:masterClrMapping/>
  </p:clrMapOvr>
  <p:extLst>
    <p:ext uri="{DCECCB84-F9BA-43D5-87BE-67443E8EF086}">
      <p15:sldGuideLst xmlns:p15="http://schemas.microsoft.com/office/powerpoint/2012/main">
        <p15:guide id="1" orient="horz" pos="3889" userDrawn="1">
          <p15:clr>
            <a:srgbClr val="FBAE40"/>
          </p15:clr>
        </p15:guide>
        <p15:guide id="2" orient="horz" pos="109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330" name="Picture 329">
            <a:extLst>
              <a:ext uri="{FF2B5EF4-FFF2-40B4-BE49-F238E27FC236}">
                <a16:creationId xmlns:a16="http://schemas.microsoft.com/office/drawing/2014/main" id="{1BE4BCF6-9E92-45E8-89F6-CC57B5018CA1}"/>
              </a:ext>
              <a:ext uri="{C183D7F6-B498-43B3-948B-1728B52AA6E4}">
                <adec:decorative xmlns:adec="http://schemas.microsoft.com/office/drawing/2017/decorative" val="1"/>
              </a:ext>
            </a:extLst>
          </p:cNvPr>
          <p:cNvPicPr>
            <a:picLocks noChangeAspect="1"/>
          </p:cNvPicPr>
          <p:nvPr userDrawn="1"/>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gray">
          <a:xfrm rot="10800000">
            <a:off x="1" y="3933699"/>
            <a:ext cx="12192000" cy="1801939"/>
          </a:xfrm>
          <a:prstGeom prst="rect">
            <a:avLst/>
          </a:prstGeom>
        </p:spPr>
      </p:pic>
      <p:pic>
        <p:nvPicPr>
          <p:cNvPr id="331" name="Picture 330">
            <a:extLst>
              <a:ext uri="{FF2B5EF4-FFF2-40B4-BE49-F238E27FC236}">
                <a16:creationId xmlns:a16="http://schemas.microsoft.com/office/drawing/2014/main" id="{8C61108E-E18F-462D-8325-BE454248AF0E}"/>
              </a:ext>
              <a:ext uri="{C183D7F6-B498-43B3-948B-1728B52AA6E4}">
                <adec:decorative xmlns:adec="http://schemas.microsoft.com/office/drawing/2017/decorative" val="1"/>
              </a:ext>
            </a:extLst>
          </p:cNvPr>
          <p:cNvPicPr>
            <a:picLocks noChangeAspect="1"/>
          </p:cNvPicPr>
          <p:nvPr userDrawn="1"/>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gray">
          <a:xfrm>
            <a:off x="1" y="757832"/>
            <a:ext cx="12192000" cy="1801939"/>
          </a:xfrm>
          <a:prstGeom prst="rect">
            <a:avLst/>
          </a:prstGeom>
        </p:spPr>
      </p:pic>
      <p:sp>
        <p:nvSpPr>
          <p:cNvPr id="329" name="Parallelogram 328">
            <a:extLst>
              <a:ext uri="{FF2B5EF4-FFF2-40B4-BE49-F238E27FC236}">
                <a16:creationId xmlns:a16="http://schemas.microsoft.com/office/drawing/2014/main" id="{6551C16D-7D05-42EB-A655-79CD040D8CC6}"/>
              </a:ext>
              <a:ext uri="{C183D7F6-B498-43B3-948B-1728B52AA6E4}">
                <adec:decorative xmlns:adec="http://schemas.microsoft.com/office/drawing/2017/decorative" val="1"/>
              </a:ext>
            </a:extLst>
          </p:cNvPr>
          <p:cNvSpPr>
            <a:spLocks noChangeAspect="1"/>
          </p:cNvSpPr>
          <p:nvPr userDrawn="1"/>
        </p:nvSpPr>
        <p:spPr bwMode="gray">
          <a:xfrm flipH="1">
            <a:off x="903039" y="1033887"/>
            <a:ext cx="5894303" cy="4425696"/>
          </a:xfrm>
          <a:prstGeom prst="parallelogram">
            <a:avLst>
              <a:gd name="adj" fmla="val 64560"/>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laceholder - Subtitle"/>
          <p:cNvSpPr>
            <a:spLocks noGrp="1"/>
          </p:cNvSpPr>
          <p:nvPr userDrawn="1">
            <p:ph type="body" sz="quarter" idx="19" hasCustomPrompt="1"/>
          </p:nvPr>
        </p:nvSpPr>
        <p:spPr bwMode="gray">
          <a:xfrm>
            <a:off x="2708217" y="3804911"/>
            <a:ext cx="7958141" cy="1348061"/>
          </a:xfrm>
        </p:spPr>
        <p:txBody>
          <a:bodyPr/>
          <a:lstStyle>
            <a:lvl1pPr marL="0" indent="0">
              <a:lnSpc>
                <a:spcPct val="90000"/>
              </a:lnSpc>
              <a:spcBef>
                <a:spcPts val="0"/>
              </a:spcBef>
              <a:buNone/>
              <a:defRPr sz="4800">
                <a:solidFill>
                  <a:schemeClr val="tx1"/>
                </a:solidFill>
                <a:latin typeface="+mj-lt"/>
                <a:cs typeface="Times New Roman" panose="02020603050405020304" pitchFamily="18" charset="0"/>
              </a:defRPr>
            </a:lvl1pPr>
            <a:lvl2pPr marL="114300" indent="0">
              <a:spcBef>
                <a:spcPts val="0"/>
              </a:spcBef>
              <a:buNone/>
              <a:defRPr sz="1100">
                <a:solidFill>
                  <a:schemeClr val="accent1"/>
                </a:solidFill>
              </a:defRPr>
            </a:lvl2pPr>
            <a:lvl3pPr marL="228600" indent="0">
              <a:spcBef>
                <a:spcPts val="0"/>
              </a:spcBef>
              <a:buNone/>
              <a:defRPr sz="1100">
                <a:solidFill>
                  <a:schemeClr val="accent1"/>
                </a:solidFill>
              </a:defRPr>
            </a:lvl3pPr>
            <a:lvl4pPr marL="342900" indent="0">
              <a:spcBef>
                <a:spcPts val="0"/>
              </a:spcBef>
              <a:buNone/>
              <a:defRPr sz="1100">
                <a:solidFill>
                  <a:schemeClr val="accent1"/>
                </a:solidFill>
              </a:defRPr>
            </a:lvl4pPr>
            <a:lvl5pPr marL="457200" indent="0">
              <a:spcBef>
                <a:spcPts val="0"/>
              </a:spcBef>
              <a:buNone/>
              <a:defRPr sz="1100">
                <a:solidFill>
                  <a:schemeClr val="accent1"/>
                </a:solidFill>
              </a:defRPr>
            </a:lvl5pPr>
          </a:lstStyle>
          <a:p>
            <a:pPr lvl="0"/>
            <a:r>
              <a:rPr lang="en-US"/>
              <a:t>Section title – TNR 48pt, sentence case</a:t>
            </a:r>
          </a:p>
        </p:txBody>
      </p:sp>
      <p:sp>
        <p:nvSpPr>
          <p:cNvPr id="37"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accent4"/>
                </a:solidFill>
                <a:latin typeface="+mn-lt"/>
                <a:cs typeface="Arial" panose="020B0604020202020204" pitchFamily="34" charset="0"/>
              </a:rPr>
              <a:t>‹#›</a:t>
            </a:fld>
            <a:endParaRPr lang="en-US" sz="1200" b="1">
              <a:solidFill>
                <a:schemeClr val="accent4"/>
              </a:solidFill>
              <a:latin typeface="+mn-lt"/>
            </a:endParaRPr>
          </a:p>
        </p:txBody>
      </p:sp>
      <p:sp>
        <p:nvSpPr>
          <p:cNvPr id="4" name="Text Placeholder 3"/>
          <p:cNvSpPr>
            <a:spLocks noGrp="1"/>
          </p:cNvSpPr>
          <p:nvPr userDrawn="1">
            <p:ph type="body" sz="quarter" idx="20" hasCustomPrompt="1"/>
          </p:nvPr>
        </p:nvSpPr>
        <p:spPr bwMode="gray">
          <a:xfrm>
            <a:off x="2641867" y="1718186"/>
            <a:ext cx="2257425" cy="2308324"/>
          </a:xfrm>
        </p:spPr>
        <p:txBody>
          <a:bodyPr/>
          <a:lstStyle>
            <a:lvl1pPr marL="0" indent="0">
              <a:spcBef>
                <a:spcPts val="0"/>
              </a:spcBef>
              <a:buNone/>
              <a:defRPr sz="15000">
                <a:latin typeface="+mj-lt"/>
                <a:cs typeface="Times New Roman" panose="02020603050405020304" pitchFamily="18" charset="0"/>
              </a:defRPr>
            </a:lvl1pPr>
          </a:lstStyle>
          <a:p>
            <a:pPr lvl="0"/>
            <a:r>
              <a:rPr lang="en-US"/>
              <a:t>01</a:t>
            </a:r>
          </a:p>
        </p:txBody>
      </p:sp>
      <p:pic>
        <p:nvPicPr>
          <p:cNvPr id="187" name="Graphic 186">
            <a:extLst>
              <a:ext uri="{FF2B5EF4-FFF2-40B4-BE49-F238E27FC236}">
                <a16:creationId xmlns:a16="http://schemas.microsoft.com/office/drawing/2014/main" id="{706DDC79-2967-446F-878C-34C504393423}"/>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bwMode="gray">
          <a:xfrm>
            <a:off x="609601" y="6273198"/>
            <a:ext cx="1051558" cy="291148"/>
          </a:xfrm>
          <a:prstGeom prst="rect">
            <a:avLst/>
          </a:prstGeom>
        </p:spPr>
      </p:pic>
      <p:pic>
        <p:nvPicPr>
          <p:cNvPr id="168" name="Graphic 167">
            <a:extLst>
              <a:ext uri="{FF2B5EF4-FFF2-40B4-BE49-F238E27FC236}">
                <a16:creationId xmlns:a16="http://schemas.microsoft.com/office/drawing/2014/main" id="{E2516D7D-1315-4D9E-A9B0-56715346A782}"/>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1896065" y="6311465"/>
            <a:ext cx="9281141" cy="101571"/>
          </a:xfrm>
          <a:prstGeom prst="rect">
            <a:avLst/>
          </a:prstGeom>
        </p:spPr>
      </p:pic>
    </p:spTree>
    <p:extLst>
      <p:ext uri="{BB962C8B-B14F-4D97-AF65-F5344CB8AC3E}">
        <p14:creationId xmlns:p14="http://schemas.microsoft.com/office/powerpoint/2010/main" val="2017387850"/>
      </p:ext>
    </p:extLst>
  </p:cSld>
  <p:clrMapOvr>
    <a:masterClrMapping/>
  </p:clrMapOvr>
  <p:extLst>
    <p:ext uri="{DCECCB84-F9BA-43D5-87BE-67443E8EF086}">
      <p15:sldGuideLst xmlns:p15="http://schemas.microsoft.com/office/powerpoint/2012/main">
        <p15:guide id="1" pos="1704" userDrawn="1">
          <p15:clr>
            <a:srgbClr val="FBAE40"/>
          </p15:clr>
        </p15:guide>
        <p15:guide id="2" pos="6722" userDrawn="1">
          <p15:clr>
            <a:srgbClr val="FBAE40"/>
          </p15:clr>
        </p15:guide>
        <p15:guide id="3" orient="horz" pos="239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9" name="Placeholder - Footnote"/>
          <p:cNvSpPr>
            <a:spLocks noGrp="1"/>
          </p:cNvSpPr>
          <p:nvPr>
            <p:ph type="body" sz="quarter" idx="28" hasCustomPrompt="1"/>
          </p:nvPr>
        </p:nvSpPr>
        <p:spPr bwMode="gray">
          <a:xfrm>
            <a:off x="612773" y="5952324"/>
            <a:ext cx="3657600" cy="215444"/>
          </a:xfrm>
        </p:spPr>
        <p:txBody>
          <a:bodyPr lIns="0" rIns="0" bIns="0" anchor="b" anchorCtr="0"/>
          <a:lstStyle>
            <a:lvl1pPr marL="115888" indent="-115888">
              <a:spcBef>
                <a:spcPts val="200"/>
              </a:spcBef>
              <a:buClr>
                <a:schemeClr val="accent3"/>
              </a:buClr>
              <a:buFont typeface="+mj-lt"/>
              <a:buAutoNum type="arabicPeriod"/>
              <a:defRPr lang="en-US" sz="700" kern="1200" baseline="0" dirty="0" smtClean="0">
                <a:solidFill>
                  <a:schemeClr val="accent3"/>
                </a:solidFill>
                <a:latin typeface="+mn-lt"/>
                <a:ea typeface="+mn-ea"/>
                <a:cs typeface="+mn-cs"/>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Click to add footnote. Numbers appear automatically (no additional space or tab needed). Use a period at the end of each footnote. Stretch the box to the right as needed.</a:t>
            </a:r>
          </a:p>
        </p:txBody>
      </p:sp>
      <p:sp>
        <p:nvSpPr>
          <p:cNvPr id="27" name="Placeholder - Source"/>
          <p:cNvSpPr>
            <a:spLocks noGrp="1"/>
          </p:cNvSpPr>
          <p:nvPr>
            <p:ph type="body" sz="quarter" idx="27" hasCustomPrompt="1"/>
          </p:nvPr>
        </p:nvSpPr>
        <p:spPr bwMode="gray">
          <a:xfrm>
            <a:off x="8809022" y="5952324"/>
            <a:ext cx="2767408" cy="215444"/>
          </a:xfrm>
        </p:spPr>
        <p:txBody>
          <a:bodyPr rIns="0" bIns="0" anchor="b" anchorCtr="0"/>
          <a:lstStyle>
            <a:lvl1pPr marL="0" indent="0">
              <a:spcBef>
                <a:spcPts val="0"/>
              </a:spcBef>
              <a:buNone/>
              <a:defRPr sz="700" baseline="0">
                <a:solidFill>
                  <a:schemeClr val="accent3"/>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Source: Click to add source. Use a single space after “Source:” and a period at the end of the source. Stretch the box to the left as needed.</a:t>
            </a:r>
          </a:p>
        </p:txBody>
      </p:sp>
      <p:sp>
        <p:nvSpPr>
          <p:cNvPr id="2" name="Title 1"/>
          <p:cNvSpPr>
            <a:spLocks noGrp="1"/>
          </p:cNvSpPr>
          <p:nvPr>
            <p:ph type="title" hasCustomPrompt="1"/>
          </p:nvPr>
        </p:nvSpPr>
        <p:spPr bwMode="gray">
          <a:xfrm>
            <a:off x="612774" y="588771"/>
            <a:ext cx="10972801" cy="540917"/>
          </a:xfrm>
        </p:spPr>
        <p:txBody>
          <a:bodyPr/>
          <a:lstStyle>
            <a:lvl1pPr>
              <a:defRPr/>
            </a:lvl1pPr>
          </a:lstStyle>
          <a:p>
            <a:r>
              <a:rPr lang="en-US"/>
              <a:t>Slide title, Times New Roman 38pt, sentence case</a:t>
            </a:r>
          </a:p>
        </p:txBody>
      </p:sp>
      <p:sp>
        <p:nvSpPr>
          <p:cNvPr id="228" name="Slide Number">
            <a:extLst>
              <a:ext uri="{FF2B5EF4-FFF2-40B4-BE49-F238E27FC236}">
                <a16:creationId xmlns:a16="http://schemas.microsoft.com/office/drawing/2014/main" id="{32F00C1D-B606-44BC-A70C-599AD1779AC9}"/>
              </a:ext>
            </a:extLst>
          </p:cNvP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accent4"/>
                </a:solidFill>
                <a:latin typeface="+mn-lt"/>
                <a:cs typeface="Arial" panose="020B0604020202020204" pitchFamily="34" charset="0"/>
              </a:rPr>
              <a:t>‹#›</a:t>
            </a:fld>
            <a:endParaRPr lang="en-US" sz="1200" b="1">
              <a:solidFill>
                <a:schemeClr val="accent4"/>
              </a:solidFill>
              <a:latin typeface="+mn-lt"/>
            </a:endParaRPr>
          </a:p>
        </p:txBody>
      </p:sp>
      <p:pic>
        <p:nvPicPr>
          <p:cNvPr id="229" name="Graphic 228">
            <a:extLst>
              <a:ext uri="{FF2B5EF4-FFF2-40B4-BE49-F238E27FC236}">
                <a16:creationId xmlns:a16="http://schemas.microsoft.com/office/drawing/2014/main" id="{EC5DBFAD-83A3-48FD-AE5A-C5DDE87105D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609601" y="6273198"/>
            <a:ext cx="1051558" cy="291148"/>
          </a:xfrm>
          <a:prstGeom prst="rect">
            <a:avLst/>
          </a:prstGeom>
        </p:spPr>
      </p:pic>
      <p:pic>
        <p:nvPicPr>
          <p:cNvPr id="196" name="Graphic 195">
            <a:extLst>
              <a:ext uri="{FF2B5EF4-FFF2-40B4-BE49-F238E27FC236}">
                <a16:creationId xmlns:a16="http://schemas.microsoft.com/office/drawing/2014/main" id="{CB71F512-DF86-4D8A-8A82-08F0E2494B8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896065" y="6311465"/>
            <a:ext cx="9281141" cy="101571"/>
          </a:xfrm>
          <a:prstGeom prst="rect">
            <a:avLst/>
          </a:prstGeom>
        </p:spPr>
      </p:pic>
    </p:spTree>
    <p:extLst>
      <p:ext uri="{BB962C8B-B14F-4D97-AF65-F5344CB8AC3E}">
        <p14:creationId xmlns:p14="http://schemas.microsoft.com/office/powerpoint/2010/main" val="3012823672"/>
      </p:ext>
    </p:extLst>
  </p:cSld>
  <p:clrMapOvr>
    <a:masterClrMapping/>
  </p:clrMapOvr>
  <p:extLst>
    <p:ext uri="{DCECCB84-F9BA-43D5-87BE-67443E8EF086}">
      <p15:sldGuideLst xmlns:p15="http://schemas.microsoft.com/office/powerpoint/2012/main">
        <p15:guide id="1" orient="horz" pos="3889" userDrawn="1">
          <p15:clr>
            <a:srgbClr val="FBAE40"/>
          </p15:clr>
        </p15:guide>
        <p15:guide id="2" orient="horz" pos="1096"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9" name="Placeholder - Footnote"/>
          <p:cNvSpPr>
            <a:spLocks noGrp="1"/>
          </p:cNvSpPr>
          <p:nvPr>
            <p:ph type="body" sz="quarter" idx="28" hasCustomPrompt="1"/>
          </p:nvPr>
        </p:nvSpPr>
        <p:spPr bwMode="gray">
          <a:xfrm>
            <a:off x="612773" y="5952324"/>
            <a:ext cx="3657600" cy="215444"/>
          </a:xfrm>
        </p:spPr>
        <p:txBody>
          <a:bodyPr lIns="0" rIns="0" bIns="0" anchor="b" anchorCtr="0"/>
          <a:lstStyle>
            <a:lvl1pPr marL="115888" indent="-115888">
              <a:spcBef>
                <a:spcPts val="200"/>
              </a:spcBef>
              <a:buClr>
                <a:schemeClr val="accent3"/>
              </a:buClr>
              <a:buFont typeface="+mj-lt"/>
              <a:buAutoNum type="arabicPeriod"/>
              <a:defRPr lang="en-US" sz="700" kern="1200" baseline="0" dirty="0" smtClean="0">
                <a:solidFill>
                  <a:schemeClr val="accent3"/>
                </a:solidFill>
                <a:latin typeface="+mn-lt"/>
                <a:ea typeface="+mn-ea"/>
                <a:cs typeface="+mn-cs"/>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Click to add footnote. Numbers appear automatically (no additional space or tab needed). Use a period at the end of each footnote. Stretch the box to the right as needed.</a:t>
            </a:r>
          </a:p>
        </p:txBody>
      </p:sp>
      <p:sp>
        <p:nvSpPr>
          <p:cNvPr id="27" name="Placeholder - Source"/>
          <p:cNvSpPr>
            <a:spLocks noGrp="1"/>
          </p:cNvSpPr>
          <p:nvPr>
            <p:ph type="body" sz="quarter" idx="27" hasCustomPrompt="1"/>
          </p:nvPr>
        </p:nvSpPr>
        <p:spPr bwMode="gray">
          <a:xfrm>
            <a:off x="8809022" y="5952324"/>
            <a:ext cx="2767408" cy="215444"/>
          </a:xfrm>
        </p:spPr>
        <p:txBody>
          <a:bodyPr rIns="0" bIns="0" anchor="b" anchorCtr="0"/>
          <a:lstStyle>
            <a:lvl1pPr marL="0" indent="0">
              <a:spcBef>
                <a:spcPts val="0"/>
              </a:spcBef>
              <a:buNone/>
              <a:defRPr sz="700" baseline="0">
                <a:solidFill>
                  <a:schemeClr val="accent3"/>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Source: Click to add source. Use a single space after “Source:” and a period at the end of the source. Stretch the box to the left as needed.</a:t>
            </a:r>
          </a:p>
        </p:txBody>
      </p:sp>
      <p:sp>
        <p:nvSpPr>
          <p:cNvPr id="2" name="Title 1"/>
          <p:cNvSpPr>
            <a:spLocks noGrp="1"/>
          </p:cNvSpPr>
          <p:nvPr>
            <p:ph type="title" hasCustomPrompt="1"/>
          </p:nvPr>
        </p:nvSpPr>
        <p:spPr bwMode="gray">
          <a:xfrm>
            <a:off x="612774" y="588771"/>
            <a:ext cx="10972801" cy="540917"/>
          </a:xfrm>
        </p:spPr>
        <p:txBody>
          <a:bodyPr/>
          <a:lstStyle>
            <a:lvl1pPr>
              <a:defRPr/>
            </a:lvl1pPr>
          </a:lstStyle>
          <a:p>
            <a:r>
              <a:rPr lang="en-US"/>
              <a:t>Slide title, Times New Roman 38pt, sentence case</a:t>
            </a:r>
          </a:p>
        </p:txBody>
      </p:sp>
      <p:sp>
        <p:nvSpPr>
          <p:cNvPr id="228" name="Slide Number">
            <a:extLst>
              <a:ext uri="{FF2B5EF4-FFF2-40B4-BE49-F238E27FC236}">
                <a16:creationId xmlns:a16="http://schemas.microsoft.com/office/drawing/2014/main" id="{32F00C1D-B606-44BC-A70C-599AD1779AC9}"/>
              </a:ext>
            </a:extLst>
          </p:cNvP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accent4"/>
                </a:solidFill>
                <a:latin typeface="+mn-lt"/>
                <a:cs typeface="Arial" panose="020B0604020202020204" pitchFamily="34" charset="0"/>
              </a:rPr>
              <a:t>‹#›</a:t>
            </a:fld>
            <a:endParaRPr lang="en-US" sz="1200" b="1">
              <a:solidFill>
                <a:schemeClr val="accent4"/>
              </a:solidFill>
              <a:latin typeface="+mn-lt"/>
            </a:endParaRPr>
          </a:p>
        </p:txBody>
      </p:sp>
      <p:pic>
        <p:nvPicPr>
          <p:cNvPr id="229" name="Graphic 228">
            <a:extLst>
              <a:ext uri="{FF2B5EF4-FFF2-40B4-BE49-F238E27FC236}">
                <a16:creationId xmlns:a16="http://schemas.microsoft.com/office/drawing/2014/main" id="{EC5DBFAD-83A3-48FD-AE5A-C5DDE87105D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609601" y="6273198"/>
            <a:ext cx="1051558" cy="291148"/>
          </a:xfrm>
          <a:prstGeom prst="rect">
            <a:avLst/>
          </a:prstGeom>
        </p:spPr>
      </p:pic>
      <p:pic>
        <p:nvPicPr>
          <p:cNvPr id="196" name="Graphic 195">
            <a:extLst>
              <a:ext uri="{FF2B5EF4-FFF2-40B4-BE49-F238E27FC236}">
                <a16:creationId xmlns:a16="http://schemas.microsoft.com/office/drawing/2014/main" id="{CB71F512-DF86-4D8A-8A82-08F0E2494B8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896065" y="6311465"/>
            <a:ext cx="9281141" cy="101571"/>
          </a:xfrm>
          <a:prstGeom prst="rect">
            <a:avLst/>
          </a:prstGeom>
        </p:spPr>
      </p:pic>
    </p:spTree>
    <p:extLst>
      <p:ext uri="{BB962C8B-B14F-4D97-AF65-F5344CB8AC3E}">
        <p14:creationId xmlns:p14="http://schemas.microsoft.com/office/powerpoint/2010/main" val="3012823672"/>
      </p:ext>
    </p:extLst>
  </p:cSld>
  <p:clrMapOvr>
    <a:masterClrMapping/>
  </p:clrMapOvr>
  <p:extLst>
    <p:ext uri="{DCECCB84-F9BA-43D5-87BE-67443E8EF086}">
      <p15:sldGuideLst xmlns:p15="http://schemas.microsoft.com/office/powerpoint/2012/main">
        <p15:guide id="1" orient="horz" pos="3889" userDrawn="1">
          <p15:clr>
            <a:srgbClr val="FBAE40"/>
          </p15:clr>
        </p15:guide>
        <p15:guide id="2" orient="horz" pos="1096"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9" name="Placeholder - Footnote"/>
          <p:cNvSpPr>
            <a:spLocks noGrp="1"/>
          </p:cNvSpPr>
          <p:nvPr>
            <p:ph type="body" sz="quarter" idx="28" hasCustomPrompt="1"/>
          </p:nvPr>
        </p:nvSpPr>
        <p:spPr bwMode="gray">
          <a:xfrm>
            <a:off x="612773" y="5952324"/>
            <a:ext cx="3657600" cy="215444"/>
          </a:xfrm>
        </p:spPr>
        <p:txBody>
          <a:bodyPr lIns="0" rIns="0" bIns="0" anchor="b" anchorCtr="0"/>
          <a:lstStyle>
            <a:lvl1pPr marL="115888" indent="-115888">
              <a:spcBef>
                <a:spcPts val="200"/>
              </a:spcBef>
              <a:buClr>
                <a:schemeClr val="accent3"/>
              </a:buClr>
              <a:buFont typeface="+mj-lt"/>
              <a:buAutoNum type="arabicPeriod"/>
              <a:defRPr lang="en-US" sz="700" kern="1200" baseline="0" dirty="0" smtClean="0">
                <a:solidFill>
                  <a:schemeClr val="accent3"/>
                </a:solidFill>
                <a:latin typeface="+mn-lt"/>
                <a:ea typeface="+mn-ea"/>
                <a:cs typeface="+mn-cs"/>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Click to add footnote. Numbers appear automatically (no additional space or tab needed). Use a period at the end of each footnote. Stretch the box to the right as needed.</a:t>
            </a:r>
          </a:p>
        </p:txBody>
      </p:sp>
      <p:sp>
        <p:nvSpPr>
          <p:cNvPr id="27" name="Placeholder - Source"/>
          <p:cNvSpPr>
            <a:spLocks noGrp="1"/>
          </p:cNvSpPr>
          <p:nvPr>
            <p:ph type="body" sz="quarter" idx="27" hasCustomPrompt="1"/>
          </p:nvPr>
        </p:nvSpPr>
        <p:spPr bwMode="gray">
          <a:xfrm>
            <a:off x="8809022" y="5952324"/>
            <a:ext cx="2767408" cy="215444"/>
          </a:xfrm>
        </p:spPr>
        <p:txBody>
          <a:bodyPr rIns="0" bIns="0" anchor="b" anchorCtr="0"/>
          <a:lstStyle>
            <a:lvl1pPr marL="0" indent="0">
              <a:spcBef>
                <a:spcPts val="0"/>
              </a:spcBef>
              <a:buNone/>
              <a:defRPr sz="700" baseline="0">
                <a:solidFill>
                  <a:schemeClr val="accent3"/>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Source: Click to add source. Use a single space after “Source:” and a period at the end of the source. Stretch the box to the left as needed.</a:t>
            </a:r>
          </a:p>
        </p:txBody>
      </p:sp>
      <p:sp>
        <p:nvSpPr>
          <p:cNvPr id="2" name="Title 1"/>
          <p:cNvSpPr>
            <a:spLocks noGrp="1"/>
          </p:cNvSpPr>
          <p:nvPr>
            <p:ph type="title" hasCustomPrompt="1"/>
          </p:nvPr>
        </p:nvSpPr>
        <p:spPr bwMode="gray">
          <a:xfrm>
            <a:off x="612774" y="588771"/>
            <a:ext cx="10972801" cy="540917"/>
          </a:xfrm>
        </p:spPr>
        <p:txBody>
          <a:bodyPr/>
          <a:lstStyle>
            <a:lvl1pPr>
              <a:defRPr/>
            </a:lvl1pPr>
          </a:lstStyle>
          <a:p>
            <a:r>
              <a:rPr lang="en-US"/>
              <a:t>Slide title, Times New Roman 38pt, sentence case</a:t>
            </a:r>
          </a:p>
        </p:txBody>
      </p:sp>
      <p:sp>
        <p:nvSpPr>
          <p:cNvPr id="228" name="Slide Number">
            <a:extLst>
              <a:ext uri="{FF2B5EF4-FFF2-40B4-BE49-F238E27FC236}">
                <a16:creationId xmlns:a16="http://schemas.microsoft.com/office/drawing/2014/main" id="{32F00C1D-B606-44BC-A70C-599AD1779AC9}"/>
              </a:ext>
            </a:extLst>
          </p:cNvP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accent4"/>
                </a:solidFill>
                <a:latin typeface="+mn-lt"/>
                <a:cs typeface="Arial" panose="020B0604020202020204" pitchFamily="34" charset="0"/>
              </a:rPr>
              <a:t>‹#›</a:t>
            </a:fld>
            <a:endParaRPr lang="en-US" sz="1200" b="1">
              <a:solidFill>
                <a:schemeClr val="accent4"/>
              </a:solidFill>
              <a:latin typeface="+mn-lt"/>
            </a:endParaRPr>
          </a:p>
        </p:txBody>
      </p:sp>
      <p:pic>
        <p:nvPicPr>
          <p:cNvPr id="229" name="Graphic 228">
            <a:extLst>
              <a:ext uri="{FF2B5EF4-FFF2-40B4-BE49-F238E27FC236}">
                <a16:creationId xmlns:a16="http://schemas.microsoft.com/office/drawing/2014/main" id="{EC5DBFAD-83A3-48FD-AE5A-C5DDE87105D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609601" y="6273198"/>
            <a:ext cx="1051558" cy="291148"/>
          </a:xfrm>
          <a:prstGeom prst="rect">
            <a:avLst/>
          </a:prstGeom>
        </p:spPr>
      </p:pic>
      <p:pic>
        <p:nvPicPr>
          <p:cNvPr id="196" name="Graphic 195">
            <a:extLst>
              <a:ext uri="{FF2B5EF4-FFF2-40B4-BE49-F238E27FC236}">
                <a16:creationId xmlns:a16="http://schemas.microsoft.com/office/drawing/2014/main" id="{CB71F512-DF86-4D8A-8A82-08F0E2494B8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896065" y="6311465"/>
            <a:ext cx="9281141" cy="101571"/>
          </a:xfrm>
          <a:prstGeom prst="rect">
            <a:avLst/>
          </a:prstGeom>
        </p:spPr>
      </p:pic>
    </p:spTree>
    <p:extLst>
      <p:ext uri="{BB962C8B-B14F-4D97-AF65-F5344CB8AC3E}">
        <p14:creationId xmlns:p14="http://schemas.microsoft.com/office/powerpoint/2010/main" val="3012823672"/>
      </p:ext>
    </p:extLst>
  </p:cSld>
  <p:clrMapOvr>
    <a:masterClrMapping/>
  </p:clrMapOvr>
  <p:extLst>
    <p:ext uri="{DCECCB84-F9BA-43D5-87BE-67443E8EF086}">
      <p15:sldGuideLst xmlns:p15="http://schemas.microsoft.com/office/powerpoint/2012/main">
        <p15:guide id="1" orient="horz" pos="3889" userDrawn="1">
          <p15:clr>
            <a:srgbClr val="FBAE40"/>
          </p15:clr>
        </p15:guide>
        <p15:guide id="2" orient="horz" pos="1096"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9" name="Placeholder - Footnote"/>
          <p:cNvSpPr>
            <a:spLocks noGrp="1"/>
          </p:cNvSpPr>
          <p:nvPr>
            <p:ph type="body" sz="quarter" idx="28" hasCustomPrompt="1"/>
          </p:nvPr>
        </p:nvSpPr>
        <p:spPr bwMode="gray">
          <a:xfrm>
            <a:off x="612773" y="5952324"/>
            <a:ext cx="3657600" cy="215444"/>
          </a:xfrm>
        </p:spPr>
        <p:txBody>
          <a:bodyPr lIns="0" rIns="0" bIns="0" anchor="b" anchorCtr="0"/>
          <a:lstStyle>
            <a:lvl1pPr marL="115888" indent="-115888">
              <a:spcBef>
                <a:spcPts val="200"/>
              </a:spcBef>
              <a:buClr>
                <a:schemeClr val="accent3"/>
              </a:buClr>
              <a:buFont typeface="+mj-lt"/>
              <a:buAutoNum type="arabicPeriod"/>
              <a:defRPr lang="en-US" sz="700" kern="1200" baseline="0" dirty="0" smtClean="0">
                <a:solidFill>
                  <a:schemeClr val="accent3"/>
                </a:solidFill>
                <a:latin typeface="+mn-lt"/>
                <a:ea typeface="+mn-ea"/>
                <a:cs typeface="+mn-cs"/>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Click to add footnote. Numbers appear automatically (no additional space or tab needed). Use a period at the end of each footnote. Stretch the box to the right as needed.</a:t>
            </a:r>
          </a:p>
        </p:txBody>
      </p:sp>
      <p:sp>
        <p:nvSpPr>
          <p:cNvPr id="27" name="Placeholder - Source"/>
          <p:cNvSpPr>
            <a:spLocks noGrp="1"/>
          </p:cNvSpPr>
          <p:nvPr>
            <p:ph type="body" sz="quarter" idx="27" hasCustomPrompt="1"/>
          </p:nvPr>
        </p:nvSpPr>
        <p:spPr bwMode="gray">
          <a:xfrm>
            <a:off x="8809022" y="5952324"/>
            <a:ext cx="2767408" cy="215444"/>
          </a:xfrm>
        </p:spPr>
        <p:txBody>
          <a:bodyPr rIns="0" bIns="0" anchor="b" anchorCtr="0"/>
          <a:lstStyle>
            <a:lvl1pPr marL="0" indent="0">
              <a:spcBef>
                <a:spcPts val="0"/>
              </a:spcBef>
              <a:buNone/>
              <a:defRPr sz="700" baseline="0">
                <a:solidFill>
                  <a:schemeClr val="accent3"/>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Source: Click to add source. Use a single space after “Source:” and a period at the end of the source. Stretch the box to the left as needed.</a:t>
            </a:r>
          </a:p>
        </p:txBody>
      </p:sp>
      <p:sp>
        <p:nvSpPr>
          <p:cNvPr id="2" name="Title 1"/>
          <p:cNvSpPr>
            <a:spLocks noGrp="1"/>
          </p:cNvSpPr>
          <p:nvPr>
            <p:ph type="title" hasCustomPrompt="1"/>
          </p:nvPr>
        </p:nvSpPr>
        <p:spPr bwMode="gray">
          <a:xfrm>
            <a:off x="612774" y="588771"/>
            <a:ext cx="10972801" cy="540917"/>
          </a:xfrm>
        </p:spPr>
        <p:txBody>
          <a:bodyPr/>
          <a:lstStyle>
            <a:lvl1pPr>
              <a:defRPr/>
            </a:lvl1pPr>
          </a:lstStyle>
          <a:p>
            <a:r>
              <a:rPr lang="en-US"/>
              <a:t>Slide title, Times New Roman 38pt, sentence case</a:t>
            </a:r>
          </a:p>
        </p:txBody>
      </p:sp>
      <p:sp>
        <p:nvSpPr>
          <p:cNvPr id="228" name="Slide Number">
            <a:extLst>
              <a:ext uri="{FF2B5EF4-FFF2-40B4-BE49-F238E27FC236}">
                <a16:creationId xmlns:a16="http://schemas.microsoft.com/office/drawing/2014/main" id="{32F00C1D-B606-44BC-A70C-599AD1779AC9}"/>
              </a:ext>
            </a:extLst>
          </p:cNvP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accent4"/>
                </a:solidFill>
                <a:latin typeface="+mn-lt"/>
                <a:cs typeface="Arial" panose="020B0604020202020204" pitchFamily="34" charset="0"/>
              </a:rPr>
              <a:t>‹#›</a:t>
            </a:fld>
            <a:endParaRPr lang="en-US" sz="1200" b="1">
              <a:solidFill>
                <a:schemeClr val="accent4"/>
              </a:solidFill>
              <a:latin typeface="+mn-lt"/>
            </a:endParaRPr>
          </a:p>
        </p:txBody>
      </p:sp>
      <p:pic>
        <p:nvPicPr>
          <p:cNvPr id="229" name="Graphic 228">
            <a:extLst>
              <a:ext uri="{FF2B5EF4-FFF2-40B4-BE49-F238E27FC236}">
                <a16:creationId xmlns:a16="http://schemas.microsoft.com/office/drawing/2014/main" id="{EC5DBFAD-83A3-48FD-AE5A-C5DDE87105D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609601" y="6273198"/>
            <a:ext cx="1051558" cy="291148"/>
          </a:xfrm>
          <a:prstGeom prst="rect">
            <a:avLst/>
          </a:prstGeom>
        </p:spPr>
      </p:pic>
      <p:pic>
        <p:nvPicPr>
          <p:cNvPr id="196" name="Graphic 195">
            <a:extLst>
              <a:ext uri="{FF2B5EF4-FFF2-40B4-BE49-F238E27FC236}">
                <a16:creationId xmlns:a16="http://schemas.microsoft.com/office/drawing/2014/main" id="{CB71F512-DF86-4D8A-8A82-08F0E2494B8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896065" y="6311465"/>
            <a:ext cx="9281141" cy="101571"/>
          </a:xfrm>
          <a:prstGeom prst="rect">
            <a:avLst/>
          </a:prstGeom>
        </p:spPr>
      </p:pic>
    </p:spTree>
    <p:extLst>
      <p:ext uri="{BB962C8B-B14F-4D97-AF65-F5344CB8AC3E}">
        <p14:creationId xmlns:p14="http://schemas.microsoft.com/office/powerpoint/2010/main" val="3012823672"/>
      </p:ext>
    </p:extLst>
  </p:cSld>
  <p:clrMapOvr>
    <a:masterClrMapping/>
  </p:clrMapOvr>
  <p:extLst>
    <p:ext uri="{DCECCB84-F9BA-43D5-87BE-67443E8EF086}">
      <p15:sldGuideLst xmlns:p15="http://schemas.microsoft.com/office/powerpoint/2012/main">
        <p15:guide id="1" orient="horz" pos="3889" userDrawn="1">
          <p15:clr>
            <a:srgbClr val="FBAE40"/>
          </p15:clr>
        </p15:guide>
        <p15:guide id="2" orient="horz" pos="1096"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over slide">
    <p:bg bwMode="gray">
      <p:bgPr>
        <a:solidFill>
          <a:schemeClr val="tx1"/>
        </a:solidFill>
        <a:effectLst/>
      </p:bgPr>
    </p:bg>
    <p:spTree>
      <p:nvGrpSpPr>
        <p:cNvPr id="1" name=""/>
        <p:cNvGrpSpPr/>
        <p:nvPr/>
      </p:nvGrpSpPr>
      <p:grpSpPr>
        <a:xfrm>
          <a:off x="0" y="0"/>
          <a:ext cx="0" cy="0"/>
          <a:chOff x="0" y="0"/>
          <a:chExt cx="0" cy="0"/>
        </a:xfrm>
      </p:grpSpPr>
      <p:sp>
        <p:nvSpPr>
          <p:cNvPr id="12" name="Parallelogram 11">
            <a:extLst>
              <a:ext uri="{FF2B5EF4-FFF2-40B4-BE49-F238E27FC236}">
                <a16:creationId xmlns:a16="http://schemas.microsoft.com/office/drawing/2014/main" id="{5845CF1B-F1E6-4531-97D7-A0009C32A28C}"/>
              </a:ext>
              <a:ext uri="{C183D7F6-B498-43B3-948B-1728B52AA6E4}">
                <adec:decorative xmlns:adec="http://schemas.microsoft.com/office/drawing/2017/decorative" val="1"/>
              </a:ext>
            </a:extLst>
          </p:cNvPr>
          <p:cNvSpPr>
            <a:spLocks noChangeAspect="1"/>
          </p:cNvSpPr>
          <p:nvPr userDrawn="1"/>
        </p:nvSpPr>
        <p:spPr bwMode="gray">
          <a:xfrm flipH="1">
            <a:off x="1710250" y="0"/>
            <a:ext cx="8771501" cy="6858000"/>
          </a:xfrm>
          <a:prstGeom prst="parallelogram">
            <a:avLst>
              <a:gd name="adj" fmla="val 65186"/>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Placeholder - Subtitle"/>
          <p:cNvSpPr>
            <a:spLocks noGrp="1"/>
          </p:cNvSpPr>
          <p:nvPr>
            <p:ph type="body" sz="quarter" idx="20" hasCustomPrompt="1"/>
          </p:nvPr>
        </p:nvSpPr>
        <p:spPr bwMode="gray">
          <a:xfrm>
            <a:off x="1564005" y="4542724"/>
            <a:ext cx="9063990" cy="369332"/>
          </a:xfrm>
        </p:spPr>
        <p:txBody>
          <a:bodyPr/>
          <a:lstStyle>
            <a:lvl1pPr marL="0" indent="0" algn="ctr">
              <a:spcBef>
                <a:spcPts val="0"/>
              </a:spcBef>
              <a:buNone/>
              <a:defRPr sz="2400" baseline="0">
                <a:solidFill>
                  <a:schemeClr val="bg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a:t>Presentation subtitle, Arial 24pt, sentence case</a:t>
            </a:r>
          </a:p>
        </p:txBody>
      </p:sp>
      <p:sp>
        <p:nvSpPr>
          <p:cNvPr id="2" name="Placeholder - Title"/>
          <p:cNvSpPr>
            <a:spLocks noGrp="1"/>
          </p:cNvSpPr>
          <p:nvPr>
            <p:ph type="title" hasCustomPrompt="1"/>
          </p:nvPr>
        </p:nvSpPr>
        <p:spPr bwMode="gray">
          <a:xfrm>
            <a:off x="1564005" y="2212560"/>
            <a:ext cx="9063990" cy="1685077"/>
          </a:xfrm>
        </p:spPr>
        <p:txBody>
          <a:bodyPr anchor="b"/>
          <a:lstStyle>
            <a:lvl1pPr algn="ctr">
              <a:defRPr sz="6000" baseline="0">
                <a:solidFill>
                  <a:schemeClr val="bg1"/>
                </a:solidFill>
                <a:latin typeface="+mj-lt"/>
                <a:cs typeface="Times New Roman" panose="02020603050405020304" pitchFamily="18" charset="0"/>
              </a:defRPr>
            </a:lvl1pPr>
          </a:lstStyle>
          <a:p>
            <a:r>
              <a:rPr lang="en-US"/>
              <a:t>Presentation title – </a:t>
            </a:r>
            <a:br>
              <a:rPr lang="en-US"/>
            </a:br>
            <a:r>
              <a:rPr lang="en-US"/>
              <a:t>TNR 60pt, sentence case</a:t>
            </a:r>
          </a:p>
        </p:txBody>
      </p:sp>
      <p:cxnSp>
        <p:nvCxnSpPr>
          <p:cNvPr id="4" name="Straight Connector 3">
            <a:extLst>
              <a:ext uri="{C183D7F6-B498-43B3-948B-1728B52AA6E4}">
                <adec:decorative xmlns:adec="http://schemas.microsoft.com/office/drawing/2017/decorative" val="1"/>
              </a:ext>
            </a:extLst>
          </p:cNvPr>
          <p:cNvCxnSpPr/>
          <p:nvPr userDrawn="1"/>
        </p:nvCxnSpPr>
        <p:spPr bwMode="invGray">
          <a:xfrm>
            <a:off x="5701665" y="4206240"/>
            <a:ext cx="788670" cy="0"/>
          </a:xfrm>
          <a:prstGeom prst="line">
            <a:avLst/>
          </a:prstGeom>
          <a:ln w="28575">
            <a:solidFill>
              <a:schemeClr val="accent6"/>
            </a:solidFill>
            <a:headEnd type="none" w="med" len="med"/>
            <a:tailEnd w="med" len="med"/>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30B9D43B-6D95-49EF-A7DF-A645093531A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609600" y="600471"/>
            <a:ext cx="1901952" cy="526599"/>
          </a:xfrm>
          <a:prstGeom prst="rect">
            <a:avLst/>
          </a:prstGeom>
        </p:spPr>
      </p:pic>
    </p:spTree>
    <p:extLst>
      <p:ext uri="{BB962C8B-B14F-4D97-AF65-F5344CB8AC3E}">
        <p14:creationId xmlns:p14="http://schemas.microsoft.com/office/powerpoint/2010/main" val="1691853367"/>
      </p:ext>
    </p:extLst>
  </p:cSld>
  <p:clrMapOvr>
    <a:masterClrMapping/>
  </p:clrMapOvr>
  <p:extLst>
    <p:ext uri="{DCECCB84-F9BA-43D5-87BE-67443E8EF086}">
      <p15:sldGuideLst xmlns:p15="http://schemas.microsoft.com/office/powerpoint/2012/main">
        <p15:guide id="1" pos="979" userDrawn="1">
          <p15:clr>
            <a:srgbClr val="FBAE40"/>
          </p15:clr>
        </p15:guide>
        <p15:guide id="2" orient="horz" pos="2852" userDrawn="1">
          <p15:clr>
            <a:srgbClr val="FBAE40"/>
          </p15:clr>
        </p15:guide>
        <p15:guide id="4" orient="horz" pos="2466" userDrawn="1">
          <p15:clr>
            <a:srgbClr val="FBAE40"/>
          </p15:clr>
        </p15:guide>
        <p15:guide id="5" pos="6705"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330" name="Picture 329">
            <a:extLst>
              <a:ext uri="{FF2B5EF4-FFF2-40B4-BE49-F238E27FC236}">
                <a16:creationId xmlns:a16="http://schemas.microsoft.com/office/drawing/2014/main" id="{1BE4BCF6-9E92-45E8-89F6-CC57B5018CA1}"/>
              </a:ext>
              <a:ext uri="{C183D7F6-B498-43B3-948B-1728B52AA6E4}">
                <adec:decorative xmlns:adec="http://schemas.microsoft.com/office/drawing/2017/decorative" val="1"/>
              </a:ext>
            </a:extLst>
          </p:cNvPr>
          <p:cNvPicPr>
            <a:picLocks noChangeAspect="1"/>
          </p:cNvPicPr>
          <p:nvPr userDrawn="1"/>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gray">
          <a:xfrm rot="10800000">
            <a:off x="1" y="3933699"/>
            <a:ext cx="12192000" cy="1801939"/>
          </a:xfrm>
          <a:prstGeom prst="rect">
            <a:avLst/>
          </a:prstGeom>
        </p:spPr>
      </p:pic>
      <p:pic>
        <p:nvPicPr>
          <p:cNvPr id="331" name="Picture 330">
            <a:extLst>
              <a:ext uri="{FF2B5EF4-FFF2-40B4-BE49-F238E27FC236}">
                <a16:creationId xmlns:a16="http://schemas.microsoft.com/office/drawing/2014/main" id="{8C61108E-E18F-462D-8325-BE454248AF0E}"/>
              </a:ext>
              <a:ext uri="{C183D7F6-B498-43B3-948B-1728B52AA6E4}">
                <adec:decorative xmlns:adec="http://schemas.microsoft.com/office/drawing/2017/decorative" val="1"/>
              </a:ext>
            </a:extLst>
          </p:cNvPr>
          <p:cNvPicPr>
            <a:picLocks noChangeAspect="1"/>
          </p:cNvPicPr>
          <p:nvPr userDrawn="1"/>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gray">
          <a:xfrm>
            <a:off x="1" y="757832"/>
            <a:ext cx="12192000" cy="1801939"/>
          </a:xfrm>
          <a:prstGeom prst="rect">
            <a:avLst/>
          </a:prstGeom>
        </p:spPr>
      </p:pic>
      <p:sp>
        <p:nvSpPr>
          <p:cNvPr id="329" name="Parallelogram 328">
            <a:extLst>
              <a:ext uri="{FF2B5EF4-FFF2-40B4-BE49-F238E27FC236}">
                <a16:creationId xmlns:a16="http://schemas.microsoft.com/office/drawing/2014/main" id="{6551C16D-7D05-42EB-A655-79CD040D8CC6}"/>
              </a:ext>
              <a:ext uri="{C183D7F6-B498-43B3-948B-1728B52AA6E4}">
                <adec:decorative xmlns:adec="http://schemas.microsoft.com/office/drawing/2017/decorative" val="1"/>
              </a:ext>
            </a:extLst>
          </p:cNvPr>
          <p:cNvSpPr>
            <a:spLocks noChangeAspect="1"/>
          </p:cNvSpPr>
          <p:nvPr userDrawn="1"/>
        </p:nvSpPr>
        <p:spPr bwMode="gray">
          <a:xfrm flipH="1">
            <a:off x="903039" y="1033887"/>
            <a:ext cx="5894303" cy="4425696"/>
          </a:xfrm>
          <a:prstGeom prst="parallelogram">
            <a:avLst>
              <a:gd name="adj" fmla="val 64560"/>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laceholder - Subtitle"/>
          <p:cNvSpPr>
            <a:spLocks noGrp="1"/>
          </p:cNvSpPr>
          <p:nvPr userDrawn="1">
            <p:ph type="body" sz="quarter" idx="19" hasCustomPrompt="1"/>
          </p:nvPr>
        </p:nvSpPr>
        <p:spPr bwMode="gray">
          <a:xfrm>
            <a:off x="2708217" y="3804911"/>
            <a:ext cx="7958141" cy="1348061"/>
          </a:xfrm>
        </p:spPr>
        <p:txBody>
          <a:bodyPr/>
          <a:lstStyle>
            <a:lvl1pPr marL="0" indent="0">
              <a:lnSpc>
                <a:spcPct val="90000"/>
              </a:lnSpc>
              <a:spcBef>
                <a:spcPts val="0"/>
              </a:spcBef>
              <a:buNone/>
              <a:defRPr sz="4800">
                <a:solidFill>
                  <a:schemeClr val="tx1"/>
                </a:solidFill>
                <a:latin typeface="+mj-lt"/>
                <a:cs typeface="Times New Roman" panose="02020603050405020304" pitchFamily="18" charset="0"/>
              </a:defRPr>
            </a:lvl1pPr>
            <a:lvl2pPr marL="114300" indent="0">
              <a:spcBef>
                <a:spcPts val="0"/>
              </a:spcBef>
              <a:buNone/>
              <a:defRPr sz="1100">
                <a:solidFill>
                  <a:schemeClr val="accent1"/>
                </a:solidFill>
              </a:defRPr>
            </a:lvl2pPr>
            <a:lvl3pPr marL="228600" indent="0">
              <a:spcBef>
                <a:spcPts val="0"/>
              </a:spcBef>
              <a:buNone/>
              <a:defRPr sz="1100">
                <a:solidFill>
                  <a:schemeClr val="accent1"/>
                </a:solidFill>
              </a:defRPr>
            </a:lvl3pPr>
            <a:lvl4pPr marL="342900" indent="0">
              <a:spcBef>
                <a:spcPts val="0"/>
              </a:spcBef>
              <a:buNone/>
              <a:defRPr sz="1100">
                <a:solidFill>
                  <a:schemeClr val="accent1"/>
                </a:solidFill>
              </a:defRPr>
            </a:lvl4pPr>
            <a:lvl5pPr marL="457200" indent="0">
              <a:spcBef>
                <a:spcPts val="0"/>
              </a:spcBef>
              <a:buNone/>
              <a:defRPr sz="1100">
                <a:solidFill>
                  <a:schemeClr val="accent1"/>
                </a:solidFill>
              </a:defRPr>
            </a:lvl5pPr>
          </a:lstStyle>
          <a:p>
            <a:pPr lvl="0"/>
            <a:r>
              <a:rPr lang="en-US"/>
              <a:t>Section title – TNR 48pt, sentence case</a:t>
            </a:r>
          </a:p>
        </p:txBody>
      </p:sp>
      <p:sp>
        <p:nvSpPr>
          <p:cNvPr id="37"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accent4"/>
                </a:solidFill>
                <a:latin typeface="+mn-lt"/>
                <a:cs typeface="Arial" panose="020B0604020202020204" pitchFamily="34" charset="0"/>
              </a:rPr>
              <a:t>‹#›</a:t>
            </a:fld>
            <a:endParaRPr lang="en-US" sz="1200" b="1">
              <a:solidFill>
                <a:schemeClr val="accent4"/>
              </a:solidFill>
              <a:latin typeface="+mn-lt"/>
            </a:endParaRPr>
          </a:p>
        </p:txBody>
      </p:sp>
      <p:sp>
        <p:nvSpPr>
          <p:cNvPr id="4" name="Text Placeholder 3"/>
          <p:cNvSpPr>
            <a:spLocks noGrp="1"/>
          </p:cNvSpPr>
          <p:nvPr userDrawn="1">
            <p:ph type="body" sz="quarter" idx="20" hasCustomPrompt="1"/>
          </p:nvPr>
        </p:nvSpPr>
        <p:spPr bwMode="gray">
          <a:xfrm>
            <a:off x="2641867" y="1718186"/>
            <a:ext cx="2257425" cy="2308324"/>
          </a:xfrm>
        </p:spPr>
        <p:txBody>
          <a:bodyPr/>
          <a:lstStyle>
            <a:lvl1pPr marL="0" indent="0">
              <a:spcBef>
                <a:spcPts val="0"/>
              </a:spcBef>
              <a:buNone/>
              <a:defRPr sz="15000">
                <a:latin typeface="+mj-lt"/>
                <a:cs typeface="Times New Roman" panose="02020603050405020304" pitchFamily="18" charset="0"/>
              </a:defRPr>
            </a:lvl1pPr>
          </a:lstStyle>
          <a:p>
            <a:pPr lvl="0"/>
            <a:r>
              <a:rPr lang="en-US"/>
              <a:t>01</a:t>
            </a:r>
          </a:p>
        </p:txBody>
      </p:sp>
      <p:pic>
        <p:nvPicPr>
          <p:cNvPr id="187" name="Graphic 186">
            <a:extLst>
              <a:ext uri="{FF2B5EF4-FFF2-40B4-BE49-F238E27FC236}">
                <a16:creationId xmlns:a16="http://schemas.microsoft.com/office/drawing/2014/main" id="{706DDC79-2967-446F-878C-34C504393423}"/>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bwMode="gray">
          <a:xfrm>
            <a:off x="609601" y="6273198"/>
            <a:ext cx="1051558" cy="291148"/>
          </a:xfrm>
          <a:prstGeom prst="rect">
            <a:avLst/>
          </a:prstGeom>
        </p:spPr>
      </p:pic>
      <p:pic>
        <p:nvPicPr>
          <p:cNvPr id="168" name="Graphic 167">
            <a:extLst>
              <a:ext uri="{FF2B5EF4-FFF2-40B4-BE49-F238E27FC236}">
                <a16:creationId xmlns:a16="http://schemas.microsoft.com/office/drawing/2014/main" id="{E2516D7D-1315-4D9E-A9B0-56715346A782}"/>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1896065" y="6311465"/>
            <a:ext cx="9281141" cy="101571"/>
          </a:xfrm>
          <a:prstGeom prst="rect">
            <a:avLst/>
          </a:prstGeom>
        </p:spPr>
      </p:pic>
    </p:spTree>
    <p:extLst>
      <p:ext uri="{BB962C8B-B14F-4D97-AF65-F5344CB8AC3E}">
        <p14:creationId xmlns:p14="http://schemas.microsoft.com/office/powerpoint/2010/main" val="2017387850"/>
      </p:ext>
    </p:extLst>
  </p:cSld>
  <p:clrMapOvr>
    <a:masterClrMapping/>
  </p:clrMapOvr>
  <p:extLst>
    <p:ext uri="{DCECCB84-F9BA-43D5-87BE-67443E8EF086}">
      <p15:sldGuideLst xmlns:p15="http://schemas.microsoft.com/office/powerpoint/2012/main">
        <p15:guide id="1" pos="1704" userDrawn="1">
          <p15:clr>
            <a:srgbClr val="FBAE40"/>
          </p15:clr>
        </p15:guide>
        <p15:guide id="2" pos="6722" userDrawn="1">
          <p15:clr>
            <a:srgbClr val="FBAE40"/>
          </p15:clr>
        </p15:guide>
        <p15:guide id="3" orient="horz" pos="2390"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9" name="Placeholder - Footnote"/>
          <p:cNvSpPr>
            <a:spLocks noGrp="1"/>
          </p:cNvSpPr>
          <p:nvPr>
            <p:ph type="body" sz="quarter" idx="28" hasCustomPrompt="1"/>
          </p:nvPr>
        </p:nvSpPr>
        <p:spPr bwMode="gray">
          <a:xfrm>
            <a:off x="612773" y="5952324"/>
            <a:ext cx="3657600" cy="215444"/>
          </a:xfrm>
        </p:spPr>
        <p:txBody>
          <a:bodyPr lIns="0" rIns="0" bIns="0" anchor="b" anchorCtr="0"/>
          <a:lstStyle>
            <a:lvl1pPr marL="115888" indent="-115888">
              <a:spcBef>
                <a:spcPts val="200"/>
              </a:spcBef>
              <a:buClr>
                <a:schemeClr val="accent3"/>
              </a:buClr>
              <a:buFont typeface="+mj-lt"/>
              <a:buAutoNum type="arabicPeriod"/>
              <a:defRPr lang="en-US" sz="700" kern="1200" baseline="0" dirty="0" smtClean="0">
                <a:solidFill>
                  <a:schemeClr val="accent3"/>
                </a:solidFill>
                <a:latin typeface="+mn-lt"/>
                <a:ea typeface="+mn-ea"/>
                <a:cs typeface="+mn-cs"/>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Click to add footnote. Numbers appear automatically (no additional space or tab needed). Use a period at the end of each footnote. Stretch the box to the right as needed.</a:t>
            </a:r>
          </a:p>
        </p:txBody>
      </p:sp>
      <p:sp>
        <p:nvSpPr>
          <p:cNvPr id="27" name="Placeholder - Source"/>
          <p:cNvSpPr>
            <a:spLocks noGrp="1"/>
          </p:cNvSpPr>
          <p:nvPr>
            <p:ph type="body" sz="quarter" idx="27" hasCustomPrompt="1"/>
          </p:nvPr>
        </p:nvSpPr>
        <p:spPr bwMode="gray">
          <a:xfrm>
            <a:off x="8809022" y="5952324"/>
            <a:ext cx="2767408" cy="215444"/>
          </a:xfrm>
        </p:spPr>
        <p:txBody>
          <a:bodyPr rIns="0" bIns="0" anchor="b" anchorCtr="0"/>
          <a:lstStyle>
            <a:lvl1pPr marL="0" indent="0">
              <a:spcBef>
                <a:spcPts val="0"/>
              </a:spcBef>
              <a:buNone/>
              <a:defRPr sz="700" baseline="0">
                <a:solidFill>
                  <a:schemeClr val="accent3"/>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Source: Click to add source. Use a single space after “Source:” and a period at the end of the source. Stretch the box to the left as needed.</a:t>
            </a:r>
          </a:p>
        </p:txBody>
      </p:sp>
      <p:sp>
        <p:nvSpPr>
          <p:cNvPr id="2" name="Title 1"/>
          <p:cNvSpPr>
            <a:spLocks noGrp="1"/>
          </p:cNvSpPr>
          <p:nvPr>
            <p:ph type="title" hasCustomPrompt="1"/>
          </p:nvPr>
        </p:nvSpPr>
        <p:spPr bwMode="gray">
          <a:xfrm>
            <a:off x="612774" y="588771"/>
            <a:ext cx="10972801" cy="540917"/>
          </a:xfrm>
        </p:spPr>
        <p:txBody>
          <a:bodyPr/>
          <a:lstStyle>
            <a:lvl1pPr>
              <a:defRPr/>
            </a:lvl1pPr>
          </a:lstStyle>
          <a:p>
            <a:r>
              <a:rPr lang="en-US"/>
              <a:t>Slide title, Times New Roman 38pt, sentence case</a:t>
            </a:r>
          </a:p>
        </p:txBody>
      </p:sp>
      <p:sp>
        <p:nvSpPr>
          <p:cNvPr id="228" name="Slide Number">
            <a:extLst>
              <a:ext uri="{FF2B5EF4-FFF2-40B4-BE49-F238E27FC236}">
                <a16:creationId xmlns:a16="http://schemas.microsoft.com/office/drawing/2014/main" id="{32F00C1D-B606-44BC-A70C-599AD1779AC9}"/>
              </a:ext>
            </a:extLst>
          </p:cNvP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accent4"/>
                </a:solidFill>
                <a:latin typeface="+mn-lt"/>
                <a:cs typeface="Arial" panose="020B0604020202020204" pitchFamily="34" charset="0"/>
              </a:rPr>
              <a:t>‹#›</a:t>
            </a:fld>
            <a:endParaRPr lang="en-US" sz="1200" b="1">
              <a:solidFill>
                <a:schemeClr val="accent4"/>
              </a:solidFill>
              <a:latin typeface="+mn-lt"/>
            </a:endParaRPr>
          </a:p>
        </p:txBody>
      </p:sp>
      <p:pic>
        <p:nvPicPr>
          <p:cNvPr id="229" name="Graphic 228">
            <a:extLst>
              <a:ext uri="{FF2B5EF4-FFF2-40B4-BE49-F238E27FC236}">
                <a16:creationId xmlns:a16="http://schemas.microsoft.com/office/drawing/2014/main" id="{EC5DBFAD-83A3-48FD-AE5A-C5DDE87105D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609601" y="6273198"/>
            <a:ext cx="1051558" cy="291148"/>
          </a:xfrm>
          <a:prstGeom prst="rect">
            <a:avLst/>
          </a:prstGeom>
        </p:spPr>
      </p:pic>
      <p:pic>
        <p:nvPicPr>
          <p:cNvPr id="196" name="Graphic 195">
            <a:extLst>
              <a:ext uri="{FF2B5EF4-FFF2-40B4-BE49-F238E27FC236}">
                <a16:creationId xmlns:a16="http://schemas.microsoft.com/office/drawing/2014/main" id="{CB71F512-DF86-4D8A-8A82-08F0E2494B8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896065" y="6311465"/>
            <a:ext cx="9281141" cy="101571"/>
          </a:xfrm>
          <a:prstGeom prst="rect">
            <a:avLst/>
          </a:prstGeom>
        </p:spPr>
      </p:pic>
    </p:spTree>
    <p:extLst>
      <p:ext uri="{BB962C8B-B14F-4D97-AF65-F5344CB8AC3E}">
        <p14:creationId xmlns:p14="http://schemas.microsoft.com/office/powerpoint/2010/main" val="3012823672"/>
      </p:ext>
    </p:extLst>
  </p:cSld>
  <p:clrMapOvr>
    <a:masterClrMapping/>
  </p:clrMapOvr>
  <p:extLst>
    <p:ext uri="{DCECCB84-F9BA-43D5-87BE-67443E8EF086}">
      <p15:sldGuideLst xmlns:p15="http://schemas.microsoft.com/office/powerpoint/2012/main">
        <p15:guide id="1" orient="horz" pos="3889" userDrawn="1">
          <p15:clr>
            <a:srgbClr val="FBAE40"/>
          </p15:clr>
        </p15:guide>
        <p15:guide id="2" orient="horz" pos="1096"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mpact slide - Dark">
    <p:bg bwMode="gray">
      <p:bgPr>
        <a:solidFill>
          <a:schemeClr val="accent5"/>
        </a:solidFill>
        <a:effectLst/>
      </p:bgPr>
    </p:bg>
    <p:spTree>
      <p:nvGrpSpPr>
        <p:cNvPr id="1" name=""/>
        <p:cNvGrpSpPr/>
        <p:nvPr/>
      </p:nvGrpSpPr>
      <p:grpSpPr>
        <a:xfrm>
          <a:off x="0" y="0"/>
          <a:ext cx="0" cy="0"/>
          <a:chOff x="0" y="0"/>
          <a:chExt cx="0" cy="0"/>
        </a:xfrm>
      </p:grpSpPr>
      <p:sp>
        <p:nvSpPr>
          <p:cNvPr id="166" name="Parallelogram 165">
            <a:extLst>
              <a:ext uri="{FF2B5EF4-FFF2-40B4-BE49-F238E27FC236}">
                <a16:creationId xmlns:a16="http://schemas.microsoft.com/office/drawing/2014/main" id="{D108E857-2F65-45BF-88AB-8965CF812E48}"/>
              </a:ext>
              <a:ext uri="{C183D7F6-B498-43B3-948B-1728B52AA6E4}">
                <adec:decorative xmlns:adec="http://schemas.microsoft.com/office/drawing/2017/decorative" val="1"/>
              </a:ext>
            </a:extLst>
          </p:cNvPr>
          <p:cNvSpPr>
            <a:spLocks noChangeAspect="1"/>
          </p:cNvSpPr>
          <p:nvPr userDrawn="1"/>
        </p:nvSpPr>
        <p:spPr bwMode="gray">
          <a:xfrm flipH="1">
            <a:off x="3265729" y="1216152"/>
            <a:ext cx="5660542" cy="4425696"/>
          </a:xfrm>
          <a:prstGeom prst="parallelogram">
            <a:avLst>
              <a:gd name="adj" fmla="val 65186"/>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4"/>
          <p:cNvSpPr>
            <a:spLocks noGrp="1"/>
          </p:cNvSpPr>
          <p:nvPr userDrawn="1">
            <p:ph type="body" sz="quarter" idx="27" hasCustomPrompt="1"/>
          </p:nvPr>
        </p:nvSpPr>
        <p:spPr bwMode="gray">
          <a:xfrm>
            <a:off x="1231665" y="2084548"/>
            <a:ext cx="9728671" cy="2166747"/>
          </a:xfrm>
        </p:spPr>
        <p:txBody>
          <a:bodyPr>
            <a:spAutoFit/>
          </a:bodyPr>
          <a:lstStyle>
            <a:lvl1pPr marL="0" indent="0">
              <a:lnSpc>
                <a:spcPct val="110000"/>
              </a:lnSpc>
              <a:spcBef>
                <a:spcPts val="1800"/>
              </a:spcBef>
              <a:buNone/>
              <a:defRPr sz="3200" baseline="0">
                <a:solidFill>
                  <a:schemeClr val="bg1"/>
                </a:solidFill>
                <a:latin typeface="+mj-lt"/>
                <a:cs typeface="Times New Roman" panose="02020603050405020304" pitchFamily="18" charset="0"/>
              </a:defRPr>
            </a:lvl1pPr>
            <a:lvl2pPr marL="163289" indent="0">
              <a:spcBef>
                <a:spcPts val="0"/>
              </a:spcBef>
              <a:buNone/>
              <a:defRPr sz="2000">
                <a:solidFill>
                  <a:schemeClr val="accent3"/>
                </a:solidFill>
              </a:defRPr>
            </a:lvl2pPr>
            <a:lvl3pPr marL="326578" indent="0">
              <a:spcBef>
                <a:spcPts val="0"/>
              </a:spcBef>
              <a:buNone/>
              <a:defRPr sz="2000">
                <a:solidFill>
                  <a:schemeClr val="accent3"/>
                </a:solidFill>
              </a:defRPr>
            </a:lvl3pPr>
            <a:lvl4pPr marL="489867" indent="0">
              <a:spcBef>
                <a:spcPts val="0"/>
              </a:spcBef>
              <a:buNone/>
              <a:defRPr sz="2000">
                <a:solidFill>
                  <a:schemeClr val="accent3"/>
                </a:solidFill>
              </a:defRPr>
            </a:lvl4pPr>
            <a:lvl5pPr marL="653156" indent="0">
              <a:spcBef>
                <a:spcPts val="0"/>
              </a:spcBef>
              <a:buNone/>
              <a:defRPr sz="2000">
                <a:solidFill>
                  <a:schemeClr val="accent3"/>
                </a:solidFill>
              </a:defRPr>
            </a:lvl5pPr>
          </a:lstStyle>
          <a:p>
            <a:pPr lvl="0"/>
            <a:r>
              <a:rPr lang="en-US"/>
              <a:t>“Previously, I would never know if employees had their most productive day. The employee wouldn’t even know. Now throughout the day, we both know if they are tracking to have their ‘best day ever’ and we can celebrate it!”</a:t>
            </a:r>
          </a:p>
        </p:txBody>
      </p:sp>
      <p:sp>
        <p:nvSpPr>
          <p:cNvPr id="14" name="Text Placeholder 6"/>
          <p:cNvSpPr>
            <a:spLocks noGrp="1"/>
          </p:cNvSpPr>
          <p:nvPr userDrawn="1">
            <p:ph type="body" sz="quarter" idx="28" hasCustomPrompt="1"/>
          </p:nvPr>
        </p:nvSpPr>
        <p:spPr bwMode="gray">
          <a:xfrm>
            <a:off x="8805798" y="5952207"/>
            <a:ext cx="2770632" cy="215444"/>
          </a:xfrm>
        </p:spPr>
        <p:txBody>
          <a:bodyPr rIns="0" bIns="0" anchor="b" anchorCtr="0"/>
          <a:lstStyle>
            <a:lvl1pPr marL="0" indent="0">
              <a:spcBef>
                <a:spcPts val="0"/>
              </a:spcBef>
              <a:buNone/>
              <a:defRPr sz="700">
                <a:solidFill>
                  <a:schemeClr val="accent3"/>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a:t>Source: Click to add source. Use a single space after “Source:” and a period at the end of the source. Stretch the box to the left as needed.</a:t>
            </a:r>
          </a:p>
        </p:txBody>
      </p:sp>
      <p:sp>
        <p:nvSpPr>
          <p:cNvPr id="9" name="Text Placeholder 6"/>
          <p:cNvSpPr>
            <a:spLocks noGrp="1"/>
          </p:cNvSpPr>
          <p:nvPr userDrawn="1">
            <p:ph type="body" sz="quarter" idx="30" hasCustomPrompt="1"/>
          </p:nvPr>
        </p:nvSpPr>
        <p:spPr bwMode="gray">
          <a:xfrm>
            <a:off x="612773" y="5952207"/>
            <a:ext cx="3657600" cy="215444"/>
          </a:xfrm>
        </p:spPr>
        <p:txBody>
          <a:bodyPr lIns="0" rIns="0" bIns="0" anchor="b" anchorCtr="0"/>
          <a:lstStyle>
            <a:lvl1pPr marL="115888" indent="-115888">
              <a:spcBef>
                <a:spcPts val="200"/>
              </a:spcBef>
              <a:buClr>
                <a:schemeClr val="accent3"/>
              </a:buClr>
              <a:buFont typeface="+mj-lt"/>
              <a:buAutoNum type="arabicPeriod"/>
              <a:defRPr sz="700">
                <a:solidFill>
                  <a:schemeClr val="accent3"/>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a:t>Click to add footnote. Numbers appear automatically (no additional space or tab needed). Use a period at the end of each footnote. Stretch the box to the right as needed.</a:t>
            </a:r>
          </a:p>
        </p:txBody>
      </p:sp>
      <p:sp>
        <p:nvSpPr>
          <p:cNvPr id="167" name="Slide Number">
            <a:extLst>
              <a:ext uri="{FF2B5EF4-FFF2-40B4-BE49-F238E27FC236}">
                <a16:creationId xmlns:a16="http://schemas.microsoft.com/office/drawing/2014/main" id="{6754ED1A-2097-4104-9479-BB369FD3B52D}"/>
              </a:ext>
            </a:extLst>
          </p:cNvP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bg1"/>
                </a:solidFill>
                <a:latin typeface="+mn-lt"/>
                <a:cs typeface="Arial" panose="020B0604020202020204" pitchFamily="34" charset="0"/>
              </a:rPr>
              <a:t>‹#›</a:t>
            </a:fld>
            <a:endParaRPr lang="en-US" sz="1200" b="1">
              <a:solidFill>
                <a:schemeClr val="bg1"/>
              </a:solidFill>
              <a:latin typeface="+mn-lt"/>
            </a:endParaRPr>
          </a:p>
        </p:txBody>
      </p:sp>
      <p:pic>
        <p:nvPicPr>
          <p:cNvPr id="169" name="Graphic 168">
            <a:extLst>
              <a:ext uri="{FF2B5EF4-FFF2-40B4-BE49-F238E27FC236}">
                <a16:creationId xmlns:a16="http://schemas.microsoft.com/office/drawing/2014/main" id="{183B66EE-8447-4829-BF62-C83DCE5FE132}"/>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609600" y="6273198"/>
            <a:ext cx="1051560" cy="291148"/>
          </a:xfrm>
          <a:prstGeom prst="rect">
            <a:avLst/>
          </a:prstGeom>
        </p:spPr>
      </p:pic>
      <p:pic>
        <p:nvPicPr>
          <p:cNvPr id="168" name="Graphic 167">
            <a:extLst>
              <a:ext uri="{FF2B5EF4-FFF2-40B4-BE49-F238E27FC236}">
                <a16:creationId xmlns:a16="http://schemas.microsoft.com/office/drawing/2014/main" id="{650BCF0F-4A5E-4085-9F61-DCE145DD197C}"/>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896065" y="6311465"/>
            <a:ext cx="9281141" cy="101571"/>
          </a:xfrm>
          <a:prstGeom prst="rect">
            <a:avLst/>
          </a:prstGeom>
        </p:spPr>
      </p:pic>
    </p:spTree>
    <p:extLst>
      <p:ext uri="{BB962C8B-B14F-4D97-AF65-F5344CB8AC3E}">
        <p14:creationId xmlns:p14="http://schemas.microsoft.com/office/powerpoint/2010/main" val="3041529178"/>
      </p:ext>
    </p:extLst>
  </p:cSld>
  <p:clrMapOvr>
    <a:masterClrMapping/>
  </p:clrMapOvr>
  <p:extLst>
    <p:ext uri="{DCECCB84-F9BA-43D5-87BE-67443E8EF086}">
      <p15:sldGuideLst xmlns:p15="http://schemas.microsoft.com/office/powerpoint/2012/main">
        <p15:guide id="1" orient="horz" pos="3889" userDrawn="1">
          <p15:clr>
            <a:srgbClr val="FBAE40"/>
          </p15:clr>
        </p15:guide>
        <p15:guide id="2" orient="horz" pos="479"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9" name="Placeholder - Footnote"/>
          <p:cNvSpPr>
            <a:spLocks noGrp="1"/>
          </p:cNvSpPr>
          <p:nvPr>
            <p:ph type="body" sz="quarter" idx="28" hasCustomPrompt="1"/>
          </p:nvPr>
        </p:nvSpPr>
        <p:spPr bwMode="gray">
          <a:xfrm>
            <a:off x="612773" y="5952324"/>
            <a:ext cx="3657600" cy="215444"/>
          </a:xfrm>
        </p:spPr>
        <p:txBody>
          <a:bodyPr lIns="0" rIns="0" bIns="0" anchor="b" anchorCtr="0"/>
          <a:lstStyle>
            <a:lvl1pPr marL="115888" indent="-115888">
              <a:spcBef>
                <a:spcPts val="200"/>
              </a:spcBef>
              <a:buClr>
                <a:schemeClr val="accent3"/>
              </a:buClr>
              <a:buFont typeface="+mj-lt"/>
              <a:buAutoNum type="arabicPeriod"/>
              <a:defRPr lang="en-US" sz="700" kern="1200" baseline="0" dirty="0" smtClean="0">
                <a:solidFill>
                  <a:schemeClr val="accent3"/>
                </a:solidFill>
                <a:latin typeface="+mn-lt"/>
                <a:ea typeface="+mn-ea"/>
                <a:cs typeface="+mn-cs"/>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Click to add footnote. Numbers appear automatically (no additional space or tab needed). Use a period at the end of each footnote. Stretch the box to the right as needed.</a:t>
            </a:r>
          </a:p>
        </p:txBody>
      </p:sp>
      <p:sp>
        <p:nvSpPr>
          <p:cNvPr id="27" name="Placeholder - Source"/>
          <p:cNvSpPr>
            <a:spLocks noGrp="1"/>
          </p:cNvSpPr>
          <p:nvPr>
            <p:ph type="body" sz="quarter" idx="27" hasCustomPrompt="1"/>
          </p:nvPr>
        </p:nvSpPr>
        <p:spPr bwMode="gray">
          <a:xfrm>
            <a:off x="8809022" y="5952324"/>
            <a:ext cx="2767408" cy="215444"/>
          </a:xfrm>
        </p:spPr>
        <p:txBody>
          <a:bodyPr rIns="0" bIns="0" anchor="b" anchorCtr="0"/>
          <a:lstStyle>
            <a:lvl1pPr marL="0" indent="0">
              <a:spcBef>
                <a:spcPts val="0"/>
              </a:spcBef>
              <a:buNone/>
              <a:defRPr sz="700" baseline="0">
                <a:solidFill>
                  <a:schemeClr val="accent3"/>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Source: Click to add source. Use a single space after “Source:” and a period at the end of the source. Stretch the box to the left as needed.</a:t>
            </a:r>
          </a:p>
        </p:txBody>
      </p:sp>
      <p:sp>
        <p:nvSpPr>
          <p:cNvPr id="2" name="Title 1"/>
          <p:cNvSpPr>
            <a:spLocks noGrp="1"/>
          </p:cNvSpPr>
          <p:nvPr>
            <p:ph type="title" hasCustomPrompt="1"/>
          </p:nvPr>
        </p:nvSpPr>
        <p:spPr bwMode="gray">
          <a:xfrm>
            <a:off x="612774" y="588771"/>
            <a:ext cx="10972801" cy="540917"/>
          </a:xfrm>
        </p:spPr>
        <p:txBody>
          <a:bodyPr/>
          <a:lstStyle>
            <a:lvl1pPr>
              <a:defRPr/>
            </a:lvl1pPr>
          </a:lstStyle>
          <a:p>
            <a:r>
              <a:rPr lang="en-US"/>
              <a:t>Slide title, Times New Roman 38pt, sentence case</a:t>
            </a:r>
          </a:p>
        </p:txBody>
      </p:sp>
      <p:sp>
        <p:nvSpPr>
          <p:cNvPr id="228" name="Slide Number">
            <a:extLst>
              <a:ext uri="{FF2B5EF4-FFF2-40B4-BE49-F238E27FC236}">
                <a16:creationId xmlns:a16="http://schemas.microsoft.com/office/drawing/2014/main" id="{32F00C1D-B606-44BC-A70C-599AD1779AC9}"/>
              </a:ext>
            </a:extLst>
          </p:cNvP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accent4"/>
                </a:solidFill>
                <a:latin typeface="+mn-lt"/>
                <a:cs typeface="Arial" panose="020B0604020202020204" pitchFamily="34" charset="0"/>
              </a:rPr>
              <a:t>‹#›</a:t>
            </a:fld>
            <a:endParaRPr lang="en-US" sz="1200" b="1">
              <a:solidFill>
                <a:schemeClr val="accent4"/>
              </a:solidFill>
              <a:latin typeface="+mn-lt"/>
            </a:endParaRPr>
          </a:p>
        </p:txBody>
      </p:sp>
      <p:pic>
        <p:nvPicPr>
          <p:cNvPr id="229" name="Graphic 228">
            <a:extLst>
              <a:ext uri="{FF2B5EF4-FFF2-40B4-BE49-F238E27FC236}">
                <a16:creationId xmlns:a16="http://schemas.microsoft.com/office/drawing/2014/main" id="{EC5DBFAD-83A3-48FD-AE5A-C5DDE87105D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609601" y="6273198"/>
            <a:ext cx="1051558" cy="291148"/>
          </a:xfrm>
          <a:prstGeom prst="rect">
            <a:avLst/>
          </a:prstGeom>
        </p:spPr>
      </p:pic>
      <p:pic>
        <p:nvPicPr>
          <p:cNvPr id="196" name="Graphic 195">
            <a:extLst>
              <a:ext uri="{FF2B5EF4-FFF2-40B4-BE49-F238E27FC236}">
                <a16:creationId xmlns:a16="http://schemas.microsoft.com/office/drawing/2014/main" id="{CB71F512-DF86-4D8A-8A82-08F0E2494B8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896065" y="6311465"/>
            <a:ext cx="9281141" cy="101571"/>
          </a:xfrm>
          <a:prstGeom prst="rect">
            <a:avLst/>
          </a:prstGeom>
        </p:spPr>
      </p:pic>
    </p:spTree>
    <p:extLst>
      <p:ext uri="{BB962C8B-B14F-4D97-AF65-F5344CB8AC3E}">
        <p14:creationId xmlns:p14="http://schemas.microsoft.com/office/powerpoint/2010/main" val="3012823672"/>
      </p:ext>
    </p:extLst>
  </p:cSld>
  <p:clrMapOvr>
    <a:masterClrMapping/>
  </p:clrMapOvr>
  <p:extLst>
    <p:ext uri="{DCECCB84-F9BA-43D5-87BE-67443E8EF086}">
      <p15:sldGuideLst xmlns:p15="http://schemas.microsoft.com/office/powerpoint/2012/main">
        <p15:guide id="1" orient="horz" pos="3889" userDrawn="1">
          <p15:clr>
            <a:srgbClr val="FBAE40"/>
          </p15:clr>
        </p15:guide>
        <p15:guide id="2" orient="horz" pos="1096"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9" name="Placeholder - Footnote"/>
          <p:cNvSpPr>
            <a:spLocks noGrp="1"/>
          </p:cNvSpPr>
          <p:nvPr>
            <p:ph type="body" sz="quarter" idx="28" hasCustomPrompt="1"/>
          </p:nvPr>
        </p:nvSpPr>
        <p:spPr bwMode="gray">
          <a:xfrm>
            <a:off x="612773" y="5952324"/>
            <a:ext cx="3657600" cy="215444"/>
          </a:xfrm>
        </p:spPr>
        <p:txBody>
          <a:bodyPr lIns="0" rIns="0" bIns="0" anchor="b" anchorCtr="0"/>
          <a:lstStyle>
            <a:lvl1pPr marL="115888" indent="-115888">
              <a:spcBef>
                <a:spcPts val="200"/>
              </a:spcBef>
              <a:buClr>
                <a:schemeClr val="accent3"/>
              </a:buClr>
              <a:buFont typeface="+mj-lt"/>
              <a:buAutoNum type="arabicPeriod"/>
              <a:defRPr lang="en-US" sz="700" kern="1200" baseline="0" dirty="0" smtClean="0">
                <a:solidFill>
                  <a:schemeClr val="accent3"/>
                </a:solidFill>
                <a:latin typeface="+mn-lt"/>
                <a:ea typeface="+mn-ea"/>
                <a:cs typeface="+mn-cs"/>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Click to add footnote. Numbers appear automatically (no additional space or tab needed). Use a period at the end of each footnote. Stretch the box to the right as needed.</a:t>
            </a:r>
          </a:p>
        </p:txBody>
      </p:sp>
      <p:sp>
        <p:nvSpPr>
          <p:cNvPr id="27" name="Placeholder - Source"/>
          <p:cNvSpPr>
            <a:spLocks noGrp="1"/>
          </p:cNvSpPr>
          <p:nvPr>
            <p:ph type="body" sz="quarter" idx="27" hasCustomPrompt="1"/>
          </p:nvPr>
        </p:nvSpPr>
        <p:spPr bwMode="gray">
          <a:xfrm>
            <a:off x="8809022" y="5952324"/>
            <a:ext cx="2767408" cy="215444"/>
          </a:xfrm>
        </p:spPr>
        <p:txBody>
          <a:bodyPr rIns="0" bIns="0" anchor="b" anchorCtr="0"/>
          <a:lstStyle>
            <a:lvl1pPr marL="0" indent="0">
              <a:spcBef>
                <a:spcPts val="0"/>
              </a:spcBef>
              <a:buNone/>
              <a:defRPr sz="700" baseline="0">
                <a:solidFill>
                  <a:schemeClr val="accent3"/>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Source: Click to add source. Use a single space after “Source:” and a period at the end of the source. Stretch the box to the left as needed.</a:t>
            </a:r>
          </a:p>
        </p:txBody>
      </p:sp>
      <p:sp>
        <p:nvSpPr>
          <p:cNvPr id="2" name="Title 1"/>
          <p:cNvSpPr>
            <a:spLocks noGrp="1"/>
          </p:cNvSpPr>
          <p:nvPr>
            <p:ph type="title" hasCustomPrompt="1"/>
          </p:nvPr>
        </p:nvSpPr>
        <p:spPr bwMode="gray">
          <a:xfrm>
            <a:off x="612774" y="588771"/>
            <a:ext cx="10972801" cy="540917"/>
          </a:xfrm>
        </p:spPr>
        <p:txBody>
          <a:bodyPr/>
          <a:lstStyle>
            <a:lvl1pPr>
              <a:defRPr/>
            </a:lvl1pPr>
          </a:lstStyle>
          <a:p>
            <a:r>
              <a:rPr lang="en-US"/>
              <a:t>Slide title, Times New Roman 38pt, sentence case</a:t>
            </a:r>
          </a:p>
        </p:txBody>
      </p:sp>
      <p:sp>
        <p:nvSpPr>
          <p:cNvPr id="228" name="Slide Number">
            <a:extLst>
              <a:ext uri="{FF2B5EF4-FFF2-40B4-BE49-F238E27FC236}">
                <a16:creationId xmlns:a16="http://schemas.microsoft.com/office/drawing/2014/main" id="{32F00C1D-B606-44BC-A70C-599AD1779AC9}"/>
              </a:ext>
            </a:extLst>
          </p:cNvP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accent4"/>
                </a:solidFill>
                <a:latin typeface="+mn-lt"/>
                <a:cs typeface="Arial" panose="020B0604020202020204" pitchFamily="34" charset="0"/>
              </a:rPr>
              <a:t>‹#›</a:t>
            </a:fld>
            <a:endParaRPr lang="en-US" sz="1200" b="1">
              <a:solidFill>
                <a:schemeClr val="accent4"/>
              </a:solidFill>
              <a:latin typeface="+mn-lt"/>
            </a:endParaRPr>
          </a:p>
        </p:txBody>
      </p:sp>
      <p:pic>
        <p:nvPicPr>
          <p:cNvPr id="229" name="Graphic 228">
            <a:extLst>
              <a:ext uri="{FF2B5EF4-FFF2-40B4-BE49-F238E27FC236}">
                <a16:creationId xmlns:a16="http://schemas.microsoft.com/office/drawing/2014/main" id="{EC5DBFAD-83A3-48FD-AE5A-C5DDE87105D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609601" y="6273198"/>
            <a:ext cx="1051558" cy="291148"/>
          </a:xfrm>
          <a:prstGeom prst="rect">
            <a:avLst/>
          </a:prstGeom>
        </p:spPr>
      </p:pic>
      <p:pic>
        <p:nvPicPr>
          <p:cNvPr id="196" name="Graphic 195">
            <a:extLst>
              <a:ext uri="{FF2B5EF4-FFF2-40B4-BE49-F238E27FC236}">
                <a16:creationId xmlns:a16="http://schemas.microsoft.com/office/drawing/2014/main" id="{CB71F512-DF86-4D8A-8A82-08F0E2494B8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896065" y="6311465"/>
            <a:ext cx="9281141" cy="101571"/>
          </a:xfrm>
          <a:prstGeom prst="rect">
            <a:avLst/>
          </a:prstGeom>
        </p:spPr>
      </p:pic>
    </p:spTree>
    <p:extLst>
      <p:ext uri="{BB962C8B-B14F-4D97-AF65-F5344CB8AC3E}">
        <p14:creationId xmlns:p14="http://schemas.microsoft.com/office/powerpoint/2010/main" val="3012823672"/>
      </p:ext>
    </p:extLst>
  </p:cSld>
  <p:clrMapOvr>
    <a:masterClrMapping/>
  </p:clrMapOvr>
  <p:extLst>
    <p:ext uri="{DCECCB84-F9BA-43D5-87BE-67443E8EF086}">
      <p15:sldGuideLst xmlns:p15="http://schemas.microsoft.com/office/powerpoint/2012/main">
        <p15:guide id="1" orient="horz" pos="3889" userDrawn="1">
          <p15:clr>
            <a:srgbClr val="FBAE40"/>
          </p15:clr>
        </p15:guide>
        <p15:guide id="2" orient="horz" pos="109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9" name="Placeholder - Footnote"/>
          <p:cNvSpPr>
            <a:spLocks noGrp="1"/>
          </p:cNvSpPr>
          <p:nvPr>
            <p:ph type="body" sz="quarter" idx="28" hasCustomPrompt="1"/>
          </p:nvPr>
        </p:nvSpPr>
        <p:spPr bwMode="gray">
          <a:xfrm>
            <a:off x="612773" y="5952324"/>
            <a:ext cx="3657600" cy="215444"/>
          </a:xfrm>
        </p:spPr>
        <p:txBody>
          <a:bodyPr lIns="0" rIns="0" bIns="0" anchor="b" anchorCtr="0"/>
          <a:lstStyle>
            <a:lvl1pPr marL="115888" indent="-115888">
              <a:spcBef>
                <a:spcPts val="200"/>
              </a:spcBef>
              <a:buClr>
                <a:schemeClr val="accent3"/>
              </a:buClr>
              <a:buFont typeface="+mj-lt"/>
              <a:buAutoNum type="arabicPeriod"/>
              <a:defRPr lang="en-US" sz="700" kern="1200" baseline="0" dirty="0" smtClean="0">
                <a:solidFill>
                  <a:schemeClr val="accent3"/>
                </a:solidFill>
                <a:latin typeface="+mn-lt"/>
                <a:ea typeface="+mn-ea"/>
                <a:cs typeface="+mn-cs"/>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Click to add footnote. Numbers appear automatically (no additional space or tab needed). Use a period at the end of each footnote. Stretch the box to the right as needed.</a:t>
            </a:r>
          </a:p>
        </p:txBody>
      </p:sp>
      <p:sp>
        <p:nvSpPr>
          <p:cNvPr id="27" name="Placeholder - Source"/>
          <p:cNvSpPr>
            <a:spLocks noGrp="1"/>
          </p:cNvSpPr>
          <p:nvPr>
            <p:ph type="body" sz="quarter" idx="27" hasCustomPrompt="1"/>
          </p:nvPr>
        </p:nvSpPr>
        <p:spPr bwMode="gray">
          <a:xfrm>
            <a:off x="8809022" y="5952324"/>
            <a:ext cx="2767408" cy="215444"/>
          </a:xfrm>
        </p:spPr>
        <p:txBody>
          <a:bodyPr rIns="0" bIns="0" anchor="b" anchorCtr="0"/>
          <a:lstStyle>
            <a:lvl1pPr marL="0" indent="0">
              <a:spcBef>
                <a:spcPts val="0"/>
              </a:spcBef>
              <a:buNone/>
              <a:defRPr sz="700" baseline="0">
                <a:solidFill>
                  <a:schemeClr val="accent3"/>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Source: Click to add source. Use a single space after “Source:” and a period at the end of the source. Stretch the box to the left as needed.</a:t>
            </a:r>
          </a:p>
        </p:txBody>
      </p:sp>
      <p:sp>
        <p:nvSpPr>
          <p:cNvPr id="2" name="Title 1"/>
          <p:cNvSpPr>
            <a:spLocks noGrp="1"/>
          </p:cNvSpPr>
          <p:nvPr>
            <p:ph type="title" hasCustomPrompt="1"/>
          </p:nvPr>
        </p:nvSpPr>
        <p:spPr bwMode="gray">
          <a:xfrm>
            <a:off x="612774" y="588771"/>
            <a:ext cx="10972801" cy="540917"/>
          </a:xfrm>
        </p:spPr>
        <p:txBody>
          <a:bodyPr/>
          <a:lstStyle>
            <a:lvl1pPr>
              <a:defRPr/>
            </a:lvl1pPr>
          </a:lstStyle>
          <a:p>
            <a:r>
              <a:rPr lang="en-US"/>
              <a:t>Slide title, Times New Roman 38pt, sentence case</a:t>
            </a:r>
          </a:p>
        </p:txBody>
      </p:sp>
      <p:sp>
        <p:nvSpPr>
          <p:cNvPr id="228" name="Slide Number">
            <a:extLst>
              <a:ext uri="{FF2B5EF4-FFF2-40B4-BE49-F238E27FC236}">
                <a16:creationId xmlns:a16="http://schemas.microsoft.com/office/drawing/2014/main" id="{32F00C1D-B606-44BC-A70C-599AD1779AC9}"/>
              </a:ext>
            </a:extLst>
          </p:cNvP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accent4"/>
                </a:solidFill>
                <a:latin typeface="+mn-lt"/>
                <a:cs typeface="Arial" panose="020B0604020202020204" pitchFamily="34" charset="0"/>
              </a:rPr>
              <a:t>‹#›</a:t>
            </a:fld>
            <a:endParaRPr lang="en-US" sz="1200" b="1">
              <a:solidFill>
                <a:schemeClr val="accent4"/>
              </a:solidFill>
              <a:latin typeface="+mn-lt"/>
            </a:endParaRPr>
          </a:p>
        </p:txBody>
      </p:sp>
      <p:pic>
        <p:nvPicPr>
          <p:cNvPr id="229" name="Graphic 228">
            <a:extLst>
              <a:ext uri="{FF2B5EF4-FFF2-40B4-BE49-F238E27FC236}">
                <a16:creationId xmlns:a16="http://schemas.microsoft.com/office/drawing/2014/main" id="{EC5DBFAD-83A3-48FD-AE5A-C5DDE87105D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609601" y="6273198"/>
            <a:ext cx="1051558" cy="291148"/>
          </a:xfrm>
          <a:prstGeom prst="rect">
            <a:avLst/>
          </a:prstGeom>
        </p:spPr>
      </p:pic>
      <p:pic>
        <p:nvPicPr>
          <p:cNvPr id="196" name="Graphic 195">
            <a:extLst>
              <a:ext uri="{FF2B5EF4-FFF2-40B4-BE49-F238E27FC236}">
                <a16:creationId xmlns:a16="http://schemas.microsoft.com/office/drawing/2014/main" id="{CB71F512-DF86-4D8A-8A82-08F0E2494B8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896065" y="6311465"/>
            <a:ext cx="9281141" cy="101571"/>
          </a:xfrm>
          <a:prstGeom prst="rect">
            <a:avLst/>
          </a:prstGeom>
        </p:spPr>
      </p:pic>
    </p:spTree>
    <p:extLst>
      <p:ext uri="{BB962C8B-B14F-4D97-AF65-F5344CB8AC3E}">
        <p14:creationId xmlns:p14="http://schemas.microsoft.com/office/powerpoint/2010/main" val="3012823672"/>
      </p:ext>
    </p:extLst>
  </p:cSld>
  <p:clrMapOvr>
    <a:masterClrMapping/>
  </p:clrMapOvr>
  <p:extLst>
    <p:ext uri="{DCECCB84-F9BA-43D5-87BE-67443E8EF086}">
      <p15:sldGuideLst xmlns:p15="http://schemas.microsoft.com/office/powerpoint/2012/main">
        <p15:guide id="1" orient="horz" pos="3889" userDrawn="1">
          <p15:clr>
            <a:srgbClr val="FBAE40"/>
          </p15:clr>
        </p15:guide>
        <p15:guide id="2" orient="horz" pos="1096"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9" name="Placeholder - Footnote"/>
          <p:cNvSpPr>
            <a:spLocks noGrp="1"/>
          </p:cNvSpPr>
          <p:nvPr>
            <p:ph type="body" sz="quarter" idx="28" hasCustomPrompt="1"/>
          </p:nvPr>
        </p:nvSpPr>
        <p:spPr bwMode="gray">
          <a:xfrm>
            <a:off x="612773" y="5952324"/>
            <a:ext cx="3657600" cy="215444"/>
          </a:xfrm>
        </p:spPr>
        <p:txBody>
          <a:bodyPr lIns="0" rIns="0" bIns="0" anchor="b" anchorCtr="0"/>
          <a:lstStyle>
            <a:lvl1pPr marL="115888" indent="-115888">
              <a:spcBef>
                <a:spcPts val="200"/>
              </a:spcBef>
              <a:buClr>
                <a:schemeClr val="accent3"/>
              </a:buClr>
              <a:buFont typeface="+mj-lt"/>
              <a:buAutoNum type="arabicPeriod"/>
              <a:defRPr lang="en-US" sz="700" kern="1200" baseline="0" dirty="0" smtClean="0">
                <a:solidFill>
                  <a:schemeClr val="accent3"/>
                </a:solidFill>
                <a:latin typeface="+mn-lt"/>
                <a:ea typeface="+mn-ea"/>
                <a:cs typeface="+mn-cs"/>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Click to add footnote. Numbers appear automatically (no additional space or tab needed). Use a period at the end of each footnote. Stretch the box to the right as needed.</a:t>
            </a:r>
          </a:p>
        </p:txBody>
      </p:sp>
      <p:sp>
        <p:nvSpPr>
          <p:cNvPr id="27" name="Placeholder - Source"/>
          <p:cNvSpPr>
            <a:spLocks noGrp="1"/>
          </p:cNvSpPr>
          <p:nvPr>
            <p:ph type="body" sz="quarter" idx="27" hasCustomPrompt="1"/>
          </p:nvPr>
        </p:nvSpPr>
        <p:spPr bwMode="gray">
          <a:xfrm>
            <a:off x="8809022" y="5952324"/>
            <a:ext cx="2767408" cy="215444"/>
          </a:xfrm>
        </p:spPr>
        <p:txBody>
          <a:bodyPr rIns="0" bIns="0" anchor="b" anchorCtr="0"/>
          <a:lstStyle>
            <a:lvl1pPr marL="0" indent="0">
              <a:spcBef>
                <a:spcPts val="0"/>
              </a:spcBef>
              <a:buNone/>
              <a:defRPr sz="700" baseline="0">
                <a:solidFill>
                  <a:schemeClr val="accent3"/>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Source: Click to add source. Use a single space after “Source:” and a period at the end of the source. Stretch the box to the left as needed.</a:t>
            </a:r>
          </a:p>
        </p:txBody>
      </p:sp>
      <p:sp>
        <p:nvSpPr>
          <p:cNvPr id="2" name="Title 1"/>
          <p:cNvSpPr>
            <a:spLocks noGrp="1"/>
          </p:cNvSpPr>
          <p:nvPr>
            <p:ph type="title" hasCustomPrompt="1"/>
          </p:nvPr>
        </p:nvSpPr>
        <p:spPr bwMode="gray">
          <a:xfrm>
            <a:off x="612774" y="588771"/>
            <a:ext cx="10972801" cy="540917"/>
          </a:xfrm>
        </p:spPr>
        <p:txBody>
          <a:bodyPr/>
          <a:lstStyle>
            <a:lvl1pPr>
              <a:defRPr/>
            </a:lvl1pPr>
          </a:lstStyle>
          <a:p>
            <a:r>
              <a:rPr lang="en-US"/>
              <a:t>Slide title, Times New Roman 38pt, sentence case</a:t>
            </a:r>
          </a:p>
        </p:txBody>
      </p:sp>
      <p:sp>
        <p:nvSpPr>
          <p:cNvPr id="228" name="Slide Number">
            <a:extLst>
              <a:ext uri="{FF2B5EF4-FFF2-40B4-BE49-F238E27FC236}">
                <a16:creationId xmlns:a16="http://schemas.microsoft.com/office/drawing/2014/main" id="{32F00C1D-B606-44BC-A70C-599AD1779AC9}"/>
              </a:ext>
            </a:extLst>
          </p:cNvP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accent4"/>
                </a:solidFill>
                <a:latin typeface="+mn-lt"/>
                <a:cs typeface="Arial" panose="020B0604020202020204" pitchFamily="34" charset="0"/>
              </a:rPr>
              <a:t>‹#›</a:t>
            </a:fld>
            <a:endParaRPr lang="en-US" sz="1200" b="1">
              <a:solidFill>
                <a:schemeClr val="accent4"/>
              </a:solidFill>
              <a:latin typeface="+mn-lt"/>
            </a:endParaRPr>
          </a:p>
        </p:txBody>
      </p:sp>
      <p:pic>
        <p:nvPicPr>
          <p:cNvPr id="229" name="Graphic 228">
            <a:extLst>
              <a:ext uri="{FF2B5EF4-FFF2-40B4-BE49-F238E27FC236}">
                <a16:creationId xmlns:a16="http://schemas.microsoft.com/office/drawing/2014/main" id="{EC5DBFAD-83A3-48FD-AE5A-C5DDE87105D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609601" y="6273198"/>
            <a:ext cx="1051558" cy="291148"/>
          </a:xfrm>
          <a:prstGeom prst="rect">
            <a:avLst/>
          </a:prstGeom>
        </p:spPr>
      </p:pic>
      <p:pic>
        <p:nvPicPr>
          <p:cNvPr id="196" name="Graphic 195">
            <a:extLst>
              <a:ext uri="{FF2B5EF4-FFF2-40B4-BE49-F238E27FC236}">
                <a16:creationId xmlns:a16="http://schemas.microsoft.com/office/drawing/2014/main" id="{CB71F512-DF86-4D8A-8A82-08F0E2494B8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896065" y="6311465"/>
            <a:ext cx="9281141" cy="101571"/>
          </a:xfrm>
          <a:prstGeom prst="rect">
            <a:avLst/>
          </a:prstGeom>
        </p:spPr>
      </p:pic>
    </p:spTree>
    <p:extLst>
      <p:ext uri="{BB962C8B-B14F-4D97-AF65-F5344CB8AC3E}">
        <p14:creationId xmlns:p14="http://schemas.microsoft.com/office/powerpoint/2010/main" val="3012823672"/>
      </p:ext>
    </p:extLst>
  </p:cSld>
  <p:clrMapOvr>
    <a:masterClrMapping/>
  </p:clrMapOvr>
  <p:extLst>
    <p:ext uri="{DCECCB84-F9BA-43D5-87BE-67443E8EF086}">
      <p15:sldGuideLst xmlns:p15="http://schemas.microsoft.com/office/powerpoint/2012/main">
        <p15:guide id="1" orient="horz" pos="3889" userDrawn="1">
          <p15:clr>
            <a:srgbClr val="FBAE40"/>
          </p15:clr>
        </p15:guide>
        <p15:guide id="2" orient="horz" pos="1096"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9" name="Placeholder - Footnote"/>
          <p:cNvSpPr>
            <a:spLocks noGrp="1"/>
          </p:cNvSpPr>
          <p:nvPr>
            <p:ph type="body" sz="quarter" idx="28" hasCustomPrompt="1"/>
          </p:nvPr>
        </p:nvSpPr>
        <p:spPr bwMode="gray">
          <a:xfrm>
            <a:off x="612773" y="5952324"/>
            <a:ext cx="3657600" cy="215444"/>
          </a:xfrm>
        </p:spPr>
        <p:txBody>
          <a:bodyPr lIns="0" rIns="0" bIns="0" anchor="b" anchorCtr="0"/>
          <a:lstStyle>
            <a:lvl1pPr marL="115888" indent="-115888">
              <a:spcBef>
                <a:spcPts val="200"/>
              </a:spcBef>
              <a:buClr>
                <a:schemeClr val="accent3"/>
              </a:buClr>
              <a:buFont typeface="+mj-lt"/>
              <a:buAutoNum type="arabicPeriod"/>
              <a:defRPr lang="en-US" sz="700" kern="1200" baseline="0" dirty="0" smtClean="0">
                <a:solidFill>
                  <a:schemeClr val="accent3"/>
                </a:solidFill>
                <a:latin typeface="+mn-lt"/>
                <a:ea typeface="+mn-ea"/>
                <a:cs typeface="+mn-cs"/>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Click to add footnote. Numbers appear automatically (no additional space or tab needed). Use a period at the end of each footnote. Stretch the box to the right as needed.</a:t>
            </a:r>
          </a:p>
        </p:txBody>
      </p:sp>
      <p:sp>
        <p:nvSpPr>
          <p:cNvPr id="27" name="Placeholder - Source"/>
          <p:cNvSpPr>
            <a:spLocks noGrp="1"/>
          </p:cNvSpPr>
          <p:nvPr>
            <p:ph type="body" sz="quarter" idx="27" hasCustomPrompt="1"/>
          </p:nvPr>
        </p:nvSpPr>
        <p:spPr bwMode="gray">
          <a:xfrm>
            <a:off x="8809022" y="5952324"/>
            <a:ext cx="2767408" cy="215444"/>
          </a:xfrm>
        </p:spPr>
        <p:txBody>
          <a:bodyPr rIns="0" bIns="0" anchor="b" anchorCtr="0"/>
          <a:lstStyle>
            <a:lvl1pPr marL="0" indent="0">
              <a:spcBef>
                <a:spcPts val="0"/>
              </a:spcBef>
              <a:buNone/>
              <a:defRPr sz="700" baseline="0">
                <a:solidFill>
                  <a:schemeClr val="accent3"/>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Source: Click to add source. Use a single space after “Source:” and a period at the end of the source. Stretch the box to the left as needed.</a:t>
            </a:r>
          </a:p>
        </p:txBody>
      </p:sp>
      <p:sp>
        <p:nvSpPr>
          <p:cNvPr id="2" name="Title 1"/>
          <p:cNvSpPr>
            <a:spLocks noGrp="1"/>
          </p:cNvSpPr>
          <p:nvPr>
            <p:ph type="title" hasCustomPrompt="1"/>
          </p:nvPr>
        </p:nvSpPr>
        <p:spPr bwMode="gray">
          <a:xfrm>
            <a:off x="612774" y="588771"/>
            <a:ext cx="10972801" cy="540917"/>
          </a:xfrm>
        </p:spPr>
        <p:txBody>
          <a:bodyPr/>
          <a:lstStyle>
            <a:lvl1pPr>
              <a:defRPr/>
            </a:lvl1pPr>
          </a:lstStyle>
          <a:p>
            <a:r>
              <a:rPr lang="en-US"/>
              <a:t>Slide title, Times New Roman 38pt, sentence case</a:t>
            </a:r>
          </a:p>
        </p:txBody>
      </p:sp>
      <p:sp>
        <p:nvSpPr>
          <p:cNvPr id="228" name="Slide Number">
            <a:extLst>
              <a:ext uri="{FF2B5EF4-FFF2-40B4-BE49-F238E27FC236}">
                <a16:creationId xmlns:a16="http://schemas.microsoft.com/office/drawing/2014/main" id="{32F00C1D-B606-44BC-A70C-599AD1779AC9}"/>
              </a:ext>
            </a:extLst>
          </p:cNvP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accent4"/>
                </a:solidFill>
                <a:latin typeface="+mn-lt"/>
                <a:cs typeface="Arial" panose="020B0604020202020204" pitchFamily="34" charset="0"/>
              </a:rPr>
              <a:t>‹#›</a:t>
            </a:fld>
            <a:endParaRPr lang="en-US" sz="1200" b="1">
              <a:solidFill>
                <a:schemeClr val="accent4"/>
              </a:solidFill>
              <a:latin typeface="+mn-lt"/>
            </a:endParaRPr>
          </a:p>
        </p:txBody>
      </p:sp>
      <p:pic>
        <p:nvPicPr>
          <p:cNvPr id="229" name="Graphic 228">
            <a:extLst>
              <a:ext uri="{FF2B5EF4-FFF2-40B4-BE49-F238E27FC236}">
                <a16:creationId xmlns:a16="http://schemas.microsoft.com/office/drawing/2014/main" id="{EC5DBFAD-83A3-48FD-AE5A-C5DDE87105D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609601" y="6273198"/>
            <a:ext cx="1051558" cy="291148"/>
          </a:xfrm>
          <a:prstGeom prst="rect">
            <a:avLst/>
          </a:prstGeom>
        </p:spPr>
      </p:pic>
      <p:pic>
        <p:nvPicPr>
          <p:cNvPr id="196" name="Graphic 195">
            <a:extLst>
              <a:ext uri="{FF2B5EF4-FFF2-40B4-BE49-F238E27FC236}">
                <a16:creationId xmlns:a16="http://schemas.microsoft.com/office/drawing/2014/main" id="{CB71F512-DF86-4D8A-8A82-08F0E2494B8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896065" y="6311465"/>
            <a:ext cx="9281141" cy="101571"/>
          </a:xfrm>
          <a:prstGeom prst="rect">
            <a:avLst/>
          </a:prstGeom>
        </p:spPr>
      </p:pic>
    </p:spTree>
    <p:extLst>
      <p:ext uri="{BB962C8B-B14F-4D97-AF65-F5344CB8AC3E}">
        <p14:creationId xmlns:p14="http://schemas.microsoft.com/office/powerpoint/2010/main" val="3012823672"/>
      </p:ext>
    </p:extLst>
  </p:cSld>
  <p:clrMapOvr>
    <a:masterClrMapping/>
  </p:clrMapOvr>
  <p:extLst>
    <p:ext uri="{DCECCB84-F9BA-43D5-87BE-67443E8EF086}">
      <p15:sldGuideLst xmlns:p15="http://schemas.microsoft.com/office/powerpoint/2012/main">
        <p15:guide id="1" orient="horz" pos="3889" userDrawn="1">
          <p15:clr>
            <a:srgbClr val="FBAE40"/>
          </p15:clr>
        </p15:guide>
        <p15:guide id="2" orient="horz" pos="1096"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9" name="Placeholder - Footnote"/>
          <p:cNvSpPr>
            <a:spLocks noGrp="1"/>
          </p:cNvSpPr>
          <p:nvPr>
            <p:ph type="body" sz="quarter" idx="28" hasCustomPrompt="1"/>
          </p:nvPr>
        </p:nvSpPr>
        <p:spPr bwMode="gray">
          <a:xfrm>
            <a:off x="612773" y="5952324"/>
            <a:ext cx="3657600" cy="215444"/>
          </a:xfrm>
        </p:spPr>
        <p:txBody>
          <a:bodyPr lIns="0" rIns="0" bIns="0" anchor="b" anchorCtr="0"/>
          <a:lstStyle>
            <a:lvl1pPr marL="115888" indent="-115888">
              <a:spcBef>
                <a:spcPts val="200"/>
              </a:spcBef>
              <a:buClr>
                <a:schemeClr val="accent3"/>
              </a:buClr>
              <a:buFont typeface="+mj-lt"/>
              <a:buAutoNum type="arabicPeriod"/>
              <a:defRPr lang="en-US" sz="700" kern="1200" baseline="0" dirty="0" smtClean="0">
                <a:solidFill>
                  <a:schemeClr val="accent3"/>
                </a:solidFill>
                <a:latin typeface="+mn-lt"/>
                <a:ea typeface="+mn-ea"/>
                <a:cs typeface="+mn-cs"/>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Click to add footnote. Numbers appear automatically (no additional space or tab needed). Use a period at the end of each footnote. Stretch the box to the right as needed.</a:t>
            </a:r>
          </a:p>
        </p:txBody>
      </p:sp>
      <p:sp>
        <p:nvSpPr>
          <p:cNvPr id="27" name="Placeholder - Source"/>
          <p:cNvSpPr>
            <a:spLocks noGrp="1"/>
          </p:cNvSpPr>
          <p:nvPr>
            <p:ph type="body" sz="quarter" idx="27" hasCustomPrompt="1"/>
          </p:nvPr>
        </p:nvSpPr>
        <p:spPr bwMode="gray">
          <a:xfrm>
            <a:off x="8809022" y="5952324"/>
            <a:ext cx="2767408" cy="215444"/>
          </a:xfrm>
        </p:spPr>
        <p:txBody>
          <a:bodyPr rIns="0" bIns="0" anchor="b" anchorCtr="0"/>
          <a:lstStyle>
            <a:lvl1pPr marL="0" indent="0">
              <a:spcBef>
                <a:spcPts val="0"/>
              </a:spcBef>
              <a:buNone/>
              <a:defRPr sz="700" baseline="0">
                <a:solidFill>
                  <a:schemeClr val="accent3"/>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Source: Click to add source. Use a single space after “Source:” and a period at the end of the source. Stretch the box to the left as needed.</a:t>
            </a:r>
          </a:p>
        </p:txBody>
      </p:sp>
      <p:sp>
        <p:nvSpPr>
          <p:cNvPr id="2" name="Title 1"/>
          <p:cNvSpPr>
            <a:spLocks noGrp="1"/>
          </p:cNvSpPr>
          <p:nvPr>
            <p:ph type="title" hasCustomPrompt="1"/>
          </p:nvPr>
        </p:nvSpPr>
        <p:spPr bwMode="gray">
          <a:xfrm>
            <a:off x="612774" y="588771"/>
            <a:ext cx="10972801" cy="540917"/>
          </a:xfrm>
        </p:spPr>
        <p:txBody>
          <a:bodyPr/>
          <a:lstStyle>
            <a:lvl1pPr>
              <a:defRPr/>
            </a:lvl1pPr>
          </a:lstStyle>
          <a:p>
            <a:r>
              <a:rPr lang="en-US"/>
              <a:t>Slide title, Times New Roman 38pt, sentence case</a:t>
            </a:r>
          </a:p>
        </p:txBody>
      </p:sp>
      <p:sp>
        <p:nvSpPr>
          <p:cNvPr id="228" name="Slide Number">
            <a:extLst>
              <a:ext uri="{FF2B5EF4-FFF2-40B4-BE49-F238E27FC236}">
                <a16:creationId xmlns:a16="http://schemas.microsoft.com/office/drawing/2014/main" id="{32F00C1D-B606-44BC-A70C-599AD1779AC9}"/>
              </a:ext>
            </a:extLst>
          </p:cNvP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accent4"/>
                </a:solidFill>
                <a:latin typeface="+mn-lt"/>
                <a:cs typeface="Arial" panose="020B0604020202020204" pitchFamily="34" charset="0"/>
              </a:rPr>
              <a:t>‹#›</a:t>
            </a:fld>
            <a:endParaRPr lang="en-US" sz="1200" b="1">
              <a:solidFill>
                <a:schemeClr val="accent4"/>
              </a:solidFill>
              <a:latin typeface="+mn-lt"/>
            </a:endParaRPr>
          </a:p>
        </p:txBody>
      </p:sp>
      <p:pic>
        <p:nvPicPr>
          <p:cNvPr id="229" name="Graphic 228">
            <a:extLst>
              <a:ext uri="{FF2B5EF4-FFF2-40B4-BE49-F238E27FC236}">
                <a16:creationId xmlns:a16="http://schemas.microsoft.com/office/drawing/2014/main" id="{EC5DBFAD-83A3-48FD-AE5A-C5DDE87105D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609601" y="6273198"/>
            <a:ext cx="1051558" cy="291148"/>
          </a:xfrm>
          <a:prstGeom prst="rect">
            <a:avLst/>
          </a:prstGeom>
        </p:spPr>
      </p:pic>
      <p:pic>
        <p:nvPicPr>
          <p:cNvPr id="196" name="Graphic 195">
            <a:extLst>
              <a:ext uri="{FF2B5EF4-FFF2-40B4-BE49-F238E27FC236}">
                <a16:creationId xmlns:a16="http://schemas.microsoft.com/office/drawing/2014/main" id="{CB71F512-DF86-4D8A-8A82-08F0E2494B8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896065" y="6311465"/>
            <a:ext cx="9281141" cy="101571"/>
          </a:xfrm>
          <a:prstGeom prst="rect">
            <a:avLst/>
          </a:prstGeom>
        </p:spPr>
      </p:pic>
    </p:spTree>
    <p:extLst>
      <p:ext uri="{BB962C8B-B14F-4D97-AF65-F5344CB8AC3E}">
        <p14:creationId xmlns:p14="http://schemas.microsoft.com/office/powerpoint/2010/main" val="3012823672"/>
      </p:ext>
    </p:extLst>
  </p:cSld>
  <p:clrMapOvr>
    <a:masterClrMapping/>
  </p:clrMapOvr>
  <p:extLst>
    <p:ext uri="{DCECCB84-F9BA-43D5-87BE-67443E8EF086}">
      <p15:sldGuideLst xmlns:p15="http://schemas.microsoft.com/office/powerpoint/2012/main">
        <p15:guide id="1" orient="horz" pos="3889" userDrawn="1">
          <p15:clr>
            <a:srgbClr val="FBAE40"/>
          </p15:clr>
        </p15:guide>
        <p15:guide id="2" orient="horz" pos="1096"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9" name="Placeholder - Footnote"/>
          <p:cNvSpPr>
            <a:spLocks noGrp="1"/>
          </p:cNvSpPr>
          <p:nvPr>
            <p:ph type="body" sz="quarter" idx="28" hasCustomPrompt="1"/>
          </p:nvPr>
        </p:nvSpPr>
        <p:spPr bwMode="gray">
          <a:xfrm>
            <a:off x="612773" y="5952324"/>
            <a:ext cx="3657600" cy="215444"/>
          </a:xfrm>
        </p:spPr>
        <p:txBody>
          <a:bodyPr lIns="0" rIns="0" bIns="0" anchor="b" anchorCtr="0"/>
          <a:lstStyle>
            <a:lvl1pPr marL="115888" indent="-115888">
              <a:spcBef>
                <a:spcPts val="200"/>
              </a:spcBef>
              <a:buClr>
                <a:schemeClr val="accent3"/>
              </a:buClr>
              <a:buFont typeface="+mj-lt"/>
              <a:buAutoNum type="arabicPeriod"/>
              <a:defRPr lang="en-US" sz="700" kern="1200" baseline="0" dirty="0" smtClean="0">
                <a:solidFill>
                  <a:schemeClr val="accent3"/>
                </a:solidFill>
                <a:latin typeface="+mn-lt"/>
                <a:ea typeface="+mn-ea"/>
                <a:cs typeface="+mn-cs"/>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Click to add footnote. Numbers appear automatically (no additional space or tab needed). Use a period at the end of each footnote. Stretch the box to the right as needed.</a:t>
            </a:r>
          </a:p>
        </p:txBody>
      </p:sp>
      <p:sp>
        <p:nvSpPr>
          <p:cNvPr id="27" name="Placeholder - Source"/>
          <p:cNvSpPr>
            <a:spLocks noGrp="1"/>
          </p:cNvSpPr>
          <p:nvPr>
            <p:ph type="body" sz="quarter" idx="27" hasCustomPrompt="1"/>
          </p:nvPr>
        </p:nvSpPr>
        <p:spPr bwMode="gray">
          <a:xfrm>
            <a:off x="8809022" y="5952324"/>
            <a:ext cx="2767408" cy="215444"/>
          </a:xfrm>
        </p:spPr>
        <p:txBody>
          <a:bodyPr rIns="0" bIns="0" anchor="b" anchorCtr="0"/>
          <a:lstStyle>
            <a:lvl1pPr marL="0" indent="0">
              <a:spcBef>
                <a:spcPts val="0"/>
              </a:spcBef>
              <a:buNone/>
              <a:defRPr sz="700" baseline="0">
                <a:solidFill>
                  <a:schemeClr val="accent3"/>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Source: Click to add source. Use a single space after “Source:” and a period at the end of the source. Stretch the box to the left as needed.</a:t>
            </a:r>
          </a:p>
        </p:txBody>
      </p:sp>
      <p:sp>
        <p:nvSpPr>
          <p:cNvPr id="2" name="Title 1"/>
          <p:cNvSpPr>
            <a:spLocks noGrp="1"/>
          </p:cNvSpPr>
          <p:nvPr>
            <p:ph type="title" hasCustomPrompt="1"/>
          </p:nvPr>
        </p:nvSpPr>
        <p:spPr bwMode="gray">
          <a:xfrm>
            <a:off x="612774" y="588771"/>
            <a:ext cx="10972801" cy="540917"/>
          </a:xfrm>
        </p:spPr>
        <p:txBody>
          <a:bodyPr/>
          <a:lstStyle>
            <a:lvl1pPr>
              <a:defRPr/>
            </a:lvl1pPr>
          </a:lstStyle>
          <a:p>
            <a:r>
              <a:rPr lang="en-US"/>
              <a:t>Slide title, Times New Roman 38pt, sentence case</a:t>
            </a:r>
          </a:p>
        </p:txBody>
      </p:sp>
      <p:sp>
        <p:nvSpPr>
          <p:cNvPr id="228" name="Slide Number">
            <a:extLst>
              <a:ext uri="{FF2B5EF4-FFF2-40B4-BE49-F238E27FC236}">
                <a16:creationId xmlns:a16="http://schemas.microsoft.com/office/drawing/2014/main" id="{32F00C1D-B606-44BC-A70C-599AD1779AC9}"/>
              </a:ext>
            </a:extLst>
          </p:cNvP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accent4"/>
                </a:solidFill>
                <a:latin typeface="+mn-lt"/>
                <a:cs typeface="Arial" panose="020B0604020202020204" pitchFamily="34" charset="0"/>
              </a:rPr>
              <a:t>‹#›</a:t>
            </a:fld>
            <a:endParaRPr lang="en-US" sz="1200" b="1">
              <a:solidFill>
                <a:schemeClr val="accent4"/>
              </a:solidFill>
              <a:latin typeface="+mn-lt"/>
            </a:endParaRPr>
          </a:p>
        </p:txBody>
      </p:sp>
      <p:pic>
        <p:nvPicPr>
          <p:cNvPr id="229" name="Graphic 228">
            <a:extLst>
              <a:ext uri="{FF2B5EF4-FFF2-40B4-BE49-F238E27FC236}">
                <a16:creationId xmlns:a16="http://schemas.microsoft.com/office/drawing/2014/main" id="{EC5DBFAD-83A3-48FD-AE5A-C5DDE87105D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609601" y="6273198"/>
            <a:ext cx="1051558" cy="291148"/>
          </a:xfrm>
          <a:prstGeom prst="rect">
            <a:avLst/>
          </a:prstGeom>
        </p:spPr>
      </p:pic>
      <p:pic>
        <p:nvPicPr>
          <p:cNvPr id="196" name="Graphic 195">
            <a:extLst>
              <a:ext uri="{FF2B5EF4-FFF2-40B4-BE49-F238E27FC236}">
                <a16:creationId xmlns:a16="http://schemas.microsoft.com/office/drawing/2014/main" id="{CB71F512-DF86-4D8A-8A82-08F0E2494B8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896065" y="6311465"/>
            <a:ext cx="9281141" cy="101571"/>
          </a:xfrm>
          <a:prstGeom prst="rect">
            <a:avLst/>
          </a:prstGeom>
        </p:spPr>
      </p:pic>
    </p:spTree>
    <p:extLst>
      <p:ext uri="{BB962C8B-B14F-4D97-AF65-F5344CB8AC3E}">
        <p14:creationId xmlns:p14="http://schemas.microsoft.com/office/powerpoint/2010/main" val="3012823672"/>
      </p:ext>
    </p:extLst>
  </p:cSld>
  <p:clrMapOvr>
    <a:masterClrMapping/>
  </p:clrMapOvr>
  <p:extLst>
    <p:ext uri="{DCECCB84-F9BA-43D5-87BE-67443E8EF086}">
      <p15:sldGuideLst xmlns:p15="http://schemas.microsoft.com/office/powerpoint/2012/main">
        <p15:guide id="1" orient="horz" pos="3889" userDrawn="1">
          <p15:clr>
            <a:srgbClr val="FBAE40"/>
          </p15:clr>
        </p15:guide>
        <p15:guide id="2" orient="horz" pos="1096"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9" name="Placeholder - Footnote"/>
          <p:cNvSpPr>
            <a:spLocks noGrp="1"/>
          </p:cNvSpPr>
          <p:nvPr>
            <p:ph type="body" sz="quarter" idx="28" hasCustomPrompt="1"/>
          </p:nvPr>
        </p:nvSpPr>
        <p:spPr bwMode="gray">
          <a:xfrm>
            <a:off x="612773" y="5952324"/>
            <a:ext cx="3657600" cy="215444"/>
          </a:xfrm>
        </p:spPr>
        <p:txBody>
          <a:bodyPr lIns="0" rIns="0" bIns="0" anchor="b" anchorCtr="0"/>
          <a:lstStyle>
            <a:lvl1pPr marL="115888" indent="-115888">
              <a:spcBef>
                <a:spcPts val="200"/>
              </a:spcBef>
              <a:buClr>
                <a:schemeClr val="accent3"/>
              </a:buClr>
              <a:buFont typeface="+mj-lt"/>
              <a:buAutoNum type="arabicPeriod"/>
              <a:defRPr lang="en-US" sz="700" kern="1200" baseline="0" dirty="0" smtClean="0">
                <a:solidFill>
                  <a:schemeClr val="accent3"/>
                </a:solidFill>
                <a:latin typeface="+mn-lt"/>
                <a:ea typeface="+mn-ea"/>
                <a:cs typeface="+mn-cs"/>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Click to add footnote. Numbers appear automatically (no additional space or tab needed). Use a period at the end of each footnote. Stretch the box to the right as needed.</a:t>
            </a:r>
          </a:p>
        </p:txBody>
      </p:sp>
      <p:sp>
        <p:nvSpPr>
          <p:cNvPr id="27" name="Placeholder - Source"/>
          <p:cNvSpPr>
            <a:spLocks noGrp="1"/>
          </p:cNvSpPr>
          <p:nvPr>
            <p:ph type="body" sz="quarter" idx="27" hasCustomPrompt="1"/>
          </p:nvPr>
        </p:nvSpPr>
        <p:spPr bwMode="gray">
          <a:xfrm>
            <a:off x="8809022" y="5952324"/>
            <a:ext cx="2767408" cy="215444"/>
          </a:xfrm>
        </p:spPr>
        <p:txBody>
          <a:bodyPr rIns="0" bIns="0" anchor="b" anchorCtr="0"/>
          <a:lstStyle>
            <a:lvl1pPr marL="0" indent="0">
              <a:spcBef>
                <a:spcPts val="0"/>
              </a:spcBef>
              <a:buNone/>
              <a:defRPr sz="700" baseline="0">
                <a:solidFill>
                  <a:schemeClr val="accent3"/>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Source: Click to add source. Use a single space after “Source:” and a period at the end of the source. Stretch the box to the left as needed.</a:t>
            </a:r>
          </a:p>
        </p:txBody>
      </p:sp>
      <p:sp>
        <p:nvSpPr>
          <p:cNvPr id="2" name="Title 1"/>
          <p:cNvSpPr>
            <a:spLocks noGrp="1"/>
          </p:cNvSpPr>
          <p:nvPr>
            <p:ph type="title" hasCustomPrompt="1"/>
          </p:nvPr>
        </p:nvSpPr>
        <p:spPr bwMode="gray">
          <a:xfrm>
            <a:off x="612774" y="588771"/>
            <a:ext cx="10972801" cy="540917"/>
          </a:xfrm>
        </p:spPr>
        <p:txBody>
          <a:bodyPr/>
          <a:lstStyle>
            <a:lvl1pPr>
              <a:defRPr/>
            </a:lvl1pPr>
          </a:lstStyle>
          <a:p>
            <a:r>
              <a:rPr lang="en-US"/>
              <a:t>Slide title, Times New Roman 38pt, sentence case</a:t>
            </a:r>
          </a:p>
        </p:txBody>
      </p:sp>
      <p:sp>
        <p:nvSpPr>
          <p:cNvPr id="228" name="Slide Number">
            <a:extLst>
              <a:ext uri="{FF2B5EF4-FFF2-40B4-BE49-F238E27FC236}">
                <a16:creationId xmlns:a16="http://schemas.microsoft.com/office/drawing/2014/main" id="{32F00C1D-B606-44BC-A70C-599AD1779AC9}"/>
              </a:ext>
            </a:extLst>
          </p:cNvP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accent4"/>
                </a:solidFill>
                <a:latin typeface="+mn-lt"/>
                <a:cs typeface="Arial" panose="020B0604020202020204" pitchFamily="34" charset="0"/>
              </a:rPr>
              <a:t>‹#›</a:t>
            </a:fld>
            <a:endParaRPr lang="en-US" sz="1200" b="1">
              <a:solidFill>
                <a:schemeClr val="accent4"/>
              </a:solidFill>
              <a:latin typeface="+mn-lt"/>
            </a:endParaRPr>
          </a:p>
        </p:txBody>
      </p:sp>
      <p:pic>
        <p:nvPicPr>
          <p:cNvPr id="229" name="Graphic 228">
            <a:extLst>
              <a:ext uri="{FF2B5EF4-FFF2-40B4-BE49-F238E27FC236}">
                <a16:creationId xmlns:a16="http://schemas.microsoft.com/office/drawing/2014/main" id="{EC5DBFAD-83A3-48FD-AE5A-C5DDE87105D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609601" y="6273198"/>
            <a:ext cx="1051558" cy="291148"/>
          </a:xfrm>
          <a:prstGeom prst="rect">
            <a:avLst/>
          </a:prstGeom>
        </p:spPr>
      </p:pic>
      <p:pic>
        <p:nvPicPr>
          <p:cNvPr id="196" name="Graphic 195">
            <a:extLst>
              <a:ext uri="{FF2B5EF4-FFF2-40B4-BE49-F238E27FC236}">
                <a16:creationId xmlns:a16="http://schemas.microsoft.com/office/drawing/2014/main" id="{CB71F512-DF86-4D8A-8A82-08F0E2494B8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896065" y="6311465"/>
            <a:ext cx="9281141" cy="101571"/>
          </a:xfrm>
          <a:prstGeom prst="rect">
            <a:avLst/>
          </a:prstGeom>
        </p:spPr>
      </p:pic>
    </p:spTree>
    <p:extLst>
      <p:ext uri="{BB962C8B-B14F-4D97-AF65-F5344CB8AC3E}">
        <p14:creationId xmlns:p14="http://schemas.microsoft.com/office/powerpoint/2010/main" val="3012823672"/>
      </p:ext>
    </p:extLst>
  </p:cSld>
  <p:clrMapOvr>
    <a:masterClrMapping/>
  </p:clrMapOvr>
  <p:extLst>
    <p:ext uri="{DCECCB84-F9BA-43D5-87BE-67443E8EF086}">
      <p15:sldGuideLst xmlns:p15="http://schemas.microsoft.com/office/powerpoint/2012/main">
        <p15:guide id="1" orient="horz" pos="3889" userDrawn="1">
          <p15:clr>
            <a:srgbClr val="FBAE40"/>
          </p15:clr>
        </p15:guide>
        <p15:guide id="2" orient="horz" pos="1096"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9" name="Placeholder - Footnote"/>
          <p:cNvSpPr>
            <a:spLocks noGrp="1"/>
          </p:cNvSpPr>
          <p:nvPr>
            <p:ph type="body" sz="quarter" idx="28" hasCustomPrompt="1"/>
          </p:nvPr>
        </p:nvSpPr>
        <p:spPr bwMode="gray">
          <a:xfrm>
            <a:off x="612773" y="5952324"/>
            <a:ext cx="3657600" cy="215444"/>
          </a:xfrm>
        </p:spPr>
        <p:txBody>
          <a:bodyPr lIns="0" rIns="0" bIns="0" anchor="b" anchorCtr="0"/>
          <a:lstStyle>
            <a:lvl1pPr marL="115888" indent="-115888">
              <a:spcBef>
                <a:spcPts val="200"/>
              </a:spcBef>
              <a:buClr>
                <a:schemeClr val="accent3"/>
              </a:buClr>
              <a:buFont typeface="+mj-lt"/>
              <a:buAutoNum type="arabicPeriod"/>
              <a:defRPr lang="en-US" sz="700" kern="1200" baseline="0" dirty="0" smtClean="0">
                <a:solidFill>
                  <a:schemeClr val="accent3"/>
                </a:solidFill>
                <a:latin typeface="+mn-lt"/>
                <a:ea typeface="+mn-ea"/>
                <a:cs typeface="+mn-cs"/>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Click to add footnote. Numbers appear automatically (no additional space or tab needed). Use a period at the end of each footnote. Stretch the box to the right as needed.</a:t>
            </a:r>
          </a:p>
        </p:txBody>
      </p:sp>
      <p:sp>
        <p:nvSpPr>
          <p:cNvPr id="27" name="Placeholder - Source"/>
          <p:cNvSpPr>
            <a:spLocks noGrp="1"/>
          </p:cNvSpPr>
          <p:nvPr>
            <p:ph type="body" sz="quarter" idx="27" hasCustomPrompt="1"/>
          </p:nvPr>
        </p:nvSpPr>
        <p:spPr bwMode="gray">
          <a:xfrm>
            <a:off x="8809022" y="5952324"/>
            <a:ext cx="2767408" cy="215444"/>
          </a:xfrm>
        </p:spPr>
        <p:txBody>
          <a:bodyPr rIns="0" bIns="0" anchor="b" anchorCtr="0"/>
          <a:lstStyle>
            <a:lvl1pPr marL="0" indent="0">
              <a:spcBef>
                <a:spcPts val="0"/>
              </a:spcBef>
              <a:buNone/>
              <a:defRPr sz="700" baseline="0">
                <a:solidFill>
                  <a:schemeClr val="accent3"/>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Source: Click to add source. Use a single space after “Source:” and a period at the end of the source. Stretch the box to the left as needed.</a:t>
            </a:r>
          </a:p>
        </p:txBody>
      </p:sp>
      <p:sp>
        <p:nvSpPr>
          <p:cNvPr id="2" name="Title 1"/>
          <p:cNvSpPr>
            <a:spLocks noGrp="1"/>
          </p:cNvSpPr>
          <p:nvPr>
            <p:ph type="title" hasCustomPrompt="1"/>
          </p:nvPr>
        </p:nvSpPr>
        <p:spPr bwMode="gray">
          <a:xfrm>
            <a:off x="612774" y="588771"/>
            <a:ext cx="10972801" cy="540917"/>
          </a:xfrm>
        </p:spPr>
        <p:txBody>
          <a:bodyPr/>
          <a:lstStyle>
            <a:lvl1pPr>
              <a:defRPr/>
            </a:lvl1pPr>
          </a:lstStyle>
          <a:p>
            <a:r>
              <a:rPr lang="en-US"/>
              <a:t>Slide title, Times New Roman 38pt, sentence case</a:t>
            </a:r>
          </a:p>
        </p:txBody>
      </p:sp>
      <p:sp>
        <p:nvSpPr>
          <p:cNvPr id="228" name="Slide Number">
            <a:extLst>
              <a:ext uri="{FF2B5EF4-FFF2-40B4-BE49-F238E27FC236}">
                <a16:creationId xmlns:a16="http://schemas.microsoft.com/office/drawing/2014/main" id="{32F00C1D-B606-44BC-A70C-599AD1779AC9}"/>
              </a:ext>
            </a:extLst>
          </p:cNvP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accent4"/>
                </a:solidFill>
                <a:latin typeface="+mn-lt"/>
                <a:cs typeface="Arial" panose="020B0604020202020204" pitchFamily="34" charset="0"/>
              </a:rPr>
              <a:t>‹#›</a:t>
            </a:fld>
            <a:endParaRPr lang="en-US" sz="1200" b="1">
              <a:solidFill>
                <a:schemeClr val="accent4"/>
              </a:solidFill>
              <a:latin typeface="+mn-lt"/>
            </a:endParaRPr>
          </a:p>
        </p:txBody>
      </p:sp>
      <p:pic>
        <p:nvPicPr>
          <p:cNvPr id="229" name="Graphic 228">
            <a:extLst>
              <a:ext uri="{FF2B5EF4-FFF2-40B4-BE49-F238E27FC236}">
                <a16:creationId xmlns:a16="http://schemas.microsoft.com/office/drawing/2014/main" id="{EC5DBFAD-83A3-48FD-AE5A-C5DDE87105D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609601" y="6273198"/>
            <a:ext cx="1051558" cy="291148"/>
          </a:xfrm>
          <a:prstGeom prst="rect">
            <a:avLst/>
          </a:prstGeom>
        </p:spPr>
      </p:pic>
      <p:pic>
        <p:nvPicPr>
          <p:cNvPr id="196" name="Graphic 195">
            <a:extLst>
              <a:ext uri="{FF2B5EF4-FFF2-40B4-BE49-F238E27FC236}">
                <a16:creationId xmlns:a16="http://schemas.microsoft.com/office/drawing/2014/main" id="{CB71F512-DF86-4D8A-8A82-08F0E2494B8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896065" y="6311465"/>
            <a:ext cx="9281141" cy="101571"/>
          </a:xfrm>
          <a:prstGeom prst="rect">
            <a:avLst/>
          </a:prstGeom>
        </p:spPr>
      </p:pic>
    </p:spTree>
    <p:extLst>
      <p:ext uri="{BB962C8B-B14F-4D97-AF65-F5344CB8AC3E}">
        <p14:creationId xmlns:p14="http://schemas.microsoft.com/office/powerpoint/2010/main" val="3012823672"/>
      </p:ext>
    </p:extLst>
  </p:cSld>
  <p:clrMapOvr>
    <a:masterClrMapping/>
  </p:clrMapOvr>
  <p:extLst>
    <p:ext uri="{DCECCB84-F9BA-43D5-87BE-67443E8EF086}">
      <p15:sldGuideLst xmlns:p15="http://schemas.microsoft.com/office/powerpoint/2012/main">
        <p15:guide id="1" orient="horz" pos="3889" userDrawn="1">
          <p15:clr>
            <a:srgbClr val="FBAE40"/>
          </p15:clr>
        </p15:guide>
        <p15:guide id="2" orient="horz" pos="1096"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330" name="Picture 329">
            <a:extLst>
              <a:ext uri="{FF2B5EF4-FFF2-40B4-BE49-F238E27FC236}">
                <a16:creationId xmlns:a16="http://schemas.microsoft.com/office/drawing/2014/main" id="{1BE4BCF6-9E92-45E8-89F6-CC57B5018CA1}"/>
              </a:ext>
              <a:ext uri="{C183D7F6-B498-43B3-948B-1728B52AA6E4}">
                <adec:decorative xmlns:adec="http://schemas.microsoft.com/office/drawing/2017/decorative" val="1"/>
              </a:ext>
            </a:extLst>
          </p:cNvPr>
          <p:cNvPicPr>
            <a:picLocks noChangeAspect="1"/>
          </p:cNvPicPr>
          <p:nvPr userDrawn="1"/>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gray">
          <a:xfrm rot="10800000">
            <a:off x="1" y="3933699"/>
            <a:ext cx="12192000" cy="1801939"/>
          </a:xfrm>
          <a:prstGeom prst="rect">
            <a:avLst/>
          </a:prstGeom>
        </p:spPr>
      </p:pic>
      <p:pic>
        <p:nvPicPr>
          <p:cNvPr id="331" name="Picture 330">
            <a:extLst>
              <a:ext uri="{FF2B5EF4-FFF2-40B4-BE49-F238E27FC236}">
                <a16:creationId xmlns:a16="http://schemas.microsoft.com/office/drawing/2014/main" id="{8C61108E-E18F-462D-8325-BE454248AF0E}"/>
              </a:ext>
              <a:ext uri="{C183D7F6-B498-43B3-948B-1728B52AA6E4}">
                <adec:decorative xmlns:adec="http://schemas.microsoft.com/office/drawing/2017/decorative" val="1"/>
              </a:ext>
            </a:extLst>
          </p:cNvPr>
          <p:cNvPicPr>
            <a:picLocks noChangeAspect="1"/>
          </p:cNvPicPr>
          <p:nvPr userDrawn="1"/>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gray">
          <a:xfrm>
            <a:off x="1" y="757832"/>
            <a:ext cx="12192000" cy="1801939"/>
          </a:xfrm>
          <a:prstGeom prst="rect">
            <a:avLst/>
          </a:prstGeom>
        </p:spPr>
      </p:pic>
      <p:sp>
        <p:nvSpPr>
          <p:cNvPr id="329" name="Parallelogram 328">
            <a:extLst>
              <a:ext uri="{FF2B5EF4-FFF2-40B4-BE49-F238E27FC236}">
                <a16:creationId xmlns:a16="http://schemas.microsoft.com/office/drawing/2014/main" id="{6551C16D-7D05-42EB-A655-79CD040D8CC6}"/>
              </a:ext>
              <a:ext uri="{C183D7F6-B498-43B3-948B-1728B52AA6E4}">
                <adec:decorative xmlns:adec="http://schemas.microsoft.com/office/drawing/2017/decorative" val="1"/>
              </a:ext>
            </a:extLst>
          </p:cNvPr>
          <p:cNvSpPr>
            <a:spLocks noChangeAspect="1"/>
          </p:cNvSpPr>
          <p:nvPr userDrawn="1"/>
        </p:nvSpPr>
        <p:spPr bwMode="gray">
          <a:xfrm flipH="1">
            <a:off x="903039" y="1033887"/>
            <a:ext cx="5894303" cy="4425696"/>
          </a:xfrm>
          <a:prstGeom prst="parallelogram">
            <a:avLst>
              <a:gd name="adj" fmla="val 64560"/>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laceholder - Subtitle"/>
          <p:cNvSpPr>
            <a:spLocks noGrp="1"/>
          </p:cNvSpPr>
          <p:nvPr userDrawn="1">
            <p:ph type="body" sz="quarter" idx="19" hasCustomPrompt="1"/>
          </p:nvPr>
        </p:nvSpPr>
        <p:spPr bwMode="gray">
          <a:xfrm>
            <a:off x="2708217" y="3804911"/>
            <a:ext cx="7958141" cy="1348061"/>
          </a:xfrm>
        </p:spPr>
        <p:txBody>
          <a:bodyPr/>
          <a:lstStyle>
            <a:lvl1pPr marL="0" indent="0">
              <a:lnSpc>
                <a:spcPct val="90000"/>
              </a:lnSpc>
              <a:spcBef>
                <a:spcPts val="0"/>
              </a:spcBef>
              <a:buNone/>
              <a:defRPr sz="4800">
                <a:solidFill>
                  <a:schemeClr val="tx1"/>
                </a:solidFill>
                <a:latin typeface="+mj-lt"/>
                <a:cs typeface="Times New Roman" panose="02020603050405020304" pitchFamily="18" charset="0"/>
              </a:defRPr>
            </a:lvl1pPr>
            <a:lvl2pPr marL="114300" indent="0">
              <a:spcBef>
                <a:spcPts val="0"/>
              </a:spcBef>
              <a:buNone/>
              <a:defRPr sz="1100">
                <a:solidFill>
                  <a:schemeClr val="accent1"/>
                </a:solidFill>
              </a:defRPr>
            </a:lvl2pPr>
            <a:lvl3pPr marL="228600" indent="0">
              <a:spcBef>
                <a:spcPts val="0"/>
              </a:spcBef>
              <a:buNone/>
              <a:defRPr sz="1100">
                <a:solidFill>
                  <a:schemeClr val="accent1"/>
                </a:solidFill>
              </a:defRPr>
            </a:lvl3pPr>
            <a:lvl4pPr marL="342900" indent="0">
              <a:spcBef>
                <a:spcPts val="0"/>
              </a:spcBef>
              <a:buNone/>
              <a:defRPr sz="1100">
                <a:solidFill>
                  <a:schemeClr val="accent1"/>
                </a:solidFill>
              </a:defRPr>
            </a:lvl4pPr>
            <a:lvl5pPr marL="457200" indent="0">
              <a:spcBef>
                <a:spcPts val="0"/>
              </a:spcBef>
              <a:buNone/>
              <a:defRPr sz="1100">
                <a:solidFill>
                  <a:schemeClr val="accent1"/>
                </a:solidFill>
              </a:defRPr>
            </a:lvl5pPr>
          </a:lstStyle>
          <a:p>
            <a:pPr lvl="0"/>
            <a:r>
              <a:rPr lang="en-US"/>
              <a:t>Section title – TNR 48pt, sentence case</a:t>
            </a:r>
          </a:p>
        </p:txBody>
      </p:sp>
      <p:sp>
        <p:nvSpPr>
          <p:cNvPr id="37"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accent4"/>
                </a:solidFill>
                <a:latin typeface="+mn-lt"/>
                <a:cs typeface="Arial" panose="020B0604020202020204" pitchFamily="34" charset="0"/>
              </a:rPr>
              <a:t>‹#›</a:t>
            </a:fld>
            <a:endParaRPr lang="en-US" sz="1200" b="1">
              <a:solidFill>
                <a:schemeClr val="accent4"/>
              </a:solidFill>
              <a:latin typeface="+mn-lt"/>
            </a:endParaRPr>
          </a:p>
        </p:txBody>
      </p:sp>
      <p:sp>
        <p:nvSpPr>
          <p:cNvPr id="4" name="Text Placeholder 3"/>
          <p:cNvSpPr>
            <a:spLocks noGrp="1"/>
          </p:cNvSpPr>
          <p:nvPr userDrawn="1">
            <p:ph type="body" sz="quarter" idx="20" hasCustomPrompt="1"/>
          </p:nvPr>
        </p:nvSpPr>
        <p:spPr bwMode="gray">
          <a:xfrm>
            <a:off x="2641867" y="1718186"/>
            <a:ext cx="2257425" cy="2308324"/>
          </a:xfrm>
        </p:spPr>
        <p:txBody>
          <a:bodyPr/>
          <a:lstStyle>
            <a:lvl1pPr marL="0" indent="0">
              <a:spcBef>
                <a:spcPts val="0"/>
              </a:spcBef>
              <a:buNone/>
              <a:defRPr sz="15000">
                <a:latin typeface="+mj-lt"/>
                <a:cs typeface="Times New Roman" panose="02020603050405020304" pitchFamily="18" charset="0"/>
              </a:defRPr>
            </a:lvl1pPr>
          </a:lstStyle>
          <a:p>
            <a:pPr lvl="0"/>
            <a:r>
              <a:rPr lang="en-US"/>
              <a:t>01</a:t>
            </a:r>
          </a:p>
        </p:txBody>
      </p:sp>
      <p:pic>
        <p:nvPicPr>
          <p:cNvPr id="187" name="Graphic 186">
            <a:extLst>
              <a:ext uri="{FF2B5EF4-FFF2-40B4-BE49-F238E27FC236}">
                <a16:creationId xmlns:a16="http://schemas.microsoft.com/office/drawing/2014/main" id="{706DDC79-2967-446F-878C-34C504393423}"/>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bwMode="gray">
          <a:xfrm>
            <a:off x="609601" y="6273198"/>
            <a:ext cx="1051558" cy="291148"/>
          </a:xfrm>
          <a:prstGeom prst="rect">
            <a:avLst/>
          </a:prstGeom>
        </p:spPr>
      </p:pic>
      <p:pic>
        <p:nvPicPr>
          <p:cNvPr id="168" name="Graphic 167">
            <a:extLst>
              <a:ext uri="{FF2B5EF4-FFF2-40B4-BE49-F238E27FC236}">
                <a16:creationId xmlns:a16="http://schemas.microsoft.com/office/drawing/2014/main" id="{E2516D7D-1315-4D9E-A9B0-56715346A782}"/>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1896065" y="6311465"/>
            <a:ext cx="9281141" cy="101571"/>
          </a:xfrm>
          <a:prstGeom prst="rect">
            <a:avLst/>
          </a:prstGeom>
        </p:spPr>
      </p:pic>
    </p:spTree>
    <p:extLst>
      <p:ext uri="{BB962C8B-B14F-4D97-AF65-F5344CB8AC3E}">
        <p14:creationId xmlns:p14="http://schemas.microsoft.com/office/powerpoint/2010/main" val="2017387850"/>
      </p:ext>
    </p:extLst>
  </p:cSld>
  <p:clrMapOvr>
    <a:masterClrMapping/>
  </p:clrMapOvr>
  <p:extLst>
    <p:ext uri="{DCECCB84-F9BA-43D5-87BE-67443E8EF086}">
      <p15:sldGuideLst xmlns:p15="http://schemas.microsoft.com/office/powerpoint/2012/main">
        <p15:guide id="1" pos="1704" userDrawn="1">
          <p15:clr>
            <a:srgbClr val="FBAE40"/>
          </p15:clr>
        </p15:guide>
        <p15:guide id="2" pos="6722" userDrawn="1">
          <p15:clr>
            <a:srgbClr val="FBAE40"/>
          </p15:clr>
        </p15:guide>
        <p15:guide id="3" orient="horz" pos="2390"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9" name="Placeholder - Footnote"/>
          <p:cNvSpPr>
            <a:spLocks noGrp="1"/>
          </p:cNvSpPr>
          <p:nvPr>
            <p:ph type="body" sz="quarter" idx="28" hasCustomPrompt="1"/>
          </p:nvPr>
        </p:nvSpPr>
        <p:spPr bwMode="gray">
          <a:xfrm>
            <a:off x="612773" y="5952324"/>
            <a:ext cx="3657600" cy="215444"/>
          </a:xfrm>
        </p:spPr>
        <p:txBody>
          <a:bodyPr lIns="0" rIns="0" bIns="0" anchor="b" anchorCtr="0"/>
          <a:lstStyle>
            <a:lvl1pPr marL="115888" indent="-115888">
              <a:spcBef>
                <a:spcPts val="200"/>
              </a:spcBef>
              <a:buClr>
                <a:schemeClr val="accent3"/>
              </a:buClr>
              <a:buFont typeface="+mj-lt"/>
              <a:buAutoNum type="arabicPeriod"/>
              <a:defRPr lang="en-US" sz="700" kern="1200" baseline="0" dirty="0" smtClean="0">
                <a:solidFill>
                  <a:schemeClr val="accent3"/>
                </a:solidFill>
                <a:latin typeface="+mn-lt"/>
                <a:ea typeface="+mn-ea"/>
                <a:cs typeface="+mn-cs"/>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Click to add footnote. Numbers appear automatically (no additional space or tab needed). Use a period at the end of each footnote. Stretch the box to the right as needed.</a:t>
            </a:r>
          </a:p>
        </p:txBody>
      </p:sp>
      <p:sp>
        <p:nvSpPr>
          <p:cNvPr id="27" name="Placeholder - Source"/>
          <p:cNvSpPr>
            <a:spLocks noGrp="1"/>
          </p:cNvSpPr>
          <p:nvPr>
            <p:ph type="body" sz="quarter" idx="27" hasCustomPrompt="1"/>
          </p:nvPr>
        </p:nvSpPr>
        <p:spPr bwMode="gray">
          <a:xfrm>
            <a:off x="8809022" y="5952324"/>
            <a:ext cx="2767408" cy="215444"/>
          </a:xfrm>
        </p:spPr>
        <p:txBody>
          <a:bodyPr rIns="0" bIns="0" anchor="b" anchorCtr="0"/>
          <a:lstStyle>
            <a:lvl1pPr marL="0" indent="0">
              <a:spcBef>
                <a:spcPts val="0"/>
              </a:spcBef>
              <a:buNone/>
              <a:defRPr sz="700" baseline="0">
                <a:solidFill>
                  <a:schemeClr val="accent3"/>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Source: Click to add source. Use a single space after “Source:” and a period at the end of the source. Stretch the box to the left as needed.</a:t>
            </a:r>
          </a:p>
        </p:txBody>
      </p:sp>
      <p:sp>
        <p:nvSpPr>
          <p:cNvPr id="2" name="Title 1"/>
          <p:cNvSpPr>
            <a:spLocks noGrp="1"/>
          </p:cNvSpPr>
          <p:nvPr>
            <p:ph type="title" hasCustomPrompt="1"/>
          </p:nvPr>
        </p:nvSpPr>
        <p:spPr bwMode="gray">
          <a:xfrm>
            <a:off x="612774" y="588771"/>
            <a:ext cx="10972801" cy="540917"/>
          </a:xfrm>
        </p:spPr>
        <p:txBody>
          <a:bodyPr/>
          <a:lstStyle>
            <a:lvl1pPr>
              <a:defRPr/>
            </a:lvl1pPr>
          </a:lstStyle>
          <a:p>
            <a:r>
              <a:rPr lang="en-US"/>
              <a:t>Slide title, Times New Roman 38pt, sentence case</a:t>
            </a:r>
          </a:p>
        </p:txBody>
      </p:sp>
      <p:sp>
        <p:nvSpPr>
          <p:cNvPr id="228" name="Slide Number">
            <a:extLst>
              <a:ext uri="{FF2B5EF4-FFF2-40B4-BE49-F238E27FC236}">
                <a16:creationId xmlns:a16="http://schemas.microsoft.com/office/drawing/2014/main" id="{32F00C1D-B606-44BC-A70C-599AD1779AC9}"/>
              </a:ext>
            </a:extLst>
          </p:cNvP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accent4"/>
                </a:solidFill>
                <a:latin typeface="+mn-lt"/>
                <a:cs typeface="Arial" panose="020B0604020202020204" pitchFamily="34" charset="0"/>
              </a:rPr>
              <a:t>‹#›</a:t>
            </a:fld>
            <a:endParaRPr lang="en-US" sz="1200" b="1">
              <a:solidFill>
                <a:schemeClr val="accent4"/>
              </a:solidFill>
              <a:latin typeface="+mn-lt"/>
            </a:endParaRPr>
          </a:p>
        </p:txBody>
      </p:sp>
      <p:pic>
        <p:nvPicPr>
          <p:cNvPr id="229" name="Graphic 228">
            <a:extLst>
              <a:ext uri="{FF2B5EF4-FFF2-40B4-BE49-F238E27FC236}">
                <a16:creationId xmlns:a16="http://schemas.microsoft.com/office/drawing/2014/main" id="{EC5DBFAD-83A3-48FD-AE5A-C5DDE87105D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609601" y="6273198"/>
            <a:ext cx="1051558" cy="291148"/>
          </a:xfrm>
          <a:prstGeom prst="rect">
            <a:avLst/>
          </a:prstGeom>
        </p:spPr>
      </p:pic>
      <p:pic>
        <p:nvPicPr>
          <p:cNvPr id="196" name="Graphic 195">
            <a:extLst>
              <a:ext uri="{FF2B5EF4-FFF2-40B4-BE49-F238E27FC236}">
                <a16:creationId xmlns:a16="http://schemas.microsoft.com/office/drawing/2014/main" id="{CB71F512-DF86-4D8A-8A82-08F0E2494B8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896065" y="6311465"/>
            <a:ext cx="9281141" cy="101571"/>
          </a:xfrm>
          <a:prstGeom prst="rect">
            <a:avLst/>
          </a:prstGeom>
        </p:spPr>
      </p:pic>
    </p:spTree>
    <p:extLst>
      <p:ext uri="{BB962C8B-B14F-4D97-AF65-F5344CB8AC3E}">
        <p14:creationId xmlns:p14="http://schemas.microsoft.com/office/powerpoint/2010/main" val="3012823672"/>
      </p:ext>
    </p:extLst>
  </p:cSld>
  <p:clrMapOvr>
    <a:masterClrMapping/>
  </p:clrMapOvr>
  <p:extLst>
    <p:ext uri="{DCECCB84-F9BA-43D5-87BE-67443E8EF086}">
      <p15:sldGuideLst xmlns:p15="http://schemas.microsoft.com/office/powerpoint/2012/main">
        <p15:guide id="1" orient="horz" pos="3889" userDrawn="1">
          <p15:clr>
            <a:srgbClr val="FBAE40"/>
          </p15:clr>
        </p15:guide>
        <p15:guide id="2" orient="horz" pos="1096"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0203059"/>
      </p:ext>
    </p:extLst>
  </p:cSld>
  <p:clrMapOvr>
    <a:masterClrMapping/>
  </p:clrMapOvr>
  <p:extLst>
    <p:ext uri="{DCECCB84-F9BA-43D5-87BE-67443E8EF086}">
      <p15:sldGuideLst xmlns:p15="http://schemas.microsoft.com/office/powerpoint/2012/main">
        <p15:guide id="1" orient="horz" pos="3889" userDrawn="1">
          <p15:clr>
            <a:srgbClr val="FBAE40"/>
          </p15:clr>
        </p15:guide>
        <p15:guide id="2" orient="horz" pos="380" userDrawn="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Legal Caveat">
    <p:spTree>
      <p:nvGrpSpPr>
        <p:cNvPr id="1" name=""/>
        <p:cNvGrpSpPr/>
        <p:nvPr/>
      </p:nvGrpSpPr>
      <p:grpSpPr>
        <a:xfrm>
          <a:off x="0" y="0"/>
          <a:ext cx="0" cy="0"/>
          <a:chOff x="0" y="0"/>
          <a:chExt cx="0" cy="0"/>
        </a:xfrm>
      </p:grpSpPr>
      <p:sp>
        <p:nvSpPr>
          <p:cNvPr id="3" name="Date Placeholder 2" hidden="1"/>
          <p:cNvSpPr>
            <a:spLocks noGrp="1"/>
          </p:cNvSpPr>
          <p:nvPr>
            <p:ph type="dt" sz="half" idx="10"/>
          </p:nvPr>
        </p:nvSpPr>
        <p:spPr bwMode="gray"/>
        <p:txBody>
          <a:bodyPr/>
          <a:lstStyle/>
          <a:p>
            <a:endParaRPr lang="en-US"/>
          </a:p>
        </p:txBody>
      </p:sp>
      <p:sp>
        <p:nvSpPr>
          <p:cNvPr id="4" name="Slide Number Placeholder 3" hidden="1"/>
          <p:cNvSpPr>
            <a:spLocks noGrp="1"/>
          </p:cNvSpPr>
          <p:nvPr>
            <p:ph type="sldNum" sz="quarter" idx="11"/>
          </p:nvPr>
        </p:nvSpPr>
        <p:spPr bwMode="gray"/>
        <p:txBody>
          <a:bodyPr/>
          <a:lstStyle/>
          <a:p>
            <a:fld id="{79A09FC8-B54D-47FB-9034-F0587B1C3005}" type="slidenum">
              <a:rPr lang="en-US" smtClean="0"/>
              <a:pPr/>
              <a:t>‹#›</a:t>
            </a:fld>
            <a:endParaRPr lang="en-US"/>
          </a:p>
        </p:txBody>
      </p:sp>
      <p:grpSp>
        <p:nvGrpSpPr>
          <p:cNvPr id="9" name="Caveat"/>
          <p:cNvGrpSpPr/>
          <p:nvPr userDrawn="1"/>
        </p:nvGrpSpPr>
        <p:grpSpPr bwMode="gray">
          <a:xfrm>
            <a:off x="3041863" y="871768"/>
            <a:ext cx="7937074" cy="5004447"/>
            <a:chOff x="1541904" y="1270121"/>
            <a:chExt cx="7937074" cy="5004447"/>
          </a:xfrm>
        </p:grpSpPr>
        <p:sp>
          <p:nvSpPr>
            <p:cNvPr id="28" name="TextBox 27"/>
            <p:cNvSpPr txBox="1"/>
            <p:nvPr userDrawn="1"/>
          </p:nvSpPr>
          <p:spPr bwMode="gray">
            <a:xfrm>
              <a:off x="1541961" y="1270121"/>
              <a:ext cx="7937017" cy="5004447"/>
            </a:xfrm>
            <a:prstGeom prst="rect">
              <a:avLst/>
            </a:prstGeom>
            <a:noFill/>
          </p:spPr>
          <p:txBody>
            <a:bodyPr wrap="square" lIns="0" tIns="0" rIns="0" bIns="0" rtlCol="0">
              <a:spAutoFit/>
            </a:bodyPr>
            <a:lstStyle/>
            <a:p>
              <a:pPr>
                <a:lnSpc>
                  <a:spcPct val="110000"/>
                </a:lnSpc>
                <a:spcBef>
                  <a:spcPts val="400"/>
                </a:spcBef>
              </a:pPr>
              <a:r>
                <a:rPr lang="en-US" sz="800" b="0" spc="50">
                  <a:solidFill>
                    <a:schemeClr val="accent4"/>
                  </a:solidFill>
                </a:rPr>
                <a:t>LEGAL</a:t>
              </a:r>
              <a:r>
                <a:rPr lang="en-US" sz="800" b="0" spc="50" baseline="0">
                  <a:solidFill>
                    <a:schemeClr val="accent4"/>
                  </a:solidFill>
                </a:rPr>
                <a:t> CAVEAT</a:t>
              </a:r>
              <a:endParaRPr lang="en-US" sz="800" b="0" spc="50">
                <a:solidFill>
                  <a:schemeClr val="accent4"/>
                </a:solidFill>
              </a:endParaRPr>
            </a:p>
            <a:p>
              <a:pPr>
                <a:lnSpc>
                  <a:spcPct val="110000"/>
                </a:lnSpc>
                <a:spcBef>
                  <a:spcPts val="1200"/>
                </a:spcBef>
              </a:pPr>
              <a:r>
                <a:rPr lang="en-US" sz="800">
                  <a:solidFill>
                    <a:schemeClr val="accent4"/>
                  </a:solidFill>
                </a:rPr>
                <a:t>Advisory Board has made efforts to verify the accuracy of the information it provides to members. This report relies on data obtained from many sources, however, and Advisory Board cannot guarantee the accuracy of the information provided or any analysis based thereon. In addition, Advisory Board is not 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medical, tax, or accounting issues, before implementing any of these tactics. Neither Advisory Board nor its officers, directors, trustees, employees, and agents shall be liable for any claims, liabilities, or expenses relating to (a) any errors or omissions in this report, whether caused by Advisory Board or any of its employees or agents, or sources or other third parties, (b) any recommendation or graded ranking by Advisory Board, or (c) failure of member and its employees and agents to abide by the terms set forth herein.</a:t>
              </a:r>
            </a:p>
            <a:p>
              <a:pPr>
                <a:lnSpc>
                  <a:spcPct val="110000"/>
                </a:lnSpc>
                <a:spcBef>
                  <a:spcPts val="800"/>
                </a:spcBef>
              </a:pPr>
              <a:r>
                <a:rPr lang="en-US" sz="800">
                  <a:solidFill>
                    <a:schemeClr val="accent4"/>
                  </a:solidFill>
                </a:rPr>
                <a:t>Advisory Board and the “A” logo are registered trademarks of The Advisory Board Company in the United States and other countries. Members are not permitted to use these trademarks, or any other trademark, product name, service name, trade name, and logo of Advisory Board without prior written consent of Advisory Board.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Advisory Board and its products and services, or (b) an endorsement of the company or its products or services by Advisory Board. Advisory Board is not affiliated with any such company.</a:t>
              </a:r>
            </a:p>
            <a:p>
              <a:pPr>
                <a:lnSpc>
                  <a:spcPct val="110000"/>
                </a:lnSpc>
                <a:spcBef>
                  <a:spcPts val="1200"/>
                </a:spcBef>
              </a:pPr>
              <a:r>
                <a:rPr lang="en-US" sz="800" b="1">
                  <a:solidFill>
                    <a:schemeClr val="accent4"/>
                  </a:solidFill>
                </a:rPr>
                <a:t>IMPORTANT: Please read the following.</a:t>
              </a:r>
            </a:p>
            <a:p>
              <a:pPr>
                <a:lnSpc>
                  <a:spcPct val="110000"/>
                </a:lnSpc>
                <a:spcBef>
                  <a:spcPts val="400"/>
                </a:spcBef>
              </a:pPr>
              <a:r>
                <a:rPr lang="en-US" sz="800">
                  <a:solidFill>
                    <a:schemeClr val="accent4"/>
                  </a:solidFill>
                </a:rPr>
                <a:t>Advisory Board has prepared this report for the exclusive use of its members. Each member acknowledges and agrees that this report and the information contained herein (collectively, the “Report”) are confidential and proprietary to Advisory Board. By accepting delivery of this Report, each member agrees to abide by the terms as stated herein, including the following:</a:t>
              </a:r>
            </a:p>
            <a:p>
              <a:pPr marL="171450" indent="-171450">
                <a:lnSpc>
                  <a:spcPct val="110000"/>
                </a:lnSpc>
                <a:spcBef>
                  <a:spcPts val="800"/>
                </a:spcBef>
              </a:pPr>
              <a:r>
                <a:rPr lang="en-US" sz="800">
                  <a:solidFill>
                    <a:schemeClr val="accent4"/>
                  </a:solidFill>
                </a:rPr>
                <a:t>1.	Advisory Board owns all right, title, and interest in and to this Report. Except as stated herein, no right, license, permission, or interest of any kind in this Report is intended to be given, transferred to, or acquired by a member. Each member is authorized to use this Report only to the extent expressly authorized herein.</a:t>
              </a:r>
            </a:p>
            <a:p>
              <a:pPr marL="171450" indent="-171450">
                <a:lnSpc>
                  <a:spcPct val="110000"/>
                </a:lnSpc>
                <a:spcBef>
                  <a:spcPts val="800"/>
                </a:spcBef>
              </a:pPr>
              <a:r>
                <a:rPr lang="en-US" sz="800">
                  <a:solidFill>
                    <a:schemeClr val="accent4"/>
                  </a:solidFill>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171450" indent="-171450">
                <a:lnSpc>
                  <a:spcPct val="110000"/>
                </a:lnSpc>
                <a:spcBef>
                  <a:spcPts val="800"/>
                </a:spcBef>
              </a:pPr>
              <a:r>
                <a:rPr lang="en-US" sz="800">
                  <a:solidFill>
                    <a:schemeClr val="accent4"/>
                  </a:solidFill>
                </a:rPr>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71450" indent="-171450">
                <a:lnSpc>
                  <a:spcPct val="110000"/>
                </a:lnSpc>
                <a:spcBef>
                  <a:spcPts val="800"/>
                </a:spcBef>
              </a:pPr>
              <a:r>
                <a:rPr lang="en-US" sz="800">
                  <a:solidFill>
                    <a:schemeClr val="accent4"/>
                  </a:solidFill>
                </a:rPr>
                <a:t>4.	Each member shall not remove from this Report any confidential markings, copyright notices, and/or other similar indicia herein.</a:t>
              </a:r>
            </a:p>
            <a:p>
              <a:pPr marL="171450" indent="-171450">
                <a:lnSpc>
                  <a:spcPct val="110000"/>
                </a:lnSpc>
                <a:spcBef>
                  <a:spcPts val="800"/>
                </a:spcBef>
              </a:pPr>
              <a:r>
                <a:rPr lang="en-US" sz="800">
                  <a:solidFill>
                    <a:schemeClr val="accent4"/>
                  </a:solidFill>
                </a:rPr>
                <a:t>5.	Each member is responsible for any breach of its obligations as stated herein by any of its employees or agents.</a:t>
              </a:r>
            </a:p>
            <a:p>
              <a:pPr marL="171450" indent="-171450">
                <a:lnSpc>
                  <a:spcPct val="110000"/>
                </a:lnSpc>
                <a:spcBef>
                  <a:spcPts val="800"/>
                </a:spcBef>
              </a:pPr>
              <a:r>
                <a:rPr lang="en-US" sz="800">
                  <a:solidFill>
                    <a:schemeClr val="accent4"/>
                  </a:solidFill>
                </a:rPr>
                <a:t>6.	If a member is unwilling to abide by any of the foregoing obligations, then such member shall promptly return this Report and all copies thereof to Advisory Board.</a:t>
              </a:r>
            </a:p>
          </p:txBody>
        </p:sp>
        <p:cxnSp>
          <p:nvCxnSpPr>
            <p:cNvPr id="27" name="Straight Connector 26">
              <a:extLst>
                <a:ext uri="{C183D7F6-B498-43B3-948B-1728B52AA6E4}">
                  <adec:decorative xmlns:adec="http://schemas.microsoft.com/office/drawing/2017/decorative" val="1"/>
                </a:ext>
              </a:extLst>
            </p:cNvPr>
            <p:cNvCxnSpPr/>
            <p:nvPr userDrawn="1"/>
          </p:nvCxnSpPr>
          <p:spPr bwMode="gray">
            <a:xfrm>
              <a:off x="1541904" y="1427230"/>
              <a:ext cx="7937074" cy="0"/>
            </a:xfrm>
            <a:prstGeom prst="line">
              <a:avLst/>
            </a:prstGeom>
            <a:ln w="1905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
        <p:nvSpPr>
          <p:cNvPr id="12" name="Copyright">
            <a:extLst>
              <a:ext uri="{FF2B5EF4-FFF2-40B4-BE49-F238E27FC236}">
                <a16:creationId xmlns:a16="http://schemas.microsoft.com/office/drawing/2014/main" id="{37ECBFDB-F3C1-4D03-9412-AB3FB1618EA0}"/>
              </a:ext>
            </a:extLst>
          </p:cNvPr>
          <p:cNvSpPr txBox="1"/>
          <p:nvPr userDrawn="1"/>
        </p:nvSpPr>
        <p:spPr bwMode="gray">
          <a:xfrm>
            <a:off x="811952" y="6502287"/>
            <a:ext cx="2979100"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a:solidFill>
                  <a:schemeClr val="accent4"/>
                </a:solidFill>
                <a:latin typeface="+mj-lt"/>
                <a:cs typeface="Times New Roman" panose="02020603050405020304" pitchFamily="18" charset="0"/>
              </a:rPr>
              <a:t>© 2023 Advisory Board • All rights reserved • </a:t>
            </a:r>
            <a:r>
              <a:rPr lang="en-US" sz="700" b="1">
                <a:solidFill>
                  <a:schemeClr val="accent4"/>
                </a:solidFill>
                <a:latin typeface="+mj-lt"/>
                <a:cs typeface="Times New Roman" panose="02020603050405020304" pitchFamily="18" charset="0"/>
              </a:rPr>
              <a:t>advisory.com</a:t>
            </a:r>
          </a:p>
        </p:txBody>
      </p:sp>
      <p:sp>
        <p:nvSpPr>
          <p:cNvPr id="14" name="Slide Number">
            <a:extLst>
              <a:ext uri="{FF2B5EF4-FFF2-40B4-BE49-F238E27FC236}">
                <a16:creationId xmlns:a16="http://schemas.microsoft.com/office/drawing/2014/main" id="{3F095E33-003B-4E8E-853D-99C864317223}"/>
              </a:ext>
            </a:extLst>
          </p:cNvP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accent4"/>
                </a:solidFill>
                <a:latin typeface="+mn-lt"/>
                <a:cs typeface="Arial" panose="020B0604020202020204" pitchFamily="34" charset="0"/>
              </a:rPr>
              <a:t>‹#›</a:t>
            </a:fld>
            <a:endParaRPr lang="en-US" sz="1200" b="1">
              <a:solidFill>
                <a:schemeClr val="accent4"/>
              </a:solidFill>
              <a:latin typeface="+mn-lt"/>
            </a:endParaRPr>
          </a:p>
        </p:txBody>
      </p:sp>
      <p:pic>
        <p:nvPicPr>
          <p:cNvPr id="13" name="Graphic 12">
            <a:extLst>
              <a:ext uri="{FF2B5EF4-FFF2-40B4-BE49-F238E27FC236}">
                <a16:creationId xmlns:a16="http://schemas.microsoft.com/office/drawing/2014/main" id="{93313B97-D662-48C0-819F-7F9EC41248F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811952" y="872894"/>
            <a:ext cx="1600200" cy="443052"/>
          </a:xfrm>
          <a:prstGeom prst="rect">
            <a:avLst/>
          </a:prstGeom>
        </p:spPr>
      </p:pic>
    </p:spTree>
    <p:extLst>
      <p:ext uri="{BB962C8B-B14F-4D97-AF65-F5344CB8AC3E}">
        <p14:creationId xmlns:p14="http://schemas.microsoft.com/office/powerpoint/2010/main" val="169286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pact slide - Dark">
    <p:bg bwMode="gray">
      <p:bgPr>
        <a:solidFill>
          <a:schemeClr val="accent5"/>
        </a:solidFill>
        <a:effectLst/>
      </p:bgPr>
    </p:bg>
    <p:spTree>
      <p:nvGrpSpPr>
        <p:cNvPr id="1" name=""/>
        <p:cNvGrpSpPr/>
        <p:nvPr/>
      </p:nvGrpSpPr>
      <p:grpSpPr>
        <a:xfrm>
          <a:off x="0" y="0"/>
          <a:ext cx="0" cy="0"/>
          <a:chOff x="0" y="0"/>
          <a:chExt cx="0" cy="0"/>
        </a:xfrm>
      </p:grpSpPr>
      <p:sp>
        <p:nvSpPr>
          <p:cNvPr id="166" name="Parallelogram 165">
            <a:extLst>
              <a:ext uri="{FF2B5EF4-FFF2-40B4-BE49-F238E27FC236}">
                <a16:creationId xmlns:a16="http://schemas.microsoft.com/office/drawing/2014/main" id="{D108E857-2F65-45BF-88AB-8965CF812E48}"/>
              </a:ext>
              <a:ext uri="{C183D7F6-B498-43B3-948B-1728B52AA6E4}">
                <adec:decorative xmlns:adec="http://schemas.microsoft.com/office/drawing/2017/decorative" val="1"/>
              </a:ext>
            </a:extLst>
          </p:cNvPr>
          <p:cNvSpPr>
            <a:spLocks noChangeAspect="1"/>
          </p:cNvSpPr>
          <p:nvPr userDrawn="1"/>
        </p:nvSpPr>
        <p:spPr bwMode="gray">
          <a:xfrm flipH="1">
            <a:off x="3265729" y="1216152"/>
            <a:ext cx="5660542" cy="4425696"/>
          </a:xfrm>
          <a:prstGeom prst="parallelogram">
            <a:avLst>
              <a:gd name="adj" fmla="val 65186"/>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4"/>
          <p:cNvSpPr>
            <a:spLocks noGrp="1"/>
          </p:cNvSpPr>
          <p:nvPr userDrawn="1">
            <p:ph type="body" sz="quarter" idx="27" hasCustomPrompt="1"/>
          </p:nvPr>
        </p:nvSpPr>
        <p:spPr bwMode="gray">
          <a:xfrm>
            <a:off x="1231665" y="2084548"/>
            <a:ext cx="9728671" cy="2166747"/>
          </a:xfrm>
        </p:spPr>
        <p:txBody>
          <a:bodyPr>
            <a:spAutoFit/>
          </a:bodyPr>
          <a:lstStyle>
            <a:lvl1pPr marL="0" indent="0">
              <a:lnSpc>
                <a:spcPct val="110000"/>
              </a:lnSpc>
              <a:spcBef>
                <a:spcPts val="1800"/>
              </a:spcBef>
              <a:buNone/>
              <a:defRPr sz="3200" baseline="0">
                <a:solidFill>
                  <a:schemeClr val="bg1"/>
                </a:solidFill>
                <a:latin typeface="+mj-lt"/>
                <a:cs typeface="Times New Roman" panose="02020603050405020304" pitchFamily="18" charset="0"/>
              </a:defRPr>
            </a:lvl1pPr>
            <a:lvl2pPr marL="163289" indent="0">
              <a:spcBef>
                <a:spcPts val="0"/>
              </a:spcBef>
              <a:buNone/>
              <a:defRPr sz="2000">
                <a:solidFill>
                  <a:schemeClr val="accent3"/>
                </a:solidFill>
              </a:defRPr>
            </a:lvl2pPr>
            <a:lvl3pPr marL="326578" indent="0">
              <a:spcBef>
                <a:spcPts val="0"/>
              </a:spcBef>
              <a:buNone/>
              <a:defRPr sz="2000">
                <a:solidFill>
                  <a:schemeClr val="accent3"/>
                </a:solidFill>
              </a:defRPr>
            </a:lvl3pPr>
            <a:lvl4pPr marL="489867" indent="0">
              <a:spcBef>
                <a:spcPts val="0"/>
              </a:spcBef>
              <a:buNone/>
              <a:defRPr sz="2000">
                <a:solidFill>
                  <a:schemeClr val="accent3"/>
                </a:solidFill>
              </a:defRPr>
            </a:lvl4pPr>
            <a:lvl5pPr marL="653156" indent="0">
              <a:spcBef>
                <a:spcPts val="0"/>
              </a:spcBef>
              <a:buNone/>
              <a:defRPr sz="2000">
                <a:solidFill>
                  <a:schemeClr val="accent3"/>
                </a:solidFill>
              </a:defRPr>
            </a:lvl5pPr>
          </a:lstStyle>
          <a:p>
            <a:pPr lvl="0"/>
            <a:r>
              <a:rPr lang="en-US"/>
              <a:t>“Previously, I would never know if employees had their most productive day. The employee wouldn’t even know. Now throughout the day, we both know if they are tracking to have their ‘best day ever’ and we can celebrate it!”</a:t>
            </a:r>
          </a:p>
        </p:txBody>
      </p:sp>
      <p:sp>
        <p:nvSpPr>
          <p:cNvPr id="14" name="Text Placeholder 6"/>
          <p:cNvSpPr>
            <a:spLocks noGrp="1"/>
          </p:cNvSpPr>
          <p:nvPr userDrawn="1">
            <p:ph type="body" sz="quarter" idx="28" hasCustomPrompt="1"/>
          </p:nvPr>
        </p:nvSpPr>
        <p:spPr bwMode="gray">
          <a:xfrm>
            <a:off x="8805798" y="5952207"/>
            <a:ext cx="2770632" cy="215444"/>
          </a:xfrm>
        </p:spPr>
        <p:txBody>
          <a:bodyPr rIns="0" bIns="0" anchor="b" anchorCtr="0"/>
          <a:lstStyle>
            <a:lvl1pPr marL="0" indent="0">
              <a:spcBef>
                <a:spcPts val="0"/>
              </a:spcBef>
              <a:buNone/>
              <a:defRPr sz="700">
                <a:solidFill>
                  <a:schemeClr val="accent3"/>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a:t>Source: Click to add source. Use a single space after “Source:” and a period at the end of the source. Stretch the box to the left as needed.</a:t>
            </a:r>
          </a:p>
        </p:txBody>
      </p:sp>
      <p:sp>
        <p:nvSpPr>
          <p:cNvPr id="9" name="Text Placeholder 6"/>
          <p:cNvSpPr>
            <a:spLocks noGrp="1"/>
          </p:cNvSpPr>
          <p:nvPr userDrawn="1">
            <p:ph type="body" sz="quarter" idx="30" hasCustomPrompt="1"/>
          </p:nvPr>
        </p:nvSpPr>
        <p:spPr bwMode="gray">
          <a:xfrm>
            <a:off x="612773" y="5952207"/>
            <a:ext cx="3657600" cy="215444"/>
          </a:xfrm>
        </p:spPr>
        <p:txBody>
          <a:bodyPr lIns="0" rIns="0" bIns="0" anchor="b" anchorCtr="0"/>
          <a:lstStyle>
            <a:lvl1pPr marL="115888" indent="-115888">
              <a:spcBef>
                <a:spcPts val="200"/>
              </a:spcBef>
              <a:buClr>
                <a:schemeClr val="accent3"/>
              </a:buClr>
              <a:buFont typeface="+mj-lt"/>
              <a:buAutoNum type="arabicPeriod"/>
              <a:defRPr sz="700">
                <a:solidFill>
                  <a:schemeClr val="accent3"/>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a:t>Click to add footnote. Numbers appear automatically (no additional space or tab needed). Use a period at the end of each footnote. Stretch the box to the right as needed.</a:t>
            </a:r>
          </a:p>
        </p:txBody>
      </p:sp>
      <p:sp>
        <p:nvSpPr>
          <p:cNvPr id="167" name="Slide Number">
            <a:extLst>
              <a:ext uri="{FF2B5EF4-FFF2-40B4-BE49-F238E27FC236}">
                <a16:creationId xmlns:a16="http://schemas.microsoft.com/office/drawing/2014/main" id="{6754ED1A-2097-4104-9479-BB369FD3B52D}"/>
              </a:ext>
            </a:extLst>
          </p:cNvP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bg1"/>
                </a:solidFill>
                <a:latin typeface="+mn-lt"/>
                <a:cs typeface="Arial" panose="020B0604020202020204" pitchFamily="34" charset="0"/>
              </a:rPr>
              <a:t>‹#›</a:t>
            </a:fld>
            <a:endParaRPr lang="en-US" sz="1200" b="1">
              <a:solidFill>
                <a:schemeClr val="bg1"/>
              </a:solidFill>
              <a:latin typeface="+mn-lt"/>
            </a:endParaRPr>
          </a:p>
        </p:txBody>
      </p:sp>
      <p:pic>
        <p:nvPicPr>
          <p:cNvPr id="169" name="Graphic 168">
            <a:extLst>
              <a:ext uri="{FF2B5EF4-FFF2-40B4-BE49-F238E27FC236}">
                <a16:creationId xmlns:a16="http://schemas.microsoft.com/office/drawing/2014/main" id="{183B66EE-8447-4829-BF62-C83DCE5FE132}"/>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609600" y="6273198"/>
            <a:ext cx="1051560" cy="291148"/>
          </a:xfrm>
          <a:prstGeom prst="rect">
            <a:avLst/>
          </a:prstGeom>
        </p:spPr>
      </p:pic>
      <p:pic>
        <p:nvPicPr>
          <p:cNvPr id="168" name="Graphic 167">
            <a:extLst>
              <a:ext uri="{FF2B5EF4-FFF2-40B4-BE49-F238E27FC236}">
                <a16:creationId xmlns:a16="http://schemas.microsoft.com/office/drawing/2014/main" id="{650BCF0F-4A5E-4085-9F61-DCE145DD197C}"/>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896065" y="6311465"/>
            <a:ext cx="9281141" cy="101571"/>
          </a:xfrm>
          <a:prstGeom prst="rect">
            <a:avLst/>
          </a:prstGeom>
        </p:spPr>
      </p:pic>
    </p:spTree>
    <p:extLst>
      <p:ext uri="{BB962C8B-B14F-4D97-AF65-F5344CB8AC3E}">
        <p14:creationId xmlns:p14="http://schemas.microsoft.com/office/powerpoint/2010/main" val="3041529178"/>
      </p:ext>
    </p:extLst>
  </p:cSld>
  <p:clrMapOvr>
    <a:masterClrMapping/>
  </p:clrMapOvr>
  <p:extLst>
    <p:ext uri="{DCECCB84-F9BA-43D5-87BE-67443E8EF086}">
      <p15:sldGuideLst xmlns:p15="http://schemas.microsoft.com/office/powerpoint/2012/main">
        <p15:guide id="1" orient="horz" pos="3889" userDrawn="1">
          <p15:clr>
            <a:srgbClr val="FBAE40"/>
          </p15:clr>
        </p15:guide>
        <p15:guide id="2" orient="horz" pos="479"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Presentation End">
    <p:bg bwMode="gray">
      <p:bgPr>
        <a:solidFill>
          <a:schemeClr val="tx1"/>
        </a:solidFill>
        <a:effectLst/>
      </p:bgPr>
    </p:bg>
    <p:spTree>
      <p:nvGrpSpPr>
        <p:cNvPr id="1" name=""/>
        <p:cNvGrpSpPr/>
        <p:nvPr/>
      </p:nvGrpSpPr>
      <p:grpSpPr>
        <a:xfrm>
          <a:off x="0" y="0"/>
          <a:ext cx="0" cy="0"/>
          <a:chOff x="0" y="0"/>
          <a:chExt cx="0" cy="0"/>
        </a:xfrm>
      </p:grpSpPr>
      <p:sp>
        <p:nvSpPr>
          <p:cNvPr id="8" name="Parallelogram 7">
            <a:extLst>
              <a:ext uri="{C183D7F6-B498-43B3-948B-1728B52AA6E4}">
                <adec:decorative xmlns:adec="http://schemas.microsoft.com/office/drawing/2017/decorative" val="1"/>
              </a:ext>
            </a:extLst>
          </p:cNvPr>
          <p:cNvSpPr>
            <a:spLocks noChangeAspect="1"/>
          </p:cNvSpPr>
          <p:nvPr userDrawn="1"/>
        </p:nvSpPr>
        <p:spPr bwMode="gray">
          <a:xfrm flipH="1">
            <a:off x="1710250" y="0"/>
            <a:ext cx="8771501" cy="6858000"/>
          </a:xfrm>
          <a:prstGeom prst="parallelogram">
            <a:avLst>
              <a:gd name="adj" fmla="val 65186"/>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B81F0548-482E-4439-B7CA-4A67FDAC091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4531359" y="2995791"/>
            <a:ext cx="3127248" cy="865850"/>
          </a:xfrm>
          <a:prstGeom prst="rect">
            <a:avLst/>
          </a:prstGeom>
        </p:spPr>
      </p:pic>
    </p:spTree>
    <p:extLst>
      <p:ext uri="{BB962C8B-B14F-4D97-AF65-F5344CB8AC3E}">
        <p14:creationId xmlns:p14="http://schemas.microsoft.com/office/powerpoint/2010/main" val="424534372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Legal Caveat">
    <p:spTree>
      <p:nvGrpSpPr>
        <p:cNvPr id="1" name=""/>
        <p:cNvGrpSpPr/>
        <p:nvPr/>
      </p:nvGrpSpPr>
      <p:grpSpPr>
        <a:xfrm>
          <a:off x="0" y="0"/>
          <a:ext cx="0" cy="0"/>
          <a:chOff x="0" y="0"/>
          <a:chExt cx="0" cy="0"/>
        </a:xfrm>
      </p:grpSpPr>
      <p:sp>
        <p:nvSpPr>
          <p:cNvPr id="3" name="Date Placeholder 2" hidden="1"/>
          <p:cNvSpPr>
            <a:spLocks noGrp="1"/>
          </p:cNvSpPr>
          <p:nvPr>
            <p:ph type="dt" sz="half" idx="10"/>
          </p:nvPr>
        </p:nvSpPr>
        <p:spPr bwMode="gray"/>
        <p:txBody>
          <a:bodyPr/>
          <a:lstStyle/>
          <a:p>
            <a:endParaRPr lang="en-US"/>
          </a:p>
        </p:txBody>
      </p:sp>
      <p:sp>
        <p:nvSpPr>
          <p:cNvPr id="4" name="Slide Number Placeholder 3" hidden="1"/>
          <p:cNvSpPr>
            <a:spLocks noGrp="1"/>
          </p:cNvSpPr>
          <p:nvPr>
            <p:ph type="sldNum" sz="quarter" idx="11"/>
          </p:nvPr>
        </p:nvSpPr>
        <p:spPr bwMode="gray"/>
        <p:txBody>
          <a:bodyPr/>
          <a:lstStyle/>
          <a:p>
            <a:fld id="{79A09FC8-B54D-47FB-9034-F0587B1C3005}" type="slidenum">
              <a:rPr lang="en-US" smtClean="0"/>
              <a:pPr/>
              <a:t>‹#›</a:t>
            </a:fld>
            <a:endParaRPr lang="en-US"/>
          </a:p>
        </p:txBody>
      </p:sp>
      <p:grpSp>
        <p:nvGrpSpPr>
          <p:cNvPr id="9" name="Caveat"/>
          <p:cNvGrpSpPr/>
          <p:nvPr userDrawn="1"/>
        </p:nvGrpSpPr>
        <p:grpSpPr bwMode="gray">
          <a:xfrm>
            <a:off x="3041863" y="871768"/>
            <a:ext cx="7937074" cy="5004447"/>
            <a:chOff x="1541904" y="1270121"/>
            <a:chExt cx="7937074" cy="5004447"/>
          </a:xfrm>
        </p:grpSpPr>
        <p:sp>
          <p:nvSpPr>
            <p:cNvPr id="28" name="TextBox 27"/>
            <p:cNvSpPr txBox="1"/>
            <p:nvPr userDrawn="1"/>
          </p:nvSpPr>
          <p:spPr bwMode="gray">
            <a:xfrm>
              <a:off x="1541961" y="1270121"/>
              <a:ext cx="7937017" cy="5004447"/>
            </a:xfrm>
            <a:prstGeom prst="rect">
              <a:avLst/>
            </a:prstGeom>
            <a:noFill/>
          </p:spPr>
          <p:txBody>
            <a:bodyPr wrap="square" lIns="0" tIns="0" rIns="0" bIns="0" rtlCol="0">
              <a:spAutoFit/>
            </a:bodyPr>
            <a:lstStyle/>
            <a:p>
              <a:pPr>
                <a:lnSpc>
                  <a:spcPct val="110000"/>
                </a:lnSpc>
                <a:spcBef>
                  <a:spcPts val="400"/>
                </a:spcBef>
              </a:pPr>
              <a:r>
                <a:rPr lang="en-US" sz="800" b="0" spc="50">
                  <a:solidFill>
                    <a:schemeClr val="accent4"/>
                  </a:solidFill>
                </a:rPr>
                <a:t>LEGAL</a:t>
              </a:r>
              <a:r>
                <a:rPr lang="en-US" sz="800" b="0" spc="50" baseline="0">
                  <a:solidFill>
                    <a:schemeClr val="accent4"/>
                  </a:solidFill>
                </a:rPr>
                <a:t> CAVEAT</a:t>
              </a:r>
              <a:endParaRPr lang="en-US" sz="800" b="0" spc="50">
                <a:solidFill>
                  <a:schemeClr val="accent4"/>
                </a:solidFill>
              </a:endParaRPr>
            </a:p>
            <a:p>
              <a:pPr>
                <a:lnSpc>
                  <a:spcPct val="110000"/>
                </a:lnSpc>
                <a:spcBef>
                  <a:spcPts val="1200"/>
                </a:spcBef>
              </a:pPr>
              <a:r>
                <a:rPr lang="en-US" sz="800">
                  <a:solidFill>
                    <a:schemeClr val="accent4"/>
                  </a:solidFill>
                </a:rPr>
                <a:t>Advisory Board has made efforts to verify the accuracy of the information it provides to members. This report relies on data obtained from many sources, however, and Advisory Board cannot guarantee the accuracy of the information provided or any analysis based thereon. In addition, Advisory Board is not 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medical, tax, or accounting issues, before implementing any of these tactics. Neither Advisory Board nor its officers, directors, trustees, employees, and agents shall be liable for any claims, liabilities, or expenses relating to (a) any errors or omissions in this report, whether caused by Advisory Board or any of its employees or agents, or sources or other third parties, (b) any recommendation or graded ranking by Advisory Board, or (c) failure of member and its employees and agents to abide by the terms set forth herein.</a:t>
              </a:r>
            </a:p>
            <a:p>
              <a:pPr>
                <a:lnSpc>
                  <a:spcPct val="110000"/>
                </a:lnSpc>
                <a:spcBef>
                  <a:spcPts val="800"/>
                </a:spcBef>
              </a:pPr>
              <a:r>
                <a:rPr lang="en-US" sz="800">
                  <a:solidFill>
                    <a:schemeClr val="accent4"/>
                  </a:solidFill>
                </a:rPr>
                <a:t>Advisory Board and the “A” logo are registered trademarks of The Advisory Board Company in the United States and other countries. Members are not permitted to use these trademarks, or any other trademark, product name, service name, trade name, and logo of Advisory Board without prior written consent of Advisory Board.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Advisory Board and its products and services, or (b) an endorsement of the company or its products or services by Advisory Board. Advisory Board is not affiliated with any such company.</a:t>
              </a:r>
            </a:p>
            <a:p>
              <a:pPr>
                <a:lnSpc>
                  <a:spcPct val="110000"/>
                </a:lnSpc>
                <a:spcBef>
                  <a:spcPts val="1200"/>
                </a:spcBef>
              </a:pPr>
              <a:r>
                <a:rPr lang="en-US" sz="800" b="1">
                  <a:solidFill>
                    <a:schemeClr val="accent4"/>
                  </a:solidFill>
                </a:rPr>
                <a:t>IMPORTANT: Please read the following.</a:t>
              </a:r>
            </a:p>
            <a:p>
              <a:pPr>
                <a:lnSpc>
                  <a:spcPct val="110000"/>
                </a:lnSpc>
                <a:spcBef>
                  <a:spcPts val="400"/>
                </a:spcBef>
              </a:pPr>
              <a:r>
                <a:rPr lang="en-US" sz="800">
                  <a:solidFill>
                    <a:schemeClr val="accent4"/>
                  </a:solidFill>
                </a:rPr>
                <a:t>Advisory Board has prepared this report for the exclusive use of its members. Each member acknowledges and agrees that this report and the information contained herein (collectively, the “Report”) are confidential and proprietary to Advisory Board. By accepting delivery of this Report, each member agrees to abide by the terms as stated herein, including the following:</a:t>
              </a:r>
            </a:p>
            <a:p>
              <a:pPr marL="171450" indent="-171450">
                <a:lnSpc>
                  <a:spcPct val="110000"/>
                </a:lnSpc>
                <a:spcBef>
                  <a:spcPts val="800"/>
                </a:spcBef>
              </a:pPr>
              <a:r>
                <a:rPr lang="en-US" sz="800">
                  <a:solidFill>
                    <a:schemeClr val="accent4"/>
                  </a:solidFill>
                </a:rPr>
                <a:t>1.	Advisory Board owns all right, title, and interest in and to this Report. Except as stated herein, no right, license, permission, or interest of any kind in this Report is intended to be given, transferred to, or acquired by a member. Each member is authorized to use this Report only to the extent expressly authorized herein.</a:t>
              </a:r>
            </a:p>
            <a:p>
              <a:pPr marL="171450" indent="-171450">
                <a:lnSpc>
                  <a:spcPct val="110000"/>
                </a:lnSpc>
                <a:spcBef>
                  <a:spcPts val="800"/>
                </a:spcBef>
              </a:pPr>
              <a:r>
                <a:rPr lang="en-US" sz="800">
                  <a:solidFill>
                    <a:schemeClr val="accent4"/>
                  </a:solidFill>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171450" indent="-171450">
                <a:lnSpc>
                  <a:spcPct val="110000"/>
                </a:lnSpc>
                <a:spcBef>
                  <a:spcPts val="800"/>
                </a:spcBef>
              </a:pPr>
              <a:r>
                <a:rPr lang="en-US" sz="800">
                  <a:solidFill>
                    <a:schemeClr val="accent4"/>
                  </a:solidFill>
                </a:rPr>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71450" indent="-171450">
                <a:lnSpc>
                  <a:spcPct val="110000"/>
                </a:lnSpc>
                <a:spcBef>
                  <a:spcPts val="800"/>
                </a:spcBef>
              </a:pPr>
              <a:r>
                <a:rPr lang="en-US" sz="800">
                  <a:solidFill>
                    <a:schemeClr val="accent4"/>
                  </a:solidFill>
                </a:rPr>
                <a:t>4.	Each member shall not remove from this Report any confidential markings, copyright notices, and/or other similar indicia herein.</a:t>
              </a:r>
            </a:p>
            <a:p>
              <a:pPr marL="171450" indent="-171450">
                <a:lnSpc>
                  <a:spcPct val="110000"/>
                </a:lnSpc>
                <a:spcBef>
                  <a:spcPts val="800"/>
                </a:spcBef>
              </a:pPr>
              <a:r>
                <a:rPr lang="en-US" sz="800">
                  <a:solidFill>
                    <a:schemeClr val="accent4"/>
                  </a:solidFill>
                </a:rPr>
                <a:t>5.	Each member is responsible for any breach of its obligations as stated herein by any of its employees or agents.</a:t>
              </a:r>
            </a:p>
            <a:p>
              <a:pPr marL="171450" indent="-171450">
                <a:lnSpc>
                  <a:spcPct val="110000"/>
                </a:lnSpc>
                <a:spcBef>
                  <a:spcPts val="800"/>
                </a:spcBef>
              </a:pPr>
              <a:r>
                <a:rPr lang="en-US" sz="800">
                  <a:solidFill>
                    <a:schemeClr val="accent4"/>
                  </a:solidFill>
                </a:rPr>
                <a:t>6.	If a member is unwilling to abide by any of the foregoing obligations, then such member shall promptly return this Report and all copies thereof to Advisory Board.</a:t>
              </a:r>
            </a:p>
          </p:txBody>
        </p:sp>
        <p:cxnSp>
          <p:nvCxnSpPr>
            <p:cNvPr id="27" name="Straight Connector 26">
              <a:extLst>
                <a:ext uri="{C183D7F6-B498-43B3-948B-1728B52AA6E4}">
                  <adec:decorative xmlns:adec="http://schemas.microsoft.com/office/drawing/2017/decorative" val="1"/>
                </a:ext>
              </a:extLst>
            </p:cNvPr>
            <p:cNvCxnSpPr/>
            <p:nvPr userDrawn="1"/>
          </p:nvCxnSpPr>
          <p:spPr bwMode="gray">
            <a:xfrm>
              <a:off x="1541904" y="1427230"/>
              <a:ext cx="7937074" cy="0"/>
            </a:xfrm>
            <a:prstGeom prst="line">
              <a:avLst/>
            </a:prstGeom>
            <a:ln w="1905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
        <p:nvSpPr>
          <p:cNvPr id="12" name="Copyright">
            <a:extLst>
              <a:ext uri="{FF2B5EF4-FFF2-40B4-BE49-F238E27FC236}">
                <a16:creationId xmlns:a16="http://schemas.microsoft.com/office/drawing/2014/main" id="{37ECBFDB-F3C1-4D03-9412-AB3FB1618EA0}"/>
              </a:ext>
            </a:extLst>
          </p:cNvPr>
          <p:cNvSpPr txBox="1"/>
          <p:nvPr userDrawn="1"/>
        </p:nvSpPr>
        <p:spPr bwMode="gray">
          <a:xfrm>
            <a:off x="811952" y="6502287"/>
            <a:ext cx="2979100"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a:solidFill>
                  <a:schemeClr val="accent4"/>
                </a:solidFill>
                <a:latin typeface="+mj-lt"/>
                <a:cs typeface="Times New Roman" panose="02020603050405020304" pitchFamily="18" charset="0"/>
              </a:rPr>
              <a:t>© 2023 Advisory Board • All rights reserved • </a:t>
            </a:r>
            <a:r>
              <a:rPr lang="en-US" sz="700" b="1">
                <a:solidFill>
                  <a:schemeClr val="accent4"/>
                </a:solidFill>
                <a:latin typeface="+mj-lt"/>
                <a:cs typeface="Times New Roman" panose="02020603050405020304" pitchFamily="18" charset="0"/>
              </a:rPr>
              <a:t>advisory.com</a:t>
            </a:r>
          </a:p>
        </p:txBody>
      </p:sp>
      <p:sp>
        <p:nvSpPr>
          <p:cNvPr id="14" name="Slide Number">
            <a:extLst>
              <a:ext uri="{FF2B5EF4-FFF2-40B4-BE49-F238E27FC236}">
                <a16:creationId xmlns:a16="http://schemas.microsoft.com/office/drawing/2014/main" id="{3F095E33-003B-4E8E-853D-99C864317223}"/>
              </a:ext>
            </a:extLst>
          </p:cNvP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accent4"/>
                </a:solidFill>
                <a:latin typeface="+mn-lt"/>
                <a:cs typeface="Arial" panose="020B0604020202020204" pitchFamily="34" charset="0"/>
              </a:rPr>
              <a:t>‹#›</a:t>
            </a:fld>
            <a:endParaRPr lang="en-US" sz="1200" b="1">
              <a:solidFill>
                <a:schemeClr val="accent4"/>
              </a:solidFill>
              <a:latin typeface="+mn-lt"/>
            </a:endParaRPr>
          </a:p>
        </p:txBody>
      </p:sp>
      <p:pic>
        <p:nvPicPr>
          <p:cNvPr id="13" name="Graphic 12">
            <a:extLst>
              <a:ext uri="{FF2B5EF4-FFF2-40B4-BE49-F238E27FC236}">
                <a16:creationId xmlns:a16="http://schemas.microsoft.com/office/drawing/2014/main" id="{93313B97-D662-48C0-819F-7F9EC41248F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811952" y="872894"/>
            <a:ext cx="1600200" cy="443052"/>
          </a:xfrm>
          <a:prstGeom prst="rect">
            <a:avLst/>
          </a:prstGeom>
        </p:spPr>
      </p:pic>
    </p:spTree>
    <p:extLst>
      <p:ext uri="{BB962C8B-B14F-4D97-AF65-F5344CB8AC3E}">
        <p14:creationId xmlns:p14="http://schemas.microsoft.com/office/powerpoint/2010/main" val="1692868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Presentation End">
    <p:bg bwMode="gray">
      <p:bgPr>
        <a:solidFill>
          <a:schemeClr val="tx1"/>
        </a:solidFill>
        <a:effectLst/>
      </p:bgPr>
    </p:bg>
    <p:spTree>
      <p:nvGrpSpPr>
        <p:cNvPr id="1" name=""/>
        <p:cNvGrpSpPr/>
        <p:nvPr/>
      </p:nvGrpSpPr>
      <p:grpSpPr>
        <a:xfrm>
          <a:off x="0" y="0"/>
          <a:ext cx="0" cy="0"/>
          <a:chOff x="0" y="0"/>
          <a:chExt cx="0" cy="0"/>
        </a:xfrm>
      </p:grpSpPr>
      <p:sp>
        <p:nvSpPr>
          <p:cNvPr id="8" name="Parallelogram 7">
            <a:extLst>
              <a:ext uri="{C183D7F6-B498-43B3-948B-1728B52AA6E4}">
                <adec:decorative xmlns:adec="http://schemas.microsoft.com/office/drawing/2017/decorative" val="1"/>
              </a:ext>
            </a:extLst>
          </p:cNvPr>
          <p:cNvSpPr>
            <a:spLocks noChangeAspect="1"/>
          </p:cNvSpPr>
          <p:nvPr userDrawn="1"/>
        </p:nvSpPr>
        <p:spPr bwMode="gray">
          <a:xfrm flipH="1">
            <a:off x="1710250" y="0"/>
            <a:ext cx="8771501" cy="6858000"/>
          </a:xfrm>
          <a:prstGeom prst="parallelogram">
            <a:avLst>
              <a:gd name="adj" fmla="val 65186"/>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B81F0548-482E-4439-B7CA-4A67FDAC091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4531359" y="2995791"/>
            <a:ext cx="3127248" cy="865850"/>
          </a:xfrm>
          <a:prstGeom prst="rect">
            <a:avLst/>
          </a:prstGeom>
        </p:spPr>
      </p:pic>
    </p:spTree>
    <p:extLst>
      <p:ext uri="{BB962C8B-B14F-4D97-AF65-F5344CB8AC3E}">
        <p14:creationId xmlns:p14="http://schemas.microsoft.com/office/powerpoint/2010/main" val="424534372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Legal Caveat">
    <p:spTree>
      <p:nvGrpSpPr>
        <p:cNvPr id="1" name=""/>
        <p:cNvGrpSpPr/>
        <p:nvPr/>
      </p:nvGrpSpPr>
      <p:grpSpPr>
        <a:xfrm>
          <a:off x="0" y="0"/>
          <a:ext cx="0" cy="0"/>
          <a:chOff x="0" y="0"/>
          <a:chExt cx="0" cy="0"/>
        </a:xfrm>
      </p:grpSpPr>
      <p:sp>
        <p:nvSpPr>
          <p:cNvPr id="3" name="Date Placeholder 2" hidden="1"/>
          <p:cNvSpPr>
            <a:spLocks noGrp="1"/>
          </p:cNvSpPr>
          <p:nvPr>
            <p:ph type="dt" sz="half" idx="10"/>
          </p:nvPr>
        </p:nvSpPr>
        <p:spPr bwMode="gray"/>
        <p:txBody>
          <a:bodyPr/>
          <a:lstStyle/>
          <a:p>
            <a:endParaRPr lang="en-US"/>
          </a:p>
        </p:txBody>
      </p:sp>
      <p:sp>
        <p:nvSpPr>
          <p:cNvPr id="4" name="Slide Number Placeholder 3" hidden="1"/>
          <p:cNvSpPr>
            <a:spLocks noGrp="1"/>
          </p:cNvSpPr>
          <p:nvPr>
            <p:ph type="sldNum" sz="quarter" idx="11"/>
          </p:nvPr>
        </p:nvSpPr>
        <p:spPr bwMode="gray"/>
        <p:txBody>
          <a:bodyPr/>
          <a:lstStyle/>
          <a:p>
            <a:fld id="{79A09FC8-B54D-47FB-9034-F0587B1C3005}" type="slidenum">
              <a:rPr lang="en-US" smtClean="0"/>
              <a:pPr/>
              <a:t>‹#›</a:t>
            </a:fld>
            <a:endParaRPr lang="en-US"/>
          </a:p>
        </p:txBody>
      </p:sp>
      <p:grpSp>
        <p:nvGrpSpPr>
          <p:cNvPr id="9" name="Caveat"/>
          <p:cNvGrpSpPr/>
          <p:nvPr userDrawn="1"/>
        </p:nvGrpSpPr>
        <p:grpSpPr bwMode="gray">
          <a:xfrm>
            <a:off x="3041863" y="871768"/>
            <a:ext cx="7937074" cy="5004447"/>
            <a:chOff x="1541904" y="1270121"/>
            <a:chExt cx="7937074" cy="5004447"/>
          </a:xfrm>
        </p:grpSpPr>
        <p:sp>
          <p:nvSpPr>
            <p:cNvPr id="28" name="TextBox 27"/>
            <p:cNvSpPr txBox="1"/>
            <p:nvPr userDrawn="1"/>
          </p:nvSpPr>
          <p:spPr bwMode="gray">
            <a:xfrm>
              <a:off x="1541961" y="1270121"/>
              <a:ext cx="7937017" cy="5004447"/>
            </a:xfrm>
            <a:prstGeom prst="rect">
              <a:avLst/>
            </a:prstGeom>
            <a:noFill/>
          </p:spPr>
          <p:txBody>
            <a:bodyPr wrap="square" lIns="0" tIns="0" rIns="0" bIns="0" rtlCol="0">
              <a:spAutoFit/>
            </a:bodyPr>
            <a:lstStyle/>
            <a:p>
              <a:pPr>
                <a:lnSpc>
                  <a:spcPct val="110000"/>
                </a:lnSpc>
                <a:spcBef>
                  <a:spcPts val="400"/>
                </a:spcBef>
              </a:pPr>
              <a:r>
                <a:rPr lang="en-US" sz="800" b="0" spc="50">
                  <a:solidFill>
                    <a:schemeClr val="accent4"/>
                  </a:solidFill>
                </a:rPr>
                <a:t>LEGAL</a:t>
              </a:r>
              <a:r>
                <a:rPr lang="en-US" sz="800" b="0" spc="50" baseline="0">
                  <a:solidFill>
                    <a:schemeClr val="accent4"/>
                  </a:solidFill>
                </a:rPr>
                <a:t> CAVEAT</a:t>
              </a:r>
              <a:endParaRPr lang="en-US" sz="800" b="0" spc="50">
                <a:solidFill>
                  <a:schemeClr val="accent4"/>
                </a:solidFill>
              </a:endParaRPr>
            </a:p>
            <a:p>
              <a:pPr>
                <a:lnSpc>
                  <a:spcPct val="110000"/>
                </a:lnSpc>
                <a:spcBef>
                  <a:spcPts val="1200"/>
                </a:spcBef>
              </a:pPr>
              <a:r>
                <a:rPr lang="en-US" sz="800">
                  <a:solidFill>
                    <a:schemeClr val="accent4"/>
                  </a:solidFill>
                </a:rPr>
                <a:t>Advisory Board has made efforts to verify the accuracy of the information it provides to members. This report relies on data obtained from many sources, however, and Advisory Board cannot guarantee the accuracy of the information provided or any analysis based thereon. In addition, Advisory Board is not 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medical, tax, or accounting issues, before implementing any of these tactics. Neither Advisory Board nor its officers, directors, trustees, employees, and agents shall be liable for any claims, liabilities, or expenses relating to (a) any errors or omissions in this report, whether caused by Advisory Board or any of its employees or agents, or sources or other third parties, (b) any recommendation or graded ranking by Advisory Board, or (c) failure of member and its employees and agents to abide by the terms set forth herein.</a:t>
              </a:r>
            </a:p>
            <a:p>
              <a:pPr>
                <a:lnSpc>
                  <a:spcPct val="110000"/>
                </a:lnSpc>
                <a:spcBef>
                  <a:spcPts val="800"/>
                </a:spcBef>
              </a:pPr>
              <a:r>
                <a:rPr lang="en-US" sz="800">
                  <a:solidFill>
                    <a:schemeClr val="accent4"/>
                  </a:solidFill>
                </a:rPr>
                <a:t>Advisory Board and the “A” logo are registered trademarks of The Advisory Board Company in the United States and other countries. Members are not permitted to use these trademarks, or any other trademark, product name, service name, trade name, and logo of Advisory Board without prior written consent of Advisory Board.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Advisory Board and its products and services, or (b) an endorsement of the company or its products or services by Advisory Board. Advisory Board is not affiliated with any such company.</a:t>
              </a:r>
            </a:p>
            <a:p>
              <a:pPr>
                <a:lnSpc>
                  <a:spcPct val="110000"/>
                </a:lnSpc>
                <a:spcBef>
                  <a:spcPts val="1200"/>
                </a:spcBef>
              </a:pPr>
              <a:r>
                <a:rPr lang="en-US" sz="800" b="1">
                  <a:solidFill>
                    <a:schemeClr val="accent4"/>
                  </a:solidFill>
                </a:rPr>
                <a:t>IMPORTANT: Please read the following.</a:t>
              </a:r>
            </a:p>
            <a:p>
              <a:pPr>
                <a:lnSpc>
                  <a:spcPct val="110000"/>
                </a:lnSpc>
                <a:spcBef>
                  <a:spcPts val="400"/>
                </a:spcBef>
              </a:pPr>
              <a:r>
                <a:rPr lang="en-US" sz="800">
                  <a:solidFill>
                    <a:schemeClr val="accent4"/>
                  </a:solidFill>
                </a:rPr>
                <a:t>Advisory Board has prepared this report for the exclusive use of its members. Each member acknowledges and agrees that this report and the information contained herein (collectively, the “Report”) are confidential and proprietary to Advisory Board. By accepting delivery of this Report, each member agrees to abide by the terms as stated herein, including the following:</a:t>
              </a:r>
            </a:p>
            <a:p>
              <a:pPr marL="171450" indent="-171450">
                <a:lnSpc>
                  <a:spcPct val="110000"/>
                </a:lnSpc>
                <a:spcBef>
                  <a:spcPts val="800"/>
                </a:spcBef>
              </a:pPr>
              <a:r>
                <a:rPr lang="en-US" sz="800">
                  <a:solidFill>
                    <a:schemeClr val="accent4"/>
                  </a:solidFill>
                </a:rPr>
                <a:t>1.	Advisory Board owns all right, title, and interest in and to this Report. Except as stated herein, no right, license, permission, or interest of any kind in this Report is intended to be given, transferred to, or acquired by a member. Each member is authorized to use this Report only to the extent expressly authorized herein.</a:t>
              </a:r>
            </a:p>
            <a:p>
              <a:pPr marL="171450" indent="-171450">
                <a:lnSpc>
                  <a:spcPct val="110000"/>
                </a:lnSpc>
                <a:spcBef>
                  <a:spcPts val="800"/>
                </a:spcBef>
              </a:pPr>
              <a:r>
                <a:rPr lang="en-US" sz="800">
                  <a:solidFill>
                    <a:schemeClr val="accent4"/>
                  </a:solidFill>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171450" indent="-171450">
                <a:lnSpc>
                  <a:spcPct val="110000"/>
                </a:lnSpc>
                <a:spcBef>
                  <a:spcPts val="800"/>
                </a:spcBef>
              </a:pPr>
              <a:r>
                <a:rPr lang="en-US" sz="800">
                  <a:solidFill>
                    <a:schemeClr val="accent4"/>
                  </a:solidFill>
                </a:rPr>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71450" indent="-171450">
                <a:lnSpc>
                  <a:spcPct val="110000"/>
                </a:lnSpc>
                <a:spcBef>
                  <a:spcPts val="800"/>
                </a:spcBef>
              </a:pPr>
              <a:r>
                <a:rPr lang="en-US" sz="800">
                  <a:solidFill>
                    <a:schemeClr val="accent4"/>
                  </a:solidFill>
                </a:rPr>
                <a:t>4.	Each member shall not remove from this Report any confidential markings, copyright notices, and/or other similar indicia herein.</a:t>
              </a:r>
            </a:p>
            <a:p>
              <a:pPr marL="171450" indent="-171450">
                <a:lnSpc>
                  <a:spcPct val="110000"/>
                </a:lnSpc>
                <a:spcBef>
                  <a:spcPts val="800"/>
                </a:spcBef>
              </a:pPr>
              <a:r>
                <a:rPr lang="en-US" sz="800">
                  <a:solidFill>
                    <a:schemeClr val="accent4"/>
                  </a:solidFill>
                </a:rPr>
                <a:t>5.	Each member is responsible for any breach of its obligations as stated herein by any of its employees or agents.</a:t>
              </a:r>
            </a:p>
            <a:p>
              <a:pPr marL="171450" indent="-171450">
                <a:lnSpc>
                  <a:spcPct val="110000"/>
                </a:lnSpc>
                <a:spcBef>
                  <a:spcPts val="800"/>
                </a:spcBef>
              </a:pPr>
              <a:r>
                <a:rPr lang="en-US" sz="800">
                  <a:solidFill>
                    <a:schemeClr val="accent4"/>
                  </a:solidFill>
                </a:rPr>
                <a:t>6.	If a member is unwilling to abide by any of the foregoing obligations, then such member shall promptly return this Report and all copies thereof to Advisory Board.</a:t>
              </a:r>
            </a:p>
          </p:txBody>
        </p:sp>
        <p:cxnSp>
          <p:nvCxnSpPr>
            <p:cNvPr id="27" name="Straight Connector 26">
              <a:extLst>
                <a:ext uri="{C183D7F6-B498-43B3-948B-1728B52AA6E4}">
                  <adec:decorative xmlns:adec="http://schemas.microsoft.com/office/drawing/2017/decorative" val="1"/>
                </a:ext>
              </a:extLst>
            </p:cNvPr>
            <p:cNvCxnSpPr/>
            <p:nvPr userDrawn="1"/>
          </p:nvCxnSpPr>
          <p:spPr bwMode="gray">
            <a:xfrm>
              <a:off x="1541904" y="1427230"/>
              <a:ext cx="7937074" cy="0"/>
            </a:xfrm>
            <a:prstGeom prst="line">
              <a:avLst/>
            </a:prstGeom>
            <a:ln w="1905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
        <p:nvSpPr>
          <p:cNvPr id="12" name="Copyright">
            <a:extLst>
              <a:ext uri="{FF2B5EF4-FFF2-40B4-BE49-F238E27FC236}">
                <a16:creationId xmlns:a16="http://schemas.microsoft.com/office/drawing/2014/main" id="{37ECBFDB-F3C1-4D03-9412-AB3FB1618EA0}"/>
              </a:ext>
            </a:extLst>
          </p:cNvPr>
          <p:cNvSpPr txBox="1"/>
          <p:nvPr userDrawn="1"/>
        </p:nvSpPr>
        <p:spPr bwMode="gray">
          <a:xfrm>
            <a:off x="811952" y="6502287"/>
            <a:ext cx="2979100"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a:solidFill>
                  <a:schemeClr val="accent4"/>
                </a:solidFill>
                <a:latin typeface="+mj-lt"/>
                <a:cs typeface="Times New Roman" panose="02020603050405020304" pitchFamily="18" charset="0"/>
              </a:rPr>
              <a:t>© 2023 Advisory Board • All rights reserved • </a:t>
            </a:r>
            <a:r>
              <a:rPr lang="en-US" sz="700" b="1">
                <a:solidFill>
                  <a:schemeClr val="accent4"/>
                </a:solidFill>
                <a:latin typeface="+mj-lt"/>
                <a:cs typeface="Times New Roman" panose="02020603050405020304" pitchFamily="18" charset="0"/>
              </a:rPr>
              <a:t>advisory.com</a:t>
            </a:r>
          </a:p>
        </p:txBody>
      </p:sp>
      <p:sp>
        <p:nvSpPr>
          <p:cNvPr id="14" name="Slide Number">
            <a:extLst>
              <a:ext uri="{FF2B5EF4-FFF2-40B4-BE49-F238E27FC236}">
                <a16:creationId xmlns:a16="http://schemas.microsoft.com/office/drawing/2014/main" id="{3F095E33-003B-4E8E-853D-99C864317223}"/>
              </a:ext>
            </a:extLst>
          </p:cNvP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accent4"/>
                </a:solidFill>
                <a:latin typeface="+mn-lt"/>
                <a:cs typeface="Arial" panose="020B0604020202020204" pitchFamily="34" charset="0"/>
              </a:rPr>
              <a:t>‹#›</a:t>
            </a:fld>
            <a:endParaRPr lang="en-US" sz="1200" b="1">
              <a:solidFill>
                <a:schemeClr val="accent4"/>
              </a:solidFill>
              <a:latin typeface="+mn-lt"/>
            </a:endParaRPr>
          </a:p>
        </p:txBody>
      </p:sp>
      <p:pic>
        <p:nvPicPr>
          <p:cNvPr id="13" name="Graphic 12">
            <a:extLst>
              <a:ext uri="{FF2B5EF4-FFF2-40B4-BE49-F238E27FC236}">
                <a16:creationId xmlns:a16="http://schemas.microsoft.com/office/drawing/2014/main" id="{93313B97-D662-48C0-819F-7F9EC41248F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811952" y="872894"/>
            <a:ext cx="1600200" cy="443052"/>
          </a:xfrm>
          <a:prstGeom prst="rect">
            <a:avLst/>
          </a:prstGeom>
        </p:spPr>
      </p:pic>
    </p:spTree>
    <p:extLst>
      <p:ext uri="{BB962C8B-B14F-4D97-AF65-F5344CB8AC3E}">
        <p14:creationId xmlns:p14="http://schemas.microsoft.com/office/powerpoint/2010/main" val="1692868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Presentation End">
    <p:bg bwMode="gray">
      <p:bgPr>
        <a:solidFill>
          <a:schemeClr val="tx1"/>
        </a:solidFill>
        <a:effectLst/>
      </p:bgPr>
    </p:bg>
    <p:spTree>
      <p:nvGrpSpPr>
        <p:cNvPr id="1" name=""/>
        <p:cNvGrpSpPr/>
        <p:nvPr/>
      </p:nvGrpSpPr>
      <p:grpSpPr>
        <a:xfrm>
          <a:off x="0" y="0"/>
          <a:ext cx="0" cy="0"/>
          <a:chOff x="0" y="0"/>
          <a:chExt cx="0" cy="0"/>
        </a:xfrm>
      </p:grpSpPr>
      <p:sp>
        <p:nvSpPr>
          <p:cNvPr id="8" name="Parallelogram 7">
            <a:extLst>
              <a:ext uri="{C183D7F6-B498-43B3-948B-1728B52AA6E4}">
                <adec:decorative xmlns:adec="http://schemas.microsoft.com/office/drawing/2017/decorative" val="1"/>
              </a:ext>
            </a:extLst>
          </p:cNvPr>
          <p:cNvSpPr>
            <a:spLocks noChangeAspect="1"/>
          </p:cNvSpPr>
          <p:nvPr userDrawn="1"/>
        </p:nvSpPr>
        <p:spPr bwMode="gray">
          <a:xfrm flipH="1">
            <a:off x="1710250" y="0"/>
            <a:ext cx="8771501" cy="6858000"/>
          </a:xfrm>
          <a:prstGeom prst="parallelogram">
            <a:avLst>
              <a:gd name="adj" fmla="val 65186"/>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B81F0548-482E-4439-B7CA-4A67FDAC091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4531359" y="2995791"/>
            <a:ext cx="3127248" cy="865850"/>
          </a:xfrm>
          <a:prstGeom prst="rect">
            <a:avLst/>
          </a:prstGeom>
        </p:spPr>
      </p:pic>
    </p:spTree>
    <p:extLst>
      <p:ext uri="{BB962C8B-B14F-4D97-AF65-F5344CB8AC3E}">
        <p14:creationId xmlns:p14="http://schemas.microsoft.com/office/powerpoint/2010/main" val="424534372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Legal Caveat">
    <p:spTree>
      <p:nvGrpSpPr>
        <p:cNvPr id="1" name=""/>
        <p:cNvGrpSpPr/>
        <p:nvPr/>
      </p:nvGrpSpPr>
      <p:grpSpPr>
        <a:xfrm>
          <a:off x="0" y="0"/>
          <a:ext cx="0" cy="0"/>
          <a:chOff x="0" y="0"/>
          <a:chExt cx="0" cy="0"/>
        </a:xfrm>
      </p:grpSpPr>
      <p:sp>
        <p:nvSpPr>
          <p:cNvPr id="3" name="Date Placeholder 2" hidden="1"/>
          <p:cNvSpPr>
            <a:spLocks noGrp="1"/>
          </p:cNvSpPr>
          <p:nvPr>
            <p:ph type="dt" sz="half" idx="10"/>
          </p:nvPr>
        </p:nvSpPr>
        <p:spPr bwMode="gray"/>
        <p:txBody>
          <a:bodyPr/>
          <a:lstStyle/>
          <a:p>
            <a:endParaRPr lang="en-US"/>
          </a:p>
        </p:txBody>
      </p:sp>
      <p:sp>
        <p:nvSpPr>
          <p:cNvPr id="4" name="Slide Number Placeholder 3" hidden="1"/>
          <p:cNvSpPr>
            <a:spLocks noGrp="1"/>
          </p:cNvSpPr>
          <p:nvPr>
            <p:ph type="sldNum" sz="quarter" idx="11"/>
          </p:nvPr>
        </p:nvSpPr>
        <p:spPr bwMode="gray"/>
        <p:txBody>
          <a:bodyPr/>
          <a:lstStyle/>
          <a:p>
            <a:fld id="{79A09FC8-B54D-47FB-9034-F0587B1C3005}" type="slidenum">
              <a:rPr lang="en-US" smtClean="0"/>
              <a:pPr/>
              <a:t>‹#›</a:t>
            </a:fld>
            <a:endParaRPr lang="en-US"/>
          </a:p>
        </p:txBody>
      </p:sp>
      <p:grpSp>
        <p:nvGrpSpPr>
          <p:cNvPr id="9" name="Caveat"/>
          <p:cNvGrpSpPr/>
          <p:nvPr userDrawn="1"/>
        </p:nvGrpSpPr>
        <p:grpSpPr bwMode="gray">
          <a:xfrm>
            <a:off x="3041863" y="871768"/>
            <a:ext cx="7937074" cy="5004447"/>
            <a:chOff x="1541904" y="1270121"/>
            <a:chExt cx="7937074" cy="5004447"/>
          </a:xfrm>
        </p:grpSpPr>
        <p:sp>
          <p:nvSpPr>
            <p:cNvPr id="28" name="TextBox 27"/>
            <p:cNvSpPr txBox="1"/>
            <p:nvPr userDrawn="1"/>
          </p:nvSpPr>
          <p:spPr bwMode="gray">
            <a:xfrm>
              <a:off x="1541961" y="1270121"/>
              <a:ext cx="7937017" cy="5004447"/>
            </a:xfrm>
            <a:prstGeom prst="rect">
              <a:avLst/>
            </a:prstGeom>
            <a:noFill/>
          </p:spPr>
          <p:txBody>
            <a:bodyPr wrap="square" lIns="0" tIns="0" rIns="0" bIns="0" rtlCol="0">
              <a:spAutoFit/>
            </a:bodyPr>
            <a:lstStyle/>
            <a:p>
              <a:pPr>
                <a:lnSpc>
                  <a:spcPct val="110000"/>
                </a:lnSpc>
                <a:spcBef>
                  <a:spcPts val="400"/>
                </a:spcBef>
              </a:pPr>
              <a:r>
                <a:rPr lang="en-US" sz="800" b="0" spc="50">
                  <a:solidFill>
                    <a:schemeClr val="accent4"/>
                  </a:solidFill>
                </a:rPr>
                <a:t>LEGAL</a:t>
              </a:r>
              <a:r>
                <a:rPr lang="en-US" sz="800" b="0" spc="50" baseline="0">
                  <a:solidFill>
                    <a:schemeClr val="accent4"/>
                  </a:solidFill>
                </a:rPr>
                <a:t> CAVEAT</a:t>
              </a:r>
              <a:endParaRPr lang="en-US" sz="800" b="0" spc="50">
                <a:solidFill>
                  <a:schemeClr val="accent4"/>
                </a:solidFill>
              </a:endParaRPr>
            </a:p>
            <a:p>
              <a:pPr>
                <a:lnSpc>
                  <a:spcPct val="110000"/>
                </a:lnSpc>
                <a:spcBef>
                  <a:spcPts val="1200"/>
                </a:spcBef>
              </a:pPr>
              <a:r>
                <a:rPr lang="en-US" sz="800">
                  <a:solidFill>
                    <a:schemeClr val="accent4"/>
                  </a:solidFill>
                </a:rPr>
                <a:t>Advisory Board has made efforts to verify the accuracy of the information it provides to members. This report relies on data obtained from many sources, however, and Advisory Board cannot guarantee the accuracy of the information provided or any analysis based thereon. In addition, Advisory Board is not 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medical, tax, or accounting issues, before implementing any of these tactics. Neither Advisory Board nor its officers, directors, trustees, employees, and agents shall be liable for any claims, liabilities, or expenses relating to (a) any errors or omissions in this report, whether caused by Advisory Board or any of its employees or agents, or sources or other third parties, (b) any recommendation or graded ranking by Advisory Board, or (c) failure of member and its employees and agents to abide by the terms set forth herein.</a:t>
              </a:r>
            </a:p>
            <a:p>
              <a:pPr>
                <a:lnSpc>
                  <a:spcPct val="110000"/>
                </a:lnSpc>
                <a:spcBef>
                  <a:spcPts val="800"/>
                </a:spcBef>
              </a:pPr>
              <a:r>
                <a:rPr lang="en-US" sz="800">
                  <a:solidFill>
                    <a:schemeClr val="accent4"/>
                  </a:solidFill>
                </a:rPr>
                <a:t>Advisory Board and the “A” logo are registered trademarks of The Advisory Board Company in the United States and other countries. Members are not permitted to use these trademarks, or any other trademark, product name, service name, trade name, and logo of Advisory Board without prior written consent of Advisory Board.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Advisory Board and its products and services, or (b) an endorsement of the company or its products or services by Advisory Board. Advisory Board is not affiliated with any such company.</a:t>
              </a:r>
            </a:p>
            <a:p>
              <a:pPr>
                <a:lnSpc>
                  <a:spcPct val="110000"/>
                </a:lnSpc>
                <a:spcBef>
                  <a:spcPts val="1200"/>
                </a:spcBef>
              </a:pPr>
              <a:r>
                <a:rPr lang="en-US" sz="800" b="1">
                  <a:solidFill>
                    <a:schemeClr val="accent4"/>
                  </a:solidFill>
                </a:rPr>
                <a:t>IMPORTANT: Please read the following.</a:t>
              </a:r>
            </a:p>
            <a:p>
              <a:pPr>
                <a:lnSpc>
                  <a:spcPct val="110000"/>
                </a:lnSpc>
                <a:spcBef>
                  <a:spcPts val="400"/>
                </a:spcBef>
              </a:pPr>
              <a:r>
                <a:rPr lang="en-US" sz="800">
                  <a:solidFill>
                    <a:schemeClr val="accent4"/>
                  </a:solidFill>
                </a:rPr>
                <a:t>Advisory Board has prepared this report for the exclusive use of its members. Each member acknowledges and agrees that this report and the information contained herein (collectively, the “Report”) are confidential and proprietary to Advisory Board. By accepting delivery of this Report, each member agrees to abide by the terms as stated herein, including the following:</a:t>
              </a:r>
            </a:p>
            <a:p>
              <a:pPr marL="171450" indent="-171450">
                <a:lnSpc>
                  <a:spcPct val="110000"/>
                </a:lnSpc>
                <a:spcBef>
                  <a:spcPts val="800"/>
                </a:spcBef>
              </a:pPr>
              <a:r>
                <a:rPr lang="en-US" sz="800">
                  <a:solidFill>
                    <a:schemeClr val="accent4"/>
                  </a:solidFill>
                </a:rPr>
                <a:t>1.	Advisory Board owns all right, title, and interest in and to this Report. Except as stated herein, no right, license, permission, or interest of any kind in this Report is intended to be given, transferred to, or acquired by a member. Each member is authorized to use this Report only to the extent expressly authorized herein.</a:t>
              </a:r>
            </a:p>
            <a:p>
              <a:pPr marL="171450" indent="-171450">
                <a:lnSpc>
                  <a:spcPct val="110000"/>
                </a:lnSpc>
                <a:spcBef>
                  <a:spcPts val="800"/>
                </a:spcBef>
              </a:pPr>
              <a:r>
                <a:rPr lang="en-US" sz="800">
                  <a:solidFill>
                    <a:schemeClr val="accent4"/>
                  </a:solidFill>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171450" indent="-171450">
                <a:lnSpc>
                  <a:spcPct val="110000"/>
                </a:lnSpc>
                <a:spcBef>
                  <a:spcPts val="800"/>
                </a:spcBef>
              </a:pPr>
              <a:r>
                <a:rPr lang="en-US" sz="800">
                  <a:solidFill>
                    <a:schemeClr val="accent4"/>
                  </a:solidFill>
                </a:rPr>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71450" indent="-171450">
                <a:lnSpc>
                  <a:spcPct val="110000"/>
                </a:lnSpc>
                <a:spcBef>
                  <a:spcPts val="800"/>
                </a:spcBef>
              </a:pPr>
              <a:r>
                <a:rPr lang="en-US" sz="800">
                  <a:solidFill>
                    <a:schemeClr val="accent4"/>
                  </a:solidFill>
                </a:rPr>
                <a:t>4.	Each member shall not remove from this Report any confidential markings, copyright notices, and/or other similar indicia herein.</a:t>
              </a:r>
            </a:p>
            <a:p>
              <a:pPr marL="171450" indent="-171450">
                <a:lnSpc>
                  <a:spcPct val="110000"/>
                </a:lnSpc>
                <a:spcBef>
                  <a:spcPts val="800"/>
                </a:spcBef>
              </a:pPr>
              <a:r>
                <a:rPr lang="en-US" sz="800">
                  <a:solidFill>
                    <a:schemeClr val="accent4"/>
                  </a:solidFill>
                </a:rPr>
                <a:t>5.	Each member is responsible for any breach of its obligations as stated herein by any of its employees or agents.</a:t>
              </a:r>
            </a:p>
            <a:p>
              <a:pPr marL="171450" indent="-171450">
                <a:lnSpc>
                  <a:spcPct val="110000"/>
                </a:lnSpc>
                <a:spcBef>
                  <a:spcPts val="800"/>
                </a:spcBef>
              </a:pPr>
              <a:r>
                <a:rPr lang="en-US" sz="800">
                  <a:solidFill>
                    <a:schemeClr val="accent4"/>
                  </a:solidFill>
                </a:rPr>
                <a:t>6.	If a member is unwilling to abide by any of the foregoing obligations, then such member shall promptly return this Report and all copies thereof to Advisory Board.</a:t>
              </a:r>
            </a:p>
          </p:txBody>
        </p:sp>
        <p:cxnSp>
          <p:nvCxnSpPr>
            <p:cNvPr id="27" name="Straight Connector 26">
              <a:extLst>
                <a:ext uri="{C183D7F6-B498-43B3-948B-1728B52AA6E4}">
                  <adec:decorative xmlns:adec="http://schemas.microsoft.com/office/drawing/2017/decorative" val="1"/>
                </a:ext>
              </a:extLst>
            </p:cNvPr>
            <p:cNvCxnSpPr/>
            <p:nvPr userDrawn="1"/>
          </p:nvCxnSpPr>
          <p:spPr bwMode="gray">
            <a:xfrm>
              <a:off x="1541904" y="1427230"/>
              <a:ext cx="7937074" cy="0"/>
            </a:xfrm>
            <a:prstGeom prst="line">
              <a:avLst/>
            </a:prstGeom>
            <a:ln w="1905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
        <p:nvSpPr>
          <p:cNvPr id="12" name="Copyright">
            <a:extLst>
              <a:ext uri="{FF2B5EF4-FFF2-40B4-BE49-F238E27FC236}">
                <a16:creationId xmlns:a16="http://schemas.microsoft.com/office/drawing/2014/main" id="{37ECBFDB-F3C1-4D03-9412-AB3FB1618EA0}"/>
              </a:ext>
            </a:extLst>
          </p:cNvPr>
          <p:cNvSpPr txBox="1"/>
          <p:nvPr userDrawn="1"/>
        </p:nvSpPr>
        <p:spPr bwMode="gray">
          <a:xfrm>
            <a:off x="811952" y="6502287"/>
            <a:ext cx="2979100"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a:solidFill>
                  <a:schemeClr val="accent4"/>
                </a:solidFill>
                <a:latin typeface="+mj-lt"/>
                <a:cs typeface="Times New Roman" panose="02020603050405020304" pitchFamily="18" charset="0"/>
              </a:rPr>
              <a:t>© 2023 Advisory Board • All rights reserved • </a:t>
            </a:r>
            <a:r>
              <a:rPr lang="en-US" sz="700" b="1">
                <a:solidFill>
                  <a:schemeClr val="accent4"/>
                </a:solidFill>
                <a:latin typeface="+mj-lt"/>
                <a:cs typeface="Times New Roman" panose="02020603050405020304" pitchFamily="18" charset="0"/>
              </a:rPr>
              <a:t>advisory.com</a:t>
            </a:r>
          </a:p>
        </p:txBody>
      </p:sp>
      <p:sp>
        <p:nvSpPr>
          <p:cNvPr id="14" name="Slide Number">
            <a:extLst>
              <a:ext uri="{FF2B5EF4-FFF2-40B4-BE49-F238E27FC236}">
                <a16:creationId xmlns:a16="http://schemas.microsoft.com/office/drawing/2014/main" id="{3F095E33-003B-4E8E-853D-99C864317223}"/>
              </a:ext>
            </a:extLst>
          </p:cNvP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accent4"/>
                </a:solidFill>
                <a:latin typeface="+mn-lt"/>
                <a:cs typeface="Arial" panose="020B0604020202020204" pitchFamily="34" charset="0"/>
              </a:rPr>
              <a:t>‹#›</a:t>
            </a:fld>
            <a:endParaRPr lang="en-US" sz="1200" b="1">
              <a:solidFill>
                <a:schemeClr val="accent4"/>
              </a:solidFill>
              <a:latin typeface="+mn-lt"/>
            </a:endParaRPr>
          </a:p>
        </p:txBody>
      </p:sp>
      <p:pic>
        <p:nvPicPr>
          <p:cNvPr id="13" name="Graphic 12">
            <a:extLst>
              <a:ext uri="{FF2B5EF4-FFF2-40B4-BE49-F238E27FC236}">
                <a16:creationId xmlns:a16="http://schemas.microsoft.com/office/drawing/2014/main" id="{93313B97-D662-48C0-819F-7F9EC41248F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811952" y="872894"/>
            <a:ext cx="1600200" cy="443052"/>
          </a:xfrm>
          <a:prstGeom prst="rect">
            <a:avLst/>
          </a:prstGeom>
        </p:spPr>
      </p:pic>
    </p:spTree>
    <p:extLst>
      <p:ext uri="{BB962C8B-B14F-4D97-AF65-F5344CB8AC3E}">
        <p14:creationId xmlns:p14="http://schemas.microsoft.com/office/powerpoint/2010/main" val="1692868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Presentation End">
    <p:bg bwMode="gray">
      <p:bgPr>
        <a:solidFill>
          <a:schemeClr val="tx1"/>
        </a:solidFill>
        <a:effectLst/>
      </p:bgPr>
    </p:bg>
    <p:spTree>
      <p:nvGrpSpPr>
        <p:cNvPr id="1" name=""/>
        <p:cNvGrpSpPr/>
        <p:nvPr/>
      </p:nvGrpSpPr>
      <p:grpSpPr>
        <a:xfrm>
          <a:off x="0" y="0"/>
          <a:ext cx="0" cy="0"/>
          <a:chOff x="0" y="0"/>
          <a:chExt cx="0" cy="0"/>
        </a:xfrm>
      </p:grpSpPr>
      <p:sp>
        <p:nvSpPr>
          <p:cNvPr id="8" name="Parallelogram 7">
            <a:extLst>
              <a:ext uri="{C183D7F6-B498-43B3-948B-1728B52AA6E4}">
                <adec:decorative xmlns:adec="http://schemas.microsoft.com/office/drawing/2017/decorative" val="1"/>
              </a:ext>
            </a:extLst>
          </p:cNvPr>
          <p:cNvSpPr>
            <a:spLocks noChangeAspect="1"/>
          </p:cNvSpPr>
          <p:nvPr userDrawn="1"/>
        </p:nvSpPr>
        <p:spPr bwMode="gray">
          <a:xfrm flipH="1">
            <a:off x="1710250" y="0"/>
            <a:ext cx="8771501" cy="6858000"/>
          </a:xfrm>
          <a:prstGeom prst="parallelogram">
            <a:avLst>
              <a:gd name="adj" fmla="val 65186"/>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B81F0548-482E-4439-B7CA-4A67FDAC091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4531359" y="2995791"/>
            <a:ext cx="3127248" cy="865850"/>
          </a:xfrm>
          <a:prstGeom prst="rect">
            <a:avLst/>
          </a:prstGeom>
        </p:spPr>
      </p:pic>
    </p:spTree>
    <p:extLst>
      <p:ext uri="{BB962C8B-B14F-4D97-AF65-F5344CB8AC3E}">
        <p14:creationId xmlns:p14="http://schemas.microsoft.com/office/powerpoint/2010/main" val="424534372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Legal Caveat">
    <p:spTree>
      <p:nvGrpSpPr>
        <p:cNvPr id="1" name=""/>
        <p:cNvGrpSpPr/>
        <p:nvPr/>
      </p:nvGrpSpPr>
      <p:grpSpPr>
        <a:xfrm>
          <a:off x="0" y="0"/>
          <a:ext cx="0" cy="0"/>
          <a:chOff x="0" y="0"/>
          <a:chExt cx="0" cy="0"/>
        </a:xfrm>
      </p:grpSpPr>
      <p:sp>
        <p:nvSpPr>
          <p:cNvPr id="3" name="Date Placeholder 2" hidden="1"/>
          <p:cNvSpPr>
            <a:spLocks noGrp="1"/>
          </p:cNvSpPr>
          <p:nvPr>
            <p:ph type="dt" sz="half" idx="10"/>
          </p:nvPr>
        </p:nvSpPr>
        <p:spPr bwMode="gray"/>
        <p:txBody>
          <a:bodyPr/>
          <a:lstStyle/>
          <a:p>
            <a:endParaRPr lang="en-US"/>
          </a:p>
        </p:txBody>
      </p:sp>
      <p:sp>
        <p:nvSpPr>
          <p:cNvPr id="4" name="Slide Number Placeholder 3" hidden="1"/>
          <p:cNvSpPr>
            <a:spLocks noGrp="1"/>
          </p:cNvSpPr>
          <p:nvPr>
            <p:ph type="sldNum" sz="quarter" idx="11"/>
          </p:nvPr>
        </p:nvSpPr>
        <p:spPr bwMode="gray"/>
        <p:txBody>
          <a:bodyPr/>
          <a:lstStyle/>
          <a:p>
            <a:fld id="{79A09FC8-B54D-47FB-9034-F0587B1C3005}" type="slidenum">
              <a:rPr lang="en-US" smtClean="0"/>
              <a:pPr/>
              <a:t>‹#›</a:t>
            </a:fld>
            <a:endParaRPr lang="en-US"/>
          </a:p>
        </p:txBody>
      </p:sp>
      <p:grpSp>
        <p:nvGrpSpPr>
          <p:cNvPr id="9" name="Caveat"/>
          <p:cNvGrpSpPr/>
          <p:nvPr userDrawn="1"/>
        </p:nvGrpSpPr>
        <p:grpSpPr bwMode="gray">
          <a:xfrm>
            <a:off x="3041863" y="871768"/>
            <a:ext cx="7937074" cy="5004447"/>
            <a:chOff x="1541904" y="1270121"/>
            <a:chExt cx="7937074" cy="5004447"/>
          </a:xfrm>
        </p:grpSpPr>
        <p:sp>
          <p:nvSpPr>
            <p:cNvPr id="28" name="TextBox 27"/>
            <p:cNvSpPr txBox="1"/>
            <p:nvPr userDrawn="1"/>
          </p:nvSpPr>
          <p:spPr bwMode="gray">
            <a:xfrm>
              <a:off x="1541961" y="1270121"/>
              <a:ext cx="7937017" cy="5004447"/>
            </a:xfrm>
            <a:prstGeom prst="rect">
              <a:avLst/>
            </a:prstGeom>
            <a:noFill/>
          </p:spPr>
          <p:txBody>
            <a:bodyPr wrap="square" lIns="0" tIns="0" rIns="0" bIns="0" rtlCol="0">
              <a:spAutoFit/>
            </a:bodyPr>
            <a:lstStyle/>
            <a:p>
              <a:pPr>
                <a:lnSpc>
                  <a:spcPct val="110000"/>
                </a:lnSpc>
                <a:spcBef>
                  <a:spcPts val="400"/>
                </a:spcBef>
              </a:pPr>
              <a:r>
                <a:rPr lang="en-US" sz="800" b="0" spc="50">
                  <a:solidFill>
                    <a:schemeClr val="accent4"/>
                  </a:solidFill>
                </a:rPr>
                <a:t>LEGAL</a:t>
              </a:r>
              <a:r>
                <a:rPr lang="en-US" sz="800" b="0" spc="50" baseline="0">
                  <a:solidFill>
                    <a:schemeClr val="accent4"/>
                  </a:solidFill>
                </a:rPr>
                <a:t> CAVEAT</a:t>
              </a:r>
              <a:endParaRPr lang="en-US" sz="800" b="0" spc="50">
                <a:solidFill>
                  <a:schemeClr val="accent4"/>
                </a:solidFill>
              </a:endParaRPr>
            </a:p>
            <a:p>
              <a:pPr>
                <a:lnSpc>
                  <a:spcPct val="110000"/>
                </a:lnSpc>
                <a:spcBef>
                  <a:spcPts val="1200"/>
                </a:spcBef>
              </a:pPr>
              <a:r>
                <a:rPr lang="en-US" sz="800">
                  <a:solidFill>
                    <a:schemeClr val="accent4"/>
                  </a:solidFill>
                </a:rPr>
                <a:t>Advisory Board has made efforts to verify the accuracy of the information it provides to members. This report relies on data obtained from many sources, however, and Advisory Board cannot guarantee the accuracy of the information provided or any analysis based thereon. In addition, Advisory Board is not 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medical, tax, or accounting issues, before implementing any of these tactics. Neither Advisory Board nor its officers, directors, trustees, employees, and agents shall be liable for any claims, liabilities, or expenses relating to (a) any errors or omissions in this report, whether caused by Advisory Board or any of its employees or agents, or sources or other third parties, (b) any recommendation or graded ranking by Advisory Board, or (c) failure of member and its employees and agents to abide by the terms set forth herein.</a:t>
              </a:r>
            </a:p>
            <a:p>
              <a:pPr>
                <a:lnSpc>
                  <a:spcPct val="110000"/>
                </a:lnSpc>
                <a:spcBef>
                  <a:spcPts val="800"/>
                </a:spcBef>
              </a:pPr>
              <a:r>
                <a:rPr lang="en-US" sz="800">
                  <a:solidFill>
                    <a:schemeClr val="accent4"/>
                  </a:solidFill>
                </a:rPr>
                <a:t>Advisory Board and the “A” logo are registered trademarks of The Advisory Board Company in the United States and other countries. Members are not permitted to use these trademarks, or any other trademark, product name, service name, trade name, and logo of Advisory Board without prior written consent of Advisory Board.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Advisory Board and its products and services, or (b) an endorsement of the company or its products or services by Advisory Board. Advisory Board is not affiliated with any such company.</a:t>
              </a:r>
            </a:p>
            <a:p>
              <a:pPr>
                <a:lnSpc>
                  <a:spcPct val="110000"/>
                </a:lnSpc>
                <a:spcBef>
                  <a:spcPts val="1200"/>
                </a:spcBef>
              </a:pPr>
              <a:r>
                <a:rPr lang="en-US" sz="800" b="1">
                  <a:solidFill>
                    <a:schemeClr val="accent4"/>
                  </a:solidFill>
                </a:rPr>
                <a:t>IMPORTANT: Please read the following.</a:t>
              </a:r>
            </a:p>
            <a:p>
              <a:pPr>
                <a:lnSpc>
                  <a:spcPct val="110000"/>
                </a:lnSpc>
                <a:spcBef>
                  <a:spcPts val="400"/>
                </a:spcBef>
              </a:pPr>
              <a:r>
                <a:rPr lang="en-US" sz="800">
                  <a:solidFill>
                    <a:schemeClr val="accent4"/>
                  </a:solidFill>
                </a:rPr>
                <a:t>Advisory Board has prepared this report for the exclusive use of its members. Each member acknowledges and agrees that this report and the information contained herein (collectively, the “Report”) are confidential and proprietary to Advisory Board. By accepting delivery of this Report, each member agrees to abide by the terms as stated herein, including the following:</a:t>
              </a:r>
            </a:p>
            <a:p>
              <a:pPr marL="171450" indent="-171450">
                <a:lnSpc>
                  <a:spcPct val="110000"/>
                </a:lnSpc>
                <a:spcBef>
                  <a:spcPts val="800"/>
                </a:spcBef>
              </a:pPr>
              <a:r>
                <a:rPr lang="en-US" sz="800">
                  <a:solidFill>
                    <a:schemeClr val="accent4"/>
                  </a:solidFill>
                </a:rPr>
                <a:t>1.	Advisory Board owns all right, title, and interest in and to this Report. Except as stated herein, no right, license, permission, or interest of any kind in this Report is intended to be given, transferred to, or acquired by a member. Each member is authorized to use this Report only to the extent expressly authorized herein.</a:t>
              </a:r>
            </a:p>
            <a:p>
              <a:pPr marL="171450" indent="-171450">
                <a:lnSpc>
                  <a:spcPct val="110000"/>
                </a:lnSpc>
                <a:spcBef>
                  <a:spcPts val="800"/>
                </a:spcBef>
              </a:pPr>
              <a:r>
                <a:rPr lang="en-US" sz="800">
                  <a:solidFill>
                    <a:schemeClr val="accent4"/>
                  </a:solidFill>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171450" indent="-171450">
                <a:lnSpc>
                  <a:spcPct val="110000"/>
                </a:lnSpc>
                <a:spcBef>
                  <a:spcPts val="800"/>
                </a:spcBef>
              </a:pPr>
              <a:r>
                <a:rPr lang="en-US" sz="800">
                  <a:solidFill>
                    <a:schemeClr val="accent4"/>
                  </a:solidFill>
                </a:rPr>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71450" indent="-171450">
                <a:lnSpc>
                  <a:spcPct val="110000"/>
                </a:lnSpc>
                <a:spcBef>
                  <a:spcPts val="800"/>
                </a:spcBef>
              </a:pPr>
              <a:r>
                <a:rPr lang="en-US" sz="800">
                  <a:solidFill>
                    <a:schemeClr val="accent4"/>
                  </a:solidFill>
                </a:rPr>
                <a:t>4.	Each member shall not remove from this Report any confidential markings, copyright notices, and/or other similar indicia herein.</a:t>
              </a:r>
            </a:p>
            <a:p>
              <a:pPr marL="171450" indent="-171450">
                <a:lnSpc>
                  <a:spcPct val="110000"/>
                </a:lnSpc>
                <a:spcBef>
                  <a:spcPts val="800"/>
                </a:spcBef>
              </a:pPr>
              <a:r>
                <a:rPr lang="en-US" sz="800">
                  <a:solidFill>
                    <a:schemeClr val="accent4"/>
                  </a:solidFill>
                </a:rPr>
                <a:t>5.	Each member is responsible for any breach of its obligations as stated herein by any of its employees or agents.</a:t>
              </a:r>
            </a:p>
            <a:p>
              <a:pPr marL="171450" indent="-171450">
                <a:lnSpc>
                  <a:spcPct val="110000"/>
                </a:lnSpc>
                <a:spcBef>
                  <a:spcPts val="800"/>
                </a:spcBef>
              </a:pPr>
              <a:r>
                <a:rPr lang="en-US" sz="800">
                  <a:solidFill>
                    <a:schemeClr val="accent4"/>
                  </a:solidFill>
                </a:rPr>
                <a:t>6.	If a member is unwilling to abide by any of the foregoing obligations, then such member shall promptly return this Report and all copies thereof to Advisory Board.</a:t>
              </a:r>
            </a:p>
          </p:txBody>
        </p:sp>
        <p:cxnSp>
          <p:nvCxnSpPr>
            <p:cNvPr id="27" name="Straight Connector 26">
              <a:extLst>
                <a:ext uri="{C183D7F6-B498-43B3-948B-1728B52AA6E4}">
                  <adec:decorative xmlns:adec="http://schemas.microsoft.com/office/drawing/2017/decorative" val="1"/>
                </a:ext>
              </a:extLst>
            </p:cNvPr>
            <p:cNvCxnSpPr/>
            <p:nvPr userDrawn="1"/>
          </p:nvCxnSpPr>
          <p:spPr bwMode="gray">
            <a:xfrm>
              <a:off x="1541904" y="1427230"/>
              <a:ext cx="7937074" cy="0"/>
            </a:xfrm>
            <a:prstGeom prst="line">
              <a:avLst/>
            </a:prstGeom>
            <a:ln w="1905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
        <p:nvSpPr>
          <p:cNvPr id="12" name="Copyright">
            <a:extLst>
              <a:ext uri="{FF2B5EF4-FFF2-40B4-BE49-F238E27FC236}">
                <a16:creationId xmlns:a16="http://schemas.microsoft.com/office/drawing/2014/main" id="{37ECBFDB-F3C1-4D03-9412-AB3FB1618EA0}"/>
              </a:ext>
            </a:extLst>
          </p:cNvPr>
          <p:cNvSpPr txBox="1"/>
          <p:nvPr userDrawn="1"/>
        </p:nvSpPr>
        <p:spPr bwMode="gray">
          <a:xfrm>
            <a:off x="811952" y="6502287"/>
            <a:ext cx="2979100"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a:solidFill>
                  <a:schemeClr val="accent4"/>
                </a:solidFill>
                <a:latin typeface="+mj-lt"/>
                <a:cs typeface="Times New Roman" panose="02020603050405020304" pitchFamily="18" charset="0"/>
              </a:rPr>
              <a:t>© 2023 Advisory Board • All rights reserved • </a:t>
            </a:r>
            <a:r>
              <a:rPr lang="en-US" sz="700" b="1">
                <a:solidFill>
                  <a:schemeClr val="accent4"/>
                </a:solidFill>
                <a:latin typeface="+mj-lt"/>
                <a:cs typeface="Times New Roman" panose="02020603050405020304" pitchFamily="18" charset="0"/>
              </a:rPr>
              <a:t>advisory.com</a:t>
            </a:r>
          </a:p>
        </p:txBody>
      </p:sp>
      <p:sp>
        <p:nvSpPr>
          <p:cNvPr id="14" name="Slide Number">
            <a:extLst>
              <a:ext uri="{FF2B5EF4-FFF2-40B4-BE49-F238E27FC236}">
                <a16:creationId xmlns:a16="http://schemas.microsoft.com/office/drawing/2014/main" id="{3F095E33-003B-4E8E-853D-99C864317223}"/>
              </a:ext>
            </a:extLst>
          </p:cNvP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accent4"/>
                </a:solidFill>
                <a:latin typeface="+mn-lt"/>
                <a:cs typeface="Arial" panose="020B0604020202020204" pitchFamily="34" charset="0"/>
              </a:rPr>
              <a:t>‹#›</a:t>
            </a:fld>
            <a:endParaRPr lang="en-US" sz="1200" b="1">
              <a:solidFill>
                <a:schemeClr val="accent4"/>
              </a:solidFill>
              <a:latin typeface="+mn-lt"/>
            </a:endParaRPr>
          </a:p>
        </p:txBody>
      </p:sp>
      <p:pic>
        <p:nvPicPr>
          <p:cNvPr id="13" name="Graphic 12">
            <a:extLst>
              <a:ext uri="{FF2B5EF4-FFF2-40B4-BE49-F238E27FC236}">
                <a16:creationId xmlns:a16="http://schemas.microsoft.com/office/drawing/2014/main" id="{93313B97-D662-48C0-819F-7F9EC41248F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811952" y="872894"/>
            <a:ext cx="1600200" cy="443052"/>
          </a:xfrm>
          <a:prstGeom prst="rect">
            <a:avLst/>
          </a:prstGeom>
        </p:spPr>
      </p:pic>
    </p:spTree>
    <p:extLst>
      <p:ext uri="{BB962C8B-B14F-4D97-AF65-F5344CB8AC3E}">
        <p14:creationId xmlns:p14="http://schemas.microsoft.com/office/powerpoint/2010/main" val="1692868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Presentation End">
    <p:bg bwMode="gray">
      <p:bgPr>
        <a:solidFill>
          <a:schemeClr val="tx1"/>
        </a:solidFill>
        <a:effectLst/>
      </p:bgPr>
    </p:bg>
    <p:spTree>
      <p:nvGrpSpPr>
        <p:cNvPr id="1" name=""/>
        <p:cNvGrpSpPr/>
        <p:nvPr/>
      </p:nvGrpSpPr>
      <p:grpSpPr>
        <a:xfrm>
          <a:off x="0" y="0"/>
          <a:ext cx="0" cy="0"/>
          <a:chOff x="0" y="0"/>
          <a:chExt cx="0" cy="0"/>
        </a:xfrm>
      </p:grpSpPr>
      <p:sp>
        <p:nvSpPr>
          <p:cNvPr id="8" name="Parallelogram 7">
            <a:extLst>
              <a:ext uri="{C183D7F6-B498-43B3-948B-1728B52AA6E4}">
                <adec:decorative xmlns:adec="http://schemas.microsoft.com/office/drawing/2017/decorative" val="1"/>
              </a:ext>
            </a:extLst>
          </p:cNvPr>
          <p:cNvSpPr>
            <a:spLocks noChangeAspect="1"/>
          </p:cNvSpPr>
          <p:nvPr userDrawn="1"/>
        </p:nvSpPr>
        <p:spPr bwMode="gray">
          <a:xfrm flipH="1">
            <a:off x="1710250" y="0"/>
            <a:ext cx="8771501" cy="6858000"/>
          </a:xfrm>
          <a:prstGeom prst="parallelogram">
            <a:avLst>
              <a:gd name="adj" fmla="val 65186"/>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B81F0548-482E-4439-B7CA-4A67FDAC091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4531359" y="2995791"/>
            <a:ext cx="3127248" cy="865850"/>
          </a:xfrm>
          <a:prstGeom prst="rect">
            <a:avLst/>
          </a:prstGeom>
        </p:spPr>
      </p:pic>
    </p:spTree>
    <p:extLst>
      <p:ext uri="{BB962C8B-B14F-4D97-AF65-F5344CB8AC3E}">
        <p14:creationId xmlns:p14="http://schemas.microsoft.com/office/powerpoint/2010/main" val="424534372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Legal Caveat">
    <p:spTree>
      <p:nvGrpSpPr>
        <p:cNvPr id="1" name=""/>
        <p:cNvGrpSpPr/>
        <p:nvPr/>
      </p:nvGrpSpPr>
      <p:grpSpPr>
        <a:xfrm>
          <a:off x="0" y="0"/>
          <a:ext cx="0" cy="0"/>
          <a:chOff x="0" y="0"/>
          <a:chExt cx="0" cy="0"/>
        </a:xfrm>
      </p:grpSpPr>
      <p:sp>
        <p:nvSpPr>
          <p:cNvPr id="3" name="Date Placeholder 2" hidden="1"/>
          <p:cNvSpPr>
            <a:spLocks noGrp="1"/>
          </p:cNvSpPr>
          <p:nvPr>
            <p:ph type="dt" sz="half" idx="10"/>
          </p:nvPr>
        </p:nvSpPr>
        <p:spPr bwMode="gray"/>
        <p:txBody>
          <a:bodyPr/>
          <a:lstStyle/>
          <a:p>
            <a:endParaRPr lang="en-US"/>
          </a:p>
        </p:txBody>
      </p:sp>
      <p:sp>
        <p:nvSpPr>
          <p:cNvPr id="4" name="Slide Number Placeholder 3" hidden="1"/>
          <p:cNvSpPr>
            <a:spLocks noGrp="1"/>
          </p:cNvSpPr>
          <p:nvPr>
            <p:ph type="sldNum" sz="quarter" idx="11"/>
          </p:nvPr>
        </p:nvSpPr>
        <p:spPr bwMode="gray"/>
        <p:txBody>
          <a:bodyPr/>
          <a:lstStyle/>
          <a:p>
            <a:fld id="{79A09FC8-B54D-47FB-9034-F0587B1C3005}" type="slidenum">
              <a:rPr lang="en-US" smtClean="0"/>
              <a:pPr/>
              <a:t>‹#›</a:t>
            </a:fld>
            <a:endParaRPr lang="en-US"/>
          </a:p>
        </p:txBody>
      </p:sp>
      <p:grpSp>
        <p:nvGrpSpPr>
          <p:cNvPr id="9" name="Caveat"/>
          <p:cNvGrpSpPr/>
          <p:nvPr userDrawn="1"/>
        </p:nvGrpSpPr>
        <p:grpSpPr bwMode="gray">
          <a:xfrm>
            <a:off x="3041863" y="871768"/>
            <a:ext cx="7937074" cy="5004447"/>
            <a:chOff x="1541904" y="1270121"/>
            <a:chExt cx="7937074" cy="5004447"/>
          </a:xfrm>
        </p:grpSpPr>
        <p:sp>
          <p:nvSpPr>
            <p:cNvPr id="28" name="TextBox 27"/>
            <p:cNvSpPr txBox="1"/>
            <p:nvPr userDrawn="1"/>
          </p:nvSpPr>
          <p:spPr bwMode="gray">
            <a:xfrm>
              <a:off x="1541961" y="1270121"/>
              <a:ext cx="7937017" cy="5004447"/>
            </a:xfrm>
            <a:prstGeom prst="rect">
              <a:avLst/>
            </a:prstGeom>
            <a:noFill/>
          </p:spPr>
          <p:txBody>
            <a:bodyPr wrap="square" lIns="0" tIns="0" rIns="0" bIns="0" rtlCol="0">
              <a:spAutoFit/>
            </a:bodyPr>
            <a:lstStyle/>
            <a:p>
              <a:pPr>
                <a:lnSpc>
                  <a:spcPct val="110000"/>
                </a:lnSpc>
                <a:spcBef>
                  <a:spcPts val="400"/>
                </a:spcBef>
              </a:pPr>
              <a:r>
                <a:rPr lang="en-US" sz="800" b="0" spc="50">
                  <a:solidFill>
                    <a:schemeClr val="accent4"/>
                  </a:solidFill>
                </a:rPr>
                <a:t>LEGAL</a:t>
              </a:r>
              <a:r>
                <a:rPr lang="en-US" sz="800" b="0" spc="50" baseline="0">
                  <a:solidFill>
                    <a:schemeClr val="accent4"/>
                  </a:solidFill>
                </a:rPr>
                <a:t> CAVEAT</a:t>
              </a:r>
              <a:endParaRPr lang="en-US" sz="800" b="0" spc="50">
                <a:solidFill>
                  <a:schemeClr val="accent4"/>
                </a:solidFill>
              </a:endParaRPr>
            </a:p>
            <a:p>
              <a:pPr>
                <a:lnSpc>
                  <a:spcPct val="110000"/>
                </a:lnSpc>
                <a:spcBef>
                  <a:spcPts val="1200"/>
                </a:spcBef>
              </a:pPr>
              <a:r>
                <a:rPr lang="en-US" sz="800">
                  <a:solidFill>
                    <a:schemeClr val="accent4"/>
                  </a:solidFill>
                </a:rPr>
                <a:t>Advisory Board has made efforts to verify the accuracy of the information it provides to members. This report relies on data obtained from many sources, however, and Advisory Board cannot guarantee the accuracy of the information provided or any analysis based thereon. In addition, Advisory Board is not 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medical, tax, or accounting issues, before implementing any of these tactics. Neither Advisory Board nor its officers, directors, trustees, employees, and agents shall be liable for any claims, liabilities, or expenses relating to (a) any errors or omissions in this report, whether caused by Advisory Board or any of its employees or agents, or sources or other third parties, (b) any recommendation or graded ranking by Advisory Board, or (c) failure of member and its employees and agents to abide by the terms set forth herein.</a:t>
              </a:r>
            </a:p>
            <a:p>
              <a:pPr>
                <a:lnSpc>
                  <a:spcPct val="110000"/>
                </a:lnSpc>
                <a:spcBef>
                  <a:spcPts val="800"/>
                </a:spcBef>
              </a:pPr>
              <a:r>
                <a:rPr lang="en-US" sz="800">
                  <a:solidFill>
                    <a:schemeClr val="accent4"/>
                  </a:solidFill>
                </a:rPr>
                <a:t>Advisory Board and the “A” logo are registered trademarks of The Advisory Board Company in the United States and other countries. Members are not permitted to use these trademarks, or any other trademark, product name, service name, trade name, and logo of Advisory Board without prior written consent of Advisory Board.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Advisory Board and its products and services, or (b) an endorsement of the company or its products or services by Advisory Board. Advisory Board is not affiliated with any such company.</a:t>
              </a:r>
            </a:p>
            <a:p>
              <a:pPr>
                <a:lnSpc>
                  <a:spcPct val="110000"/>
                </a:lnSpc>
                <a:spcBef>
                  <a:spcPts val="1200"/>
                </a:spcBef>
              </a:pPr>
              <a:r>
                <a:rPr lang="en-US" sz="800" b="1">
                  <a:solidFill>
                    <a:schemeClr val="accent4"/>
                  </a:solidFill>
                </a:rPr>
                <a:t>IMPORTANT: Please read the following.</a:t>
              </a:r>
            </a:p>
            <a:p>
              <a:pPr>
                <a:lnSpc>
                  <a:spcPct val="110000"/>
                </a:lnSpc>
                <a:spcBef>
                  <a:spcPts val="400"/>
                </a:spcBef>
              </a:pPr>
              <a:r>
                <a:rPr lang="en-US" sz="800">
                  <a:solidFill>
                    <a:schemeClr val="accent4"/>
                  </a:solidFill>
                </a:rPr>
                <a:t>Advisory Board has prepared this report for the exclusive use of its members. Each member acknowledges and agrees that this report and the information contained herein (collectively, the “Report”) are confidential and proprietary to Advisory Board. By accepting delivery of this Report, each member agrees to abide by the terms as stated herein, including the following:</a:t>
              </a:r>
            </a:p>
            <a:p>
              <a:pPr marL="171450" indent="-171450">
                <a:lnSpc>
                  <a:spcPct val="110000"/>
                </a:lnSpc>
                <a:spcBef>
                  <a:spcPts val="800"/>
                </a:spcBef>
              </a:pPr>
              <a:r>
                <a:rPr lang="en-US" sz="800">
                  <a:solidFill>
                    <a:schemeClr val="accent4"/>
                  </a:solidFill>
                </a:rPr>
                <a:t>1.	Advisory Board owns all right, title, and interest in and to this Report. Except as stated herein, no right, license, permission, or interest of any kind in this Report is intended to be given, transferred to, or acquired by a member. Each member is authorized to use this Report only to the extent expressly authorized herein.</a:t>
              </a:r>
            </a:p>
            <a:p>
              <a:pPr marL="171450" indent="-171450">
                <a:lnSpc>
                  <a:spcPct val="110000"/>
                </a:lnSpc>
                <a:spcBef>
                  <a:spcPts val="800"/>
                </a:spcBef>
              </a:pPr>
              <a:r>
                <a:rPr lang="en-US" sz="800">
                  <a:solidFill>
                    <a:schemeClr val="accent4"/>
                  </a:solidFill>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171450" indent="-171450">
                <a:lnSpc>
                  <a:spcPct val="110000"/>
                </a:lnSpc>
                <a:spcBef>
                  <a:spcPts val="800"/>
                </a:spcBef>
              </a:pPr>
              <a:r>
                <a:rPr lang="en-US" sz="800">
                  <a:solidFill>
                    <a:schemeClr val="accent4"/>
                  </a:solidFill>
                </a:rPr>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71450" indent="-171450">
                <a:lnSpc>
                  <a:spcPct val="110000"/>
                </a:lnSpc>
                <a:spcBef>
                  <a:spcPts val="800"/>
                </a:spcBef>
              </a:pPr>
              <a:r>
                <a:rPr lang="en-US" sz="800">
                  <a:solidFill>
                    <a:schemeClr val="accent4"/>
                  </a:solidFill>
                </a:rPr>
                <a:t>4.	Each member shall not remove from this Report any confidential markings, copyright notices, and/or other similar indicia herein.</a:t>
              </a:r>
            </a:p>
            <a:p>
              <a:pPr marL="171450" indent="-171450">
                <a:lnSpc>
                  <a:spcPct val="110000"/>
                </a:lnSpc>
                <a:spcBef>
                  <a:spcPts val="800"/>
                </a:spcBef>
              </a:pPr>
              <a:r>
                <a:rPr lang="en-US" sz="800">
                  <a:solidFill>
                    <a:schemeClr val="accent4"/>
                  </a:solidFill>
                </a:rPr>
                <a:t>5.	Each member is responsible for any breach of its obligations as stated herein by any of its employees or agents.</a:t>
              </a:r>
            </a:p>
            <a:p>
              <a:pPr marL="171450" indent="-171450">
                <a:lnSpc>
                  <a:spcPct val="110000"/>
                </a:lnSpc>
                <a:spcBef>
                  <a:spcPts val="800"/>
                </a:spcBef>
              </a:pPr>
              <a:r>
                <a:rPr lang="en-US" sz="800">
                  <a:solidFill>
                    <a:schemeClr val="accent4"/>
                  </a:solidFill>
                </a:rPr>
                <a:t>6.	If a member is unwilling to abide by any of the foregoing obligations, then such member shall promptly return this Report and all copies thereof to Advisory Board.</a:t>
              </a:r>
            </a:p>
          </p:txBody>
        </p:sp>
        <p:cxnSp>
          <p:nvCxnSpPr>
            <p:cNvPr id="27" name="Straight Connector 26">
              <a:extLst>
                <a:ext uri="{C183D7F6-B498-43B3-948B-1728B52AA6E4}">
                  <adec:decorative xmlns:adec="http://schemas.microsoft.com/office/drawing/2017/decorative" val="1"/>
                </a:ext>
              </a:extLst>
            </p:cNvPr>
            <p:cNvCxnSpPr/>
            <p:nvPr userDrawn="1"/>
          </p:nvCxnSpPr>
          <p:spPr bwMode="gray">
            <a:xfrm>
              <a:off x="1541904" y="1427230"/>
              <a:ext cx="7937074" cy="0"/>
            </a:xfrm>
            <a:prstGeom prst="line">
              <a:avLst/>
            </a:prstGeom>
            <a:ln w="1905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
        <p:nvSpPr>
          <p:cNvPr id="12" name="Copyright">
            <a:extLst>
              <a:ext uri="{FF2B5EF4-FFF2-40B4-BE49-F238E27FC236}">
                <a16:creationId xmlns:a16="http://schemas.microsoft.com/office/drawing/2014/main" id="{37ECBFDB-F3C1-4D03-9412-AB3FB1618EA0}"/>
              </a:ext>
            </a:extLst>
          </p:cNvPr>
          <p:cNvSpPr txBox="1"/>
          <p:nvPr userDrawn="1"/>
        </p:nvSpPr>
        <p:spPr bwMode="gray">
          <a:xfrm>
            <a:off x="811952" y="6502287"/>
            <a:ext cx="2979100"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a:solidFill>
                  <a:schemeClr val="accent4"/>
                </a:solidFill>
                <a:latin typeface="+mj-lt"/>
                <a:cs typeface="Times New Roman" panose="02020603050405020304" pitchFamily="18" charset="0"/>
              </a:rPr>
              <a:t>© 2023 Advisory Board • All rights reserved • </a:t>
            </a:r>
            <a:r>
              <a:rPr lang="en-US" sz="700" b="1">
                <a:solidFill>
                  <a:schemeClr val="accent4"/>
                </a:solidFill>
                <a:latin typeface="+mj-lt"/>
                <a:cs typeface="Times New Roman" panose="02020603050405020304" pitchFamily="18" charset="0"/>
              </a:rPr>
              <a:t>advisory.com</a:t>
            </a:r>
          </a:p>
        </p:txBody>
      </p:sp>
      <p:sp>
        <p:nvSpPr>
          <p:cNvPr id="14" name="Slide Number">
            <a:extLst>
              <a:ext uri="{FF2B5EF4-FFF2-40B4-BE49-F238E27FC236}">
                <a16:creationId xmlns:a16="http://schemas.microsoft.com/office/drawing/2014/main" id="{3F095E33-003B-4E8E-853D-99C864317223}"/>
              </a:ext>
            </a:extLst>
          </p:cNvP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accent4"/>
                </a:solidFill>
                <a:latin typeface="+mn-lt"/>
                <a:cs typeface="Arial" panose="020B0604020202020204" pitchFamily="34" charset="0"/>
              </a:rPr>
              <a:t>‹#›</a:t>
            </a:fld>
            <a:endParaRPr lang="en-US" sz="1200" b="1">
              <a:solidFill>
                <a:schemeClr val="accent4"/>
              </a:solidFill>
              <a:latin typeface="+mn-lt"/>
            </a:endParaRPr>
          </a:p>
        </p:txBody>
      </p:sp>
      <p:pic>
        <p:nvPicPr>
          <p:cNvPr id="13" name="Graphic 12">
            <a:extLst>
              <a:ext uri="{FF2B5EF4-FFF2-40B4-BE49-F238E27FC236}">
                <a16:creationId xmlns:a16="http://schemas.microsoft.com/office/drawing/2014/main" id="{93313B97-D662-48C0-819F-7F9EC41248F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811952" y="872894"/>
            <a:ext cx="1600200" cy="443052"/>
          </a:xfrm>
          <a:prstGeom prst="rect">
            <a:avLst/>
          </a:prstGeom>
        </p:spPr>
      </p:pic>
    </p:spTree>
    <p:extLst>
      <p:ext uri="{BB962C8B-B14F-4D97-AF65-F5344CB8AC3E}">
        <p14:creationId xmlns:p14="http://schemas.microsoft.com/office/powerpoint/2010/main" val="169286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pact slide - Light">
    <p:bg bwMode="gray">
      <p:bgPr>
        <a:solidFill>
          <a:schemeClr val="tx2"/>
        </a:solidFill>
        <a:effectLst/>
      </p:bgPr>
    </p:bg>
    <p:spTree>
      <p:nvGrpSpPr>
        <p:cNvPr id="1" name=""/>
        <p:cNvGrpSpPr/>
        <p:nvPr/>
      </p:nvGrpSpPr>
      <p:grpSpPr>
        <a:xfrm>
          <a:off x="0" y="0"/>
          <a:ext cx="0" cy="0"/>
          <a:chOff x="0" y="0"/>
          <a:chExt cx="0" cy="0"/>
        </a:xfrm>
      </p:grpSpPr>
      <p:pic>
        <p:nvPicPr>
          <p:cNvPr id="176" name="Picture 175">
            <a:extLst>
              <a:ext uri="{FF2B5EF4-FFF2-40B4-BE49-F238E27FC236}">
                <a16:creationId xmlns:a16="http://schemas.microsoft.com/office/drawing/2014/main" id="{BB396139-6543-461A-B7C5-9FEBB6C93140}"/>
              </a:ext>
              <a:ext uri="{C183D7F6-B498-43B3-948B-1728B52AA6E4}">
                <adec:decorative xmlns:adec="http://schemas.microsoft.com/office/drawing/2017/decorative" val="1"/>
              </a:ext>
            </a:extLst>
          </p:cNvPr>
          <p:cNvPicPr>
            <a:picLocks noChangeAspect="1"/>
          </p:cNvPicPr>
          <p:nvPr userDrawn="1"/>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gray">
          <a:xfrm rot="10800000">
            <a:off x="1" y="3933699"/>
            <a:ext cx="12192000" cy="1801939"/>
          </a:xfrm>
          <a:prstGeom prst="rect">
            <a:avLst/>
          </a:prstGeom>
        </p:spPr>
      </p:pic>
      <p:pic>
        <p:nvPicPr>
          <p:cNvPr id="177" name="Picture 176">
            <a:extLst>
              <a:ext uri="{FF2B5EF4-FFF2-40B4-BE49-F238E27FC236}">
                <a16:creationId xmlns:a16="http://schemas.microsoft.com/office/drawing/2014/main" id="{C451F22D-8094-473F-B672-CFEFBCCECADE}"/>
              </a:ext>
              <a:ext uri="{C183D7F6-B498-43B3-948B-1728B52AA6E4}">
                <adec:decorative xmlns:adec="http://schemas.microsoft.com/office/drawing/2017/decorative" val="1"/>
              </a:ext>
            </a:extLst>
          </p:cNvPr>
          <p:cNvPicPr>
            <a:picLocks noChangeAspect="1"/>
          </p:cNvPicPr>
          <p:nvPr userDrawn="1"/>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gray">
          <a:xfrm>
            <a:off x="1" y="757832"/>
            <a:ext cx="12192000" cy="1801939"/>
          </a:xfrm>
          <a:prstGeom prst="rect">
            <a:avLst/>
          </a:prstGeom>
        </p:spPr>
      </p:pic>
      <p:sp>
        <p:nvSpPr>
          <p:cNvPr id="173" name="Parallelogram 172">
            <a:extLst>
              <a:ext uri="{FF2B5EF4-FFF2-40B4-BE49-F238E27FC236}">
                <a16:creationId xmlns:a16="http://schemas.microsoft.com/office/drawing/2014/main" id="{BEF50957-B6B6-44D1-8413-6ADF8E668227}"/>
              </a:ext>
              <a:ext uri="{C183D7F6-B498-43B3-948B-1728B52AA6E4}">
                <adec:decorative xmlns:adec="http://schemas.microsoft.com/office/drawing/2017/decorative" val="1"/>
              </a:ext>
            </a:extLst>
          </p:cNvPr>
          <p:cNvSpPr>
            <a:spLocks noChangeAspect="1"/>
          </p:cNvSpPr>
          <p:nvPr userDrawn="1"/>
        </p:nvSpPr>
        <p:spPr bwMode="gray">
          <a:xfrm flipH="1">
            <a:off x="3265729" y="1039150"/>
            <a:ext cx="5660542" cy="4425696"/>
          </a:xfrm>
          <a:prstGeom prst="parallelogram">
            <a:avLst>
              <a:gd name="adj" fmla="val 65186"/>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4"/>
          <p:cNvSpPr>
            <a:spLocks noGrp="1"/>
          </p:cNvSpPr>
          <p:nvPr userDrawn="1">
            <p:ph type="body" sz="quarter" idx="27" hasCustomPrompt="1"/>
          </p:nvPr>
        </p:nvSpPr>
        <p:spPr bwMode="gray">
          <a:xfrm>
            <a:off x="1231664" y="2168625"/>
            <a:ext cx="9728671" cy="2166747"/>
          </a:xfrm>
        </p:spPr>
        <p:txBody>
          <a:bodyPr>
            <a:spAutoFit/>
          </a:bodyPr>
          <a:lstStyle>
            <a:lvl1pPr marL="0" indent="0">
              <a:lnSpc>
                <a:spcPct val="110000"/>
              </a:lnSpc>
              <a:spcBef>
                <a:spcPts val="1800"/>
              </a:spcBef>
              <a:buNone/>
              <a:defRPr sz="3200" baseline="0">
                <a:solidFill>
                  <a:schemeClr val="tx1"/>
                </a:solidFill>
                <a:latin typeface="+mj-lt"/>
                <a:cs typeface="Times New Roman" panose="02020603050405020304" pitchFamily="18" charset="0"/>
              </a:defRPr>
            </a:lvl1pPr>
            <a:lvl2pPr marL="163289" indent="0">
              <a:spcBef>
                <a:spcPts val="0"/>
              </a:spcBef>
              <a:buNone/>
              <a:defRPr sz="2000">
                <a:solidFill>
                  <a:schemeClr val="accent3"/>
                </a:solidFill>
              </a:defRPr>
            </a:lvl2pPr>
            <a:lvl3pPr marL="326578" indent="0">
              <a:spcBef>
                <a:spcPts val="0"/>
              </a:spcBef>
              <a:buNone/>
              <a:defRPr sz="2000">
                <a:solidFill>
                  <a:schemeClr val="accent3"/>
                </a:solidFill>
              </a:defRPr>
            </a:lvl3pPr>
            <a:lvl4pPr marL="489867" indent="0">
              <a:spcBef>
                <a:spcPts val="0"/>
              </a:spcBef>
              <a:buNone/>
              <a:defRPr sz="2000">
                <a:solidFill>
                  <a:schemeClr val="accent3"/>
                </a:solidFill>
              </a:defRPr>
            </a:lvl4pPr>
            <a:lvl5pPr marL="653156" indent="0">
              <a:spcBef>
                <a:spcPts val="0"/>
              </a:spcBef>
              <a:buNone/>
              <a:defRPr sz="2000">
                <a:solidFill>
                  <a:schemeClr val="accent3"/>
                </a:solidFill>
              </a:defRPr>
            </a:lvl5pPr>
          </a:lstStyle>
          <a:p>
            <a:pPr lvl="0"/>
            <a:r>
              <a:rPr lang="en-US"/>
              <a:t>“Previously, I would never know if employees had their most productive day. The employee wouldn’t even know. Now throughout the day, we both know if they are tracking to have their ‘best day ever’ and we can celebrate it!”</a:t>
            </a:r>
          </a:p>
        </p:txBody>
      </p:sp>
      <p:sp>
        <p:nvSpPr>
          <p:cNvPr id="14" name="Text Placeholder 6"/>
          <p:cNvSpPr>
            <a:spLocks noGrp="1"/>
          </p:cNvSpPr>
          <p:nvPr userDrawn="1">
            <p:ph type="body" sz="quarter" idx="28" hasCustomPrompt="1"/>
          </p:nvPr>
        </p:nvSpPr>
        <p:spPr bwMode="gray">
          <a:xfrm>
            <a:off x="8805798" y="5952207"/>
            <a:ext cx="2770632" cy="215444"/>
          </a:xfrm>
        </p:spPr>
        <p:txBody>
          <a:bodyPr rIns="0" bIns="0" anchor="b" anchorCtr="0"/>
          <a:lstStyle>
            <a:lvl1pPr marL="0" indent="0">
              <a:spcBef>
                <a:spcPts val="0"/>
              </a:spcBef>
              <a:buNone/>
              <a:defRPr sz="700">
                <a:solidFill>
                  <a:schemeClr val="accent3"/>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a:t>Source: Click to add source. Use a single space after “Source:” and a period at the end of the source. Stretch the box to the left as needed.</a:t>
            </a:r>
          </a:p>
        </p:txBody>
      </p:sp>
      <p:sp>
        <p:nvSpPr>
          <p:cNvPr id="9" name="Text Placeholder 6"/>
          <p:cNvSpPr>
            <a:spLocks noGrp="1"/>
          </p:cNvSpPr>
          <p:nvPr userDrawn="1">
            <p:ph type="body" sz="quarter" idx="30" hasCustomPrompt="1"/>
          </p:nvPr>
        </p:nvSpPr>
        <p:spPr bwMode="gray">
          <a:xfrm>
            <a:off x="612773" y="5952207"/>
            <a:ext cx="3657600" cy="215444"/>
          </a:xfrm>
        </p:spPr>
        <p:txBody>
          <a:bodyPr lIns="0" rIns="0" bIns="0" anchor="b" anchorCtr="0"/>
          <a:lstStyle>
            <a:lvl1pPr marL="115888" indent="-115888">
              <a:spcBef>
                <a:spcPts val="200"/>
              </a:spcBef>
              <a:buClr>
                <a:schemeClr val="accent3"/>
              </a:buClr>
              <a:buFont typeface="+mj-lt"/>
              <a:buAutoNum type="arabicPeriod"/>
              <a:defRPr sz="700">
                <a:solidFill>
                  <a:schemeClr val="accent3"/>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a:t>Click to add footnote. Numbers appear automatically (no additional space or tab needed). Use a period at the end of each footnote. Stretch the box to the right as needed.</a:t>
            </a:r>
          </a:p>
        </p:txBody>
      </p:sp>
      <p:sp>
        <p:nvSpPr>
          <p:cNvPr id="44"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bg1"/>
                </a:solidFill>
                <a:latin typeface="+mn-lt"/>
                <a:cs typeface="Arial" panose="020B0604020202020204" pitchFamily="34" charset="0"/>
              </a:rPr>
              <a:t>‹#›</a:t>
            </a:fld>
            <a:endParaRPr lang="en-US" sz="1200" b="1">
              <a:solidFill>
                <a:schemeClr val="bg1"/>
              </a:solidFill>
              <a:latin typeface="+mn-lt"/>
            </a:endParaRPr>
          </a:p>
        </p:txBody>
      </p:sp>
      <p:sp>
        <p:nvSpPr>
          <p:cNvPr id="359" name="Slide Number"/>
          <p:cNvSpPr txBox="1"/>
          <p:nvPr userDrawn="1"/>
        </p:nvSpPr>
        <p:spPr bwMode="gray">
          <a:xfrm>
            <a:off x="11129268" y="6242419"/>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accent4"/>
                </a:solidFill>
                <a:latin typeface="+mn-lt"/>
                <a:cs typeface="Arial" panose="020B0604020202020204" pitchFamily="34" charset="0"/>
              </a:rPr>
              <a:t>‹#›</a:t>
            </a:fld>
            <a:endParaRPr lang="en-US" sz="1200" b="1">
              <a:solidFill>
                <a:schemeClr val="accent4"/>
              </a:solidFill>
              <a:latin typeface="+mn-lt"/>
            </a:endParaRPr>
          </a:p>
        </p:txBody>
      </p:sp>
      <p:pic>
        <p:nvPicPr>
          <p:cNvPr id="172" name="Graphic 171">
            <a:extLst>
              <a:ext uri="{FF2B5EF4-FFF2-40B4-BE49-F238E27FC236}">
                <a16:creationId xmlns:a16="http://schemas.microsoft.com/office/drawing/2014/main" id="{3CE2EA42-5FF6-4828-93A7-CB7DA9FCEEA8}"/>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bwMode="gray">
          <a:xfrm>
            <a:off x="609600" y="6273198"/>
            <a:ext cx="1051560" cy="291148"/>
          </a:xfrm>
          <a:prstGeom prst="rect">
            <a:avLst/>
          </a:prstGeom>
        </p:spPr>
      </p:pic>
      <p:pic>
        <p:nvPicPr>
          <p:cNvPr id="170" name="Graphic 169">
            <a:extLst>
              <a:ext uri="{FF2B5EF4-FFF2-40B4-BE49-F238E27FC236}">
                <a16:creationId xmlns:a16="http://schemas.microsoft.com/office/drawing/2014/main" id="{E8F4F1AC-204B-4D3B-A057-F367FD428C96}"/>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1896065" y="6311465"/>
            <a:ext cx="9281141" cy="101571"/>
          </a:xfrm>
          <a:prstGeom prst="rect">
            <a:avLst/>
          </a:prstGeom>
        </p:spPr>
      </p:pic>
    </p:spTree>
    <p:extLst>
      <p:ext uri="{BB962C8B-B14F-4D97-AF65-F5344CB8AC3E}">
        <p14:creationId xmlns:p14="http://schemas.microsoft.com/office/powerpoint/2010/main" val="3940206890"/>
      </p:ext>
    </p:extLst>
  </p:cSld>
  <p:clrMapOvr>
    <a:masterClrMapping/>
  </p:clrMapOvr>
  <p:extLst>
    <p:ext uri="{DCECCB84-F9BA-43D5-87BE-67443E8EF086}">
      <p15:sldGuideLst xmlns:p15="http://schemas.microsoft.com/office/powerpoint/2012/main">
        <p15:guide id="1" orient="horz" pos="3889">
          <p15:clr>
            <a:srgbClr val="FBAE40"/>
          </p15:clr>
        </p15:guide>
        <p15:guide id="2" orient="horz" pos="479" userDrawn="1">
          <p15:clr>
            <a:srgbClr val="FBAE40"/>
          </p15:clr>
        </p15:guide>
        <p15:guide id="3" orient="horz" pos="3613"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Presentation End">
    <p:bg bwMode="gray">
      <p:bgPr>
        <a:solidFill>
          <a:schemeClr val="tx1"/>
        </a:solidFill>
        <a:effectLst/>
      </p:bgPr>
    </p:bg>
    <p:spTree>
      <p:nvGrpSpPr>
        <p:cNvPr id="1" name=""/>
        <p:cNvGrpSpPr/>
        <p:nvPr/>
      </p:nvGrpSpPr>
      <p:grpSpPr>
        <a:xfrm>
          <a:off x="0" y="0"/>
          <a:ext cx="0" cy="0"/>
          <a:chOff x="0" y="0"/>
          <a:chExt cx="0" cy="0"/>
        </a:xfrm>
      </p:grpSpPr>
      <p:sp>
        <p:nvSpPr>
          <p:cNvPr id="8" name="Parallelogram 7">
            <a:extLst>
              <a:ext uri="{C183D7F6-B498-43B3-948B-1728B52AA6E4}">
                <adec:decorative xmlns:adec="http://schemas.microsoft.com/office/drawing/2017/decorative" val="1"/>
              </a:ext>
            </a:extLst>
          </p:cNvPr>
          <p:cNvSpPr>
            <a:spLocks noChangeAspect="1"/>
          </p:cNvSpPr>
          <p:nvPr userDrawn="1"/>
        </p:nvSpPr>
        <p:spPr bwMode="gray">
          <a:xfrm flipH="1">
            <a:off x="1710250" y="0"/>
            <a:ext cx="8771501" cy="6858000"/>
          </a:xfrm>
          <a:prstGeom prst="parallelogram">
            <a:avLst>
              <a:gd name="adj" fmla="val 65186"/>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B81F0548-482E-4439-B7CA-4A67FDAC091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4531359" y="2995791"/>
            <a:ext cx="3127248" cy="865850"/>
          </a:xfrm>
          <a:prstGeom prst="rect">
            <a:avLst/>
          </a:prstGeom>
        </p:spPr>
      </p:pic>
    </p:spTree>
    <p:extLst>
      <p:ext uri="{BB962C8B-B14F-4D97-AF65-F5344CB8AC3E}">
        <p14:creationId xmlns:p14="http://schemas.microsoft.com/office/powerpoint/2010/main" val="42453437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Legal Caveat">
    <p:spTree>
      <p:nvGrpSpPr>
        <p:cNvPr id="1" name=""/>
        <p:cNvGrpSpPr/>
        <p:nvPr/>
      </p:nvGrpSpPr>
      <p:grpSpPr>
        <a:xfrm>
          <a:off x="0" y="0"/>
          <a:ext cx="0" cy="0"/>
          <a:chOff x="0" y="0"/>
          <a:chExt cx="0" cy="0"/>
        </a:xfrm>
      </p:grpSpPr>
      <p:sp>
        <p:nvSpPr>
          <p:cNvPr id="3" name="Date Placeholder 2" hidden="1"/>
          <p:cNvSpPr>
            <a:spLocks noGrp="1"/>
          </p:cNvSpPr>
          <p:nvPr>
            <p:ph type="dt" sz="half" idx="10"/>
          </p:nvPr>
        </p:nvSpPr>
        <p:spPr bwMode="gray"/>
        <p:txBody>
          <a:bodyPr/>
          <a:lstStyle/>
          <a:p>
            <a:endParaRPr lang="en-US"/>
          </a:p>
        </p:txBody>
      </p:sp>
      <p:sp>
        <p:nvSpPr>
          <p:cNvPr id="4" name="Slide Number Placeholder 3" hidden="1"/>
          <p:cNvSpPr>
            <a:spLocks noGrp="1"/>
          </p:cNvSpPr>
          <p:nvPr>
            <p:ph type="sldNum" sz="quarter" idx="11"/>
          </p:nvPr>
        </p:nvSpPr>
        <p:spPr bwMode="gray"/>
        <p:txBody>
          <a:bodyPr/>
          <a:lstStyle/>
          <a:p>
            <a:fld id="{79A09FC8-B54D-47FB-9034-F0587B1C3005}" type="slidenum">
              <a:rPr lang="en-US" smtClean="0"/>
              <a:pPr/>
              <a:t>‹#›</a:t>
            </a:fld>
            <a:endParaRPr lang="en-US"/>
          </a:p>
        </p:txBody>
      </p:sp>
      <p:grpSp>
        <p:nvGrpSpPr>
          <p:cNvPr id="9" name="Caveat"/>
          <p:cNvGrpSpPr/>
          <p:nvPr userDrawn="1"/>
        </p:nvGrpSpPr>
        <p:grpSpPr bwMode="gray">
          <a:xfrm>
            <a:off x="3041863" y="871768"/>
            <a:ext cx="7937074" cy="5004447"/>
            <a:chOff x="1541904" y="1270121"/>
            <a:chExt cx="7937074" cy="5004447"/>
          </a:xfrm>
        </p:grpSpPr>
        <p:sp>
          <p:nvSpPr>
            <p:cNvPr id="28" name="TextBox 27"/>
            <p:cNvSpPr txBox="1"/>
            <p:nvPr userDrawn="1"/>
          </p:nvSpPr>
          <p:spPr bwMode="gray">
            <a:xfrm>
              <a:off x="1541961" y="1270121"/>
              <a:ext cx="7937017" cy="5004447"/>
            </a:xfrm>
            <a:prstGeom prst="rect">
              <a:avLst/>
            </a:prstGeom>
            <a:noFill/>
          </p:spPr>
          <p:txBody>
            <a:bodyPr wrap="square" lIns="0" tIns="0" rIns="0" bIns="0" rtlCol="0">
              <a:spAutoFit/>
            </a:bodyPr>
            <a:lstStyle/>
            <a:p>
              <a:pPr>
                <a:lnSpc>
                  <a:spcPct val="110000"/>
                </a:lnSpc>
                <a:spcBef>
                  <a:spcPts val="400"/>
                </a:spcBef>
              </a:pPr>
              <a:r>
                <a:rPr lang="en-US" sz="800" b="0" spc="50">
                  <a:solidFill>
                    <a:schemeClr val="accent4"/>
                  </a:solidFill>
                </a:rPr>
                <a:t>LEGAL</a:t>
              </a:r>
              <a:r>
                <a:rPr lang="en-US" sz="800" b="0" spc="50" baseline="0">
                  <a:solidFill>
                    <a:schemeClr val="accent4"/>
                  </a:solidFill>
                </a:rPr>
                <a:t> CAVEAT</a:t>
              </a:r>
              <a:endParaRPr lang="en-US" sz="800" b="0" spc="50">
                <a:solidFill>
                  <a:schemeClr val="accent4"/>
                </a:solidFill>
              </a:endParaRPr>
            </a:p>
            <a:p>
              <a:pPr>
                <a:lnSpc>
                  <a:spcPct val="110000"/>
                </a:lnSpc>
                <a:spcBef>
                  <a:spcPts val="1200"/>
                </a:spcBef>
              </a:pPr>
              <a:r>
                <a:rPr lang="en-US" sz="800">
                  <a:solidFill>
                    <a:schemeClr val="accent4"/>
                  </a:solidFill>
                </a:rPr>
                <a:t>Advisory Board has made efforts to verify the accuracy of the information it provides to members. This report relies on data obtained from many sources, however, and Advisory Board cannot guarantee the accuracy of the information provided or any analysis based thereon. In addition, Advisory Board is not 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medical, tax, or accounting issues, before implementing any of these tactics. Neither Advisory Board nor its officers, directors, trustees, employees, and agents shall be liable for any claims, liabilities, or expenses relating to (a) any errors or omissions in this report, whether caused by Advisory Board or any of its employees or agents, or sources or other third parties, (b) any recommendation or graded ranking by Advisory Board, or (c) failure of member and its employees and agents to abide by the terms set forth herein.</a:t>
              </a:r>
            </a:p>
            <a:p>
              <a:pPr>
                <a:lnSpc>
                  <a:spcPct val="110000"/>
                </a:lnSpc>
                <a:spcBef>
                  <a:spcPts val="800"/>
                </a:spcBef>
              </a:pPr>
              <a:r>
                <a:rPr lang="en-US" sz="800">
                  <a:solidFill>
                    <a:schemeClr val="accent4"/>
                  </a:solidFill>
                </a:rPr>
                <a:t>Advisory Board and the “A” logo are registered trademarks of The Advisory Board Company in the United States and other countries. Members are not permitted to use these trademarks, or any other trademark, product name, service name, trade name, and logo of Advisory Board without prior written consent of Advisory Board.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Advisory Board and its products and services, or (b) an endorsement of the company or its products or services by Advisory Board. Advisory Board is not affiliated with any such company.</a:t>
              </a:r>
            </a:p>
            <a:p>
              <a:pPr>
                <a:lnSpc>
                  <a:spcPct val="110000"/>
                </a:lnSpc>
                <a:spcBef>
                  <a:spcPts val="1200"/>
                </a:spcBef>
              </a:pPr>
              <a:r>
                <a:rPr lang="en-US" sz="800" b="1">
                  <a:solidFill>
                    <a:schemeClr val="accent4"/>
                  </a:solidFill>
                </a:rPr>
                <a:t>IMPORTANT: Please read the following.</a:t>
              </a:r>
            </a:p>
            <a:p>
              <a:pPr>
                <a:lnSpc>
                  <a:spcPct val="110000"/>
                </a:lnSpc>
                <a:spcBef>
                  <a:spcPts val="400"/>
                </a:spcBef>
              </a:pPr>
              <a:r>
                <a:rPr lang="en-US" sz="800">
                  <a:solidFill>
                    <a:schemeClr val="accent4"/>
                  </a:solidFill>
                </a:rPr>
                <a:t>Advisory Board has prepared this report for the exclusive use of its members. Each member acknowledges and agrees that this report and the information contained herein (collectively, the “Report”) are confidential and proprietary to Advisory Board. By accepting delivery of this Report, each member agrees to abide by the terms as stated herein, including the following:</a:t>
              </a:r>
            </a:p>
            <a:p>
              <a:pPr marL="171450" indent="-171450">
                <a:lnSpc>
                  <a:spcPct val="110000"/>
                </a:lnSpc>
                <a:spcBef>
                  <a:spcPts val="800"/>
                </a:spcBef>
              </a:pPr>
              <a:r>
                <a:rPr lang="en-US" sz="800">
                  <a:solidFill>
                    <a:schemeClr val="accent4"/>
                  </a:solidFill>
                </a:rPr>
                <a:t>1.	Advisory Board owns all right, title, and interest in and to this Report. Except as stated herein, no right, license, permission, or interest of any kind in this Report is intended to be given, transferred to, or acquired by a member. Each member is authorized to use this Report only to the extent expressly authorized herein.</a:t>
              </a:r>
            </a:p>
            <a:p>
              <a:pPr marL="171450" indent="-171450">
                <a:lnSpc>
                  <a:spcPct val="110000"/>
                </a:lnSpc>
                <a:spcBef>
                  <a:spcPts val="800"/>
                </a:spcBef>
              </a:pPr>
              <a:r>
                <a:rPr lang="en-US" sz="800">
                  <a:solidFill>
                    <a:schemeClr val="accent4"/>
                  </a:solidFill>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171450" indent="-171450">
                <a:lnSpc>
                  <a:spcPct val="110000"/>
                </a:lnSpc>
                <a:spcBef>
                  <a:spcPts val="800"/>
                </a:spcBef>
              </a:pPr>
              <a:r>
                <a:rPr lang="en-US" sz="800">
                  <a:solidFill>
                    <a:schemeClr val="accent4"/>
                  </a:solidFill>
                </a:rPr>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71450" indent="-171450">
                <a:lnSpc>
                  <a:spcPct val="110000"/>
                </a:lnSpc>
                <a:spcBef>
                  <a:spcPts val="800"/>
                </a:spcBef>
              </a:pPr>
              <a:r>
                <a:rPr lang="en-US" sz="800">
                  <a:solidFill>
                    <a:schemeClr val="accent4"/>
                  </a:solidFill>
                </a:rPr>
                <a:t>4.	Each member shall not remove from this Report any confidential markings, copyright notices, and/or other similar indicia herein.</a:t>
              </a:r>
            </a:p>
            <a:p>
              <a:pPr marL="171450" indent="-171450">
                <a:lnSpc>
                  <a:spcPct val="110000"/>
                </a:lnSpc>
                <a:spcBef>
                  <a:spcPts val="800"/>
                </a:spcBef>
              </a:pPr>
              <a:r>
                <a:rPr lang="en-US" sz="800">
                  <a:solidFill>
                    <a:schemeClr val="accent4"/>
                  </a:solidFill>
                </a:rPr>
                <a:t>5.	Each member is responsible for any breach of its obligations as stated herein by any of its employees or agents.</a:t>
              </a:r>
            </a:p>
            <a:p>
              <a:pPr marL="171450" indent="-171450">
                <a:lnSpc>
                  <a:spcPct val="110000"/>
                </a:lnSpc>
                <a:spcBef>
                  <a:spcPts val="800"/>
                </a:spcBef>
              </a:pPr>
              <a:r>
                <a:rPr lang="en-US" sz="800">
                  <a:solidFill>
                    <a:schemeClr val="accent4"/>
                  </a:solidFill>
                </a:rPr>
                <a:t>6.	If a member is unwilling to abide by any of the foregoing obligations, then such member shall promptly return this Report and all copies thereof to Advisory Board.</a:t>
              </a:r>
            </a:p>
          </p:txBody>
        </p:sp>
        <p:cxnSp>
          <p:nvCxnSpPr>
            <p:cNvPr id="27" name="Straight Connector 26">
              <a:extLst>
                <a:ext uri="{C183D7F6-B498-43B3-948B-1728B52AA6E4}">
                  <adec:decorative xmlns:adec="http://schemas.microsoft.com/office/drawing/2017/decorative" val="1"/>
                </a:ext>
              </a:extLst>
            </p:cNvPr>
            <p:cNvCxnSpPr/>
            <p:nvPr userDrawn="1"/>
          </p:nvCxnSpPr>
          <p:spPr bwMode="gray">
            <a:xfrm>
              <a:off x="1541904" y="1427230"/>
              <a:ext cx="7937074" cy="0"/>
            </a:xfrm>
            <a:prstGeom prst="line">
              <a:avLst/>
            </a:prstGeom>
            <a:ln w="1905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
        <p:nvSpPr>
          <p:cNvPr id="12" name="Copyright">
            <a:extLst>
              <a:ext uri="{FF2B5EF4-FFF2-40B4-BE49-F238E27FC236}">
                <a16:creationId xmlns:a16="http://schemas.microsoft.com/office/drawing/2014/main" id="{37ECBFDB-F3C1-4D03-9412-AB3FB1618EA0}"/>
              </a:ext>
            </a:extLst>
          </p:cNvPr>
          <p:cNvSpPr txBox="1"/>
          <p:nvPr userDrawn="1"/>
        </p:nvSpPr>
        <p:spPr bwMode="gray">
          <a:xfrm>
            <a:off x="811952" y="6502287"/>
            <a:ext cx="2979100"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a:solidFill>
                  <a:schemeClr val="accent4"/>
                </a:solidFill>
                <a:latin typeface="+mj-lt"/>
                <a:cs typeface="Times New Roman" panose="02020603050405020304" pitchFamily="18" charset="0"/>
              </a:rPr>
              <a:t>© 2023 Advisory Board • All rights reserved • </a:t>
            </a:r>
            <a:r>
              <a:rPr lang="en-US" sz="700" b="1">
                <a:solidFill>
                  <a:schemeClr val="accent4"/>
                </a:solidFill>
                <a:latin typeface="+mj-lt"/>
                <a:cs typeface="Times New Roman" panose="02020603050405020304" pitchFamily="18" charset="0"/>
              </a:rPr>
              <a:t>advisory.com</a:t>
            </a:r>
          </a:p>
        </p:txBody>
      </p:sp>
      <p:sp>
        <p:nvSpPr>
          <p:cNvPr id="14" name="Slide Number">
            <a:extLst>
              <a:ext uri="{FF2B5EF4-FFF2-40B4-BE49-F238E27FC236}">
                <a16:creationId xmlns:a16="http://schemas.microsoft.com/office/drawing/2014/main" id="{3F095E33-003B-4E8E-853D-99C864317223}"/>
              </a:ext>
            </a:extLst>
          </p:cNvP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accent4"/>
                </a:solidFill>
                <a:latin typeface="+mn-lt"/>
                <a:cs typeface="Arial" panose="020B0604020202020204" pitchFamily="34" charset="0"/>
              </a:rPr>
              <a:t>‹#›</a:t>
            </a:fld>
            <a:endParaRPr lang="en-US" sz="1200" b="1">
              <a:solidFill>
                <a:schemeClr val="accent4"/>
              </a:solidFill>
              <a:latin typeface="+mn-lt"/>
            </a:endParaRPr>
          </a:p>
        </p:txBody>
      </p:sp>
      <p:pic>
        <p:nvPicPr>
          <p:cNvPr id="13" name="Graphic 12">
            <a:extLst>
              <a:ext uri="{FF2B5EF4-FFF2-40B4-BE49-F238E27FC236}">
                <a16:creationId xmlns:a16="http://schemas.microsoft.com/office/drawing/2014/main" id="{93313B97-D662-48C0-819F-7F9EC41248F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811952" y="872894"/>
            <a:ext cx="1600200" cy="443052"/>
          </a:xfrm>
          <a:prstGeom prst="rect">
            <a:avLst/>
          </a:prstGeom>
        </p:spPr>
      </p:pic>
    </p:spTree>
    <p:extLst>
      <p:ext uri="{BB962C8B-B14F-4D97-AF65-F5344CB8AC3E}">
        <p14:creationId xmlns:p14="http://schemas.microsoft.com/office/powerpoint/2010/main" val="16928685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Presentation End">
    <p:bg bwMode="gray">
      <p:bgPr>
        <a:solidFill>
          <a:schemeClr val="tx1"/>
        </a:solidFill>
        <a:effectLst/>
      </p:bgPr>
    </p:bg>
    <p:spTree>
      <p:nvGrpSpPr>
        <p:cNvPr id="1" name=""/>
        <p:cNvGrpSpPr/>
        <p:nvPr/>
      </p:nvGrpSpPr>
      <p:grpSpPr>
        <a:xfrm>
          <a:off x="0" y="0"/>
          <a:ext cx="0" cy="0"/>
          <a:chOff x="0" y="0"/>
          <a:chExt cx="0" cy="0"/>
        </a:xfrm>
      </p:grpSpPr>
      <p:sp>
        <p:nvSpPr>
          <p:cNvPr id="8" name="Parallelogram 7">
            <a:extLst>
              <a:ext uri="{C183D7F6-B498-43B3-948B-1728B52AA6E4}">
                <adec:decorative xmlns:adec="http://schemas.microsoft.com/office/drawing/2017/decorative" val="1"/>
              </a:ext>
            </a:extLst>
          </p:cNvPr>
          <p:cNvSpPr>
            <a:spLocks noChangeAspect="1"/>
          </p:cNvSpPr>
          <p:nvPr userDrawn="1"/>
        </p:nvSpPr>
        <p:spPr bwMode="gray">
          <a:xfrm flipH="1">
            <a:off x="1710250" y="0"/>
            <a:ext cx="8771501" cy="6858000"/>
          </a:xfrm>
          <a:prstGeom prst="parallelogram">
            <a:avLst>
              <a:gd name="adj" fmla="val 65186"/>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B81F0548-482E-4439-B7CA-4A67FDAC091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4531359" y="2995791"/>
            <a:ext cx="3127248" cy="865850"/>
          </a:xfrm>
          <a:prstGeom prst="rect">
            <a:avLst/>
          </a:prstGeom>
        </p:spPr>
      </p:pic>
    </p:spTree>
    <p:extLst>
      <p:ext uri="{BB962C8B-B14F-4D97-AF65-F5344CB8AC3E}">
        <p14:creationId xmlns:p14="http://schemas.microsoft.com/office/powerpoint/2010/main" val="4245343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ver slide">
    <p:bg bwMode="gray">
      <p:bgPr>
        <a:solidFill>
          <a:schemeClr val="tx1"/>
        </a:solidFill>
        <a:effectLst/>
      </p:bgPr>
    </p:bg>
    <p:spTree>
      <p:nvGrpSpPr>
        <p:cNvPr id="1" name=""/>
        <p:cNvGrpSpPr/>
        <p:nvPr/>
      </p:nvGrpSpPr>
      <p:grpSpPr>
        <a:xfrm>
          <a:off x="0" y="0"/>
          <a:ext cx="0" cy="0"/>
          <a:chOff x="0" y="0"/>
          <a:chExt cx="0" cy="0"/>
        </a:xfrm>
      </p:grpSpPr>
      <p:sp>
        <p:nvSpPr>
          <p:cNvPr id="12" name="Parallelogram 11">
            <a:extLst>
              <a:ext uri="{FF2B5EF4-FFF2-40B4-BE49-F238E27FC236}">
                <a16:creationId xmlns:a16="http://schemas.microsoft.com/office/drawing/2014/main" id="{5845CF1B-F1E6-4531-97D7-A0009C32A28C}"/>
              </a:ext>
              <a:ext uri="{C183D7F6-B498-43B3-948B-1728B52AA6E4}">
                <adec:decorative xmlns:adec="http://schemas.microsoft.com/office/drawing/2017/decorative" val="1"/>
              </a:ext>
            </a:extLst>
          </p:cNvPr>
          <p:cNvSpPr>
            <a:spLocks noChangeAspect="1"/>
          </p:cNvSpPr>
          <p:nvPr userDrawn="1"/>
        </p:nvSpPr>
        <p:spPr bwMode="gray">
          <a:xfrm flipH="1">
            <a:off x="1710250" y="0"/>
            <a:ext cx="8771501" cy="6858000"/>
          </a:xfrm>
          <a:prstGeom prst="parallelogram">
            <a:avLst>
              <a:gd name="adj" fmla="val 65186"/>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Placeholder - Subtitle"/>
          <p:cNvSpPr>
            <a:spLocks noGrp="1"/>
          </p:cNvSpPr>
          <p:nvPr>
            <p:ph type="body" sz="quarter" idx="20" hasCustomPrompt="1"/>
          </p:nvPr>
        </p:nvSpPr>
        <p:spPr bwMode="gray">
          <a:xfrm>
            <a:off x="1564005" y="4542724"/>
            <a:ext cx="9063990" cy="369332"/>
          </a:xfrm>
        </p:spPr>
        <p:txBody>
          <a:bodyPr/>
          <a:lstStyle>
            <a:lvl1pPr marL="0" indent="0" algn="ctr">
              <a:spcBef>
                <a:spcPts val="0"/>
              </a:spcBef>
              <a:buNone/>
              <a:defRPr sz="2400" baseline="0">
                <a:solidFill>
                  <a:schemeClr val="bg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a:t>Presentation subtitle, Arial 24pt, sentence case</a:t>
            </a:r>
          </a:p>
        </p:txBody>
      </p:sp>
      <p:sp>
        <p:nvSpPr>
          <p:cNvPr id="2" name="Placeholder - Title"/>
          <p:cNvSpPr>
            <a:spLocks noGrp="1"/>
          </p:cNvSpPr>
          <p:nvPr>
            <p:ph type="title" hasCustomPrompt="1"/>
          </p:nvPr>
        </p:nvSpPr>
        <p:spPr bwMode="gray">
          <a:xfrm>
            <a:off x="1564005" y="2212560"/>
            <a:ext cx="9063990" cy="1685077"/>
          </a:xfrm>
        </p:spPr>
        <p:txBody>
          <a:bodyPr anchor="b"/>
          <a:lstStyle>
            <a:lvl1pPr algn="ctr">
              <a:defRPr sz="6000" baseline="0">
                <a:solidFill>
                  <a:schemeClr val="bg1"/>
                </a:solidFill>
                <a:latin typeface="+mj-lt"/>
                <a:cs typeface="Times New Roman" panose="02020603050405020304" pitchFamily="18" charset="0"/>
              </a:defRPr>
            </a:lvl1pPr>
          </a:lstStyle>
          <a:p>
            <a:r>
              <a:rPr lang="en-US"/>
              <a:t>Presentation title – </a:t>
            </a:r>
            <a:br>
              <a:rPr lang="en-US"/>
            </a:br>
            <a:r>
              <a:rPr lang="en-US"/>
              <a:t>TNR 60pt, sentence case</a:t>
            </a:r>
          </a:p>
        </p:txBody>
      </p:sp>
      <p:cxnSp>
        <p:nvCxnSpPr>
          <p:cNvPr id="4" name="Straight Connector 3">
            <a:extLst>
              <a:ext uri="{C183D7F6-B498-43B3-948B-1728B52AA6E4}">
                <adec:decorative xmlns:adec="http://schemas.microsoft.com/office/drawing/2017/decorative" val="1"/>
              </a:ext>
            </a:extLst>
          </p:cNvPr>
          <p:cNvCxnSpPr/>
          <p:nvPr userDrawn="1"/>
        </p:nvCxnSpPr>
        <p:spPr bwMode="invGray">
          <a:xfrm>
            <a:off x="5701665" y="4206240"/>
            <a:ext cx="788670" cy="0"/>
          </a:xfrm>
          <a:prstGeom prst="line">
            <a:avLst/>
          </a:prstGeom>
          <a:ln w="28575">
            <a:solidFill>
              <a:schemeClr val="accent6"/>
            </a:solidFill>
            <a:headEnd type="none" w="med" len="med"/>
            <a:tailEnd w="med" len="med"/>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30B9D43B-6D95-49EF-A7DF-A645093531A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609600" y="600471"/>
            <a:ext cx="1901952" cy="526599"/>
          </a:xfrm>
          <a:prstGeom prst="rect">
            <a:avLst/>
          </a:prstGeom>
        </p:spPr>
      </p:pic>
    </p:spTree>
    <p:extLst>
      <p:ext uri="{BB962C8B-B14F-4D97-AF65-F5344CB8AC3E}">
        <p14:creationId xmlns:p14="http://schemas.microsoft.com/office/powerpoint/2010/main" val="1691853367"/>
      </p:ext>
    </p:extLst>
  </p:cSld>
  <p:clrMapOvr>
    <a:masterClrMapping/>
  </p:clrMapOvr>
  <p:extLst>
    <p:ext uri="{DCECCB84-F9BA-43D5-87BE-67443E8EF086}">
      <p15:sldGuideLst xmlns:p15="http://schemas.microsoft.com/office/powerpoint/2012/main">
        <p15:guide id="1" pos="979" userDrawn="1">
          <p15:clr>
            <a:srgbClr val="FBAE40"/>
          </p15:clr>
        </p15:guide>
        <p15:guide id="2" orient="horz" pos="2852" userDrawn="1">
          <p15:clr>
            <a:srgbClr val="FBAE40"/>
          </p15:clr>
        </p15:guide>
        <p15:guide id="4" orient="horz" pos="2466" userDrawn="1">
          <p15:clr>
            <a:srgbClr val="FBAE40"/>
          </p15:clr>
        </p15:guide>
        <p15:guide id="5" pos="6705"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AB Overview">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16A7491D-68BB-42F8-971E-2AE2544D2410}"/>
              </a:ext>
            </a:extLst>
          </p:cNvPr>
          <p:cNvSpPr/>
          <p:nvPr userDrawn="1"/>
        </p:nvSpPr>
        <p:spPr bwMode="gray">
          <a:xfrm>
            <a:off x="7849056" y="0"/>
            <a:ext cx="4342944" cy="6833616"/>
          </a:xfrm>
          <a:custGeom>
            <a:avLst/>
            <a:gdLst>
              <a:gd name="connsiteX0" fmla="*/ 0 w 4342944"/>
              <a:gd name="connsiteY0" fmla="*/ 0 h 6833616"/>
              <a:gd name="connsiteX1" fmla="*/ 4342944 w 4342944"/>
              <a:gd name="connsiteY1" fmla="*/ 0 h 6833616"/>
              <a:gd name="connsiteX2" fmla="*/ 4342944 w 4342944"/>
              <a:gd name="connsiteY2" fmla="*/ 6833616 h 6833616"/>
              <a:gd name="connsiteX3" fmla="*/ 4310030 w 4342944"/>
              <a:gd name="connsiteY3" fmla="*/ 6833616 h 6833616"/>
            </a:gdLst>
            <a:ahLst/>
            <a:cxnLst>
              <a:cxn ang="0">
                <a:pos x="connsiteX0" y="connsiteY0"/>
              </a:cxn>
              <a:cxn ang="0">
                <a:pos x="connsiteX1" y="connsiteY1"/>
              </a:cxn>
              <a:cxn ang="0">
                <a:pos x="connsiteX2" y="connsiteY2"/>
              </a:cxn>
              <a:cxn ang="0">
                <a:pos x="connsiteX3" y="connsiteY3"/>
              </a:cxn>
            </a:cxnLst>
            <a:rect l="l" t="t" r="r" b="b"/>
            <a:pathLst>
              <a:path w="4342944" h="6833616">
                <a:moveTo>
                  <a:pt x="0" y="0"/>
                </a:moveTo>
                <a:lnTo>
                  <a:pt x="4342944" y="0"/>
                </a:lnTo>
                <a:lnTo>
                  <a:pt x="4342944" y="6833616"/>
                </a:lnTo>
                <a:lnTo>
                  <a:pt x="4310030" y="6833616"/>
                </a:lnTo>
                <a:close/>
              </a:path>
            </a:pathLst>
          </a:cu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F1ACDC81-47B5-4AC7-83FD-E2CA3CBCC7CB}"/>
              </a:ext>
            </a:extLst>
          </p:cNvPr>
          <p:cNvSpPr>
            <a:spLocks noChangeAspect="1"/>
          </p:cNvSpPr>
          <p:nvPr userDrawn="1"/>
        </p:nvSpPr>
        <p:spPr bwMode="gray">
          <a:xfrm flipH="1">
            <a:off x="4392390" y="1"/>
            <a:ext cx="7799610" cy="6861110"/>
          </a:xfrm>
          <a:custGeom>
            <a:avLst/>
            <a:gdLst>
              <a:gd name="connsiteX0" fmla="*/ 7796074 w 7796074"/>
              <a:gd name="connsiteY0" fmla="*/ 0 h 6857999"/>
              <a:gd name="connsiteX1" fmla="*/ 2906034 w 7796074"/>
              <a:gd name="connsiteY1" fmla="*/ 0 h 6857999"/>
              <a:gd name="connsiteX2" fmla="*/ 0 w 7796074"/>
              <a:gd name="connsiteY2" fmla="*/ 4607560 h 6857999"/>
              <a:gd name="connsiteX3" fmla="*/ 0 w 7796074"/>
              <a:gd name="connsiteY3" fmla="*/ 6857999 h 6857999"/>
              <a:gd name="connsiteX4" fmla="*/ 3470666 w 7796074"/>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6074" h="6857999">
                <a:moveTo>
                  <a:pt x="7796074" y="0"/>
                </a:moveTo>
                <a:lnTo>
                  <a:pt x="2906034" y="0"/>
                </a:lnTo>
                <a:lnTo>
                  <a:pt x="0" y="4607560"/>
                </a:lnTo>
                <a:lnTo>
                  <a:pt x="0" y="6857999"/>
                </a:lnTo>
                <a:lnTo>
                  <a:pt x="3470666" y="6857999"/>
                </a:lnTo>
                <a:close/>
              </a:path>
            </a:pathLst>
          </a:cu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Rectangle 6">
            <a:extLst>
              <a:ext uri="{FF2B5EF4-FFF2-40B4-BE49-F238E27FC236}">
                <a16:creationId xmlns:a16="http://schemas.microsoft.com/office/drawing/2014/main" id="{FAA46F38-F941-42C7-B6E6-5C70741104FB}"/>
              </a:ext>
            </a:extLst>
          </p:cNvPr>
          <p:cNvSpPr/>
          <p:nvPr userDrawn="1"/>
        </p:nvSpPr>
        <p:spPr bwMode="gray">
          <a:xfrm>
            <a:off x="3696127" y="3591659"/>
            <a:ext cx="1525713" cy="181359"/>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15D3ED6-5D0E-47C0-AF60-590083391AE0}"/>
              </a:ext>
            </a:extLst>
          </p:cNvPr>
          <p:cNvSpPr/>
          <p:nvPr userDrawn="1"/>
        </p:nvSpPr>
        <p:spPr bwMode="gray">
          <a:xfrm>
            <a:off x="570216" y="3591659"/>
            <a:ext cx="1980344" cy="181359"/>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96BE398C-C646-4B17-A20C-8557BD11F4F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612774" y="646459"/>
            <a:ext cx="1856413" cy="513045"/>
          </a:xfrm>
          <a:prstGeom prst="rect">
            <a:avLst/>
          </a:prstGeom>
        </p:spPr>
      </p:pic>
      <p:sp>
        <p:nvSpPr>
          <p:cNvPr id="11" name="Copyright">
            <a:hlinkClick r:id="rId4"/>
            <a:extLst>
              <a:ext uri="{FF2B5EF4-FFF2-40B4-BE49-F238E27FC236}">
                <a16:creationId xmlns:a16="http://schemas.microsoft.com/office/drawing/2014/main" id="{4E4AC49E-47DC-4814-B5CB-9F0DCD2F79CD}"/>
              </a:ext>
            </a:extLst>
          </p:cNvPr>
          <p:cNvSpPr txBox="1"/>
          <p:nvPr userDrawn="1"/>
        </p:nvSpPr>
        <p:spPr bwMode="gray">
          <a:xfrm>
            <a:off x="612775" y="6502287"/>
            <a:ext cx="3010021" cy="12138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a:solidFill>
                  <a:schemeClr val="accent4"/>
                </a:solidFill>
                <a:latin typeface="+mj-lt"/>
                <a:cs typeface="Times New Roman" panose="02020603050405020304" pitchFamily="18" charset="0"/>
              </a:rPr>
              <a:t>© 2023 Advisory Board • All rights reserved • </a:t>
            </a:r>
            <a:r>
              <a:rPr lang="en-US" sz="700" b="1">
                <a:solidFill>
                  <a:schemeClr val="accent4"/>
                </a:solidFill>
                <a:latin typeface="+mj-lt"/>
                <a:cs typeface="Times New Roman" panose="02020603050405020304" pitchFamily="18" charset="0"/>
              </a:rPr>
              <a:t>advisory.com</a:t>
            </a:r>
          </a:p>
        </p:txBody>
      </p:sp>
      <p:sp>
        <p:nvSpPr>
          <p:cNvPr id="12" name="Title 4">
            <a:extLst>
              <a:ext uri="{FF2B5EF4-FFF2-40B4-BE49-F238E27FC236}">
                <a16:creationId xmlns:a16="http://schemas.microsoft.com/office/drawing/2014/main" id="{B94DD025-8861-479C-9A06-B18EB6BE7202}"/>
              </a:ext>
            </a:extLst>
          </p:cNvPr>
          <p:cNvSpPr txBox="1">
            <a:spLocks/>
          </p:cNvSpPr>
          <p:nvPr userDrawn="1"/>
        </p:nvSpPr>
        <p:spPr bwMode="gray">
          <a:xfrm>
            <a:off x="612776" y="4529438"/>
            <a:ext cx="1206950" cy="128112"/>
          </a:xfrm>
          <a:prstGeom prst="rect">
            <a:avLst/>
          </a:prstGeom>
        </p:spPr>
        <p:txBody>
          <a:bodyPr vert="horz" wrap="square" lIns="0" tIns="0" rIns="0" bIns="0" rtlCol="0" anchor="t" anchorCtr="0">
            <a:spAutoFit/>
          </a:bodyPr>
          <a:lstStyle>
            <a:lvl1pPr algn="l" defTabSz="914400" rtl="0" eaLnBrk="1" fontAlgn="ctr" latinLnBrk="0" hangingPunct="1">
              <a:lnSpc>
                <a:spcPct val="90000"/>
              </a:lnSpc>
              <a:spcBef>
                <a:spcPct val="0"/>
              </a:spcBef>
              <a:buNone/>
              <a:defRPr sz="3200" kern="1200">
                <a:solidFill>
                  <a:schemeClr val="tx1"/>
                </a:solidFill>
                <a:latin typeface="+mj-lt"/>
                <a:ea typeface="+mj-ea"/>
                <a:cs typeface="+mj-cs"/>
              </a:defRPr>
            </a:lvl1pPr>
          </a:lstStyle>
          <a:p>
            <a:r>
              <a:rPr lang="en-US" sz="900" cap="all" spc="50">
                <a:solidFill>
                  <a:schemeClr val="accent2"/>
                </a:solidFill>
                <a:latin typeface="+mn-lt"/>
              </a:rPr>
              <a:t>WHO WE SERVE</a:t>
            </a:r>
          </a:p>
        </p:txBody>
      </p:sp>
      <p:sp>
        <p:nvSpPr>
          <p:cNvPr id="13" name="Text Placeholder">
            <a:extLst>
              <a:ext uri="{FF2B5EF4-FFF2-40B4-BE49-F238E27FC236}">
                <a16:creationId xmlns:a16="http://schemas.microsoft.com/office/drawing/2014/main" id="{368AE02B-9D0A-4F0B-A8E5-74F6C54270D8}"/>
              </a:ext>
            </a:extLst>
          </p:cNvPr>
          <p:cNvSpPr txBox="1">
            <a:spLocks/>
          </p:cNvSpPr>
          <p:nvPr userDrawn="1"/>
        </p:nvSpPr>
        <p:spPr bwMode="gray">
          <a:xfrm>
            <a:off x="612776" y="4740864"/>
            <a:ext cx="4927412" cy="1299074"/>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nSpc>
                <a:spcPct val="120000"/>
              </a:lnSpc>
              <a:buNone/>
            </a:pPr>
            <a:r>
              <a:rPr lang="en-US" sz="1800"/>
              <a:t>Hospitals </a:t>
            </a:r>
            <a:r>
              <a:rPr lang="en-US" sz="1800">
                <a:ln>
                  <a:solidFill>
                    <a:schemeClr val="accent2"/>
                  </a:solidFill>
                </a:ln>
                <a:noFill/>
                <a:cs typeface="Arial" panose="020B0604020202020204" pitchFamily="34" charset="0"/>
              </a:rPr>
              <a:t>•</a:t>
            </a:r>
            <a:r>
              <a:rPr lang="en-US" sz="1800"/>
              <a:t> Health systems </a:t>
            </a:r>
            <a:r>
              <a:rPr lang="en-US" sz="1800">
                <a:ln>
                  <a:solidFill>
                    <a:schemeClr val="accent2"/>
                  </a:solidFill>
                </a:ln>
                <a:noFill/>
                <a:cs typeface="Arial" panose="020B0604020202020204" pitchFamily="34" charset="0"/>
              </a:rPr>
              <a:t>•</a:t>
            </a:r>
            <a:r>
              <a:rPr lang="en-US" sz="1800"/>
              <a:t> Medical groups </a:t>
            </a:r>
            <a:r>
              <a:rPr lang="en-US" sz="1800">
                <a:ln>
                  <a:solidFill>
                    <a:schemeClr val="accent2"/>
                  </a:solidFill>
                </a:ln>
                <a:noFill/>
                <a:cs typeface="Arial" panose="020B0604020202020204" pitchFamily="34" charset="0"/>
              </a:rPr>
              <a:t>•</a:t>
            </a:r>
            <a:r>
              <a:rPr lang="en-US" sz="1800"/>
              <a:t> Post-acute care providers </a:t>
            </a:r>
            <a:r>
              <a:rPr lang="en-US" sz="1800">
                <a:ln>
                  <a:solidFill>
                    <a:schemeClr val="accent2"/>
                  </a:solidFill>
                </a:ln>
                <a:noFill/>
                <a:cs typeface="Arial" panose="020B0604020202020204" pitchFamily="34" charset="0"/>
              </a:rPr>
              <a:t>•</a:t>
            </a:r>
            <a:r>
              <a:rPr lang="en-US" sz="1800"/>
              <a:t> Life sciences firms </a:t>
            </a:r>
            <a:r>
              <a:rPr lang="en-US" sz="1800">
                <a:ln>
                  <a:solidFill>
                    <a:schemeClr val="accent2"/>
                  </a:solidFill>
                </a:ln>
                <a:noFill/>
                <a:cs typeface="Arial" panose="020B0604020202020204" pitchFamily="34" charset="0"/>
              </a:rPr>
              <a:t>•</a:t>
            </a:r>
            <a:r>
              <a:rPr lang="en-US" sz="1800"/>
              <a:t> Digital health companies </a:t>
            </a:r>
            <a:r>
              <a:rPr lang="en-US" sz="1800">
                <a:ln>
                  <a:solidFill>
                    <a:schemeClr val="accent2"/>
                  </a:solidFill>
                </a:ln>
                <a:noFill/>
                <a:cs typeface="Arial" panose="020B0604020202020204" pitchFamily="34" charset="0"/>
              </a:rPr>
              <a:t>•</a:t>
            </a:r>
            <a:r>
              <a:rPr lang="en-US" sz="1800"/>
              <a:t> Health plans </a:t>
            </a:r>
            <a:r>
              <a:rPr lang="en-US" sz="1800">
                <a:ln>
                  <a:solidFill>
                    <a:schemeClr val="accent2"/>
                  </a:solidFill>
                </a:ln>
                <a:noFill/>
                <a:cs typeface="Arial" panose="020B0604020202020204" pitchFamily="34" charset="0"/>
              </a:rPr>
              <a:t>•</a:t>
            </a:r>
            <a:r>
              <a:rPr lang="en-US" sz="1800"/>
              <a:t> </a:t>
            </a:r>
            <a:br>
              <a:rPr lang="en-US" sz="1800"/>
            </a:br>
            <a:r>
              <a:rPr lang="en-US" sz="1800"/>
              <a:t>Health care professional services firms</a:t>
            </a:r>
          </a:p>
        </p:txBody>
      </p:sp>
      <p:pic>
        <p:nvPicPr>
          <p:cNvPr id="14" name="Graphic 13">
            <a:extLst>
              <a:ext uri="{FF2B5EF4-FFF2-40B4-BE49-F238E27FC236}">
                <a16:creationId xmlns:a16="http://schemas.microsoft.com/office/drawing/2014/main" id="{0D358D57-0BBA-4C50-9EA7-C3B9B09809D7}"/>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bwMode="gray">
          <a:xfrm>
            <a:off x="4200013" y="2842381"/>
            <a:ext cx="6684329" cy="73152"/>
          </a:xfrm>
          <a:prstGeom prst="rect">
            <a:avLst/>
          </a:prstGeom>
        </p:spPr>
      </p:pic>
      <p:sp>
        <p:nvSpPr>
          <p:cNvPr id="15" name="Parallelogram 14">
            <a:extLst>
              <a:ext uri="{FF2B5EF4-FFF2-40B4-BE49-F238E27FC236}">
                <a16:creationId xmlns:a16="http://schemas.microsoft.com/office/drawing/2014/main" id="{F7DD9C51-F0CC-4809-A758-BB0703A03D71}"/>
              </a:ext>
            </a:extLst>
          </p:cNvPr>
          <p:cNvSpPr/>
          <p:nvPr userDrawn="1"/>
        </p:nvSpPr>
        <p:spPr bwMode="gray">
          <a:xfrm flipH="1">
            <a:off x="6153150" y="2782038"/>
            <a:ext cx="590113" cy="200439"/>
          </a:xfrm>
          <a:prstGeom prst="parallelogram">
            <a:avLst>
              <a:gd name="adj" fmla="val 63336"/>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61EDE0C3-5640-4F43-9031-C73A2050994D}"/>
              </a:ext>
            </a:extLst>
          </p:cNvPr>
          <p:cNvSpPr/>
          <p:nvPr userDrawn="1"/>
        </p:nvSpPr>
        <p:spPr bwMode="gray">
          <a:xfrm flipH="1">
            <a:off x="3680592" y="2782038"/>
            <a:ext cx="2586857" cy="200439"/>
          </a:xfrm>
          <a:prstGeom prst="parallelogram">
            <a:avLst>
              <a:gd name="adj" fmla="val 63336"/>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a:extLst>
              <a:ext uri="{FF2B5EF4-FFF2-40B4-BE49-F238E27FC236}">
                <a16:creationId xmlns:a16="http://schemas.microsoft.com/office/drawing/2014/main" id="{24ED7B4F-6A2B-4BCF-B390-0D1C41F73DCA}"/>
              </a:ext>
            </a:extLst>
          </p:cNvPr>
          <p:cNvSpPr txBox="1">
            <a:spLocks/>
          </p:cNvSpPr>
          <p:nvPr userDrawn="1"/>
        </p:nvSpPr>
        <p:spPr bwMode="gray">
          <a:xfrm>
            <a:off x="612776" y="1551790"/>
            <a:ext cx="4648974" cy="2308324"/>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spcBef>
                <a:spcPts val="0"/>
              </a:spcBef>
              <a:buNone/>
            </a:pPr>
            <a:r>
              <a:rPr lang="en-US" sz="5000">
                <a:solidFill>
                  <a:schemeClr val="accent5"/>
                </a:solidFill>
                <a:latin typeface="+mj-lt"/>
              </a:rPr>
              <a:t>Helping health care leaders work smarter and faster</a:t>
            </a:r>
          </a:p>
        </p:txBody>
      </p:sp>
      <p:sp>
        <p:nvSpPr>
          <p:cNvPr id="18" name="Rectangle 17">
            <a:extLst>
              <a:ext uri="{FF2B5EF4-FFF2-40B4-BE49-F238E27FC236}">
                <a16:creationId xmlns:a16="http://schemas.microsoft.com/office/drawing/2014/main" id="{53CA6AB9-900A-4B01-BE89-026983A16C9E}"/>
              </a:ext>
            </a:extLst>
          </p:cNvPr>
          <p:cNvSpPr/>
          <p:nvPr userDrawn="1"/>
        </p:nvSpPr>
        <p:spPr bwMode="gray">
          <a:xfrm>
            <a:off x="8365150" y="1151002"/>
            <a:ext cx="500944" cy="136459"/>
          </a:xfrm>
          <a:prstGeom prst="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a:extLst>
              <a:ext uri="{FF2B5EF4-FFF2-40B4-BE49-F238E27FC236}">
                <a16:creationId xmlns:a16="http://schemas.microsoft.com/office/drawing/2014/main" id="{CD571C6A-A490-4F38-810F-50F954F5A97B}"/>
              </a:ext>
            </a:extLst>
          </p:cNvPr>
          <p:cNvSpPr txBox="1">
            <a:spLocks/>
          </p:cNvSpPr>
          <p:nvPr userDrawn="1"/>
        </p:nvSpPr>
        <p:spPr bwMode="gray">
          <a:xfrm>
            <a:off x="7641791" y="324880"/>
            <a:ext cx="1782833" cy="461665"/>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spcBef>
                <a:spcPts val="0"/>
              </a:spcBef>
              <a:buNone/>
            </a:pPr>
            <a:r>
              <a:rPr lang="en-US" sz="3000">
                <a:solidFill>
                  <a:schemeClr val="bg1"/>
                </a:solidFill>
                <a:latin typeface="+mj-lt"/>
              </a:rPr>
              <a:t>40</a:t>
            </a:r>
            <a:r>
              <a:rPr lang="en-US" sz="3000" baseline="30000">
                <a:solidFill>
                  <a:schemeClr val="bg1"/>
                </a:solidFill>
                <a:latin typeface="+mj-lt"/>
              </a:rPr>
              <a:t>+</a:t>
            </a:r>
            <a:r>
              <a:rPr lang="en-US" sz="3000">
                <a:solidFill>
                  <a:schemeClr val="bg1"/>
                </a:solidFill>
                <a:latin typeface="+mj-lt"/>
              </a:rPr>
              <a:t> </a:t>
            </a:r>
            <a:r>
              <a:rPr lang="en-US" sz="2500">
                <a:solidFill>
                  <a:schemeClr val="bg1"/>
                </a:solidFill>
                <a:latin typeface="+mj-lt"/>
              </a:rPr>
              <a:t>years</a:t>
            </a:r>
          </a:p>
        </p:txBody>
      </p:sp>
      <p:sp>
        <p:nvSpPr>
          <p:cNvPr id="20" name="Title 4">
            <a:extLst>
              <a:ext uri="{FF2B5EF4-FFF2-40B4-BE49-F238E27FC236}">
                <a16:creationId xmlns:a16="http://schemas.microsoft.com/office/drawing/2014/main" id="{735D7E4F-4FC5-43D6-A9D4-1B0171BA405C}"/>
              </a:ext>
            </a:extLst>
          </p:cNvPr>
          <p:cNvSpPr txBox="1">
            <a:spLocks/>
          </p:cNvSpPr>
          <p:nvPr userDrawn="1"/>
        </p:nvSpPr>
        <p:spPr bwMode="gray">
          <a:xfrm>
            <a:off x="7641791" y="823552"/>
            <a:ext cx="2041367" cy="138499"/>
          </a:xfrm>
          <a:prstGeom prst="rect">
            <a:avLst/>
          </a:prstGeom>
        </p:spPr>
        <p:txBody>
          <a:bodyPr vert="horz" wrap="square" lIns="0" tIns="0" rIns="0" bIns="0" rtlCol="0" anchor="t" anchorCtr="0">
            <a:spAutoFit/>
          </a:bodyPr>
          <a:lstStyle>
            <a:lvl1pPr algn="l" defTabSz="914400" rtl="0" eaLnBrk="1" fontAlgn="ctr" latinLnBrk="0" hangingPunct="1">
              <a:lnSpc>
                <a:spcPct val="90000"/>
              </a:lnSpc>
              <a:spcBef>
                <a:spcPct val="0"/>
              </a:spcBef>
              <a:buNone/>
              <a:defRPr sz="3200" kern="1200">
                <a:solidFill>
                  <a:schemeClr val="tx1"/>
                </a:solidFill>
                <a:latin typeface="+mj-lt"/>
                <a:ea typeface="+mj-ea"/>
                <a:cs typeface="+mj-cs"/>
              </a:defRPr>
            </a:lvl1pPr>
          </a:lstStyle>
          <a:p>
            <a:pPr>
              <a:lnSpc>
                <a:spcPct val="100000"/>
              </a:lnSpc>
            </a:pPr>
            <a:r>
              <a:rPr lang="en-US" sz="900" cap="all" spc="50">
                <a:solidFill>
                  <a:schemeClr val="accent2"/>
                </a:solidFill>
                <a:latin typeface="+mn-lt"/>
              </a:rPr>
              <a:t>Of research experience</a:t>
            </a:r>
          </a:p>
        </p:txBody>
      </p:sp>
      <p:sp>
        <p:nvSpPr>
          <p:cNvPr id="21" name="Text Placeholder">
            <a:extLst>
              <a:ext uri="{FF2B5EF4-FFF2-40B4-BE49-F238E27FC236}">
                <a16:creationId xmlns:a16="http://schemas.microsoft.com/office/drawing/2014/main" id="{A25C69D0-08DB-4C34-9175-5C67112E07ED}"/>
              </a:ext>
            </a:extLst>
          </p:cNvPr>
          <p:cNvSpPr txBox="1">
            <a:spLocks/>
          </p:cNvSpPr>
          <p:nvPr userDrawn="1"/>
        </p:nvSpPr>
        <p:spPr bwMode="gray">
          <a:xfrm>
            <a:off x="9800209" y="324880"/>
            <a:ext cx="1526921" cy="461665"/>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spcBef>
                <a:spcPts val="0"/>
              </a:spcBef>
              <a:buNone/>
            </a:pPr>
            <a:r>
              <a:rPr lang="en-US" sz="3000">
                <a:solidFill>
                  <a:schemeClr val="bg1"/>
                </a:solidFill>
                <a:latin typeface="+mj-lt"/>
              </a:rPr>
              <a:t>4,500</a:t>
            </a:r>
            <a:r>
              <a:rPr lang="en-US" sz="3000" baseline="30000">
                <a:solidFill>
                  <a:schemeClr val="bg1"/>
                </a:solidFill>
                <a:latin typeface="+mj-lt"/>
              </a:rPr>
              <a:t>+</a:t>
            </a:r>
          </a:p>
        </p:txBody>
      </p:sp>
      <p:sp>
        <p:nvSpPr>
          <p:cNvPr id="22" name="Title 4">
            <a:extLst>
              <a:ext uri="{FF2B5EF4-FFF2-40B4-BE49-F238E27FC236}">
                <a16:creationId xmlns:a16="http://schemas.microsoft.com/office/drawing/2014/main" id="{E5F647F0-B3B7-4EF4-95D7-F3C35E75789A}"/>
              </a:ext>
            </a:extLst>
          </p:cNvPr>
          <p:cNvSpPr txBox="1">
            <a:spLocks/>
          </p:cNvSpPr>
          <p:nvPr userDrawn="1"/>
        </p:nvSpPr>
        <p:spPr bwMode="gray">
          <a:xfrm>
            <a:off x="9800209" y="823552"/>
            <a:ext cx="1985356" cy="138499"/>
          </a:xfrm>
          <a:prstGeom prst="rect">
            <a:avLst/>
          </a:prstGeom>
        </p:spPr>
        <p:txBody>
          <a:bodyPr vert="horz" wrap="square" lIns="0" tIns="0" rIns="0" bIns="0" rtlCol="0" anchor="t" anchorCtr="0">
            <a:spAutoFit/>
          </a:bodyPr>
          <a:lstStyle>
            <a:lvl1pPr algn="l" defTabSz="914400" rtl="0" eaLnBrk="1" fontAlgn="ctr" latinLnBrk="0" hangingPunct="1">
              <a:lnSpc>
                <a:spcPct val="90000"/>
              </a:lnSpc>
              <a:spcBef>
                <a:spcPct val="0"/>
              </a:spcBef>
              <a:buNone/>
              <a:defRPr sz="3200" kern="1200">
                <a:solidFill>
                  <a:schemeClr val="tx1"/>
                </a:solidFill>
                <a:latin typeface="+mj-lt"/>
                <a:ea typeface="+mj-ea"/>
                <a:cs typeface="+mj-cs"/>
              </a:defRPr>
            </a:lvl1pPr>
          </a:lstStyle>
          <a:p>
            <a:pPr>
              <a:lnSpc>
                <a:spcPct val="100000"/>
              </a:lnSpc>
            </a:pPr>
            <a:r>
              <a:rPr lang="en-US" sz="900" cap="all" spc="50">
                <a:solidFill>
                  <a:schemeClr val="accent2"/>
                </a:solidFill>
                <a:latin typeface="+mn-lt"/>
              </a:rPr>
              <a:t>MEMBERS IN OUR NETWORK</a:t>
            </a:r>
          </a:p>
        </p:txBody>
      </p:sp>
      <p:sp>
        <p:nvSpPr>
          <p:cNvPr id="23" name="Text Placeholder">
            <a:extLst>
              <a:ext uri="{FF2B5EF4-FFF2-40B4-BE49-F238E27FC236}">
                <a16:creationId xmlns:a16="http://schemas.microsoft.com/office/drawing/2014/main" id="{811F98DE-8CEB-4C2F-9266-685F0AA2C97F}"/>
              </a:ext>
            </a:extLst>
          </p:cNvPr>
          <p:cNvSpPr txBox="1">
            <a:spLocks/>
          </p:cNvSpPr>
          <p:nvPr userDrawn="1"/>
        </p:nvSpPr>
        <p:spPr bwMode="gray">
          <a:xfrm>
            <a:off x="5643927" y="324880"/>
            <a:ext cx="1526921" cy="461665"/>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spcBef>
                <a:spcPts val="0"/>
              </a:spcBef>
              <a:buNone/>
            </a:pPr>
            <a:r>
              <a:rPr lang="en-US" sz="3000">
                <a:solidFill>
                  <a:schemeClr val="bg1"/>
                </a:solidFill>
                <a:latin typeface="+mj-lt"/>
              </a:rPr>
              <a:t>200</a:t>
            </a:r>
            <a:r>
              <a:rPr lang="en-US" sz="3000" baseline="30000">
                <a:solidFill>
                  <a:schemeClr val="bg1"/>
                </a:solidFill>
                <a:latin typeface="+mj-lt"/>
              </a:rPr>
              <a:t>+</a:t>
            </a:r>
            <a:endParaRPr lang="en-US" sz="3000">
              <a:solidFill>
                <a:schemeClr val="bg1"/>
              </a:solidFill>
              <a:latin typeface="+mj-lt"/>
            </a:endParaRPr>
          </a:p>
        </p:txBody>
      </p:sp>
      <p:sp>
        <p:nvSpPr>
          <p:cNvPr id="24" name="Title 4">
            <a:extLst>
              <a:ext uri="{FF2B5EF4-FFF2-40B4-BE49-F238E27FC236}">
                <a16:creationId xmlns:a16="http://schemas.microsoft.com/office/drawing/2014/main" id="{D1BB8BB8-6E2A-4780-BF93-BC08BD985A95}"/>
              </a:ext>
            </a:extLst>
          </p:cNvPr>
          <p:cNvSpPr txBox="1">
            <a:spLocks/>
          </p:cNvSpPr>
          <p:nvPr userDrawn="1"/>
        </p:nvSpPr>
        <p:spPr bwMode="gray">
          <a:xfrm>
            <a:off x="5643927" y="823552"/>
            <a:ext cx="1785648" cy="138499"/>
          </a:xfrm>
          <a:prstGeom prst="rect">
            <a:avLst/>
          </a:prstGeom>
        </p:spPr>
        <p:txBody>
          <a:bodyPr vert="horz" wrap="square" lIns="0" tIns="0" rIns="0" bIns="0" rtlCol="0" anchor="t" anchorCtr="0">
            <a:spAutoFit/>
          </a:bodyPr>
          <a:lstStyle>
            <a:lvl1pPr algn="l" defTabSz="914400" rtl="0" eaLnBrk="1" fontAlgn="ctr" latinLnBrk="0" hangingPunct="1">
              <a:lnSpc>
                <a:spcPct val="90000"/>
              </a:lnSpc>
              <a:spcBef>
                <a:spcPct val="0"/>
              </a:spcBef>
              <a:buNone/>
              <a:defRPr sz="3200" kern="1200">
                <a:solidFill>
                  <a:schemeClr val="tx1"/>
                </a:solidFill>
                <a:latin typeface="+mj-lt"/>
                <a:ea typeface="+mj-ea"/>
                <a:cs typeface="+mj-cs"/>
              </a:defRPr>
            </a:lvl1pPr>
          </a:lstStyle>
          <a:p>
            <a:pPr>
              <a:lnSpc>
                <a:spcPct val="100000"/>
              </a:lnSpc>
            </a:pPr>
            <a:r>
              <a:rPr lang="en-US" sz="900" cap="all" spc="50">
                <a:solidFill>
                  <a:schemeClr val="accent2"/>
                </a:solidFill>
                <a:latin typeface="+mn-lt"/>
              </a:rPr>
              <a:t>EXPERTS ON OUR TEAM</a:t>
            </a:r>
          </a:p>
        </p:txBody>
      </p:sp>
      <p:sp>
        <p:nvSpPr>
          <p:cNvPr id="25" name="Text Placeholder">
            <a:extLst>
              <a:ext uri="{FF2B5EF4-FFF2-40B4-BE49-F238E27FC236}">
                <a16:creationId xmlns:a16="http://schemas.microsoft.com/office/drawing/2014/main" id="{66A66B65-43D9-47D3-978B-CF71A12F1CEA}"/>
              </a:ext>
            </a:extLst>
          </p:cNvPr>
          <p:cNvSpPr txBox="1">
            <a:spLocks/>
          </p:cNvSpPr>
          <p:nvPr userDrawn="1"/>
        </p:nvSpPr>
        <p:spPr bwMode="gray">
          <a:xfrm>
            <a:off x="7383151" y="3606796"/>
            <a:ext cx="4007663" cy="400110"/>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1300">
                <a:solidFill>
                  <a:schemeClr val="accent1">
                    <a:lumMod val="90000"/>
                  </a:schemeClr>
                </a:solidFill>
              </a:rPr>
              <a:t>Information you need to stay current, plus the strategic guidance, data, and tools you need to take action</a:t>
            </a:r>
          </a:p>
        </p:txBody>
      </p:sp>
      <p:sp>
        <p:nvSpPr>
          <p:cNvPr id="26" name="Text Placeholder">
            <a:extLst>
              <a:ext uri="{FF2B5EF4-FFF2-40B4-BE49-F238E27FC236}">
                <a16:creationId xmlns:a16="http://schemas.microsoft.com/office/drawing/2014/main" id="{687A8AA3-1980-4BEE-925E-A673CDA03405}"/>
              </a:ext>
            </a:extLst>
          </p:cNvPr>
          <p:cNvSpPr txBox="1">
            <a:spLocks/>
          </p:cNvSpPr>
          <p:nvPr userDrawn="1"/>
        </p:nvSpPr>
        <p:spPr bwMode="gray">
          <a:xfrm>
            <a:off x="7383151" y="3204822"/>
            <a:ext cx="1160050" cy="276999"/>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nSpc>
                <a:spcPct val="90000"/>
              </a:lnSpc>
              <a:spcBef>
                <a:spcPts val="0"/>
              </a:spcBef>
              <a:buNone/>
            </a:pPr>
            <a:r>
              <a:rPr lang="en-US" sz="2000">
                <a:solidFill>
                  <a:schemeClr val="bg1"/>
                </a:solidFill>
                <a:latin typeface="+mj-lt"/>
              </a:rPr>
              <a:t>Research</a:t>
            </a:r>
          </a:p>
        </p:txBody>
      </p:sp>
      <p:cxnSp>
        <p:nvCxnSpPr>
          <p:cNvPr id="27" name="Straight Connector 26">
            <a:extLst>
              <a:ext uri="{FF2B5EF4-FFF2-40B4-BE49-F238E27FC236}">
                <a16:creationId xmlns:a16="http://schemas.microsoft.com/office/drawing/2014/main" id="{73717ECF-2B5F-4A19-8F0A-69C6B347ECB1}"/>
              </a:ext>
            </a:extLst>
          </p:cNvPr>
          <p:cNvCxnSpPr/>
          <p:nvPr userDrawn="1"/>
        </p:nvCxnSpPr>
        <p:spPr bwMode="gray">
          <a:xfrm>
            <a:off x="7383151" y="3555876"/>
            <a:ext cx="257175" cy="0"/>
          </a:xfrm>
          <a:prstGeom prst="line">
            <a:avLst/>
          </a:prstGeom>
          <a:ln w="19050">
            <a:solidFill>
              <a:schemeClr val="accent6"/>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28" name="Text Placeholder">
            <a:extLst>
              <a:ext uri="{FF2B5EF4-FFF2-40B4-BE49-F238E27FC236}">
                <a16:creationId xmlns:a16="http://schemas.microsoft.com/office/drawing/2014/main" id="{E54ECEE3-B452-44A4-BCD5-66133F9BA732}"/>
              </a:ext>
            </a:extLst>
          </p:cNvPr>
          <p:cNvSpPr txBox="1">
            <a:spLocks/>
          </p:cNvSpPr>
          <p:nvPr userDrawn="1"/>
        </p:nvSpPr>
        <p:spPr bwMode="gray">
          <a:xfrm>
            <a:off x="8743947" y="5786148"/>
            <a:ext cx="2843370" cy="400110"/>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1300">
                <a:solidFill>
                  <a:schemeClr val="accent1">
                    <a:lumMod val="90000"/>
                  </a:schemeClr>
                </a:solidFill>
              </a:rPr>
              <a:t>Access to our team, who can adapt our insights to your specific challenges</a:t>
            </a:r>
          </a:p>
        </p:txBody>
      </p:sp>
      <p:sp>
        <p:nvSpPr>
          <p:cNvPr id="29" name="Text Placeholder">
            <a:extLst>
              <a:ext uri="{FF2B5EF4-FFF2-40B4-BE49-F238E27FC236}">
                <a16:creationId xmlns:a16="http://schemas.microsoft.com/office/drawing/2014/main" id="{787D4ECD-F89B-4255-B8DA-06C41276526F}"/>
              </a:ext>
            </a:extLst>
          </p:cNvPr>
          <p:cNvSpPr txBox="1">
            <a:spLocks/>
          </p:cNvSpPr>
          <p:nvPr userDrawn="1"/>
        </p:nvSpPr>
        <p:spPr bwMode="gray">
          <a:xfrm>
            <a:off x="8743946" y="5384174"/>
            <a:ext cx="2532194" cy="276999"/>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nSpc>
                <a:spcPct val="90000"/>
              </a:lnSpc>
              <a:spcBef>
                <a:spcPts val="0"/>
              </a:spcBef>
              <a:buNone/>
            </a:pPr>
            <a:r>
              <a:rPr lang="en-US" sz="2000">
                <a:solidFill>
                  <a:schemeClr val="bg1"/>
                </a:solidFill>
                <a:latin typeface="+mj-lt"/>
              </a:rPr>
              <a:t>Expert support</a:t>
            </a:r>
          </a:p>
        </p:txBody>
      </p:sp>
      <p:cxnSp>
        <p:nvCxnSpPr>
          <p:cNvPr id="30" name="Straight Connector 29">
            <a:extLst>
              <a:ext uri="{FF2B5EF4-FFF2-40B4-BE49-F238E27FC236}">
                <a16:creationId xmlns:a16="http://schemas.microsoft.com/office/drawing/2014/main" id="{6328B075-5ADC-4F48-A04A-5638D9F2D919}"/>
              </a:ext>
            </a:extLst>
          </p:cNvPr>
          <p:cNvCxnSpPr/>
          <p:nvPr userDrawn="1"/>
        </p:nvCxnSpPr>
        <p:spPr bwMode="gray">
          <a:xfrm>
            <a:off x="8743946" y="5735228"/>
            <a:ext cx="257175" cy="0"/>
          </a:xfrm>
          <a:prstGeom prst="line">
            <a:avLst/>
          </a:prstGeom>
          <a:ln w="19050">
            <a:solidFill>
              <a:schemeClr val="accent6"/>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31" name="Chevron 211">
            <a:extLst>
              <a:ext uri="{FF2B5EF4-FFF2-40B4-BE49-F238E27FC236}">
                <a16:creationId xmlns:a16="http://schemas.microsoft.com/office/drawing/2014/main" id="{03879E46-8F53-4932-92E8-BC9380E85B6B}"/>
              </a:ext>
            </a:extLst>
          </p:cNvPr>
          <p:cNvSpPr/>
          <p:nvPr userDrawn="1"/>
        </p:nvSpPr>
        <p:spPr bwMode="ltGray">
          <a:xfrm rot="5400000">
            <a:off x="8558246" y="1099486"/>
            <a:ext cx="114752" cy="209163"/>
          </a:xfrm>
          <a:prstGeom prst="chevron">
            <a:avLst>
              <a:gd name="adj" fmla="val 60375"/>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2" name="Straight Connector 31">
            <a:extLst>
              <a:ext uri="{FF2B5EF4-FFF2-40B4-BE49-F238E27FC236}">
                <a16:creationId xmlns:a16="http://schemas.microsoft.com/office/drawing/2014/main" id="{9786C07D-EE85-4FC3-9BEB-641E9B75D438}"/>
              </a:ext>
            </a:extLst>
          </p:cNvPr>
          <p:cNvCxnSpPr>
            <a:cxnSpLocks/>
          </p:cNvCxnSpPr>
          <p:nvPr userDrawn="1"/>
        </p:nvCxnSpPr>
        <p:spPr bwMode="gray">
          <a:xfrm>
            <a:off x="5643927" y="1204067"/>
            <a:ext cx="2721223" cy="0"/>
          </a:xfrm>
          <a:prstGeom prst="line">
            <a:avLst/>
          </a:prstGeom>
          <a:ln w="6350">
            <a:solidFill>
              <a:schemeClr val="accent3"/>
            </a:solidFill>
            <a:headEnd type="none" w="med" len="med"/>
            <a:tailEnd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BAD820D-6078-4282-A582-E7DD9FF4501C}"/>
              </a:ext>
            </a:extLst>
          </p:cNvPr>
          <p:cNvCxnSpPr>
            <a:cxnSpLocks/>
          </p:cNvCxnSpPr>
          <p:nvPr userDrawn="1"/>
        </p:nvCxnSpPr>
        <p:spPr bwMode="gray">
          <a:xfrm>
            <a:off x="8866094" y="1204067"/>
            <a:ext cx="2721223" cy="0"/>
          </a:xfrm>
          <a:prstGeom prst="line">
            <a:avLst/>
          </a:prstGeom>
          <a:ln w="6350">
            <a:solidFill>
              <a:schemeClr val="accent3"/>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34" name="Text Placeholder">
            <a:extLst>
              <a:ext uri="{FF2B5EF4-FFF2-40B4-BE49-F238E27FC236}">
                <a16:creationId xmlns:a16="http://schemas.microsoft.com/office/drawing/2014/main" id="{78F02DFB-F32F-40FA-AC76-9D51123A8A31}"/>
              </a:ext>
            </a:extLst>
          </p:cNvPr>
          <p:cNvSpPr txBox="1">
            <a:spLocks/>
          </p:cNvSpPr>
          <p:nvPr userDrawn="1"/>
        </p:nvSpPr>
        <p:spPr bwMode="gray">
          <a:xfrm>
            <a:off x="6168830" y="1484496"/>
            <a:ext cx="5179179" cy="1082540"/>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nSpc>
                <a:spcPct val="120000"/>
              </a:lnSpc>
              <a:buNone/>
            </a:pPr>
            <a:r>
              <a:rPr lang="en-US">
                <a:solidFill>
                  <a:schemeClr val="accent1">
                    <a:lumMod val="90000"/>
                  </a:schemeClr>
                </a:solidFill>
              </a:rPr>
              <a:t>Our experts harness a time-tested research process and</a:t>
            </a:r>
            <a:br>
              <a:rPr lang="en-US">
                <a:solidFill>
                  <a:schemeClr val="accent1">
                    <a:lumMod val="90000"/>
                  </a:schemeClr>
                </a:solidFill>
              </a:rPr>
            </a:br>
            <a:r>
              <a:rPr lang="en-US">
                <a:solidFill>
                  <a:schemeClr val="accent1">
                    <a:lumMod val="90000"/>
                  </a:schemeClr>
                </a:solidFill>
              </a:rPr>
              <a:t>   the collective wisdom of our vast member network to</a:t>
            </a:r>
            <a:br>
              <a:rPr lang="en-US">
                <a:solidFill>
                  <a:schemeClr val="accent1">
                    <a:lumMod val="90000"/>
                  </a:schemeClr>
                </a:solidFill>
              </a:rPr>
            </a:br>
            <a:r>
              <a:rPr lang="en-US">
                <a:solidFill>
                  <a:schemeClr val="accent1">
                    <a:lumMod val="90000"/>
                  </a:schemeClr>
                </a:solidFill>
              </a:rPr>
              <a:t>      develop </a:t>
            </a:r>
            <a:r>
              <a:rPr lang="en-US" b="1">
                <a:solidFill>
                  <a:schemeClr val="bg1"/>
                </a:solidFill>
              </a:rPr>
              <a:t>provocative insights</a:t>
            </a:r>
            <a:r>
              <a:rPr lang="en-US">
                <a:solidFill>
                  <a:schemeClr val="bg1"/>
                </a:solidFill>
              </a:rPr>
              <a:t>, </a:t>
            </a:r>
            <a:r>
              <a:rPr lang="en-US" b="1">
                <a:solidFill>
                  <a:schemeClr val="bg1"/>
                </a:solidFill>
              </a:rPr>
              <a:t>actionable strategies</a:t>
            </a:r>
            <a:r>
              <a:rPr lang="en-US">
                <a:solidFill>
                  <a:schemeClr val="bg1"/>
                </a:solidFill>
              </a:rPr>
              <a:t>,</a:t>
            </a:r>
            <a:br>
              <a:rPr lang="en-US">
                <a:solidFill>
                  <a:schemeClr val="bg1"/>
                </a:solidFill>
              </a:rPr>
            </a:br>
            <a:r>
              <a:rPr lang="en-US">
                <a:solidFill>
                  <a:schemeClr val="bg2"/>
                </a:solidFill>
              </a:rPr>
              <a:t>         </a:t>
            </a:r>
            <a:r>
              <a:rPr lang="en-US">
                <a:solidFill>
                  <a:schemeClr val="accent1">
                    <a:lumMod val="90000"/>
                  </a:schemeClr>
                </a:solidFill>
              </a:rPr>
              <a:t>and </a:t>
            </a:r>
            <a:r>
              <a:rPr lang="en-US" b="1">
                <a:solidFill>
                  <a:schemeClr val="bg1"/>
                </a:solidFill>
              </a:rPr>
              <a:t>practical tools</a:t>
            </a:r>
            <a:r>
              <a:rPr lang="en-US">
                <a:solidFill>
                  <a:schemeClr val="bg1"/>
                </a:solidFill>
              </a:rPr>
              <a:t> </a:t>
            </a:r>
            <a:r>
              <a:rPr lang="en-US">
                <a:solidFill>
                  <a:schemeClr val="accent1">
                    <a:lumMod val="90000"/>
                  </a:schemeClr>
                </a:solidFill>
              </a:rPr>
              <a:t>that are at the core of our offerings.</a:t>
            </a:r>
          </a:p>
        </p:txBody>
      </p:sp>
      <p:sp>
        <p:nvSpPr>
          <p:cNvPr id="35" name="Text Placeholder">
            <a:extLst>
              <a:ext uri="{FF2B5EF4-FFF2-40B4-BE49-F238E27FC236}">
                <a16:creationId xmlns:a16="http://schemas.microsoft.com/office/drawing/2014/main" id="{978D35EE-3F9F-4AE1-9DFB-F55DA369D04A}"/>
              </a:ext>
            </a:extLst>
          </p:cNvPr>
          <p:cNvSpPr txBox="1">
            <a:spLocks/>
          </p:cNvSpPr>
          <p:nvPr userDrawn="1"/>
        </p:nvSpPr>
        <p:spPr bwMode="gray">
          <a:xfrm>
            <a:off x="8035962" y="4646556"/>
            <a:ext cx="3264292" cy="400110"/>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1300">
                <a:solidFill>
                  <a:schemeClr val="accent1">
                    <a:lumMod val="90000"/>
                  </a:schemeClr>
                </a:solidFill>
              </a:rPr>
              <a:t>Forums that promote education, networking, and collaboration with peers</a:t>
            </a:r>
          </a:p>
        </p:txBody>
      </p:sp>
      <p:sp>
        <p:nvSpPr>
          <p:cNvPr id="36" name="Text Placeholder">
            <a:extLst>
              <a:ext uri="{FF2B5EF4-FFF2-40B4-BE49-F238E27FC236}">
                <a16:creationId xmlns:a16="http://schemas.microsoft.com/office/drawing/2014/main" id="{C6B65205-44DA-4771-AADB-372166823017}"/>
              </a:ext>
            </a:extLst>
          </p:cNvPr>
          <p:cNvSpPr txBox="1">
            <a:spLocks/>
          </p:cNvSpPr>
          <p:nvPr userDrawn="1"/>
        </p:nvSpPr>
        <p:spPr bwMode="gray">
          <a:xfrm>
            <a:off x="8035961" y="4244582"/>
            <a:ext cx="2532194" cy="276999"/>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nSpc>
                <a:spcPct val="90000"/>
              </a:lnSpc>
              <a:spcBef>
                <a:spcPts val="0"/>
              </a:spcBef>
              <a:buNone/>
            </a:pPr>
            <a:r>
              <a:rPr lang="en-US" sz="2000">
                <a:solidFill>
                  <a:schemeClr val="bg1"/>
                </a:solidFill>
                <a:latin typeface="+mj-lt"/>
              </a:rPr>
              <a:t>Events</a:t>
            </a:r>
          </a:p>
        </p:txBody>
      </p:sp>
      <p:cxnSp>
        <p:nvCxnSpPr>
          <p:cNvPr id="37" name="Straight Connector 36">
            <a:extLst>
              <a:ext uri="{FF2B5EF4-FFF2-40B4-BE49-F238E27FC236}">
                <a16:creationId xmlns:a16="http://schemas.microsoft.com/office/drawing/2014/main" id="{44950F73-18E6-4AC3-84E9-1D00BFE57F1A}"/>
              </a:ext>
            </a:extLst>
          </p:cNvPr>
          <p:cNvCxnSpPr/>
          <p:nvPr userDrawn="1"/>
        </p:nvCxnSpPr>
        <p:spPr bwMode="gray">
          <a:xfrm>
            <a:off x="8035961" y="4595636"/>
            <a:ext cx="257175" cy="0"/>
          </a:xfrm>
          <a:prstGeom prst="line">
            <a:avLst/>
          </a:prstGeom>
          <a:ln w="19050">
            <a:solidFill>
              <a:schemeClr val="accent6"/>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38" name="Parallelogram 37">
            <a:extLst>
              <a:ext uri="{FF2B5EF4-FFF2-40B4-BE49-F238E27FC236}">
                <a16:creationId xmlns:a16="http://schemas.microsoft.com/office/drawing/2014/main" id="{40D3B1FB-B954-434D-B8C6-2F13CFCBD5B4}"/>
              </a:ext>
            </a:extLst>
          </p:cNvPr>
          <p:cNvSpPr/>
          <p:nvPr userDrawn="1"/>
        </p:nvSpPr>
        <p:spPr bwMode="gray">
          <a:xfrm flipH="1">
            <a:off x="10689569" y="2782038"/>
            <a:ext cx="309322" cy="200439"/>
          </a:xfrm>
          <a:prstGeom prst="parallelogram">
            <a:avLst>
              <a:gd name="adj" fmla="val 63336"/>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751191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hyperlink" Target="http://www.advisory.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4" name="Date Placeholder" hidden="1"/>
          <p:cNvSpPr>
            <a:spLocks noGrp="1"/>
          </p:cNvSpPr>
          <p:nvPr>
            <p:ph type="dt" sz="half" idx="2"/>
          </p:nvPr>
        </p:nvSpPr>
        <p:spPr bwMode="gray">
          <a:xfrm>
            <a:off x="314295" y="6930388"/>
            <a:ext cx="298480" cy="15389"/>
          </a:xfrm>
          <a:prstGeom prst="rect">
            <a:avLst/>
          </a:prstGeom>
        </p:spPr>
        <p:txBody>
          <a:bodyPr vert="horz" wrap="square" lIns="0" tIns="0" rIns="0" bIns="0" rtlCol="0" anchor="ctr">
            <a:spAutoFit/>
          </a:bodyPr>
          <a:lstStyle>
            <a:lvl1pPr algn="l">
              <a:defRPr sz="100">
                <a:solidFill>
                  <a:schemeClr val="accent3"/>
                </a:solidFill>
              </a:defRPr>
            </a:lvl1pPr>
          </a:lstStyle>
          <a:p>
            <a:endParaRPr lang="en-US"/>
          </a:p>
        </p:txBody>
      </p:sp>
      <p:sp>
        <p:nvSpPr>
          <p:cNvPr id="6" name="Slide Number Placeholder" hidden="1"/>
          <p:cNvSpPr>
            <a:spLocks noGrp="1"/>
          </p:cNvSpPr>
          <p:nvPr>
            <p:ph type="sldNum" sz="quarter" idx="4"/>
          </p:nvPr>
        </p:nvSpPr>
        <p:spPr bwMode="gray">
          <a:xfrm>
            <a:off x="0" y="6930388"/>
            <a:ext cx="215122" cy="15389"/>
          </a:xfrm>
          <a:prstGeom prst="rect">
            <a:avLst/>
          </a:prstGeom>
        </p:spPr>
        <p:txBody>
          <a:bodyPr vert="horz" wrap="square" lIns="0" tIns="0" rIns="0" bIns="0" rtlCol="0" anchor="ctr">
            <a:spAutoFit/>
          </a:bodyPr>
          <a:lstStyle>
            <a:lvl1pPr algn="r">
              <a:defRPr sz="100">
                <a:solidFill>
                  <a:schemeClr val="accent3"/>
                </a:solidFill>
              </a:defRPr>
            </a:lvl1pPr>
          </a:lstStyle>
          <a:p>
            <a:fld id="{79A09FC8-B54D-47FB-9034-F0587B1C3005}" type="slidenum">
              <a:rPr lang="en-US" smtClean="0"/>
              <a:pPr/>
              <a:t>‹#›</a:t>
            </a:fld>
            <a:endParaRPr lang="en-US"/>
          </a:p>
        </p:txBody>
      </p:sp>
      <p:sp>
        <p:nvSpPr>
          <p:cNvPr id="3" name="Text Placeholder"/>
          <p:cNvSpPr>
            <a:spLocks noGrp="1"/>
          </p:cNvSpPr>
          <p:nvPr>
            <p:ph type="body" idx="1"/>
          </p:nvPr>
        </p:nvSpPr>
        <p:spPr bwMode="gray">
          <a:xfrm>
            <a:off x="4495800" y="2587500"/>
            <a:ext cx="3200400" cy="269304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p:cNvSpPr>
            <a:spLocks noGrp="1"/>
          </p:cNvSpPr>
          <p:nvPr>
            <p:ph type="title"/>
          </p:nvPr>
        </p:nvSpPr>
        <p:spPr bwMode="gray">
          <a:xfrm>
            <a:off x="609600" y="477639"/>
            <a:ext cx="10969625" cy="540917"/>
          </a:xfrm>
          <a:prstGeom prst="rect">
            <a:avLst/>
          </a:prstGeom>
        </p:spPr>
        <p:txBody>
          <a:bodyPr vert="horz" wrap="square" lIns="0" tIns="0" rIns="0" bIns="0" rtlCol="0" anchor="t" anchorCtr="0">
            <a:spAutoFit/>
          </a:bodyPr>
          <a:lstStyle/>
          <a:p>
            <a:r>
              <a:rPr lang="en-US"/>
              <a:t>Slide title, Times New Roman 38pt, sentence case</a:t>
            </a:r>
          </a:p>
        </p:txBody>
      </p:sp>
      <p:sp>
        <p:nvSpPr>
          <p:cNvPr id="13" name="Copyright">
            <a:extLst>
              <a:ext uri="{FF2B5EF4-FFF2-40B4-BE49-F238E27FC236}">
                <a16:creationId xmlns:a16="http://schemas.microsoft.com/office/drawing/2014/main" id="{922C3CC6-5ECE-4DDF-BE6B-03B9F31A0C19}"/>
              </a:ext>
            </a:extLst>
          </p:cNvPr>
          <p:cNvSpPr txBox="1"/>
          <p:nvPr userDrawn="1"/>
        </p:nvSpPr>
        <p:spPr bwMode="gray">
          <a:xfrm>
            <a:off x="1896065" y="6502287"/>
            <a:ext cx="2979100"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a:solidFill>
                  <a:schemeClr val="accent4"/>
                </a:solidFill>
                <a:latin typeface="+mj-lt"/>
                <a:cs typeface="Times New Roman" panose="02020603050405020304" pitchFamily="18" charset="0"/>
              </a:rPr>
              <a:t>© 2023 Advisory Board • All rights reserved • </a:t>
            </a:r>
            <a:r>
              <a:rPr lang="en-US" sz="700" b="1">
                <a:solidFill>
                  <a:schemeClr val="accent4"/>
                </a:solidFill>
                <a:latin typeface="+mj-lt"/>
                <a:cs typeface="Times New Roman" panose="02020603050405020304" pitchFamily="18" charset="0"/>
              </a:rPr>
              <a:t>advisory.com</a:t>
            </a:r>
          </a:p>
        </p:txBody>
      </p:sp>
      <p:sp>
        <p:nvSpPr>
          <p:cNvPr id="14" name="Copyright">
            <a:hlinkClick r:id="rId74"/>
            <a:extLst>
              <a:ext uri="{FF2B5EF4-FFF2-40B4-BE49-F238E27FC236}">
                <a16:creationId xmlns:a16="http://schemas.microsoft.com/office/drawing/2014/main" id="{0A3C3AD7-17B5-4957-96AB-42FFE43EC907}"/>
              </a:ext>
            </a:extLst>
          </p:cNvPr>
          <p:cNvSpPr txBox="1"/>
          <p:nvPr userDrawn="1"/>
        </p:nvSpPr>
        <p:spPr bwMode="gray">
          <a:xfrm>
            <a:off x="10129929" y="6502287"/>
            <a:ext cx="1455646"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a:solidFill>
                  <a:schemeClr val="accent4"/>
                </a:solidFill>
                <a:latin typeface="+mj-lt"/>
                <a:cs typeface="Times New Roman" panose="02020603050405020304" pitchFamily="18" charset="0"/>
              </a:rPr>
              <a:t>Advisory Board interviews and analysis.</a:t>
            </a:r>
            <a:endParaRPr lang="en-US" sz="700" b="1">
              <a:solidFill>
                <a:schemeClr val="accent4"/>
              </a:solidFill>
              <a:latin typeface="+mj-lt"/>
              <a:cs typeface="Times New Roman" panose="02020603050405020304" pitchFamily="18" charset="0"/>
            </a:endParaRPr>
          </a:p>
        </p:txBody>
      </p:sp>
    </p:spTree>
    <p:extLst>
      <p:ext uri="{BB962C8B-B14F-4D97-AF65-F5344CB8AC3E}">
        <p14:creationId xmlns:p14="http://schemas.microsoft.com/office/powerpoint/2010/main" val="709670726"/>
      </p:ext>
    </p:extLst>
  </p:cSld>
  <p:clrMap bg1="lt1" tx1="dk1" bg2="lt2" tx2="dk2" accent1="accent1" accent2="accent2" accent3="accent3" accent4="accent4" accent5="accent5" accent6="accent6" hlink="hlink" folHlink="folHlink"/>
  <p:sldLayoutIdLst>
    <p:sldLayoutId id="2147483687" r:id="rId1"/>
    <p:sldLayoutId id="2147483888" r:id="rId2"/>
    <p:sldLayoutId id="2147483889" r:id="rId3"/>
    <p:sldLayoutId id="2147483890" r:id="rId4"/>
    <p:sldLayoutId id="2147483891" r:id="rId5"/>
    <p:sldLayoutId id="2147483892" r:id="rId6"/>
    <p:sldLayoutId id="2147483893" r:id="rId7"/>
    <p:sldLayoutId id="2147483880" r:id="rId8"/>
    <p:sldLayoutId id="2147483881" r:id="rId9"/>
    <p:sldLayoutId id="2147483882" r:id="rId10"/>
    <p:sldLayoutId id="2147483883" r:id="rId11"/>
    <p:sldLayoutId id="2147483884" r:id="rId12"/>
    <p:sldLayoutId id="2147483885" r:id="rId13"/>
    <p:sldLayoutId id="2147483872" r:id="rId14"/>
    <p:sldLayoutId id="2147483873" r:id="rId15"/>
    <p:sldLayoutId id="2147483874" r:id="rId16"/>
    <p:sldLayoutId id="2147483875" r:id="rId17"/>
    <p:sldLayoutId id="2147483876" r:id="rId18"/>
    <p:sldLayoutId id="2147483877" r:id="rId19"/>
    <p:sldLayoutId id="2147483864" r:id="rId20"/>
    <p:sldLayoutId id="2147483865" r:id="rId21"/>
    <p:sldLayoutId id="2147483866" r:id="rId22"/>
    <p:sldLayoutId id="2147483867" r:id="rId23"/>
    <p:sldLayoutId id="2147483868" r:id="rId24"/>
    <p:sldLayoutId id="2147483869" r:id="rId25"/>
    <p:sldLayoutId id="2147483661" r:id="rId26"/>
    <p:sldLayoutId id="2147483686" r:id="rId27"/>
    <p:sldLayoutId id="2147483862" r:id="rId28"/>
    <p:sldLayoutId id="2147483863" r:id="rId29"/>
    <p:sldLayoutId id="2147483684" r:id="rId30"/>
    <p:sldLayoutId id="2147483685" r:id="rId31"/>
    <p:sldLayoutId id="2147483854" r:id="rId32"/>
    <p:sldLayoutId id="2147483855" r:id="rId33"/>
    <p:sldLayoutId id="2147483856" r:id="rId34"/>
    <p:sldLayoutId id="2147483857" r:id="rId35"/>
    <p:sldLayoutId id="2147483858" r:id="rId36"/>
    <p:sldLayoutId id="2147483859" r:id="rId37"/>
    <p:sldLayoutId id="2147483849" r:id="rId38"/>
    <p:sldLayoutId id="2147483841" r:id="rId39"/>
    <p:sldLayoutId id="2147483825" r:id="rId40"/>
    <p:sldLayoutId id="2147483817" r:id="rId41"/>
    <p:sldLayoutId id="2147483809" r:id="rId42"/>
    <p:sldLayoutId id="2147483786" r:id="rId43"/>
    <p:sldLayoutId id="2147483776" r:id="rId44"/>
    <p:sldLayoutId id="2147483778" r:id="rId45"/>
    <p:sldLayoutId id="2147483779" r:id="rId46"/>
    <p:sldLayoutId id="2147483780" r:id="rId47"/>
    <p:sldLayoutId id="2147483771" r:id="rId48"/>
    <p:sldLayoutId id="2147483763" r:id="rId49"/>
    <p:sldLayoutId id="2147483755" r:id="rId50"/>
    <p:sldLayoutId id="2147483747" r:id="rId51"/>
    <p:sldLayoutId id="2147483739" r:id="rId52"/>
    <p:sldLayoutId id="2147483731" r:id="rId53"/>
    <p:sldLayoutId id="2147483723" r:id="rId54"/>
    <p:sldLayoutId id="2147483715" r:id="rId55"/>
    <p:sldLayoutId id="2147483664" r:id="rId56"/>
    <p:sldLayoutId id="2147483662" r:id="rId57"/>
    <p:sldLayoutId id="2147483655" r:id="rId58"/>
    <p:sldLayoutId id="2147483894" r:id="rId59"/>
    <p:sldLayoutId id="2147483895" r:id="rId60"/>
    <p:sldLayoutId id="2147483886" r:id="rId61"/>
    <p:sldLayoutId id="2147483887" r:id="rId62"/>
    <p:sldLayoutId id="2147483878" r:id="rId63"/>
    <p:sldLayoutId id="2147483879" r:id="rId64"/>
    <p:sldLayoutId id="2147483870" r:id="rId65"/>
    <p:sldLayoutId id="2147483871" r:id="rId66"/>
    <p:sldLayoutId id="2147483671" r:id="rId67"/>
    <p:sldLayoutId id="2147483668" r:id="rId68"/>
    <p:sldLayoutId id="2147483860" r:id="rId69"/>
    <p:sldLayoutId id="2147483861" r:id="rId70"/>
    <p:sldLayoutId id="2147483782" r:id="rId71"/>
    <p:sldLayoutId id="2147483783" r:id="rId72"/>
  </p:sldLayoutIdLst>
  <p:hf sldNum="0" hdr="0" dt="0"/>
  <p:txStyles>
    <p:titleStyle>
      <a:lvl1pPr algn="l" defTabSz="914400" rtl="0" eaLnBrk="1" fontAlgn="ctr" latinLnBrk="0" hangingPunct="1">
        <a:lnSpc>
          <a:spcPct val="90000"/>
        </a:lnSpc>
        <a:spcBef>
          <a:spcPct val="0"/>
        </a:spcBef>
        <a:buNone/>
        <a:defRPr sz="3800" kern="1200">
          <a:solidFill>
            <a:schemeClr val="accent5"/>
          </a:solidFill>
          <a:latin typeface="+mj-lt"/>
          <a:ea typeface="+mj-ea"/>
          <a:cs typeface="Times New Roman" panose="02020603050405020304" pitchFamily="18" charset="0"/>
        </a:defRPr>
      </a:lvl1pPr>
    </p:titleStyle>
    <p:bodyStyle>
      <a:lvl1pPr marL="171450"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914400" rtl="0" eaLnBrk="1" fontAlgn="ctr" latinLnBrk="0" hangingPunct="1">
        <a:defRPr sz="1400" kern="1200">
          <a:solidFill>
            <a:schemeClr val="tx1"/>
          </a:solidFill>
          <a:latin typeface="+mn-lt"/>
          <a:ea typeface="+mn-ea"/>
          <a:cs typeface="+mn-cs"/>
        </a:defRPr>
      </a:lvl1pPr>
      <a:lvl2pPr marL="457200" algn="l" defTabSz="914400" rtl="0" eaLnBrk="1" fontAlgn="ctr" latinLnBrk="0" hangingPunct="1">
        <a:defRPr sz="1400" kern="1200">
          <a:solidFill>
            <a:schemeClr val="tx1"/>
          </a:solidFill>
          <a:latin typeface="+mn-lt"/>
          <a:ea typeface="+mn-ea"/>
          <a:cs typeface="+mn-cs"/>
        </a:defRPr>
      </a:lvl2pPr>
      <a:lvl3pPr marL="914400" algn="l" defTabSz="914400" rtl="0" eaLnBrk="1" fontAlgn="ctr" latinLnBrk="0" hangingPunct="1">
        <a:defRPr sz="1400" kern="1200">
          <a:solidFill>
            <a:schemeClr val="tx1"/>
          </a:solidFill>
          <a:latin typeface="+mn-lt"/>
          <a:ea typeface="+mn-ea"/>
          <a:cs typeface="+mn-cs"/>
        </a:defRPr>
      </a:lvl3pPr>
      <a:lvl4pPr marL="1371600" algn="l" defTabSz="914400" rtl="0" eaLnBrk="1" fontAlgn="ctr" latinLnBrk="0" hangingPunct="1">
        <a:defRPr sz="1400" kern="1200">
          <a:solidFill>
            <a:schemeClr val="tx1"/>
          </a:solidFill>
          <a:latin typeface="+mn-lt"/>
          <a:ea typeface="+mn-ea"/>
          <a:cs typeface="+mn-cs"/>
        </a:defRPr>
      </a:lvl4pPr>
      <a:lvl5pPr marL="1828800" algn="l" defTabSz="914400" rtl="0" eaLnBrk="1" fontAlgn="ctr" latinLnBrk="0" hangingPunct="1">
        <a:defRPr sz="1400" kern="1200">
          <a:solidFill>
            <a:schemeClr val="tx1"/>
          </a:solidFill>
          <a:latin typeface="+mn-lt"/>
          <a:ea typeface="+mn-ea"/>
          <a:cs typeface="+mn-cs"/>
        </a:defRPr>
      </a:lvl5pPr>
      <a:lvl6pPr marL="2286000" algn="l" defTabSz="914400" rtl="0" eaLnBrk="1" fontAlgn="ctr" latinLnBrk="0" hangingPunct="1">
        <a:defRPr sz="1400" kern="1200">
          <a:solidFill>
            <a:schemeClr val="tx1"/>
          </a:solidFill>
          <a:latin typeface="+mn-lt"/>
          <a:ea typeface="+mn-ea"/>
          <a:cs typeface="+mn-cs"/>
        </a:defRPr>
      </a:lvl6pPr>
      <a:lvl7pPr marL="2743200" algn="l" defTabSz="914400" rtl="0" eaLnBrk="1" fontAlgn="ctr" latinLnBrk="0" hangingPunct="1">
        <a:defRPr sz="1400" kern="1200">
          <a:solidFill>
            <a:schemeClr val="tx1"/>
          </a:solidFill>
          <a:latin typeface="+mn-lt"/>
          <a:ea typeface="+mn-ea"/>
          <a:cs typeface="+mn-cs"/>
        </a:defRPr>
      </a:lvl7pPr>
      <a:lvl8pPr marL="3200400" algn="l" defTabSz="914400" rtl="0" eaLnBrk="1" fontAlgn="ctr" latinLnBrk="0" hangingPunct="1">
        <a:defRPr sz="1400" kern="1200">
          <a:solidFill>
            <a:schemeClr val="tx1"/>
          </a:solidFill>
          <a:latin typeface="+mn-lt"/>
          <a:ea typeface="+mn-ea"/>
          <a:cs typeface="+mn-cs"/>
        </a:defRPr>
      </a:lvl8pPr>
      <a:lvl9pPr marL="3657600" algn="l" defTabSz="914400" rtl="0" eaLnBrk="1" fontAlgn="ctr"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userDrawn="1">
          <p15:clr>
            <a:srgbClr val="C35EA4"/>
          </p15:clr>
        </p15:guide>
        <p15:guide id="2" pos="7294" userDrawn="1">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5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hyperlink" Target="https://www.advisory.com/topics/classic/2016/04/guides-for-service-line-rationalization" TargetMode="External"/><Relationship Id="rId2" Type="http://schemas.openxmlformats.org/officeDocument/2006/relationships/notesSlide" Target="../notesSlides/notesSlide10.xml"/><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3" Type="http://schemas.openxmlformats.org/officeDocument/2006/relationships/hyperlink" Target="https://www.advisory.com/topics/strategic-and-business-planning/2021/04/rationalization"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46.xml"/><Relationship Id="rId5" Type="http://schemas.openxmlformats.org/officeDocument/2006/relationships/chart" Target="../charts/chart4.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52.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52.xml"/><Relationship Id="rId5" Type="http://schemas.openxmlformats.org/officeDocument/2006/relationships/image" Target="../media/image27.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52.xml"/><Relationship Id="rId4" Type="http://schemas.openxmlformats.org/officeDocument/2006/relationships/chart" Target="../charts/char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20.xml.rels><?xml version="1.0" encoding="UTF-8" standalone="yes"?>
<Relationships xmlns="http://schemas.openxmlformats.org/package/2006/relationships"><Relationship Id="rId8" Type="http://schemas.openxmlformats.org/officeDocument/2006/relationships/hyperlink" Target="https://uhgazure.sharepoint.com/teams/AdvisoryBoardResources/Shared%20Documents/!%20Member%20Resources/HCAB%20-%20Health%20Care%20Advisory%20Board/2023%20Research/Industry%20Trends/Quality%20Resources/Care%20Quality%20Performance%20Goals.pdf?CT=1683659283946&amp;OR=ItemsView" TargetMode="External"/><Relationship Id="rId13" Type="http://schemas.openxmlformats.org/officeDocument/2006/relationships/hyperlink" Target="https://www.advisory.com/topics/macra-and-pi/2021/02/how-to-evolve-your-quality-reporting-governance" TargetMode="External"/><Relationship Id="rId3" Type="http://schemas.openxmlformats.org/officeDocument/2006/relationships/hyperlink" Target="https://www.advisory.com/topics/clinical-quality/2017/05/safeguarding-against-nursing-never-events" TargetMode="External"/><Relationship Id="rId7" Type="http://schemas.openxmlformats.org/officeDocument/2006/relationships/hyperlink" Target="https://www.advisory.com/topics/social-determinants-of-health/2020/10/health-disparity-metric-picklists" TargetMode="External"/><Relationship Id="rId12" Type="http://schemas.openxmlformats.org/officeDocument/2006/relationships/hyperlink" Target="https://www.advisory.com/topics/post-acute-care/2018/06/clinical-quality-compendium" TargetMode="External"/><Relationship Id="rId2" Type="http://schemas.openxmlformats.org/officeDocument/2006/relationships/notesSlide" Target="../notesSlides/notesSlide19.xml"/><Relationship Id="rId1" Type="http://schemas.openxmlformats.org/officeDocument/2006/relationships/slideLayout" Target="../slideLayouts/slideLayout52.xml"/><Relationship Id="rId6" Type="http://schemas.openxmlformats.org/officeDocument/2006/relationships/hyperlink" Target="https://www.advisory.com/topics/physician-engagement-and-burnout/2021/04/addressing-and-preventing-physician-burnout" TargetMode="External"/><Relationship Id="rId11" Type="http://schemas.openxmlformats.org/officeDocument/2006/relationships/hyperlink" Target="https://www.advisory.com/topics/health-equity/2023/02/behavioral-health-metrics-picklist" TargetMode="External"/><Relationship Id="rId5" Type="http://schemas.openxmlformats.org/officeDocument/2006/relationships/hyperlink" Target="https://www.advisory.com/topics/retention-and-recruitment/2017/06/first-year-nurse-retention" TargetMode="External"/><Relationship Id="rId10" Type="http://schemas.openxmlformats.org/officeDocument/2006/relationships/hyperlink" Target="https://www.advisory.com/daily-briefing/resources/primers/quality-cheat-sheets" TargetMode="External"/><Relationship Id="rId4" Type="http://schemas.openxmlformats.org/officeDocument/2006/relationships/hyperlink" Target="https://www.advisory.com/topics/staff-engagement-and-burnout/2021/07/the-mandate-for-workforce-recovery" TargetMode="External"/><Relationship Id="rId9" Type="http://schemas.openxmlformats.org/officeDocument/2006/relationships/hyperlink" Target="https://www.advisory.com/topics/purchased-services/2017/08/quality-metrics" TargetMode="External"/><Relationship Id="rId14" Type="http://schemas.openxmlformats.org/officeDocument/2006/relationships/hyperlink" Target="https://uhgazure.sharepoint.com/:b:/r/teams/AdvisoryBoardResources/Shared%20Documents/!%20Member%20Resources/HCAB%20-%20Health%20Care%20Advisory%20Board/2023%20Research/Industry%20Trends/Quality%20Resources/The%20System%20Blueprint%20for%20Clinical%20Standardization.pdf?csf=1&amp;web=1&amp;e=jUcKFo"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2.xml"/><Relationship Id="rId1" Type="http://schemas.openxmlformats.org/officeDocument/2006/relationships/tags" Target="../tags/tag2.xml"/><Relationship Id="rId5" Type="http://schemas.openxmlformats.org/officeDocument/2006/relationships/image" Target="../media/image32.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37.png"/><Relationship Id="rId3" Type="http://schemas.openxmlformats.org/officeDocument/2006/relationships/tags" Target="../tags/tag5.xml"/><Relationship Id="rId7" Type="http://schemas.openxmlformats.org/officeDocument/2006/relationships/notesSlide" Target="../notesSlides/notesSlide23.xml"/><Relationship Id="rId12" Type="http://schemas.openxmlformats.org/officeDocument/2006/relationships/image" Target="../media/image36.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slideLayout" Target="../slideLayouts/slideLayout40.xml"/><Relationship Id="rId11" Type="http://schemas.openxmlformats.org/officeDocument/2006/relationships/image" Target="../media/image35.png"/><Relationship Id="rId5" Type="http://schemas.openxmlformats.org/officeDocument/2006/relationships/tags" Target="../tags/tag7.xml"/><Relationship Id="rId10" Type="http://schemas.openxmlformats.org/officeDocument/2006/relationships/image" Target="../media/image17.png"/><Relationship Id="rId4" Type="http://schemas.openxmlformats.org/officeDocument/2006/relationships/tags" Target="../tags/tag6.xml"/><Relationship Id="rId9" Type="http://schemas.openxmlformats.org/officeDocument/2006/relationships/image" Target="../media/image34.png"/></Relationships>
</file>

<file path=ppt/slides/_rels/slide25.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5.png"/><Relationship Id="rId3" Type="http://schemas.openxmlformats.org/officeDocument/2006/relationships/image" Target="../media/image30.png"/><Relationship Id="rId7" Type="http://schemas.openxmlformats.org/officeDocument/2006/relationships/image" Target="../media/image41.png"/><Relationship Id="rId12" Type="http://schemas.openxmlformats.org/officeDocument/2006/relationships/image" Target="../media/image44.png"/><Relationship Id="rId17" Type="http://schemas.openxmlformats.org/officeDocument/2006/relationships/image" Target="../media/image37.png"/><Relationship Id="rId2" Type="http://schemas.openxmlformats.org/officeDocument/2006/relationships/notesSlide" Target="../notesSlides/notesSlide24.xml"/><Relationship Id="rId16" Type="http://schemas.openxmlformats.org/officeDocument/2006/relationships/image" Target="../media/image48.png"/><Relationship Id="rId1" Type="http://schemas.openxmlformats.org/officeDocument/2006/relationships/slideLayout" Target="../slideLayouts/slideLayout57.xml"/><Relationship Id="rId6" Type="http://schemas.openxmlformats.org/officeDocument/2006/relationships/image" Target="../media/image40.png"/><Relationship Id="rId11" Type="http://schemas.openxmlformats.org/officeDocument/2006/relationships/image" Target="../media/image43.png"/><Relationship Id="rId5" Type="http://schemas.openxmlformats.org/officeDocument/2006/relationships/image" Target="../media/image39.png"/><Relationship Id="rId15" Type="http://schemas.openxmlformats.org/officeDocument/2006/relationships/image" Target="../media/image47.png"/><Relationship Id="rId10" Type="http://schemas.openxmlformats.org/officeDocument/2006/relationships/image" Target="../media/image33.png"/><Relationship Id="rId4" Type="http://schemas.openxmlformats.org/officeDocument/2006/relationships/image" Target="../media/image38.png"/><Relationship Id="rId9" Type="http://schemas.openxmlformats.org/officeDocument/2006/relationships/image" Target="../media/image34.png"/><Relationship Id="rId14" Type="http://schemas.openxmlformats.org/officeDocument/2006/relationships/image" Target="../media/image4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tags" Target="../tags/tag10.xml"/><Relationship Id="rId7" Type="http://schemas.openxmlformats.org/officeDocument/2006/relationships/image" Target="../media/image50.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49.png"/><Relationship Id="rId5" Type="http://schemas.openxmlformats.org/officeDocument/2006/relationships/notesSlide" Target="../notesSlides/notesSlide27.xml"/><Relationship Id="rId4"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30.xml.rels><?xml version="1.0" encoding="UTF-8" standalone="yes"?>
<Relationships xmlns="http://schemas.openxmlformats.org/package/2006/relationships"><Relationship Id="rId3" Type="http://schemas.openxmlformats.org/officeDocument/2006/relationships/hyperlink" Target="https://www.nature.com/articles/s41746-021-00413-8" TargetMode="External"/><Relationship Id="rId2" Type="http://schemas.openxmlformats.org/officeDocument/2006/relationships/notesSlide" Target="../notesSlides/notesSlide29.xml"/><Relationship Id="rId1" Type="http://schemas.openxmlformats.org/officeDocument/2006/relationships/slideLayout" Target="../slideLayouts/slideLayout43.xml"/><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4.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hyperlink" Target="https://about.kaiserpermanente.org/news/kaiser-foundation-health-plan-and-hospitals-2022-financial-results" TargetMode="External"/><Relationship Id="rId7"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hyperlink" Target="http://www.kaufmanhall.com/" TargetMode="External"/><Relationship Id="rId5" Type="http://schemas.openxmlformats.org/officeDocument/2006/relationships/hyperlink" Target="https://www.beckershospitalreview.com/finance/20-health-systems-reporting-losses-in-2022.html" TargetMode="External"/><Relationship Id="rId4" Type="http://schemas.openxmlformats.org/officeDocument/2006/relationships/hyperlink" Target="https://www.fiercehealthcare.com/providers/cleveland-clinic-finishes-2022-strong-ultimately-logs-12b-annual-net-los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7.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52.xml"/><Relationship Id="rId6" Type="http://schemas.openxmlformats.org/officeDocument/2006/relationships/hyperlink" Target="https://www.fiercehealthcare.com/providers/following-rapid-expansion-jefferson-health-launches-reorganization-and-reportedly-layoffs" TargetMode="External"/><Relationship Id="rId5" Type="http://schemas.openxmlformats.org/officeDocument/2006/relationships/hyperlink" Target="https://www.wbtv.com/2023/03/29/novant-health-lays-off-executive-team-members/" TargetMode="External"/><Relationship Id="rId4" Type="http://schemas.openxmlformats.org/officeDocument/2006/relationships/hyperlink" Target="https://www.beckershospitalreview.com/finance/17-hospitals-health-systems-cutting-jobs-february-2023.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5AE355BA-EC71-4DC5-93D2-A9705E681437}"/>
              </a:ext>
            </a:extLst>
          </p:cNvPr>
          <p:cNvSpPr>
            <a:spLocks noGrp="1"/>
          </p:cNvSpPr>
          <p:nvPr>
            <p:ph type="body" sz="quarter" idx="20"/>
          </p:nvPr>
        </p:nvSpPr>
        <p:spPr/>
        <p:txBody>
          <a:bodyPr/>
          <a:lstStyle/>
          <a:p>
            <a:r>
              <a:rPr lang="en-US"/>
              <a:t>Preview</a:t>
            </a:r>
            <a:endParaRPr lang="en-US" dirty="0"/>
          </a:p>
        </p:txBody>
      </p:sp>
      <p:sp>
        <p:nvSpPr>
          <p:cNvPr id="8" name="Title 7">
            <a:extLst>
              <a:ext uri="{FF2B5EF4-FFF2-40B4-BE49-F238E27FC236}">
                <a16:creationId xmlns:a16="http://schemas.microsoft.com/office/drawing/2014/main" id="{C822C038-757D-4D3B-8046-781E74B86A3A}"/>
              </a:ext>
            </a:extLst>
          </p:cNvPr>
          <p:cNvSpPr>
            <a:spLocks noGrp="1"/>
          </p:cNvSpPr>
          <p:nvPr>
            <p:ph type="title"/>
          </p:nvPr>
        </p:nvSpPr>
        <p:spPr>
          <a:xfrm>
            <a:off x="1564005" y="2212560"/>
            <a:ext cx="9063990" cy="1685077"/>
          </a:xfrm>
        </p:spPr>
        <p:txBody>
          <a:bodyPr/>
          <a:lstStyle/>
          <a:p>
            <a:r>
              <a:rPr lang="en-US"/>
              <a:t>2023 Health System Sector Industry Trends</a:t>
            </a:r>
          </a:p>
        </p:txBody>
      </p:sp>
    </p:spTree>
    <p:extLst>
      <p:ext uri="{BB962C8B-B14F-4D97-AF65-F5344CB8AC3E}">
        <p14:creationId xmlns:p14="http://schemas.microsoft.com/office/powerpoint/2010/main" val="1724183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3F06F5-ACDC-46F4-AE9F-4207C49B3F68}"/>
              </a:ext>
            </a:extLst>
          </p:cNvPr>
          <p:cNvSpPr>
            <a:spLocks noGrp="1"/>
          </p:cNvSpPr>
          <p:nvPr>
            <p:ph type="title"/>
          </p:nvPr>
        </p:nvSpPr>
        <p:spPr>
          <a:xfrm>
            <a:off x="612774" y="588771"/>
            <a:ext cx="10972801" cy="540917"/>
          </a:xfrm>
        </p:spPr>
        <p:txBody>
          <a:bodyPr/>
          <a:lstStyle/>
          <a:p>
            <a:r>
              <a:rPr lang="en-US"/>
              <a:t>Significant change to service distribution is afoot</a:t>
            </a:r>
          </a:p>
        </p:txBody>
      </p:sp>
      <p:sp>
        <p:nvSpPr>
          <p:cNvPr id="5" name="Text Placeholder 4">
            <a:extLst>
              <a:ext uri="{FF2B5EF4-FFF2-40B4-BE49-F238E27FC236}">
                <a16:creationId xmlns:a16="http://schemas.microsoft.com/office/drawing/2014/main" id="{BEC555A8-987B-6662-3587-535060DDD90E}"/>
              </a:ext>
            </a:extLst>
          </p:cNvPr>
          <p:cNvSpPr>
            <a:spLocks noGrp="1"/>
          </p:cNvSpPr>
          <p:nvPr>
            <p:ph type="body" sz="quarter" idx="27"/>
          </p:nvPr>
        </p:nvSpPr>
        <p:spPr/>
        <p:txBody>
          <a:bodyPr/>
          <a:lstStyle/>
          <a:p>
            <a:endParaRPr lang="en-US"/>
          </a:p>
        </p:txBody>
      </p:sp>
      <p:sp>
        <p:nvSpPr>
          <p:cNvPr id="2" name="TextBox 1">
            <a:extLst>
              <a:ext uri="{FF2B5EF4-FFF2-40B4-BE49-F238E27FC236}">
                <a16:creationId xmlns:a16="http://schemas.microsoft.com/office/drawing/2014/main" id="{DF7B76A3-F83D-4FF1-8D04-EEECF68C86B2}"/>
              </a:ext>
            </a:extLst>
          </p:cNvPr>
          <p:cNvSpPr txBox="1"/>
          <p:nvPr/>
        </p:nvSpPr>
        <p:spPr bwMode="gray">
          <a:xfrm>
            <a:off x="700773" y="1787034"/>
            <a:ext cx="7652084" cy="230832"/>
          </a:xfrm>
          <a:prstGeom prst="rect">
            <a:avLst/>
          </a:prstGeom>
        </p:spPr>
        <p:txBody>
          <a:bodyPr vert="horz" wrap="square" lIns="0" tIns="0" rIns="0" bIns="0" rtlCol="0">
            <a:spAutoFit/>
          </a:bodyPr>
          <a:lstStyle/>
          <a:p>
            <a:pPr>
              <a:spcBef>
                <a:spcPts val="600"/>
              </a:spcBef>
              <a:buClr>
                <a:schemeClr val="accent6"/>
              </a:buClr>
            </a:pPr>
            <a:r>
              <a:rPr lang="en-US" sz="1500" b="1"/>
              <a:t>Hospital service line closures, 2023</a:t>
            </a:r>
          </a:p>
        </p:txBody>
      </p:sp>
      <p:sp>
        <p:nvSpPr>
          <p:cNvPr id="15" name="TextBox 14">
            <a:extLst>
              <a:ext uri="{FF2B5EF4-FFF2-40B4-BE49-F238E27FC236}">
                <a16:creationId xmlns:a16="http://schemas.microsoft.com/office/drawing/2014/main" id="{41FAE775-BE7F-4136-816E-9CF7CB19CA13}"/>
              </a:ext>
            </a:extLst>
          </p:cNvPr>
          <p:cNvSpPr txBox="1"/>
          <p:nvPr/>
        </p:nvSpPr>
        <p:spPr bwMode="gray">
          <a:xfrm>
            <a:off x="5183867" y="2231304"/>
            <a:ext cx="3261489" cy="246221"/>
          </a:xfrm>
          <a:prstGeom prst="rect">
            <a:avLst/>
          </a:prstGeom>
          <a:noFill/>
        </p:spPr>
        <p:txBody>
          <a:bodyPr wrap="square" lIns="0" tIns="0" rIns="0" bIns="0" rtlCol="0">
            <a:spAutoFit/>
          </a:bodyPr>
          <a:lstStyle/>
          <a:p>
            <a:r>
              <a:rPr lang="en-US" sz="1600" b="1"/>
              <a:t>Maternal health </a:t>
            </a:r>
          </a:p>
        </p:txBody>
      </p:sp>
      <p:sp>
        <p:nvSpPr>
          <p:cNvPr id="17" name="TextBox 16">
            <a:extLst>
              <a:ext uri="{FF2B5EF4-FFF2-40B4-BE49-F238E27FC236}">
                <a16:creationId xmlns:a16="http://schemas.microsoft.com/office/drawing/2014/main" id="{D5809735-23BD-4B4A-8438-DB8D1CAEEAB8}"/>
              </a:ext>
            </a:extLst>
          </p:cNvPr>
          <p:cNvSpPr txBox="1"/>
          <p:nvPr/>
        </p:nvSpPr>
        <p:spPr bwMode="gray">
          <a:xfrm>
            <a:off x="5180692" y="2625539"/>
            <a:ext cx="3719467" cy="1703800"/>
          </a:xfrm>
          <a:prstGeom prst="rect">
            <a:avLst/>
          </a:prstGeom>
          <a:noFill/>
        </p:spPr>
        <p:txBody>
          <a:bodyPr wrap="square" lIns="0" tIns="0" rIns="0" bIns="0" rtlCol="0">
            <a:spAutoFit/>
          </a:bodyPr>
          <a:lstStyle/>
          <a:p>
            <a:pPr marL="285750" marR="0" lvl="0" indent="-285750">
              <a:spcBef>
                <a:spcPts val="714"/>
              </a:spcBef>
              <a:spcAft>
                <a:spcPts val="0"/>
              </a:spcAft>
              <a:buClr>
                <a:schemeClr val="accent6"/>
              </a:buClr>
              <a:buFont typeface="Arial" panose="020B0604020202020204" pitchFamily="34" charset="0"/>
              <a:buChar char="•"/>
            </a:pPr>
            <a:r>
              <a:rPr lang="en-US" sz="1500">
                <a:solidFill>
                  <a:srgbClr val="292929"/>
                </a:solidFill>
                <a:effectLst/>
                <a:ea typeface="Calibri" panose="020F0502020204030204" pitchFamily="34" charset="0"/>
                <a:cs typeface="Times New Roman" panose="02020603050405020304" pitchFamily="18" charset="0"/>
              </a:rPr>
              <a:t>The only hospital in Manitowoc, Wis., Froedtert Holy Family Memorial Hospital, will </a:t>
            </a:r>
            <a:r>
              <a:rPr lang="en-US" sz="1500" u="none" strike="noStrike">
                <a:solidFill>
                  <a:srgbClr val="003974"/>
                </a:solidFill>
                <a:effectLst/>
                <a:ea typeface="Calibri" panose="020F0502020204030204" pitchFamily="34" charset="0"/>
                <a:cs typeface="Times New Roman" panose="02020603050405020304" pitchFamily="18" charset="0"/>
              </a:rPr>
              <a:t>stop</a:t>
            </a:r>
            <a:r>
              <a:rPr lang="en-US" sz="1500">
                <a:solidFill>
                  <a:srgbClr val="292929"/>
                </a:solidFill>
                <a:effectLst/>
                <a:ea typeface="Calibri" panose="020F0502020204030204" pitchFamily="34" charset="0"/>
                <a:cs typeface="Times New Roman" panose="02020603050405020304" pitchFamily="18" charset="0"/>
              </a:rPr>
              <a:t> all obstetrics care </a:t>
            </a:r>
          </a:p>
          <a:p>
            <a:pPr marL="285750" marR="0" lvl="0" indent="-285750">
              <a:spcBef>
                <a:spcPts val="714"/>
              </a:spcBef>
              <a:spcAft>
                <a:spcPts val="0"/>
              </a:spcAft>
              <a:buClr>
                <a:schemeClr val="accent6"/>
              </a:buClr>
              <a:buFont typeface="Arial" panose="020B0604020202020204" pitchFamily="34" charset="0"/>
              <a:buChar char="•"/>
            </a:pPr>
            <a:r>
              <a:rPr lang="en-US" sz="1500">
                <a:solidFill>
                  <a:srgbClr val="292929"/>
                </a:solidFill>
                <a:effectLst/>
                <a:ea typeface="Calibri" panose="020F0502020204030204" pitchFamily="34" charset="0"/>
                <a:cs typeface="Times New Roman" panose="02020603050405020304" pitchFamily="18" charset="0"/>
              </a:rPr>
              <a:t>OhioHealth's Shelby Hospital ended maternity services; nearest maternity services are 13 miles away</a:t>
            </a:r>
          </a:p>
          <a:p>
            <a:pPr marL="342900" marR="0" lvl="0" indent="-342900">
              <a:lnSpc>
                <a:spcPct val="107000"/>
              </a:lnSpc>
              <a:spcBef>
                <a:spcPts val="0"/>
              </a:spcBef>
              <a:spcAft>
                <a:spcPts val="0"/>
              </a:spcAft>
              <a:buFont typeface="Symbol" panose="05050102010706020507" pitchFamily="18" charset="2"/>
              <a:buChar char=""/>
            </a:pPr>
            <a:endParaRPr lang="en-US" sz="1500">
              <a:solidFill>
                <a:srgbClr val="292929"/>
              </a:solidFill>
              <a:effectLst/>
              <a:ea typeface="Calibri" panose="020F0502020204030204" pitchFamily="34" charset="0"/>
              <a:cs typeface="Times New Roman" panose="02020603050405020304" pitchFamily="18" charset="0"/>
            </a:endParaRPr>
          </a:p>
        </p:txBody>
      </p:sp>
      <p:sp>
        <p:nvSpPr>
          <p:cNvPr id="27" name="TextBox 26">
            <a:extLst>
              <a:ext uri="{FF2B5EF4-FFF2-40B4-BE49-F238E27FC236}">
                <a16:creationId xmlns:a16="http://schemas.microsoft.com/office/drawing/2014/main" id="{B31C6D13-0012-4071-8DF0-DBF97AB6F08F}"/>
              </a:ext>
            </a:extLst>
          </p:cNvPr>
          <p:cNvSpPr txBox="1"/>
          <p:nvPr/>
        </p:nvSpPr>
        <p:spPr bwMode="gray">
          <a:xfrm>
            <a:off x="1428704" y="2241926"/>
            <a:ext cx="3261489" cy="246221"/>
          </a:xfrm>
          <a:prstGeom prst="rect">
            <a:avLst/>
          </a:prstGeom>
          <a:noFill/>
        </p:spPr>
        <p:txBody>
          <a:bodyPr wrap="square" lIns="0" tIns="0" rIns="0" bIns="0" rtlCol="0">
            <a:spAutoFit/>
          </a:bodyPr>
          <a:lstStyle/>
          <a:p>
            <a:r>
              <a:rPr lang="en-US" sz="1600" b="1"/>
              <a:t>Surgery centers</a:t>
            </a:r>
          </a:p>
        </p:txBody>
      </p:sp>
      <p:sp>
        <p:nvSpPr>
          <p:cNvPr id="28" name="TextBox 27">
            <a:extLst>
              <a:ext uri="{FF2B5EF4-FFF2-40B4-BE49-F238E27FC236}">
                <a16:creationId xmlns:a16="http://schemas.microsoft.com/office/drawing/2014/main" id="{FCD5CC71-780F-42F8-AE6F-23D8EC7983C8}"/>
              </a:ext>
            </a:extLst>
          </p:cNvPr>
          <p:cNvSpPr txBox="1"/>
          <p:nvPr/>
        </p:nvSpPr>
        <p:spPr bwMode="gray">
          <a:xfrm>
            <a:off x="1428704" y="2625538"/>
            <a:ext cx="2798909" cy="1705595"/>
          </a:xfrm>
          <a:prstGeom prst="rect">
            <a:avLst/>
          </a:prstGeom>
          <a:noFill/>
        </p:spPr>
        <p:txBody>
          <a:bodyPr wrap="square" lIns="0" tIns="0" rIns="0" bIns="0" rtlCol="0">
            <a:spAutoFit/>
          </a:bodyPr>
          <a:lstStyle/>
          <a:p>
            <a:pPr marL="285750" indent="-285750">
              <a:spcBef>
                <a:spcPts val="714"/>
              </a:spcBef>
              <a:buClr>
                <a:schemeClr val="accent6"/>
              </a:buClr>
              <a:buFont typeface="Arial" panose="020B0604020202020204" pitchFamily="34" charset="0"/>
              <a:buChar char="•"/>
            </a:pPr>
            <a:r>
              <a:rPr lang="en-US" sz="1500" dirty="0"/>
              <a:t>Banner Health closes Loveland, Colorado-based ambulatory surgery center (ASC)</a:t>
            </a:r>
          </a:p>
          <a:p>
            <a:pPr marL="285750" indent="-285750">
              <a:spcBef>
                <a:spcPts val="714"/>
              </a:spcBef>
              <a:buClr>
                <a:schemeClr val="accent6"/>
              </a:buClr>
              <a:buFont typeface="Arial" panose="020B0604020202020204" pitchFamily="34" charset="0"/>
              <a:buChar char="•"/>
            </a:pPr>
            <a:r>
              <a:rPr lang="en-US" sz="1500" dirty="0"/>
              <a:t>Cabell Huntington (W.Va.) Hospital closes CHH Surgery Center</a:t>
            </a:r>
          </a:p>
        </p:txBody>
      </p:sp>
      <p:sp>
        <p:nvSpPr>
          <p:cNvPr id="56" name="TextBox 55">
            <a:extLst>
              <a:ext uri="{FF2B5EF4-FFF2-40B4-BE49-F238E27FC236}">
                <a16:creationId xmlns:a16="http://schemas.microsoft.com/office/drawing/2014/main" id="{928C273C-AB97-4140-9700-F2F56109DA60}"/>
              </a:ext>
            </a:extLst>
          </p:cNvPr>
          <p:cNvSpPr txBox="1"/>
          <p:nvPr/>
        </p:nvSpPr>
        <p:spPr bwMode="gray">
          <a:xfrm>
            <a:off x="5180692" y="4462579"/>
            <a:ext cx="3261489" cy="246221"/>
          </a:xfrm>
          <a:prstGeom prst="rect">
            <a:avLst/>
          </a:prstGeom>
          <a:noFill/>
        </p:spPr>
        <p:txBody>
          <a:bodyPr wrap="square" lIns="0" tIns="0" rIns="0" bIns="0" rtlCol="0">
            <a:spAutoFit/>
          </a:bodyPr>
          <a:lstStyle/>
          <a:p>
            <a:r>
              <a:rPr lang="en-US" sz="1600" b="1" dirty="0"/>
              <a:t>Behavioral health</a:t>
            </a:r>
          </a:p>
        </p:txBody>
      </p:sp>
      <p:sp>
        <p:nvSpPr>
          <p:cNvPr id="57" name="TextBox 56">
            <a:extLst>
              <a:ext uri="{FF2B5EF4-FFF2-40B4-BE49-F238E27FC236}">
                <a16:creationId xmlns:a16="http://schemas.microsoft.com/office/drawing/2014/main" id="{C0C2FBA4-DFE4-4288-A5F8-F16A6C3E0B0D}"/>
              </a:ext>
            </a:extLst>
          </p:cNvPr>
          <p:cNvSpPr txBox="1"/>
          <p:nvPr/>
        </p:nvSpPr>
        <p:spPr bwMode="gray">
          <a:xfrm>
            <a:off x="5180692" y="4739848"/>
            <a:ext cx="3546747" cy="1474763"/>
          </a:xfrm>
          <a:prstGeom prst="rect">
            <a:avLst/>
          </a:prstGeom>
          <a:noFill/>
        </p:spPr>
        <p:txBody>
          <a:bodyPr wrap="square" lIns="0" tIns="0" rIns="0" bIns="0" rtlCol="0" anchor="t">
            <a:spAutoFit/>
          </a:bodyPr>
          <a:lstStyle/>
          <a:p>
            <a:pPr marL="285750" indent="-285750">
              <a:spcBef>
                <a:spcPts val="714"/>
              </a:spcBef>
              <a:buClr>
                <a:schemeClr val="accent6"/>
              </a:buClr>
              <a:buFont typeface="Arial" panose="020B0604020202020204" pitchFamily="34" charset="0"/>
              <a:buChar char="•"/>
            </a:pPr>
            <a:r>
              <a:rPr lang="en-US" sz="1500" b="0" i="0" dirty="0">
                <a:solidFill>
                  <a:srgbClr val="292929"/>
                </a:solidFill>
                <a:effectLst/>
              </a:rPr>
              <a:t>Jackson, Mississippi -based St. Dominic Health Services ends its behavioral health services unit</a:t>
            </a:r>
          </a:p>
          <a:p>
            <a:pPr marL="285750" indent="-285750">
              <a:spcBef>
                <a:spcPts val="714"/>
              </a:spcBef>
              <a:buClr>
                <a:schemeClr val="accent6"/>
              </a:buClr>
              <a:buFont typeface="Arial" panose="020B0604020202020204" pitchFamily="34" charset="0"/>
              <a:buChar char="•"/>
            </a:pPr>
            <a:r>
              <a:rPr lang="en-US" sz="1500" dirty="0"/>
              <a:t>Acadia Healthcare closes 137- bed Cascade Behavioral Health Hospital in Tukwila, Washington</a:t>
            </a:r>
            <a:endParaRPr lang="en-US" sz="1500" dirty="0">
              <a:cs typeface="Arial"/>
            </a:endParaRPr>
          </a:p>
        </p:txBody>
      </p:sp>
      <p:sp>
        <p:nvSpPr>
          <p:cNvPr id="59" name="TextBox 58">
            <a:extLst>
              <a:ext uri="{FF2B5EF4-FFF2-40B4-BE49-F238E27FC236}">
                <a16:creationId xmlns:a16="http://schemas.microsoft.com/office/drawing/2014/main" id="{34E26774-4082-44E7-AABE-B258B323052F}"/>
              </a:ext>
            </a:extLst>
          </p:cNvPr>
          <p:cNvSpPr txBox="1"/>
          <p:nvPr/>
        </p:nvSpPr>
        <p:spPr bwMode="gray">
          <a:xfrm>
            <a:off x="1425530" y="4462580"/>
            <a:ext cx="3261489" cy="246221"/>
          </a:xfrm>
          <a:prstGeom prst="rect">
            <a:avLst/>
          </a:prstGeom>
          <a:noFill/>
        </p:spPr>
        <p:txBody>
          <a:bodyPr wrap="square" lIns="0" tIns="0" rIns="0" bIns="0" rtlCol="0">
            <a:spAutoFit/>
          </a:bodyPr>
          <a:lstStyle/>
          <a:p>
            <a:r>
              <a:rPr lang="en-US" sz="1600" b="1" dirty="0"/>
              <a:t>Home health</a:t>
            </a:r>
          </a:p>
        </p:txBody>
      </p:sp>
      <p:sp>
        <p:nvSpPr>
          <p:cNvPr id="60" name="TextBox 59">
            <a:extLst>
              <a:ext uri="{FF2B5EF4-FFF2-40B4-BE49-F238E27FC236}">
                <a16:creationId xmlns:a16="http://schemas.microsoft.com/office/drawing/2014/main" id="{EBF279E4-01CE-4314-AC01-5BC002EAE4E6}"/>
              </a:ext>
            </a:extLst>
          </p:cNvPr>
          <p:cNvSpPr txBox="1"/>
          <p:nvPr/>
        </p:nvSpPr>
        <p:spPr bwMode="gray">
          <a:xfrm>
            <a:off x="1425530" y="4739849"/>
            <a:ext cx="3095670" cy="1474763"/>
          </a:xfrm>
          <a:prstGeom prst="rect">
            <a:avLst/>
          </a:prstGeom>
          <a:noFill/>
        </p:spPr>
        <p:txBody>
          <a:bodyPr wrap="square" lIns="0" tIns="0" rIns="0" bIns="0" rtlCol="0">
            <a:spAutoFit/>
          </a:bodyPr>
          <a:lstStyle/>
          <a:p>
            <a:pPr marL="342900" marR="0" lvl="0" indent="-342900">
              <a:spcBef>
                <a:spcPts val="714"/>
              </a:spcBef>
              <a:spcAft>
                <a:spcPts val="0"/>
              </a:spcAft>
              <a:buClr>
                <a:schemeClr val="accent6"/>
              </a:buClr>
              <a:buFont typeface="Arial" panose="020B0604020202020204" pitchFamily="34" charset="0"/>
              <a:buChar char="•"/>
              <a:tabLst>
                <a:tab pos="457200" algn="l"/>
              </a:tabLst>
            </a:pPr>
            <a:r>
              <a:rPr lang="en-US" sz="1500" dirty="0">
                <a:solidFill>
                  <a:srgbClr val="292929"/>
                </a:solidFill>
                <a:effectLst/>
                <a:ea typeface="Calibri" panose="020F0502020204030204" pitchFamily="34" charset="0"/>
                <a:cs typeface="Times New Roman" panose="02020603050405020304" pitchFamily="18" charset="0"/>
              </a:rPr>
              <a:t>CHI Mercy Health closes Roseburg, Oregon home health line</a:t>
            </a:r>
          </a:p>
          <a:p>
            <a:pPr marL="342900" marR="0" lvl="0" indent="-342900">
              <a:spcBef>
                <a:spcPts val="714"/>
              </a:spcBef>
              <a:spcAft>
                <a:spcPts val="0"/>
              </a:spcAft>
              <a:buClr>
                <a:schemeClr val="accent6"/>
              </a:buClr>
              <a:buFont typeface="Arial" panose="020B0604020202020204" pitchFamily="34" charset="0"/>
              <a:buChar char="•"/>
              <a:tabLst>
                <a:tab pos="457200" algn="l"/>
              </a:tabLst>
            </a:pPr>
            <a:r>
              <a:rPr lang="en-US" sz="1500" dirty="0">
                <a:solidFill>
                  <a:srgbClr val="292929"/>
                </a:solidFill>
                <a:effectLst/>
                <a:ea typeface="Calibri" panose="020F0502020204030204" pitchFamily="34" charset="0"/>
                <a:cs typeface="Times New Roman" panose="02020603050405020304" pitchFamily="18" charset="0"/>
              </a:rPr>
              <a:t>Arcata, California-based Mad River Community Hospital suspends home health line </a:t>
            </a:r>
          </a:p>
        </p:txBody>
      </p:sp>
      <p:sp>
        <p:nvSpPr>
          <p:cNvPr id="62" name="Line Callout 1 (No Border) 25">
            <a:extLst>
              <a:ext uri="{FF2B5EF4-FFF2-40B4-BE49-F238E27FC236}">
                <a16:creationId xmlns:a16="http://schemas.microsoft.com/office/drawing/2014/main" id="{49B54B6B-E3EF-40F8-97BB-6668094C8F57}"/>
              </a:ext>
            </a:extLst>
          </p:cNvPr>
          <p:cNvSpPr/>
          <p:nvPr/>
        </p:nvSpPr>
        <p:spPr bwMode="gray">
          <a:xfrm>
            <a:off x="9426575" y="3350541"/>
            <a:ext cx="2159000" cy="1903818"/>
          </a:xfrm>
          <a:custGeom>
            <a:avLst/>
            <a:gdLst>
              <a:gd name="connsiteX0" fmla="*/ 0 w 2481943"/>
              <a:gd name="connsiteY0" fmla="*/ 0 h 818173"/>
              <a:gd name="connsiteX1" fmla="*/ 2481943 w 2481943"/>
              <a:gd name="connsiteY1" fmla="*/ 0 h 818173"/>
              <a:gd name="connsiteX2" fmla="*/ 2481943 w 2481943"/>
              <a:gd name="connsiteY2" fmla="*/ 818173 h 818173"/>
              <a:gd name="connsiteX3" fmla="*/ 0 w 2481943"/>
              <a:gd name="connsiteY3" fmla="*/ 818173 h 818173"/>
              <a:gd name="connsiteX4" fmla="*/ 0 w 2481943"/>
              <a:gd name="connsiteY4" fmla="*/ 0 h 818173"/>
              <a:gd name="connsiteX0" fmla="*/ 17597 w 2481943"/>
              <a:gd name="connsiteY0" fmla="*/ -425 h 818173"/>
              <a:gd name="connsiteX1" fmla="*/ 17473 w 2481943"/>
              <a:gd name="connsiteY1" fmla="*/ 818238 h 818173"/>
              <a:gd name="connsiteX0" fmla="*/ 1577 w 2483520"/>
              <a:gd name="connsiteY0" fmla="*/ 425 h 818663"/>
              <a:gd name="connsiteX1" fmla="*/ 2483520 w 2483520"/>
              <a:gd name="connsiteY1" fmla="*/ 425 h 818663"/>
              <a:gd name="connsiteX2" fmla="*/ 2483520 w 2483520"/>
              <a:gd name="connsiteY2" fmla="*/ 818598 h 818663"/>
              <a:gd name="connsiteX3" fmla="*/ 1577 w 2483520"/>
              <a:gd name="connsiteY3" fmla="*/ 818598 h 818663"/>
              <a:gd name="connsiteX4" fmla="*/ 1577 w 2483520"/>
              <a:gd name="connsiteY4" fmla="*/ 425 h 818663"/>
              <a:gd name="connsiteX0" fmla="*/ 19174 w 2483520"/>
              <a:gd name="connsiteY0" fmla="*/ 0 h 818663"/>
              <a:gd name="connsiteX1" fmla="*/ 0 w 2483520"/>
              <a:gd name="connsiteY1" fmla="*/ 818663 h 818663"/>
              <a:gd name="connsiteX0" fmla="*/ 1577 w 2483520"/>
              <a:gd name="connsiteY0" fmla="*/ 5187 h 823425"/>
              <a:gd name="connsiteX1" fmla="*/ 2483520 w 2483520"/>
              <a:gd name="connsiteY1" fmla="*/ 5187 h 823425"/>
              <a:gd name="connsiteX2" fmla="*/ 2483520 w 2483520"/>
              <a:gd name="connsiteY2" fmla="*/ 823360 h 823425"/>
              <a:gd name="connsiteX3" fmla="*/ 1577 w 2483520"/>
              <a:gd name="connsiteY3" fmla="*/ 823360 h 823425"/>
              <a:gd name="connsiteX4" fmla="*/ 1577 w 2483520"/>
              <a:gd name="connsiteY4" fmla="*/ 5187 h 823425"/>
              <a:gd name="connsiteX0" fmla="*/ 2505 w 2483520"/>
              <a:gd name="connsiteY0" fmla="*/ 0 h 823425"/>
              <a:gd name="connsiteX1" fmla="*/ 0 w 2483520"/>
              <a:gd name="connsiteY1" fmla="*/ 823425 h 823425"/>
              <a:gd name="connsiteX0" fmla="*/ 1577 w 2483520"/>
              <a:gd name="connsiteY0" fmla="*/ 2806 h 821044"/>
              <a:gd name="connsiteX1" fmla="*/ 2483520 w 2483520"/>
              <a:gd name="connsiteY1" fmla="*/ 2806 h 821044"/>
              <a:gd name="connsiteX2" fmla="*/ 2483520 w 2483520"/>
              <a:gd name="connsiteY2" fmla="*/ 820979 h 821044"/>
              <a:gd name="connsiteX3" fmla="*/ 1577 w 2483520"/>
              <a:gd name="connsiteY3" fmla="*/ 820979 h 821044"/>
              <a:gd name="connsiteX4" fmla="*/ 1577 w 2483520"/>
              <a:gd name="connsiteY4" fmla="*/ 2806 h 821044"/>
              <a:gd name="connsiteX0" fmla="*/ 2505 w 2483520"/>
              <a:gd name="connsiteY0" fmla="*/ 0 h 821044"/>
              <a:gd name="connsiteX1" fmla="*/ 0 w 2483520"/>
              <a:gd name="connsiteY1" fmla="*/ 821044 h 821044"/>
              <a:gd name="connsiteX0" fmla="*/ 1577 w 2483520"/>
              <a:gd name="connsiteY0" fmla="*/ 2806 h 821044"/>
              <a:gd name="connsiteX1" fmla="*/ 2483520 w 2483520"/>
              <a:gd name="connsiteY1" fmla="*/ 2806 h 821044"/>
              <a:gd name="connsiteX2" fmla="*/ 2483520 w 2483520"/>
              <a:gd name="connsiteY2" fmla="*/ 820979 h 821044"/>
              <a:gd name="connsiteX3" fmla="*/ 1577 w 2483520"/>
              <a:gd name="connsiteY3" fmla="*/ 820979 h 821044"/>
              <a:gd name="connsiteX4" fmla="*/ 1577 w 2483520"/>
              <a:gd name="connsiteY4" fmla="*/ 2806 h 821044"/>
              <a:gd name="connsiteX0" fmla="*/ 124 w 2483520"/>
              <a:gd name="connsiteY0" fmla="*/ 0 h 821044"/>
              <a:gd name="connsiteX1" fmla="*/ 0 w 2483520"/>
              <a:gd name="connsiteY1" fmla="*/ 821044 h 821044"/>
              <a:gd name="connsiteX0" fmla="*/ 1577 w 2483520"/>
              <a:gd name="connsiteY0" fmla="*/ 2806 h 821044"/>
              <a:gd name="connsiteX1" fmla="*/ 2483520 w 2483520"/>
              <a:gd name="connsiteY1" fmla="*/ 2806 h 821044"/>
              <a:gd name="connsiteX2" fmla="*/ 2483520 w 2483520"/>
              <a:gd name="connsiteY2" fmla="*/ 820979 h 821044"/>
              <a:gd name="connsiteX3" fmla="*/ 1577 w 2483520"/>
              <a:gd name="connsiteY3" fmla="*/ 820979 h 821044"/>
              <a:gd name="connsiteX4" fmla="*/ 1577 w 2483520"/>
              <a:gd name="connsiteY4" fmla="*/ 2806 h 821044"/>
              <a:gd name="connsiteX0" fmla="*/ 124 w 2483520"/>
              <a:gd name="connsiteY0" fmla="*/ 0 h 821044"/>
              <a:gd name="connsiteX1" fmla="*/ 0 w 2483520"/>
              <a:gd name="connsiteY1" fmla="*/ 821044 h 821044"/>
              <a:gd name="connsiteX0" fmla="*/ 1577 w 2483520"/>
              <a:gd name="connsiteY0" fmla="*/ 425 h 818663"/>
              <a:gd name="connsiteX1" fmla="*/ 2483520 w 2483520"/>
              <a:gd name="connsiteY1" fmla="*/ 425 h 818663"/>
              <a:gd name="connsiteX2" fmla="*/ 2483520 w 2483520"/>
              <a:gd name="connsiteY2" fmla="*/ 818598 h 818663"/>
              <a:gd name="connsiteX3" fmla="*/ 1577 w 2483520"/>
              <a:gd name="connsiteY3" fmla="*/ 818598 h 818663"/>
              <a:gd name="connsiteX4" fmla="*/ 1577 w 2483520"/>
              <a:gd name="connsiteY4" fmla="*/ 425 h 818663"/>
              <a:gd name="connsiteX0" fmla="*/ 124 w 2483520"/>
              <a:gd name="connsiteY0" fmla="*/ 0 h 818663"/>
              <a:gd name="connsiteX1" fmla="*/ 0 w 2483520"/>
              <a:gd name="connsiteY1" fmla="*/ 818663 h 818663"/>
              <a:gd name="connsiteX0" fmla="*/ 1577 w 2483661"/>
              <a:gd name="connsiteY0" fmla="*/ 425 h 818663"/>
              <a:gd name="connsiteX1" fmla="*/ 2483520 w 2483661"/>
              <a:gd name="connsiteY1" fmla="*/ 425 h 818663"/>
              <a:gd name="connsiteX2" fmla="*/ 2483520 w 2483661"/>
              <a:gd name="connsiteY2" fmla="*/ 818598 h 818663"/>
              <a:gd name="connsiteX3" fmla="*/ 1577 w 2483661"/>
              <a:gd name="connsiteY3" fmla="*/ 818598 h 818663"/>
              <a:gd name="connsiteX4" fmla="*/ 1577 w 2483661"/>
              <a:gd name="connsiteY4" fmla="*/ 425 h 818663"/>
              <a:gd name="connsiteX0" fmla="*/ 2483661 w 2483661"/>
              <a:gd name="connsiteY0" fmla="*/ 0 h 818663"/>
              <a:gd name="connsiteX1" fmla="*/ 0 w 2483661"/>
              <a:gd name="connsiteY1" fmla="*/ 818663 h 818663"/>
              <a:gd name="connsiteX0" fmla="*/ 0 w 2482084"/>
              <a:gd name="connsiteY0" fmla="*/ 425 h 823019"/>
              <a:gd name="connsiteX1" fmla="*/ 2481943 w 2482084"/>
              <a:gd name="connsiteY1" fmla="*/ 425 h 823019"/>
              <a:gd name="connsiteX2" fmla="*/ 2481943 w 2482084"/>
              <a:gd name="connsiteY2" fmla="*/ 818598 h 823019"/>
              <a:gd name="connsiteX3" fmla="*/ 0 w 2482084"/>
              <a:gd name="connsiteY3" fmla="*/ 818598 h 823019"/>
              <a:gd name="connsiteX4" fmla="*/ 0 w 2482084"/>
              <a:gd name="connsiteY4" fmla="*/ 425 h 823019"/>
              <a:gd name="connsiteX0" fmla="*/ 2482084 w 2482084"/>
              <a:gd name="connsiteY0" fmla="*/ 0 h 823019"/>
              <a:gd name="connsiteX1" fmla="*/ 1975505 w 2482084"/>
              <a:gd name="connsiteY1" fmla="*/ 823019 h 823019"/>
              <a:gd name="connsiteX0" fmla="*/ 0 w 2482084"/>
              <a:gd name="connsiteY0" fmla="*/ 425 h 823019"/>
              <a:gd name="connsiteX1" fmla="*/ 2481943 w 2482084"/>
              <a:gd name="connsiteY1" fmla="*/ 425 h 823019"/>
              <a:gd name="connsiteX2" fmla="*/ 2481943 w 2482084"/>
              <a:gd name="connsiteY2" fmla="*/ 818598 h 823019"/>
              <a:gd name="connsiteX3" fmla="*/ 0 w 2482084"/>
              <a:gd name="connsiteY3" fmla="*/ 818598 h 823019"/>
              <a:gd name="connsiteX4" fmla="*/ 0 w 2482084"/>
              <a:gd name="connsiteY4" fmla="*/ 425 h 823019"/>
              <a:gd name="connsiteX0" fmla="*/ 2482084 w 2482084"/>
              <a:gd name="connsiteY0" fmla="*/ 0 h 823019"/>
              <a:gd name="connsiteX1" fmla="*/ 2481961 w 2482084"/>
              <a:gd name="connsiteY1" fmla="*/ 823019 h 823019"/>
              <a:gd name="connsiteX0" fmla="*/ 0 w 2482084"/>
              <a:gd name="connsiteY0" fmla="*/ 425 h 818598"/>
              <a:gd name="connsiteX1" fmla="*/ 2481943 w 2482084"/>
              <a:gd name="connsiteY1" fmla="*/ 425 h 818598"/>
              <a:gd name="connsiteX2" fmla="*/ 2481943 w 2482084"/>
              <a:gd name="connsiteY2" fmla="*/ 818598 h 818598"/>
              <a:gd name="connsiteX3" fmla="*/ 0 w 2482084"/>
              <a:gd name="connsiteY3" fmla="*/ 818598 h 818598"/>
              <a:gd name="connsiteX4" fmla="*/ 0 w 2482084"/>
              <a:gd name="connsiteY4" fmla="*/ 425 h 818598"/>
              <a:gd name="connsiteX0" fmla="*/ 2482084 w 2482084"/>
              <a:gd name="connsiteY0" fmla="*/ 0 h 818598"/>
              <a:gd name="connsiteX1" fmla="*/ 2481961 w 2482084"/>
              <a:gd name="connsiteY1" fmla="*/ 805594 h 818598"/>
              <a:gd name="connsiteX0" fmla="*/ 0 w 2482084"/>
              <a:gd name="connsiteY0" fmla="*/ 425 h 827375"/>
              <a:gd name="connsiteX1" fmla="*/ 2481943 w 2482084"/>
              <a:gd name="connsiteY1" fmla="*/ 425 h 827375"/>
              <a:gd name="connsiteX2" fmla="*/ 2481943 w 2482084"/>
              <a:gd name="connsiteY2" fmla="*/ 818598 h 827375"/>
              <a:gd name="connsiteX3" fmla="*/ 0 w 2482084"/>
              <a:gd name="connsiteY3" fmla="*/ 818598 h 827375"/>
              <a:gd name="connsiteX4" fmla="*/ 0 w 2482084"/>
              <a:gd name="connsiteY4" fmla="*/ 425 h 827375"/>
              <a:gd name="connsiteX0" fmla="*/ 2482084 w 2482084"/>
              <a:gd name="connsiteY0" fmla="*/ 0 h 827375"/>
              <a:gd name="connsiteX1" fmla="*/ 2481961 w 2482084"/>
              <a:gd name="connsiteY1" fmla="*/ 827375 h 827375"/>
              <a:gd name="connsiteX0" fmla="*/ 0 w 2482084"/>
              <a:gd name="connsiteY0" fmla="*/ 425 h 818598"/>
              <a:gd name="connsiteX1" fmla="*/ 2481943 w 2482084"/>
              <a:gd name="connsiteY1" fmla="*/ 425 h 818598"/>
              <a:gd name="connsiteX2" fmla="*/ 2481943 w 2482084"/>
              <a:gd name="connsiteY2" fmla="*/ 818598 h 818598"/>
              <a:gd name="connsiteX3" fmla="*/ 0 w 2482084"/>
              <a:gd name="connsiteY3" fmla="*/ 818598 h 818598"/>
              <a:gd name="connsiteX4" fmla="*/ 0 w 2482084"/>
              <a:gd name="connsiteY4" fmla="*/ 425 h 818598"/>
              <a:gd name="connsiteX0" fmla="*/ 2482084 w 2482084"/>
              <a:gd name="connsiteY0" fmla="*/ 0 h 818598"/>
              <a:gd name="connsiteX1" fmla="*/ 2481961 w 2482084"/>
              <a:gd name="connsiteY1" fmla="*/ 801238 h 818598"/>
              <a:gd name="connsiteX0" fmla="*/ 0 w 2482084"/>
              <a:gd name="connsiteY0" fmla="*/ 425 h 820841"/>
              <a:gd name="connsiteX1" fmla="*/ 2481943 w 2482084"/>
              <a:gd name="connsiteY1" fmla="*/ 425 h 820841"/>
              <a:gd name="connsiteX2" fmla="*/ 2481943 w 2482084"/>
              <a:gd name="connsiteY2" fmla="*/ 818598 h 820841"/>
              <a:gd name="connsiteX3" fmla="*/ 0 w 2482084"/>
              <a:gd name="connsiteY3" fmla="*/ 818598 h 820841"/>
              <a:gd name="connsiteX4" fmla="*/ 0 w 2482084"/>
              <a:gd name="connsiteY4" fmla="*/ 425 h 820841"/>
              <a:gd name="connsiteX0" fmla="*/ 2482084 w 2482084"/>
              <a:gd name="connsiteY0" fmla="*/ 0 h 820841"/>
              <a:gd name="connsiteX1" fmla="*/ 2479842 w 2482084"/>
              <a:gd name="connsiteY1" fmla="*/ 820841 h 820841"/>
              <a:gd name="connsiteX0" fmla="*/ 0 w 2482084"/>
              <a:gd name="connsiteY0" fmla="*/ 425 h 820841"/>
              <a:gd name="connsiteX1" fmla="*/ 2481943 w 2482084"/>
              <a:gd name="connsiteY1" fmla="*/ 425 h 820841"/>
              <a:gd name="connsiteX2" fmla="*/ 2481943 w 2482084"/>
              <a:gd name="connsiteY2" fmla="*/ 818598 h 820841"/>
              <a:gd name="connsiteX3" fmla="*/ 0 w 2482084"/>
              <a:gd name="connsiteY3" fmla="*/ 818598 h 820841"/>
              <a:gd name="connsiteX4" fmla="*/ 0 w 2482084"/>
              <a:gd name="connsiteY4" fmla="*/ 425 h 820841"/>
              <a:gd name="connsiteX0" fmla="*/ 2482084 w 2482084"/>
              <a:gd name="connsiteY0" fmla="*/ 0 h 820841"/>
              <a:gd name="connsiteX1" fmla="*/ 2479842 w 2482084"/>
              <a:gd name="connsiteY1" fmla="*/ 820841 h 820841"/>
              <a:gd name="connsiteX0" fmla="*/ 0 w 2482084"/>
              <a:gd name="connsiteY0" fmla="*/ 425 h 820841"/>
              <a:gd name="connsiteX1" fmla="*/ 2481943 w 2482084"/>
              <a:gd name="connsiteY1" fmla="*/ 425 h 820841"/>
              <a:gd name="connsiteX2" fmla="*/ 2481943 w 2482084"/>
              <a:gd name="connsiteY2" fmla="*/ 818598 h 820841"/>
              <a:gd name="connsiteX3" fmla="*/ 0 w 2482084"/>
              <a:gd name="connsiteY3" fmla="*/ 818598 h 820841"/>
              <a:gd name="connsiteX4" fmla="*/ 0 w 2482084"/>
              <a:gd name="connsiteY4" fmla="*/ 425 h 820841"/>
              <a:gd name="connsiteX0" fmla="*/ 2482084 w 2482084"/>
              <a:gd name="connsiteY0" fmla="*/ 0 h 820841"/>
              <a:gd name="connsiteX1" fmla="*/ 2479842 w 2482084"/>
              <a:gd name="connsiteY1" fmla="*/ 820841 h 820841"/>
              <a:gd name="connsiteX0" fmla="*/ 0 w 2482084"/>
              <a:gd name="connsiteY0" fmla="*/ 425 h 820841"/>
              <a:gd name="connsiteX1" fmla="*/ 2481943 w 2482084"/>
              <a:gd name="connsiteY1" fmla="*/ 425 h 820841"/>
              <a:gd name="connsiteX2" fmla="*/ 2481943 w 2482084"/>
              <a:gd name="connsiteY2" fmla="*/ 818598 h 820841"/>
              <a:gd name="connsiteX3" fmla="*/ 0 w 2482084"/>
              <a:gd name="connsiteY3" fmla="*/ 818598 h 820841"/>
              <a:gd name="connsiteX4" fmla="*/ 0 w 2482084"/>
              <a:gd name="connsiteY4" fmla="*/ 425 h 820841"/>
              <a:gd name="connsiteX0" fmla="*/ 2482084 w 2482084"/>
              <a:gd name="connsiteY0" fmla="*/ 0 h 820841"/>
              <a:gd name="connsiteX1" fmla="*/ 2479842 w 2482084"/>
              <a:gd name="connsiteY1" fmla="*/ 820841 h 820841"/>
              <a:gd name="connsiteX0" fmla="*/ 0 w 2481943"/>
              <a:gd name="connsiteY0" fmla="*/ 425 h 820841"/>
              <a:gd name="connsiteX1" fmla="*/ 2481943 w 2481943"/>
              <a:gd name="connsiteY1" fmla="*/ 425 h 820841"/>
              <a:gd name="connsiteX2" fmla="*/ 2481943 w 2481943"/>
              <a:gd name="connsiteY2" fmla="*/ 818598 h 820841"/>
              <a:gd name="connsiteX3" fmla="*/ 0 w 2481943"/>
              <a:gd name="connsiteY3" fmla="*/ 818598 h 820841"/>
              <a:gd name="connsiteX4" fmla="*/ 0 w 2481943"/>
              <a:gd name="connsiteY4" fmla="*/ 425 h 820841"/>
              <a:gd name="connsiteX0" fmla="*/ 2480494 w 2481943"/>
              <a:gd name="connsiteY0" fmla="*/ 0 h 820841"/>
              <a:gd name="connsiteX1" fmla="*/ 2479842 w 2481943"/>
              <a:gd name="connsiteY1" fmla="*/ 820841 h 820841"/>
            </a:gdLst>
            <a:ahLst/>
            <a:cxnLst>
              <a:cxn ang="0">
                <a:pos x="connsiteX0" y="connsiteY0"/>
              </a:cxn>
              <a:cxn ang="0">
                <a:pos x="connsiteX1" y="connsiteY1"/>
              </a:cxn>
            </a:cxnLst>
            <a:rect l="l" t="t" r="r" b="b"/>
            <a:pathLst>
              <a:path w="2481943" h="820841" stroke="0" extrusionOk="0">
                <a:moveTo>
                  <a:pt x="0" y="425"/>
                </a:moveTo>
                <a:lnTo>
                  <a:pt x="2481943" y="425"/>
                </a:lnTo>
                <a:lnTo>
                  <a:pt x="2481943" y="818598"/>
                </a:lnTo>
                <a:lnTo>
                  <a:pt x="0" y="818598"/>
                </a:lnTo>
                <a:lnTo>
                  <a:pt x="0" y="425"/>
                </a:lnTo>
                <a:close/>
              </a:path>
              <a:path w="2481943" h="820841" fill="none" extrusionOk="0">
                <a:moveTo>
                  <a:pt x="2480494" y="0"/>
                </a:moveTo>
                <a:cubicBezTo>
                  <a:pt x="2480453" y="277856"/>
                  <a:pt x="2479883" y="547953"/>
                  <a:pt x="2479842" y="820841"/>
                </a:cubicBezTo>
              </a:path>
            </a:pathLst>
          </a:custGeom>
          <a:solidFill>
            <a:schemeClr val="bg1"/>
          </a:solidFill>
          <a:ln w="38100">
            <a:solidFill>
              <a:schemeClr val="accent6"/>
            </a:solidFill>
            <a:miter lim="800000"/>
          </a:ln>
          <a:effectLst>
            <a:outerShdw blurRad="50800" dist="38100" dir="8100000" algn="ctr" rotWithShape="0">
              <a:schemeClr val="accent5">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195943" rIns="365760" bIns="195943" numCol="1" spcCol="0" rtlCol="0" fromWordArt="0" anchor="t" anchorCtr="0" forceAA="0" compatLnSpc="1">
            <a:prstTxWarp prst="textNoShape">
              <a:avLst/>
            </a:prstTxWarp>
            <a:spAutoFit/>
          </a:bodyPr>
          <a:lstStyle/>
          <a:p>
            <a:pPr>
              <a:spcBef>
                <a:spcPts val="600"/>
              </a:spcBef>
            </a:pPr>
            <a:r>
              <a:rPr lang="en-US" sz="1400" dirty="0">
                <a:solidFill>
                  <a:schemeClr val="tx1"/>
                </a:solidFill>
              </a:rPr>
              <a:t>Nearly 40% of service line closures reported by Becker’s in 2023 were maternal health-related closures.</a:t>
            </a:r>
          </a:p>
        </p:txBody>
      </p:sp>
      <p:cxnSp>
        <p:nvCxnSpPr>
          <p:cNvPr id="63" name="Straight Arrow Connector 62">
            <a:extLst>
              <a:ext uri="{FF2B5EF4-FFF2-40B4-BE49-F238E27FC236}">
                <a16:creationId xmlns:a16="http://schemas.microsoft.com/office/drawing/2014/main" id="{C021B53E-3B02-45BE-9E39-B886F8F76311}"/>
              </a:ext>
            </a:extLst>
          </p:cNvPr>
          <p:cNvCxnSpPr>
            <a:cxnSpLocks/>
          </p:cNvCxnSpPr>
          <p:nvPr/>
        </p:nvCxnSpPr>
        <p:spPr bwMode="gray">
          <a:xfrm flipH="1" flipV="1">
            <a:off x="8809022" y="3350541"/>
            <a:ext cx="617553" cy="449299"/>
          </a:xfrm>
          <a:prstGeom prst="straightConnector1">
            <a:avLst/>
          </a:prstGeom>
          <a:ln w="28575">
            <a:solidFill>
              <a:schemeClr val="accent6"/>
            </a:solidFill>
            <a:headEnd type="none" w="med" len="med"/>
            <a:tailEnd type="oval"/>
          </a:ln>
        </p:spPr>
        <p:style>
          <a:lnRef idx="1">
            <a:schemeClr val="accent1"/>
          </a:lnRef>
          <a:fillRef idx="0">
            <a:schemeClr val="accent1"/>
          </a:fillRef>
          <a:effectRef idx="0">
            <a:schemeClr val="accent1"/>
          </a:effectRef>
          <a:fontRef idx="minor">
            <a:schemeClr val="tx1"/>
          </a:fontRef>
        </p:style>
      </p:cxnSp>
      <p:pic>
        <p:nvPicPr>
          <p:cNvPr id="66" name="Picture 65" descr="Icon&#10;&#10;Description automatically generated">
            <a:extLst>
              <a:ext uri="{FF2B5EF4-FFF2-40B4-BE49-F238E27FC236}">
                <a16:creationId xmlns:a16="http://schemas.microsoft.com/office/drawing/2014/main" id="{CB42B888-B1E2-4618-9D8B-53F165B7FDF1}"/>
              </a:ext>
            </a:extLst>
          </p:cNvPr>
          <p:cNvPicPr>
            <a:picLocks noChangeAspect="1"/>
          </p:cNvPicPr>
          <p:nvPr/>
        </p:nvPicPr>
        <p:blipFill>
          <a:blip r:embed="rId3"/>
          <a:stretch>
            <a:fillRect/>
          </a:stretch>
        </p:blipFill>
        <p:spPr>
          <a:xfrm>
            <a:off x="669173" y="4370772"/>
            <a:ext cx="489652" cy="508485"/>
          </a:xfrm>
          <a:prstGeom prst="rect">
            <a:avLst/>
          </a:prstGeom>
        </p:spPr>
      </p:pic>
      <p:pic>
        <p:nvPicPr>
          <p:cNvPr id="71" name="Picture 70" descr="A picture containing graphics, clipart, graphic design, stencil&#10;&#10;Description automatically generated">
            <a:extLst>
              <a:ext uri="{FF2B5EF4-FFF2-40B4-BE49-F238E27FC236}">
                <a16:creationId xmlns:a16="http://schemas.microsoft.com/office/drawing/2014/main" id="{81B99636-4248-4D62-8669-B01585849ECB}"/>
              </a:ext>
            </a:extLst>
          </p:cNvPr>
          <p:cNvPicPr>
            <a:picLocks noChangeAspect="1"/>
          </p:cNvPicPr>
          <p:nvPr/>
        </p:nvPicPr>
        <p:blipFill>
          <a:blip r:embed="rId4"/>
          <a:stretch>
            <a:fillRect/>
          </a:stretch>
        </p:blipFill>
        <p:spPr>
          <a:xfrm>
            <a:off x="4521200" y="4368806"/>
            <a:ext cx="594363" cy="508485"/>
          </a:xfrm>
          <a:prstGeom prst="rect">
            <a:avLst/>
          </a:prstGeom>
        </p:spPr>
      </p:pic>
      <p:pic>
        <p:nvPicPr>
          <p:cNvPr id="73" name="Picture 72" descr="A picture containing drawing, graphics, clipart, sketch&#10;&#10;Description automatically generated">
            <a:extLst>
              <a:ext uri="{FF2B5EF4-FFF2-40B4-BE49-F238E27FC236}">
                <a16:creationId xmlns:a16="http://schemas.microsoft.com/office/drawing/2014/main" id="{FFF894B3-8A09-45BF-825F-8A20A213A548}"/>
              </a:ext>
            </a:extLst>
          </p:cNvPr>
          <p:cNvPicPr>
            <a:picLocks noChangeAspect="1"/>
          </p:cNvPicPr>
          <p:nvPr/>
        </p:nvPicPr>
        <p:blipFill>
          <a:blip r:embed="rId5"/>
          <a:stretch>
            <a:fillRect/>
          </a:stretch>
        </p:blipFill>
        <p:spPr>
          <a:xfrm>
            <a:off x="669173" y="2195671"/>
            <a:ext cx="420348" cy="508485"/>
          </a:xfrm>
          <a:prstGeom prst="rect">
            <a:avLst/>
          </a:prstGeom>
        </p:spPr>
      </p:pic>
      <p:pic>
        <p:nvPicPr>
          <p:cNvPr id="74" name="Picture 73" descr="Icon&#10;&#10;Description automatically generated">
            <a:extLst>
              <a:ext uri="{FF2B5EF4-FFF2-40B4-BE49-F238E27FC236}">
                <a16:creationId xmlns:a16="http://schemas.microsoft.com/office/drawing/2014/main" id="{C74F2667-4532-45ED-A6E3-3CCF23B07EEA}"/>
              </a:ext>
            </a:extLst>
          </p:cNvPr>
          <p:cNvPicPr>
            <a:picLocks noChangeAspect="1"/>
          </p:cNvPicPr>
          <p:nvPr/>
        </p:nvPicPr>
        <p:blipFill>
          <a:blip r:embed="rId6"/>
          <a:stretch>
            <a:fillRect/>
          </a:stretch>
        </p:blipFill>
        <p:spPr>
          <a:xfrm>
            <a:off x="4525449" y="2050915"/>
            <a:ext cx="585863" cy="508485"/>
          </a:xfrm>
          <a:prstGeom prst="rect">
            <a:avLst/>
          </a:prstGeom>
        </p:spPr>
      </p:pic>
    </p:spTree>
    <p:extLst>
      <p:ext uri="{BB962C8B-B14F-4D97-AF65-F5344CB8AC3E}">
        <p14:creationId xmlns:p14="http://schemas.microsoft.com/office/powerpoint/2010/main" val="3253087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144403-ECC3-4025-A606-D124D24825C1}"/>
              </a:ext>
            </a:extLst>
          </p:cNvPr>
          <p:cNvSpPr>
            <a:spLocks noGrp="1"/>
          </p:cNvSpPr>
          <p:nvPr>
            <p:ph type="title"/>
          </p:nvPr>
        </p:nvSpPr>
        <p:spPr>
          <a:xfrm>
            <a:off x="687071" y="803432"/>
            <a:ext cx="10972801" cy="540917"/>
          </a:xfrm>
        </p:spPr>
        <p:txBody>
          <a:bodyPr/>
          <a:lstStyle/>
          <a:p>
            <a:r>
              <a:rPr lang="en-US"/>
              <a:t>Re-evaluate service line distribution </a:t>
            </a:r>
          </a:p>
        </p:txBody>
      </p:sp>
      <p:grpSp>
        <p:nvGrpSpPr>
          <p:cNvPr id="16" name="Group 15">
            <a:extLst>
              <a:ext uri="{FF2B5EF4-FFF2-40B4-BE49-F238E27FC236}">
                <a16:creationId xmlns:a16="http://schemas.microsoft.com/office/drawing/2014/main" id="{376D1FAD-2112-ECF3-E2CF-2D174D117EE2}"/>
              </a:ext>
            </a:extLst>
          </p:cNvPr>
          <p:cNvGrpSpPr/>
          <p:nvPr/>
        </p:nvGrpSpPr>
        <p:grpSpPr>
          <a:xfrm>
            <a:off x="1157392" y="833591"/>
            <a:ext cx="6495924" cy="4661454"/>
            <a:chOff x="4925548" y="759252"/>
            <a:chExt cx="6495924" cy="4661454"/>
          </a:xfrm>
        </p:grpSpPr>
        <p:sp>
          <p:nvSpPr>
            <p:cNvPr id="84" name="TextBox 83">
              <a:extLst>
                <a:ext uri="{FF2B5EF4-FFF2-40B4-BE49-F238E27FC236}">
                  <a16:creationId xmlns:a16="http://schemas.microsoft.com/office/drawing/2014/main" id="{2F6FA7EA-B5A2-454C-82FE-FC865164CCFA}"/>
                </a:ext>
              </a:extLst>
            </p:cNvPr>
            <p:cNvSpPr txBox="1"/>
            <p:nvPr/>
          </p:nvSpPr>
          <p:spPr bwMode="gray">
            <a:xfrm rot="16200000">
              <a:off x="3987376" y="1697424"/>
              <a:ext cx="2107176" cy="230832"/>
            </a:xfrm>
            <a:prstGeom prst="rect">
              <a:avLst/>
            </a:prstGeom>
          </p:spPr>
          <p:txBody>
            <a:bodyPr vert="horz" wrap="square" lIns="0" tIns="0" rIns="0" bIns="0" rtlCol="0">
              <a:spAutoFit/>
            </a:bodyPr>
            <a:lstStyle/>
            <a:p>
              <a:pPr>
                <a:spcBef>
                  <a:spcPts val="600"/>
                </a:spcBef>
                <a:buClr>
                  <a:schemeClr val="accent6"/>
                </a:buClr>
              </a:pPr>
              <a:r>
                <a:rPr lang="en-US" sz="1500" i="1"/>
                <a:t>Centralized</a:t>
              </a:r>
            </a:p>
          </p:txBody>
        </p:sp>
        <p:grpSp>
          <p:nvGrpSpPr>
            <p:cNvPr id="7" name="Group 6">
              <a:extLst>
                <a:ext uri="{FF2B5EF4-FFF2-40B4-BE49-F238E27FC236}">
                  <a16:creationId xmlns:a16="http://schemas.microsoft.com/office/drawing/2014/main" id="{0708ACFC-68F6-533A-B1BF-265259BB3FD7}"/>
                </a:ext>
              </a:extLst>
            </p:cNvPr>
            <p:cNvGrpSpPr/>
            <p:nvPr/>
          </p:nvGrpSpPr>
          <p:grpSpPr>
            <a:xfrm>
              <a:off x="4963724" y="1776692"/>
              <a:ext cx="6457748" cy="3644014"/>
              <a:chOff x="606328" y="1820148"/>
              <a:chExt cx="6457748" cy="3644014"/>
            </a:xfrm>
          </p:grpSpPr>
          <p:sp>
            <p:nvSpPr>
              <p:cNvPr id="8" name="TextBox 7">
                <a:extLst>
                  <a:ext uri="{FF2B5EF4-FFF2-40B4-BE49-F238E27FC236}">
                    <a16:creationId xmlns:a16="http://schemas.microsoft.com/office/drawing/2014/main" id="{75286027-5BE3-458D-A55B-18284B48F30B}"/>
                  </a:ext>
                </a:extLst>
              </p:cNvPr>
              <p:cNvSpPr txBox="1"/>
              <p:nvPr/>
            </p:nvSpPr>
            <p:spPr bwMode="gray">
              <a:xfrm>
                <a:off x="3778541" y="2574960"/>
                <a:ext cx="1334326" cy="289204"/>
              </a:xfrm>
              <a:prstGeom prst="rect">
                <a:avLst/>
              </a:prstGeom>
              <a:noFill/>
            </p:spPr>
            <p:txBody>
              <a:bodyPr wrap="square" lIns="0" tIns="0" rIns="0" bIns="0">
                <a:spAutoFit/>
              </a:bodyPr>
              <a:lstStyle/>
              <a:p>
                <a:pPr algn="ctr"/>
                <a:r>
                  <a:rPr lang="en-US" sz="1500" b="1">
                    <a:solidFill>
                      <a:schemeClr val="bg1"/>
                    </a:solidFill>
                  </a:rPr>
                  <a:t>Dispersion</a:t>
                </a:r>
              </a:p>
            </p:txBody>
          </p:sp>
          <p:sp>
            <p:nvSpPr>
              <p:cNvPr id="53" name="Rectangle 35">
                <a:extLst>
                  <a:ext uri="{FF2B5EF4-FFF2-40B4-BE49-F238E27FC236}">
                    <a16:creationId xmlns:a16="http://schemas.microsoft.com/office/drawing/2014/main" id="{D9C55D11-E406-4CAD-9E99-9221DB6C7245}"/>
                  </a:ext>
                </a:extLst>
              </p:cNvPr>
              <p:cNvSpPr/>
              <p:nvPr/>
            </p:nvSpPr>
            <p:spPr bwMode="gray">
              <a:xfrm>
                <a:off x="984076" y="4205872"/>
                <a:ext cx="1652721" cy="1138882"/>
              </a:xfrm>
              <a:custGeom>
                <a:avLst/>
                <a:gdLst/>
                <a:ahLst/>
                <a:cxnLst/>
                <a:rect l="l" t="t" r="r" b="b"/>
                <a:pathLst>
                  <a:path w="1751583" h="1207008">
                    <a:moveTo>
                      <a:pt x="0" y="0"/>
                    </a:moveTo>
                    <a:lnTo>
                      <a:pt x="1179367" y="0"/>
                    </a:lnTo>
                    <a:lnTo>
                      <a:pt x="1751583" y="1207008"/>
                    </a:lnTo>
                    <a:lnTo>
                      <a:pt x="0" y="1207008"/>
                    </a:lnTo>
                    <a:close/>
                  </a:path>
                </a:pathLst>
              </a:custGeom>
              <a:solidFill>
                <a:schemeClr val="accent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algn="ctr">
                  <a:spcBef>
                    <a:spcPts val="714"/>
                  </a:spcBef>
                </a:pPr>
                <a:endParaRPr lang="en-US" sz="1429">
                  <a:solidFill>
                    <a:schemeClr val="bg1"/>
                  </a:solidFill>
                </a:endParaRPr>
              </a:p>
            </p:txBody>
          </p:sp>
          <p:sp>
            <p:nvSpPr>
              <p:cNvPr id="54" name="Rectangle 36">
                <a:extLst>
                  <a:ext uri="{FF2B5EF4-FFF2-40B4-BE49-F238E27FC236}">
                    <a16:creationId xmlns:a16="http://schemas.microsoft.com/office/drawing/2014/main" id="{3AB29A38-D09D-4BC8-BEBF-7E55C1089907}"/>
                  </a:ext>
                </a:extLst>
              </p:cNvPr>
              <p:cNvSpPr/>
              <p:nvPr/>
            </p:nvSpPr>
            <p:spPr bwMode="gray">
              <a:xfrm>
                <a:off x="984077" y="3032224"/>
                <a:ext cx="1096320" cy="1138882"/>
              </a:xfrm>
              <a:custGeom>
                <a:avLst/>
                <a:gdLst/>
                <a:ahLst/>
                <a:cxnLst/>
                <a:rect l="l" t="t" r="r" b="b"/>
                <a:pathLst>
                  <a:path w="1161899" h="1207008">
                    <a:moveTo>
                      <a:pt x="0" y="0"/>
                    </a:moveTo>
                    <a:lnTo>
                      <a:pt x="589684" y="0"/>
                    </a:lnTo>
                    <a:lnTo>
                      <a:pt x="1161899" y="1207008"/>
                    </a:lnTo>
                    <a:lnTo>
                      <a:pt x="0" y="1207008"/>
                    </a:lnTo>
                    <a:close/>
                  </a:path>
                </a:pathLst>
              </a:custGeom>
              <a:solidFill>
                <a:schemeClr val="accent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algn="ctr">
                  <a:spcBef>
                    <a:spcPts val="714"/>
                  </a:spcBef>
                </a:pPr>
                <a:endParaRPr lang="en-US" sz="1429">
                  <a:solidFill>
                    <a:schemeClr val="bg1"/>
                  </a:solidFill>
                </a:endParaRPr>
              </a:p>
            </p:txBody>
          </p:sp>
          <p:sp>
            <p:nvSpPr>
              <p:cNvPr id="55" name="Rectangle 37">
                <a:extLst>
                  <a:ext uri="{FF2B5EF4-FFF2-40B4-BE49-F238E27FC236}">
                    <a16:creationId xmlns:a16="http://schemas.microsoft.com/office/drawing/2014/main" id="{0ED58AFE-21F4-4631-AAA9-EB88216A8BB2}"/>
                  </a:ext>
                </a:extLst>
              </p:cNvPr>
              <p:cNvSpPr/>
              <p:nvPr/>
            </p:nvSpPr>
            <p:spPr bwMode="gray">
              <a:xfrm>
                <a:off x="984076" y="1858576"/>
                <a:ext cx="539919" cy="1138882"/>
              </a:xfrm>
              <a:custGeom>
                <a:avLst/>
                <a:gdLst/>
                <a:ahLst/>
                <a:cxnLst/>
                <a:rect l="l" t="t" r="r" b="b"/>
                <a:pathLst>
                  <a:path w="572216" h="1207008">
                    <a:moveTo>
                      <a:pt x="0" y="0"/>
                    </a:moveTo>
                    <a:lnTo>
                      <a:pt x="572216" y="1207008"/>
                    </a:lnTo>
                    <a:lnTo>
                      <a:pt x="0" y="1207008"/>
                    </a:ln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algn="ctr">
                  <a:spcBef>
                    <a:spcPts val="714"/>
                  </a:spcBef>
                </a:pPr>
                <a:endParaRPr lang="en-US" sz="1429">
                  <a:solidFill>
                    <a:schemeClr val="bg1"/>
                  </a:solidFill>
                </a:endParaRPr>
              </a:p>
            </p:txBody>
          </p:sp>
          <p:sp>
            <p:nvSpPr>
              <p:cNvPr id="60" name="Text Placeholder 31">
                <a:extLst>
                  <a:ext uri="{FF2B5EF4-FFF2-40B4-BE49-F238E27FC236}">
                    <a16:creationId xmlns:a16="http://schemas.microsoft.com/office/drawing/2014/main" id="{8EEE9715-0FF0-42A1-B0C3-CF21908AE80E}"/>
                  </a:ext>
                </a:extLst>
              </p:cNvPr>
              <p:cNvSpPr txBox="1">
                <a:spLocks/>
              </p:cNvSpPr>
              <p:nvPr/>
            </p:nvSpPr>
            <p:spPr bwMode="gray">
              <a:xfrm>
                <a:off x="1532237" y="2377793"/>
                <a:ext cx="1473454" cy="246221"/>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600"/>
                  </a:spcBef>
                  <a:buNone/>
                </a:pPr>
                <a:r>
                  <a:rPr lang="en-US" sz="1600" b="1"/>
                  <a:t>Hub services</a:t>
                </a:r>
                <a:endParaRPr lang="en-US" sz="1600"/>
              </a:p>
            </p:txBody>
          </p:sp>
          <p:sp>
            <p:nvSpPr>
              <p:cNvPr id="62" name="Text Placeholder 31">
                <a:extLst>
                  <a:ext uri="{FF2B5EF4-FFF2-40B4-BE49-F238E27FC236}">
                    <a16:creationId xmlns:a16="http://schemas.microsoft.com/office/drawing/2014/main" id="{7B149F49-AB5E-4F54-B253-0B5960C572CA}"/>
                  </a:ext>
                </a:extLst>
              </p:cNvPr>
              <p:cNvSpPr txBox="1">
                <a:spLocks/>
              </p:cNvSpPr>
              <p:nvPr/>
            </p:nvSpPr>
            <p:spPr bwMode="gray">
              <a:xfrm>
                <a:off x="2074263" y="3351331"/>
                <a:ext cx="1557996" cy="246221"/>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600"/>
                  </a:spcBef>
                  <a:buNone/>
                </a:pPr>
                <a:r>
                  <a:rPr lang="en-US" sz="1600" b="1"/>
                  <a:t>Local offerings</a:t>
                </a:r>
              </a:p>
            </p:txBody>
          </p:sp>
          <p:sp>
            <p:nvSpPr>
              <p:cNvPr id="64" name="Text Placeholder 31">
                <a:extLst>
                  <a:ext uri="{FF2B5EF4-FFF2-40B4-BE49-F238E27FC236}">
                    <a16:creationId xmlns:a16="http://schemas.microsoft.com/office/drawing/2014/main" id="{E5126BEA-51D9-4E26-B410-9F8E974766F0}"/>
                  </a:ext>
                </a:extLst>
              </p:cNvPr>
              <p:cNvSpPr txBox="1">
                <a:spLocks/>
              </p:cNvSpPr>
              <p:nvPr/>
            </p:nvSpPr>
            <p:spPr bwMode="gray">
              <a:xfrm>
                <a:off x="2476849" y="4419277"/>
                <a:ext cx="1473454" cy="492443"/>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600"/>
                  </a:spcBef>
                  <a:buNone/>
                </a:pPr>
                <a:r>
                  <a:rPr lang="en-US" sz="1600" b="1"/>
                  <a:t>Neighborhood conveniences</a:t>
                </a:r>
              </a:p>
            </p:txBody>
          </p:sp>
          <p:cxnSp>
            <p:nvCxnSpPr>
              <p:cNvPr id="67" name="Straight Connector 66">
                <a:extLst>
                  <a:ext uri="{FF2B5EF4-FFF2-40B4-BE49-F238E27FC236}">
                    <a16:creationId xmlns:a16="http://schemas.microsoft.com/office/drawing/2014/main" id="{60CFA56C-3946-46DE-969E-5331F113BD0B}"/>
                  </a:ext>
                </a:extLst>
              </p:cNvPr>
              <p:cNvCxnSpPr>
                <a:cxnSpLocks/>
              </p:cNvCxnSpPr>
              <p:nvPr/>
            </p:nvCxnSpPr>
            <p:spPr bwMode="gray">
              <a:xfrm flipH="1">
                <a:off x="1638704" y="3014841"/>
                <a:ext cx="5267107" cy="0"/>
              </a:xfrm>
              <a:prstGeom prst="line">
                <a:avLst/>
              </a:prstGeom>
              <a:ln w="15875">
                <a:solidFill>
                  <a:schemeClr val="tx1"/>
                </a:solidFill>
                <a:prstDash val="dash"/>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68" name="Straight Connector 67">
                <a:extLst>
                  <a:ext uri="{FF2B5EF4-FFF2-40B4-BE49-F238E27FC236}">
                    <a16:creationId xmlns:a16="http://schemas.microsoft.com/office/drawing/2014/main" id="{FB48FD20-9483-4DE9-90F0-EEF0AC965A18}"/>
                  </a:ext>
                </a:extLst>
              </p:cNvPr>
              <p:cNvCxnSpPr>
                <a:cxnSpLocks/>
              </p:cNvCxnSpPr>
              <p:nvPr/>
            </p:nvCxnSpPr>
            <p:spPr bwMode="gray">
              <a:xfrm flipH="1">
                <a:off x="2227039" y="4171106"/>
                <a:ext cx="4770212" cy="17383"/>
              </a:xfrm>
              <a:prstGeom prst="line">
                <a:avLst/>
              </a:prstGeom>
              <a:ln w="15875">
                <a:solidFill>
                  <a:schemeClr val="tx1"/>
                </a:solidFill>
                <a:prstDash val="dash"/>
                <a:headEnd type="none" w="med" len="med"/>
                <a:tailEnd type="none" w="med" len="med"/>
              </a:ln>
            </p:spPr>
            <p:style>
              <a:lnRef idx="1">
                <a:schemeClr val="accent6"/>
              </a:lnRef>
              <a:fillRef idx="0">
                <a:schemeClr val="accent6"/>
              </a:fillRef>
              <a:effectRef idx="0">
                <a:schemeClr val="accent6"/>
              </a:effectRef>
              <a:fontRef idx="minor">
                <a:schemeClr val="tx1"/>
              </a:fontRef>
            </p:style>
          </p:cxnSp>
          <p:sp>
            <p:nvSpPr>
              <p:cNvPr id="70" name="TextBox 69">
                <a:extLst>
                  <a:ext uri="{FF2B5EF4-FFF2-40B4-BE49-F238E27FC236}">
                    <a16:creationId xmlns:a16="http://schemas.microsoft.com/office/drawing/2014/main" id="{D79CEB7B-64CA-4D3A-A159-967FD10EDC99}"/>
                  </a:ext>
                </a:extLst>
              </p:cNvPr>
              <p:cNvSpPr txBox="1"/>
              <p:nvPr/>
            </p:nvSpPr>
            <p:spPr bwMode="gray">
              <a:xfrm>
                <a:off x="4156593" y="2318176"/>
                <a:ext cx="2907483" cy="461665"/>
              </a:xfrm>
              <a:prstGeom prst="rect">
                <a:avLst/>
              </a:prstGeom>
            </p:spPr>
            <p:txBody>
              <a:bodyPr vert="horz" wrap="square" lIns="0" tIns="0" rIns="0" bIns="0" rtlCol="0">
                <a:spAutoFit/>
              </a:bodyPr>
              <a:lstStyle/>
              <a:p>
                <a:pPr>
                  <a:spcBef>
                    <a:spcPts val="600"/>
                  </a:spcBef>
                  <a:buClr>
                    <a:schemeClr val="accent6"/>
                  </a:buClr>
                </a:pPr>
                <a:r>
                  <a:rPr lang="en-US" sz="1500" dirty="0"/>
                  <a:t>Services centralized to system hubs; typically inpatient care</a:t>
                </a:r>
              </a:p>
            </p:txBody>
          </p:sp>
          <p:sp>
            <p:nvSpPr>
              <p:cNvPr id="71" name="TextBox 70">
                <a:extLst>
                  <a:ext uri="{FF2B5EF4-FFF2-40B4-BE49-F238E27FC236}">
                    <a16:creationId xmlns:a16="http://schemas.microsoft.com/office/drawing/2014/main" id="{EC3D9742-BC71-4F8B-92E4-72DD165BC275}"/>
                  </a:ext>
                </a:extLst>
              </p:cNvPr>
              <p:cNvSpPr txBox="1"/>
              <p:nvPr/>
            </p:nvSpPr>
            <p:spPr bwMode="gray">
              <a:xfrm>
                <a:off x="4155160" y="3295907"/>
                <a:ext cx="2907483" cy="692497"/>
              </a:xfrm>
              <a:prstGeom prst="rect">
                <a:avLst/>
              </a:prstGeom>
            </p:spPr>
            <p:txBody>
              <a:bodyPr vert="horz" wrap="square" lIns="0" tIns="0" rIns="0" bIns="0" rtlCol="0">
                <a:spAutoFit/>
              </a:bodyPr>
              <a:lstStyle/>
              <a:p>
                <a:pPr>
                  <a:spcBef>
                    <a:spcPts val="600"/>
                  </a:spcBef>
                  <a:buClr>
                    <a:schemeClr val="accent6"/>
                  </a:buClr>
                </a:pPr>
                <a:r>
                  <a:rPr lang="en-US" sz="1500"/>
                  <a:t>Services in at least one location per market, mix of freestanding and hospital-based</a:t>
                </a:r>
              </a:p>
            </p:txBody>
          </p:sp>
          <p:sp>
            <p:nvSpPr>
              <p:cNvPr id="72" name="TextBox 71">
                <a:extLst>
                  <a:ext uri="{FF2B5EF4-FFF2-40B4-BE49-F238E27FC236}">
                    <a16:creationId xmlns:a16="http://schemas.microsoft.com/office/drawing/2014/main" id="{93EB5B6A-2031-4AEE-87FB-ACF29C894F73}"/>
                  </a:ext>
                </a:extLst>
              </p:cNvPr>
              <p:cNvSpPr txBox="1"/>
              <p:nvPr/>
            </p:nvSpPr>
            <p:spPr bwMode="gray">
              <a:xfrm>
                <a:off x="4155160" y="4423053"/>
                <a:ext cx="2907483" cy="923330"/>
              </a:xfrm>
              <a:prstGeom prst="rect">
                <a:avLst/>
              </a:prstGeom>
            </p:spPr>
            <p:txBody>
              <a:bodyPr vert="horz" wrap="square" lIns="0" tIns="0" rIns="0" bIns="0" rtlCol="0">
                <a:spAutoFit/>
              </a:bodyPr>
              <a:lstStyle/>
              <a:p>
                <a:pPr>
                  <a:spcBef>
                    <a:spcPts val="600"/>
                  </a:spcBef>
                  <a:buClr>
                    <a:schemeClr val="accent6"/>
                  </a:buClr>
                </a:pPr>
                <a:r>
                  <a:rPr lang="en-US" sz="1500" dirty="0"/>
                  <a:t>Services offered at multiple locations in each market, exclusively outpatient and mostly clinic setting </a:t>
                </a:r>
              </a:p>
            </p:txBody>
          </p:sp>
          <p:cxnSp>
            <p:nvCxnSpPr>
              <p:cNvPr id="77" name="Straight Arrow Connector 76">
                <a:extLst>
                  <a:ext uri="{FF2B5EF4-FFF2-40B4-BE49-F238E27FC236}">
                    <a16:creationId xmlns:a16="http://schemas.microsoft.com/office/drawing/2014/main" id="{EEC3B981-5F05-4BE9-855B-4C46940C2C33}"/>
                  </a:ext>
                </a:extLst>
              </p:cNvPr>
              <p:cNvCxnSpPr>
                <a:cxnSpLocks/>
              </p:cNvCxnSpPr>
              <p:nvPr/>
            </p:nvCxnSpPr>
            <p:spPr bwMode="gray">
              <a:xfrm>
                <a:off x="872594" y="1820148"/>
                <a:ext cx="5627" cy="3644014"/>
              </a:xfrm>
              <a:prstGeom prst="straightConnector1">
                <a:avLst/>
              </a:prstGeom>
              <a:ln w="19050">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FF8D21BC-4B31-43D1-A043-BABE45CE4FE0}"/>
                  </a:ext>
                </a:extLst>
              </p:cNvPr>
              <p:cNvSpPr txBox="1"/>
              <p:nvPr/>
            </p:nvSpPr>
            <p:spPr bwMode="gray">
              <a:xfrm rot="16200000">
                <a:off x="-331844" y="4040337"/>
                <a:ext cx="2107176" cy="230832"/>
              </a:xfrm>
              <a:prstGeom prst="rect">
                <a:avLst/>
              </a:prstGeom>
            </p:spPr>
            <p:txBody>
              <a:bodyPr vert="horz" wrap="square" lIns="0" tIns="0" rIns="0" bIns="0" rtlCol="0">
                <a:spAutoFit/>
              </a:bodyPr>
              <a:lstStyle/>
              <a:p>
                <a:pPr>
                  <a:spcBef>
                    <a:spcPts val="600"/>
                  </a:spcBef>
                  <a:buClr>
                    <a:schemeClr val="accent6"/>
                  </a:buClr>
                </a:pPr>
                <a:r>
                  <a:rPr lang="en-US" sz="1500" i="1"/>
                  <a:t>Dispersed</a:t>
                </a:r>
              </a:p>
            </p:txBody>
          </p:sp>
        </p:grpSp>
      </p:grpSp>
      <p:sp>
        <p:nvSpPr>
          <p:cNvPr id="87" name="Rectangle 86">
            <a:extLst>
              <a:ext uri="{FF2B5EF4-FFF2-40B4-BE49-F238E27FC236}">
                <a16:creationId xmlns:a16="http://schemas.microsoft.com/office/drawing/2014/main" id="{E61BFA74-65FC-4894-AD63-13C0FF5CC146}"/>
              </a:ext>
            </a:extLst>
          </p:cNvPr>
          <p:cNvSpPr/>
          <p:nvPr/>
        </p:nvSpPr>
        <p:spPr bwMode="gray">
          <a:xfrm>
            <a:off x="201830" y="5612986"/>
            <a:ext cx="12089372" cy="603703"/>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8093E39-24BB-4252-8E93-93BF43B91585}"/>
              </a:ext>
            </a:extLst>
          </p:cNvPr>
          <p:cNvSpPr txBox="1"/>
          <p:nvPr/>
        </p:nvSpPr>
        <p:spPr bwMode="gray">
          <a:xfrm>
            <a:off x="1823156" y="5793577"/>
            <a:ext cx="8545688" cy="230832"/>
          </a:xfrm>
          <a:prstGeom prst="rect">
            <a:avLst/>
          </a:prstGeom>
        </p:spPr>
        <p:txBody>
          <a:bodyPr vert="horz" wrap="square" lIns="0" tIns="0" rIns="0" bIns="0" rtlCol="0">
            <a:spAutoFit/>
          </a:bodyPr>
          <a:lstStyle/>
          <a:p>
            <a:pPr algn="ctr">
              <a:spcBef>
                <a:spcPts val="600"/>
              </a:spcBef>
              <a:buClr>
                <a:schemeClr val="accent6"/>
              </a:buClr>
            </a:pPr>
            <a:r>
              <a:rPr lang="en-US" sz="1500"/>
              <a:t>Read our guides to optimize service distribution </a:t>
            </a:r>
            <a:r>
              <a:rPr lang="en-US" sz="1500">
                <a:hlinkClick r:id="rId3"/>
              </a:rPr>
              <a:t>here</a:t>
            </a:r>
            <a:r>
              <a:rPr lang="en-US" sz="1500"/>
              <a:t>.  </a:t>
            </a:r>
          </a:p>
        </p:txBody>
      </p:sp>
      <p:sp>
        <p:nvSpPr>
          <p:cNvPr id="33" name="TextBox 32">
            <a:extLst>
              <a:ext uri="{FF2B5EF4-FFF2-40B4-BE49-F238E27FC236}">
                <a16:creationId xmlns:a16="http://schemas.microsoft.com/office/drawing/2014/main" id="{93AE66DB-761A-C8F2-A708-8AAB0FD77E67}"/>
              </a:ext>
            </a:extLst>
          </p:cNvPr>
          <p:cNvSpPr txBox="1"/>
          <p:nvPr/>
        </p:nvSpPr>
        <p:spPr bwMode="gray">
          <a:xfrm>
            <a:off x="9747541" y="2656582"/>
            <a:ext cx="1339869" cy="230832"/>
          </a:xfrm>
          <a:prstGeom prst="rect">
            <a:avLst/>
          </a:prstGeom>
        </p:spPr>
        <p:txBody>
          <a:bodyPr vert="horz" wrap="square" lIns="0" tIns="0" rIns="0" bIns="0" rtlCol="0">
            <a:spAutoFit/>
          </a:bodyPr>
          <a:lstStyle/>
          <a:p>
            <a:pPr>
              <a:spcBef>
                <a:spcPts val="600"/>
              </a:spcBef>
              <a:buClr>
                <a:schemeClr val="accent6"/>
              </a:buClr>
            </a:pPr>
            <a:r>
              <a:rPr lang="en-US" sz="1500" i="1" dirty="0"/>
              <a:t>Dispersion</a:t>
            </a:r>
          </a:p>
        </p:txBody>
      </p:sp>
      <p:sp>
        <p:nvSpPr>
          <p:cNvPr id="34" name="TextBox 33">
            <a:extLst>
              <a:ext uri="{FF2B5EF4-FFF2-40B4-BE49-F238E27FC236}">
                <a16:creationId xmlns:a16="http://schemas.microsoft.com/office/drawing/2014/main" id="{A3CB2A2F-8B48-1181-38BF-D2C49477C553}"/>
              </a:ext>
            </a:extLst>
          </p:cNvPr>
          <p:cNvSpPr txBox="1"/>
          <p:nvPr/>
        </p:nvSpPr>
        <p:spPr bwMode="gray">
          <a:xfrm>
            <a:off x="7984823" y="3071853"/>
            <a:ext cx="1762718" cy="1015663"/>
          </a:xfrm>
          <a:prstGeom prst="rect">
            <a:avLst/>
          </a:prstGeom>
        </p:spPr>
        <p:txBody>
          <a:bodyPr vert="horz" wrap="square" lIns="0" tIns="0" rIns="0" bIns="0" rtlCol="0">
            <a:spAutoFit/>
          </a:bodyPr>
          <a:lstStyle/>
          <a:p>
            <a:pPr marL="173736" indent="-173736">
              <a:spcBef>
                <a:spcPts val="600"/>
              </a:spcBef>
              <a:buClr>
                <a:schemeClr val="accent6"/>
              </a:buClr>
              <a:buFont typeface="Arial" panose="020B0604020202020204" pitchFamily="34" charset="0"/>
              <a:buChar char="•"/>
            </a:pPr>
            <a:r>
              <a:rPr lang="en-US" sz="1400" dirty="0"/>
              <a:t>High fixed costs </a:t>
            </a:r>
          </a:p>
          <a:p>
            <a:pPr marL="173736" indent="-173736">
              <a:spcBef>
                <a:spcPts val="600"/>
              </a:spcBef>
              <a:buClr>
                <a:schemeClr val="accent6"/>
              </a:buClr>
              <a:buFont typeface="Arial" panose="020B0604020202020204" pitchFamily="34" charset="0"/>
              <a:buChar char="•"/>
            </a:pPr>
            <a:r>
              <a:rPr lang="en-US" sz="1400" dirty="0"/>
              <a:t>Low volumes</a:t>
            </a:r>
          </a:p>
          <a:p>
            <a:pPr marL="173736" indent="-173736">
              <a:spcBef>
                <a:spcPts val="600"/>
              </a:spcBef>
              <a:buClr>
                <a:schemeClr val="accent6"/>
              </a:buClr>
              <a:buFont typeface="Arial" panose="020B0604020202020204" pitchFamily="34" charset="0"/>
              <a:buChar char="•"/>
            </a:pPr>
            <a:r>
              <a:rPr lang="en-US" sz="1400" dirty="0"/>
              <a:t>Multidisciplinary teams required</a:t>
            </a:r>
          </a:p>
        </p:txBody>
      </p:sp>
      <p:sp>
        <p:nvSpPr>
          <p:cNvPr id="35" name="TextBox 34">
            <a:extLst>
              <a:ext uri="{FF2B5EF4-FFF2-40B4-BE49-F238E27FC236}">
                <a16:creationId xmlns:a16="http://schemas.microsoft.com/office/drawing/2014/main" id="{D4F9A3A7-B05F-41DF-40A2-36186E0EFFE5}"/>
              </a:ext>
            </a:extLst>
          </p:cNvPr>
          <p:cNvSpPr txBox="1"/>
          <p:nvPr/>
        </p:nvSpPr>
        <p:spPr bwMode="gray">
          <a:xfrm>
            <a:off x="9747541" y="3028341"/>
            <a:ext cx="1655891" cy="1231106"/>
          </a:xfrm>
          <a:prstGeom prst="rect">
            <a:avLst/>
          </a:prstGeom>
        </p:spPr>
        <p:txBody>
          <a:bodyPr vert="horz" wrap="square" lIns="0" tIns="0" rIns="0" bIns="0" rtlCol="0">
            <a:spAutoFit/>
          </a:bodyPr>
          <a:lstStyle/>
          <a:p>
            <a:pPr marL="173736" indent="-173736">
              <a:spcBef>
                <a:spcPts val="600"/>
              </a:spcBef>
              <a:buClr>
                <a:schemeClr val="accent6"/>
              </a:buClr>
              <a:buFont typeface="Arial" panose="020B0604020202020204" pitchFamily="34" charset="0"/>
              <a:buChar char="•"/>
            </a:pPr>
            <a:r>
              <a:rPr lang="en-US" sz="1400" dirty="0"/>
              <a:t>High market commoditization</a:t>
            </a:r>
          </a:p>
          <a:p>
            <a:pPr marL="173736" indent="-173736">
              <a:spcBef>
                <a:spcPts val="600"/>
              </a:spcBef>
              <a:buClr>
                <a:schemeClr val="accent6"/>
              </a:buClr>
              <a:buFont typeface="Arial" panose="020B0604020202020204" pitchFamily="34" charset="0"/>
              <a:buChar char="•"/>
            </a:pPr>
            <a:r>
              <a:rPr lang="en-US" sz="1400" dirty="0"/>
              <a:t>Urgent treatments</a:t>
            </a:r>
          </a:p>
          <a:p>
            <a:pPr marL="173736" indent="-173736">
              <a:spcBef>
                <a:spcPts val="600"/>
              </a:spcBef>
              <a:buClr>
                <a:schemeClr val="accent6"/>
              </a:buClr>
              <a:buFont typeface="Arial" panose="020B0604020202020204" pitchFamily="34" charset="0"/>
              <a:buChar char="•"/>
            </a:pPr>
            <a:r>
              <a:rPr lang="en-US" sz="1400" dirty="0"/>
              <a:t>Frequently in- person</a:t>
            </a:r>
          </a:p>
        </p:txBody>
      </p:sp>
      <p:sp>
        <p:nvSpPr>
          <p:cNvPr id="36" name="TextBox 35">
            <a:extLst>
              <a:ext uri="{FF2B5EF4-FFF2-40B4-BE49-F238E27FC236}">
                <a16:creationId xmlns:a16="http://schemas.microsoft.com/office/drawing/2014/main" id="{BBEE0103-8548-857A-3CAB-FC23DCAB5F5B}"/>
              </a:ext>
            </a:extLst>
          </p:cNvPr>
          <p:cNvSpPr txBox="1"/>
          <p:nvPr/>
        </p:nvSpPr>
        <p:spPr bwMode="gray">
          <a:xfrm>
            <a:off x="7984823" y="2646413"/>
            <a:ext cx="1278077" cy="230832"/>
          </a:xfrm>
          <a:prstGeom prst="rect">
            <a:avLst/>
          </a:prstGeom>
        </p:spPr>
        <p:txBody>
          <a:bodyPr vert="horz" wrap="square" lIns="0" tIns="0" rIns="0" bIns="0" rtlCol="0">
            <a:spAutoFit/>
          </a:bodyPr>
          <a:lstStyle/>
          <a:p>
            <a:pPr>
              <a:spcBef>
                <a:spcPts val="600"/>
              </a:spcBef>
              <a:buClr>
                <a:schemeClr val="accent6"/>
              </a:buClr>
            </a:pPr>
            <a:r>
              <a:rPr lang="en-US" sz="1500" i="1"/>
              <a:t>Centralization</a:t>
            </a:r>
          </a:p>
        </p:txBody>
      </p:sp>
      <p:sp>
        <p:nvSpPr>
          <p:cNvPr id="37" name="TextBox 36">
            <a:extLst>
              <a:ext uri="{FF2B5EF4-FFF2-40B4-BE49-F238E27FC236}">
                <a16:creationId xmlns:a16="http://schemas.microsoft.com/office/drawing/2014/main" id="{70B5D912-4F17-F1E6-EFCD-09640B35A817}"/>
              </a:ext>
            </a:extLst>
          </p:cNvPr>
          <p:cNvSpPr txBox="1"/>
          <p:nvPr/>
        </p:nvSpPr>
        <p:spPr bwMode="gray">
          <a:xfrm>
            <a:off x="7984823" y="1972407"/>
            <a:ext cx="3229531" cy="492443"/>
          </a:xfrm>
          <a:prstGeom prst="rect">
            <a:avLst/>
          </a:prstGeom>
        </p:spPr>
        <p:txBody>
          <a:bodyPr vert="horz" wrap="square" lIns="0" tIns="0" rIns="0" bIns="0" rtlCol="0">
            <a:spAutoFit/>
          </a:bodyPr>
          <a:lstStyle/>
          <a:p>
            <a:pPr>
              <a:buClr>
                <a:schemeClr val="accent6"/>
              </a:buClr>
            </a:pPr>
            <a:r>
              <a:rPr lang="en-US" sz="1600" b="1"/>
              <a:t>Factors favoring centralization and dispersion</a:t>
            </a:r>
          </a:p>
        </p:txBody>
      </p:sp>
      <p:sp>
        <p:nvSpPr>
          <p:cNvPr id="38" name="Text Placeholder 1">
            <a:extLst>
              <a:ext uri="{FF2B5EF4-FFF2-40B4-BE49-F238E27FC236}">
                <a16:creationId xmlns:a16="http://schemas.microsoft.com/office/drawing/2014/main" id="{4AB20196-B838-AF7C-D839-0EA42D012BD7}"/>
              </a:ext>
            </a:extLst>
          </p:cNvPr>
          <p:cNvSpPr txBox="1">
            <a:spLocks/>
          </p:cNvSpPr>
          <p:nvPr/>
        </p:nvSpPr>
        <p:spPr bwMode="gray">
          <a:xfrm>
            <a:off x="7956653" y="1898276"/>
            <a:ext cx="3496948" cy="2620256"/>
          </a:xfrm>
          <a:prstGeom prst="rect">
            <a:avLst/>
          </a:prstGeom>
          <a:ln w="19050">
            <a:solidFill>
              <a:schemeClr val="accent1"/>
            </a:solidFill>
            <a:miter lim="800000"/>
          </a:ln>
        </p:spPr>
        <p:txBody>
          <a:bodyPr vert="horz" wrap="square" lIns="182880" tIns="182880" rIns="182880" bIns="182880" rtlCol="0">
            <a:no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marR="0" lvl="0" indent="0" algn="l" defTabSz="1018879" rtl="0" eaLnBrk="1" fontAlgn="auto" latinLnBrk="0" hangingPunct="1">
              <a:lnSpc>
                <a:spcPct val="100000"/>
              </a:lnSpc>
              <a:spcBef>
                <a:spcPts val="500"/>
              </a:spcBef>
              <a:spcAft>
                <a:spcPts val="0"/>
              </a:spcAft>
              <a:buClr>
                <a:srgbClr val="CE0E2D"/>
              </a:buClr>
              <a:buSzTx/>
              <a:buFont typeface="Arial" pitchFamily="34" charset="0"/>
              <a:buNone/>
              <a:tabLst/>
              <a:defRPr/>
            </a:pPr>
            <a:endParaRPr kumimoji="0" lang="en-US" sz="1100" b="1" i="0" u="none" strike="noStrike" kern="1200" cap="none" spc="0" normalizeH="0" baseline="0" noProof="0">
              <a:ln>
                <a:noFill/>
              </a:ln>
              <a:solidFill>
                <a:srgbClr val="323E48"/>
              </a:solidFill>
              <a:effectLst/>
              <a:uLnTx/>
              <a:uFillTx/>
              <a:latin typeface="Arial" panose="020B0604020202020204"/>
              <a:ea typeface="+mn-ea"/>
              <a:cs typeface="+mn-cs"/>
            </a:endParaRPr>
          </a:p>
        </p:txBody>
      </p:sp>
    </p:spTree>
    <p:extLst>
      <p:ext uri="{BB962C8B-B14F-4D97-AF65-F5344CB8AC3E}">
        <p14:creationId xmlns:p14="http://schemas.microsoft.com/office/powerpoint/2010/main" val="4211062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66FE35DC-F803-4CF8-ADCA-33EB93FBD02A}"/>
              </a:ext>
            </a:extLst>
          </p:cNvPr>
          <p:cNvSpPr>
            <a:spLocks noGrp="1"/>
          </p:cNvSpPr>
          <p:nvPr>
            <p:ph type="title"/>
          </p:nvPr>
        </p:nvSpPr>
        <p:spPr>
          <a:xfrm>
            <a:off x="612774" y="588771"/>
            <a:ext cx="10972801" cy="1067215"/>
          </a:xfrm>
        </p:spPr>
        <p:txBody>
          <a:bodyPr/>
          <a:lstStyle/>
          <a:p>
            <a:r>
              <a:rPr lang="en-US" dirty="0"/>
              <a:t>Tread carefully: Distributing services across </a:t>
            </a:r>
            <a:br>
              <a:rPr lang="en-US" dirty="0"/>
            </a:br>
            <a:r>
              <a:rPr lang="en-US" dirty="0"/>
              <a:t>a geography</a:t>
            </a:r>
          </a:p>
        </p:txBody>
      </p:sp>
      <p:sp>
        <p:nvSpPr>
          <p:cNvPr id="25" name="TextBox 24">
            <a:extLst>
              <a:ext uri="{FF2B5EF4-FFF2-40B4-BE49-F238E27FC236}">
                <a16:creationId xmlns:a16="http://schemas.microsoft.com/office/drawing/2014/main" id="{C4B57B0F-EFF8-4E23-853A-3655FD7F1221}"/>
              </a:ext>
            </a:extLst>
          </p:cNvPr>
          <p:cNvSpPr txBox="1"/>
          <p:nvPr/>
        </p:nvSpPr>
        <p:spPr bwMode="gray">
          <a:xfrm>
            <a:off x="602794" y="1742600"/>
            <a:ext cx="5720124" cy="246221"/>
          </a:xfrm>
          <a:prstGeom prst="rect">
            <a:avLst/>
          </a:prstGeom>
          <a:noFill/>
        </p:spPr>
        <p:txBody>
          <a:bodyPr wrap="square" lIns="0" tIns="0" rIns="0" bIns="0" rtlCol="0">
            <a:spAutoFit/>
          </a:bodyPr>
          <a:lstStyle/>
          <a:p>
            <a:r>
              <a:rPr lang="en-US" sz="1600" b="1" dirty="0"/>
              <a:t>Securing enterprise and community buy-in  </a:t>
            </a:r>
          </a:p>
        </p:txBody>
      </p:sp>
      <p:sp>
        <p:nvSpPr>
          <p:cNvPr id="29" name="TextBox 28">
            <a:extLst>
              <a:ext uri="{FF2B5EF4-FFF2-40B4-BE49-F238E27FC236}">
                <a16:creationId xmlns:a16="http://schemas.microsoft.com/office/drawing/2014/main" id="{10B05DF1-F3FF-494B-A91D-FFAC56965A86}"/>
              </a:ext>
            </a:extLst>
          </p:cNvPr>
          <p:cNvSpPr txBox="1"/>
          <p:nvPr/>
        </p:nvSpPr>
        <p:spPr bwMode="gray">
          <a:xfrm>
            <a:off x="602794" y="2281824"/>
            <a:ext cx="1992814" cy="230832"/>
          </a:xfrm>
          <a:prstGeom prst="rect">
            <a:avLst/>
          </a:prstGeom>
          <a:noFill/>
        </p:spPr>
        <p:txBody>
          <a:bodyPr wrap="square" lIns="0" tIns="0" rIns="0" bIns="0" rtlCol="0">
            <a:spAutoFit/>
          </a:bodyPr>
          <a:lstStyle/>
          <a:p>
            <a:pPr>
              <a:spcBef>
                <a:spcPts val="600"/>
              </a:spcBef>
            </a:pPr>
            <a:r>
              <a:rPr lang="en-US" sz="1500" b="1" dirty="0"/>
              <a:t>Common problems</a:t>
            </a:r>
          </a:p>
        </p:txBody>
      </p:sp>
      <p:sp>
        <p:nvSpPr>
          <p:cNvPr id="32" name="TextBox 31">
            <a:extLst>
              <a:ext uri="{FF2B5EF4-FFF2-40B4-BE49-F238E27FC236}">
                <a16:creationId xmlns:a16="http://schemas.microsoft.com/office/drawing/2014/main" id="{AB1FBDE0-FDFB-45D2-A941-FA43B0F79FE6}"/>
              </a:ext>
            </a:extLst>
          </p:cNvPr>
          <p:cNvSpPr txBox="1"/>
          <p:nvPr/>
        </p:nvSpPr>
        <p:spPr bwMode="gray">
          <a:xfrm>
            <a:off x="643544" y="4358532"/>
            <a:ext cx="1579534" cy="230832"/>
          </a:xfrm>
          <a:prstGeom prst="rect">
            <a:avLst/>
          </a:prstGeom>
          <a:noFill/>
        </p:spPr>
        <p:txBody>
          <a:bodyPr wrap="square" lIns="0" tIns="0" rIns="0" bIns="0" rtlCol="0">
            <a:spAutoFit/>
          </a:bodyPr>
          <a:lstStyle/>
          <a:p>
            <a:pPr>
              <a:spcBef>
                <a:spcPts val="600"/>
              </a:spcBef>
            </a:pPr>
            <a:r>
              <a:rPr lang="en-US" sz="1500" b="1"/>
              <a:t>Best practice </a:t>
            </a:r>
          </a:p>
        </p:txBody>
      </p:sp>
      <p:sp>
        <p:nvSpPr>
          <p:cNvPr id="40" name="Text Placeholder 1">
            <a:extLst>
              <a:ext uri="{FF2B5EF4-FFF2-40B4-BE49-F238E27FC236}">
                <a16:creationId xmlns:a16="http://schemas.microsoft.com/office/drawing/2014/main" id="{174AB5D8-CE64-438C-A045-528DC0B3718B}"/>
              </a:ext>
            </a:extLst>
          </p:cNvPr>
          <p:cNvSpPr txBox="1">
            <a:spLocks/>
          </p:cNvSpPr>
          <p:nvPr/>
        </p:nvSpPr>
        <p:spPr bwMode="gray">
          <a:xfrm>
            <a:off x="4470393" y="2584629"/>
            <a:ext cx="3484413" cy="1538883"/>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defTabSz="914400">
              <a:spcBef>
                <a:spcPts val="600"/>
              </a:spcBef>
              <a:buNone/>
            </a:pPr>
            <a:r>
              <a:rPr lang="en-US" sz="1500" i="1" dirty="0"/>
              <a:t>Internally led decision-making</a:t>
            </a:r>
          </a:p>
          <a:p>
            <a:pPr marL="173736" indent="-173736">
              <a:spcBef>
                <a:spcPts val="600"/>
              </a:spcBef>
              <a:buClr>
                <a:schemeClr val="accent6"/>
              </a:buClr>
              <a:buFont typeface="Arial" panose="020B0604020202020204" pitchFamily="34" charset="0"/>
              <a:buChar char="•"/>
            </a:pPr>
            <a:r>
              <a:rPr lang="en-US" sz="1500" dirty="0"/>
              <a:t>Central leaders lack local stakeholder implementation perspective</a:t>
            </a:r>
          </a:p>
          <a:p>
            <a:pPr marL="173736" indent="-173736">
              <a:spcBef>
                <a:spcPts val="600"/>
              </a:spcBef>
              <a:buClr>
                <a:schemeClr val="accent6"/>
              </a:buClr>
              <a:buFont typeface="Arial" panose="020B0604020202020204" pitchFamily="34" charset="0"/>
              <a:buChar char="•"/>
            </a:pPr>
            <a:r>
              <a:rPr lang="en-US" sz="1500" dirty="0"/>
              <a:t>Local stakeholders lack time to process change and become dissatisfied</a:t>
            </a:r>
          </a:p>
        </p:txBody>
      </p:sp>
      <p:sp>
        <p:nvSpPr>
          <p:cNvPr id="3" name="Rectangle 2">
            <a:extLst>
              <a:ext uri="{FF2B5EF4-FFF2-40B4-BE49-F238E27FC236}">
                <a16:creationId xmlns:a16="http://schemas.microsoft.com/office/drawing/2014/main" id="{4E41DAFD-8E02-3089-DBF9-170613A0C4D9}"/>
              </a:ext>
            </a:extLst>
          </p:cNvPr>
          <p:cNvSpPr/>
          <p:nvPr/>
        </p:nvSpPr>
        <p:spPr bwMode="gray">
          <a:xfrm>
            <a:off x="8466272" y="1832292"/>
            <a:ext cx="3112955" cy="1405430"/>
          </a:xfrm>
          <a:prstGeom prst="rect">
            <a:avLst/>
          </a:prstGeom>
          <a:solidFill>
            <a:srgbClr val="E5E5E5"/>
          </a:solidFill>
          <a:ln w="19050">
            <a:solidFill>
              <a:srgbClr val="E5E5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tx1"/>
              </a:solidFill>
            </a:endParaRPr>
          </a:p>
        </p:txBody>
      </p:sp>
      <p:sp>
        <p:nvSpPr>
          <p:cNvPr id="4" name="Text Placeholder 60">
            <a:extLst>
              <a:ext uri="{FF2B5EF4-FFF2-40B4-BE49-F238E27FC236}">
                <a16:creationId xmlns:a16="http://schemas.microsoft.com/office/drawing/2014/main" id="{96260BD0-1AB1-2A18-D74A-DFFEE43BC190}"/>
              </a:ext>
            </a:extLst>
          </p:cNvPr>
          <p:cNvSpPr txBox="1">
            <a:spLocks/>
          </p:cNvSpPr>
          <p:nvPr/>
        </p:nvSpPr>
        <p:spPr>
          <a:xfrm>
            <a:off x="8837480" y="1966230"/>
            <a:ext cx="2340593" cy="507831"/>
          </a:xfrm>
          <a:prstGeom prst="rect">
            <a:avLst/>
          </a:prstGeom>
        </p:spPr>
        <p:txBody>
          <a:bodyPr wrap="square" lIns="0" tIns="0" rIns="0" bIns="0">
            <a:spAutoFit/>
          </a:bodyPr>
          <a:lstStyle>
            <a:lvl1pPr marL="112713" indent="-112713"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1pPr>
            <a:lvl2pPr marL="230188" indent="-117475"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2pPr>
            <a:lvl3pPr marL="342900" indent="-112713"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3pPr>
            <a:lvl4pPr marL="458788" indent="-115888"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4pPr>
            <a:lvl5pPr marL="571500" indent="-112713" algn="l" defTabSz="1018879" rtl="0" eaLnBrk="1" latinLnBrk="0" hangingPunct="1">
              <a:lnSpc>
                <a:spcPct val="100000"/>
              </a:lnSpc>
              <a:spcBef>
                <a:spcPts val="600"/>
              </a:spcBef>
              <a:buClr>
                <a:schemeClr val="tx1"/>
              </a:buClr>
              <a:buFont typeface="Arial" pitchFamily="34" charset="0"/>
              <a:buChar char="•"/>
              <a:defRPr sz="1200" kern="1200" baseline="0">
                <a:solidFill>
                  <a:schemeClr val="tx1"/>
                </a:solidFill>
                <a:latin typeface="+mn-lt"/>
                <a:ea typeface="+mn-ea"/>
                <a:cs typeface="+mn-cs"/>
              </a:defRPr>
            </a:lvl5pPr>
            <a:lvl6pPr marL="684213"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6pPr>
            <a:lvl7pPr marL="8001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7pPr>
            <a:lvl8pPr marL="9144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8pPr>
            <a:lvl9pPr marL="10287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9pPr>
          </a:lstStyle>
          <a:p>
            <a:pPr marL="0" indent="0">
              <a:buNone/>
            </a:pPr>
            <a:r>
              <a:rPr lang="en-US" sz="1400">
                <a:latin typeface="+mj-lt"/>
              </a:rPr>
              <a:t>TOOLKIT</a:t>
            </a:r>
          </a:p>
          <a:p>
            <a:pPr marL="0" indent="0">
              <a:buNone/>
            </a:pPr>
            <a:r>
              <a:rPr lang="en-US" sz="1400" b="1">
                <a:latin typeface="+mj-lt"/>
              </a:rPr>
              <a:t>Service rationalization toolkit </a:t>
            </a:r>
          </a:p>
        </p:txBody>
      </p:sp>
      <p:sp>
        <p:nvSpPr>
          <p:cNvPr id="8" name="Parallelogram 7">
            <a:extLst>
              <a:ext uri="{FF2B5EF4-FFF2-40B4-BE49-F238E27FC236}">
                <a16:creationId xmlns:a16="http://schemas.microsoft.com/office/drawing/2014/main" id="{0D97F704-2E40-83FE-2872-425184742CB4}"/>
              </a:ext>
            </a:extLst>
          </p:cNvPr>
          <p:cNvSpPr>
            <a:spLocks noChangeAspect="1"/>
          </p:cNvSpPr>
          <p:nvPr/>
        </p:nvSpPr>
        <p:spPr bwMode="gray">
          <a:xfrm flipH="1">
            <a:off x="8569625" y="2020750"/>
            <a:ext cx="176214" cy="138113"/>
          </a:xfrm>
          <a:prstGeom prst="parallelogram">
            <a:avLst>
              <a:gd name="adj" fmla="val 65863"/>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a:solidFill>
                <a:schemeClr val="bg1"/>
              </a:solidFill>
            </a:endParaRPr>
          </a:p>
        </p:txBody>
      </p:sp>
      <p:grpSp>
        <p:nvGrpSpPr>
          <p:cNvPr id="23" name="Group 22">
            <a:extLst>
              <a:ext uri="{FF2B5EF4-FFF2-40B4-BE49-F238E27FC236}">
                <a16:creationId xmlns:a16="http://schemas.microsoft.com/office/drawing/2014/main" id="{97D608E1-9363-A864-BBE6-95D4DECD7A66}"/>
              </a:ext>
            </a:extLst>
          </p:cNvPr>
          <p:cNvGrpSpPr/>
          <p:nvPr/>
        </p:nvGrpSpPr>
        <p:grpSpPr>
          <a:xfrm>
            <a:off x="8837480" y="2517649"/>
            <a:ext cx="319318" cy="369332"/>
            <a:chOff x="8744721" y="2768063"/>
            <a:chExt cx="319318" cy="369332"/>
          </a:xfrm>
        </p:grpSpPr>
        <p:sp>
          <p:nvSpPr>
            <p:cNvPr id="10" name="Oval 9">
              <a:extLst>
                <a:ext uri="{FF2B5EF4-FFF2-40B4-BE49-F238E27FC236}">
                  <a16:creationId xmlns:a16="http://schemas.microsoft.com/office/drawing/2014/main" id="{966A9A07-44EE-F704-800E-EC9D1A123EF5}"/>
                </a:ext>
              </a:extLst>
            </p:cNvPr>
            <p:cNvSpPr/>
            <p:nvPr/>
          </p:nvSpPr>
          <p:spPr bwMode="gray">
            <a:xfrm>
              <a:off x="8777158" y="2835043"/>
              <a:ext cx="240797" cy="240797"/>
            </a:xfrm>
            <a:prstGeom prst="ellipse">
              <a:avLst/>
            </a:prstGeom>
            <a:solidFill>
              <a:srgbClr val="B4FBF6"/>
            </a:solidFill>
            <a:ln w="19050">
              <a:solidFill>
                <a:srgbClr val="B4FB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E7C2531-7057-CD54-8CD7-DD23F4C0BECC}"/>
                </a:ext>
              </a:extLst>
            </p:cNvPr>
            <p:cNvSpPr/>
            <p:nvPr/>
          </p:nvSpPr>
          <p:spPr bwMode="gray">
            <a:xfrm>
              <a:off x="8744721" y="2768063"/>
              <a:ext cx="319318" cy="369332"/>
            </a:xfrm>
            <a:prstGeom prst="rect">
              <a:avLst/>
            </a:prstGeom>
          </p:spPr>
          <p:txBody>
            <a:bodyPr wrap="none">
              <a:spAutoFit/>
            </a:bodyPr>
            <a:lstStyle/>
            <a:p>
              <a:r>
                <a:rPr lang="en-US"/>
                <a:t>+</a:t>
              </a:r>
            </a:p>
          </p:txBody>
        </p:sp>
      </p:grpSp>
      <p:sp>
        <p:nvSpPr>
          <p:cNvPr id="15" name="TextBox 14">
            <a:extLst>
              <a:ext uri="{FF2B5EF4-FFF2-40B4-BE49-F238E27FC236}">
                <a16:creationId xmlns:a16="http://schemas.microsoft.com/office/drawing/2014/main" id="{0F4B8B4F-B68B-544E-C935-B583022A2A8A}"/>
              </a:ext>
            </a:extLst>
          </p:cNvPr>
          <p:cNvSpPr txBox="1"/>
          <p:nvPr/>
        </p:nvSpPr>
        <p:spPr bwMode="gray">
          <a:xfrm>
            <a:off x="602794" y="2601733"/>
            <a:ext cx="3068305" cy="1308050"/>
          </a:xfrm>
          <a:prstGeom prst="rect">
            <a:avLst/>
          </a:prstGeom>
          <a:noFill/>
        </p:spPr>
        <p:txBody>
          <a:bodyPr wrap="square" lIns="0" tIns="0" rIns="0" bIns="0" rtlCol="0">
            <a:spAutoFit/>
          </a:bodyPr>
          <a:lstStyle/>
          <a:p>
            <a:pPr>
              <a:spcBef>
                <a:spcPts val="600"/>
              </a:spcBef>
            </a:pPr>
            <a:r>
              <a:rPr lang="en-US" sz="1500" i="1" dirty="0"/>
              <a:t>Stalled decision-making</a:t>
            </a:r>
          </a:p>
          <a:p>
            <a:pPr marL="173736" indent="-173736">
              <a:spcBef>
                <a:spcPts val="600"/>
              </a:spcBef>
              <a:buClr>
                <a:schemeClr val="accent6"/>
              </a:buClr>
              <a:buFont typeface="Arial" panose="020B0604020202020204" pitchFamily="34" charset="0"/>
              <a:buChar char="•"/>
            </a:pPr>
            <a:r>
              <a:rPr lang="en-US" sz="1500" dirty="0"/>
              <a:t>Leaders stifle debate by starting with the decision to rationalize</a:t>
            </a:r>
          </a:p>
          <a:p>
            <a:pPr marL="173736" indent="-173736">
              <a:spcBef>
                <a:spcPts val="600"/>
              </a:spcBef>
              <a:buClr>
                <a:schemeClr val="accent6"/>
              </a:buClr>
              <a:buFont typeface="Arial" panose="020B0604020202020204" pitchFamily="34" charset="0"/>
              <a:buChar char="•"/>
            </a:pPr>
            <a:r>
              <a:rPr lang="en-US" sz="1500" dirty="0"/>
              <a:t>Overwhelming and diverting staff with too much data </a:t>
            </a:r>
          </a:p>
        </p:txBody>
      </p:sp>
      <p:sp>
        <p:nvSpPr>
          <p:cNvPr id="21" name="TextBox 20">
            <a:extLst>
              <a:ext uri="{FF2B5EF4-FFF2-40B4-BE49-F238E27FC236}">
                <a16:creationId xmlns:a16="http://schemas.microsoft.com/office/drawing/2014/main" id="{8705F438-B15D-B309-6DAA-CB03684988E0}"/>
              </a:ext>
            </a:extLst>
          </p:cNvPr>
          <p:cNvSpPr txBox="1"/>
          <p:nvPr/>
        </p:nvSpPr>
        <p:spPr bwMode="gray">
          <a:xfrm>
            <a:off x="643544" y="4643212"/>
            <a:ext cx="3519170" cy="1461939"/>
          </a:xfrm>
          <a:prstGeom prst="rect">
            <a:avLst/>
          </a:prstGeom>
          <a:noFill/>
        </p:spPr>
        <p:txBody>
          <a:bodyPr wrap="square" lIns="0" tIns="0" rIns="0" bIns="0" rtlCol="0">
            <a:spAutoFit/>
          </a:bodyPr>
          <a:lstStyle/>
          <a:p>
            <a:pPr>
              <a:spcBef>
                <a:spcPts val="600"/>
              </a:spcBef>
            </a:pPr>
            <a:r>
              <a:rPr lang="en-US" sz="1500" i="1" dirty="0"/>
              <a:t>Building a strong business case</a:t>
            </a:r>
          </a:p>
          <a:p>
            <a:pPr marL="173736" indent="-173736">
              <a:spcBef>
                <a:spcPts val="600"/>
              </a:spcBef>
              <a:buClr>
                <a:schemeClr val="accent6"/>
              </a:buClr>
              <a:buFont typeface="Arial" panose="020B0604020202020204" pitchFamily="34" charset="0"/>
              <a:buChar char="•"/>
            </a:pPr>
            <a:r>
              <a:rPr lang="en-US" sz="1500" dirty="0"/>
              <a:t>Make the case for change</a:t>
            </a:r>
          </a:p>
          <a:p>
            <a:pPr marL="173736" indent="-173736">
              <a:spcBef>
                <a:spcPts val="600"/>
              </a:spcBef>
              <a:buClr>
                <a:schemeClr val="accent6"/>
              </a:buClr>
              <a:buFont typeface="Arial" panose="020B0604020202020204" pitchFamily="34" charset="0"/>
              <a:buChar char="•"/>
            </a:pPr>
            <a:r>
              <a:rPr lang="en-US" sz="1500" dirty="0"/>
              <a:t>Identify root problems </a:t>
            </a:r>
          </a:p>
          <a:p>
            <a:pPr marL="173736" indent="-173736">
              <a:spcBef>
                <a:spcPts val="600"/>
              </a:spcBef>
              <a:buClr>
                <a:schemeClr val="accent6"/>
              </a:buClr>
              <a:buFont typeface="Arial" panose="020B0604020202020204" pitchFamily="34" charset="0"/>
              <a:buChar char="•"/>
            </a:pPr>
            <a:r>
              <a:rPr lang="en-US" sz="1500" dirty="0"/>
              <a:t>Rank different solutions </a:t>
            </a:r>
          </a:p>
          <a:p>
            <a:pPr marL="173736" indent="-173736">
              <a:spcBef>
                <a:spcPts val="600"/>
              </a:spcBef>
              <a:buClr>
                <a:schemeClr val="accent6"/>
              </a:buClr>
              <a:buFont typeface="Arial" panose="020B0604020202020204" pitchFamily="34" charset="0"/>
              <a:buChar char="•"/>
            </a:pPr>
            <a:r>
              <a:rPr lang="en-US" sz="1500" dirty="0"/>
              <a:t>Address risks and reinforce goals</a:t>
            </a:r>
          </a:p>
        </p:txBody>
      </p:sp>
      <p:sp>
        <p:nvSpPr>
          <p:cNvPr id="22" name="TextBox 21">
            <a:extLst>
              <a:ext uri="{FF2B5EF4-FFF2-40B4-BE49-F238E27FC236}">
                <a16:creationId xmlns:a16="http://schemas.microsoft.com/office/drawing/2014/main" id="{BEF2C2B8-381F-0A99-3D06-C1884074809E}"/>
              </a:ext>
            </a:extLst>
          </p:cNvPr>
          <p:cNvSpPr txBox="1"/>
          <p:nvPr/>
        </p:nvSpPr>
        <p:spPr bwMode="gray">
          <a:xfrm>
            <a:off x="4470393" y="4643212"/>
            <a:ext cx="3670728" cy="1308050"/>
          </a:xfrm>
          <a:prstGeom prst="rect">
            <a:avLst/>
          </a:prstGeom>
          <a:noFill/>
        </p:spPr>
        <p:txBody>
          <a:bodyPr wrap="square" lIns="0" tIns="0" rIns="0" bIns="0" rtlCol="0">
            <a:spAutoFit/>
          </a:bodyPr>
          <a:lstStyle/>
          <a:p>
            <a:pPr>
              <a:spcBef>
                <a:spcPts val="600"/>
              </a:spcBef>
            </a:pPr>
            <a:r>
              <a:rPr lang="en-US" sz="1500" i="1" dirty="0"/>
              <a:t>Involving, not just informing, stakeholders</a:t>
            </a:r>
          </a:p>
          <a:p>
            <a:pPr marL="173736" indent="-173736">
              <a:spcBef>
                <a:spcPts val="600"/>
              </a:spcBef>
              <a:buClr>
                <a:schemeClr val="accent6"/>
              </a:buClr>
              <a:buFont typeface="Arial" panose="020B0604020202020204" pitchFamily="34" charset="0"/>
              <a:buChar char="•"/>
            </a:pPr>
            <a:r>
              <a:rPr lang="en-US" sz="1500" dirty="0"/>
              <a:t>Communicate widely about the need for change and decision process</a:t>
            </a:r>
          </a:p>
          <a:p>
            <a:pPr marL="173736" indent="-173736">
              <a:spcBef>
                <a:spcPts val="600"/>
              </a:spcBef>
              <a:buClr>
                <a:schemeClr val="accent6"/>
              </a:buClr>
              <a:buFont typeface="Arial" panose="020B0604020202020204" pitchFamily="34" charset="0"/>
              <a:buChar char="•"/>
            </a:pPr>
            <a:r>
              <a:rPr lang="en-US" sz="1500" dirty="0"/>
              <a:t>Enfranchise local representatives in the decision</a:t>
            </a:r>
          </a:p>
        </p:txBody>
      </p:sp>
      <p:cxnSp>
        <p:nvCxnSpPr>
          <p:cNvPr id="33" name="Straight Connector 32">
            <a:extLst>
              <a:ext uri="{FF2B5EF4-FFF2-40B4-BE49-F238E27FC236}">
                <a16:creationId xmlns:a16="http://schemas.microsoft.com/office/drawing/2014/main" id="{6D02B0E3-92B9-3CB7-83D7-0EAD59698616}"/>
              </a:ext>
            </a:extLst>
          </p:cNvPr>
          <p:cNvCxnSpPr>
            <a:cxnSpLocks/>
          </p:cNvCxnSpPr>
          <p:nvPr/>
        </p:nvCxnSpPr>
        <p:spPr bwMode="gray">
          <a:xfrm flipV="1">
            <a:off x="602794" y="4301669"/>
            <a:ext cx="7538327" cy="6029"/>
          </a:xfrm>
          <a:prstGeom prst="line">
            <a:avLst/>
          </a:prstGeom>
          <a:solidFill>
            <a:schemeClr val="accent1"/>
          </a:solidFill>
          <a:ln w="25400" cap="flat" cmpd="sng" algn="ctr">
            <a:solidFill>
              <a:schemeClr val="accent3"/>
            </a:solidFill>
            <a:prstDash val="dash"/>
            <a:miter lim="800000"/>
            <a:headEnd type="none" w="med" len="med"/>
            <a:tailEnd type="none"/>
          </a:ln>
          <a:effectLst/>
        </p:spPr>
      </p:cxnSp>
      <p:sp>
        <p:nvSpPr>
          <p:cNvPr id="9" name="TextBox 8">
            <a:extLst>
              <a:ext uri="{FF2B5EF4-FFF2-40B4-BE49-F238E27FC236}">
                <a16:creationId xmlns:a16="http://schemas.microsoft.com/office/drawing/2014/main" id="{F551CC07-1BCB-7602-FCB9-2897DF2F3F9C}"/>
              </a:ext>
            </a:extLst>
          </p:cNvPr>
          <p:cNvSpPr txBox="1"/>
          <p:nvPr/>
        </p:nvSpPr>
        <p:spPr bwMode="gray">
          <a:xfrm>
            <a:off x="9204134" y="2563262"/>
            <a:ext cx="2285935" cy="369332"/>
          </a:xfrm>
          <a:prstGeom prst="rect">
            <a:avLst/>
          </a:prstGeom>
        </p:spPr>
        <p:txBody>
          <a:bodyPr vert="horz" wrap="square" lIns="0" tIns="0" rIns="0" bIns="0" rtlCol="0">
            <a:spAutoFit/>
          </a:bodyPr>
          <a:lstStyle/>
          <a:p>
            <a:pPr>
              <a:spcBef>
                <a:spcPts val="600"/>
              </a:spcBef>
              <a:buClr>
                <a:schemeClr val="accent6"/>
              </a:buClr>
            </a:pPr>
            <a:r>
              <a:rPr lang="en-US" sz="1200">
                <a:hlinkClick r:id="rId3"/>
              </a:rPr>
              <a:t>Guides, case studies, and our take on service rationalization </a:t>
            </a:r>
            <a:endParaRPr lang="en-US" sz="1200"/>
          </a:p>
        </p:txBody>
      </p:sp>
    </p:spTree>
    <p:extLst>
      <p:ext uri="{BB962C8B-B14F-4D97-AF65-F5344CB8AC3E}">
        <p14:creationId xmlns:p14="http://schemas.microsoft.com/office/powerpoint/2010/main" val="767372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274157-A70E-0E8F-8E1B-1EA72712BADD}"/>
              </a:ext>
            </a:extLst>
          </p:cNvPr>
          <p:cNvSpPr>
            <a:spLocks noGrp="1"/>
          </p:cNvSpPr>
          <p:nvPr>
            <p:ph type="title"/>
          </p:nvPr>
        </p:nvSpPr>
        <p:spPr>
          <a:xfrm>
            <a:off x="606424" y="580374"/>
            <a:ext cx="10972801" cy="1067215"/>
          </a:xfrm>
        </p:spPr>
        <p:txBody>
          <a:bodyPr/>
          <a:lstStyle/>
          <a:p>
            <a:r>
              <a:rPr lang="en-US"/>
              <a:t>Hospital closures materialize despite brief respite from pandemic funding</a:t>
            </a:r>
          </a:p>
        </p:txBody>
      </p:sp>
      <p:sp>
        <p:nvSpPr>
          <p:cNvPr id="5" name="TextBox 4">
            <a:extLst>
              <a:ext uri="{FF2B5EF4-FFF2-40B4-BE49-F238E27FC236}">
                <a16:creationId xmlns:a16="http://schemas.microsoft.com/office/drawing/2014/main" id="{2120B69E-EAE4-0B37-A928-A76540734FC0}"/>
              </a:ext>
            </a:extLst>
          </p:cNvPr>
          <p:cNvSpPr txBox="1"/>
          <p:nvPr/>
        </p:nvSpPr>
        <p:spPr bwMode="gray">
          <a:xfrm>
            <a:off x="6680799" y="1798235"/>
            <a:ext cx="4502152" cy="230832"/>
          </a:xfrm>
          <a:prstGeom prst="rect">
            <a:avLst/>
          </a:prstGeom>
        </p:spPr>
        <p:txBody>
          <a:bodyPr vert="horz" wrap="square" lIns="0" tIns="0" rIns="0" bIns="0" rtlCol="0">
            <a:spAutoFit/>
          </a:bodyPr>
          <a:lstStyle/>
          <a:p>
            <a:pPr>
              <a:spcBef>
                <a:spcPts val="600"/>
              </a:spcBef>
              <a:buClr>
                <a:schemeClr val="accent6"/>
              </a:buClr>
            </a:pPr>
            <a:r>
              <a:rPr lang="en-US" sz="1500" b="1" dirty="0"/>
              <a:t>Hospital closures Q1 2016-Q2 2021</a:t>
            </a:r>
            <a:endParaRPr lang="en-US" sz="1600" b="1" dirty="0"/>
          </a:p>
        </p:txBody>
      </p:sp>
      <p:graphicFrame>
        <p:nvGraphicFramePr>
          <p:cNvPr id="8" name="Chart 7">
            <a:extLst>
              <a:ext uri="{FF2B5EF4-FFF2-40B4-BE49-F238E27FC236}">
                <a16:creationId xmlns:a16="http://schemas.microsoft.com/office/drawing/2014/main" id="{D8245BF2-7A4F-05CE-3498-5A35ACD0717F}"/>
              </a:ext>
            </a:extLst>
          </p:cNvPr>
          <p:cNvGraphicFramePr>
            <a:graphicFrameLocks noChangeAspect="1"/>
          </p:cNvGraphicFramePr>
          <p:nvPr>
            <p:extLst>
              <p:ext uri="{D42A27DB-BD31-4B8C-83A1-F6EECF244321}">
                <p14:modId xmlns:p14="http://schemas.microsoft.com/office/powerpoint/2010/main" val="644974644"/>
              </p:ext>
            </p:extLst>
          </p:nvPr>
        </p:nvGraphicFramePr>
        <p:xfrm>
          <a:off x="5909819" y="2833495"/>
          <a:ext cx="5943333" cy="2570876"/>
        </p:xfrm>
        <a:graphic>
          <a:graphicData uri="http://schemas.openxmlformats.org/drawingml/2006/chart">
            <c:chart xmlns:c="http://schemas.openxmlformats.org/drawingml/2006/chart" xmlns:r="http://schemas.openxmlformats.org/officeDocument/2006/relationships" r:id="rId3"/>
          </a:graphicData>
        </a:graphic>
      </p:graphicFrame>
      <p:grpSp>
        <p:nvGrpSpPr>
          <p:cNvPr id="29" name="Group 28">
            <a:extLst>
              <a:ext uri="{FF2B5EF4-FFF2-40B4-BE49-F238E27FC236}">
                <a16:creationId xmlns:a16="http://schemas.microsoft.com/office/drawing/2014/main" id="{801AAA7B-B3A2-43C6-3F30-97D2B44E74FD}"/>
              </a:ext>
            </a:extLst>
          </p:cNvPr>
          <p:cNvGrpSpPr/>
          <p:nvPr/>
        </p:nvGrpSpPr>
        <p:grpSpPr>
          <a:xfrm>
            <a:off x="730793" y="5453368"/>
            <a:ext cx="3749562" cy="553998"/>
            <a:chOff x="7391681" y="2131198"/>
            <a:chExt cx="3749562" cy="553998"/>
          </a:xfrm>
        </p:grpSpPr>
        <p:sp>
          <p:nvSpPr>
            <p:cNvPr id="11" name="TextBox 10">
              <a:extLst>
                <a:ext uri="{FF2B5EF4-FFF2-40B4-BE49-F238E27FC236}">
                  <a16:creationId xmlns:a16="http://schemas.microsoft.com/office/drawing/2014/main" id="{2015FBD0-315E-66AA-2845-18E6C7239F7C}"/>
                </a:ext>
              </a:extLst>
            </p:cNvPr>
            <p:cNvSpPr txBox="1"/>
            <p:nvPr/>
          </p:nvSpPr>
          <p:spPr bwMode="gray">
            <a:xfrm>
              <a:off x="7391681" y="2131198"/>
              <a:ext cx="1036463" cy="553998"/>
            </a:xfrm>
            <a:prstGeom prst="rect">
              <a:avLst/>
            </a:prstGeom>
          </p:spPr>
          <p:txBody>
            <a:bodyPr vert="horz" wrap="square" lIns="0" tIns="0" rIns="0" bIns="0" rtlCol="0">
              <a:spAutoFit/>
            </a:bodyPr>
            <a:lstStyle/>
            <a:p>
              <a:pPr>
                <a:spcBef>
                  <a:spcPts val="600"/>
                </a:spcBef>
                <a:buClr>
                  <a:schemeClr val="accent6"/>
                </a:buClr>
              </a:pPr>
              <a:r>
                <a:rPr lang="en-US" sz="3600">
                  <a:solidFill>
                    <a:schemeClr val="accent6"/>
                  </a:solidFill>
                </a:rPr>
                <a:t>453</a:t>
              </a:r>
              <a:endParaRPr lang="en-US" sz="1400"/>
            </a:p>
          </p:txBody>
        </p:sp>
        <p:sp>
          <p:nvSpPr>
            <p:cNvPr id="17" name="TextBox 16">
              <a:extLst>
                <a:ext uri="{FF2B5EF4-FFF2-40B4-BE49-F238E27FC236}">
                  <a16:creationId xmlns:a16="http://schemas.microsoft.com/office/drawing/2014/main" id="{C4459B98-7E6E-A103-A3DA-BA3BA5FA2964}"/>
                </a:ext>
              </a:extLst>
            </p:cNvPr>
            <p:cNvSpPr txBox="1"/>
            <p:nvPr/>
          </p:nvSpPr>
          <p:spPr bwMode="gray">
            <a:xfrm>
              <a:off x="8153819" y="2169829"/>
              <a:ext cx="2987424" cy="262879"/>
            </a:xfrm>
            <a:prstGeom prst="rect">
              <a:avLst/>
            </a:prstGeom>
            <a:noFill/>
          </p:spPr>
          <p:txBody>
            <a:bodyPr wrap="square">
              <a:spAutoFit/>
            </a:bodyPr>
            <a:lstStyle/>
            <a:p>
              <a:r>
                <a:rPr lang="en-US" sz="1400"/>
                <a:t>rural hospitals are vulnerable to closure</a:t>
              </a:r>
            </a:p>
          </p:txBody>
        </p:sp>
      </p:grpSp>
      <p:pic>
        <p:nvPicPr>
          <p:cNvPr id="10" name="Picture 9" descr="Icon&#10;&#10;Description automatically generated">
            <a:extLst>
              <a:ext uri="{FF2B5EF4-FFF2-40B4-BE49-F238E27FC236}">
                <a16:creationId xmlns:a16="http://schemas.microsoft.com/office/drawing/2014/main" id="{56D8BDCC-A450-4EF7-29AC-EADFE2CA6B79}"/>
              </a:ext>
            </a:extLst>
          </p:cNvPr>
          <p:cNvPicPr>
            <a:picLocks noChangeAspect="1"/>
          </p:cNvPicPr>
          <p:nvPr/>
        </p:nvPicPr>
        <p:blipFill>
          <a:blip r:embed="rId4"/>
          <a:stretch>
            <a:fillRect/>
          </a:stretch>
        </p:blipFill>
        <p:spPr>
          <a:xfrm>
            <a:off x="700513" y="5027941"/>
            <a:ext cx="423437" cy="363505"/>
          </a:xfrm>
          <a:prstGeom prst="rect">
            <a:avLst/>
          </a:prstGeom>
        </p:spPr>
      </p:pic>
      <p:sp>
        <p:nvSpPr>
          <p:cNvPr id="13" name="Rectangle 12">
            <a:extLst>
              <a:ext uri="{FF2B5EF4-FFF2-40B4-BE49-F238E27FC236}">
                <a16:creationId xmlns:a16="http://schemas.microsoft.com/office/drawing/2014/main" id="{60DEF9DA-5F7F-9076-D688-F87E9F0BBD42}"/>
              </a:ext>
            </a:extLst>
          </p:cNvPr>
          <p:cNvSpPr/>
          <p:nvPr/>
        </p:nvSpPr>
        <p:spPr bwMode="gray">
          <a:xfrm>
            <a:off x="612773" y="4966709"/>
            <a:ext cx="10972800" cy="106721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B9F0EC0-D16A-F0EB-62F4-6C40C8B70692}"/>
              </a:ext>
            </a:extLst>
          </p:cNvPr>
          <p:cNvSpPr txBox="1"/>
          <p:nvPr/>
        </p:nvSpPr>
        <p:spPr bwMode="gray">
          <a:xfrm>
            <a:off x="1514190" y="5094277"/>
            <a:ext cx="3819416" cy="230832"/>
          </a:xfrm>
          <a:prstGeom prst="rect">
            <a:avLst/>
          </a:prstGeom>
        </p:spPr>
        <p:txBody>
          <a:bodyPr vert="horz" wrap="square" lIns="0" tIns="0" rIns="0" bIns="0" rtlCol="0">
            <a:spAutoFit/>
          </a:bodyPr>
          <a:lstStyle/>
          <a:p>
            <a:pPr>
              <a:spcBef>
                <a:spcPts val="600"/>
              </a:spcBef>
              <a:buClr>
                <a:schemeClr val="accent6"/>
              </a:buClr>
            </a:pPr>
            <a:r>
              <a:rPr lang="en-US" sz="1500" b="1"/>
              <a:t>The state of rural hospitals in 2023</a:t>
            </a:r>
          </a:p>
        </p:txBody>
      </p:sp>
      <p:grpSp>
        <p:nvGrpSpPr>
          <p:cNvPr id="30" name="Group 29">
            <a:extLst>
              <a:ext uri="{FF2B5EF4-FFF2-40B4-BE49-F238E27FC236}">
                <a16:creationId xmlns:a16="http://schemas.microsoft.com/office/drawing/2014/main" id="{34E68BDF-FF72-E1BA-C400-057513EBA45E}"/>
              </a:ext>
            </a:extLst>
          </p:cNvPr>
          <p:cNvGrpSpPr/>
          <p:nvPr/>
        </p:nvGrpSpPr>
        <p:grpSpPr>
          <a:xfrm>
            <a:off x="4382491" y="5374564"/>
            <a:ext cx="3986835" cy="646331"/>
            <a:chOff x="7265221" y="2693549"/>
            <a:chExt cx="3986835" cy="646331"/>
          </a:xfrm>
        </p:grpSpPr>
        <p:sp>
          <p:nvSpPr>
            <p:cNvPr id="19" name="TextBox 18">
              <a:extLst>
                <a:ext uri="{FF2B5EF4-FFF2-40B4-BE49-F238E27FC236}">
                  <a16:creationId xmlns:a16="http://schemas.microsoft.com/office/drawing/2014/main" id="{C3EBFBFA-41A6-AAF0-C28F-E4514C3D2C0C}"/>
                </a:ext>
              </a:extLst>
            </p:cNvPr>
            <p:cNvSpPr txBox="1"/>
            <p:nvPr/>
          </p:nvSpPr>
          <p:spPr bwMode="gray">
            <a:xfrm>
              <a:off x="8259241" y="2785041"/>
              <a:ext cx="2992815" cy="523220"/>
            </a:xfrm>
            <a:prstGeom prst="rect">
              <a:avLst/>
            </a:prstGeom>
            <a:noFill/>
          </p:spPr>
          <p:txBody>
            <a:bodyPr wrap="square">
              <a:spAutoFit/>
            </a:bodyPr>
            <a:lstStyle/>
            <a:p>
              <a:r>
                <a:rPr lang="en-US" sz="1400"/>
                <a:t>of rural hospitals are operating in the red </a:t>
              </a:r>
            </a:p>
          </p:txBody>
        </p:sp>
        <p:sp>
          <p:nvSpPr>
            <p:cNvPr id="26" name="TextBox 25">
              <a:extLst>
                <a:ext uri="{FF2B5EF4-FFF2-40B4-BE49-F238E27FC236}">
                  <a16:creationId xmlns:a16="http://schemas.microsoft.com/office/drawing/2014/main" id="{A74942D5-1F85-C9A0-9827-015BE51D0FBC}"/>
                </a:ext>
              </a:extLst>
            </p:cNvPr>
            <p:cNvSpPr txBox="1"/>
            <p:nvPr/>
          </p:nvSpPr>
          <p:spPr bwMode="gray">
            <a:xfrm>
              <a:off x="7265221" y="2693549"/>
              <a:ext cx="1371600" cy="646331"/>
            </a:xfrm>
            <a:prstGeom prst="rect">
              <a:avLst/>
            </a:prstGeom>
            <a:noFill/>
          </p:spPr>
          <p:txBody>
            <a:bodyPr wrap="square">
              <a:spAutoFit/>
            </a:bodyPr>
            <a:lstStyle/>
            <a:p>
              <a:pPr>
                <a:spcBef>
                  <a:spcPts val="600"/>
                </a:spcBef>
                <a:buClr>
                  <a:schemeClr val="accent6"/>
                </a:buClr>
              </a:pPr>
              <a:r>
                <a:rPr lang="en-US" sz="3600">
                  <a:solidFill>
                    <a:schemeClr val="accent6"/>
                  </a:solidFill>
                </a:rPr>
                <a:t>43%</a:t>
              </a:r>
              <a:endParaRPr lang="en-US" sz="3600"/>
            </a:p>
          </p:txBody>
        </p:sp>
      </p:grpSp>
      <p:grpSp>
        <p:nvGrpSpPr>
          <p:cNvPr id="32" name="Group 31">
            <a:extLst>
              <a:ext uri="{FF2B5EF4-FFF2-40B4-BE49-F238E27FC236}">
                <a16:creationId xmlns:a16="http://schemas.microsoft.com/office/drawing/2014/main" id="{E07E538F-EF28-1B60-F343-17C8CC945A05}"/>
              </a:ext>
            </a:extLst>
          </p:cNvPr>
          <p:cNvGrpSpPr/>
          <p:nvPr/>
        </p:nvGrpSpPr>
        <p:grpSpPr>
          <a:xfrm>
            <a:off x="8360134" y="5066788"/>
            <a:ext cx="3356405" cy="954107"/>
            <a:chOff x="7281419" y="3232900"/>
            <a:chExt cx="3356405" cy="954107"/>
          </a:xfrm>
        </p:grpSpPr>
        <p:sp>
          <p:nvSpPr>
            <p:cNvPr id="21" name="TextBox 20">
              <a:extLst>
                <a:ext uri="{FF2B5EF4-FFF2-40B4-BE49-F238E27FC236}">
                  <a16:creationId xmlns:a16="http://schemas.microsoft.com/office/drawing/2014/main" id="{0E777212-F8E4-62C7-E888-4B844DFD0A15}"/>
                </a:ext>
              </a:extLst>
            </p:cNvPr>
            <p:cNvSpPr txBox="1"/>
            <p:nvPr/>
          </p:nvSpPr>
          <p:spPr bwMode="gray">
            <a:xfrm>
              <a:off x="8330721" y="3232900"/>
              <a:ext cx="2307103" cy="954107"/>
            </a:xfrm>
            <a:prstGeom prst="rect">
              <a:avLst/>
            </a:prstGeom>
            <a:noFill/>
          </p:spPr>
          <p:txBody>
            <a:bodyPr wrap="square">
              <a:spAutoFit/>
            </a:bodyPr>
            <a:lstStyle/>
            <a:p>
              <a:r>
                <a:rPr lang="en-US" sz="1400" dirty="0"/>
                <a:t>of rural hospitals likely to pursue rural emergency hospital (REH) conversion are ideal candidates</a:t>
              </a:r>
            </a:p>
          </p:txBody>
        </p:sp>
        <p:sp>
          <p:nvSpPr>
            <p:cNvPr id="28" name="TextBox 27">
              <a:extLst>
                <a:ext uri="{FF2B5EF4-FFF2-40B4-BE49-F238E27FC236}">
                  <a16:creationId xmlns:a16="http://schemas.microsoft.com/office/drawing/2014/main" id="{87ADF0E8-6B8F-AB2E-2985-A3A626BE82B3}"/>
                </a:ext>
              </a:extLst>
            </p:cNvPr>
            <p:cNvSpPr txBox="1"/>
            <p:nvPr/>
          </p:nvSpPr>
          <p:spPr bwMode="gray">
            <a:xfrm>
              <a:off x="7281419" y="3478958"/>
              <a:ext cx="1500116" cy="646331"/>
            </a:xfrm>
            <a:prstGeom prst="rect">
              <a:avLst/>
            </a:prstGeom>
            <a:noFill/>
          </p:spPr>
          <p:txBody>
            <a:bodyPr wrap="square">
              <a:spAutoFit/>
            </a:bodyPr>
            <a:lstStyle/>
            <a:p>
              <a:pPr>
                <a:spcBef>
                  <a:spcPts val="600"/>
                </a:spcBef>
                <a:buClr>
                  <a:schemeClr val="accent6"/>
                </a:buClr>
              </a:pPr>
              <a:r>
                <a:rPr lang="en-US" sz="3600">
                  <a:solidFill>
                    <a:schemeClr val="accent6"/>
                  </a:solidFill>
                </a:rPr>
                <a:t>20%</a:t>
              </a:r>
              <a:endParaRPr lang="en-US" sz="3600"/>
            </a:p>
          </p:txBody>
        </p:sp>
      </p:grpSp>
      <p:graphicFrame>
        <p:nvGraphicFramePr>
          <p:cNvPr id="3" name="Chart 2">
            <a:extLst>
              <a:ext uri="{FF2B5EF4-FFF2-40B4-BE49-F238E27FC236}">
                <a16:creationId xmlns:a16="http://schemas.microsoft.com/office/drawing/2014/main" id="{F5C6BFC7-8EBD-60DA-5891-211DA77F5284}"/>
              </a:ext>
            </a:extLst>
          </p:cNvPr>
          <p:cNvGraphicFramePr/>
          <p:nvPr>
            <p:extLst>
              <p:ext uri="{D42A27DB-BD31-4B8C-83A1-F6EECF244321}">
                <p14:modId xmlns:p14="http://schemas.microsoft.com/office/powerpoint/2010/main" val="8203398"/>
              </p:ext>
            </p:extLst>
          </p:nvPr>
        </p:nvGraphicFramePr>
        <p:xfrm>
          <a:off x="609600" y="2324193"/>
          <a:ext cx="5292158" cy="2849147"/>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a:extLst>
              <a:ext uri="{FF2B5EF4-FFF2-40B4-BE49-F238E27FC236}">
                <a16:creationId xmlns:a16="http://schemas.microsoft.com/office/drawing/2014/main" id="{3E940F64-72A5-F3F0-4C50-B5FF04D07F08}"/>
              </a:ext>
            </a:extLst>
          </p:cNvPr>
          <p:cNvSpPr txBox="1"/>
          <p:nvPr/>
        </p:nvSpPr>
        <p:spPr bwMode="gray">
          <a:xfrm>
            <a:off x="609600" y="1814638"/>
            <a:ext cx="4502152" cy="230832"/>
          </a:xfrm>
          <a:prstGeom prst="rect">
            <a:avLst/>
          </a:prstGeom>
        </p:spPr>
        <p:txBody>
          <a:bodyPr vert="horz" wrap="square" lIns="0" tIns="0" rIns="0" bIns="0" rtlCol="0">
            <a:spAutoFit/>
          </a:bodyPr>
          <a:lstStyle/>
          <a:p>
            <a:pPr>
              <a:spcBef>
                <a:spcPts val="600"/>
              </a:spcBef>
              <a:buClr>
                <a:schemeClr val="accent6"/>
              </a:buClr>
            </a:pPr>
            <a:r>
              <a:rPr lang="en-US" sz="1500" b="1"/>
              <a:t>Net hospitals by quarter, 2016-2021</a:t>
            </a:r>
            <a:endParaRPr lang="en-US" sz="1600" b="1"/>
          </a:p>
        </p:txBody>
      </p:sp>
      <p:sp>
        <p:nvSpPr>
          <p:cNvPr id="7" name="TextBox 6">
            <a:extLst>
              <a:ext uri="{FF2B5EF4-FFF2-40B4-BE49-F238E27FC236}">
                <a16:creationId xmlns:a16="http://schemas.microsoft.com/office/drawing/2014/main" id="{603A193A-5537-3D10-B07B-24725131A14B}"/>
              </a:ext>
            </a:extLst>
          </p:cNvPr>
          <p:cNvSpPr txBox="1"/>
          <p:nvPr/>
        </p:nvSpPr>
        <p:spPr bwMode="gray">
          <a:xfrm>
            <a:off x="6680799" y="2041910"/>
            <a:ext cx="4502152" cy="230832"/>
          </a:xfrm>
          <a:prstGeom prst="rect">
            <a:avLst/>
          </a:prstGeom>
        </p:spPr>
        <p:txBody>
          <a:bodyPr vert="horz" wrap="square" lIns="0" tIns="0" rIns="0" bIns="0" rtlCol="0">
            <a:spAutoFit/>
          </a:bodyPr>
          <a:lstStyle/>
          <a:p>
            <a:pPr>
              <a:spcBef>
                <a:spcPts val="600"/>
              </a:spcBef>
              <a:buClr>
                <a:schemeClr val="accent6"/>
              </a:buClr>
            </a:pPr>
            <a:r>
              <a:rPr lang="en-US" sz="1500" i="1" dirty="0"/>
              <a:t>Net change in hospital openings and closings</a:t>
            </a:r>
            <a:endParaRPr lang="en-US" sz="1600" i="1" dirty="0"/>
          </a:p>
        </p:txBody>
      </p:sp>
      <p:cxnSp>
        <p:nvCxnSpPr>
          <p:cNvPr id="9" name="Straight Arrow Connector 8">
            <a:extLst>
              <a:ext uri="{FF2B5EF4-FFF2-40B4-BE49-F238E27FC236}">
                <a16:creationId xmlns:a16="http://schemas.microsoft.com/office/drawing/2014/main" id="{B2E27C8A-5DC5-E98C-F770-7439CED2E639}"/>
              </a:ext>
            </a:extLst>
          </p:cNvPr>
          <p:cNvCxnSpPr>
            <a:cxnSpLocks/>
          </p:cNvCxnSpPr>
          <p:nvPr/>
        </p:nvCxnSpPr>
        <p:spPr bwMode="gray">
          <a:xfrm>
            <a:off x="4773438" y="2991296"/>
            <a:ext cx="0" cy="310472"/>
          </a:xfrm>
          <a:prstGeom prst="straightConnector1">
            <a:avLst/>
          </a:prstGeom>
          <a:solidFill>
            <a:schemeClr val="accent1"/>
          </a:solidFill>
          <a:ln w="19050" cap="flat" cmpd="sng" algn="ctr">
            <a:solidFill>
              <a:schemeClr val="accent4"/>
            </a:solidFill>
            <a:prstDash val="solid"/>
            <a:miter lim="800000"/>
            <a:headEnd type="none" w="med" len="med"/>
            <a:tailEnd type="triangle" w="lg" len="lg"/>
          </a:ln>
          <a:effectLst/>
        </p:spPr>
      </p:cxnSp>
      <p:sp>
        <p:nvSpPr>
          <p:cNvPr id="22" name="Oval 21">
            <a:extLst>
              <a:ext uri="{FF2B5EF4-FFF2-40B4-BE49-F238E27FC236}">
                <a16:creationId xmlns:a16="http://schemas.microsoft.com/office/drawing/2014/main" id="{0ACAF04A-E8CE-40B5-3CF2-87B110BF7B82}"/>
              </a:ext>
            </a:extLst>
          </p:cNvPr>
          <p:cNvSpPr>
            <a:spLocks noChangeAspect="1"/>
          </p:cNvSpPr>
          <p:nvPr/>
        </p:nvSpPr>
        <p:spPr bwMode="gray">
          <a:xfrm>
            <a:off x="5679127" y="3561092"/>
            <a:ext cx="242897" cy="242897"/>
          </a:xfrm>
          <a:prstGeom prst="ellipse">
            <a:avLst/>
          </a:prstGeom>
          <a:solidFill>
            <a:schemeClr val="bg1">
              <a:alpha val="0"/>
            </a:schemeClr>
          </a:solidFill>
          <a:ln w="12700">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130629" rIns="130629" bIns="130629"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ts val="714"/>
              </a:spcBef>
            </a:pPr>
            <a:endParaRPr lang="en-US" sz="1429">
              <a:solidFill>
                <a:schemeClr val="bg1"/>
              </a:solidFill>
            </a:endParaRPr>
          </a:p>
        </p:txBody>
      </p:sp>
      <p:sp>
        <p:nvSpPr>
          <p:cNvPr id="24" name="TextBox 23">
            <a:extLst>
              <a:ext uri="{FF2B5EF4-FFF2-40B4-BE49-F238E27FC236}">
                <a16:creationId xmlns:a16="http://schemas.microsoft.com/office/drawing/2014/main" id="{81FD6274-48A7-249F-0DA4-7700D039D8F1}"/>
              </a:ext>
            </a:extLst>
          </p:cNvPr>
          <p:cNvSpPr txBox="1"/>
          <p:nvPr/>
        </p:nvSpPr>
        <p:spPr bwMode="gray">
          <a:xfrm>
            <a:off x="4625378" y="2563561"/>
            <a:ext cx="885825" cy="400110"/>
          </a:xfrm>
          <a:prstGeom prst="rect">
            <a:avLst/>
          </a:prstGeom>
        </p:spPr>
        <p:txBody>
          <a:bodyPr vert="horz" wrap="square" lIns="0" tIns="0" rIns="0" bIns="0" rtlCol="0">
            <a:spAutoFit/>
          </a:bodyPr>
          <a:lstStyle/>
          <a:p>
            <a:pPr>
              <a:spcBef>
                <a:spcPts val="600"/>
              </a:spcBef>
              <a:buClr>
                <a:schemeClr val="accent6"/>
              </a:buClr>
            </a:pPr>
            <a:r>
              <a:rPr lang="en-US" sz="1300"/>
              <a:t>PHE declared</a:t>
            </a:r>
          </a:p>
        </p:txBody>
      </p:sp>
      <p:sp>
        <p:nvSpPr>
          <p:cNvPr id="27" name="TextBox 26">
            <a:extLst>
              <a:ext uri="{FF2B5EF4-FFF2-40B4-BE49-F238E27FC236}">
                <a16:creationId xmlns:a16="http://schemas.microsoft.com/office/drawing/2014/main" id="{74A86140-A62F-A622-9FB5-87B691A98F7C}"/>
              </a:ext>
            </a:extLst>
          </p:cNvPr>
          <p:cNvSpPr txBox="1"/>
          <p:nvPr/>
        </p:nvSpPr>
        <p:spPr bwMode="gray">
          <a:xfrm>
            <a:off x="5582956" y="2746422"/>
            <a:ext cx="792291" cy="400110"/>
          </a:xfrm>
          <a:prstGeom prst="rect">
            <a:avLst/>
          </a:prstGeom>
        </p:spPr>
        <p:txBody>
          <a:bodyPr vert="horz" wrap="square" lIns="0" tIns="0" rIns="0" bIns="0" rtlCol="0">
            <a:spAutoFit/>
          </a:bodyPr>
          <a:lstStyle/>
          <a:p>
            <a:pPr>
              <a:spcBef>
                <a:spcPts val="600"/>
              </a:spcBef>
              <a:buClr>
                <a:schemeClr val="accent6"/>
              </a:buClr>
            </a:pPr>
            <a:r>
              <a:rPr lang="en-US" sz="1300"/>
              <a:t>PHE ended</a:t>
            </a:r>
          </a:p>
        </p:txBody>
      </p:sp>
      <p:sp>
        <p:nvSpPr>
          <p:cNvPr id="31" name="TextBox 30">
            <a:extLst>
              <a:ext uri="{FF2B5EF4-FFF2-40B4-BE49-F238E27FC236}">
                <a16:creationId xmlns:a16="http://schemas.microsoft.com/office/drawing/2014/main" id="{FA237085-B4A2-CF01-BAA4-CAE83B792F0F}"/>
              </a:ext>
            </a:extLst>
          </p:cNvPr>
          <p:cNvSpPr txBox="1"/>
          <p:nvPr/>
        </p:nvSpPr>
        <p:spPr bwMode="gray">
          <a:xfrm>
            <a:off x="609600" y="2063336"/>
            <a:ext cx="4901603" cy="230832"/>
          </a:xfrm>
          <a:prstGeom prst="rect">
            <a:avLst/>
          </a:prstGeom>
        </p:spPr>
        <p:txBody>
          <a:bodyPr vert="horz" wrap="square" lIns="0" tIns="0" rIns="0" bIns="0" rtlCol="0">
            <a:spAutoFit/>
          </a:bodyPr>
          <a:lstStyle/>
          <a:p>
            <a:pPr>
              <a:spcBef>
                <a:spcPts val="600"/>
              </a:spcBef>
              <a:buClr>
                <a:schemeClr val="accent6"/>
              </a:buClr>
            </a:pPr>
            <a:r>
              <a:rPr lang="en-US" sz="1500" i="1" dirty="0"/>
              <a:t>Hospital closures subtracted from hospital openings</a:t>
            </a:r>
            <a:endParaRPr lang="en-US" sz="1600" i="1" dirty="0"/>
          </a:p>
        </p:txBody>
      </p:sp>
      <p:sp>
        <p:nvSpPr>
          <p:cNvPr id="2" name="TextBox 1">
            <a:extLst>
              <a:ext uri="{FF2B5EF4-FFF2-40B4-BE49-F238E27FC236}">
                <a16:creationId xmlns:a16="http://schemas.microsoft.com/office/drawing/2014/main" id="{66C99C5B-5619-4760-ED71-596F6B1A439E}"/>
              </a:ext>
            </a:extLst>
          </p:cNvPr>
          <p:cNvSpPr txBox="1"/>
          <p:nvPr/>
        </p:nvSpPr>
        <p:spPr bwMode="gray">
          <a:xfrm>
            <a:off x="6842421" y="2578314"/>
            <a:ext cx="1244110" cy="215444"/>
          </a:xfrm>
          <a:prstGeom prst="rect">
            <a:avLst/>
          </a:prstGeom>
        </p:spPr>
        <p:txBody>
          <a:bodyPr vert="horz" wrap="square" lIns="0" tIns="0" rIns="0" bIns="0" rtlCol="0">
            <a:spAutoFit/>
          </a:bodyPr>
          <a:lstStyle/>
          <a:p>
            <a:pPr algn="ctr">
              <a:spcBef>
                <a:spcPts val="600"/>
              </a:spcBef>
              <a:buClr>
                <a:schemeClr val="accent6"/>
              </a:buClr>
            </a:pPr>
            <a:r>
              <a:rPr lang="en-US" sz="1400" b="1" dirty="0"/>
              <a:t>Net closures</a:t>
            </a:r>
          </a:p>
        </p:txBody>
      </p:sp>
      <p:sp>
        <p:nvSpPr>
          <p:cNvPr id="12" name="TextBox 11">
            <a:extLst>
              <a:ext uri="{FF2B5EF4-FFF2-40B4-BE49-F238E27FC236}">
                <a16:creationId xmlns:a16="http://schemas.microsoft.com/office/drawing/2014/main" id="{5BB73250-A115-4A01-72A2-AAA94C4FE7EF}"/>
              </a:ext>
            </a:extLst>
          </p:cNvPr>
          <p:cNvSpPr txBox="1"/>
          <p:nvPr/>
        </p:nvSpPr>
        <p:spPr bwMode="gray">
          <a:xfrm>
            <a:off x="8130453" y="2578314"/>
            <a:ext cx="1460367" cy="215444"/>
          </a:xfrm>
          <a:prstGeom prst="rect">
            <a:avLst/>
          </a:prstGeom>
        </p:spPr>
        <p:txBody>
          <a:bodyPr vert="horz" wrap="square" lIns="0" tIns="0" rIns="0" bIns="0" rtlCol="0">
            <a:spAutoFit/>
          </a:bodyPr>
          <a:lstStyle/>
          <a:p>
            <a:pPr algn="ctr">
              <a:spcBef>
                <a:spcPts val="600"/>
              </a:spcBef>
              <a:buClr>
                <a:schemeClr val="accent6"/>
              </a:buClr>
            </a:pPr>
            <a:r>
              <a:rPr lang="en-US" sz="1400" b="1" dirty="0"/>
              <a:t>Urban closures</a:t>
            </a:r>
          </a:p>
        </p:txBody>
      </p:sp>
      <p:sp>
        <p:nvSpPr>
          <p:cNvPr id="14" name="TextBox 13">
            <a:extLst>
              <a:ext uri="{FF2B5EF4-FFF2-40B4-BE49-F238E27FC236}">
                <a16:creationId xmlns:a16="http://schemas.microsoft.com/office/drawing/2014/main" id="{577456C0-C41A-A276-7646-6451E357ACC2}"/>
              </a:ext>
            </a:extLst>
          </p:cNvPr>
          <p:cNvSpPr txBox="1"/>
          <p:nvPr/>
        </p:nvSpPr>
        <p:spPr bwMode="gray">
          <a:xfrm>
            <a:off x="9634741" y="2578314"/>
            <a:ext cx="1460367" cy="215444"/>
          </a:xfrm>
          <a:prstGeom prst="rect">
            <a:avLst/>
          </a:prstGeom>
        </p:spPr>
        <p:txBody>
          <a:bodyPr vert="horz" wrap="square" lIns="0" tIns="0" rIns="0" bIns="0" rtlCol="0">
            <a:spAutoFit/>
          </a:bodyPr>
          <a:lstStyle/>
          <a:p>
            <a:pPr algn="ctr">
              <a:spcBef>
                <a:spcPts val="600"/>
              </a:spcBef>
              <a:buClr>
                <a:schemeClr val="accent6"/>
              </a:buClr>
            </a:pPr>
            <a:r>
              <a:rPr lang="en-US" sz="1400" b="1" dirty="0"/>
              <a:t>Rural closures</a:t>
            </a:r>
          </a:p>
        </p:txBody>
      </p:sp>
    </p:spTree>
    <p:extLst>
      <p:ext uri="{BB962C8B-B14F-4D97-AF65-F5344CB8AC3E}">
        <p14:creationId xmlns:p14="http://schemas.microsoft.com/office/powerpoint/2010/main" val="932716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72992CE-2EC8-45AF-9C2D-624148DB7EB8}"/>
              </a:ext>
            </a:extLst>
          </p:cNvPr>
          <p:cNvSpPr>
            <a:spLocks noGrp="1"/>
          </p:cNvSpPr>
          <p:nvPr>
            <p:ph type="body" sz="quarter" idx="19"/>
          </p:nvPr>
        </p:nvSpPr>
        <p:spPr>
          <a:xfrm>
            <a:off x="2708218" y="3804911"/>
            <a:ext cx="7001839" cy="674031"/>
          </a:xfrm>
        </p:spPr>
        <p:txBody>
          <a:bodyPr/>
          <a:lstStyle/>
          <a:p>
            <a:r>
              <a:rPr lang="en-US" sz="2400" dirty="0"/>
              <a:t>Trend: Quality suffers as organizations look for workforce stability.</a:t>
            </a:r>
          </a:p>
        </p:txBody>
      </p:sp>
      <p:sp>
        <p:nvSpPr>
          <p:cNvPr id="9" name="Text Placeholder 8">
            <a:extLst>
              <a:ext uri="{FF2B5EF4-FFF2-40B4-BE49-F238E27FC236}">
                <a16:creationId xmlns:a16="http://schemas.microsoft.com/office/drawing/2014/main" id="{9A0846D5-7406-4513-A9FB-E4AD3DE1AE75}"/>
              </a:ext>
            </a:extLst>
          </p:cNvPr>
          <p:cNvSpPr>
            <a:spLocks noGrp="1"/>
          </p:cNvSpPr>
          <p:nvPr>
            <p:ph type="body" sz="quarter" idx="20"/>
          </p:nvPr>
        </p:nvSpPr>
        <p:spPr/>
        <p:txBody>
          <a:bodyPr/>
          <a:lstStyle/>
          <a:p>
            <a:r>
              <a:rPr lang="en-US"/>
              <a:t>03</a:t>
            </a:r>
          </a:p>
        </p:txBody>
      </p:sp>
    </p:spTree>
    <p:extLst>
      <p:ext uri="{BB962C8B-B14F-4D97-AF65-F5344CB8AC3E}">
        <p14:creationId xmlns:p14="http://schemas.microsoft.com/office/powerpoint/2010/main" val="3406044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3F06F5-ACDC-46F4-AE9F-4207C49B3F68}"/>
              </a:ext>
            </a:extLst>
          </p:cNvPr>
          <p:cNvSpPr>
            <a:spLocks noGrp="1"/>
          </p:cNvSpPr>
          <p:nvPr>
            <p:ph type="title"/>
          </p:nvPr>
        </p:nvSpPr>
        <p:spPr>
          <a:xfrm>
            <a:off x="612774" y="588771"/>
            <a:ext cx="10972801" cy="540917"/>
          </a:xfrm>
        </p:spPr>
        <p:txBody>
          <a:bodyPr/>
          <a:lstStyle/>
          <a:p>
            <a:r>
              <a:rPr lang="en-US">
                <a:cs typeface="Times New Roman"/>
              </a:rPr>
              <a:t>Health equity is an access issue</a:t>
            </a:r>
            <a:endParaRPr lang="en-US"/>
          </a:p>
        </p:txBody>
      </p:sp>
      <p:sp>
        <p:nvSpPr>
          <p:cNvPr id="9" name="Text Placeholder 1">
            <a:extLst>
              <a:ext uri="{FF2B5EF4-FFF2-40B4-BE49-F238E27FC236}">
                <a16:creationId xmlns:a16="http://schemas.microsoft.com/office/drawing/2014/main" id="{B38323BF-3CA6-403E-ADCC-F15904B6D516}"/>
              </a:ext>
            </a:extLst>
          </p:cNvPr>
          <p:cNvSpPr txBox="1">
            <a:spLocks/>
          </p:cNvSpPr>
          <p:nvPr/>
        </p:nvSpPr>
        <p:spPr bwMode="gray">
          <a:xfrm>
            <a:off x="612773" y="1988927"/>
            <a:ext cx="4978401" cy="492443"/>
          </a:xfrm>
          <a:prstGeom prst="rect">
            <a:avLst/>
          </a:prstGeom>
        </p:spPr>
        <p:txBody>
          <a:bodyPr vert="horz" wrap="square" lIns="0" tIns="0" rIns="0" bIns="0" rtlCol="0">
            <a:sp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indent="0">
              <a:spcBef>
                <a:spcPts val="0"/>
              </a:spcBef>
              <a:buNone/>
            </a:pPr>
            <a:r>
              <a:rPr lang="en-US" sz="1600" b="1" dirty="0"/>
              <a:t>Racial disparities in access to care and mortality in U.S. breast cancer patients</a:t>
            </a:r>
          </a:p>
        </p:txBody>
      </p:sp>
      <p:graphicFrame>
        <p:nvGraphicFramePr>
          <p:cNvPr id="13" name="Table 11">
            <a:extLst>
              <a:ext uri="{FF2B5EF4-FFF2-40B4-BE49-F238E27FC236}">
                <a16:creationId xmlns:a16="http://schemas.microsoft.com/office/drawing/2014/main" id="{19A2C272-5719-437A-B0BC-DD4DD5BBCCD8}"/>
              </a:ext>
            </a:extLst>
          </p:cNvPr>
          <p:cNvGraphicFramePr>
            <a:graphicFrameLocks noGrp="1"/>
          </p:cNvGraphicFramePr>
          <p:nvPr>
            <p:extLst>
              <p:ext uri="{D42A27DB-BD31-4B8C-83A1-F6EECF244321}">
                <p14:modId xmlns:p14="http://schemas.microsoft.com/office/powerpoint/2010/main" val="845199011"/>
              </p:ext>
            </p:extLst>
          </p:nvPr>
        </p:nvGraphicFramePr>
        <p:xfrm>
          <a:off x="7473725" y="1988927"/>
          <a:ext cx="3742265" cy="3293192"/>
        </p:xfrm>
        <a:graphic>
          <a:graphicData uri="http://schemas.openxmlformats.org/drawingml/2006/table">
            <a:tbl>
              <a:tblPr firstRow="1" bandRow="1">
                <a:tableStyleId>{2D5ABB26-0587-4C30-8999-92F81FD0307C}</a:tableStyleId>
              </a:tblPr>
              <a:tblGrid>
                <a:gridCol w="276969">
                  <a:extLst>
                    <a:ext uri="{9D8B030D-6E8A-4147-A177-3AD203B41FA5}">
                      <a16:colId xmlns:a16="http://schemas.microsoft.com/office/drawing/2014/main" val="1220015292"/>
                    </a:ext>
                  </a:extLst>
                </a:gridCol>
                <a:gridCol w="368843">
                  <a:extLst>
                    <a:ext uri="{9D8B030D-6E8A-4147-A177-3AD203B41FA5}">
                      <a16:colId xmlns:a16="http://schemas.microsoft.com/office/drawing/2014/main" val="2914703008"/>
                    </a:ext>
                  </a:extLst>
                </a:gridCol>
                <a:gridCol w="1234570">
                  <a:extLst>
                    <a:ext uri="{9D8B030D-6E8A-4147-A177-3AD203B41FA5}">
                      <a16:colId xmlns:a16="http://schemas.microsoft.com/office/drawing/2014/main" val="4255539249"/>
                    </a:ext>
                  </a:extLst>
                </a:gridCol>
                <a:gridCol w="1861883">
                  <a:extLst>
                    <a:ext uri="{9D8B030D-6E8A-4147-A177-3AD203B41FA5}">
                      <a16:colId xmlns:a16="http://schemas.microsoft.com/office/drawing/2014/main" val="2630993924"/>
                    </a:ext>
                  </a:extLst>
                </a:gridCol>
              </a:tblGrid>
              <a:tr h="156660">
                <a:tc>
                  <a:txBody>
                    <a:bodyPr/>
                    <a:lstStyle/>
                    <a:p>
                      <a:endParaRPr lang="en-US" sz="900"/>
                    </a:p>
                  </a:txBody>
                  <a:tcPr marL="0" marR="0" marT="0" marB="0">
                    <a:solidFill>
                      <a:schemeClr val="bg2"/>
                    </a:solidFill>
                  </a:tcPr>
                </a:tc>
                <a:tc>
                  <a:txBody>
                    <a:bodyPr/>
                    <a:lstStyle/>
                    <a:p>
                      <a:endParaRPr lang="en-US" sz="900"/>
                    </a:p>
                  </a:txBody>
                  <a:tcPr marL="0" marR="0" marT="0" marB="0">
                    <a:solidFill>
                      <a:schemeClr val="bg2"/>
                    </a:solidFill>
                  </a:tcPr>
                </a:tc>
                <a:tc>
                  <a:txBody>
                    <a:bodyPr/>
                    <a:lstStyle/>
                    <a:p>
                      <a:endParaRPr lang="en-US" sz="900"/>
                    </a:p>
                  </a:txBody>
                  <a:tcPr marL="0" marR="0" marT="0" marB="0">
                    <a:solidFill>
                      <a:schemeClr val="bg2"/>
                    </a:solidFill>
                  </a:tcPr>
                </a:tc>
                <a:tc>
                  <a:txBody>
                    <a:bodyPr/>
                    <a:lstStyle/>
                    <a:p>
                      <a:endParaRPr lang="en-US" sz="900"/>
                    </a:p>
                  </a:txBody>
                  <a:tcPr marL="0" marR="0" marT="0" marB="0"/>
                </a:tc>
                <a:extLst>
                  <a:ext uri="{0D108BD9-81ED-4DB2-BD59-A6C34878D82A}">
                    <a16:rowId xmlns:a16="http://schemas.microsoft.com/office/drawing/2014/main" val="1586444126"/>
                  </a:ext>
                </a:extLst>
              </a:tr>
              <a:tr h="156660">
                <a:tc>
                  <a:txBody>
                    <a:bodyPr/>
                    <a:lstStyle/>
                    <a:p>
                      <a:endParaRPr lang="en-US" sz="900"/>
                    </a:p>
                  </a:txBody>
                  <a:tcPr marL="0" marR="0" marT="0" marB="0">
                    <a:solidFill>
                      <a:schemeClr val="bg2"/>
                    </a:solidFill>
                  </a:tcPr>
                </a:tc>
                <a:tc>
                  <a:txBody>
                    <a:bodyPr/>
                    <a:lstStyle/>
                    <a:p>
                      <a:endParaRPr lang="en-US" sz="900"/>
                    </a:p>
                  </a:txBody>
                  <a:tcPr marL="0" marR="0" marT="0" marB="0"/>
                </a:tc>
                <a:tc>
                  <a:txBody>
                    <a:bodyPr/>
                    <a:lstStyle/>
                    <a:p>
                      <a:endParaRPr lang="en-US" sz="900"/>
                    </a:p>
                  </a:txBody>
                  <a:tcPr marL="0" marR="0" marT="0" marB="0">
                    <a:lnB w="19050" cap="flat" cmpd="sng" algn="ctr">
                      <a:solidFill>
                        <a:schemeClr val="accent6"/>
                      </a:solidFill>
                      <a:prstDash val="solid"/>
                      <a:round/>
                      <a:headEnd type="none" w="med" len="med"/>
                      <a:tailEnd type="none" w="med" len="med"/>
                    </a:lnB>
                  </a:tcPr>
                </a:tc>
                <a:tc>
                  <a:txBody>
                    <a:bodyPr/>
                    <a:lstStyle/>
                    <a:p>
                      <a:endParaRPr lang="en-US" sz="900"/>
                    </a:p>
                  </a:txBody>
                  <a:tcPr marL="0" marR="0" marT="0" marB="0">
                    <a:lnB w="1905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3887123346"/>
                  </a:ext>
                </a:extLst>
              </a:tr>
              <a:tr h="783299">
                <a:tc>
                  <a:txBody>
                    <a:bodyPr/>
                    <a:lstStyle/>
                    <a:p>
                      <a:endParaRPr lang="en-US"/>
                    </a:p>
                  </a:txBody>
                  <a:tcPr>
                    <a:solidFill>
                      <a:schemeClr val="bg2"/>
                    </a:solidFill>
                  </a:tcPr>
                </a:tc>
                <a:tc>
                  <a:txBody>
                    <a:bodyPr/>
                    <a:lstStyle/>
                    <a:p>
                      <a:endParaRPr lang="en-US"/>
                    </a:p>
                  </a:txBody>
                  <a:tcPr/>
                </a:tc>
                <a:tc gridSpan="2">
                  <a:txBody>
                    <a:bodyPr/>
                    <a:lstStyle/>
                    <a:p>
                      <a:r>
                        <a:rPr lang="en-US" sz="1800" b="1">
                          <a:latin typeface="+mj-lt"/>
                        </a:rPr>
                        <a:t>Care delivery system turmoil creates barriers to care</a:t>
                      </a:r>
                      <a:endParaRPr lang="en-US" sz="1800" b="1" baseline="30000">
                        <a:latin typeface="+mj-lt"/>
                      </a:endParaRPr>
                    </a:p>
                  </a:txBody>
                  <a:tcPr marL="0" marR="0" marT="0" marB="137160">
                    <a:lnT w="19050" cap="flat" cmpd="sng" algn="ctr">
                      <a:solidFill>
                        <a:schemeClr val="accent6"/>
                      </a:solidFill>
                      <a:prstDash val="solid"/>
                      <a:round/>
                      <a:headEnd type="none" w="med" len="med"/>
                      <a:tailEnd type="none" w="med" len="med"/>
                    </a:lnT>
                  </a:tcPr>
                </a:tc>
                <a:tc hMerge="1">
                  <a:txBody>
                    <a:bodyPr/>
                    <a:lstStyle/>
                    <a:p>
                      <a:endParaRPr lang="en-US"/>
                    </a:p>
                  </a:txBody>
                  <a:tcPr/>
                </a:tc>
                <a:extLst>
                  <a:ext uri="{0D108BD9-81ED-4DB2-BD59-A6C34878D82A}">
                    <a16:rowId xmlns:a16="http://schemas.microsoft.com/office/drawing/2014/main" val="1689380924"/>
                  </a:ext>
                </a:extLst>
              </a:tr>
              <a:tr h="1883253">
                <a:tc rowSpan="2">
                  <a:txBody>
                    <a:bodyPr/>
                    <a:lstStyle/>
                    <a:p>
                      <a:endParaRPr lang="en-US" sz="900"/>
                    </a:p>
                  </a:txBody>
                  <a:tcPr marL="0" marR="0" marT="0" marB="0">
                    <a:solidFill>
                      <a:schemeClr val="bg2"/>
                    </a:solidFill>
                  </a:tcPr>
                </a:tc>
                <a:tc rowSpan="2">
                  <a:txBody>
                    <a:bodyPr/>
                    <a:lstStyle/>
                    <a:p>
                      <a:endParaRPr lang="en-US" sz="900" b="0"/>
                    </a:p>
                  </a:txBody>
                  <a:tcPr marL="0" marR="0" marT="0" marB="0"/>
                </a:tc>
                <a:tc gridSpan="2">
                  <a:txBody>
                    <a:bodyPr/>
                    <a:lstStyle/>
                    <a:p>
                      <a:pPr marL="173736" marR="0" lvl="0" indent="-173736" algn="l" rtl="0" eaLnBrk="1" fontAlgn="ctr" latinLnBrk="0" hangingPunct="1">
                        <a:lnSpc>
                          <a:spcPct val="110000"/>
                        </a:lnSpc>
                        <a:spcBef>
                          <a:spcPts val="500"/>
                        </a:spcBef>
                        <a:spcAft>
                          <a:spcPts val="0"/>
                        </a:spcAft>
                        <a:buClr>
                          <a:schemeClr val="accent6"/>
                        </a:buClr>
                        <a:buSzTx/>
                        <a:buFont typeface="Arial" panose="020B0604020202020204" pitchFamily="34" charset="0"/>
                        <a:buChar char="•"/>
                      </a:pPr>
                      <a:r>
                        <a:rPr lang="en-US" sz="1400" b="0" dirty="0"/>
                        <a:t>Average wait time for a physician appointment was </a:t>
                      </a:r>
                      <a:r>
                        <a:rPr lang="en-US" sz="1400" b="1" dirty="0"/>
                        <a:t>26 days </a:t>
                      </a:r>
                      <a:r>
                        <a:rPr lang="en-US" sz="1400" b="0" dirty="0"/>
                        <a:t>in 2022, up </a:t>
                      </a:r>
                      <a:r>
                        <a:rPr lang="en-US" sz="1400" b="1" dirty="0"/>
                        <a:t>8% </a:t>
                      </a:r>
                      <a:r>
                        <a:rPr lang="en-US" sz="1400" b="0" dirty="0"/>
                        <a:t>from 2017</a:t>
                      </a:r>
                    </a:p>
                    <a:p>
                      <a:pPr marL="173736" marR="0" lvl="0" indent="-173736" algn="l" rtl="0" eaLnBrk="1" fontAlgn="ctr" latinLnBrk="0" hangingPunct="1">
                        <a:lnSpc>
                          <a:spcPct val="110000"/>
                        </a:lnSpc>
                        <a:spcBef>
                          <a:spcPts val="500"/>
                        </a:spcBef>
                        <a:spcAft>
                          <a:spcPts val="0"/>
                        </a:spcAft>
                        <a:buClr>
                          <a:schemeClr val="accent6"/>
                        </a:buClr>
                        <a:buSzTx/>
                        <a:buFont typeface="Arial" panose="020B0604020202020204" pitchFamily="34" charset="0"/>
                        <a:buChar char="•"/>
                      </a:pPr>
                      <a:r>
                        <a:rPr lang="en-US" sz="1400" b="1" dirty="0"/>
                        <a:t>19 </a:t>
                      </a:r>
                      <a:r>
                        <a:rPr lang="en-US" sz="1400" b="0" dirty="0"/>
                        <a:t>rural hospitals closed in 2020</a:t>
                      </a:r>
                    </a:p>
                    <a:p>
                      <a:pPr marL="173736" marR="0" lvl="0" indent="-173736" algn="l" defTabSz="914400" rtl="0" eaLnBrk="1" fontAlgn="ctr" latinLnBrk="0" hangingPunct="1">
                        <a:lnSpc>
                          <a:spcPct val="110000"/>
                        </a:lnSpc>
                        <a:spcBef>
                          <a:spcPts val="500"/>
                        </a:spcBef>
                        <a:spcAft>
                          <a:spcPts val="0"/>
                        </a:spcAft>
                        <a:buClr>
                          <a:schemeClr val="accent6"/>
                        </a:buClr>
                        <a:buSzTx/>
                        <a:buFont typeface="Arial" panose="020B0604020202020204" pitchFamily="34" charset="0"/>
                        <a:buChar char="•"/>
                        <a:tabLst/>
                        <a:defRPr/>
                      </a:pPr>
                      <a:r>
                        <a:rPr lang="en-US" sz="1400" b="0" dirty="0"/>
                        <a:t>Only </a:t>
                      </a:r>
                      <a:r>
                        <a:rPr lang="en-US" sz="1400" b="1" dirty="0"/>
                        <a:t>54%</a:t>
                      </a:r>
                      <a:r>
                        <a:rPr lang="en-US" sz="1400" b="0" dirty="0"/>
                        <a:t> of physicians accepted Medicaid in 2022</a:t>
                      </a:r>
                    </a:p>
                  </a:txBody>
                  <a:tcPr marL="0" marR="0" marT="0" marB="0"/>
                </a:tc>
                <a:tc hMerge="1">
                  <a:txBody>
                    <a:bodyPr/>
                    <a:lstStyle/>
                    <a:p>
                      <a:endParaRPr lang="en-US" sz="900"/>
                    </a:p>
                  </a:txBody>
                  <a:tcPr marL="0" marR="0" marT="0" marB="0"/>
                </a:tc>
                <a:extLst>
                  <a:ext uri="{0D108BD9-81ED-4DB2-BD59-A6C34878D82A}">
                    <a16:rowId xmlns:a16="http://schemas.microsoft.com/office/drawing/2014/main" val="254195696"/>
                  </a:ext>
                </a:extLst>
              </a:tr>
              <a:tr h="156660">
                <a:tc vMerge="1">
                  <a:txBody>
                    <a:bodyPr/>
                    <a:lstStyle/>
                    <a:p>
                      <a:endParaRPr lang="en-US"/>
                    </a:p>
                  </a:txBody>
                  <a:tcPr/>
                </a:tc>
                <a:tc vMerge="1">
                  <a:txBody>
                    <a:bodyPr/>
                    <a:lstStyle/>
                    <a:p>
                      <a:endParaRPr lang="en-US"/>
                    </a:p>
                  </a:txBody>
                  <a:tcPr/>
                </a:tc>
                <a:tc>
                  <a:txBody>
                    <a:bodyPr/>
                    <a:lstStyle/>
                    <a:p>
                      <a:endParaRPr lang="en-US" sz="900"/>
                    </a:p>
                  </a:txBody>
                  <a:tcPr marL="0" marR="0" marT="0" marB="0"/>
                </a:tc>
                <a:tc>
                  <a:txBody>
                    <a:bodyPr/>
                    <a:lstStyle/>
                    <a:p>
                      <a:endParaRPr lang="en-US" sz="900"/>
                    </a:p>
                  </a:txBody>
                  <a:tcPr marL="0" marR="0" marT="0" marB="0"/>
                </a:tc>
                <a:extLst>
                  <a:ext uri="{0D108BD9-81ED-4DB2-BD59-A6C34878D82A}">
                    <a16:rowId xmlns:a16="http://schemas.microsoft.com/office/drawing/2014/main" val="2254837702"/>
                  </a:ext>
                </a:extLst>
              </a:tr>
              <a:tr h="156660">
                <a:tc>
                  <a:txBody>
                    <a:bodyPr/>
                    <a:lstStyle/>
                    <a:p>
                      <a:endParaRPr lang="en-US" sz="900"/>
                    </a:p>
                  </a:txBody>
                  <a:tcPr marL="0" marR="0" marT="0" marB="0">
                    <a:solidFill>
                      <a:schemeClr val="bg2"/>
                    </a:solidFill>
                  </a:tcPr>
                </a:tc>
                <a:tc>
                  <a:txBody>
                    <a:bodyPr/>
                    <a:lstStyle/>
                    <a:p>
                      <a:endParaRPr lang="en-US" sz="900"/>
                    </a:p>
                  </a:txBody>
                  <a:tcPr marL="0" marR="0" marT="0" marB="0">
                    <a:solidFill>
                      <a:schemeClr val="bg2"/>
                    </a:solidFill>
                  </a:tcPr>
                </a:tc>
                <a:tc>
                  <a:txBody>
                    <a:bodyPr/>
                    <a:lstStyle/>
                    <a:p>
                      <a:endParaRPr lang="en-US" sz="900"/>
                    </a:p>
                  </a:txBody>
                  <a:tcPr marL="0" marR="0" marT="0" marB="0">
                    <a:solidFill>
                      <a:schemeClr val="bg2"/>
                    </a:solidFill>
                  </a:tcPr>
                </a:tc>
                <a:tc>
                  <a:txBody>
                    <a:bodyPr/>
                    <a:lstStyle/>
                    <a:p>
                      <a:endParaRPr lang="en-US" sz="900" dirty="0"/>
                    </a:p>
                  </a:txBody>
                  <a:tcPr marL="0" marR="0" marT="0" marB="0"/>
                </a:tc>
                <a:extLst>
                  <a:ext uri="{0D108BD9-81ED-4DB2-BD59-A6C34878D82A}">
                    <a16:rowId xmlns:a16="http://schemas.microsoft.com/office/drawing/2014/main" val="2472735936"/>
                  </a:ext>
                </a:extLst>
              </a:tr>
            </a:tbl>
          </a:graphicData>
        </a:graphic>
      </p:graphicFrame>
      <p:sp>
        <p:nvSpPr>
          <p:cNvPr id="14" name="Text Placeholder 4">
            <a:extLst>
              <a:ext uri="{FF2B5EF4-FFF2-40B4-BE49-F238E27FC236}">
                <a16:creationId xmlns:a16="http://schemas.microsoft.com/office/drawing/2014/main" id="{AE2F9F7D-F404-B1C1-ABAB-9BEE0A282E4D}"/>
              </a:ext>
            </a:extLst>
          </p:cNvPr>
          <p:cNvSpPr txBox="1">
            <a:spLocks/>
          </p:cNvSpPr>
          <p:nvPr/>
        </p:nvSpPr>
        <p:spPr bwMode="gray">
          <a:xfrm>
            <a:off x="7318495" y="5527457"/>
            <a:ext cx="4457950" cy="646331"/>
          </a:xfrm>
          <a:prstGeom prst="rect">
            <a:avLst/>
          </a:prstGeom>
        </p:spPr>
        <p:txBody>
          <a:bodyPr vert="horz" wrap="square" lIns="0" tIns="0" rIns="0" bIns="0" rtlCol="0" anchor="b" anchorCtr="0">
            <a:spAutoFit/>
          </a:bodyPr>
          <a:lstStyle>
            <a:lvl1pPr marL="0" indent="0" algn="l" defTabSz="914400" rtl="0" eaLnBrk="1" fontAlgn="ctr" latinLnBrk="0" hangingPunct="1">
              <a:lnSpc>
                <a:spcPct val="100000"/>
              </a:lnSpc>
              <a:spcBef>
                <a:spcPts val="0"/>
              </a:spcBef>
              <a:buClr>
                <a:schemeClr val="accent6"/>
              </a:buClr>
              <a:buFont typeface="Arial" panose="020B0604020202020204" pitchFamily="34" charset="0"/>
              <a:buNone/>
              <a:defRPr sz="700" kern="1200" baseline="0">
                <a:solidFill>
                  <a:schemeClr val="accent3"/>
                </a:solidFill>
                <a:latin typeface="+mn-lt"/>
                <a:ea typeface="+mn-ea"/>
                <a:cs typeface="+mn-cs"/>
              </a:defRPr>
            </a:lvl1pPr>
            <a:lvl2pPr marL="1143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a:solidFill>
                  <a:schemeClr val="tx1"/>
                </a:solidFill>
                <a:latin typeface="+mn-lt"/>
                <a:ea typeface="+mn-ea"/>
                <a:cs typeface="+mn-cs"/>
              </a:defRPr>
            </a:lvl2pPr>
            <a:lvl3pPr marL="2286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a:solidFill>
                  <a:schemeClr val="tx1"/>
                </a:solidFill>
                <a:latin typeface="+mn-lt"/>
                <a:ea typeface="+mn-ea"/>
                <a:cs typeface="+mn-cs"/>
              </a:defRPr>
            </a:lvl3pPr>
            <a:lvl4pPr marL="3429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a:solidFill>
                  <a:schemeClr val="tx1"/>
                </a:solidFill>
                <a:latin typeface="+mn-lt"/>
                <a:ea typeface="+mn-ea"/>
                <a:cs typeface="+mn-cs"/>
              </a:defRPr>
            </a:lvl4pPr>
            <a:lvl5pPr marL="4572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r>
              <a:rPr lang="en-US" dirty="0"/>
              <a:t>Source: “AHA report: Rural hospital closures threaten patient access to care” American Hospital Association, 09/2022; “AMN healthcare survey: Physician appointment wait times up 8% from 2017, up 24% from 2004" </a:t>
            </a:r>
            <a:r>
              <a:rPr lang="en-US" dirty="0" err="1"/>
              <a:t>Merrit</a:t>
            </a:r>
            <a:r>
              <a:rPr lang="en-US" dirty="0"/>
              <a:t> Hawkins. 09/12/2022; Miller-</a:t>
            </a:r>
            <a:r>
              <a:rPr lang="en-US" dirty="0" err="1"/>
              <a:t>Kleinhenz</a:t>
            </a:r>
            <a:r>
              <a:rPr lang="en-US" dirty="0"/>
              <a:t> et al., “Racial disparities in diagnostic delay among women with breast cancer” Journal of the American College of Radiology, 10/2021; McDowell, S. “Breast cancer death rates are highest for Black women—Again” American Cancer Society, 10/03/2022; Susan G. Komen, “How do breast cancer screening rates compare among different groups in the U.S.?” komen.org, Updated 1/24/2023. </a:t>
            </a:r>
          </a:p>
        </p:txBody>
      </p:sp>
      <p:graphicFrame>
        <p:nvGraphicFramePr>
          <p:cNvPr id="11" name="Chart 10">
            <a:extLst>
              <a:ext uri="{FF2B5EF4-FFF2-40B4-BE49-F238E27FC236}">
                <a16:creationId xmlns:a16="http://schemas.microsoft.com/office/drawing/2014/main" id="{E064A652-2EDB-42DA-BEED-A41AE9109298}"/>
              </a:ext>
            </a:extLst>
          </p:cNvPr>
          <p:cNvGraphicFramePr/>
          <p:nvPr>
            <p:extLst>
              <p:ext uri="{D42A27DB-BD31-4B8C-83A1-F6EECF244321}">
                <p14:modId xmlns:p14="http://schemas.microsoft.com/office/powerpoint/2010/main" val="2337773936"/>
              </p:ext>
            </p:extLst>
          </p:nvPr>
        </p:nvGraphicFramePr>
        <p:xfrm>
          <a:off x="415555" y="2766188"/>
          <a:ext cx="6721625" cy="32208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56806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B4C207-4004-4285-81C1-056EAB873436}"/>
              </a:ext>
            </a:extLst>
          </p:cNvPr>
          <p:cNvSpPr>
            <a:spLocks noGrp="1"/>
          </p:cNvSpPr>
          <p:nvPr>
            <p:ph type="title"/>
          </p:nvPr>
        </p:nvSpPr>
        <p:spPr/>
        <p:txBody>
          <a:bodyPr/>
          <a:lstStyle/>
          <a:p>
            <a:r>
              <a:rPr lang="en-US"/>
              <a:t>Achieving mission with margins </a:t>
            </a:r>
          </a:p>
        </p:txBody>
      </p:sp>
      <p:sp>
        <p:nvSpPr>
          <p:cNvPr id="17" name="Text Placeholder">
            <a:extLst>
              <a:ext uri="{FF2B5EF4-FFF2-40B4-BE49-F238E27FC236}">
                <a16:creationId xmlns:a16="http://schemas.microsoft.com/office/drawing/2014/main" id="{7AA223D3-7646-4D3A-896F-7491F075539B}"/>
              </a:ext>
            </a:extLst>
          </p:cNvPr>
          <p:cNvSpPr txBox="1">
            <a:spLocks/>
          </p:cNvSpPr>
          <p:nvPr/>
        </p:nvSpPr>
        <p:spPr bwMode="gray">
          <a:xfrm>
            <a:off x="609599" y="1663441"/>
            <a:ext cx="10245213" cy="1624101"/>
          </a:xfrm>
          <a:custGeom>
            <a:avLst/>
            <a:gdLst>
              <a:gd name="connsiteX0" fmla="*/ 0 w 3337543"/>
              <a:gd name="connsiteY0" fmla="*/ 0 h 3677930"/>
              <a:gd name="connsiteX1" fmla="*/ 3337543 w 3337543"/>
              <a:gd name="connsiteY1" fmla="*/ 0 h 3677930"/>
              <a:gd name="connsiteX2" fmla="*/ 3337543 w 3337543"/>
              <a:gd name="connsiteY2" fmla="*/ 3677930 h 3677930"/>
              <a:gd name="connsiteX3" fmla="*/ 0 w 3337543"/>
              <a:gd name="connsiteY3" fmla="*/ 3677930 h 3677930"/>
              <a:gd name="connsiteX4" fmla="*/ 0 w 3337543"/>
              <a:gd name="connsiteY4" fmla="*/ 0 h 3677930"/>
              <a:gd name="connsiteX0" fmla="*/ 31373 w 3337543"/>
              <a:gd name="connsiteY0" fmla="*/ 3656230 h 3677930"/>
              <a:gd name="connsiteX1" fmla="*/ 2829135 w 3337543"/>
              <a:gd name="connsiteY1" fmla="*/ 3697092 h 3677930"/>
              <a:gd name="connsiteX0" fmla="*/ 0 w 3341104"/>
              <a:gd name="connsiteY0" fmla="*/ 0 h 3678042"/>
              <a:gd name="connsiteX1" fmla="*/ 3337543 w 3341104"/>
              <a:gd name="connsiteY1" fmla="*/ 0 h 3678042"/>
              <a:gd name="connsiteX2" fmla="*/ 3337543 w 3341104"/>
              <a:gd name="connsiteY2" fmla="*/ 3677930 h 3678042"/>
              <a:gd name="connsiteX3" fmla="*/ 0 w 3341104"/>
              <a:gd name="connsiteY3" fmla="*/ 3677930 h 3678042"/>
              <a:gd name="connsiteX4" fmla="*/ 0 w 3341104"/>
              <a:gd name="connsiteY4" fmla="*/ 0 h 3678042"/>
              <a:gd name="connsiteX0" fmla="*/ 31373 w 3341104"/>
              <a:gd name="connsiteY0" fmla="*/ 3656230 h 3678042"/>
              <a:gd name="connsiteX1" fmla="*/ 3341104 w 3341104"/>
              <a:gd name="connsiteY1" fmla="*/ 3678042 h 3678042"/>
              <a:gd name="connsiteX0" fmla="*/ 0 w 3341104"/>
              <a:gd name="connsiteY0" fmla="*/ 0 h 3678042"/>
              <a:gd name="connsiteX1" fmla="*/ 3337543 w 3341104"/>
              <a:gd name="connsiteY1" fmla="*/ 0 h 3678042"/>
              <a:gd name="connsiteX2" fmla="*/ 3337543 w 3341104"/>
              <a:gd name="connsiteY2" fmla="*/ 3677930 h 3678042"/>
              <a:gd name="connsiteX3" fmla="*/ 0 w 3341104"/>
              <a:gd name="connsiteY3" fmla="*/ 3677930 h 3678042"/>
              <a:gd name="connsiteX4" fmla="*/ 0 w 3341104"/>
              <a:gd name="connsiteY4" fmla="*/ 0 h 3678042"/>
              <a:gd name="connsiteX0" fmla="*/ 31373 w 3341104"/>
              <a:gd name="connsiteY0" fmla="*/ 3656230 h 3678042"/>
              <a:gd name="connsiteX1" fmla="*/ 3341104 w 3341104"/>
              <a:gd name="connsiteY1" fmla="*/ 3678042 h 3678042"/>
              <a:gd name="connsiteX0" fmla="*/ 0 w 3341104"/>
              <a:gd name="connsiteY0" fmla="*/ 0 h 3678042"/>
              <a:gd name="connsiteX1" fmla="*/ 3337543 w 3341104"/>
              <a:gd name="connsiteY1" fmla="*/ 0 h 3678042"/>
              <a:gd name="connsiteX2" fmla="*/ 3337543 w 3341104"/>
              <a:gd name="connsiteY2" fmla="*/ 3677930 h 3678042"/>
              <a:gd name="connsiteX3" fmla="*/ 0 w 3341104"/>
              <a:gd name="connsiteY3" fmla="*/ 3677930 h 3678042"/>
              <a:gd name="connsiteX4" fmla="*/ 0 w 3341104"/>
              <a:gd name="connsiteY4" fmla="*/ 0 h 3678042"/>
              <a:gd name="connsiteX0" fmla="*/ 31373 w 3341104"/>
              <a:gd name="connsiteY0" fmla="*/ 3656230 h 3678042"/>
              <a:gd name="connsiteX1" fmla="*/ 3341104 w 3341104"/>
              <a:gd name="connsiteY1" fmla="*/ 3678042 h 3678042"/>
              <a:gd name="connsiteX0" fmla="*/ 0 w 3341104"/>
              <a:gd name="connsiteY0" fmla="*/ 0 h 3678042"/>
              <a:gd name="connsiteX1" fmla="*/ 3337543 w 3341104"/>
              <a:gd name="connsiteY1" fmla="*/ 0 h 3678042"/>
              <a:gd name="connsiteX2" fmla="*/ 3337543 w 3341104"/>
              <a:gd name="connsiteY2" fmla="*/ 3677930 h 3678042"/>
              <a:gd name="connsiteX3" fmla="*/ 0 w 3341104"/>
              <a:gd name="connsiteY3" fmla="*/ 3677930 h 3678042"/>
              <a:gd name="connsiteX4" fmla="*/ 0 w 3341104"/>
              <a:gd name="connsiteY4" fmla="*/ 0 h 3678042"/>
              <a:gd name="connsiteX0" fmla="*/ 416 w 3341104"/>
              <a:gd name="connsiteY0" fmla="*/ 3675280 h 3678042"/>
              <a:gd name="connsiteX1" fmla="*/ 3341104 w 3341104"/>
              <a:gd name="connsiteY1" fmla="*/ 3678042 h 3678042"/>
              <a:gd name="connsiteX0" fmla="*/ 0 w 3341104"/>
              <a:gd name="connsiteY0" fmla="*/ 0 h 3678042"/>
              <a:gd name="connsiteX1" fmla="*/ 3337543 w 3341104"/>
              <a:gd name="connsiteY1" fmla="*/ 0 h 3678042"/>
              <a:gd name="connsiteX2" fmla="*/ 3337543 w 3341104"/>
              <a:gd name="connsiteY2" fmla="*/ 3677930 h 3678042"/>
              <a:gd name="connsiteX3" fmla="*/ 0 w 3341104"/>
              <a:gd name="connsiteY3" fmla="*/ 3677930 h 3678042"/>
              <a:gd name="connsiteX4" fmla="*/ 0 w 3341104"/>
              <a:gd name="connsiteY4" fmla="*/ 0 h 3678042"/>
              <a:gd name="connsiteX0" fmla="*/ 416 w 3341104"/>
              <a:gd name="connsiteY0" fmla="*/ 3675280 h 3678042"/>
              <a:gd name="connsiteX1" fmla="*/ 3341104 w 3341104"/>
              <a:gd name="connsiteY1" fmla="*/ 3678042 h 3678042"/>
            </a:gdLst>
            <a:ahLst/>
            <a:cxnLst>
              <a:cxn ang="0">
                <a:pos x="connsiteX0" y="connsiteY0"/>
              </a:cxn>
              <a:cxn ang="0">
                <a:pos x="connsiteX1" y="connsiteY1"/>
              </a:cxn>
            </a:cxnLst>
            <a:rect l="l" t="t" r="r" b="b"/>
            <a:pathLst>
              <a:path w="3341104" h="3678042" stroke="0" extrusionOk="0">
                <a:moveTo>
                  <a:pt x="0" y="0"/>
                </a:moveTo>
                <a:lnTo>
                  <a:pt x="3337543" y="0"/>
                </a:lnTo>
                <a:lnTo>
                  <a:pt x="3337543" y="3677930"/>
                </a:lnTo>
                <a:lnTo>
                  <a:pt x="0" y="3677930"/>
                </a:lnTo>
                <a:lnTo>
                  <a:pt x="0" y="0"/>
                </a:lnTo>
                <a:close/>
              </a:path>
              <a:path w="3341104" h="3678042" fill="none" extrusionOk="0">
                <a:moveTo>
                  <a:pt x="416" y="3675280"/>
                </a:moveTo>
                <a:lnTo>
                  <a:pt x="3341104" y="3678042"/>
                </a:lnTo>
              </a:path>
            </a:pathLst>
          </a:custGeom>
          <a:ln w="28575">
            <a:solidFill>
              <a:schemeClr val="accent3"/>
            </a:solidFill>
          </a:ln>
        </p:spPr>
        <p:txBody>
          <a:bodyPr vert="horz" wrap="square" lIns="0" tIns="365760" rIns="0" bIns="27432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None/>
            </a:pPr>
            <a:endParaRPr lang="en-US" sz="1300">
              <a:solidFill>
                <a:schemeClr val="accent3"/>
              </a:solidFill>
            </a:endParaRPr>
          </a:p>
        </p:txBody>
      </p:sp>
      <p:grpSp>
        <p:nvGrpSpPr>
          <p:cNvPr id="18" name="Group 17">
            <a:extLst>
              <a:ext uri="{FF2B5EF4-FFF2-40B4-BE49-F238E27FC236}">
                <a16:creationId xmlns:a16="http://schemas.microsoft.com/office/drawing/2014/main" id="{624B74F1-E8B7-403A-92B0-765C2FEE2661}"/>
              </a:ext>
            </a:extLst>
          </p:cNvPr>
          <p:cNvGrpSpPr/>
          <p:nvPr/>
        </p:nvGrpSpPr>
        <p:grpSpPr>
          <a:xfrm>
            <a:off x="609600" y="1739900"/>
            <a:ext cx="1551124" cy="274320"/>
            <a:chOff x="6648090" y="3364333"/>
            <a:chExt cx="1551124" cy="274320"/>
          </a:xfrm>
        </p:grpSpPr>
        <p:grpSp>
          <p:nvGrpSpPr>
            <p:cNvPr id="19" name="Group 18">
              <a:extLst>
                <a:ext uri="{FF2B5EF4-FFF2-40B4-BE49-F238E27FC236}">
                  <a16:creationId xmlns:a16="http://schemas.microsoft.com/office/drawing/2014/main" id="{6B9285F7-F105-4EA8-9A9D-9C86EAEE85CD}"/>
                </a:ext>
              </a:extLst>
            </p:cNvPr>
            <p:cNvGrpSpPr/>
            <p:nvPr/>
          </p:nvGrpSpPr>
          <p:grpSpPr>
            <a:xfrm>
              <a:off x="6648090" y="3400056"/>
              <a:ext cx="1210050" cy="213888"/>
              <a:chOff x="6648090" y="3400056"/>
              <a:chExt cx="1210050" cy="213888"/>
            </a:xfrm>
          </p:grpSpPr>
          <p:sp>
            <p:nvSpPr>
              <p:cNvPr id="21" name="Rectangle 154">
                <a:extLst>
                  <a:ext uri="{FF2B5EF4-FFF2-40B4-BE49-F238E27FC236}">
                    <a16:creationId xmlns:a16="http://schemas.microsoft.com/office/drawing/2014/main" id="{13C06A35-AB95-4C9A-8646-42B87A1C9D5B}"/>
                  </a:ext>
                </a:extLst>
              </p:cNvPr>
              <p:cNvSpPr/>
              <p:nvPr/>
            </p:nvSpPr>
            <p:spPr bwMode="gray">
              <a:xfrm>
                <a:off x="6648090" y="3400056"/>
                <a:ext cx="1210050" cy="213888"/>
              </a:xfrm>
              <a:custGeom>
                <a:avLst/>
                <a:gdLst>
                  <a:gd name="connsiteX0" fmla="*/ 0 w 1188720"/>
                  <a:gd name="connsiteY0" fmla="*/ 0 h 213888"/>
                  <a:gd name="connsiteX1" fmla="*/ 1188720 w 1188720"/>
                  <a:gd name="connsiteY1" fmla="*/ 0 h 213888"/>
                  <a:gd name="connsiteX2" fmla="*/ 1188720 w 1188720"/>
                  <a:gd name="connsiteY2" fmla="*/ 213888 h 213888"/>
                  <a:gd name="connsiteX3" fmla="*/ 0 w 1188720"/>
                  <a:gd name="connsiteY3" fmla="*/ 213888 h 213888"/>
                  <a:gd name="connsiteX4" fmla="*/ 0 w 1188720"/>
                  <a:gd name="connsiteY4" fmla="*/ 0 h 213888"/>
                  <a:gd name="connsiteX0" fmla="*/ 0 w 1188720"/>
                  <a:gd name="connsiteY0" fmla="*/ 0 h 213888"/>
                  <a:gd name="connsiteX1" fmla="*/ 1069658 w 1188720"/>
                  <a:gd name="connsiteY1" fmla="*/ 0 h 213888"/>
                  <a:gd name="connsiteX2" fmla="*/ 1188720 w 1188720"/>
                  <a:gd name="connsiteY2" fmla="*/ 213888 h 213888"/>
                  <a:gd name="connsiteX3" fmla="*/ 0 w 1188720"/>
                  <a:gd name="connsiteY3" fmla="*/ 213888 h 213888"/>
                  <a:gd name="connsiteX4" fmla="*/ 0 w 1188720"/>
                  <a:gd name="connsiteY4" fmla="*/ 0 h 213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720" h="213888">
                    <a:moveTo>
                      <a:pt x="0" y="0"/>
                    </a:moveTo>
                    <a:lnTo>
                      <a:pt x="1069658" y="0"/>
                    </a:lnTo>
                    <a:lnTo>
                      <a:pt x="1188720" y="213888"/>
                    </a:lnTo>
                    <a:lnTo>
                      <a:pt x="0" y="213888"/>
                    </a:lnTo>
                    <a:lnTo>
                      <a:pt x="0" y="0"/>
                    </a:lnTo>
                    <a:close/>
                  </a:path>
                </a:pathLst>
              </a:cu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E8019178-5B06-477D-8625-02B5606D231E}"/>
                  </a:ext>
                </a:extLst>
              </p:cNvPr>
              <p:cNvSpPr txBox="1"/>
              <p:nvPr/>
            </p:nvSpPr>
            <p:spPr bwMode="gray">
              <a:xfrm>
                <a:off x="6717182" y="3430056"/>
                <a:ext cx="1044780" cy="153889"/>
              </a:xfrm>
              <a:prstGeom prst="rect">
                <a:avLst/>
              </a:prstGeom>
              <a:noFill/>
            </p:spPr>
            <p:txBody>
              <a:bodyPr wrap="square" lIns="0" tIns="0" rIns="0" bIns="0" rtlCol="0">
                <a:spAutoFit/>
              </a:bodyPr>
              <a:lstStyle/>
              <a:p>
                <a:r>
                  <a:rPr lang="en-US" sz="1000" spc="20">
                    <a:solidFill>
                      <a:schemeClr val="bg1"/>
                    </a:solidFill>
                  </a:rPr>
                  <a:t>CASE EXAMPLE</a:t>
                </a:r>
              </a:p>
            </p:txBody>
          </p:sp>
        </p:grpSp>
        <p:pic>
          <p:nvPicPr>
            <p:cNvPr id="20" name="Picture 19">
              <a:extLst>
                <a:ext uri="{FF2B5EF4-FFF2-40B4-BE49-F238E27FC236}">
                  <a16:creationId xmlns:a16="http://schemas.microsoft.com/office/drawing/2014/main" id="{84A8F2BA-4B53-4C9E-8C1B-F9E6C83F9A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7924894" y="3364333"/>
              <a:ext cx="274320" cy="274320"/>
            </a:xfrm>
            <a:prstGeom prst="rect">
              <a:avLst/>
            </a:prstGeom>
          </p:spPr>
        </p:pic>
      </p:grpSp>
      <p:sp>
        <p:nvSpPr>
          <p:cNvPr id="24" name="TextBox 23">
            <a:extLst>
              <a:ext uri="{FF2B5EF4-FFF2-40B4-BE49-F238E27FC236}">
                <a16:creationId xmlns:a16="http://schemas.microsoft.com/office/drawing/2014/main" id="{1FFCE4BA-B7D9-4612-B88E-DA92BA9CED08}"/>
              </a:ext>
            </a:extLst>
          </p:cNvPr>
          <p:cNvSpPr txBox="1"/>
          <p:nvPr/>
        </p:nvSpPr>
        <p:spPr bwMode="gray">
          <a:xfrm>
            <a:off x="1077570" y="3485279"/>
            <a:ext cx="6932895" cy="492443"/>
          </a:xfrm>
          <a:prstGeom prst="rect">
            <a:avLst/>
          </a:prstGeom>
          <a:noFill/>
          <a:ln w="76200">
            <a:solidFill>
              <a:schemeClr val="bg1"/>
            </a:solidFill>
          </a:ln>
        </p:spPr>
        <p:txBody>
          <a:bodyPr wrap="square" lIns="0" tIns="0" rIns="0" bIns="0" rtlCol="0">
            <a:spAutoFit/>
          </a:bodyPr>
          <a:lstStyle/>
          <a:p>
            <a:pPr>
              <a:spcBef>
                <a:spcPts val="714"/>
              </a:spcBef>
            </a:pPr>
            <a:r>
              <a:rPr lang="en-US" sz="1600" b="1"/>
              <a:t>How do we increase access for underserved pregnant populations in a financially challenging environment?</a:t>
            </a:r>
          </a:p>
        </p:txBody>
      </p:sp>
      <p:pic>
        <p:nvPicPr>
          <p:cNvPr id="26" name="Picture 25" descr="Icon&#10;&#10;Description automatically generated">
            <a:extLst>
              <a:ext uri="{FF2B5EF4-FFF2-40B4-BE49-F238E27FC236}">
                <a16:creationId xmlns:a16="http://schemas.microsoft.com/office/drawing/2014/main" id="{266869F5-B3CA-4E2D-8729-EC1A7F2CD353}"/>
              </a:ext>
            </a:extLst>
          </p:cNvPr>
          <p:cNvPicPr>
            <a:picLocks noChangeAspect="1"/>
          </p:cNvPicPr>
          <p:nvPr/>
        </p:nvPicPr>
        <p:blipFill>
          <a:blip r:embed="rId4"/>
          <a:stretch>
            <a:fillRect/>
          </a:stretch>
        </p:blipFill>
        <p:spPr>
          <a:xfrm>
            <a:off x="632913" y="3434404"/>
            <a:ext cx="337415" cy="492443"/>
          </a:xfrm>
          <a:prstGeom prst="rect">
            <a:avLst/>
          </a:prstGeom>
        </p:spPr>
      </p:pic>
      <p:sp>
        <p:nvSpPr>
          <p:cNvPr id="42" name="TextBox 41">
            <a:extLst>
              <a:ext uri="{FF2B5EF4-FFF2-40B4-BE49-F238E27FC236}">
                <a16:creationId xmlns:a16="http://schemas.microsoft.com/office/drawing/2014/main" id="{6E727B55-097E-4FBE-B426-E5F4CC4007B2}"/>
              </a:ext>
            </a:extLst>
          </p:cNvPr>
          <p:cNvSpPr txBox="1"/>
          <p:nvPr/>
        </p:nvSpPr>
        <p:spPr bwMode="gray">
          <a:xfrm>
            <a:off x="632913" y="4119600"/>
            <a:ext cx="2506982" cy="230832"/>
          </a:xfrm>
          <a:prstGeom prst="rect">
            <a:avLst/>
          </a:prstGeom>
        </p:spPr>
        <p:txBody>
          <a:bodyPr vert="horz" wrap="square" lIns="0" tIns="0" rIns="0" bIns="0" rtlCol="0">
            <a:spAutoFit/>
          </a:bodyPr>
          <a:lstStyle/>
          <a:p>
            <a:pPr>
              <a:spcBef>
                <a:spcPts val="600"/>
              </a:spcBef>
              <a:buClr>
                <a:schemeClr val="accent6"/>
              </a:buClr>
            </a:pPr>
            <a:r>
              <a:rPr lang="en-US" sz="1500" i="1"/>
              <a:t>Approach</a:t>
            </a:r>
          </a:p>
        </p:txBody>
      </p:sp>
      <p:sp>
        <p:nvSpPr>
          <p:cNvPr id="43" name="TextBox 42">
            <a:extLst>
              <a:ext uri="{FF2B5EF4-FFF2-40B4-BE49-F238E27FC236}">
                <a16:creationId xmlns:a16="http://schemas.microsoft.com/office/drawing/2014/main" id="{5750F65D-AAFD-4B0E-9CE4-409C68A0B436}"/>
              </a:ext>
            </a:extLst>
          </p:cNvPr>
          <p:cNvSpPr txBox="1"/>
          <p:nvPr/>
        </p:nvSpPr>
        <p:spPr bwMode="gray">
          <a:xfrm>
            <a:off x="7013107" y="4119600"/>
            <a:ext cx="2506982" cy="230832"/>
          </a:xfrm>
          <a:prstGeom prst="rect">
            <a:avLst/>
          </a:prstGeom>
        </p:spPr>
        <p:txBody>
          <a:bodyPr vert="horz" wrap="square" lIns="0" tIns="0" rIns="0" bIns="0" rtlCol="0">
            <a:spAutoFit/>
          </a:bodyPr>
          <a:lstStyle/>
          <a:p>
            <a:pPr>
              <a:spcBef>
                <a:spcPts val="600"/>
              </a:spcBef>
              <a:buClr>
                <a:schemeClr val="accent6"/>
              </a:buClr>
            </a:pPr>
            <a:r>
              <a:rPr lang="en-US" sz="1500" i="1"/>
              <a:t>Results</a:t>
            </a:r>
          </a:p>
        </p:txBody>
      </p:sp>
      <p:sp>
        <p:nvSpPr>
          <p:cNvPr id="44" name="TextBox 43">
            <a:extLst>
              <a:ext uri="{FF2B5EF4-FFF2-40B4-BE49-F238E27FC236}">
                <a16:creationId xmlns:a16="http://schemas.microsoft.com/office/drawing/2014/main" id="{F5BB7244-DAEC-412D-8AC6-8E81E35DE8E2}"/>
              </a:ext>
            </a:extLst>
          </p:cNvPr>
          <p:cNvSpPr txBox="1"/>
          <p:nvPr/>
        </p:nvSpPr>
        <p:spPr bwMode="gray">
          <a:xfrm>
            <a:off x="609600" y="4417734"/>
            <a:ext cx="4887806" cy="1769715"/>
          </a:xfrm>
          <a:prstGeom prst="rect">
            <a:avLst/>
          </a:prstGeom>
        </p:spPr>
        <p:txBody>
          <a:bodyPr vert="horz" wrap="square" lIns="0" tIns="0" rIns="0" bIns="0" rtlCol="0">
            <a:spAutoFit/>
          </a:bodyPr>
          <a:lstStyle/>
          <a:p>
            <a:pPr marL="285750" indent="-285750">
              <a:spcBef>
                <a:spcPts val="600"/>
              </a:spcBef>
              <a:buClr>
                <a:schemeClr val="accent6"/>
              </a:buClr>
              <a:buFont typeface="Arial" panose="020B0604020202020204" pitchFamily="34" charset="0"/>
              <a:buChar char="•"/>
            </a:pPr>
            <a:r>
              <a:rPr lang="en-US" sz="1500" b="1" dirty="0"/>
              <a:t>Product</a:t>
            </a:r>
            <a:r>
              <a:rPr lang="en-US" sz="1500" dirty="0"/>
              <a:t>: A digital app, remote patient monitoring, and centralized care team providing access 24/7, 365 for pregnant mothers on Medicaid</a:t>
            </a:r>
          </a:p>
          <a:p>
            <a:pPr marL="285750" indent="-285750">
              <a:spcBef>
                <a:spcPts val="600"/>
              </a:spcBef>
              <a:buClr>
                <a:schemeClr val="accent6"/>
              </a:buClr>
              <a:buFont typeface="Arial" panose="020B0604020202020204" pitchFamily="34" charset="0"/>
              <a:buChar char="•"/>
            </a:pPr>
            <a:r>
              <a:rPr lang="en-US" sz="1500" b="1" dirty="0"/>
              <a:t>Reimbursement mechanism</a:t>
            </a:r>
            <a:r>
              <a:rPr lang="en-US" sz="1500" dirty="0"/>
              <a:t>: Piloted under a contract with the state of Illinois</a:t>
            </a:r>
          </a:p>
          <a:p>
            <a:pPr marL="285750" indent="-285750">
              <a:spcBef>
                <a:spcPts val="600"/>
              </a:spcBef>
              <a:buClr>
                <a:schemeClr val="accent6"/>
              </a:buClr>
              <a:buFont typeface="Arial" panose="020B0604020202020204" pitchFamily="34" charset="0"/>
              <a:buChar char="•"/>
            </a:pPr>
            <a:r>
              <a:rPr lang="en-US" sz="1500" b="1" dirty="0"/>
              <a:t>Research: </a:t>
            </a:r>
            <a:r>
              <a:rPr lang="en-US" sz="1500" dirty="0"/>
              <a:t>Ongoing qualitative and quantitative analysis with focus on experience and outcomes</a:t>
            </a:r>
          </a:p>
        </p:txBody>
      </p:sp>
      <p:sp>
        <p:nvSpPr>
          <p:cNvPr id="46" name="TextBox 45">
            <a:extLst>
              <a:ext uri="{FF2B5EF4-FFF2-40B4-BE49-F238E27FC236}">
                <a16:creationId xmlns:a16="http://schemas.microsoft.com/office/drawing/2014/main" id="{4D6A7C88-F38F-4FD9-9CFD-6C506C254DBD}"/>
              </a:ext>
            </a:extLst>
          </p:cNvPr>
          <p:cNvSpPr txBox="1"/>
          <p:nvPr/>
        </p:nvSpPr>
        <p:spPr bwMode="gray">
          <a:xfrm>
            <a:off x="6920836" y="4417733"/>
            <a:ext cx="4402751" cy="1769715"/>
          </a:xfrm>
          <a:prstGeom prst="rect">
            <a:avLst/>
          </a:prstGeom>
        </p:spPr>
        <p:txBody>
          <a:bodyPr vert="horz" wrap="square" lIns="0" tIns="0" rIns="0" bIns="0" rtlCol="0">
            <a:spAutoFit/>
          </a:bodyPr>
          <a:lstStyle/>
          <a:p>
            <a:pPr marL="285750" indent="-285750">
              <a:spcBef>
                <a:spcPts val="600"/>
              </a:spcBef>
              <a:buClr>
                <a:schemeClr val="accent6"/>
              </a:buClr>
              <a:buFont typeface="Arial" panose="020B0604020202020204" pitchFamily="34" charset="0"/>
              <a:buChar char="•"/>
            </a:pPr>
            <a:r>
              <a:rPr lang="en-US" sz="1500" b="1"/>
              <a:t>Capacity</a:t>
            </a:r>
            <a:r>
              <a:rPr lang="en-US" sz="1500"/>
              <a:t>: Scaled the program to serve over 700 new patients</a:t>
            </a:r>
          </a:p>
          <a:p>
            <a:pPr marL="285750" indent="-285750">
              <a:spcBef>
                <a:spcPts val="600"/>
              </a:spcBef>
              <a:buClr>
                <a:schemeClr val="accent6"/>
              </a:buClr>
              <a:buFont typeface="Arial" panose="020B0604020202020204" pitchFamily="34" charset="0"/>
              <a:buChar char="•"/>
            </a:pPr>
            <a:r>
              <a:rPr lang="en-US" sz="1500" b="1"/>
              <a:t>Mission: </a:t>
            </a:r>
            <a:r>
              <a:rPr lang="en-US" sz="1500"/>
              <a:t>OSF increases access for underserved community members</a:t>
            </a:r>
            <a:endParaRPr lang="en-US" sz="1500" b="1"/>
          </a:p>
          <a:p>
            <a:pPr marL="285750" indent="-285750">
              <a:spcBef>
                <a:spcPts val="600"/>
              </a:spcBef>
              <a:buClr>
                <a:schemeClr val="accent6"/>
              </a:buClr>
              <a:buFont typeface="Arial" panose="020B0604020202020204" pitchFamily="34" charset="0"/>
              <a:buChar char="•"/>
            </a:pPr>
            <a:r>
              <a:rPr lang="en-US" sz="1500" b="1"/>
              <a:t>Reimbursement: </a:t>
            </a:r>
            <a:r>
              <a:rPr lang="en-US" sz="1500"/>
              <a:t>Data collection allows OSF to scale the program to commercially insured populations </a:t>
            </a:r>
          </a:p>
        </p:txBody>
      </p:sp>
      <p:sp>
        <p:nvSpPr>
          <p:cNvPr id="47" name="Chevron 37">
            <a:extLst>
              <a:ext uri="{FF2B5EF4-FFF2-40B4-BE49-F238E27FC236}">
                <a16:creationId xmlns:a16="http://schemas.microsoft.com/office/drawing/2014/main" id="{782E167B-02A5-46D3-8762-E5394873C01A}"/>
              </a:ext>
            </a:extLst>
          </p:cNvPr>
          <p:cNvSpPr/>
          <p:nvPr/>
        </p:nvSpPr>
        <p:spPr bwMode="gray">
          <a:xfrm>
            <a:off x="6096000" y="4783310"/>
            <a:ext cx="226242" cy="288449"/>
          </a:xfrm>
          <a:prstGeom prst="chevron">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D8113A0-1CFC-6B1E-C90B-A8FC20B22C31}"/>
              </a:ext>
            </a:extLst>
          </p:cNvPr>
          <p:cNvSpPr txBox="1"/>
          <p:nvPr/>
        </p:nvSpPr>
        <p:spPr bwMode="gray">
          <a:xfrm>
            <a:off x="609598" y="2046952"/>
            <a:ext cx="9537024" cy="1179810"/>
          </a:xfrm>
          <a:prstGeom prst="rect">
            <a:avLst/>
          </a:prstGeom>
        </p:spPr>
        <p:txBody>
          <a:bodyPr vert="horz" wrap="square" lIns="0" tIns="0" rIns="0" bIns="0" rtlCol="0">
            <a:spAutoFit/>
          </a:bodyPr>
          <a:lstStyle/>
          <a:p>
            <a:pPr marL="0" indent="0">
              <a:buNone/>
            </a:pPr>
            <a:r>
              <a:rPr lang="en-US" sz="1600" b="1" dirty="0"/>
              <a:t>OSF Healthcare </a:t>
            </a:r>
          </a:p>
          <a:p>
            <a:pPr marL="0" indent="0">
              <a:spcBef>
                <a:spcPts val="429"/>
              </a:spcBef>
              <a:spcAft>
                <a:spcPts val="714"/>
              </a:spcAft>
              <a:buNone/>
            </a:pPr>
            <a:r>
              <a:rPr lang="en-US" sz="1300" dirty="0">
                <a:solidFill>
                  <a:schemeClr val="accent3"/>
                </a:solidFill>
              </a:rPr>
              <a:t>Catholic nonprofit health system • Peoria, IL </a:t>
            </a:r>
          </a:p>
          <a:p>
            <a:pPr marL="285750" indent="-285750">
              <a:spcBef>
                <a:spcPts val="429"/>
              </a:spcBef>
              <a:spcAft>
                <a:spcPts val="714"/>
              </a:spcAft>
              <a:buClr>
                <a:schemeClr val="accent6"/>
              </a:buClr>
              <a:buFont typeface="Arial" panose="020B0604020202020204" pitchFamily="34" charset="0"/>
              <a:buChar char="•"/>
            </a:pPr>
            <a:r>
              <a:rPr lang="en-US" sz="1300" dirty="0">
                <a:solidFill>
                  <a:schemeClr val="accent3"/>
                </a:solidFill>
              </a:rPr>
              <a:t>15 hospitals, including five critical access hospitals</a:t>
            </a:r>
          </a:p>
          <a:p>
            <a:pPr marL="285750" indent="-285750">
              <a:spcBef>
                <a:spcPts val="429"/>
              </a:spcBef>
              <a:spcAft>
                <a:spcPts val="714"/>
              </a:spcAft>
              <a:buClr>
                <a:schemeClr val="accent6"/>
              </a:buClr>
              <a:buFont typeface="Arial" panose="020B0604020202020204" pitchFamily="34" charset="0"/>
              <a:buChar char="•"/>
            </a:pPr>
            <a:r>
              <a:rPr lang="en-US" sz="1300" dirty="0">
                <a:solidFill>
                  <a:schemeClr val="accent3"/>
                </a:solidFill>
              </a:rPr>
              <a:t>Piloting programs out of OSF </a:t>
            </a:r>
            <a:r>
              <a:rPr lang="en-US" sz="1300" dirty="0" err="1">
                <a:solidFill>
                  <a:schemeClr val="accent3"/>
                </a:solidFill>
              </a:rPr>
              <a:t>OnCall</a:t>
            </a:r>
            <a:r>
              <a:rPr lang="en-US" sz="1300" dirty="0">
                <a:solidFill>
                  <a:schemeClr val="accent3"/>
                </a:solidFill>
              </a:rPr>
              <a:t> Digital Health, a digital health arm focused on consumer-centric digital health innovation</a:t>
            </a:r>
          </a:p>
        </p:txBody>
      </p:sp>
    </p:spTree>
    <p:extLst>
      <p:ext uri="{BB962C8B-B14F-4D97-AF65-F5344CB8AC3E}">
        <p14:creationId xmlns:p14="http://schemas.microsoft.com/office/powerpoint/2010/main" val="892186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3F06F5-ACDC-46F4-AE9F-4207C49B3F68}"/>
              </a:ext>
            </a:extLst>
          </p:cNvPr>
          <p:cNvSpPr>
            <a:spLocks noGrp="1"/>
          </p:cNvSpPr>
          <p:nvPr>
            <p:ph type="title"/>
          </p:nvPr>
        </p:nvSpPr>
        <p:spPr>
          <a:xfrm>
            <a:off x="612774" y="588771"/>
            <a:ext cx="10972801" cy="540917"/>
          </a:xfrm>
        </p:spPr>
        <p:txBody>
          <a:bodyPr/>
          <a:lstStyle/>
          <a:p>
            <a:r>
              <a:rPr lang="en-US"/>
              <a:t>Workforce volatility, shortages raise red flags</a:t>
            </a:r>
          </a:p>
        </p:txBody>
      </p:sp>
      <p:sp>
        <p:nvSpPr>
          <p:cNvPr id="5" name="Text Placeholder 4">
            <a:extLst>
              <a:ext uri="{FF2B5EF4-FFF2-40B4-BE49-F238E27FC236}">
                <a16:creationId xmlns:a16="http://schemas.microsoft.com/office/drawing/2014/main" id="{BEC555A8-987B-6662-3587-535060DDD90E}"/>
              </a:ext>
            </a:extLst>
          </p:cNvPr>
          <p:cNvSpPr>
            <a:spLocks noGrp="1"/>
          </p:cNvSpPr>
          <p:nvPr>
            <p:ph type="body" sz="quarter" idx="27"/>
          </p:nvPr>
        </p:nvSpPr>
        <p:spPr>
          <a:xfrm>
            <a:off x="4142122" y="5635179"/>
            <a:ext cx="7437103" cy="538609"/>
          </a:xfrm>
        </p:spPr>
        <p:txBody>
          <a:bodyPr/>
          <a:lstStyle/>
          <a:p>
            <a:r>
              <a:rPr lang="en-US" dirty="0"/>
              <a:t>Source: “2023 AMN Healthcare survey of Registered Nurses: The pandemic’s consequences” AMN Healthcare, 05/01/2023; </a:t>
            </a:r>
            <a:r>
              <a:rPr lang="en-US" dirty="0" err="1"/>
              <a:t>Cimiotti</a:t>
            </a:r>
            <a:r>
              <a:rPr lang="en-US" dirty="0"/>
              <a:t> J, et al., “Nurse staffing, burnout, and health care-associated infection.” American Journal of Infection Control, 08/2012; Condon A, “The cost of hospital contract labor in 22 numbers” Becker’s Hospital Review, 11/04/2022; "Nurse Employment During the First Fifteen Months of the COVID-19 Pandemic,” Health Affairs, Jan 2022; “2023 NSI National health care retention &amp; RN staffing report” NIS Nursing Solutions Inc., 03/2023; “What is nurse burnout? How to prevent it” American Nurses Association, 2020; Smiley et al., “The 2022 National nursing workforce survey: Supplement” Journal of Nursing Regulation, 04/2023.</a:t>
            </a:r>
          </a:p>
        </p:txBody>
      </p:sp>
      <p:pic>
        <p:nvPicPr>
          <p:cNvPr id="7" name="Picture 6">
            <a:extLst>
              <a:ext uri="{FF2B5EF4-FFF2-40B4-BE49-F238E27FC236}">
                <a16:creationId xmlns:a16="http://schemas.microsoft.com/office/drawing/2014/main" id="{282B679B-BF74-493D-9783-ECD288370839}"/>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15312" y="1603198"/>
            <a:ext cx="12192000" cy="1801939"/>
          </a:xfrm>
          <a:prstGeom prst="rect">
            <a:avLst/>
          </a:prstGeom>
        </p:spPr>
      </p:pic>
      <p:sp>
        <p:nvSpPr>
          <p:cNvPr id="8" name="TextBox 7">
            <a:extLst>
              <a:ext uri="{FF2B5EF4-FFF2-40B4-BE49-F238E27FC236}">
                <a16:creationId xmlns:a16="http://schemas.microsoft.com/office/drawing/2014/main" id="{40012D75-75B2-46B0-A88D-BD6C9DAACA49}"/>
              </a:ext>
            </a:extLst>
          </p:cNvPr>
          <p:cNvSpPr txBox="1"/>
          <p:nvPr/>
        </p:nvSpPr>
        <p:spPr bwMode="gray">
          <a:xfrm>
            <a:off x="6631918" y="1946398"/>
            <a:ext cx="4466213" cy="246221"/>
          </a:xfrm>
          <a:prstGeom prst="rect">
            <a:avLst/>
          </a:prstGeom>
          <a:noFill/>
        </p:spPr>
        <p:txBody>
          <a:bodyPr vert="horz" wrap="square" lIns="0" tIns="0" rIns="0" bIns="0" rtlCol="0">
            <a:spAutoFit/>
          </a:bodyPr>
          <a:lstStyle/>
          <a:p>
            <a:r>
              <a:rPr lang="en-US" sz="1600" b="1"/>
              <a:t>Impact on quality of care </a:t>
            </a:r>
          </a:p>
        </p:txBody>
      </p:sp>
      <p:sp>
        <p:nvSpPr>
          <p:cNvPr id="9" name="TextBox 8">
            <a:extLst>
              <a:ext uri="{FF2B5EF4-FFF2-40B4-BE49-F238E27FC236}">
                <a16:creationId xmlns:a16="http://schemas.microsoft.com/office/drawing/2014/main" id="{9AA89AB2-6A2F-4387-930B-D2C303CB8113}"/>
              </a:ext>
            </a:extLst>
          </p:cNvPr>
          <p:cNvSpPr txBox="1"/>
          <p:nvPr/>
        </p:nvSpPr>
        <p:spPr bwMode="gray">
          <a:xfrm>
            <a:off x="1194356" y="1946398"/>
            <a:ext cx="4170109" cy="246221"/>
          </a:xfrm>
          <a:prstGeom prst="rect">
            <a:avLst/>
          </a:prstGeom>
          <a:noFill/>
        </p:spPr>
        <p:txBody>
          <a:bodyPr vert="horz" wrap="square" lIns="0" tIns="0" rIns="0" bIns="0" rtlCol="0">
            <a:spAutoFit/>
          </a:bodyPr>
          <a:lstStyle/>
          <a:p>
            <a:r>
              <a:rPr lang="en-US" sz="1600" b="1"/>
              <a:t>Clinical churn, shortages, and duress</a:t>
            </a:r>
          </a:p>
        </p:txBody>
      </p:sp>
      <p:sp>
        <p:nvSpPr>
          <p:cNvPr id="10" name="TextBox 9">
            <a:extLst>
              <a:ext uri="{FF2B5EF4-FFF2-40B4-BE49-F238E27FC236}">
                <a16:creationId xmlns:a16="http://schemas.microsoft.com/office/drawing/2014/main" id="{E6D4E231-6DB5-427F-9B3F-C21D4701DF92}"/>
              </a:ext>
            </a:extLst>
          </p:cNvPr>
          <p:cNvSpPr txBox="1"/>
          <p:nvPr/>
        </p:nvSpPr>
        <p:spPr bwMode="gray">
          <a:xfrm>
            <a:off x="949566" y="3463064"/>
            <a:ext cx="974572" cy="553998"/>
          </a:xfrm>
          <a:prstGeom prst="rect">
            <a:avLst/>
          </a:prstGeom>
          <a:noFill/>
        </p:spPr>
        <p:txBody>
          <a:bodyPr wrap="square" lIns="0" tIns="0" rIns="0" bIns="0" rtlCol="0">
            <a:spAutoFit/>
          </a:bodyPr>
          <a:lstStyle/>
          <a:p>
            <a:pPr algn="r"/>
            <a:r>
              <a:rPr lang="en-US" sz="3600">
                <a:solidFill>
                  <a:schemeClr val="accent6"/>
                </a:solidFill>
                <a:latin typeface="+mj-lt"/>
              </a:rPr>
              <a:t>16%</a:t>
            </a:r>
          </a:p>
        </p:txBody>
      </p:sp>
      <p:sp>
        <p:nvSpPr>
          <p:cNvPr id="12" name="TextBox 11">
            <a:extLst>
              <a:ext uri="{FF2B5EF4-FFF2-40B4-BE49-F238E27FC236}">
                <a16:creationId xmlns:a16="http://schemas.microsoft.com/office/drawing/2014/main" id="{EDFAF12C-1FC6-4EE9-B78E-D8DF72AB8BF5}"/>
              </a:ext>
            </a:extLst>
          </p:cNvPr>
          <p:cNvSpPr txBox="1"/>
          <p:nvPr/>
        </p:nvSpPr>
        <p:spPr bwMode="gray">
          <a:xfrm>
            <a:off x="508750" y="4454448"/>
            <a:ext cx="1412643" cy="553998"/>
          </a:xfrm>
          <a:prstGeom prst="rect">
            <a:avLst/>
          </a:prstGeom>
          <a:noFill/>
        </p:spPr>
        <p:txBody>
          <a:bodyPr wrap="square" lIns="0" tIns="0" rIns="0" bIns="0" rtlCol="0">
            <a:spAutoFit/>
          </a:bodyPr>
          <a:lstStyle/>
          <a:p>
            <a:pPr algn="r"/>
            <a:r>
              <a:rPr lang="en-US" sz="3600">
                <a:solidFill>
                  <a:schemeClr val="accent6"/>
                </a:solidFill>
                <a:latin typeface="+mj-lt"/>
              </a:rPr>
              <a:t>62%</a:t>
            </a:r>
          </a:p>
        </p:txBody>
      </p:sp>
      <p:sp>
        <p:nvSpPr>
          <p:cNvPr id="13" name="Rectangle 12">
            <a:extLst>
              <a:ext uri="{FF2B5EF4-FFF2-40B4-BE49-F238E27FC236}">
                <a16:creationId xmlns:a16="http://schemas.microsoft.com/office/drawing/2014/main" id="{1FF5D62C-00B1-41BE-96D9-F1E05CFEC36A}"/>
              </a:ext>
            </a:extLst>
          </p:cNvPr>
          <p:cNvSpPr/>
          <p:nvPr/>
        </p:nvSpPr>
        <p:spPr bwMode="gray">
          <a:xfrm>
            <a:off x="2444256" y="4500614"/>
            <a:ext cx="3031072" cy="461665"/>
          </a:xfrm>
          <a:prstGeom prst="rect">
            <a:avLst/>
          </a:prstGeom>
        </p:spPr>
        <p:txBody>
          <a:bodyPr wrap="square" lIns="0" tIns="0" rIns="0" bIns="0" anchor="t">
            <a:spAutoFit/>
          </a:bodyPr>
          <a:lstStyle/>
          <a:p>
            <a:pPr>
              <a:spcBef>
                <a:spcPts val="715"/>
              </a:spcBef>
            </a:pPr>
            <a:r>
              <a:rPr lang="en-US" sz="1500" dirty="0"/>
              <a:t>Percentage of nurses experiencing burnout in 2020</a:t>
            </a:r>
          </a:p>
        </p:txBody>
      </p:sp>
      <p:cxnSp>
        <p:nvCxnSpPr>
          <p:cNvPr id="14" name="Straight Connector 13">
            <a:extLst>
              <a:ext uri="{FF2B5EF4-FFF2-40B4-BE49-F238E27FC236}">
                <a16:creationId xmlns:a16="http://schemas.microsoft.com/office/drawing/2014/main" id="{62383758-1B54-4F60-9F14-7D2C35DFE062}"/>
              </a:ext>
            </a:extLst>
          </p:cNvPr>
          <p:cNvCxnSpPr>
            <a:cxnSpLocks/>
          </p:cNvCxnSpPr>
          <p:nvPr/>
        </p:nvCxnSpPr>
        <p:spPr bwMode="gray">
          <a:xfrm>
            <a:off x="5998191" y="4017062"/>
            <a:ext cx="0" cy="1577980"/>
          </a:xfrm>
          <a:prstGeom prst="line">
            <a:avLst/>
          </a:prstGeom>
          <a:ln w="25400" cap="rnd">
            <a:solidFill>
              <a:schemeClr val="accent2"/>
            </a:solidFill>
            <a:prstDash val="sysDot"/>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15" name="Chevron 37">
            <a:extLst>
              <a:ext uri="{FF2B5EF4-FFF2-40B4-BE49-F238E27FC236}">
                <a16:creationId xmlns:a16="http://schemas.microsoft.com/office/drawing/2014/main" id="{1D7352B8-5A45-468A-9719-527E0B6C2D8B}"/>
              </a:ext>
            </a:extLst>
          </p:cNvPr>
          <p:cNvSpPr/>
          <p:nvPr/>
        </p:nvSpPr>
        <p:spPr bwMode="gray">
          <a:xfrm>
            <a:off x="5885070" y="3665729"/>
            <a:ext cx="226242" cy="288449"/>
          </a:xfrm>
          <a:prstGeom prst="chevron">
            <a:avLst/>
          </a:prstGeom>
          <a:solidFill>
            <a:schemeClr val="accent6"/>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 name="Straight Connector 15">
            <a:extLst>
              <a:ext uri="{FF2B5EF4-FFF2-40B4-BE49-F238E27FC236}">
                <a16:creationId xmlns:a16="http://schemas.microsoft.com/office/drawing/2014/main" id="{F132D01C-C46E-4191-81E5-C971CCF02F9A}"/>
              </a:ext>
            </a:extLst>
          </p:cNvPr>
          <p:cNvCxnSpPr>
            <a:cxnSpLocks/>
          </p:cNvCxnSpPr>
          <p:nvPr/>
        </p:nvCxnSpPr>
        <p:spPr bwMode="gray">
          <a:xfrm>
            <a:off x="5998191" y="1634052"/>
            <a:ext cx="0" cy="2031677"/>
          </a:xfrm>
          <a:prstGeom prst="line">
            <a:avLst/>
          </a:prstGeom>
          <a:ln w="25400" cap="rnd">
            <a:solidFill>
              <a:schemeClr val="accent2"/>
            </a:solidFill>
            <a:prstDash val="sysDot"/>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5DDF062-ACB8-480E-A121-B16563AF8E99}"/>
              </a:ext>
            </a:extLst>
          </p:cNvPr>
          <p:cNvSpPr txBox="1"/>
          <p:nvPr/>
        </p:nvSpPr>
        <p:spPr bwMode="gray">
          <a:xfrm>
            <a:off x="946821" y="2515438"/>
            <a:ext cx="974572" cy="553998"/>
          </a:xfrm>
          <a:prstGeom prst="rect">
            <a:avLst/>
          </a:prstGeom>
          <a:noFill/>
        </p:spPr>
        <p:txBody>
          <a:bodyPr wrap="square" lIns="0" tIns="0" rIns="0" bIns="0" rtlCol="0">
            <a:spAutoFit/>
          </a:bodyPr>
          <a:lstStyle/>
          <a:p>
            <a:pPr algn="r"/>
            <a:r>
              <a:rPr lang="en-US" sz="3600">
                <a:solidFill>
                  <a:schemeClr val="accent6"/>
                </a:solidFill>
                <a:latin typeface="+mj-lt"/>
              </a:rPr>
              <a:t>22%</a:t>
            </a:r>
          </a:p>
        </p:txBody>
      </p:sp>
      <p:sp>
        <p:nvSpPr>
          <p:cNvPr id="18" name="Rectangle 17">
            <a:extLst>
              <a:ext uri="{FF2B5EF4-FFF2-40B4-BE49-F238E27FC236}">
                <a16:creationId xmlns:a16="http://schemas.microsoft.com/office/drawing/2014/main" id="{15BDAD3D-BE03-4508-BE06-B59C4CC1AC9B}"/>
              </a:ext>
            </a:extLst>
          </p:cNvPr>
          <p:cNvSpPr/>
          <p:nvPr/>
        </p:nvSpPr>
        <p:spPr bwMode="gray">
          <a:xfrm>
            <a:off x="2430401" y="2678828"/>
            <a:ext cx="3317022" cy="230832"/>
          </a:xfrm>
          <a:prstGeom prst="rect">
            <a:avLst/>
          </a:prstGeom>
        </p:spPr>
        <p:txBody>
          <a:bodyPr wrap="square" lIns="0" tIns="0" rIns="0" bIns="0">
            <a:spAutoFit/>
          </a:bodyPr>
          <a:lstStyle/>
          <a:p>
            <a:pPr>
              <a:spcBef>
                <a:spcPts val="715"/>
              </a:spcBef>
            </a:pPr>
            <a:r>
              <a:rPr lang="en-US" sz="1500"/>
              <a:t>RN turnover in 2022</a:t>
            </a:r>
          </a:p>
        </p:txBody>
      </p:sp>
      <p:sp>
        <p:nvSpPr>
          <p:cNvPr id="19" name="TextBox 18">
            <a:extLst>
              <a:ext uri="{FF2B5EF4-FFF2-40B4-BE49-F238E27FC236}">
                <a16:creationId xmlns:a16="http://schemas.microsoft.com/office/drawing/2014/main" id="{27F8EF69-9593-492D-869A-330C3872A893}"/>
              </a:ext>
            </a:extLst>
          </p:cNvPr>
          <p:cNvSpPr txBox="1"/>
          <p:nvPr/>
        </p:nvSpPr>
        <p:spPr bwMode="gray">
          <a:xfrm>
            <a:off x="5885070" y="3433085"/>
            <a:ext cx="1591879" cy="553998"/>
          </a:xfrm>
          <a:prstGeom prst="rect">
            <a:avLst/>
          </a:prstGeom>
          <a:noFill/>
        </p:spPr>
        <p:txBody>
          <a:bodyPr wrap="square" lIns="0" tIns="0" rIns="0" bIns="0" rtlCol="0">
            <a:spAutoFit/>
          </a:bodyPr>
          <a:lstStyle/>
          <a:p>
            <a:pPr algn="r"/>
            <a:r>
              <a:rPr lang="en-US" sz="3600">
                <a:solidFill>
                  <a:schemeClr val="accent6"/>
                </a:solidFill>
                <a:latin typeface="+mj-lt"/>
              </a:rPr>
              <a:t>7%</a:t>
            </a:r>
          </a:p>
        </p:txBody>
      </p:sp>
      <p:sp>
        <p:nvSpPr>
          <p:cNvPr id="20" name="Rectangle 19">
            <a:extLst>
              <a:ext uri="{FF2B5EF4-FFF2-40B4-BE49-F238E27FC236}">
                <a16:creationId xmlns:a16="http://schemas.microsoft.com/office/drawing/2014/main" id="{21CA71CC-0D70-4FB5-806F-4159605F6C71}"/>
              </a:ext>
            </a:extLst>
          </p:cNvPr>
          <p:cNvSpPr/>
          <p:nvPr/>
        </p:nvSpPr>
        <p:spPr bwMode="gray">
          <a:xfrm>
            <a:off x="7941752" y="3368738"/>
            <a:ext cx="3317022" cy="692497"/>
          </a:xfrm>
          <a:prstGeom prst="rect">
            <a:avLst/>
          </a:prstGeom>
        </p:spPr>
        <p:txBody>
          <a:bodyPr wrap="square" lIns="0" tIns="0" rIns="0" bIns="0">
            <a:spAutoFit/>
          </a:bodyPr>
          <a:lstStyle/>
          <a:p>
            <a:pPr>
              <a:spcBef>
                <a:spcPts val="715"/>
              </a:spcBef>
            </a:pPr>
            <a:r>
              <a:rPr lang="en-US" sz="1500"/>
              <a:t>Increased likelihood of patient dying with each additional patient a nurse is assigned</a:t>
            </a:r>
          </a:p>
        </p:txBody>
      </p:sp>
      <p:sp>
        <p:nvSpPr>
          <p:cNvPr id="21" name="TextBox 20">
            <a:extLst>
              <a:ext uri="{FF2B5EF4-FFF2-40B4-BE49-F238E27FC236}">
                <a16:creationId xmlns:a16="http://schemas.microsoft.com/office/drawing/2014/main" id="{4018153A-299B-426A-BBB5-A0D73B3A3462}"/>
              </a:ext>
            </a:extLst>
          </p:cNvPr>
          <p:cNvSpPr txBox="1"/>
          <p:nvPr/>
        </p:nvSpPr>
        <p:spPr bwMode="gray">
          <a:xfrm>
            <a:off x="6160591" y="4446804"/>
            <a:ext cx="1412643" cy="553998"/>
          </a:xfrm>
          <a:prstGeom prst="rect">
            <a:avLst/>
          </a:prstGeom>
          <a:noFill/>
        </p:spPr>
        <p:txBody>
          <a:bodyPr wrap="square" lIns="0" tIns="0" rIns="0" bIns="0" rtlCol="0">
            <a:spAutoFit/>
          </a:bodyPr>
          <a:lstStyle/>
          <a:p>
            <a:pPr algn="r"/>
            <a:r>
              <a:rPr lang="en-US" sz="3600">
                <a:solidFill>
                  <a:schemeClr val="accent6"/>
                </a:solidFill>
                <a:latin typeface="+mj-lt"/>
              </a:rPr>
              <a:t>16%</a:t>
            </a:r>
          </a:p>
        </p:txBody>
      </p:sp>
      <p:sp>
        <p:nvSpPr>
          <p:cNvPr id="22" name="Rectangle 21">
            <a:extLst>
              <a:ext uri="{FF2B5EF4-FFF2-40B4-BE49-F238E27FC236}">
                <a16:creationId xmlns:a16="http://schemas.microsoft.com/office/drawing/2014/main" id="{8F410541-6C9F-4D11-9424-86F173B97DBE}"/>
              </a:ext>
            </a:extLst>
          </p:cNvPr>
          <p:cNvSpPr/>
          <p:nvPr/>
        </p:nvSpPr>
        <p:spPr bwMode="gray">
          <a:xfrm>
            <a:off x="7978783" y="4406973"/>
            <a:ext cx="3031072" cy="923330"/>
          </a:xfrm>
          <a:prstGeom prst="rect">
            <a:avLst/>
          </a:prstGeom>
        </p:spPr>
        <p:txBody>
          <a:bodyPr wrap="square" lIns="0" tIns="0" rIns="0" bIns="0">
            <a:spAutoFit/>
          </a:bodyPr>
          <a:lstStyle/>
          <a:p>
            <a:pPr>
              <a:spcBef>
                <a:spcPts val="715"/>
              </a:spcBef>
            </a:pPr>
            <a:r>
              <a:rPr lang="en-US" sz="1500" dirty="0"/>
              <a:t>Decrease in the percentage of nurses who say they are satisfied with the quality of care they provide, 2021-2023</a:t>
            </a:r>
          </a:p>
        </p:txBody>
      </p:sp>
      <p:sp>
        <p:nvSpPr>
          <p:cNvPr id="23" name="TextBox 22">
            <a:extLst>
              <a:ext uri="{FF2B5EF4-FFF2-40B4-BE49-F238E27FC236}">
                <a16:creationId xmlns:a16="http://schemas.microsoft.com/office/drawing/2014/main" id="{D9EA0E08-2748-49CA-BF86-5740A6EB5F70}"/>
              </a:ext>
            </a:extLst>
          </p:cNvPr>
          <p:cNvSpPr txBox="1"/>
          <p:nvPr/>
        </p:nvSpPr>
        <p:spPr bwMode="gray">
          <a:xfrm>
            <a:off x="5975855" y="2554635"/>
            <a:ext cx="1774389" cy="553998"/>
          </a:xfrm>
          <a:prstGeom prst="rect">
            <a:avLst/>
          </a:prstGeom>
          <a:noFill/>
        </p:spPr>
        <p:txBody>
          <a:bodyPr wrap="square" lIns="0" tIns="0" rIns="0" bIns="0" rtlCol="0">
            <a:spAutoFit/>
          </a:bodyPr>
          <a:lstStyle/>
          <a:p>
            <a:pPr algn="r"/>
            <a:r>
              <a:rPr lang="en-US" sz="3600" dirty="0">
                <a:solidFill>
                  <a:schemeClr val="accent6"/>
                </a:solidFill>
                <a:latin typeface="+mj-lt"/>
              </a:rPr>
              <a:t>200,000</a:t>
            </a:r>
          </a:p>
        </p:txBody>
      </p:sp>
      <p:sp>
        <p:nvSpPr>
          <p:cNvPr id="24" name="Rectangle 23">
            <a:extLst>
              <a:ext uri="{FF2B5EF4-FFF2-40B4-BE49-F238E27FC236}">
                <a16:creationId xmlns:a16="http://schemas.microsoft.com/office/drawing/2014/main" id="{9A671DF4-8C8B-439A-A802-0666AF073CF3}"/>
              </a:ext>
            </a:extLst>
          </p:cNvPr>
          <p:cNvSpPr/>
          <p:nvPr/>
        </p:nvSpPr>
        <p:spPr bwMode="gray">
          <a:xfrm>
            <a:off x="7941752" y="2563411"/>
            <a:ext cx="3317022" cy="461665"/>
          </a:xfrm>
          <a:prstGeom prst="rect">
            <a:avLst/>
          </a:prstGeom>
        </p:spPr>
        <p:txBody>
          <a:bodyPr wrap="square" lIns="0" tIns="0" rIns="0" bIns="0">
            <a:spAutoFit/>
          </a:bodyPr>
          <a:lstStyle/>
          <a:p>
            <a:pPr>
              <a:spcBef>
                <a:spcPts val="715"/>
              </a:spcBef>
            </a:pPr>
            <a:r>
              <a:rPr lang="en-US" sz="1500"/>
              <a:t>Estimated loss of experienced RNs, 2020-2022</a:t>
            </a:r>
          </a:p>
        </p:txBody>
      </p:sp>
      <p:sp>
        <p:nvSpPr>
          <p:cNvPr id="25" name="Rectangle 24">
            <a:extLst>
              <a:ext uri="{FF2B5EF4-FFF2-40B4-BE49-F238E27FC236}">
                <a16:creationId xmlns:a16="http://schemas.microsoft.com/office/drawing/2014/main" id="{901A7120-7C43-4CA2-8218-B20985141390}"/>
              </a:ext>
            </a:extLst>
          </p:cNvPr>
          <p:cNvSpPr/>
          <p:nvPr/>
        </p:nvSpPr>
        <p:spPr bwMode="gray">
          <a:xfrm>
            <a:off x="2430401" y="3624647"/>
            <a:ext cx="3317022" cy="230832"/>
          </a:xfrm>
          <a:prstGeom prst="rect">
            <a:avLst/>
          </a:prstGeom>
        </p:spPr>
        <p:txBody>
          <a:bodyPr wrap="square" lIns="0" tIns="0" rIns="0" bIns="0">
            <a:spAutoFit/>
          </a:bodyPr>
          <a:lstStyle/>
          <a:p>
            <a:pPr>
              <a:spcBef>
                <a:spcPts val="715"/>
              </a:spcBef>
            </a:pPr>
            <a:r>
              <a:rPr lang="en-US" sz="1500"/>
              <a:t>National RN vacancy rate</a:t>
            </a:r>
          </a:p>
        </p:txBody>
      </p:sp>
    </p:spTree>
    <p:extLst>
      <p:ext uri="{BB962C8B-B14F-4D97-AF65-F5344CB8AC3E}">
        <p14:creationId xmlns:p14="http://schemas.microsoft.com/office/powerpoint/2010/main" val="315435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7BF41D-4F16-476A-BEDE-842485CEF3FA}"/>
              </a:ext>
            </a:extLst>
          </p:cNvPr>
          <p:cNvSpPr>
            <a:spLocks noGrp="1"/>
          </p:cNvSpPr>
          <p:nvPr>
            <p:ph type="body" sz="quarter" idx="28"/>
          </p:nvPr>
        </p:nvSpPr>
        <p:spPr/>
        <p:txBody>
          <a:bodyPr/>
          <a:lstStyle/>
          <a:p>
            <a:endParaRPr lang="en-US"/>
          </a:p>
        </p:txBody>
      </p:sp>
      <p:sp>
        <p:nvSpPr>
          <p:cNvPr id="3" name="Text Placeholder 2">
            <a:extLst>
              <a:ext uri="{FF2B5EF4-FFF2-40B4-BE49-F238E27FC236}">
                <a16:creationId xmlns:a16="http://schemas.microsoft.com/office/drawing/2014/main" id="{43A3FF6F-10B4-4D34-9E99-C1FB323366E2}"/>
              </a:ext>
            </a:extLst>
          </p:cNvPr>
          <p:cNvSpPr>
            <a:spLocks noGrp="1"/>
          </p:cNvSpPr>
          <p:nvPr>
            <p:ph type="body" sz="quarter" idx="27"/>
          </p:nvPr>
        </p:nvSpPr>
        <p:spPr>
          <a:xfrm>
            <a:off x="7927975" y="6029339"/>
            <a:ext cx="3657600" cy="107722"/>
          </a:xfrm>
        </p:spPr>
        <p:txBody>
          <a:bodyPr/>
          <a:lstStyle/>
          <a:p>
            <a:r>
              <a:rPr lang="en-US"/>
              <a:t>Source: “Sentinel event data 2022 annual review” The Joint Commission, 04/2023</a:t>
            </a:r>
          </a:p>
        </p:txBody>
      </p:sp>
      <p:sp>
        <p:nvSpPr>
          <p:cNvPr id="4" name="Title 3">
            <a:extLst>
              <a:ext uri="{FF2B5EF4-FFF2-40B4-BE49-F238E27FC236}">
                <a16:creationId xmlns:a16="http://schemas.microsoft.com/office/drawing/2014/main" id="{391B47F3-71C3-4AB7-9B2A-D2374308FA3F}"/>
              </a:ext>
            </a:extLst>
          </p:cNvPr>
          <p:cNvSpPr>
            <a:spLocks noGrp="1"/>
          </p:cNvSpPr>
          <p:nvPr>
            <p:ph type="title"/>
          </p:nvPr>
        </p:nvSpPr>
        <p:spPr>
          <a:xfrm>
            <a:off x="612774" y="588771"/>
            <a:ext cx="10972801" cy="540917"/>
          </a:xfrm>
        </p:spPr>
        <p:txBody>
          <a:bodyPr/>
          <a:lstStyle/>
          <a:p>
            <a:r>
              <a:rPr lang="en-US"/>
              <a:t>Patient safety incidents rise alongside staffing pressures</a:t>
            </a:r>
          </a:p>
        </p:txBody>
      </p:sp>
      <p:sp>
        <p:nvSpPr>
          <p:cNvPr id="61" name="TextBox 60">
            <a:extLst>
              <a:ext uri="{FF2B5EF4-FFF2-40B4-BE49-F238E27FC236}">
                <a16:creationId xmlns:a16="http://schemas.microsoft.com/office/drawing/2014/main" id="{3B54A687-4B77-4E46-B88E-1DFA61FF9B27}"/>
              </a:ext>
            </a:extLst>
          </p:cNvPr>
          <p:cNvSpPr txBox="1"/>
          <p:nvPr/>
        </p:nvSpPr>
        <p:spPr bwMode="gray">
          <a:xfrm>
            <a:off x="612772" y="1793248"/>
            <a:ext cx="5415525" cy="246221"/>
          </a:xfrm>
          <a:prstGeom prst="rect">
            <a:avLst/>
          </a:prstGeom>
          <a:noFill/>
        </p:spPr>
        <p:txBody>
          <a:bodyPr wrap="square" lIns="0" tIns="0" rIns="0" bIns="0" rtlCol="0">
            <a:spAutoFit/>
          </a:bodyPr>
          <a:lstStyle/>
          <a:p>
            <a:r>
              <a:rPr lang="en-US" sz="1600" b="1" dirty="0"/>
              <a:t>Percent change in patient safety incidents</a:t>
            </a:r>
          </a:p>
        </p:txBody>
      </p:sp>
      <p:graphicFrame>
        <p:nvGraphicFramePr>
          <p:cNvPr id="70" name="Table 70">
            <a:extLst>
              <a:ext uri="{FF2B5EF4-FFF2-40B4-BE49-F238E27FC236}">
                <a16:creationId xmlns:a16="http://schemas.microsoft.com/office/drawing/2014/main" id="{0C2DFE40-1884-4858-9B02-563AFD44A4B7}"/>
              </a:ext>
            </a:extLst>
          </p:cNvPr>
          <p:cNvGraphicFramePr>
            <a:graphicFrameLocks noGrp="1"/>
          </p:cNvGraphicFramePr>
          <p:nvPr/>
        </p:nvGraphicFramePr>
        <p:xfrm>
          <a:off x="612773" y="2099251"/>
          <a:ext cx="5591175" cy="3155431"/>
        </p:xfrm>
        <a:graphic>
          <a:graphicData uri="http://schemas.openxmlformats.org/drawingml/2006/table">
            <a:tbl>
              <a:tblPr firstRow="1" bandRow="1">
                <a:tableStyleId>{C083E6E3-FA7D-4D7B-A595-EF9225AFEA82}</a:tableStyleId>
              </a:tblPr>
              <a:tblGrid>
                <a:gridCol w="1863725">
                  <a:extLst>
                    <a:ext uri="{9D8B030D-6E8A-4147-A177-3AD203B41FA5}">
                      <a16:colId xmlns:a16="http://schemas.microsoft.com/office/drawing/2014/main" val="3627414726"/>
                    </a:ext>
                  </a:extLst>
                </a:gridCol>
                <a:gridCol w="1863725">
                  <a:extLst>
                    <a:ext uri="{9D8B030D-6E8A-4147-A177-3AD203B41FA5}">
                      <a16:colId xmlns:a16="http://schemas.microsoft.com/office/drawing/2014/main" val="472631395"/>
                    </a:ext>
                  </a:extLst>
                </a:gridCol>
                <a:gridCol w="1863725">
                  <a:extLst>
                    <a:ext uri="{9D8B030D-6E8A-4147-A177-3AD203B41FA5}">
                      <a16:colId xmlns:a16="http://schemas.microsoft.com/office/drawing/2014/main" val="4148671644"/>
                    </a:ext>
                  </a:extLst>
                </a:gridCol>
              </a:tblGrid>
              <a:tr h="558184">
                <a:tc>
                  <a:txBody>
                    <a:bodyPr/>
                    <a:lstStyle/>
                    <a:p>
                      <a:endParaRPr lang="en-US"/>
                    </a:p>
                  </a:txBody>
                  <a:tcPr/>
                </a:tc>
                <a:tc>
                  <a:txBody>
                    <a:bodyPr/>
                    <a:lstStyle/>
                    <a:p>
                      <a:r>
                        <a:rPr lang="en-US"/>
                        <a:t>2020-2021</a:t>
                      </a:r>
                    </a:p>
                  </a:txBody>
                  <a:tcPr/>
                </a:tc>
                <a:tc>
                  <a:txBody>
                    <a:bodyPr/>
                    <a:lstStyle/>
                    <a:p>
                      <a:r>
                        <a:rPr lang="en-US"/>
                        <a:t>2021-2022</a:t>
                      </a:r>
                    </a:p>
                  </a:txBody>
                  <a:tcPr/>
                </a:tc>
                <a:extLst>
                  <a:ext uri="{0D108BD9-81ED-4DB2-BD59-A6C34878D82A}">
                    <a16:rowId xmlns:a16="http://schemas.microsoft.com/office/drawing/2014/main" val="658626534"/>
                  </a:ext>
                </a:extLst>
              </a:tr>
              <a:tr h="889551">
                <a:tc>
                  <a:txBody>
                    <a:bodyPr/>
                    <a:lstStyle/>
                    <a:p>
                      <a:r>
                        <a:rPr lang="en-US"/>
                        <a:t>Adverse patient events</a:t>
                      </a:r>
                    </a:p>
                  </a:txBody>
                  <a:tcPr/>
                </a:tc>
                <a:tc>
                  <a:txBody>
                    <a:bodyPr/>
                    <a:lstStyle/>
                    <a:p>
                      <a:pPr algn="ctr"/>
                      <a:endParaRPr lang="en-US" sz="4000"/>
                    </a:p>
                  </a:txBody>
                  <a:tcPr/>
                </a:tc>
                <a:tc>
                  <a:txBody>
                    <a:bodyPr/>
                    <a:lstStyle/>
                    <a:p>
                      <a:pPr algn="ctr"/>
                      <a:endParaRPr lang="en-US" sz="4000"/>
                    </a:p>
                  </a:txBody>
                  <a:tcPr/>
                </a:tc>
                <a:extLst>
                  <a:ext uri="{0D108BD9-81ED-4DB2-BD59-A6C34878D82A}">
                    <a16:rowId xmlns:a16="http://schemas.microsoft.com/office/drawing/2014/main" val="2762601242"/>
                  </a:ext>
                </a:extLst>
              </a:tr>
              <a:tr h="853848">
                <a:tc>
                  <a:txBody>
                    <a:bodyPr/>
                    <a:lstStyle/>
                    <a:p>
                      <a:r>
                        <a:rPr lang="en-US"/>
                        <a:t>Patient falls</a:t>
                      </a:r>
                    </a:p>
                  </a:txBody>
                  <a:tcPr/>
                </a:tc>
                <a:tc>
                  <a:txBody>
                    <a:bodyPr/>
                    <a:lstStyle/>
                    <a:p>
                      <a:pPr algn="ctr"/>
                      <a:endParaRPr lang="en-US" sz="4000"/>
                    </a:p>
                  </a:txBody>
                  <a:tcPr/>
                </a:tc>
                <a:tc>
                  <a:txBody>
                    <a:bodyPr/>
                    <a:lstStyle/>
                    <a:p>
                      <a:pPr algn="ctr"/>
                      <a:endParaRPr lang="en-US" sz="4000"/>
                    </a:p>
                  </a:txBody>
                  <a:tcPr/>
                </a:tc>
                <a:extLst>
                  <a:ext uri="{0D108BD9-81ED-4DB2-BD59-A6C34878D82A}">
                    <a16:rowId xmlns:a16="http://schemas.microsoft.com/office/drawing/2014/main" val="4285686107"/>
                  </a:ext>
                </a:extLst>
              </a:tr>
              <a:tr h="853848">
                <a:tc>
                  <a:txBody>
                    <a:bodyPr/>
                    <a:lstStyle/>
                    <a:p>
                      <a:r>
                        <a:rPr lang="en-US"/>
                        <a:t>Delay in treatment</a:t>
                      </a:r>
                    </a:p>
                  </a:txBody>
                  <a:tcPr/>
                </a:tc>
                <a:tc>
                  <a:txBody>
                    <a:bodyPr/>
                    <a:lstStyle/>
                    <a:p>
                      <a:pPr algn="ctr"/>
                      <a:endParaRPr lang="en-US" sz="4000"/>
                    </a:p>
                  </a:txBody>
                  <a:tcPr/>
                </a:tc>
                <a:tc>
                  <a:txBody>
                    <a:bodyPr/>
                    <a:lstStyle/>
                    <a:p>
                      <a:pPr algn="ctr"/>
                      <a:endParaRPr lang="en-US" sz="4000" dirty="0"/>
                    </a:p>
                  </a:txBody>
                  <a:tcPr/>
                </a:tc>
                <a:extLst>
                  <a:ext uri="{0D108BD9-81ED-4DB2-BD59-A6C34878D82A}">
                    <a16:rowId xmlns:a16="http://schemas.microsoft.com/office/drawing/2014/main" val="2592802330"/>
                  </a:ext>
                </a:extLst>
              </a:tr>
            </a:tbl>
          </a:graphicData>
        </a:graphic>
      </p:graphicFrame>
      <p:sp>
        <p:nvSpPr>
          <p:cNvPr id="88" name="Rectangle 87">
            <a:extLst>
              <a:ext uri="{FF2B5EF4-FFF2-40B4-BE49-F238E27FC236}">
                <a16:creationId xmlns:a16="http://schemas.microsoft.com/office/drawing/2014/main" id="{8F7475A2-31C4-467E-A7DF-BEB2022BA1CB}"/>
              </a:ext>
            </a:extLst>
          </p:cNvPr>
          <p:cNvSpPr/>
          <p:nvPr/>
        </p:nvSpPr>
        <p:spPr bwMode="gray">
          <a:xfrm>
            <a:off x="6877609" y="4320709"/>
            <a:ext cx="4003763" cy="215444"/>
          </a:xfrm>
          <a:prstGeom prst="rect">
            <a:avLst/>
          </a:prstGeom>
        </p:spPr>
        <p:txBody>
          <a:bodyPr vert="horz"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rgbClr val="323E48"/>
                </a:solidFill>
                <a:latin typeface="Arial" panose="020B0604020202020204"/>
              </a:rPr>
              <a:t>Inadequate staff communications</a:t>
            </a:r>
            <a:endParaRPr kumimoji="0" lang="en-US" sz="1200"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89" name="Rectangle 88">
            <a:extLst>
              <a:ext uri="{FF2B5EF4-FFF2-40B4-BE49-F238E27FC236}">
                <a16:creationId xmlns:a16="http://schemas.microsoft.com/office/drawing/2014/main" id="{5C85FC75-C889-4B3D-8FA5-0CDE50BB2AC4}"/>
              </a:ext>
            </a:extLst>
          </p:cNvPr>
          <p:cNvSpPr/>
          <p:nvPr/>
        </p:nvSpPr>
        <p:spPr bwMode="gray">
          <a:xfrm>
            <a:off x="6935782" y="5777885"/>
            <a:ext cx="3896686" cy="215444"/>
          </a:xfrm>
          <a:prstGeom prst="rect">
            <a:avLst/>
          </a:prstGeom>
        </p:spPr>
        <p:txBody>
          <a:bodyPr vert="horz"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rgbClr val="323E48"/>
                </a:solidFill>
                <a:latin typeface="Arial" panose="020B0604020202020204"/>
              </a:rPr>
              <a:t>Lack of s</a:t>
            </a:r>
            <a:r>
              <a:rPr kumimoji="0" lang="en-US" sz="1400" b="0" i="0" u="none" strike="noStrike" kern="1200" cap="none" spc="0" normalizeH="0" baseline="0" noProof="0">
                <a:ln>
                  <a:noFill/>
                </a:ln>
                <a:solidFill>
                  <a:srgbClr val="323E48"/>
                </a:solidFill>
                <a:effectLst/>
                <a:uLnTx/>
                <a:uFillTx/>
                <a:latin typeface="Arial" panose="020B0604020202020204"/>
                <a:ea typeface="+mn-ea"/>
                <a:cs typeface="+mn-cs"/>
              </a:rPr>
              <a:t>hared understanding of care plan</a:t>
            </a:r>
            <a:endParaRPr kumimoji="0" lang="en-US" sz="1200"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90" name="Cross 89">
            <a:extLst>
              <a:ext uri="{FF2B5EF4-FFF2-40B4-BE49-F238E27FC236}">
                <a16:creationId xmlns:a16="http://schemas.microsoft.com/office/drawing/2014/main" id="{C767B0AA-F666-4AF5-B01F-0A3319A8B9D7}"/>
              </a:ext>
            </a:extLst>
          </p:cNvPr>
          <p:cNvSpPr/>
          <p:nvPr/>
        </p:nvSpPr>
        <p:spPr bwMode="gray">
          <a:xfrm>
            <a:off x="8740323" y="3164699"/>
            <a:ext cx="278335" cy="264172"/>
          </a:xfrm>
          <a:prstGeom prst="plus">
            <a:avLst>
              <a:gd name="adj" fmla="val 40227"/>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1" name="Cross 90">
            <a:extLst>
              <a:ext uri="{FF2B5EF4-FFF2-40B4-BE49-F238E27FC236}">
                <a16:creationId xmlns:a16="http://schemas.microsoft.com/office/drawing/2014/main" id="{448B71EA-9AD6-4099-B15A-C464DA2D4BAD}"/>
              </a:ext>
            </a:extLst>
          </p:cNvPr>
          <p:cNvSpPr>
            <a:spLocks noChangeAspect="1"/>
          </p:cNvSpPr>
          <p:nvPr/>
        </p:nvSpPr>
        <p:spPr bwMode="gray">
          <a:xfrm>
            <a:off x="8740323" y="4621873"/>
            <a:ext cx="278335" cy="264172"/>
          </a:xfrm>
          <a:prstGeom prst="plus">
            <a:avLst>
              <a:gd name="adj" fmla="val 40227"/>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2" name="Rectangle 91">
            <a:extLst>
              <a:ext uri="{FF2B5EF4-FFF2-40B4-BE49-F238E27FC236}">
                <a16:creationId xmlns:a16="http://schemas.microsoft.com/office/drawing/2014/main" id="{DBDC7197-01C3-430B-992A-FF21F21310C9}"/>
              </a:ext>
            </a:extLst>
          </p:cNvPr>
          <p:cNvSpPr/>
          <p:nvPr/>
        </p:nvSpPr>
        <p:spPr bwMode="gray">
          <a:xfrm>
            <a:off x="7023925" y="2863535"/>
            <a:ext cx="3711129" cy="215444"/>
          </a:xfrm>
          <a:prstGeom prst="rect">
            <a:avLst/>
          </a:prstGeom>
        </p:spPr>
        <p:txBody>
          <a:bodyPr vert="horz"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323E48"/>
                </a:solidFill>
                <a:effectLst/>
                <a:uLnTx/>
                <a:uFillTx/>
                <a:latin typeface="Arial" panose="020B0604020202020204"/>
                <a:ea typeface="+mn-ea"/>
                <a:cs typeface="+mn-cs"/>
              </a:rPr>
              <a:t>Lack of adherence to policies </a:t>
            </a:r>
            <a:endParaRPr kumimoji="0" lang="en-US" sz="1200"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100" name="Oval 99">
            <a:extLst>
              <a:ext uri="{FF2B5EF4-FFF2-40B4-BE49-F238E27FC236}">
                <a16:creationId xmlns:a16="http://schemas.microsoft.com/office/drawing/2014/main" id="{B9822055-CCCA-4A59-BBAD-38B24D037B83}"/>
              </a:ext>
            </a:extLst>
          </p:cNvPr>
          <p:cNvSpPr>
            <a:spLocks noChangeAspect="1"/>
          </p:cNvSpPr>
          <p:nvPr/>
        </p:nvSpPr>
        <p:spPr bwMode="gray">
          <a:xfrm>
            <a:off x="8482227" y="2065386"/>
            <a:ext cx="742226" cy="704460"/>
          </a:xfrm>
          <a:prstGeom prst="ellipse">
            <a:avLst/>
          </a:prstGeom>
          <a:solidFill>
            <a:schemeClr val="tx2"/>
          </a:solidFill>
          <a:ln w="190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8" name="Oval 97">
            <a:extLst>
              <a:ext uri="{FF2B5EF4-FFF2-40B4-BE49-F238E27FC236}">
                <a16:creationId xmlns:a16="http://schemas.microsoft.com/office/drawing/2014/main" id="{4313B079-945F-496B-A278-61EA255F4441}"/>
              </a:ext>
            </a:extLst>
          </p:cNvPr>
          <p:cNvSpPr>
            <a:spLocks noChangeAspect="1"/>
          </p:cNvSpPr>
          <p:nvPr/>
        </p:nvSpPr>
        <p:spPr bwMode="gray">
          <a:xfrm>
            <a:off x="8510330" y="3522560"/>
            <a:ext cx="742226" cy="704460"/>
          </a:xfrm>
          <a:prstGeom prst="ellipse">
            <a:avLst/>
          </a:prstGeom>
          <a:solidFill>
            <a:schemeClr val="tx2"/>
          </a:solidFill>
          <a:ln w="190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6" name="Oval 95">
            <a:extLst>
              <a:ext uri="{FF2B5EF4-FFF2-40B4-BE49-F238E27FC236}">
                <a16:creationId xmlns:a16="http://schemas.microsoft.com/office/drawing/2014/main" id="{7B2A6F0D-E6D6-4B8C-8799-C27B3C3A73F9}"/>
              </a:ext>
            </a:extLst>
          </p:cNvPr>
          <p:cNvSpPr>
            <a:spLocks noChangeAspect="1"/>
          </p:cNvSpPr>
          <p:nvPr/>
        </p:nvSpPr>
        <p:spPr bwMode="gray">
          <a:xfrm>
            <a:off x="8508374" y="4979735"/>
            <a:ext cx="742226" cy="704460"/>
          </a:xfrm>
          <a:prstGeom prst="ellipse">
            <a:avLst/>
          </a:prstGeom>
          <a:solidFill>
            <a:schemeClr val="tx2"/>
          </a:solidFill>
          <a:ln w="190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6" name="TextBox 125">
            <a:extLst>
              <a:ext uri="{FF2B5EF4-FFF2-40B4-BE49-F238E27FC236}">
                <a16:creationId xmlns:a16="http://schemas.microsoft.com/office/drawing/2014/main" id="{4AAE86BA-7C81-487C-B1EE-D73E6DB71D91}"/>
              </a:ext>
            </a:extLst>
          </p:cNvPr>
          <p:cNvSpPr txBox="1"/>
          <p:nvPr/>
        </p:nvSpPr>
        <p:spPr bwMode="gray">
          <a:xfrm>
            <a:off x="7247623" y="1779734"/>
            <a:ext cx="4464086" cy="246221"/>
          </a:xfrm>
          <a:prstGeom prst="rect">
            <a:avLst/>
          </a:prstGeom>
          <a:noFill/>
        </p:spPr>
        <p:txBody>
          <a:bodyPr wrap="square" lIns="0" tIns="0" rIns="0" bIns="0" rtlCol="0">
            <a:spAutoFit/>
          </a:bodyPr>
          <a:lstStyle/>
          <a:p>
            <a:r>
              <a:rPr lang="en-US" sz="1600" b="1"/>
              <a:t>Reported contributors to patient falls</a:t>
            </a:r>
          </a:p>
        </p:txBody>
      </p:sp>
      <p:pic>
        <p:nvPicPr>
          <p:cNvPr id="127" name="Picture 126" descr="Icon&#10;&#10;Description automatically generated">
            <a:extLst>
              <a:ext uri="{FF2B5EF4-FFF2-40B4-BE49-F238E27FC236}">
                <a16:creationId xmlns:a16="http://schemas.microsoft.com/office/drawing/2014/main" id="{C4D3DFB9-14D2-4BA8-A60F-DABA670D5241}"/>
              </a:ext>
            </a:extLst>
          </p:cNvPr>
          <p:cNvPicPr>
            <a:picLocks noChangeAspect="1"/>
          </p:cNvPicPr>
          <p:nvPr/>
        </p:nvPicPr>
        <p:blipFill>
          <a:blip r:embed="rId3"/>
          <a:stretch>
            <a:fillRect/>
          </a:stretch>
        </p:blipFill>
        <p:spPr>
          <a:xfrm>
            <a:off x="8572311" y="3656943"/>
            <a:ext cx="618264" cy="505852"/>
          </a:xfrm>
          <a:prstGeom prst="rect">
            <a:avLst/>
          </a:prstGeom>
        </p:spPr>
      </p:pic>
      <p:pic>
        <p:nvPicPr>
          <p:cNvPr id="128" name="Picture 127" descr="Icon&#10;&#10;Description automatically generated">
            <a:extLst>
              <a:ext uri="{FF2B5EF4-FFF2-40B4-BE49-F238E27FC236}">
                <a16:creationId xmlns:a16="http://schemas.microsoft.com/office/drawing/2014/main" id="{1C331A66-5652-4256-8EA1-07B53E2835B2}"/>
              </a:ext>
            </a:extLst>
          </p:cNvPr>
          <p:cNvPicPr>
            <a:picLocks noChangeAspect="1"/>
          </p:cNvPicPr>
          <p:nvPr/>
        </p:nvPicPr>
        <p:blipFill>
          <a:blip r:embed="rId4"/>
          <a:stretch>
            <a:fillRect/>
          </a:stretch>
        </p:blipFill>
        <p:spPr>
          <a:xfrm>
            <a:off x="8706186" y="5044777"/>
            <a:ext cx="346603" cy="505852"/>
          </a:xfrm>
          <a:prstGeom prst="rect">
            <a:avLst/>
          </a:prstGeom>
        </p:spPr>
      </p:pic>
      <p:pic>
        <p:nvPicPr>
          <p:cNvPr id="129" name="Picture 128" descr="Icon&#10;&#10;Description automatically generated">
            <a:extLst>
              <a:ext uri="{FF2B5EF4-FFF2-40B4-BE49-F238E27FC236}">
                <a16:creationId xmlns:a16="http://schemas.microsoft.com/office/drawing/2014/main" id="{A595E095-1412-40A7-8733-E2348D0DCB04}"/>
              </a:ext>
            </a:extLst>
          </p:cNvPr>
          <p:cNvPicPr>
            <a:picLocks noChangeAspect="1"/>
          </p:cNvPicPr>
          <p:nvPr/>
        </p:nvPicPr>
        <p:blipFill>
          <a:blip r:embed="rId5"/>
          <a:stretch>
            <a:fillRect/>
          </a:stretch>
        </p:blipFill>
        <p:spPr>
          <a:xfrm>
            <a:off x="8572311" y="2099251"/>
            <a:ext cx="562058" cy="505852"/>
          </a:xfrm>
          <a:prstGeom prst="rect">
            <a:avLst/>
          </a:prstGeom>
        </p:spPr>
      </p:pic>
      <p:grpSp>
        <p:nvGrpSpPr>
          <p:cNvPr id="145" name="Group 144">
            <a:extLst>
              <a:ext uri="{FF2B5EF4-FFF2-40B4-BE49-F238E27FC236}">
                <a16:creationId xmlns:a16="http://schemas.microsoft.com/office/drawing/2014/main" id="{79455A6B-7269-492E-A34F-B56664F37D9E}"/>
              </a:ext>
            </a:extLst>
          </p:cNvPr>
          <p:cNvGrpSpPr/>
          <p:nvPr/>
        </p:nvGrpSpPr>
        <p:grpSpPr>
          <a:xfrm>
            <a:off x="2684253" y="2773869"/>
            <a:ext cx="3344045" cy="2173102"/>
            <a:chOff x="2681080" y="2776988"/>
            <a:chExt cx="3344045" cy="2173102"/>
          </a:xfrm>
        </p:grpSpPr>
        <p:sp>
          <p:nvSpPr>
            <p:cNvPr id="75" name="Rectangle 74">
              <a:extLst>
                <a:ext uri="{FF2B5EF4-FFF2-40B4-BE49-F238E27FC236}">
                  <a16:creationId xmlns:a16="http://schemas.microsoft.com/office/drawing/2014/main" id="{A728418D-DA86-4EF4-9E80-2D63ED250C8A}"/>
                </a:ext>
              </a:extLst>
            </p:cNvPr>
            <p:cNvSpPr/>
            <p:nvPr/>
          </p:nvSpPr>
          <p:spPr bwMode="gray">
            <a:xfrm>
              <a:off x="2682296" y="2845842"/>
              <a:ext cx="1289781" cy="215444"/>
            </a:xfrm>
            <a:prstGeom prst="rect">
              <a:avLst/>
            </a:prstGeom>
          </p:spPr>
          <p:txBody>
            <a:bodyPr wrap="square" lIns="0" tIns="0" rIns="0" bIns="0">
              <a:spAutoFit/>
            </a:bodyPr>
            <a:lstStyle/>
            <a:p>
              <a:pPr>
                <a:spcBef>
                  <a:spcPts val="571"/>
                </a:spcBef>
              </a:pPr>
              <a:r>
                <a:rPr lang="en-US" sz="1400"/>
                <a:t>49%</a:t>
              </a:r>
            </a:p>
          </p:txBody>
        </p:sp>
        <p:sp>
          <p:nvSpPr>
            <p:cNvPr id="78" name="Rectangle 77">
              <a:extLst>
                <a:ext uri="{FF2B5EF4-FFF2-40B4-BE49-F238E27FC236}">
                  <a16:creationId xmlns:a16="http://schemas.microsoft.com/office/drawing/2014/main" id="{F1EAC02C-2413-4FCC-B0BC-0B85CC467795}"/>
                </a:ext>
              </a:extLst>
            </p:cNvPr>
            <p:cNvSpPr/>
            <p:nvPr/>
          </p:nvSpPr>
          <p:spPr bwMode="gray">
            <a:xfrm>
              <a:off x="2682297" y="3729856"/>
              <a:ext cx="1289781" cy="215444"/>
            </a:xfrm>
            <a:prstGeom prst="rect">
              <a:avLst/>
            </a:prstGeom>
          </p:spPr>
          <p:txBody>
            <a:bodyPr wrap="square" lIns="0" tIns="0" rIns="0" bIns="0">
              <a:spAutoFit/>
            </a:bodyPr>
            <a:lstStyle/>
            <a:p>
              <a:pPr>
                <a:spcBef>
                  <a:spcPts val="571"/>
                </a:spcBef>
              </a:pPr>
              <a:r>
                <a:rPr lang="en-US" sz="1400" dirty="0"/>
                <a:t>127%</a:t>
              </a:r>
            </a:p>
          </p:txBody>
        </p:sp>
        <p:sp>
          <p:nvSpPr>
            <p:cNvPr id="80" name="Rectangle 79">
              <a:extLst>
                <a:ext uri="{FF2B5EF4-FFF2-40B4-BE49-F238E27FC236}">
                  <a16:creationId xmlns:a16="http://schemas.microsoft.com/office/drawing/2014/main" id="{E64006E2-0A00-422E-BFF8-900BBD859DDC}"/>
                </a:ext>
              </a:extLst>
            </p:cNvPr>
            <p:cNvSpPr/>
            <p:nvPr/>
          </p:nvSpPr>
          <p:spPr bwMode="gray">
            <a:xfrm>
              <a:off x="4722272" y="2845842"/>
              <a:ext cx="1289781" cy="215444"/>
            </a:xfrm>
            <a:prstGeom prst="rect">
              <a:avLst/>
            </a:prstGeom>
          </p:spPr>
          <p:txBody>
            <a:bodyPr wrap="square" lIns="0" tIns="0" rIns="0" bIns="0">
              <a:spAutoFit/>
            </a:bodyPr>
            <a:lstStyle/>
            <a:p>
              <a:pPr>
                <a:spcBef>
                  <a:spcPts val="571"/>
                </a:spcBef>
              </a:pPr>
              <a:r>
                <a:rPr lang="en-US" sz="1400"/>
                <a:t>19%</a:t>
              </a:r>
            </a:p>
          </p:txBody>
        </p:sp>
        <p:sp>
          <p:nvSpPr>
            <p:cNvPr id="84" name="Rectangle 83">
              <a:extLst>
                <a:ext uri="{FF2B5EF4-FFF2-40B4-BE49-F238E27FC236}">
                  <a16:creationId xmlns:a16="http://schemas.microsoft.com/office/drawing/2014/main" id="{86261E35-803E-464A-8E84-9054B07B560E}"/>
                </a:ext>
              </a:extLst>
            </p:cNvPr>
            <p:cNvSpPr/>
            <p:nvPr/>
          </p:nvSpPr>
          <p:spPr bwMode="gray">
            <a:xfrm>
              <a:off x="4735344" y="3729856"/>
              <a:ext cx="1289781" cy="215444"/>
            </a:xfrm>
            <a:prstGeom prst="rect">
              <a:avLst/>
            </a:prstGeom>
          </p:spPr>
          <p:txBody>
            <a:bodyPr wrap="square" lIns="0" tIns="0" rIns="0" bIns="0">
              <a:spAutoFit/>
            </a:bodyPr>
            <a:lstStyle/>
            <a:p>
              <a:pPr>
                <a:spcBef>
                  <a:spcPts val="571"/>
                </a:spcBef>
              </a:pPr>
              <a:r>
                <a:rPr lang="en-US" sz="1400"/>
                <a:t>27%</a:t>
              </a:r>
            </a:p>
          </p:txBody>
        </p:sp>
        <p:sp>
          <p:nvSpPr>
            <p:cNvPr id="121" name="Rectangle 120">
              <a:extLst>
                <a:ext uri="{FF2B5EF4-FFF2-40B4-BE49-F238E27FC236}">
                  <a16:creationId xmlns:a16="http://schemas.microsoft.com/office/drawing/2014/main" id="{60F456C8-E16A-4908-8B62-64480542669B}"/>
                </a:ext>
              </a:extLst>
            </p:cNvPr>
            <p:cNvSpPr/>
            <p:nvPr/>
          </p:nvSpPr>
          <p:spPr bwMode="gray">
            <a:xfrm>
              <a:off x="2681080" y="4622857"/>
              <a:ext cx="1289781" cy="215444"/>
            </a:xfrm>
            <a:prstGeom prst="rect">
              <a:avLst/>
            </a:prstGeom>
          </p:spPr>
          <p:txBody>
            <a:bodyPr wrap="square" lIns="0" tIns="0" rIns="0" bIns="0">
              <a:spAutoFit/>
            </a:bodyPr>
            <a:lstStyle/>
            <a:p>
              <a:pPr>
                <a:spcBef>
                  <a:spcPts val="571"/>
                </a:spcBef>
              </a:pPr>
              <a:r>
                <a:rPr lang="en-US" sz="1400"/>
                <a:t>55%</a:t>
              </a:r>
            </a:p>
          </p:txBody>
        </p:sp>
        <p:sp>
          <p:nvSpPr>
            <p:cNvPr id="124" name="Rectangle 123">
              <a:extLst>
                <a:ext uri="{FF2B5EF4-FFF2-40B4-BE49-F238E27FC236}">
                  <a16:creationId xmlns:a16="http://schemas.microsoft.com/office/drawing/2014/main" id="{1FD46E33-6937-4D0F-A166-2977192E3603}"/>
                </a:ext>
              </a:extLst>
            </p:cNvPr>
            <p:cNvSpPr/>
            <p:nvPr/>
          </p:nvSpPr>
          <p:spPr bwMode="gray">
            <a:xfrm>
              <a:off x="4735344" y="4617640"/>
              <a:ext cx="1289781" cy="215444"/>
            </a:xfrm>
            <a:prstGeom prst="rect">
              <a:avLst/>
            </a:prstGeom>
          </p:spPr>
          <p:txBody>
            <a:bodyPr wrap="square" lIns="0" tIns="0" rIns="0" bIns="0">
              <a:spAutoFit/>
            </a:bodyPr>
            <a:lstStyle/>
            <a:p>
              <a:pPr>
                <a:spcBef>
                  <a:spcPts val="571"/>
                </a:spcBef>
              </a:pPr>
              <a:r>
                <a:rPr lang="en-US" sz="1400"/>
                <a:t>19%</a:t>
              </a:r>
            </a:p>
          </p:txBody>
        </p:sp>
        <p:sp>
          <p:nvSpPr>
            <p:cNvPr id="132" name="Right Arrow 48">
              <a:extLst>
                <a:ext uri="{FF2B5EF4-FFF2-40B4-BE49-F238E27FC236}">
                  <a16:creationId xmlns:a16="http://schemas.microsoft.com/office/drawing/2014/main" id="{9625A9F5-A17F-4C92-9C4A-C54AED296F1B}"/>
                </a:ext>
              </a:extLst>
            </p:cNvPr>
            <p:cNvSpPr>
              <a:spLocks noChangeAspect="1"/>
            </p:cNvSpPr>
            <p:nvPr/>
          </p:nvSpPr>
          <p:spPr bwMode="gray">
            <a:xfrm rot="16200000">
              <a:off x="3330203" y="2830194"/>
              <a:ext cx="333130" cy="226720"/>
            </a:xfrm>
            <a:prstGeom prst="rightArrow">
              <a:avLst>
                <a:gd name="adj1" fmla="val 33005"/>
                <a:gd name="adj2" fmla="val 70351"/>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
          <p:nvSpPr>
            <p:cNvPr id="133" name="Right Arrow 48">
              <a:extLst>
                <a:ext uri="{FF2B5EF4-FFF2-40B4-BE49-F238E27FC236}">
                  <a16:creationId xmlns:a16="http://schemas.microsoft.com/office/drawing/2014/main" id="{2F4C2172-F0EF-4B03-AF39-1BF95B2315D7}"/>
                </a:ext>
              </a:extLst>
            </p:cNvPr>
            <p:cNvSpPr>
              <a:spLocks noChangeAspect="1"/>
            </p:cNvSpPr>
            <p:nvPr/>
          </p:nvSpPr>
          <p:spPr bwMode="gray">
            <a:xfrm rot="16200000">
              <a:off x="3330203" y="3731278"/>
              <a:ext cx="333130" cy="226720"/>
            </a:xfrm>
            <a:prstGeom prst="rightArrow">
              <a:avLst>
                <a:gd name="adj1" fmla="val 33005"/>
                <a:gd name="adj2" fmla="val 70351"/>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
          <p:nvSpPr>
            <p:cNvPr id="134" name="Right Arrow 48">
              <a:extLst>
                <a:ext uri="{FF2B5EF4-FFF2-40B4-BE49-F238E27FC236}">
                  <a16:creationId xmlns:a16="http://schemas.microsoft.com/office/drawing/2014/main" id="{ECECC6E5-A4B0-4040-84C9-FFEE04622DBD}"/>
                </a:ext>
              </a:extLst>
            </p:cNvPr>
            <p:cNvSpPr>
              <a:spLocks noChangeAspect="1"/>
            </p:cNvSpPr>
            <p:nvPr/>
          </p:nvSpPr>
          <p:spPr bwMode="gray">
            <a:xfrm rot="16200000">
              <a:off x="3330203" y="4670165"/>
              <a:ext cx="333130" cy="226720"/>
            </a:xfrm>
            <a:prstGeom prst="rightArrow">
              <a:avLst>
                <a:gd name="adj1" fmla="val 33005"/>
                <a:gd name="adj2" fmla="val 70351"/>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
          <p:nvSpPr>
            <p:cNvPr id="138" name="Right Arrow 48">
              <a:extLst>
                <a:ext uri="{FF2B5EF4-FFF2-40B4-BE49-F238E27FC236}">
                  <a16:creationId xmlns:a16="http://schemas.microsoft.com/office/drawing/2014/main" id="{49356A4F-E34D-4528-AADD-F408BE020EE0}"/>
                </a:ext>
              </a:extLst>
            </p:cNvPr>
            <p:cNvSpPr>
              <a:spLocks noChangeAspect="1"/>
            </p:cNvSpPr>
            <p:nvPr/>
          </p:nvSpPr>
          <p:spPr bwMode="gray">
            <a:xfrm rot="16200000">
              <a:off x="5365507" y="2830193"/>
              <a:ext cx="333130" cy="226720"/>
            </a:xfrm>
            <a:prstGeom prst="rightArrow">
              <a:avLst>
                <a:gd name="adj1" fmla="val 33005"/>
                <a:gd name="adj2" fmla="val 70351"/>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
          <p:nvSpPr>
            <p:cNvPr id="139" name="Right Arrow 48">
              <a:extLst>
                <a:ext uri="{FF2B5EF4-FFF2-40B4-BE49-F238E27FC236}">
                  <a16:creationId xmlns:a16="http://schemas.microsoft.com/office/drawing/2014/main" id="{8E396170-20D7-4456-9686-2ACD65167F38}"/>
                </a:ext>
              </a:extLst>
            </p:cNvPr>
            <p:cNvSpPr>
              <a:spLocks noChangeAspect="1"/>
            </p:cNvSpPr>
            <p:nvPr/>
          </p:nvSpPr>
          <p:spPr bwMode="gray">
            <a:xfrm rot="16200000">
              <a:off x="5365507" y="3731277"/>
              <a:ext cx="333130" cy="226720"/>
            </a:xfrm>
            <a:prstGeom prst="rightArrow">
              <a:avLst>
                <a:gd name="adj1" fmla="val 33005"/>
                <a:gd name="adj2" fmla="val 70351"/>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
          <p:nvSpPr>
            <p:cNvPr id="141" name="Right Arrow 47">
              <a:extLst>
                <a:ext uri="{FF2B5EF4-FFF2-40B4-BE49-F238E27FC236}">
                  <a16:creationId xmlns:a16="http://schemas.microsoft.com/office/drawing/2014/main" id="{979BE469-2332-416C-A1BC-83CC050AAA76}"/>
                </a:ext>
              </a:extLst>
            </p:cNvPr>
            <p:cNvSpPr>
              <a:spLocks noChangeAspect="1"/>
            </p:cNvSpPr>
            <p:nvPr/>
          </p:nvSpPr>
          <p:spPr bwMode="gray">
            <a:xfrm rot="5400000">
              <a:off x="5365507" y="4670165"/>
              <a:ext cx="333130" cy="226720"/>
            </a:xfrm>
            <a:prstGeom prst="rightArrow">
              <a:avLst>
                <a:gd name="adj1" fmla="val 33005"/>
                <a:gd name="adj2" fmla="val 70351"/>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grpSp>
    </p:spTree>
    <p:extLst>
      <p:ext uri="{BB962C8B-B14F-4D97-AF65-F5344CB8AC3E}">
        <p14:creationId xmlns:p14="http://schemas.microsoft.com/office/powerpoint/2010/main" val="1043673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755069D5-ACDE-4832-966D-811CE636B4E1}"/>
              </a:ext>
            </a:extLst>
          </p:cNvPr>
          <p:cNvSpPr txBox="1">
            <a:spLocks/>
          </p:cNvSpPr>
          <p:nvPr/>
        </p:nvSpPr>
        <p:spPr bwMode="gray">
          <a:xfrm>
            <a:off x="7502406" y="1929984"/>
            <a:ext cx="3881473" cy="2737775"/>
          </a:xfrm>
          <a:prstGeom prst="rect">
            <a:avLst/>
          </a:prstGeom>
          <a:ln w="19050">
            <a:solidFill>
              <a:schemeClr val="accent1"/>
            </a:solidFill>
            <a:miter lim="800000"/>
          </a:ln>
        </p:spPr>
        <p:txBody>
          <a:bodyPr vert="horz" wrap="square" lIns="182880" tIns="182880" rIns="182880" bIns="182880" rtlCol="0">
            <a:noAutofit/>
          </a:bodyPr>
          <a:lstStyle>
            <a:lvl1pPr marL="1158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1pPr>
            <a:lvl2pPr marL="230188" indent="-114300"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Clr>
                <a:schemeClr val="accent6"/>
              </a:buClr>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5pPr>
            <a:lvl6pPr marL="687388"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Clr>
                <a:schemeClr val="accent6"/>
              </a:buClr>
              <a:buFont typeface="Arial" pitchFamily="34" charset="0"/>
              <a:buChar char="•"/>
              <a:defRPr sz="1000" kern="1200" baseline="0">
                <a:solidFill>
                  <a:schemeClr val="tx1"/>
                </a:solidFill>
                <a:latin typeface="+mn-lt"/>
                <a:ea typeface="+mn-ea"/>
                <a:cs typeface="+mn-cs"/>
              </a:defRPr>
            </a:lvl9pPr>
          </a:lstStyle>
          <a:p>
            <a:pPr marL="0" marR="0" lvl="0" indent="0" algn="l" defTabSz="1018879" rtl="0" eaLnBrk="1" fontAlgn="auto" latinLnBrk="0" hangingPunct="1">
              <a:lnSpc>
                <a:spcPct val="100000"/>
              </a:lnSpc>
              <a:spcBef>
                <a:spcPts val="500"/>
              </a:spcBef>
              <a:spcAft>
                <a:spcPts val="0"/>
              </a:spcAft>
              <a:buClr>
                <a:srgbClr val="CE0E2D"/>
              </a:buClr>
              <a:buSzTx/>
              <a:buFont typeface="Arial" pitchFamily="34" charset="0"/>
              <a:buNone/>
              <a:tabLst/>
              <a:defRPr/>
            </a:pPr>
            <a:endParaRPr kumimoji="0" lang="en-US" sz="1100" b="1"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3D12E61F-6AFD-4D70-B31D-6240859FC301}"/>
              </a:ext>
            </a:extLst>
          </p:cNvPr>
          <p:cNvSpPr txBox="1"/>
          <p:nvPr/>
        </p:nvSpPr>
        <p:spPr bwMode="gray">
          <a:xfrm>
            <a:off x="7644688" y="3951157"/>
            <a:ext cx="820738" cy="492442"/>
          </a:xfrm>
          <a:prstGeom prst="rect">
            <a:avLst/>
          </a:prstGeom>
        </p:spPr>
        <p:txBody>
          <a:bodyPr vert="horz" wrap="square" lIns="0" tIns="0" rIns="0" bIns="0" rtlCol="0">
            <a:spAutoFit/>
          </a:bodyPr>
          <a:lstStyle/>
          <a:p>
            <a:pPr>
              <a:spcBef>
                <a:spcPts val="600"/>
              </a:spcBef>
              <a:buClr>
                <a:schemeClr val="accent6"/>
              </a:buClr>
            </a:pPr>
            <a:r>
              <a:rPr lang="en-US" sz="3200">
                <a:solidFill>
                  <a:schemeClr val="accent6"/>
                </a:solidFill>
              </a:rPr>
              <a:t>10%</a:t>
            </a:r>
          </a:p>
        </p:txBody>
      </p:sp>
      <p:sp>
        <p:nvSpPr>
          <p:cNvPr id="29" name="TextBox 28">
            <a:extLst>
              <a:ext uri="{FF2B5EF4-FFF2-40B4-BE49-F238E27FC236}">
                <a16:creationId xmlns:a16="http://schemas.microsoft.com/office/drawing/2014/main" id="{D621F018-4D46-48A0-B635-64313C422C21}"/>
              </a:ext>
            </a:extLst>
          </p:cNvPr>
          <p:cNvSpPr txBox="1"/>
          <p:nvPr/>
        </p:nvSpPr>
        <p:spPr bwMode="gray">
          <a:xfrm>
            <a:off x="7618540" y="2608903"/>
            <a:ext cx="1025698" cy="492443"/>
          </a:xfrm>
          <a:prstGeom prst="rect">
            <a:avLst/>
          </a:prstGeom>
        </p:spPr>
        <p:txBody>
          <a:bodyPr vert="horz" wrap="square" lIns="0" tIns="0" rIns="0" bIns="0" rtlCol="0">
            <a:spAutoFit/>
          </a:bodyPr>
          <a:lstStyle/>
          <a:p>
            <a:pPr>
              <a:spcBef>
                <a:spcPts val="600"/>
              </a:spcBef>
              <a:buClr>
                <a:schemeClr val="accent6"/>
              </a:buClr>
            </a:pPr>
            <a:r>
              <a:rPr lang="en-US" sz="3200">
                <a:solidFill>
                  <a:schemeClr val="accent6"/>
                </a:solidFill>
              </a:rPr>
              <a:t>5.3%</a:t>
            </a:r>
          </a:p>
        </p:txBody>
      </p:sp>
      <p:sp>
        <p:nvSpPr>
          <p:cNvPr id="31" name="TextBox 30">
            <a:extLst>
              <a:ext uri="{FF2B5EF4-FFF2-40B4-BE49-F238E27FC236}">
                <a16:creationId xmlns:a16="http://schemas.microsoft.com/office/drawing/2014/main" id="{CBB3DE85-D7C8-4E2E-B13E-2571FF13F342}"/>
              </a:ext>
            </a:extLst>
          </p:cNvPr>
          <p:cNvSpPr txBox="1"/>
          <p:nvPr/>
        </p:nvSpPr>
        <p:spPr bwMode="gray">
          <a:xfrm>
            <a:off x="8766623" y="2608902"/>
            <a:ext cx="2713738" cy="461665"/>
          </a:xfrm>
          <a:prstGeom prst="rect">
            <a:avLst/>
          </a:prstGeom>
        </p:spPr>
        <p:txBody>
          <a:bodyPr vert="horz" wrap="square" lIns="0" tIns="0" rIns="0" bIns="0" rtlCol="0">
            <a:spAutoFit/>
          </a:bodyPr>
          <a:lstStyle/>
          <a:p>
            <a:pPr>
              <a:spcBef>
                <a:spcPts val="600"/>
              </a:spcBef>
              <a:buClr>
                <a:schemeClr val="accent6"/>
              </a:buClr>
            </a:pPr>
            <a:r>
              <a:rPr lang="en-US" sz="1500"/>
              <a:t>Increase in age-adjusted death rate 2020-2021</a:t>
            </a:r>
          </a:p>
        </p:txBody>
      </p:sp>
      <p:sp>
        <p:nvSpPr>
          <p:cNvPr id="25" name="TextBox 24">
            <a:extLst>
              <a:ext uri="{FF2B5EF4-FFF2-40B4-BE49-F238E27FC236}">
                <a16:creationId xmlns:a16="http://schemas.microsoft.com/office/drawing/2014/main" id="{A7A19951-555F-4A05-90A4-EFD4212E752D}"/>
              </a:ext>
            </a:extLst>
          </p:cNvPr>
          <p:cNvSpPr txBox="1"/>
          <p:nvPr/>
        </p:nvSpPr>
        <p:spPr bwMode="gray">
          <a:xfrm>
            <a:off x="7644688" y="3298872"/>
            <a:ext cx="1098796" cy="492443"/>
          </a:xfrm>
          <a:prstGeom prst="rect">
            <a:avLst/>
          </a:prstGeom>
        </p:spPr>
        <p:txBody>
          <a:bodyPr vert="horz" wrap="square" lIns="0" tIns="0" rIns="0" bIns="0" rtlCol="0">
            <a:spAutoFit/>
          </a:bodyPr>
          <a:lstStyle/>
          <a:p>
            <a:pPr>
              <a:spcBef>
                <a:spcPts val="600"/>
              </a:spcBef>
              <a:buClr>
                <a:schemeClr val="accent6"/>
              </a:buClr>
            </a:pPr>
            <a:r>
              <a:rPr lang="en-US" sz="3200">
                <a:solidFill>
                  <a:schemeClr val="accent6"/>
                </a:solidFill>
              </a:rPr>
              <a:t>40%</a:t>
            </a:r>
          </a:p>
        </p:txBody>
      </p:sp>
      <p:sp>
        <p:nvSpPr>
          <p:cNvPr id="4" name="Title 3">
            <a:extLst>
              <a:ext uri="{FF2B5EF4-FFF2-40B4-BE49-F238E27FC236}">
                <a16:creationId xmlns:a16="http://schemas.microsoft.com/office/drawing/2014/main" id="{7F3F06F5-ACDC-46F4-AE9F-4207C49B3F68}"/>
              </a:ext>
            </a:extLst>
          </p:cNvPr>
          <p:cNvSpPr>
            <a:spLocks noGrp="1"/>
          </p:cNvSpPr>
          <p:nvPr>
            <p:ph type="title"/>
          </p:nvPr>
        </p:nvSpPr>
        <p:spPr>
          <a:xfrm>
            <a:off x="612774" y="588771"/>
            <a:ext cx="10972801" cy="540917"/>
          </a:xfrm>
        </p:spPr>
        <p:txBody>
          <a:bodyPr/>
          <a:lstStyle/>
          <a:p>
            <a:r>
              <a:rPr lang="en-US" dirty="0">
                <a:cs typeface="Times New Roman"/>
              </a:rPr>
              <a:t>Quality and outcomes takes a nosedive </a:t>
            </a:r>
            <a:endParaRPr lang="en-US" dirty="0"/>
          </a:p>
        </p:txBody>
      </p:sp>
      <p:sp>
        <p:nvSpPr>
          <p:cNvPr id="5" name="Text Placeholder 4">
            <a:extLst>
              <a:ext uri="{FF2B5EF4-FFF2-40B4-BE49-F238E27FC236}">
                <a16:creationId xmlns:a16="http://schemas.microsoft.com/office/drawing/2014/main" id="{BEC555A8-987B-6662-3587-535060DDD90E}"/>
              </a:ext>
            </a:extLst>
          </p:cNvPr>
          <p:cNvSpPr>
            <a:spLocks noGrp="1"/>
          </p:cNvSpPr>
          <p:nvPr>
            <p:ph type="body" sz="quarter" idx="27"/>
          </p:nvPr>
        </p:nvSpPr>
        <p:spPr>
          <a:xfrm>
            <a:off x="8089326" y="5501054"/>
            <a:ext cx="3522397" cy="646331"/>
          </a:xfrm>
        </p:spPr>
        <p:txBody>
          <a:bodyPr/>
          <a:lstStyle/>
          <a:p>
            <a:r>
              <a:rPr lang="en-US" dirty="0"/>
              <a:t>Sources: “COVID-19 impact on HAIs in 2021” Centers for Disease Control and Prevention, updated 06/10/2022; </a:t>
            </a:r>
            <a:r>
              <a:rPr lang="en-US" dirty="0" err="1"/>
              <a:t>Hoyert</a:t>
            </a:r>
            <a:r>
              <a:rPr lang="en-US" dirty="0"/>
              <a:t> DL, “Maternal mortality rates in the United States, 2021” NCHS Health E-Stats, 2023; “Pandemic-driven deferred care has led to increased patient acuity in America’s hospitals” American Hospital Association, 08/2022; Xu J, et al., “Mortality in the United States, 2021” Centers for Disease Control and Prevention, 12/2022.</a:t>
            </a:r>
          </a:p>
        </p:txBody>
      </p:sp>
      <p:sp>
        <p:nvSpPr>
          <p:cNvPr id="9" name="TextBox 8">
            <a:extLst>
              <a:ext uri="{FF2B5EF4-FFF2-40B4-BE49-F238E27FC236}">
                <a16:creationId xmlns:a16="http://schemas.microsoft.com/office/drawing/2014/main" id="{1A4A49A3-40EA-44C0-8BEA-D739970CEA8E}"/>
              </a:ext>
            </a:extLst>
          </p:cNvPr>
          <p:cNvSpPr txBox="1"/>
          <p:nvPr/>
        </p:nvSpPr>
        <p:spPr bwMode="gray">
          <a:xfrm>
            <a:off x="7209128" y="1874734"/>
            <a:ext cx="1435110" cy="133370"/>
          </a:xfrm>
          <a:prstGeom prst="rect">
            <a:avLst/>
          </a:prstGeom>
          <a:solidFill>
            <a:schemeClr val="bg1"/>
          </a:solidFill>
          <a:ln w="38100">
            <a:solidFill>
              <a:schemeClr val="bg1"/>
            </a:solidFill>
          </a:ln>
        </p:spPr>
        <p:txBody>
          <a:bodyPr vert="horz" wrap="square" lIns="0" tIns="0" rIns="127968" bIns="0" rtlCol="0">
            <a:spAutoFit/>
          </a:bodyPr>
          <a:lstStyle/>
          <a:p>
            <a:pPr marL="319903" marR="0" lvl="0" indent="-317681" algn="l" defTabSz="914400" rtl="0" eaLnBrk="1" fontAlgn="auto" latinLnBrk="0" hangingPunct="1">
              <a:lnSpc>
                <a:spcPct val="100000"/>
              </a:lnSpc>
              <a:spcBef>
                <a:spcPts val="420"/>
              </a:spcBef>
              <a:spcAft>
                <a:spcPts val="0"/>
              </a:spcAft>
              <a:buClrTx/>
              <a:buSzPct val="230000"/>
              <a:buFontTx/>
              <a:buBlip>
                <a:blip r:embed="rId3"/>
              </a:buBlip>
              <a:tabLst/>
              <a:defRPr/>
            </a:pPr>
            <a:r>
              <a:rPr kumimoji="0" lang="en-US" sz="1300" b="0" i="0" u="none" strike="noStrike" kern="1200" cap="none" spc="0" normalizeH="0" baseline="34000" noProof="0" dirty="0">
                <a:ln>
                  <a:noFill/>
                </a:ln>
                <a:solidFill>
                  <a:srgbClr val="9E9E9E"/>
                </a:solidFill>
                <a:effectLst/>
                <a:uLnTx/>
                <a:uFillTx/>
                <a:latin typeface="Arial" panose="020B0604020202020204"/>
                <a:ea typeface="+mn-ea"/>
                <a:cs typeface="+mn-cs"/>
              </a:rPr>
              <a:t>DATA SPOTLIGHT</a:t>
            </a:r>
          </a:p>
        </p:txBody>
      </p:sp>
      <p:graphicFrame>
        <p:nvGraphicFramePr>
          <p:cNvPr id="3" name="Chart 2">
            <a:extLst>
              <a:ext uri="{FF2B5EF4-FFF2-40B4-BE49-F238E27FC236}">
                <a16:creationId xmlns:a16="http://schemas.microsoft.com/office/drawing/2014/main" id="{49668983-D657-4AED-95B8-7D41490CB313}"/>
              </a:ext>
            </a:extLst>
          </p:cNvPr>
          <p:cNvGraphicFramePr>
            <a:graphicFrameLocks noChangeAspect="1"/>
          </p:cNvGraphicFramePr>
          <p:nvPr/>
        </p:nvGraphicFramePr>
        <p:xfrm>
          <a:off x="863842" y="2558784"/>
          <a:ext cx="6560218" cy="3491029"/>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a:extLst>
              <a:ext uri="{FF2B5EF4-FFF2-40B4-BE49-F238E27FC236}">
                <a16:creationId xmlns:a16="http://schemas.microsoft.com/office/drawing/2014/main" id="{4950E02E-0BB4-4C64-A361-9492FE8F43B7}"/>
              </a:ext>
            </a:extLst>
          </p:cNvPr>
          <p:cNvSpPr txBox="1"/>
          <p:nvPr/>
        </p:nvSpPr>
        <p:spPr bwMode="gray">
          <a:xfrm>
            <a:off x="609600" y="1764250"/>
            <a:ext cx="5066131" cy="246221"/>
          </a:xfrm>
          <a:prstGeom prst="rect">
            <a:avLst/>
          </a:prstGeom>
          <a:noFill/>
        </p:spPr>
        <p:txBody>
          <a:bodyPr wrap="square" lIns="0" tIns="0" rIns="0" bIns="0" rtlCol="0">
            <a:spAutoFit/>
          </a:bodyPr>
          <a:lstStyle/>
          <a:p>
            <a:r>
              <a:rPr lang="en-US" sz="1600" b="1"/>
              <a:t>Incidence of hospital acquired infections (HAIs)</a:t>
            </a:r>
          </a:p>
        </p:txBody>
      </p:sp>
      <p:sp>
        <p:nvSpPr>
          <p:cNvPr id="17" name="TextBox 16">
            <a:extLst>
              <a:ext uri="{FF2B5EF4-FFF2-40B4-BE49-F238E27FC236}">
                <a16:creationId xmlns:a16="http://schemas.microsoft.com/office/drawing/2014/main" id="{6A2DC1E2-7709-4106-9417-036A6598939D}"/>
              </a:ext>
            </a:extLst>
          </p:cNvPr>
          <p:cNvSpPr txBox="1"/>
          <p:nvPr/>
        </p:nvSpPr>
        <p:spPr bwMode="gray">
          <a:xfrm>
            <a:off x="602456" y="2088451"/>
            <a:ext cx="5366553" cy="461665"/>
          </a:xfrm>
          <a:prstGeom prst="rect">
            <a:avLst/>
          </a:prstGeom>
          <a:noFill/>
        </p:spPr>
        <p:txBody>
          <a:bodyPr wrap="square" lIns="0" tIns="0" rIns="0" bIns="0" rtlCol="0">
            <a:spAutoFit/>
          </a:bodyPr>
          <a:lstStyle/>
          <a:p>
            <a:r>
              <a:rPr lang="en-US" sz="1500" i="1"/>
              <a:t>Reported standardized infection ratio (SIR) among acute care hospitals, Q3 2019-Q3 2021</a:t>
            </a:r>
          </a:p>
        </p:txBody>
      </p:sp>
      <p:sp>
        <p:nvSpPr>
          <p:cNvPr id="21" name="TextBox 20">
            <a:extLst>
              <a:ext uri="{FF2B5EF4-FFF2-40B4-BE49-F238E27FC236}">
                <a16:creationId xmlns:a16="http://schemas.microsoft.com/office/drawing/2014/main" id="{C12A7936-4A56-454B-B862-07EF9C00A064}"/>
              </a:ext>
            </a:extLst>
          </p:cNvPr>
          <p:cNvSpPr txBox="1"/>
          <p:nvPr/>
        </p:nvSpPr>
        <p:spPr bwMode="gray">
          <a:xfrm rot="16200000">
            <a:off x="92955" y="3849575"/>
            <a:ext cx="1234449" cy="215444"/>
          </a:xfrm>
          <a:prstGeom prst="rect">
            <a:avLst/>
          </a:prstGeom>
          <a:noFill/>
        </p:spPr>
        <p:txBody>
          <a:bodyPr wrap="square" lIns="0" tIns="0" rIns="0" bIns="0" rtlCol="0">
            <a:spAutoFit/>
          </a:bodyPr>
          <a:lstStyle/>
          <a:p>
            <a:pPr algn="ctr"/>
            <a:r>
              <a:rPr lang="en-US" sz="1400" b="1"/>
              <a:t>National SIR</a:t>
            </a:r>
            <a:r>
              <a:rPr lang="en-US" sz="1400" b="1" baseline="30000"/>
              <a:t>1</a:t>
            </a:r>
            <a:endParaRPr lang="en-US" sz="1400" b="1"/>
          </a:p>
        </p:txBody>
      </p:sp>
      <p:sp>
        <p:nvSpPr>
          <p:cNvPr id="6" name="TextBox 5">
            <a:extLst>
              <a:ext uri="{FF2B5EF4-FFF2-40B4-BE49-F238E27FC236}">
                <a16:creationId xmlns:a16="http://schemas.microsoft.com/office/drawing/2014/main" id="{D6289CF3-D7BD-492A-A37A-B9DEF6F12657}"/>
              </a:ext>
            </a:extLst>
          </p:cNvPr>
          <p:cNvSpPr txBox="1"/>
          <p:nvPr/>
        </p:nvSpPr>
        <p:spPr bwMode="gray">
          <a:xfrm>
            <a:off x="700130" y="5958344"/>
            <a:ext cx="3522397" cy="215444"/>
          </a:xfrm>
          <a:prstGeom prst="rect">
            <a:avLst/>
          </a:prstGeom>
        </p:spPr>
        <p:txBody>
          <a:bodyPr vert="horz" wrap="square" lIns="0" tIns="0" rIns="0" bIns="0" rtlCol="0">
            <a:spAutoFit/>
          </a:bodyPr>
          <a:lstStyle/>
          <a:p>
            <a:pPr marL="118872" indent="-118872">
              <a:spcBef>
                <a:spcPts val="200"/>
              </a:spcBef>
              <a:buClr>
                <a:schemeClr val="accent3"/>
              </a:buClr>
              <a:buFont typeface="+mj-lt"/>
              <a:buAutoNum type="arabicPeriod"/>
            </a:pPr>
            <a:r>
              <a:rPr lang="en-US" sz="700" dirty="0">
                <a:solidFill>
                  <a:schemeClr val="accent3"/>
                </a:solidFill>
              </a:rPr>
              <a:t>SIR &gt;1 indicates higher HAIs than predicted, SIR&lt;1 indicates lower HAIs than predicted, based on 2015 estimates</a:t>
            </a:r>
          </a:p>
        </p:txBody>
      </p:sp>
      <p:sp>
        <p:nvSpPr>
          <p:cNvPr id="22" name="TextBox 21">
            <a:extLst>
              <a:ext uri="{FF2B5EF4-FFF2-40B4-BE49-F238E27FC236}">
                <a16:creationId xmlns:a16="http://schemas.microsoft.com/office/drawing/2014/main" id="{D49D3061-2C4A-4210-999E-8922634F649E}"/>
              </a:ext>
            </a:extLst>
          </p:cNvPr>
          <p:cNvSpPr txBox="1"/>
          <p:nvPr/>
        </p:nvSpPr>
        <p:spPr bwMode="gray">
          <a:xfrm>
            <a:off x="7587436" y="2021340"/>
            <a:ext cx="3823219" cy="230832"/>
          </a:xfrm>
          <a:prstGeom prst="rect">
            <a:avLst/>
          </a:prstGeom>
        </p:spPr>
        <p:txBody>
          <a:bodyPr vert="horz" wrap="square" lIns="0" tIns="0" rIns="0" bIns="0" rtlCol="0">
            <a:spAutoFit/>
          </a:bodyPr>
          <a:lstStyle/>
          <a:p>
            <a:pPr>
              <a:spcBef>
                <a:spcPts val="600"/>
              </a:spcBef>
              <a:buClr>
                <a:schemeClr val="accent6"/>
              </a:buClr>
            </a:pPr>
            <a:r>
              <a:rPr lang="en-US" sz="1500" b="1"/>
              <a:t>Declining health outcomes in the U.S. </a:t>
            </a:r>
          </a:p>
        </p:txBody>
      </p:sp>
      <p:sp>
        <p:nvSpPr>
          <p:cNvPr id="11" name="TextBox 10">
            <a:extLst>
              <a:ext uri="{FF2B5EF4-FFF2-40B4-BE49-F238E27FC236}">
                <a16:creationId xmlns:a16="http://schemas.microsoft.com/office/drawing/2014/main" id="{84EB84AF-BF53-464A-BAC5-872E087A6093}"/>
              </a:ext>
            </a:extLst>
          </p:cNvPr>
          <p:cNvSpPr txBox="1"/>
          <p:nvPr/>
        </p:nvSpPr>
        <p:spPr bwMode="gray">
          <a:xfrm>
            <a:off x="8741272" y="3982223"/>
            <a:ext cx="2350403" cy="461665"/>
          </a:xfrm>
          <a:prstGeom prst="rect">
            <a:avLst/>
          </a:prstGeom>
        </p:spPr>
        <p:txBody>
          <a:bodyPr vert="horz" wrap="square" lIns="0" tIns="0" rIns="0" bIns="0" rtlCol="0">
            <a:spAutoFit/>
          </a:bodyPr>
          <a:lstStyle/>
          <a:p>
            <a:pPr>
              <a:spcBef>
                <a:spcPts val="600"/>
              </a:spcBef>
              <a:buClr>
                <a:schemeClr val="accent6"/>
              </a:buClr>
            </a:pPr>
            <a:r>
              <a:rPr lang="en-US" sz="1500"/>
              <a:t>Increase in overall patient acuity 2019-2021</a:t>
            </a:r>
          </a:p>
        </p:txBody>
      </p:sp>
      <p:sp>
        <p:nvSpPr>
          <p:cNvPr id="26" name="TextBox 25">
            <a:extLst>
              <a:ext uri="{FF2B5EF4-FFF2-40B4-BE49-F238E27FC236}">
                <a16:creationId xmlns:a16="http://schemas.microsoft.com/office/drawing/2014/main" id="{9EDD9E06-77D5-49D1-AE66-F632108C69A9}"/>
              </a:ext>
            </a:extLst>
          </p:cNvPr>
          <p:cNvSpPr txBox="1"/>
          <p:nvPr/>
        </p:nvSpPr>
        <p:spPr bwMode="gray">
          <a:xfrm>
            <a:off x="8766623" y="3298879"/>
            <a:ext cx="2325052" cy="461665"/>
          </a:xfrm>
          <a:prstGeom prst="rect">
            <a:avLst/>
          </a:prstGeom>
        </p:spPr>
        <p:txBody>
          <a:bodyPr vert="horz" wrap="square" lIns="0" tIns="0" rIns="0" bIns="0" rtlCol="0">
            <a:spAutoFit/>
          </a:bodyPr>
          <a:lstStyle/>
          <a:p>
            <a:pPr>
              <a:spcBef>
                <a:spcPts val="600"/>
              </a:spcBef>
              <a:buClr>
                <a:schemeClr val="accent6"/>
              </a:buClr>
            </a:pPr>
            <a:r>
              <a:rPr lang="en-US" sz="1500"/>
              <a:t>Increase in maternal mortality rates 2020-2021</a:t>
            </a:r>
          </a:p>
        </p:txBody>
      </p:sp>
    </p:spTree>
    <p:extLst>
      <p:ext uri="{BB962C8B-B14F-4D97-AF65-F5344CB8AC3E}">
        <p14:creationId xmlns:p14="http://schemas.microsoft.com/office/powerpoint/2010/main" val="95062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08F30D7-71F7-4A87-B929-9764FD070D69}"/>
              </a:ext>
            </a:extLst>
          </p:cNvPr>
          <p:cNvSpPr>
            <a:spLocks noGrp="1"/>
          </p:cNvSpPr>
          <p:nvPr>
            <p:ph type="body" sz="quarter" idx="27"/>
          </p:nvPr>
        </p:nvSpPr>
        <p:spPr>
          <a:xfrm>
            <a:off x="609600" y="766732"/>
            <a:ext cx="10966830" cy="541687"/>
          </a:xfrm>
        </p:spPr>
        <p:txBody>
          <a:bodyPr vert="horz" wrap="square" lIns="0" tIns="0" rIns="0" bIns="0" rtlCol="0" anchor="t">
            <a:spAutoFit/>
          </a:bodyPr>
          <a:lstStyle/>
          <a:p>
            <a:r>
              <a:rPr lang="en-US"/>
              <a:t>10 major trends impacting health systems in 2023</a:t>
            </a:r>
          </a:p>
        </p:txBody>
      </p:sp>
      <p:sp>
        <p:nvSpPr>
          <p:cNvPr id="5" name="Text Placeholder 10">
            <a:extLst>
              <a:ext uri="{FF2B5EF4-FFF2-40B4-BE49-F238E27FC236}">
                <a16:creationId xmlns:a16="http://schemas.microsoft.com/office/drawing/2014/main" id="{C5C9790F-C908-4468-BBF5-4A1525D786D0}"/>
              </a:ext>
            </a:extLst>
          </p:cNvPr>
          <p:cNvSpPr txBox="1">
            <a:spLocks/>
          </p:cNvSpPr>
          <p:nvPr/>
        </p:nvSpPr>
        <p:spPr bwMode="gray">
          <a:xfrm>
            <a:off x="6417679" y="1881625"/>
            <a:ext cx="5158751" cy="3665619"/>
          </a:xfrm>
          <a:prstGeom prst="rect">
            <a:avLst/>
          </a:prstGeom>
        </p:spPr>
        <p:txBody>
          <a:bodyPr vert="horz" wrap="square" lIns="0" tIns="0" rIns="0" bIns="0" rtlCol="0" anchor="t">
            <a:spAutoFit/>
          </a:bodyPr>
          <a:lstStyle>
            <a:lvl1pPr marL="0" indent="0" algn="l" defTabSz="914400" rtl="0" eaLnBrk="1" fontAlgn="ctr" latinLnBrk="0" hangingPunct="1">
              <a:lnSpc>
                <a:spcPct val="110000"/>
              </a:lnSpc>
              <a:spcBef>
                <a:spcPts val="1800"/>
              </a:spcBef>
              <a:buClr>
                <a:schemeClr val="accent6"/>
              </a:buClr>
              <a:buFont typeface="Arial" panose="020B0604020202020204" pitchFamily="34" charset="0"/>
              <a:buNone/>
              <a:defRPr sz="3200" kern="1200" baseline="0">
                <a:solidFill>
                  <a:schemeClr val="bg1"/>
                </a:solidFill>
                <a:latin typeface="+mj-lt"/>
                <a:ea typeface="+mn-ea"/>
                <a:cs typeface="Times New Roman" panose="02020603050405020304" pitchFamily="18" charset="0"/>
              </a:defRPr>
            </a:lvl1pPr>
            <a:lvl2pPr marL="163289" indent="0" algn="l" defTabSz="914400" rtl="0" eaLnBrk="1" fontAlgn="ctr" latinLnBrk="0" hangingPunct="1">
              <a:lnSpc>
                <a:spcPct val="100000"/>
              </a:lnSpc>
              <a:spcBef>
                <a:spcPts val="0"/>
              </a:spcBef>
              <a:buClr>
                <a:schemeClr val="accent6"/>
              </a:buClr>
              <a:buFont typeface="Arial" panose="020B0604020202020204" pitchFamily="34" charset="0"/>
              <a:buNone/>
              <a:defRPr sz="2000" kern="1200">
                <a:solidFill>
                  <a:schemeClr val="accent3"/>
                </a:solidFill>
                <a:latin typeface="+mn-lt"/>
                <a:ea typeface="+mn-ea"/>
                <a:cs typeface="+mn-cs"/>
              </a:defRPr>
            </a:lvl2pPr>
            <a:lvl3pPr marL="326578" indent="0" algn="l" defTabSz="914400" rtl="0" eaLnBrk="1" fontAlgn="ctr" latinLnBrk="0" hangingPunct="1">
              <a:lnSpc>
                <a:spcPct val="100000"/>
              </a:lnSpc>
              <a:spcBef>
                <a:spcPts val="0"/>
              </a:spcBef>
              <a:buClr>
                <a:schemeClr val="accent6"/>
              </a:buClr>
              <a:buFont typeface="Arial" panose="020B0604020202020204" pitchFamily="34" charset="0"/>
              <a:buNone/>
              <a:defRPr sz="2000" kern="1200">
                <a:solidFill>
                  <a:schemeClr val="accent3"/>
                </a:solidFill>
                <a:latin typeface="+mn-lt"/>
                <a:ea typeface="+mn-ea"/>
                <a:cs typeface="+mn-cs"/>
              </a:defRPr>
            </a:lvl3pPr>
            <a:lvl4pPr marL="489867" indent="0" algn="l" defTabSz="914400" rtl="0" eaLnBrk="1" fontAlgn="ctr" latinLnBrk="0" hangingPunct="1">
              <a:lnSpc>
                <a:spcPct val="100000"/>
              </a:lnSpc>
              <a:spcBef>
                <a:spcPts val="0"/>
              </a:spcBef>
              <a:buClr>
                <a:schemeClr val="accent6"/>
              </a:buClr>
              <a:buFont typeface="Arial" panose="020B0604020202020204" pitchFamily="34" charset="0"/>
              <a:buNone/>
              <a:defRPr sz="2000" kern="1200">
                <a:solidFill>
                  <a:schemeClr val="accent3"/>
                </a:solidFill>
                <a:latin typeface="+mn-lt"/>
                <a:ea typeface="+mn-ea"/>
                <a:cs typeface="+mn-cs"/>
              </a:defRPr>
            </a:lvl4pPr>
            <a:lvl5pPr marL="653156" indent="0" algn="l" defTabSz="914400" rtl="0" eaLnBrk="1" fontAlgn="ctr" latinLnBrk="0" hangingPunct="1">
              <a:lnSpc>
                <a:spcPct val="100000"/>
              </a:lnSpc>
              <a:spcBef>
                <a:spcPts val="0"/>
              </a:spcBef>
              <a:buClr>
                <a:schemeClr val="accent6"/>
              </a:buClr>
              <a:buFont typeface="Arial" panose="020B0604020202020204" pitchFamily="34" charset="0"/>
              <a:buNone/>
              <a:defRPr sz="2000" kern="1200" baseline="0">
                <a:solidFill>
                  <a:schemeClr val="accent3"/>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231775" indent="-231775">
              <a:buFont typeface="+mj-lt"/>
              <a:buAutoNum type="arabicPeriod" startAt="6"/>
            </a:pPr>
            <a:r>
              <a:rPr lang="en-US" sz="1800" dirty="0">
                <a:solidFill>
                  <a:schemeClr val="bg1">
                    <a:lumMod val="75000"/>
                  </a:schemeClr>
                </a:solidFill>
              </a:rPr>
              <a:t>Mega-corporations make further inroads into care delivery.</a:t>
            </a:r>
          </a:p>
          <a:p>
            <a:pPr marL="231775" indent="-231775">
              <a:buFont typeface="+mj-lt"/>
              <a:buAutoNum type="arabicPeriod" startAt="6"/>
            </a:pPr>
            <a:r>
              <a:rPr lang="en-US" sz="1800" dirty="0">
                <a:solidFill>
                  <a:schemeClr val="bg1">
                    <a:lumMod val="75000"/>
                  </a:schemeClr>
                </a:solidFill>
              </a:rPr>
              <a:t>Health systems lose the narrative in the public’s eye.</a:t>
            </a:r>
          </a:p>
          <a:p>
            <a:pPr marL="231775" indent="-231775">
              <a:buFont typeface="+mj-lt"/>
              <a:buAutoNum type="arabicPeriod" startAt="6"/>
            </a:pPr>
            <a:r>
              <a:rPr lang="en-US" sz="1800" dirty="0">
                <a:solidFill>
                  <a:schemeClr val="bg1">
                    <a:lumMod val="75000"/>
                  </a:schemeClr>
                </a:solidFill>
              </a:rPr>
              <a:t>Value-based care hype is tempered by market realities.</a:t>
            </a:r>
          </a:p>
          <a:p>
            <a:pPr marL="231775" indent="-231775">
              <a:buFont typeface="+mj-lt"/>
              <a:buAutoNum type="arabicPeriod" startAt="6"/>
            </a:pPr>
            <a:r>
              <a:rPr lang="en-US" sz="1800" dirty="0">
                <a:solidFill>
                  <a:schemeClr val="bg1">
                    <a:lumMod val="75000"/>
                  </a:schemeClr>
                </a:solidFill>
              </a:rPr>
              <a:t>Health systems look for new growth pastures to compensate for tepid inpatient surgery growth.</a:t>
            </a:r>
          </a:p>
          <a:p>
            <a:pPr marL="231775" indent="-231775">
              <a:buFont typeface="+mj-lt"/>
              <a:buAutoNum type="arabicPeriod" startAt="6"/>
            </a:pPr>
            <a:r>
              <a:rPr lang="en-US" sz="1800" dirty="0">
                <a:solidFill>
                  <a:schemeClr val="bg1">
                    <a:lumMod val="75000"/>
                  </a:schemeClr>
                </a:solidFill>
              </a:rPr>
              <a:t>Unlikely alliances take form to counteract common pressures across the health system community.</a:t>
            </a:r>
          </a:p>
        </p:txBody>
      </p:sp>
      <p:sp>
        <p:nvSpPr>
          <p:cNvPr id="6" name="Text Placeholder 10">
            <a:extLst>
              <a:ext uri="{FF2B5EF4-FFF2-40B4-BE49-F238E27FC236}">
                <a16:creationId xmlns:a16="http://schemas.microsoft.com/office/drawing/2014/main" id="{95475530-258E-4627-9766-198935B902AD}"/>
              </a:ext>
            </a:extLst>
          </p:cNvPr>
          <p:cNvSpPr txBox="1">
            <a:spLocks/>
          </p:cNvSpPr>
          <p:nvPr/>
        </p:nvSpPr>
        <p:spPr bwMode="gray">
          <a:xfrm>
            <a:off x="609600" y="1881625"/>
            <a:ext cx="5351362" cy="3970318"/>
          </a:xfrm>
          <a:prstGeom prst="rect">
            <a:avLst/>
          </a:prstGeom>
        </p:spPr>
        <p:txBody>
          <a:bodyPr vert="horz" wrap="square" lIns="0" tIns="0" rIns="0" bIns="0" rtlCol="0" anchor="t">
            <a:spAutoFit/>
          </a:bodyPr>
          <a:lstStyle>
            <a:lvl1pPr marL="0" indent="0" algn="l" defTabSz="914400" rtl="0" eaLnBrk="1" fontAlgn="ctr" latinLnBrk="0" hangingPunct="1">
              <a:lnSpc>
                <a:spcPct val="110000"/>
              </a:lnSpc>
              <a:spcBef>
                <a:spcPts val="1800"/>
              </a:spcBef>
              <a:buClr>
                <a:schemeClr val="accent6"/>
              </a:buClr>
              <a:buFont typeface="Arial" panose="020B0604020202020204" pitchFamily="34" charset="0"/>
              <a:buNone/>
              <a:defRPr sz="3200" kern="1200" baseline="0">
                <a:solidFill>
                  <a:schemeClr val="bg1"/>
                </a:solidFill>
                <a:latin typeface="+mj-lt"/>
                <a:ea typeface="+mn-ea"/>
                <a:cs typeface="Times New Roman" panose="02020603050405020304" pitchFamily="18" charset="0"/>
              </a:defRPr>
            </a:lvl1pPr>
            <a:lvl2pPr marL="163289" indent="0" algn="l" defTabSz="914400" rtl="0" eaLnBrk="1" fontAlgn="ctr" latinLnBrk="0" hangingPunct="1">
              <a:lnSpc>
                <a:spcPct val="100000"/>
              </a:lnSpc>
              <a:spcBef>
                <a:spcPts val="0"/>
              </a:spcBef>
              <a:buClr>
                <a:schemeClr val="accent6"/>
              </a:buClr>
              <a:buFont typeface="Arial" panose="020B0604020202020204" pitchFamily="34" charset="0"/>
              <a:buNone/>
              <a:defRPr sz="2000" kern="1200">
                <a:solidFill>
                  <a:schemeClr val="accent3"/>
                </a:solidFill>
                <a:latin typeface="+mn-lt"/>
                <a:ea typeface="+mn-ea"/>
                <a:cs typeface="+mn-cs"/>
              </a:defRPr>
            </a:lvl2pPr>
            <a:lvl3pPr marL="326578" indent="0" algn="l" defTabSz="914400" rtl="0" eaLnBrk="1" fontAlgn="ctr" latinLnBrk="0" hangingPunct="1">
              <a:lnSpc>
                <a:spcPct val="100000"/>
              </a:lnSpc>
              <a:spcBef>
                <a:spcPts val="0"/>
              </a:spcBef>
              <a:buClr>
                <a:schemeClr val="accent6"/>
              </a:buClr>
              <a:buFont typeface="Arial" panose="020B0604020202020204" pitchFamily="34" charset="0"/>
              <a:buNone/>
              <a:defRPr sz="2000" kern="1200">
                <a:solidFill>
                  <a:schemeClr val="accent3"/>
                </a:solidFill>
                <a:latin typeface="+mn-lt"/>
                <a:ea typeface="+mn-ea"/>
                <a:cs typeface="+mn-cs"/>
              </a:defRPr>
            </a:lvl3pPr>
            <a:lvl4pPr marL="489867" indent="0" algn="l" defTabSz="914400" rtl="0" eaLnBrk="1" fontAlgn="ctr" latinLnBrk="0" hangingPunct="1">
              <a:lnSpc>
                <a:spcPct val="100000"/>
              </a:lnSpc>
              <a:spcBef>
                <a:spcPts val="0"/>
              </a:spcBef>
              <a:buClr>
                <a:schemeClr val="accent6"/>
              </a:buClr>
              <a:buFont typeface="Arial" panose="020B0604020202020204" pitchFamily="34" charset="0"/>
              <a:buNone/>
              <a:defRPr sz="2000" kern="1200">
                <a:solidFill>
                  <a:schemeClr val="accent3"/>
                </a:solidFill>
                <a:latin typeface="+mn-lt"/>
                <a:ea typeface="+mn-ea"/>
                <a:cs typeface="+mn-cs"/>
              </a:defRPr>
            </a:lvl4pPr>
            <a:lvl5pPr marL="653156" indent="0" algn="l" defTabSz="914400" rtl="0" eaLnBrk="1" fontAlgn="ctr" latinLnBrk="0" hangingPunct="1">
              <a:lnSpc>
                <a:spcPct val="100000"/>
              </a:lnSpc>
              <a:spcBef>
                <a:spcPts val="0"/>
              </a:spcBef>
              <a:buClr>
                <a:schemeClr val="accent6"/>
              </a:buClr>
              <a:buFont typeface="Arial" panose="020B0604020202020204" pitchFamily="34" charset="0"/>
              <a:buNone/>
              <a:defRPr sz="2000" kern="1200" baseline="0">
                <a:solidFill>
                  <a:schemeClr val="accent3"/>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231775" indent="-231775">
              <a:buFont typeface="+mj-lt"/>
              <a:buAutoNum type="arabicPeriod"/>
            </a:pPr>
            <a:r>
              <a:rPr lang="en-US" sz="1800" dirty="0"/>
              <a:t>Health systems bend but do not break in the wake of the worst financial year in recent memory.</a:t>
            </a:r>
          </a:p>
          <a:p>
            <a:pPr marL="231775" indent="-231775">
              <a:buFont typeface="+mj-lt"/>
              <a:buAutoNum type="arabicPeriod"/>
            </a:pPr>
            <a:r>
              <a:rPr lang="en-US" sz="1800" dirty="0"/>
              <a:t>Stakeholders align on urgency to rationalize services for long-term sustainability.</a:t>
            </a:r>
          </a:p>
          <a:p>
            <a:pPr marL="231775" indent="-231775">
              <a:buFont typeface="+mj-lt"/>
              <a:buAutoNum type="arabicPeriod"/>
            </a:pPr>
            <a:r>
              <a:rPr lang="en-US" sz="1800" dirty="0"/>
              <a:t>Quality suffers as organizations look for workforce stability.</a:t>
            </a:r>
          </a:p>
          <a:p>
            <a:pPr marL="231775" indent="-231775">
              <a:buFont typeface="+mj-lt"/>
              <a:buAutoNum type="arabicPeriod"/>
            </a:pPr>
            <a:r>
              <a:rPr lang="en-US" sz="1800" dirty="0"/>
              <a:t>Virtual hospitals rise in popularity to accelerate care model transformation. </a:t>
            </a:r>
          </a:p>
          <a:p>
            <a:pPr marL="231775" indent="-231775">
              <a:buFont typeface="+mj-lt"/>
              <a:buAutoNum type="arabicPeriod"/>
            </a:pPr>
            <a:r>
              <a:rPr lang="en-US" sz="1800" dirty="0"/>
              <a:t>Beware vaporware! The hype and reality of generative AI comes into focus.</a:t>
            </a:r>
          </a:p>
        </p:txBody>
      </p:sp>
      <p:cxnSp>
        <p:nvCxnSpPr>
          <p:cNvPr id="2" name="Straight Connector 1">
            <a:extLst>
              <a:ext uri="{FF2B5EF4-FFF2-40B4-BE49-F238E27FC236}">
                <a16:creationId xmlns:a16="http://schemas.microsoft.com/office/drawing/2014/main" id="{777A103B-B246-D552-EF71-AC19FCEC4DF2}"/>
              </a:ext>
            </a:extLst>
          </p:cNvPr>
          <p:cNvCxnSpPr>
            <a:cxnSpLocks/>
          </p:cNvCxnSpPr>
          <p:nvPr/>
        </p:nvCxnSpPr>
        <p:spPr bwMode="gray">
          <a:xfrm>
            <a:off x="627128" y="1788775"/>
            <a:ext cx="5153818" cy="0"/>
          </a:xfrm>
          <a:prstGeom prst="line">
            <a:avLst/>
          </a:prstGeom>
          <a:ln w="2857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B78A357-C92E-612D-94AC-846CF5105388}"/>
              </a:ext>
            </a:extLst>
          </p:cNvPr>
          <p:cNvSpPr txBox="1"/>
          <p:nvPr/>
        </p:nvSpPr>
        <p:spPr bwMode="gray">
          <a:xfrm>
            <a:off x="2361430" y="1553915"/>
            <a:ext cx="1667685" cy="169277"/>
          </a:xfrm>
          <a:prstGeom prst="rect">
            <a:avLst/>
          </a:prstGeom>
          <a:noFill/>
        </p:spPr>
        <p:txBody>
          <a:bodyPr wrap="square" lIns="0" tIns="0" rIns="0" bIns="0" rtlCol="0">
            <a:spAutoFit/>
          </a:bodyPr>
          <a:lstStyle/>
          <a:p>
            <a:pPr algn="r">
              <a:spcBef>
                <a:spcPts val="500"/>
              </a:spcBef>
              <a:buClr>
                <a:schemeClr val="accent6"/>
              </a:buClr>
            </a:pPr>
            <a:r>
              <a:rPr lang="en-US" sz="1100" b="1" dirty="0">
                <a:solidFill>
                  <a:schemeClr val="accent6"/>
                </a:solidFill>
              </a:rPr>
              <a:t>AVAILABLE IN PREVIEW</a:t>
            </a:r>
          </a:p>
        </p:txBody>
      </p:sp>
      <p:cxnSp>
        <p:nvCxnSpPr>
          <p:cNvPr id="4" name="Straight Connector 3">
            <a:extLst>
              <a:ext uri="{FF2B5EF4-FFF2-40B4-BE49-F238E27FC236}">
                <a16:creationId xmlns:a16="http://schemas.microsoft.com/office/drawing/2014/main" id="{6FB5C141-63E5-D812-9D18-51198C383638}"/>
              </a:ext>
            </a:extLst>
          </p:cNvPr>
          <p:cNvCxnSpPr>
            <a:cxnSpLocks/>
          </p:cNvCxnSpPr>
          <p:nvPr/>
        </p:nvCxnSpPr>
        <p:spPr bwMode="gray">
          <a:xfrm>
            <a:off x="6435207" y="1794500"/>
            <a:ext cx="5153818" cy="0"/>
          </a:xfrm>
          <a:prstGeom prst="line">
            <a:avLst/>
          </a:prstGeom>
          <a:ln w="28575">
            <a:solidFill>
              <a:schemeClr val="accent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016D399-FD7C-2BC3-C3BB-E573213094B3}"/>
              </a:ext>
            </a:extLst>
          </p:cNvPr>
          <p:cNvSpPr txBox="1"/>
          <p:nvPr/>
        </p:nvSpPr>
        <p:spPr bwMode="gray">
          <a:xfrm>
            <a:off x="7924799" y="1553916"/>
            <a:ext cx="2154877" cy="169276"/>
          </a:xfrm>
          <a:prstGeom prst="rect">
            <a:avLst/>
          </a:prstGeom>
          <a:noFill/>
        </p:spPr>
        <p:txBody>
          <a:bodyPr wrap="square" lIns="0" tIns="0" rIns="0" bIns="0" rtlCol="0">
            <a:spAutoFit/>
          </a:bodyPr>
          <a:lstStyle/>
          <a:p>
            <a:pPr algn="r">
              <a:spcBef>
                <a:spcPts val="500"/>
              </a:spcBef>
              <a:buClr>
                <a:schemeClr val="accent6"/>
              </a:buClr>
            </a:pPr>
            <a:r>
              <a:rPr lang="en-US" sz="1100" dirty="0">
                <a:solidFill>
                  <a:schemeClr val="bg1">
                    <a:lumMod val="75000"/>
                  </a:schemeClr>
                </a:solidFill>
              </a:rPr>
              <a:t>AVAILABLE WITH MEMBERSHIP</a:t>
            </a:r>
          </a:p>
        </p:txBody>
      </p:sp>
    </p:spTree>
    <p:extLst>
      <p:ext uri="{BB962C8B-B14F-4D97-AF65-F5344CB8AC3E}">
        <p14:creationId xmlns:p14="http://schemas.microsoft.com/office/powerpoint/2010/main" val="1305391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hevron 13">
            <a:extLst>
              <a:ext uri="{FF2B5EF4-FFF2-40B4-BE49-F238E27FC236}">
                <a16:creationId xmlns:a16="http://schemas.microsoft.com/office/drawing/2014/main" id="{E6E06551-268D-42AF-9724-5569AE11C87B}"/>
              </a:ext>
            </a:extLst>
          </p:cNvPr>
          <p:cNvSpPr/>
          <p:nvPr/>
        </p:nvSpPr>
        <p:spPr bwMode="gray">
          <a:xfrm>
            <a:off x="4222856" y="2283140"/>
            <a:ext cx="3734345" cy="429567"/>
          </a:xfrm>
          <a:prstGeom prst="chevron">
            <a:avLst/>
          </a:prstGeom>
          <a:solidFill>
            <a:srgbClr val="7C99AE"/>
          </a:solidFill>
          <a:ln w="9525" cap="flat" cmpd="sng" algn="ctr">
            <a:noFill/>
            <a:prstDash val="solid"/>
            <a:round/>
            <a:headEnd type="none" w="med" len="med"/>
            <a:tailEnd type="none" w="med" len="med"/>
          </a:ln>
          <a:effectLst/>
        </p:spPr>
        <p:txBody>
          <a:bodyPr vert="horz" wrap="square" lIns="130629" tIns="65314" rIns="130629" bIns="65314" numCol="1" rtlCol="0" anchor="ctr" anchorCtr="0" compatLnSpc="1">
            <a:prstTxWarp prst="textNoShape">
              <a:avLst/>
            </a:prstTxWarp>
          </a:bodyPr>
          <a:lstStyle/>
          <a:p>
            <a:pPr algn="ctr" defTabSz="2091006"/>
            <a:endParaRPr lang="en-US" sz="1400" b="1"/>
          </a:p>
        </p:txBody>
      </p:sp>
      <p:sp>
        <p:nvSpPr>
          <p:cNvPr id="36" name="Chevron 14">
            <a:extLst>
              <a:ext uri="{FF2B5EF4-FFF2-40B4-BE49-F238E27FC236}">
                <a16:creationId xmlns:a16="http://schemas.microsoft.com/office/drawing/2014/main" id="{3DEBB811-FF12-4C9A-9A22-7DAA84461F07}"/>
              </a:ext>
            </a:extLst>
          </p:cNvPr>
          <p:cNvSpPr/>
          <p:nvPr/>
        </p:nvSpPr>
        <p:spPr bwMode="gray">
          <a:xfrm>
            <a:off x="7842084" y="2283140"/>
            <a:ext cx="3734345" cy="429567"/>
          </a:xfrm>
          <a:prstGeom prst="chevron">
            <a:avLst/>
          </a:prstGeom>
          <a:solidFill>
            <a:srgbClr val="667E90"/>
          </a:solidFill>
          <a:ln w="9525" cap="flat" cmpd="sng" algn="ctr">
            <a:noFill/>
            <a:prstDash val="solid"/>
            <a:round/>
            <a:headEnd type="none" w="med" len="med"/>
            <a:tailEnd type="none" w="med" len="med"/>
          </a:ln>
          <a:effectLst/>
        </p:spPr>
        <p:txBody>
          <a:bodyPr vert="horz" wrap="square" lIns="130629" tIns="65314" rIns="130629" bIns="65314" numCol="1" rtlCol="0" anchor="ctr" anchorCtr="0" compatLnSpc="1">
            <a:prstTxWarp prst="textNoShape">
              <a:avLst/>
            </a:prstTxWarp>
          </a:bodyPr>
          <a:lstStyle/>
          <a:p>
            <a:pPr algn="ctr" defTabSz="2091006"/>
            <a:endParaRPr lang="en-US" sz="1400" b="1"/>
          </a:p>
        </p:txBody>
      </p:sp>
      <p:sp>
        <p:nvSpPr>
          <p:cNvPr id="40" name="Chevron 26">
            <a:extLst>
              <a:ext uri="{FF2B5EF4-FFF2-40B4-BE49-F238E27FC236}">
                <a16:creationId xmlns:a16="http://schemas.microsoft.com/office/drawing/2014/main" id="{DC45BFA3-E7B4-44D4-88C1-E767B7DAD43B}"/>
              </a:ext>
            </a:extLst>
          </p:cNvPr>
          <p:cNvSpPr/>
          <p:nvPr/>
        </p:nvSpPr>
        <p:spPr bwMode="gray">
          <a:xfrm>
            <a:off x="603628" y="2283140"/>
            <a:ext cx="3734345" cy="429567"/>
          </a:xfrm>
          <a:prstGeom prst="chevron">
            <a:avLst/>
          </a:prstGeom>
          <a:solidFill>
            <a:schemeClr val="accent1"/>
          </a:solidFill>
          <a:ln w="9525" cap="flat" cmpd="sng" algn="ctr">
            <a:noFill/>
            <a:prstDash val="solid"/>
            <a:round/>
            <a:headEnd type="none" w="med" len="med"/>
            <a:tailEnd type="none" w="med" len="med"/>
          </a:ln>
          <a:effectLst/>
        </p:spPr>
        <p:txBody>
          <a:bodyPr vert="horz" wrap="square" lIns="130629" tIns="65314" rIns="130629" bIns="65314" numCol="1" rtlCol="0" anchor="ctr" anchorCtr="0" compatLnSpc="1">
            <a:prstTxWarp prst="textNoShape">
              <a:avLst/>
            </a:prstTxWarp>
          </a:bodyPr>
          <a:lstStyle/>
          <a:p>
            <a:pPr algn="ctr" defTabSz="2091006"/>
            <a:endParaRPr lang="en-US" sz="1400" b="1"/>
          </a:p>
        </p:txBody>
      </p:sp>
      <p:sp>
        <p:nvSpPr>
          <p:cNvPr id="4" name="Title 3">
            <a:extLst>
              <a:ext uri="{FF2B5EF4-FFF2-40B4-BE49-F238E27FC236}">
                <a16:creationId xmlns:a16="http://schemas.microsoft.com/office/drawing/2014/main" id="{7F3F06F5-ACDC-46F4-AE9F-4207C49B3F68}"/>
              </a:ext>
            </a:extLst>
          </p:cNvPr>
          <p:cNvSpPr>
            <a:spLocks noGrp="1"/>
          </p:cNvSpPr>
          <p:nvPr>
            <p:ph type="title"/>
          </p:nvPr>
        </p:nvSpPr>
        <p:spPr>
          <a:xfrm>
            <a:off x="612774" y="588771"/>
            <a:ext cx="10972801" cy="540917"/>
          </a:xfrm>
        </p:spPr>
        <p:txBody>
          <a:bodyPr/>
          <a:lstStyle/>
          <a:p>
            <a:r>
              <a:rPr lang="en-US"/>
              <a:t>Turning the tide</a:t>
            </a:r>
          </a:p>
        </p:txBody>
      </p:sp>
      <p:sp>
        <p:nvSpPr>
          <p:cNvPr id="5" name="Text Placeholder 4">
            <a:extLst>
              <a:ext uri="{FF2B5EF4-FFF2-40B4-BE49-F238E27FC236}">
                <a16:creationId xmlns:a16="http://schemas.microsoft.com/office/drawing/2014/main" id="{BEC555A8-987B-6662-3587-535060DDD90E}"/>
              </a:ext>
            </a:extLst>
          </p:cNvPr>
          <p:cNvSpPr>
            <a:spLocks noGrp="1"/>
          </p:cNvSpPr>
          <p:nvPr>
            <p:ph type="body" sz="quarter" idx="27"/>
          </p:nvPr>
        </p:nvSpPr>
        <p:spPr>
          <a:xfrm>
            <a:off x="8809021" y="5940903"/>
            <a:ext cx="2767408" cy="215444"/>
          </a:xfrm>
        </p:spPr>
        <p:txBody>
          <a:bodyPr/>
          <a:lstStyle/>
          <a:p>
            <a:endParaRPr lang="en-US"/>
          </a:p>
        </p:txBody>
      </p:sp>
      <p:sp>
        <p:nvSpPr>
          <p:cNvPr id="9" name="TextBox 8">
            <a:extLst>
              <a:ext uri="{FF2B5EF4-FFF2-40B4-BE49-F238E27FC236}">
                <a16:creationId xmlns:a16="http://schemas.microsoft.com/office/drawing/2014/main" id="{EF65F2D3-8BC8-4C9F-8FDF-98C6569BADDB}"/>
              </a:ext>
            </a:extLst>
          </p:cNvPr>
          <p:cNvSpPr txBox="1"/>
          <p:nvPr/>
        </p:nvSpPr>
        <p:spPr bwMode="gray">
          <a:xfrm>
            <a:off x="8301924" y="2817870"/>
            <a:ext cx="3055106" cy="2821285"/>
          </a:xfrm>
          <a:prstGeom prst="rect">
            <a:avLst/>
          </a:prstGeom>
          <a:noFill/>
        </p:spPr>
        <p:txBody>
          <a:bodyPr wrap="square" lIns="0" tIns="0" rIns="0" bIns="0" rtlCol="0">
            <a:spAutoFit/>
          </a:bodyPr>
          <a:lstStyle/>
          <a:p>
            <a:pPr marL="285750" indent="-285750">
              <a:spcBef>
                <a:spcPts val="714"/>
              </a:spcBef>
              <a:buClr>
                <a:schemeClr val="accent6"/>
              </a:buClr>
              <a:buFont typeface="Arial" panose="020B0604020202020204" pitchFamily="34" charset="0"/>
              <a:buChar char="•"/>
            </a:pPr>
            <a:r>
              <a:rPr lang="en-US" sz="1600" dirty="0">
                <a:hlinkClick r:id="rId3"/>
              </a:rPr>
              <a:t>Safeguarding against nursing never events </a:t>
            </a:r>
            <a:endParaRPr lang="en-US" sz="1600" dirty="0"/>
          </a:p>
          <a:p>
            <a:pPr marL="285750" indent="-285750">
              <a:spcBef>
                <a:spcPts val="714"/>
              </a:spcBef>
              <a:buClr>
                <a:schemeClr val="accent6"/>
              </a:buClr>
              <a:buFont typeface="Arial" panose="020B0604020202020204" pitchFamily="34" charset="0"/>
              <a:buChar char="•"/>
            </a:pPr>
            <a:r>
              <a:rPr lang="en-US" sz="1600" dirty="0">
                <a:hlinkClick r:id="rId4"/>
              </a:rPr>
              <a:t>The mandate for workforce recovery </a:t>
            </a:r>
            <a:endParaRPr lang="en-US" sz="1600" dirty="0"/>
          </a:p>
          <a:p>
            <a:pPr marL="285750" indent="-285750">
              <a:spcBef>
                <a:spcPts val="714"/>
              </a:spcBef>
              <a:buClr>
                <a:schemeClr val="accent6"/>
              </a:buClr>
              <a:buFont typeface="Arial" panose="020B0604020202020204" pitchFamily="34" charset="0"/>
              <a:buChar char="•"/>
            </a:pPr>
            <a:r>
              <a:rPr lang="en-US" sz="1600" dirty="0">
                <a:hlinkClick r:id="rId5"/>
              </a:rPr>
              <a:t>First year nurse retention toolkit </a:t>
            </a:r>
          </a:p>
          <a:p>
            <a:pPr marL="285750" indent="-285750">
              <a:spcBef>
                <a:spcPts val="714"/>
              </a:spcBef>
              <a:buClr>
                <a:schemeClr val="accent6"/>
              </a:buClr>
              <a:buFont typeface="Arial" panose="020B0604020202020204" pitchFamily="34" charset="0"/>
              <a:buChar char="•"/>
            </a:pPr>
            <a:r>
              <a:rPr lang="en-US" sz="1600" dirty="0">
                <a:hlinkClick r:id="rId6"/>
              </a:rPr>
              <a:t>Your two-pronged approach to addressing—and preventing—physician burnout</a:t>
            </a:r>
            <a:endParaRPr lang="en-US" sz="1600" dirty="0"/>
          </a:p>
          <a:p>
            <a:pPr>
              <a:spcBef>
                <a:spcPts val="714"/>
              </a:spcBef>
              <a:buClr>
                <a:schemeClr val="accent6"/>
              </a:buClr>
            </a:pPr>
            <a:endParaRPr lang="en-US" sz="1600" dirty="0"/>
          </a:p>
        </p:txBody>
      </p:sp>
      <p:sp>
        <p:nvSpPr>
          <p:cNvPr id="16" name="TextBox 15">
            <a:extLst>
              <a:ext uri="{FF2B5EF4-FFF2-40B4-BE49-F238E27FC236}">
                <a16:creationId xmlns:a16="http://schemas.microsoft.com/office/drawing/2014/main" id="{CC753A1C-6402-4372-9626-5E3D7899F126}"/>
              </a:ext>
            </a:extLst>
          </p:cNvPr>
          <p:cNvSpPr txBox="1"/>
          <p:nvPr/>
        </p:nvSpPr>
        <p:spPr bwMode="gray">
          <a:xfrm>
            <a:off x="735727" y="2845106"/>
            <a:ext cx="3537472" cy="2492990"/>
          </a:xfrm>
          <a:prstGeom prst="rect">
            <a:avLst/>
          </a:prstGeom>
          <a:noFill/>
        </p:spPr>
        <p:txBody>
          <a:bodyPr wrap="square" lIns="0" tIns="0" rIns="0" bIns="0" rtlCol="0">
            <a:spAutoFit/>
          </a:bodyPr>
          <a:lstStyle/>
          <a:p>
            <a:pPr marL="285750" indent="-285750">
              <a:spcBef>
                <a:spcPts val="714"/>
              </a:spcBef>
              <a:buClr>
                <a:schemeClr val="accent6"/>
              </a:buClr>
              <a:buFont typeface="Arial" panose="020B0604020202020204" pitchFamily="34" charset="0"/>
              <a:buChar char="•"/>
            </a:pPr>
            <a:r>
              <a:rPr lang="en-US" sz="1600" dirty="0">
                <a:hlinkClick r:id="rId7"/>
              </a:rPr>
              <a:t>Total value of care metrics</a:t>
            </a:r>
          </a:p>
          <a:p>
            <a:pPr marL="285750" indent="-285750">
              <a:spcBef>
                <a:spcPts val="714"/>
              </a:spcBef>
              <a:buClr>
                <a:schemeClr val="accent6"/>
              </a:buClr>
              <a:buFont typeface="Arial" panose="020B0604020202020204" pitchFamily="34" charset="0"/>
              <a:buChar char="•"/>
            </a:pPr>
            <a:r>
              <a:rPr kumimoji="0" lang="en-US" sz="1600" b="0" i="0" u="none" strike="noStrike" kern="1200" cap="none" spc="0" normalizeH="0" baseline="0" noProof="0" dirty="0">
                <a:ln>
                  <a:noFill/>
                </a:ln>
                <a:solidFill>
                  <a:srgbClr val="323E48"/>
                </a:solidFill>
                <a:effectLst/>
                <a:uLnTx/>
                <a:uFillTx/>
                <a:latin typeface="Arial" panose="020B0604020202020204"/>
                <a:ea typeface="+mn-ea"/>
                <a:cs typeface="+mn-cs"/>
                <a:hlinkClick r:id="rId8"/>
              </a:rPr>
              <a:t>Care quality sub-pillar menu </a:t>
            </a:r>
            <a:endParaRPr lang="en-US" sz="1600" dirty="0"/>
          </a:p>
          <a:p>
            <a:pPr marL="285750" indent="-285750">
              <a:spcBef>
                <a:spcPts val="714"/>
              </a:spcBef>
              <a:buClr>
                <a:schemeClr val="accent6"/>
              </a:buClr>
              <a:buFont typeface="Arial" panose="020B0604020202020204" pitchFamily="34" charset="0"/>
              <a:buChar char="•"/>
            </a:pPr>
            <a:r>
              <a:rPr lang="en-US" sz="1600" dirty="0">
                <a:hlinkClick r:id="rId9"/>
              </a:rPr>
              <a:t>C-suite cheat sheet: Provider quality metrics</a:t>
            </a:r>
            <a:endParaRPr lang="en-US" sz="1600" dirty="0"/>
          </a:p>
          <a:p>
            <a:pPr marL="285750" marR="0" lvl="0" indent="-285750" algn="l" defTabSz="914400" rtl="0" eaLnBrk="1" fontAlgn="auto" latinLnBrk="0" hangingPunct="1">
              <a:lnSpc>
                <a:spcPct val="100000"/>
              </a:lnSpc>
              <a:spcBef>
                <a:spcPts val="714"/>
              </a:spcBef>
              <a:spcAft>
                <a:spcPts val="0"/>
              </a:spcAft>
              <a:buClr>
                <a:srgbClr val="CE0E2D"/>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323E48"/>
                </a:solidFill>
                <a:effectLst/>
                <a:uLnTx/>
                <a:uFillTx/>
                <a:latin typeface="Arial" panose="020B0604020202020204"/>
                <a:ea typeface="+mn-ea"/>
                <a:cs typeface="+mn-cs"/>
                <a:hlinkClick r:id="rId10"/>
              </a:rPr>
              <a:t>Cheat sheets: Quality </a:t>
            </a:r>
            <a:endParaRPr kumimoji="0" lang="en-US" sz="1600" b="0" i="0" u="none" strike="noStrike" kern="1200" cap="none" spc="0" normalizeH="0" baseline="0" noProof="0" dirty="0">
              <a:ln>
                <a:noFill/>
              </a:ln>
              <a:solidFill>
                <a:srgbClr val="323E48"/>
              </a:solidFill>
              <a:effectLst/>
              <a:uLnTx/>
              <a:uFillTx/>
              <a:latin typeface="Arial" panose="020B0604020202020204"/>
              <a:ea typeface="+mn-ea"/>
              <a:cs typeface="+mn-cs"/>
            </a:endParaRPr>
          </a:p>
          <a:p>
            <a:pPr marL="285750" indent="-285750">
              <a:spcBef>
                <a:spcPts val="714"/>
              </a:spcBef>
              <a:buClr>
                <a:schemeClr val="accent6"/>
              </a:buClr>
              <a:buFont typeface="Arial" panose="020B0604020202020204" pitchFamily="34" charset="0"/>
              <a:buChar char="•"/>
            </a:pPr>
            <a:r>
              <a:rPr lang="en-US" sz="1600" dirty="0">
                <a:hlinkClick r:id="rId7"/>
              </a:rPr>
              <a:t>Health disparity metric picklists </a:t>
            </a:r>
            <a:endParaRPr lang="en-US" sz="1600" dirty="0"/>
          </a:p>
          <a:p>
            <a:pPr marL="285750" indent="-285750">
              <a:spcBef>
                <a:spcPts val="714"/>
              </a:spcBef>
              <a:buClr>
                <a:schemeClr val="accent6"/>
              </a:buClr>
              <a:buFont typeface="Arial" panose="020B0604020202020204" pitchFamily="34" charset="0"/>
              <a:buChar char="•"/>
            </a:pPr>
            <a:r>
              <a:rPr lang="en-US" sz="1600" dirty="0">
                <a:hlinkClick r:id="rId11"/>
              </a:rPr>
              <a:t>Behavioral health metrics picklist </a:t>
            </a:r>
            <a:endParaRPr kumimoji="0" lang="en-US" sz="1600" b="0" i="0" u="none" strike="noStrike" kern="1200" cap="none" spc="0" normalizeH="0" baseline="0" noProof="0" dirty="0">
              <a:ln>
                <a:noFill/>
              </a:ln>
              <a:solidFill>
                <a:srgbClr val="323E48"/>
              </a:solidFill>
              <a:effectLst/>
              <a:uLnTx/>
              <a:uFillTx/>
              <a:latin typeface="Arial" panose="020B0604020202020204"/>
              <a:ea typeface="+mn-ea"/>
              <a:cs typeface="+mn-cs"/>
            </a:endParaRPr>
          </a:p>
          <a:p>
            <a:pPr marL="285750" indent="-285750">
              <a:spcBef>
                <a:spcPts val="714"/>
              </a:spcBef>
              <a:buClr>
                <a:schemeClr val="accent6"/>
              </a:buClr>
              <a:buFont typeface="Arial" panose="020B0604020202020204" pitchFamily="34" charset="0"/>
              <a:buChar char="•"/>
            </a:pPr>
            <a:endParaRPr lang="en-US" sz="1500" i="1" dirty="0"/>
          </a:p>
        </p:txBody>
      </p:sp>
      <p:sp>
        <p:nvSpPr>
          <p:cNvPr id="15" name="TextBox 14">
            <a:extLst>
              <a:ext uri="{FF2B5EF4-FFF2-40B4-BE49-F238E27FC236}">
                <a16:creationId xmlns:a16="http://schemas.microsoft.com/office/drawing/2014/main" id="{2B51C6EB-AA77-4B2F-B5DD-A2A926E3824B}"/>
              </a:ext>
            </a:extLst>
          </p:cNvPr>
          <p:cNvSpPr txBox="1"/>
          <p:nvPr/>
        </p:nvSpPr>
        <p:spPr bwMode="gray">
          <a:xfrm>
            <a:off x="1146407" y="2346511"/>
            <a:ext cx="2789688" cy="246221"/>
          </a:xfrm>
          <a:prstGeom prst="rect">
            <a:avLst/>
          </a:prstGeom>
          <a:noFill/>
        </p:spPr>
        <p:txBody>
          <a:bodyPr wrap="square" lIns="0" tIns="0" rIns="0" bIns="0" rtlCol="0">
            <a:spAutoFit/>
          </a:bodyPr>
          <a:lstStyle/>
          <a:p>
            <a:r>
              <a:rPr lang="en-US" sz="1600" b="1"/>
              <a:t>Understand the problem </a:t>
            </a:r>
          </a:p>
        </p:txBody>
      </p:sp>
      <p:sp>
        <p:nvSpPr>
          <p:cNvPr id="30" name="TextBox 29">
            <a:extLst>
              <a:ext uri="{FF2B5EF4-FFF2-40B4-BE49-F238E27FC236}">
                <a16:creationId xmlns:a16="http://schemas.microsoft.com/office/drawing/2014/main" id="{5086B136-AE53-4B8F-AE85-912FB83B7312}"/>
              </a:ext>
            </a:extLst>
          </p:cNvPr>
          <p:cNvSpPr txBox="1"/>
          <p:nvPr/>
        </p:nvSpPr>
        <p:spPr bwMode="gray">
          <a:xfrm>
            <a:off x="4966574" y="2349009"/>
            <a:ext cx="2789688" cy="246221"/>
          </a:xfrm>
          <a:prstGeom prst="rect">
            <a:avLst/>
          </a:prstGeom>
          <a:noFill/>
        </p:spPr>
        <p:txBody>
          <a:bodyPr wrap="square" lIns="0" tIns="0" rIns="0" bIns="0" rtlCol="0">
            <a:spAutoFit/>
          </a:bodyPr>
          <a:lstStyle/>
          <a:p>
            <a:r>
              <a:rPr lang="en-US" sz="1600" b="1">
                <a:solidFill>
                  <a:schemeClr val="bg1"/>
                </a:solidFill>
              </a:rPr>
              <a:t>Set system wide goals</a:t>
            </a:r>
          </a:p>
        </p:txBody>
      </p:sp>
      <p:sp>
        <p:nvSpPr>
          <p:cNvPr id="32" name="TextBox 31">
            <a:extLst>
              <a:ext uri="{FF2B5EF4-FFF2-40B4-BE49-F238E27FC236}">
                <a16:creationId xmlns:a16="http://schemas.microsoft.com/office/drawing/2014/main" id="{A504746E-D37C-4131-AA62-DE8052DA0134}"/>
              </a:ext>
            </a:extLst>
          </p:cNvPr>
          <p:cNvSpPr txBox="1"/>
          <p:nvPr/>
        </p:nvSpPr>
        <p:spPr bwMode="gray">
          <a:xfrm>
            <a:off x="8786741" y="2356037"/>
            <a:ext cx="2789688" cy="246221"/>
          </a:xfrm>
          <a:prstGeom prst="rect">
            <a:avLst/>
          </a:prstGeom>
          <a:noFill/>
        </p:spPr>
        <p:txBody>
          <a:bodyPr wrap="square" lIns="0" tIns="0" rIns="0" bIns="0" rtlCol="0">
            <a:spAutoFit/>
          </a:bodyPr>
          <a:lstStyle/>
          <a:p>
            <a:r>
              <a:rPr lang="en-US" sz="1600" b="1">
                <a:solidFill>
                  <a:schemeClr val="bg1"/>
                </a:solidFill>
              </a:rPr>
              <a:t>Support staff </a:t>
            </a:r>
          </a:p>
        </p:txBody>
      </p:sp>
      <p:sp>
        <p:nvSpPr>
          <p:cNvPr id="34" name="TextBox 33">
            <a:extLst>
              <a:ext uri="{FF2B5EF4-FFF2-40B4-BE49-F238E27FC236}">
                <a16:creationId xmlns:a16="http://schemas.microsoft.com/office/drawing/2014/main" id="{A54B67A7-B4EE-4F21-A146-EE09BABB4FE0}"/>
              </a:ext>
            </a:extLst>
          </p:cNvPr>
          <p:cNvSpPr txBox="1"/>
          <p:nvPr/>
        </p:nvSpPr>
        <p:spPr bwMode="gray">
          <a:xfrm>
            <a:off x="4522059" y="2817870"/>
            <a:ext cx="3531005" cy="2421176"/>
          </a:xfrm>
          <a:prstGeom prst="rect">
            <a:avLst/>
          </a:prstGeom>
          <a:noFill/>
        </p:spPr>
        <p:txBody>
          <a:bodyPr wrap="square">
            <a:spAutoFit/>
          </a:bodyPr>
          <a:lstStyle/>
          <a:p>
            <a:pPr marL="285750" indent="-285750">
              <a:spcBef>
                <a:spcPts val="714"/>
              </a:spcBef>
              <a:buClr>
                <a:schemeClr val="accent6"/>
              </a:buClr>
              <a:buFont typeface="Arial" panose="020B0604020202020204" pitchFamily="34" charset="0"/>
              <a:buChar char="•"/>
            </a:pPr>
            <a:r>
              <a:rPr lang="en-US" sz="1600" dirty="0">
                <a:hlinkClick r:id="rId12"/>
              </a:rPr>
              <a:t>The post-acute care clinical quality compendium </a:t>
            </a:r>
            <a:endParaRPr lang="en-US" sz="1600" dirty="0"/>
          </a:p>
          <a:p>
            <a:pPr marL="285750" indent="-285750">
              <a:spcBef>
                <a:spcPts val="714"/>
              </a:spcBef>
              <a:buClr>
                <a:schemeClr val="accent6"/>
              </a:buClr>
              <a:buFont typeface="Arial" panose="020B0604020202020204" pitchFamily="34" charset="0"/>
              <a:buChar char="•"/>
            </a:pPr>
            <a:r>
              <a:rPr lang="en-US" sz="1600" dirty="0">
                <a:solidFill>
                  <a:srgbClr val="323E48"/>
                </a:solidFill>
                <a:latin typeface="Arial" panose="020B0604020202020204"/>
                <a:hlinkClick r:id="rId13"/>
              </a:rPr>
              <a:t>How to evolve your quality reporting governance</a:t>
            </a:r>
            <a:endParaRPr lang="en-US" sz="1600" dirty="0">
              <a:solidFill>
                <a:srgbClr val="323E48"/>
              </a:solidFill>
              <a:latin typeface="Arial" panose="020B0604020202020204"/>
            </a:endParaRPr>
          </a:p>
          <a:p>
            <a:pPr marL="285750" indent="-285750">
              <a:spcBef>
                <a:spcPts val="714"/>
              </a:spcBef>
              <a:buClr>
                <a:schemeClr val="accent6"/>
              </a:buClr>
              <a:buFont typeface="Arial" panose="020B0604020202020204" pitchFamily="34" charset="0"/>
              <a:buChar char="•"/>
            </a:pPr>
            <a:r>
              <a:rPr kumimoji="0" lang="en-US" sz="1600" b="0" i="0" u="none" strike="noStrike" kern="1200" cap="none" spc="0" normalizeH="0" baseline="0" noProof="0" dirty="0">
                <a:ln>
                  <a:noFill/>
                </a:ln>
                <a:solidFill>
                  <a:srgbClr val="323E48"/>
                </a:solidFill>
                <a:effectLst/>
                <a:uLnTx/>
                <a:uFillTx/>
                <a:latin typeface="Arial" panose="020B0604020202020204"/>
                <a:ea typeface="+mn-ea"/>
                <a:cs typeface="+mn-cs"/>
                <a:hlinkClick r:id="rId14"/>
              </a:rPr>
              <a:t>The system blueprint for clinical standardization</a:t>
            </a:r>
            <a:endParaRPr kumimoji="0" lang="en-US" sz="1600" b="0" i="0" u="none" strike="noStrike" kern="1200" cap="none" spc="0" normalizeH="0" baseline="0" noProof="0" dirty="0">
              <a:ln>
                <a:noFill/>
              </a:ln>
              <a:solidFill>
                <a:srgbClr val="323E48"/>
              </a:solidFill>
              <a:effectLst/>
              <a:uLnTx/>
              <a:uFillTx/>
              <a:latin typeface="Arial" panose="020B0604020202020204"/>
              <a:ea typeface="+mn-ea"/>
              <a:cs typeface="+mn-cs"/>
            </a:endParaRPr>
          </a:p>
          <a:p>
            <a:pPr marL="285750" indent="-285750">
              <a:spcBef>
                <a:spcPts val="714"/>
              </a:spcBef>
              <a:buClr>
                <a:schemeClr val="accent6"/>
              </a:buClr>
              <a:buFont typeface="Arial" panose="020B0604020202020204" pitchFamily="34" charset="0"/>
              <a:buChar char="•"/>
            </a:pPr>
            <a:endParaRPr kumimoji="0" lang="en-US" sz="1600" b="0" i="0" u="none" strike="noStrike" kern="1200" cap="none" spc="0" normalizeH="0" baseline="0" noProof="0" dirty="0">
              <a:ln>
                <a:noFill/>
              </a:ln>
              <a:solidFill>
                <a:srgbClr val="323E48"/>
              </a:solidFill>
              <a:effectLst/>
              <a:uLnTx/>
              <a:uFillTx/>
              <a:latin typeface="Arial" panose="020B0604020202020204"/>
              <a:ea typeface="+mn-ea"/>
              <a:cs typeface="+mn-cs"/>
            </a:endParaRPr>
          </a:p>
          <a:p>
            <a:pPr marL="285750" indent="-285750">
              <a:spcBef>
                <a:spcPts val="714"/>
              </a:spcBef>
              <a:buClr>
                <a:schemeClr val="accent6"/>
              </a:buClr>
              <a:buFont typeface="Arial" panose="020B0604020202020204" pitchFamily="34" charset="0"/>
              <a:buChar char="•"/>
            </a:pPr>
            <a:endParaRPr lang="en-US" sz="1600" dirty="0">
              <a:hlinkClick r:id="rId3"/>
            </a:endParaRPr>
          </a:p>
        </p:txBody>
      </p:sp>
      <p:sp>
        <p:nvSpPr>
          <p:cNvPr id="2" name="TextBox 1">
            <a:extLst>
              <a:ext uri="{FF2B5EF4-FFF2-40B4-BE49-F238E27FC236}">
                <a16:creationId xmlns:a16="http://schemas.microsoft.com/office/drawing/2014/main" id="{D80B6A8E-0E46-DA3D-9CD6-2C195DC8A12F}"/>
              </a:ext>
            </a:extLst>
          </p:cNvPr>
          <p:cNvSpPr txBox="1"/>
          <p:nvPr/>
        </p:nvSpPr>
        <p:spPr bwMode="gray">
          <a:xfrm>
            <a:off x="609600" y="1857288"/>
            <a:ext cx="5741504" cy="230832"/>
          </a:xfrm>
          <a:prstGeom prst="rect">
            <a:avLst/>
          </a:prstGeom>
        </p:spPr>
        <p:txBody>
          <a:bodyPr vert="horz" wrap="square" lIns="0" tIns="0" rIns="0" bIns="0" rtlCol="0">
            <a:spAutoFit/>
          </a:bodyPr>
          <a:lstStyle/>
          <a:p>
            <a:pPr>
              <a:spcBef>
                <a:spcPts val="600"/>
              </a:spcBef>
              <a:buClr>
                <a:schemeClr val="accent6"/>
              </a:buClr>
            </a:pPr>
            <a:r>
              <a:rPr lang="en-US" sz="1500" b="1" dirty="0"/>
              <a:t>Advisory Board resources available online</a:t>
            </a:r>
          </a:p>
        </p:txBody>
      </p:sp>
    </p:spTree>
    <p:extLst>
      <p:ext uri="{BB962C8B-B14F-4D97-AF65-F5344CB8AC3E}">
        <p14:creationId xmlns:p14="http://schemas.microsoft.com/office/powerpoint/2010/main" val="3379781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72992CE-2EC8-45AF-9C2D-624148DB7EB8}"/>
              </a:ext>
            </a:extLst>
          </p:cNvPr>
          <p:cNvSpPr>
            <a:spLocks noGrp="1"/>
          </p:cNvSpPr>
          <p:nvPr>
            <p:ph type="body" sz="quarter" idx="19"/>
          </p:nvPr>
        </p:nvSpPr>
        <p:spPr>
          <a:xfrm>
            <a:off x="2708218" y="3804911"/>
            <a:ext cx="7553382" cy="674031"/>
          </a:xfrm>
        </p:spPr>
        <p:txBody>
          <a:bodyPr/>
          <a:lstStyle/>
          <a:p>
            <a:r>
              <a:rPr lang="en-US" sz="2400" dirty="0"/>
              <a:t>Trend: Virtual hospitals rise in popularity to accelerate care model transformation. </a:t>
            </a:r>
          </a:p>
        </p:txBody>
      </p:sp>
      <p:sp>
        <p:nvSpPr>
          <p:cNvPr id="9" name="Text Placeholder 8">
            <a:extLst>
              <a:ext uri="{FF2B5EF4-FFF2-40B4-BE49-F238E27FC236}">
                <a16:creationId xmlns:a16="http://schemas.microsoft.com/office/drawing/2014/main" id="{9A0846D5-7406-4513-A9FB-E4AD3DE1AE75}"/>
              </a:ext>
            </a:extLst>
          </p:cNvPr>
          <p:cNvSpPr>
            <a:spLocks noGrp="1"/>
          </p:cNvSpPr>
          <p:nvPr>
            <p:ph type="body" sz="quarter" idx="20"/>
          </p:nvPr>
        </p:nvSpPr>
        <p:spPr>
          <a:xfrm>
            <a:off x="2641867" y="1718186"/>
            <a:ext cx="2257425" cy="2308324"/>
          </a:xfrm>
        </p:spPr>
        <p:txBody>
          <a:bodyPr/>
          <a:lstStyle/>
          <a:p>
            <a:r>
              <a:rPr lang="en-US"/>
              <a:t>04</a:t>
            </a:r>
          </a:p>
        </p:txBody>
      </p:sp>
    </p:spTree>
    <p:extLst>
      <p:ext uri="{BB962C8B-B14F-4D97-AF65-F5344CB8AC3E}">
        <p14:creationId xmlns:p14="http://schemas.microsoft.com/office/powerpoint/2010/main" val="3149566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E79D6E-468E-4698-B3DE-AB01F4136D67}"/>
              </a:ext>
            </a:extLst>
          </p:cNvPr>
          <p:cNvSpPr>
            <a:spLocks noGrp="1"/>
          </p:cNvSpPr>
          <p:nvPr>
            <p:ph type="title"/>
          </p:nvPr>
        </p:nvSpPr>
        <p:spPr>
          <a:xfrm>
            <a:off x="612774" y="588771"/>
            <a:ext cx="11076463" cy="540917"/>
          </a:xfrm>
        </p:spPr>
        <p:txBody>
          <a:bodyPr/>
          <a:lstStyle/>
          <a:p>
            <a:r>
              <a:rPr lang="en-US"/>
              <a:t>An industry in need of new care models</a:t>
            </a:r>
          </a:p>
        </p:txBody>
      </p:sp>
      <p:sp>
        <p:nvSpPr>
          <p:cNvPr id="37" name="TextBox 36">
            <a:extLst>
              <a:ext uri="{FF2B5EF4-FFF2-40B4-BE49-F238E27FC236}">
                <a16:creationId xmlns:a16="http://schemas.microsoft.com/office/drawing/2014/main" id="{00EF9A11-BFA2-E2FD-585D-80389540F458}"/>
              </a:ext>
            </a:extLst>
          </p:cNvPr>
          <p:cNvSpPr txBox="1"/>
          <p:nvPr/>
        </p:nvSpPr>
        <p:spPr bwMode="gray">
          <a:xfrm>
            <a:off x="937368" y="3493320"/>
            <a:ext cx="4853494" cy="2314840"/>
          </a:xfrm>
          <a:prstGeom prst="rect">
            <a:avLst/>
          </a:prstGeom>
        </p:spPr>
        <p:txBody>
          <a:bodyPr vert="horz" wrap="square" lIns="0" tIns="0" rIns="0" bIns="0" rtlCol="0">
            <a:spAutoFit/>
          </a:bodyPr>
          <a:lstStyle/>
          <a:p>
            <a:pPr>
              <a:spcBef>
                <a:spcPts val="600"/>
              </a:spcBef>
              <a:buClr>
                <a:schemeClr val="accent6"/>
              </a:buClr>
            </a:pPr>
            <a:r>
              <a:rPr lang="en-US" sz="1400" b="1" dirty="0">
                <a:latin typeface="Arial" panose="020B0604020202020204" pitchFamily="34" charset="0"/>
                <a:cs typeface="Arial" panose="020B0604020202020204" pitchFamily="34" charset="0"/>
              </a:rPr>
              <a:t>Providing care is more expensive… </a:t>
            </a:r>
          </a:p>
          <a:p>
            <a:pPr marL="173736" indent="-173736">
              <a:spcBef>
                <a:spcPts val="600"/>
              </a:spcBef>
              <a:buClr>
                <a:schemeClr val="accent6"/>
              </a:buClr>
              <a:buFont typeface="Arial" panose="020B0604020202020204" pitchFamily="34" charset="0"/>
              <a:buChar char="•"/>
            </a:pPr>
            <a:r>
              <a:rPr lang="en-US" sz="1500" dirty="0"/>
              <a:t>Labor shortages</a:t>
            </a:r>
          </a:p>
          <a:p>
            <a:pPr marL="173736" indent="-173736">
              <a:spcBef>
                <a:spcPts val="600"/>
              </a:spcBef>
              <a:buClr>
                <a:schemeClr val="accent6"/>
              </a:buClr>
              <a:buFont typeface="Arial" panose="020B0604020202020204" pitchFamily="34" charset="0"/>
              <a:buChar char="•"/>
            </a:pPr>
            <a:r>
              <a:rPr lang="en-US" sz="1500" dirty="0"/>
              <a:t>Inflation and increased supply costs</a:t>
            </a:r>
          </a:p>
          <a:p>
            <a:pPr marL="173736" indent="-173736">
              <a:spcBef>
                <a:spcPts val="600"/>
              </a:spcBef>
              <a:buClr>
                <a:schemeClr val="accent6"/>
              </a:buClr>
              <a:buFont typeface="Arial" panose="020B0604020202020204" pitchFamily="34" charset="0"/>
              <a:buChar char="•"/>
            </a:pPr>
            <a:r>
              <a:rPr lang="en-US" sz="1500" dirty="0"/>
              <a:t>Lower volumes and higher acuity </a:t>
            </a:r>
            <a:br>
              <a:rPr lang="en-US" sz="1400" dirty="0"/>
            </a:br>
            <a:endParaRPr lang="en-US" sz="1400" dirty="0"/>
          </a:p>
          <a:p>
            <a:pPr>
              <a:spcBef>
                <a:spcPts val="600"/>
              </a:spcBef>
              <a:buClr>
                <a:schemeClr val="accent6"/>
              </a:buClr>
            </a:pPr>
            <a:r>
              <a:rPr lang="en-US" sz="1400" b="1" dirty="0"/>
              <a:t>… and straining care delivery systems</a:t>
            </a:r>
          </a:p>
          <a:p>
            <a:pPr marL="173736" indent="-173736">
              <a:spcBef>
                <a:spcPts val="600"/>
              </a:spcBef>
              <a:buClr>
                <a:schemeClr val="accent6"/>
              </a:buClr>
              <a:buFont typeface="Arial" panose="020B0604020202020204" pitchFamily="34" charset="0"/>
              <a:buChar char="•"/>
            </a:pPr>
            <a:r>
              <a:rPr lang="en-US" sz="1500" dirty="0"/>
              <a:t>Service rationalization and hospital closures </a:t>
            </a:r>
          </a:p>
          <a:p>
            <a:pPr marL="173736" indent="-173736">
              <a:spcBef>
                <a:spcPts val="600"/>
              </a:spcBef>
              <a:buClr>
                <a:schemeClr val="accent6"/>
              </a:buClr>
              <a:buFont typeface="Arial" panose="020B0604020202020204" pitchFamily="34" charset="0"/>
              <a:buChar char="•"/>
            </a:pPr>
            <a:r>
              <a:rPr lang="en-US" sz="1500" dirty="0"/>
              <a:t>Declining safety and quality outcomes </a:t>
            </a:r>
          </a:p>
        </p:txBody>
      </p:sp>
      <p:sp>
        <p:nvSpPr>
          <p:cNvPr id="2" name="TextBox 1">
            <a:extLst>
              <a:ext uri="{FF2B5EF4-FFF2-40B4-BE49-F238E27FC236}">
                <a16:creationId xmlns:a16="http://schemas.microsoft.com/office/drawing/2014/main" id="{C129202A-B0ED-93F4-0AEC-B6942C454A0A}"/>
              </a:ext>
            </a:extLst>
          </p:cNvPr>
          <p:cNvSpPr txBox="1"/>
          <p:nvPr/>
        </p:nvSpPr>
        <p:spPr bwMode="gray">
          <a:xfrm>
            <a:off x="6981076" y="3491338"/>
            <a:ext cx="4567796" cy="461665"/>
          </a:xfrm>
          <a:prstGeom prst="rect">
            <a:avLst/>
          </a:prstGeom>
        </p:spPr>
        <p:txBody>
          <a:bodyPr vert="horz" wrap="square" lIns="0" tIns="0" rIns="0" bIns="0" rtlCol="0">
            <a:spAutoFit/>
          </a:bodyPr>
          <a:lstStyle/>
          <a:p>
            <a:pPr>
              <a:spcBef>
                <a:spcPts val="600"/>
              </a:spcBef>
              <a:buClr>
                <a:schemeClr val="accent6"/>
              </a:buClr>
            </a:pPr>
            <a:r>
              <a:rPr lang="en-US" sz="1400" b="1"/>
              <a:t>Patients are taking notice </a:t>
            </a:r>
            <a:br>
              <a:rPr lang="en-US" sz="1500" b="1"/>
            </a:br>
            <a:endParaRPr lang="en-US" sz="1500"/>
          </a:p>
        </p:txBody>
      </p:sp>
      <p:sp>
        <p:nvSpPr>
          <p:cNvPr id="3" name="Text Placeholder 2">
            <a:extLst>
              <a:ext uri="{FF2B5EF4-FFF2-40B4-BE49-F238E27FC236}">
                <a16:creationId xmlns:a16="http://schemas.microsoft.com/office/drawing/2014/main" id="{7D4B2E04-7BD7-9E48-D41D-5519677EB4DA}"/>
              </a:ext>
            </a:extLst>
          </p:cNvPr>
          <p:cNvSpPr txBox="1">
            <a:spLocks/>
          </p:cNvSpPr>
          <p:nvPr/>
        </p:nvSpPr>
        <p:spPr bwMode="gray">
          <a:xfrm>
            <a:off x="6777149" y="6032523"/>
            <a:ext cx="4853494" cy="107722"/>
          </a:xfrm>
          <a:prstGeom prst="rect">
            <a:avLst/>
          </a:prstGeom>
        </p:spPr>
        <p:txBody>
          <a:bodyPr vert="horz" wrap="square" lIns="0" tIns="0" rIns="0" bIns="0" rtlCol="0" anchor="b" anchorCtr="0">
            <a:spAutoFit/>
          </a:bodyPr>
          <a:lstStyle>
            <a:lvl1pPr marL="0" indent="0" algn="l" defTabSz="914400" rtl="0" eaLnBrk="1" fontAlgn="ctr" latinLnBrk="0" hangingPunct="1">
              <a:lnSpc>
                <a:spcPct val="100000"/>
              </a:lnSpc>
              <a:spcBef>
                <a:spcPts val="0"/>
              </a:spcBef>
              <a:buClr>
                <a:schemeClr val="accent6"/>
              </a:buClr>
              <a:buFont typeface="Arial" panose="020B0604020202020204" pitchFamily="34" charset="0"/>
              <a:buNone/>
              <a:defRPr sz="700" kern="1200" baseline="0">
                <a:solidFill>
                  <a:schemeClr val="accent3"/>
                </a:solidFill>
                <a:latin typeface="+mn-lt"/>
                <a:ea typeface="+mn-ea"/>
                <a:cs typeface="+mn-cs"/>
              </a:defRPr>
            </a:lvl1pPr>
            <a:lvl2pPr marL="1143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a:solidFill>
                  <a:schemeClr val="tx1"/>
                </a:solidFill>
                <a:latin typeface="+mn-lt"/>
                <a:ea typeface="+mn-ea"/>
                <a:cs typeface="+mn-cs"/>
              </a:defRPr>
            </a:lvl2pPr>
            <a:lvl3pPr marL="2286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a:solidFill>
                  <a:schemeClr val="tx1"/>
                </a:solidFill>
                <a:latin typeface="+mn-lt"/>
                <a:ea typeface="+mn-ea"/>
                <a:cs typeface="+mn-cs"/>
              </a:defRPr>
            </a:lvl3pPr>
            <a:lvl4pPr marL="3429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a:solidFill>
                  <a:schemeClr val="tx1"/>
                </a:solidFill>
                <a:latin typeface="+mn-lt"/>
                <a:ea typeface="+mn-ea"/>
                <a:cs typeface="+mn-cs"/>
              </a:defRPr>
            </a:lvl4pPr>
            <a:lvl5pPr marL="4572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r>
              <a:rPr lang="en-US" dirty="0"/>
              <a:t>Source: “The Patient Experience: Perspectives on today’s healthcare,” American Academy of Physician Associates, 2023.   </a:t>
            </a:r>
          </a:p>
        </p:txBody>
      </p:sp>
      <p:grpSp>
        <p:nvGrpSpPr>
          <p:cNvPr id="14" name="Group 13">
            <a:extLst>
              <a:ext uri="{FF2B5EF4-FFF2-40B4-BE49-F238E27FC236}">
                <a16:creationId xmlns:a16="http://schemas.microsoft.com/office/drawing/2014/main" id="{8F9B111A-9EE1-0FD3-10C7-D9103E618420}"/>
              </a:ext>
            </a:extLst>
          </p:cNvPr>
          <p:cNvGrpSpPr/>
          <p:nvPr/>
        </p:nvGrpSpPr>
        <p:grpSpPr>
          <a:xfrm>
            <a:off x="0" y="1773898"/>
            <a:ext cx="12191995" cy="1630666"/>
            <a:chOff x="0" y="1773898"/>
            <a:chExt cx="12191995" cy="1630666"/>
          </a:xfrm>
        </p:grpSpPr>
        <p:sp>
          <p:nvSpPr>
            <p:cNvPr id="7" name="Freeform 72">
              <a:extLst>
                <a:ext uri="{FF2B5EF4-FFF2-40B4-BE49-F238E27FC236}">
                  <a16:creationId xmlns:a16="http://schemas.microsoft.com/office/drawing/2014/main" id="{EACABB63-F75D-4F21-BEAA-C9F610ACF994}"/>
                </a:ext>
              </a:extLst>
            </p:cNvPr>
            <p:cNvSpPr/>
            <p:nvPr/>
          </p:nvSpPr>
          <p:spPr bwMode="gray">
            <a:xfrm rot="10800000">
              <a:off x="6935356" y="2357068"/>
              <a:ext cx="5256639" cy="1028700"/>
            </a:xfrm>
            <a:custGeom>
              <a:avLst/>
              <a:gdLst>
                <a:gd name="connsiteX0" fmla="*/ 3886200 w 3886200"/>
                <a:gd name="connsiteY0" fmla="*/ 1478930 h 1478930"/>
                <a:gd name="connsiteX1" fmla="*/ 0 w 3886200"/>
                <a:gd name="connsiteY1" fmla="*/ 1478930 h 1478930"/>
                <a:gd name="connsiteX2" fmla="*/ 0 w 3886200"/>
                <a:gd name="connsiteY2" fmla="*/ 0 h 1478930"/>
                <a:gd name="connsiteX3" fmla="*/ 3072437 w 3886200"/>
                <a:gd name="connsiteY3" fmla="*/ 0 h 1478930"/>
                <a:gd name="connsiteX4" fmla="*/ 3886200 w 3886200"/>
                <a:gd name="connsiteY4" fmla="*/ 1478342 h 1478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1478930">
                  <a:moveTo>
                    <a:pt x="3886200" y="1478930"/>
                  </a:moveTo>
                  <a:lnTo>
                    <a:pt x="0" y="1478930"/>
                  </a:lnTo>
                  <a:lnTo>
                    <a:pt x="0" y="0"/>
                  </a:lnTo>
                  <a:lnTo>
                    <a:pt x="3072437" y="0"/>
                  </a:lnTo>
                  <a:lnTo>
                    <a:pt x="3886200" y="1478342"/>
                  </a:lnTo>
                  <a:close/>
                </a:path>
              </a:pathLst>
            </a:cu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13"/>
            </a:p>
          </p:txBody>
        </p:sp>
        <p:sp>
          <p:nvSpPr>
            <p:cNvPr id="8" name="Freeform 71">
              <a:extLst>
                <a:ext uri="{FF2B5EF4-FFF2-40B4-BE49-F238E27FC236}">
                  <a16:creationId xmlns:a16="http://schemas.microsoft.com/office/drawing/2014/main" id="{630FB098-2768-4230-8C6D-5C9EB5C740BC}"/>
                </a:ext>
              </a:extLst>
            </p:cNvPr>
            <p:cNvSpPr/>
            <p:nvPr/>
          </p:nvSpPr>
          <p:spPr bwMode="gray">
            <a:xfrm>
              <a:off x="0" y="2375864"/>
              <a:ext cx="5052186" cy="1028700"/>
            </a:xfrm>
            <a:custGeom>
              <a:avLst/>
              <a:gdLst>
                <a:gd name="connsiteX0" fmla="*/ 0 w 3886200"/>
                <a:gd name="connsiteY0" fmla="*/ 0 h 1478930"/>
                <a:gd name="connsiteX1" fmla="*/ 3078624 w 3886200"/>
                <a:gd name="connsiteY1" fmla="*/ 0 h 1478930"/>
                <a:gd name="connsiteX2" fmla="*/ 3886200 w 3886200"/>
                <a:gd name="connsiteY2" fmla="*/ 1467101 h 1478930"/>
                <a:gd name="connsiteX3" fmla="*/ 3886200 w 3886200"/>
                <a:gd name="connsiteY3" fmla="*/ 1478930 h 1478930"/>
                <a:gd name="connsiteX4" fmla="*/ 0 w 3886200"/>
                <a:gd name="connsiteY4" fmla="*/ 1478930 h 1478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1478930">
                  <a:moveTo>
                    <a:pt x="0" y="0"/>
                  </a:moveTo>
                  <a:lnTo>
                    <a:pt x="3078624" y="0"/>
                  </a:lnTo>
                  <a:lnTo>
                    <a:pt x="3886200" y="1467101"/>
                  </a:lnTo>
                  <a:lnTo>
                    <a:pt x="3886200" y="1478930"/>
                  </a:lnTo>
                  <a:lnTo>
                    <a:pt x="0" y="1478930"/>
                  </a:lnTo>
                  <a:close/>
                </a:path>
              </a:pathLst>
            </a:cu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13"/>
            </a:p>
          </p:txBody>
        </p:sp>
        <p:sp>
          <p:nvSpPr>
            <p:cNvPr id="9" name="Freeform 24">
              <a:extLst>
                <a:ext uri="{FF2B5EF4-FFF2-40B4-BE49-F238E27FC236}">
                  <a16:creationId xmlns:a16="http://schemas.microsoft.com/office/drawing/2014/main" id="{8030F107-B1D1-4DB9-93E1-41301534ADCF}"/>
                </a:ext>
              </a:extLst>
            </p:cNvPr>
            <p:cNvSpPr/>
            <p:nvPr/>
          </p:nvSpPr>
          <p:spPr bwMode="gray">
            <a:xfrm rot="10800000">
              <a:off x="5775771" y="2357068"/>
              <a:ext cx="3886200" cy="1028699"/>
            </a:xfrm>
            <a:custGeom>
              <a:avLst/>
              <a:gdLst>
                <a:gd name="connsiteX0" fmla="*/ 3886200 w 3886200"/>
                <a:gd name="connsiteY0" fmla="*/ 1478930 h 1478930"/>
                <a:gd name="connsiteX1" fmla="*/ 0 w 3886200"/>
                <a:gd name="connsiteY1" fmla="*/ 1478930 h 1478930"/>
                <a:gd name="connsiteX2" fmla="*/ 0 w 3886200"/>
                <a:gd name="connsiteY2" fmla="*/ 0 h 1478930"/>
                <a:gd name="connsiteX3" fmla="*/ 3072437 w 3886200"/>
                <a:gd name="connsiteY3" fmla="*/ 0 h 1478930"/>
                <a:gd name="connsiteX4" fmla="*/ 3886200 w 3886200"/>
                <a:gd name="connsiteY4" fmla="*/ 1478342 h 1478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1478930">
                  <a:moveTo>
                    <a:pt x="3886200" y="1478930"/>
                  </a:moveTo>
                  <a:lnTo>
                    <a:pt x="0" y="1478930"/>
                  </a:lnTo>
                  <a:lnTo>
                    <a:pt x="0" y="0"/>
                  </a:lnTo>
                  <a:lnTo>
                    <a:pt x="3072437" y="0"/>
                  </a:lnTo>
                  <a:lnTo>
                    <a:pt x="3886200" y="1478342"/>
                  </a:lnTo>
                  <a:close/>
                </a:path>
              </a:pathLst>
            </a:cu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13"/>
            </a:p>
          </p:txBody>
        </p:sp>
        <p:sp>
          <p:nvSpPr>
            <p:cNvPr id="12" name="Oval 11">
              <a:extLst>
                <a:ext uri="{FF2B5EF4-FFF2-40B4-BE49-F238E27FC236}">
                  <a16:creationId xmlns:a16="http://schemas.microsoft.com/office/drawing/2014/main" id="{82B09887-7BE6-4830-854D-3AC80B24AC58}"/>
                </a:ext>
              </a:extLst>
            </p:cNvPr>
            <p:cNvSpPr/>
            <p:nvPr/>
          </p:nvSpPr>
          <p:spPr bwMode="gray">
            <a:xfrm>
              <a:off x="8435362" y="1779224"/>
              <a:ext cx="1028700" cy="1028700"/>
            </a:xfrm>
            <a:prstGeom prst="ellipse">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13"/>
            </a:p>
          </p:txBody>
        </p:sp>
        <p:sp>
          <p:nvSpPr>
            <p:cNvPr id="10" name="Freeform 22">
              <a:extLst>
                <a:ext uri="{FF2B5EF4-FFF2-40B4-BE49-F238E27FC236}">
                  <a16:creationId xmlns:a16="http://schemas.microsoft.com/office/drawing/2014/main" id="{4CEEF840-D2FF-4579-83AA-7B936528F72C}"/>
                </a:ext>
              </a:extLst>
            </p:cNvPr>
            <p:cNvSpPr/>
            <p:nvPr/>
          </p:nvSpPr>
          <p:spPr bwMode="gray">
            <a:xfrm>
              <a:off x="2530035" y="2375358"/>
              <a:ext cx="3886200" cy="1028699"/>
            </a:xfrm>
            <a:custGeom>
              <a:avLst/>
              <a:gdLst>
                <a:gd name="connsiteX0" fmla="*/ 0 w 3886200"/>
                <a:gd name="connsiteY0" fmla="*/ 0 h 1478930"/>
                <a:gd name="connsiteX1" fmla="*/ 3078624 w 3886200"/>
                <a:gd name="connsiteY1" fmla="*/ 0 h 1478930"/>
                <a:gd name="connsiteX2" fmla="*/ 3886200 w 3886200"/>
                <a:gd name="connsiteY2" fmla="*/ 1467101 h 1478930"/>
                <a:gd name="connsiteX3" fmla="*/ 3886200 w 3886200"/>
                <a:gd name="connsiteY3" fmla="*/ 1478930 h 1478930"/>
                <a:gd name="connsiteX4" fmla="*/ 0 w 3886200"/>
                <a:gd name="connsiteY4" fmla="*/ 1478930 h 1478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1478930">
                  <a:moveTo>
                    <a:pt x="0" y="0"/>
                  </a:moveTo>
                  <a:lnTo>
                    <a:pt x="3078624" y="0"/>
                  </a:lnTo>
                  <a:lnTo>
                    <a:pt x="3886200" y="1467101"/>
                  </a:lnTo>
                  <a:lnTo>
                    <a:pt x="3886200" y="1478930"/>
                  </a:lnTo>
                  <a:lnTo>
                    <a:pt x="0" y="1478930"/>
                  </a:lnTo>
                  <a:close/>
                </a:path>
              </a:pathLst>
            </a:cu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13"/>
            </a:p>
          </p:txBody>
        </p:sp>
        <p:sp>
          <p:nvSpPr>
            <p:cNvPr id="11" name="Oval 10">
              <a:extLst>
                <a:ext uri="{FF2B5EF4-FFF2-40B4-BE49-F238E27FC236}">
                  <a16:creationId xmlns:a16="http://schemas.microsoft.com/office/drawing/2014/main" id="{935CFD72-8B61-40AE-AA68-1B9B89D2D11E}"/>
                </a:ext>
              </a:extLst>
            </p:cNvPr>
            <p:cNvSpPr/>
            <p:nvPr/>
          </p:nvSpPr>
          <p:spPr bwMode="gray">
            <a:xfrm>
              <a:off x="3154564" y="1773898"/>
              <a:ext cx="1028700" cy="1028700"/>
            </a:xfrm>
            <a:prstGeom prst="ellipse">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13"/>
            </a:p>
          </p:txBody>
        </p:sp>
        <p:sp>
          <p:nvSpPr>
            <p:cNvPr id="19" name="Rectangle 18">
              <a:extLst>
                <a:ext uri="{FF2B5EF4-FFF2-40B4-BE49-F238E27FC236}">
                  <a16:creationId xmlns:a16="http://schemas.microsoft.com/office/drawing/2014/main" id="{6D3D2CAC-E551-4DD7-933A-79A934968E6C}"/>
                </a:ext>
              </a:extLst>
            </p:cNvPr>
            <p:cNvSpPr/>
            <p:nvPr/>
          </p:nvSpPr>
          <p:spPr bwMode="gray">
            <a:xfrm>
              <a:off x="6351842" y="2503417"/>
              <a:ext cx="3310128" cy="374869"/>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13"/>
            </a:p>
          </p:txBody>
        </p:sp>
        <p:sp>
          <p:nvSpPr>
            <p:cNvPr id="20" name="Rectangle 19">
              <a:extLst>
                <a:ext uri="{FF2B5EF4-FFF2-40B4-BE49-F238E27FC236}">
                  <a16:creationId xmlns:a16="http://schemas.microsoft.com/office/drawing/2014/main" id="{32F061CD-6260-48CC-B55D-E897FE703D9C}"/>
                </a:ext>
              </a:extLst>
            </p:cNvPr>
            <p:cNvSpPr/>
            <p:nvPr/>
          </p:nvSpPr>
          <p:spPr bwMode="gray">
            <a:xfrm>
              <a:off x="2840747" y="2503417"/>
              <a:ext cx="2459551" cy="374869"/>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13"/>
            </a:p>
          </p:txBody>
        </p:sp>
        <p:sp>
          <p:nvSpPr>
            <p:cNvPr id="27" name="Text Placeholder">
              <a:extLst>
                <a:ext uri="{FF2B5EF4-FFF2-40B4-BE49-F238E27FC236}">
                  <a16:creationId xmlns:a16="http://schemas.microsoft.com/office/drawing/2014/main" id="{7C17F47F-D227-4457-9D94-D67D9F3F279F}"/>
                </a:ext>
              </a:extLst>
            </p:cNvPr>
            <p:cNvSpPr txBox="1">
              <a:spLocks/>
            </p:cNvSpPr>
            <p:nvPr/>
          </p:nvSpPr>
          <p:spPr bwMode="gray">
            <a:xfrm>
              <a:off x="2664987" y="2632065"/>
              <a:ext cx="2007698" cy="246221"/>
            </a:xfrm>
            <a:prstGeom prst="rect">
              <a:avLst/>
            </a:prstGeom>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spcBef>
                  <a:spcPts val="0"/>
                </a:spcBef>
                <a:buNone/>
              </a:pPr>
              <a:r>
                <a:rPr lang="en-US" sz="1600" b="1" dirty="0"/>
                <a:t>Industry challenges</a:t>
              </a:r>
            </a:p>
          </p:txBody>
        </p:sp>
        <p:pic>
          <p:nvPicPr>
            <p:cNvPr id="52" name="Picture 51" descr="Icon&#10;&#10;Description automatically generated">
              <a:extLst>
                <a:ext uri="{FF2B5EF4-FFF2-40B4-BE49-F238E27FC236}">
                  <a16:creationId xmlns:a16="http://schemas.microsoft.com/office/drawing/2014/main" id="{F5214474-2119-40F1-85CB-2D458B478E2C}"/>
                </a:ext>
              </a:extLst>
            </p:cNvPr>
            <p:cNvPicPr>
              <a:picLocks noChangeAspect="1"/>
            </p:cNvPicPr>
            <p:nvPr/>
          </p:nvPicPr>
          <p:blipFill>
            <a:blip r:embed="rId4"/>
            <a:stretch>
              <a:fillRect/>
            </a:stretch>
          </p:blipFill>
          <p:spPr>
            <a:xfrm>
              <a:off x="3364115" y="1871801"/>
              <a:ext cx="609443" cy="548499"/>
            </a:xfrm>
            <a:prstGeom prst="rect">
              <a:avLst/>
            </a:prstGeom>
          </p:spPr>
        </p:pic>
        <p:sp>
          <p:nvSpPr>
            <p:cNvPr id="36" name="Text Placeholder">
              <a:extLst>
                <a:ext uri="{FF2B5EF4-FFF2-40B4-BE49-F238E27FC236}">
                  <a16:creationId xmlns:a16="http://schemas.microsoft.com/office/drawing/2014/main" id="{FD6984A1-3215-4419-44AD-A50A4109705E}"/>
                </a:ext>
              </a:extLst>
            </p:cNvPr>
            <p:cNvSpPr txBox="1">
              <a:spLocks/>
            </p:cNvSpPr>
            <p:nvPr/>
          </p:nvSpPr>
          <p:spPr bwMode="gray">
            <a:xfrm>
              <a:off x="7865426" y="2628994"/>
              <a:ext cx="2228050" cy="569387"/>
            </a:xfrm>
            <a:prstGeom prst="rect">
              <a:avLst/>
            </a:prstGeom>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1600" b="1" dirty="0"/>
                <a:t>Patient dissatisfaction</a:t>
              </a:r>
            </a:p>
            <a:p>
              <a:pPr marL="0" indent="0">
                <a:buNone/>
              </a:pPr>
              <a:endParaRPr lang="en-US" sz="1600" i="1" dirty="0"/>
            </a:p>
          </p:txBody>
        </p:sp>
        <p:pic>
          <p:nvPicPr>
            <p:cNvPr id="5" name="Picture 4" descr="Icon&#10;&#10;Description automatically generated">
              <a:extLst>
                <a:ext uri="{FF2B5EF4-FFF2-40B4-BE49-F238E27FC236}">
                  <a16:creationId xmlns:a16="http://schemas.microsoft.com/office/drawing/2014/main" id="{C0539C9E-F3BF-FD08-934A-DFBD699A68EF}"/>
                </a:ext>
              </a:extLst>
            </p:cNvPr>
            <p:cNvPicPr>
              <a:picLocks noChangeAspect="1"/>
            </p:cNvPicPr>
            <p:nvPr>
              <p:custDataLst>
                <p:tags r:id="rId1"/>
              </p:custDataLst>
            </p:nvPr>
          </p:nvPicPr>
          <p:blipFill>
            <a:blip r:embed="rId5"/>
            <a:stretch>
              <a:fillRect/>
            </a:stretch>
          </p:blipFill>
          <p:spPr>
            <a:xfrm>
              <a:off x="8641545" y="1853930"/>
              <a:ext cx="609443" cy="587677"/>
            </a:xfrm>
            <a:prstGeom prst="rect">
              <a:avLst/>
            </a:prstGeom>
          </p:spPr>
        </p:pic>
      </p:grpSp>
      <p:sp>
        <p:nvSpPr>
          <p:cNvPr id="13" name="TextBox 12">
            <a:extLst>
              <a:ext uri="{FF2B5EF4-FFF2-40B4-BE49-F238E27FC236}">
                <a16:creationId xmlns:a16="http://schemas.microsoft.com/office/drawing/2014/main" id="{D8A6E966-2A93-F0B4-F400-3A72ABE74397}"/>
              </a:ext>
            </a:extLst>
          </p:cNvPr>
          <p:cNvSpPr txBox="1"/>
          <p:nvPr/>
        </p:nvSpPr>
        <p:spPr bwMode="gray">
          <a:xfrm>
            <a:off x="6904281" y="3745638"/>
            <a:ext cx="4496399" cy="2246769"/>
          </a:xfrm>
          <a:prstGeom prst="rect">
            <a:avLst/>
          </a:prstGeom>
          <a:noFill/>
        </p:spPr>
        <p:txBody>
          <a:bodyPr wrap="square" lIns="91440" tIns="45720" rIns="91440" bIns="45720" anchor="t">
            <a:spAutoFit/>
          </a:bodyPr>
          <a:lstStyle/>
          <a:p>
            <a:pPr>
              <a:spcBef>
                <a:spcPts val="600"/>
              </a:spcBef>
              <a:buClr>
                <a:schemeClr val="accent6"/>
              </a:buClr>
            </a:pPr>
            <a:r>
              <a:rPr lang="en-US" sz="1500" dirty="0"/>
              <a:t>In a recent poll of U.S. adults:</a:t>
            </a:r>
          </a:p>
          <a:p>
            <a:pPr marL="173355" indent="-173355">
              <a:spcBef>
                <a:spcPts val="600"/>
              </a:spcBef>
              <a:buClr>
                <a:schemeClr val="accent6"/>
              </a:buClr>
              <a:buFont typeface="Arial" panose="020B0604020202020204" pitchFamily="34" charset="0"/>
              <a:buChar char="•"/>
            </a:pPr>
            <a:r>
              <a:rPr lang="en-US" sz="1500" dirty="0"/>
              <a:t>60% gave U.S. healthcare a C or lower grade </a:t>
            </a:r>
            <a:endParaRPr lang="en-US" sz="1500" dirty="0">
              <a:cs typeface="Arial" panose="020B0604020202020204"/>
            </a:endParaRPr>
          </a:p>
          <a:p>
            <a:pPr marL="173355" indent="-173355">
              <a:spcBef>
                <a:spcPts val="600"/>
              </a:spcBef>
              <a:buClr>
                <a:schemeClr val="accent6"/>
              </a:buClr>
              <a:buFont typeface="Arial" panose="020B0604020202020204" pitchFamily="34" charset="0"/>
              <a:buChar char="•"/>
            </a:pPr>
            <a:r>
              <a:rPr lang="en-US" sz="1500" dirty="0"/>
              <a:t>73% said that the U.S. healthcare system was not meeting their needs</a:t>
            </a:r>
            <a:endParaRPr lang="en-US" sz="1500" dirty="0">
              <a:cs typeface="Arial" panose="020B0604020202020204"/>
            </a:endParaRPr>
          </a:p>
          <a:p>
            <a:pPr marL="173355" indent="-173355">
              <a:spcBef>
                <a:spcPts val="600"/>
              </a:spcBef>
              <a:buClr>
                <a:schemeClr val="accent6"/>
              </a:buClr>
              <a:buFont typeface="Arial" panose="020B0604020202020204" pitchFamily="34" charset="0"/>
              <a:buChar char="•"/>
            </a:pPr>
            <a:r>
              <a:rPr lang="en-US" sz="1500" dirty="0"/>
              <a:t>66% said providers seemed more rushed than in</a:t>
            </a:r>
            <a:br>
              <a:rPr lang="en-US" sz="1500" dirty="0"/>
            </a:br>
            <a:r>
              <a:rPr lang="en-US" sz="1500" dirty="0"/>
              <a:t>the past </a:t>
            </a:r>
            <a:endParaRPr lang="en-US" sz="1500" dirty="0">
              <a:cs typeface="Arial"/>
            </a:endParaRPr>
          </a:p>
          <a:p>
            <a:pPr marL="173355" indent="-173355">
              <a:spcBef>
                <a:spcPts val="600"/>
              </a:spcBef>
              <a:buClr>
                <a:schemeClr val="accent6"/>
              </a:buClr>
              <a:buFont typeface="Arial" panose="020B0604020202020204" pitchFamily="34" charset="0"/>
              <a:buChar char="•"/>
            </a:pPr>
            <a:r>
              <a:rPr lang="en-US" sz="1500" dirty="0"/>
              <a:t>47% think their healthcare provider appeared burned out or overburdened</a:t>
            </a:r>
            <a:endParaRPr lang="en-US" sz="1500" dirty="0">
              <a:cs typeface="Arial" panose="020B0604020202020204"/>
            </a:endParaRPr>
          </a:p>
        </p:txBody>
      </p:sp>
    </p:spTree>
    <p:extLst>
      <p:ext uri="{BB962C8B-B14F-4D97-AF65-F5344CB8AC3E}">
        <p14:creationId xmlns:p14="http://schemas.microsoft.com/office/powerpoint/2010/main" val="21188175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Arrow: Pentagon 63">
            <a:extLst>
              <a:ext uri="{FF2B5EF4-FFF2-40B4-BE49-F238E27FC236}">
                <a16:creationId xmlns:a16="http://schemas.microsoft.com/office/drawing/2014/main" id="{276B1429-5B8C-42D6-BA6E-5C4E05DB45AF}"/>
              </a:ext>
            </a:extLst>
          </p:cNvPr>
          <p:cNvSpPr/>
          <p:nvPr/>
        </p:nvSpPr>
        <p:spPr bwMode="gray">
          <a:xfrm rot="5400000">
            <a:off x="1574175" y="2404802"/>
            <a:ext cx="745603" cy="2468880"/>
          </a:xfrm>
          <a:prstGeom prst="homePlate">
            <a:avLst>
              <a:gd name="adj" fmla="val 0"/>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1FF72E-8749-410C-A138-435EA8271FEA}"/>
              </a:ext>
            </a:extLst>
          </p:cNvPr>
          <p:cNvGrpSpPr/>
          <p:nvPr/>
        </p:nvGrpSpPr>
        <p:grpSpPr>
          <a:xfrm rot="10800000">
            <a:off x="712537" y="3662660"/>
            <a:ext cx="2468880" cy="2021257"/>
            <a:chOff x="2199069" y="3161710"/>
            <a:chExt cx="2651759" cy="1487248"/>
          </a:xfrm>
        </p:grpSpPr>
        <p:sp>
          <p:nvSpPr>
            <p:cNvPr id="34" name="Arrow: Pentagon 33">
              <a:extLst>
                <a:ext uri="{FF2B5EF4-FFF2-40B4-BE49-F238E27FC236}">
                  <a16:creationId xmlns:a16="http://schemas.microsoft.com/office/drawing/2014/main" id="{12F3B61A-5F86-46C1-BDD0-B3E75E633E72}"/>
                </a:ext>
              </a:extLst>
            </p:cNvPr>
            <p:cNvSpPr/>
            <p:nvPr/>
          </p:nvSpPr>
          <p:spPr bwMode="gray">
            <a:xfrm rot="16200000">
              <a:off x="2827681" y="2533098"/>
              <a:ext cx="1394535" cy="2651759"/>
            </a:xfrm>
            <a:prstGeom prst="homePlate">
              <a:avLst>
                <a:gd name="adj" fmla="val 42016"/>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Arrow: Pentagon 48">
              <a:extLst>
                <a:ext uri="{FF2B5EF4-FFF2-40B4-BE49-F238E27FC236}">
                  <a16:creationId xmlns:a16="http://schemas.microsoft.com/office/drawing/2014/main" id="{3C3ECFE3-6D03-4859-8EEA-0657113FDD02}"/>
                </a:ext>
              </a:extLst>
            </p:cNvPr>
            <p:cNvSpPr/>
            <p:nvPr/>
          </p:nvSpPr>
          <p:spPr bwMode="gray">
            <a:xfrm rot="16200000">
              <a:off x="2827681" y="2625811"/>
              <a:ext cx="1394535" cy="2651759"/>
            </a:xfrm>
            <a:prstGeom prst="homePlate">
              <a:avLst>
                <a:gd name="adj" fmla="val 42016"/>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7B638B1D-B3BB-9783-DB9D-8E23AD5ECCAA}"/>
              </a:ext>
            </a:extLst>
          </p:cNvPr>
          <p:cNvGrpSpPr/>
          <p:nvPr/>
        </p:nvGrpSpPr>
        <p:grpSpPr>
          <a:xfrm>
            <a:off x="6169537" y="2014220"/>
            <a:ext cx="2468881" cy="3669698"/>
            <a:chOff x="9113905" y="1732331"/>
            <a:chExt cx="2468881" cy="4044298"/>
          </a:xfrm>
        </p:grpSpPr>
        <p:sp>
          <p:nvSpPr>
            <p:cNvPr id="63" name="Arrow: Pentagon 62">
              <a:extLst>
                <a:ext uri="{FF2B5EF4-FFF2-40B4-BE49-F238E27FC236}">
                  <a16:creationId xmlns:a16="http://schemas.microsoft.com/office/drawing/2014/main" id="{3B45BB2D-0E8B-4A29-A022-3250D22AF342}"/>
                </a:ext>
              </a:extLst>
            </p:cNvPr>
            <p:cNvSpPr/>
            <p:nvPr/>
          </p:nvSpPr>
          <p:spPr bwMode="gray">
            <a:xfrm rot="16200000">
              <a:off x="8852601" y="3046444"/>
              <a:ext cx="2991490" cy="2468880"/>
            </a:xfrm>
            <a:prstGeom prst="homePlate">
              <a:avLst>
                <a:gd name="adj" fmla="val 0"/>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453EE185-5A9E-4663-BFA9-2D22CC780876}"/>
                </a:ext>
              </a:extLst>
            </p:cNvPr>
            <p:cNvGrpSpPr/>
            <p:nvPr/>
          </p:nvGrpSpPr>
          <p:grpSpPr>
            <a:xfrm>
              <a:off x="9113905" y="1732331"/>
              <a:ext cx="2468880" cy="1487248"/>
              <a:chOff x="2199069" y="3161710"/>
              <a:chExt cx="2651759" cy="1487248"/>
            </a:xfrm>
          </p:grpSpPr>
          <p:sp>
            <p:nvSpPr>
              <p:cNvPr id="58" name="Arrow: Pentagon 57">
                <a:extLst>
                  <a:ext uri="{FF2B5EF4-FFF2-40B4-BE49-F238E27FC236}">
                    <a16:creationId xmlns:a16="http://schemas.microsoft.com/office/drawing/2014/main" id="{4C251B2A-2E56-4AD7-97DE-40531C80286A}"/>
                  </a:ext>
                </a:extLst>
              </p:cNvPr>
              <p:cNvSpPr/>
              <p:nvPr/>
            </p:nvSpPr>
            <p:spPr bwMode="gray">
              <a:xfrm rot="16200000">
                <a:off x="2827681" y="2533098"/>
                <a:ext cx="1394535" cy="2651759"/>
              </a:xfrm>
              <a:prstGeom prst="homePlate">
                <a:avLst>
                  <a:gd name="adj" fmla="val 42016"/>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Arrow: Pentagon 58">
                <a:extLst>
                  <a:ext uri="{FF2B5EF4-FFF2-40B4-BE49-F238E27FC236}">
                    <a16:creationId xmlns:a16="http://schemas.microsoft.com/office/drawing/2014/main" id="{4D3218FD-60A3-4DF6-BE02-F1C88035DAC7}"/>
                  </a:ext>
                </a:extLst>
              </p:cNvPr>
              <p:cNvSpPr/>
              <p:nvPr/>
            </p:nvSpPr>
            <p:spPr bwMode="gray">
              <a:xfrm rot="16200000">
                <a:off x="2827681" y="2625811"/>
                <a:ext cx="1394535" cy="2651759"/>
              </a:xfrm>
              <a:prstGeom prst="homePlate">
                <a:avLst>
                  <a:gd name="adj" fmla="val 42016"/>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 name="Text Placeholder 2">
            <a:extLst>
              <a:ext uri="{FF2B5EF4-FFF2-40B4-BE49-F238E27FC236}">
                <a16:creationId xmlns:a16="http://schemas.microsoft.com/office/drawing/2014/main" id="{03084278-C994-413E-97CB-1E43A34CBB6E}"/>
              </a:ext>
            </a:extLst>
          </p:cNvPr>
          <p:cNvSpPr>
            <a:spLocks noGrp="1"/>
          </p:cNvSpPr>
          <p:nvPr>
            <p:ph type="body" sz="quarter" idx="27"/>
          </p:nvPr>
        </p:nvSpPr>
        <p:spPr>
          <a:xfrm>
            <a:off x="6199963" y="5742902"/>
            <a:ext cx="5420110" cy="430887"/>
          </a:xfrm>
        </p:spPr>
        <p:txBody>
          <a:bodyPr vert="horz" wrap="square">
            <a:spAutoFit/>
          </a:bodyPr>
          <a:lstStyle/>
          <a:p>
            <a:r>
              <a:rPr lang="en-US" dirty="0"/>
              <a:t>Source: “State of Digital Health 2022,” </a:t>
            </a:r>
            <a:r>
              <a:rPr lang="en-US" dirty="0" err="1"/>
              <a:t>CBInsights</a:t>
            </a:r>
            <a:r>
              <a:rPr lang="en-US" dirty="0"/>
              <a:t>, 2023; “Acute Hospital Care at Home Resources,” CMS, April 27, 2023; “How startups in the hottest part of healthcare are fighting for survival,” Business Insider, Feb. 2023; “Virtual Hospitals Could Offer Respite to overwhelmed health systems,” McKinsey, May 2023; “Healthier at Home,” PA Consulting, 2023; “2023 Q1 Digital Health Funding: Investing likes its 2019,” Rock Health, April 2023. </a:t>
            </a:r>
          </a:p>
        </p:txBody>
      </p:sp>
      <p:sp>
        <p:nvSpPr>
          <p:cNvPr id="14" name="Title 13">
            <a:extLst>
              <a:ext uri="{FF2B5EF4-FFF2-40B4-BE49-F238E27FC236}">
                <a16:creationId xmlns:a16="http://schemas.microsoft.com/office/drawing/2014/main" id="{E27023EB-E020-9E88-F35F-190F10B15C8E}"/>
              </a:ext>
            </a:extLst>
          </p:cNvPr>
          <p:cNvSpPr>
            <a:spLocks noGrp="1"/>
          </p:cNvSpPr>
          <p:nvPr>
            <p:ph type="title"/>
          </p:nvPr>
        </p:nvSpPr>
        <p:spPr>
          <a:xfrm>
            <a:off x="612774" y="588771"/>
            <a:ext cx="10972801" cy="540917"/>
          </a:xfrm>
        </p:spPr>
        <p:txBody>
          <a:bodyPr/>
          <a:lstStyle/>
          <a:p>
            <a:r>
              <a:rPr lang="en-US" dirty="0"/>
              <a:t>Digital health bubble deflates — with one exception</a:t>
            </a:r>
          </a:p>
        </p:txBody>
      </p:sp>
      <p:cxnSp>
        <p:nvCxnSpPr>
          <p:cNvPr id="16" name="Straight Arrow Connector 15">
            <a:extLst>
              <a:ext uri="{FF2B5EF4-FFF2-40B4-BE49-F238E27FC236}">
                <a16:creationId xmlns:a16="http://schemas.microsoft.com/office/drawing/2014/main" id="{0D4C76A7-5EBE-5C6B-676F-B9B8DB9CAE6D}"/>
              </a:ext>
            </a:extLst>
          </p:cNvPr>
          <p:cNvCxnSpPr>
            <a:cxnSpLocks/>
          </p:cNvCxnSpPr>
          <p:nvPr/>
        </p:nvCxnSpPr>
        <p:spPr bwMode="gray">
          <a:xfrm flipH="1">
            <a:off x="8648349" y="2477233"/>
            <a:ext cx="241651" cy="397910"/>
          </a:xfrm>
          <a:prstGeom prst="straightConnector1">
            <a:avLst/>
          </a:prstGeom>
          <a:ln w="28575">
            <a:solidFill>
              <a:schemeClr val="accent6"/>
            </a:solidFill>
            <a:headEnd type="none" w="med" len="med"/>
            <a:tailEnd type="ova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6A820510-EC0C-A7C6-E7E2-FB324F4D9726}"/>
              </a:ext>
            </a:extLst>
          </p:cNvPr>
          <p:cNvSpPr txBox="1"/>
          <p:nvPr/>
        </p:nvSpPr>
        <p:spPr bwMode="gray">
          <a:xfrm>
            <a:off x="879134" y="3562899"/>
            <a:ext cx="2397127" cy="1538883"/>
          </a:xfrm>
          <a:prstGeom prst="rect">
            <a:avLst/>
          </a:prstGeom>
          <a:noFill/>
        </p:spPr>
        <p:txBody>
          <a:bodyPr wrap="square">
            <a:spAutoFit/>
          </a:bodyPr>
          <a:lstStyle/>
          <a:p>
            <a:pPr marL="173736" indent="-173736">
              <a:spcBef>
                <a:spcPts val="600"/>
              </a:spcBef>
              <a:buClr>
                <a:schemeClr val="accent6"/>
              </a:buClr>
              <a:buFont typeface="Arial" panose="020B0604020202020204" pitchFamily="34" charset="0"/>
              <a:buChar char="•"/>
            </a:pPr>
            <a:r>
              <a:rPr lang="en-US" sz="1400" dirty="0"/>
              <a:t>Five-year low in funding</a:t>
            </a:r>
          </a:p>
          <a:p>
            <a:pPr marL="173736" indent="-173736">
              <a:spcBef>
                <a:spcPts val="600"/>
              </a:spcBef>
              <a:buClr>
                <a:schemeClr val="accent6"/>
              </a:buClr>
              <a:buFont typeface="Arial" panose="020B0604020202020204" pitchFamily="34" charset="0"/>
              <a:buChar char="•"/>
            </a:pPr>
            <a:r>
              <a:rPr lang="en-US" sz="1400" dirty="0"/>
              <a:t>$10B decrease in telehealth funding </a:t>
            </a:r>
          </a:p>
          <a:p>
            <a:pPr marL="173736" indent="-173736">
              <a:spcBef>
                <a:spcPts val="600"/>
              </a:spcBef>
              <a:buClr>
                <a:schemeClr val="accent6"/>
              </a:buClr>
              <a:buFont typeface="Arial" panose="020B0604020202020204" pitchFamily="34" charset="0"/>
              <a:buChar char="•"/>
            </a:pPr>
            <a:r>
              <a:rPr lang="en-US" sz="1400" dirty="0"/>
              <a:t>Q4 2022 was the first quarter since 2018 with no unicorns </a:t>
            </a:r>
          </a:p>
        </p:txBody>
      </p:sp>
      <p:sp>
        <p:nvSpPr>
          <p:cNvPr id="32" name="TextBox 31">
            <a:extLst>
              <a:ext uri="{FF2B5EF4-FFF2-40B4-BE49-F238E27FC236}">
                <a16:creationId xmlns:a16="http://schemas.microsoft.com/office/drawing/2014/main" id="{07F13FBE-0606-BB1E-FC3D-66F8CB65E747}"/>
              </a:ext>
            </a:extLst>
          </p:cNvPr>
          <p:cNvSpPr txBox="1"/>
          <p:nvPr/>
        </p:nvSpPr>
        <p:spPr bwMode="gray">
          <a:xfrm>
            <a:off x="1699228" y="3342396"/>
            <a:ext cx="466344" cy="215444"/>
          </a:xfrm>
          <a:prstGeom prst="rect">
            <a:avLst/>
          </a:prstGeom>
        </p:spPr>
        <p:txBody>
          <a:bodyPr vert="horz" wrap="square" lIns="0" tIns="0" rIns="0" bIns="0" rtlCol="0">
            <a:spAutoFit/>
          </a:bodyPr>
          <a:lstStyle/>
          <a:p>
            <a:pPr>
              <a:spcBef>
                <a:spcPts val="600"/>
              </a:spcBef>
              <a:buClr>
                <a:schemeClr val="accent6"/>
              </a:buClr>
            </a:pPr>
            <a:r>
              <a:rPr lang="en-US" sz="1400" b="1"/>
              <a:t>2022</a:t>
            </a:r>
          </a:p>
        </p:txBody>
      </p:sp>
      <p:grpSp>
        <p:nvGrpSpPr>
          <p:cNvPr id="12" name="Group 11">
            <a:extLst>
              <a:ext uri="{FF2B5EF4-FFF2-40B4-BE49-F238E27FC236}">
                <a16:creationId xmlns:a16="http://schemas.microsoft.com/office/drawing/2014/main" id="{3B0F24F4-C4E9-15F7-A95B-92F19F3A3712}"/>
              </a:ext>
            </a:extLst>
          </p:cNvPr>
          <p:cNvGrpSpPr/>
          <p:nvPr/>
        </p:nvGrpSpPr>
        <p:grpSpPr>
          <a:xfrm>
            <a:off x="3434127" y="2875143"/>
            <a:ext cx="2545722" cy="2808775"/>
            <a:chOff x="3402615" y="2932631"/>
            <a:chExt cx="2545722" cy="2808775"/>
          </a:xfrm>
        </p:grpSpPr>
        <p:sp>
          <p:nvSpPr>
            <p:cNvPr id="62" name="Arrow: Pentagon 61">
              <a:extLst>
                <a:ext uri="{FF2B5EF4-FFF2-40B4-BE49-F238E27FC236}">
                  <a16:creationId xmlns:a16="http://schemas.microsoft.com/office/drawing/2014/main" id="{A9BC9A04-9D29-4990-B38F-79936C0B01EC}"/>
                </a:ext>
              </a:extLst>
            </p:cNvPr>
            <p:cNvSpPr/>
            <p:nvPr/>
          </p:nvSpPr>
          <p:spPr bwMode="gray">
            <a:xfrm rot="5400000">
              <a:off x="3881558" y="2453688"/>
              <a:ext cx="1587833" cy="2545719"/>
            </a:xfrm>
            <a:prstGeom prst="homePlate">
              <a:avLst>
                <a:gd name="adj" fmla="val 0"/>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Arrow: Pentagon 54">
              <a:extLst>
                <a:ext uri="{FF2B5EF4-FFF2-40B4-BE49-F238E27FC236}">
                  <a16:creationId xmlns:a16="http://schemas.microsoft.com/office/drawing/2014/main" id="{08496761-490B-40E1-8260-4A92C5426156}"/>
                </a:ext>
              </a:extLst>
            </p:cNvPr>
            <p:cNvSpPr/>
            <p:nvPr/>
          </p:nvSpPr>
          <p:spPr bwMode="gray">
            <a:xfrm rot="5400000">
              <a:off x="3968698" y="3761768"/>
              <a:ext cx="1413557" cy="2545719"/>
            </a:xfrm>
            <a:prstGeom prst="homePlate">
              <a:avLst>
                <a:gd name="adj" fmla="val 42016"/>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Arrow: Pentagon 55">
              <a:extLst>
                <a:ext uri="{FF2B5EF4-FFF2-40B4-BE49-F238E27FC236}">
                  <a16:creationId xmlns:a16="http://schemas.microsoft.com/office/drawing/2014/main" id="{1979EAAC-1C23-4D18-A28E-47D570E2BD53}"/>
                </a:ext>
              </a:extLst>
            </p:cNvPr>
            <p:cNvSpPr/>
            <p:nvPr/>
          </p:nvSpPr>
          <p:spPr bwMode="gray">
            <a:xfrm rot="5400000">
              <a:off x="3968699" y="3637311"/>
              <a:ext cx="1413557" cy="2545719"/>
            </a:xfrm>
            <a:prstGeom prst="homePlate">
              <a:avLst>
                <a:gd name="adj" fmla="val 42016"/>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1A0598E5-E253-595E-9447-C38E6B91277F}"/>
                </a:ext>
              </a:extLst>
            </p:cNvPr>
            <p:cNvSpPr txBox="1"/>
            <p:nvPr/>
          </p:nvSpPr>
          <p:spPr bwMode="gray">
            <a:xfrm>
              <a:off x="3426840" y="3326229"/>
              <a:ext cx="2497267" cy="1754326"/>
            </a:xfrm>
            <a:prstGeom prst="rect">
              <a:avLst/>
            </a:prstGeom>
            <a:noFill/>
          </p:spPr>
          <p:txBody>
            <a:bodyPr wrap="square">
              <a:spAutoFit/>
            </a:bodyPr>
            <a:lstStyle/>
            <a:p>
              <a:pPr marL="173736" indent="-173736">
                <a:spcBef>
                  <a:spcPts val="600"/>
                </a:spcBef>
                <a:buClr>
                  <a:schemeClr val="accent6"/>
                </a:buClr>
                <a:buFont typeface="Arial" panose="020B0604020202020204" pitchFamily="34" charset="0"/>
                <a:buChar char="•"/>
              </a:pPr>
              <a:r>
                <a:rPr lang="en-US" sz="1400" dirty="0"/>
                <a:t>Zero digital health IPOs from the U.S. as of Q2 </a:t>
              </a:r>
            </a:p>
            <a:p>
              <a:pPr marL="173736" indent="-173736">
                <a:spcBef>
                  <a:spcPts val="600"/>
                </a:spcBef>
                <a:buClr>
                  <a:schemeClr val="accent6"/>
                </a:buClr>
                <a:buFont typeface="Arial" panose="020B0604020202020204" pitchFamily="34" charset="0"/>
                <a:buChar char="•"/>
              </a:pPr>
              <a:r>
                <a:rPr lang="en-US" sz="1400" dirty="0"/>
                <a:t>$6.1B in deals in H1, lowest since 2019</a:t>
              </a:r>
            </a:p>
            <a:p>
              <a:pPr marL="173736" indent="-173736">
                <a:spcBef>
                  <a:spcPts val="600"/>
                </a:spcBef>
                <a:buClr>
                  <a:schemeClr val="accent6"/>
                </a:buClr>
                <a:buFont typeface="Arial" panose="020B0604020202020204" pitchFamily="34" charset="0"/>
                <a:buChar char="•"/>
              </a:pPr>
              <a:r>
                <a:rPr lang="en-US" sz="1400" dirty="0"/>
                <a:t>50% of digital health startups predicted to fail </a:t>
              </a:r>
              <a:br>
                <a:rPr lang="en-US" sz="1400" dirty="0"/>
              </a:br>
              <a:r>
                <a:rPr lang="en-US" sz="1400" dirty="0"/>
                <a:t>by 2024</a:t>
              </a:r>
            </a:p>
          </p:txBody>
        </p:sp>
        <p:sp>
          <p:nvSpPr>
            <p:cNvPr id="36" name="TextBox 35">
              <a:extLst>
                <a:ext uri="{FF2B5EF4-FFF2-40B4-BE49-F238E27FC236}">
                  <a16:creationId xmlns:a16="http://schemas.microsoft.com/office/drawing/2014/main" id="{7D5A7CCB-6201-0FDB-AA29-F50B53E2F23A}"/>
                </a:ext>
              </a:extLst>
            </p:cNvPr>
            <p:cNvSpPr txBox="1"/>
            <p:nvPr/>
          </p:nvSpPr>
          <p:spPr bwMode="gray">
            <a:xfrm>
              <a:off x="4428585" y="3015586"/>
              <a:ext cx="493776" cy="215444"/>
            </a:xfrm>
            <a:prstGeom prst="rect">
              <a:avLst/>
            </a:prstGeom>
          </p:spPr>
          <p:txBody>
            <a:bodyPr vert="horz" wrap="square" lIns="0" tIns="0" rIns="0" bIns="0" rtlCol="0">
              <a:spAutoFit/>
            </a:bodyPr>
            <a:lstStyle/>
            <a:p>
              <a:pPr>
                <a:spcBef>
                  <a:spcPts val="600"/>
                </a:spcBef>
                <a:buClr>
                  <a:schemeClr val="accent6"/>
                </a:buClr>
              </a:pPr>
              <a:r>
                <a:rPr lang="en-US" sz="1400" b="1"/>
                <a:t>2023</a:t>
              </a:r>
            </a:p>
          </p:txBody>
        </p:sp>
      </p:grpSp>
      <p:sp>
        <p:nvSpPr>
          <p:cNvPr id="41" name="TextBox 40">
            <a:extLst>
              <a:ext uri="{FF2B5EF4-FFF2-40B4-BE49-F238E27FC236}">
                <a16:creationId xmlns:a16="http://schemas.microsoft.com/office/drawing/2014/main" id="{612E1AC3-C070-27A9-A56F-FCA81D994D0D}"/>
              </a:ext>
            </a:extLst>
          </p:cNvPr>
          <p:cNvSpPr txBox="1"/>
          <p:nvPr/>
        </p:nvSpPr>
        <p:spPr bwMode="gray">
          <a:xfrm>
            <a:off x="6199963" y="3010338"/>
            <a:ext cx="2358821" cy="2554545"/>
          </a:xfrm>
          <a:prstGeom prst="rect">
            <a:avLst/>
          </a:prstGeom>
        </p:spPr>
        <p:txBody>
          <a:bodyPr vert="horz" wrap="square" lIns="0" tIns="0" rIns="0" bIns="0" rtlCol="0">
            <a:spAutoFit/>
          </a:bodyPr>
          <a:lstStyle/>
          <a:p>
            <a:pPr marL="118872" indent="-118872">
              <a:spcBef>
                <a:spcPts val="600"/>
              </a:spcBef>
              <a:buClr>
                <a:schemeClr val="accent6"/>
              </a:buClr>
              <a:buFont typeface="Arial" panose="020B0604020202020204" pitchFamily="34" charset="0"/>
              <a:buChar char="•"/>
            </a:pPr>
            <a:r>
              <a:rPr lang="en-US" sz="1400" dirty="0"/>
              <a:t>Atrium Health</a:t>
            </a:r>
          </a:p>
          <a:p>
            <a:pPr marL="118872" indent="-118872">
              <a:spcBef>
                <a:spcPts val="600"/>
              </a:spcBef>
              <a:buClr>
                <a:schemeClr val="accent6"/>
              </a:buClr>
              <a:buFont typeface="Arial" panose="020B0604020202020204" pitchFamily="34" charset="0"/>
              <a:buChar char="•"/>
            </a:pPr>
            <a:r>
              <a:rPr lang="en-US" sz="1400" dirty="0"/>
              <a:t>Mercy Health</a:t>
            </a:r>
          </a:p>
          <a:p>
            <a:pPr marL="118872" indent="-118872">
              <a:spcBef>
                <a:spcPts val="600"/>
              </a:spcBef>
              <a:buClr>
                <a:schemeClr val="accent6"/>
              </a:buClr>
              <a:buFont typeface="Arial" panose="020B0604020202020204" pitchFamily="34" charset="0"/>
              <a:buChar char="•"/>
            </a:pPr>
            <a:r>
              <a:rPr lang="en-US" sz="1400" dirty="0"/>
              <a:t>Trinity Health</a:t>
            </a:r>
          </a:p>
          <a:p>
            <a:pPr marL="118872" indent="-118872">
              <a:spcBef>
                <a:spcPts val="600"/>
              </a:spcBef>
              <a:buClr>
                <a:schemeClr val="accent6"/>
              </a:buClr>
              <a:buFont typeface="Arial" panose="020B0604020202020204" pitchFamily="34" charset="0"/>
              <a:buChar char="•"/>
            </a:pPr>
            <a:r>
              <a:rPr lang="en-US" sz="1400" dirty="0" err="1"/>
              <a:t>CommonSpirit</a:t>
            </a:r>
            <a:endParaRPr lang="en-US" sz="1400" dirty="0"/>
          </a:p>
          <a:p>
            <a:pPr marL="118872" indent="-118872">
              <a:spcBef>
                <a:spcPts val="600"/>
              </a:spcBef>
              <a:buClr>
                <a:schemeClr val="accent6"/>
              </a:buClr>
              <a:buFont typeface="Arial" panose="020B0604020202020204" pitchFamily="34" charset="0"/>
              <a:buChar char="•"/>
            </a:pPr>
            <a:r>
              <a:rPr lang="en-US" sz="1400" dirty="0"/>
              <a:t>UC Irvine Health  </a:t>
            </a:r>
          </a:p>
          <a:p>
            <a:pPr marL="118872" indent="-118872">
              <a:spcBef>
                <a:spcPts val="600"/>
              </a:spcBef>
              <a:buClr>
                <a:schemeClr val="accent6"/>
              </a:buClr>
              <a:buFont typeface="Arial" panose="020B0604020202020204" pitchFamily="34" charset="0"/>
              <a:buChar char="•"/>
            </a:pPr>
            <a:r>
              <a:rPr lang="en-US" sz="1400" dirty="0"/>
              <a:t>Sanford Health</a:t>
            </a:r>
          </a:p>
          <a:p>
            <a:pPr marL="118872" indent="-118872">
              <a:spcBef>
                <a:spcPts val="600"/>
              </a:spcBef>
              <a:buClr>
                <a:schemeClr val="accent6"/>
              </a:buClr>
              <a:buFont typeface="Arial" panose="020B0604020202020204" pitchFamily="34" charset="0"/>
              <a:buChar char="•"/>
            </a:pPr>
            <a:r>
              <a:rPr lang="en-US" sz="1400" dirty="0"/>
              <a:t>Augusta University Health</a:t>
            </a:r>
          </a:p>
          <a:p>
            <a:pPr marL="118872" indent="-118872">
              <a:spcBef>
                <a:spcPts val="600"/>
              </a:spcBef>
              <a:buClr>
                <a:schemeClr val="accent6"/>
              </a:buClr>
              <a:buFont typeface="Arial" panose="020B0604020202020204" pitchFamily="34" charset="0"/>
              <a:buChar char="•"/>
            </a:pPr>
            <a:r>
              <a:rPr lang="en-US" sz="1400" dirty="0"/>
              <a:t>NYU Langone</a:t>
            </a:r>
          </a:p>
          <a:p>
            <a:pPr marL="118872" indent="-118872">
              <a:spcBef>
                <a:spcPts val="600"/>
              </a:spcBef>
              <a:buClr>
                <a:schemeClr val="accent6"/>
              </a:buClr>
              <a:buFont typeface="Arial" panose="020B0604020202020204" pitchFamily="34" charset="0"/>
              <a:buChar char="•"/>
            </a:pPr>
            <a:r>
              <a:rPr lang="en-US" sz="1400" dirty="0"/>
              <a:t>Orlando Health</a:t>
            </a:r>
          </a:p>
        </p:txBody>
      </p:sp>
      <p:sp>
        <p:nvSpPr>
          <p:cNvPr id="42" name="TextBox 41">
            <a:extLst>
              <a:ext uri="{FF2B5EF4-FFF2-40B4-BE49-F238E27FC236}">
                <a16:creationId xmlns:a16="http://schemas.microsoft.com/office/drawing/2014/main" id="{88CEEE59-C15C-E1D7-D357-2F41EF9B3FC8}"/>
              </a:ext>
            </a:extLst>
          </p:cNvPr>
          <p:cNvSpPr txBox="1"/>
          <p:nvPr/>
        </p:nvSpPr>
        <p:spPr bwMode="gray">
          <a:xfrm>
            <a:off x="6302650" y="2456540"/>
            <a:ext cx="2194093" cy="430887"/>
          </a:xfrm>
          <a:prstGeom prst="rect">
            <a:avLst/>
          </a:prstGeom>
        </p:spPr>
        <p:txBody>
          <a:bodyPr vert="horz" wrap="square" lIns="0" tIns="0" rIns="0" bIns="0" rtlCol="0">
            <a:spAutoFit/>
          </a:bodyPr>
          <a:lstStyle/>
          <a:p>
            <a:pPr algn="ctr">
              <a:buClr>
                <a:schemeClr val="accent6"/>
              </a:buClr>
            </a:pPr>
            <a:r>
              <a:rPr lang="en-US" sz="1400" b="1"/>
              <a:t>Recent Virtual </a:t>
            </a:r>
            <a:br>
              <a:rPr lang="en-US" sz="1400" b="1"/>
            </a:br>
            <a:r>
              <a:rPr lang="en-US" sz="1400" b="1"/>
              <a:t>Hospital Investments</a:t>
            </a:r>
          </a:p>
        </p:txBody>
      </p:sp>
      <p:grpSp>
        <p:nvGrpSpPr>
          <p:cNvPr id="9" name="Group 8">
            <a:extLst>
              <a:ext uri="{FF2B5EF4-FFF2-40B4-BE49-F238E27FC236}">
                <a16:creationId xmlns:a16="http://schemas.microsoft.com/office/drawing/2014/main" id="{69A8BB14-4722-0D66-AF90-5251570FD482}"/>
              </a:ext>
            </a:extLst>
          </p:cNvPr>
          <p:cNvGrpSpPr/>
          <p:nvPr/>
        </p:nvGrpSpPr>
        <p:grpSpPr>
          <a:xfrm>
            <a:off x="8899857" y="1963669"/>
            <a:ext cx="2669207" cy="3462023"/>
            <a:chOff x="9134907" y="1983805"/>
            <a:chExt cx="2426080" cy="3738997"/>
          </a:xfrm>
        </p:grpSpPr>
        <p:sp>
          <p:nvSpPr>
            <p:cNvPr id="15" name="Line Callout 1 (No Border) 25">
              <a:extLst>
                <a:ext uri="{FF2B5EF4-FFF2-40B4-BE49-F238E27FC236}">
                  <a16:creationId xmlns:a16="http://schemas.microsoft.com/office/drawing/2014/main" id="{3EBEF8CD-018C-D044-8623-251658E8146C}"/>
                </a:ext>
              </a:extLst>
            </p:cNvPr>
            <p:cNvSpPr/>
            <p:nvPr/>
          </p:nvSpPr>
          <p:spPr bwMode="gray">
            <a:xfrm flipH="1">
              <a:off x="9134907" y="2021293"/>
              <a:ext cx="2426080" cy="3701509"/>
            </a:xfrm>
            <a:custGeom>
              <a:avLst/>
              <a:gdLst>
                <a:gd name="connsiteX0" fmla="*/ 0 w 2481943"/>
                <a:gd name="connsiteY0" fmla="*/ 0 h 818173"/>
                <a:gd name="connsiteX1" fmla="*/ 2481943 w 2481943"/>
                <a:gd name="connsiteY1" fmla="*/ 0 h 818173"/>
                <a:gd name="connsiteX2" fmla="*/ 2481943 w 2481943"/>
                <a:gd name="connsiteY2" fmla="*/ 818173 h 818173"/>
                <a:gd name="connsiteX3" fmla="*/ 0 w 2481943"/>
                <a:gd name="connsiteY3" fmla="*/ 818173 h 818173"/>
                <a:gd name="connsiteX4" fmla="*/ 0 w 2481943"/>
                <a:gd name="connsiteY4" fmla="*/ 0 h 818173"/>
                <a:gd name="connsiteX0" fmla="*/ 17597 w 2481943"/>
                <a:gd name="connsiteY0" fmla="*/ -425 h 818173"/>
                <a:gd name="connsiteX1" fmla="*/ 17473 w 2481943"/>
                <a:gd name="connsiteY1" fmla="*/ 818238 h 818173"/>
                <a:gd name="connsiteX0" fmla="*/ 1577 w 2483520"/>
                <a:gd name="connsiteY0" fmla="*/ 425 h 818663"/>
                <a:gd name="connsiteX1" fmla="*/ 2483520 w 2483520"/>
                <a:gd name="connsiteY1" fmla="*/ 425 h 818663"/>
                <a:gd name="connsiteX2" fmla="*/ 2483520 w 2483520"/>
                <a:gd name="connsiteY2" fmla="*/ 818598 h 818663"/>
                <a:gd name="connsiteX3" fmla="*/ 1577 w 2483520"/>
                <a:gd name="connsiteY3" fmla="*/ 818598 h 818663"/>
                <a:gd name="connsiteX4" fmla="*/ 1577 w 2483520"/>
                <a:gd name="connsiteY4" fmla="*/ 425 h 818663"/>
                <a:gd name="connsiteX0" fmla="*/ 19174 w 2483520"/>
                <a:gd name="connsiteY0" fmla="*/ 0 h 818663"/>
                <a:gd name="connsiteX1" fmla="*/ 0 w 2483520"/>
                <a:gd name="connsiteY1" fmla="*/ 818663 h 818663"/>
                <a:gd name="connsiteX0" fmla="*/ 1577 w 2483520"/>
                <a:gd name="connsiteY0" fmla="*/ 5187 h 823425"/>
                <a:gd name="connsiteX1" fmla="*/ 2483520 w 2483520"/>
                <a:gd name="connsiteY1" fmla="*/ 5187 h 823425"/>
                <a:gd name="connsiteX2" fmla="*/ 2483520 w 2483520"/>
                <a:gd name="connsiteY2" fmla="*/ 823360 h 823425"/>
                <a:gd name="connsiteX3" fmla="*/ 1577 w 2483520"/>
                <a:gd name="connsiteY3" fmla="*/ 823360 h 823425"/>
                <a:gd name="connsiteX4" fmla="*/ 1577 w 2483520"/>
                <a:gd name="connsiteY4" fmla="*/ 5187 h 823425"/>
                <a:gd name="connsiteX0" fmla="*/ 2505 w 2483520"/>
                <a:gd name="connsiteY0" fmla="*/ 0 h 823425"/>
                <a:gd name="connsiteX1" fmla="*/ 0 w 2483520"/>
                <a:gd name="connsiteY1" fmla="*/ 823425 h 823425"/>
                <a:gd name="connsiteX0" fmla="*/ 1577 w 2483520"/>
                <a:gd name="connsiteY0" fmla="*/ 2806 h 821044"/>
                <a:gd name="connsiteX1" fmla="*/ 2483520 w 2483520"/>
                <a:gd name="connsiteY1" fmla="*/ 2806 h 821044"/>
                <a:gd name="connsiteX2" fmla="*/ 2483520 w 2483520"/>
                <a:gd name="connsiteY2" fmla="*/ 820979 h 821044"/>
                <a:gd name="connsiteX3" fmla="*/ 1577 w 2483520"/>
                <a:gd name="connsiteY3" fmla="*/ 820979 h 821044"/>
                <a:gd name="connsiteX4" fmla="*/ 1577 w 2483520"/>
                <a:gd name="connsiteY4" fmla="*/ 2806 h 821044"/>
                <a:gd name="connsiteX0" fmla="*/ 2505 w 2483520"/>
                <a:gd name="connsiteY0" fmla="*/ 0 h 821044"/>
                <a:gd name="connsiteX1" fmla="*/ 0 w 2483520"/>
                <a:gd name="connsiteY1" fmla="*/ 821044 h 821044"/>
                <a:gd name="connsiteX0" fmla="*/ 1577 w 2483520"/>
                <a:gd name="connsiteY0" fmla="*/ 2806 h 821044"/>
                <a:gd name="connsiteX1" fmla="*/ 2483520 w 2483520"/>
                <a:gd name="connsiteY1" fmla="*/ 2806 h 821044"/>
                <a:gd name="connsiteX2" fmla="*/ 2483520 w 2483520"/>
                <a:gd name="connsiteY2" fmla="*/ 820979 h 821044"/>
                <a:gd name="connsiteX3" fmla="*/ 1577 w 2483520"/>
                <a:gd name="connsiteY3" fmla="*/ 820979 h 821044"/>
                <a:gd name="connsiteX4" fmla="*/ 1577 w 2483520"/>
                <a:gd name="connsiteY4" fmla="*/ 2806 h 821044"/>
                <a:gd name="connsiteX0" fmla="*/ 124 w 2483520"/>
                <a:gd name="connsiteY0" fmla="*/ 0 h 821044"/>
                <a:gd name="connsiteX1" fmla="*/ 0 w 2483520"/>
                <a:gd name="connsiteY1" fmla="*/ 821044 h 821044"/>
                <a:gd name="connsiteX0" fmla="*/ 1577 w 2483520"/>
                <a:gd name="connsiteY0" fmla="*/ 2806 h 821044"/>
                <a:gd name="connsiteX1" fmla="*/ 2483520 w 2483520"/>
                <a:gd name="connsiteY1" fmla="*/ 2806 h 821044"/>
                <a:gd name="connsiteX2" fmla="*/ 2483520 w 2483520"/>
                <a:gd name="connsiteY2" fmla="*/ 820979 h 821044"/>
                <a:gd name="connsiteX3" fmla="*/ 1577 w 2483520"/>
                <a:gd name="connsiteY3" fmla="*/ 820979 h 821044"/>
                <a:gd name="connsiteX4" fmla="*/ 1577 w 2483520"/>
                <a:gd name="connsiteY4" fmla="*/ 2806 h 821044"/>
                <a:gd name="connsiteX0" fmla="*/ 124 w 2483520"/>
                <a:gd name="connsiteY0" fmla="*/ 0 h 821044"/>
                <a:gd name="connsiteX1" fmla="*/ 0 w 2483520"/>
                <a:gd name="connsiteY1" fmla="*/ 821044 h 821044"/>
                <a:gd name="connsiteX0" fmla="*/ 1577 w 2483520"/>
                <a:gd name="connsiteY0" fmla="*/ 425 h 818663"/>
                <a:gd name="connsiteX1" fmla="*/ 2483520 w 2483520"/>
                <a:gd name="connsiteY1" fmla="*/ 425 h 818663"/>
                <a:gd name="connsiteX2" fmla="*/ 2483520 w 2483520"/>
                <a:gd name="connsiteY2" fmla="*/ 818598 h 818663"/>
                <a:gd name="connsiteX3" fmla="*/ 1577 w 2483520"/>
                <a:gd name="connsiteY3" fmla="*/ 818598 h 818663"/>
                <a:gd name="connsiteX4" fmla="*/ 1577 w 2483520"/>
                <a:gd name="connsiteY4" fmla="*/ 425 h 818663"/>
                <a:gd name="connsiteX0" fmla="*/ 124 w 2483520"/>
                <a:gd name="connsiteY0" fmla="*/ 0 h 818663"/>
                <a:gd name="connsiteX1" fmla="*/ 0 w 2483520"/>
                <a:gd name="connsiteY1" fmla="*/ 818663 h 818663"/>
                <a:gd name="connsiteX0" fmla="*/ 1577 w 2483661"/>
                <a:gd name="connsiteY0" fmla="*/ 425 h 818663"/>
                <a:gd name="connsiteX1" fmla="*/ 2483520 w 2483661"/>
                <a:gd name="connsiteY1" fmla="*/ 425 h 818663"/>
                <a:gd name="connsiteX2" fmla="*/ 2483520 w 2483661"/>
                <a:gd name="connsiteY2" fmla="*/ 818598 h 818663"/>
                <a:gd name="connsiteX3" fmla="*/ 1577 w 2483661"/>
                <a:gd name="connsiteY3" fmla="*/ 818598 h 818663"/>
                <a:gd name="connsiteX4" fmla="*/ 1577 w 2483661"/>
                <a:gd name="connsiteY4" fmla="*/ 425 h 818663"/>
                <a:gd name="connsiteX0" fmla="*/ 2483661 w 2483661"/>
                <a:gd name="connsiteY0" fmla="*/ 0 h 818663"/>
                <a:gd name="connsiteX1" fmla="*/ 0 w 2483661"/>
                <a:gd name="connsiteY1" fmla="*/ 818663 h 818663"/>
                <a:gd name="connsiteX0" fmla="*/ 0 w 2482084"/>
                <a:gd name="connsiteY0" fmla="*/ 425 h 823019"/>
                <a:gd name="connsiteX1" fmla="*/ 2481943 w 2482084"/>
                <a:gd name="connsiteY1" fmla="*/ 425 h 823019"/>
                <a:gd name="connsiteX2" fmla="*/ 2481943 w 2482084"/>
                <a:gd name="connsiteY2" fmla="*/ 818598 h 823019"/>
                <a:gd name="connsiteX3" fmla="*/ 0 w 2482084"/>
                <a:gd name="connsiteY3" fmla="*/ 818598 h 823019"/>
                <a:gd name="connsiteX4" fmla="*/ 0 w 2482084"/>
                <a:gd name="connsiteY4" fmla="*/ 425 h 823019"/>
                <a:gd name="connsiteX0" fmla="*/ 2482084 w 2482084"/>
                <a:gd name="connsiteY0" fmla="*/ 0 h 823019"/>
                <a:gd name="connsiteX1" fmla="*/ 1975505 w 2482084"/>
                <a:gd name="connsiteY1" fmla="*/ 823019 h 823019"/>
                <a:gd name="connsiteX0" fmla="*/ 0 w 2482084"/>
                <a:gd name="connsiteY0" fmla="*/ 425 h 823019"/>
                <a:gd name="connsiteX1" fmla="*/ 2481943 w 2482084"/>
                <a:gd name="connsiteY1" fmla="*/ 425 h 823019"/>
                <a:gd name="connsiteX2" fmla="*/ 2481943 w 2482084"/>
                <a:gd name="connsiteY2" fmla="*/ 818598 h 823019"/>
                <a:gd name="connsiteX3" fmla="*/ 0 w 2482084"/>
                <a:gd name="connsiteY3" fmla="*/ 818598 h 823019"/>
                <a:gd name="connsiteX4" fmla="*/ 0 w 2482084"/>
                <a:gd name="connsiteY4" fmla="*/ 425 h 823019"/>
                <a:gd name="connsiteX0" fmla="*/ 2482084 w 2482084"/>
                <a:gd name="connsiteY0" fmla="*/ 0 h 823019"/>
                <a:gd name="connsiteX1" fmla="*/ 2481961 w 2482084"/>
                <a:gd name="connsiteY1" fmla="*/ 823019 h 823019"/>
                <a:gd name="connsiteX0" fmla="*/ 0 w 2482084"/>
                <a:gd name="connsiteY0" fmla="*/ 425 h 818598"/>
                <a:gd name="connsiteX1" fmla="*/ 2481943 w 2482084"/>
                <a:gd name="connsiteY1" fmla="*/ 425 h 818598"/>
                <a:gd name="connsiteX2" fmla="*/ 2481943 w 2482084"/>
                <a:gd name="connsiteY2" fmla="*/ 818598 h 818598"/>
                <a:gd name="connsiteX3" fmla="*/ 0 w 2482084"/>
                <a:gd name="connsiteY3" fmla="*/ 818598 h 818598"/>
                <a:gd name="connsiteX4" fmla="*/ 0 w 2482084"/>
                <a:gd name="connsiteY4" fmla="*/ 425 h 818598"/>
                <a:gd name="connsiteX0" fmla="*/ 2482084 w 2482084"/>
                <a:gd name="connsiteY0" fmla="*/ 0 h 818598"/>
                <a:gd name="connsiteX1" fmla="*/ 2481961 w 2482084"/>
                <a:gd name="connsiteY1" fmla="*/ 805594 h 818598"/>
                <a:gd name="connsiteX0" fmla="*/ 0 w 2482084"/>
                <a:gd name="connsiteY0" fmla="*/ 425 h 827375"/>
                <a:gd name="connsiteX1" fmla="*/ 2481943 w 2482084"/>
                <a:gd name="connsiteY1" fmla="*/ 425 h 827375"/>
                <a:gd name="connsiteX2" fmla="*/ 2481943 w 2482084"/>
                <a:gd name="connsiteY2" fmla="*/ 818598 h 827375"/>
                <a:gd name="connsiteX3" fmla="*/ 0 w 2482084"/>
                <a:gd name="connsiteY3" fmla="*/ 818598 h 827375"/>
                <a:gd name="connsiteX4" fmla="*/ 0 w 2482084"/>
                <a:gd name="connsiteY4" fmla="*/ 425 h 827375"/>
                <a:gd name="connsiteX0" fmla="*/ 2482084 w 2482084"/>
                <a:gd name="connsiteY0" fmla="*/ 0 h 827375"/>
                <a:gd name="connsiteX1" fmla="*/ 2481961 w 2482084"/>
                <a:gd name="connsiteY1" fmla="*/ 827375 h 827375"/>
                <a:gd name="connsiteX0" fmla="*/ 0 w 2482084"/>
                <a:gd name="connsiteY0" fmla="*/ 425 h 818598"/>
                <a:gd name="connsiteX1" fmla="*/ 2481943 w 2482084"/>
                <a:gd name="connsiteY1" fmla="*/ 425 h 818598"/>
                <a:gd name="connsiteX2" fmla="*/ 2481943 w 2482084"/>
                <a:gd name="connsiteY2" fmla="*/ 818598 h 818598"/>
                <a:gd name="connsiteX3" fmla="*/ 0 w 2482084"/>
                <a:gd name="connsiteY3" fmla="*/ 818598 h 818598"/>
                <a:gd name="connsiteX4" fmla="*/ 0 w 2482084"/>
                <a:gd name="connsiteY4" fmla="*/ 425 h 818598"/>
                <a:gd name="connsiteX0" fmla="*/ 2482084 w 2482084"/>
                <a:gd name="connsiteY0" fmla="*/ 0 h 818598"/>
                <a:gd name="connsiteX1" fmla="*/ 2481961 w 2482084"/>
                <a:gd name="connsiteY1" fmla="*/ 801238 h 818598"/>
                <a:gd name="connsiteX0" fmla="*/ 0 w 2482084"/>
                <a:gd name="connsiteY0" fmla="*/ 425 h 820841"/>
                <a:gd name="connsiteX1" fmla="*/ 2481943 w 2482084"/>
                <a:gd name="connsiteY1" fmla="*/ 425 h 820841"/>
                <a:gd name="connsiteX2" fmla="*/ 2481943 w 2482084"/>
                <a:gd name="connsiteY2" fmla="*/ 818598 h 820841"/>
                <a:gd name="connsiteX3" fmla="*/ 0 w 2482084"/>
                <a:gd name="connsiteY3" fmla="*/ 818598 h 820841"/>
                <a:gd name="connsiteX4" fmla="*/ 0 w 2482084"/>
                <a:gd name="connsiteY4" fmla="*/ 425 h 820841"/>
                <a:gd name="connsiteX0" fmla="*/ 2482084 w 2482084"/>
                <a:gd name="connsiteY0" fmla="*/ 0 h 820841"/>
                <a:gd name="connsiteX1" fmla="*/ 2479842 w 2482084"/>
                <a:gd name="connsiteY1" fmla="*/ 820841 h 820841"/>
                <a:gd name="connsiteX0" fmla="*/ 0 w 2482084"/>
                <a:gd name="connsiteY0" fmla="*/ 425 h 820841"/>
                <a:gd name="connsiteX1" fmla="*/ 2481943 w 2482084"/>
                <a:gd name="connsiteY1" fmla="*/ 425 h 820841"/>
                <a:gd name="connsiteX2" fmla="*/ 2481943 w 2482084"/>
                <a:gd name="connsiteY2" fmla="*/ 818598 h 820841"/>
                <a:gd name="connsiteX3" fmla="*/ 0 w 2482084"/>
                <a:gd name="connsiteY3" fmla="*/ 818598 h 820841"/>
                <a:gd name="connsiteX4" fmla="*/ 0 w 2482084"/>
                <a:gd name="connsiteY4" fmla="*/ 425 h 820841"/>
                <a:gd name="connsiteX0" fmla="*/ 2482084 w 2482084"/>
                <a:gd name="connsiteY0" fmla="*/ 0 h 820841"/>
                <a:gd name="connsiteX1" fmla="*/ 2479842 w 2482084"/>
                <a:gd name="connsiteY1" fmla="*/ 820841 h 820841"/>
                <a:gd name="connsiteX0" fmla="*/ 0 w 2482084"/>
                <a:gd name="connsiteY0" fmla="*/ 425 h 820841"/>
                <a:gd name="connsiteX1" fmla="*/ 2481943 w 2482084"/>
                <a:gd name="connsiteY1" fmla="*/ 425 h 820841"/>
                <a:gd name="connsiteX2" fmla="*/ 2481943 w 2482084"/>
                <a:gd name="connsiteY2" fmla="*/ 818598 h 820841"/>
                <a:gd name="connsiteX3" fmla="*/ 0 w 2482084"/>
                <a:gd name="connsiteY3" fmla="*/ 818598 h 820841"/>
                <a:gd name="connsiteX4" fmla="*/ 0 w 2482084"/>
                <a:gd name="connsiteY4" fmla="*/ 425 h 820841"/>
                <a:gd name="connsiteX0" fmla="*/ 2482084 w 2482084"/>
                <a:gd name="connsiteY0" fmla="*/ 0 h 820841"/>
                <a:gd name="connsiteX1" fmla="*/ 2479842 w 2482084"/>
                <a:gd name="connsiteY1" fmla="*/ 820841 h 820841"/>
                <a:gd name="connsiteX0" fmla="*/ 0 w 2482084"/>
                <a:gd name="connsiteY0" fmla="*/ 425 h 820841"/>
                <a:gd name="connsiteX1" fmla="*/ 2481943 w 2482084"/>
                <a:gd name="connsiteY1" fmla="*/ 425 h 820841"/>
                <a:gd name="connsiteX2" fmla="*/ 2481943 w 2482084"/>
                <a:gd name="connsiteY2" fmla="*/ 818598 h 820841"/>
                <a:gd name="connsiteX3" fmla="*/ 0 w 2482084"/>
                <a:gd name="connsiteY3" fmla="*/ 818598 h 820841"/>
                <a:gd name="connsiteX4" fmla="*/ 0 w 2482084"/>
                <a:gd name="connsiteY4" fmla="*/ 425 h 820841"/>
                <a:gd name="connsiteX0" fmla="*/ 2482084 w 2482084"/>
                <a:gd name="connsiteY0" fmla="*/ 0 h 820841"/>
                <a:gd name="connsiteX1" fmla="*/ 2479842 w 2482084"/>
                <a:gd name="connsiteY1" fmla="*/ 820841 h 820841"/>
                <a:gd name="connsiteX0" fmla="*/ 0 w 2481943"/>
                <a:gd name="connsiteY0" fmla="*/ 425 h 820841"/>
                <a:gd name="connsiteX1" fmla="*/ 2481943 w 2481943"/>
                <a:gd name="connsiteY1" fmla="*/ 425 h 820841"/>
                <a:gd name="connsiteX2" fmla="*/ 2481943 w 2481943"/>
                <a:gd name="connsiteY2" fmla="*/ 818598 h 820841"/>
                <a:gd name="connsiteX3" fmla="*/ 0 w 2481943"/>
                <a:gd name="connsiteY3" fmla="*/ 818598 h 820841"/>
                <a:gd name="connsiteX4" fmla="*/ 0 w 2481943"/>
                <a:gd name="connsiteY4" fmla="*/ 425 h 820841"/>
                <a:gd name="connsiteX0" fmla="*/ 2480494 w 2481943"/>
                <a:gd name="connsiteY0" fmla="*/ 0 h 820841"/>
                <a:gd name="connsiteX1" fmla="*/ 2479842 w 2481943"/>
                <a:gd name="connsiteY1" fmla="*/ 820841 h 820841"/>
              </a:gdLst>
              <a:ahLst/>
              <a:cxnLst>
                <a:cxn ang="0">
                  <a:pos x="connsiteX0" y="connsiteY0"/>
                </a:cxn>
                <a:cxn ang="0">
                  <a:pos x="connsiteX1" y="connsiteY1"/>
                </a:cxn>
              </a:cxnLst>
              <a:rect l="l" t="t" r="r" b="b"/>
              <a:pathLst>
                <a:path w="2481943" h="820841" stroke="0" extrusionOk="0">
                  <a:moveTo>
                    <a:pt x="0" y="425"/>
                  </a:moveTo>
                  <a:lnTo>
                    <a:pt x="2481943" y="425"/>
                  </a:lnTo>
                  <a:lnTo>
                    <a:pt x="2481943" y="818598"/>
                  </a:lnTo>
                  <a:lnTo>
                    <a:pt x="0" y="818598"/>
                  </a:lnTo>
                  <a:lnTo>
                    <a:pt x="0" y="425"/>
                  </a:lnTo>
                  <a:close/>
                </a:path>
                <a:path w="2481943" h="820841" fill="none" extrusionOk="0">
                  <a:moveTo>
                    <a:pt x="2480494" y="0"/>
                  </a:moveTo>
                  <a:cubicBezTo>
                    <a:pt x="2480453" y="277856"/>
                    <a:pt x="2479883" y="547953"/>
                    <a:pt x="2479842" y="820841"/>
                  </a:cubicBezTo>
                </a:path>
              </a:pathLst>
            </a:custGeom>
            <a:solidFill>
              <a:schemeClr val="bg1"/>
            </a:solidFill>
            <a:ln w="38100">
              <a:solidFill>
                <a:schemeClr val="accent6"/>
              </a:solidFill>
              <a:miter lim="800000"/>
            </a:ln>
            <a:effectLst>
              <a:outerShdw blurRad="50800" dist="38100" dir="8100000" algn="ctr" rotWithShape="0">
                <a:schemeClr val="accent5">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195943" rIns="365760" bIns="195943" numCol="1" spcCol="0" rtlCol="0" fromWordArt="0" anchor="t" anchorCtr="0" forceAA="0" compatLnSpc="1">
              <a:prstTxWarp prst="textNoShape">
                <a:avLst/>
              </a:prstTxWarp>
              <a:spAutoFit/>
            </a:bodyPr>
            <a:lstStyle/>
            <a:p>
              <a:pPr marL="173736" indent="-173736">
                <a:spcBef>
                  <a:spcPts val="600"/>
                </a:spcBef>
                <a:buClr>
                  <a:schemeClr val="accent6"/>
                </a:buClr>
                <a:buFont typeface="Arial" panose="020B0604020202020204" pitchFamily="34" charset="0"/>
                <a:buChar char="•"/>
              </a:pPr>
              <a:endParaRPr lang="en-US" sz="1400" dirty="0">
                <a:solidFill>
                  <a:schemeClr val="tx1"/>
                </a:solidFill>
              </a:endParaRPr>
            </a:p>
            <a:p>
              <a:pPr marL="173736" indent="-173736">
                <a:spcBef>
                  <a:spcPts val="600"/>
                </a:spcBef>
                <a:buClr>
                  <a:schemeClr val="accent6"/>
                </a:buClr>
                <a:buFont typeface="Arial" panose="020B0604020202020204" pitchFamily="34" charset="0"/>
                <a:buChar char="•"/>
              </a:pPr>
              <a:r>
                <a:rPr lang="en-US" sz="1400" dirty="0">
                  <a:solidFill>
                    <a:schemeClr val="tx1"/>
                  </a:solidFill>
                </a:rPr>
                <a:t>Technologically enhanced and digitally enabled hospital-grade care and monitoring at a distance</a:t>
              </a:r>
            </a:p>
            <a:p>
              <a:pPr marL="173736" indent="-173736">
                <a:spcBef>
                  <a:spcPts val="600"/>
                </a:spcBef>
                <a:buClr>
                  <a:schemeClr val="accent6"/>
                </a:buClr>
                <a:buFont typeface="Arial" panose="020B0604020202020204" pitchFamily="34" charset="0"/>
                <a:buChar char="•"/>
              </a:pPr>
              <a:r>
                <a:rPr lang="en-US" sz="1400" dirty="0">
                  <a:solidFill>
                    <a:schemeClr val="tx1"/>
                  </a:solidFill>
                </a:rPr>
                <a:t>Can occur </a:t>
              </a:r>
              <a:r>
                <a:rPr lang="en-US" sz="1400" dirty="0">
                  <a:solidFill>
                    <a:schemeClr val="tx1"/>
                  </a:solidFill>
                  <a:effectLst/>
                </a:rPr>
                <a:t>in and/or out of the hospital and across the care continuum</a:t>
              </a:r>
            </a:p>
            <a:p>
              <a:pPr marL="173736" indent="-173736">
                <a:spcBef>
                  <a:spcPts val="600"/>
                </a:spcBef>
                <a:buClr>
                  <a:schemeClr val="accent6"/>
                </a:buClr>
                <a:buFont typeface="Arial" panose="020B0604020202020204" pitchFamily="34" charset="0"/>
                <a:buChar char="•"/>
              </a:pPr>
              <a:r>
                <a:rPr lang="en-US" sz="1400" dirty="0">
                  <a:solidFill>
                    <a:schemeClr val="tx1"/>
                  </a:solidFill>
                  <a:effectLst/>
                </a:rPr>
                <a:t>$70</a:t>
              </a:r>
              <a:r>
                <a:rPr lang="en-US" sz="1400" dirty="0">
                  <a:solidFill>
                    <a:schemeClr val="tx1"/>
                  </a:solidFill>
                </a:rPr>
                <a:t>B projected increase in hospital-at-home market by 2030</a:t>
              </a:r>
              <a:endParaRPr lang="en-US" sz="1400" dirty="0">
                <a:solidFill>
                  <a:schemeClr val="tx1"/>
                </a:solidFill>
                <a:effectLst/>
              </a:endParaRPr>
            </a:p>
          </p:txBody>
        </p:sp>
        <p:sp>
          <p:nvSpPr>
            <p:cNvPr id="29" name="Rectangle 28">
              <a:extLst>
                <a:ext uri="{FF2B5EF4-FFF2-40B4-BE49-F238E27FC236}">
                  <a16:creationId xmlns:a16="http://schemas.microsoft.com/office/drawing/2014/main" id="{CF1180B5-6D2D-9FD3-4830-F3F720D3ACA2}"/>
                </a:ext>
              </a:extLst>
            </p:cNvPr>
            <p:cNvSpPr>
              <a:spLocks noChangeAspect="1"/>
            </p:cNvSpPr>
            <p:nvPr/>
          </p:nvSpPr>
          <p:spPr bwMode="gray">
            <a:xfrm>
              <a:off x="9282311" y="1983805"/>
              <a:ext cx="532925" cy="410891"/>
            </a:xfrm>
            <a:prstGeom prst="rect">
              <a:avLst/>
            </a:prstGeom>
            <a:blipFill>
              <a:blip r:embed="rId3"/>
              <a:stretch>
                <a:fillRect/>
              </a:stretch>
            </a:bli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D4A9819-340D-B512-2106-1AEE10FE8568}"/>
                </a:ext>
              </a:extLst>
            </p:cNvPr>
            <p:cNvSpPr txBox="1"/>
            <p:nvPr/>
          </p:nvSpPr>
          <p:spPr bwMode="gray">
            <a:xfrm>
              <a:off x="9722369" y="2093447"/>
              <a:ext cx="1788447" cy="215444"/>
            </a:xfrm>
            <a:prstGeom prst="rect">
              <a:avLst/>
            </a:prstGeom>
          </p:spPr>
          <p:txBody>
            <a:bodyPr vert="horz" wrap="square" lIns="0" tIns="0" rIns="0" bIns="0" rtlCol="0">
              <a:spAutoFit/>
            </a:bodyPr>
            <a:lstStyle/>
            <a:p>
              <a:pPr algn="ctr">
                <a:spcBef>
                  <a:spcPts val="600"/>
                </a:spcBef>
                <a:buClr>
                  <a:schemeClr val="accent6"/>
                </a:buClr>
              </a:pPr>
              <a:r>
                <a:rPr lang="en-US" sz="1400" b="1"/>
                <a:t>Virtual Hospital</a:t>
              </a:r>
            </a:p>
          </p:txBody>
        </p:sp>
      </p:grpSp>
    </p:spTree>
    <p:extLst>
      <p:ext uri="{BB962C8B-B14F-4D97-AF65-F5344CB8AC3E}">
        <p14:creationId xmlns:p14="http://schemas.microsoft.com/office/powerpoint/2010/main" val="8813853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248D6C-581F-439E-9FCB-060A4151C5FD}"/>
              </a:ext>
            </a:extLst>
          </p:cNvPr>
          <p:cNvSpPr>
            <a:spLocks noGrp="1"/>
          </p:cNvSpPr>
          <p:nvPr>
            <p:ph type="title"/>
          </p:nvPr>
        </p:nvSpPr>
        <p:spPr>
          <a:xfrm>
            <a:off x="612774" y="588771"/>
            <a:ext cx="10972801" cy="540917"/>
          </a:xfrm>
        </p:spPr>
        <p:txBody>
          <a:bodyPr/>
          <a:lstStyle/>
          <a:p>
            <a:r>
              <a:rPr lang="en-US" dirty="0"/>
              <a:t>Bringing the health system into the 21st century</a:t>
            </a:r>
          </a:p>
        </p:txBody>
      </p:sp>
      <p:sp>
        <p:nvSpPr>
          <p:cNvPr id="26" name="TextBox 25">
            <a:extLst>
              <a:ext uri="{FF2B5EF4-FFF2-40B4-BE49-F238E27FC236}">
                <a16:creationId xmlns:a16="http://schemas.microsoft.com/office/drawing/2014/main" id="{DD21C5CF-CB14-41BF-8B8E-C8135D5B62A8}"/>
              </a:ext>
            </a:extLst>
          </p:cNvPr>
          <p:cNvSpPr txBox="1"/>
          <p:nvPr/>
        </p:nvSpPr>
        <p:spPr bwMode="gray">
          <a:xfrm>
            <a:off x="-414823" y="1719019"/>
            <a:ext cx="5324983" cy="246221"/>
          </a:xfrm>
          <a:prstGeom prst="rect">
            <a:avLst/>
          </a:prstGeom>
          <a:noFill/>
        </p:spPr>
        <p:txBody>
          <a:bodyPr wrap="square" lIns="0" tIns="0" rIns="0" bIns="0" rtlCol="0" anchor="ctr">
            <a:spAutoFit/>
          </a:bodyPr>
          <a:lstStyle/>
          <a:p>
            <a:pPr algn="ctr">
              <a:spcBef>
                <a:spcPts val="714"/>
              </a:spcBef>
            </a:pPr>
            <a:r>
              <a:rPr lang="en-US" sz="1600" b="1"/>
              <a:t>Promises of the virtual hospital</a:t>
            </a:r>
          </a:p>
        </p:txBody>
      </p:sp>
      <p:sp>
        <p:nvSpPr>
          <p:cNvPr id="36" name="Oval 35">
            <a:extLst>
              <a:ext uri="{FF2B5EF4-FFF2-40B4-BE49-F238E27FC236}">
                <a16:creationId xmlns:a16="http://schemas.microsoft.com/office/drawing/2014/main" id="{B4166E68-191D-41B4-910C-CCE30EB6BE50}"/>
              </a:ext>
            </a:extLst>
          </p:cNvPr>
          <p:cNvSpPr/>
          <p:nvPr/>
        </p:nvSpPr>
        <p:spPr bwMode="gray">
          <a:xfrm>
            <a:off x="5614948" y="4589072"/>
            <a:ext cx="744802" cy="744802"/>
          </a:xfrm>
          <a:prstGeom prst="ellipse">
            <a:avLst/>
          </a:prstGeom>
          <a:solidFill>
            <a:schemeClr val="tx2"/>
          </a:solidFill>
          <a:ln w="19050">
            <a:noFill/>
          </a:ln>
          <a:effectLst>
            <a:outerShdw blurRad="292100" sx="104000" sy="104000" algn="ctr"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b="1"/>
          </a:p>
        </p:txBody>
      </p:sp>
      <p:sp>
        <p:nvSpPr>
          <p:cNvPr id="38" name="TextBox 37">
            <a:extLst>
              <a:ext uri="{FF2B5EF4-FFF2-40B4-BE49-F238E27FC236}">
                <a16:creationId xmlns:a16="http://schemas.microsoft.com/office/drawing/2014/main" id="{4B350F47-0CAE-40E8-AC06-BF49DC643AD8}"/>
              </a:ext>
            </a:extLst>
          </p:cNvPr>
          <p:cNvSpPr txBox="1"/>
          <p:nvPr/>
        </p:nvSpPr>
        <p:spPr bwMode="gray">
          <a:xfrm>
            <a:off x="4910159" y="5314635"/>
            <a:ext cx="2154378" cy="430887"/>
          </a:xfrm>
          <a:prstGeom prst="rect">
            <a:avLst/>
          </a:prstGeom>
        </p:spPr>
        <p:txBody>
          <a:bodyPr vert="horz" wrap="square" lIns="0" tIns="0" rIns="0" bIns="0" rtlCol="0">
            <a:spAutoFit/>
          </a:bodyPr>
          <a:lstStyle/>
          <a:p>
            <a:pPr algn="ctr">
              <a:spcBef>
                <a:spcPts val="600"/>
              </a:spcBef>
              <a:buClr>
                <a:schemeClr val="accent6"/>
              </a:buClr>
            </a:pPr>
            <a:r>
              <a:rPr lang="en-US" sz="1400" b="1" dirty="0"/>
              <a:t>Enable value-based care (VBC)</a:t>
            </a:r>
          </a:p>
        </p:txBody>
      </p:sp>
      <p:sp>
        <p:nvSpPr>
          <p:cNvPr id="46" name="TextBox 45">
            <a:extLst>
              <a:ext uri="{FF2B5EF4-FFF2-40B4-BE49-F238E27FC236}">
                <a16:creationId xmlns:a16="http://schemas.microsoft.com/office/drawing/2014/main" id="{C3726A37-CFE8-439D-8B43-45BFD879A7CB}"/>
              </a:ext>
            </a:extLst>
          </p:cNvPr>
          <p:cNvSpPr txBox="1"/>
          <p:nvPr/>
        </p:nvSpPr>
        <p:spPr bwMode="gray">
          <a:xfrm>
            <a:off x="4006977" y="5710617"/>
            <a:ext cx="3911727" cy="430887"/>
          </a:xfrm>
          <a:prstGeom prst="rect">
            <a:avLst/>
          </a:prstGeom>
        </p:spPr>
        <p:txBody>
          <a:bodyPr vert="horz" wrap="square" lIns="0" tIns="0" rIns="0" bIns="0" rtlCol="0">
            <a:spAutoFit/>
          </a:bodyPr>
          <a:lstStyle/>
          <a:p>
            <a:pPr algn="ctr">
              <a:spcBef>
                <a:spcPts val="600"/>
              </a:spcBef>
              <a:buClr>
                <a:schemeClr val="accent6"/>
              </a:buClr>
            </a:pPr>
            <a:r>
              <a:rPr lang="en-US" sz="1400"/>
              <a:t>RPM and continuous chronic disease management will enable value-based care</a:t>
            </a:r>
          </a:p>
        </p:txBody>
      </p:sp>
      <p:sp>
        <p:nvSpPr>
          <p:cNvPr id="30" name="Oval 29">
            <a:extLst>
              <a:ext uri="{FF2B5EF4-FFF2-40B4-BE49-F238E27FC236}">
                <a16:creationId xmlns:a16="http://schemas.microsoft.com/office/drawing/2014/main" id="{B175E4C3-B201-4AB9-86B6-7AEAA9F2CB75}"/>
              </a:ext>
            </a:extLst>
          </p:cNvPr>
          <p:cNvSpPr/>
          <p:nvPr/>
        </p:nvSpPr>
        <p:spPr bwMode="gray">
          <a:xfrm>
            <a:off x="5614948" y="2693203"/>
            <a:ext cx="744802" cy="744802"/>
          </a:xfrm>
          <a:prstGeom prst="ellipse">
            <a:avLst/>
          </a:prstGeom>
          <a:solidFill>
            <a:schemeClr val="tx2"/>
          </a:solidFill>
          <a:ln w="19050">
            <a:noFill/>
          </a:ln>
          <a:effectLst>
            <a:outerShdw blurRad="292100" sx="104000" sy="104000" algn="ctr"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b="1"/>
          </a:p>
        </p:txBody>
      </p:sp>
      <p:sp>
        <p:nvSpPr>
          <p:cNvPr id="32" name="TextBox 31">
            <a:extLst>
              <a:ext uri="{FF2B5EF4-FFF2-40B4-BE49-F238E27FC236}">
                <a16:creationId xmlns:a16="http://schemas.microsoft.com/office/drawing/2014/main" id="{FDECCBA5-8389-4C61-90A1-CA830AA2A7F5}"/>
              </a:ext>
            </a:extLst>
          </p:cNvPr>
          <p:cNvSpPr txBox="1"/>
          <p:nvPr/>
        </p:nvSpPr>
        <p:spPr bwMode="gray">
          <a:xfrm>
            <a:off x="4707242" y="3509351"/>
            <a:ext cx="2560215" cy="215444"/>
          </a:xfrm>
          <a:prstGeom prst="rect">
            <a:avLst/>
          </a:prstGeom>
        </p:spPr>
        <p:txBody>
          <a:bodyPr vert="horz" wrap="square" lIns="0" tIns="0" rIns="0" bIns="0" rtlCol="0">
            <a:spAutoFit/>
          </a:bodyPr>
          <a:lstStyle/>
          <a:p>
            <a:pPr algn="ctr">
              <a:spcBef>
                <a:spcPts val="600"/>
              </a:spcBef>
              <a:buClr>
                <a:schemeClr val="accent6"/>
              </a:buClr>
            </a:pPr>
            <a:r>
              <a:rPr lang="en-US" sz="1400" b="1" dirty="0"/>
              <a:t>Improved outcomes</a:t>
            </a:r>
          </a:p>
        </p:txBody>
      </p:sp>
      <p:sp>
        <p:nvSpPr>
          <p:cNvPr id="47" name="TextBox 46">
            <a:extLst>
              <a:ext uri="{FF2B5EF4-FFF2-40B4-BE49-F238E27FC236}">
                <a16:creationId xmlns:a16="http://schemas.microsoft.com/office/drawing/2014/main" id="{C6EF3115-1D13-41B8-99CA-EA8571217844}"/>
              </a:ext>
            </a:extLst>
          </p:cNvPr>
          <p:cNvSpPr txBox="1"/>
          <p:nvPr/>
        </p:nvSpPr>
        <p:spPr bwMode="gray">
          <a:xfrm>
            <a:off x="4338189" y="3813129"/>
            <a:ext cx="3342772" cy="429285"/>
          </a:xfrm>
          <a:prstGeom prst="rect">
            <a:avLst/>
          </a:prstGeom>
        </p:spPr>
        <p:txBody>
          <a:bodyPr vert="horz" wrap="square" lIns="0" tIns="0" rIns="0" bIns="0" rtlCol="0">
            <a:spAutoFit/>
          </a:bodyPr>
          <a:lstStyle/>
          <a:p>
            <a:pPr algn="ctr">
              <a:spcBef>
                <a:spcPts val="600"/>
              </a:spcBef>
              <a:buClr>
                <a:schemeClr val="accent6"/>
              </a:buClr>
            </a:pPr>
            <a:r>
              <a:rPr lang="en-US" sz="1400"/>
              <a:t>AI can reduce errors, tailor care to the individual, and anticipate health episodes </a:t>
            </a:r>
          </a:p>
        </p:txBody>
      </p:sp>
      <p:sp>
        <p:nvSpPr>
          <p:cNvPr id="33" name="Oval 32">
            <a:extLst>
              <a:ext uri="{FF2B5EF4-FFF2-40B4-BE49-F238E27FC236}">
                <a16:creationId xmlns:a16="http://schemas.microsoft.com/office/drawing/2014/main" id="{4727BF53-BB5C-4133-A615-E2FED0BC5B25}"/>
              </a:ext>
            </a:extLst>
          </p:cNvPr>
          <p:cNvSpPr/>
          <p:nvPr/>
        </p:nvSpPr>
        <p:spPr bwMode="gray">
          <a:xfrm>
            <a:off x="2062613" y="4564535"/>
            <a:ext cx="744802" cy="744802"/>
          </a:xfrm>
          <a:prstGeom prst="ellipse">
            <a:avLst/>
          </a:prstGeom>
          <a:solidFill>
            <a:schemeClr val="tx2"/>
          </a:solidFill>
          <a:ln w="19050">
            <a:noFill/>
          </a:ln>
          <a:effectLst>
            <a:outerShdw blurRad="292100" sx="104000" sy="104000" algn="ctr"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b="1"/>
          </a:p>
        </p:txBody>
      </p:sp>
      <p:pic>
        <p:nvPicPr>
          <p:cNvPr id="34" name="Picture 33" descr="Icon&#10;&#10;Description automatically generated">
            <a:extLst>
              <a:ext uri="{FF2B5EF4-FFF2-40B4-BE49-F238E27FC236}">
                <a16:creationId xmlns:a16="http://schemas.microsoft.com/office/drawing/2014/main" id="{CF79D058-A0BB-4DC4-88ED-F59F552A520A}"/>
              </a:ext>
            </a:extLst>
          </p:cNvPr>
          <p:cNvPicPr>
            <a:picLocks noChangeAspect="1"/>
          </p:cNvPicPr>
          <p:nvPr/>
        </p:nvPicPr>
        <p:blipFill>
          <a:blip r:embed="rId8"/>
          <a:stretch>
            <a:fillRect/>
          </a:stretch>
        </p:blipFill>
        <p:spPr>
          <a:xfrm>
            <a:off x="5723485" y="4749731"/>
            <a:ext cx="527726" cy="423483"/>
          </a:xfrm>
          <a:prstGeom prst="rect">
            <a:avLst/>
          </a:prstGeom>
        </p:spPr>
      </p:pic>
      <p:sp>
        <p:nvSpPr>
          <p:cNvPr id="35" name="TextBox 34">
            <a:extLst>
              <a:ext uri="{FF2B5EF4-FFF2-40B4-BE49-F238E27FC236}">
                <a16:creationId xmlns:a16="http://schemas.microsoft.com/office/drawing/2014/main" id="{AE44B22C-3BA1-42C5-BBF9-6A2793296C41}"/>
              </a:ext>
            </a:extLst>
          </p:cNvPr>
          <p:cNvSpPr txBox="1"/>
          <p:nvPr/>
        </p:nvSpPr>
        <p:spPr bwMode="gray">
          <a:xfrm>
            <a:off x="1235473" y="5380683"/>
            <a:ext cx="2399082" cy="215444"/>
          </a:xfrm>
          <a:prstGeom prst="rect">
            <a:avLst/>
          </a:prstGeom>
        </p:spPr>
        <p:txBody>
          <a:bodyPr vert="horz" wrap="square" lIns="0" tIns="0" rIns="0" bIns="0" rtlCol="0">
            <a:spAutoFit/>
          </a:bodyPr>
          <a:lstStyle/>
          <a:p>
            <a:pPr algn="ctr">
              <a:spcBef>
                <a:spcPts val="600"/>
              </a:spcBef>
              <a:buClr>
                <a:schemeClr val="accent6"/>
              </a:buClr>
            </a:pPr>
            <a:r>
              <a:rPr lang="en-US" sz="1400" b="1" dirty="0"/>
              <a:t>Cost savings</a:t>
            </a:r>
          </a:p>
        </p:txBody>
      </p:sp>
      <p:sp>
        <p:nvSpPr>
          <p:cNvPr id="63" name="TextBox 62">
            <a:extLst>
              <a:ext uri="{FF2B5EF4-FFF2-40B4-BE49-F238E27FC236}">
                <a16:creationId xmlns:a16="http://schemas.microsoft.com/office/drawing/2014/main" id="{9B3A038B-0D11-4629-AEB8-FCF66A165159}"/>
              </a:ext>
            </a:extLst>
          </p:cNvPr>
          <p:cNvSpPr txBox="1"/>
          <p:nvPr/>
        </p:nvSpPr>
        <p:spPr bwMode="gray">
          <a:xfrm>
            <a:off x="942418" y="5687748"/>
            <a:ext cx="3107811" cy="430887"/>
          </a:xfrm>
          <a:prstGeom prst="rect">
            <a:avLst/>
          </a:prstGeom>
        </p:spPr>
        <p:txBody>
          <a:bodyPr vert="horz" wrap="square" lIns="0" tIns="0" rIns="0" bIns="0" rtlCol="0">
            <a:spAutoFit/>
          </a:bodyPr>
          <a:lstStyle/>
          <a:p>
            <a:pPr algn="ctr">
              <a:spcBef>
                <a:spcPts val="600"/>
              </a:spcBef>
              <a:buClr>
                <a:schemeClr val="accent6"/>
              </a:buClr>
            </a:pPr>
            <a:r>
              <a:rPr lang="en-US" sz="1400"/>
              <a:t>Lower overhead, increased capacity, and task automation provide savings</a:t>
            </a:r>
          </a:p>
        </p:txBody>
      </p:sp>
      <p:sp>
        <p:nvSpPr>
          <p:cNvPr id="27" name="Oval 26">
            <a:extLst>
              <a:ext uri="{FF2B5EF4-FFF2-40B4-BE49-F238E27FC236}">
                <a16:creationId xmlns:a16="http://schemas.microsoft.com/office/drawing/2014/main" id="{28294632-8E50-4005-8C55-0352F75684BA}"/>
              </a:ext>
            </a:extLst>
          </p:cNvPr>
          <p:cNvSpPr/>
          <p:nvPr/>
        </p:nvSpPr>
        <p:spPr bwMode="gray">
          <a:xfrm>
            <a:off x="2062613" y="2693201"/>
            <a:ext cx="744802" cy="744802"/>
          </a:xfrm>
          <a:prstGeom prst="ellipse">
            <a:avLst/>
          </a:prstGeom>
          <a:solidFill>
            <a:schemeClr val="tx2"/>
          </a:solidFill>
          <a:ln w="19050">
            <a:noFill/>
          </a:ln>
          <a:effectLst>
            <a:outerShdw blurRad="292100" sx="104000" sy="104000" algn="ctr"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b="1"/>
          </a:p>
        </p:txBody>
      </p:sp>
      <p:sp>
        <p:nvSpPr>
          <p:cNvPr id="29" name="TextBox 28">
            <a:extLst>
              <a:ext uri="{FF2B5EF4-FFF2-40B4-BE49-F238E27FC236}">
                <a16:creationId xmlns:a16="http://schemas.microsoft.com/office/drawing/2014/main" id="{DAB9D419-36C0-4BC3-9C76-581096EA9A2E}"/>
              </a:ext>
            </a:extLst>
          </p:cNvPr>
          <p:cNvSpPr txBox="1"/>
          <p:nvPr/>
        </p:nvSpPr>
        <p:spPr bwMode="gray">
          <a:xfrm>
            <a:off x="1541620" y="3510929"/>
            <a:ext cx="1783898" cy="215444"/>
          </a:xfrm>
          <a:prstGeom prst="rect">
            <a:avLst/>
          </a:prstGeom>
        </p:spPr>
        <p:txBody>
          <a:bodyPr vert="horz" wrap="square" lIns="0" tIns="0" rIns="0" bIns="0" rtlCol="0">
            <a:spAutoFit/>
          </a:bodyPr>
          <a:lstStyle/>
          <a:p>
            <a:pPr algn="ctr">
              <a:spcBef>
                <a:spcPts val="600"/>
              </a:spcBef>
              <a:buClr>
                <a:schemeClr val="accent6"/>
              </a:buClr>
            </a:pPr>
            <a:r>
              <a:rPr lang="en-US" sz="1400" b="1" dirty="0"/>
              <a:t>Workforce flexibility</a:t>
            </a:r>
          </a:p>
        </p:txBody>
      </p:sp>
      <p:sp>
        <p:nvSpPr>
          <p:cNvPr id="61" name="TextBox 60">
            <a:extLst>
              <a:ext uri="{FF2B5EF4-FFF2-40B4-BE49-F238E27FC236}">
                <a16:creationId xmlns:a16="http://schemas.microsoft.com/office/drawing/2014/main" id="{FAA4F34D-1FCC-4669-98A7-86B818A52A96}"/>
              </a:ext>
            </a:extLst>
          </p:cNvPr>
          <p:cNvSpPr txBox="1"/>
          <p:nvPr/>
        </p:nvSpPr>
        <p:spPr bwMode="gray">
          <a:xfrm>
            <a:off x="1110678" y="3811527"/>
            <a:ext cx="2771289" cy="430887"/>
          </a:xfrm>
          <a:prstGeom prst="rect">
            <a:avLst/>
          </a:prstGeom>
          <a:noFill/>
        </p:spPr>
        <p:txBody>
          <a:bodyPr wrap="square" lIns="0" tIns="0" rIns="0" bIns="0" rtlCol="0">
            <a:spAutoFit/>
          </a:bodyPr>
          <a:lstStyle/>
          <a:p>
            <a:pPr marR="0" lvl="0" indent="0" algn="ctr" fontAlgn="auto">
              <a:lnSpc>
                <a:spcPct val="100000"/>
              </a:lnSpc>
              <a:spcBef>
                <a:spcPts val="600"/>
              </a:spcBef>
              <a:spcAft>
                <a:spcPts val="0"/>
              </a:spcAft>
              <a:buClr>
                <a:schemeClr val="accent6"/>
              </a:buClr>
              <a:buSzTx/>
              <a:buFontTx/>
              <a:buNone/>
              <a:tabLst/>
              <a:defRPr/>
            </a:pPr>
            <a:r>
              <a:rPr lang="en-US" sz="1400" dirty="0"/>
              <a:t>Technology allows higher staffing ratios and prevents burnout</a:t>
            </a:r>
          </a:p>
        </p:txBody>
      </p:sp>
      <p:sp>
        <p:nvSpPr>
          <p:cNvPr id="39" name="Oval 38">
            <a:extLst>
              <a:ext uri="{FF2B5EF4-FFF2-40B4-BE49-F238E27FC236}">
                <a16:creationId xmlns:a16="http://schemas.microsoft.com/office/drawing/2014/main" id="{3FDCDCDD-E7C0-434A-915A-CB2D2F014485}"/>
              </a:ext>
            </a:extLst>
          </p:cNvPr>
          <p:cNvSpPr/>
          <p:nvPr/>
        </p:nvSpPr>
        <p:spPr bwMode="gray">
          <a:xfrm>
            <a:off x="9167282" y="4589072"/>
            <a:ext cx="744802" cy="744802"/>
          </a:xfrm>
          <a:prstGeom prst="ellipse">
            <a:avLst/>
          </a:prstGeom>
          <a:solidFill>
            <a:schemeClr val="tx2"/>
          </a:solidFill>
          <a:ln w="19050">
            <a:noFill/>
          </a:ln>
          <a:effectLst>
            <a:outerShdw blurRad="292100" sx="104000" sy="104000" algn="ctr"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b="1"/>
          </a:p>
        </p:txBody>
      </p:sp>
      <p:sp>
        <p:nvSpPr>
          <p:cNvPr id="41" name="TextBox 40">
            <a:extLst>
              <a:ext uri="{FF2B5EF4-FFF2-40B4-BE49-F238E27FC236}">
                <a16:creationId xmlns:a16="http://schemas.microsoft.com/office/drawing/2014/main" id="{553654F5-6BA8-4AC5-A967-36EDBA129831}"/>
              </a:ext>
            </a:extLst>
          </p:cNvPr>
          <p:cNvSpPr txBox="1"/>
          <p:nvPr/>
        </p:nvSpPr>
        <p:spPr bwMode="gray">
          <a:xfrm>
            <a:off x="8333589" y="5411154"/>
            <a:ext cx="2412188" cy="215444"/>
          </a:xfrm>
          <a:prstGeom prst="rect">
            <a:avLst/>
          </a:prstGeom>
        </p:spPr>
        <p:txBody>
          <a:bodyPr vert="horz" wrap="square" lIns="0" tIns="0" rIns="0" bIns="0" rtlCol="0">
            <a:spAutoFit/>
          </a:bodyPr>
          <a:lstStyle/>
          <a:p>
            <a:pPr algn="ctr">
              <a:spcBef>
                <a:spcPts val="600"/>
              </a:spcBef>
              <a:buClr>
                <a:schemeClr val="accent6"/>
              </a:buClr>
            </a:pPr>
            <a:r>
              <a:rPr lang="en-US" sz="1400" b="1" dirty="0"/>
              <a:t>Seamless patient journey</a:t>
            </a:r>
          </a:p>
        </p:txBody>
      </p:sp>
      <p:sp>
        <p:nvSpPr>
          <p:cNvPr id="66" name="TextBox 65">
            <a:extLst>
              <a:ext uri="{FF2B5EF4-FFF2-40B4-BE49-F238E27FC236}">
                <a16:creationId xmlns:a16="http://schemas.microsoft.com/office/drawing/2014/main" id="{E1314EE8-93F1-42EA-BAA0-6AA219177E00}"/>
              </a:ext>
            </a:extLst>
          </p:cNvPr>
          <p:cNvSpPr txBox="1"/>
          <p:nvPr/>
        </p:nvSpPr>
        <p:spPr bwMode="gray">
          <a:xfrm>
            <a:off x="7872380" y="5710616"/>
            <a:ext cx="3758082" cy="430887"/>
          </a:xfrm>
          <a:prstGeom prst="rect">
            <a:avLst/>
          </a:prstGeom>
          <a:noFill/>
        </p:spPr>
        <p:txBody>
          <a:bodyPr wrap="square" lIns="0" tIns="0" rIns="0" bIns="0" rtlCol="0">
            <a:spAutoFit/>
          </a:bodyPr>
          <a:lstStyle/>
          <a:p>
            <a:pPr algn="ctr">
              <a:spcBef>
                <a:spcPts val="600"/>
              </a:spcBef>
              <a:buClr>
                <a:schemeClr val="accent6"/>
              </a:buClr>
            </a:pPr>
            <a:r>
              <a:rPr lang="en-US" sz="1400"/>
              <a:t>Providers can own more of the care continuum and easily transition patients across it</a:t>
            </a:r>
          </a:p>
        </p:txBody>
      </p:sp>
      <p:sp>
        <p:nvSpPr>
          <p:cNvPr id="42" name="Oval 41">
            <a:extLst>
              <a:ext uri="{FF2B5EF4-FFF2-40B4-BE49-F238E27FC236}">
                <a16:creationId xmlns:a16="http://schemas.microsoft.com/office/drawing/2014/main" id="{17E228F7-A627-4049-9F9B-13A3AB185518}"/>
              </a:ext>
            </a:extLst>
          </p:cNvPr>
          <p:cNvSpPr/>
          <p:nvPr/>
        </p:nvSpPr>
        <p:spPr bwMode="gray">
          <a:xfrm>
            <a:off x="9167282" y="2690929"/>
            <a:ext cx="744802" cy="744802"/>
          </a:xfrm>
          <a:prstGeom prst="ellipse">
            <a:avLst/>
          </a:prstGeom>
          <a:solidFill>
            <a:schemeClr val="tx2"/>
          </a:solidFill>
          <a:ln w="19050">
            <a:noFill/>
          </a:ln>
          <a:effectLst>
            <a:outerShdw blurRad="292100" sx="104000" sy="104000" algn="ctr"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b="1"/>
          </a:p>
        </p:txBody>
      </p:sp>
      <p:sp>
        <p:nvSpPr>
          <p:cNvPr id="44" name="TextBox 43">
            <a:extLst>
              <a:ext uri="{FF2B5EF4-FFF2-40B4-BE49-F238E27FC236}">
                <a16:creationId xmlns:a16="http://schemas.microsoft.com/office/drawing/2014/main" id="{B283C2A8-69D0-4C2C-8BCE-D512A693B2C3}"/>
              </a:ext>
            </a:extLst>
          </p:cNvPr>
          <p:cNvSpPr txBox="1"/>
          <p:nvPr/>
        </p:nvSpPr>
        <p:spPr bwMode="gray">
          <a:xfrm>
            <a:off x="8793436" y="3507077"/>
            <a:ext cx="1492495" cy="215444"/>
          </a:xfrm>
          <a:prstGeom prst="rect">
            <a:avLst/>
          </a:prstGeom>
        </p:spPr>
        <p:txBody>
          <a:bodyPr vert="horz" wrap="square" lIns="0" tIns="0" rIns="0" bIns="0" rtlCol="0">
            <a:spAutoFit/>
          </a:bodyPr>
          <a:lstStyle/>
          <a:p>
            <a:pPr algn="ctr">
              <a:spcBef>
                <a:spcPts val="600"/>
              </a:spcBef>
              <a:buClr>
                <a:schemeClr val="accent6"/>
              </a:buClr>
            </a:pPr>
            <a:r>
              <a:rPr lang="en-US" sz="1400" b="1" dirty="0"/>
              <a:t>More choice</a:t>
            </a:r>
          </a:p>
        </p:txBody>
      </p:sp>
      <p:sp>
        <p:nvSpPr>
          <p:cNvPr id="67" name="TextBox 66">
            <a:extLst>
              <a:ext uri="{FF2B5EF4-FFF2-40B4-BE49-F238E27FC236}">
                <a16:creationId xmlns:a16="http://schemas.microsoft.com/office/drawing/2014/main" id="{ABED4618-7142-45C1-B332-3544DDE640CD}"/>
              </a:ext>
            </a:extLst>
          </p:cNvPr>
          <p:cNvSpPr txBox="1"/>
          <p:nvPr/>
        </p:nvSpPr>
        <p:spPr bwMode="gray">
          <a:xfrm>
            <a:off x="7886240" y="3815065"/>
            <a:ext cx="3453282" cy="430887"/>
          </a:xfrm>
          <a:prstGeom prst="rect">
            <a:avLst/>
          </a:prstGeom>
          <a:noFill/>
        </p:spPr>
        <p:txBody>
          <a:bodyPr wrap="square" lIns="0" tIns="0" rIns="0" bIns="0" rtlCol="0">
            <a:spAutoFit/>
          </a:bodyPr>
          <a:lstStyle/>
          <a:p>
            <a:pPr algn="ctr">
              <a:spcBef>
                <a:spcPts val="600"/>
              </a:spcBef>
              <a:buClr>
                <a:schemeClr val="accent6"/>
              </a:buClr>
            </a:pPr>
            <a:r>
              <a:rPr lang="en-US" sz="1400"/>
              <a:t>Virtual care gives patients more flexibility for when, how, and where they are seen</a:t>
            </a:r>
          </a:p>
        </p:txBody>
      </p:sp>
      <p:pic>
        <p:nvPicPr>
          <p:cNvPr id="18" name="Picture 17" descr="Icon&#10;&#10;Description automatically generated">
            <a:extLst>
              <a:ext uri="{FF2B5EF4-FFF2-40B4-BE49-F238E27FC236}">
                <a16:creationId xmlns:a16="http://schemas.microsoft.com/office/drawing/2014/main" id="{7C72D301-0FD2-29CB-FC2B-DAA2630B83D7}"/>
              </a:ext>
            </a:extLst>
          </p:cNvPr>
          <p:cNvPicPr>
            <a:picLocks noChangeAspect="1"/>
          </p:cNvPicPr>
          <p:nvPr>
            <p:custDataLst>
              <p:tags r:id="rId1"/>
            </p:custDataLst>
          </p:nvPr>
        </p:nvPicPr>
        <p:blipFill>
          <a:blip r:embed="rId9"/>
          <a:stretch>
            <a:fillRect/>
          </a:stretch>
        </p:blipFill>
        <p:spPr>
          <a:xfrm>
            <a:off x="2142844" y="2851588"/>
            <a:ext cx="558762" cy="423483"/>
          </a:xfrm>
          <a:prstGeom prst="rect">
            <a:avLst/>
          </a:prstGeom>
        </p:spPr>
      </p:pic>
      <p:pic>
        <p:nvPicPr>
          <p:cNvPr id="19" name="Picture 18" descr="Icon&#10;&#10;Description automatically generated">
            <a:extLst>
              <a:ext uri="{FF2B5EF4-FFF2-40B4-BE49-F238E27FC236}">
                <a16:creationId xmlns:a16="http://schemas.microsoft.com/office/drawing/2014/main" id="{A8ADA90C-20F1-09B7-4656-CF6ADED01522}"/>
              </a:ext>
            </a:extLst>
          </p:cNvPr>
          <p:cNvPicPr>
            <a:picLocks noChangeAspect="1"/>
          </p:cNvPicPr>
          <p:nvPr>
            <p:custDataLst>
              <p:tags r:id="rId2"/>
            </p:custDataLst>
          </p:nvPr>
        </p:nvPicPr>
        <p:blipFill>
          <a:blip r:embed="rId10"/>
          <a:stretch>
            <a:fillRect/>
          </a:stretch>
        </p:blipFill>
        <p:spPr>
          <a:xfrm>
            <a:off x="2202641" y="4724819"/>
            <a:ext cx="439168" cy="423483"/>
          </a:xfrm>
          <a:prstGeom prst="rect">
            <a:avLst/>
          </a:prstGeom>
        </p:spPr>
      </p:pic>
      <p:pic>
        <p:nvPicPr>
          <p:cNvPr id="20" name="Picture 19" descr="Icon&#10;&#10;Description automatically generated">
            <a:extLst>
              <a:ext uri="{FF2B5EF4-FFF2-40B4-BE49-F238E27FC236}">
                <a16:creationId xmlns:a16="http://schemas.microsoft.com/office/drawing/2014/main" id="{1ACF28A3-69E4-2836-A5C7-C68A15EBCCF9}"/>
              </a:ext>
            </a:extLst>
          </p:cNvPr>
          <p:cNvPicPr>
            <a:picLocks noChangeAspect="1"/>
          </p:cNvPicPr>
          <p:nvPr>
            <p:custDataLst>
              <p:tags r:id="rId3"/>
            </p:custDataLst>
          </p:nvPr>
        </p:nvPicPr>
        <p:blipFill>
          <a:blip r:embed="rId11"/>
          <a:stretch>
            <a:fillRect/>
          </a:stretch>
        </p:blipFill>
        <p:spPr>
          <a:xfrm>
            <a:off x="9363229" y="2843902"/>
            <a:ext cx="352903" cy="423483"/>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B8A7EE32-C952-1B74-2B29-44649F80E735}"/>
              </a:ext>
            </a:extLst>
          </p:cNvPr>
          <p:cNvPicPr>
            <a:picLocks noChangeAspect="1"/>
          </p:cNvPicPr>
          <p:nvPr>
            <p:custDataLst>
              <p:tags r:id="rId4"/>
            </p:custDataLst>
          </p:nvPr>
        </p:nvPicPr>
        <p:blipFill>
          <a:blip r:embed="rId12"/>
          <a:stretch>
            <a:fillRect/>
          </a:stretch>
        </p:blipFill>
        <p:spPr>
          <a:xfrm>
            <a:off x="9327938" y="4724658"/>
            <a:ext cx="423483" cy="423483"/>
          </a:xfrm>
          <a:prstGeom prst="rect">
            <a:avLst/>
          </a:prstGeom>
        </p:spPr>
      </p:pic>
      <p:pic>
        <p:nvPicPr>
          <p:cNvPr id="22" name="Picture 21" descr="Icon&#10;&#10;Description automatically generated">
            <a:extLst>
              <a:ext uri="{FF2B5EF4-FFF2-40B4-BE49-F238E27FC236}">
                <a16:creationId xmlns:a16="http://schemas.microsoft.com/office/drawing/2014/main" id="{451C4B95-EDDD-8BC0-9A6A-36F7374E27BE}"/>
              </a:ext>
            </a:extLst>
          </p:cNvPr>
          <p:cNvPicPr>
            <a:picLocks noChangeAspect="1"/>
          </p:cNvPicPr>
          <p:nvPr>
            <p:custDataLst>
              <p:tags r:id="rId5"/>
            </p:custDataLst>
          </p:nvPr>
        </p:nvPicPr>
        <p:blipFill>
          <a:blip r:embed="rId13"/>
          <a:stretch>
            <a:fillRect/>
          </a:stretch>
        </p:blipFill>
        <p:spPr>
          <a:xfrm>
            <a:off x="5713363" y="2851588"/>
            <a:ext cx="548959" cy="423483"/>
          </a:xfrm>
          <a:prstGeom prst="rect">
            <a:avLst/>
          </a:prstGeom>
        </p:spPr>
      </p:pic>
      <p:grpSp>
        <p:nvGrpSpPr>
          <p:cNvPr id="11" name="Group 10">
            <a:extLst>
              <a:ext uri="{FF2B5EF4-FFF2-40B4-BE49-F238E27FC236}">
                <a16:creationId xmlns:a16="http://schemas.microsoft.com/office/drawing/2014/main" id="{972A9496-25F1-59FD-3B96-5D25B2B0A180}"/>
              </a:ext>
            </a:extLst>
          </p:cNvPr>
          <p:cNvGrpSpPr/>
          <p:nvPr/>
        </p:nvGrpSpPr>
        <p:grpSpPr>
          <a:xfrm>
            <a:off x="734669" y="2039792"/>
            <a:ext cx="10722661" cy="459455"/>
            <a:chOff x="691928" y="1936739"/>
            <a:chExt cx="10818418" cy="581052"/>
          </a:xfrm>
        </p:grpSpPr>
        <p:sp>
          <p:nvSpPr>
            <p:cNvPr id="10" name="Rectangle 9">
              <a:extLst>
                <a:ext uri="{FF2B5EF4-FFF2-40B4-BE49-F238E27FC236}">
                  <a16:creationId xmlns:a16="http://schemas.microsoft.com/office/drawing/2014/main" id="{F3F7FB81-C59D-A3F1-163B-20F70A4D73B0}"/>
                </a:ext>
              </a:extLst>
            </p:cNvPr>
            <p:cNvSpPr/>
            <p:nvPr/>
          </p:nvSpPr>
          <p:spPr bwMode="gray">
            <a:xfrm>
              <a:off x="691928" y="1936739"/>
              <a:ext cx="3607194" cy="577298"/>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CD9E457-C061-2DE5-6466-F350F72DF9A1}"/>
                </a:ext>
              </a:extLst>
            </p:cNvPr>
            <p:cNvSpPr/>
            <p:nvPr/>
          </p:nvSpPr>
          <p:spPr bwMode="gray">
            <a:xfrm>
              <a:off x="7903152" y="1939315"/>
              <a:ext cx="3607194" cy="577298"/>
            </a:xfrm>
            <a:prstGeom prst="rect">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8C840EE-41AB-D663-DA92-D906D99A33D2}"/>
                </a:ext>
              </a:extLst>
            </p:cNvPr>
            <p:cNvSpPr/>
            <p:nvPr/>
          </p:nvSpPr>
          <p:spPr bwMode="gray">
            <a:xfrm>
              <a:off x="4295958" y="1940493"/>
              <a:ext cx="3607194" cy="577298"/>
            </a:xfrm>
            <a:prstGeom prst="rect">
              <a:avLst/>
            </a:prstGeom>
            <a:solidFill>
              <a:srgbClr val="667E9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1">
              <a:extLst>
                <a:ext uri="{FF2B5EF4-FFF2-40B4-BE49-F238E27FC236}">
                  <a16:creationId xmlns:a16="http://schemas.microsoft.com/office/drawing/2014/main" id="{C807789B-D654-4527-BE9E-032E5289B975}"/>
                </a:ext>
              </a:extLst>
            </p:cNvPr>
            <p:cNvSpPr txBox="1">
              <a:spLocks/>
            </p:cNvSpPr>
            <p:nvPr/>
          </p:nvSpPr>
          <p:spPr bwMode="gray">
            <a:xfrm>
              <a:off x="1266654" y="2061716"/>
              <a:ext cx="2467146" cy="311385"/>
            </a:xfrm>
            <a:prstGeom prst="rect">
              <a:avLst/>
            </a:prstGeom>
            <a:noFill/>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lgn="ctr">
                <a:spcBef>
                  <a:spcPts val="600"/>
                </a:spcBef>
                <a:buNone/>
              </a:pPr>
              <a:r>
                <a:rPr lang="en-US" sz="1600"/>
                <a:t>HOSPITAL OPERATIONS</a:t>
              </a:r>
            </a:p>
          </p:txBody>
        </p:sp>
        <p:sp>
          <p:nvSpPr>
            <p:cNvPr id="53" name="Text Placeholder 1">
              <a:extLst>
                <a:ext uri="{FF2B5EF4-FFF2-40B4-BE49-F238E27FC236}">
                  <a16:creationId xmlns:a16="http://schemas.microsoft.com/office/drawing/2014/main" id="{76AF1088-B50F-472C-AD2D-3A2F2E2193D7}"/>
                </a:ext>
              </a:extLst>
            </p:cNvPr>
            <p:cNvSpPr txBox="1">
              <a:spLocks/>
            </p:cNvSpPr>
            <p:nvPr/>
          </p:nvSpPr>
          <p:spPr bwMode="gray">
            <a:xfrm>
              <a:off x="4611579" y="2083877"/>
              <a:ext cx="2738913" cy="311385"/>
            </a:xfrm>
            <a:prstGeom prst="rect">
              <a:avLst/>
            </a:prstGeom>
            <a:noFill/>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lgn="ctr">
                <a:spcBef>
                  <a:spcPts val="600"/>
                </a:spcBef>
                <a:buNone/>
              </a:pPr>
              <a:r>
                <a:rPr lang="en-US" sz="1600">
                  <a:solidFill>
                    <a:schemeClr val="bg1"/>
                  </a:solidFill>
                </a:rPr>
                <a:t>CARE DELIVERY</a:t>
              </a:r>
            </a:p>
          </p:txBody>
        </p:sp>
        <p:sp>
          <p:nvSpPr>
            <p:cNvPr id="54" name="Text Placeholder 1">
              <a:extLst>
                <a:ext uri="{FF2B5EF4-FFF2-40B4-BE49-F238E27FC236}">
                  <a16:creationId xmlns:a16="http://schemas.microsoft.com/office/drawing/2014/main" id="{E270A67D-C8AB-47A6-9621-3261F94EDC37}"/>
                </a:ext>
              </a:extLst>
            </p:cNvPr>
            <p:cNvSpPr txBox="1">
              <a:spLocks/>
            </p:cNvSpPr>
            <p:nvPr/>
          </p:nvSpPr>
          <p:spPr bwMode="gray">
            <a:xfrm>
              <a:off x="8228271" y="2061716"/>
              <a:ext cx="2769220" cy="311385"/>
            </a:xfrm>
            <a:prstGeom prst="rect">
              <a:avLst/>
            </a:prstGeom>
            <a:noFill/>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lgn="ctr">
                <a:spcBef>
                  <a:spcPts val="600"/>
                </a:spcBef>
                <a:buNone/>
              </a:pPr>
              <a:r>
                <a:rPr lang="en-US" sz="1600">
                  <a:solidFill>
                    <a:schemeClr val="bg1"/>
                  </a:solidFill>
                </a:rPr>
                <a:t>CONSUMER CENTRCITY</a:t>
              </a:r>
            </a:p>
          </p:txBody>
        </p:sp>
      </p:grpSp>
    </p:spTree>
    <p:extLst>
      <p:ext uri="{BB962C8B-B14F-4D97-AF65-F5344CB8AC3E}">
        <p14:creationId xmlns:p14="http://schemas.microsoft.com/office/powerpoint/2010/main" val="8631956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 name="Picture 112">
            <a:extLst>
              <a:ext uri="{FF2B5EF4-FFF2-40B4-BE49-F238E27FC236}">
                <a16:creationId xmlns:a16="http://schemas.microsoft.com/office/drawing/2014/main" id="{EF5B064E-A405-4CA9-8320-B603A1973E08}"/>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0" y="4809687"/>
            <a:ext cx="12192000" cy="654471"/>
          </a:xfrm>
          <a:prstGeom prst="rect">
            <a:avLst/>
          </a:prstGeom>
        </p:spPr>
      </p:pic>
      <p:sp>
        <p:nvSpPr>
          <p:cNvPr id="4" name="Title 3">
            <a:extLst>
              <a:ext uri="{FF2B5EF4-FFF2-40B4-BE49-F238E27FC236}">
                <a16:creationId xmlns:a16="http://schemas.microsoft.com/office/drawing/2014/main" id="{71C0C521-BCC8-4C8B-90B7-450C16CE911E}"/>
              </a:ext>
            </a:extLst>
          </p:cNvPr>
          <p:cNvSpPr>
            <a:spLocks noGrp="1"/>
          </p:cNvSpPr>
          <p:nvPr>
            <p:ph type="title"/>
          </p:nvPr>
        </p:nvSpPr>
        <p:spPr/>
        <p:txBody>
          <a:bodyPr/>
          <a:lstStyle/>
          <a:p>
            <a:r>
              <a:rPr lang="en-US"/>
              <a:t>The broader digital picture offers wider care influence</a:t>
            </a:r>
          </a:p>
        </p:txBody>
      </p:sp>
      <p:sp>
        <p:nvSpPr>
          <p:cNvPr id="108" name="Text Placeholder 3">
            <a:extLst>
              <a:ext uri="{FF2B5EF4-FFF2-40B4-BE49-F238E27FC236}">
                <a16:creationId xmlns:a16="http://schemas.microsoft.com/office/drawing/2014/main" id="{A1BA6BAE-FA72-48B4-BD35-DB01BFAD6295}"/>
              </a:ext>
            </a:extLst>
          </p:cNvPr>
          <p:cNvSpPr txBox="1">
            <a:spLocks/>
          </p:cNvSpPr>
          <p:nvPr/>
        </p:nvSpPr>
        <p:spPr bwMode="gray">
          <a:xfrm>
            <a:off x="609600" y="2027826"/>
            <a:ext cx="4805744" cy="246221"/>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600" b="1" dirty="0">
                <a:solidFill>
                  <a:srgbClr val="323E48"/>
                </a:solidFill>
                <a:latin typeface="Arial" panose="020B0604020202020204"/>
              </a:rPr>
              <a:t>The modern patient’s healthcare journey</a:t>
            </a:r>
            <a:endParaRPr kumimoji="0" lang="en-US" sz="1600" b="1" i="0" u="none" strike="noStrike" kern="1200" cap="none" spc="0" normalizeH="0" baseline="0" noProof="0" dirty="0">
              <a:ln>
                <a:noFill/>
              </a:ln>
              <a:solidFill>
                <a:srgbClr val="323E48"/>
              </a:solidFill>
              <a:effectLst/>
              <a:uLnTx/>
              <a:uFillTx/>
              <a:latin typeface="Arial" panose="020B0604020202020204"/>
              <a:ea typeface="+mn-ea"/>
              <a:cs typeface="+mn-cs"/>
            </a:endParaRPr>
          </a:p>
        </p:txBody>
      </p:sp>
      <p:sp>
        <p:nvSpPr>
          <p:cNvPr id="106" name="TextBox 105">
            <a:extLst>
              <a:ext uri="{FF2B5EF4-FFF2-40B4-BE49-F238E27FC236}">
                <a16:creationId xmlns:a16="http://schemas.microsoft.com/office/drawing/2014/main" id="{73F5A853-67A8-4562-879F-26B251C99141}"/>
              </a:ext>
            </a:extLst>
          </p:cNvPr>
          <p:cNvSpPr txBox="1"/>
          <p:nvPr/>
        </p:nvSpPr>
        <p:spPr bwMode="gray">
          <a:xfrm>
            <a:off x="1730413" y="5255499"/>
            <a:ext cx="1887320" cy="369332"/>
          </a:xfrm>
          <a:prstGeom prst="rect">
            <a:avLst/>
          </a:prstGeom>
        </p:spPr>
        <p:txBody>
          <a:bodyPr vert="horz" wrap="square" lIns="0" tIns="0" rIns="0" bIns="0" rtlCol="0">
            <a:spAutoFit/>
          </a:bodyPr>
          <a:lstStyle/>
          <a:p>
            <a:pPr>
              <a:spcBef>
                <a:spcPts val="600"/>
              </a:spcBef>
              <a:buClr>
                <a:schemeClr val="accent6"/>
              </a:buClr>
            </a:pPr>
            <a:r>
              <a:rPr lang="en-US" sz="1200" dirty="0"/>
              <a:t>Digital tools with ability to </a:t>
            </a:r>
            <a:r>
              <a:rPr lang="en-US" sz="1200" b="1" dirty="0"/>
              <a:t>influence</a:t>
            </a:r>
            <a:r>
              <a:rPr lang="en-US" sz="1200" dirty="0"/>
              <a:t> downstream care </a:t>
            </a:r>
          </a:p>
        </p:txBody>
      </p:sp>
      <p:sp>
        <p:nvSpPr>
          <p:cNvPr id="109" name="TextBox 108">
            <a:extLst>
              <a:ext uri="{FF2B5EF4-FFF2-40B4-BE49-F238E27FC236}">
                <a16:creationId xmlns:a16="http://schemas.microsoft.com/office/drawing/2014/main" id="{E5EFF365-7796-4922-9051-014E805D0711}"/>
              </a:ext>
            </a:extLst>
          </p:cNvPr>
          <p:cNvSpPr txBox="1"/>
          <p:nvPr/>
        </p:nvSpPr>
        <p:spPr bwMode="gray">
          <a:xfrm>
            <a:off x="4377350" y="5255499"/>
            <a:ext cx="3774158" cy="369332"/>
          </a:xfrm>
          <a:prstGeom prst="rect">
            <a:avLst/>
          </a:prstGeom>
        </p:spPr>
        <p:txBody>
          <a:bodyPr vert="horz" wrap="square" lIns="0" tIns="0" rIns="0" bIns="0" rtlCol="0">
            <a:spAutoFit/>
          </a:bodyPr>
          <a:lstStyle/>
          <a:p>
            <a:pPr>
              <a:spcBef>
                <a:spcPts val="600"/>
              </a:spcBef>
              <a:buClr>
                <a:schemeClr val="accent6"/>
              </a:buClr>
            </a:pPr>
            <a:r>
              <a:rPr lang="en-US" sz="1200" dirty="0"/>
              <a:t>Potential replacements for traditional care services or management, with ability to </a:t>
            </a:r>
            <a:r>
              <a:rPr lang="en-US" sz="1200" b="1" dirty="0"/>
              <a:t>influence</a:t>
            </a:r>
            <a:r>
              <a:rPr lang="en-US" sz="1200" dirty="0"/>
              <a:t> downstream care</a:t>
            </a:r>
          </a:p>
        </p:txBody>
      </p:sp>
      <p:sp>
        <p:nvSpPr>
          <p:cNvPr id="111" name="TextBox 110">
            <a:extLst>
              <a:ext uri="{FF2B5EF4-FFF2-40B4-BE49-F238E27FC236}">
                <a16:creationId xmlns:a16="http://schemas.microsoft.com/office/drawing/2014/main" id="{B5D8B1BA-2CF2-4A49-9CBE-883E7EC057DC}"/>
              </a:ext>
            </a:extLst>
          </p:cNvPr>
          <p:cNvSpPr txBox="1"/>
          <p:nvPr/>
        </p:nvSpPr>
        <p:spPr bwMode="gray">
          <a:xfrm>
            <a:off x="8911124" y="5255499"/>
            <a:ext cx="2214076" cy="369332"/>
          </a:xfrm>
          <a:prstGeom prst="rect">
            <a:avLst/>
          </a:prstGeom>
        </p:spPr>
        <p:txBody>
          <a:bodyPr vert="horz" wrap="square" lIns="0" tIns="0" rIns="0" bIns="0" rtlCol="0">
            <a:spAutoFit/>
          </a:bodyPr>
          <a:lstStyle/>
          <a:p>
            <a:pPr>
              <a:spcBef>
                <a:spcPts val="600"/>
              </a:spcBef>
              <a:buClr>
                <a:schemeClr val="accent6"/>
              </a:buClr>
            </a:pPr>
            <a:r>
              <a:rPr lang="en-US" sz="1200"/>
              <a:t>Downstream care services that often vary in cost and quality</a:t>
            </a:r>
          </a:p>
        </p:txBody>
      </p:sp>
      <p:grpSp>
        <p:nvGrpSpPr>
          <p:cNvPr id="1038" name="Group 1037">
            <a:extLst>
              <a:ext uri="{FF2B5EF4-FFF2-40B4-BE49-F238E27FC236}">
                <a16:creationId xmlns:a16="http://schemas.microsoft.com/office/drawing/2014/main" id="{B8C05F9E-373B-4170-ADEF-F0324B05C34E}"/>
              </a:ext>
            </a:extLst>
          </p:cNvPr>
          <p:cNvGrpSpPr/>
          <p:nvPr/>
        </p:nvGrpSpPr>
        <p:grpSpPr>
          <a:xfrm>
            <a:off x="3969880" y="5272542"/>
            <a:ext cx="335247" cy="335247"/>
            <a:chOff x="3866807" y="5218024"/>
            <a:chExt cx="391596" cy="391596"/>
          </a:xfrm>
        </p:grpSpPr>
        <p:sp>
          <p:nvSpPr>
            <p:cNvPr id="1036" name="Chord 1035">
              <a:extLst>
                <a:ext uri="{FF2B5EF4-FFF2-40B4-BE49-F238E27FC236}">
                  <a16:creationId xmlns:a16="http://schemas.microsoft.com/office/drawing/2014/main" id="{8133BAFD-66C6-4E76-A564-4E6610ECDA78}"/>
                </a:ext>
              </a:extLst>
            </p:cNvPr>
            <p:cNvSpPr/>
            <p:nvPr/>
          </p:nvSpPr>
          <p:spPr bwMode="gray">
            <a:xfrm rot="2700000">
              <a:off x="3866807" y="5218024"/>
              <a:ext cx="391596" cy="391596"/>
            </a:xfrm>
            <a:prstGeom prst="chord">
              <a:avLst>
                <a:gd name="adj1" fmla="val 5392458"/>
                <a:gd name="adj2" fmla="val 16207619"/>
              </a:avLst>
            </a:prstGeom>
            <a:solidFill>
              <a:srgbClr val="9999FC"/>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Oval 1036">
              <a:extLst>
                <a:ext uri="{FF2B5EF4-FFF2-40B4-BE49-F238E27FC236}">
                  <a16:creationId xmlns:a16="http://schemas.microsoft.com/office/drawing/2014/main" id="{40A83879-9573-4D61-993B-E91FDE1E6410}"/>
                </a:ext>
              </a:extLst>
            </p:cNvPr>
            <p:cNvSpPr/>
            <p:nvPr/>
          </p:nvSpPr>
          <p:spPr bwMode="gray">
            <a:xfrm>
              <a:off x="3866807" y="5218024"/>
              <a:ext cx="391596" cy="391596"/>
            </a:xfrm>
            <a:prstGeom prst="ellipse">
              <a:avLst/>
            </a:prstGeom>
            <a:noFill/>
            <a:ln w="19050">
              <a:solidFill>
                <a:srgbClr val="9999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118">
            <a:extLst>
              <a:ext uri="{FF2B5EF4-FFF2-40B4-BE49-F238E27FC236}">
                <a16:creationId xmlns:a16="http://schemas.microsoft.com/office/drawing/2014/main" id="{48AA4D07-4975-4690-928A-2CA91873F67D}"/>
              </a:ext>
            </a:extLst>
          </p:cNvPr>
          <p:cNvGrpSpPr/>
          <p:nvPr/>
        </p:nvGrpSpPr>
        <p:grpSpPr>
          <a:xfrm>
            <a:off x="8503655" y="5272542"/>
            <a:ext cx="335247" cy="335247"/>
            <a:chOff x="3866807" y="5218024"/>
            <a:chExt cx="391596" cy="391596"/>
          </a:xfrm>
        </p:grpSpPr>
        <p:sp>
          <p:nvSpPr>
            <p:cNvPr id="120" name="Chord 119">
              <a:extLst>
                <a:ext uri="{FF2B5EF4-FFF2-40B4-BE49-F238E27FC236}">
                  <a16:creationId xmlns:a16="http://schemas.microsoft.com/office/drawing/2014/main" id="{E482DE18-3B74-46FD-9504-87CE0B22A03C}"/>
                </a:ext>
              </a:extLst>
            </p:cNvPr>
            <p:cNvSpPr/>
            <p:nvPr/>
          </p:nvSpPr>
          <p:spPr bwMode="gray">
            <a:xfrm rot="2700000">
              <a:off x="3866807" y="5218024"/>
              <a:ext cx="391596" cy="391596"/>
            </a:xfrm>
            <a:prstGeom prst="chord">
              <a:avLst>
                <a:gd name="adj1" fmla="val 5392458"/>
                <a:gd name="adj2" fmla="val 16207619"/>
              </a:avLst>
            </a:prstGeom>
            <a:solidFill>
              <a:srgbClr val="0071BB"/>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CDAC3E22-24D0-4AA1-A1CD-4AB677D9557D}"/>
                </a:ext>
              </a:extLst>
            </p:cNvPr>
            <p:cNvSpPr/>
            <p:nvPr/>
          </p:nvSpPr>
          <p:spPr bwMode="gray">
            <a:xfrm>
              <a:off x="3866807" y="5218024"/>
              <a:ext cx="391596" cy="391596"/>
            </a:xfrm>
            <a:prstGeom prst="ellipse">
              <a:avLst/>
            </a:prstGeom>
            <a:noFill/>
            <a:ln w="19050">
              <a:solidFill>
                <a:srgbClr val="0071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1">
            <a:extLst>
              <a:ext uri="{FF2B5EF4-FFF2-40B4-BE49-F238E27FC236}">
                <a16:creationId xmlns:a16="http://schemas.microsoft.com/office/drawing/2014/main" id="{B8F26757-D4B1-4904-8B3A-8E8AFA08C1E3}"/>
              </a:ext>
            </a:extLst>
          </p:cNvPr>
          <p:cNvGrpSpPr/>
          <p:nvPr/>
        </p:nvGrpSpPr>
        <p:grpSpPr>
          <a:xfrm>
            <a:off x="1322943" y="5272542"/>
            <a:ext cx="335247" cy="335247"/>
            <a:chOff x="3866807" y="5218024"/>
            <a:chExt cx="391596" cy="391596"/>
          </a:xfrm>
        </p:grpSpPr>
        <p:sp>
          <p:nvSpPr>
            <p:cNvPr id="123" name="Chord 122">
              <a:extLst>
                <a:ext uri="{FF2B5EF4-FFF2-40B4-BE49-F238E27FC236}">
                  <a16:creationId xmlns:a16="http://schemas.microsoft.com/office/drawing/2014/main" id="{DF6F11C7-23AC-4EDD-BBF9-FF2A6BB352C7}"/>
                </a:ext>
              </a:extLst>
            </p:cNvPr>
            <p:cNvSpPr/>
            <p:nvPr/>
          </p:nvSpPr>
          <p:spPr bwMode="gray">
            <a:xfrm rot="2700000">
              <a:off x="3866807" y="5218024"/>
              <a:ext cx="391596" cy="391596"/>
            </a:xfrm>
            <a:prstGeom prst="chord">
              <a:avLst>
                <a:gd name="adj1" fmla="val 5392458"/>
                <a:gd name="adj2" fmla="val 16207619"/>
              </a:avLst>
            </a:prstGeom>
            <a:solidFill>
              <a:srgbClr val="B4FBF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A0EF46A2-F790-402A-863E-3ED0C9549EBC}"/>
                </a:ext>
              </a:extLst>
            </p:cNvPr>
            <p:cNvSpPr/>
            <p:nvPr/>
          </p:nvSpPr>
          <p:spPr bwMode="gray">
            <a:xfrm>
              <a:off x="3866807" y="5218024"/>
              <a:ext cx="391596" cy="391596"/>
            </a:xfrm>
            <a:prstGeom prst="ellipse">
              <a:avLst/>
            </a:prstGeom>
            <a:noFill/>
            <a:ln w="19050">
              <a:solidFill>
                <a:srgbClr val="B4FB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0" name="Group 1039">
            <a:extLst>
              <a:ext uri="{FF2B5EF4-FFF2-40B4-BE49-F238E27FC236}">
                <a16:creationId xmlns:a16="http://schemas.microsoft.com/office/drawing/2014/main" id="{EFC6D8BE-FF46-4B9C-9EE7-F1BB5AB1EBBE}"/>
              </a:ext>
            </a:extLst>
          </p:cNvPr>
          <p:cNvGrpSpPr/>
          <p:nvPr/>
        </p:nvGrpSpPr>
        <p:grpSpPr>
          <a:xfrm>
            <a:off x="612773" y="2646683"/>
            <a:ext cx="11221722" cy="1890762"/>
            <a:chOff x="612773" y="2646683"/>
            <a:chExt cx="11221722" cy="1890762"/>
          </a:xfrm>
        </p:grpSpPr>
        <p:grpSp>
          <p:nvGrpSpPr>
            <p:cNvPr id="1035" name="Group 1034">
              <a:extLst>
                <a:ext uri="{FF2B5EF4-FFF2-40B4-BE49-F238E27FC236}">
                  <a16:creationId xmlns:a16="http://schemas.microsoft.com/office/drawing/2014/main" id="{DC10C582-1076-4513-8B6A-2B2B388560CB}"/>
                </a:ext>
              </a:extLst>
            </p:cNvPr>
            <p:cNvGrpSpPr/>
            <p:nvPr/>
          </p:nvGrpSpPr>
          <p:grpSpPr>
            <a:xfrm>
              <a:off x="612773" y="2646683"/>
              <a:ext cx="11221722" cy="1890762"/>
              <a:chOff x="612773" y="2646683"/>
              <a:chExt cx="11221722" cy="1890762"/>
            </a:xfrm>
          </p:grpSpPr>
          <p:cxnSp>
            <p:nvCxnSpPr>
              <p:cNvPr id="7" name="Straight Arrow Connector 6">
                <a:extLst>
                  <a:ext uri="{FF2B5EF4-FFF2-40B4-BE49-F238E27FC236}">
                    <a16:creationId xmlns:a16="http://schemas.microsoft.com/office/drawing/2014/main" id="{A25AA95C-5CED-40AF-9161-ACEBF8796299}"/>
                  </a:ext>
                </a:extLst>
              </p:cNvPr>
              <p:cNvCxnSpPr>
                <a:cxnSpLocks/>
              </p:cNvCxnSpPr>
              <p:nvPr/>
            </p:nvCxnSpPr>
            <p:spPr bwMode="gray">
              <a:xfrm>
                <a:off x="612773" y="3593191"/>
                <a:ext cx="10972802" cy="0"/>
              </a:xfrm>
              <a:prstGeom prst="straightConnector1">
                <a:avLst/>
              </a:prstGeom>
              <a:ln w="57150">
                <a:solidFill>
                  <a:schemeClr val="bg2"/>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B83892A-A879-4C48-8E94-F3760F49E4C4}"/>
                  </a:ext>
                </a:extLst>
              </p:cNvPr>
              <p:cNvSpPr txBox="1"/>
              <p:nvPr/>
            </p:nvSpPr>
            <p:spPr bwMode="gray">
              <a:xfrm>
                <a:off x="1444504" y="2760191"/>
                <a:ext cx="1131922" cy="369332"/>
              </a:xfrm>
              <a:prstGeom prst="rect">
                <a:avLst/>
              </a:prstGeom>
            </p:spPr>
            <p:txBody>
              <a:bodyPr vert="horz" wrap="square" lIns="0" tIns="0" rIns="0" bIns="0" rtlCol="0">
                <a:spAutoFit/>
              </a:bodyPr>
              <a:lstStyle/>
              <a:p>
                <a:pPr>
                  <a:spcBef>
                    <a:spcPts val="600"/>
                  </a:spcBef>
                  <a:buClr>
                    <a:schemeClr val="accent6"/>
                  </a:buClr>
                </a:pPr>
                <a:r>
                  <a:rPr lang="en-US" sz="1200"/>
                  <a:t>Triage and symptom check</a:t>
                </a:r>
              </a:p>
            </p:txBody>
          </p:sp>
          <p:sp>
            <p:nvSpPr>
              <p:cNvPr id="19" name="TextBox 18">
                <a:extLst>
                  <a:ext uri="{FF2B5EF4-FFF2-40B4-BE49-F238E27FC236}">
                    <a16:creationId xmlns:a16="http://schemas.microsoft.com/office/drawing/2014/main" id="{266FB1D1-5A30-4FF0-B67E-04BDE5B2ECEE}"/>
                  </a:ext>
                </a:extLst>
              </p:cNvPr>
              <p:cNvSpPr txBox="1"/>
              <p:nvPr/>
            </p:nvSpPr>
            <p:spPr bwMode="gray">
              <a:xfrm>
                <a:off x="3326469" y="2852524"/>
                <a:ext cx="1101442" cy="184666"/>
              </a:xfrm>
              <a:prstGeom prst="rect">
                <a:avLst/>
              </a:prstGeom>
            </p:spPr>
            <p:txBody>
              <a:bodyPr vert="horz" wrap="square" lIns="0" tIns="0" rIns="0" bIns="0" rtlCol="0">
                <a:spAutoFit/>
              </a:bodyPr>
              <a:lstStyle/>
              <a:p>
                <a:pPr>
                  <a:spcBef>
                    <a:spcPts val="600"/>
                  </a:spcBef>
                  <a:buClr>
                    <a:schemeClr val="accent6"/>
                  </a:buClr>
                </a:pPr>
                <a:r>
                  <a:rPr lang="en-US" sz="1200"/>
                  <a:t>Scheduling</a:t>
                </a:r>
              </a:p>
            </p:txBody>
          </p:sp>
          <p:sp>
            <p:nvSpPr>
              <p:cNvPr id="20" name="TextBox 19">
                <a:extLst>
                  <a:ext uri="{FF2B5EF4-FFF2-40B4-BE49-F238E27FC236}">
                    <a16:creationId xmlns:a16="http://schemas.microsoft.com/office/drawing/2014/main" id="{0A4A20C5-6335-4642-B197-BA8C0EFD2432}"/>
                  </a:ext>
                </a:extLst>
              </p:cNvPr>
              <p:cNvSpPr txBox="1"/>
              <p:nvPr/>
            </p:nvSpPr>
            <p:spPr bwMode="gray">
              <a:xfrm>
                <a:off x="2376278" y="4054605"/>
                <a:ext cx="955390" cy="369332"/>
              </a:xfrm>
              <a:prstGeom prst="rect">
                <a:avLst/>
              </a:prstGeom>
            </p:spPr>
            <p:txBody>
              <a:bodyPr vert="horz" wrap="square" lIns="0" tIns="0" rIns="0" bIns="0" rtlCol="0">
                <a:spAutoFit/>
              </a:bodyPr>
              <a:lstStyle/>
              <a:p>
                <a:pPr>
                  <a:spcBef>
                    <a:spcPts val="600"/>
                  </a:spcBef>
                  <a:buClr>
                    <a:schemeClr val="accent6"/>
                  </a:buClr>
                </a:pPr>
                <a:r>
                  <a:rPr lang="en-US" sz="1200"/>
                  <a:t>Provider search</a:t>
                </a:r>
              </a:p>
            </p:txBody>
          </p:sp>
          <p:sp>
            <p:nvSpPr>
              <p:cNvPr id="21" name="TextBox 20">
                <a:extLst>
                  <a:ext uri="{FF2B5EF4-FFF2-40B4-BE49-F238E27FC236}">
                    <a16:creationId xmlns:a16="http://schemas.microsoft.com/office/drawing/2014/main" id="{E45EF24B-74EC-4CE2-8769-11DD01ADBD35}"/>
                  </a:ext>
                </a:extLst>
              </p:cNvPr>
              <p:cNvSpPr txBox="1"/>
              <p:nvPr/>
            </p:nvSpPr>
            <p:spPr bwMode="gray">
              <a:xfrm>
                <a:off x="4260724" y="4054605"/>
                <a:ext cx="1349728" cy="369332"/>
              </a:xfrm>
              <a:prstGeom prst="rect">
                <a:avLst/>
              </a:prstGeom>
            </p:spPr>
            <p:txBody>
              <a:bodyPr vert="horz" wrap="square" lIns="0" tIns="0" rIns="0" bIns="0" rtlCol="0">
                <a:spAutoFit/>
              </a:bodyPr>
              <a:lstStyle/>
              <a:p>
                <a:pPr>
                  <a:spcBef>
                    <a:spcPts val="600"/>
                  </a:spcBef>
                  <a:buClr>
                    <a:schemeClr val="accent6"/>
                  </a:buClr>
                </a:pPr>
                <a:r>
                  <a:rPr lang="en-US" sz="1200"/>
                  <a:t>Check-in and insurance</a:t>
                </a:r>
              </a:p>
            </p:txBody>
          </p:sp>
          <p:sp>
            <p:nvSpPr>
              <p:cNvPr id="22" name="TextBox 21">
                <a:extLst>
                  <a:ext uri="{FF2B5EF4-FFF2-40B4-BE49-F238E27FC236}">
                    <a16:creationId xmlns:a16="http://schemas.microsoft.com/office/drawing/2014/main" id="{18168771-FE7D-484E-B4AB-71A9EB2D8DA6}"/>
                  </a:ext>
                </a:extLst>
              </p:cNvPr>
              <p:cNvSpPr txBox="1"/>
              <p:nvPr/>
            </p:nvSpPr>
            <p:spPr bwMode="gray">
              <a:xfrm>
                <a:off x="7078083" y="2760191"/>
                <a:ext cx="766413" cy="369332"/>
              </a:xfrm>
              <a:prstGeom prst="rect">
                <a:avLst/>
              </a:prstGeom>
            </p:spPr>
            <p:txBody>
              <a:bodyPr vert="horz" wrap="square" lIns="0" tIns="0" rIns="0" bIns="0" rtlCol="0">
                <a:spAutoFit/>
              </a:bodyPr>
              <a:lstStyle/>
              <a:p>
                <a:pPr>
                  <a:spcBef>
                    <a:spcPts val="600"/>
                  </a:spcBef>
                  <a:buClr>
                    <a:schemeClr val="accent6"/>
                  </a:buClr>
                </a:pPr>
                <a:r>
                  <a:rPr lang="en-US" sz="1200"/>
                  <a:t>Patient portal</a:t>
                </a:r>
              </a:p>
            </p:txBody>
          </p:sp>
          <p:sp>
            <p:nvSpPr>
              <p:cNvPr id="23" name="TextBox 22">
                <a:extLst>
                  <a:ext uri="{FF2B5EF4-FFF2-40B4-BE49-F238E27FC236}">
                    <a16:creationId xmlns:a16="http://schemas.microsoft.com/office/drawing/2014/main" id="{F66A8934-E70C-4B6A-BCB6-D89E1D806A82}"/>
                  </a:ext>
                </a:extLst>
              </p:cNvPr>
              <p:cNvSpPr txBox="1"/>
              <p:nvPr/>
            </p:nvSpPr>
            <p:spPr bwMode="gray">
              <a:xfrm>
                <a:off x="5225161" y="2760191"/>
                <a:ext cx="596348" cy="369332"/>
              </a:xfrm>
              <a:prstGeom prst="rect">
                <a:avLst/>
              </a:prstGeom>
            </p:spPr>
            <p:txBody>
              <a:bodyPr vert="horz" wrap="square" lIns="0" tIns="0" rIns="0" bIns="0" rtlCol="0">
                <a:spAutoFit/>
              </a:bodyPr>
              <a:lstStyle/>
              <a:p>
                <a:pPr>
                  <a:spcBef>
                    <a:spcPts val="600"/>
                  </a:spcBef>
                  <a:buClr>
                    <a:schemeClr val="accent6"/>
                  </a:buClr>
                </a:pPr>
                <a:r>
                  <a:rPr lang="en-US" sz="1200"/>
                  <a:t>Virtual visit</a:t>
                </a:r>
              </a:p>
            </p:txBody>
          </p:sp>
          <p:sp>
            <p:nvSpPr>
              <p:cNvPr id="25" name="TextBox 24">
                <a:extLst>
                  <a:ext uri="{FF2B5EF4-FFF2-40B4-BE49-F238E27FC236}">
                    <a16:creationId xmlns:a16="http://schemas.microsoft.com/office/drawing/2014/main" id="{D66A963C-FBFE-40A4-9E06-340C539B398E}"/>
                  </a:ext>
                </a:extLst>
              </p:cNvPr>
              <p:cNvSpPr txBox="1"/>
              <p:nvPr/>
            </p:nvSpPr>
            <p:spPr bwMode="gray">
              <a:xfrm>
                <a:off x="6142410" y="4054605"/>
                <a:ext cx="1349728" cy="369332"/>
              </a:xfrm>
              <a:prstGeom prst="rect">
                <a:avLst/>
              </a:prstGeom>
            </p:spPr>
            <p:txBody>
              <a:bodyPr vert="horz" wrap="square" lIns="0" tIns="0" rIns="0" bIns="0" rtlCol="0">
                <a:spAutoFit/>
              </a:bodyPr>
              <a:lstStyle/>
              <a:p>
                <a:pPr>
                  <a:spcBef>
                    <a:spcPts val="600"/>
                  </a:spcBef>
                  <a:buClr>
                    <a:schemeClr val="accent6"/>
                  </a:buClr>
                </a:pPr>
                <a:r>
                  <a:rPr lang="en-US" sz="1200"/>
                  <a:t>Labs and prescriptions</a:t>
                </a:r>
              </a:p>
            </p:txBody>
          </p:sp>
          <p:sp>
            <p:nvSpPr>
              <p:cNvPr id="26" name="TextBox 25">
                <a:extLst>
                  <a:ext uri="{FF2B5EF4-FFF2-40B4-BE49-F238E27FC236}">
                    <a16:creationId xmlns:a16="http://schemas.microsoft.com/office/drawing/2014/main" id="{EEAEDB8B-2B51-453F-92F7-7F423516EE98}"/>
                  </a:ext>
                </a:extLst>
              </p:cNvPr>
              <p:cNvSpPr txBox="1"/>
              <p:nvPr/>
            </p:nvSpPr>
            <p:spPr bwMode="gray">
              <a:xfrm>
                <a:off x="8985527" y="2760191"/>
                <a:ext cx="935639" cy="369332"/>
              </a:xfrm>
              <a:prstGeom prst="rect">
                <a:avLst/>
              </a:prstGeom>
            </p:spPr>
            <p:txBody>
              <a:bodyPr vert="horz" wrap="square" lIns="0" tIns="0" rIns="0" bIns="0" rtlCol="0">
                <a:spAutoFit/>
              </a:bodyPr>
              <a:lstStyle/>
              <a:p>
                <a:pPr>
                  <a:spcBef>
                    <a:spcPts val="600"/>
                  </a:spcBef>
                  <a:buClr>
                    <a:schemeClr val="accent6"/>
                  </a:buClr>
                </a:pPr>
                <a:r>
                  <a:rPr lang="en-US" sz="1200" dirty="0"/>
                  <a:t>Follow-up virtual visit</a:t>
                </a:r>
              </a:p>
            </p:txBody>
          </p:sp>
          <p:sp>
            <p:nvSpPr>
              <p:cNvPr id="27" name="TextBox 26">
                <a:extLst>
                  <a:ext uri="{FF2B5EF4-FFF2-40B4-BE49-F238E27FC236}">
                    <a16:creationId xmlns:a16="http://schemas.microsoft.com/office/drawing/2014/main" id="{485FD47D-32A7-4AE5-AC80-391ED49BAF35}"/>
                  </a:ext>
                </a:extLst>
              </p:cNvPr>
              <p:cNvSpPr txBox="1"/>
              <p:nvPr/>
            </p:nvSpPr>
            <p:spPr bwMode="gray">
              <a:xfrm>
                <a:off x="9902118" y="4054605"/>
                <a:ext cx="1337382" cy="369332"/>
              </a:xfrm>
              <a:prstGeom prst="rect">
                <a:avLst/>
              </a:prstGeom>
            </p:spPr>
            <p:txBody>
              <a:bodyPr vert="horz" wrap="square" lIns="0" tIns="0" rIns="0" bIns="0" rtlCol="0">
                <a:spAutoFit/>
              </a:bodyPr>
              <a:lstStyle/>
              <a:p>
                <a:pPr>
                  <a:spcBef>
                    <a:spcPts val="600"/>
                  </a:spcBef>
                  <a:buClr>
                    <a:schemeClr val="accent6"/>
                  </a:buClr>
                </a:pPr>
                <a:r>
                  <a:rPr lang="en-US" sz="1200"/>
                  <a:t>Remote monitoring device setup</a:t>
                </a:r>
              </a:p>
            </p:txBody>
          </p:sp>
          <p:sp>
            <p:nvSpPr>
              <p:cNvPr id="29" name="TextBox 28">
                <a:extLst>
                  <a:ext uri="{FF2B5EF4-FFF2-40B4-BE49-F238E27FC236}">
                    <a16:creationId xmlns:a16="http://schemas.microsoft.com/office/drawing/2014/main" id="{A8F55C97-DE1A-4755-9365-2C6E9B45145F}"/>
                  </a:ext>
                </a:extLst>
              </p:cNvPr>
              <p:cNvSpPr txBox="1"/>
              <p:nvPr/>
            </p:nvSpPr>
            <p:spPr bwMode="gray">
              <a:xfrm>
                <a:off x="10829641" y="2760191"/>
                <a:ext cx="1004854" cy="369332"/>
              </a:xfrm>
              <a:prstGeom prst="rect">
                <a:avLst/>
              </a:prstGeom>
            </p:spPr>
            <p:txBody>
              <a:bodyPr vert="horz" wrap="square" lIns="0" tIns="0" rIns="0" bIns="0" rtlCol="0">
                <a:spAutoFit/>
              </a:bodyPr>
              <a:lstStyle/>
              <a:p>
                <a:pPr>
                  <a:spcBef>
                    <a:spcPts val="600"/>
                  </a:spcBef>
                  <a:buClr>
                    <a:schemeClr val="accent6"/>
                  </a:buClr>
                </a:pPr>
                <a:r>
                  <a:rPr lang="en-US" sz="1200"/>
                  <a:t>Ongoing monitoring</a:t>
                </a:r>
              </a:p>
            </p:txBody>
          </p:sp>
          <p:grpSp>
            <p:nvGrpSpPr>
              <p:cNvPr id="48" name="Group 47">
                <a:extLst>
                  <a:ext uri="{FF2B5EF4-FFF2-40B4-BE49-F238E27FC236}">
                    <a16:creationId xmlns:a16="http://schemas.microsoft.com/office/drawing/2014/main" id="{EB8C8216-147D-4C69-A684-E130F74940CD}"/>
                  </a:ext>
                </a:extLst>
              </p:cNvPr>
              <p:cNvGrpSpPr/>
              <p:nvPr/>
            </p:nvGrpSpPr>
            <p:grpSpPr>
              <a:xfrm>
                <a:off x="2649562" y="2646683"/>
                <a:ext cx="596348" cy="596348"/>
                <a:chOff x="2482300" y="2890625"/>
                <a:chExt cx="596348" cy="596348"/>
              </a:xfrm>
            </p:grpSpPr>
            <p:sp>
              <p:nvSpPr>
                <p:cNvPr id="9" name="Oval 8">
                  <a:extLst>
                    <a:ext uri="{FF2B5EF4-FFF2-40B4-BE49-F238E27FC236}">
                      <a16:creationId xmlns:a16="http://schemas.microsoft.com/office/drawing/2014/main" id="{AA1ECE9E-777A-42CA-91AD-DA4D286C63FB}"/>
                    </a:ext>
                  </a:extLst>
                </p:cNvPr>
                <p:cNvSpPr/>
                <p:nvPr/>
              </p:nvSpPr>
              <p:spPr bwMode="gray">
                <a:xfrm>
                  <a:off x="2482300" y="2890625"/>
                  <a:ext cx="596348" cy="596348"/>
                </a:xfrm>
                <a:prstGeom prst="ellipse">
                  <a:avLst/>
                </a:prstGeom>
                <a:noFill/>
                <a:ln w="19050">
                  <a:solidFill>
                    <a:srgbClr val="B4FB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descr="Icon&#10;&#10;Description automatically generated">
                  <a:extLst>
                    <a:ext uri="{FF2B5EF4-FFF2-40B4-BE49-F238E27FC236}">
                      <a16:creationId xmlns:a16="http://schemas.microsoft.com/office/drawing/2014/main" id="{333DFBD1-E55C-49FC-8806-3A7A1904A5C4}"/>
                    </a:ext>
                  </a:extLst>
                </p:cNvPr>
                <p:cNvPicPr>
                  <a:picLocks noChangeAspect="1"/>
                </p:cNvPicPr>
                <p:nvPr/>
              </p:nvPicPr>
              <p:blipFill>
                <a:blip r:embed="rId4"/>
                <a:stretch>
                  <a:fillRect/>
                </a:stretch>
              </p:blipFill>
              <p:spPr>
                <a:xfrm>
                  <a:off x="2611396" y="3005919"/>
                  <a:ext cx="338156" cy="365760"/>
                </a:xfrm>
                <a:prstGeom prst="rect">
                  <a:avLst/>
                </a:prstGeom>
              </p:spPr>
            </p:pic>
          </p:grpSp>
          <p:grpSp>
            <p:nvGrpSpPr>
              <p:cNvPr id="54" name="Group 53">
                <a:extLst>
                  <a:ext uri="{FF2B5EF4-FFF2-40B4-BE49-F238E27FC236}">
                    <a16:creationId xmlns:a16="http://schemas.microsoft.com/office/drawing/2014/main" id="{4CC27791-EF69-4DE9-AE79-BE4838A9F878}"/>
                  </a:ext>
                </a:extLst>
              </p:cNvPr>
              <p:cNvGrpSpPr/>
              <p:nvPr/>
            </p:nvGrpSpPr>
            <p:grpSpPr>
              <a:xfrm>
                <a:off x="1708616" y="3941097"/>
                <a:ext cx="596348" cy="596348"/>
                <a:chOff x="1145998" y="3953963"/>
                <a:chExt cx="596348" cy="596348"/>
              </a:xfrm>
            </p:grpSpPr>
            <p:sp>
              <p:nvSpPr>
                <p:cNvPr id="13" name="Oval 12">
                  <a:extLst>
                    <a:ext uri="{FF2B5EF4-FFF2-40B4-BE49-F238E27FC236}">
                      <a16:creationId xmlns:a16="http://schemas.microsoft.com/office/drawing/2014/main" id="{488D31B2-BADD-40C1-9C3E-9EB2CE5A584A}"/>
                    </a:ext>
                  </a:extLst>
                </p:cNvPr>
                <p:cNvSpPr/>
                <p:nvPr/>
              </p:nvSpPr>
              <p:spPr bwMode="gray">
                <a:xfrm>
                  <a:off x="1145998" y="3953963"/>
                  <a:ext cx="596348" cy="596348"/>
                </a:xfrm>
                <a:prstGeom prst="ellipse">
                  <a:avLst/>
                </a:prstGeom>
                <a:noFill/>
                <a:ln w="19050">
                  <a:solidFill>
                    <a:srgbClr val="B4FB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86BBB4DE-A869-45CB-BED8-79A1A328872F}"/>
                    </a:ext>
                  </a:extLst>
                </p:cNvPr>
                <p:cNvGrpSpPr/>
                <p:nvPr/>
              </p:nvGrpSpPr>
              <p:grpSpPr>
                <a:xfrm>
                  <a:off x="1216373" y="4069257"/>
                  <a:ext cx="398449" cy="365760"/>
                  <a:chOff x="1242555" y="4060273"/>
                  <a:chExt cx="398449" cy="365760"/>
                </a:xfrm>
              </p:grpSpPr>
              <p:pic>
                <p:nvPicPr>
                  <p:cNvPr id="53" name="Picture 52" descr="Icon&#10;&#10;Description automatically generated">
                    <a:extLst>
                      <a:ext uri="{FF2B5EF4-FFF2-40B4-BE49-F238E27FC236}">
                        <a16:creationId xmlns:a16="http://schemas.microsoft.com/office/drawing/2014/main" id="{F0C968CD-4FC3-4C97-8E71-0422FC7D6DB2}"/>
                      </a:ext>
                    </a:extLst>
                  </p:cNvPr>
                  <p:cNvPicPr>
                    <a:picLocks noChangeAspect="1"/>
                  </p:cNvPicPr>
                  <p:nvPr/>
                </p:nvPicPr>
                <p:blipFill>
                  <a:blip r:embed="rId5">
                    <a:lum bright="70000" contrast="-70000"/>
                  </a:blip>
                  <a:stretch>
                    <a:fillRect/>
                  </a:stretch>
                </p:blipFill>
                <p:spPr>
                  <a:xfrm>
                    <a:off x="1242555" y="4104311"/>
                    <a:ext cx="186300" cy="266863"/>
                  </a:xfrm>
                  <a:prstGeom prst="rect">
                    <a:avLst/>
                  </a:prstGeom>
                </p:spPr>
              </p:pic>
              <p:pic>
                <p:nvPicPr>
                  <p:cNvPr id="32" name="Picture 31" descr="Icon&#10;&#10;Description automatically generated">
                    <a:extLst>
                      <a:ext uri="{FF2B5EF4-FFF2-40B4-BE49-F238E27FC236}">
                        <a16:creationId xmlns:a16="http://schemas.microsoft.com/office/drawing/2014/main" id="{CEF69E67-4248-4896-90E3-6008393A8D87}"/>
                      </a:ext>
                    </a:extLst>
                  </p:cNvPr>
                  <p:cNvPicPr>
                    <a:picLocks noChangeAspect="1"/>
                  </p:cNvPicPr>
                  <p:nvPr/>
                </p:nvPicPr>
                <p:blipFill>
                  <a:blip r:embed="rId6"/>
                  <a:stretch>
                    <a:fillRect/>
                  </a:stretch>
                </p:blipFill>
                <p:spPr>
                  <a:xfrm>
                    <a:off x="1370072" y="4060273"/>
                    <a:ext cx="270932" cy="365760"/>
                  </a:xfrm>
                  <a:prstGeom prst="rect">
                    <a:avLst/>
                  </a:prstGeom>
                </p:spPr>
              </p:pic>
            </p:grpSp>
          </p:grpSp>
          <p:grpSp>
            <p:nvGrpSpPr>
              <p:cNvPr id="1031" name="Group 1030">
                <a:extLst>
                  <a:ext uri="{FF2B5EF4-FFF2-40B4-BE49-F238E27FC236}">
                    <a16:creationId xmlns:a16="http://schemas.microsoft.com/office/drawing/2014/main" id="{62DABAD1-57D3-4BD5-B318-59C65CA7797C}"/>
                  </a:ext>
                </a:extLst>
              </p:cNvPr>
              <p:cNvGrpSpPr/>
              <p:nvPr/>
            </p:nvGrpSpPr>
            <p:grpSpPr>
              <a:xfrm>
                <a:off x="767598" y="2646683"/>
                <a:ext cx="596348" cy="596348"/>
                <a:chOff x="767598" y="2547294"/>
                <a:chExt cx="596348" cy="596348"/>
              </a:xfrm>
            </p:grpSpPr>
            <p:sp>
              <p:nvSpPr>
                <p:cNvPr id="8" name="Oval 7">
                  <a:extLst>
                    <a:ext uri="{FF2B5EF4-FFF2-40B4-BE49-F238E27FC236}">
                      <a16:creationId xmlns:a16="http://schemas.microsoft.com/office/drawing/2014/main" id="{C4E46756-32A9-46DF-B00A-3717877192BF}"/>
                    </a:ext>
                  </a:extLst>
                </p:cNvPr>
                <p:cNvSpPr/>
                <p:nvPr/>
              </p:nvSpPr>
              <p:spPr bwMode="gray">
                <a:xfrm>
                  <a:off x="767598" y="2547294"/>
                  <a:ext cx="596348" cy="596348"/>
                </a:xfrm>
                <a:prstGeom prst="ellipse">
                  <a:avLst/>
                </a:prstGeom>
                <a:noFill/>
                <a:ln w="19050">
                  <a:solidFill>
                    <a:srgbClr val="B4FB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0" name="Group 1029">
                  <a:extLst>
                    <a:ext uri="{FF2B5EF4-FFF2-40B4-BE49-F238E27FC236}">
                      <a16:creationId xmlns:a16="http://schemas.microsoft.com/office/drawing/2014/main" id="{607DB799-59DC-4E65-B93F-4C92AD18A8BA}"/>
                    </a:ext>
                  </a:extLst>
                </p:cNvPr>
                <p:cNvGrpSpPr/>
                <p:nvPr/>
              </p:nvGrpSpPr>
              <p:grpSpPr>
                <a:xfrm>
                  <a:off x="849024" y="2694338"/>
                  <a:ext cx="433496" cy="365760"/>
                  <a:chOff x="849024" y="2694338"/>
                  <a:chExt cx="433496" cy="365760"/>
                </a:xfrm>
              </p:grpSpPr>
              <p:pic>
                <p:nvPicPr>
                  <p:cNvPr id="33" name="Picture 32" descr="Icon&#10;&#10;Description automatically generated">
                    <a:extLst>
                      <a:ext uri="{FF2B5EF4-FFF2-40B4-BE49-F238E27FC236}">
                        <a16:creationId xmlns:a16="http://schemas.microsoft.com/office/drawing/2014/main" id="{6BA463FE-9DE7-4EE4-BD97-552FC3384F7D}"/>
                      </a:ext>
                    </a:extLst>
                  </p:cNvPr>
                  <p:cNvPicPr>
                    <a:picLocks noChangeAspect="1"/>
                  </p:cNvPicPr>
                  <p:nvPr/>
                </p:nvPicPr>
                <p:blipFill>
                  <a:blip r:embed="rId7">
                    <a:alphaModFix amt="70000"/>
                  </a:blip>
                  <a:stretch>
                    <a:fillRect/>
                  </a:stretch>
                </p:blipFill>
                <p:spPr>
                  <a:xfrm>
                    <a:off x="902608" y="2716819"/>
                    <a:ext cx="185356" cy="185356"/>
                  </a:xfrm>
                  <a:prstGeom prst="rect">
                    <a:avLst/>
                  </a:prstGeom>
                </p:spPr>
              </p:pic>
              <p:pic>
                <p:nvPicPr>
                  <p:cNvPr id="30" name="Picture 29" descr="Icon&#10;&#10;Description automatically generated">
                    <a:extLst>
                      <a:ext uri="{FF2B5EF4-FFF2-40B4-BE49-F238E27FC236}">
                        <a16:creationId xmlns:a16="http://schemas.microsoft.com/office/drawing/2014/main" id="{6684C3C0-62C4-498D-B963-C8CC9A2BAB53}"/>
                      </a:ext>
                    </a:extLst>
                  </p:cNvPr>
                  <p:cNvPicPr>
                    <a:picLocks noChangeAspect="1"/>
                  </p:cNvPicPr>
                  <p:nvPr/>
                </p:nvPicPr>
                <p:blipFill>
                  <a:blip r:embed="rId8"/>
                  <a:stretch>
                    <a:fillRect/>
                  </a:stretch>
                </p:blipFill>
                <p:spPr>
                  <a:xfrm>
                    <a:off x="849024" y="2694338"/>
                    <a:ext cx="433496" cy="365760"/>
                  </a:xfrm>
                  <a:prstGeom prst="rect">
                    <a:avLst/>
                  </a:prstGeom>
                </p:spPr>
              </p:pic>
            </p:grpSp>
          </p:grpSp>
          <p:grpSp>
            <p:nvGrpSpPr>
              <p:cNvPr id="59" name="Group 58">
                <a:extLst>
                  <a:ext uri="{FF2B5EF4-FFF2-40B4-BE49-F238E27FC236}">
                    <a16:creationId xmlns:a16="http://schemas.microsoft.com/office/drawing/2014/main" id="{8247EB85-9A42-4207-8FA1-C2604373DAD3}"/>
                  </a:ext>
                </a:extLst>
              </p:cNvPr>
              <p:cNvGrpSpPr/>
              <p:nvPr/>
            </p:nvGrpSpPr>
            <p:grpSpPr>
              <a:xfrm>
                <a:off x="8289571" y="2646683"/>
                <a:ext cx="596348" cy="596348"/>
                <a:chOff x="8515451" y="2842554"/>
                <a:chExt cx="596348" cy="596348"/>
              </a:xfrm>
            </p:grpSpPr>
            <p:sp>
              <p:nvSpPr>
                <p:cNvPr id="16" name="Oval 15">
                  <a:extLst>
                    <a:ext uri="{FF2B5EF4-FFF2-40B4-BE49-F238E27FC236}">
                      <a16:creationId xmlns:a16="http://schemas.microsoft.com/office/drawing/2014/main" id="{385933D7-BA12-4FE6-A578-1A559F613115}"/>
                    </a:ext>
                  </a:extLst>
                </p:cNvPr>
                <p:cNvSpPr/>
                <p:nvPr/>
              </p:nvSpPr>
              <p:spPr bwMode="gray">
                <a:xfrm>
                  <a:off x="8515451" y="2842554"/>
                  <a:ext cx="596348" cy="596348"/>
                </a:xfrm>
                <a:prstGeom prst="ellipse">
                  <a:avLst/>
                </a:prstGeom>
                <a:noFill/>
                <a:ln w="19050">
                  <a:solidFill>
                    <a:srgbClr val="9999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descr="Icon&#10;&#10;Description automatically generated">
                  <a:extLst>
                    <a:ext uri="{FF2B5EF4-FFF2-40B4-BE49-F238E27FC236}">
                      <a16:creationId xmlns:a16="http://schemas.microsoft.com/office/drawing/2014/main" id="{1743E8E2-C759-442B-87F5-DD976CD771FD}"/>
                    </a:ext>
                  </a:extLst>
                </p:cNvPr>
                <p:cNvPicPr>
                  <a:picLocks noChangeAspect="1"/>
                </p:cNvPicPr>
                <p:nvPr/>
              </p:nvPicPr>
              <p:blipFill>
                <a:blip r:embed="rId9"/>
                <a:stretch>
                  <a:fillRect/>
                </a:stretch>
              </p:blipFill>
              <p:spPr>
                <a:xfrm>
                  <a:off x="8585025" y="2938899"/>
                  <a:ext cx="457200" cy="346509"/>
                </a:xfrm>
                <a:prstGeom prst="rect">
                  <a:avLst/>
                </a:prstGeom>
              </p:spPr>
            </p:pic>
          </p:grpSp>
          <p:grpSp>
            <p:nvGrpSpPr>
              <p:cNvPr id="56" name="Group 55">
                <a:extLst>
                  <a:ext uri="{FF2B5EF4-FFF2-40B4-BE49-F238E27FC236}">
                    <a16:creationId xmlns:a16="http://schemas.microsoft.com/office/drawing/2014/main" id="{9B0BFD3C-A1B2-4C47-B588-9DAB781F322D}"/>
                  </a:ext>
                </a:extLst>
              </p:cNvPr>
              <p:cNvGrpSpPr/>
              <p:nvPr/>
            </p:nvGrpSpPr>
            <p:grpSpPr>
              <a:xfrm>
                <a:off x="6382127" y="2646683"/>
                <a:ext cx="596348" cy="596348"/>
                <a:chOff x="5776060" y="3991190"/>
                <a:chExt cx="596348" cy="596348"/>
              </a:xfrm>
            </p:grpSpPr>
            <p:sp>
              <p:nvSpPr>
                <p:cNvPr id="15" name="Oval 14">
                  <a:extLst>
                    <a:ext uri="{FF2B5EF4-FFF2-40B4-BE49-F238E27FC236}">
                      <a16:creationId xmlns:a16="http://schemas.microsoft.com/office/drawing/2014/main" id="{AAB57075-898F-470D-B159-E743B466BF51}"/>
                    </a:ext>
                  </a:extLst>
                </p:cNvPr>
                <p:cNvSpPr/>
                <p:nvPr/>
              </p:nvSpPr>
              <p:spPr bwMode="gray">
                <a:xfrm>
                  <a:off x="5776060" y="3991190"/>
                  <a:ext cx="596348" cy="596348"/>
                </a:xfrm>
                <a:prstGeom prst="ellipse">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descr="A picture containing object, monitor, clock, computer&#10;&#10;Description automatically generated">
                  <a:extLst>
                    <a:ext uri="{FF2B5EF4-FFF2-40B4-BE49-F238E27FC236}">
                      <a16:creationId xmlns:a16="http://schemas.microsoft.com/office/drawing/2014/main" id="{613391CD-2A6F-4A9F-A6DA-E14054D22253}"/>
                    </a:ext>
                  </a:extLst>
                </p:cNvPr>
                <p:cNvPicPr>
                  <a:picLocks noChangeAspect="1"/>
                </p:cNvPicPr>
                <p:nvPr/>
              </p:nvPicPr>
              <p:blipFill>
                <a:blip r:embed="rId10"/>
                <a:stretch>
                  <a:fillRect/>
                </a:stretch>
              </p:blipFill>
              <p:spPr>
                <a:xfrm>
                  <a:off x="5864042" y="4145224"/>
                  <a:ext cx="420384" cy="349241"/>
                </a:xfrm>
                <a:prstGeom prst="rect">
                  <a:avLst/>
                </a:prstGeom>
              </p:spPr>
            </p:pic>
          </p:grpSp>
          <p:sp>
            <p:nvSpPr>
              <p:cNvPr id="28" name="Oval 27">
                <a:extLst>
                  <a:ext uri="{FF2B5EF4-FFF2-40B4-BE49-F238E27FC236}">
                    <a16:creationId xmlns:a16="http://schemas.microsoft.com/office/drawing/2014/main" id="{26DBBC5B-4129-4B5A-98EA-A58EF93EEABA}"/>
                  </a:ext>
                </a:extLst>
              </p:cNvPr>
              <p:cNvSpPr/>
              <p:nvPr/>
            </p:nvSpPr>
            <p:spPr bwMode="gray">
              <a:xfrm>
                <a:off x="10170608" y="2646683"/>
                <a:ext cx="596348" cy="596348"/>
              </a:xfrm>
              <a:prstGeom prst="ellipse">
                <a:avLst/>
              </a:prstGeom>
              <a:noFill/>
              <a:ln w="19050">
                <a:solidFill>
                  <a:srgbClr val="9999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a:extLst>
                  <a:ext uri="{FF2B5EF4-FFF2-40B4-BE49-F238E27FC236}">
                    <a16:creationId xmlns:a16="http://schemas.microsoft.com/office/drawing/2014/main" id="{3863DE86-4A17-4125-B094-27DBC6DE1F85}"/>
                  </a:ext>
                </a:extLst>
              </p:cNvPr>
              <p:cNvGrpSpPr/>
              <p:nvPr/>
            </p:nvGrpSpPr>
            <p:grpSpPr>
              <a:xfrm>
                <a:off x="9229697" y="3941097"/>
                <a:ext cx="596348" cy="596348"/>
                <a:chOff x="9069221" y="4044657"/>
                <a:chExt cx="596348" cy="596348"/>
              </a:xfrm>
            </p:grpSpPr>
            <p:sp>
              <p:nvSpPr>
                <p:cNvPr id="17" name="Oval 16">
                  <a:extLst>
                    <a:ext uri="{FF2B5EF4-FFF2-40B4-BE49-F238E27FC236}">
                      <a16:creationId xmlns:a16="http://schemas.microsoft.com/office/drawing/2014/main" id="{9EA7D992-CBD0-4C6E-8F0E-A4E6B1A259E9}"/>
                    </a:ext>
                  </a:extLst>
                </p:cNvPr>
                <p:cNvSpPr/>
                <p:nvPr/>
              </p:nvSpPr>
              <p:spPr bwMode="gray">
                <a:xfrm>
                  <a:off x="9069221" y="4044657"/>
                  <a:ext cx="596348" cy="596348"/>
                </a:xfrm>
                <a:prstGeom prst="ellipse">
                  <a:avLst/>
                </a:prstGeom>
                <a:noFill/>
                <a:ln w="19050">
                  <a:solidFill>
                    <a:srgbClr val="9999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32D12BE2-F67D-43C5-BC51-88498303781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184515" y="4159951"/>
                  <a:ext cx="365760" cy="365760"/>
                </a:xfrm>
                <a:prstGeom prst="rect">
                  <a:avLst/>
                </a:prstGeom>
                <a:noFill/>
                <a:extLst>
                  <a:ext uri="{909E8E84-426E-40DD-AFC4-6F175D3DCCD1}">
                    <a14:hiddenFill xmlns:a14="http://schemas.microsoft.com/office/drawing/2010/main">
                      <a:solidFill>
                        <a:srgbClr val="FFFFFF"/>
                      </a:solidFill>
                    </a14:hiddenFill>
                  </a:ext>
                </a:extLst>
              </p:spPr>
            </p:pic>
          </p:grpSp>
          <p:sp>
            <p:nvSpPr>
              <p:cNvPr id="45" name="TextBox 44">
                <a:extLst>
                  <a:ext uri="{FF2B5EF4-FFF2-40B4-BE49-F238E27FC236}">
                    <a16:creationId xmlns:a16="http://schemas.microsoft.com/office/drawing/2014/main" id="{2162FB62-97F0-4699-866B-CB41C193C5A4}"/>
                  </a:ext>
                </a:extLst>
              </p:cNvPr>
              <p:cNvSpPr txBox="1"/>
              <p:nvPr/>
            </p:nvSpPr>
            <p:spPr bwMode="gray">
              <a:xfrm>
                <a:off x="8023756" y="4054605"/>
                <a:ext cx="904489" cy="369332"/>
              </a:xfrm>
              <a:prstGeom prst="rect">
                <a:avLst/>
              </a:prstGeom>
            </p:spPr>
            <p:txBody>
              <a:bodyPr vert="horz" wrap="square" lIns="0" tIns="0" rIns="0" bIns="0" rtlCol="0">
                <a:spAutoFit/>
              </a:bodyPr>
              <a:lstStyle/>
              <a:p>
                <a:pPr>
                  <a:spcBef>
                    <a:spcPts val="600"/>
                  </a:spcBef>
                  <a:buClr>
                    <a:schemeClr val="accent6"/>
                  </a:buClr>
                </a:pPr>
                <a:r>
                  <a:rPr lang="en-US" sz="1200"/>
                  <a:t>In-person procedure</a:t>
                </a:r>
              </a:p>
            </p:txBody>
          </p:sp>
          <p:grpSp>
            <p:nvGrpSpPr>
              <p:cNvPr id="1034" name="Group 1033">
                <a:extLst>
                  <a:ext uri="{FF2B5EF4-FFF2-40B4-BE49-F238E27FC236}">
                    <a16:creationId xmlns:a16="http://schemas.microsoft.com/office/drawing/2014/main" id="{6A879945-2B9F-4A12-B515-619A408C21D6}"/>
                  </a:ext>
                </a:extLst>
              </p:cNvPr>
              <p:cNvGrpSpPr/>
              <p:nvPr/>
            </p:nvGrpSpPr>
            <p:grpSpPr>
              <a:xfrm>
                <a:off x="7351331" y="3941097"/>
                <a:ext cx="596348" cy="596348"/>
                <a:chOff x="7640877" y="3986817"/>
                <a:chExt cx="596348" cy="596348"/>
              </a:xfrm>
            </p:grpSpPr>
            <p:sp>
              <p:nvSpPr>
                <p:cNvPr id="44" name="Oval 43">
                  <a:extLst>
                    <a:ext uri="{FF2B5EF4-FFF2-40B4-BE49-F238E27FC236}">
                      <a16:creationId xmlns:a16="http://schemas.microsoft.com/office/drawing/2014/main" id="{D988CC43-D822-40D4-B895-A4048CD26FE7}"/>
                    </a:ext>
                  </a:extLst>
                </p:cNvPr>
                <p:cNvSpPr/>
                <p:nvPr/>
              </p:nvSpPr>
              <p:spPr bwMode="gray">
                <a:xfrm>
                  <a:off x="7640877" y="3986817"/>
                  <a:ext cx="596348" cy="596348"/>
                </a:xfrm>
                <a:prstGeom prst="ellipse">
                  <a:avLst/>
                </a:prstGeom>
                <a:noFill/>
                <a:ln w="19050">
                  <a:solidFill>
                    <a:srgbClr val="0071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descr="Icon&#10;&#10;Description automatically generated">
                  <a:extLst>
                    <a:ext uri="{FF2B5EF4-FFF2-40B4-BE49-F238E27FC236}">
                      <a16:creationId xmlns:a16="http://schemas.microsoft.com/office/drawing/2014/main" id="{EC512041-960B-43A7-BCAA-CCD93425D9A1}"/>
                    </a:ext>
                  </a:extLst>
                </p:cNvPr>
                <p:cNvPicPr>
                  <a:picLocks noChangeAspect="1"/>
                </p:cNvPicPr>
                <p:nvPr/>
              </p:nvPicPr>
              <p:blipFill>
                <a:blip r:embed="rId12"/>
                <a:stretch>
                  <a:fillRect/>
                </a:stretch>
              </p:blipFill>
              <p:spPr>
                <a:xfrm>
                  <a:off x="7752150" y="4102111"/>
                  <a:ext cx="392852" cy="365760"/>
                </a:xfrm>
                <a:prstGeom prst="rect">
                  <a:avLst/>
                </a:prstGeom>
              </p:spPr>
            </p:pic>
          </p:grpSp>
          <p:grpSp>
            <p:nvGrpSpPr>
              <p:cNvPr id="63" name="Group 62">
                <a:extLst>
                  <a:ext uri="{FF2B5EF4-FFF2-40B4-BE49-F238E27FC236}">
                    <a16:creationId xmlns:a16="http://schemas.microsoft.com/office/drawing/2014/main" id="{2E083955-D784-4B3F-8946-6E5385BBF236}"/>
                  </a:ext>
                </a:extLst>
              </p:cNvPr>
              <p:cNvGrpSpPr/>
              <p:nvPr/>
            </p:nvGrpSpPr>
            <p:grpSpPr>
              <a:xfrm>
                <a:off x="3588299" y="3941097"/>
                <a:ext cx="596348" cy="596348"/>
                <a:chOff x="2943576" y="3963681"/>
                <a:chExt cx="596348" cy="596348"/>
              </a:xfrm>
            </p:grpSpPr>
            <p:sp>
              <p:nvSpPr>
                <p:cNvPr id="14" name="Oval 13">
                  <a:extLst>
                    <a:ext uri="{FF2B5EF4-FFF2-40B4-BE49-F238E27FC236}">
                      <a16:creationId xmlns:a16="http://schemas.microsoft.com/office/drawing/2014/main" id="{330508E3-13E7-4D5C-A47F-E1EA5F5735D9}"/>
                    </a:ext>
                  </a:extLst>
                </p:cNvPr>
                <p:cNvSpPr/>
                <p:nvPr/>
              </p:nvSpPr>
              <p:spPr bwMode="gray">
                <a:xfrm>
                  <a:off x="2943576" y="3963681"/>
                  <a:ext cx="596348" cy="596348"/>
                </a:xfrm>
                <a:prstGeom prst="ellipse">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0AD9CDDF-6015-474B-97C9-9F83BEAD5847}"/>
                    </a:ext>
                  </a:extLst>
                </p:cNvPr>
                <p:cNvGrpSpPr/>
                <p:nvPr/>
              </p:nvGrpSpPr>
              <p:grpSpPr>
                <a:xfrm>
                  <a:off x="3002949" y="4072625"/>
                  <a:ext cx="454000" cy="350665"/>
                  <a:chOff x="3027992" y="4108226"/>
                  <a:chExt cx="454000" cy="350665"/>
                </a:xfrm>
              </p:grpSpPr>
              <p:pic>
                <p:nvPicPr>
                  <p:cNvPr id="38" name="Picture 37" descr="Icon&#10;&#10;Description automatically generated">
                    <a:extLst>
                      <a:ext uri="{FF2B5EF4-FFF2-40B4-BE49-F238E27FC236}">
                        <a16:creationId xmlns:a16="http://schemas.microsoft.com/office/drawing/2014/main" id="{A6E20B9E-A6D0-4479-B578-0F8360D798F3}"/>
                      </a:ext>
                    </a:extLst>
                  </p:cNvPr>
                  <p:cNvPicPr>
                    <a:picLocks noChangeAspect="1"/>
                  </p:cNvPicPr>
                  <p:nvPr/>
                </p:nvPicPr>
                <p:blipFill rotWithShape="1">
                  <a:blip r:embed="rId13">
                    <a:alphaModFix amt="50000"/>
                  </a:blip>
                  <a:srcRect r="38771"/>
                  <a:stretch/>
                </p:blipFill>
                <p:spPr>
                  <a:xfrm>
                    <a:off x="3027992" y="4116392"/>
                    <a:ext cx="200703" cy="285497"/>
                  </a:xfrm>
                  <a:prstGeom prst="rect">
                    <a:avLst/>
                  </a:prstGeom>
                </p:spPr>
              </p:pic>
              <p:pic>
                <p:nvPicPr>
                  <p:cNvPr id="37" name="Picture 36" descr="Icon&#10;&#10;Description automatically generated">
                    <a:extLst>
                      <a:ext uri="{FF2B5EF4-FFF2-40B4-BE49-F238E27FC236}">
                        <a16:creationId xmlns:a16="http://schemas.microsoft.com/office/drawing/2014/main" id="{083CC7B5-418A-49FA-98ED-A95AE09143C7}"/>
                      </a:ext>
                    </a:extLst>
                  </p:cNvPr>
                  <p:cNvPicPr>
                    <a:picLocks noChangeAspect="1"/>
                  </p:cNvPicPr>
                  <p:nvPr/>
                </p:nvPicPr>
                <p:blipFill>
                  <a:blip r:embed="rId14"/>
                  <a:stretch>
                    <a:fillRect/>
                  </a:stretch>
                </p:blipFill>
                <p:spPr>
                  <a:xfrm>
                    <a:off x="3228734" y="4108226"/>
                    <a:ext cx="253258" cy="350665"/>
                  </a:xfrm>
                  <a:prstGeom prst="rect">
                    <a:avLst/>
                  </a:prstGeom>
                </p:spPr>
              </p:pic>
            </p:grpSp>
          </p:grpSp>
          <p:grpSp>
            <p:nvGrpSpPr>
              <p:cNvPr id="61" name="Group 60">
                <a:extLst>
                  <a:ext uri="{FF2B5EF4-FFF2-40B4-BE49-F238E27FC236}">
                    <a16:creationId xmlns:a16="http://schemas.microsoft.com/office/drawing/2014/main" id="{5FF3AFE8-E2E2-4000-BB8B-D87414179A48}"/>
                  </a:ext>
                </a:extLst>
              </p:cNvPr>
              <p:cNvGrpSpPr/>
              <p:nvPr/>
            </p:nvGrpSpPr>
            <p:grpSpPr>
              <a:xfrm>
                <a:off x="5469985" y="3941097"/>
                <a:ext cx="596348" cy="596348"/>
                <a:chOff x="6346174" y="2747417"/>
                <a:chExt cx="596348" cy="596348"/>
              </a:xfrm>
            </p:grpSpPr>
            <p:sp>
              <p:nvSpPr>
                <p:cNvPr id="10" name="Oval 9">
                  <a:extLst>
                    <a:ext uri="{FF2B5EF4-FFF2-40B4-BE49-F238E27FC236}">
                      <a16:creationId xmlns:a16="http://schemas.microsoft.com/office/drawing/2014/main" id="{0B2CA264-25E8-4A04-9942-365403D47FD5}"/>
                    </a:ext>
                  </a:extLst>
                </p:cNvPr>
                <p:cNvSpPr/>
                <p:nvPr/>
              </p:nvSpPr>
              <p:spPr bwMode="gray">
                <a:xfrm>
                  <a:off x="6346174" y="2747417"/>
                  <a:ext cx="596348" cy="596348"/>
                </a:xfrm>
                <a:prstGeom prst="ellipse">
                  <a:avLst/>
                </a:prstGeom>
                <a:noFill/>
                <a:ln w="19050">
                  <a:solidFill>
                    <a:srgbClr val="0071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88C81014-EC57-4FE1-8D49-B6D6BB575FAB}"/>
                    </a:ext>
                  </a:extLst>
                </p:cNvPr>
                <p:cNvGrpSpPr/>
                <p:nvPr/>
              </p:nvGrpSpPr>
              <p:grpSpPr>
                <a:xfrm>
                  <a:off x="6404142" y="2834439"/>
                  <a:ext cx="423263" cy="422304"/>
                  <a:chOff x="6425354" y="2852277"/>
                  <a:chExt cx="423263" cy="422304"/>
                </a:xfrm>
              </p:grpSpPr>
              <p:pic>
                <p:nvPicPr>
                  <p:cNvPr id="40" name="Picture 39" descr="Icon&#10;&#10;Description automatically generated">
                    <a:extLst>
                      <a:ext uri="{FF2B5EF4-FFF2-40B4-BE49-F238E27FC236}">
                        <a16:creationId xmlns:a16="http://schemas.microsoft.com/office/drawing/2014/main" id="{90154203-C399-4C0F-8797-C0F855984A1A}"/>
                      </a:ext>
                    </a:extLst>
                  </p:cNvPr>
                  <p:cNvPicPr>
                    <a:picLocks noChangeAspect="1"/>
                  </p:cNvPicPr>
                  <p:nvPr/>
                </p:nvPicPr>
                <p:blipFill>
                  <a:blip r:embed="rId15">
                    <a:alphaModFix amt="35000"/>
                  </a:blip>
                  <a:stretch>
                    <a:fillRect/>
                  </a:stretch>
                </p:blipFill>
                <p:spPr>
                  <a:xfrm>
                    <a:off x="6425354" y="2852277"/>
                    <a:ext cx="359312" cy="346478"/>
                  </a:xfrm>
                  <a:prstGeom prst="rect">
                    <a:avLst/>
                  </a:prstGeom>
                </p:spPr>
              </p:pic>
              <p:sp>
                <p:nvSpPr>
                  <p:cNvPr id="57" name="Rectangle 56">
                    <a:extLst>
                      <a:ext uri="{FF2B5EF4-FFF2-40B4-BE49-F238E27FC236}">
                        <a16:creationId xmlns:a16="http://schemas.microsoft.com/office/drawing/2014/main" id="{E78D59C2-A991-49D1-AC18-5DD2F39E0A0C}"/>
                      </a:ext>
                    </a:extLst>
                  </p:cNvPr>
                  <p:cNvSpPr/>
                  <p:nvPr/>
                </p:nvSpPr>
                <p:spPr bwMode="gray">
                  <a:xfrm>
                    <a:off x="6641306" y="2922026"/>
                    <a:ext cx="162397" cy="142642"/>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descr="Icon&#10;&#10;Description automatically generated">
                    <a:extLst>
                      <a:ext uri="{FF2B5EF4-FFF2-40B4-BE49-F238E27FC236}">
                        <a16:creationId xmlns:a16="http://schemas.microsoft.com/office/drawing/2014/main" id="{D8C27356-1BED-45CC-8A97-15521F164F1A}"/>
                      </a:ext>
                    </a:extLst>
                  </p:cNvPr>
                  <p:cNvPicPr>
                    <a:picLocks noChangeAspect="1"/>
                  </p:cNvPicPr>
                  <p:nvPr/>
                </p:nvPicPr>
                <p:blipFill>
                  <a:blip r:embed="rId16"/>
                  <a:stretch>
                    <a:fillRect/>
                  </a:stretch>
                </p:blipFill>
                <p:spPr>
                  <a:xfrm>
                    <a:off x="6618325" y="2908821"/>
                    <a:ext cx="230292" cy="365760"/>
                  </a:xfrm>
                  <a:prstGeom prst="rect">
                    <a:avLst/>
                  </a:prstGeom>
                </p:spPr>
              </p:pic>
            </p:grpSp>
          </p:grpSp>
          <p:grpSp>
            <p:nvGrpSpPr>
              <p:cNvPr id="1029" name="Group 1028">
                <a:extLst>
                  <a:ext uri="{FF2B5EF4-FFF2-40B4-BE49-F238E27FC236}">
                    <a16:creationId xmlns:a16="http://schemas.microsoft.com/office/drawing/2014/main" id="{BD4B2437-709E-427A-BFBE-74ECCA7CEBB5}"/>
                  </a:ext>
                </a:extLst>
              </p:cNvPr>
              <p:cNvGrpSpPr/>
              <p:nvPr/>
            </p:nvGrpSpPr>
            <p:grpSpPr>
              <a:xfrm>
                <a:off x="976994" y="3276839"/>
                <a:ext cx="177556" cy="405130"/>
                <a:chOff x="1011301" y="3276839"/>
                <a:chExt cx="177556" cy="405130"/>
              </a:xfrm>
            </p:grpSpPr>
            <p:cxnSp>
              <p:nvCxnSpPr>
                <p:cNvPr id="1027" name="Straight Connector 1026">
                  <a:extLst>
                    <a:ext uri="{FF2B5EF4-FFF2-40B4-BE49-F238E27FC236}">
                      <a16:creationId xmlns:a16="http://schemas.microsoft.com/office/drawing/2014/main" id="{A3B4625B-0500-495B-89EB-C55AF2DC6DAD}"/>
                    </a:ext>
                  </a:extLst>
                </p:cNvPr>
                <p:cNvCxnSpPr>
                  <a:cxnSpLocks/>
                </p:cNvCxnSpPr>
                <p:nvPr/>
              </p:nvCxnSpPr>
              <p:spPr bwMode="gray">
                <a:xfrm>
                  <a:off x="1100079" y="3276839"/>
                  <a:ext cx="0" cy="274320"/>
                </a:xfrm>
                <a:prstGeom prst="line">
                  <a:avLst/>
                </a:prstGeom>
                <a:ln w="19050">
                  <a:solidFill>
                    <a:schemeClr val="accent2"/>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1024" name="Oval 1023">
                  <a:extLst>
                    <a:ext uri="{FF2B5EF4-FFF2-40B4-BE49-F238E27FC236}">
                      <a16:creationId xmlns:a16="http://schemas.microsoft.com/office/drawing/2014/main" id="{0F4124F5-5CA9-42FD-A3BA-4B40396C7EAD}"/>
                    </a:ext>
                  </a:extLst>
                </p:cNvPr>
                <p:cNvSpPr/>
                <p:nvPr/>
              </p:nvSpPr>
              <p:spPr bwMode="gray">
                <a:xfrm>
                  <a:off x="1011301" y="3504413"/>
                  <a:ext cx="177556" cy="177556"/>
                </a:xfrm>
                <a:prstGeom prst="ellipse">
                  <a:avLst/>
                </a:prstGeom>
                <a:solidFill>
                  <a:srgbClr val="B4FBF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99BD26C5-3668-4CD0-B065-680462074A16}"/>
                  </a:ext>
                </a:extLst>
              </p:cNvPr>
              <p:cNvGrpSpPr/>
              <p:nvPr/>
            </p:nvGrpSpPr>
            <p:grpSpPr>
              <a:xfrm>
                <a:off x="2857596" y="3276839"/>
                <a:ext cx="177556" cy="405130"/>
                <a:chOff x="1011301" y="3276839"/>
                <a:chExt cx="177556" cy="405130"/>
              </a:xfrm>
            </p:grpSpPr>
            <p:cxnSp>
              <p:nvCxnSpPr>
                <p:cNvPr id="71" name="Straight Connector 70">
                  <a:extLst>
                    <a:ext uri="{FF2B5EF4-FFF2-40B4-BE49-F238E27FC236}">
                      <a16:creationId xmlns:a16="http://schemas.microsoft.com/office/drawing/2014/main" id="{0BAD9247-7A66-4B43-9FCF-300EA6478E8C}"/>
                    </a:ext>
                  </a:extLst>
                </p:cNvPr>
                <p:cNvCxnSpPr>
                  <a:cxnSpLocks/>
                </p:cNvCxnSpPr>
                <p:nvPr/>
              </p:nvCxnSpPr>
              <p:spPr bwMode="gray">
                <a:xfrm>
                  <a:off x="1100079" y="3276839"/>
                  <a:ext cx="0" cy="274320"/>
                </a:xfrm>
                <a:prstGeom prst="line">
                  <a:avLst/>
                </a:prstGeom>
                <a:ln w="19050">
                  <a:solidFill>
                    <a:schemeClr val="accent2"/>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72" name="Oval 71">
                  <a:extLst>
                    <a:ext uri="{FF2B5EF4-FFF2-40B4-BE49-F238E27FC236}">
                      <a16:creationId xmlns:a16="http://schemas.microsoft.com/office/drawing/2014/main" id="{243A9349-03F9-4AD4-96F6-B3F296724AB6}"/>
                    </a:ext>
                  </a:extLst>
                </p:cNvPr>
                <p:cNvSpPr/>
                <p:nvPr/>
              </p:nvSpPr>
              <p:spPr bwMode="gray">
                <a:xfrm>
                  <a:off x="1011301" y="3504413"/>
                  <a:ext cx="177556" cy="177556"/>
                </a:xfrm>
                <a:prstGeom prst="ellipse">
                  <a:avLst/>
                </a:prstGeom>
                <a:solidFill>
                  <a:srgbClr val="B4FBF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2" name="Group 1031">
                <a:extLst>
                  <a:ext uri="{FF2B5EF4-FFF2-40B4-BE49-F238E27FC236}">
                    <a16:creationId xmlns:a16="http://schemas.microsoft.com/office/drawing/2014/main" id="{6DD32E7F-A56F-434D-8C36-8291FA381CD4}"/>
                  </a:ext>
                </a:extLst>
              </p:cNvPr>
              <p:cNvGrpSpPr/>
              <p:nvPr/>
            </p:nvGrpSpPr>
            <p:grpSpPr>
              <a:xfrm>
                <a:off x="3797897" y="3504413"/>
                <a:ext cx="177556" cy="405130"/>
                <a:chOff x="3878047" y="3504413"/>
                <a:chExt cx="177556" cy="405130"/>
              </a:xfrm>
            </p:grpSpPr>
            <p:cxnSp>
              <p:nvCxnSpPr>
                <p:cNvPr id="76" name="Straight Connector 75">
                  <a:extLst>
                    <a:ext uri="{FF2B5EF4-FFF2-40B4-BE49-F238E27FC236}">
                      <a16:creationId xmlns:a16="http://schemas.microsoft.com/office/drawing/2014/main" id="{6541EAA8-730E-4AF0-AAC8-1DDBB4A18AC0}"/>
                    </a:ext>
                  </a:extLst>
                </p:cNvPr>
                <p:cNvCxnSpPr>
                  <a:cxnSpLocks/>
                </p:cNvCxnSpPr>
                <p:nvPr/>
              </p:nvCxnSpPr>
              <p:spPr bwMode="gray">
                <a:xfrm flipV="1">
                  <a:off x="3966825" y="3635223"/>
                  <a:ext cx="0" cy="274320"/>
                </a:xfrm>
                <a:prstGeom prst="line">
                  <a:avLst/>
                </a:prstGeom>
                <a:ln w="19050">
                  <a:solidFill>
                    <a:schemeClr val="accent2"/>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77" name="Oval 76">
                  <a:extLst>
                    <a:ext uri="{FF2B5EF4-FFF2-40B4-BE49-F238E27FC236}">
                      <a16:creationId xmlns:a16="http://schemas.microsoft.com/office/drawing/2014/main" id="{C5B3EBF7-1FE2-4211-9EF8-BBF5CD95E6EB}"/>
                    </a:ext>
                  </a:extLst>
                </p:cNvPr>
                <p:cNvSpPr/>
                <p:nvPr/>
              </p:nvSpPr>
              <p:spPr bwMode="gray">
                <a:xfrm flipV="1">
                  <a:off x="3878047" y="3504413"/>
                  <a:ext cx="177556" cy="177556"/>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173B8BC5-215C-4A8F-A654-16B79C6C9EC5}"/>
                  </a:ext>
                </a:extLst>
              </p:cNvPr>
              <p:cNvGrpSpPr/>
              <p:nvPr/>
            </p:nvGrpSpPr>
            <p:grpSpPr>
              <a:xfrm>
                <a:off x="1918012" y="3504413"/>
                <a:ext cx="177556" cy="405130"/>
                <a:chOff x="3878047" y="3504413"/>
                <a:chExt cx="177556" cy="405130"/>
              </a:xfrm>
            </p:grpSpPr>
            <p:cxnSp>
              <p:nvCxnSpPr>
                <p:cNvPr id="80" name="Straight Connector 79">
                  <a:extLst>
                    <a:ext uri="{FF2B5EF4-FFF2-40B4-BE49-F238E27FC236}">
                      <a16:creationId xmlns:a16="http://schemas.microsoft.com/office/drawing/2014/main" id="{7219D7DB-FFB4-4465-948D-BB2CFCC94AB8}"/>
                    </a:ext>
                  </a:extLst>
                </p:cNvPr>
                <p:cNvCxnSpPr>
                  <a:cxnSpLocks/>
                </p:cNvCxnSpPr>
                <p:nvPr/>
              </p:nvCxnSpPr>
              <p:spPr bwMode="gray">
                <a:xfrm flipV="1">
                  <a:off x="3966825" y="3635223"/>
                  <a:ext cx="0" cy="274320"/>
                </a:xfrm>
                <a:prstGeom prst="line">
                  <a:avLst/>
                </a:prstGeom>
                <a:ln w="19050">
                  <a:solidFill>
                    <a:schemeClr val="accent2"/>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81" name="Oval 80">
                  <a:extLst>
                    <a:ext uri="{FF2B5EF4-FFF2-40B4-BE49-F238E27FC236}">
                      <a16:creationId xmlns:a16="http://schemas.microsoft.com/office/drawing/2014/main" id="{7478852C-FB7A-47B9-BF2A-1D125A63510E}"/>
                    </a:ext>
                  </a:extLst>
                </p:cNvPr>
                <p:cNvSpPr/>
                <p:nvPr/>
              </p:nvSpPr>
              <p:spPr bwMode="gray">
                <a:xfrm flipV="1">
                  <a:off x="3878047" y="3504413"/>
                  <a:ext cx="177556" cy="177556"/>
                </a:xfrm>
                <a:prstGeom prst="ellipse">
                  <a:avLst/>
                </a:prstGeom>
                <a:solidFill>
                  <a:srgbClr val="B4FBF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A0181B9F-8CA6-43CE-8133-E16B496236F3}"/>
                  </a:ext>
                </a:extLst>
              </p:cNvPr>
              <p:cNvGrpSpPr/>
              <p:nvPr/>
            </p:nvGrpSpPr>
            <p:grpSpPr>
              <a:xfrm>
                <a:off x="5678499" y="3504413"/>
                <a:ext cx="177556" cy="405130"/>
                <a:chOff x="3878047" y="3504413"/>
                <a:chExt cx="177556" cy="405130"/>
              </a:xfrm>
            </p:grpSpPr>
            <p:cxnSp>
              <p:nvCxnSpPr>
                <p:cNvPr id="83" name="Straight Connector 82">
                  <a:extLst>
                    <a:ext uri="{FF2B5EF4-FFF2-40B4-BE49-F238E27FC236}">
                      <a16:creationId xmlns:a16="http://schemas.microsoft.com/office/drawing/2014/main" id="{7F4E1D7D-FC7D-4498-80EF-51B605ABB255}"/>
                    </a:ext>
                  </a:extLst>
                </p:cNvPr>
                <p:cNvCxnSpPr>
                  <a:cxnSpLocks/>
                </p:cNvCxnSpPr>
                <p:nvPr/>
              </p:nvCxnSpPr>
              <p:spPr bwMode="gray">
                <a:xfrm flipV="1">
                  <a:off x="3966825" y="3635223"/>
                  <a:ext cx="0" cy="274320"/>
                </a:xfrm>
                <a:prstGeom prst="line">
                  <a:avLst/>
                </a:prstGeom>
                <a:ln w="19050">
                  <a:solidFill>
                    <a:schemeClr val="accent2"/>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84" name="Oval 83">
                  <a:extLst>
                    <a:ext uri="{FF2B5EF4-FFF2-40B4-BE49-F238E27FC236}">
                      <a16:creationId xmlns:a16="http://schemas.microsoft.com/office/drawing/2014/main" id="{30D57468-CE8D-4005-B6B3-FA4674A44B2F}"/>
                    </a:ext>
                  </a:extLst>
                </p:cNvPr>
                <p:cNvSpPr/>
                <p:nvPr/>
              </p:nvSpPr>
              <p:spPr bwMode="gray">
                <a:xfrm flipV="1">
                  <a:off x="3878047" y="3504413"/>
                  <a:ext cx="177556" cy="177556"/>
                </a:xfrm>
                <a:prstGeom prst="ellipse">
                  <a:avLst/>
                </a:prstGeom>
                <a:solidFill>
                  <a:srgbClr val="0071B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a:extLst>
                  <a:ext uri="{FF2B5EF4-FFF2-40B4-BE49-F238E27FC236}">
                    <a16:creationId xmlns:a16="http://schemas.microsoft.com/office/drawing/2014/main" id="{09BDFC8B-FB70-4F52-9F78-E3A138D6AE39}"/>
                  </a:ext>
                </a:extLst>
              </p:cNvPr>
              <p:cNvGrpSpPr/>
              <p:nvPr/>
            </p:nvGrpSpPr>
            <p:grpSpPr>
              <a:xfrm>
                <a:off x="4529205" y="2646683"/>
                <a:ext cx="596348" cy="596348"/>
                <a:chOff x="4769739" y="2890625"/>
                <a:chExt cx="596348" cy="596348"/>
              </a:xfrm>
            </p:grpSpPr>
            <p:sp>
              <p:nvSpPr>
                <p:cNvPr id="11" name="Oval 10">
                  <a:extLst>
                    <a:ext uri="{FF2B5EF4-FFF2-40B4-BE49-F238E27FC236}">
                      <a16:creationId xmlns:a16="http://schemas.microsoft.com/office/drawing/2014/main" id="{911EB885-2C96-4133-89EB-40AE986DAC6F}"/>
                    </a:ext>
                  </a:extLst>
                </p:cNvPr>
                <p:cNvSpPr/>
                <p:nvPr/>
              </p:nvSpPr>
              <p:spPr bwMode="gray">
                <a:xfrm>
                  <a:off x="4769739" y="2890625"/>
                  <a:ext cx="596348" cy="596348"/>
                </a:xfrm>
                <a:prstGeom prst="ellipse">
                  <a:avLst/>
                </a:prstGeom>
                <a:noFill/>
                <a:ln w="19050">
                  <a:solidFill>
                    <a:srgbClr val="9999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Icon&#10;&#10;Description automatically generated">
                  <a:extLst>
                    <a:ext uri="{FF2B5EF4-FFF2-40B4-BE49-F238E27FC236}">
                      <a16:creationId xmlns:a16="http://schemas.microsoft.com/office/drawing/2014/main" id="{A721AE85-7A64-48CA-9859-C42AF96AE11D}"/>
                    </a:ext>
                  </a:extLst>
                </p:cNvPr>
                <p:cNvPicPr>
                  <a:picLocks noChangeAspect="1"/>
                </p:cNvPicPr>
                <p:nvPr/>
              </p:nvPicPr>
              <p:blipFill>
                <a:blip r:embed="rId9"/>
                <a:stretch>
                  <a:fillRect/>
                </a:stretch>
              </p:blipFill>
              <p:spPr>
                <a:xfrm>
                  <a:off x="4839313" y="2986970"/>
                  <a:ext cx="457200" cy="346509"/>
                </a:xfrm>
                <a:prstGeom prst="rect">
                  <a:avLst/>
                </a:prstGeom>
              </p:spPr>
            </p:pic>
          </p:grpSp>
          <p:grpSp>
            <p:nvGrpSpPr>
              <p:cNvPr id="85" name="Group 84">
                <a:extLst>
                  <a:ext uri="{FF2B5EF4-FFF2-40B4-BE49-F238E27FC236}">
                    <a16:creationId xmlns:a16="http://schemas.microsoft.com/office/drawing/2014/main" id="{7665B9A3-036F-45F2-916D-2463430DD322}"/>
                  </a:ext>
                </a:extLst>
              </p:cNvPr>
              <p:cNvGrpSpPr/>
              <p:nvPr/>
            </p:nvGrpSpPr>
            <p:grpSpPr>
              <a:xfrm>
                <a:off x="4738198" y="3276839"/>
                <a:ext cx="177556" cy="405130"/>
                <a:chOff x="1011301" y="3276839"/>
                <a:chExt cx="177556" cy="405130"/>
              </a:xfrm>
            </p:grpSpPr>
            <p:cxnSp>
              <p:nvCxnSpPr>
                <p:cNvPr id="86" name="Straight Connector 85">
                  <a:extLst>
                    <a:ext uri="{FF2B5EF4-FFF2-40B4-BE49-F238E27FC236}">
                      <a16:creationId xmlns:a16="http://schemas.microsoft.com/office/drawing/2014/main" id="{B362292C-20FF-419B-AC36-CC03A7956CED}"/>
                    </a:ext>
                  </a:extLst>
                </p:cNvPr>
                <p:cNvCxnSpPr>
                  <a:cxnSpLocks/>
                </p:cNvCxnSpPr>
                <p:nvPr/>
              </p:nvCxnSpPr>
              <p:spPr bwMode="gray">
                <a:xfrm>
                  <a:off x="1100079" y="3276839"/>
                  <a:ext cx="0" cy="274320"/>
                </a:xfrm>
                <a:prstGeom prst="line">
                  <a:avLst/>
                </a:prstGeom>
                <a:ln w="19050">
                  <a:solidFill>
                    <a:schemeClr val="accent2"/>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87" name="Oval 86">
                  <a:extLst>
                    <a:ext uri="{FF2B5EF4-FFF2-40B4-BE49-F238E27FC236}">
                      <a16:creationId xmlns:a16="http://schemas.microsoft.com/office/drawing/2014/main" id="{B7B681AC-5203-44E0-8566-B9002FB6E452}"/>
                    </a:ext>
                  </a:extLst>
                </p:cNvPr>
                <p:cNvSpPr/>
                <p:nvPr/>
              </p:nvSpPr>
              <p:spPr bwMode="gray">
                <a:xfrm>
                  <a:off x="1011301" y="3504413"/>
                  <a:ext cx="177556" cy="177556"/>
                </a:xfrm>
                <a:prstGeom prst="ellipse">
                  <a:avLst/>
                </a:prstGeom>
                <a:solidFill>
                  <a:srgbClr val="9999F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88">
                <a:extLst>
                  <a:ext uri="{FF2B5EF4-FFF2-40B4-BE49-F238E27FC236}">
                    <a16:creationId xmlns:a16="http://schemas.microsoft.com/office/drawing/2014/main" id="{9D4479B1-9CD0-4DBE-85F7-3A14304B54FD}"/>
                  </a:ext>
                </a:extLst>
              </p:cNvPr>
              <p:cNvGrpSpPr/>
              <p:nvPr/>
            </p:nvGrpSpPr>
            <p:grpSpPr>
              <a:xfrm>
                <a:off x="6618800" y="3276839"/>
                <a:ext cx="177556" cy="405130"/>
                <a:chOff x="1011301" y="3276839"/>
                <a:chExt cx="177556" cy="405130"/>
              </a:xfrm>
            </p:grpSpPr>
            <p:cxnSp>
              <p:nvCxnSpPr>
                <p:cNvPr id="90" name="Straight Connector 89">
                  <a:extLst>
                    <a:ext uri="{FF2B5EF4-FFF2-40B4-BE49-F238E27FC236}">
                      <a16:creationId xmlns:a16="http://schemas.microsoft.com/office/drawing/2014/main" id="{77255E26-2CF3-45D9-9ED9-37365B0EA4F7}"/>
                    </a:ext>
                  </a:extLst>
                </p:cNvPr>
                <p:cNvCxnSpPr>
                  <a:cxnSpLocks/>
                </p:cNvCxnSpPr>
                <p:nvPr/>
              </p:nvCxnSpPr>
              <p:spPr bwMode="gray">
                <a:xfrm>
                  <a:off x="1100079" y="3276839"/>
                  <a:ext cx="0" cy="274320"/>
                </a:xfrm>
                <a:prstGeom prst="line">
                  <a:avLst/>
                </a:prstGeom>
                <a:ln w="19050">
                  <a:solidFill>
                    <a:schemeClr val="accent2"/>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91" name="Oval 90">
                  <a:extLst>
                    <a:ext uri="{FF2B5EF4-FFF2-40B4-BE49-F238E27FC236}">
                      <a16:creationId xmlns:a16="http://schemas.microsoft.com/office/drawing/2014/main" id="{22D23AF4-6B46-49FE-ADA5-26B58893E6C2}"/>
                    </a:ext>
                  </a:extLst>
                </p:cNvPr>
                <p:cNvSpPr/>
                <p:nvPr/>
              </p:nvSpPr>
              <p:spPr bwMode="gray">
                <a:xfrm>
                  <a:off x="1011301" y="3504413"/>
                  <a:ext cx="177556" cy="177556"/>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a:extLst>
                  <a:ext uri="{FF2B5EF4-FFF2-40B4-BE49-F238E27FC236}">
                    <a16:creationId xmlns:a16="http://schemas.microsoft.com/office/drawing/2014/main" id="{B27F78BA-6208-49EE-99E3-3465CC14C37A}"/>
                  </a:ext>
                </a:extLst>
              </p:cNvPr>
              <p:cNvGrpSpPr/>
              <p:nvPr/>
            </p:nvGrpSpPr>
            <p:grpSpPr>
              <a:xfrm>
                <a:off x="8499402" y="3276839"/>
                <a:ext cx="177556" cy="405130"/>
                <a:chOff x="1011301" y="3276839"/>
                <a:chExt cx="177556" cy="405130"/>
              </a:xfrm>
            </p:grpSpPr>
            <p:cxnSp>
              <p:nvCxnSpPr>
                <p:cNvPr id="93" name="Straight Connector 92">
                  <a:extLst>
                    <a:ext uri="{FF2B5EF4-FFF2-40B4-BE49-F238E27FC236}">
                      <a16:creationId xmlns:a16="http://schemas.microsoft.com/office/drawing/2014/main" id="{5BEC00BD-0DF8-46D0-9456-A85C063E037B}"/>
                    </a:ext>
                  </a:extLst>
                </p:cNvPr>
                <p:cNvCxnSpPr>
                  <a:cxnSpLocks/>
                </p:cNvCxnSpPr>
                <p:nvPr/>
              </p:nvCxnSpPr>
              <p:spPr bwMode="gray">
                <a:xfrm>
                  <a:off x="1100079" y="3276839"/>
                  <a:ext cx="0" cy="274320"/>
                </a:xfrm>
                <a:prstGeom prst="line">
                  <a:avLst/>
                </a:prstGeom>
                <a:ln w="19050">
                  <a:solidFill>
                    <a:schemeClr val="accent2"/>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94" name="Oval 93">
                  <a:extLst>
                    <a:ext uri="{FF2B5EF4-FFF2-40B4-BE49-F238E27FC236}">
                      <a16:creationId xmlns:a16="http://schemas.microsoft.com/office/drawing/2014/main" id="{C8F37169-9901-477A-9DE9-8481C40DB8BF}"/>
                    </a:ext>
                  </a:extLst>
                </p:cNvPr>
                <p:cNvSpPr/>
                <p:nvPr/>
              </p:nvSpPr>
              <p:spPr bwMode="gray">
                <a:xfrm>
                  <a:off x="1011301" y="3504413"/>
                  <a:ext cx="177556" cy="177556"/>
                </a:xfrm>
                <a:prstGeom prst="ellipse">
                  <a:avLst/>
                </a:prstGeom>
                <a:solidFill>
                  <a:srgbClr val="9999F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30118D90-187B-49E2-88DF-F20268D8F5EF}"/>
                  </a:ext>
                </a:extLst>
              </p:cNvPr>
              <p:cNvGrpSpPr/>
              <p:nvPr/>
            </p:nvGrpSpPr>
            <p:grpSpPr>
              <a:xfrm>
                <a:off x="10380004" y="3276839"/>
                <a:ext cx="177556" cy="405130"/>
                <a:chOff x="1011301" y="3276839"/>
                <a:chExt cx="177556" cy="405130"/>
              </a:xfrm>
            </p:grpSpPr>
            <p:cxnSp>
              <p:nvCxnSpPr>
                <p:cNvPr id="96" name="Straight Connector 95">
                  <a:extLst>
                    <a:ext uri="{FF2B5EF4-FFF2-40B4-BE49-F238E27FC236}">
                      <a16:creationId xmlns:a16="http://schemas.microsoft.com/office/drawing/2014/main" id="{03B2100E-5DCE-4CE4-910B-950AF58C0BF7}"/>
                    </a:ext>
                  </a:extLst>
                </p:cNvPr>
                <p:cNvCxnSpPr>
                  <a:cxnSpLocks/>
                </p:cNvCxnSpPr>
                <p:nvPr/>
              </p:nvCxnSpPr>
              <p:spPr bwMode="gray">
                <a:xfrm>
                  <a:off x="1100079" y="3276839"/>
                  <a:ext cx="0" cy="274320"/>
                </a:xfrm>
                <a:prstGeom prst="line">
                  <a:avLst/>
                </a:prstGeom>
                <a:ln w="19050">
                  <a:solidFill>
                    <a:schemeClr val="accent2"/>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97" name="Oval 96">
                  <a:extLst>
                    <a:ext uri="{FF2B5EF4-FFF2-40B4-BE49-F238E27FC236}">
                      <a16:creationId xmlns:a16="http://schemas.microsoft.com/office/drawing/2014/main" id="{3112C320-F477-487A-9265-0A6DCB51652A}"/>
                    </a:ext>
                  </a:extLst>
                </p:cNvPr>
                <p:cNvSpPr/>
                <p:nvPr/>
              </p:nvSpPr>
              <p:spPr bwMode="gray">
                <a:xfrm>
                  <a:off x="1011301" y="3504413"/>
                  <a:ext cx="177556" cy="177556"/>
                </a:xfrm>
                <a:prstGeom prst="ellipse">
                  <a:avLst/>
                </a:prstGeom>
                <a:solidFill>
                  <a:srgbClr val="9999F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15EF5AC7-AC47-4240-A830-56B1526C5385}"/>
                  </a:ext>
                </a:extLst>
              </p:cNvPr>
              <p:cNvGrpSpPr/>
              <p:nvPr/>
            </p:nvGrpSpPr>
            <p:grpSpPr>
              <a:xfrm>
                <a:off x="7559101" y="3504413"/>
                <a:ext cx="177556" cy="405130"/>
                <a:chOff x="3878047" y="3504413"/>
                <a:chExt cx="177556" cy="405130"/>
              </a:xfrm>
            </p:grpSpPr>
            <p:cxnSp>
              <p:nvCxnSpPr>
                <p:cNvPr id="99" name="Straight Connector 98">
                  <a:extLst>
                    <a:ext uri="{FF2B5EF4-FFF2-40B4-BE49-F238E27FC236}">
                      <a16:creationId xmlns:a16="http://schemas.microsoft.com/office/drawing/2014/main" id="{098A58F4-39AB-4F14-A258-2816812DCAEA}"/>
                    </a:ext>
                  </a:extLst>
                </p:cNvPr>
                <p:cNvCxnSpPr>
                  <a:cxnSpLocks/>
                </p:cNvCxnSpPr>
                <p:nvPr/>
              </p:nvCxnSpPr>
              <p:spPr bwMode="gray">
                <a:xfrm flipV="1">
                  <a:off x="3966825" y="3635223"/>
                  <a:ext cx="0" cy="274320"/>
                </a:xfrm>
                <a:prstGeom prst="line">
                  <a:avLst/>
                </a:prstGeom>
                <a:ln w="19050">
                  <a:solidFill>
                    <a:schemeClr val="accent2"/>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100" name="Oval 99">
                  <a:extLst>
                    <a:ext uri="{FF2B5EF4-FFF2-40B4-BE49-F238E27FC236}">
                      <a16:creationId xmlns:a16="http://schemas.microsoft.com/office/drawing/2014/main" id="{1E4068B6-C8F0-41F0-93A5-311D4D0AFECD}"/>
                    </a:ext>
                  </a:extLst>
                </p:cNvPr>
                <p:cNvSpPr/>
                <p:nvPr/>
              </p:nvSpPr>
              <p:spPr bwMode="gray">
                <a:xfrm flipV="1">
                  <a:off x="3878047" y="3504413"/>
                  <a:ext cx="177556" cy="177556"/>
                </a:xfrm>
                <a:prstGeom prst="ellipse">
                  <a:avLst/>
                </a:prstGeom>
                <a:solidFill>
                  <a:srgbClr val="0071B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a:extLst>
                  <a:ext uri="{FF2B5EF4-FFF2-40B4-BE49-F238E27FC236}">
                    <a16:creationId xmlns:a16="http://schemas.microsoft.com/office/drawing/2014/main" id="{DF981AB8-89D0-4C4D-B7C7-38F9346FC427}"/>
                  </a:ext>
                </a:extLst>
              </p:cNvPr>
              <p:cNvGrpSpPr/>
              <p:nvPr/>
            </p:nvGrpSpPr>
            <p:grpSpPr>
              <a:xfrm>
                <a:off x="9439703" y="3504413"/>
                <a:ext cx="177556" cy="405130"/>
                <a:chOff x="3878047" y="3504413"/>
                <a:chExt cx="177556" cy="405130"/>
              </a:xfrm>
            </p:grpSpPr>
            <p:cxnSp>
              <p:nvCxnSpPr>
                <p:cNvPr id="102" name="Straight Connector 101">
                  <a:extLst>
                    <a:ext uri="{FF2B5EF4-FFF2-40B4-BE49-F238E27FC236}">
                      <a16:creationId xmlns:a16="http://schemas.microsoft.com/office/drawing/2014/main" id="{D1C42E0A-462F-40B6-B83F-219ECA1BDCD2}"/>
                    </a:ext>
                  </a:extLst>
                </p:cNvPr>
                <p:cNvCxnSpPr>
                  <a:cxnSpLocks/>
                </p:cNvCxnSpPr>
                <p:nvPr/>
              </p:nvCxnSpPr>
              <p:spPr bwMode="gray">
                <a:xfrm flipV="1">
                  <a:off x="3966825" y="3635223"/>
                  <a:ext cx="0" cy="274320"/>
                </a:xfrm>
                <a:prstGeom prst="line">
                  <a:avLst/>
                </a:prstGeom>
                <a:ln w="19050">
                  <a:solidFill>
                    <a:schemeClr val="accent2"/>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103" name="Oval 102">
                  <a:extLst>
                    <a:ext uri="{FF2B5EF4-FFF2-40B4-BE49-F238E27FC236}">
                      <a16:creationId xmlns:a16="http://schemas.microsoft.com/office/drawing/2014/main" id="{CEE4483C-030C-4E2A-BC8F-305945BF7162}"/>
                    </a:ext>
                  </a:extLst>
                </p:cNvPr>
                <p:cNvSpPr/>
                <p:nvPr/>
              </p:nvSpPr>
              <p:spPr bwMode="gray">
                <a:xfrm flipV="1">
                  <a:off x="3878047" y="3504413"/>
                  <a:ext cx="177556" cy="177556"/>
                </a:xfrm>
                <a:prstGeom prst="ellipse">
                  <a:avLst/>
                </a:prstGeom>
                <a:solidFill>
                  <a:srgbClr val="9999F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26" name="Picture 125">
              <a:extLst>
                <a:ext uri="{FF2B5EF4-FFF2-40B4-BE49-F238E27FC236}">
                  <a16:creationId xmlns:a16="http://schemas.microsoft.com/office/drawing/2014/main" id="{A15E0053-DCB1-43EA-8F22-E54CFEF742FF}"/>
                </a:ext>
              </a:extLst>
            </p:cNvPr>
            <p:cNvPicPr>
              <a:picLocks noChangeAspect="1"/>
            </p:cNvPicPr>
            <p:nvPr/>
          </p:nvPicPr>
          <p:blipFill>
            <a:blip r:embed="rId17"/>
            <a:srcRect/>
            <a:stretch/>
          </p:blipFill>
          <p:spPr>
            <a:xfrm>
              <a:off x="10278324" y="2775973"/>
              <a:ext cx="406316" cy="313086"/>
            </a:xfrm>
            <a:prstGeom prst="rect">
              <a:avLst/>
            </a:prstGeom>
          </p:spPr>
        </p:pic>
      </p:grpSp>
    </p:spTree>
    <p:extLst>
      <p:ext uri="{BB962C8B-B14F-4D97-AF65-F5344CB8AC3E}">
        <p14:creationId xmlns:p14="http://schemas.microsoft.com/office/powerpoint/2010/main" val="2266345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72992CE-2EC8-45AF-9C2D-624148DB7EB8}"/>
              </a:ext>
            </a:extLst>
          </p:cNvPr>
          <p:cNvSpPr>
            <a:spLocks noGrp="1"/>
          </p:cNvSpPr>
          <p:nvPr>
            <p:ph type="body" sz="quarter" idx="19"/>
          </p:nvPr>
        </p:nvSpPr>
        <p:spPr>
          <a:xfrm>
            <a:off x="2708218" y="3804911"/>
            <a:ext cx="7397480" cy="674031"/>
          </a:xfrm>
        </p:spPr>
        <p:txBody>
          <a:bodyPr/>
          <a:lstStyle/>
          <a:p>
            <a:r>
              <a:rPr lang="en-US" sz="2400" dirty="0"/>
              <a:t>Trend: Beware vaporware! The hype and reality of generative AI comes into focus.</a:t>
            </a:r>
          </a:p>
        </p:txBody>
      </p:sp>
      <p:sp>
        <p:nvSpPr>
          <p:cNvPr id="9" name="Text Placeholder 8">
            <a:extLst>
              <a:ext uri="{FF2B5EF4-FFF2-40B4-BE49-F238E27FC236}">
                <a16:creationId xmlns:a16="http://schemas.microsoft.com/office/drawing/2014/main" id="{9A0846D5-7406-4513-A9FB-E4AD3DE1AE75}"/>
              </a:ext>
            </a:extLst>
          </p:cNvPr>
          <p:cNvSpPr>
            <a:spLocks noGrp="1"/>
          </p:cNvSpPr>
          <p:nvPr>
            <p:ph type="body" sz="quarter" idx="20"/>
          </p:nvPr>
        </p:nvSpPr>
        <p:spPr/>
        <p:txBody>
          <a:bodyPr/>
          <a:lstStyle/>
          <a:p>
            <a:r>
              <a:rPr lang="en-US"/>
              <a:t>05</a:t>
            </a:r>
          </a:p>
        </p:txBody>
      </p:sp>
    </p:spTree>
    <p:extLst>
      <p:ext uri="{BB962C8B-B14F-4D97-AF65-F5344CB8AC3E}">
        <p14:creationId xmlns:p14="http://schemas.microsoft.com/office/powerpoint/2010/main" val="9114133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3F06F5-ACDC-46F4-AE9F-4207C49B3F68}"/>
              </a:ext>
            </a:extLst>
          </p:cNvPr>
          <p:cNvSpPr>
            <a:spLocks noGrp="1"/>
          </p:cNvSpPr>
          <p:nvPr>
            <p:ph type="title"/>
          </p:nvPr>
        </p:nvSpPr>
        <p:spPr>
          <a:xfrm>
            <a:off x="612774" y="588771"/>
            <a:ext cx="10972801" cy="540917"/>
          </a:xfrm>
        </p:spPr>
        <p:txBody>
          <a:bodyPr/>
          <a:lstStyle/>
          <a:p>
            <a:r>
              <a:rPr lang="en-US"/>
              <a:t>2023 may be AI’s breakout season</a:t>
            </a:r>
          </a:p>
        </p:txBody>
      </p:sp>
      <p:sp>
        <p:nvSpPr>
          <p:cNvPr id="5" name="Text Placeholder 4">
            <a:extLst>
              <a:ext uri="{FF2B5EF4-FFF2-40B4-BE49-F238E27FC236}">
                <a16:creationId xmlns:a16="http://schemas.microsoft.com/office/drawing/2014/main" id="{BEC555A8-987B-6662-3587-535060DDD90E}"/>
              </a:ext>
            </a:extLst>
          </p:cNvPr>
          <p:cNvSpPr>
            <a:spLocks noGrp="1"/>
          </p:cNvSpPr>
          <p:nvPr>
            <p:ph type="body" sz="quarter" idx="27"/>
          </p:nvPr>
        </p:nvSpPr>
        <p:spPr>
          <a:xfrm>
            <a:off x="7772400" y="5946064"/>
            <a:ext cx="3804030" cy="323165"/>
          </a:xfrm>
        </p:spPr>
        <p:txBody>
          <a:bodyPr/>
          <a:lstStyle/>
          <a:p>
            <a:r>
              <a:rPr lang="en-US" dirty="0"/>
              <a:t>Source:</a:t>
            </a:r>
            <a:r>
              <a:rPr lang="en-US" i="0" dirty="0">
                <a:effectLst/>
              </a:rPr>
              <a:t> “From 'transformative' to 'tremendous fear': Takes on </a:t>
            </a:r>
            <a:r>
              <a:rPr lang="en-US" i="0" dirty="0" err="1">
                <a:effectLst/>
              </a:rPr>
              <a:t>ChatGPT</a:t>
            </a:r>
            <a:r>
              <a:rPr lang="en-US" i="0" dirty="0">
                <a:effectLst/>
              </a:rPr>
              <a:t> in healthcare at </a:t>
            </a:r>
            <a:r>
              <a:rPr lang="en-US" i="0" dirty="0" err="1">
                <a:effectLst/>
              </a:rPr>
              <a:t>ViVE</a:t>
            </a:r>
            <a:r>
              <a:rPr lang="en-US" i="0" dirty="0">
                <a:effectLst/>
              </a:rPr>
              <a:t> 2023,” Fierce Healthcare, April 4, 2023; </a:t>
            </a:r>
          </a:p>
          <a:p>
            <a:endParaRPr lang="en-US" dirty="0"/>
          </a:p>
        </p:txBody>
      </p:sp>
      <p:sp>
        <p:nvSpPr>
          <p:cNvPr id="22" name="TextBox 21">
            <a:extLst>
              <a:ext uri="{FF2B5EF4-FFF2-40B4-BE49-F238E27FC236}">
                <a16:creationId xmlns:a16="http://schemas.microsoft.com/office/drawing/2014/main" id="{BD4B8C33-39EC-C970-CB67-D7D1DDFCD652}"/>
              </a:ext>
            </a:extLst>
          </p:cNvPr>
          <p:cNvSpPr txBox="1"/>
          <p:nvPr/>
        </p:nvSpPr>
        <p:spPr bwMode="gray">
          <a:xfrm>
            <a:off x="6900548" y="2950786"/>
            <a:ext cx="4671851" cy="1754326"/>
          </a:xfrm>
          <a:prstGeom prst="rect">
            <a:avLst/>
          </a:prstGeom>
        </p:spPr>
        <p:txBody>
          <a:bodyPr vert="horz" wrap="square" lIns="0" tIns="0" rIns="0" bIns="0" rtlCol="0" anchor="t">
            <a:spAutoFit/>
          </a:bodyPr>
          <a:lstStyle/>
          <a:p>
            <a:pPr>
              <a:spcBef>
                <a:spcPts val="600"/>
              </a:spcBef>
              <a:buClr>
                <a:schemeClr val="accent6"/>
              </a:buClr>
            </a:pPr>
            <a:r>
              <a:rPr lang="en-US" sz="2000" dirty="0">
                <a:latin typeface="+mj-lt"/>
              </a:rPr>
              <a:t>"</a:t>
            </a:r>
            <a:r>
              <a:rPr lang="en-US" sz="2000" b="0" i="0" dirty="0">
                <a:effectLst/>
                <a:latin typeface="+mj-lt"/>
              </a:rPr>
              <a:t>Gen AI represents a meaningful new tool that can help unlock a piece of the unrealized $1 trillion of improvement potential present in the [healthcare] industry</a:t>
            </a:r>
            <a:r>
              <a:rPr lang="en-US" sz="2000" dirty="0">
                <a:latin typeface="+mj-lt"/>
              </a:rPr>
              <a:t>."</a:t>
            </a:r>
            <a:endParaRPr lang="en-US" sz="2000" b="0" i="0" dirty="0">
              <a:effectLst/>
              <a:latin typeface="+mj-lt"/>
            </a:endParaRPr>
          </a:p>
          <a:p>
            <a:pPr>
              <a:spcBef>
                <a:spcPts val="600"/>
              </a:spcBef>
              <a:buClr>
                <a:schemeClr val="accent6"/>
              </a:buClr>
            </a:pPr>
            <a:endParaRPr lang="en-US" sz="1200" dirty="0"/>
          </a:p>
          <a:p>
            <a:pPr>
              <a:spcBef>
                <a:spcPts val="600"/>
              </a:spcBef>
              <a:buClr>
                <a:schemeClr val="accent6"/>
              </a:buClr>
            </a:pPr>
            <a:r>
              <a:rPr lang="en-US" sz="1200" dirty="0"/>
              <a:t>McKinsey &amp; Company</a:t>
            </a:r>
            <a:endParaRPr lang="en-US" sz="1200" dirty="0">
              <a:cs typeface="Arial"/>
            </a:endParaRPr>
          </a:p>
        </p:txBody>
      </p:sp>
      <p:sp>
        <p:nvSpPr>
          <p:cNvPr id="23" name="TextBox 22">
            <a:extLst>
              <a:ext uri="{FF2B5EF4-FFF2-40B4-BE49-F238E27FC236}">
                <a16:creationId xmlns:a16="http://schemas.microsoft.com/office/drawing/2014/main" id="{064BF108-EC5F-E64E-89F8-7A33D195F5B0}"/>
              </a:ext>
            </a:extLst>
          </p:cNvPr>
          <p:cNvSpPr txBox="1"/>
          <p:nvPr/>
        </p:nvSpPr>
        <p:spPr bwMode="gray">
          <a:xfrm>
            <a:off x="704214" y="2627621"/>
            <a:ext cx="4658360" cy="2400657"/>
          </a:xfrm>
          <a:prstGeom prst="rect">
            <a:avLst/>
          </a:prstGeom>
        </p:spPr>
        <p:txBody>
          <a:bodyPr vert="horz" wrap="square" lIns="0" tIns="0" rIns="0" bIns="0" rtlCol="0" anchor="t">
            <a:spAutoFit/>
          </a:bodyPr>
          <a:lstStyle/>
          <a:p>
            <a:r>
              <a:rPr lang="en-US" sz="2000">
                <a:solidFill>
                  <a:srgbClr val="212121"/>
                </a:solidFill>
                <a:latin typeface="+mj-lt"/>
              </a:rPr>
              <a:t>"</a:t>
            </a:r>
            <a:r>
              <a:rPr lang="en-US" sz="2000" b="0" i="0">
                <a:solidFill>
                  <a:srgbClr val="212121"/>
                </a:solidFill>
                <a:effectLst/>
                <a:latin typeface="+mj-lt"/>
              </a:rPr>
              <a:t>I've never been more excited about technology advancements in healthcare than what I've seen over the last several months…I've actually had clinicians in tears where they literally break down in tears when they see the possibilities of ChatGPT 4</a:t>
            </a:r>
            <a:r>
              <a:rPr lang="en-US" sz="2000">
                <a:solidFill>
                  <a:srgbClr val="212121"/>
                </a:solidFill>
                <a:latin typeface="+mj-lt"/>
              </a:rPr>
              <a:t>."</a:t>
            </a:r>
            <a:endParaRPr lang="en-US" sz="2000" b="0" i="0">
              <a:solidFill>
                <a:srgbClr val="212121"/>
              </a:solidFill>
              <a:effectLst/>
              <a:latin typeface="+mj-lt"/>
            </a:endParaRPr>
          </a:p>
          <a:p>
            <a:endParaRPr lang="en-US" sz="1200" i="0">
              <a:solidFill>
                <a:srgbClr val="212121"/>
              </a:solidFill>
              <a:effectLst/>
              <a:latin typeface="+mj-lt"/>
            </a:endParaRPr>
          </a:p>
          <a:p>
            <a:r>
              <a:rPr lang="en-US" sz="1200" i="0">
                <a:solidFill>
                  <a:srgbClr val="212121"/>
                </a:solidFill>
                <a:effectLst/>
              </a:rPr>
              <a:t>Michael </a:t>
            </a:r>
            <a:r>
              <a:rPr lang="en-US" sz="1200">
                <a:solidFill>
                  <a:srgbClr val="212121"/>
                </a:solidFill>
              </a:rPr>
              <a:t>Hasselberg, Chief Digital Health Officer </a:t>
            </a:r>
            <a:br>
              <a:rPr lang="en-US" sz="1200" i="0">
                <a:effectLst/>
              </a:rPr>
            </a:br>
            <a:r>
              <a:rPr lang="en-US" sz="1200">
                <a:solidFill>
                  <a:srgbClr val="212121"/>
                </a:solidFill>
              </a:rPr>
              <a:t>University</a:t>
            </a:r>
            <a:r>
              <a:rPr lang="en-US" sz="1200" i="0">
                <a:solidFill>
                  <a:srgbClr val="212121"/>
                </a:solidFill>
                <a:effectLst/>
              </a:rPr>
              <a:t> of Rochester Medical Center</a:t>
            </a:r>
            <a:endParaRPr lang="en-US" sz="1200" i="0">
              <a:solidFill>
                <a:srgbClr val="212121"/>
              </a:solidFill>
              <a:effectLst/>
              <a:cs typeface="Arial"/>
            </a:endParaRPr>
          </a:p>
        </p:txBody>
      </p:sp>
      <p:sp>
        <p:nvSpPr>
          <p:cNvPr id="26" name="Text Placeholder">
            <a:extLst>
              <a:ext uri="{FF2B5EF4-FFF2-40B4-BE49-F238E27FC236}">
                <a16:creationId xmlns:a16="http://schemas.microsoft.com/office/drawing/2014/main" id="{E2F7B98C-25DF-8027-9972-357BB7F261C8}"/>
              </a:ext>
            </a:extLst>
          </p:cNvPr>
          <p:cNvSpPr txBox="1">
            <a:spLocks/>
          </p:cNvSpPr>
          <p:nvPr/>
        </p:nvSpPr>
        <p:spPr bwMode="gray">
          <a:xfrm>
            <a:off x="704214" y="1816387"/>
            <a:ext cx="11271178" cy="246221"/>
          </a:xfrm>
          <a:prstGeom prst="rect">
            <a:avLst/>
          </a:prstGeom>
        </p:spPr>
        <p:txBody>
          <a:bodyPr vert="horz" wrap="square" lIns="0" tIns="0" rIns="0" bIns="0" rtlCol="0">
            <a:spAutoFit/>
          </a:bodyPr>
          <a:lstStyle>
            <a:lvl1pPr marL="171450"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1600" b="1"/>
              <a:t>Generative AI has caused excitement since the launch of </a:t>
            </a:r>
            <a:r>
              <a:rPr lang="en-US" sz="1600" b="1" err="1"/>
              <a:t>ChatGPT</a:t>
            </a:r>
            <a:r>
              <a:rPr lang="en-US" sz="1600" b="1"/>
              <a:t> in Nov. 2022</a:t>
            </a:r>
          </a:p>
        </p:txBody>
      </p:sp>
    </p:spTree>
    <p:extLst>
      <p:ext uri="{BB962C8B-B14F-4D97-AF65-F5344CB8AC3E}">
        <p14:creationId xmlns:p14="http://schemas.microsoft.com/office/powerpoint/2010/main" val="16666791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itle 4">
            <a:extLst>
              <a:ext uri="{FF2B5EF4-FFF2-40B4-BE49-F238E27FC236}">
                <a16:creationId xmlns:a16="http://schemas.microsoft.com/office/drawing/2014/main" id="{231183A2-18A4-45C3-8001-7EEB1E4D650A}"/>
              </a:ext>
            </a:extLst>
          </p:cNvPr>
          <p:cNvSpPr>
            <a:spLocks noGrp="1"/>
          </p:cNvSpPr>
          <p:nvPr>
            <p:ph type="title"/>
          </p:nvPr>
        </p:nvSpPr>
        <p:spPr>
          <a:xfrm>
            <a:off x="612773" y="601436"/>
            <a:ext cx="10956945" cy="540917"/>
          </a:xfrm>
        </p:spPr>
        <p:txBody>
          <a:bodyPr/>
          <a:lstStyle/>
          <a:p>
            <a:r>
              <a:rPr lang="en-US"/>
              <a:t>The gambles of early adoption</a:t>
            </a:r>
          </a:p>
        </p:txBody>
      </p:sp>
      <p:sp>
        <p:nvSpPr>
          <p:cNvPr id="17" name="TextBox 16">
            <a:extLst>
              <a:ext uri="{FF2B5EF4-FFF2-40B4-BE49-F238E27FC236}">
                <a16:creationId xmlns:a16="http://schemas.microsoft.com/office/drawing/2014/main" id="{BD62955D-C5AC-4BF9-82F5-2ED213E8405E}"/>
              </a:ext>
            </a:extLst>
          </p:cNvPr>
          <p:cNvSpPr txBox="1"/>
          <p:nvPr/>
        </p:nvSpPr>
        <p:spPr bwMode="gray">
          <a:xfrm>
            <a:off x="609600" y="1514204"/>
            <a:ext cx="7276585" cy="246221"/>
          </a:xfrm>
          <a:prstGeom prst="rect">
            <a:avLst/>
          </a:prstGeom>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
                <a:srgbClr val="CE0E2D"/>
              </a:buClr>
              <a:buSzTx/>
              <a:buFontTx/>
              <a:buNone/>
              <a:tabLst/>
              <a:defRPr/>
            </a:pPr>
            <a:r>
              <a:rPr lang="en-US" sz="1600" b="1" dirty="0">
                <a:solidFill>
                  <a:srgbClr val="323E48"/>
                </a:solidFill>
                <a:latin typeface="Arial" panose="020B0604020202020204"/>
              </a:rPr>
              <a:t>AI can replicate existing challenges and inequities   </a:t>
            </a:r>
            <a:endParaRPr kumimoji="0" lang="en-US" sz="1600" b="1" i="0" u="none" strike="noStrike" kern="1200" cap="none" spc="0" normalizeH="0" baseline="0" noProof="0" dirty="0">
              <a:ln>
                <a:noFill/>
              </a:ln>
              <a:solidFill>
                <a:srgbClr val="323E48"/>
              </a:solidFill>
              <a:effectLst/>
              <a:uLnTx/>
              <a:uFillTx/>
              <a:latin typeface="Arial" panose="020B0604020202020204"/>
              <a:ea typeface="+mn-ea"/>
              <a:cs typeface="+mn-cs"/>
            </a:endParaRPr>
          </a:p>
        </p:txBody>
      </p:sp>
      <p:sp>
        <p:nvSpPr>
          <p:cNvPr id="65" name="Rectangle 64">
            <a:extLst>
              <a:ext uri="{FF2B5EF4-FFF2-40B4-BE49-F238E27FC236}">
                <a16:creationId xmlns:a16="http://schemas.microsoft.com/office/drawing/2014/main" id="{5879BC1E-1B42-46C1-839C-235795B579BB}"/>
              </a:ext>
            </a:extLst>
          </p:cNvPr>
          <p:cNvSpPr/>
          <p:nvPr/>
        </p:nvSpPr>
        <p:spPr bwMode="gray">
          <a:xfrm>
            <a:off x="0" y="2424226"/>
            <a:ext cx="12192000" cy="9144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33" name="Group 32">
            <a:extLst>
              <a:ext uri="{FF2B5EF4-FFF2-40B4-BE49-F238E27FC236}">
                <a16:creationId xmlns:a16="http://schemas.microsoft.com/office/drawing/2014/main" id="{1DCFA07C-3814-49EE-B0CE-3611E90322D5}"/>
              </a:ext>
            </a:extLst>
          </p:cNvPr>
          <p:cNvGrpSpPr/>
          <p:nvPr/>
        </p:nvGrpSpPr>
        <p:grpSpPr>
          <a:xfrm>
            <a:off x="612772" y="3162362"/>
            <a:ext cx="948399" cy="1762031"/>
            <a:chOff x="612772" y="3400897"/>
            <a:chExt cx="948399" cy="1762031"/>
          </a:xfrm>
        </p:grpSpPr>
        <p:sp>
          <p:nvSpPr>
            <p:cNvPr id="25" name="TextBox 24">
              <a:extLst>
                <a:ext uri="{FF2B5EF4-FFF2-40B4-BE49-F238E27FC236}">
                  <a16:creationId xmlns:a16="http://schemas.microsoft.com/office/drawing/2014/main" id="{B8011EC0-2D88-4F50-B592-FB29BED8C1FC}"/>
                </a:ext>
              </a:extLst>
            </p:cNvPr>
            <p:cNvSpPr txBox="1"/>
            <p:nvPr/>
          </p:nvSpPr>
          <p:spPr bwMode="gray">
            <a:xfrm>
              <a:off x="612772" y="3400897"/>
              <a:ext cx="827145" cy="230832"/>
            </a:xfrm>
            <a:prstGeom prst="rect">
              <a:avLst/>
            </a:prstGeom>
          </p:spPr>
          <p:txBody>
            <a:bodyPr vert="horz" wrap="square" lIns="0" tIns="0" rIns="0" bIns="0" rtlCol="0">
              <a:spAutoFit/>
            </a:bodyPr>
            <a:lstStyle/>
            <a:p>
              <a:pPr marL="0" lvl="2">
                <a:spcBef>
                  <a:spcPts val="600"/>
                </a:spcBef>
                <a:buClr>
                  <a:srgbClr val="CE0E2D"/>
                </a:buClr>
                <a:defRPr/>
              </a:pPr>
              <a:r>
                <a:rPr lang="en-US" sz="1500" i="1">
                  <a:solidFill>
                    <a:srgbClr val="323E48"/>
                  </a:solidFill>
                </a:rPr>
                <a:t>Concern</a:t>
              </a:r>
              <a:endParaRPr kumimoji="0" lang="en-US" sz="1500" i="1" u="none" strike="noStrike" kern="1200" cap="none" spc="0" normalizeH="0" baseline="0" noProof="0">
                <a:ln>
                  <a:noFill/>
                </a:ln>
                <a:solidFill>
                  <a:srgbClr val="323E48"/>
                </a:solidFill>
                <a:effectLst/>
                <a:uLnTx/>
                <a:uFillTx/>
                <a:ea typeface="+mn-ea"/>
                <a:cs typeface="+mn-cs"/>
              </a:endParaRPr>
            </a:p>
          </p:txBody>
        </p:sp>
        <p:sp>
          <p:nvSpPr>
            <p:cNvPr id="26" name="TextBox 25">
              <a:extLst>
                <a:ext uri="{FF2B5EF4-FFF2-40B4-BE49-F238E27FC236}">
                  <a16:creationId xmlns:a16="http://schemas.microsoft.com/office/drawing/2014/main" id="{DB24488D-F6C9-4D0B-BE45-3D1BE4F5FB62}"/>
                </a:ext>
              </a:extLst>
            </p:cNvPr>
            <p:cNvSpPr txBox="1"/>
            <p:nvPr/>
          </p:nvSpPr>
          <p:spPr bwMode="gray">
            <a:xfrm>
              <a:off x="612773" y="4932096"/>
              <a:ext cx="948398" cy="230832"/>
            </a:xfrm>
            <a:prstGeom prst="rect">
              <a:avLst/>
            </a:prstGeom>
          </p:spPr>
          <p:txBody>
            <a:bodyPr vert="horz" wrap="square" lIns="0" tIns="0" rIns="0" bIns="0" rtlCol="0">
              <a:spAutoFit/>
            </a:bodyPr>
            <a:lstStyle/>
            <a:p>
              <a:pPr marL="0" lvl="2">
                <a:spcBef>
                  <a:spcPts val="600"/>
                </a:spcBef>
                <a:buClr>
                  <a:srgbClr val="CE0E2D"/>
                </a:buClr>
                <a:defRPr/>
              </a:pPr>
              <a:r>
                <a:rPr kumimoji="0" lang="en-US" sz="1500" i="1" u="none" strike="noStrike" kern="1200" cap="none" spc="0" normalizeH="0" baseline="0" noProof="0">
                  <a:ln>
                    <a:noFill/>
                  </a:ln>
                  <a:solidFill>
                    <a:srgbClr val="323E48"/>
                  </a:solidFill>
                  <a:effectLst/>
                  <a:uLnTx/>
                  <a:uFillTx/>
                  <a:ea typeface="+mn-ea"/>
                  <a:cs typeface="+mn-cs"/>
                </a:rPr>
                <a:t>Example</a:t>
              </a:r>
            </a:p>
          </p:txBody>
        </p:sp>
      </p:grpSp>
      <p:sp>
        <p:nvSpPr>
          <p:cNvPr id="66" name="Oval 65">
            <a:extLst>
              <a:ext uri="{FF2B5EF4-FFF2-40B4-BE49-F238E27FC236}">
                <a16:creationId xmlns:a16="http://schemas.microsoft.com/office/drawing/2014/main" id="{F8EC804A-FED5-44BC-9734-E10F03DE28B0}"/>
              </a:ext>
            </a:extLst>
          </p:cNvPr>
          <p:cNvSpPr/>
          <p:nvPr/>
        </p:nvSpPr>
        <p:spPr bwMode="gray">
          <a:xfrm>
            <a:off x="2935625" y="1982923"/>
            <a:ext cx="914400" cy="914400"/>
          </a:xfrm>
          <a:prstGeom prst="ellipse">
            <a:avLst/>
          </a:prstGeom>
          <a:solidFill>
            <a:schemeClr val="tx2"/>
          </a:solidFill>
          <a:ln w="190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0" name="TextBox 69">
            <a:extLst>
              <a:ext uri="{FF2B5EF4-FFF2-40B4-BE49-F238E27FC236}">
                <a16:creationId xmlns:a16="http://schemas.microsoft.com/office/drawing/2014/main" id="{6DC50BAD-ADF0-477D-90CF-B999664E307D}"/>
              </a:ext>
            </a:extLst>
          </p:cNvPr>
          <p:cNvSpPr txBox="1"/>
          <p:nvPr/>
        </p:nvSpPr>
        <p:spPr bwMode="gray">
          <a:xfrm>
            <a:off x="1871057" y="3008938"/>
            <a:ext cx="3043536" cy="230832"/>
          </a:xfrm>
          <a:prstGeom prst="rect">
            <a:avLst/>
          </a:prstGeom>
        </p:spPr>
        <p:txBody>
          <a:bodyPr vert="horz" wrap="square" lIns="0" tIns="0" rIns="0" bIns="0" rtlCol="0">
            <a:spAutoFit/>
          </a:bodyPr>
          <a:lstStyle/>
          <a:p>
            <a:pPr marL="0" lvl="2" algn="ctr">
              <a:spcBef>
                <a:spcPts val="600"/>
              </a:spcBef>
              <a:buClr>
                <a:srgbClr val="CE0E2D"/>
              </a:buClr>
              <a:defRPr/>
            </a:pPr>
            <a:r>
              <a:rPr lang="en-US" sz="1500" b="1" dirty="0"/>
              <a:t>Misinformation</a:t>
            </a:r>
            <a:endParaRPr kumimoji="0" lang="en-US" sz="1500" i="0" u="none" strike="noStrike" kern="1200" cap="none" spc="0" normalizeH="0" baseline="0" noProof="0" dirty="0">
              <a:ln>
                <a:noFill/>
              </a:ln>
              <a:solidFill>
                <a:srgbClr val="323E48"/>
              </a:solidFill>
              <a:effectLst/>
              <a:uLnTx/>
              <a:uFillTx/>
              <a:ea typeface="+mn-ea"/>
              <a:cs typeface="+mn-cs"/>
            </a:endParaRPr>
          </a:p>
        </p:txBody>
      </p:sp>
      <p:sp>
        <p:nvSpPr>
          <p:cNvPr id="24" name="TextBox 23">
            <a:extLst>
              <a:ext uri="{FF2B5EF4-FFF2-40B4-BE49-F238E27FC236}">
                <a16:creationId xmlns:a16="http://schemas.microsoft.com/office/drawing/2014/main" id="{6396A7AB-DE87-488F-8A93-8CE2A4A00F49}"/>
              </a:ext>
            </a:extLst>
          </p:cNvPr>
          <p:cNvSpPr txBox="1"/>
          <p:nvPr/>
        </p:nvSpPr>
        <p:spPr bwMode="gray">
          <a:xfrm>
            <a:off x="2302197" y="4693561"/>
            <a:ext cx="2834640" cy="1154162"/>
          </a:xfrm>
          <a:prstGeom prst="rect">
            <a:avLst/>
          </a:prstGeom>
        </p:spPr>
        <p:txBody>
          <a:bodyPr vert="horz" wrap="square" lIns="0" tIns="0" rIns="0" bIns="0" rtlCol="0">
            <a:spAutoFit/>
          </a:bodyPr>
          <a:lstStyle/>
          <a:p>
            <a:pPr marL="0" lvl="2">
              <a:spcBef>
                <a:spcPts val="600"/>
              </a:spcBef>
              <a:buClr>
                <a:srgbClr val="CE0E2D"/>
              </a:buClr>
              <a:defRPr/>
            </a:pPr>
            <a:r>
              <a:rPr lang="en-US" sz="1500" dirty="0">
                <a:solidFill>
                  <a:srgbClr val="323E48"/>
                </a:solidFill>
              </a:rPr>
              <a:t>A National Eating Disorder Association chatbot designed to support individuals with eating disorders gave dieting </a:t>
            </a:r>
            <a:br>
              <a:rPr lang="en-US" sz="1500" dirty="0">
                <a:solidFill>
                  <a:srgbClr val="323E48"/>
                </a:solidFill>
              </a:rPr>
            </a:br>
            <a:r>
              <a:rPr lang="en-US" sz="1500" dirty="0">
                <a:solidFill>
                  <a:srgbClr val="323E48"/>
                </a:solidFill>
              </a:rPr>
              <a:t>advice instead.</a:t>
            </a:r>
          </a:p>
        </p:txBody>
      </p:sp>
      <p:sp>
        <p:nvSpPr>
          <p:cNvPr id="67" name="Oval 66">
            <a:extLst>
              <a:ext uri="{FF2B5EF4-FFF2-40B4-BE49-F238E27FC236}">
                <a16:creationId xmlns:a16="http://schemas.microsoft.com/office/drawing/2014/main" id="{DF84F810-6B84-44E7-BA7E-657376FBE58F}"/>
              </a:ext>
            </a:extLst>
          </p:cNvPr>
          <p:cNvSpPr/>
          <p:nvPr/>
        </p:nvSpPr>
        <p:spPr bwMode="gray">
          <a:xfrm>
            <a:off x="9639919" y="1982923"/>
            <a:ext cx="914400" cy="914400"/>
          </a:xfrm>
          <a:prstGeom prst="ellipse">
            <a:avLst/>
          </a:prstGeom>
          <a:solidFill>
            <a:schemeClr val="tx2"/>
          </a:solidFill>
          <a:ln w="190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1" name="TextBox 70">
            <a:extLst>
              <a:ext uri="{FF2B5EF4-FFF2-40B4-BE49-F238E27FC236}">
                <a16:creationId xmlns:a16="http://schemas.microsoft.com/office/drawing/2014/main" id="{9C8C74EB-37F9-4545-B823-8A8CBF16C04C}"/>
              </a:ext>
            </a:extLst>
          </p:cNvPr>
          <p:cNvSpPr txBox="1"/>
          <p:nvPr/>
        </p:nvSpPr>
        <p:spPr bwMode="gray">
          <a:xfrm>
            <a:off x="8808079" y="3223718"/>
            <a:ext cx="2743200" cy="923330"/>
          </a:xfrm>
          <a:prstGeom prst="rect">
            <a:avLst/>
          </a:prstGeom>
        </p:spPr>
        <p:txBody>
          <a:bodyPr vert="horz" wrap="square" lIns="0" tIns="0" rIns="0" bIns="0" rtlCol="0" anchor="t">
            <a:spAutoFit/>
          </a:bodyPr>
          <a:lstStyle/>
          <a:p>
            <a:pPr marL="0" lvl="2">
              <a:spcBef>
                <a:spcPts val="600"/>
              </a:spcBef>
              <a:buClr>
                <a:srgbClr val="CE0E2D"/>
              </a:buClr>
              <a:defRPr/>
            </a:pPr>
            <a:r>
              <a:rPr lang="en-US" sz="1500" dirty="0">
                <a:solidFill>
                  <a:srgbClr val="323E48"/>
                </a:solidFill>
              </a:rPr>
              <a:t>AI solutions must be integrated into existing workflows or new ones must be built, risking poor integration and additional work.</a:t>
            </a:r>
          </a:p>
        </p:txBody>
      </p:sp>
      <p:sp>
        <p:nvSpPr>
          <p:cNvPr id="23" name="TextBox 22">
            <a:extLst>
              <a:ext uri="{FF2B5EF4-FFF2-40B4-BE49-F238E27FC236}">
                <a16:creationId xmlns:a16="http://schemas.microsoft.com/office/drawing/2014/main" id="{F907C4D6-5C7E-4A0E-9B19-DE6E4EFA8AD9}"/>
              </a:ext>
            </a:extLst>
          </p:cNvPr>
          <p:cNvSpPr txBox="1"/>
          <p:nvPr/>
        </p:nvSpPr>
        <p:spPr bwMode="gray">
          <a:xfrm>
            <a:off x="8808688" y="4693561"/>
            <a:ext cx="2810199" cy="1154162"/>
          </a:xfrm>
          <a:prstGeom prst="rect">
            <a:avLst/>
          </a:prstGeom>
        </p:spPr>
        <p:txBody>
          <a:bodyPr vert="horz" wrap="square" lIns="0" tIns="0" rIns="0" bIns="0" rtlCol="0" anchor="t">
            <a:spAutoFit/>
          </a:bodyPr>
          <a:lstStyle/>
          <a:p>
            <a:pPr marL="0" lvl="2">
              <a:spcBef>
                <a:spcPts val="600"/>
              </a:spcBef>
              <a:buClr>
                <a:srgbClr val="CE0E2D"/>
              </a:buClr>
              <a:defRPr/>
            </a:pPr>
            <a:r>
              <a:rPr lang="en-US" sz="1500" dirty="0">
                <a:solidFill>
                  <a:srgbClr val="323E48"/>
                </a:solidFill>
              </a:rPr>
              <a:t>An intelligent autocomplete meant to speed triage notetaking was not embraced by physicians because they had train it, adding to their workload. </a:t>
            </a:r>
          </a:p>
        </p:txBody>
      </p:sp>
      <p:sp>
        <p:nvSpPr>
          <p:cNvPr id="68" name="Oval 67">
            <a:extLst>
              <a:ext uri="{FF2B5EF4-FFF2-40B4-BE49-F238E27FC236}">
                <a16:creationId xmlns:a16="http://schemas.microsoft.com/office/drawing/2014/main" id="{9064E54A-59B7-432D-AC12-D1B393C89553}"/>
              </a:ext>
            </a:extLst>
          </p:cNvPr>
          <p:cNvSpPr/>
          <p:nvPr/>
        </p:nvSpPr>
        <p:spPr bwMode="gray">
          <a:xfrm>
            <a:off x="6260133" y="1982923"/>
            <a:ext cx="914400" cy="914400"/>
          </a:xfrm>
          <a:prstGeom prst="ellipse">
            <a:avLst/>
          </a:prstGeom>
          <a:solidFill>
            <a:schemeClr val="tx2"/>
          </a:solidFill>
          <a:ln w="190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2" name="TextBox 71">
            <a:extLst>
              <a:ext uri="{FF2B5EF4-FFF2-40B4-BE49-F238E27FC236}">
                <a16:creationId xmlns:a16="http://schemas.microsoft.com/office/drawing/2014/main" id="{53C12F40-378A-4D8F-9FBE-5AF14F2D1685}"/>
              </a:ext>
            </a:extLst>
          </p:cNvPr>
          <p:cNvSpPr txBox="1"/>
          <p:nvPr/>
        </p:nvSpPr>
        <p:spPr bwMode="gray">
          <a:xfrm>
            <a:off x="5764543" y="3017283"/>
            <a:ext cx="2743200" cy="923330"/>
          </a:xfrm>
          <a:prstGeom prst="rect">
            <a:avLst/>
          </a:prstGeom>
        </p:spPr>
        <p:txBody>
          <a:bodyPr vert="horz" wrap="square" lIns="0" tIns="0" rIns="0" bIns="0" rtlCol="0">
            <a:spAutoFit/>
          </a:bodyPr>
          <a:lstStyle/>
          <a:p>
            <a:br>
              <a:rPr lang="en-US" sz="1500" dirty="0"/>
            </a:br>
            <a:r>
              <a:rPr lang="en-US" sz="1500" dirty="0"/>
              <a:t>Models can reinforce health inequities found in data or unintentionally built into them.</a:t>
            </a:r>
          </a:p>
        </p:txBody>
      </p:sp>
      <p:sp>
        <p:nvSpPr>
          <p:cNvPr id="22" name="TextBox 21">
            <a:extLst>
              <a:ext uri="{FF2B5EF4-FFF2-40B4-BE49-F238E27FC236}">
                <a16:creationId xmlns:a16="http://schemas.microsoft.com/office/drawing/2014/main" id="{18E1C798-F7F5-45B2-96E0-A074DC1C3DC2}"/>
              </a:ext>
            </a:extLst>
          </p:cNvPr>
          <p:cNvSpPr txBox="1"/>
          <p:nvPr/>
        </p:nvSpPr>
        <p:spPr bwMode="gray">
          <a:xfrm>
            <a:off x="5764543" y="4693561"/>
            <a:ext cx="2743200" cy="1154162"/>
          </a:xfrm>
          <a:prstGeom prst="rect">
            <a:avLst/>
          </a:prstGeom>
        </p:spPr>
        <p:txBody>
          <a:bodyPr vert="horz" wrap="square" lIns="0" tIns="0" rIns="0" bIns="0" rtlCol="0">
            <a:spAutoFit/>
          </a:bodyPr>
          <a:lstStyle/>
          <a:p>
            <a:r>
              <a:rPr lang="en-US" sz="1500" dirty="0"/>
              <a:t>An Optum</a:t>
            </a:r>
            <a:r>
              <a:rPr lang="en-US" sz="1500" baseline="30000" dirty="0"/>
              <a:t>1</a:t>
            </a:r>
            <a:r>
              <a:rPr lang="en-US" sz="1500" dirty="0"/>
              <a:t> algorithm prioritized healthier white patients over sicker black ones because it was built equating healthcare cost with medical needs.</a:t>
            </a:r>
          </a:p>
        </p:txBody>
      </p:sp>
      <p:grpSp>
        <p:nvGrpSpPr>
          <p:cNvPr id="11" name="Group 10">
            <a:extLst>
              <a:ext uri="{FF2B5EF4-FFF2-40B4-BE49-F238E27FC236}">
                <a16:creationId xmlns:a16="http://schemas.microsoft.com/office/drawing/2014/main" id="{7CFCB4CF-8F0C-8ECA-A5B7-98A727596F89}"/>
              </a:ext>
            </a:extLst>
          </p:cNvPr>
          <p:cNvGrpSpPr/>
          <p:nvPr/>
        </p:nvGrpSpPr>
        <p:grpSpPr>
          <a:xfrm>
            <a:off x="3231448" y="4392028"/>
            <a:ext cx="6971769" cy="137436"/>
            <a:chOff x="3231448" y="4559443"/>
            <a:chExt cx="6971769" cy="137436"/>
          </a:xfrm>
        </p:grpSpPr>
        <p:sp>
          <p:nvSpPr>
            <p:cNvPr id="27" name="Isosceles Triangle 22">
              <a:extLst>
                <a:ext uri="{FF2B5EF4-FFF2-40B4-BE49-F238E27FC236}">
                  <a16:creationId xmlns:a16="http://schemas.microsoft.com/office/drawing/2014/main" id="{E8ADB4E8-EAC6-4D80-8DFE-732A402DF193}"/>
                </a:ext>
              </a:extLst>
            </p:cNvPr>
            <p:cNvSpPr/>
            <p:nvPr/>
          </p:nvSpPr>
          <p:spPr bwMode="gray">
            <a:xfrm rot="10800000" flipH="1">
              <a:off x="3231448" y="4559444"/>
              <a:ext cx="212194" cy="137435"/>
            </a:xfrm>
            <a:prstGeom prst="triangle">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71">
                <a:solidFill>
                  <a:schemeClr val="tx1"/>
                </a:solidFill>
              </a:endParaRPr>
            </a:p>
          </p:txBody>
        </p:sp>
        <p:sp>
          <p:nvSpPr>
            <p:cNvPr id="28" name="Isosceles Triangle 22">
              <a:extLst>
                <a:ext uri="{FF2B5EF4-FFF2-40B4-BE49-F238E27FC236}">
                  <a16:creationId xmlns:a16="http://schemas.microsoft.com/office/drawing/2014/main" id="{301A4422-AE29-43EC-80B5-FA719D7E2687}"/>
                </a:ext>
              </a:extLst>
            </p:cNvPr>
            <p:cNvSpPr/>
            <p:nvPr/>
          </p:nvSpPr>
          <p:spPr bwMode="gray">
            <a:xfrm rot="10800000" flipH="1">
              <a:off x="9991023" y="4559443"/>
              <a:ext cx="212194" cy="137435"/>
            </a:xfrm>
            <a:prstGeom prst="triangle">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71" dirty="0">
                <a:solidFill>
                  <a:schemeClr val="tx1"/>
                </a:solidFill>
              </a:endParaRPr>
            </a:p>
          </p:txBody>
        </p:sp>
        <p:sp>
          <p:nvSpPr>
            <p:cNvPr id="29" name="Isosceles Triangle 22">
              <a:extLst>
                <a:ext uri="{FF2B5EF4-FFF2-40B4-BE49-F238E27FC236}">
                  <a16:creationId xmlns:a16="http://schemas.microsoft.com/office/drawing/2014/main" id="{CB7D40C2-1D7B-41A2-919D-01C231945006}"/>
                </a:ext>
              </a:extLst>
            </p:cNvPr>
            <p:cNvSpPr/>
            <p:nvPr/>
          </p:nvSpPr>
          <p:spPr bwMode="gray">
            <a:xfrm rot="10800000" flipH="1">
              <a:off x="6611236" y="4559443"/>
              <a:ext cx="212194" cy="137435"/>
            </a:xfrm>
            <a:prstGeom prst="triangle">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71">
                <a:solidFill>
                  <a:schemeClr val="tx1"/>
                </a:solidFill>
              </a:endParaRPr>
            </a:p>
          </p:txBody>
        </p:sp>
      </p:grpSp>
      <p:pic>
        <p:nvPicPr>
          <p:cNvPr id="6" name="Picture 5" descr="Icon&#10;&#10;Description automatically generated">
            <a:extLst>
              <a:ext uri="{FF2B5EF4-FFF2-40B4-BE49-F238E27FC236}">
                <a16:creationId xmlns:a16="http://schemas.microsoft.com/office/drawing/2014/main" id="{DB72FBC4-359B-A8E7-3306-3A222F13D253}"/>
              </a:ext>
            </a:extLst>
          </p:cNvPr>
          <p:cNvPicPr>
            <a:picLocks noChangeAspect="1"/>
          </p:cNvPicPr>
          <p:nvPr>
            <p:custDataLst>
              <p:tags r:id="rId1"/>
            </p:custDataLst>
          </p:nvPr>
        </p:nvPicPr>
        <p:blipFill>
          <a:blip r:embed="rId6"/>
          <a:stretch>
            <a:fillRect/>
          </a:stretch>
        </p:blipFill>
        <p:spPr>
          <a:xfrm>
            <a:off x="6443012" y="2149906"/>
            <a:ext cx="548640" cy="548640"/>
          </a:xfrm>
          <a:prstGeom prst="rect">
            <a:avLst/>
          </a:prstGeom>
        </p:spPr>
      </p:pic>
      <p:pic>
        <p:nvPicPr>
          <p:cNvPr id="8" name="Picture 7" descr="Icon&#10;&#10;Description automatically generated">
            <a:extLst>
              <a:ext uri="{FF2B5EF4-FFF2-40B4-BE49-F238E27FC236}">
                <a16:creationId xmlns:a16="http://schemas.microsoft.com/office/drawing/2014/main" id="{1694FF96-03A6-1CE4-7694-F0B9E82734B8}"/>
              </a:ext>
            </a:extLst>
          </p:cNvPr>
          <p:cNvPicPr>
            <a:picLocks noChangeAspect="1"/>
          </p:cNvPicPr>
          <p:nvPr>
            <p:custDataLst>
              <p:tags r:id="rId2"/>
            </p:custDataLst>
          </p:nvPr>
        </p:nvPicPr>
        <p:blipFill>
          <a:blip r:embed="rId7"/>
          <a:stretch>
            <a:fillRect/>
          </a:stretch>
        </p:blipFill>
        <p:spPr>
          <a:xfrm>
            <a:off x="3118506" y="2149906"/>
            <a:ext cx="548640" cy="548640"/>
          </a:xfrm>
          <a:prstGeom prst="rect">
            <a:avLst/>
          </a:prstGeom>
        </p:spPr>
      </p:pic>
      <p:pic>
        <p:nvPicPr>
          <p:cNvPr id="10" name="Picture 9" descr="Icon&#10;&#10;Description automatically generated">
            <a:extLst>
              <a:ext uri="{FF2B5EF4-FFF2-40B4-BE49-F238E27FC236}">
                <a16:creationId xmlns:a16="http://schemas.microsoft.com/office/drawing/2014/main" id="{9EC17437-9520-41B6-3BD1-26B0A2F81D68}"/>
              </a:ext>
            </a:extLst>
          </p:cNvPr>
          <p:cNvPicPr>
            <a:picLocks noChangeAspect="1"/>
          </p:cNvPicPr>
          <p:nvPr>
            <p:custDataLst>
              <p:tags r:id="rId3"/>
            </p:custDataLst>
          </p:nvPr>
        </p:nvPicPr>
        <p:blipFill>
          <a:blip r:embed="rId8"/>
          <a:stretch>
            <a:fillRect/>
          </a:stretch>
        </p:blipFill>
        <p:spPr>
          <a:xfrm>
            <a:off x="9868519" y="2149906"/>
            <a:ext cx="457200" cy="548640"/>
          </a:xfrm>
          <a:prstGeom prst="rect">
            <a:avLst/>
          </a:prstGeom>
        </p:spPr>
      </p:pic>
      <p:sp>
        <p:nvSpPr>
          <p:cNvPr id="12" name="TextBox 11">
            <a:extLst>
              <a:ext uri="{FF2B5EF4-FFF2-40B4-BE49-F238E27FC236}">
                <a16:creationId xmlns:a16="http://schemas.microsoft.com/office/drawing/2014/main" id="{1A2F8BF4-C60E-60DF-E270-8206BC04FBF1}"/>
              </a:ext>
            </a:extLst>
          </p:cNvPr>
          <p:cNvSpPr txBox="1"/>
          <p:nvPr/>
        </p:nvSpPr>
        <p:spPr bwMode="gray">
          <a:xfrm>
            <a:off x="2293808" y="3226518"/>
            <a:ext cx="2743200" cy="923330"/>
          </a:xfrm>
          <a:prstGeom prst="rect">
            <a:avLst/>
          </a:prstGeom>
        </p:spPr>
        <p:txBody>
          <a:bodyPr vert="horz" wrap="square" lIns="0" tIns="0" rIns="0" bIns="0" rtlCol="0">
            <a:spAutoFit/>
          </a:bodyPr>
          <a:lstStyle/>
          <a:p>
            <a:r>
              <a:rPr lang="en-US" sz="1500" dirty="0"/>
              <a:t>Generative AI can produce inaccurate information, including responses with no basis in reality (“hallucinations”).</a:t>
            </a:r>
          </a:p>
        </p:txBody>
      </p:sp>
      <p:sp>
        <p:nvSpPr>
          <p:cNvPr id="2" name="TextBox 1">
            <a:extLst>
              <a:ext uri="{FF2B5EF4-FFF2-40B4-BE49-F238E27FC236}">
                <a16:creationId xmlns:a16="http://schemas.microsoft.com/office/drawing/2014/main" id="{7744D002-AEA0-7CBB-C82D-3C90B4EDDEE2}"/>
              </a:ext>
            </a:extLst>
          </p:cNvPr>
          <p:cNvSpPr txBox="1"/>
          <p:nvPr/>
        </p:nvSpPr>
        <p:spPr bwMode="gray">
          <a:xfrm>
            <a:off x="5195564" y="2992886"/>
            <a:ext cx="3043536" cy="230832"/>
          </a:xfrm>
          <a:prstGeom prst="rect">
            <a:avLst/>
          </a:prstGeom>
        </p:spPr>
        <p:txBody>
          <a:bodyPr vert="horz" wrap="square" lIns="0" tIns="0" rIns="0" bIns="0" rtlCol="0">
            <a:spAutoFit/>
          </a:bodyPr>
          <a:lstStyle/>
          <a:p>
            <a:pPr marL="0" lvl="2" algn="ctr">
              <a:spcBef>
                <a:spcPts val="600"/>
              </a:spcBef>
              <a:buClr>
                <a:srgbClr val="CE0E2D"/>
              </a:buClr>
              <a:defRPr/>
            </a:pPr>
            <a:r>
              <a:rPr lang="en-US" sz="1500" b="1" dirty="0"/>
              <a:t>Algorithmic bias</a:t>
            </a:r>
            <a:endParaRPr kumimoji="0" lang="en-US" sz="1500" i="0" u="none" strike="noStrike" kern="1200" cap="none" spc="0" normalizeH="0" baseline="0" noProof="0" dirty="0">
              <a:ln>
                <a:noFill/>
              </a:ln>
              <a:solidFill>
                <a:srgbClr val="323E48"/>
              </a:solidFill>
              <a:effectLst/>
              <a:uLnTx/>
              <a:uFillTx/>
              <a:ea typeface="+mn-ea"/>
              <a:cs typeface="+mn-cs"/>
            </a:endParaRPr>
          </a:p>
        </p:txBody>
      </p:sp>
      <p:sp>
        <p:nvSpPr>
          <p:cNvPr id="3" name="TextBox 2">
            <a:extLst>
              <a:ext uri="{FF2B5EF4-FFF2-40B4-BE49-F238E27FC236}">
                <a16:creationId xmlns:a16="http://schemas.microsoft.com/office/drawing/2014/main" id="{1D66B815-6B3D-A6DB-1E26-30B76B33B39E}"/>
              </a:ext>
            </a:extLst>
          </p:cNvPr>
          <p:cNvSpPr txBox="1"/>
          <p:nvPr/>
        </p:nvSpPr>
        <p:spPr bwMode="gray">
          <a:xfrm>
            <a:off x="8575351" y="2951495"/>
            <a:ext cx="3043536" cy="230832"/>
          </a:xfrm>
          <a:prstGeom prst="rect">
            <a:avLst/>
          </a:prstGeom>
        </p:spPr>
        <p:txBody>
          <a:bodyPr vert="horz" wrap="square" lIns="0" tIns="0" rIns="0" bIns="0" rtlCol="0">
            <a:spAutoFit/>
          </a:bodyPr>
          <a:lstStyle/>
          <a:p>
            <a:pPr marL="0" lvl="2" algn="ctr">
              <a:spcBef>
                <a:spcPts val="600"/>
              </a:spcBef>
              <a:buClr>
                <a:srgbClr val="CE0E2D"/>
              </a:buClr>
              <a:defRPr/>
            </a:pPr>
            <a:r>
              <a:rPr lang="en-US" sz="1500" b="1" dirty="0">
                <a:solidFill>
                  <a:srgbClr val="323E48"/>
                </a:solidFill>
              </a:rPr>
              <a:t>Workflow misalignment</a:t>
            </a:r>
            <a:endParaRPr kumimoji="0" lang="en-US" sz="1500" i="0" u="none" strike="noStrike" kern="1200" cap="none" spc="0" normalizeH="0" baseline="0" noProof="0" dirty="0">
              <a:ln>
                <a:noFill/>
              </a:ln>
              <a:solidFill>
                <a:srgbClr val="323E48"/>
              </a:solidFill>
              <a:effectLst/>
              <a:uLnTx/>
              <a:uFillTx/>
              <a:ea typeface="+mn-ea"/>
              <a:cs typeface="+mn-cs"/>
            </a:endParaRPr>
          </a:p>
        </p:txBody>
      </p:sp>
      <p:sp>
        <p:nvSpPr>
          <p:cNvPr id="5" name="TextBox 4">
            <a:extLst>
              <a:ext uri="{FF2B5EF4-FFF2-40B4-BE49-F238E27FC236}">
                <a16:creationId xmlns:a16="http://schemas.microsoft.com/office/drawing/2014/main" id="{1186F6F3-6E9D-09D4-24DA-D913556A5CDB}"/>
              </a:ext>
            </a:extLst>
          </p:cNvPr>
          <p:cNvSpPr txBox="1"/>
          <p:nvPr/>
        </p:nvSpPr>
        <p:spPr bwMode="gray">
          <a:xfrm>
            <a:off x="538747" y="5688750"/>
            <a:ext cx="1802339" cy="523220"/>
          </a:xfrm>
          <a:prstGeom prst="rect">
            <a:avLst/>
          </a:prstGeom>
          <a:noFill/>
        </p:spPr>
        <p:txBody>
          <a:bodyPr wrap="square">
            <a:spAutoFit/>
          </a:bodyPr>
          <a:lstStyle/>
          <a:p>
            <a:r>
              <a:rPr lang="en-US" sz="700" dirty="0">
                <a:solidFill>
                  <a:schemeClr val="accent3"/>
                </a:solidFill>
                <a:latin typeface=""/>
              </a:rPr>
              <a:t>1. </a:t>
            </a:r>
            <a:r>
              <a:rPr lang="en-US" sz="700" dirty="0">
                <a:solidFill>
                  <a:schemeClr val="accent3"/>
                </a:solidFill>
                <a:latin typeface="Arial" panose="020B0604020202020204" pitchFamily="34" charset="0"/>
              </a:rPr>
              <a:t>Advisory Board is a subsidiary of Optum. All Advisory Board research, expert perspectives, and recommendations remain independent.</a:t>
            </a:r>
            <a:endParaRPr lang="en-US" sz="700" dirty="0">
              <a:solidFill>
                <a:schemeClr val="accent3"/>
              </a:solidFill>
            </a:endParaRPr>
          </a:p>
        </p:txBody>
      </p:sp>
    </p:spTree>
    <p:extLst>
      <p:ext uri="{BB962C8B-B14F-4D97-AF65-F5344CB8AC3E}">
        <p14:creationId xmlns:p14="http://schemas.microsoft.com/office/powerpoint/2010/main" val="33680286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3F06F5-ACDC-46F4-AE9F-4207C49B3F68}"/>
              </a:ext>
            </a:extLst>
          </p:cNvPr>
          <p:cNvSpPr>
            <a:spLocks noGrp="1"/>
          </p:cNvSpPr>
          <p:nvPr>
            <p:ph type="title"/>
          </p:nvPr>
        </p:nvSpPr>
        <p:spPr>
          <a:xfrm>
            <a:off x="612774" y="588771"/>
            <a:ext cx="10972801" cy="540917"/>
          </a:xfrm>
        </p:spPr>
        <p:txBody>
          <a:bodyPr/>
          <a:lstStyle/>
          <a:p>
            <a:r>
              <a:rPr lang="en-US"/>
              <a:t>Where we are, and where we’re going</a:t>
            </a:r>
          </a:p>
        </p:txBody>
      </p:sp>
      <p:sp>
        <p:nvSpPr>
          <p:cNvPr id="5" name="Text Placeholder 4">
            <a:extLst>
              <a:ext uri="{FF2B5EF4-FFF2-40B4-BE49-F238E27FC236}">
                <a16:creationId xmlns:a16="http://schemas.microsoft.com/office/drawing/2014/main" id="{BEC555A8-987B-6662-3587-535060DDD90E}"/>
              </a:ext>
            </a:extLst>
          </p:cNvPr>
          <p:cNvSpPr>
            <a:spLocks noGrp="1"/>
          </p:cNvSpPr>
          <p:nvPr>
            <p:ph type="body" sz="quarter" idx="27"/>
          </p:nvPr>
        </p:nvSpPr>
        <p:spPr/>
        <p:txBody>
          <a:bodyPr/>
          <a:lstStyle/>
          <a:p>
            <a:endParaRPr lang="en-US"/>
          </a:p>
        </p:txBody>
      </p:sp>
      <p:sp>
        <p:nvSpPr>
          <p:cNvPr id="2" name="Rectangle 72">
            <a:extLst>
              <a:ext uri="{FF2B5EF4-FFF2-40B4-BE49-F238E27FC236}">
                <a16:creationId xmlns:a16="http://schemas.microsoft.com/office/drawing/2014/main" id="{042E7322-25C2-4F73-D9E4-2BF1FC2BB9DB}"/>
              </a:ext>
            </a:extLst>
          </p:cNvPr>
          <p:cNvSpPr/>
          <p:nvPr/>
        </p:nvSpPr>
        <p:spPr bwMode="gray">
          <a:xfrm>
            <a:off x="1513088" y="3360416"/>
            <a:ext cx="4677602" cy="2354259"/>
          </a:xfrm>
          <a:custGeom>
            <a:avLst/>
            <a:gdLst>
              <a:gd name="connsiteX0" fmla="*/ 0 w 4565787"/>
              <a:gd name="connsiteY0" fmla="*/ 0 h 2168237"/>
              <a:gd name="connsiteX1" fmla="*/ 4565787 w 4565787"/>
              <a:gd name="connsiteY1" fmla="*/ 0 h 2168237"/>
              <a:gd name="connsiteX2" fmla="*/ 4565787 w 4565787"/>
              <a:gd name="connsiteY2" fmla="*/ 2168237 h 2168237"/>
              <a:gd name="connsiteX3" fmla="*/ 0 w 4565787"/>
              <a:gd name="connsiteY3" fmla="*/ 2168237 h 2168237"/>
              <a:gd name="connsiteX4" fmla="*/ 0 w 4565787"/>
              <a:gd name="connsiteY4" fmla="*/ 0 h 2168237"/>
              <a:gd name="connsiteX0" fmla="*/ 0 w 4565787"/>
              <a:gd name="connsiteY0" fmla="*/ 0 h 2168237"/>
              <a:gd name="connsiteX1" fmla="*/ 4565787 w 4565787"/>
              <a:gd name="connsiteY1" fmla="*/ 2168237 h 2168237"/>
              <a:gd name="connsiteX2" fmla="*/ 0 w 4565787"/>
              <a:gd name="connsiteY2" fmla="*/ 2168237 h 2168237"/>
              <a:gd name="connsiteX3" fmla="*/ 0 w 4565787"/>
              <a:gd name="connsiteY3" fmla="*/ 0 h 2168237"/>
              <a:gd name="connsiteX0" fmla="*/ 0 w 4565824"/>
              <a:gd name="connsiteY0" fmla="*/ 0 h 2168237"/>
              <a:gd name="connsiteX1" fmla="*/ 4565787 w 4565824"/>
              <a:gd name="connsiteY1" fmla="*/ 2168237 h 2168237"/>
              <a:gd name="connsiteX2" fmla="*/ 0 w 4565824"/>
              <a:gd name="connsiteY2" fmla="*/ 2168237 h 2168237"/>
              <a:gd name="connsiteX3" fmla="*/ 0 w 4565824"/>
              <a:gd name="connsiteY3" fmla="*/ 0 h 2168237"/>
              <a:gd name="connsiteX0" fmla="*/ 0 w 4565812"/>
              <a:gd name="connsiteY0" fmla="*/ 442192 h 2610429"/>
              <a:gd name="connsiteX1" fmla="*/ 4565787 w 4565812"/>
              <a:gd name="connsiteY1" fmla="*/ 2610429 h 2610429"/>
              <a:gd name="connsiteX2" fmla="*/ 0 w 4565812"/>
              <a:gd name="connsiteY2" fmla="*/ 2610429 h 2610429"/>
              <a:gd name="connsiteX3" fmla="*/ 0 w 4565812"/>
              <a:gd name="connsiteY3" fmla="*/ 442192 h 2610429"/>
              <a:gd name="connsiteX0" fmla="*/ 0 w 4565913"/>
              <a:gd name="connsiteY0" fmla="*/ 442192 h 2610429"/>
              <a:gd name="connsiteX1" fmla="*/ 4565787 w 4565913"/>
              <a:gd name="connsiteY1" fmla="*/ 2610429 h 2610429"/>
              <a:gd name="connsiteX2" fmla="*/ 0 w 4565913"/>
              <a:gd name="connsiteY2" fmla="*/ 2610429 h 2610429"/>
              <a:gd name="connsiteX3" fmla="*/ 0 w 4565913"/>
              <a:gd name="connsiteY3" fmla="*/ 442192 h 2610429"/>
              <a:gd name="connsiteX0" fmla="*/ 0 w 4565923"/>
              <a:gd name="connsiteY0" fmla="*/ 257737 h 2425974"/>
              <a:gd name="connsiteX1" fmla="*/ 4565787 w 4565923"/>
              <a:gd name="connsiteY1" fmla="*/ 2425974 h 2425974"/>
              <a:gd name="connsiteX2" fmla="*/ 0 w 4565923"/>
              <a:gd name="connsiteY2" fmla="*/ 2425974 h 2425974"/>
              <a:gd name="connsiteX3" fmla="*/ 0 w 4565923"/>
              <a:gd name="connsiteY3" fmla="*/ 257737 h 2425974"/>
              <a:gd name="connsiteX0" fmla="*/ 7778 w 4565923"/>
              <a:gd name="connsiteY0" fmla="*/ 237106 h 2510380"/>
              <a:gd name="connsiteX1" fmla="*/ 4565787 w 4565923"/>
              <a:gd name="connsiteY1" fmla="*/ 2510380 h 2510380"/>
              <a:gd name="connsiteX2" fmla="*/ 0 w 4565923"/>
              <a:gd name="connsiteY2" fmla="*/ 2510380 h 2510380"/>
              <a:gd name="connsiteX3" fmla="*/ 7778 w 4565923"/>
              <a:gd name="connsiteY3" fmla="*/ 237106 h 2510380"/>
              <a:gd name="connsiteX0" fmla="*/ 7778 w 4565925"/>
              <a:gd name="connsiteY0" fmla="*/ 119011 h 2392285"/>
              <a:gd name="connsiteX1" fmla="*/ 4565787 w 4565925"/>
              <a:gd name="connsiteY1" fmla="*/ 2392285 h 2392285"/>
              <a:gd name="connsiteX2" fmla="*/ 0 w 4565925"/>
              <a:gd name="connsiteY2" fmla="*/ 2392285 h 2392285"/>
              <a:gd name="connsiteX3" fmla="*/ 7778 w 4565925"/>
              <a:gd name="connsiteY3" fmla="*/ 119011 h 2392285"/>
              <a:gd name="connsiteX0" fmla="*/ 750 w 4566658"/>
              <a:gd name="connsiteY0" fmla="*/ 119011 h 2392285"/>
              <a:gd name="connsiteX1" fmla="*/ 4566521 w 4566658"/>
              <a:gd name="connsiteY1" fmla="*/ 2392285 h 2392285"/>
              <a:gd name="connsiteX2" fmla="*/ 734 w 4566658"/>
              <a:gd name="connsiteY2" fmla="*/ 2392285 h 2392285"/>
              <a:gd name="connsiteX3" fmla="*/ 750 w 4566658"/>
              <a:gd name="connsiteY3" fmla="*/ 119011 h 2392285"/>
            </a:gdLst>
            <a:ahLst/>
            <a:cxnLst>
              <a:cxn ang="0">
                <a:pos x="connsiteX0" y="connsiteY0"/>
              </a:cxn>
              <a:cxn ang="0">
                <a:pos x="connsiteX1" y="connsiteY1"/>
              </a:cxn>
              <a:cxn ang="0">
                <a:pos x="connsiteX2" y="connsiteY2"/>
              </a:cxn>
              <a:cxn ang="0">
                <a:pos x="connsiteX3" y="connsiteY3"/>
              </a:cxn>
            </a:cxnLst>
            <a:rect l="l" t="t" r="r" b="b"/>
            <a:pathLst>
              <a:path w="4566658" h="2392285">
                <a:moveTo>
                  <a:pt x="750" y="119011"/>
                </a:moveTo>
                <a:cubicBezTo>
                  <a:pt x="375981" y="-138895"/>
                  <a:pt x="4594423" y="-205756"/>
                  <a:pt x="4566521" y="2392285"/>
                </a:cubicBezTo>
                <a:lnTo>
                  <a:pt x="734" y="2392285"/>
                </a:lnTo>
                <a:cubicBezTo>
                  <a:pt x="3327" y="1634527"/>
                  <a:pt x="-1843" y="876769"/>
                  <a:pt x="750" y="119011"/>
                </a:cubicBezTo>
                <a:close/>
              </a:path>
            </a:pathLst>
          </a:custGeom>
          <a:solidFill>
            <a:srgbClr val="F2F2F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5">
            <a:extLst>
              <a:ext uri="{FF2B5EF4-FFF2-40B4-BE49-F238E27FC236}">
                <a16:creationId xmlns:a16="http://schemas.microsoft.com/office/drawing/2014/main" id="{3C80BE89-55C4-B400-2F24-0D2F7FF0A805}"/>
              </a:ext>
            </a:extLst>
          </p:cNvPr>
          <p:cNvSpPr>
            <a:spLocks noGrp="1"/>
          </p:cNvSpPr>
          <p:nvPr/>
        </p:nvSpPr>
        <p:spPr bwMode="gray">
          <a:xfrm>
            <a:off x="627120" y="3354656"/>
            <a:ext cx="822586" cy="738664"/>
          </a:xfrm>
          <a:prstGeom prst="rect">
            <a:avLst/>
          </a:prstGeom>
        </p:spPr>
        <p:txBody>
          <a:bodyPr vert="horz" wrap="square" lIns="0" tIns="0" rIns="0" bIns="0" rtlCol="0">
            <a:spAutoFit/>
          </a:bodyPr>
          <a:lstStyle>
            <a:lvl1pPr marL="0" indent="0" algn="ctr" defTabSz="640080" rtl="0" eaLnBrk="1" latinLnBrk="0" hangingPunct="1">
              <a:spcBef>
                <a:spcPts val="0"/>
              </a:spcBef>
              <a:buFont typeface="Arial" pitchFamily="34" charset="0"/>
              <a:buNone/>
              <a:defRPr sz="900" i="1" kern="1200">
                <a:solidFill>
                  <a:sysClr val="windowText" lastClr="000000"/>
                </a:solidFill>
                <a:latin typeface="+mj-lt"/>
                <a:ea typeface="+mn-ea"/>
                <a:cs typeface="+mn-cs"/>
              </a:defRPr>
            </a:lvl1pPr>
            <a:lvl2pPr marL="2286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algn="l">
              <a:spcBef>
                <a:spcPts val="714"/>
              </a:spcBef>
            </a:pPr>
            <a:r>
              <a:rPr lang="en-US" sz="1200">
                <a:solidFill>
                  <a:schemeClr val="tx1"/>
                </a:solidFill>
              </a:rPr>
              <a:t>Narrow, tunnel-vision decisions</a:t>
            </a:r>
            <a:endParaRPr lang="en-US" sz="1200" baseline="30000">
              <a:solidFill>
                <a:schemeClr val="tx1"/>
              </a:solidFill>
            </a:endParaRPr>
          </a:p>
        </p:txBody>
      </p:sp>
      <p:sp>
        <p:nvSpPr>
          <p:cNvPr id="6" name="Text Placeholder 6">
            <a:extLst>
              <a:ext uri="{FF2B5EF4-FFF2-40B4-BE49-F238E27FC236}">
                <a16:creationId xmlns:a16="http://schemas.microsoft.com/office/drawing/2014/main" id="{765C7D30-94B3-5329-B0E0-0C3AA0C4A429}"/>
              </a:ext>
            </a:extLst>
          </p:cNvPr>
          <p:cNvSpPr>
            <a:spLocks noGrp="1"/>
          </p:cNvSpPr>
          <p:nvPr/>
        </p:nvSpPr>
        <p:spPr bwMode="gray">
          <a:xfrm>
            <a:off x="5285967" y="1658402"/>
            <a:ext cx="1606120" cy="184666"/>
          </a:xfrm>
          <a:prstGeom prst="rect">
            <a:avLst/>
          </a:prstGeom>
        </p:spPr>
        <p:txBody>
          <a:bodyPr vert="horz" wrap="square" lIns="0" tIns="0" rIns="0" bIns="0" rtlCol="0">
            <a:spAutoFit/>
          </a:bodyPr>
          <a:lstStyle>
            <a:lvl1pPr marL="0" indent="0" algn="ctr" defTabSz="640080" rtl="0" eaLnBrk="1" latinLnBrk="0" hangingPunct="1">
              <a:spcBef>
                <a:spcPts val="0"/>
              </a:spcBef>
              <a:buFont typeface="Arial" pitchFamily="34" charset="0"/>
              <a:buNone/>
              <a:defRPr sz="900" i="1" kern="1200">
                <a:solidFill>
                  <a:sysClr val="windowText" lastClr="000000"/>
                </a:solidFill>
                <a:latin typeface="+mj-lt"/>
                <a:ea typeface="+mn-ea"/>
                <a:cs typeface="+mn-cs"/>
              </a:defRPr>
            </a:lvl1pPr>
            <a:lvl2pPr marL="2286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a:spcBef>
                <a:spcPts val="429"/>
              </a:spcBef>
            </a:pPr>
            <a:r>
              <a:rPr lang="en-US" sz="1200">
                <a:solidFill>
                  <a:schemeClr val="tx1"/>
                </a:solidFill>
                <a:latin typeface="+mn-lt"/>
              </a:rPr>
              <a:t>Clinical applications</a:t>
            </a:r>
          </a:p>
        </p:txBody>
      </p:sp>
      <p:sp>
        <p:nvSpPr>
          <p:cNvPr id="7" name="Text Placeholder 6">
            <a:extLst>
              <a:ext uri="{FF2B5EF4-FFF2-40B4-BE49-F238E27FC236}">
                <a16:creationId xmlns:a16="http://schemas.microsoft.com/office/drawing/2014/main" id="{8D9C2869-C8A0-21B6-8162-C948DFA08EB4}"/>
              </a:ext>
            </a:extLst>
          </p:cNvPr>
          <p:cNvSpPr>
            <a:spLocks noGrp="1"/>
          </p:cNvSpPr>
          <p:nvPr/>
        </p:nvSpPr>
        <p:spPr bwMode="gray">
          <a:xfrm>
            <a:off x="5006855" y="5788001"/>
            <a:ext cx="2168130" cy="184666"/>
          </a:xfrm>
          <a:prstGeom prst="rect">
            <a:avLst/>
          </a:prstGeom>
        </p:spPr>
        <p:txBody>
          <a:bodyPr vert="horz" wrap="square" lIns="0" tIns="0" rIns="0" bIns="0" rtlCol="0">
            <a:spAutoFit/>
          </a:bodyPr>
          <a:lstStyle>
            <a:lvl1pPr marL="0" indent="0" algn="ctr" defTabSz="640080" rtl="0" eaLnBrk="1" latinLnBrk="0" hangingPunct="1">
              <a:spcBef>
                <a:spcPts val="0"/>
              </a:spcBef>
              <a:buFont typeface="Arial" pitchFamily="34" charset="0"/>
              <a:buNone/>
              <a:defRPr sz="900" i="1" kern="1200">
                <a:solidFill>
                  <a:sysClr val="windowText" lastClr="000000"/>
                </a:solidFill>
                <a:latin typeface="+mj-lt"/>
                <a:ea typeface="+mn-ea"/>
                <a:cs typeface="+mn-cs"/>
              </a:defRPr>
            </a:lvl1pPr>
            <a:lvl2pPr marL="2286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a:spcBef>
                <a:spcPts val="429"/>
              </a:spcBef>
            </a:pPr>
            <a:r>
              <a:rPr lang="en-US" sz="1200">
                <a:solidFill>
                  <a:schemeClr val="tx1"/>
                </a:solidFill>
                <a:latin typeface="+mn-lt"/>
              </a:rPr>
              <a:t>Administrative applications</a:t>
            </a:r>
          </a:p>
        </p:txBody>
      </p:sp>
      <p:sp>
        <p:nvSpPr>
          <p:cNvPr id="8" name="Text Placeholder 5">
            <a:extLst>
              <a:ext uri="{FF2B5EF4-FFF2-40B4-BE49-F238E27FC236}">
                <a16:creationId xmlns:a16="http://schemas.microsoft.com/office/drawing/2014/main" id="{BAFBB5B0-20F1-E814-D543-722BFF174C16}"/>
              </a:ext>
            </a:extLst>
          </p:cNvPr>
          <p:cNvSpPr>
            <a:spLocks noGrp="1"/>
          </p:cNvSpPr>
          <p:nvPr/>
        </p:nvSpPr>
        <p:spPr bwMode="gray">
          <a:xfrm>
            <a:off x="10760875" y="3366488"/>
            <a:ext cx="888719" cy="553998"/>
          </a:xfrm>
          <a:prstGeom prst="rect">
            <a:avLst/>
          </a:prstGeom>
        </p:spPr>
        <p:txBody>
          <a:bodyPr vert="horz" wrap="square" lIns="0" tIns="0" rIns="0" bIns="0" rtlCol="0">
            <a:spAutoFit/>
          </a:bodyPr>
          <a:lstStyle>
            <a:lvl1pPr marL="0" indent="0" algn="ctr" defTabSz="640080" rtl="0" eaLnBrk="1" latinLnBrk="0" hangingPunct="1">
              <a:spcBef>
                <a:spcPts val="0"/>
              </a:spcBef>
              <a:buFont typeface="Arial" pitchFamily="34" charset="0"/>
              <a:buNone/>
              <a:defRPr sz="900" i="1" kern="1200">
                <a:solidFill>
                  <a:sysClr val="windowText" lastClr="000000"/>
                </a:solidFill>
                <a:latin typeface="+mj-lt"/>
                <a:ea typeface="+mn-ea"/>
                <a:cs typeface="+mn-cs"/>
              </a:defRPr>
            </a:lvl1pPr>
            <a:lvl2pPr marL="2286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algn="l">
              <a:spcBef>
                <a:spcPts val="714"/>
              </a:spcBef>
            </a:pPr>
            <a:r>
              <a:rPr lang="en-US" sz="1200">
                <a:solidFill>
                  <a:schemeClr val="tx1"/>
                </a:solidFill>
              </a:rPr>
              <a:t>Flexible, human-like intelligence</a:t>
            </a:r>
            <a:endParaRPr lang="en-US" sz="1200" baseline="30000">
              <a:solidFill>
                <a:schemeClr val="tx1"/>
              </a:solidFill>
            </a:endParaRPr>
          </a:p>
        </p:txBody>
      </p:sp>
      <p:sp>
        <p:nvSpPr>
          <p:cNvPr id="9" name="Rectangle 8">
            <a:extLst>
              <a:ext uri="{FF2B5EF4-FFF2-40B4-BE49-F238E27FC236}">
                <a16:creationId xmlns:a16="http://schemas.microsoft.com/office/drawing/2014/main" id="{19E3ABC4-9A03-DC61-22BE-3FF33CF3A20E}"/>
              </a:ext>
            </a:extLst>
          </p:cNvPr>
          <p:cNvSpPr/>
          <p:nvPr/>
        </p:nvSpPr>
        <p:spPr>
          <a:xfrm>
            <a:off x="7528508" y="3115551"/>
            <a:ext cx="1470763" cy="430887"/>
          </a:xfrm>
          <a:prstGeom prst="rect">
            <a:avLst/>
          </a:prstGeom>
        </p:spPr>
        <p:txBody>
          <a:bodyPr wrap="square" lIns="0" tIns="0" rIns="0" bIns="0">
            <a:spAutoFit/>
          </a:bodyPr>
          <a:lstStyle/>
          <a:p>
            <a:pPr lvl="0"/>
            <a:r>
              <a:rPr lang="en-US" sz="1400"/>
              <a:t>Adaptive user</a:t>
            </a:r>
            <a:br>
              <a:rPr lang="en-US" sz="1400"/>
            </a:br>
            <a:r>
              <a:rPr lang="en-US" sz="1400"/>
              <a:t>interfaces</a:t>
            </a:r>
            <a:endParaRPr lang="en-US" sz="1400" b="1"/>
          </a:p>
        </p:txBody>
      </p:sp>
      <p:sp>
        <p:nvSpPr>
          <p:cNvPr id="10" name="Rectangle 9">
            <a:extLst>
              <a:ext uri="{FF2B5EF4-FFF2-40B4-BE49-F238E27FC236}">
                <a16:creationId xmlns:a16="http://schemas.microsoft.com/office/drawing/2014/main" id="{01A4BE2E-8FC5-868C-4078-06908E5F3191}"/>
              </a:ext>
            </a:extLst>
          </p:cNvPr>
          <p:cNvSpPr/>
          <p:nvPr/>
        </p:nvSpPr>
        <p:spPr bwMode="gray">
          <a:xfrm>
            <a:off x="1513840" y="1926252"/>
            <a:ext cx="9154160" cy="3790784"/>
          </a:xfrm>
          <a:prstGeom prst="rect">
            <a:avLst/>
          </a:pr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algn="ctr">
              <a:spcBef>
                <a:spcPts val="714"/>
              </a:spcBef>
            </a:pPr>
            <a:endParaRPr lang="en-US" sz="1429">
              <a:solidFill>
                <a:schemeClr val="bg1"/>
              </a:solidFill>
            </a:endParaRPr>
          </a:p>
        </p:txBody>
      </p:sp>
      <p:sp>
        <p:nvSpPr>
          <p:cNvPr id="11" name="Text Placeholder 7">
            <a:extLst>
              <a:ext uri="{FF2B5EF4-FFF2-40B4-BE49-F238E27FC236}">
                <a16:creationId xmlns:a16="http://schemas.microsoft.com/office/drawing/2014/main" id="{91FF3DEB-7540-8ADE-85BA-C8DE03F64DB1}"/>
              </a:ext>
            </a:extLst>
          </p:cNvPr>
          <p:cNvSpPr>
            <a:spLocks noGrp="1"/>
          </p:cNvSpPr>
          <p:nvPr/>
        </p:nvSpPr>
        <p:spPr bwMode="gray">
          <a:xfrm>
            <a:off x="608840" y="1767673"/>
            <a:ext cx="1828800" cy="301181"/>
          </a:xfrm>
          <a:prstGeom prst="rect">
            <a:avLst/>
          </a:prstGeom>
          <a:solidFill>
            <a:schemeClr val="accent1"/>
          </a:solidFill>
          <a:ln>
            <a:noFill/>
          </a:ln>
        </p:spPr>
        <p:txBody>
          <a:bodyPr vert="horz" wrap="square" lIns="65314" tIns="65314" rIns="65314" bIns="65314" rtlCol="0" anchor="ctr">
            <a:spAutoFit/>
          </a:bodyPr>
          <a:lstStyle>
            <a:lvl1pPr marL="0" indent="0" algn="ctr" defTabSz="640080" rtl="0" eaLnBrk="1" latinLnBrk="0" hangingPunct="1">
              <a:spcBef>
                <a:spcPts val="0"/>
              </a:spcBef>
              <a:buFont typeface="Arial" pitchFamily="34" charset="0"/>
              <a:buNone/>
              <a:defRPr sz="900" b="1" kern="1200">
                <a:solidFill>
                  <a:schemeClr val="bg1"/>
                </a:solidFill>
                <a:latin typeface="+mj-lt"/>
                <a:ea typeface="+mn-ea"/>
                <a:cs typeface="+mn-cs"/>
              </a:defRPr>
            </a:lvl1pPr>
            <a:lvl2pPr marL="2286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a:spcBef>
                <a:spcPts val="714"/>
              </a:spcBef>
            </a:pPr>
            <a:r>
              <a:rPr lang="en-US" sz="1100" b="0">
                <a:solidFill>
                  <a:schemeClr val="tx1"/>
                </a:solidFill>
              </a:rPr>
              <a:t>INEVITABLE WITH TIME</a:t>
            </a:r>
          </a:p>
        </p:txBody>
      </p:sp>
      <p:sp>
        <p:nvSpPr>
          <p:cNvPr id="12" name="Text Placeholder 8">
            <a:extLst>
              <a:ext uri="{FF2B5EF4-FFF2-40B4-BE49-F238E27FC236}">
                <a16:creationId xmlns:a16="http://schemas.microsoft.com/office/drawing/2014/main" id="{C9E9433E-D825-262D-22E6-D1DD55E451A2}"/>
              </a:ext>
            </a:extLst>
          </p:cNvPr>
          <p:cNvSpPr>
            <a:spLocks noGrp="1"/>
          </p:cNvSpPr>
          <p:nvPr/>
        </p:nvSpPr>
        <p:spPr bwMode="gray">
          <a:xfrm>
            <a:off x="612837" y="5577515"/>
            <a:ext cx="1828800" cy="274320"/>
          </a:xfrm>
          <a:prstGeom prst="rect">
            <a:avLst/>
          </a:prstGeom>
          <a:solidFill>
            <a:schemeClr val="accent6"/>
          </a:solidFill>
          <a:ln>
            <a:noFill/>
          </a:ln>
        </p:spPr>
        <p:txBody>
          <a:bodyPr vert="horz" wrap="square" lIns="65314" tIns="65314" rIns="65314" bIns="65314" rtlCol="0" anchor="ctr">
            <a:spAutoFit/>
          </a:bodyPr>
          <a:lstStyle>
            <a:lvl1pPr marL="0" indent="0" algn="ctr" defTabSz="640080" rtl="0" eaLnBrk="1" latinLnBrk="0" hangingPunct="1">
              <a:spcBef>
                <a:spcPts val="0"/>
              </a:spcBef>
              <a:buFont typeface="Arial" pitchFamily="34" charset="0"/>
              <a:buNone/>
              <a:defRPr sz="900" b="1" kern="1200">
                <a:solidFill>
                  <a:schemeClr val="bg1"/>
                </a:solidFill>
                <a:latin typeface="+mj-lt"/>
                <a:ea typeface="+mn-ea"/>
                <a:cs typeface="+mn-cs"/>
              </a:defRPr>
            </a:lvl1pPr>
            <a:lvl2pPr marL="2286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a:spcBef>
                <a:spcPts val="714"/>
              </a:spcBef>
            </a:pPr>
            <a:r>
              <a:rPr lang="en-US" sz="1100" b="0"/>
              <a:t>TODAY’S OPPORTUNITY</a:t>
            </a:r>
          </a:p>
        </p:txBody>
      </p:sp>
      <p:sp>
        <p:nvSpPr>
          <p:cNvPr id="13" name="Text Placeholder 9">
            <a:extLst>
              <a:ext uri="{FF2B5EF4-FFF2-40B4-BE49-F238E27FC236}">
                <a16:creationId xmlns:a16="http://schemas.microsoft.com/office/drawing/2014/main" id="{AFCA6FBD-1710-4D62-5EA9-DE1B8B66B00D}"/>
              </a:ext>
            </a:extLst>
          </p:cNvPr>
          <p:cNvSpPr>
            <a:spLocks noGrp="1"/>
          </p:cNvSpPr>
          <p:nvPr/>
        </p:nvSpPr>
        <p:spPr bwMode="gray">
          <a:xfrm>
            <a:off x="9744203" y="1745968"/>
            <a:ext cx="1828800" cy="301181"/>
          </a:xfrm>
          <a:prstGeom prst="rect">
            <a:avLst/>
          </a:prstGeom>
          <a:solidFill>
            <a:schemeClr val="accent1"/>
          </a:solidFill>
          <a:ln>
            <a:noFill/>
          </a:ln>
        </p:spPr>
        <p:txBody>
          <a:bodyPr vert="horz" wrap="square" lIns="65314" tIns="65314" rIns="65314" bIns="65314" rtlCol="0" anchor="ctr">
            <a:spAutoFit/>
          </a:bodyPr>
          <a:lstStyle>
            <a:lvl1pPr marL="0" indent="0" algn="ctr" defTabSz="640080" rtl="0" eaLnBrk="1" latinLnBrk="0" hangingPunct="1">
              <a:spcBef>
                <a:spcPts val="0"/>
              </a:spcBef>
              <a:buFont typeface="Arial" pitchFamily="34" charset="0"/>
              <a:buNone/>
              <a:defRPr sz="900" b="1" kern="1200">
                <a:solidFill>
                  <a:schemeClr val="bg1"/>
                </a:solidFill>
                <a:latin typeface="+mj-lt"/>
                <a:ea typeface="+mn-ea"/>
                <a:cs typeface="+mn-cs"/>
              </a:defRPr>
            </a:lvl1pPr>
            <a:lvl2pPr marL="2286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a:spcBef>
                <a:spcPts val="714"/>
              </a:spcBef>
            </a:pPr>
            <a:r>
              <a:rPr lang="en-US" sz="1100" b="0">
                <a:solidFill>
                  <a:schemeClr val="tx1"/>
                </a:solidFill>
              </a:rPr>
              <a:t>SCIENCE FICTION </a:t>
            </a:r>
          </a:p>
        </p:txBody>
      </p:sp>
      <p:sp>
        <p:nvSpPr>
          <p:cNvPr id="14" name="Text Placeholder 10">
            <a:extLst>
              <a:ext uri="{FF2B5EF4-FFF2-40B4-BE49-F238E27FC236}">
                <a16:creationId xmlns:a16="http://schemas.microsoft.com/office/drawing/2014/main" id="{27508772-0748-379F-C9D4-A8DF6A6C3A38}"/>
              </a:ext>
            </a:extLst>
          </p:cNvPr>
          <p:cNvSpPr>
            <a:spLocks noGrp="1"/>
          </p:cNvSpPr>
          <p:nvPr/>
        </p:nvSpPr>
        <p:spPr bwMode="gray">
          <a:xfrm>
            <a:off x="9742023" y="5567791"/>
            <a:ext cx="1828800" cy="301181"/>
          </a:xfrm>
          <a:prstGeom prst="rect">
            <a:avLst/>
          </a:prstGeom>
          <a:solidFill>
            <a:schemeClr val="accent1"/>
          </a:solidFill>
          <a:ln>
            <a:noFill/>
          </a:ln>
        </p:spPr>
        <p:txBody>
          <a:bodyPr vert="horz" wrap="square" lIns="0" tIns="65314" rIns="0" bIns="65314" rtlCol="0" anchor="ctr">
            <a:spAutoFit/>
          </a:bodyPr>
          <a:lstStyle>
            <a:lvl1pPr marL="0" indent="0" algn="ctr" defTabSz="640080" rtl="0" eaLnBrk="1" latinLnBrk="0" hangingPunct="1">
              <a:spcBef>
                <a:spcPts val="0"/>
              </a:spcBef>
              <a:buFont typeface="Arial" pitchFamily="34" charset="0"/>
              <a:buNone/>
              <a:defRPr sz="900" b="1" kern="1200">
                <a:solidFill>
                  <a:schemeClr val="bg1"/>
                </a:solidFill>
                <a:latin typeface="+mj-lt"/>
                <a:ea typeface="+mn-ea"/>
                <a:cs typeface="+mn-cs"/>
              </a:defRPr>
            </a:lvl1pPr>
            <a:lvl2pPr marL="2286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a:spcBef>
                <a:spcPts val="714"/>
              </a:spcBef>
            </a:pPr>
            <a:r>
              <a:rPr lang="en-US" sz="1100" b="0">
                <a:solidFill>
                  <a:schemeClr val="tx1"/>
                </a:solidFill>
              </a:rPr>
              <a:t>DISTANT FUTURE</a:t>
            </a:r>
          </a:p>
        </p:txBody>
      </p:sp>
      <p:sp>
        <p:nvSpPr>
          <p:cNvPr id="15" name="TextBox 14">
            <a:extLst>
              <a:ext uri="{FF2B5EF4-FFF2-40B4-BE49-F238E27FC236}">
                <a16:creationId xmlns:a16="http://schemas.microsoft.com/office/drawing/2014/main" id="{18A783D2-A40E-E7E9-2A75-4BE7D2E0A76B}"/>
              </a:ext>
            </a:extLst>
          </p:cNvPr>
          <p:cNvSpPr txBox="1"/>
          <p:nvPr/>
        </p:nvSpPr>
        <p:spPr bwMode="gray">
          <a:xfrm>
            <a:off x="612775" y="1261637"/>
            <a:ext cx="2728696" cy="246221"/>
          </a:xfrm>
          <a:prstGeom prst="rect">
            <a:avLst/>
          </a:prstGeom>
          <a:noFill/>
        </p:spPr>
        <p:txBody>
          <a:bodyPr wrap="none" lIns="0" tIns="0" rIns="0" bIns="0" rtlCol="0">
            <a:spAutoFit/>
          </a:bodyPr>
          <a:lstStyle/>
          <a:p>
            <a:pPr algn="ctr">
              <a:spcBef>
                <a:spcPts val="714"/>
              </a:spcBef>
            </a:pPr>
            <a:r>
              <a:rPr lang="en-US" sz="1600" b="1"/>
              <a:t>An AI application landscape</a:t>
            </a:r>
          </a:p>
        </p:txBody>
      </p:sp>
      <p:cxnSp>
        <p:nvCxnSpPr>
          <p:cNvPr id="16" name="Straight Arrow Connector 15">
            <a:extLst>
              <a:ext uri="{FF2B5EF4-FFF2-40B4-BE49-F238E27FC236}">
                <a16:creationId xmlns:a16="http://schemas.microsoft.com/office/drawing/2014/main" id="{F849A50A-741E-FE97-008D-554D904CB77F}"/>
              </a:ext>
            </a:extLst>
          </p:cNvPr>
          <p:cNvCxnSpPr>
            <a:stCxn id="10" idx="1"/>
            <a:endCxn id="10" idx="3"/>
          </p:cNvCxnSpPr>
          <p:nvPr/>
        </p:nvCxnSpPr>
        <p:spPr bwMode="gray">
          <a:xfrm>
            <a:off x="1513840" y="3821644"/>
            <a:ext cx="9154160" cy="0"/>
          </a:xfrm>
          <a:prstGeom prst="straightConnector1">
            <a:avLst/>
          </a:prstGeom>
          <a:ln w="19050">
            <a:solidFill>
              <a:schemeClr val="accent3"/>
            </a:solidFill>
            <a:miter lim="8000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4F1A5A28-9546-D84F-EE4C-58EACB8BCF73}"/>
              </a:ext>
            </a:extLst>
          </p:cNvPr>
          <p:cNvSpPr/>
          <p:nvPr/>
        </p:nvSpPr>
        <p:spPr>
          <a:xfrm>
            <a:off x="8612788" y="2311744"/>
            <a:ext cx="1801269" cy="430887"/>
          </a:xfrm>
          <a:prstGeom prst="rect">
            <a:avLst/>
          </a:prstGeom>
        </p:spPr>
        <p:txBody>
          <a:bodyPr wrap="square" lIns="0" tIns="0" rIns="0" bIns="0">
            <a:spAutoFit/>
          </a:bodyPr>
          <a:lstStyle/>
          <a:p>
            <a:pPr lvl="0"/>
            <a:r>
              <a:rPr lang="en-US" sz="1400"/>
              <a:t>Automated diagnosis and treatment plan</a:t>
            </a:r>
          </a:p>
        </p:txBody>
      </p:sp>
      <p:sp>
        <p:nvSpPr>
          <p:cNvPr id="18" name="Rectangle 17">
            <a:extLst>
              <a:ext uri="{FF2B5EF4-FFF2-40B4-BE49-F238E27FC236}">
                <a16:creationId xmlns:a16="http://schemas.microsoft.com/office/drawing/2014/main" id="{92CF6D56-30FD-3A68-9D40-05C84A58CC03}"/>
              </a:ext>
            </a:extLst>
          </p:cNvPr>
          <p:cNvSpPr/>
          <p:nvPr/>
        </p:nvSpPr>
        <p:spPr>
          <a:xfrm>
            <a:off x="6409397" y="2544185"/>
            <a:ext cx="765588" cy="430887"/>
          </a:xfrm>
          <a:prstGeom prst="rect">
            <a:avLst/>
          </a:prstGeom>
        </p:spPr>
        <p:txBody>
          <a:bodyPr wrap="square" lIns="0" tIns="0" rIns="0" bIns="0">
            <a:spAutoFit/>
          </a:bodyPr>
          <a:lstStyle/>
          <a:p>
            <a:pPr lvl="0"/>
            <a:r>
              <a:rPr lang="en-US" sz="1400"/>
              <a:t>Clinical chatbots</a:t>
            </a:r>
            <a:endParaRPr lang="en-US" sz="1400" b="1"/>
          </a:p>
        </p:txBody>
      </p:sp>
      <p:sp>
        <p:nvSpPr>
          <p:cNvPr id="19" name="Rectangle 18">
            <a:extLst>
              <a:ext uri="{FF2B5EF4-FFF2-40B4-BE49-F238E27FC236}">
                <a16:creationId xmlns:a16="http://schemas.microsoft.com/office/drawing/2014/main" id="{B4CD1430-B398-4BBB-C216-0528717391E7}"/>
              </a:ext>
            </a:extLst>
          </p:cNvPr>
          <p:cNvSpPr/>
          <p:nvPr/>
        </p:nvSpPr>
        <p:spPr>
          <a:xfrm>
            <a:off x="3045096" y="2048975"/>
            <a:ext cx="1449543" cy="430887"/>
          </a:xfrm>
          <a:prstGeom prst="rect">
            <a:avLst/>
          </a:prstGeom>
        </p:spPr>
        <p:txBody>
          <a:bodyPr wrap="square" lIns="0" tIns="0" rIns="0" bIns="0">
            <a:spAutoFit/>
          </a:bodyPr>
          <a:lstStyle/>
          <a:p>
            <a:pPr lvl="0"/>
            <a:r>
              <a:rPr lang="en-US" sz="1400"/>
              <a:t>Radiology</a:t>
            </a:r>
            <a:br>
              <a:rPr lang="en-US" sz="1400"/>
            </a:br>
            <a:r>
              <a:rPr lang="en-US" sz="1400"/>
              <a:t>interpretation</a:t>
            </a:r>
            <a:endParaRPr lang="en-US" sz="1400" b="1"/>
          </a:p>
        </p:txBody>
      </p:sp>
      <p:sp>
        <p:nvSpPr>
          <p:cNvPr id="20" name="Rectangle 19">
            <a:extLst>
              <a:ext uri="{FF2B5EF4-FFF2-40B4-BE49-F238E27FC236}">
                <a16:creationId xmlns:a16="http://schemas.microsoft.com/office/drawing/2014/main" id="{9A92E7AE-8492-F4CD-F388-A21FBCA6BB63}"/>
              </a:ext>
            </a:extLst>
          </p:cNvPr>
          <p:cNvSpPr/>
          <p:nvPr/>
        </p:nvSpPr>
        <p:spPr>
          <a:xfrm>
            <a:off x="1777175" y="5224137"/>
            <a:ext cx="1089511" cy="215444"/>
          </a:xfrm>
          <a:prstGeom prst="rect">
            <a:avLst/>
          </a:prstGeom>
        </p:spPr>
        <p:txBody>
          <a:bodyPr wrap="square" lIns="0" tIns="0" rIns="0" bIns="0">
            <a:spAutoFit/>
          </a:bodyPr>
          <a:lstStyle/>
          <a:p>
            <a:pPr lvl="0"/>
            <a:r>
              <a:rPr lang="en-US" sz="1400"/>
              <a:t>Recruiting</a:t>
            </a:r>
            <a:endParaRPr lang="en-US" sz="1400" b="1"/>
          </a:p>
        </p:txBody>
      </p:sp>
      <p:sp>
        <p:nvSpPr>
          <p:cNvPr id="21" name="Rectangle 20">
            <a:extLst>
              <a:ext uri="{FF2B5EF4-FFF2-40B4-BE49-F238E27FC236}">
                <a16:creationId xmlns:a16="http://schemas.microsoft.com/office/drawing/2014/main" id="{B0071FB9-774C-8767-F662-4F765E285DBE}"/>
              </a:ext>
            </a:extLst>
          </p:cNvPr>
          <p:cNvSpPr/>
          <p:nvPr/>
        </p:nvSpPr>
        <p:spPr>
          <a:xfrm>
            <a:off x="4790807" y="3017797"/>
            <a:ext cx="834031" cy="430887"/>
          </a:xfrm>
          <a:prstGeom prst="rect">
            <a:avLst/>
          </a:prstGeom>
        </p:spPr>
        <p:txBody>
          <a:bodyPr wrap="square" lIns="0" tIns="0" rIns="0" bIns="0">
            <a:spAutoFit/>
          </a:bodyPr>
          <a:lstStyle/>
          <a:p>
            <a:pPr lvl="0"/>
            <a:r>
              <a:rPr lang="en-US" sz="1400"/>
              <a:t>Smart</a:t>
            </a:r>
            <a:br>
              <a:rPr lang="en-US" sz="1400"/>
            </a:br>
            <a:r>
              <a:rPr lang="en-US" sz="1400"/>
              <a:t>monitoring</a:t>
            </a:r>
            <a:endParaRPr lang="en-US" sz="1400" b="1"/>
          </a:p>
        </p:txBody>
      </p:sp>
      <p:sp>
        <p:nvSpPr>
          <p:cNvPr id="22" name="Rectangle 21">
            <a:extLst>
              <a:ext uri="{FF2B5EF4-FFF2-40B4-BE49-F238E27FC236}">
                <a16:creationId xmlns:a16="http://schemas.microsoft.com/office/drawing/2014/main" id="{751A3C32-F53F-8256-5719-001DDD915EC3}"/>
              </a:ext>
            </a:extLst>
          </p:cNvPr>
          <p:cNvSpPr/>
          <p:nvPr/>
        </p:nvSpPr>
        <p:spPr>
          <a:xfrm>
            <a:off x="2547276" y="2791595"/>
            <a:ext cx="1809444" cy="430887"/>
          </a:xfrm>
          <a:prstGeom prst="rect">
            <a:avLst/>
          </a:prstGeom>
        </p:spPr>
        <p:txBody>
          <a:bodyPr wrap="square" lIns="0" tIns="0" rIns="0" bIns="0">
            <a:spAutoFit/>
          </a:bodyPr>
          <a:lstStyle/>
          <a:p>
            <a:pPr lvl="0"/>
            <a:r>
              <a:rPr lang="en-US" sz="1400"/>
              <a:t>Real-time medication dosing adjustments</a:t>
            </a:r>
            <a:endParaRPr lang="en-US" sz="1400" b="1"/>
          </a:p>
        </p:txBody>
      </p:sp>
      <p:sp>
        <p:nvSpPr>
          <p:cNvPr id="23" name="Rectangle 22">
            <a:extLst>
              <a:ext uri="{FF2B5EF4-FFF2-40B4-BE49-F238E27FC236}">
                <a16:creationId xmlns:a16="http://schemas.microsoft.com/office/drawing/2014/main" id="{5E7CEBBC-A46D-C84A-2CFA-3BCB865EDB04}"/>
              </a:ext>
            </a:extLst>
          </p:cNvPr>
          <p:cNvSpPr/>
          <p:nvPr/>
        </p:nvSpPr>
        <p:spPr>
          <a:xfrm>
            <a:off x="6982189" y="5041319"/>
            <a:ext cx="1664334" cy="430887"/>
          </a:xfrm>
          <a:prstGeom prst="rect">
            <a:avLst/>
          </a:prstGeom>
        </p:spPr>
        <p:txBody>
          <a:bodyPr wrap="square" lIns="0" tIns="0" rIns="0" bIns="0">
            <a:spAutoFit/>
          </a:bodyPr>
          <a:lstStyle/>
          <a:p>
            <a:pPr lvl="0"/>
            <a:r>
              <a:rPr lang="en-US" sz="1400"/>
              <a:t>Administrative</a:t>
            </a:r>
            <a:br>
              <a:rPr lang="en-US" sz="1400"/>
            </a:br>
            <a:r>
              <a:rPr lang="en-US" sz="1400"/>
              <a:t>chatbots (concierge)</a:t>
            </a:r>
            <a:endParaRPr lang="en-US" sz="1400" b="1"/>
          </a:p>
        </p:txBody>
      </p:sp>
      <p:sp>
        <p:nvSpPr>
          <p:cNvPr id="24" name="Rectangle 23">
            <a:extLst>
              <a:ext uri="{FF2B5EF4-FFF2-40B4-BE49-F238E27FC236}">
                <a16:creationId xmlns:a16="http://schemas.microsoft.com/office/drawing/2014/main" id="{9613D9B9-81F2-BEFC-E9B7-9B3C368E2E39}"/>
              </a:ext>
            </a:extLst>
          </p:cNvPr>
          <p:cNvSpPr/>
          <p:nvPr/>
        </p:nvSpPr>
        <p:spPr>
          <a:xfrm>
            <a:off x="8534838" y="4061751"/>
            <a:ext cx="1164809" cy="430887"/>
          </a:xfrm>
          <a:prstGeom prst="rect">
            <a:avLst/>
          </a:prstGeom>
        </p:spPr>
        <p:txBody>
          <a:bodyPr wrap="square" lIns="0" tIns="0" rIns="0" bIns="0">
            <a:spAutoFit/>
          </a:bodyPr>
          <a:lstStyle/>
          <a:p>
            <a:pPr lvl="0"/>
            <a:r>
              <a:rPr lang="en-US" sz="1400"/>
              <a:t>Ambient documentation</a:t>
            </a:r>
            <a:endParaRPr lang="en-US" sz="1400" b="1"/>
          </a:p>
        </p:txBody>
      </p:sp>
      <p:sp>
        <p:nvSpPr>
          <p:cNvPr id="25" name="Rectangle 24">
            <a:extLst>
              <a:ext uri="{FF2B5EF4-FFF2-40B4-BE49-F238E27FC236}">
                <a16:creationId xmlns:a16="http://schemas.microsoft.com/office/drawing/2014/main" id="{206F4552-F814-9EAB-740E-1D91AADD339D}"/>
              </a:ext>
            </a:extLst>
          </p:cNvPr>
          <p:cNvSpPr/>
          <p:nvPr/>
        </p:nvSpPr>
        <p:spPr>
          <a:xfrm>
            <a:off x="1803312" y="4521804"/>
            <a:ext cx="1154647" cy="430887"/>
          </a:xfrm>
          <a:prstGeom prst="rect">
            <a:avLst/>
          </a:prstGeom>
        </p:spPr>
        <p:txBody>
          <a:bodyPr wrap="square" lIns="0" tIns="0" rIns="0" bIns="0">
            <a:spAutoFit/>
          </a:bodyPr>
          <a:lstStyle/>
          <a:p>
            <a:pPr lvl="0"/>
            <a:r>
              <a:rPr lang="en-US" sz="1400"/>
              <a:t>Worklist </a:t>
            </a:r>
            <a:br>
              <a:rPr lang="en-US" sz="1400"/>
            </a:br>
            <a:r>
              <a:rPr lang="en-US" sz="1400"/>
              <a:t>prioritization</a:t>
            </a:r>
            <a:endParaRPr lang="en-US" sz="1400" b="1"/>
          </a:p>
        </p:txBody>
      </p:sp>
      <p:sp>
        <p:nvSpPr>
          <p:cNvPr id="26" name="Rectangle 25">
            <a:extLst>
              <a:ext uri="{FF2B5EF4-FFF2-40B4-BE49-F238E27FC236}">
                <a16:creationId xmlns:a16="http://schemas.microsoft.com/office/drawing/2014/main" id="{2E825CC7-61CE-DC21-A24A-9DAAD050DE10}"/>
              </a:ext>
            </a:extLst>
          </p:cNvPr>
          <p:cNvSpPr/>
          <p:nvPr/>
        </p:nvSpPr>
        <p:spPr>
          <a:xfrm>
            <a:off x="3546810" y="4052349"/>
            <a:ext cx="1476410" cy="430887"/>
          </a:xfrm>
          <a:prstGeom prst="rect">
            <a:avLst/>
          </a:prstGeom>
        </p:spPr>
        <p:txBody>
          <a:bodyPr wrap="square" lIns="0" tIns="0" rIns="0" bIns="0">
            <a:spAutoFit/>
          </a:bodyPr>
          <a:lstStyle/>
          <a:p>
            <a:pPr lvl="0"/>
            <a:r>
              <a:rPr lang="en-US" sz="1400"/>
              <a:t>Capacity/staffing</a:t>
            </a:r>
            <a:br>
              <a:rPr lang="en-US" sz="1400"/>
            </a:br>
            <a:r>
              <a:rPr lang="en-US" sz="1400"/>
              <a:t>management</a:t>
            </a:r>
            <a:endParaRPr lang="en-US" sz="1400" b="1"/>
          </a:p>
        </p:txBody>
      </p:sp>
      <p:sp>
        <p:nvSpPr>
          <p:cNvPr id="27" name="Rectangle 26">
            <a:extLst>
              <a:ext uri="{FF2B5EF4-FFF2-40B4-BE49-F238E27FC236}">
                <a16:creationId xmlns:a16="http://schemas.microsoft.com/office/drawing/2014/main" id="{3E5D7046-FD75-34CF-E309-6A69E4960187}"/>
              </a:ext>
            </a:extLst>
          </p:cNvPr>
          <p:cNvSpPr/>
          <p:nvPr/>
        </p:nvSpPr>
        <p:spPr>
          <a:xfrm>
            <a:off x="1985524" y="3912874"/>
            <a:ext cx="1578449" cy="430887"/>
          </a:xfrm>
          <a:prstGeom prst="rect">
            <a:avLst/>
          </a:prstGeom>
        </p:spPr>
        <p:txBody>
          <a:bodyPr wrap="square" lIns="0" tIns="0" rIns="0" bIns="0">
            <a:spAutoFit/>
          </a:bodyPr>
          <a:lstStyle/>
          <a:p>
            <a:pPr lvl="0"/>
            <a:r>
              <a:rPr lang="en-US" sz="1400"/>
              <a:t>Population health risk predictions</a:t>
            </a:r>
            <a:endParaRPr lang="en-US" sz="1400" b="1"/>
          </a:p>
        </p:txBody>
      </p:sp>
      <p:sp>
        <p:nvSpPr>
          <p:cNvPr id="28" name="Rectangle 27">
            <a:extLst>
              <a:ext uri="{FF2B5EF4-FFF2-40B4-BE49-F238E27FC236}">
                <a16:creationId xmlns:a16="http://schemas.microsoft.com/office/drawing/2014/main" id="{9ACE7B87-C7C3-9825-080A-9B3D697ADA7D}"/>
              </a:ext>
            </a:extLst>
          </p:cNvPr>
          <p:cNvSpPr/>
          <p:nvPr/>
        </p:nvSpPr>
        <p:spPr>
          <a:xfrm>
            <a:off x="9072692" y="4935596"/>
            <a:ext cx="1325369" cy="430887"/>
          </a:xfrm>
          <a:prstGeom prst="rect">
            <a:avLst/>
          </a:prstGeom>
        </p:spPr>
        <p:txBody>
          <a:bodyPr wrap="square" lIns="0" tIns="0" rIns="0" bIns="0">
            <a:spAutoFit/>
          </a:bodyPr>
          <a:lstStyle/>
          <a:p>
            <a:pPr lvl="0"/>
            <a:r>
              <a:rPr lang="en-US" sz="1400"/>
              <a:t>The self-driving</a:t>
            </a:r>
            <a:br>
              <a:rPr lang="en-US" sz="1400"/>
            </a:br>
            <a:r>
              <a:rPr lang="en-US" sz="1400"/>
              <a:t>hospital</a:t>
            </a:r>
            <a:endParaRPr lang="en-US" sz="1400" b="1"/>
          </a:p>
        </p:txBody>
      </p:sp>
      <p:sp>
        <p:nvSpPr>
          <p:cNvPr id="29" name="Rectangle 28">
            <a:extLst>
              <a:ext uri="{FF2B5EF4-FFF2-40B4-BE49-F238E27FC236}">
                <a16:creationId xmlns:a16="http://schemas.microsoft.com/office/drawing/2014/main" id="{E9BF0FF7-7DAD-09A1-41C9-A2CE80D11D4E}"/>
              </a:ext>
            </a:extLst>
          </p:cNvPr>
          <p:cNvSpPr/>
          <p:nvPr/>
        </p:nvSpPr>
        <p:spPr>
          <a:xfrm>
            <a:off x="5023220" y="5200318"/>
            <a:ext cx="1052479" cy="430887"/>
          </a:xfrm>
          <a:prstGeom prst="rect">
            <a:avLst/>
          </a:prstGeom>
        </p:spPr>
        <p:txBody>
          <a:bodyPr wrap="square" lIns="0" tIns="0" rIns="0" bIns="0">
            <a:spAutoFit/>
          </a:bodyPr>
          <a:lstStyle/>
          <a:p>
            <a:pPr lvl="0"/>
            <a:r>
              <a:rPr lang="en-US" sz="1400"/>
              <a:t>Information</a:t>
            </a:r>
            <a:br>
              <a:rPr lang="en-US" sz="1400"/>
            </a:br>
            <a:r>
              <a:rPr lang="en-US" sz="1400"/>
              <a:t>security</a:t>
            </a:r>
            <a:endParaRPr lang="en-US" sz="1400" b="1"/>
          </a:p>
        </p:txBody>
      </p:sp>
      <p:sp>
        <p:nvSpPr>
          <p:cNvPr id="30" name="Rectangle 29">
            <a:extLst>
              <a:ext uri="{FF2B5EF4-FFF2-40B4-BE49-F238E27FC236}">
                <a16:creationId xmlns:a16="http://schemas.microsoft.com/office/drawing/2014/main" id="{AA049975-0D27-0301-1D65-E8525FD9B8E2}"/>
              </a:ext>
            </a:extLst>
          </p:cNvPr>
          <p:cNvSpPr/>
          <p:nvPr/>
        </p:nvSpPr>
        <p:spPr>
          <a:xfrm>
            <a:off x="3316855" y="4926976"/>
            <a:ext cx="909661" cy="430887"/>
          </a:xfrm>
          <a:prstGeom prst="rect">
            <a:avLst/>
          </a:prstGeom>
        </p:spPr>
        <p:txBody>
          <a:bodyPr wrap="square" lIns="0" tIns="0" rIns="0" bIns="0">
            <a:spAutoFit/>
          </a:bodyPr>
          <a:lstStyle/>
          <a:p>
            <a:pPr lvl="0"/>
            <a:r>
              <a:rPr lang="en-US" sz="1400"/>
              <a:t>Targeted marketing</a:t>
            </a:r>
            <a:endParaRPr lang="en-US" sz="1400" b="1"/>
          </a:p>
        </p:txBody>
      </p:sp>
      <p:cxnSp>
        <p:nvCxnSpPr>
          <p:cNvPr id="31" name="Straight Arrow Connector 30">
            <a:extLst>
              <a:ext uri="{FF2B5EF4-FFF2-40B4-BE49-F238E27FC236}">
                <a16:creationId xmlns:a16="http://schemas.microsoft.com/office/drawing/2014/main" id="{022BFB07-B668-F594-E9A1-050465284479}"/>
              </a:ext>
            </a:extLst>
          </p:cNvPr>
          <p:cNvCxnSpPr>
            <a:stCxn id="10" idx="0"/>
            <a:endCxn id="10" idx="2"/>
          </p:cNvCxnSpPr>
          <p:nvPr/>
        </p:nvCxnSpPr>
        <p:spPr bwMode="gray">
          <a:xfrm>
            <a:off x="6090920" y="1926252"/>
            <a:ext cx="0" cy="3790784"/>
          </a:xfrm>
          <a:prstGeom prst="straightConnector1">
            <a:avLst/>
          </a:prstGeom>
          <a:ln w="19050">
            <a:solidFill>
              <a:schemeClr val="accent3"/>
            </a:solidFill>
            <a:miter lim="800000"/>
            <a:headEnd type="triangle"/>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36F72040-0171-84BA-1C36-E6CA1C95683A}"/>
              </a:ext>
            </a:extLst>
          </p:cNvPr>
          <p:cNvSpPr/>
          <p:nvPr/>
        </p:nvSpPr>
        <p:spPr>
          <a:xfrm>
            <a:off x="4435850" y="4596624"/>
            <a:ext cx="1296470" cy="430887"/>
          </a:xfrm>
          <a:prstGeom prst="rect">
            <a:avLst/>
          </a:prstGeom>
        </p:spPr>
        <p:txBody>
          <a:bodyPr wrap="square" lIns="0" tIns="0" rIns="0" bIns="0">
            <a:spAutoFit/>
          </a:bodyPr>
          <a:lstStyle/>
          <a:p>
            <a:pPr lvl="0"/>
            <a:r>
              <a:rPr lang="en-US" sz="1400"/>
              <a:t>Revenue cycle task automation</a:t>
            </a:r>
            <a:endParaRPr lang="en-US" sz="1400" b="1"/>
          </a:p>
        </p:txBody>
      </p:sp>
      <p:sp>
        <p:nvSpPr>
          <p:cNvPr id="33" name="Rectangle 32">
            <a:extLst>
              <a:ext uri="{FF2B5EF4-FFF2-40B4-BE49-F238E27FC236}">
                <a16:creationId xmlns:a16="http://schemas.microsoft.com/office/drawing/2014/main" id="{CD37123A-750F-62F4-0775-E08E80202966}"/>
              </a:ext>
            </a:extLst>
          </p:cNvPr>
          <p:cNvSpPr/>
          <p:nvPr/>
        </p:nvSpPr>
        <p:spPr>
          <a:xfrm>
            <a:off x="5551326" y="3734007"/>
            <a:ext cx="1036963" cy="430887"/>
          </a:xfrm>
          <a:prstGeom prst="rect">
            <a:avLst/>
          </a:prstGeom>
          <a:solidFill>
            <a:schemeClr val="bg1"/>
          </a:solidFill>
        </p:spPr>
        <p:txBody>
          <a:bodyPr wrap="square" lIns="0" tIns="0" rIns="0" bIns="0">
            <a:spAutoFit/>
          </a:bodyPr>
          <a:lstStyle/>
          <a:p>
            <a:r>
              <a:rPr lang="en-US" sz="1400"/>
              <a:t>Precision engagement</a:t>
            </a:r>
          </a:p>
        </p:txBody>
      </p:sp>
      <p:sp>
        <p:nvSpPr>
          <p:cNvPr id="34" name="Rectangle 33">
            <a:extLst>
              <a:ext uri="{FF2B5EF4-FFF2-40B4-BE49-F238E27FC236}">
                <a16:creationId xmlns:a16="http://schemas.microsoft.com/office/drawing/2014/main" id="{94A012F8-3912-DBBF-58B2-63D36DB0D9F8}"/>
              </a:ext>
            </a:extLst>
          </p:cNvPr>
          <p:cNvSpPr/>
          <p:nvPr/>
        </p:nvSpPr>
        <p:spPr>
          <a:xfrm>
            <a:off x="4604244" y="2270345"/>
            <a:ext cx="1208203" cy="430887"/>
          </a:xfrm>
          <a:prstGeom prst="rect">
            <a:avLst/>
          </a:prstGeom>
        </p:spPr>
        <p:txBody>
          <a:bodyPr wrap="square" lIns="0" tIns="0" rIns="0" bIns="0">
            <a:spAutoFit/>
          </a:bodyPr>
          <a:lstStyle/>
          <a:p>
            <a:pPr lvl="0"/>
            <a:r>
              <a:rPr lang="en-US" sz="1400"/>
              <a:t>Predicting terminal illness</a:t>
            </a:r>
            <a:endParaRPr lang="en-US" sz="1400" b="1"/>
          </a:p>
        </p:txBody>
      </p:sp>
      <p:sp>
        <p:nvSpPr>
          <p:cNvPr id="35" name="Rectangle 34">
            <a:extLst>
              <a:ext uri="{FF2B5EF4-FFF2-40B4-BE49-F238E27FC236}">
                <a16:creationId xmlns:a16="http://schemas.microsoft.com/office/drawing/2014/main" id="{F40699EE-A631-97BD-2FC4-86E387E56492}"/>
              </a:ext>
            </a:extLst>
          </p:cNvPr>
          <p:cNvSpPr/>
          <p:nvPr/>
        </p:nvSpPr>
        <p:spPr>
          <a:xfrm>
            <a:off x="1710198" y="2251512"/>
            <a:ext cx="1340876" cy="430887"/>
          </a:xfrm>
          <a:prstGeom prst="rect">
            <a:avLst/>
          </a:prstGeom>
        </p:spPr>
        <p:txBody>
          <a:bodyPr wrap="square" lIns="0" tIns="0" rIns="0" bIns="0">
            <a:spAutoFit/>
          </a:bodyPr>
          <a:lstStyle/>
          <a:p>
            <a:pPr lvl="0"/>
            <a:r>
              <a:rPr lang="en-US" sz="1400"/>
              <a:t>Tumor DNA diagnostics</a:t>
            </a:r>
            <a:endParaRPr lang="en-US" sz="1400" b="1"/>
          </a:p>
        </p:txBody>
      </p:sp>
      <p:sp>
        <p:nvSpPr>
          <p:cNvPr id="36" name="Rectangle 35">
            <a:extLst>
              <a:ext uri="{FF2B5EF4-FFF2-40B4-BE49-F238E27FC236}">
                <a16:creationId xmlns:a16="http://schemas.microsoft.com/office/drawing/2014/main" id="{0F419200-F213-972E-7847-CFA8E3F20706}"/>
              </a:ext>
            </a:extLst>
          </p:cNvPr>
          <p:cNvSpPr/>
          <p:nvPr/>
        </p:nvSpPr>
        <p:spPr>
          <a:xfrm>
            <a:off x="6593512" y="4325725"/>
            <a:ext cx="1716807" cy="430887"/>
          </a:xfrm>
          <a:prstGeom prst="rect">
            <a:avLst/>
          </a:prstGeom>
        </p:spPr>
        <p:txBody>
          <a:bodyPr wrap="square" lIns="0" tIns="0" rIns="0" bIns="0">
            <a:spAutoFit/>
          </a:bodyPr>
          <a:lstStyle/>
          <a:p>
            <a:pPr lvl="0"/>
            <a:r>
              <a:rPr lang="en-US" sz="1400"/>
              <a:t>Medical record mining and extraction</a:t>
            </a:r>
            <a:endParaRPr lang="en-US" sz="1400" b="1"/>
          </a:p>
        </p:txBody>
      </p:sp>
      <p:sp>
        <p:nvSpPr>
          <p:cNvPr id="40" name="Rectangle 72">
            <a:extLst>
              <a:ext uri="{FF2B5EF4-FFF2-40B4-BE49-F238E27FC236}">
                <a16:creationId xmlns:a16="http://schemas.microsoft.com/office/drawing/2014/main" id="{B4B1D36E-6217-7419-4A3B-B8C13BCFEEC9}"/>
              </a:ext>
            </a:extLst>
          </p:cNvPr>
          <p:cNvSpPr/>
          <p:nvPr/>
        </p:nvSpPr>
        <p:spPr bwMode="gray">
          <a:xfrm>
            <a:off x="1513087" y="3341583"/>
            <a:ext cx="4671899" cy="2354259"/>
          </a:xfrm>
          <a:custGeom>
            <a:avLst/>
            <a:gdLst>
              <a:gd name="connsiteX0" fmla="*/ 0 w 4565787"/>
              <a:gd name="connsiteY0" fmla="*/ 0 h 2168237"/>
              <a:gd name="connsiteX1" fmla="*/ 4565787 w 4565787"/>
              <a:gd name="connsiteY1" fmla="*/ 0 h 2168237"/>
              <a:gd name="connsiteX2" fmla="*/ 4565787 w 4565787"/>
              <a:gd name="connsiteY2" fmla="*/ 2168237 h 2168237"/>
              <a:gd name="connsiteX3" fmla="*/ 0 w 4565787"/>
              <a:gd name="connsiteY3" fmla="*/ 2168237 h 2168237"/>
              <a:gd name="connsiteX4" fmla="*/ 0 w 4565787"/>
              <a:gd name="connsiteY4" fmla="*/ 0 h 2168237"/>
              <a:gd name="connsiteX0" fmla="*/ 0 w 4565787"/>
              <a:gd name="connsiteY0" fmla="*/ 0 h 2168237"/>
              <a:gd name="connsiteX1" fmla="*/ 4565787 w 4565787"/>
              <a:gd name="connsiteY1" fmla="*/ 2168237 h 2168237"/>
              <a:gd name="connsiteX2" fmla="*/ 0 w 4565787"/>
              <a:gd name="connsiteY2" fmla="*/ 2168237 h 2168237"/>
              <a:gd name="connsiteX3" fmla="*/ 0 w 4565787"/>
              <a:gd name="connsiteY3" fmla="*/ 0 h 2168237"/>
              <a:gd name="connsiteX0" fmla="*/ 0 w 4565824"/>
              <a:gd name="connsiteY0" fmla="*/ 0 h 2168237"/>
              <a:gd name="connsiteX1" fmla="*/ 4565787 w 4565824"/>
              <a:gd name="connsiteY1" fmla="*/ 2168237 h 2168237"/>
              <a:gd name="connsiteX2" fmla="*/ 0 w 4565824"/>
              <a:gd name="connsiteY2" fmla="*/ 2168237 h 2168237"/>
              <a:gd name="connsiteX3" fmla="*/ 0 w 4565824"/>
              <a:gd name="connsiteY3" fmla="*/ 0 h 2168237"/>
              <a:gd name="connsiteX0" fmla="*/ 0 w 4565812"/>
              <a:gd name="connsiteY0" fmla="*/ 442192 h 2610429"/>
              <a:gd name="connsiteX1" fmla="*/ 4565787 w 4565812"/>
              <a:gd name="connsiteY1" fmla="*/ 2610429 h 2610429"/>
              <a:gd name="connsiteX2" fmla="*/ 0 w 4565812"/>
              <a:gd name="connsiteY2" fmla="*/ 2610429 h 2610429"/>
              <a:gd name="connsiteX3" fmla="*/ 0 w 4565812"/>
              <a:gd name="connsiteY3" fmla="*/ 442192 h 2610429"/>
              <a:gd name="connsiteX0" fmla="*/ 0 w 4565913"/>
              <a:gd name="connsiteY0" fmla="*/ 442192 h 2610429"/>
              <a:gd name="connsiteX1" fmla="*/ 4565787 w 4565913"/>
              <a:gd name="connsiteY1" fmla="*/ 2610429 h 2610429"/>
              <a:gd name="connsiteX2" fmla="*/ 0 w 4565913"/>
              <a:gd name="connsiteY2" fmla="*/ 2610429 h 2610429"/>
              <a:gd name="connsiteX3" fmla="*/ 0 w 4565913"/>
              <a:gd name="connsiteY3" fmla="*/ 442192 h 2610429"/>
              <a:gd name="connsiteX0" fmla="*/ 0 w 4565923"/>
              <a:gd name="connsiteY0" fmla="*/ 257737 h 2425974"/>
              <a:gd name="connsiteX1" fmla="*/ 4565787 w 4565923"/>
              <a:gd name="connsiteY1" fmla="*/ 2425974 h 2425974"/>
              <a:gd name="connsiteX2" fmla="*/ 0 w 4565923"/>
              <a:gd name="connsiteY2" fmla="*/ 2425974 h 2425974"/>
              <a:gd name="connsiteX3" fmla="*/ 0 w 4565923"/>
              <a:gd name="connsiteY3" fmla="*/ 257737 h 2425974"/>
              <a:gd name="connsiteX0" fmla="*/ 7778 w 4565923"/>
              <a:gd name="connsiteY0" fmla="*/ 237106 h 2510380"/>
              <a:gd name="connsiteX1" fmla="*/ 4565787 w 4565923"/>
              <a:gd name="connsiteY1" fmla="*/ 2510380 h 2510380"/>
              <a:gd name="connsiteX2" fmla="*/ 0 w 4565923"/>
              <a:gd name="connsiteY2" fmla="*/ 2510380 h 2510380"/>
              <a:gd name="connsiteX3" fmla="*/ 7778 w 4565923"/>
              <a:gd name="connsiteY3" fmla="*/ 237106 h 2510380"/>
              <a:gd name="connsiteX0" fmla="*/ 7778 w 4565925"/>
              <a:gd name="connsiteY0" fmla="*/ 119011 h 2392285"/>
              <a:gd name="connsiteX1" fmla="*/ 4565787 w 4565925"/>
              <a:gd name="connsiteY1" fmla="*/ 2392285 h 2392285"/>
              <a:gd name="connsiteX2" fmla="*/ 0 w 4565925"/>
              <a:gd name="connsiteY2" fmla="*/ 2392285 h 2392285"/>
              <a:gd name="connsiteX3" fmla="*/ 7778 w 4565925"/>
              <a:gd name="connsiteY3" fmla="*/ 119011 h 2392285"/>
              <a:gd name="connsiteX0" fmla="*/ 750 w 4566658"/>
              <a:gd name="connsiteY0" fmla="*/ 119011 h 2392285"/>
              <a:gd name="connsiteX1" fmla="*/ 4566521 w 4566658"/>
              <a:gd name="connsiteY1" fmla="*/ 2392285 h 2392285"/>
              <a:gd name="connsiteX2" fmla="*/ 734 w 4566658"/>
              <a:gd name="connsiteY2" fmla="*/ 2392285 h 2392285"/>
              <a:gd name="connsiteX3" fmla="*/ 750 w 4566658"/>
              <a:gd name="connsiteY3" fmla="*/ 119011 h 2392285"/>
              <a:gd name="connsiteX0" fmla="*/ 734 w 4566658"/>
              <a:gd name="connsiteY0" fmla="*/ 2392285 h 2485202"/>
              <a:gd name="connsiteX1" fmla="*/ 750 w 4566658"/>
              <a:gd name="connsiteY1" fmla="*/ 119011 h 2485202"/>
              <a:gd name="connsiteX2" fmla="*/ 4566521 w 4566658"/>
              <a:gd name="connsiteY2" fmla="*/ 2392285 h 2485202"/>
              <a:gd name="connsiteX3" fmla="*/ 90005 w 4566658"/>
              <a:gd name="connsiteY3" fmla="*/ 2485202 h 2485202"/>
              <a:gd name="connsiteX0" fmla="*/ 0 w 4565908"/>
              <a:gd name="connsiteY0" fmla="*/ 119011 h 2485202"/>
              <a:gd name="connsiteX1" fmla="*/ 4565771 w 4565908"/>
              <a:gd name="connsiteY1" fmla="*/ 2392285 h 2485202"/>
              <a:gd name="connsiteX2" fmla="*/ 89255 w 4565908"/>
              <a:gd name="connsiteY2" fmla="*/ 2485202 h 2485202"/>
              <a:gd name="connsiteX0" fmla="*/ 0 w 4565908"/>
              <a:gd name="connsiteY0" fmla="*/ 119011 h 2392285"/>
              <a:gd name="connsiteX1" fmla="*/ 4565771 w 4565908"/>
              <a:gd name="connsiteY1" fmla="*/ 2392285 h 2392285"/>
            </a:gdLst>
            <a:ahLst/>
            <a:cxnLst>
              <a:cxn ang="0">
                <a:pos x="connsiteX0" y="connsiteY0"/>
              </a:cxn>
              <a:cxn ang="0">
                <a:pos x="connsiteX1" y="connsiteY1"/>
              </a:cxn>
            </a:cxnLst>
            <a:rect l="l" t="t" r="r" b="b"/>
            <a:pathLst>
              <a:path w="4565908" h="2392285">
                <a:moveTo>
                  <a:pt x="0" y="119011"/>
                </a:moveTo>
                <a:cubicBezTo>
                  <a:pt x="375231" y="-138895"/>
                  <a:pt x="4593673" y="-205756"/>
                  <a:pt x="4565771" y="2392285"/>
                </a:cubicBezTo>
              </a:path>
            </a:pathLst>
          </a:cu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Arrow Connector 40">
            <a:extLst>
              <a:ext uri="{FF2B5EF4-FFF2-40B4-BE49-F238E27FC236}">
                <a16:creationId xmlns:a16="http://schemas.microsoft.com/office/drawing/2014/main" id="{C8A24257-70CB-DAF4-62EF-16B101215E99}"/>
              </a:ext>
            </a:extLst>
          </p:cNvPr>
          <p:cNvCxnSpPr/>
          <p:nvPr/>
        </p:nvCxnSpPr>
        <p:spPr bwMode="gray">
          <a:xfrm flipV="1">
            <a:off x="1777175" y="2975072"/>
            <a:ext cx="0" cy="391416"/>
          </a:xfrm>
          <a:prstGeom prst="straightConnector1">
            <a:avLst/>
          </a:prstGeom>
          <a:ln w="28575">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83D6B828-FCEE-9426-5127-B05401FA28EB}"/>
              </a:ext>
            </a:extLst>
          </p:cNvPr>
          <p:cNvCxnSpPr/>
          <p:nvPr/>
        </p:nvCxnSpPr>
        <p:spPr bwMode="gray">
          <a:xfrm rot="5400000" flipV="1">
            <a:off x="6380694" y="5162155"/>
            <a:ext cx="0" cy="391416"/>
          </a:xfrm>
          <a:prstGeom prst="straightConnector1">
            <a:avLst/>
          </a:prstGeom>
          <a:ln w="28575">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57E0D5DD-DEB7-347A-8C55-B242276F4B0B}"/>
              </a:ext>
            </a:extLst>
          </p:cNvPr>
          <p:cNvCxnSpPr/>
          <p:nvPr/>
        </p:nvCxnSpPr>
        <p:spPr bwMode="gray">
          <a:xfrm flipV="1">
            <a:off x="4008186" y="3097795"/>
            <a:ext cx="227208" cy="430888"/>
          </a:xfrm>
          <a:prstGeom prst="straightConnector1">
            <a:avLst/>
          </a:prstGeom>
          <a:ln w="28575">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403053C1-E8B0-A7B1-20EA-1AC6A48A5538}"/>
              </a:ext>
            </a:extLst>
          </p:cNvPr>
          <p:cNvCxnSpPr/>
          <p:nvPr/>
        </p:nvCxnSpPr>
        <p:spPr bwMode="gray">
          <a:xfrm flipV="1">
            <a:off x="5816134" y="4315326"/>
            <a:ext cx="442816" cy="222528"/>
          </a:xfrm>
          <a:prstGeom prst="straightConnector1">
            <a:avLst/>
          </a:prstGeom>
          <a:ln w="28575">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3532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72992CE-2EC8-45AF-9C2D-624148DB7EB8}"/>
              </a:ext>
            </a:extLst>
          </p:cNvPr>
          <p:cNvSpPr>
            <a:spLocks noGrp="1"/>
          </p:cNvSpPr>
          <p:nvPr>
            <p:ph type="body" sz="quarter" idx="19"/>
          </p:nvPr>
        </p:nvSpPr>
        <p:spPr>
          <a:xfrm>
            <a:off x="2708218" y="3804911"/>
            <a:ext cx="7397480" cy="674031"/>
          </a:xfrm>
        </p:spPr>
        <p:txBody>
          <a:bodyPr/>
          <a:lstStyle/>
          <a:p>
            <a:r>
              <a:rPr lang="en-US" sz="2400" dirty="0"/>
              <a:t>Trend: Health systems bend but do not break in the wake of the worst financial year in recent memory.</a:t>
            </a:r>
          </a:p>
        </p:txBody>
      </p:sp>
      <p:sp>
        <p:nvSpPr>
          <p:cNvPr id="9" name="Text Placeholder 8">
            <a:extLst>
              <a:ext uri="{FF2B5EF4-FFF2-40B4-BE49-F238E27FC236}">
                <a16:creationId xmlns:a16="http://schemas.microsoft.com/office/drawing/2014/main" id="{9A0846D5-7406-4513-A9FB-E4AD3DE1AE75}"/>
              </a:ext>
            </a:extLst>
          </p:cNvPr>
          <p:cNvSpPr>
            <a:spLocks noGrp="1"/>
          </p:cNvSpPr>
          <p:nvPr>
            <p:ph type="body" sz="quarter" idx="20"/>
          </p:nvPr>
        </p:nvSpPr>
        <p:spPr/>
        <p:txBody>
          <a:bodyPr/>
          <a:lstStyle/>
          <a:p>
            <a:r>
              <a:rPr lang="en-US"/>
              <a:t>01</a:t>
            </a:r>
          </a:p>
        </p:txBody>
      </p:sp>
    </p:spTree>
    <p:extLst>
      <p:ext uri="{BB962C8B-B14F-4D97-AF65-F5344CB8AC3E}">
        <p14:creationId xmlns:p14="http://schemas.microsoft.com/office/powerpoint/2010/main" val="32459179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EE0C2E-D43C-4A61-BB6B-9217756CACCB}"/>
              </a:ext>
            </a:extLst>
          </p:cNvPr>
          <p:cNvSpPr>
            <a:spLocks noGrp="1"/>
          </p:cNvSpPr>
          <p:nvPr>
            <p:ph type="body" sz="quarter" idx="28"/>
          </p:nvPr>
        </p:nvSpPr>
        <p:spPr/>
        <p:txBody>
          <a:bodyPr/>
          <a:lstStyle/>
          <a:p>
            <a:endParaRPr lang="en-US"/>
          </a:p>
        </p:txBody>
      </p:sp>
      <p:sp>
        <p:nvSpPr>
          <p:cNvPr id="3" name="Text Placeholder 2">
            <a:extLst>
              <a:ext uri="{FF2B5EF4-FFF2-40B4-BE49-F238E27FC236}">
                <a16:creationId xmlns:a16="http://schemas.microsoft.com/office/drawing/2014/main" id="{0569CCF0-14EB-4429-A230-06CFFB6B3D94}"/>
              </a:ext>
            </a:extLst>
          </p:cNvPr>
          <p:cNvSpPr>
            <a:spLocks noGrp="1"/>
          </p:cNvSpPr>
          <p:nvPr>
            <p:ph type="body" sz="quarter" idx="27"/>
          </p:nvPr>
        </p:nvSpPr>
        <p:spPr>
          <a:xfrm>
            <a:off x="8521471" y="5939439"/>
            <a:ext cx="3057754" cy="215444"/>
          </a:xfrm>
        </p:spPr>
        <p:txBody>
          <a:bodyPr/>
          <a:lstStyle/>
          <a:p>
            <a:r>
              <a:rPr lang="en-US" dirty="0"/>
              <a:t>Source: Sieck C, et al., “</a:t>
            </a:r>
            <a:r>
              <a:rPr lang="en-US" dirty="0">
                <a:hlinkClick r:id="rId3"/>
              </a:rPr>
              <a:t>Digital inclusion as a social determinant of health</a:t>
            </a:r>
            <a:r>
              <a:rPr lang="en-US" dirty="0"/>
              <a:t>,” March 17, 2021, </a:t>
            </a:r>
            <a:r>
              <a:rPr lang="en-US" i="1" dirty="0"/>
              <a:t>Nature</a:t>
            </a:r>
            <a:r>
              <a:rPr lang="en-US" dirty="0"/>
              <a:t>. </a:t>
            </a:r>
          </a:p>
        </p:txBody>
      </p:sp>
      <p:sp>
        <p:nvSpPr>
          <p:cNvPr id="4" name="Title 3">
            <a:extLst>
              <a:ext uri="{FF2B5EF4-FFF2-40B4-BE49-F238E27FC236}">
                <a16:creationId xmlns:a16="http://schemas.microsoft.com/office/drawing/2014/main" id="{22B12337-CA2F-4692-AC07-EF2C2A78210F}"/>
              </a:ext>
            </a:extLst>
          </p:cNvPr>
          <p:cNvSpPr>
            <a:spLocks noGrp="1"/>
          </p:cNvSpPr>
          <p:nvPr>
            <p:ph type="title"/>
          </p:nvPr>
        </p:nvSpPr>
        <p:spPr/>
        <p:txBody>
          <a:bodyPr/>
          <a:lstStyle/>
          <a:p>
            <a:r>
              <a:rPr lang="en-US"/>
              <a:t>Don’t overlook digital inequities</a:t>
            </a:r>
          </a:p>
        </p:txBody>
      </p:sp>
      <p:grpSp>
        <p:nvGrpSpPr>
          <p:cNvPr id="31" name="Group 30">
            <a:extLst>
              <a:ext uri="{FF2B5EF4-FFF2-40B4-BE49-F238E27FC236}">
                <a16:creationId xmlns:a16="http://schemas.microsoft.com/office/drawing/2014/main" id="{16BB8815-5BD3-480B-8897-A32B07895A50}"/>
              </a:ext>
            </a:extLst>
          </p:cNvPr>
          <p:cNvGrpSpPr/>
          <p:nvPr/>
        </p:nvGrpSpPr>
        <p:grpSpPr>
          <a:xfrm>
            <a:off x="8478620" y="3511711"/>
            <a:ext cx="1054172" cy="1054172"/>
            <a:chOff x="3285782" y="3570022"/>
            <a:chExt cx="1054172" cy="1054172"/>
          </a:xfrm>
        </p:grpSpPr>
        <p:sp>
          <p:nvSpPr>
            <p:cNvPr id="6" name="Oval 5">
              <a:extLst>
                <a:ext uri="{FF2B5EF4-FFF2-40B4-BE49-F238E27FC236}">
                  <a16:creationId xmlns:a16="http://schemas.microsoft.com/office/drawing/2014/main" id="{5B5AB754-355E-444E-AB9A-2D31A182A559}"/>
                </a:ext>
              </a:extLst>
            </p:cNvPr>
            <p:cNvSpPr>
              <a:spLocks noChangeAspect="1"/>
            </p:cNvSpPr>
            <p:nvPr/>
          </p:nvSpPr>
          <p:spPr bwMode="gray">
            <a:xfrm>
              <a:off x="3285782" y="3570022"/>
              <a:ext cx="1054172" cy="1054172"/>
            </a:xfrm>
            <a:prstGeom prst="ellipse">
              <a:avLst/>
            </a:prstGeom>
            <a:solidFill>
              <a:schemeClr val="tx2"/>
            </a:solidFill>
            <a:ln w="19050">
              <a:noFill/>
            </a:ln>
            <a:effectLst>
              <a:outerShdw blurRad="292100" sx="104000" sy="104000" algn="ctr"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32"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7" name="Picture 6">
              <a:extLst>
                <a:ext uri="{FF2B5EF4-FFF2-40B4-BE49-F238E27FC236}">
                  <a16:creationId xmlns:a16="http://schemas.microsoft.com/office/drawing/2014/main" id="{FD8B0737-23A8-4AD6-A257-5F865601DA86}"/>
                </a:ext>
              </a:extLst>
            </p:cNvPr>
            <p:cNvPicPr>
              <a:picLocks noChangeAspect="1"/>
            </p:cNvPicPr>
            <p:nvPr/>
          </p:nvPicPr>
          <p:blipFill>
            <a:blip r:embed="rId4"/>
            <a:srcRect/>
            <a:stretch/>
          </p:blipFill>
          <p:spPr>
            <a:xfrm>
              <a:off x="3474834" y="3817485"/>
              <a:ext cx="676070" cy="559247"/>
            </a:xfrm>
            <a:prstGeom prst="rect">
              <a:avLst/>
            </a:prstGeom>
          </p:spPr>
        </p:pic>
      </p:grpSp>
      <p:cxnSp>
        <p:nvCxnSpPr>
          <p:cNvPr id="8" name="Straight Connector 7">
            <a:extLst>
              <a:ext uri="{FF2B5EF4-FFF2-40B4-BE49-F238E27FC236}">
                <a16:creationId xmlns:a16="http://schemas.microsoft.com/office/drawing/2014/main" id="{2C7C0918-1734-4E50-8C8F-E293A40383AA}"/>
              </a:ext>
            </a:extLst>
          </p:cNvPr>
          <p:cNvCxnSpPr>
            <a:cxnSpLocks/>
          </p:cNvCxnSpPr>
          <p:nvPr/>
        </p:nvCxnSpPr>
        <p:spPr bwMode="gray">
          <a:xfrm flipV="1">
            <a:off x="9633891" y="3318163"/>
            <a:ext cx="656076" cy="328038"/>
          </a:xfrm>
          <a:prstGeom prst="line">
            <a:avLst/>
          </a:prstGeom>
          <a:ln w="9525">
            <a:solidFill>
              <a:schemeClr val="accent6"/>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B681C69-5C82-4D36-87F9-DF3C3BEA909D}"/>
              </a:ext>
            </a:extLst>
          </p:cNvPr>
          <p:cNvCxnSpPr>
            <a:cxnSpLocks/>
          </p:cNvCxnSpPr>
          <p:nvPr/>
        </p:nvCxnSpPr>
        <p:spPr bwMode="gray">
          <a:xfrm>
            <a:off x="9589741" y="4398478"/>
            <a:ext cx="656076" cy="328038"/>
          </a:xfrm>
          <a:prstGeom prst="line">
            <a:avLst/>
          </a:prstGeom>
          <a:ln w="9525">
            <a:solidFill>
              <a:schemeClr val="accent6"/>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6D4E120-AFC5-42DE-ABDC-430F29831F02}"/>
              </a:ext>
            </a:extLst>
          </p:cNvPr>
          <p:cNvCxnSpPr>
            <a:cxnSpLocks/>
          </p:cNvCxnSpPr>
          <p:nvPr/>
        </p:nvCxnSpPr>
        <p:spPr bwMode="gray">
          <a:xfrm flipH="1">
            <a:off x="7745829" y="4398478"/>
            <a:ext cx="653907" cy="328038"/>
          </a:xfrm>
          <a:prstGeom prst="line">
            <a:avLst/>
          </a:prstGeom>
          <a:ln w="9525">
            <a:solidFill>
              <a:schemeClr val="accent6"/>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6D35E2C-4261-424C-8BBF-774EF2471900}"/>
              </a:ext>
            </a:extLst>
          </p:cNvPr>
          <p:cNvCxnSpPr>
            <a:cxnSpLocks/>
          </p:cNvCxnSpPr>
          <p:nvPr/>
        </p:nvCxnSpPr>
        <p:spPr bwMode="gray">
          <a:xfrm flipH="1" flipV="1">
            <a:off x="7737095" y="3316319"/>
            <a:ext cx="656076" cy="329882"/>
          </a:xfrm>
          <a:prstGeom prst="line">
            <a:avLst/>
          </a:prstGeom>
          <a:ln w="9525">
            <a:solidFill>
              <a:schemeClr val="accent6"/>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29A85BD-DC81-48AF-97AB-9D5D64E390C4}"/>
              </a:ext>
            </a:extLst>
          </p:cNvPr>
          <p:cNvCxnSpPr>
            <a:cxnSpLocks/>
          </p:cNvCxnSpPr>
          <p:nvPr/>
        </p:nvCxnSpPr>
        <p:spPr bwMode="gray">
          <a:xfrm flipH="1">
            <a:off x="9006044" y="4714839"/>
            <a:ext cx="0" cy="656076"/>
          </a:xfrm>
          <a:prstGeom prst="line">
            <a:avLst/>
          </a:prstGeom>
          <a:ln w="9525">
            <a:solidFill>
              <a:schemeClr val="accent6"/>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10862A2-9BF7-4D16-9391-7B178C6625D0}"/>
              </a:ext>
            </a:extLst>
          </p:cNvPr>
          <p:cNvSpPr txBox="1"/>
          <p:nvPr/>
        </p:nvSpPr>
        <p:spPr bwMode="gray">
          <a:xfrm>
            <a:off x="5903251" y="3081776"/>
            <a:ext cx="1784720" cy="461665"/>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341"/>
              </a:spcBef>
              <a:spcAft>
                <a:spcPts val="0"/>
              </a:spcAft>
              <a:buClr>
                <a:srgbClr val="CE0E2D"/>
              </a:buClr>
              <a:buSzTx/>
              <a:buFontTx/>
              <a:buNone/>
              <a:tabLst/>
              <a:defRPr/>
            </a:pPr>
            <a:r>
              <a:rPr kumimoji="0" lang="en-US" sz="1500" b="0" i="0" u="none" strike="noStrike" kern="1200" cap="none" spc="0" normalizeH="0" baseline="0" noProof="0">
                <a:ln>
                  <a:noFill/>
                </a:ln>
                <a:solidFill>
                  <a:srgbClr val="323E48"/>
                </a:solidFill>
                <a:effectLst/>
                <a:uLnTx/>
                <a:uFillTx/>
                <a:latin typeface="Arial" panose="020B0604020202020204"/>
                <a:ea typeface="+mn-ea"/>
                <a:cs typeface="+mn-cs"/>
              </a:rPr>
              <a:t>Broadband connectivity </a:t>
            </a:r>
          </a:p>
        </p:txBody>
      </p:sp>
      <p:cxnSp>
        <p:nvCxnSpPr>
          <p:cNvPr id="14" name="Straight Connector 13">
            <a:extLst>
              <a:ext uri="{FF2B5EF4-FFF2-40B4-BE49-F238E27FC236}">
                <a16:creationId xmlns:a16="http://schemas.microsoft.com/office/drawing/2014/main" id="{71480117-6E8F-453E-A376-01B2DD1BC5A8}"/>
              </a:ext>
            </a:extLst>
          </p:cNvPr>
          <p:cNvCxnSpPr>
            <a:cxnSpLocks/>
          </p:cNvCxnSpPr>
          <p:nvPr/>
        </p:nvCxnSpPr>
        <p:spPr bwMode="gray">
          <a:xfrm flipH="1">
            <a:off x="9005706" y="2584811"/>
            <a:ext cx="338" cy="656076"/>
          </a:xfrm>
          <a:prstGeom prst="line">
            <a:avLst/>
          </a:prstGeom>
          <a:ln w="9525">
            <a:solidFill>
              <a:schemeClr val="accent6"/>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989A1F0-26F6-42CC-955A-7E561B95527D}"/>
              </a:ext>
            </a:extLst>
          </p:cNvPr>
          <p:cNvSpPr txBox="1"/>
          <p:nvPr/>
        </p:nvSpPr>
        <p:spPr bwMode="gray">
          <a:xfrm>
            <a:off x="6292669" y="4659546"/>
            <a:ext cx="1395302" cy="230832"/>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341"/>
              </a:spcBef>
              <a:spcAft>
                <a:spcPts val="0"/>
              </a:spcAft>
              <a:buClr>
                <a:srgbClr val="CE0E2D"/>
              </a:buClr>
              <a:buSzTx/>
              <a:buFontTx/>
              <a:buNone/>
              <a:tabLst/>
              <a:defRPr/>
            </a:pPr>
            <a:r>
              <a:rPr kumimoji="0" lang="en-US" sz="1500" b="0" i="0" u="none" strike="noStrike" kern="1200" cap="none" spc="0" normalizeH="0" baseline="0" noProof="0">
                <a:ln>
                  <a:noFill/>
                </a:ln>
                <a:solidFill>
                  <a:srgbClr val="323E48"/>
                </a:solidFill>
                <a:effectLst/>
                <a:uLnTx/>
                <a:uFillTx/>
                <a:latin typeface="Arial" panose="020B0604020202020204"/>
                <a:ea typeface="+mn-ea"/>
                <a:cs typeface="+mn-cs"/>
              </a:rPr>
              <a:t>Device access</a:t>
            </a:r>
          </a:p>
        </p:txBody>
      </p:sp>
      <p:sp>
        <p:nvSpPr>
          <p:cNvPr id="16" name="TextBox 15">
            <a:extLst>
              <a:ext uri="{FF2B5EF4-FFF2-40B4-BE49-F238E27FC236}">
                <a16:creationId xmlns:a16="http://schemas.microsoft.com/office/drawing/2014/main" id="{EB5CB31C-684C-4CD4-88AB-4D8893AC41E0}"/>
              </a:ext>
            </a:extLst>
          </p:cNvPr>
          <p:cNvSpPr txBox="1"/>
          <p:nvPr/>
        </p:nvSpPr>
        <p:spPr bwMode="gray">
          <a:xfrm>
            <a:off x="8051628" y="2326121"/>
            <a:ext cx="1892231" cy="2308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341"/>
              </a:spcBef>
              <a:spcAft>
                <a:spcPts val="0"/>
              </a:spcAft>
              <a:buClr>
                <a:srgbClr val="CE0E2D"/>
              </a:buClr>
              <a:buSzTx/>
              <a:buFontTx/>
              <a:buNone/>
              <a:tabLst/>
              <a:defRPr/>
            </a:pPr>
            <a:r>
              <a:rPr kumimoji="0" lang="en-US" sz="1500" b="0" i="0" u="none" strike="noStrike" kern="1200" cap="none" spc="0" normalizeH="0" baseline="0" noProof="0">
                <a:ln>
                  <a:noFill/>
                </a:ln>
                <a:solidFill>
                  <a:srgbClr val="323E48"/>
                </a:solidFill>
                <a:effectLst/>
                <a:uLnTx/>
                <a:uFillTx/>
                <a:latin typeface="Arial" panose="020B0604020202020204"/>
                <a:ea typeface="+mn-ea"/>
                <a:cs typeface="+mn-cs"/>
              </a:rPr>
              <a:t>Trust</a:t>
            </a:r>
          </a:p>
        </p:txBody>
      </p:sp>
      <p:sp>
        <p:nvSpPr>
          <p:cNvPr id="17" name="TextBox 16">
            <a:extLst>
              <a:ext uri="{FF2B5EF4-FFF2-40B4-BE49-F238E27FC236}">
                <a16:creationId xmlns:a16="http://schemas.microsoft.com/office/drawing/2014/main" id="{68EF6B63-DBA1-4DD8-BC3F-3416E230771E}"/>
              </a:ext>
            </a:extLst>
          </p:cNvPr>
          <p:cNvSpPr txBox="1"/>
          <p:nvPr/>
        </p:nvSpPr>
        <p:spPr bwMode="gray">
          <a:xfrm>
            <a:off x="10339091" y="3081776"/>
            <a:ext cx="1851730" cy="230832"/>
          </a:xfrm>
          <a:prstGeom prst="rect">
            <a:avLst/>
          </a:prstGeom>
          <a:noFill/>
        </p:spPr>
        <p:txBody>
          <a:bodyPr wrap="square" lIns="0" tIns="0" rIns="0" bIns="0" rtlCol="0">
            <a:spAutoFit/>
          </a:bodyPr>
          <a:lstStyle/>
          <a:p>
            <a:pPr lvl="0">
              <a:spcBef>
                <a:spcPts val="341"/>
              </a:spcBef>
              <a:buClr>
                <a:srgbClr val="CE0E2D"/>
              </a:buClr>
              <a:defRPr/>
            </a:pPr>
            <a:r>
              <a:rPr lang="en-US" sz="1500">
                <a:solidFill>
                  <a:srgbClr val="323E48"/>
                </a:solidFill>
              </a:rPr>
              <a:t>Digital literacy	</a:t>
            </a:r>
          </a:p>
        </p:txBody>
      </p:sp>
      <p:sp>
        <p:nvSpPr>
          <p:cNvPr id="18" name="TextBox 17">
            <a:extLst>
              <a:ext uri="{FF2B5EF4-FFF2-40B4-BE49-F238E27FC236}">
                <a16:creationId xmlns:a16="http://schemas.microsoft.com/office/drawing/2014/main" id="{8E7268A6-E6CB-4C85-A00B-7BA9D674D741}"/>
              </a:ext>
            </a:extLst>
          </p:cNvPr>
          <p:cNvSpPr txBox="1"/>
          <p:nvPr/>
        </p:nvSpPr>
        <p:spPr bwMode="gray">
          <a:xfrm>
            <a:off x="8203287" y="5382434"/>
            <a:ext cx="1620487" cy="2308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341"/>
              </a:spcBef>
              <a:spcAft>
                <a:spcPts val="0"/>
              </a:spcAft>
              <a:buClr>
                <a:srgbClr val="CE0E2D"/>
              </a:buClr>
              <a:buSzTx/>
              <a:buFontTx/>
              <a:buNone/>
              <a:tabLst/>
              <a:defRPr/>
            </a:pPr>
            <a:r>
              <a:rPr kumimoji="0" lang="en-US" sz="1500" b="0" i="0" u="none" strike="noStrike" kern="1200" cap="none" spc="0" normalizeH="0" baseline="0" noProof="0">
                <a:ln>
                  <a:noFill/>
                </a:ln>
                <a:solidFill>
                  <a:srgbClr val="323E48"/>
                </a:solidFill>
                <a:effectLst/>
                <a:uLnTx/>
                <a:uFillTx/>
                <a:latin typeface="Arial" panose="020B0604020202020204"/>
                <a:ea typeface="+mn-ea"/>
                <a:cs typeface="+mn-cs"/>
              </a:rPr>
              <a:t>Affordability</a:t>
            </a:r>
          </a:p>
        </p:txBody>
      </p:sp>
      <p:sp>
        <p:nvSpPr>
          <p:cNvPr id="19" name="TextBox 18">
            <a:extLst>
              <a:ext uri="{FF2B5EF4-FFF2-40B4-BE49-F238E27FC236}">
                <a16:creationId xmlns:a16="http://schemas.microsoft.com/office/drawing/2014/main" id="{5616583D-2EEB-4D6C-A19A-7D1F1A705E5C}"/>
              </a:ext>
            </a:extLst>
          </p:cNvPr>
          <p:cNvSpPr txBox="1"/>
          <p:nvPr/>
        </p:nvSpPr>
        <p:spPr bwMode="gray">
          <a:xfrm>
            <a:off x="10339091" y="4659546"/>
            <a:ext cx="1325509" cy="69249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341"/>
              </a:spcBef>
              <a:spcAft>
                <a:spcPts val="0"/>
              </a:spcAft>
              <a:buClr>
                <a:srgbClr val="CE0E2D"/>
              </a:buClr>
              <a:buSzTx/>
              <a:buFontTx/>
              <a:buNone/>
              <a:tabLst/>
              <a:defRPr/>
            </a:pPr>
            <a:r>
              <a:rPr lang="en-US" sz="1500" dirty="0">
                <a:solidFill>
                  <a:srgbClr val="323E48"/>
                </a:solidFill>
                <a:latin typeface="Arial" panose="020B0604020202020204"/>
              </a:rPr>
              <a:t>User experience accessibility</a:t>
            </a:r>
            <a:endParaRPr kumimoji="0" lang="en-US" sz="1500" b="0" i="0" u="none" strike="sngStrike" kern="1200" cap="none" spc="0" normalizeH="0" baseline="0" noProof="0" dirty="0">
              <a:ln>
                <a:noFill/>
              </a:ln>
              <a:solidFill>
                <a:srgbClr val="FF0000"/>
              </a:solidFill>
              <a:effectLst/>
              <a:uLnTx/>
              <a:uFillTx/>
              <a:latin typeface="Arial" panose="020B0604020202020204"/>
              <a:ea typeface="+mn-ea"/>
              <a:cs typeface="+mn-cs"/>
            </a:endParaRPr>
          </a:p>
        </p:txBody>
      </p:sp>
      <p:sp>
        <p:nvSpPr>
          <p:cNvPr id="30" name="TextBox 29">
            <a:extLst>
              <a:ext uri="{FF2B5EF4-FFF2-40B4-BE49-F238E27FC236}">
                <a16:creationId xmlns:a16="http://schemas.microsoft.com/office/drawing/2014/main" id="{12532365-2C1E-4BD5-8C6E-D24750D0A984}"/>
              </a:ext>
            </a:extLst>
          </p:cNvPr>
          <p:cNvSpPr txBox="1"/>
          <p:nvPr/>
        </p:nvSpPr>
        <p:spPr bwMode="gray">
          <a:xfrm>
            <a:off x="6583078" y="1750674"/>
            <a:ext cx="6202496" cy="246221"/>
          </a:xfrm>
          <a:prstGeom prst="rect">
            <a:avLst/>
          </a:prstGeom>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
                <a:srgbClr val="CE0E2D"/>
              </a:buClr>
              <a:buSzTx/>
              <a:buFontTx/>
              <a:buNone/>
              <a:tabLst/>
              <a:defRPr/>
            </a:pPr>
            <a:r>
              <a:rPr kumimoji="0" lang="en-US" sz="1600" b="1" i="0" u="none" strike="noStrike" kern="1200" cap="none" spc="0" normalizeH="0" baseline="0" noProof="0">
                <a:ln>
                  <a:noFill/>
                </a:ln>
                <a:solidFill>
                  <a:srgbClr val="323E48"/>
                </a:solidFill>
                <a:effectLst/>
                <a:uLnTx/>
                <a:uFillTx/>
                <a:latin typeface="Arial" panose="020B0604020202020204"/>
                <a:ea typeface="+mn-ea"/>
                <a:cs typeface="+mn-cs"/>
              </a:rPr>
              <a:t>Elements of digital inequity </a:t>
            </a:r>
          </a:p>
        </p:txBody>
      </p:sp>
      <p:grpSp>
        <p:nvGrpSpPr>
          <p:cNvPr id="46" name="Group 45">
            <a:extLst>
              <a:ext uri="{FF2B5EF4-FFF2-40B4-BE49-F238E27FC236}">
                <a16:creationId xmlns:a16="http://schemas.microsoft.com/office/drawing/2014/main" id="{EB0FAEDE-28C8-4E21-8538-09E7AABA4A7C}"/>
              </a:ext>
            </a:extLst>
          </p:cNvPr>
          <p:cNvGrpSpPr>
            <a:grpSpLocks noChangeAspect="1"/>
          </p:cNvGrpSpPr>
          <p:nvPr/>
        </p:nvGrpSpPr>
        <p:grpSpPr bwMode="gray">
          <a:xfrm>
            <a:off x="612770" y="2441537"/>
            <a:ext cx="623542" cy="533546"/>
            <a:chOff x="875323" y="2298542"/>
            <a:chExt cx="307976" cy="263525"/>
          </a:xfrm>
          <a:solidFill>
            <a:schemeClr val="accent1"/>
          </a:solidFill>
        </p:grpSpPr>
        <p:sp>
          <p:nvSpPr>
            <p:cNvPr id="47" name="Freeform 82">
              <a:extLst>
                <a:ext uri="{FF2B5EF4-FFF2-40B4-BE49-F238E27FC236}">
                  <a16:creationId xmlns:a16="http://schemas.microsoft.com/office/drawing/2014/main" id="{3B961813-B895-41C9-B325-C98D9578376B}"/>
                </a:ext>
              </a:extLst>
            </p:cNvPr>
            <p:cNvSpPr>
              <a:spLocks/>
            </p:cNvSpPr>
            <p:nvPr/>
          </p:nvSpPr>
          <p:spPr bwMode="gray">
            <a:xfrm>
              <a:off x="1042011" y="2298542"/>
              <a:ext cx="141288" cy="263525"/>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grpFill/>
            <a:ln w="0">
              <a:noFill/>
              <a:prstDash val="solid"/>
              <a:round/>
              <a:headEnd/>
              <a:tailEnd/>
            </a:ln>
          </p:spPr>
          <p:txBody>
            <a:bodyPr vert="horz" wrap="square" lIns="130629" tIns="65314" rIns="130629" bIns="65314"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71"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48" name="Freeform 83">
              <a:extLst>
                <a:ext uri="{FF2B5EF4-FFF2-40B4-BE49-F238E27FC236}">
                  <a16:creationId xmlns:a16="http://schemas.microsoft.com/office/drawing/2014/main" id="{1F6236CC-ECA7-463F-92E8-6DF410F0282E}"/>
                </a:ext>
              </a:extLst>
            </p:cNvPr>
            <p:cNvSpPr>
              <a:spLocks/>
            </p:cNvSpPr>
            <p:nvPr/>
          </p:nvSpPr>
          <p:spPr bwMode="gray">
            <a:xfrm>
              <a:off x="875323" y="2298542"/>
              <a:ext cx="141288" cy="263525"/>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grpFill/>
            <a:ln w="0">
              <a:noFill/>
              <a:prstDash val="solid"/>
              <a:round/>
              <a:headEnd/>
              <a:tailEnd/>
            </a:ln>
          </p:spPr>
          <p:txBody>
            <a:bodyPr vert="horz" wrap="square" lIns="130629" tIns="65314" rIns="130629" bIns="65314"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71" b="0" i="0" u="none" strike="noStrike" kern="1200" cap="none" spc="0" normalizeH="0" baseline="0" noProof="0">
                <a:ln>
                  <a:noFill/>
                </a:ln>
                <a:solidFill>
                  <a:srgbClr val="323E48"/>
                </a:solidFill>
                <a:effectLst/>
                <a:uLnTx/>
                <a:uFillTx/>
                <a:latin typeface="Arial" panose="020B0604020202020204"/>
                <a:ea typeface="+mn-ea"/>
                <a:cs typeface="+mn-cs"/>
              </a:endParaRPr>
            </a:p>
          </p:txBody>
        </p:sp>
      </p:grpSp>
      <p:sp>
        <p:nvSpPr>
          <p:cNvPr id="5" name="TextBox 4">
            <a:extLst>
              <a:ext uri="{FF2B5EF4-FFF2-40B4-BE49-F238E27FC236}">
                <a16:creationId xmlns:a16="http://schemas.microsoft.com/office/drawing/2014/main" id="{AD299652-9AEF-401E-B422-8D1099C18F82}"/>
              </a:ext>
            </a:extLst>
          </p:cNvPr>
          <p:cNvSpPr txBox="1"/>
          <p:nvPr/>
        </p:nvSpPr>
        <p:spPr bwMode="gray">
          <a:xfrm>
            <a:off x="898831" y="2606303"/>
            <a:ext cx="4859684" cy="1846659"/>
          </a:xfrm>
          <a:prstGeom prst="rect">
            <a:avLst/>
          </a:prstGeom>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
                <a:srgbClr val="CE0E2D"/>
              </a:buClr>
              <a:buSzTx/>
              <a:buFontTx/>
              <a:buNone/>
              <a:tabLst/>
              <a:defRPr/>
            </a:pPr>
            <a:r>
              <a:rPr kumimoji="0" lang="en-US" sz="2400" b="0" i="0" u="none" strike="noStrike" kern="1200" cap="none" spc="0" normalizeH="0" baseline="0" noProof="0">
                <a:ln>
                  <a:noFill/>
                </a:ln>
                <a:solidFill>
                  <a:srgbClr val="323E48"/>
                </a:solidFill>
                <a:effectLst/>
                <a:uLnTx/>
                <a:uFillTx/>
                <a:latin typeface="Times New Roman" panose="02020603050405020304"/>
                <a:ea typeface="+mn-ea"/>
                <a:cs typeface="+mn-cs"/>
              </a:rPr>
              <a:t>Digital literacies and internet connectivity have been called </a:t>
            </a:r>
            <a:br>
              <a:rPr kumimoji="0" lang="en-US" sz="2400" b="0" i="0" u="none" strike="noStrike" kern="1200" cap="none" spc="0" normalizeH="0" baseline="0" noProof="0">
                <a:ln>
                  <a:noFill/>
                </a:ln>
                <a:solidFill>
                  <a:srgbClr val="323E48"/>
                </a:solidFill>
                <a:effectLst/>
                <a:uLnTx/>
                <a:uFillTx/>
                <a:latin typeface="Times New Roman" panose="02020603050405020304"/>
                <a:ea typeface="+mn-ea"/>
                <a:cs typeface="+mn-cs"/>
              </a:rPr>
            </a:br>
            <a:r>
              <a:rPr kumimoji="0" lang="en-US" sz="2400" b="0" i="0" u="none" strike="noStrike" kern="1200" cap="none" spc="0" normalizeH="0" baseline="0" noProof="0">
                <a:ln>
                  <a:noFill/>
                </a:ln>
                <a:solidFill>
                  <a:srgbClr val="323E48"/>
                </a:solidFill>
                <a:effectLst/>
                <a:uLnTx/>
                <a:uFillTx/>
                <a:latin typeface="Times New Roman" panose="02020603050405020304"/>
                <a:ea typeface="+mn-ea"/>
                <a:cs typeface="+mn-cs"/>
              </a:rPr>
              <a:t>‘</a:t>
            </a:r>
            <a:r>
              <a:rPr kumimoji="0" lang="en-US" sz="2400" b="1" i="0" u="none" strike="noStrike" kern="1200" cap="none" spc="0" normalizeH="0" baseline="0" noProof="0">
                <a:ln>
                  <a:noFill/>
                </a:ln>
                <a:solidFill>
                  <a:srgbClr val="323E48"/>
                </a:solidFill>
                <a:effectLst/>
                <a:uLnTx/>
                <a:uFillTx/>
                <a:latin typeface="Times New Roman" panose="02020603050405020304"/>
                <a:ea typeface="+mn-ea"/>
                <a:cs typeface="+mn-cs"/>
              </a:rPr>
              <a:t>super social determinants of health</a:t>
            </a:r>
            <a:r>
              <a:rPr kumimoji="0" lang="en-US" sz="2400" b="0" i="0" u="none" strike="noStrike" kern="1200" cap="none" spc="0" normalizeH="0" baseline="0" noProof="0">
                <a:ln>
                  <a:noFill/>
                </a:ln>
                <a:solidFill>
                  <a:srgbClr val="323E48"/>
                </a:solidFill>
                <a:effectLst/>
                <a:uLnTx/>
                <a:uFillTx/>
                <a:latin typeface="Times New Roman" panose="02020603050405020304"/>
                <a:ea typeface="+mn-ea"/>
                <a:cs typeface="+mn-cs"/>
              </a:rPr>
              <a:t>’ because they address all other social determinants of health.</a:t>
            </a:r>
          </a:p>
        </p:txBody>
      </p:sp>
      <p:sp>
        <p:nvSpPr>
          <p:cNvPr id="29" name="TextBox 28">
            <a:extLst>
              <a:ext uri="{FF2B5EF4-FFF2-40B4-BE49-F238E27FC236}">
                <a16:creationId xmlns:a16="http://schemas.microsoft.com/office/drawing/2014/main" id="{3D1C25BE-FFA3-44D3-BD8A-149FD124004B}"/>
              </a:ext>
            </a:extLst>
          </p:cNvPr>
          <p:cNvSpPr txBox="1"/>
          <p:nvPr/>
        </p:nvSpPr>
        <p:spPr bwMode="gray">
          <a:xfrm>
            <a:off x="3064634" y="4452962"/>
            <a:ext cx="1620455" cy="230832"/>
          </a:xfrm>
          <a:prstGeom prst="rect">
            <a:avLst/>
          </a:prstGeom>
        </p:spPr>
        <p:txBody>
          <a:bodyPr vert="horz" wrap="square" lIns="0" tIns="0" rIns="0" bIns="0" rtlCol="0">
            <a:spAutoFit/>
          </a:bodyPr>
          <a:lstStyle/>
          <a:p>
            <a:pPr marL="0" marR="0" lvl="0" indent="0" algn="r" defTabSz="914400" rtl="0" eaLnBrk="1" fontAlgn="auto" latinLnBrk="0" hangingPunct="1">
              <a:lnSpc>
                <a:spcPct val="100000"/>
              </a:lnSpc>
              <a:spcBef>
                <a:spcPts val="600"/>
              </a:spcBef>
              <a:spcAft>
                <a:spcPts val="0"/>
              </a:spcAft>
              <a:buClr>
                <a:srgbClr val="CE0E2D"/>
              </a:buClr>
              <a:buSzTx/>
              <a:buFontTx/>
              <a:buNone/>
              <a:tabLst/>
              <a:defRPr/>
            </a:pPr>
            <a:r>
              <a:rPr kumimoji="0" lang="en-US" sz="1500" b="0" i="1" u="none" strike="noStrike" kern="1200" cap="none" spc="0" normalizeH="0" baseline="0" noProof="0" dirty="0">
                <a:ln>
                  <a:noFill/>
                </a:ln>
                <a:solidFill>
                  <a:srgbClr val="323E48"/>
                </a:solidFill>
                <a:effectLst/>
                <a:uLnTx/>
                <a:uFillTx/>
                <a:latin typeface="Arial" panose="020B0604020202020204"/>
                <a:ea typeface="+mn-ea"/>
                <a:cs typeface="+mn-cs"/>
              </a:rPr>
              <a:t>Nature</a:t>
            </a:r>
          </a:p>
        </p:txBody>
      </p:sp>
    </p:spTree>
    <p:extLst>
      <p:ext uri="{BB962C8B-B14F-4D97-AF65-F5344CB8AC3E}">
        <p14:creationId xmlns:p14="http://schemas.microsoft.com/office/powerpoint/2010/main" val="30306344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2F6515-C570-49D0-8F73-B51D359D97DF}"/>
              </a:ext>
            </a:extLst>
          </p:cNvPr>
          <p:cNvSpPr>
            <a:spLocks noGrp="1"/>
          </p:cNvSpPr>
          <p:nvPr>
            <p:ph type="body" sz="quarter" idx="27"/>
          </p:nvPr>
        </p:nvSpPr>
        <p:spPr>
          <a:xfrm>
            <a:off x="1231665" y="1868648"/>
            <a:ext cx="9728671" cy="3617401"/>
          </a:xfrm>
        </p:spPr>
        <p:txBody>
          <a:bodyPr/>
          <a:lstStyle/>
          <a:p>
            <a:pPr>
              <a:spcBef>
                <a:spcPts val="800"/>
              </a:spcBef>
            </a:pPr>
            <a:r>
              <a:rPr lang="en-US" dirty="0">
                <a:solidFill>
                  <a:schemeClr val="tx2"/>
                </a:solidFill>
              </a:rPr>
              <a:t>Thank you for your interest in Advisory Board research.</a:t>
            </a:r>
          </a:p>
          <a:p>
            <a:pPr>
              <a:spcBef>
                <a:spcPts val="800"/>
              </a:spcBef>
            </a:pPr>
            <a:r>
              <a:rPr lang="en-US" sz="2600" dirty="0">
                <a:solidFill>
                  <a:schemeClr val="tx2"/>
                </a:solidFill>
              </a:rPr>
              <a:t>This is a preview of our research, which is helping healthcare leaders at </a:t>
            </a:r>
            <a:br>
              <a:rPr lang="en-US" sz="2600" dirty="0">
                <a:solidFill>
                  <a:schemeClr val="tx2"/>
                </a:solidFill>
              </a:rPr>
            </a:br>
            <a:r>
              <a:rPr lang="en-US" sz="2600" dirty="0">
                <a:solidFill>
                  <a:schemeClr val="tx2"/>
                </a:solidFill>
              </a:rPr>
              <a:t>4,500+ organizations work smarter and faster. We tell you what you need to know about industry developments and help advance your critical performance objectives by providing strategic guidance, data analytics and proven implementation tools. </a:t>
            </a:r>
          </a:p>
          <a:p>
            <a:endParaRPr lang="en-US" dirty="0"/>
          </a:p>
        </p:txBody>
      </p:sp>
      <p:sp>
        <p:nvSpPr>
          <p:cNvPr id="3" name="Text Placeholder 2">
            <a:extLst>
              <a:ext uri="{FF2B5EF4-FFF2-40B4-BE49-F238E27FC236}">
                <a16:creationId xmlns:a16="http://schemas.microsoft.com/office/drawing/2014/main" id="{DB59B342-669F-4E7F-A2D0-9608556B5CC2}"/>
              </a:ext>
            </a:extLst>
          </p:cNvPr>
          <p:cNvSpPr>
            <a:spLocks noGrp="1"/>
          </p:cNvSpPr>
          <p:nvPr>
            <p:ph type="body" sz="quarter" idx="28"/>
          </p:nvPr>
        </p:nvSpPr>
        <p:spPr/>
        <p:txBody>
          <a:bodyPr/>
          <a:lstStyle/>
          <a:p>
            <a:endParaRPr lang="en-US"/>
          </a:p>
        </p:txBody>
      </p:sp>
      <p:sp>
        <p:nvSpPr>
          <p:cNvPr id="4" name="Text Placeholder 3">
            <a:extLst>
              <a:ext uri="{FF2B5EF4-FFF2-40B4-BE49-F238E27FC236}">
                <a16:creationId xmlns:a16="http://schemas.microsoft.com/office/drawing/2014/main" id="{091ECFAF-B329-44CE-AD2D-28FB557204E5}"/>
              </a:ext>
            </a:extLst>
          </p:cNvPr>
          <p:cNvSpPr>
            <a:spLocks noGrp="1"/>
          </p:cNvSpPr>
          <p:nvPr>
            <p:ph type="body" sz="quarter" idx="30"/>
          </p:nvPr>
        </p:nvSpPr>
        <p:spPr/>
        <p:txBody>
          <a:bodyPr/>
          <a:lstStyle/>
          <a:p>
            <a:endParaRPr lang="en-US"/>
          </a:p>
        </p:txBody>
      </p:sp>
      <p:grpSp>
        <p:nvGrpSpPr>
          <p:cNvPr id="6" name="Group 5">
            <a:extLst>
              <a:ext uri="{FF2B5EF4-FFF2-40B4-BE49-F238E27FC236}">
                <a16:creationId xmlns:a16="http://schemas.microsoft.com/office/drawing/2014/main" id="{F0346E43-4BC0-4E29-B564-0226873E7650}"/>
              </a:ext>
            </a:extLst>
          </p:cNvPr>
          <p:cNvGrpSpPr/>
          <p:nvPr/>
        </p:nvGrpSpPr>
        <p:grpSpPr>
          <a:xfrm>
            <a:off x="1231664" y="5062163"/>
            <a:ext cx="6197082" cy="281103"/>
            <a:chOff x="998561" y="8587071"/>
            <a:chExt cx="6197082" cy="281103"/>
          </a:xfrm>
        </p:grpSpPr>
        <p:sp>
          <p:nvSpPr>
            <p:cNvPr id="7" name="Parallelogram 6">
              <a:extLst>
                <a:ext uri="{FF2B5EF4-FFF2-40B4-BE49-F238E27FC236}">
                  <a16:creationId xmlns:a16="http://schemas.microsoft.com/office/drawing/2014/main" id="{DFC703D1-6267-4120-9F43-416712FD1BB6}"/>
                </a:ext>
              </a:extLst>
            </p:cNvPr>
            <p:cNvSpPr/>
            <p:nvPr/>
          </p:nvSpPr>
          <p:spPr bwMode="gray">
            <a:xfrm flipH="1">
              <a:off x="998561" y="8597139"/>
              <a:ext cx="219297" cy="153888"/>
            </a:xfrm>
            <a:prstGeom prst="parallelogram">
              <a:avLst>
                <a:gd name="adj" fmla="val 73331"/>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8" name="Text Placeholder">
              <a:extLst>
                <a:ext uri="{FF2B5EF4-FFF2-40B4-BE49-F238E27FC236}">
                  <a16:creationId xmlns:a16="http://schemas.microsoft.com/office/drawing/2014/main" id="{00A0A65D-551A-4732-BFCC-CB6E35D9B974}"/>
                </a:ext>
              </a:extLst>
            </p:cNvPr>
            <p:cNvSpPr txBox="1">
              <a:spLocks/>
            </p:cNvSpPr>
            <p:nvPr/>
          </p:nvSpPr>
          <p:spPr bwMode="gray">
            <a:xfrm>
              <a:off x="1316073" y="8587071"/>
              <a:ext cx="5879570" cy="281103"/>
            </a:xfrm>
            <a:prstGeom prst="rect">
              <a:avLst/>
            </a:prstGeom>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nSpc>
                  <a:spcPct val="110000"/>
                </a:lnSpc>
                <a:spcBef>
                  <a:spcPts val="800"/>
                </a:spcBef>
                <a:buNone/>
              </a:pPr>
              <a:r>
                <a:rPr lang="en-US" sz="1800" b="1" dirty="0">
                  <a:solidFill>
                    <a:schemeClr val="bg1"/>
                  </a:solidFill>
                </a:rPr>
                <a:t>Visit us </a:t>
              </a:r>
              <a:r>
                <a:rPr lang="en-US" sz="1800" dirty="0">
                  <a:solidFill>
                    <a:schemeClr val="bg1"/>
                  </a:solidFill>
                </a:rPr>
                <a:t>at advisory.com/memberships to learn more. </a:t>
              </a:r>
            </a:p>
          </p:txBody>
        </p:sp>
      </p:grpSp>
    </p:spTree>
    <p:extLst>
      <p:ext uri="{BB962C8B-B14F-4D97-AF65-F5344CB8AC3E}">
        <p14:creationId xmlns:p14="http://schemas.microsoft.com/office/powerpoint/2010/main" val="26790965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355500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18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2009B59-4A06-4401-8095-9041DD74EC98}"/>
              </a:ext>
            </a:extLst>
          </p:cNvPr>
          <p:cNvSpPr>
            <a:spLocks noGrp="1"/>
          </p:cNvSpPr>
          <p:nvPr>
            <p:ph type="body" sz="quarter" idx="27"/>
          </p:nvPr>
        </p:nvSpPr>
        <p:spPr>
          <a:xfrm>
            <a:off x="4572001" y="5952324"/>
            <a:ext cx="7004430" cy="215444"/>
          </a:xfrm>
        </p:spPr>
        <p:txBody>
          <a:bodyPr/>
          <a:lstStyle/>
          <a:p>
            <a:r>
              <a:rPr lang="en-US"/>
              <a:t>Source: </a:t>
            </a:r>
            <a:r>
              <a:rPr lang="en-US">
                <a:hlinkClick r:id="rId3">
                  <a:extLst>
                    <a:ext uri="{A12FA001-AC4F-418D-AE19-62706E023703}">
                      <ahyp:hlinkClr xmlns:ahyp="http://schemas.microsoft.com/office/drawing/2018/hyperlinkcolor" val="tx"/>
                    </a:ext>
                  </a:extLst>
                </a:hlinkClick>
              </a:rPr>
              <a:t>Kaiser Foundation Health Plan and Hospitals Report 2022 Financial Results | Kaiser Permanente</a:t>
            </a:r>
            <a:r>
              <a:rPr lang="en-US"/>
              <a:t>; </a:t>
            </a:r>
            <a:r>
              <a:rPr lang="en-US">
                <a:hlinkClick r:id="rId4">
                  <a:extLst>
                    <a:ext uri="{A12FA001-AC4F-418D-AE19-62706E023703}">
                      <ahyp:hlinkClr xmlns:ahyp="http://schemas.microsoft.com/office/drawing/2018/hyperlinkcolor" val="tx"/>
                    </a:ext>
                  </a:extLst>
                </a:hlinkClick>
              </a:rPr>
              <a:t>Cleveland Clinic's net losses land at $1.2B for 2022 (fiercehealthcare.com)</a:t>
            </a:r>
            <a:r>
              <a:rPr lang="en-US"/>
              <a:t>; </a:t>
            </a:r>
            <a:r>
              <a:rPr lang="en-US">
                <a:hlinkClick r:id="rId5">
                  <a:extLst>
                    <a:ext uri="{A12FA001-AC4F-418D-AE19-62706E023703}">
                      <ahyp:hlinkClr xmlns:ahyp="http://schemas.microsoft.com/office/drawing/2018/hyperlinkcolor" val="tx"/>
                    </a:ext>
                  </a:extLst>
                </a:hlinkClick>
              </a:rPr>
              <a:t>20 health systems reporting losses in 2022 (beckershospitalreview.com)</a:t>
            </a:r>
            <a:r>
              <a:rPr lang="en-US"/>
              <a:t>; </a:t>
            </a:r>
            <a:r>
              <a:rPr lang="en-US" err="1"/>
              <a:t>KaufmanHall</a:t>
            </a:r>
            <a:r>
              <a:rPr lang="en-US"/>
              <a:t> National Hospital Flash Reports, </a:t>
            </a:r>
            <a:r>
              <a:rPr lang="en-US">
                <a:hlinkClick r:id="rId6">
                  <a:extLst>
                    <a:ext uri="{A12FA001-AC4F-418D-AE19-62706E023703}">
                      <ahyp:hlinkClr xmlns:ahyp="http://schemas.microsoft.com/office/drawing/2018/hyperlinkcolor" val="tx"/>
                    </a:ext>
                  </a:extLst>
                </a:hlinkClick>
              </a:rPr>
              <a:t>www.kaufmanhall.com</a:t>
            </a:r>
            <a:r>
              <a:rPr lang="en-US"/>
              <a:t>. </a:t>
            </a:r>
          </a:p>
        </p:txBody>
      </p:sp>
      <p:sp>
        <p:nvSpPr>
          <p:cNvPr id="4" name="Title 3">
            <a:extLst>
              <a:ext uri="{FF2B5EF4-FFF2-40B4-BE49-F238E27FC236}">
                <a16:creationId xmlns:a16="http://schemas.microsoft.com/office/drawing/2014/main" id="{7F3F06F5-ACDC-46F4-AE9F-4207C49B3F68}"/>
              </a:ext>
            </a:extLst>
          </p:cNvPr>
          <p:cNvSpPr>
            <a:spLocks noGrp="1"/>
          </p:cNvSpPr>
          <p:nvPr>
            <p:ph type="title"/>
          </p:nvPr>
        </p:nvSpPr>
        <p:spPr>
          <a:xfrm>
            <a:off x="612774" y="588771"/>
            <a:ext cx="10972801" cy="540917"/>
          </a:xfrm>
        </p:spPr>
        <p:txBody>
          <a:bodyPr/>
          <a:lstStyle/>
          <a:p>
            <a:r>
              <a:rPr lang="en-US"/>
              <a:t>Hope in 2023 is better for health systems than 2022</a:t>
            </a:r>
          </a:p>
        </p:txBody>
      </p:sp>
      <p:sp>
        <p:nvSpPr>
          <p:cNvPr id="7" name="TextBox 6">
            <a:extLst>
              <a:ext uri="{FF2B5EF4-FFF2-40B4-BE49-F238E27FC236}">
                <a16:creationId xmlns:a16="http://schemas.microsoft.com/office/drawing/2014/main" id="{2E6F0CE7-7879-40CE-B970-7DE0AB32F301}"/>
              </a:ext>
            </a:extLst>
          </p:cNvPr>
          <p:cNvSpPr txBox="1"/>
          <p:nvPr/>
        </p:nvSpPr>
        <p:spPr bwMode="gray">
          <a:xfrm>
            <a:off x="6318668" y="1803058"/>
            <a:ext cx="4243754" cy="246221"/>
          </a:xfrm>
          <a:prstGeom prst="rect">
            <a:avLst/>
          </a:prstGeom>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
                <a:srgbClr val="CE0E2D"/>
              </a:buClr>
              <a:buSzTx/>
              <a:buFontTx/>
              <a:buNone/>
              <a:tabLst/>
              <a:defRPr/>
            </a:pPr>
            <a:r>
              <a:rPr kumimoji="0" lang="en-US" sz="1600" b="1" i="0" u="none" strike="noStrike" kern="1200" cap="none" spc="0" normalizeH="0" baseline="0" noProof="0">
                <a:ln>
                  <a:noFill/>
                </a:ln>
                <a:solidFill>
                  <a:srgbClr val="323E48"/>
                </a:solidFill>
                <a:effectLst/>
                <a:uLnTx/>
                <a:uFillTx/>
                <a:latin typeface="Arial" panose="020B0604020202020204"/>
                <a:ea typeface="+mn-ea"/>
                <a:cs typeface="+mn-cs"/>
              </a:rPr>
              <a:t>Financial performance in FY 2022</a:t>
            </a:r>
            <a:endParaRPr kumimoji="0" lang="en-US" sz="1600" b="0" i="1" u="none" strike="noStrike" kern="1200" cap="none" spc="0" normalizeH="0" baseline="0" noProof="0">
              <a:ln>
                <a:noFill/>
              </a:ln>
              <a:solidFill>
                <a:srgbClr val="323E48"/>
              </a:solidFill>
              <a:effectLst/>
              <a:uLnTx/>
              <a:uFillTx/>
              <a:latin typeface="Arial" panose="020B0604020202020204"/>
              <a:ea typeface="+mn-ea"/>
              <a:cs typeface="+mn-cs"/>
            </a:endParaRPr>
          </a:p>
        </p:txBody>
      </p:sp>
      <p:graphicFrame>
        <p:nvGraphicFramePr>
          <p:cNvPr id="8" name="Table 2">
            <a:extLst>
              <a:ext uri="{FF2B5EF4-FFF2-40B4-BE49-F238E27FC236}">
                <a16:creationId xmlns:a16="http://schemas.microsoft.com/office/drawing/2014/main" id="{4F936A3F-BB39-47A8-8CA0-F1CF439220BA}"/>
              </a:ext>
            </a:extLst>
          </p:cNvPr>
          <p:cNvGraphicFramePr>
            <a:graphicFrameLocks noGrp="1"/>
          </p:cNvGraphicFramePr>
          <p:nvPr>
            <p:extLst>
              <p:ext uri="{D42A27DB-BD31-4B8C-83A1-F6EECF244321}">
                <p14:modId xmlns:p14="http://schemas.microsoft.com/office/powerpoint/2010/main" val="2488036217"/>
              </p:ext>
            </p:extLst>
          </p:nvPr>
        </p:nvGraphicFramePr>
        <p:xfrm>
          <a:off x="6318668" y="2133254"/>
          <a:ext cx="4575523" cy="3708405"/>
        </p:xfrm>
        <a:graphic>
          <a:graphicData uri="http://schemas.openxmlformats.org/drawingml/2006/table">
            <a:tbl>
              <a:tblPr firstRow="1" bandRow="1">
                <a:tableStyleId>{21E4AEA4-8DFA-4A89-87EB-49C32662AFE0}</a:tableStyleId>
              </a:tblPr>
              <a:tblGrid>
                <a:gridCol w="1500979">
                  <a:extLst>
                    <a:ext uri="{9D8B030D-6E8A-4147-A177-3AD203B41FA5}">
                      <a16:colId xmlns:a16="http://schemas.microsoft.com/office/drawing/2014/main" val="3289123766"/>
                    </a:ext>
                  </a:extLst>
                </a:gridCol>
                <a:gridCol w="1302511">
                  <a:extLst>
                    <a:ext uri="{9D8B030D-6E8A-4147-A177-3AD203B41FA5}">
                      <a16:colId xmlns:a16="http://schemas.microsoft.com/office/drawing/2014/main" val="3357380636"/>
                    </a:ext>
                  </a:extLst>
                </a:gridCol>
                <a:gridCol w="1772033">
                  <a:extLst>
                    <a:ext uri="{9D8B030D-6E8A-4147-A177-3AD203B41FA5}">
                      <a16:colId xmlns:a16="http://schemas.microsoft.com/office/drawing/2014/main" val="452974361"/>
                    </a:ext>
                  </a:extLst>
                </a:gridCol>
              </a:tblGrid>
              <a:tr h="412045">
                <a:tc>
                  <a:txBody>
                    <a:bodyPr/>
                    <a:lstStyle/>
                    <a:p>
                      <a:r>
                        <a:rPr lang="en-US"/>
                        <a:t>System</a:t>
                      </a:r>
                    </a:p>
                  </a:txBody>
                  <a:tcPr anchor="ctr">
                    <a:solidFill>
                      <a:schemeClr val="accent3"/>
                    </a:solidFill>
                  </a:tcPr>
                </a:tc>
                <a:tc>
                  <a:txBody>
                    <a:bodyPr/>
                    <a:lstStyle/>
                    <a:p>
                      <a:r>
                        <a:rPr lang="en-US"/>
                        <a:t>Net Income</a:t>
                      </a:r>
                    </a:p>
                  </a:txBody>
                  <a:tcPr anchor="ctr">
                    <a:solidFill>
                      <a:schemeClr val="accent3"/>
                    </a:solidFill>
                  </a:tcPr>
                </a:tc>
                <a:tc>
                  <a:txBody>
                    <a:bodyPr/>
                    <a:lstStyle/>
                    <a:p>
                      <a:r>
                        <a:rPr lang="en-US"/>
                        <a:t>Operating Income</a:t>
                      </a:r>
                    </a:p>
                  </a:txBody>
                  <a:tcPr anchor="ctr">
                    <a:solidFill>
                      <a:schemeClr val="accent3"/>
                    </a:solidFill>
                  </a:tcPr>
                </a:tc>
                <a:extLst>
                  <a:ext uri="{0D108BD9-81ED-4DB2-BD59-A6C34878D82A}">
                    <a16:rowId xmlns:a16="http://schemas.microsoft.com/office/drawing/2014/main" val="2295545880"/>
                  </a:ext>
                </a:extLst>
              </a:tr>
              <a:tr h="412045">
                <a:tc>
                  <a:txBody>
                    <a:bodyPr/>
                    <a:lstStyle/>
                    <a:p>
                      <a:r>
                        <a:rPr lang="en-US"/>
                        <a:t>Ascension</a:t>
                      </a:r>
                    </a:p>
                  </a:txBody>
                  <a:tcPr anchor="ctr"/>
                </a:tc>
                <a:tc>
                  <a:txBody>
                    <a:bodyPr/>
                    <a:lstStyle/>
                    <a:p>
                      <a:pPr algn="ctr"/>
                      <a:r>
                        <a:rPr lang="en-US" sz="1600" dirty="0">
                          <a:solidFill>
                            <a:schemeClr val="accent6"/>
                          </a:solidFill>
                          <a:latin typeface="+mn-lt"/>
                        </a:rPr>
                        <a:t>($1.8 B)</a:t>
                      </a:r>
                    </a:p>
                  </a:txBody>
                  <a:tcPr anchor="ctr"/>
                </a:tc>
                <a:tc>
                  <a:txBody>
                    <a:bodyPr/>
                    <a:lstStyle/>
                    <a:p>
                      <a:pPr algn="ctr"/>
                      <a:r>
                        <a:rPr lang="en-US" sz="1600">
                          <a:solidFill>
                            <a:schemeClr val="accent6"/>
                          </a:solidFill>
                          <a:latin typeface="+mn-lt"/>
                        </a:rPr>
                        <a:t>($0.9 B)</a:t>
                      </a:r>
                    </a:p>
                  </a:txBody>
                  <a:tcPr anchor="ctr"/>
                </a:tc>
                <a:extLst>
                  <a:ext uri="{0D108BD9-81ED-4DB2-BD59-A6C34878D82A}">
                    <a16:rowId xmlns:a16="http://schemas.microsoft.com/office/drawing/2014/main" val="2550495136"/>
                  </a:ext>
                </a:extLst>
              </a:tr>
              <a:tr h="412045">
                <a:tc>
                  <a:txBody>
                    <a:bodyPr/>
                    <a:lstStyle/>
                    <a:p>
                      <a:r>
                        <a:rPr lang="en-US"/>
                        <a:t>Cleveland Clinic</a:t>
                      </a:r>
                    </a:p>
                  </a:txBody>
                  <a:tcPr anchor="ctr"/>
                </a:tc>
                <a:tc>
                  <a:txBody>
                    <a:bodyPr/>
                    <a:lstStyle/>
                    <a:p>
                      <a:pPr algn="ctr"/>
                      <a:r>
                        <a:rPr lang="en-US" sz="1600" dirty="0">
                          <a:solidFill>
                            <a:schemeClr val="accent6"/>
                          </a:solidFill>
                          <a:latin typeface="+mn-lt"/>
                        </a:rPr>
                        <a:t>($1.2 B)</a:t>
                      </a:r>
                    </a:p>
                  </a:txBody>
                  <a:tcPr anchor="ctr"/>
                </a:tc>
                <a:tc>
                  <a:txBody>
                    <a:bodyPr/>
                    <a:lstStyle/>
                    <a:p>
                      <a:pPr algn="ctr"/>
                      <a:r>
                        <a:rPr lang="en-US" sz="1600" b="0" kern="1200">
                          <a:solidFill>
                            <a:schemeClr val="accent6"/>
                          </a:solidFill>
                          <a:effectLst/>
                          <a:latin typeface="+mn-lt"/>
                        </a:rPr>
                        <a:t>($0.2 B)</a:t>
                      </a:r>
                      <a:endParaRPr lang="en-US" sz="1600">
                        <a:solidFill>
                          <a:schemeClr val="accent6"/>
                        </a:solidFill>
                        <a:latin typeface="+mn-lt"/>
                      </a:endParaRPr>
                    </a:p>
                  </a:txBody>
                  <a:tcPr anchor="ctr"/>
                </a:tc>
                <a:extLst>
                  <a:ext uri="{0D108BD9-81ED-4DB2-BD59-A6C34878D82A}">
                    <a16:rowId xmlns:a16="http://schemas.microsoft.com/office/drawing/2014/main" val="1628391054"/>
                  </a:ext>
                </a:extLst>
              </a:tr>
              <a:tr h="412045">
                <a:tc>
                  <a:txBody>
                    <a:bodyPr/>
                    <a:lstStyle/>
                    <a:p>
                      <a:r>
                        <a:rPr lang="en-US" err="1"/>
                        <a:t>CommonSpirit</a:t>
                      </a:r>
                      <a:endParaRPr lang="en-US"/>
                    </a:p>
                  </a:txBody>
                  <a:tcPr anchor="ctr"/>
                </a:tc>
                <a:tc>
                  <a:txBody>
                    <a:bodyPr/>
                    <a:lstStyle/>
                    <a:p>
                      <a:pPr algn="ctr"/>
                      <a:r>
                        <a:rPr lang="en-US" sz="1600" dirty="0">
                          <a:solidFill>
                            <a:schemeClr val="accent6"/>
                          </a:solidFill>
                          <a:latin typeface="+mn-lt"/>
                        </a:rPr>
                        <a:t>($1.9 B)</a:t>
                      </a:r>
                    </a:p>
                  </a:txBody>
                  <a:tcPr anchor="ctr"/>
                </a:tc>
                <a:tc>
                  <a:txBody>
                    <a:bodyPr/>
                    <a:lstStyle/>
                    <a:p>
                      <a:pPr algn="ctr"/>
                      <a:r>
                        <a:rPr lang="en-US" sz="1600" dirty="0">
                          <a:solidFill>
                            <a:schemeClr val="accent6"/>
                          </a:solidFill>
                          <a:latin typeface="+mn-lt"/>
                        </a:rPr>
                        <a:t>($1.3 B)</a:t>
                      </a:r>
                    </a:p>
                  </a:txBody>
                  <a:tcPr anchor="ctr"/>
                </a:tc>
                <a:extLst>
                  <a:ext uri="{0D108BD9-81ED-4DB2-BD59-A6C34878D82A}">
                    <a16:rowId xmlns:a16="http://schemas.microsoft.com/office/drawing/2014/main" val="3300917579"/>
                  </a:ext>
                </a:extLst>
              </a:tr>
              <a:tr h="412045">
                <a:tc>
                  <a:txBody>
                    <a:bodyPr/>
                    <a:lstStyle/>
                    <a:p>
                      <a:r>
                        <a:rPr lang="en-US"/>
                        <a:t>Kaiser</a:t>
                      </a:r>
                    </a:p>
                  </a:txBody>
                  <a:tcPr anchor="ctr"/>
                </a:tc>
                <a:tc>
                  <a:txBody>
                    <a:bodyPr/>
                    <a:lstStyle/>
                    <a:p>
                      <a:pPr algn="ctr"/>
                      <a:r>
                        <a:rPr lang="en-US" sz="1600" dirty="0">
                          <a:solidFill>
                            <a:schemeClr val="accent6"/>
                          </a:solidFill>
                          <a:latin typeface="+mn-lt"/>
                        </a:rPr>
                        <a:t>($4.5 B)</a:t>
                      </a:r>
                    </a:p>
                  </a:txBody>
                  <a:tcPr anchor="ctr"/>
                </a:tc>
                <a:tc>
                  <a:txBody>
                    <a:bodyPr/>
                    <a:lstStyle/>
                    <a:p>
                      <a:pPr algn="ctr"/>
                      <a:r>
                        <a:rPr lang="en-US" sz="1600" dirty="0">
                          <a:solidFill>
                            <a:schemeClr val="accent6"/>
                          </a:solidFill>
                          <a:latin typeface="+mn-lt"/>
                        </a:rPr>
                        <a:t>($1.3 B)</a:t>
                      </a:r>
                    </a:p>
                  </a:txBody>
                  <a:tcPr anchor="ctr"/>
                </a:tc>
                <a:extLst>
                  <a:ext uri="{0D108BD9-81ED-4DB2-BD59-A6C34878D82A}">
                    <a16:rowId xmlns:a16="http://schemas.microsoft.com/office/drawing/2014/main" val="3832856655"/>
                  </a:ext>
                </a:extLst>
              </a:tr>
              <a:tr h="412045">
                <a:tc>
                  <a:txBody>
                    <a:bodyPr/>
                    <a:lstStyle/>
                    <a:p>
                      <a:r>
                        <a:rPr lang="en-US" dirty="0"/>
                        <a:t>Mass General</a:t>
                      </a:r>
                    </a:p>
                  </a:txBody>
                  <a:tcPr anchor="ctr"/>
                </a:tc>
                <a:tc>
                  <a:txBody>
                    <a:bodyPr/>
                    <a:lstStyle/>
                    <a:p>
                      <a:pPr algn="ctr"/>
                      <a:r>
                        <a:rPr lang="en-US" sz="1600">
                          <a:solidFill>
                            <a:schemeClr val="accent6"/>
                          </a:solidFill>
                          <a:latin typeface="+mn-lt"/>
                        </a:rPr>
                        <a:t>($2.3 B)</a:t>
                      </a:r>
                    </a:p>
                  </a:txBody>
                  <a:tcPr anchor="ctr"/>
                </a:tc>
                <a:tc>
                  <a:txBody>
                    <a:bodyPr/>
                    <a:lstStyle/>
                    <a:p>
                      <a:pPr algn="ctr"/>
                      <a:r>
                        <a:rPr lang="en-US" sz="1600" dirty="0">
                          <a:solidFill>
                            <a:schemeClr val="accent6"/>
                          </a:solidFill>
                          <a:latin typeface="+mn-lt"/>
                        </a:rPr>
                        <a:t>($0.4 B)</a:t>
                      </a:r>
                    </a:p>
                  </a:txBody>
                  <a:tcPr anchor="ctr"/>
                </a:tc>
                <a:extLst>
                  <a:ext uri="{0D108BD9-81ED-4DB2-BD59-A6C34878D82A}">
                    <a16:rowId xmlns:a16="http://schemas.microsoft.com/office/drawing/2014/main" val="552223909"/>
                  </a:ext>
                </a:extLst>
              </a:tr>
              <a:tr h="412045">
                <a:tc>
                  <a:txBody>
                    <a:bodyPr/>
                    <a:lstStyle/>
                    <a:p>
                      <a:r>
                        <a:rPr lang="en-US"/>
                        <a:t>Providence</a:t>
                      </a:r>
                    </a:p>
                  </a:txBody>
                  <a:tcPr anchor="ctr"/>
                </a:tc>
                <a:tc>
                  <a:txBody>
                    <a:bodyPr/>
                    <a:lstStyle/>
                    <a:p>
                      <a:pPr algn="ctr"/>
                      <a:r>
                        <a:rPr lang="en-US" sz="1600">
                          <a:solidFill>
                            <a:schemeClr val="accent6"/>
                          </a:solidFill>
                          <a:latin typeface="+mn-lt"/>
                        </a:rPr>
                        <a:t>($6.1 B)</a:t>
                      </a:r>
                    </a:p>
                  </a:txBody>
                  <a:tcPr anchor="ctr"/>
                </a:tc>
                <a:tc>
                  <a:txBody>
                    <a:bodyPr/>
                    <a:lstStyle/>
                    <a:p>
                      <a:pPr algn="ctr"/>
                      <a:r>
                        <a:rPr lang="en-US" sz="1600" dirty="0">
                          <a:solidFill>
                            <a:schemeClr val="accent6"/>
                          </a:solidFill>
                          <a:latin typeface="+mn-lt"/>
                        </a:rPr>
                        <a:t>($1.7 B)</a:t>
                      </a:r>
                    </a:p>
                  </a:txBody>
                  <a:tcPr anchor="ctr"/>
                </a:tc>
                <a:extLst>
                  <a:ext uri="{0D108BD9-81ED-4DB2-BD59-A6C34878D82A}">
                    <a16:rowId xmlns:a16="http://schemas.microsoft.com/office/drawing/2014/main" val="1345165478"/>
                  </a:ext>
                </a:extLst>
              </a:tr>
              <a:tr h="412045">
                <a:tc>
                  <a:txBody>
                    <a:bodyPr/>
                    <a:lstStyle/>
                    <a:p>
                      <a:r>
                        <a:rPr lang="en-US"/>
                        <a:t>Trinity</a:t>
                      </a:r>
                    </a:p>
                  </a:txBody>
                  <a:tcPr anchor="ctr"/>
                </a:tc>
                <a:tc>
                  <a:txBody>
                    <a:bodyPr/>
                    <a:lstStyle/>
                    <a:p>
                      <a:pPr algn="ctr"/>
                      <a:r>
                        <a:rPr lang="en-US" sz="1600">
                          <a:solidFill>
                            <a:schemeClr val="accent6"/>
                          </a:solidFill>
                          <a:latin typeface="+mn-lt"/>
                        </a:rPr>
                        <a:t>($1.4 B)</a:t>
                      </a:r>
                    </a:p>
                  </a:txBody>
                  <a:tcPr anchor="ctr"/>
                </a:tc>
                <a:tc>
                  <a:txBody>
                    <a:bodyPr/>
                    <a:lstStyle/>
                    <a:p>
                      <a:pPr algn="ctr"/>
                      <a:r>
                        <a:rPr lang="en-US" sz="1600" dirty="0">
                          <a:solidFill>
                            <a:schemeClr val="accent6"/>
                          </a:solidFill>
                          <a:latin typeface="+mn-lt"/>
                        </a:rPr>
                        <a:t>($0.2 B)</a:t>
                      </a:r>
                    </a:p>
                  </a:txBody>
                  <a:tcPr anchor="ctr"/>
                </a:tc>
                <a:extLst>
                  <a:ext uri="{0D108BD9-81ED-4DB2-BD59-A6C34878D82A}">
                    <a16:rowId xmlns:a16="http://schemas.microsoft.com/office/drawing/2014/main" val="271311696"/>
                  </a:ext>
                </a:extLst>
              </a:tr>
              <a:tr h="412045">
                <a:tc>
                  <a:txBody>
                    <a:bodyPr/>
                    <a:lstStyle/>
                    <a:p>
                      <a:r>
                        <a:rPr lang="en-US"/>
                        <a:t>UPMC</a:t>
                      </a:r>
                    </a:p>
                  </a:txBody>
                  <a:tcPr anchor="ctr"/>
                </a:tc>
                <a:tc>
                  <a:txBody>
                    <a:bodyPr/>
                    <a:lstStyle/>
                    <a:p>
                      <a:pPr algn="ctr"/>
                      <a:r>
                        <a:rPr lang="en-US" sz="1600" dirty="0">
                          <a:solidFill>
                            <a:schemeClr val="accent6"/>
                          </a:solidFill>
                          <a:latin typeface="+mn-lt"/>
                        </a:rPr>
                        <a:t>($0.9 B) </a:t>
                      </a:r>
                    </a:p>
                  </a:txBody>
                  <a:tcPr anchor="ctr"/>
                </a:tc>
                <a:tc>
                  <a:txBody>
                    <a:bodyPr/>
                    <a:lstStyle/>
                    <a:p>
                      <a:pPr algn="ctr"/>
                      <a:r>
                        <a:rPr lang="en-US" sz="1600" dirty="0">
                          <a:latin typeface="+mn-lt"/>
                        </a:rPr>
                        <a:t>$0.2 B</a:t>
                      </a:r>
                    </a:p>
                  </a:txBody>
                  <a:tcPr anchor="ctr"/>
                </a:tc>
                <a:extLst>
                  <a:ext uri="{0D108BD9-81ED-4DB2-BD59-A6C34878D82A}">
                    <a16:rowId xmlns:a16="http://schemas.microsoft.com/office/drawing/2014/main" val="2732314995"/>
                  </a:ext>
                </a:extLst>
              </a:tr>
            </a:tbl>
          </a:graphicData>
        </a:graphic>
      </p:graphicFrame>
      <p:sp>
        <p:nvSpPr>
          <p:cNvPr id="33" name="TextBox 32">
            <a:extLst>
              <a:ext uri="{FF2B5EF4-FFF2-40B4-BE49-F238E27FC236}">
                <a16:creationId xmlns:a16="http://schemas.microsoft.com/office/drawing/2014/main" id="{71D82D81-694E-7456-D049-449074FA9005}"/>
              </a:ext>
            </a:extLst>
          </p:cNvPr>
          <p:cNvSpPr txBox="1"/>
          <p:nvPr/>
        </p:nvSpPr>
        <p:spPr bwMode="gray">
          <a:xfrm>
            <a:off x="609600" y="1768879"/>
            <a:ext cx="5219701" cy="246221"/>
          </a:xfrm>
          <a:prstGeom prst="rect">
            <a:avLst/>
          </a:prstGeom>
          <a:noFill/>
        </p:spPr>
        <p:txBody>
          <a:bodyPr wrap="square" lIns="0" tIns="0" rIns="0" bIns="0" rtlCol="0">
            <a:spAutoFit/>
          </a:bodyPr>
          <a:lstStyle/>
          <a:p>
            <a:r>
              <a:rPr lang="en-US" sz="1600" b="1" dirty="0"/>
              <a:t>Hospital profitability in 2023 compared to 2022</a:t>
            </a:r>
          </a:p>
        </p:txBody>
      </p:sp>
      <p:sp>
        <p:nvSpPr>
          <p:cNvPr id="5" name="TextBox 4">
            <a:extLst>
              <a:ext uri="{FF2B5EF4-FFF2-40B4-BE49-F238E27FC236}">
                <a16:creationId xmlns:a16="http://schemas.microsoft.com/office/drawing/2014/main" id="{C570DF95-37F5-34B3-39EB-FCFC096A396A}"/>
              </a:ext>
            </a:extLst>
          </p:cNvPr>
          <p:cNvSpPr txBox="1"/>
          <p:nvPr/>
        </p:nvSpPr>
        <p:spPr bwMode="gray">
          <a:xfrm>
            <a:off x="609600" y="2144910"/>
            <a:ext cx="5219701" cy="430887"/>
          </a:xfrm>
          <a:prstGeom prst="rect">
            <a:avLst/>
          </a:prstGeom>
          <a:noFill/>
        </p:spPr>
        <p:txBody>
          <a:bodyPr wrap="square" lIns="0" tIns="0" rIns="0" bIns="0" rtlCol="0">
            <a:spAutoFit/>
          </a:bodyPr>
          <a:lstStyle/>
          <a:p>
            <a:r>
              <a:rPr lang="en-US" sz="1400" i="1" dirty="0"/>
              <a:t>Percentage change in median hospital margins YTD May 2023-May 2022</a:t>
            </a:r>
          </a:p>
        </p:txBody>
      </p:sp>
      <p:graphicFrame>
        <p:nvGraphicFramePr>
          <p:cNvPr id="6" name="Chart 5">
            <a:extLst>
              <a:ext uri="{FF2B5EF4-FFF2-40B4-BE49-F238E27FC236}">
                <a16:creationId xmlns:a16="http://schemas.microsoft.com/office/drawing/2014/main" id="{5161F00C-A8A6-C724-FE40-8BD429E2951F}"/>
              </a:ext>
            </a:extLst>
          </p:cNvPr>
          <p:cNvGraphicFramePr/>
          <p:nvPr>
            <p:extLst>
              <p:ext uri="{D42A27DB-BD31-4B8C-83A1-F6EECF244321}">
                <p14:modId xmlns:p14="http://schemas.microsoft.com/office/powerpoint/2010/main" val="1372842127"/>
              </p:ext>
            </p:extLst>
          </p:nvPr>
        </p:nvGraphicFramePr>
        <p:xfrm>
          <a:off x="553109" y="2049279"/>
          <a:ext cx="4421314" cy="246334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0" name="Chart 9">
            <a:extLst>
              <a:ext uri="{FF2B5EF4-FFF2-40B4-BE49-F238E27FC236}">
                <a16:creationId xmlns:a16="http://schemas.microsoft.com/office/drawing/2014/main" id="{41EF8017-FAC1-CA87-33C5-54D47F496C2A}"/>
              </a:ext>
            </a:extLst>
          </p:cNvPr>
          <p:cNvGraphicFramePr/>
          <p:nvPr>
            <p:extLst>
              <p:ext uri="{D42A27DB-BD31-4B8C-83A1-F6EECF244321}">
                <p14:modId xmlns:p14="http://schemas.microsoft.com/office/powerpoint/2010/main" val="2837993571"/>
              </p:ext>
            </p:extLst>
          </p:nvPr>
        </p:nvGraphicFramePr>
        <p:xfrm>
          <a:off x="553109" y="4813208"/>
          <a:ext cx="4421314" cy="2278231"/>
        </p:xfrm>
        <a:graphic>
          <a:graphicData uri="http://schemas.openxmlformats.org/drawingml/2006/chart">
            <c:chart xmlns:c="http://schemas.openxmlformats.org/drawingml/2006/chart" xmlns:r="http://schemas.openxmlformats.org/officeDocument/2006/relationships" r:id="rId8"/>
          </a:graphicData>
        </a:graphic>
      </p:graphicFrame>
      <p:sp>
        <p:nvSpPr>
          <p:cNvPr id="11" name="TextBox 10">
            <a:extLst>
              <a:ext uri="{FF2B5EF4-FFF2-40B4-BE49-F238E27FC236}">
                <a16:creationId xmlns:a16="http://schemas.microsoft.com/office/drawing/2014/main" id="{B200672A-DF55-427D-0E4B-75C68F69D622}"/>
              </a:ext>
            </a:extLst>
          </p:cNvPr>
          <p:cNvSpPr txBox="1"/>
          <p:nvPr/>
        </p:nvSpPr>
        <p:spPr bwMode="gray">
          <a:xfrm>
            <a:off x="609599" y="4460801"/>
            <a:ext cx="5219701" cy="215444"/>
          </a:xfrm>
          <a:prstGeom prst="rect">
            <a:avLst/>
          </a:prstGeom>
          <a:noFill/>
        </p:spPr>
        <p:txBody>
          <a:bodyPr wrap="square" lIns="0" tIns="0" rIns="0" bIns="0" rtlCol="0">
            <a:spAutoFit/>
          </a:bodyPr>
          <a:lstStyle/>
          <a:p>
            <a:r>
              <a:rPr lang="en-US" sz="1400" i="1" dirty="0"/>
              <a:t>Percentage change in median hospital margins YTD 2021-2022</a:t>
            </a:r>
          </a:p>
        </p:txBody>
      </p:sp>
    </p:spTree>
    <p:extLst>
      <p:ext uri="{BB962C8B-B14F-4D97-AF65-F5344CB8AC3E}">
        <p14:creationId xmlns:p14="http://schemas.microsoft.com/office/powerpoint/2010/main" val="4262863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3AE334DD-71A8-41BE-B76E-3A0F7508B816}"/>
              </a:ext>
            </a:extLst>
          </p:cNvPr>
          <p:cNvSpPr>
            <a:spLocks noGrp="1"/>
          </p:cNvSpPr>
          <p:nvPr>
            <p:ph type="title"/>
          </p:nvPr>
        </p:nvSpPr>
        <p:spPr>
          <a:xfrm>
            <a:off x="612774" y="588771"/>
            <a:ext cx="10966451" cy="540917"/>
          </a:xfrm>
        </p:spPr>
        <p:txBody>
          <a:bodyPr/>
          <a:lstStyle/>
          <a:p>
            <a:r>
              <a:rPr lang="en-US"/>
              <a:t>Revenue growth mixed based on system portfolio mix</a:t>
            </a:r>
          </a:p>
        </p:txBody>
      </p:sp>
      <p:graphicFrame>
        <p:nvGraphicFramePr>
          <p:cNvPr id="39" name="Table 38">
            <a:extLst>
              <a:ext uri="{FF2B5EF4-FFF2-40B4-BE49-F238E27FC236}">
                <a16:creationId xmlns:a16="http://schemas.microsoft.com/office/drawing/2014/main" id="{7A4DC630-FC82-481F-82F9-3E2C36B3F31A}"/>
              </a:ext>
            </a:extLst>
          </p:cNvPr>
          <p:cNvGraphicFramePr>
            <a:graphicFrameLocks noGrp="1"/>
          </p:cNvGraphicFramePr>
          <p:nvPr>
            <p:extLst>
              <p:ext uri="{D42A27DB-BD31-4B8C-83A1-F6EECF244321}">
                <p14:modId xmlns:p14="http://schemas.microsoft.com/office/powerpoint/2010/main" val="2711222923"/>
              </p:ext>
            </p:extLst>
          </p:nvPr>
        </p:nvGraphicFramePr>
        <p:xfrm>
          <a:off x="609602" y="2032000"/>
          <a:ext cx="7639047" cy="3606798"/>
        </p:xfrm>
        <a:graphic>
          <a:graphicData uri="http://schemas.openxmlformats.org/drawingml/2006/table">
            <a:tbl>
              <a:tblPr firstRow="1" bandRow="1">
                <a:tableStyleId>{0E3FDE45-AF77-4B5C-9715-49D594BDF05E}</a:tableStyleId>
              </a:tblPr>
              <a:tblGrid>
                <a:gridCol w="2546349">
                  <a:extLst>
                    <a:ext uri="{9D8B030D-6E8A-4147-A177-3AD203B41FA5}">
                      <a16:colId xmlns:a16="http://schemas.microsoft.com/office/drawing/2014/main" val="20000"/>
                    </a:ext>
                  </a:extLst>
                </a:gridCol>
                <a:gridCol w="2546349">
                  <a:extLst>
                    <a:ext uri="{9D8B030D-6E8A-4147-A177-3AD203B41FA5}">
                      <a16:colId xmlns:a16="http://schemas.microsoft.com/office/drawing/2014/main" val="20001"/>
                    </a:ext>
                  </a:extLst>
                </a:gridCol>
                <a:gridCol w="2546349">
                  <a:extLst>
                    <a:ext uri="{9D8B030D-6E8A-4147-A177-3AD203B41FA5}">
                      <a16:colId xmlns:a16="http://schemas.microsoft.com/office/drawing/2014/main" val="20002"/>
                    </a:ext>
                  </a:extLst>
                </a:gridCol>
              </a:tblGrid>
              <a:tr h="601133">
                <a:tc>
                  <a:txBody>
                    <a:bodyPr/>
                    <a:lstStyle/>
                    <a:p>
                      <a:pPr algn="l">
                        <a:spcBef>
                          <a:spcPts val="300"/>
                        </a:spcBef>
                      </a:pPr>
                      <a:r>
                        <a:rPr lang="en-US" sz="1400" kern="1200"/>
                        <a:t>Volume category</a:t>
                      </a:r>
                      <a:endParaRPr lang="en-US" sz="1400" b="1" kern="1200">
                        <a:solidFill>
                          <a:schemeClr val="lt1"/>
                        </a:solidFill>
                        <a:latin typeface="+mn-lt"/>
                        <a:ea typeface="+mn-ea"/>
                        <a:cs typeface="+mn-cs"/>
                      </a:endParaRPr>
                    </a:p>
                  </a:txBody>
                  <a:tcPr marT="65314" marB="65314" anchor="ctr"/>
                </a:tc>
                <a:tc>
                  <a:txBody>
                    <a:bodyPr/>
                    <a:lstStyle/>
                    <a:p>
                      <a:pPr algn="l">
                        <a:spcBef>
                          <a:spcPts val="300"/>
                        </a:spcBef>
                      </a:pPr>
                      <a:r>
                        <a:rPr lang="en-US" sz="1400" kern="1200"/>
                        <a:t>2022 vs. 2021</a:t>
                      </a:r>
                      <a:endParaRPr lang="en-US" sz="1400" b="1" kern="1200">
                        <a:solidFill>
                          <a:schemeClr val="lt1"/>
                        </a:solidFill>
                        <a:latin typeface="+mn-lt"/>
                        <a:ea typeface="+mn-ea"/>
                        <a:cs typeface="+mn-cs"/>
                      </a:endParaRPr>
                    </a:p>
                  </a:txBody>
                  <a:tcPr marT="65314" marB="65314" anchor="ctr"/>
                </a:tc>
                <a:tc>
                  <a:txBody>
                    <a:bodyPr/>
                    <a:lstStyle/>
                    <a:p>
                      <a:pPr algn="l">
                        <a:spcBef>
                          <a:spcPts val="300"/>
                        </a:spcBef>
                      </a:pPr>
                      <a:r>
                        <a:rPr lang="en-US" sz="1400" kern="1200"/>
                        <a:t>2022 vs. 2019</a:t>
                      </a:r>
                      <a:endParaRPr lang="en-US" sz="1400" b="1" kern="1200">
                        <a:solidFill>
                          <a:schemeClr val="lt1"/>
                        </a:solidFill>
                        <a:latin typeface="+mn-lt"/>
                        <a:ea typeface="+mn-ea"/>
                        <a:cs typeface="+mn-cs"/>
                      </a:endParaRPr>
                    </a:p>
                  </a:txBody>
                  <a:tcPr marT="65314" marB="65314" anchor="ctr"/>
                </a:tc>
                <a:extLst>
                  <a:ext uri="{0D108BD9-81ED-4DB2-BD59-A6C34878D82A}">
                    <a16:rowId xmlns:a16="http://schemas.microsoft.com/office/drawing/2014/main" val="10000"/>
                  </a:ext>
                </a:extLst>
              </a:tr>
              <a:tr h="601133">
                <a:tc>
                  <a:txBody>
                    <a:bodyPr/>
                    <a:lstStyle/>
                    <a:p>
                      <a:pPr algn="l">
                        <a:spcBef>
                          <a:spcPts val="300"/>
                        </a:spcBef>
                      </a:pPr>
                      <a:r>
                        <a:rPr lang="en-US" sz="1400" b="0" kern="1200"/>
                        <a:t>Inpatient admissions</a:t>
                      </a:r>
                      <a:endParaRPr lang="en-US" sz="1400" b="0" kern="1200">
                        <a:solidFill>
                          <a:schemeClr val="tx1"/>
                        </a:solidFill>
                        <a:latin typeface="+mn-lt"/>
                        <a:ea typeface="+mn-ea"/>
                        <a:cs typeface="+mn-cs"/>
                      </a:endParaRPr>
                    </a:p>
                  </a:txBody>
                  <a:tcPr marT="65314" marB="65314" anchor="ctr"/>
                </a:tc>
                <a:tc>
                  <a:txBody>
                    <a:bodyPr/>
                    <a:lstStyle/>
                    <a:p>
                      <a:pPr algn="l">
                        <a:spcBef>
                          <a:spcPts val="300"/>
                        </a:spcBef>
                      </a:pPr>
                      <a:r>
                        <a:rPr lang="en-US" sz="1400">
                          <a:latin typeface="+mn-lt"/>
                        </a:rPr>
                        <a:t>(4.5 </a:t>
                      </a:r>
                      <a:r>
                        <a:rPr lang="en-US" sz="1400" b="0"/>
                        <a:t>– 0</a:t>
                      </a:r>
                      <a:r>
                        <a:rPr lang="en-US" sz="1400" b="0">
                          <a:latin typeface="+mn-lt"/>
                        </a:rPr>
                        <a:t>.7)%</a:t>
                      </a:r>
                      <a:endParaRPr lang="en-US" sz="1400">
                        <a:latin typeface="+mn-lt"/>
                      </a:endParaRPr>
                    </a:p>
                  </a:txBody>
                  <a:tcPr marT="65314" marB="65314" anchor="ctr"/>
                </a:tc>
                <a:tc>
                  <a:txBody>
                    <a:bodyPr/>
                    <a:lstStyle/>
                    <a:p>
                      <a:pPr algn="l">
                        <a:spcBef>
                          <a:spcPts val="300"/>
                        </a:spcBef>
                      </a:pPr>
                      <a:r>
                        <a:rPr lang="en-US" sz="1400">
                          <a:latin typeface="+mn-lt"/>
                        </a:rPr>
                        <a:t>(1.5 </a:t>
                      </a:r>
                      <a:r>
                        <a:rPr lang="en-US" sz="1400" b="0"/>
                        <a:t>– </a:t>
                      </a:r>
                      <a:r>
                        <a:rPr lang="en-US" sz="1400" b="0">
                          <a:latin typeface="+mn-lt"/>
                        </a:rPr>
                        <a:t>19</a:t>
                      </a:r>
                      <a:r>
                        <a:rPr lang="en-US" sz="1400">
                          <a:latin typeface="+mn-lt"/>
                        </a:rPr>
                        <a:t>)%</a:t>
                      </a:r>
                    </a:p>
                  </a:txBody>
                  <a:tcPr marT="65314" marB="65314" anchor="ctr"/>
                </a:tc>
                <a:extLst>
                  <a:ext uri="{0D108BD9-81ED-4DB2-BD59-A6C34878D82A}">
                    <a16:rowId xmlns:a16="http://schemas.microsoft.com/office/drawing/2014/main" val="10001"/>
                  </a:ext>
                </a:extLst>
              </a:tr>
              <a:tr h="601133">
                <a:tc>
                  <a:txBody>
                    <a:bodyPr/>
                    <a:lstStyle/>
                    <a:p>
                      <a:pPr algn="l">
                        <a:spcBef>
                          <a:spcPts val="300"/>
                        </a:spcBef>
                      </a:pPr>
                      <a:r>
                        <a:rPr lang="en-US" sz="1400" b="0" kern="1200"/>
                        <a:t>Emergency department visits</a:t>
                      </a:r>
                      <a:endParaRPr lang="en-US" sz="1400" b="0" kern="1200">
                        <a:solidFill>
                          <a:schemeClr val="tx1"/>
                        </a:solidFill>
                        <a:latin typeface="+mn-lt"/>
                        <a:ea typeface="+mn-ea"/>
                        <a:cs typeface="+mn-cs"/>
                      </a:endParaRPr>
                    </a:p>
                  </a:txBody>
                  <a:tcPr marT="65314" marB="65314" anchor="ctr"/>
                </a:tc>
                <a:tc>
                  <a:txBody>
                    <a:bodyPr/>
                    <a:lstStyle/>
                    <a:p>
                      <a:pPr algn="l">
                        <a:spcBef>
                          <a:spcPts val="300"/>
                        </a:spcBef>
                      </a:pPr>
                      <a:r>
                        <a:rPr lang="en-US" sz="1400">
                          <a:latin typeface="+mn-lt"/>
                        </a:rPr>
                        <a:t>(4.8) - 6%</a:t>
                      </a:r>
                    </a:p>
                  </a:txBody>
                  <a:tcPr marT="65314" marB="65314" anchor="ctr"/>
                </a:tc>
                <a:tc>
                  <a:txBody>
                    <a:bodyPr/>
                    <a:lstStyle/>
                    <a:p>
                      <a:pPr marL="0" marR="0" lvl="0" indent="0" algn="l" defTabSz="914400" rtl="0" eaLnBrk="1" fontAlgn="ctr" latinLnBrk="0" hangingPunct="1">
                        <a:lnSpc>
                          <a:spcPct val="100000"/>
                        </a:lnSpc>
                        <a:spcBef>
                          <a:spcPts val="300"/>
                        </a:spcBef>
                        <a:spcAft>
                          <a:spcPts val="0"/>
                        </a:spcAft>
                        <a:buClrTx/>
                        <a:buSzTx/>
                        <a:buFontTx/>
                        <a:buNone/>
                        <a:tabLst/>
                        <a:defRPr/>
                      </a:pPr>
                      <a:r>
                        <a:rPr lang="en-US" sz="1400">
                          <a:latin typeface="+mn-lt"/>
                        </a:rPr>
                        <a:t>(2 </a:t>
                      </a:r>
                      <a:r>
                        <a:rPr lang="en-US" sz="1400" b="0"/>
                        <a:t>–</a:t>
                      </a:r>
                      <a:r>
                        <a:rPr lang="en-US" sz="1400">
                          <a:latin typeface="+mn-lt"/>
                        </a:rPr>
                        <a:t>19)%</a:t>
                      </a:r>
                    </a:p>
                  </a:txBody>
                  <a:tcPr marT="65314" marB="65314" anchor="ctr"/>
                </a:tc>
                <a:extLst>
                  <a:ext uri="{0D108BD9-81ED-4DB2-BD59-A6C34878D82A}">
                    <a16:rowId xmlns:a16="http://schemas.microsoft.com/office/drawing/2014/main" val="10002"/>
                  </a:ext>
                </a:extLst>
              </a:tr>
              <a:tr h="601133">
                <a:tc>
                  <a:txBody>
                    <a:bodyPr/>
                    <a:lstStyle/>
                    <a:p>
                      <a:pPr algn="l">
                        <a:spcBef>
                          <a:spcPts val="300"/>
                        </a:spcBef>
                      </a:pPr>
                      <a:r>
                        <a:rPr lang="en-US" sz="1400" b="0" kern="1200"/>
                        <a:t>Inpatient surgeries</a:t>
                      </a:r>
                      <a:endParaRPr lang="en-US" sz="1400" b="0" kern="1200">
                        <a:solidFill>
                          <a:schemeClr val="tx1"/>
                        </a:solidFill>
                        <a:latin typeface="+mn-lt"/>
                        <a:ea typeface="+mn-ea"/>
                        <a:cs typeface="+mn-cs"/>
                      </a:endParaRPr>
                    </a:p>
                  </a:txBody>
                  <a:tcPr marT="65314" marB="65314" anchor="ctr"/>
                </a:tc>
                <a:tc>
                  <a:txBody>
                    <a:bodyPr/>
                    <a:lstStyle/>
                    <a:p>
                      <a:pPr algn="l">
                        <a:spcBef>
                          <a:spcPts val="300"/>
                        </a:spcBef>
                      </a:pPr>
                      <a:r>
                        <a:rPr lang="en-US" sz="1400">
                          <a:latin typeface="+mn-lt"/>
                        </a:rPr>
                        <a:t>(4.8) - 0%</a:t>
                      </a:r>
                    </a:p>
                  </a:txBody>
                  <a:tcPr marT="65314" marB="65314" anchor="ctr"/>
                </a:tc>
                <a:tc>
                  <a:txBody>
                    <a:bodyPr/>
                    <a:lstStyle/>
                    <a:p>
                      <a:pPr algn="l">
                        <a:spcBef>
                          <a:spcPts val="300"/>
                        </a:spcBef>
                      </a:pPr>
                      <a:r>
                        <a:rPr lang="en-US" sz="1400">
                          <a:latin typeface="+mn-lt"/>
                        </a:rPr>
                        <a:t>(7 - 25)%</a:t>
                      </a:r>
                    </a:p>
                  </a:txBody>
                  <a:tcPr marT="65314" marB="65314" anchor="ctr"/>
                </a:tc>
                <a:extLst>
                  <a:ext uri="{0D108BD9-81ED-4DB2-BD59-A6C34878D82A}">
                    <a16:rowId xmlns:a16="http://schemas.microsoft.com/office/drawing/2014/main" val="10003"/>
                  </a:ext>
                </a:extLst>
              </a:tr>
              <a:tr h="601133">
                <a:tc>
                  <a:txBody>
                    <a:bodyPr/>
                    <a:lstStyle/>
                    <a:p>
                      <a:pPr algn="l">
                        <a:spcBef>
                          <a:spcPts val="300"/>
                        </a:spcBef>
                      </a:pPr>
                      <a:r>
                        <a:rPr lang="en-US" sz="1400" b="0" kern="1200">
                          <a:solidFill>
                            <a:schemeClr val="tx1"/>
                          </a:solidFill>
                          <a:latin typeface="+mn-lt"/>
                          <a:ea typeface="+mn-ea"/>
                          <a:cs typeface="+mn-cs"/>
                        </a:rPr>
                        <a:t>Outpatient surgeries</a:t>
                      </a:r>
                    </a:p>
                  </a:txBody>
                  <a:tcPr marT="65314" marB="65314" anchor="ctr"/>
                </a:tc>
                <a:tc>
                  <a:txBody>
                    <a:bodyPr/>
                    <a:lstStyle/>
                    <a:p>
                      <a:pPr algn="l">
                        <a:spcBef>
                          <a:spcPts val="300"/>
                        </a:spcBef>
                      </a:pPr>
                      <a:r>
                        <a:rPr lang="en-US" sz="1400">
                          <a:latin typeface="+mn-lt"/>
                        </a:rPr>
                        <a:t>1.5%</a:t>
                      </a:r>
                    </a:p>
                  </a:txBody>
                  <a:tcPr marT="65314" marB="65314" anchor="ctr"/>
                </a:tc>
                <a:tc>
                  <a:txBody>
                    <a:bodyPr/>
                    <a:lstStyle/>
                    <a:p>
                      <a:pPr algn="l">
                        <a:spcBef>
                          <a:spcPts val="300"/>
                        </a:spcBef>
                      </a:pPr>
                      <a:r>
                        <a:rPr lang="en-US" sz="1400">
                          <a:latin typeface="+mn-lt"/>
                        </a:rPr>
                        <a:t>(1- 15)%</a:t>
                      </a:r>
                    </a:p>
                  </a:txBody>
                  <a:tcPr marT="65314" marB="65314" anchor="ctr"/>
                </a:tc>
                <a:extLst>
                  <a:ext uri="{0D108BD9-81ED-4DB2-BD59-A6C34878D82A}">
                    <a16:rowId xmlns:a16="http://schemas.microsoft.com/office/drawing/2014/main" val="4153991587"/>
                  </a:ext>
                </a:extLst>
              </a:tr>
              <a:tr h="601133">
                <a:tc>
                  <a:txBody>
                    <a:bodyPr/>
                    <a:lstStyle/>
                    <a:p>
                      <a:pPr algn="l">
                        <a:spcBef>
                          <a:spcPts val="300"/>
                        </a:spcBef>
                      </a:pPr>
                      <a:r>
                        <a:rPr lang="en-US" sz="1400" b="0" kern="1200">
                          <a:solidFill>
                            <a:schemeClr val="tx1"/>
                          </a:solidFill>
                          <a:latin typeface="+mn-lt"/>
                          <a:ea typeface="+mn-ea"/>
                          <a:cs typeface="+mn-cs"/>
                        </a:rPr>
                        <a:t>Outpatient visits</a:t>
                      </a:r>
                    </a:p>
                  </a:txBody>
                  <a:tcPr marT="65314" marB="65314" anchor="ctr"/>
                </a:tc>
                <a:tc>
                  <a:txBody>
                    <a:bodyPr/>
                    <a:lstStyle/>
                    <a:p>
                      <a:pPr algn="l">
                        <a:spcBef>
                          <a:spcPts val="300"/>
                        </a:spcBef>
                      </a:pPr>
                      <a:r>
                        <a:rPr lang="en-US" sz="1400">
                          <a:latin typeface="+mn-lt"/>
                        </a:rPr>
                        <a:t>3 </a:t>
                      </a:r>
                      <a:r>
                        <a:rPr lang="en-US" sz="1400" b="0"/>
                        <a:t>– </a:t>
                      </a:r>
                      <a:r>
                        <a:rPr lang="en-US" sz="1400" b="0">
                          <a:latin typeface="+mn-lt"/>
                        </a:rPr>
                        <a:t>6</a:t>
                      </a:r>
                      <a:r>
                        <a:rPr lang="en-US" sz="1400">
                          <a:latin typeface="+mn-lt"/>
                        </a:rPr>
                        <a:t>%</a:t>
                      </a:r>
                    </a:p>
                  </a:txBody>
                  <a:tcPr marT="65314" marB="65314" anchor="ctr"/>
                </a:tc>
                <a:tc>
                  <a:txBody>
                    <a:bodyPr/>
                    <a:lstStyle/>
                    <a:p>
                      <a:pPr algn="l">
                        <a:spcBef>
                          <a:spcPts val="300"/>
                        </a:spcBef>
                      </a:pPr>
                      <a:r>
                        <a:rPr lang="en-US" sz="1400">
                          <a:latin typeface="+mn-lt"/>
                        </a:rPr>
                        <a:t>(19)% </a:t>
                      </a:r>
                      <a:r>
                        <a:rPr lang="en-US" sz="1400" b="0"/>
                        <a:t>– </a:t>
                      </a:r>
                      <a:r>
                        <a:rPr lang="en-US" sz="1400">
                          <a:latin typeface="+mn-lt"/>
                        </a:rPr>
                        <a:t>+1%</a:t>
                      </a:r>
                    </a:p>
                  </a:txBody>
                  <a:tcPr marT="65314" marB="65314" anchor="ctr"/>
                </a:tc>
                <a:extLst>
                  <a:ext uri="{0D108BD9-81ED-4DB2-BD59-A6C34878D82A}">
                    <a16:rowId xmlns:a16="http://schemas.microsoft.com/office/drawing/2014/main" val="529197723"/>
                  </a:ext>
                </a:extLst>
              </a:tr>
            </a:tbl>
          </a:graphicData>
        </a:graphic>
      </p:graphicFrame>
      <p:sp>
        <p:nvSpPr>
          <p:cNvPr id="45" name="TextBox 44">
            <a:extLst>
              <a:ext uri="{FF2B5EF4-FFF2-40B4-BE49-F238E27FC236}">
                <a16:creationId xmlns:a16="http://schemas.microsoft.com/office/drawing/2014/main" id="{F8903156-7453-432A-987A-29BE36BCC583}"/>
              </a:ext>
            </a:extLst>
          </p:cNvPr>
          <p:cNvSpPr txBox="1"/>
          <p:nvPr/>
        </p:nvSpPr>
        <p:spPr bwMode="gray">
          <a:xfrm>
            <a:off x="612774" y="1638117"/>
            <a:ext cx="6070664" cy="230832"/>
          </a:xfrm>
          <a:prstGeom prst="rect">
            <a:avLst/>
          </a:prstGeom>
        </p:spPr>
        <p:txBody>
          <a:bodyPr vert="horz" wrap="square" lIns="0" tIns="0" rIns="0" bIns="0" rtlCol="0">
            <a:spAutoFit/>
          </a:bodyPr>
          <a:lstStyle/>
          <a:p>
            <a:pPr>
              <a:spcBef>
                <a:spcPts val="600"/>
              </a:spcBef>
              <a:buClr>
                <a:schemeClr val="accent6"/>
              </a:buClr>
            </a:pPr>
            <a:r>
              <a:rPr lang="en-US" sz="1500" b="1"/>
              <a:t>Estimated health system volume performance</a:t>
            </a:r>
          </a:p>
        </p:txBody>
      </p:sp>
      <p:grpSp>
        <p:nvGrpSpPr>
          <p:cNvPr id="2" name="Group 1">
            <a:extLst>
              <a:ext uri="{FF2B5EF4-FFF2-40B4-BE49-F238E27FC236}">
                <a16:creationId xmlns:a16="http://schemas.microsoft.com/office/drawing/2014/main" id="{5EC9860E-7C25-44DD-AD68-512B9B73F877}"/>
              </a:ext>
            </a:extLst>
          </p:cNvPr>
          <p:cNvGrpSpPr/>
          <p:nvPr/>
        </p:nvGrpSpPr>
        <p:grpSpPr>
          <a:xfrm>
            <a:off x="4696809" y="2753960"/>
            <a:ext cx="3044215" cy="2761590"/>
            <a:chOff x="4696809" y="2753960"/>
            <a:chExt cx="3044215" cy="2761590"/>
          </a:xfrm>
        </p:grpSpPr>
        <p:sp>
          <p:nvSpPr>
            <p:cNvPr id="42" name="Left-Right Arrow 46">
              <a:extLst>
                <a:ext uri="{FF2B5EF4-FFF2-40B4-BE49-F238E27FC236}">
                  <a16:creationId xmlns:a16="http://schemas.microsoft.com/office/drawing/2014/main" id="{DFBAED7E-F03F-4BD6-91EF-C5F4599F7197}"/>
                </a:ext>
              </a:extLst>
            </p:cNvPr>
            <p:cNvSpPr/>
            <p:nvPr/>
          </p:nvSpPr>
          <p:spPr bwMode="gray">
            <a:xfrm>
              <a:off x="7100944" y="5184269"/>
              <a:ext cx="640080" cy="307152"/>
            </a:xfrm>
            <a:prstGeom prst="leftRightArrow">
              <a:avLst>
                <a:gd name="adj1" fmla="val 34686"/>
                <a:gd name="adj2" fmla="val 67762"/>
              </a:avLst>
            </a:prstGeom>
            <a:solidFill>
              <a:srgbClr val="FFC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Right Arrow 47">
              <a:extLst>
                <a:ext uri="{FF2B5EF4-FFF2-40B4-BE49-F238E27FC236}">
                  <a16:creationId xmlns:a16="http://schemas.microsoft.com/office/drawing/2014/main" id="{BD556AB7-6113-4637-B75D-28E4D63AF89A}"/>
                </a:ext>
              </a:extLst>
            </p:cNvPr>
            <p:cNvSpPr>
              <a:spLocks noChangeAspect="1"/>
            </p:cNvSpPr>
            <p:nvPr/>
          </p:nvSpPr>
          <p:spPr bwMode="gray">
            <a:xfrm rot="5400000">
              <a:off x="7243280" y="2782464"/>
              <a:ext cx="355408" cy="306422"/>
            </a:xfrm>
            <a:prstGeom prst="rightArrow">
              <a:avLst>
                <a:gd name="adj1" fmla="val 33005"/>
                <a:gd name="adj2" fmla="val 70351"/>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
          <p:nvSpPr>
            <p:cNvPr id="50" name="Right Arrow 48">
              <a:extLst>
                <a:ext uri="{FF2B5EF4-FFF2-40B4-BE49-F238E27FC236}">
                  <a16:creationId xmlns:a16="http://schemas.microsoft.com/office/drawing/2014/main" id="{A151582C-F317-445B-AD2F-8F1A1FD6D4D1}"/>
                </a:ext>
              </a:extLst>
            </p:cNvPr>
            <p:cNvSpPr>
              <a:spLocks noChangeAspect="1"/>
            </p:cNvSpPr>
            <p:nvPr/>
          </p:nvSpPr>
          <p:spPr bwMode="gray">
            <a:xfrm rot="16200000">
              <a:off x="4673061" y="3378379"/>
              <a:ext cx="355408" cy="306420"/>
            </a:xfrm>
            <a:prstGeom prst="rightArrow">
              <a:avLst>
                <a:gd name="adj1" fmla="val 33005"/>
                <a:gd name="adj2" fmla="val 70351"/>
              </a:avLst>
            </a:prstGeom>
            <a:solidFill>
              <a:srgbClr val="00A25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
          <p:nvSpPr>
            <p:cNvPr id="52" name="Right Arrow 48">
              <a:extLst>
                <a:ext uri="{FF2B5EF4-FFF2-40B4-BE49-F238E27FC236}">
                  <a16:creationId xmlns:a16="http://schemas.microsoft.com/office/drawing/2014/main" id="{C1FC545D-1C45-46DE-8D0E-2278ED549965}"/>
                </a:ext>
              </a:extLst>
            </p:cNvPr>
            <p:cNvSpPr>
              <a:spLocks noChangeAspect="1"/>
            </p:cNvSpPr>
            <p:nvPr/>
          </p:nvSpPr>
          <p:spPr bwMode="gray">
            <a:xfrm rot="16200000">
              <a:off x="4673061" y="4584710"/>
              <a:ext cx="355408" cy="306420"/>
            </a:xfrm>
            <a:prstGeom prst="rightArrow">
              <a:avLst>
                <a:gd name="adj1" fmla="val 33005"/>
                <a:gd name="adj2" fmla="val 70351"/>
              </a:avLst>
            </a:prstGeom>
            <a:solidFill>
              <a:srgbClr val="00A25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
          <p:nvSpPr>
            <p:cNvPr id="53" name="Right Arrow 48">
              <a:extLst>
                <a:ext uri="{FF2B5EF4-FFF2-40B4-BE49-F238E27FC236}">
                  <a16:creationId xmlns:a16="http://schemas.microsoft.com/office/drawing/2014/main" id="{AACB74E4-A6D2-41A9-8A1F-0D904A8264F3}"/>
                </a:ext>
              </a:extLst>
            </p:cNvPr>
            <p:cNvSpPr>
              <a:spLocks noChangeAspect="1"/>
            </p:cNvSpPr>
            <p:nvPr/>
          </p:nvSpPr>
          <p:spPr bwMode="gray">
            <a:xfrm rot="16200000">
              <a:off x="7243280" y="4584710"/>
              <a:ext cx="355408" cy="306420"/>
            </a:xfrm>
            <a:prstGeom prst="rightArrow">
              <a:avLst>
                <a:gd name="adj1" fmla="val 33005"/>
                <a:gd name="adj2" fmla="val 70351"/>
              </a:avLst>
            </a:prstGeom>
            <a:solidFill>
              <a:srgbClr val="00A25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
          <p:nvSpPr>
            <p:cNvPr id="54" name="Right Arrow 47">
              <a:extLst>
                <a:ext uri="{FF2B5EF4-FFF2-40B4-BE49-F238E27FC236}">
                  <a16:creationId xmlns:a16="http://schemas.microsoft.com/office/drawing/2014/main" id="{0EF6375A-2217-421E-8C65-3F25BB559114}"/>
                </a:ext>
              </a:extLst>
            </p:cNvPr>
            <p:cNvSpPr>
              <a:spLocks noChangeAspect="1"/>
            </p:cNvSpPr>
            <p:nvPr/>
          </p:nvSpPr>
          <p:spPr bwMode="gray">
            <a:xfrm rot="5400000">
              <a:off x="7243280" y="3378377"/>
              <a:ext cx="355408" cy="306422"/>
            </a:xfrm>
            <a:prstGeom prst="rightArrow">
              <a:avLst>
                <a:gd name="adj1" fmla="val 33005"/>
                <a:gd name="adj2" fmla="val 70351"/>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
          <p:nvSpPr>
            <p:cNvPr id="55" name="Right Arrow 47">
              <a:extLst>
                <a:ext uri="{FF2B5EF4-FFF2-40B4-BE49-F238E27FC236}">
                  <a16:creationId xmlns:a16="http://schemas.microsoft.com/office/drawing/2014/main" id="{BFAEAFE2-80BA-4996-9CC0-08061F65684F}"/>
                </a:ext>
              </a:extLst>
            </p:cNvPr>
            <p:cNvSpPr>
              <a:spLocks noChangeAspect="1"/>
            </p:cNvSpPr>
            <p:nvPr/>
          </p:nvSpPr>
          <p:spPr bwMode="gray">
            <a:xfrm rot="5400000">
              <a:off x="7243280" y="3970199"/>
              <a:ext cx="355408" cy="306422"/>
            </a:xfrm>
            <a:prstGeom prst="rightArrow">
              <a:avLst>
                <a:gd name="adj1" fmla="val 33005"/>
                <a:gd name="adj2" fmla="val 70351"/>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
          <p:nvSpPr>
            <p:cNvPr id="56" name="Right Arrow 48">
              <a:extLst>
                <a:ext uri="{FF2B5EF4-FFF2-40B4-BE49-F238E27FC236}">
                  <a16:creationId xmlns:a16="http://schemas.microsoft.com/office/drawing/2014/main" id="{55AD2B66-0DBB-487D-9977-8507AC9C3838}"/>
                </a:ext>
              </a:extLst>
            </p:cNvPr>
            <p:cNvSpPr>
              <a:spLocks noChangeAspect="1"/>
            </p:cNvSpPr>
            <p:nvPr/>
          </p:nvSpPr>
          <p:spPr bwMode="gray">
            <a:xfrm rot="16200000">
              <a:off x="4673061" y="5184636"/>
              <a:ext cx="355408" cy="306420"/>
            </a:xfrm>
            <a:prstGeom prst="rightArrow">
              <a:avLst>
                <a:gd name="adj1" fmla="val 33005"/>
                <a:gd name="adj2" fmla="val 70351"/>
              </a:avLst>
            </a:prstGeom>
            <a:solidFill>
              <a:srgbClr val="00A25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
          <p:nvSpPr>
            <p:cNvPr id="29" name="Right Arrow 47">
              <a:extLst>
                <a:ext uri="{FF2B5EF4-FFF2-40B4-BE49-F238E27FC236}">
                  <a16:creationId xmlns:a16="http://schemas.microsoft.com/office/drawing/2014/main" id="{F67AAA2F-1276-4EA2-80BA-C28D8B1272AF}"/>
                </a:ext>
              </a:extLst>
            </p:cNvPr>
            <p:cNvSpPr>
              <a:spLocks noChangeAspect="1"/>
            </p:cNvSpPr>
            <p:nvPr/>
          </p:nvSpPr>
          <p:spPr bwMode="gray">
            <a:xfrm rot="5400000">
              <a:off x="4672316" y="2778453"/>
              <a:ext cx="355408" cy="306422"/>
            </a:xfrm>
            <a:prstGeom prst="rightArrow">
              <a:avLst>
                <a:gd name="adj1" fmla="val 33005"/>
                <a:gd name="adj2" fmla="val 70351"/>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
          <p:nvSpPr>
            <p:cNvPr id="30" name="Right Arrow 47">
              <a:extLst>
                <a:ext uri="{FF2B5EF4-FFF2-40B4-BE49-F238E27FC236}">
                  <a16:creationId xmlns:a16="http://schemas.microsoft.com/office/drawing/2014/main" id="{6750A0FF-FE6C-465A-93EE-AC86EC5641B9}"/>
                </a:ext>
              </a:extLst>
            </p:cNvPr>
            <p:cNvSpPr>
              <a:spLocks noChangeAspect="1"/>
            </p:cNvSpPr>
            <p:nvPr/>
          </p:nvSpPr>
          <p:spPr bwMode="gray">
            <a:xfrm rot="5400000">
              <a:off x="4672316" y="3971722"/>
              <a:ext cx="355408" cy="306422"/>
            </a:xfrm>
            <a:prstGeom prst="rightArrow">
              <a:avLst>
                <a:gd name="adj1" fmla="val 33005"/>
                <a:gd name="adj2" fmla="val 70351"/>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grpSp>
      <p:sp>
        <p:nvSpPr>
          <p:cNvPr id="60" name="TextBox 59">
            <a:extLst>
              <a:ext uri="{FF2B5EF4-FFF2-40B4-BE49-F238E27FC236}">
                <a16:creationId xmlns:a16="http://schemas.microsoft.com/office/drawing/2014/main" id="{14CF2118-E0F5-400A-94A9-492CA91C3B86}"/>
              </a:ext>
            </a:extLst>
          </p:cNvPr>
          <p:cNvSpPr txBox="1"/>
          <p:nvPr/>
        </p:nvSpPr>
        <p:spPr bwMode="gray">
          <a:xfrm>
            <a:off x="8803193" y="1649654"/>
            <a:ext cx="2555326" cy="230832"/>
          </a:xfrm>
          <a:prstGeom prst="rect">
            <a:avLst/>
          </a:prstGeom>
        </p:spPr>
        <p:txBody>
          <a:bodyPr vert="horz" wrap="square" lIns="0" tIns="0" rIns="0" bIns="0" rtlCol="0">
            <a:spAutoFit/>
          </a:bodyPr>
          <a:lstStyle/>
          <a:p>
            <a:pPr>
              <a:spcBef>
                <a:spcPts val="600"/>
              </a:spcBef>
              <a:buClr>
                <a:schemeClr val="accent6"/>
              </a:buClr>
            </a:pPr>
            <a:r>
              <a:rPr lang="en-US" sz="1500" b="1"/>
              <a:t>Highlights </a:t>
            </a:r>
          </a:p>
        </p:txBody>
      </p:sp>
      <p:grpSp>
        <p:nvGrpSpPr>
          <p:cNvPr id="9" name="Group 8">
            <a:extLst>
              <a:ext uri="{FF2B5EF4-FFF2-40B4-BE49-F238E27FC236}">
                <a16:creationId xmlns:a16="http://schemas.microsoft.com/office/drawing/2014/main" id="{928B3220-5ECC-CF07-E1C9-75D4F7AA5255}"/>
              </a:ext>
            </a:extLst>
          </p:cNvPr>
          <p:cNvGrpSpPr/>
          <p:nvPr/>
        </p:nvGrpSpPr>
        <p:grpSpPr>
          <a:xfrm>
            <a:off x="8803193" y="4649345"/>
            <a:ext cx="2776032" cy="1292662"/>
            <a:chOff x="8803193" y="4646226"/>
            <a:chExt cx="2776032" cy="1292662"/>
          </a:xfrm>
        </p:grpSpPr>
        <p:sp>
          <p:nvSpPr>
            <p:cNvPr id="58" name="TextBox 57">
              <a:extLst>
                <a:ext uri="{FF2B5EF4-FFF2-40B4-BE49-F238E27FC236}">
                  <a16:creationId xmlns:a16="http://schemas.microsoft.com/office/drawing/2014/main" id="{7510C2BF-B7BD-4BF9-9BC7-04A8B1DFF5A7}"/>
                </a:ext>
              </a:extLst>
            </p:cNvPr>
            <p:cNvSpPr txBox="1"/>
            <p:nvPr/>
          </p:nvSpPr>
          <p:spPr bwMode="gray">
            <a:xfrm>
              <a:off x="9637768" y="4646226"/>
              <a:ext cx="1941457" cy="1292662"/>
            </a:xfrm>
            <a:prstGeom prst="rect">
              <a:avLst/>
            </a:prstGeom>
          </p:spPr>
          <p:txBody>
            <a:bodyPr vert="horz" wrap="square" lIns="0" tIns="0" rIns="0" bIns="0" rtlCol="0">
              <a:spAutoFit/>
            </a:bodyPr>
            <a:lstStyle/>
            <a:p>
              <a:pPr>
                <a:spcBef>
                  <a:spcPts val="600"/>
                </a:spcBef>
                <a:buClr>
                  <a:schemeClr val="accent6"/>
                </a:buClr>
              </a:pPr>
              <a:r>
                <a:rPr lang="en-US" sz="1400" dirty="0"/>
                <a:t>Higher patient acuity and discharge delays have prolonged length of stay and crowded out non-COVID-19 patient volume</a:t>
              </a:r>
            </a:p>
          </p:txBody>
        </p:sp>
        <p:pic>
          <p:nvPicPr>
            <p:cNvPr id="61" name="Picture 60">
              <a:extLst>
                <a:ext uri="{FF2B5EF4-FFF2-40B4-BE49-F238E27FC236}">
                  <a16:creationId xmlns:a16="http://schemas.microsoft.com/office/drawing/2014/main" id="{F1E3690E-2D2C-4E4B-8280-1AE650919C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3193" y="4715646"/>
              <a:ext cx="633356" cy="426660"/>
            </a:xfrm>
            <a:prstGeom prst="rect">
              <a:avLst/>
            </a:prstGeom>
          </p:spPr>
        </p:pic>
      </p:grpSp>
      <p:sp>
        <p:nvSpPr>
          <p:cNvPr id="3" name="Text Placeholder 2">
            <a:extLst>
              <a:ext uri="{FF2B5EF4-FFF2-40B4-BE49-F238E27FC236}">
                <a16:creationId xmlns:a16="http://schemas.microsoft.com/office/drawing/2014/main" id="{185D0927-86B1-472E-A69F-C1A836DEFDF4}"/>
              </a:ext>
            </a:extLst>
          </p:cNvPr>
          <p:cNvSpPr>
            <a:spLocks noGrp="1"/>
          </p:cNvSpPr>
          <p:nvPr>
            <p:ph type="body" sz="quarter" idx="27"/>
          </p:nvPr>
        </p:nvSpPr>
        <p:spPr>
          <a:xfrm>
            <a:off x="5252720" y="6155006"/>
            <a:ext cx="6326505" cy="45719"/>
          </a:xfrm>
        </p:spPr>
        <p:txBody>
          <a:bodyPr/>
          <a:lstStyle/>
          <a:p>
            <a:r>
              <a:rPr lang="en-US" dirty="0"/>
              <a:t>Sources: “HCA Healthcare reports fourth quarter 2022 results and provides 2023 guidance” HCA Healthcare, 01/27/2023; “Mayo Clinic consolidated financial report, years ended December 31, 2022 and 2021” Mayo Clinic, 02/17/2023; “Community Health Systems 10-K form” Community Health Systems, 02/17/2023. </a:t>
            </a:r>
          </a:p>
        </p:txBody>
      </p:sp>
      <p:grpSp>
        <p:nvGrpSpPr>
          <p:cNvPr id="7" name="Group 6">
            <a:extLst>
              <a:ext uri="{FF2B5EF4-FFF2-40B4-BE49-F238E27FC236}">
                <a16:creationId xmlns:a16="http://schemas.microsoft.com/office/drawing/2014/main" id="{D879079B-839E-2BCE-E8E8-6F718098FFFC}"/>
              </a:ext>
            </a:extLst>
          </p:cNvPr>
          <p:cNvGrpSpPr/>
          <p:nvPr/>
        </p:nvGrpSpPr>
        <p:grpSpPr>
          <a:xfrm>
            <a:off x="8827263" y="2092885"/>
            <a:ext cx="2834139" cy="1077218"/>
            <a:chOff x="8827263" y="2089766"/>
            <a:chExt cx="2834139" cy="1077218"/>
          </a:xfrm>
        </p:grpSpPr>
        <p:sp>
          <p:nvSpPr>
            <p:cNvPr id="11" name="TextBox 10">
              <a:extLst>
                <a:ext uri="{FF2B5EF4-FFF2-40B4-BE49-F238E27FC236}">
                  <a16:creationId xmlns:a16="http://schemas.microsoft.com/office/drawing/2014/main" id="{2B822077-DAEE-428D-B6B5-CF52C376C218}"/>
                </a:ext>
              </a:extLst>
            </p:cNvPr>
            <p:cNvSpPr txBox="1"/>
            <p:nvPr/>
          </p:nvSpPr>
          <p:spPr bwMode="gray">
            <a:xfrm>
              <a:off x="9637768" y="2089766"/>
              <a:ext cx="2023634" cy="1077218"/>
            </a:xfrm>
            <a:prstGeom prst="rect">
              <a:avLst/>
            </a:prstGeom>
          </p:spPr>
          <p:txBody>
            <a:bodyPr vert="horz" wrap="square" lIns="0" tIns="0" rIns="0" bIns="0" rtlCol="0">
              <a:spAutoFit/>
            </a:bodyPr>
            <a:lstStyle/>
            <a:p>
              <a:pPr>
                <a:spcBef>
                  <a:spcPts val="600"/>
                </a:spcBef>
                <a:buClr>
                  <a:schemeClr val="accent6"/>
                </a:buClr>
              </a:pPr>
              <a:r>
                <a:rPr lang="en-US" sz="1400" dirty="0"/>
                <a:t>ED visits improve dramatically in 2021 after 15+ consecutive months below pre-pandemic levels</a:t>
              </a:r>
            </a:p>
          </p:txBody>
        </p:sp>
        <p:pic>
          <p:nvPicPr>
            <p:cNvPr id="24" name="Picture 23" descr="Icon&#10;&#10;Description automatically generated">
              <a:extLst>
                <a:ext uri="{FF2B5EF4-FFF2-40B4-BE49-F238E27FC236}">
                  <a16:creationId xmlns:a16="http://schemas.microsoft.com/office/drawing/2014/main" id="{1DD1D42A-2145-475D-858D-6466E4129654}"/>
                </a:ext>
              </a:extLst>
            </p:cNvPr>
            <p:cNvPicPr>
              <a:picLocks noChangeAspect="1"/>
            </p:cNvPicPr>
            <p:nvPr/>
          </p:nvPicPr>
          <p:blipFill>
            <a:blip r:embed="rId4"/>
            <a:stretch>
              <a:fillRect/>
            </a:stretch>
          </p:blipFill>
          <p:spPr>
            <a:xfrm>
              <a:off x="8827263" y="2089766"/>
              <a:ext cx="585216" cy="585216"/>
            </a:xfrm>
            <a:prstGeom prst="rect">
              <a:avLst/>
            </a:prstGeom>
          </p:spPr>
        </p:pic>
      </p:grpSp>
      <p:grpSp>
        <p:nvGrpSpPr>
          <p:cNvPr id="8" name="Group 7">
            <a:extLst>
              <a:ext uri="{FF2B5EF4-FFF2-40B4-BE49-F238E27FC236}">
                <a16:creationId xmlns:a16="http://schemas.microsoft.com/office/drawing/2014/main" id="{4AC89054-1D1A-51FE-A3F3-627E0885572A}"/>
              </a:ext>
            </a:extLst>
          </p:cNvPr>
          <p:cNvGrpSpPr/>
          <p:nvPr/>
        </p:nvGrpSpPr>
        <p:grpSpPr>
          <a:xfrm>
            <a:off x="8845270" y="3405825"/>
            <a:ext cx="2852566" cy="861774"/>
            <a:chOff x="8845270" y="3417440"/>
            <a:chExt cx="2852566" cy="861774"/>
          </a:xfrm>
        </p:grpSpPr>
        <p:sp>
          <p:nvSpPr>
            <p:cNvPr id="25" name="TextBox 24">
              <a:extLst>
                <a:ext uri="{FF2B5EF4-FFF2-40B4-BE49-F238E27FC236}">
                  <a16:creationId xmlns:a16="http://schemas.microsoft.com/office/drawing/2014/main" id="{D1EDCF28-2DB5-4D33-A443-B56205B02E98}"/>
                </a:ext>
              </a:extLst>
            </p:cNvPr>
            <p:cNvSpPr txBox="1"/>
            <p:nvPr/>
          </p:nvSpPr>
          <p:spPr bwMode="gray">
            <a:xfrm>
              <a:off x="9637768" y="3417440"/>
              <a:ext cx="2060068" cy="861774"/>
            </a:xfrm>
            <a:prstGeom prst="rect">
              <a:avLst/>
            </a:prstGeom>
          </p:spPr>
          <p:txBody>
            <a:bodyPr vert="horz" wrap="square" lIns="0" tIns="0" rIns="0" bIns="0" rtlCol="0">
              <a:spAutoFit/>
            </a:bodyPr>
            <a:lstStyle/>
            <a:p>
              <a:pPr>
                <a:spcBef>
                  <a:spcPts val="600"/>
                </a:spcBef>
                <a:buClr>
                  <a:schemeClr val="accent6"/>
                </a:buClr>
              </a:pPr>
              <a:r>
                <a:rPr lang="en-US" sz="1400"/>
                <a:t>Non-hospital-based surgeries recover stronger than hospital-based surgeries in 2021</a:t>
              </a:r>
            </a:p>
          </p:txBody>
        </p:sp>
        <p:pic>
          <p:nvPicPr>
            <p:cNvPr id="26" name="Picture 25">
              <a:extLst>
                <a:ext uri="{FF2B5EF4-FFF2-40B4-BE49-F238E27FC236}">
                  <a16:creationId xmlns:a16="http://schemas.microsoft.com/office/drawing/2014/main" id="{2F3BCA2F-5E7E-488C-92F9-947D80808F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45270" y="3602171"/>
              <a:ext cx="549203" cy="492312"/>
            </a:xfrm>
            <a:prstGeom prst="rect">
              <a:avLst/>
            </a:prstGeom>
          </p:spPr>
        </p:pic>
      </p:grpSp>
    </p:spTree>
    <p:extLst>
      <p:ext uri="{BB962C8B-B14F-4D97-AF65-F5344CB8AC3E}">
        <p14:creationId xmlns:p14="http://schemas.microsoft.com/office/powerpoint/2010/main" val="2902248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0DE802-DA7E-4F83-A4B4-59100E825CBE}"/>
              </a:ext>
            </a:extLst>
          </p:cNvPr>
          <p:cNvSpPr>
            <a:spLocks noGrp="1"/>
          </p:cNvSpPr>
          <p:nvPr>
            <p:ph type="title"/>
          </p:nvPr>
        </p:nvSpPr>
        <p:spPr>
          <a:xfrm>
            <a:off x="612774" y="588771"/>
            <a:ext cx="10972801" cy="540917"/>
          </a:xfrm>
        </p:spPr>
        <p:txBody>
          <a:bodyPr/>
          <a:lstStyle/>
          <a:p>
            <a:r>
              <a:rPr lang="en-US"/>
              <a:t>We enter into the “last mile” of inflation reduction</a:t>
            </a:r>
          </a:p>
        </p:txBody>
      </p:sp>
      <p:sp>
        <p:nvSpPr>
          <p:cNvPr id="9" name="Text Placeholder 8">
            <a:extLst>
              <a:ext uri="{FF2B5EF4-FFF2-40B4-BE49-F238E27FC236}">
                <a16:creationId xmlns:a16="http://schemas.microsoft.com/office/drawing/2014/main" id="{BAA150D0-2B06-DF8B-8681-6D77DC23928A}"/>
              </a:ext>
            </a:extLst>
          </p:cNvPr>
          <p:cNvSpPr>
            <a:spLocks noGrp="1"/>
          </p:cNvSpPr>
          <p:nvPr>
            <p:ph type="body" sz="quarter" idx="27"/>
          </p:nvPr>
        </p:nvSpPr>
        <p:spPr>
          <a:xfrm>
            <a:off x="4135120" y="5745190"/>
            <a:ext cx="7476479" cy="430887"/>
          </a:xfrm>
        </p:spPr>
        <p:txBody>
          <a:bodyPr/>
          <a:lstStyle/>
          <a:p>
            <a:r>
              <a:rPr lang="en-US" dirty="0"/>
              <a:t>Source: “Early 2023 healthcare wage inflation eases,” Becker’s Hospital Review, June 12, 2023; ”Consumer prices up 4.0 percent from May 2022 to May 2023,” Bureau of Labor Statistics, June 20, 2023; “Quarterly census of employment and wages,” Bureau of Labor Statistics, 2023; “US economy grew faster in the first quarter than previously reported,” CNN Business, May 25, 2023; “CPI Report: US inflation comes back down to earth,” CNN Business, June 13, 2023; “Healthcare cost pressures ease in 2023 as number of patients postponing or stopping treatments drops, finds </a:t>
            </a:r>
            <a:r>
              <a:rPr lang="en-US" dirty="0" err="1"/>
              <a:t>GlobalData</a:t>
            </a:r>
            <a:r>
              <a:rPr lang="en-US" dirty="0"/>
              <a:t>,” Global Data, June 20, 2023; ‘National Hospital Flash Report,” Kaufman Hall, May 2023;</a:t>
            </a:r>
          </a:p>
        </p:txBody>
      </p:sp>
      <p:sp>
        <p:nvSpPr>
          <p:cNvPr id="15" name="Text Placeholder 14">
            <a:extLst>
              <a:ext uri="{FF2B5EF4-FFF2-40B4-BE49-F238E27FC236}">
                <a16:creationId xmlns:a16="http://schemas.microsoft.com/office/drawing/2014/main" id="{FD4D546F-D021-A78D-D1FF-1C482DDB87CC}"/>
              </a:ext>
            </a:extLst>
          </p:cNvPr>
          <p:cNvSpPr>
            <a:spLocks noGrp="1"/>
          </p:cNvSpPr>
          <p:nvPr>
            <p:ph type="body" sz="quarter" idx="28"/>
          </p:nvPr>
        </p:nvSpPr>
        <p:spPr>
          <a:xfrm>
            <a:off x="612773" y="5926676"/>
            <a:ext cx="3657600" cy="241092"/>
          </a:xfrm>
        </p:spPr>
        <p:txBody>
          <a:bodyPr/>
          <a:lstStyle/>
          <a:p>
            <a:r>
              <a:rPr lang="en-US"/>
              <a:t>March to March.</a:t>
            </a:r>
          </a:p>
          <a:p>
            <a:r>
              <a:rPr lang="en-US"/>
              <a:t>April to April, per day </a:t>
            </a:r>
          </a:p>
        </p:txBody>
      </p:sp>
      <p:grpSp>
        <p:nvGrpSpPr>
          <p:cNvPr id="12" name="Group 11">
            <a:extLst>
              <a:ext uri="{FF2B5EF4-FFF2-40B4-BE49-F238E27FC236}">
                <a16:creationId xmlns:a16="http://schemas.microsoft.com/office/drawing/2014/main" id="{23BC9E95-1DC9-2875-A56E-9ADE1192A408}"/>
              </a:ext>
            </a:extLst>
          </p:cNvPr>
          <p:cNvGrpSpPr>
            <a:grpSpLocks noChangeAspect="1"/>
          </p:cNvGrpSpPr>
          <p:nvPr/>
        </p:nvGrpSpPr>
        <p:grpSpPr bwMode="gray">
          <a:xfrm>
            <a:off x="4483230" y="2028970"/>
            <a:ext cx="623542" cy="533546"/>
            <a:chOff x="875323" y="2298542"/>
            <a:chExt cx="307976" cy="263525"/>
          </a:xfrm>
          <a:solidFill>
            <a:schemeClr val="bg2"/>
          </a:solidFill>
        </p:grpSpPr>
        <p:sp>
          <p:nvSpPr>
            <p:cNvPr id="16" name="Freeform 82">
              <a:extLst>
                <a:ext uri="{FF2B5EF4-FFF2-40B4-BE49-F238E27FC236}">
                  <a16:creationId xmlns:a16="http://schemas.microsoft.com/office/drawing/2014/main" id="{FA930B86-7948-15FE-D93B-7323E8CEFCC9}"/>
                </a:ext>
              </a:extLst>
            </p:cNvPr>
            <p:cNvSpPr>
              <a:spLocks/>
            </p:cNvSpPr>
            <p:nvPr/>
          </p:nvSpPr>
          <p:spPr bwMode="gray">
            <a:xfrm>
              <a:off x="1042011" y="2298542"/>
              <a:ext cx="141288" cy="263525"/>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grpFill/>
            <a:ln w="0">
              <a:noFill/>
              <a:prstDash val="solid"/>
              <a:round/>
              <a:headEnd/>
              <a:tailEnd/>
            </a:ln>
          </p:spPr>
          <p:txBody>
            <a:bodyPr vert="horz" wrap="square" lIns="130629" tIns="65314" rIns="130629" bIns="65314" numCol="1" anchor="t" anchorCtr="0" compatLnSpc="1">
              <a:prstTxWarp prst="textNoShape">
                <a:avLst/>
              </a:prstTxWarp>
            </a:bodyPr>
            <a:lstStyle/>
            <a:p>
              <a:endParaRPr lang="en-US" sz="2571"/>
            </a:p>
          </p:txBody>
        </p:sp>
        <p:sp>
          <p:nvSpPr>
            <p:cNvPr id="17" name="Freeform 83">
              <a:extLst>
                <a:ext uri="{FF2B5EF4-FFF2-40B4-BE49-F238E27FC236}">
                  <a16:creationId xmlns:a16="http://schemas.microsoft.com/office/drawing/2014/main" id="{A1CA58E8-6C0A-34E2-4011-EE1F532E6C04}"/>
                </a:ext>
              </a:extLst>
            </p:cNvPr>
            <p:cNvSpPr>
              <a:spLocks/>
            </p:cNvSpPr>
            <p:nvPr/>
          </p:nvSpPr>
          <p:spPr bwMode="gray">
            <a:xfrm>
              <a:off x="875323" y="2298542"/>
              <a:ext cx="141288" cy="263525"/>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grpFill/>
            <a:ln w="0">
              <a:noFill/>
              <a:prstDash val="solid"/>
              <a:round/>
              <a:headEnd/>
              <a:tailEnd/>
            </a:ln>
          </p:spPr>
          <p:txBody>
            <a:bodyPr vert="horz" wrap="square" lIns="130629" tIns="65314" rIns="130629" bIns="65314" numCol="1" anchor="t" anchorCtr="0" compatLnSpc="1">
              <a:prstTxWarp prst="textNoShape">
                <a:avLst/>
              </a:prstTxWarp>
            </a:bodyPr>
            <a:lstStyle/>
            <a:p>
              <a:endParaRPr lang="en-US" sz="2571"/>
            </a:p>
          </p:txBody>
        </p:sp>
      </p:grpSp>
      <p:grpSp>
        <p:nvGrpSpPr>
          <p:cNvPr id="20" name="Group 19">
            <a:extLst>
              <a:ext uri="{FF2B5EF4-FFF2-40B4-BE49-F238E27FC236}">
                <a16:creationId xmlns:a16="http://schemas.microsoft.com/office/drawing/2014/main" id="{74A06EED-4BA5-A46A-6707-00664E8B80F6}"/>
              </a:ext>
            </a:extLst>
          </p:cNvPr>
          <p:cNvGrpSpPr>
            <a:grpSpLocks noChangeAspect="1"/>
          </p:cNvGrpSpPr>
          <p:nvPr/>
        </p:nvGrpSpPr>
        <p:grpSpPr bwMode="gray">
          <a:xfrm rot="10800000">
            <a:off x="6436521" y="4547954"/>
            <a:ext cx="623542" cy="533546"/>
            <a:chOff x="875323" y="2298542"/>
            <a:chExt cx="307976" cy="263525"/>
          </a:xfrm>
          <a:solidFill>
            <a:schemeClr val="bg2"/>
          </a:solidFill>
        </p:grpSpPr>
        <p:sp>
          <p:nvSpPr>
            <p:cNvPr id="21" name="Freeform 85">
              <a:extLst>
                <a:ext uri="{FF2B5EF4-FFF2-40B4-BE49-F238E27FC236}">
                  <a16:creationId xmlns:a16="http://schemas.microsoft.com/office/drawing/2014/main" id="{5E190416-A1F4-EF30-DA92-AE9F256A4566}"/>
                </a:ext>
              </a:extLst>
            </p:cNvPr>
            <p:cNvSpPr>
              <a:spLocks/>
            </p:cNvSpPr>
            <p:nvPr/>
          </p:nvSpPr>
          <p:spPr bwMode="gray">
            <a:xfrm>
              <a:off x="1042011" y="2298542"/>
              <a:ext cx="141288" cy="263525"/>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grpFill/>
            <a:ln w="0">
              <a:noFill/>
              <a:prstDash val="solid"/>
              <a:round/>
              <a:headEnd/>
              <a:tailEnd/>
            </a:ln>
          </p:spPr>
          <p:txBody>
            <a:bodyPr vert="horz" wrap="square" lIns="130629" tIns="65314" rIns="130629" bIns="65314" numCol="1" anchor="t" anchorCtr="0" compatLnSpc="1">
              <a:prstTxWarp prst="textNoShape">
                <a:avLst/>
              </a:prstTxWarp>
            </a:bodyPr>
            <a:lstStyle/>
            <a:p>
              <a:endParaRPr lang="en-US" sz="2571"/>
            </a:p>
          </p:txBody>
        </p:sp>
        <p:sp>
          <p:nvSpPr>
            <p:cNvPr id="22" name="Freeform 86">
              <a:extLst>
                <a:ext uri="{FF2B5EF4-FFF2-40B4-BE49-F238E27FC236}">
                  <a16:creationId xmlns:a16="http://schemas.microsoft.com/office/drawing/2014/main" id="{A15ACAE9-BDD8-A929-452E-297465613497}"/>
                </a:ext>
              </a:extLst>
            </p:cNvPr>
            <p:cNvSpPr>
              <a:spLocks/>
            </p:cNvSpPr>
            <p:nvPr/>
          </p:nvSpPr>
          <p:spPr bwMode="gray">
            <a:xfrm>
              <a:off x="875323" y="2298542"/>
              <a:ext cx="141288" cy="263525"/>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grpFill/>
            <a:ln w="0">
              <a:noFill/>
              <a:prstDash val="solid"/>
              <a:round/>
              <a:headEnd/>
              <a:tailEnd/>
            </a:ln>
          </p:spPr>
          <p:txBody>
            <a:bodyPr vert="horz" wrap="square" lIns="130629" tIns="65314" rIns="130629" bIns="65314" numCol="1" anchor="t" anchorCtr="0" compatLnSpc="1">
              <a:prstTxWarp prst="textNoShape">
                <a:avLst/>
              </a:prstTxWarp>
            </a:bodyPr>
            <a:lstStyle/>
            <a:p>
              <a:endParaRPr lang="en-US" sz="2571"/>
            </a:p>
          </p:txBody>
        </p:sp>
      </p:grpSp>
      <p:sp>
        <p:nvSpPr>
          <p:cNvPr id="36" name="Rectangle 35">
            <a:extLst>
              <a:ext uri="{FF2B5EF4-FFF2-40B4-BE49-F238E27FC236}">
                <a16:creationId xmlns:a16="http://schemas.microsoft.com/office/drawing/2014/main" id="{D52C19C5-2DA0-66F9-5BCB-B901D621F90D}"/>
              </a:ext>
            </a:extLst>
          </p:cNvPr>
          <p:cNvSpPr/>
          <p:nvPr/>
        </p:nvSpPr>
        <p:spPr bwMode="gray">
          <a:xfrm>
            <a:off x="1627169" y="1855394"/>
            <a:ext cx="1289781" cy="677108"/>
          </a:xfrm>
          <a:prstGeom prst="rect">
            <a:avLst/>
          </a:prstGeom>
        </p:spPr>
        <p:txBody>
          <a:bodyPr wrap="square" lIns="0" tIns="0" rIns="0" bIns="0">
            <a:spAutoFit/>
          </a:bodyPr>
          <a:lstStyle/>
          <a:p>
            <a:pPr>
              <a:spcBef>
                <a:spcPts val="571"/>
              </a:spcBef>
            </a:pPr>
            <a:endParaRPr lang="en-US" sz="4400">
              <a:latin typeface="+mj-lt"/>
            </a:endParaRPr>
          </a:p>
        </p:txBody>
      </p:sp>
      <p:sp>
        <p:nvSpPr>
          <p:cNvPr id="48" name="TextBox 47">
            <a:extLst>
              <a:ext uri="{FF2B5EF4-FFF2-40B4-BE49-F238E27FC236}">
                <a16:creationId xmlns:a16="http://schemas.microsoft.com/office/drawing/2014/main" id="{40B8F46B-D464-AA68-1167-691F813B03EB}"/>
              </a:ext>
            </a:extLst>
          </p:cNvPr>
          <p:cNvSpPr txBox="1"/>
          <p:nvPr/>
        </p:nvSpPr>
        <p:spPr bwMode="gray">
          <a:xfrm>
            <a:off x="4963743" y="3198310"/>
            <a:ext cx="2369248" cy="461665"/>
          </a:xfrm>
          <a:prstGeom prst="rect">
            <a:avLst/>
          </a:prstGeom>
        </p:spPr>
        <p:txBody>
          <a:bodyPr vert="horz" wrap="square" lIns="0" tIns="0" rIns="0" bIns="0" rtlCol="0">
            <a:spAutoFit/>
          </a:bodyPr>
          <a:lstStyle/>
          <a:p>
            <a:pPr>
              <a:spcBef>
                <a:spcPts val="600"/>
              </a:spcBef>
              <a:buClr>
                <a:schemeClr val="accent6"/>
              </a:buClr>
            </a:pPr>
            <a:r>
              <a:rPr lang="en-US" sz="1500" dirty="0"/>
              <a:t>“U.S. inflation is coming back down to Earth”</a:t>
            </a:r>
          </a:p>
        </p:txBody>
      </p:sp>
      <p:sp>
        <p:nvSpPr>
          <p:cNvPr id="49" name="TextBox 48">
            <a:extLst>
              <a:ext uri="{FF2B5EF4-FFF2-40B4-BE49-F238E27FC236}">
                <a16:creationId xmlns:a16="http://schemas.microsoft.com/office/drawing/2014/main" id="{A4C49601-3AB6-D9C3-CCCE-525BDEC6B032}"/>
              </a:ext>
            </a:extLst>
          </p:cNvPr>
          <p:cNvSpPr txBox="1"/>
          <p:nvPr/>
        </p:nvSpPr>
        <p:spPr bwMode="gray">
          <a:xfrm>
            <a:off x="4917289" y="4072762"/>
            <a:ext cx="2369249" cy="461665"/>
          </a:xfrm>
          <a:prstGeom prst="rect">
            <a:avLst/>
          </a:prstGeom>
        </p:spPr>
        <p:txBody>
          <a:bodyPr vert="horz" wrap="square" lIns="0" tIns="0" rIns="0" bIns="0" rtlCol="0">
            <a:spAutoFit/>
          </a:bodyPr>
          <a:lstStyle/>
          <a:p>
            <a:pPr>
              <a:spcBef>
                <a:spcPts val="600"/>
              </a:spcBef>
              <a:buClr>
                <a:schemeClr val="accent6"/>
              </a:buClr>
            </a:pPr>
            <a:r>
              <a:rPr lang="en-US" sz="1500" dirty="0"/>
              <a:t>“Early 2023 healthcare wage inflation eases”</a:t>
            </a:r>
          </a:p>
        </p:txBody>
      </p:sp>
      <p:sp>
        <p:nvSpPr>
          <p:cNvPr id="24" name="Text Placeholder 3">
            <a:extLst>
              <a:ext uri="{FF2B5EF4-FFF2-40B4-BE49-F238E27FC236}">
                <a16:creationId xmlns:a16="http://schemas.microsoft.com/office/drawing/2014/main" id="{DC882642-A37A-4CDC-87A5-DDDE33374543}"/>
              </a:ext>
            </a:extLst>
          </p:cNvPr>
          <p:cNvSpPr txBox="1">
            <a:spLocks/>
          </p:cNvSpPr>
          <p:nvPr/>
        </p:nvSpPr>
        <p:spPr bwMode="gray">
          <a:xfrm>
            <a:off x="9221505" y="4564971"/>
            <a:ext cx="2369249" cy="215444"/>
          </a:xfrm>
          <a:prstGeom prst="rect">
            <a:avLst/>
          </a:prstGeom>
        </p:spPr>
        <p:txBody>
          <a:bodyPr wrap="square" lIns="0" tIns="0" rIns="0" bIns="0" anchor="t">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dirty="0">
                <a:solidFill>
                  <a:schemeClr val="tx1"/>
                </a:solidFill>
              </a:rPr>
              <a:t>U.S. GDP growth Q1 2023</a:t>
            </a:r>
          </a:p>
        </p:txBody>
      </p:sp>
      <p:sp>
        <p:nvSpPr>
          <p:cNvPr id="27" name="Text Placeholder 3">
            <a:extLst>
              <a:ext uri="{FF2B5EF4-FFF2-40B4-BE49-F238E27FC236}">
                <a16:creationId xmlns:a16="http://schemas.microsoft.com/office/drawing/2014/main" id="{8AA438B1-C362-4454-8B9A-E957C6AA30C4}"/>
              </a:ext>
            </a:extLst>
          </p:cNvPr>
          <p:cNvSpPr txBox="1">
            <a:spLocks/>
          </p:cNvSpPr>
          <p:nvPr/>
        </p:nvSpPr>
        <p:spPr bwMode="gray">
          <a:xfrm>
            <a:off x="9221505" y="2628875"/>
            <a:ext cx="2369249" cy="430887"/>
          </a:xfrm>
          <a:prstGeom prst="rect">
            <a:avLst/>
          </a:prstGeom>
        </p:spPr>
        <p:txBody>
          <a:bodyPr wrap="square" lIns="0" tIns="0" rIns="0" bIns="0" anchor="t">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a:solidFill>
                  <a:schemeClr val="tx1"/>
                </a:solidFill>
              </a:rPr>
              <a:t>increase in Consumer Price Index, May 2022-2023</a:t>
            </a:r>
          </a:p>
        </p:txBody>
      </p:sp>
      <p:sp>
        <p:nvSpPr>
          <p:cNvPr id="29" name="Rectangle 28">
            <a:extLst>
              <a:ext uri="{FF2B5EF4-FFF2-40B4-BE49-F238E27FC236}">
                <a16:creationId xmlns:a16="http://schemas.microsoft.com/office/drawing/2014/main" id="{6CD31728-DCD5-40D7-8DE1-EB0475CE8629}"/>
              </a:ext>
            </a:extLst>
          </p:cNvPr>
          <p:cNvSpPr/>
          <p:nvPr/>
        </p:nvSpPr>
        <p:spPr bwMode="gray">
          <a:xfrm>
            <a:off x="9221505" y="1863521"/>
            <a:ext cx="1289781" cy="677108"/>
          </a:xfrm>
          <a:prstGeom prst="rect">
            <a:avLst/>
          </a:prstGeom>
        </p:spPr>
        <p:txBody>
          <a:bodyPr wrap="square" lIns="0" tIns="0" rIns="0" bIns="0">
            <a:spAutoFit/>
          </a:bodyPr>
          <a:lstStyle/>
          <a:p>
            <a:pPr>
              <a:spcBef>
                <a:spcPts val="571"/>
              </a:spcBef>
            </a:pPr>
            <a:r>
              <a:rPr lang="en-US" sz="4400">
                <a:latin typeface="+mj-lt"/>
              </a:rPr>
              <a:t>4.0%</a:t>
            </a:r>
          </a:p>
        </p:txBody>
      </p:sp>
      <p:sp>
        <p:nvSpPr>
          <p:cNvPr id="32" name="Rectangle 31">
            <a:extLst>
              <a:ext uri="{FF2B5EF4-FFF2-40B4-BE49-F238E27FC236}">
                <a16:creationId xmlns:a16="http://schemas.microsoft.com/office/drawing/2014/main" id="{3E7EBFAF-1F41-4F70-A653-A36A746D8CA6}"/>
              </a:ext>
            </a:extLst>
          </p:cNvPr>
          <p:cNvSpPr/>
          <p:nvPr/>
        </p:nvSpPr>
        <p:spPr bwMode="gray">
          <a:xfrm>
            <a:off x="9221505" y="3819313"/>
            <a:ext cx="1820716" cy="677108"/>
          </a:xfrm>
          <a:prstGeom prst="rect">
            <a:avLst/>
          </a:prstGeom>
        </p:spPr>
        <p:txBody>
          <a:bodyPr wrap="square" lIns="0" tIns="0" rIns="0" bIns="0">
            <a:spAutoFit/>
          </a:bodyPr>
          <a:lstStyle/>
          <a:p>
            <a:pPr>
              <a:spcBef>
                <a:spcPts val="571"/>
              </a:spcBef>
            </a:pPr>
            <a:r>
              <a:rPr lang="en-US" sz="4400">
                <a:latin typeface="+mj-lt"/>
              </a:rPr>
              <a:t>1.3%</a:t>
            </a:r>
          </a:p>
        </p:txBody>
      </p:sp>
      <p:pic>
        <p:nvPicPr>
          <p:cNvPr id="34" name="Picture 33" descr="Icon&#10;&#10;Description automatically generated">
            <a:extLst>
              <a:ext uri="{FF2B5EF4-FFF2-40B4-BE49-F238E27FC236}">
                <a16:creationId xmlns:a16="http://schemas.microsoft.com/office/drawing/2014/main" id="{BFC94062-B4FE-4458-A3D7-1EDAE421C92F}"/>
              </a:ext>
            </a:extLst>
          </p:cNvPr>
          <p:cNvPicPr>
            <a:picLocks noChangeAspect="1"/>
          </p:cNvPicPr>
          <p:nvPr/>
        </p:nvPicPr>
        <p:blipFill>
          <a:blip r:embed="rId3"/>
          <a:stretch>
            <a:fillRect/>
          </a:stretch>
        </p:blipFill>
        <p:spPr>
          <a:xfrm>
            <a:off x="8108967" y="2113347"/>
            <a:ext cx="853439" cy="822959"/>
          </a:xfrm>
          <a:prstGeom prst="rect">
            <a:avLst/>
          </a:prstGeom>
        </p:spPr>
      </p:pic>
      <p:pic>
        <p:nvPicPr>
          <p:cNvPr id="35" name="Picture 34" descr="A close up of a logo&#10;&#10;Description automatically generated">
            <a:extLst>
              <a:ext uri="{FF2B5EF4-FFF2-40B4-BE49-F238E27FC236}">
                <a16:creationId xmlns:a16="http://schemas.microsoft.com/office/drawing/2014/main" id="{C7D7C2A0-6EBF-488A-B539-D6FF59137B0E}"/>
              </a:ext>
            </a:extLst>
          </p:cNvPr>
          <p:cNvPicPr>
            <a:picLocks noChangeAspect="1"/>
          </p:cNvPicPr>
          <p:nvPr/>
        </p:nvPicPr>
        <p:blipFill>
          <a:blip r:embed="rId4"/>
          <a:stretch>
            <a:fillRect/>
          </a:stretch>
        </p:blipFill>
        <p:spPr>
          <a:xfrm>
            <a:off x="609600" y="4198379"/>
            <a:ext cx="822959" cy="822959"/>
          </a:xfrm>
          <a:prstGeom prst="rect">
            <a:avLst/>
          </a:prstGeom>
        </p:spPr>
      </p:pic>
      <p:pic>
        <p:nvPicPr>
          <p:cNvPr id="37" name="Picture 36" descr="Icon&#10;&#10;Description automatically generated">
            <a:extLst>
              <a:ext uri="{FF2B5EF4-FFF2-40B4-BE49-F238E27FC236}">
                <a16:creationId xmlns:a16="http://schemas.microsoft.com/office/drawing/2014/main" id="{AA3FCC3C-A093-451F-B16A-DCC389035B6E}"/>
              </a:ext>
            </a:extLst>
          </p:cNvPr>
          <p:cNvPicPr>
            <a:picLocks noChangeAspect="1"/>
          </p:cNvPicPr>
          <p:nvPr/>
        </p:nvPicPr>
        <p:blipFill>
          <a:blip r:embed="rId5"/>
          <a:stretch>
            <a:fillRect/>
          </a:stretch>
        </p:blipFill>
        <p:spPr>
          <a:xfrm>
            <a:off x="8020459" y="4031839"/>
            <a:ext cx="1030455" cy="817257"/>
          </a:xfrm>
          <a:prstGeom prst="rect">
            <a:avLst/>
          </a:prstGeom>
        </p:spPr>
      </p:pic>
      <p:pic>
        <p:nvPicPr>
          <p:cNvPr id="39" name="Picture 38" descr="Icon&#10;&#10;Description automatically generated">
            <a:extLst>
              <a:ext uri="{FF2B5EF4-FFF2-40B4-BE49-F238E27FC236}">
                <a16:creationId xmlns:a16="http://schemas.microsoft.com/office/drawing/2014/main" id="{DE9BB288-4DA7-4347-904C-BAD262C757E8}"/>
              </a:ext>
            </a:extLst>
          </p:cNvPr>
          <p:cNvPicPr>
            <a:picLocks noChangeAspect="1"/>
          </p:cNvPicPr>
          <p:nvPr/>
        </p:nvPicPr>
        <p:blipFill>
          <a:blip r:embed="rId6"/>
          <a:stretch>
            <a:fillRect/>
          </a:stretch>
        </p:blipFill>
        <p:spPr>
          <a:xfrm>
            <a:off x="645018" y="2139698"/>
            <a:ext cx="741962" cy="785607"/>
          </a:xfrm>
          <a:prstGeom prst="rect">
            <a:avLst/>
          </a:prstGeom>
        </p:spPr>
      </p:pic>
      <p:sp>
        <p:nvSpPr>
          <p:cNvPr id="3" name="TextBox 2">
            <a:extLst>
              <a:ext uri="{FF2B5EF4-FFF2-40B4-BE49-F238E27FC236}">
                <a16:creationId xmlns:a16="http://schemas.microsoft.com/office/drawing/2014/main" id="{F2FD1B1D-6298-FABA-F6DD-4CCA6E61E863}"/>
              </a:ext>
            </a:extLst>
          </p:cNvPr>
          <p:cNvSpPr txBox="1"/>
          <p:nvPr/>
        </p:nvSpPr>
        <p:spPr bwMode="gray">
          <a:xfrm>
            <a:off x="4917290" y="2418726"/>
            <a:ext cx="2369248" cy="461665"/>
          </a:xfrm>
          <a:prstGeom prst="rect">
            <a:avLst/>
          </a:prstGeom>
        </p:spPr>
        <p:txBody>
          <a:bodyPr vert="horz" wrap="square" lIns="0" tIns="0" rIns="0" bIns="0" rtlCol="0">
            <a:spAutoFit/>
          </a:bodyPr>
          <a:lstStyle/>
          <a:p>
            <a:pPr>
              <a:spcBef>
                <a:spcPts val="600"/>
              </a:spcBef>
              <a:buClr>
                <a:schemeClr val="accent6"/>
              </a:buClr>
            </a:pPr>
            <a:r>
              <a:rPr lang="en-US" sz="1500"/>
              <a:t>“Healthcare cost pressures ease in 2023…”</a:t>
            </a:r>
          </a:p>
        </p:txBody>
      </p:sp>
      <p:sp>
        <p:nvSpPr>
          <p:cNvPr id="5" name="Rectangle 4">
            <a:extLst>
              <a:ext uri="{FF2B5EF4-FFF2-40B4-BE49-F238E27FC236}">
                <a16:creationId xmlns:a16="http://schemas.microsoft.com/office/drawing/2014/main" id="{23982789-0090-CF65-C597-C7E9419AC448}"/>
              </a:ext>
            </a:extLst>
          </p:cNvPr>
          <p:cNvSpPr/>
          <p:nvPr/>
        </p:nvSpPr>
        <p:spPr bwMode="gray">
          <a:xfrm>
            <a:off x="1627169" y="2620748"/>
            <a:ext cx="1954924" cy="692497"/>
          </a:xfrm>
          <a:prstGeom prst="rect">
            <a:avLst/>
          </a:prstGeom>
        </p:spPr>
        <p:txBody>
          <a:bodyPr wrap="square" lIns="0" tIns="0" rIns="0" bIns="0" anchor="t" anchorCtr="0">
            <a:spAutoFit/>
          </a:bodyPr>
          <a:lstStyle/>
          <a:p>
            <a:pPr>
              <a:spcBef>
                <a:spcPts val="714"/>
              </a:spcBef>
            </a:pPr>
            <a:r>
              <a:rPr lang="en-US" sz="1500"/>
              <a:t>increase</a:t>
            </a:r>
            <a:r>
              <a:rPr lang="en-US" sz="1500">
                <a:solidFill>
                  <a:schemeClr val="accent4"/>
                </a:solidFill>
              </a:rPr>
              <a:t> in healthcare sector wages from 2022 to 2023</a:t>
            </a:r>
            <a:r>
              <a:rPr lang="en-US" sz="1500" baseline="30000">
                <a:solidFill>
                  <a:schemeClr val="accent4"/>
                </a:solidFill>
              </a:rPr>
              <a:t>1</a:t>
            </a:r>
          </a:p>
        </p:txBody>
      </p:sp>
      <p:sp>
        <p:nvSpPr>
          <p:cNvPr id="6" name="Rectangle 5">
            <a:extLst>
              <a:ext uri="{FF2B5EF4-FFF2-40B4-BE49-F238E27FC236}">
                <a16:creationId xmlns:a16="http://schemas.microsoft.com/office/drawing/2014/main" id="{DD847015-7803-5F8F-3D30-2C7FC774EE59}"/>
              </a:ext>
            </a:extLst>
          </p:cNvPr>
          <p:cNvSpPr/>
          <p:nvPr/>
        </p:nvSpPr>
        <p:spPr bwMode="gray">
          <a:xfrm>
            <a:off x="1627169" y="1855394"/>
            <a:ext cx="1289781" cy="677108"/>
          </a:xfrm>
          <a:prstGeom prst="rect">
            <a:avLst/>
          </a:prstGeom>
        </p:spPr>
        <p:txBody>
          <a:bodyPr wrap="square" lIns="0" tIns="0" rIns="0" bIns="0">
            <a:spAutoFit/>
          </a:bodyPr>
          <a:lstStyle/>
          <a:p>
            <a:pPr>
              <a:spcBef>
                <a:spcPts val="571"/>
              </a:spcBef>
            </a:pPr>
            <a:r>
              <a:rPr lang="en-US" sz="4400">
                <a:latin typeface="+mj-lt"/>
              </a:rPr>
              <a:t>1.2%</a:t>
            </a:r>
          </a:p>
        </p:txBody>
      </p:sp>
      <p:sp>
        <p:nvSpPr>
          <p:cNvPr id="26" name="Rectangle 25">
            <a:extLst>
              <a:ext uri="{FF2B5EF4-FFF2-40B4-BE49-F238E27FC236}">
                <a16:creationId xmlns:a16="http://schemas.microsoft.com/office/drawing/2014/main" id="{86718753-6BA8-1119-E6CA-33A05CC1DB2A}"/>
              </a:ext>
            </a:extLst>
          </p:cNvPr>
          <p:cNvSpPr/>
          <p:nvPr/>
        </p:nvSpPr>
        <p:spPr bwMode="gray">
          <a:xfrm>
            <a:off x="1603150" y="4619210"/>
            <a:ext cx="1954924" cy="692497"/>
          </a:xfrm>
          <a:prstGeom prst="rect">
            <a:avLst/>
          </a:prstGeom>
        </p:spPr>
        <p:txBody>
          <a:bodyPr wrap="square" lIns="0" tIns="0" rIns="0" bIns="0" anchor="t" anchorCtr="0">
            <a:spAutoFit/>
          </a:bodyPr>
          <a:lstStyle/>
          <a:p>
            <a:pPr>
              <a:spcBef>
                <a:spcPts val="714"/>
              </a:spcBef>
            </a:pPr>
            <a:r>
              <a:rPr lang="en-US" sz="1500"/>
              <a:t>increase</a:t>
            </a:r>
            <a:r>
              <a:rPr lang="en-US" sz="1500">
                <a:solidFill>
                  <a:schemeClr val="accent4"/>
                </a:solidFill>
              </a:rPr>
              <a:t> in hospital supply expenses from 2022 to 2023</a:t>
            </a:r>
            <a:r>
              <a:rPr lang="en-US" sz="1500" baseline="30000">
                <a:solidFill>
                  <a:schemeClr val="accent4"/>
                </a:solidFill>
              </a:rPr>
              <a:t>2</a:t>
            </a:r>
          </a:p>
        </p:txBody>
      </p:sp>
      <p:sp>
        <p:nvSpPr>
          <p:cNvPr id="28" name="Rectangle 27">
            <a:extLst>
              <a:ext uri="{FF2B5EF4-FFF2-40B4-BE49-F238E27FC236}">
                <a16:creationId xmlns:a16="http://schemas.microsoft.com/office/drawing/2014/main" id="{481D2F52-9E23-2AAB-78CB-6FD1B3BC6A64}"/>
              </a:ext>
            </a:extLst>
          </p:cNvPr>
          <p:cNvSpPr/>
          <p:nvPr/>
        </p:nvSpPr>
        <p:spPr bwMode="gray">
          <a:xfrm>
            <a:off x="1603150" y="3874176"/>
            <a:ext cx="1289781" cy="677108"/>
          </a:xfrm>
          <a:prstGeom prst="rect">
            <a:avLst/>
          </a:prstGeom>
        </p:spPr>
        <p:txBody>
          <a:bodyPr wrap="square" lIns="0" tIns="0" rIns="0" bIns="0">
            <a:spAutoFit/>
          </a:bodyPr>
          <a:lstStyle/>
          <a:p>
            <a:pPr>
              <a:spcBef>
                <a:spcPts val="571"/>
              </a:spcBef>
            </a:pPr>
            <a:r>
              <a:rPr lang="en-US" sz="4400" dirty="0">
                <a:latin typeface="+mj-lt"/>
              </a:rPr>
              <a:t>3.0%</a:t>
            </a:r>
          </a:p>
        </p:txBody>
      </p:sp>
      <p:cxnSp>
        <p:nvCxnSpPr>
          <p:cNvPr id="38" name="Straight Connector 37">
            <a:extLst>
              <a:ext uri="{FF2B5EF4-FFF2-40B4-BE49-F238E27FC236}">
                <a16:creationId xmlns:a16="http://schemas.microsoft.com/office/drawing/2014/main" id="{C54F305C-43E4-7E63-782D-635FD437804E}"/>
              </a:ext>
            </a:extLst>
          </p:cNvPr>
          <p:cNvCxnSpPr>
            <a:cxnSpLocks/>
          </p:cNvCxnSpPr>
          <p:nvPr/>
        </p:nvCxnSpPr>
        <p:spPr bwMode="gray">
          <a:xfrm flipV="1">
            <a:off x="1606144" y="2491841"/>
            <a:ext cx="1757470" cy="10457"/>
          </a:xfrm>
          <a:prstGeom prst="line">
            <a:avLst/>
          </a:prstGeom>
          <a:ln w="28575">
            <a:solidFill>
              <a:schemeClr val="accent6"/>
            </a:solidFill>
            <a:headEnd type="none" w="med" len="med"/>
            <a:tailEnd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687A0CB-17BF-3673-266A-E684763ADFF8}"/>
              </a:ext>
            </a:extLst>
          </p:cNvPr>
          <p:cNvCxnSpPr>
            <a:cxnSpLocks/>
          </p:cNvCxnSpPr>
          <p:nvPr/>
        </p:nvCxnSpPr>
        <p:spPr bwMode="gray">
          <a:xfrm flipV="1">
            <a:off x="1593598" y="4491192"/>
            <a:ext cx="1757470" cy="10457"/>
          </a:xfrm>
          <a:prstGeom prst="line">
            <a:avLst/>
          </a:prstGeom>
          <a:ln w="28575">
            <a:solidFill>
              <a:schemeClr val="accent6"/>
            </a:solidFill>
            <a:headEnd type="none" w="med" len="med"/>
            <a:tailEnd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340EE06-9743-DE0E-40C5-8009E1C9AB2F}"/>
              </a:ext>
            </a:extLst>
          </p:cNvPr>
          <p:cNvCxnSpPr>
            <a:cxnSpLocks/>
          </p:cNvCxnSpPr>
          <p:nvPr/>
        </p:nvCxnSpPr>
        <p:spPr bwMode="gray">
          <a:xfrm flipV="1">
            <a:off x="9221505" y="2481384"/>
            <a:ext cx="1757470" cy="10457"/>
          </a:xfrm>
          <a:prstGeom prst="line">
            <a:avLst/>
          </a:prstGeom>
          <a:ln w="28575">
            <a:solidFill>
              <a:schemeClr val="accent6"/>
            </a:solidFill>
            <a:headEnd type="none" w="med" len="med"/>
            <a:tailEnd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A894FA8-9F62-2EC0-9678-05288B81F0D9}"/>
              </a:ext>
            </a:extLst>
          </p:cNvPr>
          <p:cNvCxnSpPr>
            <a:cxnSpLocks/>
          </p:cNvCxnSpPr>
          <p:nvPr/>
        </p:nvCxnSpPr>
        <p:spPr bwMode="gray">
          <a:xfrm flipV="1">
            <a:off x="9253128" y="4485963"/>
            <a:ext cx="1757470" cy="10457"/>
          </a:xfrm>
          <a:prstGeom prst="line">
            <a:avLst/>
          </a:prstGeom>
          <a:ln w="28575">
            <a:solidFill>
              <a:schemeClr val="accent6"/>
            </a:solidFill>
            <a:headEnd type="none" w="med" len="med"/>
            <a:tailEnd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7715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63E6EB-3049-474F-B780-17EC316A1E42}"/>
              </a:ext>
            </a:extLst>
          </p:cNvPr>
          <p:cNvGrpSpPr/>
          <p:nvPr/>
        </p:nvGrpSpPr>
        <p:grpSpPr>
          <a:xfrm>
            <a:off x="2748614" y="1566247"/>
            <a:ext cx="5687699" cy="2278398"/>
            <a:chOff x="868168" y="1857120"/>
            <a:chExt cx="5502925" cy="2354488"/>
          </a:xfrm>
        </p:grpSpPr>
        <p:sp>
          <p:nvSpPr>
            <p:cNvPr id="28" name="Rectangle 27">
              <a:extLst>
                <a:ext uri="{FF2B5EF4-FFF2-40B4-BE49-F238E27FC236}">
                  <a16:creationId xmlns:a16="http://schemas.microsoft.com/office/drawing/2014/main" id="{AE4BE13B-B118-418A-B672-C815F280D618}"/>
                </a:ext>
              </a:extLst>
            </p:cNvPr>
            <p:cNvSpPr/>
            <p:nvPr/>
          </p:nvSpPr>
          <p:spPr bwMode="gray">
            <a:xfrm>
              <a:off x="3620822" y="3034364"/>
              <a:ext cx="2750271" cy="1177244"/>
            </a:xfrm>
            <a:prstGeom prst="rect">
              <a:avLst/>
            </a:prstGeom>
            <a:solidFill>
              <a:schemeClr val="bg2"/>
            </a:solidFill>
            <a:ln w="1905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1000">
                <a:solidFill>
                  <a:schemeClr val="bg2"/>
                </a:solidFill>
                <a:latin typeface="+mj-lt"/>
              </a:endParaRPr>
            </a:p>
          </p:txBody>
        </p:sp>
        <p:sp>
          <p:nvSpPr>
            <p:cNvPr id="29" name="Rectangle 28">
              <a:extLst>
                <a:ext uri="{FF2B5EF4-FFF2-40B4-BE49-F238E27FC236}">
                  <a16:creationId xmlns:a16="http://schemas.microsoft.com/office/drawing/2014/main" id="{E8B1EF7F-0921-42D0-BEB4-66A1422BC475}"/>
                </a:ext>
              </a:extLst>
            </p:cNvPr>
            <p:cNvSpPr/>
            <p:nvPr/>
          </p:nvSpPr>
          <p:spPr bwMode="gray">
            <a:xfrm>
              <a:off x="868168" y="3034364"/>
              <a:ext cx="2750271" cy="1177244"/>
            </a:xfrm>
            <a:prstGeom prst="rect">
              <a:avLst/>
            </a:prstGeom>
            <a:solidFill>
              <a:schemeClr val="bg2"/>
            </a:solidFill>
            <a:ln w="1905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1000">
                <a:solidFill>
                  <a:schemeClr val="bg2"/>
                </a:solidFill>
                <a:latin typeface="+mj-lt"/>
              </a:endParaRPr>
            </a:p>
          </p:txBody>
        </p:sp>
        <p:sp>
          <p:nvSpPr>
            <p:cNvPr id="30" name="Rectangle 29">
              <a:extLst>
                <a:ext uri="{FF2B5EF4-FFF2-40B4-BE49-F238E27FC236}">
                  <a16:creationId xmlns:a16="http://schemas.microsoft.com/office/drawing/2014/main" id="{3E2459A7-28AC-4B32-8889-16EAAAC57E45}"/>
                </a:ext>
              </a:extLst>
            </p:cNvPr>
            <p:cNvSpPr/>
            <p:nvPr/>
          </p:nvSpPr>
          <p:spPr bwMode="gray">
            <a:xfrm>
              <a:off x="3620822" y="1857120"/>
              <a:ext cx="2750271" cy="1177244"/>
            </a:xfrm>
            <a:prstGeom prst="rect">
              <a:avLst/>
            </a:prstGeom>
            <a:solidFill>
              <a:schemeClr val="bg2"/>
            </a:solidFill>
            <a:ln w="1905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1000">
                <a:solidFill>
                  <a:schemeClr val="bg2"/>
                </a:solidFill>
                <a:latin typeface="+mj-lt"/>
              </a:endParaRPr>
            </a:p>
          </p:txBody>
        </p:sp>
        <p:sp>
          <p:nvSpPr>
            <p:cNvPr id="31" name="Rectangle 30">
              <a:extLst>
                <a:ext uri="{FF2B5EF4-FFF2-40B4-BE49-F238E27FC236}">
                  <a16:creationId xmlns:a16="http://schemas.microsoft.com/office/drawing/2014/main" id="{B3BD1085-12E4-4176-B09E-134185A31D8F}"/>
                </a:ext>
              </a:extLst>
            </p:cNvPr>
            <p:cNvSpPr/>
            <p:nvPr/>
          </p:nvSpPr>
          <p:spPr bwMode="gray">
            <a:xfrm>
              <a:off x="868168" y="1857120"/>
              <a:ext cx="2750271" cy="1177244"/>
            </a:xfrm>
            <a:prstGeom prst="rect">
              <a:avLst/>
            </a:prstGeom>
            <a:solidFill>
              <a:schemeClr val="bg2"/>
            </a:solidFill>
            <a:ln w="19050" cap="flat" cmpd="sng" algn="ctr">
              <a:solidFill>
                <a:schemeClr val="accent6"/>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1000">
                <a:solidFill>
                  <a:schemeClr val="bg2"/>
                </a:solidFill>
                <a:latin typeface="+mj-lt"/>
              </a:endParaRPr>
            </a:p>
          </p:txBody>
        </p:sp>
        <p:grpSp>
          <p:nvGrpSpPr>
            <p:cNvPr id="39" name="Group 38">
              <a:extLst>
                <a:ext uri="{FF2B5EF4-FFF2-40B4-BE49-F238E27FC236}">
                  <a16:creationId xmlns:a16="http://schemas.microsoft.com/office/drawing/2014/main" id="{521E2EF1-A35B-4ACF-9916-44B3BF9BC566}"/>
                </a:ext>
              </a:extLst>
            </p:cNvPr>
            <p:cNvGrpSpPr/>
            <p:nvPr/>
          </p:nvGrpSpPr>
          <p:grpSpPr>
            <a:xfrm>
              <a:off x="1593060" y="3487978"/>
              <a:ext cx="193223" cy="182880"/>
              <a:chOff x="1413321" y="8324451"/>
              <a:chExt cx="193223" cy="182880"/>
            </a:xfrm>
          </p:grpSpPr>
          <p:sp>
            <p:nvSpPr>
              <p:cNvPr id="40" name="Oval 39">
                <a:extLst>
                  <a:ext uri="{FF2B5EF4-FFF2-40B4-BE49-F238E27FC236}">
                    <a16:creationId xmlns:a16="http://schemas.microsoft.com/office/drawing/2014/main" id="{1CC2F63E-5BB5-4BDC-916E-06A70038748D}"/>
                  </a:ext>
                </a:extLst>
              </p:cNvPr>
              <p:cNvSpPr/>
              <p:nvPr/>
            </p:nvSpPr>
            <p:spPr bwMode="gray">
              <a:xfrm>
                <a:off x="1418492" y="8324451"/>
                <a:ext cx="182880" cy="182880"/>
              </a:xfrm>
              <a:prstGeom prst="ellipse">
                <a:avLst/>
              </a:prstGeom>
              <a:solidFill>
                <a:schemeClr val="bg1"/>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100" b="1">
                  <a:solidFill>
                    <a:schemeClr val="tx1"/>
                  </a:solidFill>
                </a:endParaRPr>
              </a:p>
            </p:txBody>
          </p:sp>
          <p:sp>
            <p:nvSpPr>
              <p:cNvPr id="41" name="TextBox 40">
                <a:extLst>
                  <a:ext uri="{FF2B5EF4-FFF2-40B4-BE49-F238E27FC236}">
                    <a16:creationId xmlns:a16="http://schemas.microsoft.com/office/drawing/2014/main" id="{7F40E9C0-4798-436C-8C98-28CB79E3FF3F}"/>
                  </a:ext>
                </a:extLst>
              </p:cNvPr>
              <p:cNvSpPr txBox="1"/>
              <p:nvPr/>
            </p:nvSpPr>
            <p:spPr bwMode="gray">
              <a:xfrm>
                <a:off x="1413321" y="8338947"/>
                <a:ext cx="193223" cy="153888"/>
              </a:xfrm>
              <a:prstGeom prst="rect">
                <a:avLst/>
              </a:prstGeom>
              <a:noFill/>
              <a:ln>
                <a:noFill/>
              </a:ln>
            </p:spPr>
            <p:txBody>
              <a:bodyPr wrap="square" lIns="0" tIns="0" rIns="0" bIns="0" rtlCol="0">
                <a:spAutoFit/>
              </a:bodyPr>
              <a:lstStyle/>
              <a:p>
                <a:pPr algn="ctr">
                  <a:spcBef>
                    <a:spcPts val="500"/>
                  </a:spcBef>
                </a:pPr>
                <a:r>
                  <a:rPr lang="en-US" sz="1000" b="1"/>
                  <a:t>4</a:t>
                </a:r>
              </a:p>
            </p:txBody>
          </p:sp>
        </p:grpSp>
        <p:grpSp>
          <p:nvGrpSpPr>
            <p:cNvPr id="42" name="Group 41">
              <a:extLst>
                <a:ext uri="{FF2B5EF4-FFF2-40B4-BE49-F238E27FC236}">
                  <a16:creationId xmlns:a16="http://schemas.microsoft.com/office/drawing/2014/main" id="{BFE607E9-836B-4459-B29B-1B5D8F0E9688}"/>
                </a:ext>
              </a:extLst>
            </p:cNvPr>
            <p:cNvGrpSpPr/>
            <p:nvPr/>
          </p:nvGrpSpPr>
          <p:grpSpPr>
            <a:xfrm>
              <a:off x="1645185" y="2489351"/>
              <a:ext cx="193223" cy="182880"/>
              <a:chOff x="2121197" y="6941712"/>
              <a:chExt cx="193223" cy="182880"/>
            </a:xfrm>
          </p:grpSpPr>
          <p:sp>
            <p:nvSpPr>
              <p:cNvPr id="43" name="Oval 42">
                <a:extLst>
                  <a:ext uri="{FF2B5EF4-FFF2-40B4-BE49-F238E27FC236}">
                    <a16:creationId xmlns:a16="http://schemas.microsoft.com/office/drawing/2014/main" id="{9E7B1E3E-C1D6-4510-80EC-F7DDEBB7D040}"/>
                  </a:ext>
                </a:extLst>
              </p:cNvPr>
              <p:cNvSpPr/>
              <p:nvPr/>
            </p:nvSpPr>
            <p:spPr bwMode="gray">
              <a:xfrm>
                <a:off x="2126368" y="6941712"/>
                <a:ext cx="182880" cy="182880"/>
              </a:xfrm>
              <a:prstGeom prst="ellipse">
                <a:avLst/>
              </a:prstGeom>
              <a:solidFill>
                <a:schemeClr val="bg1"/>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100" b="1">
                  <a:solidFill>
                    <a:schemeClr val="tx1"/>
                  </a:solidFill>
                </a:endParaRPr>
              </a:p>
            </p:txBody>
          </p:sp>
          <p:sp>
            <p:nvSpPr>
              <p:cNvPr id="44" name="TextBox 43">
                <a:extLst>
                  <a:ext uri="{FF2B5EF4-FFF2-40B4-BE49-F238E27FC236}">
                    <a16:creationId xmlns:a16="http://schemas.microsoft.com/office/drawing/2014/main" id="{85AAAD02-B857-4005-B9AC-2F26567B7987}"/>
                  </a:ext>
                </a:extLst>
              </p:cNvPr>
              <p:cNvSpPr txBox="1"/>
              <p:nvPr/>
            </p:nvSpPr>
            <p:spPr bwMode="gray">
              <a:xfrm>
                <a:off x="2121197" y="6956208"/>
                <a:ext cx="193223" cy="153888"/>
              </a:xfrm>
              <a:prstGeom prst="rect">
                <a:avLst/>
              </a:prstGeom>
              <a:noFill/>
              <a:ln>
                <a:noFill/>
              </a:ln>
            </p:spPr>
            <p:txBody>
              <a:bodyPr wrap="square" lIns="0" tIns="0" rIns="0" bIns="0" rtlCol="0">
                <a:spAutoFit/>
              </a:bodyPr>
              <a:lstStyle/>
              <a:p>
                <a:pPr algn="ctr">
                  <a:spcBef>
                    <a:spcPts val="500"/>
                  </a:spcBef>
                </a:pPr>
                <a:r>
                  <a:rPr lang="en-US" sz="1000" b="1"/>
                  <a:t>1</a:t>
                </a:r>
              </a:p>
            </p:txBody>
          </p:sp>
        </p:grpSp>
        <p:grpSp>
          <p:nvGrpSpPr>
            <p:cNvPr id="45" name="Group 44">
              <a:extLst>
                <a:ext uri="{FF2B5EF4-FFF2-40B4-BE49-F238E27FC236}">
                  <a16:creationId xmlns:a16="http://schemas.microsoft.com/office/drawing/2014/main" id="{C602DF5D-CCCF-4603-9495-5A22572FB2BF}"/>
                </a:ext>
              </a:extLst>
            </p:cNvPr>
            <p:cNvGrpSpPr/>
            <p:nvPr/>
          </p:nvGrpSpPr>
          <p:grpSpPr>
            <a:xfrm>
              <a:off x="2181175" y="2359021"/>
              <a:ext cx="193223" cy="182880"/>
              <a:chOff x="2446553" y="7033152"/>
              <a:chExt cx="193223" cy="182880"/>
            </a:xfrm>
          </p:grpSpPr>
          <p:sp>
            <p:nvSpPr>
              <p:cNvPr id="46" name="Oval 45">
                <a:extLst>
                  <a:ext uri="{FF2B5EF4-FFF2-40B4-BE49-F238E27FC236}">
                    <a16:creationId xmlns:a16="http://schemas.microsoft.com/office/drawing/2014/main" id="{CF3515AD-9AF8-4A6B-AE8C-563E0CA6D5E8}"/>
                  </a:ext>
                </a:extLst>
              </p:cNvPr>
              <p:cNvSpPr/>
              <p:nvPr/>
            </p:nvSpPr>
            <p:spPr bwMode="gray">
              <a:xfrm>
                <a:off x="2451724" y="7033152"/>
                <a:ext cx="182880" cy="182880"/>
              </a:xfrm>
              <a:prstGeom prst="ellipse">
                <a:avLst/>
              </a:prstGeom>
              <a:solidFill>
                <a:schemeClr val="bg1"/>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100" b="1">
                  <a:solidFill>
                    <a:schemeClr val="tx1"/>
                  </a:solidFill>
                </a:endParaRPr>
              </a:p>
            </p:txBody>
          </p:sp>
          <p:sp>
            <p:nvSpPr>
              <p:cNvPr id="47" name="TextBox 46">
                <a:extLst>
                  <a:ext uri="{FF2B5EF4-FFF2-40B4-BE49-F238E27FC236}">
                    <a16:creationId xmlns:a16="http://schemas.microsoft.com/office/drawing/2014/main" id="{9607E3E3-3B3B-4D60-A243-F87E306FE0D7}"/>
                  </a:ext>
                </a:extLst>
              </p:cNvPr>
              <p:cNvSpPr txBox="1"/>
              <p:nvPr/>
            </p:nvSpPr>
            <p:spPr bwMode="gray">
              <a:xfrm>
                <a:off x="2446553" y="7047648"/>
                <a:ext cx="193223" cy="153888"/>
              </a:xfrm>
              <a:prstGeom prst="rect">
                <a:avLst/>
              </a:prstGeom>
              <a:noFill/>
              <a:ln>
                <a:noFill/>
              </a:ln>
            </p:spPr>
            <p:txBody>
              <a:bodyPr wrap="square" lIns="0" tIns="0" rIns="0" bIns="0" rtlCol="0">
                <a:spAutoFit/>
              </a:bodyPr>
              <a:lstStyle/>
              <a:p>
                <a:pPr algn="ctr">
                  <a:spcBef>
                    <a:spcPts val="500"/>
                  </a:spcBef>
                </a:pPr>
                <a:r>
                  <a:rPr lang="en-US" sz="1000" b="1"/>
                  <a:t>2</a:t>
                </a:r>
              </a:p>
            </p:txBody>
          </p:sp>
        </p:grpSp>
        <p:grpSp>
          <p:nvGrpSpPr>
            <p:cNvPr id="48" name="Group 47">
              <a:extLst>
                <a:ext uri="{FF2B5EF4-FFF2-40B4-BE49-F238E27FC236}">
                  <a16:creationId xmlns:a16="http://schemas.microsoft.com/office/drawing/2014/main" id="{305CA954-59D5-4C90-826F-C09A6B748326}"/>
                </a:ext>
              </a:extLst>
            </p:cNvPr>
            <p:cNvGrpSpPr/>
            <p:nvPr/>
          </p:nvGrpSpPr>
          <p:grpSpPr>
            <a:xfrm>
              <a:off x="2551366" y="2277516"/>
              <a:ext cx="193223" cy="182880"/>
              <a:chOff x="3273695" y="7495219"/>
              <a:chExt cx="193223" cy="182880"/>
            </a:xfrm>
          </p:grpSpPr>
          <p:sp>
            <p:nvSpPr>
              <p:cNvPr id="49" name="Oval 48">
                <a:extLst>
                  <a:ext uri="{FF2B5EF4-FFF2-40B4-BE49-F238E27FC236}">
                    <a16:creationId xmlns:a16="http://schemas.microsoft.com/office/drawing/2014/main" id="{EE04B1B9-FF25-41EA-859F-07353CABA8EE}"/>
                  </a:ext>
                </a:extLst>
              </p:cNvPr>
              <p:cNvSpPr/>
              <p:nvPr/>
            </p:nvSpPr>
            <p:spPr bwMode="gray">
              <a:xfrm>
                <a:off x="3278866" y="7495219"/>
                <a:ext cx="182880" cy="182880"/>
              </a:xfrm>
              <a:prstGeom prst="ellipse">
                <a:avLst/>
              </a:prstGeom>
              <a:solidFill>
                <a:schemeClr val="bg1"/>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100" b="1">
                  <a:solidFill>
                    <a:schemeClr val="tx1"/>
                  </a:solidFill>
                </a:endParaRPr>
              </a:p>
            </p:txBody>
          </p:sp>
          <p:sp>
            <p:nvSpPr>
              <p:cNvPr id="51" name="TextBox 50">
                <a:extLst>
                  <a:ext uri="{FF2B5EF4-FFF2-40B4-BE49-F238E27FC236}">
                    <a16:creationId xmlns:a16="http://schemas.microsoft.com/office/drawing/2014/main" id="{3A40893D-79DB-4E08-84B9-90D67AEF5297}"/>
                  </a:ext>
                </a:extLst>
              </p:cNvPr>
              <p:cNvSpPr txBox="1"/>
              <p:nvPr/>
            </p:nvSpPr>
            <p:spPr bwMode="gray">
              <a:xfrm>
                <a:off x="3273695" y="7509715"/>
                <a:ext cx="193223" cy="153888"/>
              </a:xfrm>
              <a:prstGeom prst="rect">
                <a:avLst/>
              </a:prstGeom>
              <a:noFill/>
              <a:ln>
                <a:noFill/>
              </a:ln>
            </p:spPr>
            <p:txBody>
              <a:bodyPr wrap="square" lIns="0" tIns="0" rIns="0" bIns="0" rtlCol="0">
                <a:spAutoFit/>
              </a:bodyPr>
              <a:lstStyle/>
              <a:p>
                <a:pPr algn="ctr">
                  <a:spcBef>
                    <a:spcPts val="500"/>
                  </a:spcBef>
                </a:pPr>
                <a:r>
                  <a:rPr lang="en-US" sz="1000" b="1"/>
                  <a:t>3</a:t>
                </a:r>
              </a:p>
            </p:txBody>
          </p:sp>
        </p:grpSp>
        <p:grpSp>
          <p:nvGrpSpPr>
            <p:cNvPr id="52" name="Group 51">
              <a:extLst>
                <a:ext uri="{FF2B5EF4-FFF2-40B4-BE49-F238E27FC236}">
                  <a16:creationId xmlns:a16="http://schemas.microsoft.com/office/drawing/2014/main" id="{0F1A001C-572A-43D5-AA3F-25574BB84DDF}"/>
                </a:ext>
              </a:extLst>
            </p:cNvPr>
            <p:cNvGrpSpPr/>
            <p:nvPr/>
          </p:nvGrpSpPr>
          <p:grpSpPr>
            <a:xfrm>
              <a:off x="3802270" y="2937123"/>
              <a:ext cx="193223" cy="182880"/>
              <a:chOff x="3909478" y="7307472"/>
              <a:chExt cx="193223" cy="182880"/>
            </a:xfrm>
          </p:grpSpPr>
          <p:sp>
            <p:nvSpPr>
              <p:cNvPr id="53" name="Oval 52">
                <a:extLst>
                  <a:ext uri="{FF2B5EF4-FFF2-40B4-BE49-F238E27FC236}">
                    <a16:creationId xmlns:a16="http://schemas.microsoft.com/office/drawing/2014/main" id="{F8CD0154-2E7C-472B-860D-47F0B5326F21}"/>
                  </a:ext>
                </a:extLst>
              </p:cNvPr>
              <p:cNvSpPr/>
              <p:nvPr/>
            </p:nvSpPr>
            <p:spPr bwMode="gray">
              <a:xfrm>
                <a:off x="3914649" y="7307472"/>
                <a:ext cx="182880" cy="182880"/>
              </a:xfrm>
              <a:prstGeom prst="ellipse">
                <a:avLst/>
              </a:prstGeom>
              <a:solidFill>
                <a:schemeClr val="bg1"/>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100" b="1">
                  <a:solidFill>
                    <a:schemeClr val="tx1"/>
                  </a:solidFill>
                </a:endParaRPr>
              </a:p>
            </p:txBody>
          </p:sp>
          <p:sp>
            <p:nvSpPr>
              <p:cNvPr id="57" name="TextBox 56">
                <a:extLst>
                  <a:ext uri="{FF2B5EF4-FFF2-40B4-BE49-F238E27FC236}">
                    <a16:creationId xmlns:a16="http://schemas.microsoft.com/office/drawing/2014/main" id="{470449B3-5954-41A2-BE2C-73E5C51B9ECC}"/>
                  </a:ext>
                </a:extLst>
              </p:cNvPr>
              <p:cNvSpPr txBox="1"/>
              <p:nvPr/>
            </p:nvSpPr>
            <p:spPr bwMode="gray">
              <a:xfrm>
                <a:off x="3909478" y="7321968"/>
                <a:ext cx="193223" cy="153888"/>
              </a:xfrm>
              <a:prstGeom prst="rect">
                <a:avLst/>
              </a:prstGeom>
              <a:noFill/>
              <a:ln>
                <a:noFill/>
              </a:ln>
            </p:spPr>
            <p:txBody>
              <a:bodyPr wrap="square" lIns="0" tIns="0" rIns="0" bIns="0" rtlCol="0">
                <a:spAutoFit/>
              </a:bodyPr>
              <a:lstStyle/>
              <a:p>
                <a:pPr algn="ctr">
                  <a:spcBef>
                    <a:spcPts val="500"/>
                  </a:spcBef>
                </a:pPr>
                <a:r>
                  <a:rPr lang="en-US" sz="1000" b="1"/>
                  <a:t>5</a:t>
                </a:r>
              </a:p>
            </p:txBody>
          </p:sp>
        </p:grpSp>
        <p:grpSp>
          <p:nvGrpSpPr>
            <p:cNvPr id="58" name="Group 57">
              <a:extLst>
                <a:ext uri="{FF2B5EF4-FFF2-40B4-BE49-F238E27FC236}">
                  <a16:creationId xmlns:a16="http://schemas.microsoft.com/office/drawing/2014/main" id="{8CBE0022-707C-4B78-B662-B0A1DF4B8DF3}"/>
                </a:ext>
              </a:extLst>
            </p:cNvPr>
            <p:cNvGrpSpPr/>
            <p:nvPr/>
          </p:nvGrpSpPr>
          <p:grpSpPr>
            <a:xfrm>
              <a:off x="3812101" y="3298793"/>
              <a:ext cx="193223" cy="182880"/>
              <a:chOff x="4077479" y="7805484"/>
              <a:chExt cx="193223" cy="182880"/>
            </a:xfrm>
          </p:grpSpPr>
          <p:sp>
            <p:nvSpPr>
              <p:cNvPr id="59" name="Oval 58">
                <a:extLst>
                  <a:ext uri="{FF2B5EF4-FFF2-40B4-BE49-F238E27FC236}">
                    <a16:creationId xmlns:a16="http://schemas.microsoft.com/office/drawing/2014/main" id="{2C17D4E5-39B9-428D-9C4B-3332699CEC69}"/>
                  </a:ext>
                </a:extLst>
              </p:cNvPr>
              <p:cNvSpPr/>
              <p:nvPr/>
            </p:nvSpPr>
            <p:spPr bwMode="gray">
              <a:xfrm>
                <a:off x="4082650" y="7805484"/>
                <a:ext cx="182880" cy="182880"/>
              </a:xfrm>
              <a:prstGeom prst="ellipse">
                <a:avLst/>
              </a:prstGeom>
              <a:solidFill>
                <a:schemeClr val="bg1"/>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100" b="1">
                  <a:solidFill>
                    <a:schemeClr val="tx1"/>
                  </a:solidFill>
                </a:endParaRPr>
              </a:p>
            </p:txBody>
          </p:sp>
          <p:sp>
            <p:nvSpPr>
              <p:cNvPr id="64" name="TextBox 63">
                <a:extLst>
                  <a:ext uri="{FF2B5EF4-FFF2-40B4-BE49-F238E27FC236}">
                    <a16:creationId xmlns:a16="http://schemas.microsoft.com/office/drawing/2014/main" id="{9DDC1007-5210-4F86-9502-352571A10471}"/>
                  </a:ext>
                </a:extLst>
              </p:cNvPr>
              <p:cNvSpPr txBox="1"/>
              <p:nvPr/>
            </p:nvSpPr>
            <p:spPr bwMode="gray">
              <a:xfrm>
                <a:off x="4077479" y="7819980"/>
                <a:ext cx="193223" cy="153888"/>
              </a:xfrm>
              <a:prstGeom prst="rect">
                <a:avLst/>
              </a:prstGeom>
              <a:noFill/>
              <a:ln>
                <a:noFill/>
              </a:ln>
            </p:spPr>
            <p:txBody>
              <a:bodyPr wrap="square" lIns="0" tIns="0" rIns="0" bIns="0" rtlCol="0">
                <a:spAutoFit/>
              </a:bodyPr>
              <a:lstStyle/>
              <a:p>
                <a:pPr algn="ctr">
                  <a:spcBef>
                    <a:spcPts val="500"/>
                  </a:spcBef>
                </a:pPr>
                <a:r>
                  <a:rPr lang="en-US" sz="1000" b="1"/>
                  <a:t>6</a:t>
                </a:r>
              </a:p>
            </p:txBody>
          </p:sp>
        </p:grpSp>
        <p:grpSp>
          <p:nvGrpSpPr>
            <p:cNvPr id="65" name="Group 64">
              <a:extLst>
                <a:ext uri="{FF2B5EF4-FFF2-40B4-BE49-F238E27FC236}">
                  <a16:creationId xmlns:a16="http://schemas.microsoft.com/office/drawing/2014/main" id="{C53AA5F3-ECEC-4387-9B17-8EDECEBC5C95}"/>
                </a:ext>
              </a:extLst>
            </p:cNvPr>
            <p:cNvGrpSpPr/>
            <p:nvPr/>
          </p:nvGrpSpPr>
          <p:grpSpPr>
            <a:xfrm>
              <a:off x="3052921" y="2803674"/>
              <a:ext cx="193223" cy="182880"/>
              <a:chOff x="2971713" y="7833002"/>
              <a:chExt cx="193223" cy="182880"/>
            </a:xfrm>
          </p:grpSpPr>
          <p:sp>
            <p:nvSpPr>
              <p:cNvPr id="66" name="Oval 65">
                <a:extLst>
                  <a:ext uri="{FF2B5EF4-FFF2-40B4-BE49-F238E27FC236}">
                    <a16:creationId xmlns:a16="http://schemas.microsoft.com/office/drawing/2014/main" id="{CE70B43B-F147-4AEB-B3EE-8BD0524A9FC3}"/>
                  </a:ext>
                </a:extLst>
              </p:cNvPr>
              <p:cNvSpPr/>
              <p:nvPr/>
            </p:nvSpPr>
            <p:spPr bwMode="gray">
              <a:xfrm>
                <a:off x="2976884" y="7833002"/>
                <a:ext cx="182880" cy="182880"/>
              </a:xfrm>
              <a:prstGeom prst="ellipse">
                <a:avLst/>
              </a:prstGeom>
              <a:solidFill>
                <a:schemeClr val="accent2"/>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100" b="1">
                  <a:solidFill>
                    <a:schemeClr val="tx1"/>
                  </a:solidFill>
                </a:endParaRPr>
              </a:p>
            </p:txBody>
          </p:sp>
          <p:sp>
            <p:nvSpPr>
              <p:cNvPr id="67" name="TextBox 66">
                <a:extLst>
                  <a:ext uri="{FF2B5EF4-FFF2-40B4-BE49-F238E27FC236}">
                    <a16:creationId xmlns:a16="http://schemas.microsoft.com/office/drawing/2014/main" id="{607DCC4E-D22B-460E-8928-81767AC6FC7F}"/>
                  </a:ext>
                </a:extLst>
              </p:cNvPr>
              <p:cNvSpPr txBox="1"/>
              <p:nvPr/>
            </p:nvSpPr>
            <p:spPr bwMode="gray">
              <a:xfrm>
                <a:off x="2971713" y="7847498"/>
                <a:ext cx="193223" cy="153888"/>
              </a:xfrm>
              <a:prstGeom prst="rect">
                <a:avLst/>
              </a:prstGeom>
              <a:noFill/>
              <a:ln>
                <a:noFill/>
              </a:ln>
            </p:spPr>
            <p:txBody>
              <a:bodyPr wrap="square" lIns="0" tIns="0" rIns="0" bIns="0" rtlCol="0">
                <a:spAutoFit/>
              </a:bodyPr>
              <a:lstStyle/>
              <a:p>
                <a:pPr algn="ctr">
                  <a:spcBef>
                    <a:spcPts val="500"/>
                  </a:spcBef>
                </a:pPr>
                <a:r>
                  <a:rPr lang="en-US" sz="1000" b="1">
                    <a:solidFill>
                      <a:schemeClr val="bg1"/>
                    </a:solidFill>
                  </a:rPr>
                  <a:t>7</a:t>
                </a:r>
              </a:p>
            </p:txBody>
          </p:sp>
        </p:grpSp>
        <p:grpSp>
          <p:nvGrpSpPr>
            <p:cNvPr id="68" name="Group 67">
              <a:extLst>
                <a:ext uri="{FF2B5EF4-FFF2-40B4-BE49-F238E27FC236}">
                  <a16:creationId xmlns:a16="http://schemas.microsoft.com/office/drawing/2014/main" id="{C6CD7D0C-53DA-4166-A551-D465CBDAEE09}"/>
                </a:ext>
              </a:extLst>
            </p:cNvPr>
            <p:cNvGrpSpPr/>
            <p:nvPr/>
          </p:nvGrpSpPr>
          <p:grpSpPr>
            <a:xfrm>
              <a:off x="1299336" y="2972058"/>
              <a:ext cx="193223" cy="182880"/>
              <a:chOff x="1771563" y="7833002"/>
              <a:chExt cx="193223" cy="182880"/>
            </a:xfrm>
          </p:grpSpPr>
          <p:sp>
            <p:nvSpPr>
              <p:cNvPr id="69" name="Oval 68">
                <a:extLst>
                  <a:ext uri="{FF2B5EF4-FFF2-40B4-BE49-F238E27FC236}">
                    <a16:creationId xmlns:a16="http://schemas.microsoft.com/office/drawing/2014/main" id="{2331FC20-53B3-431A-B480-0A8256C29874}"/>
                  </a:ext>
                </a:extLst>
              </p:cNvPr>
              <p:cNvSpPr/>
              <p:nvPr/>
            </p:nvSpPr>
            <p:spPr bwMode="gray">
              <a:xfrm>
                <a:off x="1776734" y="7833002"/>
                <a:ext cx="182880" cy="182880"/>
              </a:xfrm>
              <a:prstGeom prst="ellipse">
                <a:avLst/>
              </a:prstGeom>
              <a:solidFill>
                <a:schemeClr val="accent2"/>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100" b="1">
                  <a:solidFill>
                    <a:schemeClr val="tx1"/>
                  </a:solidFill>
                </a:endParaRPr>
              </a:p>
            </p:txBody>
          </p:sp>
          <p:sp>
            <p:nvSpPr>
              <p:cNvPr id="70" name="TextBox 69">
                <a:extLst>
                  <a:ext uri="{FF2B5EF4-FFF2-40B4-BE49-F238E27FC236}">
                    <a16:creationId xmlns:a16="http://schemas.microsoft.com/office/drawing/2014/main" id="{F84EAAB2-1D3F-4161-993A-F4526374E1FA}"/>
                  </a:ext>
                </a:extLst>
              </p:cNvPr>
              <p:cNvSpPr txBox="1"/>
              <p:nvPr/>
            </p:nvSpPr>
            <p:spPr bwMode="gray">
              <a:xfrm>
                <a:off x="1771563" y="7847498"/>
                <a:ext cx="193223" cy="153888"/>
              </a:xfrm>
              <a:prstGeom prst="rect">
                <a:avLst/>
              </a:prstGeom>
              <a:noFill/>
              <a:ln>
                <a:noFill/>
              </a:ln>
            </p:spPr>
            <p:txBody>
              <a:bodyPr wrap="square" lIns="0" tIns="0" rIns="0" bIns="0" rtlCol="0">
                <a:spAutoFit/>
              </a:bodyPr>
              <a:lstStyle/>
              <a:p>
                <a:pPr algn="ctr">
                  <a:spcBef>
                    <a:spcPts val="500"/>
                  </a:spcBef>
                </a:pPr>
                <a:r>
                  <a:rPr lang="en-US" sz="1000" b="1">
                    <a:solidFill>
                      <a:schemeClr val="bg1"/>
                    </a:solidFill>
                  </a:rPr>
                  <a:t>8</a:t>
                </a:r>
              </a:p>
            </p:txBody>
          </p:sp>
        </p:grpSp>
        <p:grpSp>
          <p:nvGrpSpPr>
            <p:cNvPr id="71" name="Group 70">
              <a:extLst>
                <a:ext uri="{FF2B5EF4-FFF2-40B4-BE49-F238E27FC236}">
                  <a16:creationId xmlns:a16="http://schemas.microsoft.com/office/drawing/2014/main" id="{3B62DE0E-E5B1-4A79-9BEA-39A679246F9E}"/>
                </a:ext>
              </a:extLst>
            </p:cNvPr>
            <p:cNvGrpSpPr/>
            <p:nvPr/>
          </p:nvGrpSpPr>
          <p:grpSpPr>
            <a:xfrm>
              <a:off x="1969488" y="3251657"/>
              <a:ext cx="193223" cy="182880"/>
              <a:chOff x="1955050" y="8045264"/>
              <a:chExt cx="193223" cy="182880"/>
            </a:xfrm>
          </p:grpSpPr>
          <p:sp>
            <p:nvSpPr>
              <p:cNvPr id="72" name="Oval 71">
                <a:extLst>
                  <a:ext uri="{FF2B5EF4-FFF2-40B4-BE49-F238E27FC236}">
                    <a16:creationId xmlns:a16="http://schemas.microsoft.com/office/drawing/2014/main" id="{D1FE840C-8B2F-40FF-B1A7-E2ADBDE1A657}"/>
                  </a:ext>
                </a:extLst>
              </p:cNvPr>
              <p:cNvSpPr/>
              <p:nvPr/>
            </p:nvSpPr>
            <p:spPr bwMode="gray">
              <a:xfrm>
                <a:off x="1960221" y="8045264"/>
                <a:ext cx="182880" cy="182880"/>
              </a:xfrm>
              <a:prstGeom prst="ellipse">
                <a:avLst/>
              </a:prstGeom>
              <a:solidFill>
                <a:schemeClr val="accent2"/>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100" b="1">
                  <a:solidFill>
                    <a:schemeClr val="tx1"/>
                  </a:solidFill>
                </a:endParaRPr>
              </a:p>
            </p:txBody>
          </p:sp>
          <p:sp>
            <p:nvSpPr>
              <p:cNvPr id="73" name="TextBox 72">
                <a:extLst>
                  <a:ext uri="{FF2B5EF4-FFF2-40B4-BE49-F238E27FC236}">
                    <a16:creationId xmlns:a16="http://schemas.microsoft.com/office/drawing/2014/main" id="{E72569BA-E847-42C5-8B99-B0A46B3C455D}"/>
                  </a:ext>
                </a:extLst>
              </p:cNvPr>
              <p:cNvSpPr txBox="1"/>
              <p:nvPr/>
            </p:nvSpPr>
            <p:spPr bwMode="gray">
              <a:xfrm>
                <a:off x="1955050" y="8059760"/>
                <a:ext cx="193223" cy="153888"/>
              </a:xfrm>
              <a:prstGeom prst="rect">
                <a:avLst/>
              </a:prstGeom>
              <a:noFill/>
              <a:ln>
                <a:noFill/>
              </a:ln>
            </p:spPr>
            <p:txBody>
              <a:bodyPr wrap="square" lIns="0" tIns="0" rIns="0" bIns="0" rtlCol="0">
                <a:spAutoFit/>
              </a:bodyPr>
              <a:lstStyle/>
              <a:p>
                <a:pPr algn="ctr">
                  <a:spcBef>
                    <a:spcPts val="500"/>
                  </a:spcBef>
                </a:pPr>
                <a:r>
                  <a:rPr lang="en-US" sz="1000" b="1">
                    <a:solidFill>
                      <a:schemeClr val="bg1"/>
                    </a:solidFill>
                  </a:rPr>
                  <a:t>9</a:t>
                </a:r>
              </a:p>
            </p:txBody>
          </p:sp>
        </p:grpSp>
        <p:grpSp>
          <p:nvGrpSpPr>
            <p:cNvPr id="74" name="Group 73">
              <a:extLst>
                <a:ext uri="{FF2B5EF4-FFF2-40B4-BE49-F238E27FC236}">
                  <a16:creationId xmlns:a16="http://schemas.microsoft.com/office/drawing/2014/main" id="{54CA2921-AB4E-4655-B7A2-07CBE0BA18C8}"/>
                </a:ext>
              </a:extLst>
            </p:cNvPr>
            <p:cNvGrpSpPr/>
            <p:nvPr/>
          </p:nvGrpSpPr>
          <p:grpSpPr>
            <a:xfrm>
              <a:off x="4391617" y="2390037"/>
              <a:ext cx="193223" cy="182880"/>
              <a:chOff x="4250142" y="8136704"/>
              <a:chExt cx="193223" cy="182880"/>
            </a:xfrm>
          </p:grpSpPr>
          <p:sp>
            <p:nvSpPr>
              <p:cNvPr id="75" name="Oval 74">
                <a:extLst>
                  <a:ext uri="{FF2B5EF4-FFF2-40B4-BE49-F238E27FC236}">
                    <a16:creationId xmlns:a16="http://schemas.microsoft.com/office/drawing/2014/main" id="{0B238665-5043-4135-AB6C-F5647C8A6260}"/>
                  </a:ext>
                </a:extLst>
              </p:cNvPr>
              <p:cNvSpPr/>
              <p:nvPr/>
            </p:nvSpPr>
            <p:spPr bwMode="gray">
              <a:xfrm>
                <a:off x="4255313" y="8136704"/>
                <a:ext cx="182880" cy="182880"/>
              </a:xfrm>
              <a:prstGeom prst="ellipse">
                <a:avLst/>
              </a:prstGeom>
              <a:solidFill>
                <a:schemeClr val="accent2"/>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100" b="1">
                  <a:solidFill>
                    <a:schemeClr val="tx1"/>
                  </a:solidFill>
                </a:endParaRPr>
              </a:p>
            </p:txBody>
          </p:sp>
          <p:sp>
            <p:nvSpPr>
              <p:cNvPr id="76" name="TextBox 75">
                <a:extLst>
                  <a:ext uri="{FF2B5EF4-FFF2-40B4-BE49-F238E27FC236}">
                    <a16:creationId xmlns:a16="http://schemas.microsoft.com/office/drawing/2014/main" id="{DEF410AE-93F7-461D-BFD8-7A2E2E025A41}"/>
                  </a:ext>
                </a:extLst>
              </p:cNvPr>
              <p:cNvSpPr txBox="1"/>
              <p:nvPr/>
            </p:nvSpPr>
            <p:spPr bwMode="gray">
              <a:xfrm>
                <a:off x="4250142" y="8151200"/>
                <a:ext cx="193223" cy="153888"/>
              </a:xfrm>
              <a:prstGeom prst="rect">
                <a:avLst/>
              </a:prstGeom>
              <a:noFill/>
              <a:ln>
                <a:noFill/>
              </a:ln>
            </p:spPr>
            <p:txBody>
              <a:bodyPr wrap="square" lIns="0" tIns="0" rIns="0" bIns="0" rtlCol="0">
                <a:spAutoFit/>
              </a:bodyPr>
              <a:lstStyle/>
              <a:p>
                <a:pPr algn="ctr">
                  <a:spcBef>
                    <a:spcPts val="500"/>
                  </a:spcBef>
                </a:pPr>
                <a:r>
                  <a:rPr lang="en-US" sz="1000" b="1">
                    <a:solidFill>
                      <a:schemeClr val="bg1"/>
                    </a:solidFill>
                  </a:rPr>
                  <a:t>10</a:t>
                </a:r>
              </a:p>
            </p:txBody>
          </p:sp>
        </p:grpSp>
        <p:grpSp>
          <p:nvGrpSpPr>
            <p:cNvPr id="77" name="Group 76">
              <a:extLst>
                <a:ext uri="{FF2B5EF4-FFF2-40B4-BE49-F238E27FC236}">
                  <a16:creationId xmlns:a16="http://schemas.microsoft.com/office/drawing/2014/main" id="{A32700AF-9FAD-471D-9ABC-FF50F14F9CEE}"/>
                </a:ext>
              </a:extLst>
            </p:cNvPr>
            <p:cNvGrpSpPr/>
            <p:nvPr/>
          </p:nvGrpSpPr>
          <p:grpSpPr>
            <a:xfrm>
              <a:off x="3807443" y="2195461"/>
              <a:ext cx="193223" cy="182880"/>
              <a:chOff x="4072821" y="6850272"/>
              <a:chExt cx="193223" cy="182880"/>
            </a:xfrm>
          </p:grpSpPr>
          <p:sp>
            <p:nvSpPr>
              <p:cNvPr id="78" name="Oval 77">
                <a:extLst>
                  <a:ext uri="{FF2B5EF4-FFF2-40B4-BE49-F238E27FC236}">
                    <a16:creationId xmlns:a16="http://schemas.microsoft.com/office/drawing/2014/main" id="{302086F4-3918-46F0-A13F-6F6EEFE859ED}"/>
                  </a:ext>
                </a:extLst>
              </p:cNvPr>
              <p:cNvSpPr/>
              <p:nvPr/>
            </p:nvSpPr>
            <p:spPr bwMode="gray">
              <a:xfrm>
                <a:off x="4077992" y="6850272"/>
                <a:ext cx="182880" cy="182880"/>
              </a:xfrm>
              <a:prstGeom prst="ellipse">
                <a:avLst/>
              </a:prstGeom>
              <a:solidFill>
                <a:schemeClr val="accent2"/>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100" b="1">
                  <a:solidFill>
                    <a:schemeClr val="tx1"/>
                  </a:solidFill>
                </a:endParaRPr>
              </a:p>
            </p:txBody>
          </p:sp>
          <p:sp>
            <p:nvSpPr>
              <p:cNvPr id="80" name="TextBox 79">
                <a:extLst>
                  <a:ext uri="{FF2B5EF4-FFF2-40B4-BE49-F238E27FC236}">
                    <a16:creationId xmlns:a16="http://schemas.microsoft.com/office/drawing/2014/main" id="{5F94963A-8E40-4C47-AAEF-2C6ABB6B30B3}"/>
                  </a:ext>
                </a:extLst>
              </p:cNvPr>
              <p:cNvSpPr txBox="1"/>
              <p:nvPr/>
            </p:nvSpPr>
            <p:spPr bwMode="gray">
              <a:xfrm>
                <a:off x="4072821" y="6864768"/>
                <a:ext cx="193223" cy="153888"/>
              </a:xfrm>
              <a:prstGeom prst="rect">
                <a:avLst/>
              </a:prstGeom>
              <a:noFill/>
              <a:ln>
                <a:noFill/>
              </a:ln>
            </p:spPr>
            <p:txBody>
              <a:bodyPr wrap="square" lIns="0" tIns="0" rIns="0" bIns="0" rtlCol="0">
                <a:spAutoFit/>
              </a:bodyPr>
              <a:lstStyle/>
              <a:p>
                <a:pPr algn="ctr">
                  <a:spcBef>
                    <a:spcPts val="500"/>
                  </a:spcBef>
                </a:pPr>
                <a:r>
                  <a:rPr lang="en-US" sz="1000" b="1">
                    <a:solidFill>
                      <a:schemeClr val="bg1"/>
                    </a:solidFill>
                  </a:rPr>
                  <a:t>11</a:t>
                </a:r>
              </a:p>
            </p:txBody>
          </p:sp>
        </p:grpSp>
        <p:grpSp>
          <p:nvGrpSpPr>
            <p:cNvPr id="81" name="Group 80">
              <a:extLst>
                <a:ext uri="{FF2B5EF4-FFF2-40B4-BE49-F238E27FC236}">
                  <a16:creationId xmlns:a16="http://schemas.microsoft.com/office/drawing/2014/main" id="{98953B19-F292-44B7-80C7-351F7C125432}"/>
                </a:ext>
              </a:extLst>
            </p:cNvPr>
            <p:cNvGrpSpPr/>
            <p:nvPr/>
          </p:nvGrpSpPr>
          <p:grpSpPr>
            <a:xfrm>
              <a:off x="3636149" y="1969401"/>
              <a:ext cx="193223" cy="182880"/>
              <a:chOff x="3901527" y="7033152"/>
              <a:chExt cx="193223" cy="182880"/>
            </a:xfrm>
          </p:grpSpPr>
          <p:sp>
            <p:nvSpPr>
              <p:cNvPr id="82" name="Oval 81">
                <a:extLst>
                  <a:ext uri="{FF2B5EF4-FFF2-40B4-BE49-F238E27FC236}">
                    <a16:creationId xmlns:a16="http://schemas.microsoft.com/office/drawing/2014/main" id="{755008BE-9E42-43CD-8278-F7CA12C324F3}"/>
                  </a:ext>
                </a:extLst>
              </p:cNvPr>
              <p:cNvSpPr/>
              <p:nvPr/>
            </p:nvSpPr>
            <p:spPr bwMode="gray">
              <a:xfrm>
                <a:off x="3906698" y="7033152"/>
                <a:ext cx="182880" cy="182880"/>
              </a:xfrm>
              <a:prstGeom prst="ellipse">
                <a:avLst/>
              </a:prstGeom>
              <a:solidFill>
                <a:schemeClr val="accent2"/>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100" b="1">
                  <a:solidFill>
                    <a:schemeClr val="tx1"/>
                  </a:solidFill>
                </a:endParaRPr>
              </a:p>
            </p:txBody>
          </p:sp>
          <p:sp>
            <p:nvSpPr>
              <p:cNvPr id="83" name="TextBox 82">
                <a:extLst>
                  <a:ext uri="{FF2B5EF4-FFF2-40B4-BE49-F238E27FC236}">
                    <a16:creationId xmlns:a16="http://schemas.microsoft.com/office/drawing/2014/main" id="{B133CAF0-BA3C-49C4-B7B9-3B51D7F28FDB}"/>
                  </a:ext>
                </a:extLst>
              </p:cNvPr>
              <p:cNvSpPr txBox="1"/>
              <p:nvPr/>
            </p:nvSpPr>
            <p:spPr bwMode="gray">
              <a:xfrm>
                <a:off x="3901527" y="7047648"/>
                <a:ext cx="193223" cy="153888"/>
              </a:xfrm>
              <a:prstGeom prst="rect">
                <a:avLst/>
              </a:prstGeom>
              <a:noFill/>
              <a:ln>
                <a:noFill/>
              </a:ln>
            </p:spPr>
            <p:txBody>
              <a:bodyPr wrap="square" lIns="0" tIns="0" rIns="0" bIns="0" rtlCol="0">
                <a:spAutoFit/>
              </a:bodyPr>
              <a:lstStyle/>
              <a:p>
                <a:pPr algn="ctr">
                  <a:spcBef>
                    <a:spcPts val="500"/>
                  </a:spcBef>
                </a:pPr>
                <a:r>
                  <a:rPr lang="en-US" sz="1000" b="1">
                    <a:solidFill>
                      <a:schemeClr val="bg1"/>
                    </a:solidFill>
                  </a:rPr>
                  <a:t>12</a:t>
                </a:r>
              </a:p>
            </p:txBody>
          </p:sp>
        </p:grpSp>
        <p:grpSp>
          <p:nvGrpSpPr>
            <p:cNvPr id="84" name="Group 83">
              <a:extLst>
                <a:ext uri="{FF2B5EF4-FFF2-40B4-BE49-F238E27FC236}">
                  <a16:creationId xmlns:a16="http://schemas.microsoft.com/office/drawing/2014/main" id="{D55C379D-6EB9-42AD-B082-1C312B090D00}"/>
                </a:ext>
              </a:extLst>
            </p:cNvPr>
            <p:cNvGrpSpPr/>
            <p:nvPr/>
          </p:nvGrpSpPr>
          <p:grpSpPr>
            <a:xfrm>
              <a:off x="2899558" y="2172606"/>
              <a:ext cx="193223" cy="182880"/>
              <a:chOff x="2774195" y="6941712"/>
              <a:chExt cx="193223" cy="182880"/>
            </a:xfrm>
          </p:grpSpPr>
          <p:sp>
            <p:nvSpPr>
              <p:cNvPr id="85" name="Oval 84">
                <a:extLst>
                  <a:ext uri="{FF2B5EF4-FFF2-40B4-BE49-F238E27FC236}">
                    <a16:creationId xmlns:a16="http://schemas.microsoft.com/office/drawing/2014/main" id="{CDDDFBF0-1074-447F-9BB0-9A815D963953}"/>
                  </a:ext>
                </a:extLst>
              </p:cNvPr>
              <p:cNvSpPr/>
              <p:nvPr/>
            </p:nvSpPr>
            <p:spPr bwMode="gray">
              <a:xfrm>
                <a:off x="2779366" y="6941712"/>
                <a:ext cx="182880" cy="182880"/>
              </a:xfrm>
              <a:prstGeom prst="ellipse">
                <a:avLst/>
              </a:prstGeom>
              <a:solidFill>
                <a:schemeClr val="accent4"/>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100" b="1">
                  <a:solidFill>
                    <a:schemeClr val="tx1"/>
                  </a:solidFill>
                </a:endParaRPr>
              </a:p>
            </p:txBody>
          </p:sp>
          <p:sp>
            <p:nvSpPr>
              <p:cNvPr id="86" name="TextBox 85">
                <a:extLst>
                  <a:ext uri="{FF2B5EF4-FFF2-40B4-BE49-F238E27FC236}">
                    <a16:creationId xmlns:a16="http://schemas.microsoft.com/office/drawing/2014/main" id="{72301C04-03FC-4A4B-B679-8451FB4E8369}"/>
                  </a:ext>
                </a:extLst>
              </p:cNvPr>
              <p:cNvSpPr txBox="1"/>
              <p:nvPr/>
            </p:nvSpPr>
            <p:spPr bwMode="gray">
              <a:xfrm>
                <a:off x="2774195" y="6956208"/>
                <a:ext cx="193223" cy="153888"/>
              </a:xfrm>
              <a:prstGeom prst="rect">
                <a:avLst/>
              </a:prstGeom>
              <a:noFill/>
              <a:ln>
                <a:noFill/>
              </a:ln>
            </p:spPr>
            <p:txBody>
              <a:bodyPr wrap="square" lIns="0" tIns="0" rIns="0" bIns="0" rtlCol="0">
                <a:spAutoFit/>
              </a:bodyPr>
              <a:lstStyle/>
              <a:p>
                <a:pPr algn="ctr">
                  <a:spcBef>
                    <a:spcPts val="500"/>
                  </a:spcBef>
                </a:pPr>
                <a:r>
                  <a:rPr lang="en-US" sz="1000" b="1">
                    <a:solidFill>
                      <a:schemeClr val="bg1"/>
                    </a:solidFill>
                  </a:rPr>
                  <a:t>13</a:t>
                </a:r>
              </a:p>
            </p:txBody>
          </p:sp>
        </p:grpSp>
        <p:grpSp>
          <p:nvGrpSpPr>
            <p:cNvPr id="87" name="Group 86">
              <a:extLst>
                <a:ext uri="{FF2B5EF4-FFF2-40B4-BE49-F238E27FC236}">
                  <a16:creationId xmlns:a16="http://schemas.microsoft.com/office/drawing/2014/main" id="{A51CDBC6-077B-4CB2-95EB-84EE90E538F6}"/>
                </a:ext>
              </a:extLst>
            </p:cNvPr>
            <p:cNvGrpSpPr/>
            <p:nvPr/>
          </p:nvGrpSpPr>
          <p:grpSpPr>
            <a:xfrm>
              <a:off x="2350762" y="3063498"/>
              <a:ext cx="193223" cy="182880"/>
              <a:chOff x="2438602" y="7352344"/>
              <a:chExt cx="193223" cy="182880"/>
            </a:xfrm>
          </p:grpSpPr>
          <p:sp>
            <p:nvSpPr>
              <p:cNvPr id="88" name="Oval 87">
                <a:extLst>
                  <a:ext uri="{FF2B5EF4-FFF2-40B4-BE49-F238E27FC236}">
                    <a16:creationId xmlns:a16="http://schemas.microsoft.com/office/drawing/2014/main" id="{2442D888-99EB-4666-858B-B7B480FB9103}"/>
                  </a:ext>
                </a:extLst>
              </p:cNvPr>
              <p:cNvSpPr/>
              <p:nvPr/>
            </p:nvSpPr>
            <p:spPr bwMode="gray">
              <a:xfrm>
                <a:off x="2443773" y="7352344"/>
                <a:ext cx="182880" cy="182880"/>
              </a:xfrm>
              <a:prstGeom prst="ellipse">
                <a:avLst/>
              </a:prstGeom>
              <a:solidFill>
                <a:schemeClr val="accent4"/>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100" b="1">
                  <a:solidFill>
                    <a:schemeClr val="tx1"/>
                  </a:solidFill>
                </a:endParaRPr>
              </a:p>
            </p:txBody>
          </p:sp>
          <p:sp>
            <p:nvSpPr>
              <p:cNvPr id="89" name="TextBox 88">
                <a:extLst>
                  <a:ext uri="{FF2B5EF4-FFF2-40B4-BE49-F238E27FC236}">
                    <a16:creationId xmlns:a16="http://schemas.microsoft.com/office/drawing/2014/main" id="{E07B6B8B-A761-4E73-AFCE-7507E4988F4C}"/>
                  </a:ext>
                </a:extLst>
              </p:cNvPr>
              <p:cNvSpPr txBox="1"/>
              <p:nvPr/>
            </p:nvSpPr>
            <p:spPr bwMode="gray">
              <a:xfrm>
                <a:off x="2438602" y="7366840"/>
                <a:ext cx="193223" cy="153888"/>
              </a:xfrm>
              <a:prstGeom prst="rect">
                <a:avLst/>
              </a:prstGeom>
              <a:noFill/>
              <a:ln>
                <a:noFill/>
              </a:ln>
            </p:spPr>
            <p:txBody>
              <a:bodyPr wrap="square" lIns="0" tIns="0" rIns="0" bIns="0" rtlCol="0">
                <a:spAutoFit/>
              </a:bodyPr>
              <a:lstStyle/>
              <a:p>
                <a:pPr algn="ctr">
                  <a:spcBef>
                    <a:spcPts val="500"/>
                  </a:spcBef>
                </a:pPr>
                <a:r>
                  <a:rPr lang="en-US" sz="1000" b="1">
                    <a:solidFill>
                      <a:schemeClr val="bg1"/>
                    </a:solidFill>
                  </a:rPr>
                  <a:t>15</a:t>
                </a:r>
              </a:p>
            </p:txBody>
          </p:sp>
        </p:grpSp>
        <p:grpSp>
          <p:nvGrpSpPr>
            <p:cNvPr id="90" name="Group 89">
              <a:extLst>
                <a:ext uri="{FF2B5EF4-FFF2-40B4-BE49-F238E27FC236}">
                  <a16:creationId xmlns:a16="http://schemas.microsoft.com/office/drawing/2014/main" id="{7158384C-5648-4294-84AF-EA23C43770F5}"/>
                </a:ext>
              </a:extLst>
            </p:cNvPr>
            <p:cNvGrpSpPr/>
            <p:nvPr/>
          </p:nvGrpSpPr>
          <p:grpSpPr>
            <a:xfrm>
              <a:off x="3282411" y="2576661"/>
              <a:ext cx="193223" cy="182880"/>
              <a:chOff x="3542618" y="7608228"/>
              <a:chExt cx="193223" cy="182880"/>
            </a:xfrm>
          </p:grpSpPr>
          <p:sp>
            <p:nvSpPr>
              <p:cNvPr id="91" name="Oval 90">
                <a:extLst>
                  <a:ext uri="{FF2B5EF4-FFF2-40B4-BE49-F238E27FC236}">
                    <a16:creationId xmlns:a16="http://schemas.microsoft.com/office/drawing/2014/main" id="{146A86E7-9E78-49CC-A04F-501FD0BF4D87}"/>
                  </a:ext>
                </a:extLst>
              </p:cNvPr>
              <p:cNvSpPr/>
              <p:nvPr/>
            </p:nvSpPr>
            <p:spPr bwMode="gray">
              <a:xfrm>
                <a:off x="3547789" y="7608228"/>
                <a:ext cx="182880" cy="182880"/>
              </a:xfrm>
              <a:prstGeom prst="ellipse">
                <a:avLst/>
              </a:prstGeom>
              <a:solidFill>
                <a:schemeClr val="accent4"/>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100" b="1">
                  <a:solidFill>
                    <a:schemeClr val="tx1"/>
                  </a:solidFill>
                </a:endParaRPr>
              </a:p>
            </p:txBody>
          </p:sp>
          <p:sp>
            <p:nvSpPr>
              <p:cNvPr id="92" name="TextBox 91">
                <a:extLst>
                  <a:ext uri="{FF2B5EF4-FFF2-40B4-BE49-F238E27FC236}">
                    <a16:creationId xmlns:a16="http://schemas.microsoft.com/office/drawing/2014/main" id="{BA7B1EB1-C28F-4190-9137-6048B29A3CE9}"/>
                  </a:ext>
                </a:extLst>
              </p:cNvPr>
              <p:cNvSpPr txBox="1"/>
              <p:nvPr/>
            </p:nvSpPr>
            <p:spPr bwMode="gray">
              <a:xfrm>
                <a:off x="3542618" y="7622724"/>
                <a:ext cx="193223" cy="153888"/>
              </a:xfrm>
              <a:prstGeom prst="rect">
                <a:avLst/>
              </a:prstGeom>
              <a:noFill/>
              <a:ln>
                <a:noFill/>
              </a:ln>
            </p:spPr>
            <p:txBody>
              <a:bodyPr wrap="square" lIns="0" tIns="0" rIns="0" bIns="0" rtlCol="0">
                <a:spAutoFit/>
              </a:bodyPr>
              <a:lstStyle/>
              <a:p>
                <a:pPr algn="ctr">
                  <a:spcBef>
                    <a:spcPts val="500"/>
                  </a:spcBef>
                </a:pPr>
                <a:r>
                  <a:rPr lang="en-US" sz="1000" b="1">
                    <a:solidFill>
                      <a:schemeClr val="bg1"/>
                    </a:solidFill>
                  </a:rPr>
                  <a:t>14</a:t>
                </a:r>
              </a:p>
            </p:txBody>
          </p:sp>
        </p:grpSp>
        <p:grpSp>
          <p:nvGrpSpPr>
            <p:cNvPr id="93" name="Group 92">
              <a:extLst>
                <a:ext uri="{FF2B5EF4-FFF2-40B4-BE49-F238E27FC236}">
                  <a16:creationId xmlns:a16="http://schemas.microsoft.com/office/drawing/2014/main" id="{9CC692CB-A6CC-4F54-8706-3497161E4C6F}"/>
                </a:ext>
              </a:extLst>
            </p:cNvPr>
            <p:cNvGrpSpPr/>
            <p:nvPr/>
          </p:nvGrpSpPr>
          <p:grpSpPr>
            <a:xfrm>
              <a:off x="3710831" y="3564922"/>
              <a:ext cx="193223" cy="182880"/>
              <a:chOff x="4410878" y="8386525"/>
              <a:chExt cx="193223" cy="182880"/>
            </a:xfrm>
          </p:grpSpPr>
          <p:sp>
            <p:nvSpPr>
              <p:cNvPr id="94" name="Oval 93">
                <a:extLst>
                  <a:ext uri="{FF2B5EF4-FFF2-40B4-BE49-F238E27FC236}">
                    <a16:creationId xmlns:a16="http://schemas.microsoft.com/office/drawing/2014/main" id="{17409DF6-A07A-4B7F-9109-C35C0ED8EC87}"/>
                  </a:ext>
                </a:extLst>
              </p:cNvPr>
              <p:cNvSpPr/>
              <p:nvPr/>
            </p:nvSpPr>
            <p:spPr bwMode="gray">
              <a:xfrm>
                <a:off x="4416049" y="8386525"/>
                <a:ext cx="182880" cy="182880"/>
              </a:xfrm>
              <a:prstGeom prst="ellipse">
                <a:avLst/>
              </a:prstGeom>
              <a:solidFill>
                <a:schemeClr val="accent4"/>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100" b="1">
                  <a:solidFill>
                    <a:schemeClr val="tx1"/>
                  </a:solidFill>
                </a:endParaRPr>
              </a:p>
            </p:txBody>
          </p:sp>
          <p:sp>
            <p:nvSpPr>
              <p:cNvPr id="95" name="TextBox 94">
                <a:extLst>
                  <a:ext uri="{FF2B5EF4-FFF2-40B4-BE49-F238E27FC236}">
                    <a16:creationId xmlns:a16="http://schemas.microsoft.com/office/drawing/2014/main" id="{7709D506-023F-4E10-8937-5FE5AE4D9F7B}"/>
                  </a:ext>
                </a:extLst>
              </p:cNvPr>
              <p:cNvSpPr txBox="1"/>
              <p:nvPr/>
            </p:nvSpPr>
            <p:spPr bwMode="gray">
              <a:xfrm>
                <a:off x="4410878" y="8401021"/>
                <a:ext cx="193223" cy="153888"/>
              </a:xfrm>
              <a:prstGeom prst="rect">
                <a:avLst/>
              </a:prstGeom>
              <a:noFill/>
              <a:ln>
                <a:noFill/>
              </a:ln>
            </p:spPr>
            <p:txBody>
              <a:bodyPr wrap="square" lIns="0" tIns="0" rIns="0" bIns="0" rtlCol="0">
                <a:spAutoFit/>
              </a:bodyPr>
              <a:lstStyle/>
              <a:p>
                <a:pPr algn="ctr">
                  <a:spcBef>
                    <a:spcPts val="500"/>
                  </a:spcBef>
                </a:pPr>
                <a:r>
                  <a:rPr lang="en-US" sz="1000" b="1">
                    <a:solidFill>
                      <a:schemeClr val="bg1"/>
                    </a:solidFill>
                  </a:rPr>
                  <a:t>19</a:t>
                </a:r>
              </a:p>
            </p:txBody>
          </p:sp>
        </p:grpSp>
        <p:grpSp>
          <p:nvGrpSpPr>
            <p:cNvPr id="96" name="Group 95">
              <a:extLst>
                <a:ext uri="{FF2B5EF4-FFF2-40B4-BE49-F238E27FC236}">
                  <a16:creationId xmlns:a16="http://schemas.microsoft.com/office/drawing/2014/main" id="{577B5BE1-63E5-4F7B-975A-C420449A81DA}"/>
                </a:ext>
              </a:extLst>
            </p:cNvPr>
            <p:cNvGrpSpPr/>
            <p:nvPr/>
          </p:nvGrpSpPr>
          <p:grpSpPr>
            <a:xfrm>
              <a:off x="4605565" y="2934933"/>
              <a:ext cx="193223" cy="182880"/>
              <a:chOff x="4870943" y="7805484"/>
              <a:chExt cx="193223" cy="182880"/>
            </a:xfrm>
          </p:grpSpPr>
          <p:sp>
            <p:nvSpPr>
              <p:cNvPr id="97" name="Oval 96">
                <a:extLst>
                  <a:ext uri="{FF2B5EF4-FFF2-40B4-BE49-F238E27FC236}">
                    <a16:creationId xmlns:a16="http://schemas.microsoft.com/office/drawing/2014/main" id="{8A1D8A13-5B3E-41E6-A45F-A3A457FD0ADD}"/>
                  </a:ext>
                </a:extLst>
              </p:cNvPr>
              <p:cNvSpPr/>
              <p:nvPr/>
            </p:nvSpPr>
            <p:spPr bwMode="gray">
              <a:xfrm>
                <a:off x="4876114" y="7805484"/>
                <a:ext cx="182880" cy="182880"/>
              </a:xfrm>
              <a:prstGeom prst="ellipse">
                <a:avLst/>
              </a:prstGeom>
              <a:solidFill>
                <a:schemeClr val="accent4"/>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100" b="1">
                  <a:solidFill>
                    <a:schemeClr val="tx1"/>
                  </a:solidFill>
                </a:endParaRPr>
              </a:p>
            </p:txBody>
          </p:sp>
          <p:sp>
            <p:nvSpPr>
              <p:cNvPr id="98" name="TextBox 97">
                <a:extLst>
                  <a:ext uri="{FF2B5EF4-FFF2-40B4-BE49-F238E27FC236}">
                    <a16:creationId xmlns:a16="http://schemas.microsoft.com/office/drawing/2014/main" id="{5C1BD68B-D508-4F48-BDCB-D35709BD18F2}"/>
                  </a:ext>
                </a:extLst>
              </p:cNvPr>
              <p:cNvSpPr txBox="1"/>
              <p:nvPr/>
            </p:nvSpPr>
            <p:spPr bwMode="gray">
              <a:xfrm>
                <a:off x="4870943" y="7819980"/>
                <a:ext cx="193223" cy="153888"/>
              </a:xfrm>
              <a:prstGeom prst="rect">
                <a:avLst/>
              </a:prstGeom>
              <a:noFill/>
              <a:ln>
                <a:noFill/>
              </a:ln>
            </p:spPr>
            <p:txBody>
              <a:bodyPr wrap="square" lIns="0" tIns="0" rIns="0" bIns="0" rtlCol="0">
                <a:spAutoFit/>
              </a:bodyPr>
              <a:lstStyle/>
              <a:p>
                <a:pPr algn="ctr">
                  <a:spcBef>
                    <a:spcPts val="500"/>
                  </a:spcBef>
                </a:pPr>
                <a:r>
                  <a:rPr lang="en-US" sz="1000" b="1">
                    <a:solidFill>
                      <a:schemeClr val="bg1"/>
                    </a:solidFill>
                  </a:rPr>
                  <a:t>16</a:t>
                </a:r>
              </a:p>
            </p:txBody>
          </p:sp>
        </p:grpSp>
        <p:grpSp>
          <p:nvGrpSpPr>
            <p:cNvPr id="99" name="Group 98">
              <a:extLst>
                <a:ext uri="{FF2B5EF4-FFF2-40B4-BE49-F238E27FC236}">
                  <a16:creationId xmlns:a16="http://schemas.microsoft.com/office/drawing/2014/main" id="{0AFCD078-147A-41C1-A4ED-DBA1C2419114}"/>
                </a:ext>
              </a:extLst>
            </p:cNvPr>
            <p:cNvGrpSpPr/>
            <p:nvPr/>
          </p:nvGrpSpPr>
          <p:grpSpPr>
            <a:xfrm>
              <a:off x="4341501" y="2842883"/>
              <a:ext cx="193223" cy="182880"/>
              <a:chOff x="4515440" y="7216032"/>
              <a:chExt cx="193223" cy="182880"/>
            </a:xfrm>
          </p:grpSpPr>
          <p:sp>
            <p:nvSpPr>
              <p:cNvPr id="100" name="Oval 99">
                <a:extLst>
                  <a:ext uri="{FF2B5EF4-FFF2-40B4-BE49-F238E27FC236}">
                    <a16:creationId xmlns:a16="http://schemas.microsoft.com/office/drawing/2014/main" id="{FA64994B-C0CB-49FF-AAC2-AE4CFB7C3E15}"/>
                  </a:ext>
                </a:extLst>
              </p:cNvPr>
              <p:cNvSpPr/>
              <p:nvPr/>
            </p:nvSpPr>
            <p:spPr bwMode="gray">
              <a:xfrm>
                <a:off x="4520611" y="7216032"/>
                <a:ext cx="182880" cy="182880"/>
              </a:xfrm>
              <a:prstGeom prst="ellipse">
                <a:avLst/>
              </a:prstGeom>
              <a:solidFill>
                <a:schemeClr val="accent4"/>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100" b="1">
                  <a:solidFill>
                    <a:schemeClr val="tx1"/>
                  </a:solidFill>
                </a:endParaRPr>
              </a:p>
            </p:txBody>
          </p:sp>
          <p:sp>
            <p:nvSpPr>
              <p:cNvPr id="101" name="TextBox 100">
                <a:extLst>
                  <a:ext uri="{FF2B5EF4-FFF2-40B4-BE49-F238E27FC236}">
                    <a16:creationId xmlns:a16="http://schemas.microsoft.com/office/drawing/2014/main" id="{5D7CABB4-ACD2-4362-BFC6-580C1C11F66C}"/>
                  </a:ext>
                </a:extLst>
              </p:cNvPr>
              <p:cNvSpPr txBox="1"/>
              <p:nvPr/>
            </p:nvSpPr>
            <p:spPr bwMode="gray">
              <a:xfrm>
                <a:off x="4515440" y="7230528"/>
                <a:ext cx="193223" cy="153888"/>
              </a:xfrm>
              <a:prstGeom prst="rect">
                <a:avLst/>
              </a:prstGeom>
              <a:noFill/>
              <a:ln>
                <a:noFill/>
              </a:ln>
            </p:spPr>
            <p:txBody>
              <a:bodyPr wrap="square" lIns="0" tIns="0" rIns="0" bIns="0" rtlCol="0">
                <a:spAutoFit/>
              </a:bodyPr>
              <a:lstStyle/>
              <a:p>
                <a:pPr algn="ctr">
                  <a:spcBef>
                    <a:spcPts val="500"/>
                  </a:spcBef>
                </a:pPr>
                <a:r>
                  <a:rPr lang="en-US" sz="1000" b="1">
                    <a:solidFill>
                      <a:schemeClr val="bg1"/>
                    </a:solidFill>
                  </a:rPr>
                  <a:t>17</a:t>
                </a:r>
              </a:p>
            </p:txBody>
          </p:sp>
        </p:grpSp>
        <p:grpSp>
          <p:nvGrpSpPr>
            <p:cNvPr id="102" name="Group 101">
              <a:extLst>
                <a:ext uri="{FF2B5EF4-FFF2-40B4-BE49-F238E27FC236}">
                  <a16:creationId xmlns:a16="http://schemas.microsoft.com/office/drawing/2014/main" id="{C60784A4-60B1-4157-807C-36AA16EBE895}"/>
                </a:ext>
              </a:extLst>
            </p:cNvPr>
            <p:cNvGrpSpPr/>
            <p:nvPr/>
          </p:nvGrpSpPr>
          <p:grpSpPr>
            <a:xfrm>
              <a:off x="5259318" y="2220049"/>
              <a:ext cx="193223" cy="182880"/>
              <a:chOff x="4771846" y="7447594"/>
              <a:chExt cx="193223" cy="182880"/>
            </a:xfrm>
          </p:grpSpPr>
          <p:sp>
            <p:nvSpPr>
              <p:cNvPr id="103" name="Oval 102">
                <a:extLst>
                  <a:ext uri="{FF2B5EF4-FFF2-40B4-BE49-F238E27FC236}">
                    <a16:creationId xmlns:a16="http://schemas.microsoft.com/office/drawing/2014/main" id="{3A3E9200-1FCE-4057-AB08-159E61DFD934}"/>
                  </a:ext>
                </a:extLst>
              </p:cNvPr>
              <p:cNvSpPr/>
              <p:nvPr/>
            </p:nvSpPr>
            <p:spPr bwMode="gray">
              <a:xfrm>
                <a:off x="4777017" y="7447594"/>
                <a:ext cx="182880" cy="182880"/>
              </a:xfrm>
              <a:prstGeom prst="ellipse">
                <a:avLst/>
              </a:prstGeom>
              <a:solidFill>
                <a:schemeClr val="accent4"/>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100" b="1">
                  <a:solidFill>
                    <a:schemeClr val="tx1"/>
                  </a:solidFill>
                </a:endParaRPr>
              </a:p>
            </p:txBody>
          </p:sp>
          <p:sp>
            <p:nvSpPr>
              <p:cNvPr id="104" name="TextBox 103">
                <a:extLst>
                  <a:ext uri="{FF2B5EF4-FFF2-40B4-BE49-F238E27FC236}">
                    <a16:creationId xmlns:a16="http://schemas.microsoft.com/office/drawing/2014/main" id="{394F6D16-B864-45CF-AC52-6E72030744E2}"/>
                  </a:ext>
                </a:extLst>
              </p:cNvPr>
              <p:cNvSpPr txBox="1"/>
              <p:nvPr/>
            </p:nvSpPr>
            <p:spPr bwMode="gray">
              <a:xfrm>
                <a:off x="4771846" y="7462090"/>
                <a:ext cx="193223" cy="153888"/>
              </a:xfrm>
              <a:prstGeom prst="rect">
                <a:avLst/>
              </a:prstGeom>
              <a:noFill/>
              <a:ln>
                <a:noFill/>
              </a:ln>
            </p:spPr>
            <p:txBody>
              <a:bodyPr wrap="square" lIns="0" tIns="0" rIns="0" bIns="0" rtlCol="0">
                <a:spAutoFit/>
              </a:bodyPr>
              <a:lstStyle/>
              <a:p>
                <a:pPr algn="ctr">
                  <a:spcBef>
                    <a:spcPts val="500"/>
                  </a:spcBef>
                </a:pPr>
                <a:r>
                  <a:rPr lang="en-US" sz="1000" b="1">
                    <a:solidFill>
                      <a:schemeClr val="bg1"/>
                    </a:solidFill>
                  </a:rPr>
                  <a:t>18</a:t>
                </a:r>
              </a:p>
            </p:txBody>
          </p:sp>
        </p:grpSp>
        <p:grpSp>
          <p:nvGrpSpPr>
            <p:cNvPr id="105" name="Group 104">
              <a:extLst>
                <a:ext uri="{FF2B5EF4-FFF2-40B4-BE49-F238E27FC236}">
                  <a16:creationId xmlns:a16="http://schemas.microsoft.com/office/drawing/2014/main" id="{46FCCA20-A137-4723-BCA9-8BD9F8C42504}"/>
                </a:ext>
              </a:extLst>
            </p:cNvPr>
            <p:cNvGrpSpPr/>
            <p:nvPr/>
          </p:nvGrpSpPr>
          <p:grpSpPr>
            <a:xfrm>
              <a:off x="5087397" y="3142253"/>
              <a:ext cx="193223" cy="182880"/>
              <a:chOff x="5159552" y="8228144"/>
              <a:chExt cx="193223" cy="182880"/>
            </a:xfrm>
          </p:grpSpPr>
          <p:sp>
            <p:nvSpPr>
              <p:cNvPr id="106" name="Oval 105">
                <a:extLst>
                  <a:ext uri="{FF2B5EF4-FFF2-40B4-BE49-F238E27FC236}">
                    <a16:creationId xmlns:a16="http://schemas.microsoft.com/office/drawing/2014/main" id="{22724D0A-5DBC-491D-B3CA-228D9F3E2692}"/>
                  </a:ext>
                </a:extLst>
              </p:cNvPr>
              <p:cNvSpPr/>
              <p:nvPr/>
            </p:nvSpPr>
            <p:spPr bwMode="gray">
              <a:xfrm>
                <a:off x="5164723" y="8228144"/>
                <a:ext cx="182880" cy="182880"/>
              </a:xfrm>
              <a:prstGeom prst="ellipse">
                <a:avLst/>
              </a:prstGeom>
              <a:solidFill>
                <a:schemeClr val="accent4"/>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100" b="1">
                  <a:solidFill>
                    <a:schemeClr val="tx1"/>
                  </a:solidFill>
                </a:endParaRPr>
              </a:p>
            </p:txBody>
          </p:sp>
          <p:sp>
            <p:nvSpPr>
              <p:cNvPr id="110" name="TextBox 109">
                <a:extLst>
                  <a:ext uri="{FF2B5EF4-FFF2-40B4-BE49-F238E27FC236}">
                    <a16:creationId xmlns:a16="http://schemas.microsoft.com/office/drawing/2014/main" id="{519E8B49-4292-4341-8FF5-93F218358AED}"/>
                  </a:ext>
                </a:extLst>
              </p:cNvPr>
              <p:cNvSpPr txBox="1"/>
              <p:nvPr/>
            </p:nvSpPr>
            <p:spPr bwMode="gray">
              <a:xfrm>
                <a:off x="5159552" y="8242640"/>
                <a:ext cx="193223" cy="153888"/>
              </a:xfrm>
              <a:prstGeom prst="rect">
                <a:avLst/>
              </a:prstGeom>
              <a:noFill/>
              <a:ln>
                <a:noFill/>
              </a:ln>
            </p:spPr>
            <p:txBody>
              <a:bodyPr wrap="square" lIns="0" tIns="0" rIns="0" bIns="0" rtlCol="0">
                <a:spAutoFit/>
              </a:bodyPr>
              <a:lstStyle/>
              <a:p>
                <a:pPr algn="ctr">
                  <a:spcBef>
                    <a:spcPts val="500"/>
                  </a:spcBef>
                </a:pPr>
                <a:r>
                  <a:rPr lang="en-US" sz="1000" b="1">
                    <a:solidFill>
                      <a:schemeClr val="bg1"/>
                    </a:solidFill>
                  </a:rPr>
                  <a:t>20</a:t>
                </a:r>
              </a:p>
            </p:txBody>
          </p:sp>
        </p:grpSp>
      </p:grpSp>
      <p:sp>
        <p:nvSpPr>
          <p:cNvPr id="32" name="Text Placeholder 5">
            <a:extLst>
              <a:ext uri="{FF2B5EF4-FFF2-40B4-BE49-F238E27FC236}">
                <a16:creationId xmlns:a16="http://schemas.microsoft.com/office/drawing/2014/main" id="{CA5136D1-5B01-4FDD-83EE-390D4D3C0D6B}"/>
              </a:ext>
            </a:extLst>
          </p:cNvPr>
          <p:cNvSpPr>
            <a:spLocks noGrp="1"/>
          </p:cNvSpPr>
          <p:nvPr/>
        </p:nvSpPr>
        <p:spPr bwMode="gray">
          <a:xfrm>
            <a:off x="4488329" y="3896732"/>
            <a:ext cx="2088647" cy="184666"/>
          </a:xfrm>
          <a:prstGeom prst="rect">
            <a:avLst/>
          </a:prstGeom>
        </p:spPr>
        <p:txBody>
          <a:bodyPr vert="horz" wrap="square" lIns="0" tIns="0" rIns="0" bIns="0" rtlCol="0">
            <a:spAutoFit/>
          </a:bodyPr>
          <a:lstStyle>
            <a:lvl1pPr marL="0" indent="0" algn="ctr" defTabSz="640080" rtl="0" eaLnBrk="1" latinLnBrk="0" hangingPunct="1">
              <a:spcBef>
                <a:spcPts val="0"/>
              </a:spcBef>
              <a:buFont typeface="Arial" pitchFamily="34" charset="0"/>
              <a:buNone/>
              <a:defRPr sz="900" i="1" kern="1200">
                <a:solidFill>
                  <a:sysClr val="windowText" lastClr="000000"/>
                </a:solidFill>
                <a:latin typeface="+mj-lt"/>
                <a:ea typeface="+mn-ea"/>
                <a:cs typeface="+mn-cs"/>
              </a:defRPr>
            </a:lvl1pPr>
            <a:lvl2pPr marL="2286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a:spcBef>
                <a:spcPts val="300"/>
              </a:spcBef>
            </a:pPr>
            <a:r>
              <a:rPr lang="en-US" sz="1200">
                <a:solidFill>
                  <a:schemeClr val="tx1"/>
                </a:solidFill>
                <a:latin typeface="+mn-lt"/>
              </a:rPr>
              <a:t>Time to attain savings</a:t>
            </a:r>
          </a:p>
        </p:txBody>
      </p:sp>
      <p:sp>
        <p:nvSpPr>
          <p:cNvPr id="33" name="Text Placeholder 6">
            <a:extLst>
              <a:ext uri="{FF2B5EF4-FFF2-40B4-BE49-F238E27FC236}">
                <a16:creationId xmlns:a16="http://schemas.microsoft.com/office/drawing/2014/main" id="{EE931353-F184-46C0-9468-7A430A3F69A2}"/>
              </a:ext>
            </a:extLst>
          </p:cNvPr>
          <p:cNvSpPr>
            <a:spLocks noGrp="1"/>
          </p:cNvSpPr>
          <p:nvPr/>
        </p:nvSpPr>
        <p:spPr bwMode="gray">
          <a:xfrm rot="16200000">
            <a:off x="1416258" y="2584154"/>
            <a:ext cx="2326189" cy="184666"/>
          </a:xfrm>
          <a:prstGeom prst="rect">
            <a:avLst/>
          </a:prstGeom>
        </p:spPr>
        <p:txBody>
          <a:bodyPr vert="horz" wrap="square" lIns="0" tIns="0" rIns="0" bIns="0" rtlCol="0">
            <a:spAutoFit/>
          </a:bodyPr>
          <a:lstStyle>
            <a:lvl1pPr marL="0" indent="0" algn="ctr" defTabSz="640080" rtl="0" eaLnBrk="1" latinLnBrk="0" hangingPunct="1">
              <a:spcBef>
                <a:spcPts val="0"/>
              </a:spcBef>
              <a:buFont typeface="Arial" pitchFamily="34" charset="0"/>
              <a:buNone/>
              <a:defRPr sz="900" i="1" kern="1200">
                <a:solidFill>
                  <a:sysClr val="windowText" lastClr="000000"/>
                </a:solidFill>
                <a:latin typeface="+mj-lt"/>
                <a:ea typeface="+mn-ea"/>
                <a:cs typeface="+mn-cs"/>
              </a:defRPr>
            </a:lvl1pPr>
            <a:lvl2pPr marL="2286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a:spcBef>
                <a:spcPts val="300"/>
              </a:spcBef>
            </a:pPr>
            <a:r>
              <a:rPr lang="en-US" sz="1200">
                <a:solidFill>
                  <a:schemeClr val="tx1"/>
                </a:solidFill>
                <a:latin typeface="+mn-lt"/>
              </a:rPr>
              <a:t>Size of sustainable savings</a:t>
            </a:r>
          </a:p>
        </p:txBody>
      </p:sp>
      <p:sp>
        <p:nvSpPr>
          <p:cNvPr id="34" name="Text Placeholder 7">
            <a:extLst>
              <a:ext uri="{FF2B5EF4-FFF2-40B4-BE49-F238E27FC236}">
                <a16:creationId xmlns:a16="http://schemas.microsoft.com/office/drawing/2014/main" id="{4FB57D76-C3FB-44AA-B069-745628E57B8C}"/>
              </a:ext>
            </a:extLst>
          </p:cNvPr>
          <p:cNvSpPr>
            <a:spLocks noGrp="1"/>
          </p:cNvSpPr>
          <p:nvPr/>
        </p:nvSpPr>
        <p:spPr bwMode="gray">
          <a:xfrm>
            <a:off x="2098706" y="1397769"/>
            <a:ext cx="1300629" cy="292388"/>
          </a:xfrm>
          <a:prstGeom prst="rect">
            <a:avLst/>
          </a:prstGeom>
          <a:solidFill>
            <a:schemeClr val="accent4"/>
          </a:solidFill>
          <a:ln>
            <a:noFill/>
          </a:ln>
        </p:spPr>
        <p:txBody>
          <a:bodyPr vert="horz" wrap="square" lIns="45720" tIns="45720" rIns="45720" bIns="45720" rtlCol="0" anchor="ctr">
            <a:spAutoFit/>
          </a:bodyPr>
          <a:lstStyle>
            <a:lvl1pPr marL="0" indent="0" algn="ctr" defTabSz="640080" rtl="0" eaLnBrk="1" latinLnBrk="0" hangingPunct="1">
              <a:spcBef>
                <a:spcPts val="0"/>
              </a:spcBef>
              <a:buFont typeface="Arial" pitchFamily="34" charset="0"/>
              <a:buNone/>
              <a:defRPr sz="900" b="1" kern="1200">
                <a:solidFill>
                  <a:schemeClr val="bg1"/>
                </a:solidFill>
                <a:latin typeface="+mj-lt"/>
                <a:ea typeface="+mn-ea"/>
                <a:cs typeface="+mn-cs"/>
              </a:defRPr>
            </a:lvl1pPr>
            <a:lvl2pPr marL="2286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a:spcBef>
                <a:spcPts val="300"/>
              </a:spcBef>
            </a:pPr>
            <a:r>
              <a:rPr lang="en-US" sz="1300">
                <a:latin typeface="+mn-lt"/>
              </a:rPr>
              <a:t>I. Slam dunk</a:t>
            </a:r>
          </a:p>
        </p:txBody>
      </p:sp>
      <p:sp>
        <p:nvSpPr>
          <p:cNvPr id="35" name="Text Placeholder 7">
            <a:extLst>
              <a:ext uri="{FF2B5EF4-FFF2-40B4-BE49-F238E27FC236}">
                <a16:creationId xmlns:a16="http://schemas.microsoft.com/office/drawing/2014/main" id="{26DC61DF-3120-47B0-8334-62D422DA7D7E}"/>
              </a:ext>
            </a:extLst>
          </p:cNvPr>
          <p:cNvSpPr>
            <a:spLocks noGrp="1"/>
          </p:cNvSpPr>
          <p:nvPr/>
        </p:nvSpPr>
        <p:spPr bwMode="gray">
          <a:xfrm>
            <a:off x="2036702" y="3679270"/>
            <a:ext cx="1424636" cy="292388"/>
          </a:xfrm>
          <a:prstGeom prst="rect">
            <a:avLst/>
          </a:prstGeom>
          <a:solidFill>
            <a:schemeClr val="accent4"/>
          </a:solidFill>
          <a:ln>
            <a:noFill/>
          </a:ln>
        </p:spPr>
        <p:txBody>
          <a:bodyPr vert="horz" wrap="square" lIns="45720" tIns="45720" rIns="45720" bIns="45720" rtlCol="0" anchor="ctr">
            <a:spAutoFit/>
          </a:bodyPr>
          <a:lstStyle>
            <a:lvl1pPr marL="0" indent="0" algn="ctr" defTabSz="640080" rtl="0" eaLnBrk="1" latinLnBrk="0" hangingPunct="1">
              <a:spcBef>
                <a:spcPts val="0"/>
              </a:spcBef>
              <a:buFont typeface="Arial" pitchFamily="34" charset="0"/>
              <a:buNone/>
              <a:defRPr sz="900" b="1" kern="1200">
                <a:solidFill>
                  <a:schemeClr val="bg1"/>
                </a:solidFill>
                <a:latin typeface="+mj-lt"/>
                <a:ea typeface="+mn-ea"/>
                <a:cs typeface="+mn-cs"/>
              </a:defRPr>
            </a:lvl1pPr>
            <a:lvl2pPr marL="2286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a:spcBef>
                <a:spcPts val="300"/>
              </a:spcBef>
            </a:pPr>
            <a:r>
              <a:rPr lang="en-US" sz="1300">
                <a:latin typeface="+mn-lt"/>
              </a:rPr>
              <a:t>II. Quicker wins</a:t>
            </a:r>
          </a:p>
        </p:txBody>
      </p:sp>
      <p:sp>
        <p:nvSpPr>
          <p:cNvPr id="36" name="Text Placeholder 7">
            <a:extLst>
              <a:ext uri="{FF2B5EF4-FFF2-40B4-BE49-F238E27FC236}">
                <a16:creationId xmlns:a16="http://schemas.microsoft.com/office/drawing/2014/main" id="{5EA86E41-5255-4738-BC5B-600C109360F9}"/>
              </a:ext>
            </a:extLst>
          </p:cNvPr>
          <p:cNvSpPr>
            <a:spLocks noGrp="1"/>
          </p:cNvSpPr>
          <p:nvPr/>
        </p:nvSpPr>
        <p:spPr bwMode="gray">
          <a:xfrm>
            <a:off x="7580469" y="1397769"/>
            <a:ext cx="1660533" cy="292388"/>
          </a:xfrm>
          <a:prstGeom prst="rect">
            <a:avLst/>
          </a:prstGeom>
          <a:solidFill>
            <a:schemeClr val="accent4"/>
          </a:solidFill>
          <a:ln>
            <a:noFill/>
          </a:ln>
        </p:spPr>
        <p:txBody>
          <a:bodyPr vert="horz" wrap="square" lIns="45720" tIns="45720" rIns="45720" bIns="45720" rtlCol="0" anchor="ctr">
            <a:spAutoFit/>
          </a:bodyPr>
          <a:lstStyle>
            <a:lvl1pPr marL="0" indent="0" algn="ctr" defTabSz="640080" rtl="0" eaLnBrk="1" latinLnBrk="0" hangingPunct="1">
              <a:spcBef>
                <a:spcPts val="0"/>
              </a:spcBef>
              <a:buFont typeface="Arial" pitchFamily="34" charset="0"/>
              <a:buNone/>
              <a:defRPr sz="900" b="1" kern="1200">
                <a:solidFill>
                  <a:schemeClr val="bg1"/>
                </a:solidFill>
                <a:latin typeface="+mj-lt"/>
                <a:ea typeface="+mn-ea"/>
                <a:cs typeface="+mn-cs"/>
              </a:defRPr>
            </a:lvl1pPr>
            <a:lvl2pPr marL="2286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a:spcBef>
                <a:spcPts val="300"/>
              </a:spcBef>
            </a:pPr>
            <a:r>
              <a:rPr lang="en-US" sz="1300">
                <a:latin typeface="+mn-lt"/>
              </a:rPr>
              <a:t>III. Worth the effort</a:t>
            </a:r>
          </a:p>
        </p:txBody>
      </p:sp>
      <p:sp>
        <p:nvSpPr>
          <p:cNvPr id="38" name="Text Placeholder 7">
            <a:extLst>
              <a:ext uri="{FF2B5EF4-FFF2-40B4-BE49-F238E27FC236}">
                <a16:creationId xmlns:a16="http://schemas.microsoft.com/office/drawing/2014/main" id="{2F01DD52-046F-425F-8EBE-FD8627168724}"/>
              </a:ext>
            </a:extLst>
          </p:cNvPr>
          <p:cNvSpPr>
            <a:spLocks noGrp="1"/>
          </p:cNvSpPr>
          <p:nvPr/>
        </p:nvSpPr>
        <p:spPr bwMode="gray">
          <a:xfrm>
            <a:off x="7676533" y="3675334"/>
            <a:ext cx="1300629" cy="292388"/>
          </a:xfrm>
          <a:prstGeom prst="rect">
            <a:avLst/>
          </a:prstGeom>
          <a:solidFill>
            <a:schemeClr val="accent4"/>
          </a:solidFill>
          <a:ln>
            <a:noFill/>
          </a:ln>
        </p:spPr>
        <p:txBody>
          <a:bodyPr vert="horz" wrap="square" lIns="45720" tIns="45720" rIns="45720" bIns="45720" rtlCol="0" anchor="ctr">
            <a:spAutoFit/>
          </a:bodyPr>
          <a:lstStyle>
            <a:lvl1pPr marL="0" indent="0" algn="ctr" defTabSz="640080" rtl="0" eaLnBrk="1" latinLnBrk="0" hangingPunct="1">
              <a:spcBef>
                <a:spcPts val="0"/>
              </a:spcBef>
              <a:buFont typeface="Arial" pitchFamily="34" charset="0"/>
              <a:buNone/>
              <a:defRPr sz="900" b="1" kern="1200">
                <a:solidFill>
                  <a:schemeClr val="bg1"/>
                </a:solidFill>
                <a:latin typeface="+mj-lt"/>
                <a:ea typeface="+mn-ea"/>
                <a:cs typeface="+mn-cs"/>
              </a:defRPr>
            </a:lvl1pPr>
            <a:lvl2pPr marL="2286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a:spcBef>
                <a:spcPts val="300"/>
              </a:spcBef>
            </a:pPr>
            <a:r>
              <a:rPr lang="en-US" sz="1300">
                <a:latin typeface="+mn-lt"/>
              </a:rPr>
              <a:t>IV. Long game</a:t>
            </a:r>
          </a:p>
        </p:txBody>
      </p:sp>
      <p:grpSp>
        <p:nvGrpSpPr>
          <p:cNvPr id="7" name="Group 6">
            <a:extLst>
              <a:ext uri="{FF2B5EF4-FFF2-40B4-BE49-F238E27FC236}">
                <a16:creationId xmlns:a16="http://schemas.microsoft.com/office/drawing/2014/main" id="{71CFA8A9-ADA7-46FC-B199-37FD334E284C}"/>
              </a:ext>
            </a:extLst>
          </p:cNvPr>
          <p:cNvGrpSpPr/>
          <p:nvPr/>
        </p:nvGrpSpPr>
        <p:grpSpPr>
          <a:xfrm>
            <a:off x="8645646" y="1899664"/>
            <a:ext cx="2330966" cy="1553840"/>
            <a:chOff x="8645646" y="1899664"/>
            <a:chExt cx="2330966" cy="1553840"/>
          </a:xfrm>
        </p:grpSpPr>
        <p:grpSp>
          <p:nvGrpSpPr>
            <p:cNvPr id="3" name="Group 2">
              <a:extLst>
                <a:ext uri="{FF2B5EF4-FFF2-40B4-BE49-F238E27FC236}">
                  <a16:creationId xmlns:a16="http://schemas.microsoft.com/office/drawing/2014/main" id="{478FB346-74BD-465D-B38E-36B7E1F42F07}"/>
                </a:ext>
              </a:extLst>
            </p:cNvPr>
            <p:cNvGrpSpPr/>
            <p:nvPr/>
          </p:nvGrpSpPr>
          <p:grpSpPr>
            <a:xfrm>
              <a:off x="8845203" y="2069241"/>
              <a:ext cx="2131409" cy="200055"/>
              <a:chOff x="8845203" y="2069241"/>
              <a:chExt cx="2131409" cy="200055"/>
            </a:xfrm>
          </p:grpSpPr>
          <p:sp>
            <p:nvSpPr>
              <p:cNvPr id="113" name="Oval 112">
                <a:extLst>
                  <a:ext uri="{FF2B5EF4-FFF2-40B4-BE49-F238E27FC236}">
                    <a16:creationId xmlns:a16="http://schemas.microsoft.com/office/drawing/2014/main" id="{DB164468-DD5F-426E-8BAB-12BC610E3F44}"/>
                  </a:ext>
                </a:extLst>
              </p:cNvPr>
              <p:cNvSpPr/>
              <p:nvPr/>
            </p:nvSpPr>
            <p:spPr bwMode="gray">
              <a:xfrm>
                <a:off x="8845203" y="2077828"/>
                <a:ext cx="182880" cy="182880"/>
              </a:xfrm>
              <a:prstGeom prst="ellipse">
                <a:avLst/>
              </a:prstGeom>
              <a:solidFill>
                <a:schemeClr val="bg1"/>
              </a:solidFill>
              <a:ln w="127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100" b="1">
                  <a:solidFill>
                    <a:schemeClr val="tx1"/>
                  </a:solidFill>
                </a:endParaRPr>
              </a:p>
            </p:txBody>
          </p:sp>
          <p:sp>
            <p:nvSpPr>
              <p:cNvPr id="114" name="TextBox 113">
                <a:extLst>
                  <a:ext uri="{FF2B5EF4-FFF2-40B4-BE49-F238E27FC236}">
                    <a16:creationId xmlns:a16="http://schemas.microsoft.com/office/drawing/2014/main" id="{FC345AE8-C50E-40DD-9340-A582A721E210}"/>
                  </a:ext>
                </a:extLst>
              </p:cNvPr>
              <p:cNvSpPr txBox="1"/>
              <p:nvPr/>
            </p:nvSpPr>
            <p:spPr bwMode="gray">
              <a:xfrm>
                <a:off x="9183140" y="2069241"/>
                <a:ext cx="1793472" cy="200055"/>
              </a:xfrm>
              <a:prstGeom prst="rect">
                <a:avLst/>
              </a:prstGeom>
              <a:noFill/>
            </p:spPr>
            <p:txBody>
              <a:bodyPr wrap="square" lIns="0" tIns="0" rIns="0" bIns="0" rtlCol="0">
                <a:spAutoFit/>
              </a:bodyPr>
              <a:lstStyle/>
              <a:p>
                <a:pPr>
                  <a:spcBef>
                    <a:spcPts val="500"/>
                  </a:spcBef>
                </a:pPr>
                <a:r>
                  <a:rPr lang="en-US" sz="1300" i="1"/>
                  <a:t>Supplies and services </a:t>
                </a:r>
              </a:p>
            </p:txBody>
          </p:sp>
        </p:grpSp>
        <p:grpSp>
          <p:nvGrpSpPr>
            <p:cNvPr id="5" name="Group 4">
              <a:extLst>
                <a:ext uri="{FF2B5EF4-FFF2-40B4-BE49-F238E27FC236}">
                  <a16:creationId xmlns:a16="http://schemas.microsoft.com/office/drawing/2014/main" id="{923E3FFF-9B72-4DBA-833F-AE70CE1D38A0}"/>
                </a:ext>
              </a:extLst>
            </p:cNvPr>
            <p:cNvGrpSpPr/>
            <p:nvPr/>
          </p:nvGrpSpPr>
          <p:grpSpPr>
            <a:xfrm>
              <a:off x="8845203" y="2579810"/>
              <a:ext cx="2131409" cy="200055"/>
              <a:chOff x="8845203" y="2565956"/>
              <a:chExt cx="2131409" cy="200055"/>
            </a:xfrm>
          </p:grpSpPr>
          <p:sp>
            <p:nvSpPr>
              <p:cNvPr id="111" name="Oval 110">
                <a:extLst>
                  <a:ext uri="{FF2B5EF4-FFF2-40B4-BE49-F238E27FC236}">
                    <a16:creationId xmlns:a16="http://schemas.microsoft.com/office/drawing/2014/main" id="{60425C88-B280-4889-A454-E9D10589D03F}"/>
                  </a:ext>
                </a:extLst>
              </p:cNvPr>
              <p:cNvSpPr/>
              <p:nvPr/>
            </p:nvSpPr>
            <p:spPr bwMode="gray">
              <a:xfrm>
                <a:off x="8845203" y="2574543"/>
                <a:ext cx="182880" cy="182880"/>
              </a:xfrm>
              <a:prstGeom prst="ellipse">
                <a:avLst/>
              </a:prstGeom>
              <a:solidFill>
                <a:schemeClr val="accent2"/>
              </a:solidFill>
              <a:ln w="1270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100" b="1">
                  <a:solidFill>
                    <a:schemeClr val="tx1"/>
                  </a:solidFill>
                </a:endParaRPr>
              </a:p>
            </p:txBody>
          </p:sp>
          <p:sp>
            <p:nvSpPr>
              <p:cNvPr id="115" name="TextBox 114">
                <a:extLst>
                  <a:ext uri="{FF2B5EF4-FFF2-40B4-BE49-F238E27FC236}">
                    <a16:creationId xmlns:a16="http://schemas.microsoft.com/office/drawing/2014/main" id="{17AF8975-890E-4B02-9E08-313CA19F2B01}"/>
                  </a:ext>
                </a:extLst>
              </p:cNvPr>
              <p:cNvSpPr txBox="1"/>
              <p:nvPr/>
            </p:nvSpPr>
            <p:spPr bwMode="gray">
              <a:xfrm>
                <a:off x="9183140" y="2565956"/>
                <a:ext cx="1793472" cy="200055"/>
              </a:xfrm>
              <a:prstGeom prst="rect">
                <a:avLst/>
              </a:prstGeom>
              <a:noFill/>
            </p:spPr>
            <p:txBody>
              <a:bodyPr wrap="square" lIns="0" tIns="0" rIns="0" bIns="0" rtlCol="0">
                <a:spAutoFit/>
              </a:bodyPr>
              <a:lstStyle/>
              <a:p>
                <a:pPr>
                  <a:spcBef>
                    <a:spcPts val="500"/>
                  </a:spcBef>
                </a:pPr>
                <a:r>
                  <a:rPr lang="en-US" sz="1300" i="1"/>
                  <a:t>Labor efficiency </a:t>
                </a:r>
              </a:p>
            </p:txBody>
          </p:sp>
        </p:grpSp>
        <p:grpSp>
          <p:nvGrpSpPr>
            <p:cNvPr id="6" name="Group 5">
              <a:extLst>
                <a:ext uri="{FF2B5EF4-FFF2-40B4-BE49-F238E27FC236}">
                  <a16:creationId xmlns:a16="http://schemas.microsoft.com/office/drawing/2014/main" id="{364B3936-C745-4A91-A361-090FD8B089D9}"/>
                </a:ext>
              </a:extLst>
            </p:cNvPr>
            <p:cNvGrpSpPr/>
            <p:nvPr/>
          </p:nvGrpSpPr>
          <p:grpSpPr>
            <a:xfrm>
              <a:off x="8845203" y="3090379"/>
              <a:ext cx="2131409" cy="200055"/>
              <a:chOff x="8845203" y="3090379"/>
              <a:chExt cx="2131409" cy="200055"/>
            </a:xfrm>
          </p:grpSpPr>
          <p:sp>
            <p:nvSpPr>
              <p:cNvPr id="112" name="Oval 111">
                <a:extLst>
                  <a:ext uri="{FF2B5EF4-FFF2-40B4-BE49-F238E27FC236}">
                    <a16:creationId xmlns:a16="http://schemas.microsoft.com/office/drawing/2014/main" id="{1ADB42C1-9D26-4FA9-B03E-924C793FB731}"/>
                  </a:ext>
                </a:extLst>
              </p:cNvPr>
              <p:cNvSpPr/>
              <p:nvPr/>
            </p:nvSpPr>
            <p:spPr bwMode="gray">
              <a:xfrm>
                <a:off x="8845203" y="3098966"/>
                <a:ext cx="182880" cy="182880"/>
              </a:xfrm>
              <a:prstGeom prst="ellipse">
                <a:avLst/>
              </a:prstGeom>
              <a:solidFill>
                <a:schemeClr val="accent4"/>
              </a:solidFill>
              <a:ln w="12700">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100" b="1">
                  <a:solidFill>
                    <a:schemeClr val="tx1"/>
                  </a:solidFill>
                </a:endParaRPr>
              </a:p>
            </p:txBody>
          </p:sp>
          <p:sp>
            <p:nvSpPr>
              <p:cNvPr id="116" name="TextBox 115">
                <a:extLst>
                  <a:ext uri="{FF2B5EF4-FFF2-40B4-BE49-F238E27FC236}">
                    <a16:creationId xmlns:a16="http://schemas.microsoft.com/office/drawing/2014/main" id="{1481D536-D315-450C-B8E0-21FA8C97B655}"/>
                  </a:ext>
                </a:extLst>
              </p:cNvPr>
              <p:cNvSpPr txBox="1"/>
              <p:nvPr/>
            </p:nvSpPr>
            <p:spPr bwMode="gray">
              <a:xfrm>
                <a:off x="9183140" y="3090379"/>
                <a:ext cx="1793472" cy="200055"/>
              </a:xfrm>
              <a:prstGeom prst="rect">
                <a:avLst/>
              </a:prstGeom>
              <a:noFill/>
            </p:spPr>
            <p:txBody>
              <a:bodyPr wrap="square" lIns="0" tIns="0" rIns="0" bIns="0" rtlCol="0">
                <a:spAutoFit/>
              </a:bodyPr>
              <a:lstStyle/>
              <a:p>
                <a:pPr>
                  <a:spcBef>
                    <a:spcPts val="500"/>
                  </a:spcBef>
                </a:pPr>
                <a:r>
                  <a:rPr lang="en-US" sz="1300" i="1"/>
                  <a:t>Clinical practice </a:t>
                </a:r>
              </a:p>
            </p:txBody>
          </p:sp>
        </p:grpSp>
        <p:sp>
          <p:nvSpPr>
            <p:cNvPr id="117" name="Rectangle 116">
              <a:extLst>
                <a:ext uri="{FF2B5EF4-FFF2-40B4-BE49-F238E27FC236}">
                  <a16:creationId xmlns:a16="http://schemas.microsoft.com/office/drawing/2014/main" id="{96A36251-FCC5-4B30-9680-EA1E2B407CB9}"/>
                </a:ext>
              </a:extLst>
            </p:cNvPr>
            <p:cNvSpPr/>
            <p:nvPr/>
          </p:nvSpPr>
          <p:spPr bwMode="gray">
            <a:xfrm>
              <a:off x="8645646" y="1899664"/>
              <a:ext cx="2330966" cy="1553840"/>
            </a:xfrm>
            <a:prstGeom prst="rect">
              <a:avLst/>
            </a:prstGeom>
            <a:noFill/>
            <a:ln w="9525">
              <a:solidFill>
                <a:schemeClr val="accent3"/>
              </a:solidFill>
              <a:prstDash val="lg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err="1">
                <a:solidFill>
                  <a:schemeClr val="bg1"/>
                </a:solidFill>
              </a:endParaRPr>
            </a:p>
          </p:txBody>
        </p:sp>
      </p:grpSp>
      <p:sp>
        <p:nvSpPr>
          <p:cNvPr id="109" name="TextBox 108">
            <a:extLst>
              <a:ext uri="{FF2B5EF4-FFF2-40B4-BE49-F238E27FC236}">
                <a16:creationId xmlns:a16="http://schemas.microsoft.com/office/drawing/2014/main" id="{E2051350-0D83-4EE1-B4DE-7EF9FBFA6C02}"/>
              </a:ext>
            </a:extLst>
          </p:cNvPr>
          <p:cNvSpPr txBox="1"/>
          <p:nvPr/>
        </p:nvSpPr>
        <p:spPr bwMode="gray">
          <a:xfrm>
            <a:off x="612774" y="4542938"/>
            <a:ext cx="2717673" cy="1741502"/>
          </a:xfrm>
          <a:prstGeom prst="rect">
            <a:avLst/>
          </a:prstGeom>
          <a:noFill/>
        </p:spPr>
        <p:txBody>
          <a:bodyPr wrap="square" lIns="0" tIns="0" rIns="0" bIns="0" rtlCol="0">
            <a:spAutoFit/>
          </a:bodyPr>
          <a:lstStyle/>
          <a:p>
            <a:pPr>
              <a:spcBef>
                <a:spcPts val="500"/>
              </a:spcBef>
            </a:pPr>
            <a:r>
              <a:rPr lang="en-US" sz="1200" b="1"/>
              <a:t>Supplies and services</a:t>
            </a:r>
          </a:p>
          <a:p>
            <a:pPr marL="228600" indent="-228600">
              <a:spcBef>
                <a:spcPts val="500"/>
              </a:spcBef>
              <a:buFont typeface="+mj-lt"/>
              <a:buAutoNum type="arabicPeriod"/>
            </a:pPr>
            <a:r>
              <a:rPr lang="en-US" sz="900"/>
              <a:t>Prevent unnecessary surgical supply waste </a:t>
            </a:r>
            <a:r>
              <a:rPr lang="en-US" sz="900" i="1"/>
              <a:t>(I)</a:t>
            </a:r>
          </a:p>
          <a:p>
            <a:pPr marL="228600" indent="-228600">
              <a:spcBef>
                <a:spcPts val="500"/>
              </a:spcBef>
              <a:buFont typeface="+mj-lt"/>
              <a:buAutoNum type="arabicPeriod"/>
            </a:pPr>
            <a:r>
              <a:rPr lang="en-US" sz="900"/>
              <a:t>Minimize PPI contract savings leakage </a:t>
            </a:r>
            <a:r>
              <a:rPr lang="en-US" sz="900" i="1"/>
              <a:t>(I)</a:t>
            </a:r>
          </a:p>
          <a:p>
            <a:pPr marL="228600" indent="-228600">
              <a:spcBef>
                <a:spcPts val="500"/>
              </a:spcBef>
              <a:buFont typeface="+mj-lt"/>
              <a:buAutoNum type="arabicPeriod"/>
            </a:pPr>
            <a:r>
              <a:rPr lang="en-US" sz="900"/>
              <a:t>Revisit unfavorable contract terms </a:t>
            </a:r>
            <a:r>
              <a:rPr lang="en-US" sz="900" i="1"/>
              <a:t>(I)</a:t>
            </a:r>
          </a:p>
          <a:p>
            <a:pPr marL="228600" indent="-228600">
              <a:spcBef>
                <a:spcPts val="500"/>
              </a:spcBef>
              <a:buFont typeface="+mj-lt"/>
              <a:buAutoNum type="arabicPeriod"/>
            </a:pPr>
            <a:r>
              <a:rPr lang="en-US" sz="900"/>
              <a:t>Use bidding strategy for physician preference items </a:t>
            </a:r>
            <a:r>
              <a:rPr lang="en-US" sz="900" i="1"/>
              <a:t>(II)</a:t>
            </a:r>
          </a:p>
          <a:p>
            <a:pPr marL="228600" indent="-228600">
              <a:spcBef>
                <a:spcPts val="500"/>
              </a:spcBef>
              <a:buFont typeface="+mj-lt"/>
              <a:buAutoNum type="arabicPeriod"/>
            </a:pPr>
            <a:r>
              <a:rPr lang="en-US" sz="900"/>
              <a:t>Contract directly for clinical preference items </a:t>
            </a:r>
            <a:r>
              <a:rPr lang="en-US" sz="900" i="1"/>
              <a:t>(III)</a:t>
            </a:r>
          </a:p>
          <a:p>
            <a:pPr marL="228600" indent="-228600">
              <a:spcBef>
                <a:spcPts val="500"/>
              </a:spcBef>
              <a:buFont typeface="+mj-lt"/>
              <a:buAutoNum type="arabicPeriod"/>
            </a:pPr>
            <a:r>
              <a:rPr lang="en-US" sz="900"/>
              <a:t>Realize the potential of energy savings </a:t>
            </a:r>
            <a:r>
              <a:rPr lang="en-US" sz="900" i="1"/>
              <a:t>(IV)</a:t>
            </a:r>
          </a:p>
          <a:p>
            <a:pPr>
              <a:spcBef>
                <a:spcPts val="500"/>
              </a:spcBef>
            </a:pPr>
            <a:endParaRPr lang="en-US" sz="900"/>
          </a:p>
        </p:txBody>
      </p:sp>
      <p:sp>
        <p:nvSpPr>
          <p:cNvPr id="118" name="TextBox 117">
            <a:extLst>
              <a:ext uri="{FF2B5EF4-FFF2-40B4-BE49-F238E27FC236}">
                <a16:creationId xmlns:a16="http://schemas.microsoft.com/office/drawing/2014/main" id="{66010DDE-D5A8-431F-A1EA-F854210A832C}"/>
              </a:ext>
            </a:extLst>
          </p:cNvPr>
          <p:cNvSpPr txBox="1"/>
          <p:nvPr/>
        </p:nvSpPr>
        <p:spPr bwMode="gray">
          <a:xfrm>
            <a:off x="3726432" y="4542938"/>
            <a:ext cx="2811708" cy="1880002"/>
          </a:xfrm>
          <a:prstGeom prst="rect">
            <a:avLst/>
          </a:prstGeom>
          <a:noFill/>
        </p:spPr>
        <p:txBody>
          <a:bodyPr wrap="square" lIns="0" tIns="0" rIns="0" bIns="0" rtlCol="0">
            <a:spAutoFit/>
          </a:bodyPr>
          <a:lstStyle/>
          <a:p>
            <a:pPr>
              <a:spcBef>
                <a:spcPts val="500"/>
              </a:spcBef>
            </a:pPr>
            <a:r>
              <a:rPr lang="en-US" sz="1200" b="1" dirty="0"/>
              <a:t>Labor efficiency</a:t>
            </a:r>
            <a:endParaRPr lang="en-US" sz="1200" dirty="0"/>
          </a:p>
          <a:p>
            <a:pPr marL="228600" indent="-228600">
              <a:spcBef>
                <a:spcPts val="500"/>
              </a:spcBef>
              <a:buFont typeface="+mj-lt"/>
              <a:buAutoNum type="arabicPeriod" startAt="7"/>
            </a:pPr>
            <a:r>
              <a:rPr lang="en-US" sz="900" dirty="0"/>
              <a:t>Make your employees accountable for their health costs </a:t>
            </a:r>
            <a:r>
              <a:rPr lang="en-US" sz="900" i="1" dirty="0"/>
              <a:t>(I)</a:t>
            </a:r>
            <a:endParaRPr lang="en-US" sz="900" dirty="0"/>
          </a:p>
          <a:p>
            <a:pPr marL="228600" indent="-228600">
              <a:spcBef>
                <a:spcPts val="500"/>
              </a:spcBef>
              <a:buFont typeface="+mj-lt"/>
              <a:buAutoNum type="arabicPeriod" startAt="7"/>
            </a:pPr>
            <a:r>
              <a:rPr lang="en-US" sz="900" dirty="0"/>
              <a:t>Flex staffing to demand </a:t>
            </a:r>
            <a:r>
              <a:rPr lang="en-US" sz="900" i="1" dirty="0"/>
              <a:t>(II)</a:t>
            </a:r>
            <a:endParaRPr lang="en-US" sz="900" dirty="0"/>
          </a:p>
          <a:p>
            <a:pPr marL="228600" indent="-228600">
              <a:spcBef>
                <a:spcPts val="500"/>
              </a:spcBef>
              <a:buFont typeface="+mj-lt"/>
              <a:buAutoNum type="arabicPeriod" startAt="7"/>
            </a:pPr>
            <a:r>
              <a:rPr lang="en-US" sz="900" dirty="0"/>
              <a:t>Revisit manager span of control </a:t>
            </a:r>
            <a:r>
              <a:rPr lang="en-US" sz="900" i="1" dirty="0"/>
              <a:t>(II)</a:t>
            </a:r>
            <a:endParaRPr lang="en-US" sz="900" dirty="0"/>
          </a:p>
          <a:p>
            <a:pPr marL="228600" indent="-228600">
              <a:spcBef>
                <a:spcPts val="500"/>
              </a:spcBef>
              <a:buFont typeface="+mj-lt"/>
              <a:buAutoNum type="arabicPeriod" startAt="7"/>
            </a:pPr>
            <a:r>
              <a:rPr lang="en-US" sz="900" dirty="0"/>
              <a:t>Build a value-driven staffing model </a:t>
            </a:r>
            <a:r>
              <a:rPr lang="en-US" sz="900" i="1" dirty="0"/>
              <a:t>(III)</a:t>
            </a:r>
            <a:endParaRPr lang="en-US" sz="900" dirty="0"/>
          </a:p>
          <a:p>
            <a:pPr marL="228600" indent="-228600">
              <a:spcBef>
                <a:spcPts val="500"/>
              </a:spcBef>
              <a:buFont typeface="+mj-lt"/>
              <a:buAutoNum type="arabicPeriod" startAt="7"/>
            </a:pPr>
            <a:r>
              <a:rPr lang="en-US" sz="900" dirty="0"/>
              <a:t>Stop millennial turnover in the first three years </a:t>
            </a:r>
            <a:r>
              <a:rPr lang="en-US" sz="900" i="1" dirty="0"/>
              <a:t>(III)</a:t>
            </a:r>
            <a:endParaRPr lang="en-US" sz="900" dirty="0"/>
          </a:p>
          <a:p>
            <a:pPr marL="228600" indent="-228600">
              <a:spcBef>
                <a:spcPts val="500"/>
              </a:spcBef>
              <a:buFont typeface="+mj-lt"/>
              <a:buAutoNum type="arabicPeriod" startAt="7"/>
            </a:pPr>
            <a:r>
              <a:rPr lang="en-US" sz="900" dirty="0"/>
              <a:t>Tie employee compensation to enterprise performance </a:t>
            </a:r>
            <a:r>
              <a:rPr lang="en-US" sz="900" i="1" dirty="0"/>
              <a:t>(III)</a:t>
            </a:r>
            <a:endParaRPr lang="en-US" sz="900" dirty="0"/>
          </a:p>
          <a:p>
            <a:pPr>
              <a:spcBef>
                <a:spcPts val="500"/>
              </a:spcBef>
            </a:pPr>
            <a:endParaRPr lang="en-US" sz="900" dirty="0"/>
          </a:p>
        </p:txBody>
      </p:sp>
      <p:sp>
        <p:nvSpPr>
          <p:cNvPr id="119" name="TextBox 118">
            <a:extLst>
              <a:ext uri="{FF2B5EF4-FFF2-40B4-BE49-F238E27FC236}">
                <a16:creationId xmlns:a16="http://schemas.microsoft.com/office/drawing/2014/main" id="{967693CD-C62F-4EF6-9796-05A35DD4B6A2}"/>
              </a:ext>
            </a:extLst>
          </p:cNvPr>
          <p:cNvSpPr txBox="1"/>
          <p:nvPr/>
        </p:nvSpPr>
        <p:spPr bwMode="gray">
          <a:xfrm>
            <a:off x="6894749" y="4542938"/>
            <a:ext cx="2330966" cy="1474763"/>
          </a:xfrm>
          <a:prstGeom prst="rect">
            <a:avLst/>
          </a:prstGeom>
          <a:noFill/>
        </p:spPr>
        <p:txBody>
          <a:bodyPr wrap="square" lIns="0" tIns="0" rIns="0" bIns="0" rtlCol="0">
            <a:spAutoFit/>
          </a:bodyPr>
          <a:lstStyle/>
          <a:p>
            <a:pPr>
              <a:spcBef>
                <a:spcPts val="500"/>
              </a:spcBef>
            </a:pPr>
            <a:r>
              <a:rPr lang="en-US" sz="1200" b="1"/>
              <a:t>Clinical practice</a:t>
            </a:r>
            <a:endParaRPr lang="en-US" sz="1200"/>
          </a:p>
          <a:p>
            <a:pPr marL="228600" indent="-228600">
              <a:spcBef>
                <a:spcPts val="500"/>
              </a:spcBef>
              <a:buFont typeface="+mj-lt"/>
              <a:buAutoNum type="arabicPeriod" startAt="13"/>
            </a:pPr>
            <a:r>
              <a:rPr lang="en-US" sz="900"/>
              <a:t>Reinforce nurse-led sepsis protocols </a:t>
            </a:r>
            <a:r>
              <a:rPr lang="en-US" sz="900" i="1"/>
              <a:t>(I)</a:t>
            </a:r>
            <a:endParaRPr lang="en-US" sz="900"/>
          </a:p>
          <a:p>
            <a:pPr marL="228600" indent="-228600">
              <a:spcBef>
                <a:spcPts val="500"/>
              </a:spcBef>
              <a:buFont typeface="+mj-lt"/>
              <a:buAutoNum type="arabicPeriod" startAt="13"/>
            </a:pPr>
            <a:r>
              <a:rPr lang="en-US" sz="900"/>
              <a:t>Utilize a pharmacy-led value analysis team </a:t>
            </a:r>
            <a:r>
              <a:rPr lang="en-US" sz="900" i="1"/>
              <a:t>(I)</a:t>
            </a:r>
            <a:endParaRPr lang="en-US" sz="900"/>
          </a:p>
          <a:p>
            <a:pPr marL="228600" indent="-228600">
              <a:spcBef>
                <a:spcPts val="500"/>
              </a:spcBef>
              <a:buFont typeface="+mj-lt"/>
              <a:buAutoNum type="arabicPeriod" startAt="13"/>
            </a:pPr>
            <a:r>
              <a:rPr lang="en-US" sz="900"/>
              <a:t>Revise blood utilization policies </a:t>
            </a:r>
            <a:r>
              <a:rPr lang="en-US" sz="900" i="1"/>
              <a:t>(II)</a:t>
            </a:r>
            <a:endParaRPr lang="en-US" sz="900"/>
          </a:p>
          <a:p>
            <a:pPr marL="228600" indent="-228600">
              <a:spcBef>
                <a:spcPts val="500"/>
              </a:spcBef>
              <a:buFont typeface="+mj-lt"/>
              <a:buAutoNum type="arabicPeriod" startAt="13"/>
            </a:pPr>
            <a:r>
              <a:rPr lang="en-US" sz="900"/>
              <a:t>Install and monitor multi-modal pain regimens </a:t>
            </a:r>
            <a:r>
              <a:rPr lang="en-US" sz="900" i="1"/>
              <a:t>(III)</a:t>
            </a:r>
            <a:endParaRPr lang="en-US" sz="900"/>
          </a:p>
          <a:p>
            <a:pPr>
              <a:spcBef>
                <a:spcPts val="500"/>
              </a:spcBef>
            </a:pPr>
            <a:endParaRPr lang="en-US" sz="900"/>
          </a:p>
        </p:txBody>
      </p:sp>
      <p:sp>
        <p:nvSpPr>
          <p:cNvPr id="124" name="TextBox 123">
            <a:extLst>
              <a:ext uri="{FF2B5EF4-FFF2-40B4-BE49-F238E27FC236}">
                <a16:creationId xmlns:a16="http://schemas.microsoft.com/office/drawing/2014/main" id="{16D78CF0-A9C3-450F-BB3B-C091BED3E612}"/>
              </a:ext>
            </a:extLst>
          </p:cNvPr>
          <p:cNvSpPr txBox="1"/>
          <p:nvPr/>
        </p:nvSpPr>
        <p:spPr bwMode="gray">
          <a:xfrm>
            <a:off x="9225715" y="4795133"/>
            <a:ext cx="2330966" cy="1300356"/>
          </a:xfrm>
          <a:prstGeom prst="rect">
            <a:avLst/>
          </a:prstGeom>
          <a:noFill/>
        </p:spPr>
        <p:txBody>
          <a:bodyPr wrap="square" lIns="0" tIns="0" rIns="0" bIns="0" rtlCol="0">
            <a:spAutoFit/>
          </a:bodyPr>
          <a:lstStyle/>
          <a:p>
            <a:pPr marL="228600" indent="-228600">
              <a:spcBef>
                <a:spcPts val="500"/>
              </a:spcBef>
              <a:buFont typeface="+mj-lt"/>
              <a:buAutoNum type="arabicPeriod" startAt="17"/>
            </a:pPr>
            <a:r>
              <a:rPr lang="en-US" sz="900"/>
              <a:t>Integrate pharmacists into cross-continuum care </a:t>
            </a:r>
            <a:r>
              <a:rPr lang="en-US" sz="900" i="1"/>
              <a:t>(III)</a:t>
            </a:r>
            <a:endParaRPr lang="en-US" sz="900"/>
          </a:p>
          <a:p>
            <a:pPr marL="228600" indent="-228600">
              <a:spcBef>
                <a:spcPts val="500"/>
              </a:spcBef>
              <a:buFont typeface="+mj-lt"/>
              <a:buAutoNum type="arabicPeriod" startAt="17"/>
            </a:pPr>
            <a:r>
              <a:rPr lang="en-US" sz="900"/>
              <a:t>Utilize observation units for low-cost short-stay patients </a:t>
            </a:r>
            <a:r>
              <a:rPr lang="en-US" sz="900" i="1"/>
              <a:t>(III)</a:t>
            </a:r>
            <a:endParaRPr lang="en-US" sz="900"/>
          </a:p>
          <a:p>
            <a:pPr marL="228600" indent="-228600">
              <a:spcBef>
                <a:spcPts val="500"/>
              </a:spcBef>
              <a:buFont typeface="+mj-lt"/>
              <a:buAutoNum type="arabicPeriod" startAt="17"/>
            </a:pPr>
            <a:r>
              <a:rPr lang="en-US" sz="900"/>
              <a:t>Designate ownership for frequently overlooked care responsibilities </a:t>
            </a:r>
            <a:r>
              <a:rPr lang="en-US" sz="900" i="1"/>
              <a:t>(IV)</a:t>
            </a:r>
          </a:p>
          <a:p>
            <a:pPr marL="228600" indent="-228600">
              <a:spcBef>
                <a:spcPts val="500"/>
              </a:spcBef>
              <a:buFont typeface="+mj-lt"/>
              <a:buAutoNum type="arabicPeriod" startAt="17"/>
            </a:pPr>
            <a:r>
              <a:rPr lang="en-US" sz="900"/>
              <a:t>Adopt remote patient monitoring for high-risk populations </a:t>
            </a:r>
            <a:r>
              <a:rPr lang="en-US" sz="900" i="1"/>
              <a:t>(IV)</a:t>
            </a:r>
          </a:p>
        </p:txBody>
      </p:sp>
      <p:sp>
        <p:nvSpPr>
          <p:cNvPr id="9" name="Title 8">
            <a:extLst>
              <a:ext uri="{FF2B5EF4-FFF2-40B4-BE49-F238E27FC236}">
                <a16:creationId xmlns:a16="http://schemas.microsoft.com/office/drawing/2014/main" id="{FBFC9AF2-017D-93CF-AD07-0312FDD57C35}"/>
              </a:ext>
            </a:extLst>
          </p:cNvPr>
          <p:cNvSpPr>
            <a:spLocks noGrp="1"/>
          </p:cNvSpPr>
          <p:nvPr>
            <p:ph type="title"/>
          </p:nvPr>
        </p:nvSpPr>
        <p:spPr/>
        <p:txBody>
          <a:bodyPr/>
          <a:lstStyle/>
          <a:p>
            <a:r>
              <a:rPr lang="en-US" dirty="0"/>
              <a:t>Many avenues for cost management — they’re all hard</a:t>
            </a:r>
          </a:p>
        </p:txBody>
      </p:sp>
    </p:spTree>
    <p:extLst>
      <p:ext uri="{BB962C8B-B14F-4D97-AF65-F5344CB8AC3E}">
        <p14:creationId xmlns:p14="http://schemas.microsoft.com/office/powerpoint/2010/main" val="18214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72992CE-2EC8-45AF-9C2D-624148DB7EB8}"/>
              </a:ext>
            </a:extLst>
          </p:cNvPr>
          <p:cNvSpPr>
            <a:spLocks noGrp="1"/>
          </p:cNvSpPr>
          <p:nvPr>
            <p:ph type="body" sz="quarter" idx="19"/>
          </p:nvPr>
        </p:nvSpPr>
        <p:spPr>
          <a:xfrm>
            <a:off x="2708218" y="3804911"/>
            <a:ext cx="7397480" cy="674031"/>
          </a:xfrm>
        </p:spPr>
        <p:txBody>
          <a:bodyPr/>
          <a:lstStyle/>
          <a:p>
            <a:r>
              <a:rPr lang="en-US" sz="2400" dirty="0"/>
              <a:t>Trend: Stakeholders align on urgency to rationalize services for long-term sustainability.</a:t>
            </a:r>
          </a:p>
        </p:txBody>
      </p:sp>
      <p:sp>
        <p:nvSpPr>
          <p:cNvPr id="9" name="Text Placeholder 8">
            <a:extLst>
              <a:ext uri="{FF2B5EF4-FFF2-40B4-BE49-F238E27FC236}">
                <a16:creationId xmlns:a16="http://schemas.microsoft.com/office/drawing/2014/main" id="{9A0846D5-7406-4513-A9FB-E4AD3DE1AE75}"/>
              </a:ext>
            </a:extLst>
          </p:cNvPr>
          <p:cNvSpPr>
            <a:spLocks noGrp="1"/>
          </p:cNvSpPr>
          <p:nvPr>
            <p:ph type="body" sz="quarter" idx="20"/>
          </p:nvPr>
        </p:nvSpPr>
        <p:spPr/>
        <p:txBody>
          <a:bodyPr/>
          <a:lstStyle/>
          <a:p>
            <a:r>
              <a:rPr lang="en-US"/>
              <a:t>02</a:t>
            </a:r>
          </a:p>
        </p:txBody>
      </p:sp>
    </p:spTree>
    <p:extLst>
      <p:ext uri="{BB962C8B-B14F-4D97-AF65-F5344CB8AC3E}">
        <p14:creationId xmlns:p14="http://schemas.microsoft.com/office/powerpoint/2010/main" val="2471585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3F06F5-ACDC-46F4-AE9F-4207C49B3F68}"/>
              </a:ext>
            </a:extLst>
          </p:cNvPr>
          <p:cNvSpPr>
            <a:spLocks noGrp="1"/>
          </p:cNvSpPr>
          <p:nvPr>
            <p:ph type="title"/>
          </p:nvPr>
        </p:nvSpPr>
        <p:spPr>
          <a:xfrm>
            <a:off x="612774" y="588771"/>
            <a:ext cx="10972801" cy="540917"/>
          </a:xfrm>
        </p:spPr>
        <p:txBody>
          <a:bodyPr/>
          <a:lstStyle/>
          <a:p>
            <a:r>
              <a:rPr lang="en-US"/>
              <a:t>Cuts to headcount while clinical roles remain unfilled </a:t>
            </a:r>
          </a:p>
        </p:txBody>
      </p:sp>
      <p:sp>
        <p:nvSpPr>
          <p:cNvPr id="5" name="Text Placeholder 4">
            <a:extLst>
              <a:ext uri="{FF2B5EF4-FFF2-40B4-BE49-F238E27FC236}">
                <a16:creationId xmlns:a16="http://schemas.microsoft.com/office/drawing/2014/main" id="{BEC555A8-987B-6662-3587-535060DDD90E}"/>
              </a:ext>
            </a:extLst>
          </p:cNvPr>
          <p:cNvSpPr>
            <a:spLocks noGrp="1"/>
          </p:cNvSpPr>
          <p:nvPr>
            <p:ph type="body" sz="quarter" idx="27"/>
          </p:nvPr>
        </p:nvSpPr>
        <p:spPr>
          <a:xfrm>
            <a:off x="8261375" y="5949123"/>
            <a:ext cx="3671636" cy="215444"/>
          </a:xfrm>
        </p:spPr>
        <p:txBody>
          <a:bodyPr/>
          <a:lstStyle/>
          <a:p>
            <a:r>
              <a:rPr lang="en-US"/>
              <a:t>Sources: “Data brief: Workforce issues remain at the forefront of pandemic-related challenges for hospitals” American Hospital Association, 01/29/2023.</a:t>
            </a:r>
          </a:p>
        </p:txBody>
      </p:sp>
      <p:grpSp>
        <p:nvGrpSpPr>
          <p:cNvPr id="2" name="Group 1">
            <a:extLst>
              <a:ext uri="{FF2B5EF4-FFF2-40B4-BE49-F238E27FC236}">
                <a16:creationId xmlns:a16="http://schemas.microsoft.com/office/drawing/2014/main" id="{43701CA0-827F-4952-8D60-D72D0DF9D81B}"/>
              </a:ext>
            </a:extLst>
          </p:cNvPr>
          <p:cNvGrpSpPr/>
          <p:nvPr/>
        </p:nvGrpSpPr>
        <p:grpSpPr>
          <a:xfrm>
            <a:off x="693284" y="2037636"/>
            <a:ext cx="3576334" cy="2289421"/>
            <a:chOff x="609600" y="1889744"/>
            <a:chExt cx="3576334" cy="2289421"/>
          </a:xfrm>
        </p:grpSpPr>
        <p:sp>
          <p:nvSpPr>
            <p:cNvPr id="62" name="Text Placeholder">
              <a:extLst>
                <a:ext uri="{FF2B5EF4-FFF2-40B4-BE49-F238E27FC236}">
                  <a16:creationId xmlns:a16="http://schemas.microsoft.com/office/drawing/2014/main" id="{E444709D-C42C-4DF9-9B2E-B940688061ED}"/>
                </a:ext>
              </a:extLst>
            </p:cNvPr>
            <p:cNvSpPr txBox="1">
              <a:spLocks/>
            </p:cNvSpPr>
            <p:nvPr/>
          </p:nvSpPr>
          <p:spPr bwMode="gray">
            <a:xfrm>
              <a:off x="609600" y="2445213"/>
              <a:ext cx="3576334" cy="1231106"/>
            </a:xfrm>
            <a:prstGeom prst="rect">
              <a:avLst/>
            </a:prstGeom>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gn="ctr">
                <a:buNone/>
              </a:pPr>
              <a:r>
                <a:rPr lang="en-US" sz="2000" dirty="0">
                  <a:latin typeface="+mj-lt"/>
                </a:rPr>
                <a:t>“Ochsner Health eliminated about 2 percent</a:t>
              </a:r>
              <a:r>
                <a:rPr lang="en-US" sz="2000" b="1" dirty="0">
                  <a:latin typeface="+mj-lt"/>
                </a:rPr>
                <a:t> </a:t>
              </a:r>
              <a:r>
                <a:rPr lang="en-US" sz="2000" dirty="0">
                  <a:latin typeface="+mj-lt"/>
                </a:rPr>
                <a:t>of its workforce…the largest layoff to date for the health system.”</a:t>
              </a:r>
            </a:p>
          </p:txBody>
        </p:sp>
        <p:grpSp>
          <p:nvGrpSpPr>
            <p:cNvPr id="63" name="Group 62">
              <a:extLst>
                <a:ext uri="{FF2B5EF4-FFF2-40B4-BE49-F238E27FC236}">
                  <a16:creationId xmlns:a16="http://schemas.microsoft.com/office/drawing/2014/main" id="{3E95BC3B-F999-4D27-BDC7-1C0D752DB2E2}"/>
                </a:ext>
              </a:extLst>
            </p:cNvPr>
            <p:cNvGrpSpPr/>
            <p:nvPr/>
          </p:nvGrpSpPr>
          <p:grpSpPr>
            <a:xfrm>
              <a:off x="1884203" y="1889744"/>
              <a:ext cx="474056" cy="389280"/>
              <a:chOff x="925889" y="8160634"/>
              <a:chExt cx="291544" cy="239407"/>
            </a:xfrm>
          </p:grpSpPr>
          <p:pic>
            <p:nvPicPr>
              <p:cNvPr id="64" name="Graphic 19">
                <a:extLst>
                  <a:ext uri="{FF2B5EF4-FFF2-40B4-BE49-F238E27FC236}">
                    <a16:creationId xmlns:a16="http://schemas.microsoft.com/office/drawing/2014/main" id="{8FB26A20-0869-48DD-AADE-837C4E9DE987}"/>
                  </a:ext>
                </a:extLst>
              </p:cNvPr>
              <p:cNvPicPr>
                <a:picLocks noChangeAspect="1"/>
              </p:cNvPicPr>
              <p:nvPr/>
            </p:nvPicPr>
            <p:blipFill>
              <a:blip r:embed="rId3"/>
              <a:srcRect/>
              <a:stretch/>
            </p:blipFill>
            <p:spPr>
              <a:xfrm>
                <a:off x="925889" y="8160634"/>
                <a:ext cx="291544" cy="239407"/>
              </a:xfrm>
              <a:prstGeom prst="rect">
                <a:avLst/>
              </a:prstGeom>
            </p:spPr>
          </p:pic>
          <p:sp>
            <p:nvSpPr>
              <p:cNvPr id="65" name="Rectangle 64">
                <a:extLst>
                  <a:ext uri="{FF2B5EF4-FFF2-40B4-BE49-F238E27FC236}">
                    <a16:creationId xmlns:a16="http://schemas.microsoft.com/office/drawing/2014/main" id="{4F73244E-1F79-49AB-94D2-C498CDEA7EA5}"/>
                  </a:ext>
                </a:extLst>
              </p:cNvPr>
              <p:cNvSpPr/>
              <p:nvPr/>
            </p:nvSpPr>
            <p:spPr bwMode="gray">
              <a:xfrm>
                <a:off x="991626" y="8185966"/>
                <a:ext cx="181810" cy="145656"/>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1F0BA12B-0A20-48E6-9378-1D9A5182A405}"/>
                  </a:ext>
                </a:extLst>
              </p:cNvPr>
              <p:cNvGrpSpPr/>
              <p:nvPr/>
            </p:nvGrpSpPr>
            <p:grpSpPr>
              <a:xfrm>
                <a:off x="1017336" y="8204696"/>
                <a:ext cx="113152" cy="97719"/>
                <a:chOff x="4195926" y="1343752"/>
                <a:chExt cx="149692" cy="129276"/>
              </a:xfrm>
            </p:grpSpPr>
            <p:sp>
              <p:nvSpPr>
                <p:cNvPr id="67" name="Freeform 44">
                  <a:extLst>
                    <a:ext uri="{FF2B5EF4-FFF2-40B4-BE49-F238E27FC236}">
                      <a16:creationId xmlns:a16="http://schemas.microsoft.com/office/drawing/2014/main" id="{44979DD6-08D5-4C72-B9FA-2C9F8C931033}"/>
                    </a:ext>
                  </a:extLst>
                </p:cNvPr>
                <p:cNvSpPr>
                  <a:spLocks/>
                </p:cNvSpPr>
                <p:nvPr/>
              </p:nvSpPr>
              <p:spPr bwMode="gray">
                <a:xfrm rot="10800000" flipH="1" flipV="1">
                  <a:off x="4276307" y="1343752"/>
                  <a:ext cx="69311" cy="129276"/>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solidFill>
                  <a:schemeClr val="accent6"/>
                </a:solidFill>
                <a:ln w="0">
                  <a:noFill/>
                  <a:prstDash val="solid"/>
                  <a:round/>
                  <a:headEnd/>
                  <a:tailEnd/>
                </a:ln>
              </p:spPr>
              <p:txBody>
                <a:bodyPr vert="horz" wrap="square" lIns="130629" tIns="65314" rIns="130629" bIns="65314"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sz="1857">
                    <a:solidFill>
                      <a:schemeClr val="bg1"/>
                    </a:solidFill>
                  </a:endParaRPr>
                </a:p>
              </p:txBody>
            </p:sp>
            <p:sp>
              <p:nvSpPr>
                <p:cNvPr id="68" name="Freeform 45">
                  <a:extLst>
                    <a:ext uri="{FF2B5EF4-FFF2-40B4-BE49-F238E27FC236}">
                      <a16:creationId xmlns:a16="http://schemas.microsoft.com/office/drawing/2014/main" id="{7533F8CE-8C3A-47D8-97E5-7D8096A0BD18}"/>
                    </a:ext>
                  </a:extLst>
                </p:cNvPr>
                <p:cNvSpPr>
                  <a:spLocks/>
                </p:cNvSpPr>
                <p:nvPr/>
              </p:nvSpPr>
              <p:spPr bwMode="gray">
                <a:xfrm rot="10800000" flipH="1" flipV="1">
                  <a:off x="4195926" y="1343752"/>
                  <a:ext cx="69311" cy="129276"/>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solidFill>
                  <a:schemeClr val="accent6"/>
                </a:solidFill>
                <a:ln w="0">
                  <a:noFill/>
                  <a:prstDash val="solid"/>
                  <a:round/>
                  <a:headEnd/>
                  <a:tailEnd/>
                </a:ln>
              </p:spPr>
              <p:txBody>
                <a:bodyPr vert="horz" wrap="square" lIns="130629" tIns="65314" rIns="130629" bIns="65314"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sz="1857">
                    <a:solidFill>
                      <a:schemeClr val="bg1"/>
                    </a:solidFill>
                  </a:endParaRPr>
                </a:p>
              </p:txBody>
            </p:sp>
          </p:grpSp>
        </p:grpSp>
        <p:cxnSp>
          <p:nvCxnSpPr>
            <p:cNvPr id="69" name="Straight Connector 68">
              <a:extLst>
                <a:ext uri="{FF2B5EF4-FFF2-40B4-BE49-F238E27FC236}">
                  <a16:creationId xmlns:a16="http://schemas.microsoft.com/office/drawing/2014/main" id="{774EB8E9-BA9E-4AD2-8A2A-938BC0685CB1}"/>
                </a:ext>
              </a:extLst>
            </p:cNvPr>
            <p:cNvCxnSpPr/>
            <p:nvPr/>
          </p:nvCxnSpPr>
          <p:spPr bwMode="gray">
            <a:xfrm>
              <a:off x="1699964" y="3828181"/>
              <a:ext cx="842533" cy="0"/>
            </a:xfrm>
            <a:prstGeom prst="line">
              <a:avLst/>
            </a:prstGeom>
            <a:ln w="19050">
              <a:solidFill>
                <a:schemeClr val="accent1"/>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70" name="Text Placeholder">
              <a:extLst>
                <a:ext uri="{FF2B5EF4-FFF2-40B4-BE49-F238E27FC236}">
                  <a16:creationId xmlns:a16="http://schemas.microsoft.com/office/drawing/2014/main" id="{F9C4BFB7-2722-46A6-A7F2-CEC73D608F1E}"/>
                </a:ext>
              </a:extLst>
            </p:cNvPr>
            <p:cNvSpPr txBox="1">
              <a:spLocks/>
            </p:cNvSpPr>
            <p:nvPr/>
          </p:nvSpPr>
          <p:spPr bwMode="gray">
            <a:xfrm>
              <a:off x="948837" y="3994371"/>
              <a:ext cx="2344789" cy="184794"/>
            </a:xfrm>
            <a:prstGeom prst="rect">
              <a:avLst/>
            </a:prstGeom>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gn="ctr">
                <a:buNone/>
              </a:pPr>
              <a:r>
                <a:rPr lang="en-US" sz="1201" i="1">
                  <a:solidFill>
                    <a:schemeClr val="accent3"/>
                  </a:solidFill>
                  <a:hlinkClick r:id="rId4"/>
                </a:rPr>
                <a:t>Becker’s Hospital Review</a:t>
              </a:r>
              <a:endParaRPr lang="en-US" sz="1201" i="1">
                <a:solidFill>
                  <a:schemeClr val="accent3"/>
                </a:solidFill>
              </a:endParaRPr>
            </a:p>
          </p:txBody>
        </p:sp>
      </p:grpSp>
      <p:grpSp>
        <p:nvGrpSpPr>
          <p:cNvPr id="6" name="Group 5">
            <a:extLst>
              <a:ext uri="{FF2B5EF4-FFF2-40B4-BE49-F238E27FC236}">
                <a16:creationId xmlns:a16="http://schemas.microsoft.com/office/drawing/2014/main" id="{A8BB98FB-C83A-44D1-8393-E4BFD691E471}"/>
              </a:ext>
            </a:extLst>
          </p:cNvPr>
          <p:cNvGrpSpPr/>
          <p:nvPr/>
        </p:nvGrpSpPr>
        <p:grpSpPr>
          <a:xfrm>
            <a:off x="2757987" y="4476372"/>
            <a:ext cx="3023262" cy="1688195"/>
            <a:chOff x="2661934" y="4471163"/>
            <a:chExt cx="3023262" cy="1688195"/>
          </a:xfrm>
        </p:grpSpPr>
        <p:sp>
          <p:nvSpPr>
            <p:cNvPr id="71" name="Text Placeholder">
              <a:extLst>
                <a:ext uri="{FF2B5EF4-FFF2-40B4-BE49-F238E27FC236}">
                  <a16:creationId xmlns:a16="http://schemas.microsoft.com/office/drawing/2014/main" id="{5DB52921-AAD9-4D9C-9EF1-1942CAB3A1ED}"/>
                </a:ext>
              </a:extLst>
            </p:cNvPr>
            <p:cNvSpPr txBox="1">
              <a:spLocks/>
            </p:cNvSpPr>
            <p:nvPr/>
          </p:nvSpPr>
          <p:spPr bwMode="gray">
            <a:xfrm>
              <a:off x="2661934" y="5026632"/>
              <a:ext cx="3023262" cy="615553"/>
            </a:xfrm>
            <a:prstGeom prst="rect">
              <a:avLst/>
            </a:prstGeom>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gn="ctr">
                <a:buNone/>
              </a:pPr>
              <a:r>
                <a:rPr lang="en-US" sz="2000">
                  <a:latin typeface="+mj-lt"/>
                </a:rPr>
                <a:t>“Novant Health lays off executive team members.”</a:t>
              </a:r>
            </a:p>
          </p:txBody>
        </p:sp>
        <p:grpSp>
          <p:nvGrpSpPr>
            <p:cNvPr id="72" name="Group 71">
              <a:extLst>
                <a:ext uri="{FF2B5EF4-FFF2-40B4-BE49-F238E27FC236}">
                  <a16:creationId xmlns:a16="http://schemas.microsoft.com/office/drawing/2014/main" id="{2ACC18B4-6282-4BEE-B76D-399B00918876}"/>
                </a:ext>
              </a:extLst>
            </p:cNvPr>
            <p:cNvGrpSpPr/>
            <p:nvPr/>
          </p:nvGrpSpPr>
          <p:grpSpPr>
            <a:xfrm>
              <a:off x="3936537" y="4471163"/>
              <a:ext cx="474056" cy="389280"/>
              <a:chOff x="925889" y="8160634"/>
              <a:chExt cx="291544" cy="239407"/>
            </a:xfrm>
          </p:grpSpPr>
          <p:pic>
            <p:nvPicPr>
              <p:cNvPr id="73" name="Graphic 19">
                <a:extLst>
                  <a:ext uri="{FF2B5EF4-FFF2-40B4-BE49-F238E27FC236}">
                    <a16:creationId xmlns:a16="http://schemas.microsoft.com/office/drawing/2014/main" id="{6887E797-1253-47CE-AABF-D2277C1FE903}"/>
                  </a:ext>
                </a:extLst>
              </p:cNvPr>
              <p:cNvPicPr>
                <a:picLocks noChangeAspect="1"/>
              </p:cNvPicPr>
              <p:nvPr/>
            </p:nvPicPr>
            <p:blipFill>
              <a:blip r:embed="rId3"/>
              <a:srcRect/>
              <a:stretch/>
            </p:blipFill>
            <p:spPr>
              <a:xfrm>
                <a:off x="925889" y="8160634"/>
                <a:ext cx="291544" cy="239407"/>
              </a:xfrm>
              <a:prstGeom prst="rect">
                <a:avLst/>
              </a:prstGeom>
            </p:spPr>
          </p:pic>
          <p:sp>
            <p:nvSpPr>
              <p:cNvPr id="74" name="Rectangle 73">
                <a:extLst>
                  <a:ext uri="{FF2B5EF4-FFF2-40B4-BE49-F238E27FC236}">
                    <a16:creationId xmlns:a16="http://schemas.microsoft.com/office/drawing/2014/main" id="{CFFF8435-1260-493B-BAF1-4AA6AAD709E1}"/>
                  </a:ext>
                </a:extLst>
              </p:cNvPr>
              <p:cNvSpPr/>
              <p:nvPr/>
            </p:nvSpPr>
            <p:spPr bwMode="gray">
              <a:xfrm>
                <a:off x="991626" y="8185966"/>
                <a:ext cx="181810" cy="145656"/>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15A2571C-336E-4DC2-930B-1CE5282179D3}"/>
                  </a:ext>
                </a:extLst>
              </p:cNvPr>
              <p:cNvGrpSpPr/>
              <p:nvPr/>
            </p:nvGrpSpPr>
            <p:grpSpPr>
              <a:xfrm>
                <a:off x="1017336" y="8204696"/>
                <a:ext cx="113152" cy="97719"/>
                <a:chOff x="4195926" y="1343752"/>
                <a:chExt cx="149692" cy="129276"/>
              </a:xfrm>
            </p:grpSpPr>
            <p:sp>
              <p:nvSpPr>
                <p:cNvPr id="76" name="Freeform 44">
                  <a:extLst>
                    <a:ext uri="{FF2B5EF4-FFF2-40B4-BE49-F238E27FC236}">
                      <a16:creationId xmlns:a16="http://schemas.microsoft.com/office/drawing/2014/main" id="{B791EEE7-9693-4635-AA62-80C2BCE0F206}"/>
                    </a:ext>
                  </a:extLst>
                </p:cNvPr>
                <p:cNvSpPr>
                  <a:spLocks/>
                </p:cNvSpPr>
                <p:nvPr/>
              </p:nvSpPr>
              <p:spPr bwMode="gray">
                <a:xfrm rot="10800000" flipH="1" flipV="1">
                  <a:off x="4276307" y="1343752"/>
                  <a:ext cx="69311" cy="129276"/>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solidFill>
                  <a:schemeClr val="accent6"/>
                </a:solidFill>
                <a:ln w="0">
                  <a:noFill/>
                  <a:prstDash val="solid"/>
                  <a:round/>
                  <a:headEnd/>
                  <a:tailEnd/>
                </a:ln>
              </p:spPr>
              <p:txBody>
                <a:bodyPr vert="horz" wrap="square" lIns="130629" tIns="65314" rIns="130629" bIns="65314"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sz="1857">
                    <a:solidFill>
                      <a:schemeClr val="bg1"/>
                    </a:solidFill>
                  </a:endParaRPr>
                </a:p>
              </p:txBody>
            </p:sp>
            <p:sp>
              <p:nvSpPr>
                <p:cNvPr id="77" name="Freeform 45">
                  <a:extLst>
                    <a:ext uri="{FF2B5EF4-FFF2-40B4-BE49-F238E27FC236}">
                      <a16:creationId xmlns:a16="http://schemas.microsoft.com/office/drawing/2014/main" id="{AB7B4ABB-6C56-4DE5-A393-69CA758938F6}"/>
                    </a:ext>
                  </a:extLst>
                </p:cNvPr>
                <p:cNvSpPr>
                  <a:spLocks/>
                </p:cNvSpPr>
                <p:nvPr/>
              </p:nvSpPr>
              <p:spPr bwMode="gray">
                <a:xfrm rot="10800000" flipH="1" flipV="1">
                  <a:off x="4195926" y="1343752"/>
                  <a:ext cx="69311" cy="129276"/>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solidFill>
                  <a:schemeClr val="accent6"/>
                </a:solidFill>
                <a:ln w="0">
                  <a:noFill/>
                  <a:prstDash val="solid"/>
                  <a:round/>
                  <a:headEnd/>
                  <a:tailEnd/>
                </a:ln>
              </p:spPr>
              <p:txBody>
                <a:bodyPr vert="horz" wrap="square" lIns="130629" tIns="65314" rIns="130629" bIns="65314"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sz="1857">
                    <a:solidFill>
                      <a:schemeClr val="bg1"/>
                    </a:solidFill>
                  </a:endParaRPr>
                </a:p>
              </p:txBody>
            </p:sp>
          </p:grpSp>
        </p:grpSp>
        <p:cxnSp>
          <p:nvCxnSpPr>
            <p:cNvPr id="78" name="Straight Connector 77">
              <a:extLst>
                <a:ext uri="{FF2B5EF4-FFF2-40B4-BE49-F238E27FC236}">
                  <a16:creationId xmlns:a16="http://schemas.microsoft.com/office/drawing/2014/main" id="{B63AD6B5-A2A1-4847-B233-4F11F77BABD5}"/>
                </a:ext>
              </a:extLst>
            </p:cNvPr>
            <p:cNvCxnSpPr/>
            <p:nvPr/>
          </p:nvCxnSpPr>
          <p:spPr bwMode="gray">
            <a:xfrm>
              <a:off x="3754204" y="5808374"/>
              <a:ext cx="842533" cy="0"/>
            </a:xfrm>
            <a:prstGeom prst="line">
              <a:avLst/>
            </a:prstGeom>
            <a:ln w="19050">
              <a:solidFill>
                <a:schemeClr val="accent1"/>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79" name="Text Placeholder">
              <a:extLst>
                <a:ext uri="{FF2B5EF4-FFF2-40B4-BE49-F238E27FC236}">
                  <a16:creationId xmlns:a16="http://schemas.microsoft.com/office/drawing/2014/main" id="{586FD1A6-149F-480D-97B9-5031FA4D6584}"/>
                </a:ext>
              </a:extLst>
            </p:cNvPr>
            <p:cNvSpPr txBox="1">
              <a:spLocks/>
            </p:cNvSpPr>
            <p:nvPr/>
          </p:nvSpPr>
          <p:spPr bwMode="gray">
            <a:xfrm>
              <a:off x="3003077" y="5974564"/>
              <a:ext cx="2344789" cy="184794"/>
            </a:xfrm>
            <a:prstGeom prst="rect">
              <a:avLst/>
            </a:prstGeom>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gn="ctr">
                <a:buNone/>
              </a:pPr>
              <a:r>
                <a:rPr lang="en-US" sz="1201" i="1">
                  <a:solidFill>
                    <a:schemeClr val="accent3"/>
                  </a:solidFill>
                  <a:hlinkClick r:id="rId5"/>
                </a:rPr>
                <a:t>WBTV</a:t>
              </a:r>
              <a:endParaRPr lang="en-US" sz="1201" i="1">
                <a:solidFill>
                  <a:schemeClr val="accent3"/>
                </a:solidFill>
              </a:endParaRPr>
            </a:p>
          </p:txBody>
        </p:sp>
      </p:grpSp>
      <p:grpSp>
        <p:nvGrpSpPr>
          <p:cNvPr id="3" name="Group 2">
            <a:extLst>
              <a:ext uri="{FF2B5EF4-FFF2-40B4-BE49-F238E27FC236}">
                <a16:creationId xmlns:a16="http://schemas.microsoft.com/office/drawing/2014/main" id="{3A5CE82B-444D-4C2B-A5AD-06BF1B5920BA}"/>
              </a:ext>
            </a:extLst>
          </p:cNvPr>
          <p:cNvGrpSpPr/>
          <p:nvPr/>
        </p:nvGrpSpPr>
        <p:grpSpPr>
          <a:xfrm>
            <a:off x="4668053" y="2037636"/>
            <a:ext cx="3023262" cy="2272547"/>
            <a:chOff x="4584369" y="1889744"/>
            <a:chExt cx="3023262" cy="2272547"/>
          </a:xfrm>
        </p:grpSpPr>
        <p:sp>
          <p:nvSpPr>
            <p:cNvPr id="89" name="Text Placeholder">
              <a:extLst>
                <a:ext uri="{FF2B5EF4-FFF2-40B4-BE49-F238E27FC236}">
                  <a16:creationId xmlns:a16="http://schemas.microsoft.com/office/drawing/2014/main" id="{6421CA96-BCBB-416B-B320-D08BB2AD6787}"/>
                </a:ext>
              </a:extLst>
            </p:cNvPr>
            <p:cNvSpPr txBox="1">
              <a:spLocks/>
            </p:cNvSpPr>
            <p:nvPr/>
          </p:nvSpPr>
          <p:spPr bwMode="gray">
            <a:xfrm>
              <a:off x="4584369" y="2445213"/>
              <a:ext cx="3023262" cy="1231106"/>
            </a:xfrm>
            <a:prstGeom prst="rect">
              <a:avLst/>
            </a:prstGeom>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gn="ctr">
                <a:buNone/>
              </a:pPr>
              <a:r>
                <a:rPr lang="en-US" sz="2000">
                  <a:latin typeface="+mj-lt"/>
                </a:rPr>
                <a:t>“Following rapid expansion, Jefferson Health launches reorganization and, reportedly, layoffs.”</a:t>
              </a:r>
            </a:p>
          </p:txBody>
        </p:sp>
        <p:grpSp>
          <p:nvGrpSpPr>
            <p:cNvPr id="90" name="Group 89">
              <a:extLst>
                <a:ext uri="{FF2B5EF4-FFF2-40B4-BE49-F238E27FC236}">
                  <a16:creationId xmlns:a16="http://schemas.microsoft.com/office/drawing/2014/main" id="{DB23871B-3D22-4764-A894-9B2D38AB55CA}"/>
                </a:ext>
              </a:extLst>
            </p:cNvPr>
            <p:cNvGrpSpPr/>
            <p:nvPr/>
          </p:nvGrpSpPr>
          <p:grpSpPr>
            <a:xfrm>
              <a:off x="5858972" y="1889744"/>
              <a:ext cx="474056" cy="389280"/>
              <a:chOff x="925889" y="8160634"/>
              <a:chExt cx="291544" cy="239407"/>
            </a:xfrm>
          </p:grpSpPr>
          <p:pic>
            <p:nvPicPr>
              <p:cNvPr id="91" name="Graphic 19">
                <a:extLst>
                  <a:ext uri="{FF2B5EF4-FFF2-40B4-BE49-F238E27FC236}">
                    <a16:creationId xmlns:a16="http://schemas.microsoft.com/office/drawing/2014/main" id="{01774989-4EC2-43A9-A996-C5B338CE3D50}"/>
                  </a:ext>
                </a:extLst>
              </p:cNvPr>
              <p:cNvPicPr>
                <a:picLocks noChangeAspect="1"/>
              </p:cNvPicPr>
              <p:nvPr/>
            </p:nvPicPr>
            <p:blipFill>
              <a:blip r:embed="rId3"/>
              <a:srcRect/>
              <a:stretch/>
            </p:blipFill>
            <p:spPr>
              <a:xfrm>
                <a:off x="925889" y="8160634"/>
                <a:ext cx="291544" cy="239407"/>
              </a:xfrm>
              <a:prstGeom prst="rect">
                <a:avLst/>
              </a:prstGeom>
            </p:spPr>
          </p:pic>
          <p:sp>
            <p:nvSpPr>
              <p:cNvPr id="92" name="Rectangle 91">
                <a:extLst>
                  <a:ext uri="{FF2B5EF4-FFF2-40B4-BE49-F238E27FC236}">
                    <a16:creationId xmlns:a16="http://schemas.microsoft.com/office/drawing/2014/main" id="{50A6D00A-FD91-416C-8B33-0EA0E152E582}"/>
                  </a:ext>
                </a:extLst>
              </p:cNvPr>
              <p:cNvSpPr/>
              <p:nvPr/>
            </p:nvSpPr>
            <p:spPr bwMode="gray">
              <a:xfrm>
                <a:off x="991626" y="8185966"/>
                <a:ext cx="181810" cy="145656"/>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92">
                <a:extLst>
                  <a:ext uri="{FF2B5EF4-FFF2-40B4-BE49-F238E27FC236}">
                    <a16:creationId xmlns:a16="http://schemas.microsoft.com/office/drawing/2014/main" id="{BA104847-1604-48A0-BE60-E2344C7F617B}"/>
                  </a:ext>
                </a:extLst>
              </p:cNvPr>
              <p:cNvGrpSpPr/>
              <p:nvPr/>
            </p:nvGrpSpPr>
            <p:grpSpPr>
              <a:xfrm>
                <a:off x="1017336" y="8204696"/>
                <a:ext cx="113152" cy="97719"/>
                <a:chOff x="4195926" y="1343752"/>
                <a:chExt cx="149692" cy="129276"/>
              </a:xfrm>
            </p:grpSpPr>
            <p:sp>
              <p:nvSpPr>
                <p:cNvPr id="94" name="Freeform 44">
                  <a:extLst>
                    <a:ext uri="{FF2B5EF4-FFF2-40B4-BE49-F238E27FC236}">
                      <a16:creationId xmlns:a16="http://schemas.microsoft.com/office/drawing/2014/main" id="{07CE7435-6280-42DD-AD52-50357716143B}"/>
                    </a:ext>
                  </a:extLst>
                </p:cNvPr>
                <p:cNvSpPr>
                  <a:spLocks/>
                </p:cNvSpPr>
                <p:nvPr/>
              </p:nvSpPr>
              <p:spPr bwMode="gray">
                <a:xfrm rot="10800000" flipH="1" flipV="1">
                  <a:off x="4276307" y="1343752"/>
                  <a:ext cx="69311" cy="129276"/>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solidFill>
                  <a:schemeClr val="accent6"/>
                </a:solidFill>
                <a:ln w="0">
                  <a:noFill/>
                  <a:prstDash val="solid"/>
                  <a:round/>
                  <a:headEnd/>
                  <a:tailEnd/>
                </a:ln>
              </p:spPr>
              <p:txBody>
                <a:bodyPr vert="horz" wrap="square" lIns="130629" tIns="65314" rIns="130629" bIns="65314"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sz="1857">
                    <a:solidFill>
                      <a:schemeClr val="bg1"/>
                    </a:solidFill>
                  </a:endParaRPr>
                </a:p>
              </p:txBody>
            </p:sp>
            <p:sp>
              <p:nvSpPr>
                <p:cNvPr id="95" name="Freeform 45">
                  <a:extLst>
                    <a:ext uri="{FF2B5EF4-FFF2-40B4-BE49-F238E27FC236}">
                      <a16:creationId xmlns:a16="http://schemas.microsoft.com/office/drawing/2014/main" id="{946BE352-B61E-4496-A09E-7938BF374489}"/>
                    </a:ext>
                  </a:extLst>
                </p:cNvPr>
                <p:cNvSpPr>
                  <a:spLocks/>
                </p:cNvSpPr>
                <p:nvPr/>
              </p:nvSpPr>
              <p:spPr bwMode="gray">
                <a:xfrm rot="10800000" flipH="1" flipV="1">
                  <a:off x="4195926" y="1343752"/>
                  <a:ext cx="69311" cy="129276"/>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solidFill>
                  <a:schemeClr val="accent6"/>
                </a:solidFill>
                <a:ln w="0">
                  <a:noFill/>
                  <a:prstDash val="solid"/>
                  <a:round/>
                  <a:headEnd/>
                  <a:tailEnd/>
                </a:ln>
              </p:spPr>
              <p:txBody>
                <a:bodyPr vert="horz" wrap="square" lIns="130629" tIns="65314" rIns="130629" bIns="65314"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sz="1857">
                    <a:solidFill>
                      <a:schemeClr val="bg1"/>
                    </a:solidFill>
                  </a:endParaRPr>
                </a:p>
              </p:txBody>
            </p:sp>
          </p:grpSp>
        </p:grpSp>
        <p:cxnSp>
          <p:nvCxnSpPr>
            <p:cNvPr id="96" name="Straight Connector 95">
              <a:extLst>
                <a:ext uri="{FF2B5EF4-FFF2-40B4-BE49-F238E27FC236}">
                  <a16:creationId xmlns:a16="http://schemas.microsoft.com/office/drawing/2014/main" id="{DA7A8C2D-FEDB-4B2E-A7F6-C68EB7F073BB}"/>
                </a:ext>
              </a:extLst>
            </p:cNvPr>
            <p:cNvCxnSpPr/>
            <p:nvPr/>
          </p:nvCxnSpPr>
          <p:spPr bwMode="gray">
            <a:xfrm>
              <a:off x="5685196" y="3811307"/>
              <a:ext cx="842533" cy="0"/>
            </a:xfrm>
            <a:prstGeom prst="line">
              <a:avLst/>
            </a:prstGeom>
            <a:ln w="19050">
              <a:solidFill>
                <a:schemeClr val="accent1"/>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97" name="Text Placeholder">
              <a:extLst>
                <a:ext uri="{FF2B5EF4-FFF2-40B4-BE49-F238E27FC236}">
                  <a16:creationId xmlns:a16="http://schemas.microsoft.com/office/drawing/2014/main" id="{B198155E-9D44-4B20-A9E9-3A2ACCFE91DC}"/>
                </a:ext>
              </a:extLst>
            </p:cNvPr>
            <p:cNvSpPr txBox="1">
              <a:spLocks/>
            </p:cNvSpPr>
            <p:nvPr/>
          </p:nvSpPr>
          <p:spPr bwMode="gray">
            <a:xfrm>
              <a:off x="4934069" y="3977497"/>
              <a:ext cx="2344789" cy="184794"/>
            </a:xfrm>
            <a:prstGeom prst="rect">
              <a:avLst/>
            </a:prstGeom>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gn="ctr">
                <a:buNone/>
              </a:pPr>
              <a:r>
                <a:rPr lang="en-US" sz="1201" i="1">
                  <a:solidFill>
                    <a:schemeClr val="accent3"/>
                  </a:solidFill>
                  <a:hlinkClick r:id="rId6"/>
                </a:rPr>
                <a:t>Fierce Healthcare</a:t>
              </a:r>
              <a:endParaRPr lang="en-US" sz="1201" i="1">
                <a:solidFill>
                  <a:schemeClr val="accent3"/>
                </a:solidFill>
              </a:endParaRPr>
            </a:p>
          </p:txBody>
        </p:sp>
      </p:grpSp>
      <p:sp>
        <p:nvSpPr>
          <p:cNvPr id="98" name="Text Placeholder">
            <a:extLst>
              <a:ext uri="{FF2B5EF4-FFF2-40B4-BE49-F238E27FC236}">
                <a16:creationId xmlns:a16="http://schemas.microsoft.com/office/drawing/2014/main" id="{A30510C9-7041-436E-BF89-95529870B59D}"/>
              </a:ext>
            </a:extLst>
          </p:cNvPr>
          <p:cNvSpPr txBox="1">
            <a:spLocks/>
          </p:cNvSpPr>
          <p:nvPr/>
        </p:nvSpPr>
        <p:spPr bwMode="gray">
          <a:xfrm>
            <a:off x="8461636" y="2234408"/>
            <a:ext cx="3112686" cy="3446510"/>
          </a:xfrm>
          <a:prstGeom prst="rect">
            <a:avLst/>
          </a:prstGeom>
          <a:ln w="19050">
            <a:solidFill>
              <a:schemeClr val="accent1"/>
            </a:solidFill>
            <a:miter lim="800000"/>
          </a:ln>
        </p:spPr>
        <p:txBody>
          <a:bodyPr vert="horz" wrap="square" lIns="274320" tIns="274320" rIns="274320" bIns="274320" rtlCol="0">
            <a:no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CE0E2D"/>
              </a:buClr>
              <a:buSzTx/>
              <a:buFont typeface="Arial" panose="020B0604020202020204" pitchFamily="34" charset="0"/>
              <a:buNone/>
              <a:tabLst/>
              <a:defRPr/>
            </a:pPr>
            <a:endParaRPr kumimoji="0" lang="en-US" sz="1500" b="1"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99" name="TextBox 98">
            <a:extLst>
              <a:ext uri="{FF2B5EF4-FFF2-40B4-BE49-F238E27FC236}">
                <a16:creationId xmlns:a16="http://schemas.microsoft.com/office/drawing/2014/main" id="{BD5CB4F3-2416-4709-91D6-72321EAAB7B2}"/>
              </a:ext>
            </a:extLst>
          </p:cNvPr>
          <p:cNvSpPr txBox="1"/>
          <p:nvPr/>
        </p:nvSpPr>
        <p:spPr bwMode="gray">
          <a:xfrm>
            <a:off x="8729584" y="3159823"/>
            <a:ext cx="2447172" cy="64633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714"/>
              </a:spcBef>
              <a:spcAft>
                <a:spcPts val="0"/>
              </a:spcAft>
              <a:buClrTx/>
              <a:buSzTx/>
              <a:buFontTx/>
              <a:buNone/>
              <a:tabLst/>
              <a:defRPr/>
            </a:pPr>
            <a:r>
              <a:rPr kumimoji="0" lang="en-US" sz="1400" u="none" strike="noStrike" kern="1200" cap="none" spc="0" normalizeH="0" baseline="0" noProof="0">
                <a:ln>
                  <a:noFill/>
                </a:ln>
                <a:solidFill>
                  <a:srgbClr val="323E48"/>
                </a:solidFill>
                <a:effectLst/>
                <a:uLnTx/>
                <a:uFillTx/>
                <a:latin typeface="Arial" panose="020B0604020202020204"/>
                <a:ea typeface="+mn-ea"/>
                <a:cs typeface="+mn-cs"/>
              </a:rPr>
              <a:t>Increase</a:t>
            </a:r>
            <a:r>
              <a:rPr kumimoji="0" lang="en-US" sz="1400" b="0" i="0" u="none" strike="noStrike" kern="1200" cap="none" spc="0" normalizeH="0" baseline="0" noProof="0">
                <a:ln>
                  <a:noFill/>
                </a:ln>
                <a:solidFill>
                  <a:srgbClr val="323E48"/>
                </a:solidFill>
                <a:effectLst/>
                <a:uLnTx/>
                <a:uFillTx/>
                <a:latin typeface="Arial" panose="020B0604020202020204"/>
                <a:ea typeface="+mn-ea"/>
                <a:cs typeface="+mn-cs"/>
              </a:rPr>
              <a:t> in job postings for  </a:t>
            </a:r>
            <a:r>
              <a:rPr kumimoji="0" lang="en-US" sz="1400" b="1" i="0" u="none" strike="noStrike" kern="1200" cap="none" spc="0" normalizeH="0" baseline="0" noProof="0">
                <a:ln>
                  <a:noFill/>
                </a:ln>
                <a:solidFill>
                  <a:srgbClr val="323E48"/>
                </a:solidFill>
                <a:effectLst/>
                <a:uLnTx/>
                <a:uFillTx/>
                <a:latin typeface="Arial" panose="020B0604020202020204"/>
                <a:ea typeface="+mn-ea"/>
                <a:cs typeface="+mn-cs"/>
              </a:rPr>
              <a:t>nurses</a:t>
            </a:r>
            <a:r>
              <a:rPr kumimoji="0" lang="en-US" sz="1400" b="0" i="0" u="none" strike="noStrike" kern="1200" cap="none" spc="0" normalizeH="0" baseline="0" noProof="0">
                <a:ln>
                  <a:noFill/>
                </a:ln>
                <a:solidFill>
                  <a:srgbClr val="323E48"/>
                </a:solidFill>
                <a:effectLst/>
                <a:uLnTx/>
                <a:uFillTx/>
                <a:latin typeface="Arial" panose="020B0604020202020204"/>
                <a:ea typeface="+mn-ea"/>
                <a:cs typeface="+mn-cs"/>
              </a:rPr>
              <a:t>, January</a:t>
            </a:r>
            <a:r>
              <a:rPr lang="en-US" sz="1400">
                <a:solidFill>
                  <a:srgbClr val="323E48"/>
                </a:solidFill>
                <a:latin typeface="Arial" panose="020B0604020202020204"/>
              </a:rPr>
              <a:t> 2020- January 2022</a:t>
            </a:r>
            <a:endParaRPr kumimoji="0" lang="en-US" sz="1400"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100" name="TextBox 99">
            <a:extLst>
              <a:ext uri="{FF2B5EF4-FFF2-40B4-BE49-F238E27FC236}">
                <a16:creationId xmlns:a16="http://schemas.microsoft.com/office/drawing/2014/main" id="{7A7020D3-6E8B-4C0E-AD01-399402397274}"/>
              </a:ext>
            </a:extLst>
          </p:cNvPr>
          <p:cNvSpPr txBox="1"/>
          <p:nvPr/>
        </p:nvSpPr>
        <p:spPr bwMode="gray">
          <a:xfrm>
            <a:off x="8705014" y="2567325"/>
            <a:ext cx="1179656"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a:solidFill>
                  <a:srgbClr val="CE0E2D"/>
                </a:solidFill>
                <a:latin typeface="Arial" panose="020B0604020202020204"/>
              </a:rPr>
              <a:t>45</a:t>
            </a:r>
            <a:r>
              <a:rPr kumimoji="0" lang="en-US" sz="3600" b="0" i="0" u="none" strike="noStrike" kern="1200" cap="none" spc="0" normalizeH="0" baseline="0" noProof="0">
                <a:ln>
                  <a:noFill/>
                </a:ln>
                <a:solidFill>
                  <a:srgbClr val="CE0E2D"/>
                </a:solidFill>
                <a:effectLst/>
                <a:uLnTx/>
                <a:uFillTx/>
                <a:latin typeface="Arial" panose="020B0604020202020204"/>
                <a:ea typeface="+mn-ea"/>
                <a:cs typeface="+mn-cs"/>
              </a:rPr>
              <a:t>%</a:t>
            </a:r>
          </a:p>
        </p:txBody>
      </p:sp>
      <p:sp>
        <p:nvSpPr>
          <p:cNvPr id="101" name="TextBox 100">
            <a:extLst>
              <a:ext uri="{FF2B5EF4-FFF2-40B4-BE49-F238E27FC236}">
                <a16:creationId xmlns:a16="http://schemas.microsoft.com/office/drawing/2014/main" id="{ABEF8ED0-A886-44A0-B867-1EDA991D510F}"/>
              </a:ext>
            </a:extLst>
          </p:cNvPr>
          <p:cNvSpPr txBox="1"/>
          <p:nvPr/>
        </p:nvSpPr>
        <p:spPr bwMode="gray">
          <a:xfrm>
            <a:off x="8661655" y="2189981"/>
            <a:ext cx="1942327" cy="184666"/>
          </a:xfrm>
          <a:prstGeom prst="rect">
            <a:avLst/>
          </a:prstGeom>
          <a:solidFill>
            <a:schemeClr val="bg1"/>
          </a:solidFill>
          <a:ln w="38100">
            <a:solidFill>
              <a:schemeClr val="bg1"/>
            </a:solidFill>
          </a:ln>
        </p:spPr>
        <p:txBody>
          <a:bodyPr vert="horz" wrap="none" lIns="0" tIns="0" rIns="182880" bIns="0" rtlCol="0">
            <a:spAutoFit/>
          </a:bodyPr>
          <a:lstStyle/>
          <a:p>
            <a:pPr marL="457200" marR="0" lvl="0" indent="-454025" algn="l" defTabSz="914400" rtl="0" eaLnBrk="1" fontAlgn="auto" latinLnBrk="0" hangingPunct="1">
              <a:lnSpc>
                <a:spcPct val="100000"/>
              </a:lnSpc>
              <a:spcBef>
                <a:spcPts val="600"/>
              </a:spcBef>
              <a:spcAft>
                <a:spcPts val="0"/>
              </a:spcAft>
              <a:buClrTx/>
              <a:buSzPct val="230000"/>
              <a:buFontTx/>
              <a:buBlip>
                <a:blip r:embed="rId7"/>
              </a:buBlip>
              <a:tabLst/>
              <a:defRPr/>
            </a:pPr>
            <a:r>
              <a:rPr kumimoji="0" lang="en-US" sz="1800" b="0" i="0" u="none" strike="noStrike" kern="1200" cap="none" spc="0" normalizeH="0" baseline="34000" noProof="0">
                <a:ln>
                  <a:noFill/>
                </a:ln>
                <a:solidFill>
                  <a:srgbClr val="9E9E9E"/>
                </a:solidFill>
                <a:effectLst/>
                <a:uLnTx/>
                <a:uFillTx/>
                <a:latin typeface="Arial" panose="020B0604020202020204"/>
                <a:ea typeface="+mn-ea"/>
                <a:cs typeface="+mn-cs"/>
              </a:rPr>
              <a:t>DATA SPOTLIGHT</a:t>
            </a:r>
          </a:p>
        </p:txBody>
      </p:sp>
      <p:sp>
        <p:nvSpPr>
          <p:cNvPr id="102" name="TextBox 101">
            <a:extLst>
              <a:ext uri="{FF2B5EF4-FFF2-40B4-BE49-F238E27FC236}">
                <a16:creationId xmlns:a16="http://schemas.microsoft.com/office/drawing/2014/main" id="{DFE02F39-6872-49D2-9586-71BBCE907948}"/>
              </a:ext>
            </a:extLst>
          </p:cNvPr>
          <p:cNvSpPr txBox="1"/>
          <p:nvPr/>
        </p:nvSpPr>
        <p:spPr bwMode="gray">
          <a:xfrm>
            <a:off x="8729584" y="4162291"/>
            <a:ext cx="1179656"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CE0E2D"/>
                </a:solidFill>
                <a:effectLst/>
                <a:uLnTx/>
                <a:uFillTx/>
                <a:latin typeface="Arial" panose="020B0604020202020204"/>
                <a:ea typeface="+mn-ea"/>
                <a:cs typeface="+mn-cs"/>
              </a:rPr>
              <a:t>67%</a:t>
            </a:r>
          </a:p>
        </p:txBody>
      </p:sp>
      <p:sp>
        <p:nvSpPr>
          <p:cNvPr id="103" name="TextBox 102">
            <a:extLst>
              <a:ext uri="{FF2B5EF4-FFF2-40B4-BE49-F238E27FC236}">
                <a16:creationId xmlns:a16="http://schemas.microsoft.com/office/drawing/2014/main" id="{D4609B3B-B90F-4211-88DC-A5AE5CC248AD}"/>
              </a:ext>
            </a:extLst>
          </p:cNvPr>
          <p:cNvSpPr txBox="1"/>
          <p:nvPr/>
        </p:nvSpPr>
        <p:spPr bwMode="gray">
          <a:xfrm>
            <a:off x="8729584" y="4733057"/>
            <a:ext cx="2447172" cy="64633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714"/>
              </a:spcBef>
              <a:spcAft>
                <a:spcPts val="0"/>
              </a:spcAft>
              <a:buClrTx/>
              <a:buSzTx/>
              <a:buFontTx/>
              <a:buNone/>
              <a:tabLst/>
              <a:defRPr/>
            </a:pPr>
            <a:r>
              <a:rPr lang="en-US" sz="1400">
                <a:solidFill>
                  <a:srgbClr val="323E48"/>
                </a:solidFill>
                <a:latin typeface="Arial" panose="020B0604020202020204"/>
              </a:rPr>
              <a:t>Increase in advertised pay rates for </a:t>
            </a:r>
            <a:r>
              <a:rPr lang="en-US" sz="1400" b="1">
                <a:solidFill>
                  <a:srgbClr val="323E48"/>
                </a:solidFill>
                <a:latin typeface="Arial" panose="020B0604020202020204"/>
              </a:rPr>
              <a:t>travel nurses</a:t>
            </a:r>
            <a:r>
              <a:rPr lang="en-US" sz="1400">
                <a:solidFill>
                  <a:srgbClr val="323E48"/>
                </a:solidFill>
                <a:latin typeface="Arial" panose="020B0604020202020204"/>
              </a:rPr>
              <a:t>, January 2020-January 2022</a:t>
            </a:r>
            <a:endParaRPr kumimoji="0" lang="en-US" sz="1400" b="0" i="0" u="none" strike="noStrike" kern="1200" cap="none" spc="0" normalizeH="0" baseline="0" noProof="0">
              <a:ln>
                <a:noFill/>
              </a:ln>
              <a:solidFill>
                <a:srgbClr val="323E48"/>
              </a:solidFill>
              <a:effectLst/>
              <a:uLnTx/>
              <a:uFillTx/>
              <a:latin typeface="Arial" panose="020B0604020202020204"/>
              <a:ea typeface="+mn-ea"/>
              <a:cs typeface="+mn-cs"/>
            </a:endParaRPr>
          </a:p>
        </p:txBody>
      </p:sp>
    </p:spTree>
    <p:extLst>
      <p:ext uri="{BB962C8B-B14F-4D97-AF65-F5344CB8AC3E}">
        <p14:creationId xmlns:p14="http://schemas.microsoft.com/office/powerpoint/2010/main" val="19286520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YPE" val="PROJECTION"/>
</p:tagLst>
</file>

<file path=ppt/tags/tag10.xml><?xml version="1.0" encoding="utf-8"?>
<p:tagLst xmlns:a="http://schemas.openxmlformats.org/drawingml/2006/main" xmlns:r="http://schemas.openxmlformats.org/officeDocument/2006/relationships" xmlns:p="http://schemas.openxmlformats.org/presentationml/2006/main">
  <p:tag name="IH" val="43.2"/>
  <p:tag name="IW" val="36"/>
  <p:tag name="ICON" val="YES"/>
</p:tagLst>
</file>

<file path=ppt/tags/tag2.xml><?xml version="1.0" encoding="utf-8"?>
<p:tagLst xmlns:a="http://schemas.openxmlformats.org/drawingml/2006/main" xmlns:r="http://schemas.openxmlformats.org/officeDocument/2006/relationships" xmlns:p="http://schemas.openxmlformats.org/presentationml/2006/main">
  <p:tag name="IH" val="45.6"/>
  <p:tag name="IW" val="47.2889"/>
  <p:tag name="ICON" val="YES"/>
</p:tagLst>
</file>

<file path=ppt/tags/tag3.xml><?xml version="1.0" encoding="utf-8"?>
<p:tagLst xmlns:a="http://schemas.openxmlformats.org/drawingml/2006/main" xmlns:r="http://schemas.openxmlformats.org/officeDocument/2006/relationships" xmlns:p="http://schemas.openxmlformats.org/presentationml/2006/main">
  <p:tag name="IH" val="43.2"/>
  <p:tag name="IW" val="57"/>
  <p:tag name="ICON" val="YES"/>
</p:tagLst>
</file>

<file path=ppt/tags/tag4.xml><?xml version="1.0" encoding="utf-8"?>
<p:tagLst xmlns:a="http://schemas.openxmlformats.org/drawingml/2006/main" xmlns:r="http://schemas.openxmlformats.org/officeDocument/2006/relationships" xmlns:p="http://schemas.openxmlformats.org/presentationml/2006/main">
  <p:tag name="IH" val="43.2"/>
  <p:tag name="IW" val="44.8"/>
  <p:tag name="ICON" val="YES"/>
</p:tagLst>
</file>

<file path=ppt/tags/tag5.xml><?xml version="1.0" encoding="utf-8"?>
<p:tagLst xmlns:a="http://schemas.openxmlformats.org/drawingml/2006/main" xmlns:r="http://schemas.openxmlformats.org/officeDocument/2006/relationships" xmlns:p="http://schemas.openxmlformats.org/presentationml/2006/main">
  <p:tag name="IH" val="43.2"/>
  <p:tag name="IW" val="36"/>
  <p:tag name="ICON" val="YES"/>
</p:tagLst>
</file>

<file path=ppt/tags/tag6.xml><?xml version="1.0" encoding="utf-8"?>
<p:tagLst xmlns:a="http://schemas.openxmlformats.org/drawingml/2006/main" xmlns:r="http://schemas.openxmlformats.org/officeDocument/2006/relationships" xmlns:p="http://schemas.openxmlformats.org/presentationml/2006/main">
  <p:tag name="IH" val="47.2889"/>
  <p:tag name="IW" val="47.2889"/>
  <p:tag name="ICON" val="YES"/>
</p:tagLst>
</file>

<file path=ppt/tags/tag7.xml><?xml version="1.0" encoding="utf-8"?>
<p:tagLst xmlns:a="http://schemas.openxmlformats.org/drawingml/2006/main" xmlns:r="http://schemas.openxmlformats.org/officeDocument/2006/relationships" xmlns:p="http://schemas.openxmlformats.org/presentationml/2006/main">
  <p:tag name="IH" val="43.2"/>
  <p:tag name="IW" val="56"/>
  <p:tag name="ICON" val="YES"/>
</p:tagLst>
</file>

<file path=ppt/tags/tag8.xml><?xml version="1.0" encoding="utf-8"?>
<p:tagLst xmlns:a="http://schemas.openxmlformats.org/drawingml/2006/main" xmlns:r="http://schemas.openxmlformats.org/officeDocument/2006/relationships" xmlns:p="http://schemas.openxmlformats.org/presentationml/2006/main">
  <p:tag name="IH" val="43.2"/>
  <p:tag name="IW" val="43.2"/>
  <p:tag name="ICON" val="YES"/>
</p:tagLst>
</file>

<file path=ppt/tags/tag9.xml><?xml version="1.0" encoding="utf-8"?>
<p:tagLst xmlns:a="http://schemas.openxmlformats.org/drawingml/2006/main" xmlns:r="http://schemas.openxmlformats.org/officeDocument/2006/relationships" xmlns:p="http://schemas.openxmlformats.org/presentationml/2006/main">
  <p:tag name="IH" val="43.2"/>
  <p:tag name="IW" val="43.2"/>
  <p:tag name="ICON" val="YES"/>
</p:tagLst>
</file>

<file path=ppt/theme/theme1.xml><?xml version="1.0" encoding="utf-8"?>
<a:theme xmlns:a="http://schemas.openxmlformats.org/drawingml/2006/main" name="ab1 projection 16x9">
  <a:themeElements>
    <a:clrScheme name="Advisory Board 2020 Theme">
      <a:dk1>
        <a:srgbClr val="323E48"/>
      </a:dk1>
      <a:lt1>
        <a:srgbClr val="FFFFFF"/>
      </a:lt1>
      <a:dk2>
        <a:srgbClr val="FFFFFF"/>
      </a:dk2>
      <a:lt2>
        <a:srgbClr val="E5E5E5"/>
      </a:lt2>
      <a:accent1>
        <a:srgbClr val="D6D9DA"/>
      </a:accent1>
      <a:accent2>
        <a:srgbClr val="999FA3"/>
      </a:accent2>
      <a:accent3>
        <a:srgbClr val="70787E"/>
      </a:accent3>
      <a:accent4>
        <a:srgbClr val="445460"/>
      </a:accent4>
      <a:accent5>
        <a:srgbClr val="222A30"/>
      </a:accent5>
      <a:accent6>
        <a:srgbClr val="CE0E2D"/>
      </a:accent6>
      <a:hlink>
        <a:srgbClr val="323E48"/>
      </a:hlink>
      <a:folHlink>
        <a:srgbClr val="75757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ln w="19050">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a:solidFill>
            <a:schemeClr val="accent2"/>
          </a:solidFill>
          <a:headEnd type="none" w="med" len="med"/>
          <a:tailEnd w="med" len="med"/>
        </a:ln>
      </a:spPr>
      <a:bodyPr/>
      <a:lstStyle/>
      <a:style>
        <a:lnRef idx="1">
          <a:schemeClr val="accent1"/>
        </a:lnRef>
        <a:fillRef idx="0">
          <a:schemeClr val="accent1"/>
        </a:fillRef>
        <a:effectRef idx="0">
          <a:schemeClr val="accent1"/>
        </a:effectRef>
        <a:fontRef idx="minor">
          <a:schemeClr val="tx1"/>
        </a:fontRef>
      </a:style>
    </a:lnDef>
    <a:txDef>
      <a:spPr bwMode="gray"/>
      <a:bodyPr vert="horz" wrap="square" lIns="0" tIns="0" rIns="0" bIns="0" rtlCol="0">
        <a:spAutoFit/>
      </a:bodyPr>
      <a:lstStyle>
        <a:defPPr>
          <a:spcBef>
            <a:spcPts val="600"/>
          </a:spcBef>
          <a:buClr>
            <a:schemeClr val="accent6"/>
          </a:buClr>
          <a:defRPr sz="1500" dirty="0" err="1" smtClean="0"/>
        </a:defPPr>
      </a:lstStyle>
    </a:txDef>
  </a:objectDefaults>
  <a:extraClrSchemeLst/>
  <a:custClrLst>
    <a:custClr name="Data Viz 1">
      <a:srgbClr val="D6D9DA"/>
    </a:custClr>
    <a:custClr name="Data Viz 2">
      <a:srgbClr val="7C99AE"/>
    </a:custClr>
    <a:custClr name="Data Viz 3">
      <a:srgbClr val="667E90"/>
    </a:custClr>
    <a:custClr name="Data Viz 4">
      <a:srgbClr val="445460"/>
    </a:custClr>
    <a:custClr name="Data Viz 5">
      <a:srgbClr val="222A30"/>
    </a:custClr>
    <a:custClr name="Unused">
      <a:srgbClr val="FFFFFF"/>
    </a:custClr>
    <a:custClr name="Unused">
      <a:srgbClr val="FFFFFF"/>
    </a:custClr>
    <a:custClr name="Green Success">
      <a:srgbClr val="007000"/>
    </a:custClr>
    <a:custClr name="Gold Callout">
      <a:srgbClr val="F5B700"/>
    </a:custClr>
    <a:custClr name="Red Alert">
      <a:srgbClr val="C40000"/>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Action Teal">
      <a:srgbClr val="B4FBF6"/>
    </a:custClr>
    <a:custClr name="Teal">
      <a:srgbClr val="00AEA1"/>
    </a:custClr>
    <a:custClr name="Blue">
      <a:srgbClr val="0071BB"/>
    </a:custClr>
    <a:custClr name="Green">
      <a:srgbClr val="00A253"/>
    </a:custClr>
    <a:custClr name="Purple">
      <a:srgbClr val="5736F7"/>
    </a:custClr>
    <a:custClr name="Orange">
      <a:srgbClr val="FC5027"/>
    </a:custClr>
    <a:custClr name="Unused">
      <a:srgbClr val="FFFFFF"/>
    </a:custClr>
    <a:custClr name="Unused">
      <a:srgbClr val="FFFFFF"/>
    </a:custClr>
    <a:custClr name="Unused">
      <a:srgbClr val="FFFFFF"/>
    </a:custClr>
    <a:custClr name="Unused">
      <a:srgbClr val="FFFFFF"/>
    </a:custClr>
    <a:custClr name="Unused">
      <a:srgbClr val="FFFFFF"/>
    </a:custClr>
    <a:custClr name="Teal Tint">
      <a:srgbClr val="6DF1E7"/>
    </a:custClr>
    <a:custClr name="Blue Tint">
      <a:srgbClr val="64BAF3"/>
    </a:custClr>
    <a:custClr name="Green Tint">
      <a:srgbClr val="5CFFAF"/>
    </a:custClr>
    <a:custClr name="Purple Tint">
      <a:srgbClr val="9999FC"/>
    </a:custClr>
    <a:custClr name="Orange Tint">
      <a:srgbClr val="FFAE9B"/>
    </a:custClr>
    <a:custClr name="Unused">
      <a:srgbClr val="FFFFFF"/>
    </a:custClr>
    <a:custClr name="Unused">
      <a:srgbClr val="FFFFFF"/>
    </a:custClr>
    <a:custClr name="Unused">
      <a:srgbClr val="FFFFFF"/>
    </a:custClr>
    <a:custClr name="Unused">
      <a:srgbClr val="FFFFFF"/>
    </a:custClr>
    <a:custClr name="Unused">
      <a:srgbClr val="FFFFFF"/>
    </a:custClr>
  </a:custClrLst>
  <a:extLst>
    <a:ext uri="{05A4C25C-085E-4340-85A3-A5531E510DB2}">
      <thm15:themeFamily xmlns:thm15="http://schemas.microsoft.com/office/thememl/2012/main" name="Natalie's TED Talk" id="{8CD53759-6191-478F-AB65-31DC1FF74AE3}" vid="{0B54CD5A-CA99-4834-B644-2723CF8B81D0}"/>
    </a:ext>
  </a:extLst>
</a:theme>
</file>

<file path=ppt/theme/theme2.xml><?xml version="1.0" encoding="utf-8"?>
<a:theme xmlns:a="http://schemas.openxmlformats.org/drawingml/2006/main" name="Office Theme">
  <a:themeElements>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8D76141FD36E428A89D151CA86013F" ma:contentTypeVersion="21" ma:contentTypeDescription="Create a new document." ma:contentTypeScope="" ma:versionID="63a4cf54160a721bf66829dedd4aa10c">
  <xsd:schema xmlns:xsd="http://www.w3.org/2001/XMLSchema" xmlns:xs="http://www.w3.org/2001/XMLSchema" xmlns:p="http://schemas.microsoft.com/office/2006/metadata/properties" xmlns:ns2="c61fa159-9865-42de-ac01-9eda4a835084" xmlns:ns3="476cd994-05a9-49a7-bbf4-fedb1b985c49" targetNamespace="http://schemas.microsoft.com/office/2006/metadata/properties" ma:root="true" ma:fieldsID="7b3130d6e5799bfdcf28e7318b21343e" ns2:_="" ns3:_="">
    <xsd:import namespace="c61fa159-9865-42de-ac01-9eda4a835084"/>
    <xsd:import namespace="476cd994-05a9-49a7-bbf4-fedb1b985c4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Comment" minOccurs="0"/>
                <xsd:element ref="ns2:MediaLengthInSeconds" minOccurs="0"/>
                <xsd:element ref="ns2:lcf76f155ced4ddcb4097134ff3c332f" minOccurs="0"/>
                <xsd:element ref="ns3:TaxCatchAll" minOccurs="0"/>
                <xsd:element ref="ns2:CollectedbyCP"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1fa159-9865-42de-ac01-9eda4a8350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Comment" ma:index="20" nillable="true" ma:displayName="Comment" ma:format="Dropdown" ma:internalName="Comment">
      <xsd:simpleType>
        <xsd:restriction base="dms:Text">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a6b2b66-40d8-4e06-8a39-adc3ecd4519b" ma:termSetId="09814cd3-568e-fe90-9814-8d621ff8fb84" ma:anchorId="fba54fb3-c3e1-fe81-a776-ca4b69148c4d" ma:open="true" ma:isKeyword="false">
      <xsd:complexType>
        <xsd:sequence>
          <xsd:element ref="pc:Terms" minOccurs="0" maxOccurs="1"/>
        </xsd:sequence>
      </xsd:complexType>
    </xsd:element>
    <xsd:element name="CollectedbyCP" ma:index="25" nillable="true" ma:displayName="Collected by CP" ma:default="1" ma:format="Dropdown" ma:internalName="CollectedbyCP">
      <xsd:simpleType>
        <xsd:restriction base="dms:Boolean"/>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6cd994-05a9-49a7-bbf4-fedb1b985c4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b185c6d2-fcc6-46ab-8d33-4b7cb9bbc117}" ma:internalName="TaxCatchAll" ma:showField="CatchAllData" ma:web="476cd994-05a9-49a7-bbf4-fedb1b985c4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61fa159-9865-42de-ac01-9eda4a835084">
      <Terms xmlns="http://schemas.microsoft.com/office/infopath/2007/PartnerControls"/>
    </lcf76f155ced4ddcb4097134ff3c332f>
    <TaxCatchAll xmlns="476cd994-05a9-49a7-bbf4-fedb1b985c49" xsi:nil="true"/>
    <Comment xmlns="c61fa159-9865-42de-ac01-9eda4a835084" xsi:nil="true"/>
    <CollectedbyCP xmlns="c61fa159-9865-42de-ac01-9eda4a835084">true</CollectedbyCP>
    <SharedWithUsers xmlns="476cd994-05a9-49a7-bbf4-fedb1b985c49">
      <UserInfo>
        <DisplayName>Jaquiss-Collins, Julie</DisplayName>
        <AccountId>3031</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4728CE6-B9F1-4792-9F84-0257DA467584}">
  <ds:schemaRefs>
    <ds:schemaRef ds:uri="476cd994-05a9-49a7-bbf4-fedb1b985c49"/>
    <ds:schemaRef ds:uri="c61fa159-9865-42de-ac01-9eda4a83508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1FD050B-44BB-42C7-A356-CB18CEE50346}">
  <ds:schemaRefs>
    <ds:schemaRef ds:uri="http://purl.org/dc/elements/1.1/"/>
    <ds:schemaRef ds:uri="http://schemas.microsoft.com/office/2006/metadata/properties"/>
    <ds:schemaRef ds:uri="http://schemas.microsoft.com/office/infopath/2007/PartnerControls"/>
    <ds:schemaRef ds:uri="http://purl.org/dc/terms/"/>
    <ds:schemaRef ds:uri="http://schemas.openxmlformats.org/package/2006/metadata/core-properties"/>
    <ds:schemaRef ds:uri="476cd994-05a9-49a7-bbf4-fedb1b985c49"/>
    <ds:schemaRef ds:uri="http://schemas.microsoft.com/office/2006/documentManagement/types"/>
    <ds:schemaRef ds:uri="c61fa159-9865-42de-ac01-9eda4a835084"/>
    <ds:schemaRef ds:uri="http://www.w3.org/XML/1998/namespace"/>
    <ds:schemaRef ds:uri="http://purl.org/dc/dcmitype/"/>
  </ds:schemaRefs>
</ds:datastoreItem>
</file>

<file path=customXml/itemProps3.xml><?xml version="1.0" encoding="utf-8"?>
<ds:datastoreItem xmlns:ds="http://schemas.openxmlformats.org/officeDocument/2006/customXml" ds:itemID="{46DBACF1-2E3E-4BEE-A3DC-9C9C306134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Natalie's TED Talk</Template>
  <TotalTime>2728</TotalTime>
  <Words>6895</Words>
  <Application>Microsoft Office PowerPoint</Application>
  <PresentationFormat>Widescreen</PresentationFormat>
  <Paragraphs>672</Paragraphs>
  <Slides>33</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Symbol</vt:lpstr>
      <vt:lpstr>Symbol,Sans-Serif</vt:lpstr>
      <vt:lpstr>TiemposText</vt:lpstr>
      <vt:lpstr>Times New Roman</vt:lpstr>
      <vt:lpstr>ab1 projection 16x9</vt:lpstr>
      <vt:lpstr>2023 Health System Sector Industry Trends</vt:lpstr>
      <vt:lpstr>PowerPoint Presentation</vt:lpstr>
      <vt:lpstr>PowerPoint Presentation</vt:lpstr>
      <vt:lpstr>Hope in 2023 is better for health systems than 2022</vt:lpstr>
      <vt:lpstr>Revenue growth mixed based on system portfolio mix</vt:lpstr>
      <vt:lpstr>We enter into the “last mile” of inflation reduction</vt:lpstr>
      <vt:lpstr>Many avenues for cost management — they’re all hard</vt:lpstr>
      <vt:lpstr>PowerPoint Presentation</vt:lpstr>
      <vt:lpstr>Cuts to headcount while clinical roles remain unfilled </vt:lpstr>
      <vt:lpstr>Significant change to service distribution is afoot</vt:lpstr>
      <vt:lpstr>Re-evaluate service line distribution </vt:lpstr>
      <vt:lpstr>Tread carefully: Distributing services across  a geography</vt:lpstr>
      <vt:lpstr>Hospital closures materialize despite brief respite from pandemic funding</vt:lpstr>
      <vt:lpstr>PowerPoint Presentation</vt:lpstr>
      <vt:lpstr>Health equity is an access issue</vt:lpstr>
      <vt:lpstr>Achieving mission with margins </vt:lpstr>
      <vt:lpstr>Workforce volatility, shortages raise red flags</vt:lpstr>
      <vt:lpstr>Patient safety incidents rise alongside staffing pressures</vt:lpstr>
      <vt:lpstr>Quality and outcomes takes a nosedive </vt:lpstr>
      <vt:lpstr>Turning the tide</vt:lpstr>
      <vt:lpstr>PowerPoint Presentation</vt:lpstr>
      <vt:lpstr>An industry in need of new care models</vt:lpstr>
      <vt:lpstr>Digital health bubble deflates — with one exception</vt:lpstr>
      <vt:lpstr>Bringing the health system into the 21st century</vt:lpstr>
      <vt:lpstr>The broader digital picture offers wider care influence</vt:lpstr>
      <vt:lpstr>PowerPoint Presentation</vt:lpstr>
      <vt:lpstr>2023 may be AI’s breakout season</vt:lpstr>
      <vt:lpstr>The gambles of early adoption</vt:lpstr>
      <vt:lpstr>Where we are, and where we’re going</vt:lpstr>
      <vt:lpstr>Don’t overlook digital inequities</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Pricing Pressure</dc:title>
  <dc:creator>Gelbaugh, Colin</dc:creator>
  <dc:description/>
  <cp:lastModifiedBy>White, Jaclyn E</cp:lastModifiedBy>
  <cp:revision>2</cp:revision>
  <dcterms:created xsi:type="dcterms:W3CDTF">2023-04-03T13:43:40Z</dcterms:created>
  <dcterms:modified xsi:type="dcterms:W3CDTF">2023-09-08T16:16:09Z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8a73c85-e524-44a6-bd58-7df7ef87be8f_Enabled">
    <vt:lpwstr>true</vt:lpwstr>
  </property>
  <property fmtid="{D5CDD505-2E9C-101B-9397-08002B2CF9AE}" pid="3" name="MSIP_Label_a8a73c85-e524-44a6-bd58-7df7ef87be8f_SetDate">
    <vt:lpwstr>2022-12-08T12:40:57Z</vt:lpwstr>
  </property>
  <property fmtid="{D5CDD505-2E9C-101B-9397-08002B2CF9AE}" pid="4" name="MSIP_Label_a8a73c85-e524-44a6-bd58-7df7ef87be8f_Method">
    <vt:lpwstr>Privileged</vt:lpwstr>
  </property>
  <property fmtid="{D5CDD505-2E9C-101B-9397-08002B2CF9AE}" pid="5" name="MSIP_Label_a8a73c85-e524-44a6-bd58-7df7ef87be8f_Name">
    <vt:lpwstr>Internal Label</vt:lpwstr>
  </property>
  <property fmtid="{D5CDD505-2E9C-101B-9397-08002B2CF9AE}" pid="6" name="MSIP_Label_a8a73c85-e524-44a6-bd58-7df7ef87be8f_SiteId">
    <vt:lpwstr>db05faca-c82a-4b9d-b9c5-0f64b6755421</vt:lpwstr>
  </property>
  <property fmtid="{D5CDD505-2E9C-101B-9397-08002B2CF9AE}" pid="7" name="MSIP_Label_a8a73c85-e524-44a6-bd58-7df7ef87be8f_ActionId">
    <vt:lpwstr>0df12336-8e48-4a6a-998b-fcb20b2965b3</vt:lpwstr>
  </property>
  <property fmtid="{D5CDD505-2E9C-101B-9397-08002B2CF9AE}" pid="8" name="MSIP_Label_a8a73c85-e524-44a6-bd58-7df7ef87be8f_ContentBits">
    <vt:lpwstr>0</vt:lpwstr>
  </property>
  <property fmtid="{D5CDD505-2E9C-101B-9397-08002B2CF9AE}" pid="9" name="ContentTypeId">
    <vt:lpwstr>0x010100648D76141FD36E428A89D151CA86013F</vt:lpwstr>
  </property>
  <property fmtid="{D5CDD505-2E9C-101B-9397-08002B2CF9AE}" pid="10" name="MediaServiceImageTags">
    <vt:lpwstr/>
  </property>
</Properties>
</file>