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96" r:id="rId5"/>
    <p:sldId id="256" r:id="rId6"/>
    <p:sldId id="274" r:id="rId7"/>
  </p:sldIdLst>
  <p:sldSz cx="10058400" cy="13411200"/>
  <p:notesSz cx="6858000" cy="9144000"/>
  <p:custDataLst>
    <p:tags r:id="rId10"/>
  </p:custDataLst>
  <p:defaultTextStyle>
    <a:defPPr>
      <a:defRPr lang="en-US"/>
    </a:defPPr>
    <a:lvl1pPr marL="0" algn="l" defTabSz="1018879" rtl="0" eaLnBrk="1" latinLnBrk="0" hangingPunct="1">
      <a:defRPr sz="21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D73C4C-2551-2901-AEC0-66029E2F8F91}" name="Poole, Jedidah" initials="PJ" userId="S::jedidah.poole@uhg.com::e3a748dc-68e5-42fe-b77e-731554ca14b4" providerId="AD"/>
  <p188:author id="{FB3B5AA8-7DFC-A390-C151-6EB31938436E}" name="Cespedes, Yazmin" initials="" userId="S::yazmin.cespedes@optum.com::5e11921a-76d2-4210-9392-51733bfe9f53" providerId="AD"/>
  <p188:author id="{B9D8EDC7-B785-0E89-67D2-D4F4AC0FED4E}" name="Tomáška, Julie M (she/her)" initials="JT" userId="S::julie.tomaska@optum.com::68464a23-9f58-4e85-9026-84d100942e80" providerId="AD"/>
  <p188:author id="{701B34CB-41E1-561A-F4EC-9ECB9287532D}" name="Sznycer-Taub, Miriam" initials="SM" userId="S::sznycerm@advisory.com::fef9c99a-2c65-49ce-ab2b-b1e365325d54" providerId="AD"/>
  <p188:author id="{82533CE2-C715-4CF6-3EE2-BE4C0B2CA2FD}" name="Sznycer-Taub, Miriam" initials="MS" userId="S::SznycerM@advisory.com::fef9c99a-2c65-49ce-ab2b-b1e365325d54" providerId="AD"/>
  <p188:author id="{6A5459E8-9008-2BC0-271C-CE1AA17A960A}" name="Walsh, Lauren A" initials="LW" userId="S::WalshL@advisory.com::52546f7e-f284-436e-aaad-2b2c1cc14ada" providerId="AD"/>
  <p188:author id="{540E41EF-45F8-0CAF-B9E5-9807F42B3A35}" name="Fierke, Jen" initials="JF" userId="S::jennifer_fierke@advisory.com::f228498d-c70a-4425-86f5-09fb1b6db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3E6E3-FA7D-4D7B-A595-EF9225AFEA82}">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28" autoAdjust="0"/>
    <p:restoredTop sz="96259" autoAdjust="0"/>
  </p:normalViewPr>
  <p:slideViewPr>
    <p:cSldViewPr snapToGrid="0">
      <p:cViewPr>
        <p:scale>
          <a:sx n="60" d="100"/>
          <a:sy n="60" d="100"/>
        </p:scale>
        <p:origin x="1384" y="-592"/>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3" d="100"/>
          <a:sy n="83" d="100"/>
        </p:scale>
        <p:origin x="-381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A44135-346D-4984-992A-2748774C843D}" type="datetimeFigureOut">
              <a:rPr lang="en-US" smtClean="0">
                <a:latin typeface="Arial" panose="020B0604020202020204" pitchFamily="34" charset="0"/>
              </a:rPr>
              <a:pPr/>
              <a:t>11/3/2026</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AAC5F6-A6E1-42E4-A9E7-356BF7413E45}" type="slidenum">
              <a:rPr lang="en-US" smtClean="0">
                <a:latin typeface="Arial" panose="020B0604020202020204" pitchFamily="34" charset="0"/>
              </a:rPr>
              <a:pPr/>
              <a:t>‹#›</a:t>
            </a:fld>
            <a:endParaRPr lang="en-US" dirty="0">
              <a:latin typeface="Arial" panose="020B0604020202020204" pitchFamily="34" charset="0"/>
            </a:endParaRPr>
          </a:p>
        </p:txBody>
      </p:sp>
    </p:spTree>
    <p:extLst>
      <p:ext uri="{BB962C8B-B14F-4D97-AF65-F5344CB8AC3E}">
        <p14:creationId xmlns:p14="http://schemas.microsoft.com/office/powerpoint/2010/main" val="2749569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69A07C00-4D30-4D5D-9A03-C91B9C1FD54F}" type="datetimeFigureOut">
              <a:rPr lang="en-US" smtClean="0"/>
              <a:pPr/>
              <a:t>11/3/2026</a:t>
            </a:fld>
            <a:endParaRPr lang="en-US" dirty="0"/>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FB8132A0-C946-4BCE-B355-3FB5DF19E0D3}" type="slidenum">
              <a:rPr lang="en-US" smtClean="0"/>
              <a:pPr/>
              <a:t>‹#›</a:t>
            </a:fld>
            <a:endParaRPr lang="en-US" dirty="0"/>
          </a:p>
        </p:txBody>
      </p:sp>
    </p:spTree>
    <p:extLst>
      <p:ext uri="{BB962C8B-B14F-4D97-AF65-F5344CB8AC3E}">
        <p14:creationId xmlns:p14="http://schemas.microsoft.com/office/powerpoint/2010/main" val="646733796"/>
      </p:ext>
    </p:extLst>
  </p:cSld>
  <p:clrMap bg1="lt1" tx1="dk1" bg2="lt2" tx2="dk2" accent1="accent1" accent2="accent2" accent3="accent3" accent4="accent4" accent5="accent5" accent6="accent6" hlink="hlink" folHlink="folHlink"/>
  <p:notesStyle>
    <a:lvl1pPr marL="0" algn="l" defTabSz="1455542" rtl="0" eaLnBrk="1" latinLnBrk="0" hangingPunct="1">
      <a:defRPr sz="1900" kern="1200">
        <a:solidFill>
          <a:schemeClr val="tx1"/>
        </a:solidFill>
        <a:latin typeface="Arial" panose="020B0604020202020204" pitchFamily="34" charset="0"/>
        <a:ea typeface="+mn-ea"/>
        <a:cs typeface="+mn-cs"/>
      </a:defRPr>
    </a:lvl1pPr>
    <a:lvl2pPr marL="727771" algn="l" defTabSz="1455542" rtl="0" eaLnBrk="1" latinLnBrk="0" hangingPunct="1">
      <a:defRPr sz="1900" kern="1200">
        <a:solidFill>
          <a:schemeClr val="tx1"/>
        </a:solidFill>
        <a:latin typeface="Arial" panose="020B0604020202020204" pitchFamily="34" charset="0"/>
        <a:ea typeface="+mn-ea"/>
        <a:cs typeface="+mn-cs"/>
      </a:defRPr>
    </a:lvl2pPr>
    <a:lvl3pPr marL="1455542" algn="l" defTabSz="1455542" rtl="0" eaLnBrk="1" latinLnBrk="0" hangingPunct="1">
      <a:defRPr sz="1900" kern="1200">
        <a:solidFill>
          <a:schemeClr val="tx1"/>
        </a:solidFill>
        <a:latin typeface="Arial" panose="020B0604020202020204" pitchFamily="34" charset="0"/>
        <a:ea typeface="+mn-ea"/>
        <a:cs typeface="+mn-cs"/>
      </a:defRPr>
    </a:lvl3pPr>
    <a:lvl4pPr marL="2183313" algn="l" defTabSz="1455542" rtl="0" eaLnBrk="1" latinLnBrk="0" hangingPunct="1">
      <a:defRPr sz="1900" kern="1200">
        <a:solidFill>
          <a:schemeClr val="tx1"/>
        </a:solidFill>
        <a:latin typeface="Arial" panose="020B0604020202020204" pitchFamily="34" charset="0"/>
        <a:ea typeface="+mn-ea"/>
        <a:cs typeface="+mn-cs"/>
      </a:defRPr>
    </a:lvl4pPr>
    <a:lvl5pPr marL="2911084" algn="l" defTabSz="1455542" rtl="0" eaLnBrk="1" latinLnBrk="0" hangingPunct="1">
      <a:defRPr sz="1900" kern="1200">
        <a:solidFill>
          <a:schemeClr val="tx1"/>
        </a:solidFill>
        <a:latin typeface="Arial" panose="020B0604020202020204" pitchFamily="34" charset="0"/>
        <a:ea typeface="+mn-ea"/>
        <a:cs typeface="+mn-cs"/>
      </a:defRPr>
    </a:lvl5pPr>
    <a:lvl6pPr marL="3638855" algn="l" defTabSz="1455542" rtl="0" eaLnBrk="1" latinLnBrk="0" hangingPunct="1">
      <a:defRPr sz="1900" kern="1200">
        <a:solidFill>
          <a:schemeClr val="tx1"/>
        </a:solidFill>
        <a:latin typeface="+mn-lt"/>
        <a:ea typeface="+mn-ea"/>
        <a:cs typeface="+mn-cs"/>
      </a:defRPr>
    </a:lvl6pPr>
    <a:lvl7pPr marL="4366626" algn="l" defTabSz="1455542" rtl="0" eaLnBrk="1" latinLnBrk="0" hangingPunct="1">
      <a:defRPr sz="1900" kern="1200">
        <a:solidFill>
          <a:schemeClr val="tx1"/>
        </a:solidFill>
        <a:latin typeface="+mn-lt"/>
        <a:ea typeface="+mn-ea"/>
        <a:cs typeface="+mn-cs"/>
      </a:defRPr>
    </a:lvl7pPr>
    <a:lvl8pPr marL="5094397" algn="l" defTabSz="1455542" rtl="0" eaLnBrk="1" latinLnBrk="0" hangingPunct="1">
      <a:defRPr sz="1900" kern="1200">
        <a:solidFill>
          <a:schemeClr val="tx1"/>
        </a:solidFill>
        <a:latin typeface="+mn-lt"/>
        <a:ea typeface="+mn-ea"/>
        <a:cs typeface="+mn-cs"/>
      </a:defRPr>
    </a:lvl8pPr>
    <a:lvl9pPr marL="5822168" algn="l" defTabSz="1455542" rtl="0" eaLnBrk="1" latinLnBrk="0" hangingPunct="1">
      <a:defRPr sz="1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hyperlink" Target="https://www.advisory.com/"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www.advisory.com/" TargetMode="External"/><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21" name="Instructions - Delete page">
            <a:extLst>
              <a:ext uri="{FF2B5EF4-FFF2-40B4-BE49-F238E27FC236}">
                <a16:creationId xmlns:a16="http://schemas.microsoft.com/office/drawing/2014/main" id="{1ACB4B5A-3315-47ED-A0B9-A57095B654C5}"/>
              </a:ext>
            </a:extLst>
          </p:cNvPr>
          <p:cNvSpPr/>
          <p:nvPr userDrawn="1"/>
        </p:nvSpPr>
        <p:spPr bwMode="gray">
          <a:xfrm>
            <a:off x="591671" y="609600"/>
            <a:ext cx="8875059" cy="535981"/>
          </a:xfrm>
          <a:prstGeom prst="rect">
            <a:avLst/>
          </a:prstGeom>
          <a:solidFill>
            <a:srgbClr val="7030A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57779" tIns="78889" rIns="157779" bIns="78889" numCol="1" spcCol="0" rtlCol="0" fromWordArt="0" anchor="ctr" anchorCtr="0" forceAA="0" compatLnSpc="1">
            <a:prstTxWarp prst="textNoShape">
              <a:avLst/>
            </a:prstTxWarp>
            <a:noAutofit/>
          </a:bodyPr>
          <a:lstStyle/>
          <a:p>
            <a:pPr algn="l">
              <a:spcBef>
                <a:spcPts val="863"/>
              </a:spcBef>
            </a:pPr>
            <a:r>
              <a:rPr lang="en-US" sz="2071" b="1" noProof="0" dirty="0">
                <a:solidFill>
                  <a:schemeClr val="bg1"/>
                </a:solidFill>
              </a:rPr>
              <a:t>Delete page after reading   |   2025</a:t>
            </a:r>
            <a:r>
              <a:rPr lang="en-US" sz="2071" b="1" baseline="0" noProof="0" dirty="0">
                <a:solidFill>
                  <a:schemeClr val="bg1"/>
                </a:solidFill>
              </a:rPr>
              <a:t> template edition</a:t>
            </a:r>
            <a:endParaRPr lang="en-US" sz="2071" b="1" noProof="0" dirty="0">
              <a:solidFill>
                <a:schemeClr val="bg1"/>
              </a:solidFill>
            </a:endParaRPr>
          </a:p>
        </p:txBody>
      </p:sp>
      <p:sp>
        <p:nvSpPr>
          <p:cNvPr id="16" name="432 Block">
            <a:extLst>
              <a:ext uri="{C183D7F6-B498-43B3-948B-1728B52AA6E4}">
                <adec:decorative xmlns:adec="http://schemas.microsoft.com/office/drawing/2017/decorative" val="1"/>
              </a:ext>
            </a:extLst>
          </p:cNvPr>
          <p:cNvSpPr/>
          <p:nvPr userDrawn="1"/>
        </p:nvSpPr>
        <p:spPr bwMode="gray">
          <a:xfrm>
            <a:off x="591672" y="1486273"/>
            <a:ext cx="4192752" cy="11192560"/>
          </a:xfrm>
          <a:prstGeom prst="rect">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57779" tIns="78889" rIns="157779" bIns="78889" numCol="1" spcCol="0" rtlCol="0" fromWordArt="0" anchor="t" anchorCtr="0" forceAA="0" compatLnSpc="1">
            <a:prstTxWarp prst="textNoShape">
              <a:avLst/>
            </a:prstTxWarp>
            <a:noAutofit/>
          </a:bodyPr>
          <a:lstStyle/>
          <a:p>
            <a:pPr algn="ctr">
              <a:spcBef>
                <a:spcPts val="863"/>
              </a:spcBef>
            </a:pPr>
            <a:endParaRPr lang="en-US" sz="1726" dirty="0">
              <a:solidFill>
                <a:schemeClr val="bg1"/>
              </a:solidFill>
            </a:endParaRPr>
          </a:p>
        </p:txBody>
      </p:sp>
      <p:sp>
        <p:nvSpPr>
          <p:cNvPr id="32" name="White Block">
            <a:extLst>
              <a:ext uri="{C183D7F6-B498-43B3-948B-1728B52AA6E4}">
                <adec:decorative xmlns:adec="http://schemas.microsoft.com/office/drawing/2017/decorative" val="1"/>
              </a:ext>
            </a:extLst>
          </p:cNvPr>
          <p:cNvSpPr/>
          <p:nvPr userDrawn="1"/>
        </p:nvSpPr>
        <p:spPr bwMode="gray">
          <a:xfrm>
            <a:off x="392394" y="2119699"/>
            <a:ext cx="2945545" cy="987591"/>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57779" tIns="78889" rIns="157779" bIns="78889" numCol="1" spcCol="0" rtlCol="0" fromWordArt="0" anchor="t" anchorCtr="0" forceAA="0" compatLnSpc="1">
            <a:prstTxWarp prst="textNoShape">
              <a:avLst/>
            </a:prstTxWarp>
            <a:noAutofit/>
          </a:bodyPr>
          <a:lstStyle/>
          <a:p>
            <a:pPr algn="ctr">
              <a:spcBef>
                <a:spcPts val="863"/>
              </a:spcBef>
            </a:pPr>
            <a:endParaRPr lang="en-US" sz="1726" dirty="0">
              <a:solidFill>
                <a:schemeClr val="bg1"/>
              </a:solidFill>
            </a:endParaRPr>
          </a:p>
        </p:txBody>
      </p:sp>
      <p:pic>
        <p:nvPicPr>
          <p:cNvPr id="25" name="Advisory Board" descr="Advisory Board">
            <a:extLst>
              <a:ext uri="{FF2B5EF4-FFF2-40B4-BE49-F238E27FC236}">
                <a16:creationId xmlns:a16="http://schemas.microsoft.com/office/drawing/2014/main" id="{038103BD-6ACD-4EFC-AFD2-D6A3CA600FA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945208" y="2314671"/>
            <a:ext cx="2125829" cy="606420"/>
          </a:xfrm>
          <a:prstGeom prst="rect">
            <a:avLst/>
          </a:prstGeom>
        </p:spPr>
      </p:pic>
      <p:sp>
        <p:nvSpPr>
          <p:cNvPr id="20" name="Content Type">
            <a:extLst>
              <a:ext uri="{FF2B5EF4-FFF2-40B4-BE49-F238E27FC236}">
                <a16:creationId xmlns:a16="http://schemas.microsoft.com/office/drawing/2014/main" id="{59626FB6-A040-4985-8469-24F1B79397AE}"/>
              </a:ext>
            </a:extLst>
          </p:cNvPr>
          <p:cNvSpPr txBox="1"/>
          <p:nvPr userDrawn="1"/>
        </p:nvSpPr>
        <p:spPr bwMode="gray">
          <a:xfrm>
            <a:off x="909708" y="3637029"/>
            <a:ext cx="3839215" cy="2437783"/>
          </a:xfrm>
          <a:prstGeom prst="rect">
            <a:avLst/>
          </a:prstGeom>
          <a:noFill/>
        </p:spPr>
        <p:txBody>
          <a:bodyPr wrap="square" lIns="0" tIns="0" rIns="0" bIns="0" rtlCol="0">
            <a:spAutoFit/>
          </a:bodyPr>
          <a:lstStyle/>
          <a:p>
            <a:pPr>
              <a:lnSpc>
                <a:spcPct val="90000"/>
              </a:lnSpc>
              <a:spcBef>
                <a:spcPts val="0"/>
              </a:spcBef>
            </a:pPr>
            <a:r>
              <a:rPr lang="en-US" sz="6212" b="1" dirty="0">
                <a:solidFill>
                  <a:schemeClr val="bg1"/>
                </a:solidFill>
              </a:rPr>
              <a:t>Quick Guide</a:t>
            </a:r>
            <a:br>
              <a:rPr lang="en-US" sz="6557" b="1" dirty="0">
                <a:solidFill>
                  <a:schemeClr val="bg1"/>
                </a:solidFill>
              </a:rPr>
            </a:br>
            <a:r>
              <a:rPr lang="en-US" sz="5177" dirty="0">
                <a:solidFill>
                  <a:schemeClr val="accent2"/>
                </a:solidFill>
              </a:rPr>
              <a:t>template</a:t>
            </a:r>
          </a:p>
        </p:txBody>
      </p:sp>
      <p:cxnSp>
        <p:nvCxnSpPr>
          <p:cNvPr id="18" name="186 Stroke">
            <a:extLst>
              <a:ext uri="{C183D7F6-B498-43B3-948B-1728B52AA6E4}">
                <adec:decorative xmlns:adec="http://schemas.microsoft.com/office/drawing/2017/decorative" val="1"/>
              </a:ext>
            </a:extLst>
          </p:cNvPr>
          <p:cNvCxnSpPr>
            <a:cxnSpLocks/>
          </p:cNvCxnSpPr>
          <p:nvPr userDrawn="1"/>
        </p:nvCxnSpPr>
        <p:spPr bwMode="white">
          <a:xfrm>
            <a:off x="945211" y="5293861"/>
            <a:ext cx="3388154"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Goal Label">
            <a:extLst>
              <a:ext uri="{FF2B5EF4-FFF2-40B4-BE49-F238E27FC236}">
                <a16:creationId xmlns:a16="http://schemas.microsoft.com/office/drawing/2014/main" id="{26599D52-8813-4E5F-902D-D7F912C7E73B}"/>
              </a:ext>
            </a:extLst>
          </p:cNvPr>
          <p:cNvSpPr txBox="1"/>
          <p:nvPr userDrawn="1"/>
        </p:nvSpPr>
        <p:spPr bwMode="gray">
          <a:xfrm>
            <a:off x="945209" y="5809370"/>
            <a:ext cx="3388155" cy="398251"/>
          </a:xfrm>
          <a:prstGeom prst="rect">
            <a:avLst/>
          </a:prstGeom>
          <a:noFill/>
        </p:spPr>
        <p:txBody>
          <a:bodyPr wrap="square" lIns="0" tIns="0" rIns="0" bIns="0" rtlCol="0">
            <a:spAutoFit/>
          </a:bodyPr>
          <a:lstStyle/>
          <a:p>
            <a:pPr>
              <a:spcBef>
                <a:spcPts val="863"/>
              </a:spcBef>
            </a:pPr>
            <a:r>
              <a:rPr lang="en-US" sz="2588" b="1" dirty="0">
                <a:solidFill>
                  <a:schemeClr val="bg1"/>
                </a:solidFill>
              </a:rPr>
              <a:t>Goal</a:t>
            </a:r>
          </a:p>
        </p:txBody>
      </p:sp>
      <p:sp>
        <p:nvSpPr>
          <p:cNvPr id="26" name="Goal">
            <a:extLst>
              <a:ext uri="{FF2B5EF4-FFF2-40B4-BE49-F238E27FC236}">
                <a16:creationId xmlns:a16="http://schemas.microsoft.com/office/drawing/2014/main" id="{31CC7864-4F92-483D-8D3E-C59DA1B4D4C3}"/>
              </a:ext>
            </a:extLst>
          </p:cNvPr>
          <p:cNvSpPr txBox="1"/>
          <p:nvPr userDrawn="1"/>
        </p:nvSpPr>
        <p:spPr bwMode="gray">
          <a:xfrm>
            <a:off x="945208" y="6166134"/>
            <a:ext cx="2616649" cy="786241"/>
          </a:xfrm>
          <a:prstGeom prst="rect">
            <a:avLst/>
          </a:prstGeom>
          <a:noFill/>
        </p:spPr>
        <p:txBody>
          <a:bodyPr wrap="square" lIns="0" tIns="0" rIns="0" bIns="0" rtlCol="0">
            <a:spAutoFit/>
          </a:bodyPr>
          <a:lstStyle/>
          <a:p>
            <a:pPr>
              <a:lnSpc>
                <a:spcPct val="110000"/>
              </a:lnSpc>
              <a:spcBef>
                <a:spcPts val="863"/>
              </a:spcBef>
            </a:pPr>
            <a:r>
              <a:rPr lang="en-US" sz="2416" dirty="0">
                <a:solidFill>
                  <a:schemeClr val="bg1"/>
                </a:solidFill>
              </a:rPr>
              <a:t>Brief explanation of a topic or issue</a:t>
            </a:r>
          </a:p>
        </p:txBody>
      </p:sp>
      <p:sp>
        <p:nvSpPr>
          <p:cNvPr id="2" name="Length Label">
            <a:extLst>
              <a:ext uri="{FF2B5EF4-FFF2-40B4-BE49-F238E27FC236}">
                <a16:creationId xmlns:a16="http://schemas.microsoft.com/office/drawing/2014/main" id="{BC068DFD-ADD4-BB7E-A823-6BFBA84074C7}"/>
              </a:ext>
            </a:extLst>
          </p:cNvPr>
          <p:cNvSpPr txBox="1"/>
          <p:nvPr userDrawn="1"/>
        </p:nvSpPr>
        <p:spPr bwMode="gray">
          <a:xfrm>
            <a:off x="945209" y="7187696"/>
            <a:ext cx="3388155" cy="398251"/>
          </a:xfrm>
          <a:prstGeom prst="rect">
            <a:avLst/>
          </a:prstGeom>
          <a:noFill/>
        </p:spPr>
        <p:txBody>
          <a:bodyPr wrap="square" lIns="0" tIns="0" rIns="0" bIns="0" rtlCol="0">
            <a:spAutoFit/>
          </a:bodyPr>
          <a:lstStyle/>
          <a:p>
            <a:pPr>
              <a:spcBef>
                <a:spcPts val="863"/>
              </a:spcBef>
            </a:pPr>
            <a:r>
              <a:rPr lang="en-US" sz="2588" b="1" dirty="0">
                <a:solidFill>
                  <a:schemeClr val="bg1"/>
                </a:solidFill>
              </a:rPr>
              <a:t>Length</a:t>
            </a:r>
          </a:p>
        </p:txBody>
      </p:sp>
      <p:sp>
        <p:nvSpPr>
          <p:cNvPr id="3" name="Length">
            <a:extLst>
              <a:ext uri="{FF2B5EF4-FFF2-40B4-BE49-F238E27FC236}">
                <a16:creationId xmlns:a16="http://schemas.microsoft.com/office/drawing/2014/main" id="{A925D19C-8B25-7522-110F-7C431DCB70DB}"/>
              </a:ext>
            </a:extLst>
          </p:cNvPr>
          <p:cNvSpPr txBox="1"/>
          <p:nvPr userDrawn="1"/>
        </p:nvSpPr>
        <p:spPr bwMode="gray">
          <a:xfrm>
            <a:off x="945208" y="7544460"/>
            <a:ext cx="2782317" cy="1195199"/>
          </a:xfrm>
          <a:prstGeom prst="rect">
            <a:avLst/>
          </a:prstGeom>
          <a:noFill/>
        </p:spPr>
        <p:txBody>
          <a:bodyPr wrap="square" lIns="0" tIns="0" rIns="0" bIns="0" rtlCol="0">
            <a:spAutoFit/>
          </a:bodyPr>
          <a:lstStyle/>
          <a:p>
            <a:pPr>
              <a:lnSpc>
                <a:spcPct val="110000"/>
              </a:lnSpc>
              <a:spcBef>
                <a:spcPts val="863"/>
              </a:spcBef>
            </a:pPr>
            <a:r>
              <a:rPr lang="en-US" sz="2416" dirty="0">
                <a:solidFill>
                  <a:schemeClr val="bg1"/>
                </a:solidFill>
              </a:rPr>
              <a:t>Up to 1,000 words </a:t>
            </a:r>
            <a:br>
              <a:rPr lang="en-US" sz="2416" dirty="0">
                <a:solidFill>
                  <a:schemeClr val="bg1"/>
                </a:solidFill>
              </a:rPr>
            </a:br>
            <a:r>
              <a:rPr lang="en-US" sz="2416" dirty="0">
                <a:solidFill>
                  <a:schemeClr val="bg1"/>
                </a:solidFill>
              </a:rPr>
              <a:t>(goal of 2–3 pages in PPT)</a:t>
            </a:r>
          </a:p>
        </p:txBody>
      </p:sp>
      <p:sp>
        <p:nvSpPr>
          <p:cNvPr id="39" name="Release Date">
            <a:extLst>
              <a:ext uri="{FF2B5EF4-FFF2-40B4-BE49-F238E27FC236}">
                <a16:creationId xmlns:a16="http://schemas.microsoft.com/office/drawing/2014/main" id="{89AE0A26-F285-4217-B962-A7E57879683E}"/>
              </a:ext>
            </a:extLst>
          </p:cNvPr>
          <p:cNvSpPr txBox="1"/>
          <p:nvPr userDrawn="1"/>
        </p:nvSpPr>
        <p:spPr bwMode="gray">
          <a:xfrm>
            <a:off x="945208" y="12086945"/>
            <a:ext cx="3289139" cy="371768"/>
          </a:xfrm>
          <a:prstGeom prst="rect">
            <a:avLst/>
          </a:prstGeom>
          <a:noFill/>
        </p:spPr>
        <p:txBody>
          <a:bodyPr wrap="square" lIns="0" tIns="0" rIns="0" bIns="0" rtlCol="0">
            <a:spAutoFit/>
          </a:bodyPr>
          <a:lstStyle/>
          <a:p>
            <a:pPr>
              <a:spcBef>
                <a:spcPts val="863"/>
              </a:spcBef>
            </a:pPr>
            <a:r>
              <a:rPr lang="en-US" sz="2416" noProof="0" dirty="0">
                <a:solidFill>
                  <a:schemeClr val="bg1"/>
                </a:solidFill>
              </a:rPr>
              <a:t>Released October 2025</a:t>
            </a:r>
          </a:p>
        </p:txBody>
      </p:sp>
      <p:pic>
        <p:nvPicPr>
          <p:cNvPr id="4" name="Template Image">
            <a:extLst>
              <a:ext uri="{FF2B5EF4-FFF2-40B4-BE49-F238E27FC236}">
                <a16:creationId xmlns:a16="http://schemas.microsoft.com/office/drawing/2014/main" id="{A0434EE8-BA1F-B361-E593-78E438B22E8E}"/>
              </a:ext>
              <a:ext uri="{C183D7F6-B498-43B3-948B-1728B52AA6E4}">
                <adec:decorative xmlns:adec="http://schemas.microsoft.com/office/drawing/2017/decorative" val="1"/>
              </a:ext>
            </a:extLst>
          </p:cNvPr>
          <p:cNvPicPr>
            <a:picLocks noChangeAspect="1"/>
          </p:cNvPicPr>
          <p:nvPr userDrawn="1"/>
        </p:nvPicPr>
        <p:blipFill>
          <a:blip r:embed="rId4"/>
          <a:srcRect l="23" r="23"/>
          <a:stretch/>
        </p:blipFill>
        <p:spPr bwMode="gray">
          <a:xfrm>
            <a:off x="5088367" y="1486276"/>
            <a:ext cx="4377683" cy="5835961"/>
          </a:xfrm>
          <a:prstGeom prst="rect">
            <a:avLst/>
          </a:prstGeom>
          <a:solidFill>
            <a:srgbClr val="FFFFFF"/>
          </a:solidFill>
          <a:ln w="6350">
            <a:solidFill>
              <a:schemeClr val="accent3"/>
            </a:solidFill>
            <a:miter lim="800000"/>
          </a:ln>
        </p:spPr>
      </p:pic>
      <p:sp>
        <p:nvSpPr>
          <p:cNvPr id="34" name="Template Dimensions">
            <a:extLst>
              <a:ext uri="{FF2B5EF4-FFF2-40B4-BE49-F238E27FC236}">
                <a16:creationId xmlns:a16="http://schemas.microsoft.com/office/drawing/2014/main" id="{9D46A41B-717E-4A75-A1C5-9DEBB23E911E}"/>
              </a:ext>
            </a:extLst>
          </p:cNvPr>
          <p:cNvSpPr txBox="1"/>
          <p:nvPr userDrawn="1"/>
        </p:nvSpPr>
        <p:spPr bwMode="gray">
          <a:xfrm>
            <a:off x="6705601" y="7463863"/>
            <a:ext cx="2761130" cy="212366"/>
          </a:xfrm>
          <a:prstGeom prst="rect">
            <a:avLst/>
          </a:prstGeom>
          <a:noFill/>
        </p:spPr>
        <p:txBody>
          <a:bodyPr wrap="square" lIns="0" tIns="0" rIns="0" bIns="0" rtlCol="0">
            <a:spAutoFit/>
          </a:bodyPr>
          <a:lstStyle/>
          <a:p>
            <a:pPr algn="r">
              <a:spcBef>
                <a:spcPts val="863"/>
              </a:spcBef>
            </a:pPr>
            <a:r>
              <a:rPr lang="en-US" sz="1380" noProof="0" dirty="0">
                <a:latin typeface="+mn-lt"/>
                <a:cs typeface="Arial" panose="020B0604020202020204" pitchFamily="34" charset="0"/>
              </a:rPr>
              <a:t>Page size: 8.5ꞌꞌ x 11ꞌꞌ </a:t>
            </a:r>
          </a:p>
        </p:txBody>
      </p:sp>
      <p:pic>
        <p:nvPicPr>
          <p:cNvPr id="42" name="Icon">
            <a:extLst>
              <a:ext uri="{FF2B5EF4-FFF2-40B4-BE49-F238E27FC236}">
                <a16:creationId xmlns:a16="http://schemas.microsoft.com/office/drawing/2014/main" id="{9B23C4C5-4FD1-481B-B486-C0FB3584BD22}"/>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5"/>
          <a:stretch>
            <a:fillRect/>
          </a:stretch>
        </p:blipFill>
        <p:spPr bwMode="gray">
          <a:xfrm>
            <a:off x="5088366" y="11191837"/>
            <a:ext cx="670560" cy="540688"/>
          </a:xfrm>
          <a:prstGeom prst="rect">
            <a:avLst/>
          </a:prstGeom>
        </p:spPr>
      </p:pic>
      <p:sp>
        <p:nvSpPr>
          <p:cNvPr id="40" name="Reminder Text">
            <a:extLst>
              <a:ext uri="{FF2B5EF4-FFF2-40B4-BE49-F238E27FC236}">
                <a16:creationId xmlns:a16="http://schemas.microsoft.com/office/drawing/2014/main" id="{95EF3A56-4CA9-4BB5-8A84-C2551ECC6ADC}"/>
              </a:ext>
            </a:extLst>
          </p:cNvPr>
          <p:cNvSpPr txBox="1"/>
          <p:nvPr userDrawn="1"/>
        </p:nvSpPr>
        <p:spPr bwMode="gray">
          <a:xfrm>
            <a:off x="5088367" y="12001726"/>
            <a:ext cx="2721686" cy="1460336"/>
          </a:xfrm>
          <a:prstGeom prst="rect">
            <a:avLst/>
          </a:prstGeom>
          <a:noFill/>
        </p:spPr>
        <p:txBody>
          <a:bodyPr wrap="square" lIns="0" tIns="0" rIns="0" bIns="0" rtlCol="0">
            <a:spAutoFit/>
          </a:bodyPr>
          <a:lstStyle/>
          <a:p>
            <a:pPr>
              <a:spcBef>
                <a:spcPts val="1035"/>
              </a:spcBef>
            </a:pPr>
            <a:r>
              <a:rPr lang="en-US" sz="1898" b="1" dirty="0">
                <a:solidFill>
                  <a:schemeClr val="accent5"/>
                </a:solidFill>
              </a:rPr>
              <a:t>Reminder: </a:t>
            </a:r>
            <a:r>
              <a:rPr lang="en-US" sz="1898" dirty="0">
                <a:solidFill>
                  <a:schemeClr val="tx1"/>
                </a:solidFill>
              </a:rPr>
              <a:t>Use a new template</a:t>
            </a:r>
            <a:br>
              <a:rPr lang="en-US" sz="1898" dirty="0">
                <a:solidFill>
                  <a:schemeClr val="tx1"/>
                </a:solidFill>
              </a:rPr>
            </a:br>
            <a:r>
              <a:rPr lang="en-US" sz="1898" b="1" dirty="0">
                <a:solidFill>
                  <a:schemeClr val="tx1"/>
                </a:solidFill>
              </a:rPr>
              <a:t>each time</a:t>
            </a:r>
            <a:r>
              <a:rPr lang="en-US" sz="1898" dirty="0">
                <a:solidFill>
                  <a:schemeClr val="tx1"/>
                </a:solidFill>
              </a:rPr>
              <a:t> a document is started. Templates continuously evolve.</a:t>
            </a:r>
          </a:p>
        </p:txBody>
      </p:sp>
    </p:spTree>
    <p:extLst>
      <p:ext uri="{BB962C8B-B14F-4D97-AF65-F5344CB8AC3E}">
        <p14:creationId xmlns:p14="http://schemas.microsoft.com/office/powerpoint/2010/main" val="4281489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   ____   ">
    <p:bg bwMode="gray">
      <p:bgPr>
        <a:solidFill>
          <a:srgbClr val="7030A0"/>
        </a:solidFill>
        <a:effectLst/>
      </p:bgPr>
    </p:bg>
    <p:spTree>
      <p:nvGrpSpPr>
        <p:cNvPr id="1" name=""/>
        <p:cNvGrpSpPr/>
        <p:nvPr/>
      </p:nvGrpSpPr>
      <p:grpSpPr>
        <a:xfrm>
          <a:off x="0" y="0"/>
          <a:ext cx="0" cy="0"/>
          <a:chOff x="0" y="0"/>
          <a:chExt cx="0" cy="0"/>
        </a:xfrm>
      </p:grpSpPr>
      <p:cxnSp>
        <p:nvCxnSpPr>
          <p:cNvPr id="4" name="Arrow">
            <a:extLst>
              <a:ext uri="{FF2B5EF4-FFF2-40B4-BE49-F238E27FC236}">
                <a16:creationId xmlns:a16="http://schemas.microsoft.com/office/drawing/2014/main" id="{2FECDD0F-3D35-4736-80AC-DA8079FA15A8}"/>
              </a:ext>
              <a:ext uri="{C183D7F6-B498-43B3-948B-1728B52AA6E4}">
                <adec:decorative xmlns:adec="http://schemas.microsoft.com/office/drawing/2017/decorative" val="1"/>
              </a:ext>
            </a:extLst>
          </p:cNvPr>
          <p:cNvCxnSpPr>
            <a:cxnSpLocks/>
          </p:cNvCxnSpPr>
          <p:nvPr userDrawn="1"/>
        </p:nvCxnSpPr>
        <p:spPr bwMode="gray">
          <a:xfrm>
            <a:off x="817189" y="3361853"/>
            <a:ext cx="4064094" cy="0"/>
          </a:xfrm>
          <a:prstGeom prst="line">
            <a:avLst/>
          </a:prstGeom>
          <a:ln w="3810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
        <p:nvSpPr>
          <p:cNvPr id="11" name="Category">
            <a:extLst>
              <a:ext uri="{FF2B5EF4-FFF2-40B4-BE49-F238E27FC236}">
                <a16:creationId xmlns:a16="http://schemas.microsoft.com/office/drawing/2014/main" id="{43EA1280-EBAC-4C3E-A925-EA7813219784}"/>
              </a:ext>
            </a:extLst>
          </p:cNvPr>
          <p:cNvSpPr txBox="1"/>
          <p:nvPr userDrawn="1"/>
        </p:nvSpPr>
        <p:spPr bwMode="gray">
          <a:xfrm>
            <a:off x="612975" y="5796907"/>
            <a:ext cx="8853754" cy="8961877"/>
          </a:xfrm>
          <a:prstGeom prst="rect">
            <a:avLst/>
          </a:prstGeom>
          <a:noFill/>
        </p:spPr>
        <p:txBody>
          <a:bodyPr wrap="square" lIns="0" tIns="0" rIns="0" bIns="0" rtlCol="0">
            <a:spAutoFit/>
          </a:bodyPr>
          <a:lstStyle/>
          <a:p>
            <a:pPr>
              <a:lnSpc>
                <a:spcPct val="90000"/>
              </a:lnSpc>
              <a:spcBef>
                <a:spcPts val="0"/>
              </a:spcBef>
            </a:pPr>
            <a:r>
              <a:rPr lang="en-US" sz="21569" b="1" dirty="0">
                <a:solidFill>
                  <a:schemeClr val="bg1"/>
                </a:solidFill>
              </a:rPr>
              <a:t>Page layouts</a:t>
            </a:r>
          </a:p>
        </p:txBody>
      </p:sp>
    </p:spTree>
    <p:extLst>
      <p:ext uri="{BB962C8B-B14F-4D97-AF65-F5344CB8AC3E}">
        <p14:creationId xmlns:p14="http://schemas.microsoft.com/office/powerpoint/2010/main" val="3705424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Title and copy">
    <p:spTree>
      <p:nvGrpSpPr>
        <p:cNvPr id="1" name=""/>
        <p:cNvGrpSpPr/>
        <p:nvPr/>
      </p:nvGrpSpPr>
      <p:grpSpPr>
        <a:xfrm>
          <a:off x="0" y="0"/>
          <a:ext cx="0" cy="0"/>
          <a:chOff x="0" y="0"/>
          <a:chExt cx="0" cy="0"/>
        </a:xfrm>
      </p:grpSpPr>
      <p:pic>
        <p:nvPicPr>
          <p:cNvPr id="10" name="Advisory Board Logo" descr="Advisory Board">
            <a:extLst>
              <a:ext uri="{FF2B5EF4-FFF2-40B4-BE49-F238E27FC236}">
                <a16:creationId xmlns:a16="http://schemas.microsoft.com/office/drawing/2014/main" id="{C6F680F4-DA22-008A-B6D7-F349878FFF2B}"/>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95286" y="610238"/>
            <a:ext cx="1903494" cy="545100"/>
          </a:xfrm>
          <a:prstGeom prst="rect">
            <a:avLst/>
          </a:prstGeom>
        </p:spPr>
      </p:pic>
      <p:pic>
        <p:nvPicPr>
          <p:cNvPr id="11" name="Hashed Bar">
            <a:extLst>
              <a:ext uri="{FF2B5EF4-FFF2-40B4-BE49-F238E27FC236}">
                <a16:creationId xmlns:a16="http://schemas.microsoft.com/office/drawing/2014/main" id="{6D74C731-8DCC-1E42-214D-19402C1D43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603419" y="1431870"/>
            <a:ext cx="8875059" cy="169333"/>
          </a:xfrm>
          <a:prstGeom prst="rect">
            <a:avLst/>
          </a:prstGeom>
        </p:spPr>
      </p:pic>
      <p:sp>
        <p:nvSpPr>
          <p:cNvPr id="12" name="Content Label">
            <a:extLst>
              <a:ext uri="{FF2B5EF4-FFF2-40B4-BE49-F238E27FC236}">
                <a16:creationId xmlns:a16="http://schemas.microsoft.com/office/drawing/2014/main" id="{EE921345-E0F7-5E48-73C7-76A7F3A7C55A}"/>
              </a:ext>
            </a:extLst>
          </p:cNvPr>
          <p:cNvSpPr txBox="1"/>
          <p:nvPr userDrawn="1"/>
        </p:nvSpPr>
        <p:spPr bwMode="gray">
          <a:xfrm>
            <a:off x="7888941" y="647136"/>
            <a:ext cx="1577789" cy="238976"/>
          </a:xfrm>
          <a:prstGeom prst="rect">
            <a:avLst/>
          </a:prstGeom>
          <a:noFill/>
        </p:spPr>
        <p:txBody>
          <a:bodyPr wrap="square" lIns="0" tIns="0" rIns="0" bIns="0" rtlCol="0">
            <a:spAutoFit/>
          </a:bodyPr>
          <a:lstStyle/>
          <a:p>
            <a:pPr algn="r">
              <a:spcBef>
                <a:spcPts val="863"/>
              </a:spcBef>
              <a:buClr>
                <a:schemeClr val="accent6"/>
              </a:buClr>
            </a:pPr>
            <a:r>
              <a:rPr lang="en-US" sz="1553" cap="all" dirty="0">
                <a:solidFill>
                  <a:schemeClr val="accent3"/>
                </a:solidFill>
              </a:rPr>
              <a:t>QUICK GUIDE</a:t>
            </a:r>
          </a:p>
        </p:txBody>
      </p:sp>
      <p:sp>
        <p:nvSpPr>
          <p:cNvPr id="18" name="Title">
            <a:extLst>
              <a:ext uri="{FF2B5EF4-FFF2-40B4-BE49-F238E27FC236}">
                <a16:creationId xmlns:a16="http://schemas.microsoft.com/office/drawing/2014/main" id="{2D31FFC0-0912-1CF4-9BFB-A8DB40EC5457}"/>
              </a:ext>
            </a:extLst>
          </p:cNvPr>
          <p:cNvSpPr>
            <a:spLocks noGrp="1"/>
          </p:cNvSpPr>
          <p:nvPr>
            <p:ph type="title" hasCustomPrompt="1"/>
          </p:nvPr>
        </p:nvSpPr>
        <p:spPr bwMode="gray">
          <a:xfrm>
            <a:off x="601813" y="1960881"/>
            <a:ext cx="7040600" cy="1529650"/>
          </a:xfrm>
        </p:spPr>
        <p:txBody>
          <a:bodyPr/>
          <a:lstStyle>
            <a:lvl1pPr>
              <a:defRPr/>
            </a:lvl1pPr>
          </a:lstStyle>
          <a:p>
            <a:r>
              <a:rPr lang="en-US" dirty="0"/>
              <a:t>Main header – TNR 32pt, 1 line</a:t>
            </a:r>
          </a:p>
        </p:txBody>
      </p:sp>
      <p:grpSp>
        <p:nvGrpSpPr>
          <p:cNvPr id="20" name="Instructions - Title" descr="Instructional box indicating that the title should not be more than one line. Use sentence case.">
            <a:extLst>
              <a:ext uri="{FF2B5EF4-FFF2-40B4-BE49-F238E27FC236}">
                <a16:creationId xmlns:a16="http://schemas.microsoft.com/office/drawing/2014/main" id="{D7EDB621-0CA9-4A06-A98D-E592D8D15EB4}"/>
              </a:ext>
              <a:ext uri="{C183D7F6-B498-43B3-948B-1728B52AA6E4}">
                <adec:decorative xmlns:adec="http://schemas.microsoft.com/office/drawing/2017/decorative" val="0"/>
              </a:ext>
            </a:extLst>
          </p:cNvPr>
          <p:cNvGrpSpPr/>
          <p:nvPr userDrawn="1"/>
        </p:nvGrpSpPr>
        <p:grpSpPr bwMode="gray">
          <a:xfrm>
            <a:off x="10178975" y="2021950"/>
            <a:ext cx="1896154" cy="331309"/>
            <a:chOff x="-1736745" y="8951295"/>
            <a:chExt cx="1465210" cy="248482"/>
          </a:xfrm>
        </p:grpSpPr>
        <p:sp>
          <p:nvSpPr>
            <p:cNvPr id="21" name="Text Placeholder 1">
              <a:extLst>
                <a:ext uri="{FF2B5EF4-FFF2-40B4-BE49-F238E27FC236}">
                  <a16:creationId xmlns:a16="http://schemas.microsoft.com/office/drawing/2014/main" id="{2CC8CBBC-AEB7-4C49-AAA2-A97A35372729}"/>
                </a:ext>
              </a:extLst>
            </p:cNvPr>
            <p:cNvSpPr txBox="1">
              <a:spLocks/>
            </p:cNvSpPr>
            <p:nvPr userDrawn="1"/>
          </p:nvSpPr>
          <p:spPr bwMode="gray">
            <a:xfrm>
              <a:off x="-1518941" y="8951295"/>
              <a:ext cx="1247406" cy="24848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Max. title lines: 1</a:t>
              </a:r>
              <a:r>
                <a:rPr lang="en-US" sz="1553" b="0" baseline="0" noProof="0" dirty="0">
                  <a:solidFill>
                    <a:schemeClr val="bg1"/>
                  </a:solidFill>
                </a:rPr>
                <a:t> </a:t>
              </a:r>
              <a:endParaRPr lang="en-US" sz="1553" b="0" i="1" baseline="0" noProof="0" dirty="0">
                <a:solidFill>
                  <a:schemeClr val="bg1"/>
                </a:solidFill>
              </a:endParaRPr>
            </a:p>
          </p:txBody>
        </p:sp>
        <p:cxnSp>
          <p:nvCxnSpPr>
            <p:cNvPr id="22" name="Straight Arrow Connector 21">
              <a:extLst>
                <a:ext uri="{FF2B5EF4-FFF2-40B4-BE49-F238E27FC236}">
                  <a16:creationId xmlns:a16="http://schemas.microsoft.com/office/drawing/2014/main" id="{1DA51001-4E52-4B68-B951-1E472498B449}"/>
                </a:ext>
              </a:extLst>
            </p:cNvPr>
            <p:cNvCxnSpPr>
              <a:cxnSpLocks/>
            </p:cNvCxnSpPr>
            <p:nvPr userDrawn="1"/>
          </p:nvCxnSpPr>
          <p:spPr bwMode="gray">
            <a:xfrm flipH="1">
              <a:off x="-1736745" y="9068088"/>
              <a:ext cx="218305"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14" name="Instructions - Content region" descr="Instructional box indicating that content should not extend above this guide.">
            <a:extLst>
              <a:ext uri="{FF2B5EF4-FFF2-40B4-BE49-F238E27FC236}">
                <a16:creationId xmlns:a16="http://schemas.microsoft.com/office/drawing/2014/main" id="{070A41EA-F1DC-45E4-B266-F9922A528A87}"/>
              </a:ext>
              <a:ext uri="{C183D7F6-B498-43B3-948B-1728B52AA6E4}">
                <adec:decorative xmlns:adec="http://schemas.microsoft.com/office/drawing/2017/decorative" val="0"/>
              </a:ext>
            </a:extLst>
          </p:cNvPr>
          <p:cNvGrpSpPr/>
          <p:nvPr userDrawn="1"/>
        </p:nvGrpSpPr>
        <p:grpSpPr bwMode="gray">
          <a:xfrm>
            <a:off x="10178975" y="2659958"/>
            <a:ext cx="1896154" cy="809260"/>
            <a:chOff x="-1736745" y="8951295"/>
            <a:chExt cx="1465210" cy="606945"/>
          </a:xfrm>
        </p:grpSpPr>
        <p:sp>
          <p:nvSpPr>
            <p:cNvPr id="15" name="Text Placeholder 1">
              <a:extLst>
                <a:ext uri="{FF2B5EF4-FFF2-40B4-BE49-F238E27FC236}">
                  <a16:creationId xmlns:a16="http://schemas.microsoft.com/office/drawing/2014/main" id="{1F6DC060-43BA-460F-8845-CD3B05019A0A}"/>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body content above this guide.</a:t>
              </a:r>
              <a:endParaRPr lang="en-US" sz="1553" b="0" i="1" baseline="0" noProof="0" dirty="0">
                <a:solidFill>
                  <a:schemeClr val="bg1"/>
                </a:solidFill>
              </a:endParaRPr>
            </a:p>
          </p:txBody>
        </p:sp>
        <p:cxnSp>
          <p:nvCxnSpPr>
            <p:cNvPr id="16" name="Straight Arrow Connector 15">
              <a:extLst>
                <a:ext uri="{FF2B5EF4-FFF2-40B4-BE49-F238E27FC236}">
                  <a16:creationId xmlns:a16="http://schemas.microsoft.com/office/drawing/2014/main" id="{439BDFD3-4C1A-4E09-81DD-2ACD942680AF}"/>
                </a:ext>
              </a:extLst>
            </p:cNvPr>
            <p:cNvCxnSpPr>
              <a:cxnSpLocks/>
            </p:cNvCxnSpPr>
            <p:nvPr userDrawn="1"/>
          </p:nvCxnSpPr>
          <p:spPr bwMode="gray">
            <a:xfrm flipH="1">
              <a:off x="-1736745" y="9135961"/>
              <a:ext cx="242057"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7" name="Instructions - Content region" descr="Instructional box indicating that content should not extend below this guide.">
            <a:extLst>
              <a:ext uri="{FF2B5EF4-FFF2-40B4-BE49-F238E27FC236}">
                <a16:creationId xmlns:a16="http://schemas.microsoft.com/office/drawing/2014/main" id="{F3EB93DC-9AD4-5C6A-553B-B4895BC02997}"/>
              </a:ext>
              <a:ext uri="{C183D7F6-B498-43B3-948B-1728B52AA6E4}">
                <adec:decorative xmlns:adec="http://schemas.microsoft.com/office/drawing/2017/decorative" val="0"/>
              </a:ext>
            </a:extLst>
          </p:cNvPr>
          <p:cNvGrpSpPr/>
          <p:nvPr userDrawn="1"/>
        </p:nvGrpSpPr>
        <p:grpSpPr bwMode="gray">
          <a:xfrm>
            <a:off x="10178975" y="12420538"/>
            <a:ext cx="1896154" cy="809260"/>
            <a:chOff x="-1736745" y="8951295"/>
            <a:chExt cx="1465210" cy="606945"/>
          </a:xfrm>
        </p:grpSpPr>
        <p:sp>
          <p:nvSpPr>
            <p:cNvPr id="8" name="Text Placeholder 1">
              <a:extLst>
                <a:ext uri="{FF2B5EF4-FFF2-40B4-BE49-F238E27FC236}">
                  <a16:creationId xmlns:a16="http://schemas.microsoft.com/office/drawing/2014/main" id="{DBCE0A0E-380A-9DE8-9CB4-4A4103CAD4BB}"/>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 content below </a:t>
              </a:r>
              <a:br>
                <a:rPr lang="en-US" sz="1553" b="0" noProof="0" dirty="0">
                  <a:solidFill>
                    <a:schemeClr val="bg1"/>
                  </a:solidFill>
                </a:rPr>
              </a:br>
              <a:r>
                <a:rPr lang="en-US" sz="1553" b="0" noProof="0" dirty="0">
                  <a:solidFill>
                    <a:schemeClr val="bg1"/>
                  </a:solidFill>
                </a:rPr>
                <a:t>this guide.</a:t>
              </a:r>
              <a:endParaRPr lang="en-US" sz="1553" b="0" i="1" baseline="0" noProof="0" dirty="0">
                <a:solidFill>
                  <a:schemeClr val="bg1"/>
                </a:solidFill>
              </a:endParaRPr>
            </a:p>
          </p:txBody>
        </p:sp>
        <p:cxnSp>
          <p:nvCxnSpPr>
            <p:cNvPr id="9" name="Straight Arrow Connector 8">
              <a:extLst>
                <a:ext uri="{FF2B5EF4-FFF2-40B4-BE49-F238E27FC236}">
                  <a16:creationId xmlns:a16="http://schemas.microsoft.com/office/drawing/2014/main" id="{FEACBA5E-94A2-3E82-85E3-A84F4583E2D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5" name="Footer Placeholder">
            <a:extLst>
              <a:ext uri="{FF2B5EF4-FFF2-40B4-BE49-F238E27FC236}">
                <a16:creationId xmlns:a16="http://schemas.microsoft.com/office/drawing/2014/main" id="{374D6016-C363-24F1-F467-364E8F1151ED}"/>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FC26F020-DB34-BBD4-A929-52E0290E1FFC}"/>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6" name="Slide Number Placeholder">
            <a:extLst>
              <a:ext uri="{FF2B5EF4-FFF2-40B4-BE49-F238E27FC236}">
                <a16:creationId xmlns:a16="http://schemas.microsoft.com/office/drawing/2014/main" id="{682EC13D-CCFE-C56D-CF90-E72F9BD4B485}"/>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1971762653"/>
      </p:ext>
    </p:extLst>
  </p:cSld>
  <p:clrMapOvr>
    <a:masterClrMapping/>
  </p:clrMapOvr>
  <p:extLst>
    <p:ext uri="{DCECCB84-F9BA-43D5-87BE-67443E8EF086}">
      <p15:sldGuideLst xmlns:p15="http://schemas.microsoft.com/office/powerpoint/2012/main">
        <p15:guide id="1" pos="1367" userDrawn="1">
          <p15:clr>
            <a:srgbClr val="5ACBF0"/>
          </p15:clr>
        </p15:guide>
        <p15:guide id="2" pos="1522" userDrawn="1">
          <p15:clr>
            <a:srgbClr val="5ACBF0"/>
          </p15:clr>
        </p15:guide>
        <p15:guide id="3" pos="2516" userDrawn="1">
          <p15:clr>
            <a:srgbClr val="5ACBF0"/>
          </p15:clr>
        </p15:guide>
        <p15:guide id="4" pos="2671" userDrawn="1">
          <p15:clr>
            <a:srgbClr val="5ACBF0"/>
          </p15:clr>
        </p15:guide>
        <p15:guide id="5" pos="3665" userDrawn="1">
          <p15:clr>
            <a:srgbClr val="5ACBF0"/>
          </p15:clr>
        </p15:guide>
        <p15:guide id="6" pos="3821" userDrawn="1">
          <p15:clr>
            <a:srgbClr val="5ACBF0"/>
          </p15:clr>
        </p15:guide>
        <p15:guide id="7" pos="4814" userDrawn="1">
          <p15:clr>
            <a:srgbClr val="5ACBF0"/>
          </p15:clr>
        </p15:guide>
        <p15:guide id="8" pos="4970" userDrawn="1">
          <p15:clr>
            <a:srgbClr val="5ACBF0"/>
          </p15:clr>
        </p15:guide>
        <p15:guide id="9" orient="horz" pos="1232" userDrawn="1">
          <p15:clr>
            <a:srgbClr val="5ACBF0"/>
          </p15:clr>
        </p15:guide>
        <p15:guide id="10" orient="horz" pos="1831"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Title (2 lines) and copy">
    <p:spTree>
      <p:nvGrpSpPr>
        <p:cNvPr id="1" name=""/>
        <p:cNvGrpSpPr/>
        <p:nvPr/>
      </p:nvGrpSpPr>
      <p:grpSpPr>
        <a:xfrm>
          <a:off x="0" y="0"/>
          <a:ext cx="0" cy="0"/>
          <a:chOff x="0" y="0"/>
          <a:chExt cx="0" cy="0"/>
        </a:xfrm>
      </p:grpSpPr>
      <p:pic>
        <p:nvPicPr>
          <p:cNvPr id="10" name="Advisory Board Logo" descr="Advisory Board">
            <a:extLst>
              <a:ext uri="{FF2B5EF4-FFF2-40B4-BE49-F238E27FC236}">
                <a16:creationId xmlns:a16="http://schemas.microsoft.com/office/drawing/2014/main" id="{C6F680F4-DA22-008A-B6D7-F349878FFF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95286" y="610238"/>
            <a:ext cx="1903494" cy="545100"/>
          </a:xfrm>
          <a:prstGeom prst="rect">
            <a:avLst/>
          </a:prstGeom>
        </p:spPr>
      </p:pic>
      <p:pic>
        <p:nvPicPr>
          <p:cNvPr id="11" name="Hashed Bar">
            <a:extLst>
              <a:ext uri="{FF2B5EF4-FFF2-40B4-BE49-F238E27FC236}">
                <a16:creationId xmlns:a16="http://schemas.microsoft.com/office/drawing/2014/main" id="{6D74C731-8DCC-1E42-214D-19402C1D43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603419" y="1431870"/>
            <a:ext cx="8875059" cy="169333"/>
          </a:xfrm>
          <a:prstGeom prst="rect">
            <a:avLst/>
          </a:prstGeom>
        </p:spPr>
      </p:pic>
      <p:sp>
        <p:nvSpPr>
          <p:cNvPr id="12" name="Content Label">
            <a:extLst>
              <a:ext uri="{FF2B5EF4-FFF2-40B4-BE49-F238E27FC236}">
                <a16:creationId xmlns:a16="http://schemas.microsoft.com/office/drawing/2014/main" id="{EE921345-E0F7-5E48-73C7-76A7F3A7C55A}"/>
              </a:ext>
            </a:extLst>
          </p:cNvPr>
          <p:cNvSpPr txBox="1"/>
          <p:nvPr userDrawn="1"/>
        </p:nvSpPr>
        <p:spPr bwMode="gray">
          <a:xfrm>
            <a:off x="7888941" y="647136"/>
            <a:ext cx="1577789" cy="238976"/>
          </a:xfrm>
          <a:prstGeom prst="rect">
            <a:avLst/>
          </a:prstGeom>
          <a:noFill/>
        </p:spPr>
        <p:txBody>
          <a:bodyPr wrap="square" lIns="0" tIns="0" rIns="0" bIns="0" rtlCol="0">
            <a:spAutoFit/>
          </a:bodyPr>
          <a:lstStyle/>
          <a:p>
            <a:pPr algn="r">
              <a:spcBef>
                <a:spcPts val="863"/>
              </a:spcBef>
              <a:buClr>
                <a:schemeClr val="accent6"/>
              </a:buClr>
            </a:pPr>
            <a:r>
              <a:rPr lang="en-US" sz="1553" cap="all" dirty="0">
                <a:solidFill>
                  <a:schemeClr val="accent3"/>
                </a:solidFill>
              </a:rPr>
              <a:t>QUICK GUIDE</a:t>
            </a:r>
          </a:p>
        </p:txBody>
      </p:sp>
      <p:sp>
        <p:nvSpPr>
          <p:cNvPr id="18" name="Title">
            <a:extLst>
              <a:ext uri="{FF2B5EF4-FFF2-40B4-BE49-F238E27FC236}">
                <a16:creationId xmlns:a16="http://schemas.microsoft.com/office/drawing/2014/main" id="{2D31FFC0-0912-1CF4-9BFB-A8DB40EC5457}"/>
              </a:ext>
            </a:extLst>
          </p:cNvPr>
          <p:cNvSpPr>
            <a:spLocks noGrp="1"/>
          </p:cNvSpPr>
          <p:nvPr>
            <p:ph type="title" hasCustomPrompt="1"/>
          </p:nvPr>
        </p:nvSpPr>
        <p:spPr bwMode="gray">
          <a:xfrm>
            <a:off x="601813" y="1960882"/>
            <a:ext cx="7042922" cy="2294474"/>
          </a:xfrm>
        </p:spPr>
        <p:txBody>
          <a:bodyPr/>
          <a:lstStyle>
            <a:lvl1pPr>
              <a:defRPr/>
            </a:lvl1pPr>
          </a:lstStyle>
          <a:p>
            <a:r>
              <a:rPr lang="en-US" dirty="0"/>
              <a:t>Main header – TNR 32pt, specifically formatted for 2 lines</a:t>
            </a:r>
          </a:p>
        </p:txBody>
      </p:sp>
      <p:grpSp>
        <p:nvGrpSpPr>
          <p:cNvPr id="20" name="Instructions - Title" descr="Instructional box indicating that the title should not be more than two lines. Use sentence case.">
            <a:extLst>
              <a:ext uri="{FF2B5EF4-FFF2-40B4-BE49-F238E27FC236}">
                <a16:creationId xmlns:a16="http://schemas.microsoft.com/office/drawing/2014/main" id="{D7EDB621-0CA9-4A06-A98D-E592D8D15EB4}"/>
              </a:ext>
              <a:ext uri="{C183D7F6-B498-43B3-948B-1728B52AA6E4}">
                <adec:decorative xmlns:adec="http://schemas.microsoft.com/office/drawing/2017/decorative" val="0"/>
              </a:ext>
            </a:extLst>
          </p:cNvPr>
          <p:cNvGrpSpPr/>
          <p:nvPr userDrawn="1"/>
        </p:nvGrpSpPr>
        <p:grpSpPr bwMode="gray">
          <a:xfrm>
            <a:off x="10178975" y="2021950"/>
            <a:ext cx="1896154" cy="331309"/>
            <a:chOff x="-1736745" y="8951295"/>
            <a:chExt cx="1465210" cy="248482"/>
          </a:xfrm>
        </p:grpSpPr>
        <p:sp>
          <p:nvSpPr>
            <p:cNvPr id="21" name="Text Placeholder 1">
              <a:extLst>
                <a:ext uri="{FF2B5EF4-FFF2-40B4-BE49-F238E27FC236}">
                  <a16:creationId xmlns:a16="http://schemas.microsoft.com/office/drawing/2014/main" id="{2CC8CBBC-AEB7-4C49-AAA2-A97A35372729}"/>
                </a:ext>
              </a:extLst>
            </p:cNvPr>
            <p:cNvSpPr txBox="1">
              <a:spLocks/>
            </p:cNvSpPr>
            <p:nvPr userDrawn="1"/>
          </p:nvSpPr>
          <p:spPr bwMode="gray">
            <a:xfrm>
              <a:off x="-1518941" y="8951295"/>
              <a:ext cx="1247406" cy="24848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Max. title lines: 2</a:t>
              </a:r>
              <a:r>
                <a:rPr lang="en-US" sz="1553" b="0" baseline="0" noProof="0" dirty="0">
                  <a:solidFill>
                    <a:schemeClr val="bg1"/>
                  </a:solidFill>
                </a:rPr>
                <a:t> </a:t>
              </a:r>
              <a:endParaRPr lang="en-US" sz="1553" b="0" i="1" baseline="0" noProof="0" dirty="0">
                <a:solidFill>
                  <a:schemeClr val="bg1"/>
                </a:solidFill>
              </a:endParaRPr>
            </a:p>
          </p:txBody>
        </p:sp>
        <p:cxnSp>
          <p:nvCxnSpPr>
            <p:cNvPr id="22" name="Straight Arrow Connector 21">
              <a:extLst>
                <a:ext uri="{FF2B5EF4-FFF2-40B4-BE49-F238E27FC236}">
                  <a16:creationId xmlns:a16="http://schemas.microsoft.com/office/drawing/2014/main" id="{1DA51001-4E52-4B68-B951-1E472498B449}"/>
                </a:ext>
              </a:extLst>
            </p:cNvPr>
            <p:cNvCxnSpPr>
              <a:cxnSpLocks/>
            </p:cNvCxnSpPr>
            <p:nvPr userDrawn="1"/>
          </p:nvCxnSpPr>
          <p:spPr bwMode="gray">
            <a:xfrm flipH="1">
              <a:off x="-1736745" y="9068088"/>
              <a:ext cx="218305"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14" name="Instructions - Content region" descr="Instructional box indicating that content should not extend above this guide.">
            <a:extLst>
              <a:ext uri="{FF2B5EF4-FFF2-40B4-BE49-F238E27FC236}">
                <a16:creationId xmlns:a16="http://schemas.microsoft.com/office/drawing/2014/main" id="{070A41EA-F1DC-45E4-B266-F9922A528A87}"/>
              </a:ext>
              <a:ext uri="{C183D7F6-B498-43B3-948B-1728B52AA6E4}">
                <adec:decorative xmlns:adec="http://schemas.microsoft.com/office/drawing/2017/decorative" val="0"/>
              </a:ext>
            </a:extLst>
          </p:cNvPr>
          <p:cNvGrpSpPr/>
          <p:nvPr userDrawn="1"/>
        </p:nvGrpSpPr>
        <p:grpSpPr bwMode="gray">
          <a:xfrm>
            <a:off x="10178975" y="3235691"/>
            <a:ext cx="1896154" cy="809260"/>
            <a:chOff x="-1736745" y="8951295"/>
            <a:chExt cx="1465210" cy="606945"/>
          </a:xfrm>
        </p:grpSpPr>
        <p:sp>
          <p:nvSpPr>
            <p:cNvPr id="15" name="Text Placeholder 1">
              <a:extLst>
                <a:ext uri="{FF2B5EF4-FFF2-40B4-BE49-F238E27FC236}">
                  <a16:creationId xmlns:a16="http://schemas.microsoft.com/office/drawing/2014/main" id="{1F6DC060-43BA-460F-8845-CD3B05019A0A}"/>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body content above this guide.</a:t>
              </a:r>
              <a:endParaRPr lang="en-US" sz="1553" b="0" i="1" baseline="0" noProof="0" dirty="0">
                <a:solidFill>
                  <a:schemeClr val="bg1"/>
                </a:solidFill>
              </a:endParaRPr>
            </a:p>
          </p:txBody>
        </p:sp>
        <p:cxnSp>
          <p:nvCxnSpPr>
            <p:cNvPr id="16" name="Straight Arrow Connector 15">
              <a:extLst>
                <a:ext uri="{FF2B5EF4-FFF2-40B4-BE49-F238E27FC236}">
                  <a16:creationId xmlns:a16="http://schemas.microsoft.com/office/drawing/2014/main" id="{439BDFD3-4C1A-4E09-81DD-2ACD942680AF}"/>
                </a:ext>
              </a:extLst>
            </p:cNvPr>
            <p:cNvCxnSpPr>
              <a:cxnSpLocks/>
            </p:cNvCxnSpPr>
            <p:nvPr userDrawn="1"/>
          </p:nvCxnSpPr>
          <p:spPr bwMode="gray">
            <a:xfrm flipH="1">
              <a:off x="-1736745" y="9135961"/>
              <a:ext cx="242057"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7" name="Instructions - Content region" descr="Instructional box indicating that content should not extend below this guide.">
            <a:extLst>
              <a:ext uri="{FF2B5EF4-FFF2-40B4-BE49-F238E27FC236}">
                <a16:creationId xmlns:a16="http://schemas.microsoft.com/office/drawing/2014/main" id="{F3EB93DC-9AD4-5C6A-553B-B4895BC02997}"/>
              </a:ext>
              <a:ext uri="{C183D7F6-B498-43B3-948B-1728B52AA6E4}">
                <adec:decorative xmlns:adec="http://schemas.microsoft.com/office/drawing/2017/decorative" val="0"/>
              </a:ext>
            </a:extLst>
          </p:cNvPr>
          <p:cNvGrpSpPr/>
          <p:nvPr userDrawn="1"/>
        </p:nvGrpSpPr>
        <p:grpSpPr bwMode="gray">
          <a:xfrm>
            <a:off x="10178975" y="12420538"/>
            <a:ext cx="1896154" cy="809260"/>
            <a:chOff x="-1736745" y="8951295"/>
            <a:chExt cx="1465210" cy="606945"/>
          </a:xfrm>
        </p:grpSpPr>
        <p:sp>
          <p:nvSpPr>
            <p:cNvPr id="8" name="Text Placeholder 1">
              <a:extLst>
                <a:ext uri="{FF2B5EF4-FFF2-40B4-BE49-F238E27FC236}">
                  <a16:creationId xmlns:a16="http://schemas.microsoft.com/office/drawing/2014/main" id="{DBCE0A0E-380A-9DE8-9CB4-4A4103CAD4BB}"/>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 content below </a:t>
              </a:r>
              <a:br>
                <a:rPr lang="en-US" sz="1553" b="0" noProof="0" dirty="0">
                  <a:solidFill>
                    <a:schemeClr val="bg1"/>
                  </a:solidFill>
                </a:rPr>
              </a:br>
              <a:r>
                <a:rPr lang="en-US" sz="1553" b="0" noProof="0" dirty="0">
                  <a:solidFill>
                    <a:schemeClr val="bg1"/>
                  </a:solidFill>
                </a:rPr>
                <a:t>this guide.</a:t>
              </a:r>
              <a:endParaRPr lang="en-US" sz="1553" b="0" i="1" baseline="0" noProof="0" dirty="0">
                <a:solidFill>
                  <a:schemeClr val="bg1"/>
                </a:solidFill>
              </a:endParaRPr>
            </a:p>
          </p:txBody>
        </p:sp>
        <p:cxnSp>
          <p:nvCxnSpPr>
            <p:cNvPr id="9" name="Straight Arrow Connector 8">
              <a:extLst>
                <a:ext uri="{FF2B5EF4-FFF2-40B4-BE49-F238E27FC236}">
                  <a16:creationId xmlns:a16="http://schemas.microsoft.com/office/drawing/2014/main" id="{FEACBA5E-94A2-3E82-85E3-A84F4583E2D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5" name="Footer Placeholder">
            <a:extLst>
              <a:ext uri="{FF2B5EF4-FFF2-40B4-BE49-F238E27FC236}">
                <a16:creationId xmlns:a16="http://schemas.microsoft.com/office/drawing/2014/main" id="{374D6016-C363-24F1-F467-364E8F1151ED}"/>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FC26F020-DB34-BBD4-A929-52E0290E1FFC}"/>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6" name="Slide Number Placeholder">
            <a:extLst>
              <a:ext uri="{FF2B5EF4-FFF2-40B4-BE49-F238E27FC236}">
                <a16:creationId xmlns:a16="http://schemas.microsoft.com/office/drawing/2014/main" id="{682EC13D-CCFE-C56D-CF90-E72F9BD4B485}"/>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4181045697"/>
      </p:ext>
    </p:extLst>
  </p:cSld>
  <p:clrMapOvr>
    <a:masterClrMapping/>
  </p:clrMapOvr>
  <p:extLst>
    <p:ext uri="{DCECCB84-F9BA-43D5-87BE-67443E8EF086}">
      <p15:sldGuideLst xmlns:p15="http://schemas.microsoft.com/office/powerpoint/2012/main">
        <p15:guide id="1" pos="1367" userDrawn="1">
          <p15:clr>
            <a:srgbClr val="5ACBF0"/>
          </p15:clr>
        </p15:guide>
        <p15:guide id="2" pos="1522" userDrawn="1">
          <p15:clr>
            <a:srgbClr val="5ACBF0"/>
          </p15:clr>
        </p15:guide>
        <p15:guide id="3" pos="2516" userDrawn="1">
          <p15:clr>
            <a:srgbClr val="5ACBF0"/>
          </p15:clr>
        </p15:guide>
        <p15:guide id="4" pos="2671" userDrawn="1">
          <p15:clr>
            <a:srgbClr val="5ACBF0"/>
          </p15:clr>
        </p15:guide>
        <p15:guide id="5" pos="3665" userDrawn="1">
          <p15:clr>
            <a:srgbClr val="5ACBF0"/>
          </p15:clr>
        </p15:guide>
        <p15:guide id="6" pos="3821" userDrawn="1">
          <p15:clr>
            <a:srgbClr val="5ACBF0"/>
          </p15:clr>
        </p15:guide>
        <p15:guide id="7" pos="4814" userDrawn="1">
          <p15:clr>
            <a:srgbClr val="5ACBF0"/>
          </p15:clr>
        </p15:guide>
        <p15:guide id="8" pos="4970" userDrawn="1">
          <p15:clr>
            <a:srgbClr val="5ACBF0"/>
          </p15:clr>
        </p15:guide>
        <p15:guide id="9" orient="horz" pos="1232" userDrawn="1">
          <p15:clr>
            <a:srgbClr val="5ACBF0"/>
          </p15:clr>
        </p15:guide>
        <p15:guide id="10" orient="horz" pos="2193"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Body text">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03419" y="629819"/>
            <a:ext cx="8875059" cy="169333"/>
          </a:xfrm>
          <a:prstGeom prst="rect">
            <a:avLst/>
          </a:prstGeom>
        </p:spPr>
      </p:pic>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7888941" y="388171"/>
            <a:ext cx="1577789" cy="238976"/>
          </a:xfrm>
          <a:prstGeom prst="rect">
            <a:avLst/>
          </a:prstGeom>
          <a:noFill/>
        </p:spPr>
        <p:txBody>
          <a:bodyPr wrap="square" lIns="0" tIns="0" rIns="0" bIns="0" rtlCol="0">
            <a:spAutoFit/>
          </a:bodyPr>
          <a:lstStyle/>
          <a:p>
            <a:pPr algn="r">
              <a:spcBef>
                <a:spcPts val="863"/>
              </a:spcBef>
              <a:buClr>
                <a:schemeClr val="accent6"/>
              </a:buClr>
            </a:pPr>
            <a:r>
              <a:rPr lang="en-US" sz="1553" cap="all" dirty="0">
                <a:solidFill>
                  <a:schemeClr val="accent3"/>
                </a:solidFill>
              </a:rPr>
              <a:t>QUICK GUIDE</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10178975" y="917940"/>
            <a:ext cx="1896154" cy="809260"/>
            <a:chOff x="-1736745" y="8951295"/>
            <a:chExt cx="1465210" cy="606945"/>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body content above this guide.</a:t>
              </a:r>
              <a:endParaRPr lang="en-US" sz="1553"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10178975" y="12420538"/>
            <a:ext cx="1896154" cy="809260"/>
            <a:chOff x="-1736745" y="8951295"/>
            <a:chExt cx="1465210" cy="606945"/>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 content below </a:t>
              </a:r>
              <a:br>
                <a:rPr lang="en-US" sz="1553" b="0" noProof="0" dirty="0">
                  <a:solidFill>
                    <a:schemeClr val="bg1"/>
                  </a:solidFill>
                </a:rPr>
              </a:br>
              <a:r>
                <a:rPr lang="en-US" sz="1553" b="0" noProof="0" dirty="0">
                  <a:solidFill>
                    <a:schemeClr val="bg1"/>
                  </a:solidFill>
                </a:rPr>
                <a:t>this guide.</a:t>
              </a:r>
              <a:endParaRPr lang="en-US" sz="1553"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707998794"/>
      </p:ext>
    </p:extLst>
  </p:cSld>
  <p:clrMapOvr>
    <a:masterClrMapping/>
  </p:clrMapOvr>
  <p:extLst>
    <p:ext uri="{DCECCB84-F9BA-43D5-87BE-67443E8EF086}">
      <p15:sldGuideLst xmlns:p15="http://schemas.microsoft.com/office/powerpoint/2012/main">
        <p15:guide id="1" pos="1367" userDrawn="1">
          <p15:clr>
            <a:srgbClr val="5ACBF0"/>
          </p15:clr>
        </p15:guide>
        <p15:guide id="2" pos="1522" userDrawn="1">
          <p15:clr>
            <a:srgbClr val="5ACBF0"/>
          </p15:clr>
        </p15:guide>
        <p15:guide id="3" pos="2516" userDrawn="1">
          <p15:clr>
            <a:srgbClr val="5ACBF0"/>
          </p15:clr>
        </p15:guide>
        <p15:guide id="4" pos="2671" userDrawn="1">
          <p15:clr>
            <a:srgbClr val="5ACBF0"/>
          </p15:clr>
        </p15:guide>
        <p15:guide id="5" pos="3665" userDrawn="1">
          <p15:clr>
            <a:srgbClr val="5ACBF0"/>
          </p15:clr>
        </p15:guide>
        <p15:guide id="6" pos="3821" userDrawn="1">
          <p15:clr>
            <a:srgbClr val="5ACBF0"/>
          </p15:clr>
        </p15:guide>
        <p15:guide id="7" pos="4814" userDrawn="1">
          <p15:clr>
            <a:srgbClr val="5ACBF0"/>
          </p15:clr>
        </p15:guide>
        <p15:guide id="8" pos="4970" userDrawn="1">
          <p15:clr>
            <a:srgbClr val="5ACBF0"/>
          </p15:clr>
        </p15:guide>
        <p15:guide id="9" orient="horz" pos="736"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age: with Footer">
    <p:bg bwMode="gray">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07114E22-A0DE-4BD8-1445-FC0067E82668}"/>
              </a:ext>
            </a:extLst>
          </p:cNvPr>
          <p:cNvSpPr>
            <a:spLocks noGrp="1"/>
          </p:cNvSpPr>
          <p:nvPr>
            <p:ph type="ftr" sz="quarter" idx="11"/>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33F05CBA-30E8-90E2-D98A-1F9A3A1F308A}"/>
              </a:ext>
            </a:extLst>
          </p:cNvPr>
          <p:cNvSpPr>
            <a:spLocks noGrp="1"/>
          </p:cNvSpPr>
          <p:nvPr>
            <p:ph type="dt" sz="half" idx="10"/>
          </p:nvPr>
        </p:nvSpPr>
        <p:spPr bwMode="gray"/>
        <p:txBody>
          <a:bodyPr/>
          <a:lstStyle/>
          <a:p>
            <a:fld id="{E15B03FE-5765-404A-A675-F7CFBC3483AE}" type="datetime1">
              <a:rPr lang="en-US" smtClean="0"/>
              <a:t>11/3/2026</a:t>
            </a:fld>
            <a:endParaRPr lang="en-US"/>
          </a:p>
        </p:txBody>
      </p:sp>
      <p:sp>
        <p:nvSpPr>
          <p:cNvPr id="4" name="Slide Number Placeholder">
            <a:extLst>
              <a:ext uri="{FF2B5EF4-FFF2-40B4-BE49-F238E27FC236}">
                <a16:creationId xmlns:a16="http://schemas.microsoft.com/office/drawing/2014/main" id="{B7B577CE-0F69-06D8-036A-58C257670617}"/>
              </a:ext>
            </a:extLst>
          </p:cNvPr>
          <p:cNvSpPr>
            <a:spLocks noGrp="1"/>
          </p:cNvSpPr>
          <p:nvPr>
            <p:ph type="sldNum" sz="quarter" idx="12"/>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3288987329"/>
      </p:ext>
    </p:extLst>
  </p:cSld>
  <p:clrMapOvr>
    <a:masterClrMapping/>
  </p:clrMapOvr>
  <p:extLst>
    <p:ext uri="{DCECCB84-F9BA-43D5-87BE-67443E8EF086}">
      <p15:sldGuideLst xmlns:p15="http://schemas.microsoft.com/office/powerpoint/2012/main">
        <p15:guide id="1" pos="1367" userDrawn="1">
          <p15:clr>
            <a:srgbClr val="5ACBF0"/>
          </p15:clr>
        </p15:guide>
        <p15:guide id="2" pos="1522" userDrawn="1">
          <p15:clr>
            <a:srgbClr val="5ACBF0"/>
          </p15:clr>
        </p15:guide>
        <p15:guide id="3" pos="2516" userDrawn="1">
          <p15:clr>
            <a:srgbClr val="5ACBF0"/>
          </p15:clr>
        </p15:guide>
        <p15:guide id="4" pos="2671" userDrawn="1">
          <p15:clr>
            <a:srgbClr val="5ACBF0"/>
          </p15:clr>
        </p15:guide>
        <p15:guide id="5" pos="3665" userDrawn="1">
          <p15:clr>
            <a:srgbClr val="5ACBF0"/>
          </p15:clr>
        </p15:guide>
        <p15:guide id="6" pos="3821" userDrawn="1">
          <p15:clr>
            <a:srgbClr val="5ACBF0"/>
          </p15:clr>
        </p15:guide>
        <p15:guide id="7" pos="4814" userDrawn="1">
          <p15:clr>
            <a:srgbClr val="5ACBF0"/>
          </p15:clr>
        </p15:guide>
        <p15:guide id="8" pos="4970" userDrawn="1">
          <p15:clr>
            <a:srgbClr val="5ACBF0"/>
          </p15:clr>
        </p15:guide>
        <p15:guide id="9" orient="horz" pos="396" userDrawn="1">
          <p15:clr>
            <a:srgbClr val="C35E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    ____    ">
    <p:bg bwMode="gray">
      <p:bgPr>
        <a:solidFill>
          <a:srgbClr val="7030A0"/>
        </a:solidFill>
        <a:effectLst/>
      </p:bgPr>
    </p:bg>
    <p:spTree>
      <p:nvGrpSpPr>
        <p:cNvPr id="1" name=""/>
        <p:cNvGrpSpPr/>
        <p:nvPr/>
      </p:nvGrpSpPr>
      <p:grpSpPr>
        <a:xfrm>
          <a:off x="0" y="0"/>
          <a:ext cx="0" cy="0"/>
          <a:chOff x="0" y="0"/>
          <a:chExt cx="0" cy="0"/>
        </a:xfrm>
      </p:grpSpPr>
      <p:cxnSp>
        <p:nvCxnSpPr>
          <p:cNvPr id="4" name="Arrow">
            <a:extLst>
              <a:ext uri="{FF2B5EF4-FFF2-40B4-BE49-F238E27FC236}">
                <a16:creationId xmlns:a16="http://schemas.microsoft.com/office/drawing/2014/main" id="{E80CD71A-0361-42E8-B12A-55121BBFCDDE}"/>
              </a:ext>
              <a:ext uri="{C183D7F6-B498-43B3-948B-1728B52AA6E4}">
                <adec:decorative xmlns:adec="http://schemas.microsoft.com/office/drawing/2017/decorative" val="1"/>
              </a:ext>
            </a:extLst>
          </p:cNvPr>
          <p:cNvCxnSpPr>
            <a:cxnSpLocks/>
          </p:cNvCxnSpPr>
          <p:nvPr userDrawn="1"/>
        </p:nvCxnSpPr>
        <p:spPr bwMode="gray">
          <a:xfrm>
            <a:off x="817189" y="3361853"/>
            <a:ext cx="4064094" cy="0"/>
          </a:xfrm>
          <a:prstGeom prst="line">
            <a:avLst/>
          </a:prstGeom>
          <a:ln w="3810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
        <p:nvSpPr>
          <p:cNvPr id="11" name="Category">
            <a:extLst>
              <a:ext uri="{FF2B5EF4-FFF2-40B4-BE49-F238E27FC236}">
                <a16:creationId xmlns:a16="http://schemas.microsoft.com/office/drawing/2014/main" id="{43EA1280-EBAC-4C3E-A925-EA7813219784}"/>
              </a:ext>
            </a:extLst>
          </p:cNvPr>
          <p:cNvSpPr txBox="1"/>
          <p:nvPr userDrawn="1"/>
        </p:nvSpPr>
        <p:spPr bwMode="gray">
          <a:xfrm>
            <a:off x="612975" y="5796906"/>
            <a:ext cx="8853754" cy="5974584"/>
          </a:xfrm>
          <a:prstGeom prst="rect">
            <a:avLst/>
          </a:prstGeom>
          <a:noFill/>
        </p:spPr>
        <p:txBody>
          <a:bodyPr wrap="square" lIns="0" tIns="0" rIns="0" bIns="0" rtlCol="0">
            <a:spAutoFit/>
          </a:bodyPr>
          <a:lstStyle/>
          <a:p>
            <a:pPr>
              <a:lnSpc>
                <a:spcPct val="90000"/>
              </a:lnSpc>
              <a:spcBef>
                <a:spcPts val="0"/>
              </a:spcBef>
            </a:pPr>
            <a:r>
              <a:rPr lang="en-US" sz="21569" b="1" dirty="0">
                <a:solidFill>
                  <a:schemeClr val="bg1"/>
                </a:solidFill>
              </a:rPr>
              <a:t>Signoffs</a:t>
            </a:r>
          </a:p>
        </p:txBody>
      </p:sp>
    </p:spTree>
    <p:extLst>
      <p:ext uri="{BB962C8B-B14F-4D97-AF65-F5344CB8AC3E}">
        <p14:creationId xmlns:p14="http://schemas.microsoft.com/office/powerpoint/2010/main" val="18774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 cover: Domestic">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03419" y="629819"/>
            <a:ext cx="8875059" cy="169333"/>
          </a:xfrm>
          <a:prstGeom prst="rect">
            <a:avLst/>
          </a:prstGeom>
        </p:spPr>
      </p:pic>
      <p:sp>
        <p:nvSpPr>
          <p:cNvPr id="10" name="Copyright Hide">
            <a:extLst>
              <a:ext uri="{FF2B5EF4-FFF2-40B4-BE49-F238E27FC236}">
                <a16:creationId xmlns:a16="http://schemas.microsoft.com/office/drawing/2014/main" id="{226B3D44-E43F-6B9F-F48B-712F9A306832}"/>
              </a:ext>
              <a:ext uri="{C183D7F6-B498-43B3-948B-1728B52AA6E4}">
                <adec:decorative xmlns:adec="http://schemas.microsoft.com/office/drawing/2017/decorative" val="1"/>
              </a:ext>
            </a:extLst>
          </p:cNvPr>
          <p:cNvSpPr/>
          <p:nvPr userDrawn="1"/>
        </p:nvSpPr>
        <p:spPr bwMode="gray">
          <a:xfrm>
            <a:off x="514788" y="12767159"/>
            <a:ext cx="2507078" cy="198669"/>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57779" tIns="78889" rIns="157779" bIns="78889" numCol="1" spcCol="0" rtlCol="0" fromWordArt="0" anchor="t" anchorCtr="0" forceAA="0" compatLnSpc="1">
            <a:prstTxWarp prst="textNoShape">
              <a:avLst/>
            </a:prstTxWarp>
            <a:noAutofit/>
          </a:bodyPr>
          <a:lstStyle/>
          <a:p>
            <a:pPr algn="ctr">
              <a:spcBef>
                <a:spcPts val="863"/>
              </a:spcBef>
            </a:pPr>
            <a:endParaRPr lang="en-US" sz="1726" dirty="0" err="1">
              <a:solidFill>
                <a:schemeClr val="bg1"/>
              </a:solidFill>
            </a:endParaRPr>
          </a:p>
        </p:txBody>
      </p:sp>
      <p:sp>
        <p:nvSpPr>
          <p:cNvPr id="11" name="Page Number Hide">
            <a:extLst>
              <a:ext uri="{FF2B5EF4-FFF2-40B4-BE49-F238E27FC236}">
                <a16:creationId xmlns:a16="http://schemas.microsoft.com/office/drawing/2014/main" id="{660102FC-BAFE-44D0-9B9F-699D519FDA97}"/>
              </a:ext>
              <a:ext uri="{C183D7F6-B498-43B3-948B-1728B52AA6E4}">
                <adec:decorative xmlns:adec="http://schemas.microsoft.com/office/drawing/2017/decorative" val="1"/>
              </a:ext>
            </a:extLst>
          </p:cNvPr>
          <p:cNvSpPr/>
          <p:nvPr userDrawn="1"/>
        </p:nvSpPr>
        <p:spPr bwMode="gray">
          <a:xfrm>
            <a:off x="9185540" y="12590354"/>
            <a:ext cx="433501" cy="387799"/>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57779" tIns="78889" rIns="157779" bIns="78889" numCol="1" spcCol="0" rtlCol="0" fromWordArt="0" anchor="t" anchorCtr="0" forceAA="0" compatLnSpc="1">
            <a:prstTxWarp prst="textNoShape">
              <a:avLst/>
            </a:prstTxWarp>
            <a:noAutofit/>
          </a:bodyPr>
          <a:lstStyle/>
          <a:p>
            <a:pPr algn="ctr">
              <a:spcBef>
                <a:spcPts val="863"/>
              </a:spcBef>
            </a:pPr>
            <a:endParaRPr lang="en-US" sz="1726" dirty="0" err="1">
              <a:solidFill>
                <a:schemeClr val="bg1"/>
              </a:solidFill>
            </a:endParaRPr>
          </a:p>
        </p:txBody>
      </p:sp>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7888941" y="388171"/>
            <a:ext cx="1577789" cy="238976"/>
          </a:xfrm>
          <a:prstGeom prst="rect">
            <a:avLst/>
          </a:prstGeom>
          <a:noFill/>
        </p:spPr>
        <p:txBody>
          <a:bodyPr wrap="square" lIns="0" tIns="0" rIns="0" bIns="0" rtlCol="0">
            <a:spAutoFit/>
          </a:bodyPr>
          <a:lstStyle/>
          <a:p>
            <a:pPr algn="r">
              <a:spcBef>
                <a:spcPts val="863"/>
              </a:spcBef>
              <a:buClr>
                <a:schemeClr val="accent6"/>
              </a:buClr>
            </a:pPr>
            <a:r>
              <a:rPr lang="en-US" sz="1553" cap="all" dirty="0">
                <a:solidFill>
                  <a:schemeClr val="accent3"/>
                </a:solidFill>
              </a:rPr>
              <a:t>QUICK GUIDE</a:t>
            </a:r>
          </a:p>
        </p:txBody>
      </p:sp>
      <p:cxnSp>
        <p:nvCxnSpPr>
          <p:cNvPr id="17" name="Stroke">
            <a:extLst>
              <a:ext uri="{FF2B5EF4-FFF2-40B4-BE49-F238E27FC236}">
                <a16:creationId xmlns:a16="http://schemas.microsoft.com/office/drawing/2014/main" id="{85C208DA-46E5-FF33-B343-FA727E3108A1}"/>
              </a:ext>
              <a:ext uri="{C183D7F6-B498-43B3-948B-1728B52AA6E4}">
                <adec:decorative xmlns:adec="http://schemas.microsoft.com/office/drawing/2017/decorative" val="1"/>
              </a:ext>
            </a:extLst>
          </p:cNvPr>
          <p:cNvCxnSpPr>
            <a:cxnSpLocks/>
          </p:cNvCxnSpPr>
          <p:nvPr userDrawn="1"/>
        </p:nvCxnSpPr>
        <p:spPr bwMode="gray">
          <a:xfrm>
            <a:off x="593870" y="11325076"/>
            <a:ext cx="8872860"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6" name="Advisory Board Logo" descr="Advisory Board">
            <a:extLst>
              <a:ext uri="{FF2B5EF4-FFF2-40B4-BE49-F238E27FC236}">
                <a16:creationId xmlns:a16="http://schemas.microsoft.com/office/drawing/2014/main" id="{BCE98B38-E4F9-E23F-E82A-3370BDEF930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598629" y="11837129"/>
            <a:ext cx="1481269" cy="422551"/>
          </a:xfrm>
          <a:prstGeom prst="rect">
            <a:avLst/>
          </a:prstGeom>
        </p:spPr>
      </p:pic>
      <p:sp>
        <p:nvSpPr>
          <p:cNvPr id="20" name="Boilerplate">
            <a:hlinkClick r:id="rId4"/>
            <a:extLst>
              <a:ext uri="{FF2B5EF4-FFF2-40B4-BE49-F238E27FC236}">
                <a16:creationId xmlns:a16="http://schemas.microsoft.com/office/drawing/2014/main" id="{8647B30A-D79E-87C9-5695-B9C6551617D0}"/>
              </a:ext>
            </a:extLst>
          </p:cNvPr>
          <p:cNvSpPr txBox="1"/>
          <p:nvPr userDrawn="1"/>
        </p:nvSpPr>
        <p:spPr bwMode="gray">
          <a:xfrm>
            <a:off x="2415989" y="11839050"/>
            <a:ext cx="5226424" cy="1584152"/>
          </a:xfrm>
          <a:prstGeom prst="rect">
            <a:avLst/>
          </a:prstGeom>
          <a:noFill/>
        </p:spPr>
        <p:txBody>
          <a:bodyPr wrap="square" lIns="0" tIns="0" rIns="0" bIns="0" rtlCol="0">
            <a:spAutoFit/>
          </a:bodyPr>
          <a:lstStyle/>
          <a:p>
            <a:pPr>
              <a:spcBef>
                <a:spcPts val="0"/>
              </a:spcBef>
            </a:pPr>
            <a:r>
              <a:rPr lang="en-US" sz="1380" b="0" dirty="0">
                <a:solidFill>
                  <a:schemeClr val="tx1"/>
                </a:solidFill>
              </a:rPr>
              <a:t>655 New York Avenue NW, Washington DC 20001 | </a:t>
            </a:r>
            <a:r>
              <a:rPr lang="en-US" sz="1380" b="1" dirty="0">
                <a:solidFill>
                  <a:schemeClr val="tx1"/>
                </a:solidFill>
              </a:rPr>
              <a:t>advisory.com</a:t>
            </a:r>
            <a:endParaRPr lang="en-US" sz="1035" b="1" dirty="0">
              <a:solidFill>
                <a:schemeClr val="tx1"/>
              </a:solidFill>
            </a:endParaRPr>
          </a:p>
          <a:p>
            <a:pPr>
              <a:spcBef>
                <a:spcPts val="1035"/>
              </a:spcBef>
            </a:pPr>
            <a:r>
              <a:rPr lang="en-US" sz="1208" dirty="0">
                <a:solidFill>
                  <a:schemeClr val="tx1"/>
                </a:solidFill>
              </a:rPr>
              <a:t>This document does not constitute professional legal advice.</a:t>
            </a:r>
            <a:r>
              <a:rPr lang="en-US" sz="1208" baseline="0" dirty="0">
                <a:solidFill>
                  <a:schemeClr val="tx1"/>
                </a:solidFill>
              </a:rPr>
              <a:t> </a:t>
            </a:r>
            <a:r>
              <a:rPr lang="en-US" sz="1208" dirty="0">
                <a:solidFill>
                  <a:schemeClr val="tx1"/>
                </a:solidFill>
              </a:rPr>
              <a:t>Advisory Board does not endorse any companies, organizations,</a:t>
            </a:r>
            <a:r>
              <a:rPr lang="en-US" sz="1208" baseline="0" dirty="0">
                <a:solidFill>
                  <a:schemeClr val="tx1"/>
                </a:solidFill>
              </a:rPr>
              <a:t> </a:t>
            </a:r>
            <a:r>
              <a:rPr lang="en-US" sz="1208" dirty="0">
                <a:solidFill>
                  <a:schemeClr val="tx1"/>
                </a:solidFill>
              </a:rPr>
              <a:t>or their products as identified or mentioned herein.</a:t>
            </a:r>
            <a:r>
              <a:rPr lang="en-US" sz="1208" baseline="0" dirty="0">
                <a:solidFill>
                  <a:schemeClr val="tx1"/>
                </a:solidFill>
              </a:rPr>
              <a:t> </a:t>
            </a:r>
            <a:r>
              <a:rPr lang="en-US" sz="1208" dirty="0">
                <a:solidFill>
                  <a:schemeClr val="tx1"/>
                </a:solidFill>
              </a:rPr>
              <a:t>Advisory Board strongly recommends consulting legal counsel before</a:t>
            </a:r>
            <a:r>
              <a:rPr lang="en-US" sz="1208" baseline="0" dirty="0">
                <a:solidFill>
                  <a:schemeClr val="tx1"/>
                </a:solidFill>
              </a:rPr>
              <a:t> </a:t>
            </a:r>
            <a:r>
              <a:rPr lang="en-US" sz="1208" dirty="0">
                <a:solidFill>
                  <a:schemeClr val="tx1"/>
                </a:solidFill>
              </a:rPr>
              <a:t>implementing any practices contained in this document or making any decisions regarding suppliers and providers.</a:t>
            </a:r>
          </a:p>
          <a:p>
            <a:pPr>
              <a:spcBef>
                <a:spcPts val="1035"/>
              </a:spcBef>
            </a:pPr>
            <a:r>
              <a:rPr lang="en-US" sz="1208" dirty="0">
                <a:solidFill>
                  <a:schemeClr val="tx1"/>
                </a:solidFill>
              </a:rPr>
              <a:t>© 2026 Advisory Board • All rights reserved.</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10178975" y="917940"/>
            <a:ext cx="1896154" cy="809260"/>
            <a:chOff x="-1736745" y="8951295"/>
            <a:chExt cx="1465210" cy="606945"/>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body content above this guide.</a:t>
              </a:r>
              <a:endParaRPr lang="en-US" sz="1553"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18" name="Instructions - Content region" descr="Instructional box indicating that content should not extend below this guide.">
            <a:extLst>
              <a:ext uri="{FF2B5EF4-FFF2-40B4-BE49-F238E27FC236}">
                <a16:creationId xmlns:a16="http://schemas.microsoft.com/office/drawing/2014/main" id="{D64A2EAA-4F4A-4F40-BD6A-34E3D3306AA7}"/>
              </a:ext>
              <a:ext uri="{C183D7F6-B498-43B3-948B-1728B52AA6E4}">
                <adec:decorative xmlns:adec="http://schemas.microsoft.com/office/drawing/2017/decorative" val="0"/>
              </a:ext>
            </a:extLst>
          </p:cNvPr>
          <p:cNvGrpSpPr/>
          <p:nvPr userDrawn="1"/>
        </p:nvGrpSpPr>
        <p:grpSpPr bwMode="gray">
          <a:xfrm>
            <a:off x="10178975" y="10725983"/>
            <a:ext cx="1896154" cy="809260"/>
            <a:chOff x="-1736745" y="8951295"/>
            <a:chExt cx="1465210" cy="606945"/>
          </a:xfrm>
        </p:grpSpPr>
        <p:sp>
          <p:nvSpPr>
            <p:cNvPr id="13" name="Text Placeholder 1">
              <a:extLst>
                <a:ext uri="{FF2B5EF4-FFF2-40B4-BE49-F238E27FC236}">
                  <a16:creationId xmlns:a16="http://schemas.microsoft.com/office/drawing/2014/main" id="{1A69375F-9185-4882-8F4B-4EE0E5DCB896}"/>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content below</a:t>
              </a:r>
              <a:br>
                <a:rPr lang="en-US" sz="1553" b="0" baseline="0" noProof="0" dirty="0">
                  <a:solidFill>
                    <a:schemeClr val="bg1"/>
                  </a:solidFill>
                </a:rPr>
              </a:br>
              <a:r>
                <a:rPr lang="en-US" sz="1553" b="0" baseline="0" noProof="0" dirty="0">
                  <a:solidFill>
                    <a:schemeClr val="bg1"/>
                  </a:solidFill>
                </a:rPr>
                <a:t>this guide.</a:t>
              </a:r>
              <a:endParaRPr lang="en-US" sz="1553" b="0" i="1" baseline="0" noProof="0" dirty="0">
                <a:solidFill>
                  <a:schemeClr val="bg1"/>
                </a:solidFill>
              </a:endParaRPr>
            </a:p>
          </p:txBody>
        </p:sp>
        <p:cxnSp>
          <p:nvCxnSpPr>
            <p:cNvPr id="14" name="Straight Arrow Connector 13">
              <a:extLst>
                <a:ext uri="{FF2B5EF4-FFF2-40B4-BE49-F238E27FC236}">
                  <a16:creationId xmlns:a16="http://schemas.microsoft.com/office/drawing/2014/main" id="{38F4BDC5-B5FB-450C-8A81-31F53C67246C}"/>
                </a:ext>
              </a:extLst>
            </p:cNvPr>
            <p:cNvCxnSpPr>
              <a:cxnSpLocks/>
            </p:cNvCxnSpPr>
            <p:nvPr userDrawn="1"/>
          </p:nvCxnSpPr>
          <p:spPr bwMode="gray">
            <a:xfrm flipH="1">
              <a:off x="-1736745" y="9135961"/>
              <a:ext cx="252957"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4257262627"/>
      </p:ext>
    </p:extLst>
  </p:cSld>
  <p:clrMapOvr>
    <a:masterClrMapping/>
  </p:clrMapOvr>
  <p:extLst>
    <p:ext uri="{DCECCB84-F9BA-43D5-87BE-67443E8EF086}">
      <p15:sldGuideLst xmlns:p15="http://schemas.microsoft.com/office/powerpoint/2012/main">
        <p15:guide id="1" pos="1367" userDrawn="1">
          <p15:clr>
            <a:srgbClr val="5ACBF0"/>
          </p15:clr>
        </p15:guide>
        <p15:guide id="2" pos="1522" userDrawn="1">
          <p15:clr>
            <a:srgbClr val="5ACBF0"/>
          </p15:clr>
        </p15:guide>
        <p15:guide id="3" pos="2516" userDrawn="1">
          <p15:clr>
            <a:srgbClr val="5ACBF0"/>
          </p15:clr>
        </p15:guide>
        <p15:guide id="4" pos="2671" userDrawn="1">
          <p15:clr>
            <a:srgbClr val="5ACBF0"/>
          </p15:clr>
        </p15:guide>
        <p15:guide id="5" pos="3665" userDrawn="1">
          <p15:clr>
            <a:srgbClr val="5ACBF0"/>
          </p15:clr>
        </p15:guide>
        <p15:guide id="6" pos="3821" userDrawn="1">
          <p15:clr>
            <a:srgbClr val="5ACBF0"/>
          </p15:clr>
        </p15:guide>
        <p15:guide id="7" pos="4814" userDrawn="1">
          <p15:clr>
            <a:srgbClr val="5ACBF0"/>
          </p15:clr>
        </p15:guide>
        <p15:guide id="8" pos="4970" userDrawn="1">
          <p15:clr>
            <a:srgbClr val="5ACBF0"/>
          </p15:clr>
        </p15:guide>
        <p15:guide id="9" orient="horz" pos="737" userDrawn="1">
          <p15:clr>
            <a:srgbClr val="5ACBF0"/>
          </p15:clr>
        </p15:guide>
        <p15:guide id="10" orient="horz" pos="691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 cover: Domestic Alt">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603419" y="629819"/>
            <a:ext cx="8875059" cy="169333"/>
          </a:xfrm>
          <a:prstGeom prst="rect">
            <a:avLst/>
          </a:prstGeom>
        </p:spPr>
      </p:pic>
      <p:sp>
        <p:nvSpPr>
          <p:cNvPr id="11" name="Page Number Hide">
            <a:extLst>
              <a:ext uri="{FF2B5EF4-FFF2-40B4-BE49-F238E27FC236}">
                <a16:creationId xmlns:a16="http://schemas.microsoft.com/office/drawing/2014/main" id="{660102FC-BAFE-44D0-9B9F-699D519FDA97}"/>
              </a:ext>
              <a:ext uri="{C183D7F6-B498-43B3-948B-1728B52AA6E4}">
                <adec:decorative xmlns:adec="http://schemas.microsoft.com/office/drawing/2017/decorative" val="1"/>
              </a:ext>
            </a:extLst>
          </p:cNvPr>
          <p:cNvSpPr/>
          <p:nvPr userDrawn="1"/>
        </p:nvSpPr>
        <p:spPr bwMode="gray">
          <a:xfrm>
            <a:off x="9185540" y="12590354"/>
            <a:ext cx="433501" cy="387799"/>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57779" tIns="78889" rIns="157779" bIns="78889" numCol="1" spcCol="0" rtlCol="0" fromWordArt="0" anchor="t" anchorCtr="0" forceAA="0" compatLnSpc="1">
            <a:prstTxWarp prst="textNoShape">
              <a:avLst/>
            </a:prstTxWarp>
            <a:noAutofit/>
          </a:bodyPr>
          <a:lstStyle/>
          <a:p>
            <a:pPr algn="ctr">
              <a:spcBef>
                <a:spcPts val="863"/>
              </a:spcBef>
            </a:pPr>
            <a:endParaRPr lang="en-US" sz="1726" dirty="0" err="1">
              <a:solidFill>
                <a:schemeClr val="bg1"/>
              </a:solidFill>
            </a:endParaRPr>
          </a:p>
        </p:txBody>
      </p:sp>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7888941" y="388171"/>
            <a:ext cx="1577789" cy="238976"/>
          </a:xfrm>
          <a:prstGeom prst="rect">
            <a:avLst/>
          </a:prstGeom>
          <a:noFill/>
        </p:spPr>
        <p:txBody>
          <a:bodyPr wrap="square" lIns="0" tIns="0" rIns="0" bIns="0" rtlCol="0">
            <a:spAutoFit/>
          </a:bodyPr>
          <a:lstStyle/>
          <a:p>
            <a:pPr algn="r">
              <a:spcBef>
                <a:spcPts val="863"/>
              </a:spcBef>
              <a:buClr>
                <a:schemeClr val="accent6"/>
              </a:buClr>
            </a:pPr>
            <a:r>
              <a:rPr lang="en-US" sz="1553" cap="all" dirty="0">
                <a:solidFill>
                  <a:schemeClr val="accent3"/>
                </a:solidFill>
              </a:rPr>
              <a:t>QUICK GUIDE</a:t>
            </a:r>
          </a:p>
        </p:txBody>
      </p:sp>
      <p:cxnSp>
        <p:nvCxnSpPr>
          <p:cNvPr id="17" name="Stroke">
            <a:extLst>
              <a:ext uri="{FF2B5EF4-FFF2-40B4-BE49-F238E27FC236}">
                <a16:creationId xmlns:a16="http://schemas.microsoft.com/office/drawing/2014/main" id="{85C208DA-46E5-FF33-B343-FA727E3108A1}"/>
              </a:ext>
              <a:ext uri="{C183D7F6-B498-43B3-948B-1728B52AA6E4}">
                <adec:decorative xmlns:adec="http://schemas.microsoft.com/office/drawing/2017/decorative" val="1"/>
              </a:ext>
            </a:extLst>
          </p:cNvPr>
          <p:cNvCxnSpPr>
            <a:cxnSpLocks/>
          </p:cNvCxnSpPr>
          <p:nvPr userDrawn="1"/>
        </p:nvCxnSpPr>
        <p:spPr bwMode="gray">
          <a:xfrm>
            <a:off x="593870" y="11533520"/>
            <a:ext cx="8872860"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6" name="Boilerplate">
            <a:hlinkClick r:id="rId3"/>
            <a:extLst>
              <a:ext uri="{FF2B5EF4-FFF2-40B4-BE49-F238E27FC236}">
                <a16:creationId xmlns:a16="http://schemas.microsoft.com/office/drawing/2014/main" id="{B8FA60C1-FCB8-2F13-A050-56BAAA4AC085}"/>
              </a:ext>
            </a:extLst>
          </p:cNvPr>
          <p:cNvSpPr txBox="1"/>
          <p:nvPr userDrawn="1"/>
        </p:nvSpPr>
        <p:spPr bwMode="gray">
          <a:xfrm>
            <a:off x="600991" y="12014082"/>
            <a:ext cx="6477374" cy="1084143"/>
          </a:xfrm>
          <a:prstGeom prst="rect">
            <a:avLst/>
          </a:prstGeom>
          <a:noFill/>
        </p:spPr>
        <p:txBody>
          <a:bodyPr wrap="square" lIns="0" tIns="0" rIns="0" bIns="0" rtlCol="0">
            <a:spAutoFit/>
          </a:bodyPr>
          <a:lstStyle/>
          <a:p>
            <a:pPr>
              <a:spcBef>
                <a:spcPts val="0"/>
              </a:spcBef>
            </a:pPr>
            <a:r>
              <a:rPr lang="en-US" sz="1380" b="0" dirty="0">
                <a:solidFill>
                  <a:schemeClr val="tx1"/>
                </a:solidFill>
              </a:rPr>
              <a:t>655 New York Avenue NW, Washington DC 20001 | </a:t>
            </a:r>
            <a:r>
              <a:rPr lang="en-US" sz="1380" b="1" dirty="0">
                <a:solidFill>
                  <a:schemeClr val="tx1"/>
                </a:solidFill>
              </a:rPr>
              <a:t>advisory.com</a:t>
            </a:r>
            <a:endParaRPr lang="en-US" sz="1035" b="1" dirty="0">
              <a:solidFill>
                <a:schemeClr val="tx1"/>
              </a:solidFill>
            </a:endParaRPr>
          </a:p>
          <a:p>
            <a:pPr>
              <a:spcBef>
                <a:spcPts val="1035"/>
              </a:spcBef>
            </a:pPr>
            <a:r>
              <a:rPr lang="en-US" sz="1208" dirty="0">
                <a:solidFill>
                  <a:schemeClr val="tx1"/>
                </a:solidFill>
              </a:rPr>
              <a:t>This document does not constitute professional legal advice.</a:t>
            </a:r>
            <a:r>
              <a:rPr lang="en-US" sz="1208" baseline="0" dirty="0">
                <a:solidFill>
                  <a:schemeClr val="tx1"/>
                </a:solidFill>
              </a:rPr>
              <a:t> </a:t>
            </a:r>
            <a:r>
              <a:rPr lang="en-US" sz="1208" dirty="0">
                <a:solidFill>
                  <a:schemeClr val="tx1"/>
                </a:solidFill>
              </a:rPr>
              <a:t>Advisory Board does not endorse any companies, organizations,</a:t>
            </a:r>
            <a:r>
              <a:rPr lang="en-US" sz="1208" baseline="0" dirty="0">
                <a:solidFill>
                  <a:schemeClr val="tx1"/>
                </a:solidFill>
              </a:rPr>
              <a:t> </a:t>
            </a:r>
            <a:r>
              <a:rPr lang="en-US" sz="1208" dirty="0">
                <a:solidFill>
                  <a:schemeClr val="tx1"/>
                </a:solidFill>
              </a:rPr>
              <a:t>or their products as identified or mentioned herein.</a:t>
            </a:r>
            <a:r>
              <a:rPr lang="en-US" sz="1208" baseline="0" dirty="0">
                <a:solidFill>
                  <a:schemeClr val="tx1"/>
                </a:solidFill>
              </a:rPr>
              <a:t> </a:t>
            </a:r>
            <a:r>
              <a:rPr lang="en-US" sz="1208" dirty="0">
                <a:solidFill>
                  <a:schemeClr val="tx1"/>
                </a:solidFill>
              </a:rPr>
              <a:t>Advisory Board strongly recommends consulting legal counsel before</a:t>
            </a:r>
            <a:r>
              <a:rPr lang="en-US" sz="1208" baseline="0" dirty="0">
                <a:solidFill>
                  <a:schemeClr val="tx1"/>
                </a:solidFill>
              </a:rPr>
              <a:t> </a:t>
            </a:r>
            <a:r>
              <a:rPr lang="en-US" sz="1208" dirty="0">
                <a:solidFill>
                  <a:schemeClr val="tx1"/>
                </a:solidFill>
              </a:rPr>
              <a:t>implementing any practices contained in this document or making any decisions regarding suppliers and providers.</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10178975" y="917940"/>
            <a:ext cx="1896154" cy="809260"/>
            <a:chOff x="-1736745" y="8951295"/>
            <a:chExt cx="1465210" cy="606945"/>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body content above this guide.</a:t>
              </a:r>
              <a:endParaRPr lang="en-US" sz="1553"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18" name="Instructions - Content region" descr="Instructional box indicating that content should not extend below this guide.">
            <a:extLst>
              <a:ext uri="{FF2B5EF4-FFF2-40B4-BE49-F238E27FC236}">
                <a16:creationId xmlns:a16="http://schemas.microsoft.com/office/drawing/2014/main" id="{D64A2EAA-4F4A-4F40-BD6A-34E3D3306AA7}"/>
              </a:ext>
              <a:ext uri="{C183D7F6-B498-43B3-948B-1728B52AA6E4}">
                <adec:decorative xmlns:adec="http://schemas.microsoft.com/office/drawing/2017/decorative" val="0"/>
              </a:ext>
            </a:extLst>
          </p:cNvPr>
          <p:cNvGrpSpPr/>
          <p:nvPr userDrawn="1"/>
        </p:nvGrpSpPr>
        <p:grpSpPr bwMode="gray">
          <a:xfrm>
            <a:off x="10178975" y="10929775"/>
            <a:ext cx="1896154" cy="809260"/>
            <a:chOff x="-1736745" y="8951295"/>
            <a:chExt cx="1465210" cy="606945"/>
          </a:xfrm>
        </p:grpSpPr>
        <p:sp>
          <p:nvSpPr>
            <p:cNvPr id="13" name="Text Placeholder 1">
              <a:extLst>
                <a:ext uri="{FF2B5EF4-FFF2-40B4-BE49-F238E27FC236}">
                  <a16:creationId xmlns:a16="http://schemas.microsoft.com/office/drawing/2014/main" id="{1A69375F-9185-4882-8F4B-4EE0E5DCB896}"/>
                </a:ext>
              </a:extLst>
            </p:cNvPr>
            <p:cNvSpPr txBox="1">
              <a:spLocks/>
            </p:cNvSpPr>
            <p:nvPr userDrawn="1"/>
          </p:nvSpPr>
          <p:spPr bwMode="gray">
            <a:xfrm>
              <a:off x="-1518941" y="8951295"/>
              <a:ext cx="1247406" cy="606945"/>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518"/>
                </a:spcBef>
                <a:buFont typeface="+mj-lt"/>
                <a:buNone/>
              </a:pPr>
              <a:r>
                <a:rPr lang="en-US" sz="1553" b="0" noProof="0" dirty="0">
                  <a:solidFill>
                    <a:schemeClr val="bg1"/>
                  </a:solidFill>
                </a:rPr>
                <a:t>No</a:t>
              </a:r>
              <a:r>
                <a:rPr lang="en-US" sz="1553" b="0" baseline="0" noProof="0" dirty="0">
                  <a:solidFill>
                    <a:schemeClr val="bg1"/>
                  </a:solidFill>
                </a:rPr>
                <a:t> content below</a:t>
              </a:r>
              <a:br>
                <a:rPr lang="en-US" sz="1553" b="0" baseline="0" noProof="0" dirty="0">
                  <a:solidFill>
                    <a:schemeClr val="bg1"/>
                  </a:solidFill>
                </a:rPr>
              </a:br>
              <a:r>
                <a:rPr lang="en-US" sz="1553" b="0" baseline="0" noProof="0" dirty="0">
                  <a:solidFill>
                    <a:schemeClr val="bg1"/>
                  </a:solidFill>
                </a:rPr>
                <a:t>this guide.</a:t>
              </a:r>
              <a:endParaRPr lang="en-US" sz="1553" b="0" i="1" baseline="0" noProof="0" dirty="0">
                <a:solidFill>
                  <a:schemeClr val="bg1"/>
                </a:solidFill>
              </a:endParaRPr>
            </a:p>
          </p:txBody>
        </p:sp>
        <p:cxnSp>
          <p:nvCxnSpPr>
            <p:cNvPr id="14" name="Straight Arrow Connector 13">
              <a:extLst>
                <a:ext uri="{FF2B5EF4-FFF2-40B4-BE49-F238E27FC236}">
                  <a16:creationId xmlns:a16="http://schemas.microsoft.com/office/drawing/2014/main" id="{38F4BDC5-B5FB-450C-8A81-31F53C67246C}"/>
                </a:ext>
              </a:extLst>
            </p:cNvPr>
            <p:cNvCxnSpPr>
              <a:cxnSpLocks/>
            </p:cNvCxnSpPr>
            <p:nvPr userDrawn="1"/>
          </p:nvCxnSpPr>
          <p:spPr bwMode="gray">
            <a:xfrm flipH="1">
              <a:off x="-1736745" y="9135961"/>
              <a:ext cx="252957"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3250768517"/>
      </p:ext>
    </p:extLst>
  </p:cSld>
  <p:clrMapOvr>
    <a:masterClrMapping/>
  </p:clrMapOvr>
  <p:extLst>
    <p:ext uri="{DCECCB84-F9BA-43D5-87BE-67443E8EF086}">
      <p15:sldGuideLst xmlns:p15="http://schemas.microsoft.com/office/powerpoint/2012/main">
        <p15:guide id="1" pos="1367" userDrawn="1">
          <p15:clr>
            <a:srgbClr val="5ACBF0"/>
          </p15:clr>
        </p15:guide>
        <p15:guide id="2" pos="1522" userDrawn="1">
          <p15:clr>
            <a:srgbClr val="5ACBF0"/>
          </p15:clr>
        </p15:guide>
        <p15:guide id="3" pos="2516" userDrawn="1">
          <p15:clr>
            <a:srgbClr val="5ACBF0"/>
          </p15:clr>
        </p15:guide>
        <p15:guide id="4" pos="2671" userDrawn="1">
          <p15:clr>
            <a:srgbClr val="5ACBF0"/>
          </p15:clr>
        </p15:guide>
        <p15:guide id="5" pos="3665" userDrawn="1">
          <p15:clr>
            <a:srgbClr val="5ACBF0"/>
          </p15:clr>
        </p15:guide>
        <p15:guide id="6" pos="3821" userDrawn="1">
          <p15:clr>
            <a:srgbClr val="5ACBF0"/>
          </p15:clr>
        </p15:guide>
        <p15:guide id="7" pos="4814" userDrawn="1">
          <p15:clr>
            <a:srgbClr val="5ACBF0"/>
          </p15:clr>
        </p15:guide>
        <p15:guide id="8" pos="4970" userDrawn="1">
          <p15:clr>
            <a:srgbClr val="5ACBF0"/>
          </p15:clr>
        </p15:guide>
        <p15:guide id="9" orient="horz" pos="737" userDrawn="1">
          <p15:clr>
            <a:srgbClr val="5ACBF0"/>
          </p15:clr>
        </p15:guide>
        <p15:guide id="10" orient="horz" pos="7040"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o not use ---&gt;">
    <p:bg bwMode="gray">
      <p:bgPr>
        <a:solidFill>
          <a:srgbClr val="7030A0"/>
        </a:solidFill>
        <a:effectLst/>
      </p:bgPr>
    </p:bg>
    <p:spTree>
      <p:nvGrpSpPr>
        <p:cNvPr id="1" name=""/>
        <p:cNvGrpSpPr/>
        <p:nvPr/>
      </p:nvGrpSpPr>
      <p:grpSpPr>
        <a:xfrm>
          <a:off x="0" y="0"/>
          <a:ext cx="0" cy="0"/>
          <a:chOff x="0" y="0"/>
          <a:chExt cx="0" cy="0"/>
        </a:xfrm>
      </p:grpSpPr>
      <p:sp>
        <p:nvSpPr>
          <p:cNvPr id="3" name="Category"/>
          <p:cNvSpPr txBox="1"/>
          <p:nvPr userDrawn="1"/>
        </p:nvSpPr>
        <p:spPr bwMode="gray">
          <a:xfrm>
            <a:off x="517713" y="2601914"/>
            <a:ext cx="9022976" cy="15932054"/>
          </a:xfrm>
          <a:prstGeom prst="rect">
            <a:avLst/>
          </a:prstGeom>
          <a:noFill/>
        </p:spPr>
        <p:txBody>
          <a:bodyPr wrap="square" lIns="0" tIns="0" rIns="0" bIns="0" rtlCol="0">
            <a:spAutoFit/>
          </a:bodyPr>
          <a:lstStyle/>
          <a:p>
            <a:pPr>
              <a:spcBef>
                <a:spcPts val="863"/>
              </a:spcBef>
            </a:pPr>
            <a:r>
              <a:rPr lang="en-US" sz="17255" b="1" dirty="0">
                <a:solidFill>
                  <a:schemeClr val="bg1"/>
                </a:solidFill>
              </a:rPr>
              <a:t>DON’T USE LAYOUTS PAST THIS PAGE!</a:t>
            </a:r>
          </a:p>
        </p:txBody>
      </p:sp>
    </p:spTree>
    <p:extLst>
      <p:ext uri="{BB962C8B-B14F-4D97-AF65-F5344CB8AC3E}">
        <p14:creationId xmlns:p14="http://schemas.microsoft.com/office/powerpoint/2010/main" val="1832610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Cover: Report">
    <p:bg bwMode="ltGray">
      <p:bgPr>
        <a:solidFill>
          <a:schemeClr val="bg2"/>
        </a:solidFill>
        <a:effectLst/>
      </p:bgPr>
    </p:bg>
    <p:spTree>
      <p:nvGrpSpPr>
        <p:cNvPr id="1" name=""/>
        <p:cNvGrpSpPr/>
        <p:nvPr/>
      </p:nvGrpSpPr>
      <p:grpSpPr>
        <a:xfrm>
          <a:off x="0" y="0"/>
          <a:ext cx="0" cy="0"/>
          <a:chOff x="0" y="0"/>
          <a:chExt cx="0" cy="0"/>
        </a:xfrm>
      </p:grpSpPr>
      <p:sp>
        <p:nvSpPr>
          <p:cNvPr id="36" name="Background">
            <a:extLst>
              <a:ext uri="{FF2B5EF4-FFF2-40B4-BE49-F238E27FC236}">
                <a16:creationId xmlns:a16="http://schemas.microsoft.com/office/drawing/2014/main" id="{D9151B97-21E6-4FBF-8A81-8A37363A6349}"/>
              </a:ext>
              <a:ext uri="{C183D7F6-B498-43B3-948B-1728B52AA6E4}">
                <adec:decorative xmlns:adec="http://schemas.microsoft.com/office/drawing/2017/decorative" val="1"/>
              </a:ext>
            </a:extLst>
          </p:cNvPr>
          <p:cNvSpPr/>
          <p:nvPr userDrawn="1"/>
        </p:nvSpPr>
        <p:spPr bwMode="gray">
          <a:xfrm flipH="1">
            <a:off x="0" y="-1"/>
            <a:ext cx="10058400" cy="13411201"/>
          </a:xfrm>
          <a:custGeom>
            <a:avLst/>
            <a:gdLst>
              <a:gd name="connsiteX0" fmla="*/ 7772400 w 7772400"/>
              <a:gd name="connsiteY0" fmla="*/ 0 h 10058401"/>
              <a:gd name="connsiteX1" fmla="*/ 3789201 w 7772400"/>
              <a:gd name="connsiteY1" fmla="*/ 0 h 10058401"/>
              <a:gd name="connsiteX2" fmla="*/ 0 w 7772400"/>
              <a:gd name="connsiteY2" fmla="*/ 5893828 h 10058401"/>
              <a:gd name="connsiteX3" fmla="*/ 0 w 7772400"/>
              <a:gd name="connsiteY3" fmla="*/ 10058401 h 10058401"/>
              <a:gd name="connsiteX4" fmla="*/ 4169155 w 7772400"/>
              <a:gd name="connsiteY4" fmla="*/ 10058401 h 10058401"/>
              <a:gd name="connsiteX5" fmla="*/ 7772400 w 7772400"/>
              <a:gd name="connsiteY5" fmla="*/ 4453815 h 1005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2400" h="10058401">
                <a:moveTo>
                  <a:pt x="7772400" y="0"/>
                </a:moveTo>
                <a:lnTo>
                  <a:pt x="3789201" y="0"/>
                </a:lnTo>
                <a:lnTo>
                  <a:pt x="0" y="5893828"/>
                </a:lnTo>
                <a:lnTo>
                  <a:pt x="0" y="10058401"/>
                </a:lnTo>
                <a:lnTo>
                  <a:pt x="4169155" y="10058401"/>
                </a:lnTo>
                <a:lnTo>
                  <a:pt x="7772400" y="4453815"/>
                </a:lnTo>
                <a:close/>
              </a:path>
            </a:pathLst>
          </a:cu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18334" tIns="59167" rIns="118334" bIns="59167" numCol="1" spcCol="0" rtlCol="0" fromWordArt="0" anchor="t" anchorCtr="0" forceAA="0" compatLnSpc="1">
            <a:prstTxWarp prst="textNoShape">
              <a:avLst/>
            </a:prstTxWarp>
            <a:noAutofit/>
          </a:bodyPr>
          <a:lstStyle/>
          <a:p>
            <a:pPr algn="ctr">
              <a:spcBef>
                <a:spcPts val="647"/>
              </a:spcBef>
            </a:pPr>
            <a:endParaRPr lang="en-US" sz="1294" dirty="0">
              <a:solidFill>
                <a:schemeClr val="bg1"/>
              </a:solidFill>
            </a:endParaRPr>
          </a:p>
        </p:txBody>
      </p:sp>
      <p:sp>
        <p:nvSpPr>
          <p:cNvPr id="41" name="Content label">
            <a:extLst>
              <a:ext uri="{FF2B5EF4-FFF2-40B4-BE49-F238E27FC236}">
                <a16:creationId xmlns:a16="http://schemas.microsoft.com/office/drawing/2014/main" id="{17E89220-98E1-4ACD-90F2-1F84860A56F5}"/>
              </a:ext>
            </a:extLst>
          </p:cNvPr>
          <p:cNvSpPr txBox="1"/>
          <p:nvPr userDrawn="1"/>
        </p:nvSpPr>
        <p:spPr bwMode="gray">
          <a:xfrm>
            <a:off x="3550023" y="2832836"/>
            <a:ext cx="2958353" cy="209160"/>
          </a:xfrm>
          <a:prstGeom prst="rect">
            <a:avLst/>
          </a:prstGeom>
          <a:noFill/>
        </p:spPr>
        <p:txBody>
          <a:bodyPr wrap="square" lIns="0" tIns="0" rIns="0" bIns="0" rtlCol="0">
            <a:spAutoFit/>
          </a:bodyPr>
          <a:lstStyle/>
          <a:p>
            <a:pPr algn="ctr">
              <a:spcBef>
                <a:spcPts val="647"/>
              </a:spcBef>
              <a:buClr>
                <a:schemeClr val="accent6"/>
              </a:buClr>
            </a:pPr>
            <a:r>
              <a:rPr lang="en-US" sz="1359" b="1" dirty="0"/>
              <a:t>Tool 7:</a:t>
            </a:r>
          </a:p>
        </p:txBody>
      </p:sp>
      <p:sp>
        <p:nvSpPr>
          <p:cNvPr id="4" name="Document title"/>
          <p:cNvSpPr>
            <a:spLocks noGrp="1"/>
          </p:cNvSpPr>
          <p:nvPr>
            <p:ph type="title" hasCustomPrompt="1"/>
          </p:nvPr>
        </p:nvSpPr>
        <p:spPr bwMode="gray">
          <a:xfrm>
            <a:off x="946673" y="3493043"/>
            <a:ext cx="8165054" cy="1313180"/>
          </a:xfrm>
        </p:spPr>
        <p:txBody>
          <a:bodyPr anchor="b" anchorCtr="0"/>
          <a:lstStyle>
            <a:lvl1pPr algn="ctr">
              <a:lnSpc>
                <a:spcPct val="100000"/>
              </a:lnSpc>
              <a:defRPr sz="4141"/>
            </a:lvl1pPr>
          </a:lstStyle>
          <a:p>
            <a:r>
              <a:rPr lang="en-US" dirty="0"/>
              <a:t>Document title – Times New Roman 32pt Regular, sent. Case, 5–10 words</a:t>
            </a:r>
          </a:p>
        </p:txBody>
      </p:sp>
      <p:sp>
        <p:nvSpPr>
          <p:cNvPr id="24" name="Executive summary"/>
          <p:cNvSpPr>
            <a:spLocks noGrp="1"/>
          </p:cNvSpPr>
          <p:nvPr>
            <p:ph type="body" sz="quarter" idx="12" hasCustomPrompt="1"/>
          </p:nvPr>
        </p:nvSpPr>
        <p:spPr bwMode="gray">
          <a:xfrm>
            <a:off x="1301675" y="6719847"/>
            <a:ext cx="5206701" cy="764953"/>
          </a:xfrm>
        </p:spPr>
        <p:txBody>
          <a:bodyPr/>
          <a:lstStyle>
            <a:lvl1pPr marL="0" marR="0" indent="0" algn="l" defTabSz="1318531" rtl="0" eaLnBrk="1" fontAlgn="auto" latinLnBrk="0" hangingPunct="1">
              <a:lnSpc>
                <a:spcPct val="120000"/>
              </a:lnSpc>
              <a:spcBef>
                <a:spcPts val="1294"/>
              </a:spcBef>
              <a:spcAft>
                <a:spcPts val="0"/>
              </a:spcAft>
              <a:buClr>
                <a:schemeClr val="tx1"/>
              </a:buClr>
              <a:buSzTx/>
              <a:buFont typeface="Arial" panose="020B0604020202020204" pitchFamily="34" charset="0"/>
              <a:buNone/>
              <a:tabLst/>
              <a:defRPr lang="en-US" sz="1424" b="0" i="0" kern="1200" baseline="0">
                <a:solidFill>
                  <a:schemeClr val="tx1"/>
                </a:solidFill>
                <a:effectLst/>
                <a:latin typeface="+mn-lt"/>
                <a:ea typeface="+mn-ea"/>
                <a:cs typeface="+mn-cs"/>
              </a:defRPr>
            </a:lvl1pPr>
            <a:lvl2pPr marL="145862" indent="0">
              <a:buNone/>
              <a:defRPr sz="2071"/>
            </a:lvl2pPr>
            <a:lvl3pPr marL="297885" indent="0">
              <a:buNone/>
              <a:defRPr sz="2071"/>
            </a:lvl3pPr>
            <a:lvl4pPr marL="443747" indent="0">
              <a:buNone/>
              <a:defRPr sz="2071"/>
            </a:lvl4pPr>
            <a:lvl5pPr marL="593716" indent="0">
              <a:buNone/>
              <a:defRPr sz="2071"/>
            </a:lvl5pPr>
          </a:lstStyle>
          <a:p>
            <a:pPr marL="0" marR="0" lvl="0" indent="0" algn="l" defTabSz="1318531" rtl="0" eaLnBrk="1" fontAlgn="auto" latinLnBrk="0" hangingPunct="1">
              <a:lnSpc>
                <a:spcPct val="120000"/>
              </a:lnSpc>
              <a:spcBef>
                <a:spcPts val="1294"/>
              </a:spcBef>
              <a:spcAft>
                <a:spcPts val="0"/>
              </a:spcAft>
              <a:buClr>
                <a:schemeClr val="tx1"/>
              </a:buClr>
              <a:buSzTx/>
              <a:buFont typeface="Arial" panose="020B0604020202020204" pitchFamily="34" charset="0"/>
              <a:buNone/>
              <a:tabLst/>
              <a:defRPr/>
            </a:pPr>
            <a:r>
              <a:rPr lang="en-US" dirty="0"/>
              <a:t>This is where the introduction to the report will go. Executive summary paragraph – Arial 11pt regular. Click to add text. Body text – Arial 11pt regular. Click to add text. </a:t>
            </a:r>
          </a:p>
        </p:txBody>
      </p:sp>
      <p:cxnSp>
        <p:nvCxnSpPr>
          <p:cNvPr id="48" name="Attributes stroke">
            <a:extLst>
              <a:ext uri="{FF2B5EF4-FFF2-40B4-BE49-F238E27FC236}">
                <a16:creationId xmlns:a16="http://schemas.microsoft.com/office/drawing/2014/main" id="{AAB4AC3B-97C3-4B38-BE03-3F2D99096E3F}"/>
              </a:ext>
              <a:ext uri="{C183D7F6-B498-43B3-948B-1728B52AA6E4}">
                <adec:decorative xmlns:adec="http://schemas.microsoft.com/office/drawing/2017/decorative" val="1"/>
              </a:ext>
            </a:extLst>
          </p:cNvPr>
          <p:cNvCxnSpPr>
            <a:cxnSpLocks/>
          </p:cNvCxnSpPr>
          <p:nvPr userDrawn="1"/>
        </p:nvCxnSpPr>
        <p:spPr bwMode="gray">
          <a:xfrm>
            <a:off x="7137027" y="6800441"/>
            <a:ext cx="2329703" cy="0"/>
          </a:xfrm>
          <a:prstGeom prst="line">
            <a:avLst/>
          </a:prstGeom>
          <a:ln w="2540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49" name="Published label">
            <a:extLst>
              <a:ext uri="{FF2B5EF4-FFF2-40B4-BE49-F238E27FC236}">
                <a16:creationId xmlns:a16="http://schemas.microsoft.com/office/drawing/2014/main" id="{385F718A-BA2A-4977-AFBF-A51C93F9470B}"/>
              </a:ext>
            </a:extLst>
          </p:cNvPr>
          <p:cNvSpPr txBox="1"/>
          <p:nvPr userDrawn="1"/>
        </p:nvSpPr>
        <p:spPr bwMode="gray">
          <a:xfrm>
            <a:off x="7148093" y="7066041"/>
            <a:ext cx="845215" cy="179280"/>
          </a:xfrm>
          <a:prstGeom prst="rect">
            <a:avLst/>
          </a:prstGeom>
          <a:noFill/>
        </p:spPr>
        <p:txBody>
          <a:bodyPr wrap="square" lIns="0" tIns="0" rIns="0" bIns="0" rtlCol="0">
            <a:spAutoFit/>
          </a:bodyPr>
          <a:lstStyle/>
          <a:p>
            <a:pPr>
              <a:spcBef>
                <a:spcPts val="647"/>
              </a:spcBef>
              <a:buClr>
                <a:schemeClr val="accent6"/>
              </a:buClr>
            </a:pPr>
            <a:r>
              <a:rPr lang="en-US" sz="1165" b="1" dirty="0"/>
              <a:t>Published: </a:t>
            </a:r>
            <a:endParaRPr lang="en-US" sz="1165" dirty="0"/>
          </a:p>
        </p:txBody>
      </p:sp>
      <p:sp>
        <p:nvSpPr>
          <p:cNvPr id="9" name="Published date">
            <a:extLst>
              <a:ext uri="{FF2B5EF4-FFF2-40B4-BE49-F238E27FC236}">
                <a16:creationId xmlns:a16="http://schemas.microsoft.com/office/drawing/2014/main" id="{324A7616-14C6-4781-97E5-F5C6DFFEEE13}"/>
              </a:ext>
            </a:extLst>
          </p:cNvPr>
          <p:cNvSpPr>
            <a:spLocks noGrp="1"/>
          </p:cNvSpPr>
          <p:nvPr>
            <p:ph type="body" sz="quarter" idx="57" hasCustomPrompt="1"/>
          </p:nvPr>
        </p:nvSpPr>
        <p:spPr bwMode="gray">
          <a:xfrm>
            <a:off x="7960501" y="7078159"/>
            <a:ext cx="1506229" cy="184665"/>
          </a:xfrm>
        </p:spPr>
        <p:txBody>
          <a:bodyPr/>
          <a:lstStyle>
            <a:lvl1pPr marL="0" indent="0">
              <a:spcBef>
                <a:spcPts val="0"/>
              </a:spcBef>
              <a:buNone/>
              <a:defRPr sz="1165"/>
            </a:lvl1pPr>
            <a:lvl2pPr marL="145862" indent="0">
              <a:spcBef>
                <a:spcPts val="0"/>
              </a:spcBef>
              <a:buNone/>
              <a:defRPr sz="1165"/>
            </a:lvl2pPr>
            <a:lvl3pPr marL="297885" indent="0">
              <a:spcBef>
                <a:spcPts val="0"/>
              </a:spcBef>
              <a:buNone/>
              <a:defRPr sz="1165"/>
            </a:lvl3pPr>
            <a:lvl4pPr marL="443747" indent="0">
              <a:spcBef>
                <a:spcPts val="0"/>
              </a:spcBef>
              <a:buNone/>
              <a:defRPr sz="1165"/>
            </a:lvl4pPr>
            <a:lvl5pPr marL="593716" indent="0">
              <a:spcBef>
                <a:spcPts val="0"/>
              </a:spcBef>
              <a:buNone/>
              <a:defRPr sz="1165"/>
            </a:lvl5pPr>
          </a:lstStyle>
          <a:p>
            <a:pPr lvl="0"/>
            <a:r>
              <a:rPr lang="en-US" dirty="0"/>
              <a:t>July 2026</a:t>
            </a:r>
          </a:p>
        </p:txBody>
      </p:sp>
      <p:pic>
        <p:nvPicPr>
          <p:cNvPr id="38" name="Advisory Board logo" descr="Advisory Board">
            <a:extLst>
              <a:ext uri="{FF2B5EF4-FFF2-40B4-BE49-F238E27FC236}">
                <a16:creationId xmlns:a16="http://schemas.microsoft.com/office/drawing/2014/main" id="{90E53A15-E721-46D5-96C7-341E43462DE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4172436" y="11510315"/>
            <a:ext cx="1713528" cy="488805"/>
          </a:xfrm>
          <a:prstGeom prst="rect">
            <a:avLst/>
          </a:prstGeom>
        </p:spPr>
      </p:pic>
      <p:sp>
        <p:nvSpPr>
          <p:cNvPr id="6" name="Footer Placeholder">
            <a:extLst>
              <a:ext uri="{FF2B5EF4-FFF2-40B4-BE49-F238E27FC236}">
                <a16:creationId xmlns:a16="http://schemas.microsoft.com/office/drawing/2014/main" id="{EA152B08-E835-4AE6-B780-C61D577EDB02}"/>
              </a:ext>
            </a:extLst>
          </p:cNvPr>
          <p:cNvSpPr>
            <a:spLocks noGrp="1"/>
          </p:cNvSpPr>
          <p:nvPr>
            <p:ph type="ftr" sz="quarter" idx="55"/>
          </p:nvPr>
        </p:nvSpPr>
        <p:spPr bwMode="gray"/>
        <p:txBody>
          <a:bodyPr/>
          <a:lstStyle/>
          <a:p>
            <a:r>
              <a:rPr lang="en-US"/>
              <a:t>Footer</a:t>
            </a:r>
            <a:endParaRPr lang="en-US" dirty="0"/>
          </a:p>
        </p:txBody>
      </p:sp>
      <p:sp>
        <p:nvSpPr>
          <p:cNvPr id="5" name="Date Placeholder">
            <a:extLst>
              <a:ext uri="{FF2B5EF4-FFF2-40B4-BE49-F238E27FC236}">
                <a16:creationId xmlns:a16="http://schemas.microsoft.com/office/drawing/2014/main" id="{E2054ACA-D077-4749-BB45-B2D7536954EF}"/>
              </a:ext>
            </a:extLst>
          </p:cNvPr>
          <p:cNvSpPr>
            <a:spLocks noGrp="1"/>
          </p:cNvSpPr>
          <p:nvPr>
            <p:ph type="dt" sz="half" idx="54"/>
          </p:nvPr>
        </p:nvSpPr>
        <p:spPr bwMode="gray"/>
        <p:txBody>
          <a:bodyPr/>
          <a:lstStyle/>
          <a:p>
            <a:fld id="{CC1D2A8B-5F16-42E6-8A15-B43DD8A039F2}" type="datetime1">
              <a:rPr lang="en-US" smtClean="0"/>
              <a:t>11/3/2026</a:t>
            </a:fld>
            <a:endParaRPr lang="en-US"/>
          </a:p>
        </p:txBody>
      </p:sp>
      <p:sp>
        <p:nvSpPr>
          <p:cNvPr id="7" name="Slide Number Placeholder">
            <a:extLst>
              <a:ext uri="{FF2B5EF4-FFF2-40B4-BE49-F238E27FC236}">
                <a16:creationId xmlns:a16="http://schemas.microsoft.com/office/drawing/2014/main" id="{FF5CA393-B21E-4565-92C0-8F718B1C7331}"/>
              </a:ext>
            </a:extLst>
          </p:cNvPr>
          <p:cNvSpPr>
            <a:spLocks noGrp="1"/>
          </p:cNvSpPr>
          <p:nvPr>
            <p:ph type="sldNum" sz="quarter" idx="56"/>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21940043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6">
          <p15:clr>
            <a:srgbClr val="FFC000"/>
          </p15:clr>
        </p15:guide>
        <p15:guide id="2" pos="4437">
          <p15:clr>
            <a:srgbClr val="FFC000"/>
          </p15:clr>
        </p15:guide>
        <p15:guide id="3" orient="horz" pos="2275">
          <p15:clr>
            <a:srgbClr val="FFC000"/>
          </p15:clr>
        </p15:guide>
        <p15:guide id="4" orient="horz" pos="506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p:cNvSpPr>
            <a:spLocks noGrp="1"/>
          </p:cNvSpPr>
          <p:nvPr>
            <p:ph type="title"/>
          </p:nvPr>
        </p:nvSpPr>
        <p:spPr bwMode="gray">
          <a:xfrm>
            <a:off x="591672" y="1960881"/>
            <a:ext cx="8877257" cy="1529650"/>
          </a:xfrm>
          <a:prstGeom prst="rect">
            <a:avLst/>
          </a:prstGeom>
        </p:spPr>
        <p:txBody>
          <a:bodyPr vert="horz" wrap="square" lIns="0" tIns="0" rIns="0" bIns="0" rtlCol="0" anchor="t" anchorCtr="0">
            <a:spAutoFit/>
          </a:bodyPr>
          <a:lstStyle/>
          <a:p>
            <a:r>
              <a:rPr lang="en-US" dirty="0"/>
              <a:t>Content title – TNR 32pt, sentence case</a:t>
            </a:r>
          </a:p>
        </p:txBody>
      </p:sp>
      <p:sp>
        <p:nvSpPr>
          <p:cNvPr id="5" name="Text Placeholder"/>
          <p:cNvSpPr>
            <a:spLocks noGrp="1"/>
          </p:cNvSpPr>
          <p:nvPr>
            <p:ph type="body" idx="1"/>
          </p:nvPr>
        </p:nvSpPr>
        <p:spPr bwMode="gray">
          <a:xfrm>
            <a:off x="3720375" y="5187237"/>
            <a:ext cx="2617651" cy="2106474"/>
          </a:xfrm>
          <a:prstGeom prst="rect">
            <a:avLst/>
          </a:prstGeom>
        </p:spPr>
        <p:txBody>
          <a:bodyPr vert="horz" wrap="square" lIns="0" tIns="0" rIns="0" bIns="0" rtlCol="0">
            <a:spAutoFit/>
          </a:bodyPr>
          <a:lstStyle/>
          <a:p>
            <a:pPr lvl="0"/>
            <a:r>
              <a:rPr lang="en-US" dirty="0"/>
              <a:t>Click to edit Primary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pyright"/>
          <p:cNvSpPr txBox="1"/>
          <p:nvPr userDrawn="1"/>
        </p:nvSpPr>
        <p:spPr bwMode="gray">
          <a:xfrm>
            <a:off x="595779" y="12776007"/>
            <a:ext cx="3120329" cy="107722"/>
          </a:xfrm>
          <a:prstGeom prst="rect">
            <a:avLst/>
          </a:prstGeom>
          <a:noFill/>
        </p:spPr>
        <p:txBody>
          <a:bodyPr wrap="square" lIns="0" tIns="0" rIns="0" bIns="0" rtlCol="0">
            <a:spAutoFit/>
          </a:bodyPr>
          <a:lstStyle/>
          <a:p>
            <a:pPr marL="0" marR="0" lvl="0" indent="0" algn="l" defTabSz="175807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mn-lt"/>
                <a:ea typeface="+mn-ea"/>
                <a:cs typeface="+mn-cs"/>
              </a:rPr>
              <a:t>© 2026 Advisory Board </a:t>
            </a:r>
            <a:r>
              <a:rPr kumimoji="0" lang="en-US" sz="700" b="0" i="0" u="none" strike="noStrike" kern="1200" cap="none" spc="0" normalizeH="0" baseline="0" noProof="0" dirty="0">
                <a:ln>
                  <a:noFill/>
                </a:ln>
                <a:solidFill>
                  <a:schemeClr val="tx1"/>
                </a:solidFill>
                <a:effectLst/>
                <a:uLnTx/>
                <a:uFillTx/>
                <a:latin typeface="+mn-lt"/>
                <a:ea typeface="+mn-ea"/>
                <a:cs typeface="Arial"/>
              </a:rPr>
              <a:t>• All rights reserved.</a:t>
            </a:r>
            <a:endParaRPr kumimoji="0" lang="en-US" sz="700" b="1" i="0" u="none" strike="noStrike" kern="1200" cap="none" spc="0" normalizeH="0" baseline="0" noProof="0" dirty="0">
              <a:ln>
                <a:noFill/>
              </a:ln>
              <a:solidFill>
                <a:schemeClr val="tx1"/>
              </a:solidFill>
              <a:effectLst/>
              <a:uLnTx/>
              <a:uFillTx/>
              <a:latin typeface="+mn-lt"/>
              <a:ea typeface="+mn-ea"/>
              <a:cs typeface="+mn-cs"/>
            </a:endParaRPr>
          </a:p>
        </p:txBody>
      </p:sp>
      <p:sp>
        <p:nvSpPr>
          <p:cNvPr id="13" name="Slide Number"/>
          <p:cNvSpPr txBox="1">
            <a:spLocks/>
          </p:cNvSpPr>
          <p:nvPr userDrawn="1"/>
        </p:nvSpPr>
        <p:spPr bwMode="gray">
          <a:xfrm>
            <a:off x="8747880" y="12739445"/>
            <a:ext cx="720217" cy="238976"/>
          </a:xfrm>
          <a:prstGeom prst="rect">
            <a:avLst/>
          </a:prstGeom>
        </p:spPr>
        <p:txBody>
          <a:bodyPr vert="horz" wrap="square" lIns="0" tIns="0" rIns="0" bIns="0" rtlCol="0" anchor="t">
            <a:spAutoFit/>
          </a:bodyPr>
          <a:lstStyle>
            <a:defPPr>
              <a:defRPr lang="en-US"/>
            </a:defPPr>
            <a:lvl1pPr marL="0" algn="ctr" defTabSz="1018879" rtl="0" eaLnBrk="1" latinLnBrk="0" hangingPunct="1">
              <a:defRPr sz="9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a:lstStyle>
          <a:p>
            <a:pPr algn="r"/>
            <a:fld id="{D1524D41-16DC-4D92-9EF9-071B213BE0F5}" type="slidenum">
              <a:rPr lang="en-US" sz="1553" b="1" smtClean="0">
                <a:solidFill>
                  <a:schemeClr val="tx1"/>
                </a:solidFill>
                <a:latin typeface="+mj-lt"/>
              </a:rPr>
              <a:pPr algn="r"/>
              <a:t>‹#›</a:t>
            </a:fld>
            <a:endParaRPr lang="en-US" sz="1553" b="1" dirty="0">
              <a:solidFill>
                <a:schemeClr val="tx1"/>
              </a:solidFill>
              <a:latin typeface="+mj-lt"/>
            </a:endParaRPr>
          </a:p>
        </p:txBody>
      </p:sp>
      <p:sp>
        <p:nvSpPr>
          <p:cNvPr id="267" name="Footer Placeholder"/>
          <p:cNvSpPr>
            <a:spLocks noGrp="1"/>
          </p:cNvSpPr>
          <p:nvPr>
            <p:ph type="ftr" sz="quarter" idx="3"/>
          </p:nvPr>
        </p:nvSpPr>
        <p:spPr bwMode="gray">
          <a:xfrm>
            <a:off x="0" y="13691968"/>
            <a:ext cx="820846" cy="47770"/>
          </a:xfrm>
          <a:prstGeom prst="rect">
            <a:avLst/>
          </a:prstGeom>
        </p:spPr>
        <p:txBody>
          <a:bodyPr vert="horz" wrap="square" lIns="0" tIns="0" rIns="0" bIns="0" rtlCol="0" anchor="t" anchorCtr="0">
            <a:spAutoFit/>
          </a:bodyPr>
          <a:lstStyle>
            <a:lvl1pPr algn="l">
              <a:lnSpc>
                <a:spcPct val="90000"/>
              </a:lnSpc>
              <a:defRPr sz="345">
                <a:solidFill>
                  <a:schemeClr val="bg1"/>
                </a:solidFill>
              </a:defRPr>
            </a:lvl1pPr>
          </a:lstStyle>
          <a:p>
            <a:r>
              <a:rPr lang="en-US" dirty="0"/>
              <a:t>Footer</a:t>
            </a:r>
          </a:p>
        </p:txBody>
      </p:sp>
      <p:sp>
        <p:nvSpPr>
          <p:cNvPr id="3" name="Date Placeholder">
            <a:extLst>
              <a:ext uri="{FF2B5EF4-FFF2-40B4-BE49-F238E27FC236}">
                <a16:creationId xmlns:a16="http://schemas.microsoft.com/office/drawing/2014/main" id="{663FA9FF-929F-4653-BBCD-68E0823C9338}"/>
              </a:ext>
            </a:extLst>
          </p:cNvPr>
          <p:cNvSpPr>
            <a:spLocks noGrp="1"/>
          </p:cNvSpPr>
          <p:nvPr>
            <p:ph type="dt" sz="half" idx="2"/>
          </p:nvPr>
        </p:nvSpPr>
        <p:spPr bwMode="gray">
          <a:xfrm>
            <a:off x="0" y="13767643"/>
            <a:ext cx="820846" cy="53091"/>
          </a:xfrm>
          <a:prstGeom prst="rect">
            <a:avLst/>
          </a:prstGeom>
        </p:spPr>
        <p:txBody>
          <a:bodyPr vert="horz" wrap="square" lIns="0" tIns="0" rIns="0" bIns="0" rtlCol="0" anchor="ctr">
            <a:spAutoFit/>
          </a:bodyPr>
          <a:lstStyle>
            <a:lvl1pPr algn="l">
              <a:defRPr sz="345">
                <a:solidFill>
                  <a:schemeClr val="bg1"/>
                </a:solidFill>
              </a:defRPr>
            </a:lvl1pPr>
          </a:lstStyle>
          <a:p>
            <a:fld id="{E15B03FE-5765-404A-A675-F7CFBC3483AE}" type="datetime1">
              <a:rPr lang="en-US" smtClean="0"/>
              <a:t>11/3/2026</a:t>
            </a:fld>
            <a:endParaRPr lang="en-US"/>
          </a:p>
        </p:txBody>
      </p:sp>
      <p:sp>
        <p:nvSpPr>
          <p:cNvPr id="4" name="Slide Number Placeholder">
            <a:extLst>
              <a:ext uri="{FF2B5EF4-FFF2-40B4-BE49-F238E27FC236}">
                <a16:creationId xmlns:a16="http://schemas.microsoft.com/office/drawing/2014/main" id="{D8E2AFCB-F294-45AE-B621-678410AC1F83}"/>
              </a:ext>
            </a:extLst>
          </p:cNvPr>
          <p:cNvSpPr>
            <a:spLocks noGrp="1"/>
          </p:cNvSpPr>
          <p:nvPr>
            <p:ph type="sldNum" sz="quarter" idx="4"/>
          </p:nvPr>
        </p:nvSpPr>
        <p:spPr bwMode="gray">
          <a:xfrm>
            <a:off x="-1" y="13839383"/>
            <a:ext cx="820846" cy="53091"/>
          </a:xfrm>
          <a:prstGeom prst="rect">
            <a:avLst/>
          </a:prstGeom>
        </p:spPr>
        <p:txBody>
          <a:bodyPr vert="horz" wrap="square" lIns="0" tIns="0" rIns="0" bIns="0" rtlCol="0" anchor="ctr">
            <a:spAutoFit/>
          </a:bodyPr>
          <a:lstStyle>
            <a:lvl1pPr algn="l">
              <a:defRPr sz="345">
                <a:solidFill>
                  <a:schemeClr val="bg1"/>
                </a:solidFill>
              </a:defRPr>
            </a:lvl1pPr>
          </a:lstStyle>
          <a:p>
            <a:fld id="{20D470FC-ADFD-4458-A561-9DE561131E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75" r:id="rId2"/>
    <p:sldLayoutId id="2147483749" r:id="rId3"/>
    <p:sldLayoutId id="2147483781" r:id="rId4"/>
    <p:sldLayoutId id="2147483758" r:id="rId5"/>
    <p:sldLayoutId id="2147483766" r:id="rId6"/>
    <p:sldLayoutId id="2147483774" r:id="rId7"/>
    <p:sldLayoutId id="2147483782" r:id="rId8"/>
    <p:sldLayoutId id="2147483783" r:id="rId9"/>
    <p:sldLayoutId id="2147483764" r:id="rId10"/>
    <p:sldLayoutId id="2147483784" r:id="rId11"/>
  </p:sldLayoutIdLst>
  <p:hf sldNum="0" hdr="0" ftr="0" dt="0"/>
  <p:txStyles>
    <p:titleStyle>
      <a:lvl1pPr algn="l" defTabSz="1758076" rtl="0" eaLnBrk="1" latinLnBrk="0" hangingPunct="1">
        <a:lnSpc>
          <a:spcPct val="90000"/>
        </a:lnSpc>
        <a:spcBef>
          <a:spcPct val="0"/>
        </a:spcBef>
        <a:buNone/>
        <a:defRPr sz="5522" b="0" kern="1200">
          <a:solidFill>
            <a:schemeClr val="accent5"/>
          </a:solidFill>
          <a:latin typeface="+mj-lt"/>
          <a:ea typeface="+mj-ea"/>
          <a:cs typeface="+mj-cs"/>
        </a:defRPr>
      </a:lvl1pPr>
    </p:titleStyle>
    <p:bodyStyle>
      <a:lvl1pPr marL="194486" indent="-194486" algn="l" defTabSz="1758076" rtl="0" eaLnBrk="1" latinLnBrk="0" hangingPunct="1">
        <a:lnSpc>
          <a:spcPct val="100000"/>
        </a:lnSpc>
        <a:spcBef>
          <a:spcPts val="1035"/>
        </a:spcBef>
        <a:buClr>
          <a:schemeClr val="tx1"/>
        </a:buClr>
        <a:buFont typeface="Arial" pitchFamily="34" charset="0"/>
        <a:buChar char="•"/>
        <a:defRPr sz="1726" kern="1200">
          <a:solidFill>
            <a:schemeClr val="tx1"/>
          </a:solidFill>
          <a:latin typeface="+mn-lt"/>
          <a:ea typeface="+mn-ea"/>
          <a:cs typeface="+mn-cs"/>
        </a:defRPr>
      </a:lvl1pPr>
      <a:lvl2pPr marL="397189" indent="-202703" algn="l" defTabSz="1758076" rtl="0" eaLnBrk="1" latinLnBrk="0" hangingPunct="1">
        <a:lnSpc>
          <a:spcPct val="100000"/>
        </a:lnSpc>
        <a:spcBef>
          <a:spcPts val="1035"/>
        </a:spcBef>
        <a:buClr>
          <a:schemeClr val="tx1"/>
        </a:buClr>
        <a:buFont typeface="Arial" pitchFamily="34" charset="0"/>
        <a:buChar char="–"/>
        <a:defRPr sz="1726" kern="1200">
          <a:solidFill>
            <a:schemeClr val="tx1"/>
          </a:solidFill>
          <a:latin typeface="+mn-lt"/>
          <a:ea typeface="+mn-ea"/>
          <a:cs typeface="+mn-cs"/>
        </a:defRPr>
      </a:lvl2pPr>
      <a:lvl3pPr marL="591674" indent="-194486" algn="l" defTabSz="1758076" rtl="0" eaLnBrk="1" latinLnBrk="0" hangingPunct="1">
        <a:lnSpc>
          <a:spcPct val="100000"/>
        </a:lnSpc>
        <a:spcBef>
          <a:spcPts val="1035"/>
        </a:spcBef>
        <a:buClr>
          <a:schemeClr val="tx1"/>
        </a:buClr>
        <a:buFont typeface="Arial" pitchFamily="34" charset="0"/>
        <a:buChar char="•"/>
        <a:defRPr sz="1726" kern="1200">
          <a:solidFill>
            <a:schemeClr val="tx1"/>
          </a:solidFill>
          <a:latin typeface="+mn-lt"/>
          <a:ea typeface="+mn-ea"/>
          <a:cs typeface="+mn-cs"/>
        </a:defRPr>
      </a:lvl3pPr>
      <a:lvl4pPr marL="791639" indent="-199965" algn="l" defTabSz="1758076" rtl="0" eaLnBrk="1" latinLnBrk="0" hangingPunct="1">
        <a:lnSpc>
          <a:spcPct val="100000"/>
        </a:lnSpc>
        <a:spcBef>
          <a:spcPts val="1035"/>
        </a:spcBef>
        <a:buClr>
          <a:schemeClr val="tx1"/>
        </a:buClr>
        <a:buFont typeface="Arial" pitchFamily="34" charset="0"/>
        <a:buChar char="–"/>
        <a:defRPr sz="1726" kern="1200">
          <a:solidFill>
            <a:schemeClr val="tx1"/>
          </a:solidFill>
          <a:latin typeface="+mn-lt"/>
          <a:ea typeface="+mn-ea"/>
          <a:cs typeface="+mn-cs"/>
        </a:defRPr>
      </a:lvl4pPr>
      <a:lvl5pPr marL="986123" indent="-194486" algn="l" defTabSz="1758076" rtl="0" eaLnBrk="1" latinLnBrk="0" hangingPunct="1">
        <a:lnSpc>
          <a:spcPct val="100000"/>
        </a:lnSpc>
        <a:spcBef>
          <a:spcPts val="1035"/>
        </a:spcBef>
        <a:buClr>
          <a:schemeClr val="tx1"/>
        </a:buClr>
        <a:buFont typeface="Arial" pitchFamily="34" charset="0"/>
        <a:buChar char="•"/>
        <a:defRPr sz="1726" kern="1200" baseline="0">
          <a:solidFill>
            <a:schemeClr val="tx1"/>
          </a:solidFill>
          <a:latin typeface="+mn-lt"/>
          <a:ea typeface="+mn-ea"/>
          <a:cs typeface="+mn-cs"/>
        </a:defRPr>
      </a:lvl5pPr>
      <a:lvl6pPr marL="1180610" indent="-197225" algn="l" defTabSz="1758076" rtl="0" eaLnBrk="1" latinLnBrk="0" hangingPunct="1">
        <a:lnSpc>
          <a:spcPct val="100000"/>
        </a:lnSpc>
        <a:spcBef>
          <a:spcPts val="1035"/>
        </a:spcBef>
        <a:buClr>
          <a:schemeClr val="accent6"/>
        </a:buClr>
        <a:buFont typeface="Arial" pitchFamily="34" charset="0"/>
        <a:buChar char="–"/>
        <a:defRPr sz="2071" kern="1200" baseline="0">
          <a:solidFill>
            <a:schemeClr val="tx1"/>
          </a:solidFill>
          <a:latin typeface="+mn-lt"/>
          <a:ea typeface="+mn-ea"/>
          <a:cs typeface="+mn-cs"/>
        </a:defRPr>
      </a:lvl6pPr>
      <a:lvl7pPr marL="1380573" indent="-197225" algn="l" defTabSz="1758076" rtl="0" eaLnBrk="1" latinLnBrk="0" hangingPunct="1">
        <a:lnSpc>
          <a:spcPct val="100000"/>
        </a:lnSpc>
        <a:spcBef>
          <a:spcPts val="1035"/>
        </a:spcBef>
        <a:buClr>
          <a:schemeClr val="accent6"/>
        </a:buClr>
        <a:buFont typeface="Arial" pitchFamily="34" charset="0"/>
        <a:buChar char="•"/>
        <a:defRPr sz="2071" kern="1200" baseline="0">
          <a:solidFill>
            <a:schemeClr val="tx1"/>
          </a:solidFill>
          <a:latin typeface="+mn-lt"/>
          <a:ea typeface="+mn-ea"/>
          <a:cs typeface="+mn-cs"/>
        </a:defRPr>
      </a:lvl7pPr>
      <a:lvl8pPr marL="1577797" indent="-197225" algn="l" defTabSz="1758076" rtl="0" eaLnBrk="1" latinLnBrk="0" hangingPunct="1">
        <a:lnSpc>
          <a:spcPct val="100000"/>
        </a:lnSpc>
        <a:spcBef>
          <a:spcPts val="1035"/>
        </a:spcBef>
        <a:buClr>
          <a:schemeClr val="accent6"/>
        </a:buClr>
        <a:buFont typeface="Arial" pitchFamily="34" charset="0"/>
        <a:buChar char="–"/>
        <a:defRPr sz="2071" kern="1200" baseline="0">
          <a:solidFill>
            <a:schemeClr val="tx1"/>
          </a:solidFill>
          <a:latin typeface="+mn-lt"/>
          <a:ea typeface="+mn-ea"/>
          <a:cs typeface="+mn-cs"/>
        </a:defRPr>
      </a:lvl8pPr>
      <a:lvl9pPr marL="1775022" indent="-197225" algn="l" defTabSz="1758076" rtl="0" eaLnBrk="1" latinLnBrk="0" hangingPunct="1">
        <a:lnSpc>
          <a:spcPct val="100000"/>
        </a:lnSpc>
        <a:spcBef>
          <a:spcPts val="1035"/>
        </a:spcBef>
        <a:buClr>
          <a:schemeClr val="accent6"/>
        </a:buClr>
        <a:buFont typeface="Arial" pitchFamily="34" charset="0"/>
        <a:buChar char="•"/>
        <a:defRPr sz="2071" kern="1200" baseline="0">
          <a:solidFill>
            <a:schemeClr val="tx1"/>
          </a:solidFill>
          <a:latin typeface="+mn-lt"/>
          <a:ea typeface="+mn-ea"/>
          <a:cs typeface="+mn-cs"/>
        </a:defRPr>
      </a:lvl9pPr>
    </p:bodyStyle>
    <p:otherStyle>
      <a:defPPr>
        <a:defRPr lang="en-US"/>
      </a:defPPr>
      <a:lvl1pPr marL="0" algn="l" defTabSz="1104458" rtl="0" eaLnBrk="1" latinLnBrk="0" hangingPunct="1">
        <a:spcBef>
          <a:spcPts val="518"/>
        </a:spcBef>
        <a:defRPr sz="1553" kern="1200">
          <a:solidFill>
            <a:schemeClr val="tx1"/>
          </a:solidFill>
          <a:latin typeface="+mn-lt"/>
          <a:ea typeface="+mn-ea"/>
          <a:cs typeface="+mn-cs"/>
        </a:defRPr>
      </a:lvl1pPr>
      <a:lvl2pPr marL="197225" indent="-197225" algn="l" defTabSz="1104458" rtl="0" eaLnBrk="1" latinLnBrk="0" hangingPunct="1">
        <a:spcBef>
          <a:spcPts val="518"/>
        </a:spcBef>
        <a:buSzPct val="100000"/>
        <a:buFont typeface="Arial" panose="020B0604020202020204" pitchFamily="34" charset="0"/>
        <a:buChar char="•"/>
        <a:defRPr sz="1553" kern="1200">
          <a:solidFill>
            <a:schemeClr val="tx1"/>
          </a:solidFill>
          <a:latin typeface="+mn-lt"/>
          <a:ea typeface="+mn-ea"/>
          <a:cs typeface="+mn-cs"/>
        </a:defRPr>
      </a:lvl2pPr>
      <a:lvl3pPr marL="394449" indent="-197225" algn="l" defTabSz="1104458" rtl="0" eaLnBrk="1" latinLnBrk="0" hangingPunct="1">
        <a:spcBef>
          <a:spcPts val="518"/>
        </a:spcBef>
        <a:buSzPct val="100000"/>
        <a:buFont typeface="Arial" panose="020B0604030504040204" pitchFamily="34" charset="0"/>
        <a:buChar char="–"/>
        <a:defRPr sz="1553" kern="1200">
          <a:solidFill>
            <a:schemeClr val="tx1"/>
          </a:solidFill>
          <a:latin typeface="+mn-lt"/>
          <a:ea typeface="+mn-ea"/>
          <a:cs typeface="+mn-cs"/>
        </a:defRPr>
      </a:lvl3pPr>
      <a:lvl4pPr marL="591674" indent="-197225" algn="l" defTabSz="1104458" rtl="0" eaLnBrk="1" latinLnBrk="0" hangingPunct="1">
        <a:spcBef>
          <a:spcPts val="518"/>
        </a:spcBef>
        <a:buSzPct val="100000"/>
        <a:buFont typeface="Arial" panose="020B0604020202020204" pitchFamily="34" charset="0"/>
        <a:buChar char="•"/>
        <a:defRPr sz="1553" kern="1200">
          <a:solidFill>
            <a:schemeClr val="tx1"/>
          </a:solidFill>
          <a:latin typeface="+mn-lt"/>
          <a:ea typeface="+mn-ea"/>
          <a:cs typeface="+mn-cs"/>
        </a:defRPr>
      </a:lvl4pPr>
      <a:lvl5pPr marL="788899" indent="-197225" algn="l" defTabSz="1104458" rtl="0" eaLnBrk="1" latinLnBrk="0" hangingPunct="1">
        <a:spcBef>
          <a:spcPts val="518"/>
        </a:spcBef>
        <a:buSzPct val="100000"/>
        <a:buFont typeface="Arial" panose="020B0604030504040204" pitchFamily="34" charset="0"/>
        <a:buChar char="–"/>
        <a:defRPr sz="1553" kern="1200">
          <a:solidFill>
            <a:schemeClr val="tx1"/>
          </a:solidFill>
          <a:latin typeface="+mn-lt"/>
          <a:ea typeface="+mn-ea"/>
          <a:cs typeface="+mn-cs"/>
        </a:defRPr>
      </a:lvl5pPr>
      <a:lvl6pPr marL="986123" indent="-197225" algn="l" defTabSz="1104458" rtl="0" eaLnBrk="1" latinLnBrk="0" hangingPunct="1">
        <a:spcBef>
          <a:spcPts val="518"/>
        </a:spcBef>
        <a:buSzPct val="100000"/>
        <a:buFont typeface="Arial" panose="020B0604020202020204" pitchFamily="34" charset="0"/>
        <a:buChar char="•"/>
        <a:defRPr sz="1553" kern="1200">
          <a:solidFill>
            <a:schemeClr val="tx1"/>
          </a:solidFill>
          <a:latin typeface="+mn-lt"/>
          <a:ea typeface="+mn-ea"/>
          <a:cs typeface="+mn-cs"/>
        </a:defRPr>
      </a:lvl6pPr>
      <a:lvl7pPr marL="1183348" indent="-197225" algn="l" defTabSz="1104458" rtl="0" eaLnBrk="1" latinLnBrk="0" hangingPunct="1">
        <a:spcBef>
          <a:spcPts val="518"/>
        </a:spcBef>
        <a:buSzPct val="100000"/>
        <a:buFont typeface="Arial" panose="020B0604030504040204" pitchFamily="34" charset="0"/>
        <a:buChar char="–"/>
        <a:defRPr sz="1553" kern="1200">
          <a:solidFill>
            <a:schemeClr val="tx1"/>
          </a:solidFill>
          <a:latin typeface="+mn-lt"/>
          <a:ea typeface="+mn-ea"/>
          <a:cs typeface="+mn-cs"/>
        </a:defRPr>
      </a:lvl7pPr>
      <a:lvl8pPr marL="1380573" indent="-197225" algn="l" defTabSz="1104458" rtl="0" eaLnBrk="1" latinLnBrk="0" hangingPunct="1">
        <a:spcBef>
          <a:spcPts val="518"/>
        </a:spcBef>
        <a:buSzPct val="100000"/>
        <a:buFont typeface="Arial" panose="020B0604020202020204" pitchFamily="34" charset="0"/>
        <a:buChar char="•"/>
        <a:defRPr sz="1553" kern="1200">
          <a:solidFill>
            <a:schemeClr val="tx1"/>
          </a:solidFill>
          <a:latin typeface="+mn-lt"/>
          <a:ea typeface="+mn-ea"/>
          <a:cs typeface="+mn-cs"/>
        </a:defRPr>
      </a:lvl8pPr>
      <a:lvl9pPr marL="1577797" indent="-197225" algn="l" defTabSz="1104458" rtl="0" eaLnBrk="1" latinLnBrk="0" hangingPunct="1">
        <a:spcBef>
          <a:spcPts val="518"/>
        </a:spcBef>
        <a:buSzPct val="100000"/>
        <a:buFont typeface="Arial" panose="020B0604030504040204" pitchFamily="34" charset="0"/>
        <a:buChar char="–"/>
        <a:defRPr sz="155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3" userDrawn="1">
          <p15:clr>
            <a:srgbClr val="C35EA4"/>
          </p15:clr>
        </p15:guide>
        <p15:guide id="2" pos="5963" userDrawn="1">
          <p15:clr>
            <a:srgbClr val="C35EA4"/>
          </p15:clr>
        </p15:guide>
        <p15:guide id="4" orient="horz" pos="7987"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14F080-C2DE-AA7A-4E0F-F9C67DCE77B3}"/>
              </a:ext>
            </a:extLst>
          </p:cNvPr>
          <p:cNvSpPr>
            <a:spLocks noGrp="1"/>
          </p:cNvSpPr>
          <p:nvPr>
            <p:ph type="title"/>
          </p:nvPr>
        </p:nvSpPr>
        <p:spPr>
          <a:xfrm>
            <a:off x="946673" y="3877202"/>
            <a:ext cx="8165054" cy="984885"/>
          </a:xfrm>
        </p:spPr>
        <p:txBody>
          <a:bodyPr/>
          <a:lstStyle/>
          <a:p>
            <a:r>
              <a:rPr lang="en-US" sz="3200" dirty="0"/>
              <a:t>Community data profile and community participation guidance and examples</a:t>
            </a:r>
          </a:p>
        </p:txBody>
      </p:sp>
      <p:sp>
        <p:nvSpPr>
          <p:cNvPr id="4" name="Text Placeholder 3">
            <a:extLst>
              <a:ext uri="{FF2B5EF4-FFF2-40B4-BE49-F238E27FC236}">
                <a16:creationId xmlns:a16="http://schemas.microsoft.com/office/drawing/2014/main" id="{8802AD4E-882F-B138-9507-623FE937BCE6}"/>
              </a:ext>
            </a:extLst>
          </p:cNvPr>
          <p:cNvSpPr>
            <a:spLocks noGrp="1"/>
          </p:cNvSpPr>
          <p:nvPr>
            <p:ph type="body" sz="quarter" idx="12"/>
          </p:nvPr>
        </p:nvSpPr>
        <p:spPr>
          <a:xfrm>
            <a:off x="1301675" y="6719428"/>
            <a:ext cx="5206701" cy="501932"/>
          </a:xfrm>
        </p:spPr>
        <p:txBody>
          <a:bodyPr vert="horz" wrap="square">
            <a:spAutoFit/>
          </a:bodyPr>
          <a:lstStyle/>
          <a:p>
            <a:pPr lvl="0"/>
            <a:r>
              <a:rPr lang="en-US" dirty="0"/>
              <a:t>Outlines key phases and considerations for planning long‑term intervention sustainability.</a:t>
            </a:r>
          </a:p>
        </p:txBody>
      </p:sp>
      <p:sp>
        <p:nvSpPr>
          <p:cNvPr id="5" name="Text Placeholder 4">
            <a:extLst>
              <a:ext uri="{FF2B5EF4-FFF2-40B4-BE49-F238E27FC236}">
                <a16:creationId xmlns:a16="http://schemas.microsoft.com/office/drawing/2014/main" id="{EC17B4EB-9E72-0A4A-85C0-D5676667D85A}"/>
              </a:ext>
            </a:extLst>
          </p:cNvPr>
          <p:cNvSpPr>
            <a:spLocks noGrp="1"/>
          </p:cNvSpPr>
          <p:nvPr>
            <p:ph type="body" sz="quarter" idx="57"/>
          </p:nvPr>
        </p:nvSpPr>
        <p:spPr>
          <a:xfrm>
            <a:off x="7960501" y="7067202"/>
            <a:ext cx="1506229" cy="179234"/>
          </a:xfrm>
        </p:spPr>
        <p:txBody>
          <a:bodyPr/>
          <a:lstStyle/>
          <a:p>
            <a:r>
              <a:rPr lang="en-US" dirty="0"/>
              <a:t>November 2026</a:t>
            </a:r>
          </a:p>
        </p:txBody>
      </p:sp>
      <p:pic>
        <p:nvPicPr>
          <p:cNvPr id="16" name="Picture 15">
            <a:extLst>
              <a:ext uri="{FF2B5EF4-FFF2-40B4-BE49-F238E27FC236}">
                <a16:creationId xmlns:a16="http://schemas.microsoft.com/office/drawing/2014/main" id="{678AE23A-CE94-3437-7B60-EACB4DF76D89}"/>
              </a:ext>
            </a:extLst>
          </p:cNvPr>
          <p:cNvPicPr>
            <a:picLocks noChangeAspect="1"/>
          </p:cNvPicPr>
          <p:nvPr/>
        </p:nvPicPr>
        <p:blipFill>
          <a:blip r:embed="rId2"/>
          <a:stretch>
            <a:fillRect/>
          </a:stretch>
        </p:blipFill>
        <p:spPr>
          <a:xfrm>
            <a:off x="7179563" y="8438600"/>
            <a:ext cx="1920240" cy="148943"/>
          </a:xfrm>
          <a:prstGeom prst="rect">
            <a:avLst/>
          </a:prstGeom>
        </p:spPr>
      </p:pic>
      <p:sp>
        <p:nvSpPr>
          <p:cNvPr id="18" name="Audience label">
            <a:extLst>
              <a:ext uri="{FF2B5EF4-FFF2-40B4-BE49-F238E27FC236}">
                <a16:creationId xmlns:a16="http://schemas.microsoft.com/office/drawing/2014/main" id="{06C8AA4F-A35F-B94A-6C73-686264E6B202}"/>
              </a:ext>
            </a:extLst>
          </p:cNvPr>
          <p:cNvSpPr txBox="1"/>
          <p:nvPr/>
        </p:nvSpPr>
        <p:spPr bwMode="gray">
          <a:xfrm>
            <a:off x="7179563" y="8140065"/>
            <a:ext cx="1524973" cy="138499"/>
          </a:xfrm>
          <a:prstGeom prst="rect">
            <a:avLst/>
          </a:prstGeom>
          <a:noFill/>
        </p:spPr>
        <p:txBody>
          <a:bodyPr wrap="square" lIns="0" tIns="0" rIns="0" bIns="0" rtlCol="0">
            <a:spAutoFit/>
          </a:bodyPr>
          <a:lstStyle/>
          <a:p>
            <a:pPr>
              <a:spcBef>
                <a:spcPts val="500"/>
              </a:spcBef>
              <a:buClr>
                <a:schemeClr val="accent6"/>
              </a:buClr>
            </a:pPr>
            <a:r>
              <a:rPr lang="en-US" sz="900" b="1" dirty="0"/>
              <a:t>Sponsored by:</a:t>
            </a:r>
          </a:p>
        </p:txBody>
      </p:sp>
      <p:sp>
        <p:nvSpPr>
          <p:cNvPr id="6" name="TextBox 5">
            <a:extLst>
              <a:ext uri="{FF2B5EF4-FFF2-40B4-BE49-F238E27FC236}">
                <a16:creationId xmlns:a16="http://schemas.microsoft.com/office/drawing/2014/main" id="{5D8639B3-C78E-FB00-8573-20A4BA3104FC}"/>
              </a:ext>
            </a:extLst>
          </p:cNvPr>
          <p:cNvSpPr txBox="1"/>
          <p:nvPr/>
        </p:nvSpPr>
        <p:spPr bwMode="gray">
          <a:xfrm>
            <a:off x="4954772" y="2923953"/>
            <a:ext cx="65" cy="153888"/>
          </a:xfrm>
          <a:prstGeom prst="rect">
            <a:avLst/>
          </a:prstGeom>
          <a:noFill/>
        </p:spPr>
        <p:txBody>
          <a:bodyPr wrap="none" lIns="0" tIns="0" rIns="0" bIns="0" rtlCol="0">
            <a:spAutoFit/>
          </a:bodyPr>
          <a:lstStyle/>
          <a:p>
            <a:pPr algn="l">
              <a:spcBef>
                <a:spcPts val="800"/>
              </a:spcBef>
              <a:buClr>
                <a:schemeClr val="accent6"/>
              </a:buClr>
            </a:pPr>
            <a:endParaRPr lang="en-US" sz="1000" dirty="0"/>
          </a:p>
        </p:txBody>
      </p:sp>
    </p:spTree>
    <p:extLst>
      <p:ext uri="{BB962C8B-B14F-4D97-AF65-F5344CB8AC3E}">
        <p14:creationId xmlns:p14="http://schemas.microsoft.com/office/powerpoint/2010/main" val="2130061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A80D9D-24B1-8432-6695-23EB2E5856F3}"/>
              </a:ext>
            </a:extLst>
          </p:cNvPr>
          <p:cNvSpPr txBox="1"/>
          <p:nvPr/>
        </p:nvSpPr>
        <p:spPr bwMode="gray">
          <a:xfrm>
            <a:off x="592137" y="630320"/>
            <a:ext cx="7050087" cy="392543"/>
          </a:xfrm>
          <a:prstGeom prst="rect">
            <a:avLst/>
          </a:prstGeom>
          <a:noFill/>
        </p:spPr>
        <p:txBody>
          <a:bodyPr vert="horz" wrap="square" lIns="0" tIns="0" rIns="0" bIns="0" rtlCol="0">
            <a:spAutoFit/>
          </a:bodyPr>
          <a:lstStyle/>
          <a:p>
            <a:pPr>
              <a:lnSpc>
                <a:spcPct val="110000"/>
              </a:lnSpc>
              <a:spcBef>
                <a:spcPts val="1380"/>
              </a:spcBef>
              <a:buClr>
                <a:schemeClr val="accent6"/>
              </a:buClr>
            </a:pPr>
            <a:r>
              <a:rPr lang="en-US" sz="2500" dirty="0">
                <a:latin typeface="+mj-lt"/>
              </a:rPr>
              <a:t>Community data profile and community participation</a:t>
            </a:r>
          </a:p>
        </p:txBody>
      </p:sp>
      <p:sp>
        <p:nvSpPr>
          <p:cNvPr id="4" name="TextBox 3">
            <a:extLst>
              <a:ext uri="{FF2B5EF4-FFF2-40B4-BE49-F238E27FC236}">
                <a16:creationId xmlns:a16="http://schemas.microsoft.com/office/drawing/2014/main" id="{27392F89-5106-D39D-A2D1-99709E899CC8}"/>
              </a:ext>
            </a:extLst>
          </p:cNvPr>
          <p:cNvSpPr txBox="1"/>
          <p:nvPr/>
        </p:nvSpPr>
        <p:spPr bwMode="gray">
          <a:xfrm>
            <a:off x="603714" y="1175995"/>
            <a:ext cx="5947558" cy="218586"/>
          </a:xfrm>
          <a:prstGeom prst="rect">
            <a:avLst/>
          </a:prstGeom>
          <a:noFill/>
        </p:spPr>
        <p:txBody>
          <a:bodyPr vert="horz" wrap="square" lIns="0" tIns="0" rIns="0" bIns="0" rtlCol="0">
            <a:spAutoFit/>
          </a:bodyPr>
          <a:lstStyle/>
          <a:p>
            <a:pPr>
              <a:lnSpc>
                <a:spcPct val="110000"/>
              </a:lnSpc>
              <a:spcBef>
                <a:spcPts val="1380"/>
              </a:spcBef>
              <a:buClr>
                <a:schemeClr val="accent6"/>
              </a:buClr>
            </a:pPr>
            <a:r>
              <a:rPr lang="en-US" sz="1400" dirty="0">
                <a:solidFill>
                  <a:schemeClr val="accent3"/>
                </a:solidFill>
              </a:rPr>
              <a:t>Guidance and examples</a:t>
            </a:r>
          </a:p>
        </p:txBody>
      </p:sp>
      <p:sp>
        <p:nvSpPr>
          <p:cNvPr id="15" name="TextBox 14">
            <a:extLst>
              <a:ext uri="{FF2B5EF4-FFF2-40B4-BE49-F238E27FC236}">
                <a16:creationId xmlns:a16="http://schemas.microsoft.com/office/drawing/2014/main" id="{9773ACE7-54F5-A236-F1F9-7284B52D4935}"/>
              </a:ext>
            </a:extLst>
          </p:cNvPr>
          <p:cNvSpPr txBox="1"/>
          <p:nvPr/>
        </p:nvSpPr>
        <p:spPr bwMode="gray">
          <a:xfrm>
            <a:off x="607431" y="1544047"/>
            <a:ext cx="7050086" cy="615553"/>
          </a:xfrm>
          <a:prstGeom prst="rect">
            <a:avLst/>
          </a:prstGeom>
          <a:noFill/>
        </p:spPr>
        <p:txBody>
          <a:bodyPr vert="horz" wrap="square" lIns="0" tIns="0" rIns="0" bIns="0" rtlCol="0">
            <a:spAutoFit/>
          </a:bodyPr>
          <a:lstStyle/>
          <a:p>
            <a:pPr defTabSz="1577797">
              <a:spcBef>
                <a:spcPts val="1035"/>
              </a:spcBef>
              <a:defRPr/>
            </a:pPr>
            <a:r>
              <a:rPr lang="en-US" sz="1000" dirty="0">
                <a:solidFill>
                  <a:srgbClr val="000000"/>
                </a:solidFill>
                <a:latin typeface="Arial" panose="020B0604020202020204"/>
                <a:ea typeface="Calibri" panose="020F0502020204030204" pitchFamily="34" charset="0"/>
                <a:cs typeface="Times New Roman" panose="02020603050405020304" pitchFamily="18" charset="0"/>
              </a:rPr>
              <a:t>Every community is unique. And every aspect of community programs should be informed and powered by community data analysis</a:t>
            </a:r>
            <a:r>
              <a:rPr lang="en-US" sz="1000" b="1" dirty="0">
                <a:solidFill>
                  <a:srgbClr val="000000"/>
                </a:solidFill>
                <a:latin typeface="Arial" panose="020B0604020202020204"/>
                <a:ea typeface="Calibri" panose="020F0502020204030204" pitchFamily="34" charset="0"/>
                <a:cs typeface="Times New Roman" panose="02020603050405020304" pitchFamily="18" charset="0"/>
              </a:rPr>
              <a:t> </a:t>
            </a:r>
            <a:r>
              <a:rPr lang="en-US" sz="1000" dirty="0">
                <a:solidFill>
                  <a:srgbClr val="000000"/>
                </a:solidFill>
                <a:latin typeface="Arial" panose="020B0604020202020204"/>
                <a:ea typeface="Calibri" panose="020F0502020204030204" pitchFamily="34" charset="0"/>
                <a:cs typeface="Times New Roman" panose="02020603050405020304" pitchFamily="18" charset="0"/>
              </a:rPr>
              <a:t>and community participation. </a:t>
            </a:r>
            <a:r>
              <a:rPr lang="en-US" sz="1000" b="1" dirty="0">
                <a:solidFill>
                  <a:srgbClr val="000000"/>
                </a:solidFill>
                <a:latin typeface="Arial" panose="020B0604020202020204"/>
                <a:ea typeface="Calibri" panose="020F0502020204030204" pitchFamily="34" charset="0"/>
                <a:cs typeface="Times New Roman" panose="02020603050405020304" pitchFamily="18" charset="0"/>
              </a:rPr>
              <a:t>The qualitative insights that come from community listening are critical, because they can help better understand patterns in quantitative data — and either validate a strategy or indicate a needed shift in priorities.  </a:t>
            </a:r>
            <a:endParaRPr lang="en-US" sz="1000" b="1" dirty="0">
              <a:solidFill>
                <a:srgbClr val="000000"/>
              </a:solidFill>
              <a:latin typeface="Arial" panose="020B0604020202020204"/>
            </a:endParaRPr>
          </a:p>
        </p:txBody>
      </p:sp>
      <p:grpSp>
        <p:nvGrpSpPr>
          <p:cNvPr id="25" name="Group 24">
            <a:extLst>
              <a:ext uri="{FF2B5EF4-FFF2-40B4-BE49-F238E27FC236}">
                <a16:creationId xmlns:a16="http://schemas.microsoft.com/office/drawing/2014/main" id="{C61448B6-E971-F611-F83D-0394A02003A8}"/>
              </a:ext>
            </a:extLst>
          </p:cNvPr>
          <p:cNvGrpSpPr/>
          <p:nvPr/>
        </p:nvGrpSpPr>
        <p:grpSpPr>
          <a:xfrm>
            <a:off x="592138" y="2332112"/>
            <a:ext cx="2928700" cy="2959229"/>
            <a:chOff x="592138" y="2332112"/>
            <a:chExt cx="2596355" cy="2959229"/>
          </a:xfrm>
        </p:grpSpPr>
        <p:sp>
          <p:nvSpPr>
            <p:cNvPr id="16" name="TextBox 15">
              <a:extLst>
                <a:ext uri="{FF2B5EF4-FFF2-40B4-BE49-F238E27FC236}">
                  <a16:creationId xmlns:a16="http://schemas.microsoft.com/office/drawing/2014/main" id="{56FAA916-444D-C912-09FB-E64619CA508A}"/>
                </a:ext>
              </a:extLst>
            </p:cNvPr>
            <p:cNvSpPr txBox="1"/>
            <p:nvPr/>
          </p:nvSpPr>
          <p:spPr bwMode="gray">
            <a:xfrm>
              <a:off x="603714" y="2332112"/>
              <a:ext cx="2103437" cy="169277"/>
            </a:xfrm>
            <a:prstGeom prst="rect">
              <a:avLst/>
            </a:prstGeom>
            <a:noFill/>
          </p:spPr>
          <p:txBody>
            <a:bodyPr wrap="square" lIns="0" tIns="0" rIns="0" bIns="0" rtlCol="0">
              <a:spAutoFit/>
            </a:bodyPr>
            <a:lstStyle/>
            <a:p>
              <a:pPr>
                <a:spcBef>
                  <a:spcPts val="800"/>
                </a:spcBef>
                <a:buClr>
                  <a:schemeClr val="accent6"/>
                </a:buClr>
              </a:pPr>
              <a:r>
                <a:rPr lang="en-US" sz="1100" b="1" dirty="0"/>
                <a:t>Community data profile</a:t>
              </a:r>
            </a:p>
          </p:txBody>
        </p:sp>
        <p:sp>
          <p:nvSpPr>
            <p:cNvPr id="20" name="TextBox 19">
              <a:extLst>
                <a:ext uri="{FF2B5EF4-FFF2-40B4-BE49-F238E27FC236}">
                  <a16:creationId xmlns:a16="http://schemas.microsoft.com/office/drawing/2014/main" id="{F316FABE-FAB9-2BCF-50A5-3FC281D28D35}"/>
                </a:ext>
              </a:extLst>
            </p:cNvPr>
            <p:cNvSpPr txBox="1"/>
            <p:nvPr/>
          </p:nvSpPr>
          <p:spPr bwMode="gray">
            <a:xfrm>
              <a:off x="592138" y="2582907"/>
              <a:ext cx="2596355" cy="2708434"/>
            </a:xfrm>
            <a:prstGeom prst="rect">
              <a:avLst/>
            </a:prstGeom>
            <a:noFill/>
          </p:spPr>
          <p:txBody>
            <a:bodyPr wrap="square">
              <a:spAutoFit/>
            </a:bodyPr>
            <a:lstStyle/>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Demographics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Well-being index and poverty line </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Income equality and economic stability​</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ALICE (Asset Limited, Income Constrained, Employed)measure (if available)</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Social Vulnerability Index</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Minority Health Social Vulnerability Index​ (developed by the Centers for Disease Control)</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Education attainment</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Housing, transportation, and safety</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Food access and physical activity</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Air and water quality</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Chronic conditions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Substance abuse</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Suicide</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Violent crime</a:t>
              </a:r>
              <a:endParaRPr lang="en-US" sz="1000" dirty="0">
                <a:solidFill>
                  <a:srgbClr val="FF0000"/>
                </a:solidFill>
                <a:latin typeface="Arial" panose="020B0604020202020204"/>
              </a:endParaRPr>
            </a:p>
          </p:txBody>
        </p:sp>
      </p:grpSp>
      <p:grpSp>
        <p:nvGrpSpPr>
          <p:cNvPr id="26" name="Group 25">
            <a:extLst>
              <a:ext uri="{FF2B5EF4-FFF2-40B4-BE49-F238E27FC236}">
                <a16:creationId xmlns:a16="http://schemas.microsoft.com/office/drawing/2014/main" id="{84370A87-1FED-4CF5-4A36-C32EF03081B8}"/>
              </a:ext>
            </a:extLst>
          </p:cNvPr>
          <p:cNvGrpSpPr/>
          <p:nvPr/>
        </p:nvGrpSpPr>
        <p:grpSpPr>
          <a:xfrm>
            <a:off x="3731717" y="2332112"/>
            <a:ext cx="2629694" cy="2651452"/>
            <a:chOff x="3188494" y="2332112"/>
            <a:chExt cx="2629694" cy="2651452"/>
          </a:xfrm>
        </p:grpSpPr>
        <p:sp>
          <p:nvSpPr>
            <p:cNvPr id="17" name="TextBox 16">
              <a:extLst>
                <a:ext uri="{FF2B5EF4-FFF2-40B4-BE49-F238E27FC236}">
                  <a16:creationId xmlns:a16="http://schemas.microsoft.com/office/drawing/2014/main" id="{14B475C2-7735-EFEC-05D4-F5C7978EC975}"/>
                </a:ext>
              </a:extLst>
            </p:cNvPr>
            <p:cNvSpPr txBox="1"/>
            <p:nvPr/>
          </p:nvSpPr>
          <p:spPr bwMode="gray">
            <a:xfrm>
              <a:off x="3188494" y="2332112"/>
              <a:ext cx="2103437" cy="169277"/>
            </a:xfrm>
            <a:prstGeom prst="rect">
              <a:avLst/>
            </a:prstGeom>
            <a:noFill/>
          </p:spPr>
          <p:txBody>
            <a:bodyPr wrap="square" lIns="0" tIns="0" rIns="0" bIns="0" rtlCol="0">
              <a:spAutoFit/>
            </a:bodyPr>
            <a:lstStyle/>
            <a:p>
              <a:pPr>
                <a:spcBef>
                  <a:spcPts val="800"/>
                </a:spcBef>
                <a:buClr>
                  <a:schemeClr val="accent6"/>
                </a:buClr>
              </a:pPr>
              <a:r>
                <a:rPr lang="en-US" sz="1100" b="1" dirty="0"/>
                <a:t>Community surveying</a:t>
              </a:r>
            </a:p>
          </p:txBody>
        </p:sp>
        <p:sp>
          <p:nvSpPr>
            <p:cNvPr id="21" name="TextBox 20">
              <a:extLst>
                <a:ext uri="{FF2B5EF4-FFF2-40B4-BE49-F238E27FC236}">
                  <a16:creationId xmlns:a16="http://schemas.microsoft.com/office/drawing/2014/main" id="{C584FDB2-7DA7-A61F-68FF-E18FB8929235}"/>
                </a:ext>
              </a:extLst>
            </p:cNvPr>
            <p:cNvSpPr txBox="1"/>
            <p:nvPr/>
          </p:nvSpPr>
          <p:spPr bwMode="gray">
            <a:xfrm>
              <a:off x="3188494" y="2582907"/>
              <a:ext cx="2629694" cy="2400657"/>
            </a:xfrm>
            <a:prstGeom prst="rect">
              <a:avLst/>
            </a:prstGeom>
            <a:noFill/>
          </p:spPr>
          <p:txBody>
            <a:bodyPr wrap="square">
              <a:spAutoFit/>
            </a:bodyPr>
            <a:lstStyle/>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Set clear survey objectives to make sure the audience understands the initiative’s mission and vision.</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Follow up with participants to remind them to complete survey.</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Write plain and relevant questions.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Ensure response options are not biased.</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Provide a good range of answers for multiple-choice questions.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State expectations for open-ended questions.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Test the survey internally before sharing it with the community.</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Plan actions to take if results are not satisfactory.</a:t>
              </a:r>
            </a:p>
          </p:txBody>
        </p:sp>
      </p:grpSp>
      <p:grpSp>
        <p:nvGrpSpPr>
          <p:cNvPr id="33" name="Group 32">
            <a:extLst>
              <a:ext uri="{FF2B5EF4-FFF2-40B4-BE49-F238E27FC236}">
                <a16:creationId xmlns:a16="http://schemas.microsoft.com/office/drawing/2014/main" id="{58064B4B-5FA4-FA08-18D1-5F881D21310D}"/>
              </a:ext>
            </a:extLst>
          </p:cNvPr>
          <p:cNvGrpSpPr/>
          <p:nvPr/>
        </p:nvGrpSpPr>
        <p:grpSpPr>
          <a:xfrm>
            <a:off x="6904634" y="2332112"/>
            <a:ext cx="2629694" cy="2035899"/>
            <a:chOff x="6904634" y="2332112"/>
            <a:chExt cx="2629694" cy="2035899"/>
          </a:xfrm>
        </p:grpSpPr>
        <p:sp>
          <p:nvSpPr>
            <p:cNvPr id="18" name="TextBox 17">
              <a:extLst>
                <a:ext uri="{FF2B5EF4-FFF2-40B4-BE49-F238E27FC236}">
                  <a16:creationId xmlns:a16="http://schemas.microsoft.com/office/drawing/2014/main" id="{3E8BC06C-87CD-A543-5495-55BF3FFA71C3}"/>
                </a:ext>
              </a:extLst>
            </p:cNvPr>
            <p:cNvSpPr txBox="1"/>
            <p:nvPr/>
          </p:nvSpPr>
          <p:spPr bwMode="gray">
            <a:xfrm>
              <a:off x="6904634" y="2332112"/>
              <a:ext cx="2103437" cy="169277"/>
            </a:xfrm>
            <a:prstGeom prst="rect">
              <a:avLst/>
            </a:prstGeom>
            <a:noFill/>
          </p:spPr>
          <p:txBody>
            <a:bodyPr wrap="square" lIns="0" tIns="0" rIns="0" bIns="0" rtlCol="0">
              <a:spAutoFit/>
            </a:bodyPr>
            <a:lstStyle/>
            <a:p>
              <a:pPr>
                <a:spcBef>
                  <a:spcPts val="800"/>
                </a:spcBef>
                <a:buClr>
                  <a:schemeClr val="accent6"/>
                </a:buClr>
              </a:pPr>
              <a:r>
                <a:rPr lang="en-US" sz="1100" b="1" dirty="0"/>
                <a:t>Community listening</a:t>
              </a:r>
            </a:p>
          </p:txBody>
        </p:sp>
        <p:sp>
          <p:nvSpPr>
            <p:cNvPr id="22" name="TextBox 21">
              <a:extLst>
                <a:ext uri="{FF2B5EF4-FFF2-40B4-BE49-F238E27FC236}">
                  <a16:creationId xmlns:a16="http://schemas.microsoft.com/office/drawing/2014/main" id="{192564BE-2339-0761-11AC-93D6972E519F}"/>
                </a:ext>
              </a:extLst>
            </p:cNvPr>
            <p:cNvSpPr txBox="1"/>
            <p:nvPr/>
          </p:nvSpPr>
          <p:spPr bwMode="gray">
            <a:xfrm>
              <a:off x="6904634" y="2582907"/>
              <a:ext cx="2629694" cy="1785104"/>
            </a:xfrm>
            <a:prstGeom prst="rect">
              <a:avLst/>
            </a:prstGeom>
            <a:noFill/>
          </p:spPr>
          <p:txBody>
            <a:bodyPr wrap="square">
              <a:spAutoFit/>
            </a:bodyPr>
            <a:lstStyle/>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Define desired outcomes.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Structure session in categories.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Write question prompts.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Choose an experienced moderator who can minimize hierarchy and encourage the audience to be engaged.</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Make sure everyone has the same expectations before starting the session. Measure success.</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Communicate gratitude.</a:t>
              </a:r>
            </a:p>
            <a:p>
              <a:pPr marL="171450" indent="-171450" defTabSz="914400">
                <a:buClr>
                  <a:schemeClr val="accent6"/>
                </a:buClr>
                <a:buFont typeface="Arial" panose="020B0604020202020204" pitchFamily="34" charset="0"/>
                <a:buChar char="•"/>
                <a:defRPr/>
              </a:pPr>
              <a:r>
                <a:rPr lang="en-US" sz="1000" dirty="0">
                  <a:solidFill>
                    <a:srgbClr val="000000"/>
                  </a:solidFill>
                  <a:latin typeface="Arial" panose="020B0604020202020204"/>
                </a:rPr>
                <a:t>Share next steps.</a:t>
              </a:r>
            </a:p>
          </p:txBody>
        </p:sp>
      </p:grpSp>
      <p:sp>
        <p:nvSpPr>
          <p:cNvPr id="34" name="TextBox 33">
            <a:extLst>
              <a:ext uri="{FF2B5EF4-FFF2-40B4-BE49-F238E27FC236}">
                <a16:creationId xmlns:a16="http://schemas.microsoft.com/office/drawing/2014/main" id="{2D902BCB-8174-D4CF-0EA4-FF771F941C16}"/>
              </a:ext>
            </a:extLst>
          </p:cNvPr>
          <p:cNvSpPr txBox="1"/>
          <p:nvPr/>
        </p:nvSpPr>
        <p:spPr bwMode="gray">
          <a:xfrm>
            <a:off x="630832" y="5260315"/>
            <a:ext cx="7050087" cy="392543"/>
          </a:xfrm>
          <a:prstGeom prst="rect">
            <a:avLst/>
          </a:prstGeom>
          <a:noFill/>
        </p:spPr>
        <p:txBody>
          <a:bodyPr vert="horz" wrap="square" lIns="0" tIns="0" rIns="0" bIns="0" rtlCol="0">
            <a:spAutoFit/>
          </a:bodyPr>
          <a:lstStyle/>
          <a:p>
            <a:pPr>
              <a:lnSpc>
                <a:spcPct val="110000"/>
              </a:lnSpc>
              <a:spcBef>
                <a:spcPts val="1380"/>
              </a:spcBef>
              <a:buClr>
                <a:schemeClr val="accent6"/>
              </a:buClr>
            </a:pPr>
            <a:r>
              <a:rPr lang="en-US" sz="2500" dirty="0">
                <a:latin typeface="+mj-lt"/>
              </a:rPr>
              <a:t>Timeline</a:t>
            </a:r>
          </a:p>
        </p:txBody>
      </p:sp>
      <p:sp>
        <p:nvSpPr>
          <p:cNvPr id="35" name="TextBox 34">
            <a:extLst>
              <a:ext uri="{FF2B5EF4-FFF2-40B4-BE49-F238E27FC236}">
                <a16:creationId xmlns:a16="http://schemas.microsoft.com/office/drawing/2014/main" id="{196D40FF-7368-13CB-42B6-C9FDA26B50DD}"/>
              </a:ext>
            </a:extLst>
          </p:cNvPr>
          <p:cNvSpPr txBox="1"/>
          <p:nvPr/>
        </p:nvSpPr>
        <p:spPr bwMode="gray">
          <a:xfrm>
            <a:off x="607431" y="5755992"/>
            <a:ext cx="7050086" cy="307777"/>
          </a:xfrm>
          <a:prstGeom prst="rect">
            <a:avLst/>
          </a:prstGeom>
          <a:noFill/>
        </p:spPr>
        <p:txBody>
          <a:bodyPr vert="horz" wrap="square" lIns="0" tIns="0" rIns="0" bIns="0" rtlCol="0">
            <a:spAutoFit/>
          </a:bodyPr>
          <a:lstStyle/>
          <a:p>
            <a:pPr defTabSz="1577797">
              <a:spcBef>
                <a:spcPts val="1035"/>
              </a:spcBef>
              <a:defRPr/>
            </a:pPr>
            <a:r>
              <a:rPr lang="en-US" sz="1000" dirty="0">
                <a:solidFill>
                  <a:srgbClr val="000000"/>
                </a:solidFill>
                <a:latin typeface="Arial" panose="020B0604020202020204"/>
                <a:ea typeface="Calibri" panose="020F0502020204030204" pitchFamily="34" charset="0"/>
                <a:cs typeface="Times New Roman" panose="02020603050405020304" pitchFamily="18" charset="0"/>
              </a:rPr>
              <a:t>Community-level changes don't happen overnight. It takes time to reduce disparities and improve health outcomes. To ensure that your program stays on track, create a collaborative timeline that guides the team toward desired outcomes. </a:t>
            </a:r>
          </a:p>
        </p:txBody>
      </p:sp>
      <p:graphicFrame>
        <p:nvGraphicFramePr>
          <p:cNvPr id="36" name="Table 35">
            <a:extLst>
              <a:ext uri="{FF2B5EF4-FFF2-40B4-BE49-F238E27FC236}">
                <a16:creationId xmlns:a16="http://schemas.microsoft.com/office/drawing/2014/main" id="{B46218E6-EE74-C757-80C3-BAFC176277A0}"/>
              </a:ext>
            </a:extLst>
          </p:cNvPr>
          <p:cNvGraphicFramePr>
            <a:graphicFrameLocks noGrp="1"/>
          </p:cNvGraphicFramePr>
          <p:nvPr>
            <p:extLst>
              <p:ext uri="{D42A27DB-BD31-4B8C-83A1-F6EECF244321}">
                <p14:modId xmlns:p14="http://schemas.microsoft.com/office/powerpoint/2010/main" val="63302537"/>
              </p:ext>
            </p:extLst>
          </p:nvPr>
        </p:nvGraphicFramePr>
        <p:xfrm>
          <a:off x="592137" y="7746015"/>
          <a:ext cx="8874126" cy="4853940"/>
        </p:xfrm>
        <a:graphic>
          <a:graphicData uri="http://schemas.openxmlformats.org/drawingml/2006/table">
            <a:tbl>
              <a:tblPr firstRow="1" bandRow="1">
                <a:tableStyleId>{C083E6E3-FA7D-4D7B-A595-EF9225AFEA82}</a:tableStyleId>
              </a:tblPr>
              <a:tblGrid>
                <a:gridCol w="1537605">
                  <a:extLst>
                    <a:ext uri="{9D8B030D-6E8A-4147-A177-3AD203B41FA5}">
                      <a16:colId xmlns:a16="http://schemas.microsoft.com/office/drawing/2014/main" val="1976296861"/>
                    </a:ext>
                  </a:extLst>
                </a:gridCol>
                <a:gridCol w="4378479">
                  <a:extLst>
                    <a:ext uri="{9D8B030D-6E8A-4147-A177-3AD203B41FA5}">
                      <a16:colId xmlns:a16="http://schemas.microsoft.com/office/drawing/2014/main" val="3646969641"/>
                    </a:ext>
                  </a:extLst>
                </a:gridCol>
                <a:gridCol w="2958042">
                  <a:extLst>
                    <a:ext uri="{9D8B030D-6E8A-4147-A177-3AD203B41FA5}">
                      <a16:colId xmlns:a16="http://schemas.microsoft.com/office/drawing/2014/main" val="3222421178"/>
                    </a:ext>
                  </a:extLst>
                </a:gridCol>
              </a:tblGrid>
              <a:tr h="370840">
                <a:tc>
                  <a:txBody>
                    <a:bodyPr/>
                    <a:lstStyle/>
                    <a:p>
                      <a:r>
                        <a:rPr lang="en-US" sz="1000" dirty="0"/>
                        <a:t>Year</a:t>
                      </a:r>
                    </a:p>
                  </a:txBody>
                  <a:tcPr/>
                </a:tc>
                <a:tc>
                  <a:txBody>
                    <a:bodyPr/>
                    <a:lstStyle/>
                    <a:p>
                      <a:r>
                        <a:rPr lang="en-US" sz="1000" dirty="0"/>
                        <a:t>Key programmatic activities</a:t>
                      </a:r>
                    </a:p>
                  </a:txBody>
                  <a:tcPr/>
                </a:tc>
                <a:tc>
                  <a:txBody>
                    <a:bodyPr/>
                    <a:lstStyle/>
                    <a:p>
                      <a:r>
                        <a:rPr lang="en-US" sz="1000" dirty="0"/>
                        <a:t>Key contract and </a:t>
                      </a:r>
                      <a:r>
                        <a:rPr lang="en-US" sz="1000"/>
                        <a:t>funding activities</a:t>
                      </a:r>
                      <a:endParaRPr lang="en-US" sz="1000" dirty="0"/>
                    </a:p>
                  </a:txBody>
                  <a:tcPr/>
                </a:tc>
                <a:extLst>
                  <a:ext uri="{0D108BD9-81ED-4DB2-BD59-A6C34878D82A}">
                    <a16:rowId xmlns:a16="http://schemas.microsoft.com/office/drawing/2014/main" val="1998470611"/>
                  </a:ext>
                </a:extLst>
              </a:tr>
              <a:tr h="370840">
                <a:tc rowSpan="3">
                  <a:txBody>
                    <a:bodyPr/>
                    <a:lstStyle/>
                    <a:p>
                      <a:pPr marL="119063" indent="-109538">
                        <a:tabLst/>
                      </a:pPr>
                      <a:r>
                        <a:rPr lang="en-US" sz="1000" b="1" dirty="0"/>
                        <a:t>1 (Discover, learn, assess, plan)</a:t>
                      </a:r>
                    </a:p>
                  </a:txBody>
                  <a:tcPr/>
                </a:tc>
                <a:tc>
                  <a:txBody>
                    <a:bodyPr/>
                    <a:lstStyle/>
                    <a:p>
                      <a:pPr marL="171450" indent="-171450">
                        <a:buClr>
                          <a:schemeClr val="accent6"/>
                        </a:buClr>
                        <a:buFont typeface="Arial" panose="020B0604020202020204" pitchFamily="34" charset="0"/>
                        <a:buChar char="•"/>
                      </a:pPr>
                      <a:r>
                        <a:rPr lang="en-US" sz="1000" dirty="0"/>
                        <a:t>​Narrow geographic area and identify potential partners</a:t>
                      </a:r>
                    </a:p>
                    <a:p>
                      <a:pPr marL="171450" indent="-171450">
                        <a:buClr>
                          <a:schemeClr val="accent6"/>
                        </a:buClr>
                        <a:buFont typeface="Arial" panose="020B0604020202020204" pitchFamily="34" charset="0"/>
                        <a:buChar char="•"/>
                      </a:pPr>
                      <a:r>
                        <a:rPr lang="en-US" sz="1000" dirty="0"/>
                        <a:t>Create community health data profile</a:t>
                      </a:r>
                    </a:p>
                    <a:p>
                      <a:pPr marL="171450" indent="-171450">
                        <a:buClr>
                          <a:schemeClr val="accent6"/>
                        </a:buClr>
                        <a:buFont typeface="Arial" panose="020B0604020202020204" pitchFamily="34" charset="0"/>
                        <a:buChar char="•"/>
                      </a:pPr>
                      <a:r>
                        <a:rPr lang="en-US" sz="1000" dirty="0"/>
                        <a:t>Confirm all partners</a:t>
                      </a:r>
                    </a:p>
                    <a:p>
                      <a:pPr marL="171450" indent="-171450">
                        <a:buClr>
                          <a:schemeClr val="accent6"/>
                        </a:buClr>
                        <a:buFont typeface="Arial" panose="020B0604020202020204" pitchFamily="34" charset="0"/>
                        <a:buChar char="•"/>
                      </a:pPr>
                      <a:r>
                        <a:rPr lang="en-US" sz="1000" dirty="0"/>
                        <a:t>Collect additional partner and community insights and data</a:t>
                      </a:r>
                    </a:p>
                    <a:p>
                      <a:pPr marL="171450" indent="-171450">
                        <a:buClr>
                          <a:schemeClr val="accent6"/>
                        </a:buClr>
                        <a:buFont typeface="Arial" panose="020B0604020202020204" pitchFamily="34" charset="0"/>
                        <a:buChar char="•"/>
                      </a:pPr>
                      <a:r>
                        <a:rPr lang="en-US" sz="1000" dirty="0"/>
                        <a:t>Conduct kickoff with all partners</a:t>
                      </a:r>
                    </a:p>
                  </a:txBody>
                  <a:tcPr/>
                </a:tc>
                <a:tc>
                  <a:txBody>
                    <a:bodyPr/>
                    <a:lstStyle/>
                    <a:p>
                      <a:pPr marL="171450" indent="-171450">
                        <a:buClr>
                          <a:schemeClr val="accent6"/>
                        </a:buClr>
                        <a:buFont typeface="Arial" panose="020B0604020202020204" pitchFamily="34" charset="0"/>
                        <a:buChar char="•"/>
                      </a:pPr>
                      <a:r>
                        <a:rPr lang="en-US" sz="1000" dirty="0"/>
                        <a:t>Business budget defined</a:t>
                      </a:r>
                    </a:p>
                    <a:p>
                      <a:pPr marL="171450" indent="-171450">
                        <a:buClr>
                          <a:schemeClr val="accent6"/>
                        </a:buClr>
                        <a:buFont typeface="Arial" panose="020B0604020202020204" pitchFamily="34" charset="0"/>
                        <a:buChar char="•"/>
                      </a:pPr>
                      <a:r>
                        <a:rPr lang="en-US" sz="1000" dirty="0"/>
                        <a:t>Execute non-disclosure agreement (NDA)</a:t>
                      </a:r>
                    </a:p>
                    <a:p>
                      <a:endParaRPr lang="en-US" sz="1000" dirty="0"/>
                    </a:p>
                  </a:txBody>
                  <a:tcPr/>
                </a:tc>
                <a:extLst>
                  <a:ext uri="{0D108BD9-81ED-4DB2-BD59-A6C34878D82A}">
                    <a16:rowId xmlns:a16="http://schemas.microsoft.com/office/drawing/2014/main" val="588201323"/>
                  </a:ext>
                </a:extLst>
              </a:tr>
              <a:tr h="370840">
                <a:tc vMerge="1">
                  <a:txBody>
                    <a:bodyPr/>
                    <a:lstStyle/>
                    <a:p>
                      <a:endParaRPr lang="en-US" sz="1000" dirty="0"/>
                    </a:p>
                  </a:txBody>
                  <a:tcPr/>
                </a:tc>
                <a:tc>
                  <a:txBody>
                    <a:bodyPr/>
                    <a:lstStyle/>
                    <a:p>
                      <a:pPr marL="171450" indent="-171450">
                        <a:buClr>
                          <a:schemeClr val="accent6"/>
                        </a:buClr>
                        <a:buFont typeface="Arial" panose="020B0604020202020204" pitchFamily="34" charset="0"/>
                        <a:buChar char="•"/>
                      </a:pPr>
                      <a:r>
                        <a:rPr lang="en-US" sz="1000" dirty="0"/>
                        <a:t>Refine focus area and population</a:t>
                      </a:r>
                    </a:p>
                    <a:p>
                      <a:pPr marL="171450" indent="-171450">
                        <a:buClr>
                          <a:schemeClr val="accent6"/>
                        </a:buClr>
                        <a:buFont typeface="Arial" panose="020B0604020202020204" pitchFamily="34" charset="0"/>
                        <a:buChar char="•"/>
                      </a:pPr>
                      <a:r>
                        <a:rPr lang="en-US" sz="1000" dirty="0"/>
                        <a:t>Create logic model and action plan </a:t>
                      </a:r>
                    </a:p>
                    <a:p>
                      <a:pPr marL="171450" indent="-171450">
                        <a:buClr>
                          <a:schemeClr val="accent6"/>
                        </a:buClr>
                        <a:buFont typeface="Arial" panose="020B0604020202020204" pitchFamily="34" charset="0"/>
                        <a:buChar char="•"/>
                      </a:pPr>
                      <a:r>
                        <a:rPr lang="en-US" sz="1000" dirty="0"/>
                        <a:t>Approve action plan and activities</a:t>
                      </a:r>
                    </a:p>
                  </a:txBody>
                  <a:tcPr>
                    <a:solidFill>
                      <a:schemeClr val="accent3">
                        <a:lumMod val="20000"/>
                        <a:lumOff val="80000"/>
                      </a:schemeClr>
                    </a:solidFill>
                  </a:tcPr>
                </a:tc>
                <a:tc>
                  <a:txBody>
                    <a:bodyPr/>
                    <a:lstStyle/>
                    <a:p>
                      <a:pPr marL="171450" indent="-171450">
                        <a:buClr>
                          <a:schemeClr val="accent6"/>
                        </a:buClr>
                        <a:buFont typeface="Arial" panose="020B0604020202020204" pitchFamily="34" charset="0"/>
                        <a:buChar char="•"/>
                      </a:pPr>
                      <a:r>
                        <a:rPr lang="en-US" sz="1000" dirty="0"/>
                        <a:t>Yearly experience survey</a:t>
                      </a:r>
                    </a:p>
                    <a:p>
                      <a:pPr marL="171450" indent="-171450">
                        <a:buClr>
                          <a:schemeClr val="accent6"/>
                        </a:buClr>
                        <a:buFont typeface="Arial" panose="020B0604020202020204" pitchFamily="34" charset="0"/>
                        <a:buChar char="•"/>
                      </a:pPr>
                      <a:r>
                        <a:rPr lang="en-US" sz="1000" dirty="0"/>
                        <a:t>Initial agreement with roles and responsibilities outlined and funding distribution based on planned activities</a:t>
                      </a:r>
                    </a:p>
                    <a:p>
                      <a:endParaRPr lang="en-US" sz="1000" dirty="0"/>
                    </a:p>
                  </a:txBody>
                  <a:tcPr>
                    <a:solidFill>
                      <a:schemeClr val="accent3">
                        <a:lumMod val="20000"/>
                        <a:lumOff val="80000"/>
                      </a:schemeClr>
                    </a:solidFill>
                  </a:tcPr>
                </a:tc>
                <a:extLst>
                  <a:ext uri="{0D108BD9-81ED-4DB2-BD59-A6C34878D82A}">
                    <a16:rowId xmlns:a16="http://schemas.microsoft.com/office/drawing/2014/main" val="4202884869"/>
                  </a:ext>
                </a:extLst>
              </a:tr>
              <a:tr h="370840">
                <a:tc vMerge="1">
                  <a:txBody>
                    <a:bodyPr/>
                    <a:lstStyle/>
                    <a:p>
                      <a:endParaRPr lang="en-US" sz="1000" dirty="0"/>
                    </a:p>
                  </a:txBody>
                  <a:tcPr/>
                </a:tc>
                <a:tc>
                  <a:txBody>
                    <a:bodyPr/>
                    <a:lstStyle/>
                    <a:p>
                      <a:pPr marL="171450" indent="-171450">
                        <a:buClr>
                          <a:schemeClr val="accent6"/>
                        </a:buClr>
                        <a:buFont typeface="Arial" panose="020B0604020202020204" pitchFamily="34" charset="0"/>
                        <a:buChar char="•"/>
                      </a:pPr>
                      <a:r>
                        <a:rPr lang="en-US" sz="1000" dirty="0"/>
                        <a:t>Create an evaluation plan</a:t>
                      </a:r>
                    </a:p>
                    <a:p>
                      <a:pPr marL="171450" indent="-171450">
                        <a:buClr>
                          <a:schemeClr val="accent6"/>
                        </a:buClr>
                        <a:buFont typeface="Arial" panose="020B0604020202020204" pitchFamily="34" charset="0"/>
                        <a:buChar char="•"/>
                      </a:pPr>
                      <a:r>
                        <a:rPr lang="en-US" sz="1000" dirty="0"/>
                        <a:t>Draft an initial sustainability plan </a:t>
                      </a:r>
                    </a:p>
                  </a:txBody>
                  <a:tcPr/>
                </a:tc>
                <a:tc>
                  <a:txBody>
                    <a:bodyPr/>
                    <a:lstStyle/>
                    <a:p>
                      <a:r>
                        <a:rPr lang="en-US" sz="1000" dirty="0"/>
                        <a:t>Data dictionary and Limited data sharing agreement</a:t>
                      </a:r>
                    </a:p>
                    <a:p>
                      <a:endParaRPr lang="en-US" sz="1000" dirty="0"/>
                    </a:p>
                  </a:txBody>
                  <a:tcPr/>
                </a:tc>
                <a:extLst>
                  <a:ext uri="{0D108BD9-81ED-4DB2-BD59-A6C34878D82A}">
                    <a16:rowId xmlns:a16="http://schemas.microsoft.com/office/drawing/2014/main" val="373913586"/>
                  </a:ext>
                </a:extLst>
              </a:tr>
              <a:tr h="370840">
                <a:tc>
                  <a:txBody>
                    <a:bodyPr/>
                    <a:lstStyle/>
                    <a:p>
                      <a:pPr marL="119063" indent="-109538">
                        <a:tabLst/>
                      </a:pPr>
                      <a:r>
                        <a:rPr lang="en-US" sz="1000" b="1" dirty="0"/>
                        <a:t>2 (Act)</a:t>
                      </a:r>
                    </a:p>
                  </a:txBody>
                  <a:tcPr/>
                </a:tc>
                <a:tc>
                  <a:txBody>
                    <a:bodyPr/>
                    <a:lstStyle/>
                    <a:p>
                      <a:pPr marL="171450" indent="-171450">
                        <a:buClr>
                          <a:schemeClr val="accent6"/>
                        </a:buClr>
                        <a:buFont typeface="Arial" panose="020B0604020202020204" pitchFamily="34" charset="0"/>
                        <a:buChar char="•"/>
                      </a:pPr>
                      <a:r>
                        <a:rPr lang="en-US" sz="1000" dirty="0"/>
                        <a:t>Launch intervention activities</a:t>
                      </a:r>
                    </a:p>
                    <a:p>
                      <a:pPr marL="171450" indent="-171450">
                        <a:buClr>
                          <a:schemeClr val="accent6"/>
                        </a:buClr>
                        <a:buFont typeface="Arial" panose="020B0604020202020204" pitchFamily="34" charset="0"/>
                        <a:buChar char="•"/>
                      </a:pPr>
                      <a:r>
                        <a:rPr lang="en-US" sz="1000" dirty="0"/>
                        <a:t>Execute evaluation plan </a:t>
                      </a:r>
                    </a:p>
                    <a:p>
                      <a:pPr marL="171450" indent="-171450">
                        <a:buClr>
                          <a:schemeClr val="accent6"/>
                        </a:buClr>
                        <a:buFont typeface="Arial" panose="020B0604020202020204" pitchFamily="34" charset="0"/>
                        <a:buChar char="•"/>
                      </a:pPr>
                      <a:r>
                        <a:rPr lang="en-US" sz="1000" dirty="0"/>
                        <a:t>Collect data</a:t>
                      </a:r>
                    </a:p>
                  </a:txBody>
                  <a:tcPr/>
                </a:tc>
                <a:tc>
                  <a:txBody>
                    <a:bodyPr/>
                    <a:lstStyle/>
                    <a:p>
                      <a:r>
                        <a:rPr lang="en-US" sz="1000" dirty="0"/>
                        <a:t>Yearly experience survey, agreement, and funding distribution</a:t>
                      </a:r>
                    </a:p>
                    <a:p>
                      <a:endParaRPr lang="en-US" sz="1000" dirty="0"/>
                    </a:p>
                  </a:txBody>
                  <a:tcPr/>
                </a:tc>
                <a:extLst>
                  <a:ext uri="{0D108BD9-81ED-4DB2-BD59-A6C34878D82A}">
                    <a16:rowId xmlns:a16="http://schemas.microsoft.com/office/drawing/2014/main" val="3753322848"/>
                  </a:ext>
                </a:extLst>
              </a:tr>
              <a:tr h="370840">
                <a:tc>
                  <a:txBody>
                    <a:bodyPr/>
                    <a:lstStyle/>
                    <a:p>
                      <a:r>
                        <a:rPr lang="en-US" sz="1000" b="1" dirty="0"/>
                        <a:t>3 (Refine and sustain)</a:t>
                      </a:r>
                    </a:p>
                  </a:txBody>
                  <a:tcPr/>
                </a:tc>
                <a:tc>
                  <a:txBody>
                    <a:bodyPr/>
                    <a:lstStyle/>
                    <a:p>
                      <a:pPr marL="171450" indent="-171450">
                        <a:buClr>
                          <a:schemeClr val="accent6"/>
                        </a:buClr>
                        <a:buFont typeface="Arial" panose="020B0604020202020204" pitchFamily="34" charset="0"/>
                        <a:buChar char="•"/>
                      </a:pPr>
                      <a:r>
                        <a:rPr lang="en-US" sz="1000" dirty="0"/>
                        <a:t>Discuss initial learnings and outcomes </a:t>
                      </a:r>
                    </a:p>
                    <a:p>
                      <a:pPr marL="171450" indent="-171450">
                        <a:buClr>
                          <a:schemeClr val="accent6"/>
                        </a:buClr>
                        <a:buFont typeface="Arial" panose="020B0604020202020204" pitchFamily="34" charset="0"/>
                        <a:buChar char="•"/>
                      </a:pPr>
                      <a:r>
                        <a:rPr lang="en-US" sz="1000" dirty="0"/>
                        <a:t>Determine if changes need to be made, obtain refinement approval</a:t>
                      </a:r>
                    </a:p>
                    <a:p>
                      <a:pPr marL="171450" indent="-171450">
                        <a:buClr>
                          <a:schemeClr val="accent6"/>
                        </a:buClr>
                        <a:buFont typeface="Arial" panose="020B0604020202020204" pitchFamily="34" charset="0"/>
                        <a:buChar char="•"/>
                      </a:pPr>
                      <a:r>
                        <a:rPr lang="en-US" sz="1000" dirty="0"/>
                        <a:t>Share results and outcomes</a:t>
                      </a:r>
                    </a:p>
                    <a:p>
                      <a:pPr marL="171450" indent="-171450">
                        <a:buClr>
                          <a:schemeClr val="accent6"/>
                        </a:buClr>
                        <a:buFont typeface="Arial" panose="020B0604020202020204" pitchFamily="34" charset="0"/>
                        <a:buChar char="•"/>
                      </a:pPr>
                      <a:r>
                        <a:rPr lang="en-US" sz="1000" dirty="0"/>
                        <a:t>Finalize sustainability plan</a:t>
                      </a:r>
                    </a:p>
                    <a:p>
                      <a:pPr marL="171450" indent="-171450">
                        <a:buClr>
                          <a:schemeClr val="accent6"/>
                        </a:buClr>
                        <a:buFont typeface="Arial" panose="020B0604020202020204" pitchFamily="34" charset="0"/>
                        <a:buChar char="•"/>
                      </a:pPr>
                      <a:r>
                        <a:rPr lang="en-US" sz="1000" dirty="0"/>
                        <a:t>Determine ongoing partnership model</a:t>
                      </a:r>
                    </a:p>
                  </a:txBody>
                  <a:tcPr/>
                </a:tc>
                <a:tc>
                  <a:txBody>
                    <a:bodyPr/>
                    <a:lstStyle/>
                    <a:p>
                      <a:pPr marL="171450" indent="-171450">
                        <a:buClr>
                          <a:schemeClr val="accent6"/>
                        </a:buClr>
                        <a:buFont typeface="Arial" panose="020B0604020202020204" pitchFamily="34" charset="0"/>
                        <a:buChar char="•"/>
                      </a:pPr>
                      <a:r>
                        <a:rPr lang="en-US" sz="1000" dirty="0"/>
                        <a:t>Yearly experience survey, agreement, and funding distribution</a:t>
                      </a:r>
                    </a:p>
                    <a:p>
                      <a:pPr marL="171450" indent="-171450">
                        <a:buClr>
                          <a:schemeClr val="accent6"/>
                        </a:buClr>
                        <a:buFont typeface="Arial" panose="020B0604020202020204" pitchFamily="34" charset="0"/>
                        <a:buChar char="•"/>
                      </a:pPr>
                      <a:r>
                        <a:rPr lang="en-US" sz="1000" dirty="0"/>
                        <a:t>Closeout report</a:t>
                      </a:r>
                    </a:p>
                    <a:p>
                      <a:endParaRPr lang="en-US" sz="1000" dirty="0"/>
                    </a:p>
                  </a:txBody>
                  <a:tcPr/>
                </a:tc>
                <a:extLst>
                  <a:ext uri="{0D108BD9-81ED-4DB2-BD59-A6C34878D82A}">
                    <a16:rowId xmlns:a16="http://schemas.microsoft.com/office/drawing/2014/main" val="1318370734"/>
                  </a:ext>
                </a:extLst>
              </a:tr>
            </a:tbl>
          </a:graphicData>
        </a:graphic>
      </p:graphicFrame>
      <p:sp>
        <p:nvSpPr>
          <p:cNvPr id="37" name="TextBox 36">
            <a:extLst>
              <a:ext uri="{FF2B5EF4-FFF2-40B4-BE49-F238E27FC236}">
                <a16:creationId xmlns:a16="http://schemas.microsoft.com/office/drawing/2014/main" id="{4B7EC378-E785-3893-5DA1-6AB69D32BF05}"/>
              </a:ext>
            </a:extLst>
          </p:cNvPr>
          <p:cNvSpPr txBox="1"/>
          <p:nvPr/>
        </p:nvSpPr>
        <p:spPr bwMode="gray">
          <a:xfrm>
            <a:off x="603714" y="7347432"/>
            <a:ext cx="2627615" cy="169277"/>
          </a:xfrm>
          <a:prstGeom prst="rect">
            <a:avLst/>
          </a:prstGeom>
          <a:noFill/>
        </p:spPr>
        <p:txBody>
          <a:bodyPr wrap="square" lIns="0" tIns="0" rIns="0" bIns="0" rtlCol="0">
            <a:spAutoFit/>
          </a:bodyPr>
          <a:lstStyle/>
          <a:p>
            <a:pPr algn="l">
              <a:spcBef>
                <a:spcPts val="800"/>
              </a:spcBef>
              <a:buClr>
                <a:schemeClr val="accent6"/>
              </a:buClr>
            </a:pPr>
            <a:r>
              <a:rPr lang="en-US" sz="1100" b="1" dirty="0"/>
              <a:t>Collaborative timeline</a:t>
            </a:r>
          </a:p>
        </p:txBody>
      </p:sp>
      <p:sp>
        <p:nvSpPr>
          <p:cNvPr id="38" name="Chevron 9">
            <a:extLst>
              <a:ext uri="{FF2B5EF4-FFF2-40B4-BE49-F238E27FC236}">
                <a16:creationId xmlns:a16="http://schemas.microsoft.com/office/drawing/2014/main" id="{F736B3B4-FAB9-818D-8D9E-08BCD1E0C3D9}"/>
              </a:ext>
            </a:extLst>
          </p:cNvPr>
          <p:cNvSpPr/>
          <p:nvPr/>
        </p:nvSpPr>
        <p:spPr bwMode="gray">
          <a:xfrm>
            <a:off x="4979400" y="6292060"/>
            <a:ext cx="1536192" cy="402336"/>
          </a:xfrm>
          <a:prstGeom prst="chevron">
            <a:avLst/>
          </a:prstGeom>
          <a:solidFill>
            <a:schemeClr val="accent3"/>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146772"/>
            <a:r>
              <a:rPr lang="en-US" sz="1320" b="1" dirty="0">
                <a:solidFill>
                  <a:schemeClr val="bg1"/>
                </a:solidFill>
              </a:rPr>
              <a:t>Plan</a:t>
            </a:r>
          </a:p>
        </p:txBody>
      </p:sp>
      <p:sp>
        <p:nvSpPr>
          <p:cNvPr id="39" name="Chevron 10">
            <a:extLst>
              <a:ext uri="{FF2B5EF4-FFF2-40B4-BE49-F238E27FC236}">
                <a16:creationId xmlns:a16="http://schemas.microsoft.com/office/drawing/2014/main" id="{C677BE3F-4B9F-9BA2-DDD2-E758FB8E2B84}"/>
              </a:ext>
            </a:extLst>
          </p:cNvPr>
          <p:cNvSpPr/>
          <p:nvPr/>
        </p:nvSpPr>
        <p:spPr bwMode="gray">
          <a:xfrm>
            <a:off x="3520838" y="6292060"/>
            <a:ext cx="1536192" cy="402336"/>
          </a:xfrm>
          <a:prstGeom prst="chevron">
            <a:avLst/>
          </a:prstGeom>
          <a:solidFill>
            <a:schemeClr val="accent3"/>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146772"/>
            <a:r>
              <a:rPr lang="en-US" sz="1320" b="1" dirty="0">
                <a:solidFill>
                  <a:schemeClr val="bg1"/>
                </a:solidFill>
              </a:rPr>
              <a:t>Assess</a:t>
            </a:r>
          </a:p>
        </p:txBody>
      </p:sp>
      <p:sp>
        <p:nvSpPr>
          <p:cNvPr id="40" name="Chevron 11">
            <a:extLst>
              <a:ext uri="{FF2B5EF4-FFF2-40B4-BE49-F238E27FC236}">
                <a16:creationId xmlns:a16="http://schemas.microsoft.com/office/drawing/2014/main" id="{6BBD965D-EEC6-74CB-16E4-2F8B86B48142}"/>
              </a:ext>
            </a:extLst>
          </p:cNvPr>
          <p:cNvSpPr/>
          <p:nvPr/>
        </p:nvSpPr>
        <p:spPr bwMode="gray">
          <a:xfrm>
            <a:off x="2062276" y="6292060"/>
            <a:ext cx="1536192" cy="402336"/>
          </a:xfrm>
          <a:prstGeom prst="chevron">
            <a:avLst/>
          </a:prstGeom>
          <a:solidFill>
            <a:schemeClr val="accent3"/>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146772"/>
            <a:r>
              <a:rPr lang="en-US" sz="1320" b="1" dirty="0">
                <a:solidFill>
                  <a:schemeClr val="bg1"/>
                </a:solidFill>
              </a:rPr>
              <a:t>Learn</a:t>
            </a:r>
          </a:p>
        </p:txBody>
      </p:sp>
      <p:sp>
        <p:nvSpPr>
          <p:cNvPr id="41" name="Chevron 12">
            <a:extLst>
              <a:ext uri="{FF2B5EF4-FFF2-40B4-BE49-F238E27FC236}">
                <a16:creationId xmlns:a16="http://schemas.microsoft.com/office/drawing/2014/main" id="{231EBE11-DEC7-445D-DD2A-D7033E953271}"/>
              </a:ext>
            </a:extLst>
          </p:cNvPr>
          <p:cNvSpPr/>
          <p:nvPr/>
        </p:nvSpPr>
        <p:spPr bwMode="gray">
          <a:xfrm>
            <a:off x="603714" y="6292813"/>
            <a:ext cx="1536192" cy="402336"/>
          </a:xfrm>
          <a:prstGeom prst="chevron">
            <a:avLst/>
          </a:prstGeom>
          <a:solidFill>
            <a:schemeClr val="accent3"/>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146772"/>
            <a:r>
              <a:rPr lang="en-US" sz="1320" b="1" dirty="0">
                <a:solidFill>
                  <a:schemeClr val="bg1"/>
                </a:solidFill>
              </a:rPr>
              <a:t>Discover</a:t>
            </a:r>
          </a:p>
        </p:txBody>
      </p:sp>
      <p:sp>
        <p:nvSpPr>
          <p:cNvPr id="42" name="Chevron 9">
            <a:extLst>
              <a:ext uri="{FF2B5EF4-FFF2-40B4-BE49-F238E27FC236}">
                <a16:creationId xmlns:a16="http://schemas.microsoft.com/office/drawing/2014/main" id="{D279BC47-6250-1BCD-701B-9A39EBE1944F}"/>
              </a:ext>
            </a:extLst>
          </p:cNvPr>
          <p:cNvSpPr/>
          <p:nvPr/>
        </p:nvSpPr>
        <p:spPr bwMode="gray">
          <a:xfrm>
            <a:off x="6437962" y="6302141"/>
            <a:ext cx="1536192" cy="402336"/>
          </a:xfrm>
          <a:prstGeom prst="chevron">
            <a:avLst/>
          </a:prstGeom>
          <a:solidFill>
            <a:schemeClr val="accent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146772"/>
            <a:r>
              <a:rPr lang="en-US" sz="1320" b="1" dirty="0"/>
              <a:t>Act</a:t>
            </a:r>
          </a:p>
        </p:txBody>
      </p:sp>
      <p:sp>
        <p:nvSpPr>
          <p:cNvPr id="43" name="Chevron 9">
            <a:extLst>
              <a:ext uri="{FF2B5EF4-FFF2-40B4-BE49-F238E27FC236}">
                <a16:creationId xmlns:a16="http://schemas.microsoft.com/office/drawing/2014/main" id="{515292D2-871D-7EEB-EA90-02F519BD4877}"/>
              </a:ext>
            </a:extLst>
          </p:cNvPr>
          <p:cNvSpPr/>
          <p:nvPr/>
        </p:nvSpPr>
        <p:spPr bwMode="gray">
          <a:xfrm>
            <a:off x="7896526" y="6302141"/>
            <a:ext cx="1539433" cy="402336"/>
          </a:xfrm>
          <a:prstGeom prst="chevron">
            <a:avLst/>
          </a:prstGeom>
          <a:solidFill>
            <a:schemeClr val="bg2"/>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146772"/>
            <a:r>
              <a:rPr lang="en-US" sz="1320" b="1" dirty="0"/>
              <a:t>Refine</a:t>
            </a:r>
          </a:p>
        </p:txBody>
      </p:sp>
      <p:sp>
        <p:nvSpPr>
          <p:cNvPr id="44" name="TextBox 43">
            <a:extLst>
              <a:ext uri="{FF2B5EF4-FFF2-40B4-BE49-F238E27FC236}">
                <a16:creationId xmlns:a16="http://schemas.microsoft.com/office/drawing/2014/main" id="{3A5EA16D-74B4-DD51-BBE3-28C243428E08}"/>
              </a:ext>
            </a:extLst>
          </p:cNvPr>
          <p:cNvSpPr txBox="1"/>
          <p:nvPr/>
        </p:nvSpPr>
        <p:spPr bwMode="gray">
          <a:xfrm>
            <a:off x="838984" y="6766393"/>
            <a:ext cx="1065651" cy="276999"/>
          </a:xfrm>
          <a:prstGeom prst="rect">
            <a:avLst/>
          </a:prstGeom>
          <a:noFill/>
        </p:spPr>
        <p:txBody>
          <a:bodyPr wrap="square" lIns="0" tIns="0" rIns="0" bIns="0" rtlCol="0">
            <a:spAutoFit/>
          </a:bodyPr>
          <a:lstStyle/>
          <a:p>
            <a:pPr algn="ctr">
              <a:spcBef>
                <a:spcPts val="800"/>
              </a:spcBef>
              <a:buClr>
                <a:schemeClr val="accent6"/>
              </a:buClr>
            </a:pPr>
            <a:r>
              <a:rPr lang="en-US" sz="900" dirty="0"/>
              <a:t>Review data and identify needs</a:t>
            </a:r>
          </a:p>
        </p:txBody>
      </p:sp>
      <p:sp>
        <p:nvSpPr>
          <p:cNvPr id="45" name="TextBox 44">
            <a:extLst>
              <a:ext uri="{FF2B5EF4-FFF2-40B4-BE49-F238E27FC236}">
                <a16:creationId xmlns:a16="http://schemas.microsoft.com/office/drawing/2014/main" id="{2641C354-D028-1C7B-66E0-984807CEFA6E}"/>
              </a:ext>
            </a:extLst>
          </p:cNvPr>
          <p:cNvSpPr txBox="1"/>
          <p:nvPr/>
        </p:nvSpPr>
        <p:spPr bwMode="gray">
          <a:xfrm>
            <a:off x="2297547" y="6766393"/>
            <a:ext cx="1065651" cy="276999"/>
          </a:xfrm>
          <a:prstGeom prst="rect">
            <a:avLst/>
          </a:prstGeom>
          <a:noFill/>
        </p:spPr>
        <p:txBody>
          <a:bodyPr wrap="square" lIns="0" tIns="0" rIns="0" bIns="0" rtlCol="0">
            <a:spAutoFit/>
          </a:bodyPr>
          <a:lstStyle/>
          <a:p>
            <a:pPr algn="ctr">
              <a:spcBef>
                <a:spcPts val="800"/>
              </a:spcBef>
              <a:buClr>
                <a:schemeClr val="accent6"/>
              </a:buClr>
            </a:pPr>
            <a:r>
              <a:rPr lang="en-US" sz="900" dirty="0"/>
              <a:t>Convene partners and listen</a:t>
            </a:r>
          </a:p>
        </p:txBody>
      </p:sp>
      <p:sp>
        <p:nvSpPr>
          <p:cNvPr id="46" name="TextBox 45">
            <a:extLst>
              <a:ext uri="{FF2B5EF4-FFF2-40B4-BE49-F238E27FC236}">
                <a16:creationId xmlns:a16="http://schemas.microsoft.com/office/drawing/2014/main" id="{FB2FC0A7-0560-D265-AEB4-DA013AE68064}"/>
              </a:ext>
            </a:extLst>
          </p:cNvPr>
          <p:cNvSpPr txBox="1"/>
          <p:nvPr/>
        </p:nvSpPr>
        <p:spPr bwMode="gray">
          <a:xfrm>
            <a:off x="3826515" y="6766393"/>
            <a:ext cx="924838" cy="276999"/>
          </a:xfrm>
          <a:prstGeom prst="rect">
            <a:avLst/>
          </a:prstGeom>
          <a:noFill/>
        </p:spPr>
        <p:txBody>
          <a:bodyPr wrap="square" lIns="0" tIns="0" rIns="0" bIns="0" rtlCol="0">
            <a:spAutoFit/>
          </a:bodyPr>
          <a:lstStyle/>
          <a:p>
            <a:pPr algn="ctr">
              <a:spcBef>
                <a:spcPts val="800"/>
              </a:spcBef>
              <a:buClr>
                <a:schemeClr val="accent6"/>
              </a:buClr>
            </a:pPr>
            <a:r>
              <a:rPr lang="en-US" sz="900" dirty="0"/>
              <a:t>Assess and confirm needs</a:t>
            </a:r>
          </a:p>
        </p:txBody>
      </p:sp>
      <p:sp>
        <p:nvSpPr>
          <p:cNvPr id="47" name="TextBox 46">
            <a:extLst>
              <a:ext uri="{FF2B5EF4-FFF2-40B4-BE49-F238E27FC236}">
                <a16:creationId xmlns:a16="http://schemas.microsoft.com/office/drawing/2014/main" id="{C429E7BD-44C2-9C02-67E1-671F4241F416}"/>
              </a:ext>
            </a:extLst>
          </p:cNvPr>
          <p:cNvSpPr txBox="1"/>
          <p:nvPr/>
        </p:nvSpPr>
        <p:spPr bwMode="gray">
          <a:xfrm>
            <a:off x="5214670" y="6766393"/>
            <a:ext cx="1065651" cy="276999"/>
          </a:xfrm>
          <a:prstGeom prst="rect">
            <a:avLst/>
          </a:prstGeom>
          <a:noFill/>
        </p:spPr>
        <p:txBody>
          <a:bodyPr wrap="square" lIns="0" tIns="0" rIns="0" bIns="0" rtlCol="0">
            <a:spAutoFit/>
          </a:bodyPr>
          <a:lstStyle/>
          <a:p>
            <a:pPr algn="ctr">
              <a:spcBef>
                <a:spcPts val="800"/>
              </a:spcBef>
              <a:buClr>
                <a:schemeClr val="accent6"/>
              </a:buClr>
            </a:pPr>
            <a:r>
              <a:rPr lang="en-US" sz="900" dirty="0"/>
              <a:t>Define priorities </a:t>
            </a:r>
            <a:br>
              <a:rPr lang="en-US" sz="900" dirty="0"/>
            </a:br>
            <a:r>
              <a:rPr lang="en-US" sz="900" dirty="0"/>
              <a:t>and approach</a:t>
            </a:r>
          </a:p>
        </p:txBody>
      </p:sp>
      <p:sp>
        <p:nvSpPr>
          <p:cNvPr id="48" name="TextBox 47">
            <a:extLst>
              <a:ext uri="{FF2B5EF4-FFF2-40B4-BE49-F238E27FC236}">
                <a16:creationId xmlns:a16="http://schemas.microsoft.com/office/drawing/2014/main" id="{2ADE6A8F-5352-4EF5-35FF-355E6A5D3DD1}"/>
              </a:ext>
            </a:extLst>
          </p:cNvPr>
          <p:cNvSpPr txBox="1"/>
          <p:nvPr/>
        </p:nvSpPr>
        <p:spPr bwMode="gray">
          <a:xfrm>
            <a:off x="6673232" y="6766393"/>
            <a:ext cx="1065651" cy="138499"/>
          </a:xfrm>
          <a:prstGeom prst="rect">
            <a:avLst/>
          </a:prstGeom>
          <a:noFill/>
        </p:spPr>
        <p:txBody>
          <a:bodyPr wrap="square" lIns="0" tIns="0" rIns="0" bIns="0" rtlCol="0">
            <a:spAutoFit/>
          </a:bodyPr>
          <a:lstStyle/>
          <a:p>
            <a:pPr algn="ctr">
              <a:spcBef>
                <a:spcPts val="800"/>
              </a:spcBef>
              <a:buClr>
                <a:schemeClr val="accent6"/>
              </a:buClr>
            </a:pPr>
            <a:r>
              <a:rPr lang="en-US" sz="900" dirty="0"/>
              <a:t>Measure and refine	</a:t>
            </a:r>
          </a:p>
        </p:txBody>
      </p:sp>
      <p:sp>
        <p:nvSpPr>
          <p:cNvPr id="49" name="TextBox 48">
            <a:extLst>
              <a:ext uri="{FF2B5EF4-FFF2-40B4-BE49-F238E27FC236}">
                <a16:creationId xmlns:a16="http://schemas.microsoft.com/office/drawing/2014/main" id="{28C7B11C-3E64-81DE-3D32-BEF504EA3707}"/>
              </a:ext>
            </a:extLst>
          </p:cNvPr>
          <p:cNvSpPr txBox="1"/>
          <p:nvPr/>
        </p:nvSpPr>
        <p:spPr bwMode="gray">
          <a:xfrm>
            <a:off x="8133417" y="6766393"/>
            <a:ext cx="1065651" cy="138499"/>
          </a:xfrm>
          <a:prstGeom prst="rect">
            <a:avLst/>
          </a:prstGeom>
          <a:noFill/>
        </p:spPr>
        <p:txBody>
          <a:bodyPr wrap="square" lIns="0" tIns="0" rIns="0" bIns="0" rtlCol="0">
            <a:spAutoFit/>
          </a:bodyPr>
          <a:lstStyle/>
          <a:p>
            <a:pPr algn="ctr">
              <a:spcBef>
                <a:spcPts val="800"/>
              </a:spcBef>
              <a:buClr>
                <a:schemeClr val="accent6"/>
              </a:buClr>
            </a:pPr>
            <a:r>
              <a:rPr lang="en-US" sz="900" dirty="0"/>
              <a:t>Ensure sustainability</a:t>
            </a:r>
          </a:p>
        </p:txBody>
      </p:sp>
    </p:spTree>
    <p:extLst>
      <p:ext uri="{BB962C8B-B14F-4D97-AF65-F5344CB8AC3E}">
        <p14:creationId xmlns:p14="http://schemas.microsoft.com/office/powerpoint/2010/main" val="82779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5A2E7-6E40-2949-DF99-21059AC963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8B01A4-2C1C-843E-0AAC-ABA9A8666276}"/>
              </a:ext>
            </a:extLst>
          </p:cNvPr>
          <p:cNvSpPr txBox="1"/>
          <p:nvPr/>
        </p:nvSpPr>
        <p:spPr bwMode="gray">
          <a:xfrm>
            <a:off x="602610" y="628650"/>
            <a:ext cx="7050087" cy="815736"/>
          </a:xfrm>
          <a:prstGeom prst="rect">
            <a:avLst/>
          </a:prstGeom>
          <a:noFill/>
        </p:spPr>
        <p:txBody>
          <a:bodyPr vert="horz" wrap="square" lIns="0" tIns="0" rIns="0" bIns="0" rtlCol="0">
            <a:spAutoFit/>
          </a:bodyPr>
          <a:lstStyle/>
          <a:p>
            <a:pPr>
              <a:lnSpc>
                <a:spcPct val="110000"/>
              </a:lnSpc>
              <a:spcBef>
                <a:spcPts val="1380"/>
              </a:spcBef>
              <a:buClr>
                <a:schemeClr val="accent6"/>
              </a:buClr>
            </a:pPr>
            <a:r>
              <a:rPr lang="en-US" sz="2500" dirty="0">
                <a:latin typeface="+mj-lt"/>
              </a:rPr>
              <a:t>Designing community health interventions using human-centered design</a:t>
            </a:r>
          </a:p>
        </p:txBody>
      </p:sp>
      <p:sp>
        <p:nvSpPr>
          <p:cNvPr id="15" name="TextBox 14">
            <a:extLst>
              <a:ext uri="{FF2B5EF4-FFF2-40B4-BE49-F238E27FC236}">
                <a16:creationId xmlns:a16="http://schemas.microsoft.com/office/drawing/2014/main" id="{336CCF0D-473F-9591-4C95-C6787D11864D}"/>
              </a:ext>
            </a:extLst>
          </p:cNvPr>
          <p:cNvSpPr txBox="1"/>
          <p:nvPr/>
        </p:nvSpPr>
        <p:spPr bwMode="gray">
          <a:xfrm>
            <a:off x="592139" y="1708448"/>
            <a:ext cx="5473700" cy="1359346"/>
          </a:xfrm>
          <a:prstGeom prst="rect">
            <a:avLst/>
          </a:prstGeom>
          <a:noFill/>
        </p:spPr>
        <p:txBody>
          <a:bodyPr vert="horz" wrap="square" lIns="0" tIns="0" rIns="0" bIns="0" rtlCol="0">
            <a:spAutoFit/>
          </a:bodyPr>
          <a:lstStyle/>
          <a:p>
            <a:pPr defTabSz="1577797">
              <a:spcBef>
                <a:spcPts val="1035"/>
              </a:spcBef>
              <a:defRPr/>
            </a:pPr>
            <a:r>
              <a:rPr lang="en-US" sz="1000" dirty="0">
                <a:solidFill>
                  <a:srgbClr val="000000"/>
                </a:solidFill>
                <a:ea typeface="Calibri" panose="020F0502020204030204" pitchFamily="34" charset="0"/>
                <a:cs typeface="Times New Roman" panose="02020603050405020304" pitchFamily="18" charset="0"/>
              </a:rPr>
              <a:t>Interventions that gain traction tend to prioritize shared ownership over technical sophistication. In other words, approaches that are shaped with the community from the outset are more likely to fit local context, adapt over time, and sustain participation. </a:t>
            </a:r>
          </a:p>
          <a:p>
            <a:pPr defTabSz="1577797">
              <a:spcBef>
                <a:spcPts val="1035"/>
              </a:spcBef>
              <a:defRPr/>
            </a:pPr>
            <a:r>
              <a:rPr lang="en-US" sz="1000" dirty="0">
                <a:solidFill>
                  <a:srgbClr val="000000"/>
                </a:solidFill>
                <a:ea typeface="Calibri" panose="020F0502020204030204" pitchFamily="34" charset="0"/>
                <a:cs typeface="Times New Roman" panose="02020603050405020304" pitchFamily="18" charset="0"/>
              </a:rPr>
              <a:t>One way to prioritize shared ownership in interventions is by using human-centered design. Human-centered design places communities and individuals at the center of the solution. </a:t>
            </a:r>
            <a:br>
              <a:rPr lang="en-US" sz="1000" dirty="0">
                <a:solidFill>
                  <a:srgbClr val="000000"/>
                </a:solidFill>
                <a:ea typeface="Calibri" panose="020F0502020204030204" pitchFamily="34" charset="0"/>
                <a:cs typeface="Times New Roman" panose="02020603050405020304" pitchFamily="18" charset="0"/>
              </a:rPr>
            </a:br>
            <a:r>
              <a:rPr lang="en-US" sz="1000" dirty="0">
                <a:solidFill>
                  <a:srgbClr val="000000"/>
                </a:solidFill>
                <a:ea typeface="Calibri" panose="020F0502020204030204" pitchFamily="34" charset="0"/>
                <a:cs typeface="Times New Roman" panose="02020603050405020304" pitchFamily="18" charset="0"/>
              </a:rPr>
              <a:t>Co-creation is a key part of human-centered design, where all partners work together to design, test, and refine interventions. This community engagement plays a central role in finding solutions, particularly for solutions to health equity challenges</a:t>
            </a:r>
            <a:r>
              <a:rPr lang="en-US" sz="1000" b="1" dirty="0">
                <a:solidFill>
                  <a:srgbClr val="000000"/>
                </a:solidFill>
                <a:ea typeface="Calibri" panose="020F0502020204030204" pitchFamily="34" charset="0"/>
                <a:cs typeface="Times New Roman" panose="02020603050405020304" pitchFamily="18" charset="0"/>
              </a:rPr>
              <a:t>. </a:t>
            </a:r>
            <a:endParaRPr lang="en-US" sz="1000" dirty="0">
              <a:solidFill>
                <a:srgbClr val="000000"/>
              </a:solidFill>
              <a:ea typeface="Calibri" panose="020F0502020204030204" pitchFamily="34" charset="0"/>
              <a:cs typeface="Times New Roman" panose="02020603050405020304" pitchFamily="18" charset="0"/>
            </a:endParaRPr>
          </a:p>
        </p:txBody>
      </p:sp>
      <p:grpSp>
        <p:nvGrpSpPr>
          <p:cNvPr id="7" name="Group 6">
            <a:extLst>
              <a:ext uri="{FF2B5EF4-FFF2-40B4-BE49-F238E27FC236}">
                <a16:creationId xmlns:a16="http://schemas.microsoft.com/office/drawing/2014/main" id="{AE450274-D750-0C5E-2889-8B0E283C32D3}"/>
              </a:ext>
            </a:extLst>
          </p:cNvPr>
          <p:cNvGrpSpPr>
            <a:grpSpLocks noChangeAspect="1"/>
          </p:cNvGrpSpPr>
          <p:nvPr/>
        </p:nvGrpSpPr>
        <p:grpSpPr>
          <a:xfrm>
            <a:off x="2508109" y="3864212"/>
            <a:ext cx="3253251" cy="3075148"/>
            <a:chOff x="2471059" y="2117061"/>
            <a:chExt cx="5134117" cy="4853044"/>
          </a:xfrm>
        </p:grpSpPr>
        <p:sp>
          <p:nvSpPr>
            <p:cNvPr id="2" name="Oval 1">
              <a:extLst>
                <a:ext uri="{FF2B5EF4-FFF2-40B4-BE49-F238E27FC236}">
                  <a16:creationId xmlns:a16="http://schemas.microsoft.com/office/drawing/2014/main" id="{2B7BB20C-BFF3-DBE8-E2D0-3E59D5D5F329}"/>
                </a:ext>
              </a:extLst>
            </p:cNvPr>
            <p:cNvSpPr/>
            <p:nvPr/>
          </p:nvSpPr>
          <p:spPr bwMode="gray">
            <a:xfrm>
              <a:off x="3651813" y="2117061"/>
              <a:ext cx="2754774" cy="2754774"/>
            </a:xfrm>
            <a:prstGeom prst="ellipse">
              <a:avLst/>
            </a:prstGeom>
            <a:noFill/>
            <a:ln w="1905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 name="Oval 4">
              <a:extLst>
                <a:ext uri="{FF2B5EF4-FFF2-40B4-BE49-F238E27FC236}">
                  <a16:creationId xmlns:a16="http://schemas.microsoft.com/office/drawing/2014/main" id="{030DE3CC-4DD7-AD4D-CCDF-00FAE62053A6}"/>
                </a:ext>
              </a:extLst>
            </p:cNvPr>
            <p:cNvSpPr/>
            <p:nvPr/>
          </p:nvSpPr>
          <p:spPr bwMode="gray">
            <a:xfrm>
              <a:off x="4850402" y="4215331"/>
              <a:ext cx="2754774" cy="2754774"/>
            </a:xfrm>
            <a:prstGeom prst="ellipse">
              <a:avLst/>
            </a:prstGeom>
            <a:noFill/>
            <a:ln w="1905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6" name="Oval 5">
              <a:extLst>
                <a:ext uri="{FF2B5EF4-FFF2-40B4-BE49-F238E27FC236}">
                  <a16:creationId xmlns:a16="http://schemas.microsoft.com/office/drawing/2014/main" id="{06D4C540-4CB4-A9CE-257A-278211ED2668}"/>
                </a:ext>
              </a:extLst>
            </p:cNvPr>
            <p:cNvSpPr/>
            <p:nvPr/>
          </p:nvSpPr>
          <p:spPr bwMode="gray">
            <a:xfrm>
              <a:off x="2471059" y="4215331"/>
              <a:ext cx="2754774" cy="2754774"/>
            </a:xfrm>
            <a:prstGeom prst="ellipse">
              <a:avLst/>
            </a:prstGeom>
            <a:noFill/>
            <a:ln w="1905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grpSp>
        <p:nvGrpSpPr>
          <p:cNvPr id="32" name="Group 31">
            <a:extLst>
              <a:ext uri="{FF2B5EF4-FFF2-40B4-BE49-F238E27FC236}">
                <a16:creationId xmlns:a16="http://schemas.microsoft.com/office/drawing/2014/main" id="{9ECAA8F2-91DA-F0F0-F2E8-7F08D58A05D6}"/>
              </a:ext>
            </a:extLst>
          </p:cNvPr>
          <p:cNvGrpSpPr/>
          <p:nvPr/>
        </p:nvGrpSpPr>
        <p:grpSpPr>
          <a:xfrm>
            <a:off x="3181278" y="4179466"/>
            <a:ext cx="1892735" cy="707019"/>
            <a:chOff x="4027175" y="2914614"/>
            <a:chExt cx="1892735" cy="707019"/>
          </a:xfrm>
        </p:grpSpPr>
        <p:sp>
          <p:nvSpPr>
            <p:cNvPr id="8" name="TextBox 7">
              <a:extLst>
                <a:ext uri="{FF2B5EF4-FFF2-40B4-BE49-F238E27FC236}">
                  <a16:creationId xmlns:a16="http://schemas.microsoft.com/office/drawing/2014/main" id="{7706EFAC-9247-F941-81A5-2068A058E776}"/>
                </a:ext>
              </a:extLst>
            </p:cNvPr>
            <p:cNvSpPr txBox="1"/>
            <p:nvPr/>
          </p:nvSpPr>
          <p:spPr bwMode="gray">
            <a:xfrm>
              <a:off x="4438943" y="2914614"/>
              <a:ext cx="1053296" cy="153888"/>
            </a:xfrm>
            <a:prstGeom prst="rect">
              <a:avLst/>
            </a:prstGeom>
            <a:noFill/>
          </p:spPr>
          <p:txBody>
            <a:bodyPr wrap="square" lIns="0" tIns="0" rIns="0" bIns="0" rtlCol="0">
              <a:spAutoFit/>
            </a:bodyPr>
            <a:lstStyle/>
            <a:p>
              <a:pPr algn="ctr">
                <a:spcBef>
                  <a:spcPts val="800"/>
                </a:spcBef>
                <a:buClr>
                  <a:schemeClr val="accent6"/>
                </a:buClr>
              </a:pPr>
              <a:r>
                <a:rPr lang="en-US" sz="1000" b="1" dirty="0"/>
                <a:t>Desirability </a:t>
              </a:r>
            </a:p>
          </p:txBody>
        </p:sp>
        <p:sp>
          <p:nvSpPr>
            <p:cNvPr id="12" name="TextBox 11">
              <a:extLst>
                <a:ext uri="{FF2B5EF4-FFF2-40B4-BE49-F238E27FC236}">
                  <a16:creationId xmlns:a16="http://schemas.microsoft.com/office/drawing/2014/main" id="{C1C5710C-FB52-535A-24EC-777F44442EA6}"/>
                </a:ext>
              </a:extLst>
            </p:cNvPr>
            <p:cNvSpPr txBox="1"/>
            <p:nvPr/>
          </p:nvSpPr>
          <p:spPr bwMode="gray">
            <a:xfrm>
              <a:off x="4027175" y="3159968"/>
              <a:ext cx="1892735" cy="461665"/>
            </a:xfrm>
            <a:prstGeom prst="rect">
              <a:avLst/>
            </a:prstGeom>
            <a:noFill/>
          </p:spPr>
          <p:txBody>
            <a:bodyPr wrap="square" lIns="0" tIns="0" rIns="0" bIns="0" rtlCol="0">
              <a:spAutoFit/>
            </a:bodyPr>
            <a:lstStyle/>
            <a:p>
              <a:pPr algn="ctr">
                <a:spcBef>
                  <a:spcPts val="800"/>
                </a:spcBef>
                <a:buClr>
                  <a:schemeClr val="accent6"/>
                </a:buClr>
              </a:pPr>
              <a:r>
                <a:rPr lang="en-US" sz="1000" dirty="0"/>
                <a:t>Solves the right problem and focuses on individual and community needs</a:t>
              </a:r>
            </a:p>
          </p:txBody>
        </p:sp>
      </p:grpSp>
      <p:grpSp>
        <p:nvGrpSpPr>
          <p:cNvPr id="39" name="Group 38">
            <a:extLst>
              <a:ext uri="{FF2B5EF4-FFF2-40B4-BE49-F238E27FC236}">
                <a16:creationId xmlns:a16="http://schemas.microsoft.com/office/drawing/2014/main" id="{1C15411D-92B0-34E2-A022-F74A69694F12}"/>
              </a:ext>
            </a:extLst>
          </p:cNvPr>
          <p:cNvGrpSpPr/>
          <p:nvPr/>
        </p:nvGrpSpPr>
        <p:grpSpPr>
          <a:xfrm>
            <a:off x="2690450" y="5881969"/>
            <a:ext cx="1277030" cy="559085"/>
            <a:chOff x="3055060" y="5515774"/>
            <a:chExt cx="1277030" cy="559085"/>
          </a:xfrm>
        </p:grpSpPr>
        <p:sp>
          <p:nvSpPr>
            <p:cNvPr id="9" name="TextBox 8">
              <a:extLst>
                <a:ext uri="{FF2B5EF4-FFF2-40B4-BE49-F238E27FC236}">
                  <a16:creationId xmlns:a16="http://schemas.microsoft.com/office/drawing/2014/main" id="{3081CFAB-7113-E46D-CFB4-524D6A19D454}"/>
                </a:ext>
              </a:extLst>
            </p:cNvPr>
            <p:cNvSpPr txBox="1"/>
            <p:nvPr/>
          </p:nvSpPr>
          <p:spPr bwMode="gray">
            <a:xfrm>
              <a:off x="3166927" y="5515774"/>
              <a:ext cx="1053296" cy="153888"/>
            </a:xfrm>
            <a:prstGeom prst="rect">
              <a:avLst/>
            </a:prstGeom>
            <a:noFill/>
          </p:spPr>
          <p:txBody>
            <a:bodyPr wrap="square" lIns="0" tIns="0" rIns="0" bIns="0" rtlCol="0">
              <a:spAutoFit/>
            </a:bodyPr>
            <a:lstStyle/>
            <a:p>
              <a:pPr algn="ctr">
                <a:spcBef>
                  <a:spcPts val="800"/>
                </a:spcBef>
                <a:buClr>
                  <a:schemeClr val="accent6"/>
                </a:buClr>
              </a:pPr>
              <a:r>
                <a:rPr lang="en-US" sz="1000" b="1" dirty="0"/>
                <a:t>Viability </a:t>
              </a:r>
            </a:p>
          </p:txBody>
        </p:sp>
        <p:sp>
          <p:nvSpPr>
            <p:cNvPr id="13" name="TextBox 12">
              <a:extLst>
                <a:ext uri="{FF2B5EF4-FFF2-40B4-BE49-F238E27FC236}">
                  <a16:creationId xmlns:a16="http://schemas.microsoft.com/office/drawing/2014/main" id="{85B1B654-F43E-2D23-B2A2-883B7C239C55}"/>
                </a:ext>
              </a:extLst>
            </p:cNvPr>
            <p:cNvSpPr txBox="1"/>
            <p:nvPr/>
          </p:nvSpPr>
          <p:spPr bwMode="gray">
            <a:xfrm>
              <a:off x="3055060" y="5767082"/>
              <a:ext cx="1277030" cy="307777"/>
            </a:xfrm>
            <a:prstGeom prst="rect">
              <a:avLst/>
            </a:prstGeom>
            <a:noFill/>
          </p:spPr>
          <p:txBody>
            <a:bodyPr wrap="square" lIns="0" tIns="0" rIns="0" bIns="0" rtlCol="0">
              <a:spAutoFit/>
            </a:bodyPr>
            <a:lstStyle/>
            <a:p>
              <a:pPr algn="ctr">
                <a:spcBef>
                  <a:spcPts val="800"/>
                </a:spcBef>
                <a:buClr>
                  <a:schemeClr val="accent6"/>
                </a:buClr>
              </a:pPr>
              <a:r>
                <a:rPr lang="en-US" sz="1000" dirty="0"/>
                <a:t>Creates long-term and sustainable success</a:t>
              </a:r>
            </a:p>
          </p:txBody>
        </p:sp>
      </p:grpSp>
      <p:grpSp>
        <p:nvGrpSpPr>
          <p:cNvPr id="38" name="Group 37">
            <a:extLst>
              <a:ext uri="{FF2B5EF4-FFF2-40B4-BE49-F238E27FC236}">
                <a16:creationId xmlns:a16="http://schemas.microsoft.com/office/drawing/2014/main" id="{EBC1F0C0-F5E7-519B-46D6-6375B79FFB94}"/>
              </a:ext>
            </a:extLst>
          </p:cNvPr>
          <p:cNvGrpSpPr/>
          <p:nvPr/>
        </p:nvGrpSpPr>
        <p:grpSpPr>
          <a:xfrm>
            <a:off x="4159459" y="5704526"/>
            <a:ext cx="1577975" cy="866860"/>
            <a:chOff x="5438801" y="5376874"/>
            <a:chExt cx="1577975" cy="866860"/>
          </a:xfrm>
        </p:grpSpPr>
        <p:sp>
          <p:nvSpPr>
            <p:cNvPr id="11" name="TextBox 10">
              <a:extLst>
                <a:ext uri="{FF2B5EF4-FFF2-40B4-BE49-F238E27FC236}">
                  <a16:creationId xmlns:a16="http://schemas.microsoft.com/office/drawing/2014/main" id="{B0892AFE-08BA-BBB7-C914-7164E9FB92DD}"/>
                </a:ext>
              </a:extLst>
            </p:cNvPr>
            <p:cNvSpPr txBox="1"/>
            <p:nvPr/>
          </p:nvSpPr>
          <p:spPr bwMode="gray">
            <a:xfrm>
              <a:off x="5701141" y="5376874"/>
              <a:ext cx="1053296" cy="153888"/>
            </a:xfrm>
            <a:prstGeom prst="rect">
              <a:avLst/>
            </a:prstGeom>
            <a:noFill/>
          </p:spPr>
          <p:txBody>
            <a:bodyPr wrap="square" lIns="0" tIns="0" rIns="0" bIns="0" rtlCol="0">
              <a:spAutoFit/>
            </a:bodyPr>
            <a:lstStyle/>
            <a:p>
              <a:pPr algn="ctr">
                <a:spcBef>
                  <a:spcPts val="800"/>
                </a:spcBef>
                <a:buClr>
                  <a:schemeClr val="accent6"/>
                </a:buClr>
              </a:pPr>
              <a:r>
                <a:rPr lang="en-US" sz="1000" b="1" dirty="0"/>
                <a:t>Feasibility</a:t>
              </a:r>
            </a:p>
          </p:txBody>
        </p:sp>
        <p:sp>
          <p:nvSpPr>
            <p:cNvPr id="14" name="TextBox 13">
              <a:extLst>
                <a:ext uri="{FF2B5EF4-FFF2-40B4-BE49-F238E27FC236}">
                  <a16:creationId xmlns:a16="http://schemas.microsoft.com/office/drawing/2014/main" id="{206ED87E-D1C5-120C-C864-CCCC58E964C6}"/>
                </a:ext>
              </a:extLst>
            </p:cNvPr>
            <p:cNvSpPr txBox="1"/>
            <p:nvPr/>
          </p:nvSpPr>
          <p:spPr bwMode="gray">
            <a:xfrm>
              <a:off x="5438801" y="5628181"/>
              <a:ext cx="1577975" cy="615553"/>
            </a:xfrm>
            <a:prstGeom prst="rect">
              <a:avLst/>
            </a:prstGeom>
            <a:noFill/>
          </p:spPr>
          <p:txBody>
            <a:bodyPr wrap="square" lIns="0" tIns="0" rIns="0" bIns="0" rtlCol="0">
              <a:spAutoFit/>
            </a:bodyPr>
            <a:lstStyle/>
            <a:p>
              <a:pPr algn="ctr">
                <a:spcBef>
                  <a:spcPts val="800"/>
                </a:spcBef>
                <a:buClr>
                  <a:schemeClr val="accent6"/>
                </a:buClr>
              </a:pPr>
              <a:r>
                <a:rPr lang="en-US" sz="1000" dirty="0"/>
                <a:t>Builds on the strengths </a:t>
              </a:r>
              <a:br>
                <a:rPr lang="en-US" sz="1000" dirty="0"/>
              </a:br>
              <a:r>
                <a:rPr lang="en-US" sz="1000" dirty="0"/>
                <a:t>of current capabilities </a:t>
              </a:r>
              <a:br>
                <a:rPr lang="en-US" sz="1000" dirty="0"/>
              </a:br>
              <a:r>
                <a:rPr lang="en-US" sz="1000" dirty="0"/>
                <a:t>and easily accessible resources</a:t>
              </a:r>
            </a:p>
          </p:txBody>
        </p:sp>
      </p:grpSp>
      <p:sp>
        <p:nvSpPr>
          <p:cNvPr id="19" name="Oval 18">
            <a:extLst>
              <a:ext uri="{FF2B5EF4-FFF2-40B4-BE49-F238E27FC236}">
                <a16:creationId xmlns:a16="http://schemas.microsoft.com/office/drawing/2014/main" id="{70A05F25-9635-40B5-E574-3D97BC85243A}"/>
              </a:ext>
            </a:extLst>
          </p:cNvPr>
          <p:cNvSpPr/>
          <p:nvPr/>
        </p:nvSpPr>
        <p:spPr bwMode="gray">
          <a:xfrm>
            <a:off x="3421627" y="4944563"/>
            <a:ext cx="1412055" cy="807614"/>
          </a:xfrm>
          <a:prstGeom prst="ellipse">
            <a:avLst/>
          </a:prstGeom>
          <a:solidFill>
            <a:schemeClr val="accent5"/>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1" name="TextBox 30">
            <a:extLst>
              <a:ext uri="{FF2B5EF4-FFF2-40B4-BE49-F238E27FC236}">
                <a16:creationId xmlns:a16="http://schemas.microsoft.com/office/drawing/2014/main" id="{E328C17C-5325-C9AF-1B6A-C9135CED40A1}"/>
              </a:ext>
            </a:extLst>
          </p:cNvPr>
          <p:cNvSpPr txBox="1"/>
          <p:nvPr/>
        </p:nvSpPr>
        <p:spPr bwMode="gray">
          <a:xfrm>
            <a:off x="3774373" y="5194482"/>
            <a:ext cx="706563" cy="307777"/>
          </a:xfrm>
          <a:prstGeom prst="rect">
            <a:avLst/>
          </a:prstGeom>
          <a:noFill/>
        </p:spPr>
        <p:txBody>
          <a:bodyPr wrap="square" lIns="0" tIns="0" rIns="0" bIns="0" rtlCol="0">
            <a:spAutoFit/>
          </a:bodyPr>
          <a:lstStyle/>
          <a:p>
            <a:pPr algn="ctr">
              <a:spcBef>
                <a:spcPts val="800"/>
              </a:spcBef>
              <a:buClr>
                <a:schemeClr val="accent6"/>
              </a:buClr>
            </a:pPr>
            <a:r>
              <a:rPr lang="en-US" sz="1000" dirty="0">
                <a:solidFill>
                  <a:schemeClr val="bg1"/>
                </a:solidFill>
              </a:rPr>
              <a:t>Co-create intervention</a:t>
            </a:r>
          </a:p>
        </p:txBody>
      </p:sp>
      <p:sp>
        <p:nvSpPr>
          <p:cNvPr id="4" name="Legal caveat">
            <a:extLst>
              <a:ext uri="{FF2B5EF4-FFF2-40B4-BE49-F238E27FC236}">
                <a16:creationId xmlns:a16="http://schemas.microsoft.com/office/drawing/2014/main" id="{6C47BBB5-1FD1-A894-5C12-1FAF12634124}"/>
              </a:ext>
            </a:extLst>
          </p:cNvPr>
          <p:cNvSpPr txBox="1"/>
          <p:nvPr/>
        </p:nvSpPr>
        <p:spPr bwMode="gray">
          <a:xfrm>
            <a:off x="634697" y="10773093"/>
            <a:ext cx="1219200" cy="160020"/>
          </a:xfrm>
          <a:prstGeom prst="rect">
            <a:avLst/>
          </a:prstGeom>
          <a:noFill/>
        </p:spPr>
        <p:txBody>
          <a:bodyPr wrap="square" lIns="0" tIns="0" rIns="0" bIns="0" rtlCol="0">
            <a:spAutoFit/>
          </a:bodyPr>
          <a:lstStyle/>
          <a:p>
            <a:pPr marL="0" marR="0">
              <a:spcBef>
                <a:spcPts val="400"/>
              </a:spcBef>
              <a:buNone/>
            </a:pPr>
            <a:r>
              <a:rPr lang="en-US" sz="750" kern="1200">
                <a:solidFill>
                  <a:srgbClr val="445460"/>
                </a:solidFill>
                <a:effectLst/>
                <a:latin typeface="Arial" panose="020B0604020202020204" pitchFamily="34" charset="0"/>
                <a:ea typeface="Arial" panose="020B0604020202020204" pitchFamily="34" charset="0"/>
                <a:cs typeface="Times New Roman" panose="02020603050405020304" pitchFamily="18" charset="0"/>
              </a:rPr>
              <a:t>LEGAL CAVEAT</a:t>
            </a:r>
            <a:endParaRPr lang="en-US" sz="100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p:txBody>
      </p:sp>
      <p:cxnSp>
        <p:nvCxnSpPr>
          <p:cNvPr id="16" name="Legal caveat stroke">
            <a:extLst>
              <a:ext uri="{FF2B5EF4-FFF2-40B4-BE49-F238E27FC236}">
                <a16:creationId xmlns:a16="http://schemas.microsoft.com/office/drawing/2014/main" id="{94F601EA-2D0B-61F6-A7BB-FA0482DADE75}"/>
              </a:ext>
              <a:ext uri="{C183D7F6-B498-43B3-948B-1728B52AA6E4}">
                <adec:decorative xmlns:adec="http://schemas.microsoft.com/office/drawing/2017/decorative" val="1"/>
              </a:ext>
            </a:extLst>
          </p:cNvPr>
          <p:cNvCxnSpPr>
            <a:cxnSpLocks/>
          </p:cNvCxnSpPr>
          <p:nvPr/>
        </p:nvCxnSpPr>
        <p:spPr bwMode="gray">
          <a:xfrm>
            <a:off x="634697" y="10927398"/>
            <a:ext cx="7007528"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7" name="Legal caveat">
            <a:extLst>
              <a:ext uri="{FF2B5EF4-FFF2-40B4-BE49-F238E27FC236}">
                <a16:creationId xmlns:a16="http://schemas.microsoft.com/office/drawing/2014/main" id="{DC0A1016-D35D-04AE-9B89-AF3D9D62FC56}"/>
              </a:ext>
            </a:extLst>
          </p:cNvPr>
          <p:cNvSpPr txBox="1"/>
          <p:nvPr/>
        </p:nvSpPr>
        <p:spPr bwMode="gray">
          <a:xfrm>
            <a:off x="634697" y="11048683"/>
            <a:ext cx="7007528" cy="1354217"/>
          </a:xfrm>
          <a:prstGeom prst="rect">
            <a:avLst/>
          </a:prstGeom>
          <a:noFill/>
        </p:spPr>
        <p:txBody>
          <a:bodyPr wrap="square" lIns="0" tIns="0" rIns="0" bIns="0" rtlCol="0">
            <a:spAutoFit/>
          </a:bodyPr>
          <a:lstStyle/>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This report is sponsored by UnitedHealth Group (UHG).  With Advisory Board’s input, UHG developed such report and the content contained in such report.  Advisory Board does not endorse any company, organization, product or brand mentioned herein.</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This report should be used for educational purposes only. Advisory Board has made efforts to verify the accuracy of the information contained herein. Advisory Board relies on data obtained from many sources and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readers should not rely on any legal commentary in this report as a basis for action, or assume that any tactics described herein would be permitted by applicable law or appropriate for a given reader's situation. Readers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reader and its employees and agents to abide by the terms set forth herein. </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UnitedHealth Group has obtained distribution rights to this content for the purpose of customer education. It is the policy of Advisory Board to enforce its intellectual property rights to the fullest extent permitted under law. The entire content of this report, including any images or text, is copyrighted and may not be distributed, modified, reused, or otherwise used except as provided herein without the express written permission of Advisory Board. The use or misuse of the Advisory Board trademarks, copyrights, or other materials, except as permitted herein, is expressly prohibited and may be in violation of copyright law, trademark law, communications regulations and statutes, and other laws, statutes and/or regulations.</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7585E874-70F2-71EA-7288-4CC0D8EC4B89}"/>
              </a:ext>
            </a:extLst>
          </p:cNvPr>
          <p:cNvSpPr txBox="1"/>
          <p:nvPr/>
        </p:nvSpPr>
        <p:spPr bwMode="gray">
          <a:xfrm>
            <a:off x="592138" y="8542319"/>
            <a:ext cx="5473701" cy="1333698"/>
          </a:xfrm>
          <a:prstGeom prst="rect">
            <a:avLst/>
          </a:prstGeom>
          <a:noFill/>
        </p:spPr>
        <p:txBody>
          <a:bodyPr vert="horz" wrap="square" lIns="0" tIns="0" rIns="0" bIns="0" rtlCol="0">
            <a:spAutoFit/>
          </a:bodyPr>
          <a:lstStyle/>
          <a:p>
            <a:pPr defTabSz="1577797">
              <a:spcBef>
                <a:spcPts val="1035"/>
              </a:spcBef>
              <a:defRPr/>
            </a:pPr>
            <a:r>
              <a:rPr lang="en-US" sz="1000" b="1" dirty="0">
                <a:ea typeface="Calibri" panose="020F0502020204030204" pitchFamily="34" charset="0"/>
                <a:cs typeface="Times New Roman" panose="02020603050405020304" pitchFamily="18" charset="0"/>
              </a:rPr>
              <a:t>Teams applying human-centered design should:</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kumimoji="0" lang="en-US" sz="1000" b="0" i="0" u="none" strike="noStrike" kern="1200" cap="none" spc="0" normalizeH="0" baseline="0" noProof="0" dirty="0">
                <a:ln>
                  <a:noFill/>
                </a:ln>
                <a:effectLst/>
                <a:uLnTx/>
                <a:uFillTx/>
                <a:latin typeface="Arial" panose="020B0604020202020204"/>
                <a:ea typeface="+mn-ea"/>
                <a:cs typeface="+mn-cs"/>
              </a:rPr>
              <a:t>​</a:t>
            </a:r>
            <a:r>
              <a:rPr lang="en-US" sz="1000" b="1" dirty="0"/>
              <a:t>Engage</a:t>
            </a:r>
            <a:r>
              <a:rPr lang="en-US" sz="1000" b="1" dirty="0">
                <a:ea typeface="Calibri" panose="020F0502020204030204" pitchFamily="34" charset="0"/>
                <a:cs typeface="Times New Roman" panose="02020603050405020304" pitchFamily="18" charset="0"/>
              </a:rPr>
              <a:t> early </a:t>
            </a:r>
            <a:r>
              <a:rPr lang="en-US" sz="1000" dirty="0">
                <a:ea typeface="Calibri" panose="020F0502020204030204" pitchFamily="34" charset="0"/>
                <a:cs typeface="Times New Roman" panose="02020603050405020304" pitchFamily="18" charset="0"/>
              </a:rPr>
              <a:t>with people closest to the need (community members, providers, community partners, frontline teams) to understand their goals, constraints, and experiences.</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lang="en-US" sz="1000" b="1" dirty="0">
                <a:ea typeface="Calibri" panose="020F0502020204030204" pitchFamily="34" charset="0"/>
                <a:cs typeface="Times New Roman" panose="02020603050405020304" pitchFamily="18" charset="0"/>
              </a:rPr>
              <a:t>Define the problem </a:t>
            </a:r>
            <a:r>
              <a:rPr lang="en-US" sz="1000" dirty="0">
                <a:ea typeface="Calibri" panose="020F0502020204030204" pitchFamily="34" charset="0"/>
                <a:cs typeface="Times New Roman" panose="02020603050405020304" pitchFamily="18" charset="0"/>
              </a:rPr>
              <a:t>collaboratively, using shared insights rather than assumptions.</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lang="en-US" sz="1000" b="1" dirty="0">
                <a:ea typeface="Calibri" panose="020F0502020204030204" pitchFamily="34" charset="0"/>
                <a:cs typeface="Times New Roman" panose="02020603050405020304" pitchFamily="18" charset="0"/>
              </a:rPr>
              <a:t>Co‑create and test </a:t>
            </a:r>
            <a:r>
              <a:rPr lang="en-US" sz="1000" dirty="0">
                <a:ea typeface="Calibri" panose="020F0502020204030204" pitchFamily="34" charset="0"/>
                <a:cs typeface="Times New Roman" panose="02020603050405020304" pitchFamily="18" charset="0"/>
              </a:rPr>
              <a:t>intervention concepts through incorporating feedback before scaling.</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lang="en-US" sz="1000" b="1" dirty="0">
                <a:ea typeface="Calibri" panose="020F0502020204030204" pitchFamily="34" charset="0"/>
                <a:cs typeface="Times New Roman" panose="02020603050405020304" pitchFamily="18" charset="0"/>
              </a:rPr>
              <a:t>Iterate</a:t>
            </a:r>
            <a:r>
              <a:rPr lang="en-US" sz="1000" dirty="0">
                <a:ea typeface="Calibri" panose="020F0502020204030204" pitchFamily="34" charset="0"/>
                <a:cs typeface="Times New Roman" panose="02020603050405020304" pitchFamily="18" charset="0"/>
              </a:rPr>
              <a:t> based on real‑world learning, refining interventions to better meet both human and business needs.</a:t>
            </a:r>
          </a:p>
        </p:txBody>
      </p:sp>
      <p:sp>
        <p:nvSpPr>
          <p:cNvPr id="22" name="TextBox 21">
            <a:extLst>
              <a:ext uri="{FF2B5EF4-FFF2-40B4-BE49-F238E27FC236}">
                <a16:creationId xmlns:a16="http://schemas.microsoft.com/office/drawing/2014/main" id="{8FA67F62-8A51-04A7-B9E6-26DDD7B5E022}"/>
              </a:ext>
            </a:extLst>
          </p:cNvPr>
          <p:cNvSpPr txBox="1"/>
          <p:nvPr/>
        </p:nvSpPr>
        <p:spPr bwMode="gray">
          <a:xfrm>
            <a:off x="525463" y="3429586"/>
            <a:ext cx="6038850" cy="276999"/>
          </a:xfrm>
          <a:prstGeom prst="rect">
            <a:avLst/>
          </a:prstGeom>
          <a:noFill/>
        </p:spPr>
        <p:txBody>
          <a:bodyPr wrap="square">
            <a:spAutoFit/>
          </a:bodyPr>
          <a:lstStyle/>
          <a:p>
            <a:pPr marR="0" lvl="0" indent="0" defTabSz="1577797" fontAlgn="auto">
              <a:lnSpc>
                <a:spcPct val="100000"/>
              </a:lnSpc>
              <a:spcBef>
                <a:spcPts val="1035"/>
              </a:spcBef>
              <a:spcAft>
                <a:spcPts val="0"/>
              </a:spcAft>
              <a:buClrTx/>
              <a:buSzTx/>
              <a:buFontTx/>
              <a:buNone/>
              <a:tabLst/>
              <a:defRPr/>
            </a:pPr>
            <a:r>
              <a:rPr lang="en-US" sz="1200" b="1" dirty="0">
                <a:solidFill>
                  <a:srgbClr val="000000"/>
                </a:solidFill>
                <a:ea typeface="Calibri" panose="020F0502020204030204" pitchFamily="34" charset="0"/>
                <a:cs typeface="Times New Roman" panose="02020603050405020304" pitchFamily="18" charset="0"/>
              </a:rPr>
              <a:t>In human centered design, the solution demonstrates:</a:t>
            </a:r>
          </a:p>
        </p:txBody>
      </p:sp>
      <p:sp>
        <p:nvSpPr>
          <p:cNvPr id="23" name="TextBox 22">
            <a:extLst>
              <a:ext uri="{FF2B5EF4-FFF2-40B4-BE49-F238E27FC236}">
                <a16:creationId xmlns:a16="http://schemas.microsoft.com/office/drawing/2014/main" id="{CB41CB37-AAE8-3BA3-4445-A26B64DC456B}"/>
              </a:ext>
            </a:extLst>
          </p:cNvPr>
          <p:cNvSpPr txBox="1"/>
          <p:nvPr/>
        </p:nvSpPr>
        <p:spPr bwMode="gray">
          <a:xfrm>
            <a:off x="592138" y="7490011"/>
            <a:ext cx="7182331" cy="807913"/>
          </a:xfrm>
          <a:prstGeom prst="rect">
            <a:avLst/>
          </a:prstGeom>
          <a:noFill/>
        </p:spPr>
        <p:txBody>
          <a:bodyPr vert="horz" wrap="square" lIns="0" tIns="0" rIns="0" bIns="0" rtlCol="0">
            <a:spAutoFit/>
          </a:bodyPr>
          <a:lstStyle/>
          <a:p>
            <a:pPr defTabSz="1577797">
              <a:spcBef>
                <a:spcPts val="1035"/>
              </a:spcBef>
              <a:defRPr/>
            </a:pPr>
            <a:r>
              <a:rPr lang="en-US" sz="1000" b="1" dirty="0">
                <a:solidFill>
                  <a:srgbClr val="000000"/>
                </a:solidFill>
                <a:ea typeface="Calibri" panose="020F0502020204030204" pitchFamily="34" charset="0"/>
                <a:cs typeface="Times New Roman" panose="02020603050405020304" pitchFamily="18" charset="0"/>
              </a:rPr>
              <a:t>Outcomes of using human-centered design: </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kumimoji="0" lang="en-US" sz="1000" b="0" i="0" u="none" strike="noStrike" kern="1200" cap="none" spc="0" normalizeH="0" baseline="0" noProof="0" dirty="0">
                <a:ln>
                  <a:noFill/>
                </a:ln>
                <a:solidFill>
                  <a:srgbClr val="323E48"/>
                </a:solidFill>
                <a:effectLst/>
                <a:uLnTx/>
                <a:uFillTx/>
                <a:latin typeface="Arial" panose="020B0604020202020204"/>
                <a:ea typeface="+mn-ea"/>
                <a:cs typeface="+mn-cs"/>
              </a:rPr>
              <a:t>​</a:t>
            </a:r>
            <a:r>
              <a:rPr lang="en-US" sz="1000" dirty="0">
                <a:solidFill>
                  <a:srgbClr val="323E48"/>
                </a:solidFill>
                <a:latin typeface="Arial" panose="020B0604020202020204"/>
              </a:rPr>
              <a:t>Strengthened trust from community partners</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lang="en-US" sz="1000" dirty="0">
                <a:solidFill>
                  <a:srgbClr val="323E48"/>
                </a:solidFill>
                <a:latin typeface="Arial" panose="020B0604020202020204"/>
                <a:ea typeface="Calibri" panose="020F0502020204030204" pitchFamily="34" charset="0"/>
                <a:cs typeface="Times New Roman" panose="02020603050405020304" pitchFamily="18" charset="0"/>
              </a:rPr>
              <a:t>Accelerated uptake of interventions in the community</a:t>
            </a:r>
          </a:p>
          <a:p>
            <a:pPr marL="171450" marR="0" lvl="0" indent="-171450" algn="l" defTabSz="1104458" rtl="0" eaLnBrk="1" fontAlgn="auto" latinLnBrk="0" hangingPunct="1">
              <a:lnSpc>
                <a:spcPct val="100000"/>
              </a:lnSpc>
              <a:spcBef>
                <a:spcPts val="518"/>
              </a:spcBef>
              <a:spcAft>
                <a:spcPts val="0"/>
              </a:spcAft>
              <a:buClr>
                <a:srgbClr val="CE0E2D"/>
              </a:buClr>
              <a:buSzTx/>
              <a:buFont typeface="Arial" panose="020B0604020202020204" pitchFamily="34" charset="0"/>
              <a:buChar char="•"/>
              <a:tabLst/>
              <a:defRPr/>
            </a:pPr>
            <a:r>
              <a:rPr lang="en-US" sz="1000" dirty="0">
                <a:solidFill>
                  <a:srgbClr val="323E48"/>
                </a:solidFill>
                <a:latin typeface="Arial" panose="020B0604020202020204"/>
                <a:ea typeface="Calibri" panose="020F0502020204030204" pitchFamily="34" charset="0"/>
                <a:cs typeface="Times New Roman" panose="02020603050405020304" pitchFamily="18" charset="0"/>
              </a:rPr>
              <a:t>Lasting impact beyond intervention implementation</a:t>
            </a:r>
          </a:p>
        </p:txBody>
      </p:sp>
    </p:spTree>
    <p:extLst>
      <p:ext uri="{BB962C8B-B14F-4D97-AF65-F5344CB8AC3E}">
        <p14:creationId xmlns:p14="http://schemas.microsoft.com/office/powerpoint/2010/main" val="18804386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YPE" val="MODCON"/>
  <p:tag name="PRINT" val="YES"/>
  <p:tag name="SIZE" val="PORTRAIT"/>
</p:tagLst>
</file>

<file path=ppt/tags/tag2.xml><?xml version="1.0" encoding="utf-8"?>
<p:tagLst xmlns:a="http://schemas.openxmlformats.org/drawingml/2006/main" xmlns:r="http://schemas.openxmlformats.org/officeDocument/2006/relationships" xmlns:p="http://schemas.openxmlformats.org/presentationml/2006/main">
  <p:tag name="IH" val="31.93039"/>
  <p:tag name="IW" val="40.8"/>
  <p:tag name="ICON" val="YES"/>
</p:tagLst>
</file>

<file path=ppt/theme/theme1.xml><?xml version="1.0" encoding="utf-8"?>
<a:theme xmlns:a="http://schemas.openxmlformats.org/drawingml/2006/main" name="AB Content Template">
  <a:themeElements>
    <a:clrScheme name="Advisory Board 2020 Theme">
      <a:dk1>
        <a:srgbClr val="323E48"/>
      </a:dk1>
      <a:lt1>
        <a:srgbClr val="FFFFFF"/>
      </a:lt1>
      <a:dk2>
        <a:srgbClr val="FFFFFF"/>
      </a:dk2>
      <a:lt2>
        <a:srgbClr val="E5E5E5"/>
      </a:lt2>
      <a:accent1>
        <a:srgbClr val="D6D9DA"/>
      </a:accent1>
      <a:accent2>
        <a:srgbClr val="999FA3"/>
      </a:accent2>
      <a:accent3>
        <a:srgbClr val="70787E"/>
      </a:accent3>
      <a:accent4>
        <a:srgbClr val="445460"/>
      </a:accent4>
      <a:accent5>
        <a:srgbClr val="222A30"/>
      </a:accent5>
      <a:accent6>
        <a:srgbClr val="CE0E2D"/>
      </a:accent6>
      <a:hlink>
        <a:srgbClr val="323E48"/>
      </a:hlink>
      <a:folHlink>
        <a:srgbClr val="75757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19050">
          <a:solidFill>
            <a:schemeClr val="accent1"/>
          </a:solidFill>
          <a:miter lim="800000"/>
        </a:ln>
      </a:spPr>
      <a:bodyPr rot="0" spcFirstLastPara="0" vert="horz" wrap="square" lIns="91440" tIns="45720" rIns="91440" bIns="45720" numCol="1" spcCol="0" rtlCol="0" fromWordArt="0" anchor="t" anchorCtr="0" forceAA="0" compatLnSpc="1">
        <a:prstTxWarp prst="textNoShape">
          <a:avLst/>
        </a:prstTxWarp>
        <a:noAutofit/>
      </a:bodyPr>
      <a:lstStyle>
        <a:defPPr algn="ctr">
          <a:spcBef>
            <a:spcPts val="500"/>
          </a:spcBef>
          <a:defRPr sz="10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2"/>
          </a:solidFill>
          <a:miter lim="800000"/>
          <a:headEnd type="none"/>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algn="l">
          <a:spcBef>
            <a:spcPts val="800"/>
          </a:spcBef>
          <a:buClr>
            <a:schemeClr val="accent6"/>
          </a:buClr>
          <a:defRPr sz="1000" dirty="0" smtClean="0"/>
        </a:defPPr>
      </a:lstStyle>
    </a:txDef>
  </a:objectDefaults>
  <a:extraClrSchemeLst/>
  <a:custClrLst>
    <a:custClr name="Data Viz 1">
      <a:srgbClr val="D6D9DA"/>
    </a:custClr>
    <a:custClr name="Data Viz 2">
      <a:srgbClr val="7C99AE"/>
    </a:custClr>
    <a:custClr name="Data Viz 3">
      <a:srgbClr val="667E90"/>
    </a:custClr>
    <a:custClr name="Data Viz 4">
      <a:srgbClr val="445460"/>
    </a:custClr>
    <a:custClr name="Data Viz 5">
      <a:srgbClr val="222A30"/>
    </a:custClr>
    <a:custClr name="Unused">
      <a:srgbClr val="FFFFFF"/>
    </a:custClr>
    <a:custClr name="Unused">
      <a:srgbClr val="FFFFFF"/>
    </a:custClr>
    <a:custClr name="Green Success">
      <a:srgbClr val="007000"/>
    </a:custClr>
    <a:custClr name="Gold Callout">
      <a:srgbClr val="F5B700"/>
    </a:custClr>
    <a:custClr name="Red Alert">
      <a:srgbClr val="C40000"/>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Action Teal">
      <a:srgbClr val="B4FBF6"/>
    </a:custClr>
    <a:custClr name="Teal">
      <a:srgbClr val="00AEA1"/>
    </a:custClr>
    <a:custClr name="Blue">
      <a:srgbClr val="0071BB"/>
    </a:custClr>
    <a:custClr name="Green">
      <a:srgbClr val="00A253"/>
    </a:custClr>
    <a:custClr name="Purple">
      <a:srgbClr val="5736F7"/>
    </a:custClr>
    <a:custClr name="Orange">
      <a:srgbClr val="FC5027"/>
    </a:custClr>
    <a:custClr name="Unused">
      <a:srgbClr val="FFFFFF"/>
    </a:custClr>
    <a:custClr name="Unused">
      <a:srgbClr val="FFFFFF"/>
    </a:custClr>
    <a:custClr name="Unused">
      <a:srgbClr val="FFFFFF"/>
    </a:custClr>
    <a:custClr name="Unused">
      <a:srgbClr val="FFFFFF"/>
    </a:custClr>
    <a:custClr name="Unused">
      <a:srgbClr val="FFFFFF"/>
    </a:custClr>
    <a:custClr name="Teal Tint">
      <a:srgbClr val="6DF1E7"/>
    </a:custClr>
    <a:custClr name="Blue Tint">
      <a:srgbClr val="64BAF3"/>
    </a:custClr>
    <a:custClr name="Green Tint">
      <a:srgbClr val="5CFFAF"/>
    </a:custClr>
    <a:custClr name="Purple Tint">
      <a:srgbClr val="9999FC"/>
    </a:custClr>
    <a:custClr name="Orange Tint">
      <a:srgbClr val="FFAE9B"/>
    </a:custClr>
    <a:custClr name="Unused">
      <a:srgbClr val="FFFFFF"/>
    </a:custClr>
    <a:custClr name="Unused">
      <a:srgbClr val="FFFFFF"/>
    </a:custClr>
    <a:custClr name="Unused">
      <a:srgbClr val="FFFFFF"/>
    </a:custClr>
    <a:custClr name="Unused">
      <a:srgbClr val="FFFFFF"/>
    </a:custClr>
    <a:custClr name="Unused">
      <a:srgbClr val="FFFFFF"/>
    </a:custClr>
  </a:custClrLst>
  <a:extLst>
    <a:ext uri="{05A4C25C-085E-4340-85A3-A5531E510DB2}">
      <thm15:themeFamily xmlns:thm15="http://schemas.microsoft.com/office/thememl/2012/main" name="TEMPLATE ab-quick-guide-20250905.potx" id="{7316CAD1-3696-408C-B129-50BD6A14722C}" vid="{8F6ED51D-C47D-4D26-825E-931666D374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960A2A615D8E4FB65873584B2ED78E" ma:contentTypeVersion="19" ma:contentTypeDescription="Create a new document." ma:contentTypeScope="" ma:versionID="4839953597817a1e84733856f4fb61a9">
  <xsd:schema xmlns:xsd="http://www.w3.org/2001/XMLSchema" xmlns:xs="http://www.w3.org/2001/XMLSchema" xmlns:p="http://schemas.microsoft.com/office/2006/metadata/properties" xmlns:ns2="ae84356a-f88a-433a-89bf-b0d5500490ca" xmlns:ns3="c0a105d2-9309-4a27-a641-7e2ea2abacf8" targetNamespace="http://schemas.microsoft.com/office/2006/metadata/properties" ma:root="true" ma:fieldsID="83a784a9db3a4ab5c6f62b6df3974a83" ns2:_="" ns3:_="">
    <xsd:import namespace="ae84356a-f88a-433a-89bf-b0d5500490ca"/>
    <xsd:import namespace="c0a105d2-9309-4a27-a641-7e2ea2abacf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element ref="ns2:Date" minOccurs="0"/>
                <xsd:element ref="ns2:KyleChongWarnerRober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84356a-f88a-433a-89bf-b0d5500490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a6b2b66-40d8-4e06-8a39-adc3ecd4519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Date" ma:index="25" nillable="true" ma:displayName="Date" ma:default="[today]" ma:format="DateOnly" ma:internalName="Date">
      <xsd:simpleType>
        <xsd:restriction base="dms:DateTime"/>
      </xsd:simpleType>
    </xsd:element>
    <xsd:element name="KyleChongWarnerRoberts" ma:index="26" nillable="true" ma:displayName="Team  Members" ma:format="Dropdown" ma:list="UserInfo" ma:SharePointGroup="0" ma:internalName="KyleChongWarnerRobert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a105d2-9309-4a27-a641-7e2ea2abac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85b4a2-4764-4c86-a049-5b98738c9e75}" ma:internalName="TaxCatchAll" ma:showField="CatchAllData" ma:web="c0a105d2-9309-4a27-a641-7e2ea2abac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0a105d2-9309-4a27-a641-7e2ea2abacf8" xsi:nil="true"/>
    <lcf76f155ced4ddcb4097134ff3c332f xmlns="ae84356a-f88a-433a-89bf-b0d5500490ca">
      <Terms xmlns="http://schemas.microsoft.com/office/infopath/2007/PartnerControls"/>
    </lcf76f155ced4ddcb4097134ff3c332f>
    <KyleChongWarnerRoberts xmlns="ae84356a-f88a-433a-89bf-b0d5500490ca">
      <UserInfo>
        <DisplayName/>
        <AccountId xsi:nil="true"/>
        <AccountType/>
      </UserInfo>
    </KyleChongWarnerRoberts>
    <Date xmlns="ae84356a-f88a-433a-89bf-b0d5500490ca">2026-05-27T20:30:26+00:00</Date>
  </documentManagement>
</p:properties>
</file>

<file path=customXml/itemProps1.xml><?xml version="1.0" encoding="utf-8"?>
<ds:datastoreItem xmlns:ds="http://schemas.openxmlformats.org/officeDocument/2006/customXml" ds:itemID="{C8E16F99-1DB9-43DC-BAA3-7C8838B127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84356a-f88a-433a-89bf-b0d5500490ca"/>
    <ds:schemaRef ds:uri="c0a105d2-9309-4a27-a641-7e2ea2abac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C3B007-D78D-4257-A734-F5C9C8B0C5C2}">
  <ds:schemaRefs>
    <ds:schemaRef ds:uri="http://schemas.microsoft.com/sharepoint/v3/contenttype/forms"/>
  </ds:schemaRefs>
</ds:datastoreItem>
</file>

<file path=customXml/itemProps3.xml><?xml version="1.0" encoding="utf-8"?>
<ds:datastoreItem xmlns:ds="http://schemas.openxmlformats.org/officeDocument/2006/customXml" ds:itemID="{735D4B63-B936-48AD-A1FD-FE18539D8CBE}">
  <ds:schemaRefs>
    <ds:schemaRef ds:uri="http://purl.org/dc/dcmitype/"/>
    <ds:schemaRef ds:uri="http://purl.org/dc/elements/1.1/"/>
    <ds:schemaRef ds:uri="c0a105d2-9309-4a27-a641-7e2ea2abacf8"/>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ae84356a-f88a-433a-89bf-b0d5500490ca"/>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 ab-quick-guide-20251023</Template>
  <TotalTime>783</TotalTime>
  <Words>1225</Words>
  <Application>Microsoft Office PowerPoint</Application>
  <PresentationFormat>Custom</PresentationFormat>
  <Paragraphs>110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Times New Roman</vt:lpstr>
      <vt:lpstr>AB Content Template</vt:lpstr>
      <vt:lpstr>Community data profile and community participation guidance and examples</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7: Community data profile and community participation guidance and examples</dc:title>
  <dc:creator>Fierke, Jen</dc:creator>
  <dc:description>Advisory Board 2025 template developed by Creative Partners. Quick Guide.</dc:description>
  <cp:lastModifiedBy>Adams, Alison</cp:lastModifiedBy>
  <cp:revision>10</cp:revision>
  <dcterms:created xsi:type="dcterms:W3CDTF">2025-12-15T20:38:24Z</dcterms:created>
  <dcterms:modified xsi:type="dcterms:W3CDTF">2026-11-03T21:24:39Z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8a73c85-e524-44a6-bd58-7df7ef87be8f_Enabled">
    <vt:lpwstr>true</vt:lpwstr>
  </property>
  <property fmtid="{D5CDD505-2E9C-101B-9397-08002B2CF9AE}" pid="3" name="MSIP_Label_a8a73c85-e524-44a6-bd58-7df7ef87be8f_SetDate">
    <vt:lpwstr>2022-10-04T14:36:02Z</vt:lpwstr>
  </property>
  <property fmtid="{D5CDD505-2E9C-101B-9397-08002B2CF9AE}" pid="4" name="MSIP_Label_a8a73c85-e524-44a6-bd58-7df7ef87be8f_Method">
    <vt:lpwstr>Privileged</vt:lpwstr>
  </property>
  <property fmtid="{D5CDD505-2E9C-101B-9397-08002B2CF9AE}" pid="5" name="MSIP_Label_a8a73c85-e524-44a6-bd58-7df7ef87be8f_Name">
    <vt:lpwstr>Internal Label</vt:lpwstr>
  </property>
  <property fmtid="{D5CDD505-2E9C-101B-9397-08002B2CF9AE}" pid="6" name="MSIP_Label_a8a73c85-e524-44a6-bd58-7df7ef87be8f_SiteId">
    <vt:lpwstr>db05faca-c82a-4b9d-b9c5-0f64b6755421</vt:lpwstr>
  </property>
  <property fmtid="{D5CDD505-2E9C-101B-9397-08002B2CF9AE}" pid="7" name="MSIP_Label_a8a73c85-e524-44a6-bd58-7df7ef87be8f_ActionId">
    <vt:lpwstr>d36f5724-4ed7-460e-a185-1647db03bd4a</vt:lpwstr>
  </property>
  <property fmtid="{D5CDD505-2E9C-101B-9397-08002B2CF9AE}" pid="8" name="MSIP_Label_a8a73c85-e524-44a6-bd58-7df7ef87be8f_ContentBits">
    <vt:lpwstr>0</vt:lpwstr>
  </property>
  <property fmtid="{D5CDD505-2E9C-101B-9397-08002B2CF9AE}" pid="9" name="ContentTypeId">
    <vt:lpwstr>0x0101006C960A2A615D8E4FB65873584B2ED78E</vt:lpwstr>
  </property>
  <property fmtid="{D5CDD505-2E9C-101B-9397-08002B2CF9AE}" pid="10" name="MediaServiceImageTags">
    <vt:lpwstr/>
  </property>
  <property fmtid="{D5CDD505-2E9C-101B-9397-08002B2CF9AE}" pid="11" name="Order">
    <vt:r8>1357700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