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8" r:id="rId5"/>
  </p:sldMasterIdLst>
  <p:notesMasterIdLst>
    <p:notesMasterId r:id="rId36"/>
  </p:notesMasterIdLst>
  <p:handoutMasterIdLst>
    <p:handoutMasterId r:id="rId37"/>
  </p:handoutMasterIdLst>
  <p:sldIdLst>
    <p:sldId id="472" r:id="rId6"/>
    <p:sldId id="1109" r:id="rId7"/>
    <p:sldId id="1127" r:id="rId8"/>
    <p:sldId id="2141411494" r:id="rId9"/>
    <p:sldId id="2141411495" r:id="rId10"/>
    <p:sldId id="2141411496" r:id="rId11"/>
    <p:sldId id="2141411497" r:id="rId12"/>
    <p:sldId id="2141411498" r:id="rId13"/>
    <p:sldId id="2141411481" r:id="rId14"/>
    <p:sldId id="2141411455" r:id="rId15"/>
    <p:sldId id="278" r:id="rId16"/>
    <p:sldId id="2141411487" r:id="rId17"/>
    <p:sldId id="2141411485" r:id="rId18"/>
    <p:sldId id="2141411509" r:id="rId19"/>
    <p:sldId id="732" r:id="rId20"/>
    <p:sldId id="2141411489" r:id="rId21"/>
    <p:sldId id="2141411486" r:id="rId22"/>
    <p:sldId id="1141" r:id="rId23"/>
    <p:sldId id="1117" r:id="rId24"/>
    <p:sldId id="2141411510" r:id="rId25"/>
    <p:sldId id="1136" r:id="rId26"/>
    <p:sldId id="2141411505" r:id="rId27"/>
    <p:sldId id="1116" r:id="rId28"/>
    <p:sldId id="2141411507" r:id="rId29"/>
    <p:sldId id="1121" r:id="rId30"/>
    <p:sldId id="2141411503" r:id="rId31"/>
    <p:sldId id="2141411500" r:id="rId32"/>
    <p:sldId id="1131" r:id="rId33"/>
    <p:sldId id="1104" r:id="rId34"/>
    <p:sldId id="11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5C88AEB-A323-487D-8635-4F0F2956CF84}">
          <p14:sldIdLst>
            <p14:sldId id="472"/>
            <p14:sldId id="1109"/>
            <p14:sldId id="1127"/>
            <p14:sldId id="2141411494"/>
            <p14:sldId id="2141411495"/>
            <p14:sldId id="2141411496"/>
            <p14:sldId id="2141411497"/>
            <p14:sldId id="2141411498"/>
          </p14:sldIdLst>
        </p14:section>
        <p14:section name="IPN process" id="{C8CD3176-1885-46CC-B569-FA12BD6BA7FB}">
          <p14:sldIdLst>
            <p14:sldId id="2141411481"/>
            <p14:sldId id="2141411455"/>
            <p14:sldId id="278"/>
            <p14:sldId id="2141411487"/>
          </p14:sldIdLst>
        </p14:section>
        <p14:section name="Our organization" id="{5DE12485-F305-4C2A-BE42-93CA990923D5}">
          <p14:sldIdLst>
            <p14:sldId id="2141411485"/>
            <p14:sldId id="2141411509"/>
            <p14:sldId id="732"/>
            <p14:sldId id="2141411489"/>
            <p14:sldId id="2141411486"/>
            <p14:sldId id="1141"/>
          </p14:sldIdLst>
        </p14:section>
        <p14:section name="Investment considerations" id="{B212848F-31AB-4545-9E2A-8D06A5236964}">
          <p14:sldIdLst>
            <p14:sldId id="1117"/>
            <p14:sldId id="2141411510"/>
            <p14:sldId id="1136"/>
            <p14:sldId id="2141411505"/>
            <p14:sldId id="1116"/>
            <p14:sldId id="2141411507"/>
            <p14:sldId id="1121"/>
            <p14:sldId id="2141411503"/>
            <p14:sldId id="2141411500"/>
            <p14:sldId id="1131"/>
            <p14:sldId id="1104"/>
            <p14:sldId id="1106"/>
          </p14:sldIdLst>
        </p14:section>
      </p14:sectionLst>
    </p:ext>
    <p:ext uri="{EFAFB233-063F-42B5-8137-9DF3F51BA10A}">
      <p15:sldGuideLst xmlns:p15="http://schemas.microsoft.com/office/powerpoint/2012/main">
        <p15:guide id="1" pos="6072" userDrawn="1">
          <p15:clr>
            <a:srgbClr val="A4A3A4"/>
          </p15:clr>
        </p15:guide>
        <p15:guide id="2" pos="456" userDrawn="1">
          <p15:clr>
            <a:srgbClr val="A4A3A4"/>
          </p15:clr>
        </p15:guide>
        <p15:guide id="3" orient="horz" pos="1272" userDrawn="1">
          <p15:clr>
            <a:srgbClr val="A4A3A4"/>
          </p15:clr>
        </p15:guide>
        <p15:guide id="4" orient="horz" pos="2328" userDrawn="1">
          <p15:clr>
            <a:srgbClr val="A4A3A4"/>
          </p15:clr>
        </p15:guide>
        <p15:guide id="5" pos="4416" userDrawn="1">
          <p15:clr>
            <a:srgbClr val="A4A3A4"/>
          </p15:clr>
        </p15:guide>
        <p15:guide id="6" orient="horz" pos="20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njo, Solomon A" initials="BSA" lastIdx="14" clrIdx="6">
    <p:extLst>
      <p:ext uri="{19B8F6BF-5375-455C-9EA6-DF929625EA0E}">
        <p15:presenceInfo xmlns:p15="http://schemas.microsoft.com/office/powerpoint/2012/main" userId="S::BanjoS@advisory.com::57daa51d-5d82-4849-8c34-14857fc5ff6a" providerId="AD"/>
      </p:ext>
    </p:extLst>
  </p:cmAuthor>
  <p:cmAuthor id="8" name="Woodrow, Lauren E" initials="WLE" lastIdx="5" clrIdx="7">
    <p:extLst>
      <p:ext uri="{19B8F6BF-5375-455C-9EA6-DF929625EA0E}">
        <p15:presenceInfo xmlns:p15="http://schemas.microsoft.com/office/powerpoint/2012/main" userId="S::WoodrowL@advisory.com::fb8c1e00-4e61-4e0e-acea-33c29c7d572d" providerId="AD"/>
      </p:ext>
    </p:extLst>
  </p:cmAuthor>
  <p:cmAuthor id="2" name="Author" initials="A" lastIdx="0" clrIdx="1"/>
  <p:cmAuthor id="3" name="Choi, Eleanor M" initials="CEM" lastIdx="41" clrIdx="2">
    <p:extLst>
      <p:ext uri="{19B8F6BF-5375-455C-9EA6-DF929625EA0E}">
        <p15:presenceInfo xmlns:p15="http://schemas.microsoft.com/office/powerpoint/2012/main" userId="S::ChoiE@advisory.com::f7e48a5e-bcb0-4de3-9f6f-9c3a1d64fabb" providerId="AD"/>
      </p:ext>
    </p:extLst>
  </p:cmAuthor>
  <p:cmAuthor id="4" name="Lohr, Regina H" initials="LRH" lastIdx="50" clrIdx="3">
    <p:extLst>
      <p:ext uri="{19B8F6BF-5375-455C-9EA6-DF929625EA0E}">
        <p15:presenceInfo xmlns:p15="http://schemas.microsoft.com/office/powerpoint/2012/main" userId="S::LohrR@advisory.com::d56d5168-5fad-4285-a27c-5ed8d9800afb" providerId="AD"/>
      </p:ext>
    </p:extLst>
  </p:cmAuthor>
  <p:cmAuthor id="5" name="Saulet, Deirdre M" initials="SDM" lastIdx="7" clrIdx="4">
    <p:extLst>
      <p:ext uri="{19B8F6BF-5375-455C-9EA6-DF929625EA0E}">
        <p15:presenceInfo xmlns:p15="http://schemas.microsoft.com/office/powerpoint/2012/main" userId="S::SauletD@advisory.com::70a26fd9-306e-4543-9c84-d88d357e7373" providerId="AD"/>
      </p:ext>
    </p:extLst>
  </p:cmAuthor>
  <p:cmAuthor id="6" name="Lane, Erin N" initials="LEN" lastIdx="38" clrIdx="5">
    <p:extLst>
      <p:ext uri="{19B8F6BF-5375-455C-9EA6-DF929625EA0E}">
        <p15:presenceInfo xmlns:p15="http://schemas.microsoft.com/office/powerpoint/2012/main" userId="S::LaneE@advisory.com::4601dba6-194c-468a-81fd-fd45f37ccc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CC"/>
    <a:srgbClr val="FEB0E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B01B6-E774-4CAC-831F-564CB6D6B483}" v="1" dt="2022-10-20T14:00:31.547"/>
  </p1510:revLst>
</p1510:revInfo>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7" autoAdjust="0"/>
  </p:normalViewPr>
  <p:slideViewPr>
    <p:cSldViewPr snapToGrid="0">
      <p:cViewPr varScale="1">
        <p:scale>
          <a:sx n="69" d="100"/>
          <a:sy n="69" d="100"/>
        </p:scale>
        <p:origin x="540" y="40"/>
      </p:cViewPr>
      <p:guideLst>
        <p:guide pos="6072"/>
        <p:guide pos="456"/>
        <p:guide orient="horz" pos="1272"/>
        <p:guide orient="horz" pos="2328"/>
        <p:guide pos="4416"/>
        <p:guide orient="horz" pos="20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07108686985214E-3"/>
          <c:y val="2.055261703521935E-2"/>
          <c:w val="0.46944496815548586"/>
          <c:h val="0.74863036758179546"/>
        </c:manualLayout>
      </c:layout>
      <c:barChart>
        <c:barDir val="col"/>
        <c:grouping val="clustered"/>
        <c:varyColors val="0"/>
        <c:ser>
          <c:idx val="0"/>
          <c:order val="0"/>
          <c:tx>
            <c:strRef>
              <c:f>Sheet1!$B$1</c:f>
              <c:strCache>
                <c:ptCount val="1"/>
                <c:pt idx="0">
                  <c:v>Localized</c:v>
                </c:pt>
              </c:strCache>
            </c:strRef>
          </c:tx>
          <c:spPr>
            <a:solidFill>
              <a:srgbClr val="D6D9DA"/>
            </a:solidFill>
            <a:ln w="19050">
              <a:solidFill>
                <a:schemeClr val="bg1"/>
              </a:solidFill>
              <a:miter lim="800000"/>
            </a:ln>
            <a:effectLst/>
          </c:spPr>
          <c:invertIfNegative val="0"/>
          <c:dLbls>
            <c:numFmt formatCode="0.0%" sourceLinked="0"/>
            <c:spPr>
              <a:noFill/>
              <a:ln>
                <a:noFill/>
              </a:ln>
              <a:effectLst/>
            </c:spPr>
            <c:txPr>
              <a:bodyPr rot="0" spcFirstLastPara="1" vertOverflow="overflow" horzOverflow="overflow"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Sheet1!$A$2</c:f>
              <c:numCache>
                <c:formatCode>General</c:formatCode>
                <c:ptCount val="1"/>
              </c:numCache>
            </c:numRef>
          </c:cat>
          <c:val>
            <c:numRef>
              <c:f>Sheet1!$B$2</c:f>
              <c:numCache>
                <c:formatCode>0.00%</c:formatCode>
                <c:ptCount val="1"/>
                <c:pt idx="0">
                  <c:v>0.61199999999999999</c:v>
                </c:pt>
              </c:numCache>
            </c:numRef>
          </c:val>
          <c:extLst>
            <c:ext xmlns:c16="http://schemas.microsoft.com/office/drawing/2014/chart" uri="{C3380CC4-5D6E-409C-BE32-E72D297353CC}">
              <c16:uniqueId val="{00000000-DA92-4C8F-8DCD-047F574A1148}"/>
            </c:ext>
          </c:extLst>
        </c:ser>
        <c:ser>
          <c:idx val="1"/>
          <c:order val="1"/>
          <c:tx>
            <c:strRef>
              <c:f>Sheet1!$C$1</c:f>
              <c:strCache>
                <c:ptCount val="1"/>
                <c:pt idx="0">
                  <c:v>Regional</c:v>
                </c:pt>
              </c:strCache>
            </c:strRef>
          </c:tx>
          <c:spPr>
            <a:solidFill>
              <a:srgbClr val="7C99AE"/>
            </a:solidFill>
            <a:ln w="19050">
              <a:solidFill>
                <a:schemeClr val="bg1"/>
              </a:solidFill>
              <a:miter lim="800000"/>
            </a:ln>
            <a:effectLst/>
          </c:spPr>
          <c:invertIfNegative val="0"/>
          <c:dLbls>
            <c:numFmt formatCode="0.0%" sourceLinked="0"/>
            <c:spPr>
              <a:noFill/>
              <a:ln>
                <a:noFill/>
              </a:ln>
              <a:effectLst/>
            </c:spPr>
            <c:txPr>
              <a:bodyPr rot="0" spcFirstLastPara="1" vertOverflow="overflow" horzOverflow="overflow"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Sheet1!$A$2</c:f>
              <c:numCache>
                <c:formatCode>General</c:formatCode>
                <c:ptCount val="1"/>
              </c:numCache>
            </c:numRef>
          </c:cat>
          <c:val>
            <c:numRef>
              <c:f>Sheet1!$C$2</c:f>
              <c:numCache>
                <c:formatCode>0.00%</c:formatCode>
                <c:ptCount val="1"/>
                <c:pt idx="0">
                  <c:v>0.33500000000000002</c:v>
                </c:pt>
              </c:numCache>
            </c:numRef>
          </c:val>
          <c:extLst>
            <c:ext xmlns:c16="http://schemas.microsoft.com/office/drawing/2014/chart" uri="{C3380CC4-5D6E-409C-BE32-E72D297353CC}">
              <c16:uniqueId val="{00000001-DA92-4C8F-8DCD-047F574A1148}"/>
            </c:ext>
          </c:extLst>
        </c:ser>
        <c:ser>
          <c:idx val="2"/>
          <c:order val="2"/>
          <c:tx>
            <c:strRef>
              <c:f>Sheet1!$D$1</c:f>
              <c:strCache>
                <c:ptCount val="1"/>
                <c:pt idx="0">
                  <c:v>Distant</c:v>
                </c:pt>
              </c:strCache>
            </c:strRef>
          </c:tx>
          <c:spPr>
            <a:solidFill>
              <a:srgbClr val="70787E"/>
            </a:solidFill>
            <a:ln w="19050">
              <a:solidFill>
                <a:schemeClr val="bg1"/>
              </a:solidFill>
              <a:miter lim="800000"/>
            </a:ln>
            <a:effectLst/>
          </c:spPr>
          <c:invertIfNegative val="0"/>
          <c:dLbls>
            <c:numFmt formatCode="0.0%" sourceLinked="0"/>
            <c:spPr>
              <a:noFill/>
              <a:ln>
                <a:noFill/>
              </a:ln>
              <a:effectLst/>
            </c:spPr>
            <c:txPr>
              <a:bodyPr rot="0" spcFirstLastPara="1" vertOverflow="overflow" horzOverflow="overflow"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Sheet1!$A$2</c:f>
              <c:numCache>
                <c:formatCode>General</c:formatCode>
                <c:ptCount val="1"/>
              </c:numCache>
            </c:numRef>
          </c:cat>
          <c:val>
            <c:numRef>
              <c:f>Sheet1!$D$2</c:f>
              <c:numCache>
                <c:formatCode>0.00%</c:formatCode>
                <c:ptCount val="1"/>
                <c:pt idx="0">
                  <c:v>7.0000000000000007E-2</c:v>
                </c:pt>
              </c:numCache>
            </c:numRef>
          </c:val>
          <c:extLst>
            <c:ext xmlns:c16="http://schemas.microsoft.com/office/drawing/2014/chart" uri="{C3380CC4-5D6E-409C-BE32-E72D297353CC}">
              <c16:uniqueId val="{00000002-DA92-4C8F-8DCD-047F574A1148}"/>
            </c:ext>
          </c:extLst>
        </c:ser>
        <c:ser>
          <c:idx val="3"/>
          <c:order val="3"/>
          <c:tx>
            <c:strRef>
              <c:f>Sheet1!$E$1</c:f>
              <c:strCache>
                <c:ptCount val="1"/>
                <c:pt idx="0">
                  <c:v>Unknown</c:v>
                </c:pt>
              </c:strCache>
            </c:strRef>
          </c:tx>
          <c:spPr>
            <a:solidFill>
              <a:srgbClr val="445460"/>
            </a:solidFill>
            <a:ln w="19050">
              <a:solidFill>
                <a:schemeClr val="bg1"/>
              </a:solidFill>
              <a:miter lim="800000"/>
            </a:ln>
            <a:effectLst/>
          </c:spPr>
          <c:invertIfNegative val="0"/>
          <c:dPt>
            <c:idx val="0"/>
            <c:invertIfNegative val="0"/>
            <c:bubble3D val="0"/>
            <c:extLst>
              <c:ext xmlns:c16="http://schemas.microsoft.com/office/drawing/2014/chart" uri="{C3380CC4-5D6E-409C-BE32-E72D297353CC}">
                <c16:uniqueId val="{00000003-DA92-4C8F-8DCD-047F574A1148}"/>
              </c:ext>
            </c:extLst>
          </c:dPt>
          <c:dLbls>
            <c:numFmt formatCode="0.0%" sourceLinked="0"/>
            <c:spPr>
              <a:noFill/>
              <a:ln>
                <a:noFill/>
              </a:ln>
              <a:effectLst/>
            </c:spPr>
            <c:txPr>
              <a:bodyPr rot="0" spcFirstLastPara="1" vertOverflow="overflow" horzOverflow="overflow"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Sheet1!$A$2</c:f>
              <c:numCache>
                <c:formatCode>General</c:formatCode>
                <c:ptCount val="1"/>
              </c:numCache>
            </c:numRef>
          </c:cat>
          <c:val>
            <c:numRef>
              <c:f>Sheet1!$E$2</c:f>
              <c:numCache>
                <c:formatCode>0.00%</c:formatCode>
                <c:ptCount val="1"/>
                <c:pt idx="0">
                  <c:v>9.9000000000000005E-2</c:v>
                </c:pt>
              </c:numCache>
            </c:numRef>
          </c:val>
          <c:extLst>
            <c:ext xmlns:c16="http://schemas.microsoft.com/office/drawing/2014/chart" uri="{C3380CC4-5D6E-409C-BE32-E72D297353CC}">
              <c16:uniqueId val="{00000004-DA92-4C8F-8DCD-047F574A1148}"/>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00%" sourceLinked="1"/>
        <c:majorTickMark val="none"/>
        <c:minorTickMark val="none"/>
        <c:tickLblPos val="nextTo"/>
        <c:crossAx val="553888416"/>
        <c:crosses val="autoZero"/>
        <c:crossBetween val="between"/>
      </c:valAx>
      <c:spPr>
        <a:noFill/>
        <a:ln>
          <a:noFill/>
        </a:ln>
        <a:effectLst/>
      </c:spPr>
    </c:plotArea>
    <c:legend>
      <c:legendPos val="b"/>
      <c:overlay val="0"/>
      <c:spPr>
        <a:noFill/>
        <a:ln w="12700">
          <a:solidFill>
            <a:srgbClr val="999FA3"/>
          </a:solidFill>
          <a:miter lim="800000"/>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98011271281497E-2"/>
          <c:y val="0.16595901282111955"/>
          <c:w val="0.72591979805920148"/>
          <c:h val="0.78470182120503407"/>
        </c:manualLayout>
      </c:layout>
      <c:pieChart>
        <c:varyColors val="1"/>
        <c:ser>
          <c:idx val="0"/>
          <c:order val="0"/>
          <c:tx>
            <c:strRef>
              <c:f>Sheet1!$B$1</c:f>
              <c:strCache>
                <c:ptCount val="1"/>
                <c:pt idx="0">
                  <c:v>Percent</c:v>
                </c:pt>
              </c:strCache>
            </c:strRef>
          </c:tx>
          <c:spPr>
            <a:ln w="19050">
              <a:noFill/>
              <a:round/>
            </a:ln>
          </c:spPr>
          <c:explosion val="1"/>
          <c:dPt>
            <c:idx val="0"/>
            <c:bubble3D val="0"/>
            <c:spPr>
              <a:solidFill>
                <a:srgbClr val="D6D9DA"/>
              </a:solidFill>
              <a:ln w="19050">
                <a:noFill/>
                <a:round/>
              </a:ln>
              <a:effectLst/>
            </c:spPr>
            <c:extLst>
              <c:ext xmlns:c16="http://schemas.microsoft.com/office/drawing/2014/chart" uri="{C3380CC4-5D6E-409C-BE32-E72D297353CC}">
                <c16:uniqueId val="{00000001-3EFF-4E1A-B595-844F1989B2EC}"/>
              </c:ext>
            </c:extLst>
          </c:dPt>
          <c:dPt>
            <c:idx val="1"/>
            <c:bubble3D val="0"/>
            <c:spPr>
              <a:solidFill>
                <a:srgbClr val="7C99AE"/>
              </a:solidFill>
              <a:ln w="19050">
                <a:noFill/>
                <a:round/>
              </a:ln>
              <a:effectLst/>
            </c:spPr>
            <c:extLst>
              <c:ext xmlns:c16="http://schemas.microsoft.com/office/drawing/2014/chart" uri="{C3380CC4-5D6E-409C-BE32-E72D297353CC}">
                <c16:uniqueId val="{00000003-3EFF-4E1A-B595-844F1989B2EC}"/>
              </c:ext>
            </c:extLst>
          </c:dPt>
          <c:dPt>
            <c:idx val="2"/>
            <c:bubble3D val="0"/>
            <c:spPr>
              <a:solidFill>
                <a:srgbClr val="667E90"/>
              </a:solidFill>
              <a:ln w="19050">
                <a:noFill/>
                <a:round/>
              </a:ln>
              <a:effectLst/>
            </c:spPr>
            <c:extLst>
              <c:ext xmlns:c16="http://schemas.microsoft.com/office/drawing/2014/chart" uri="{C3380CC4-5D6E-409C-BE32-E72D297353CC}">
                <c16:uniqueId val="{00000005-3EFF-4E1A-B595-844F1989B2EC}"/>
              </c:ext>
            </c:extLst>
          </c:dPt>
          <c:dPt>
            <c:idx val="3"/>
            <c:bubble3D val="0"/>
            <c:spPr>
              <a:solidFill>
                <a:srgbClr val="445460"/>
              </a:solidFill>
              <a:ln w="19050">
                <a:noFill/>
                <a:round/>
              </a:ln>
              <a:effectLst/>
            </c:spPr>
            <c:extLst>
              <c:ext xmlns:c16="http://schemas.microsoft.com/office/drawing/2014/chart" uri="{C3380CC4-5D6E-409C-BE32-E72D297353CC}">
                <c16:uniqueId val="{00000007-3EFF-4E1A-B595-844F1989B2EC}"/>
              </c:ext>
            </c:extLst>
          </c:dPt>
          <c:dPt>
            <c:idx val="4"/>
            <c:bubble3D val="0"/>
            <c:spPr>
              <a:solidFill>
                <a:srgbClr val="222A30"/>
              </a:solidFill>
              <a:ln w="19050">
                <a:noFill/>
                <a:round/>
              </a:ln>
            </c:spPr>
            <c:extLst>
              <c:ext xmlns:c16="http://schemas.microsoft.com/office/drawing/2014/chart" uri="{C3380CC4-5D6E-409C-BE32-E72D297353CC}">
                <c16:uniqueId val="{00000009-3EFF-4E1A-B595-844F1989B2EC}"/>
              </c:ext>
            </c:extLst>
          </c:dPt>
          <c:dLbls>
            <c:dLbl>
              <c:idx val="0"/>
              <c:layout>
                <c:manualLayout>
                  <c:x val="-0.1530660153121885"/>
                  <c:y val="0.1544725583116893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FF-4E1A-B595-844F1989B2EC}"/>
                </c:ext>
              </c:extLst>
            </c:dLbl>
            <c:dLbl>
              <c:idx val="1"/>
              <c:layout>
                <c:manualLayout>
                  <c:x val="-0.21703506290556504"/>
                  <c:y val="-9.3870500405803248E-2"/>
                </c:manualLayout>
              </c:layout>
              <c:tx>
                <c:rich>
                  <a:bodyPr/>
                  <a:lstStyle/>
                  <a:p>
                    <a:fld id="{07AC8E06-9636-417D-9D16-142C630C622A}" type="VALUE">
                      <a:rPr lang="en-US">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EFF-4E1A-B595-844F1989B2EC}"/>
                </c:ext>
              </c:extLst>
            </c:dLbl>
            <c:dLbl>
              <c:idx val="2"/>
              <c:layout>
                <c:manualLayout>
                  <c:x val="0.1989499784199622"/>
                  <c:y val="-5.386021582088435E-2"/>
                </c:manualLayout>
              </c:layout>
              <c:tx>
                <c:rich>
                  <a:bodyPr/>
                  <a:lstStyle/>
                  <a:p>
                    <a:fld id="{194E7FE7-0149-4E3A-871B-7A30E5388AC5}" type="VALUE">
                      <a:rPr lang="en-US">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EFF-4E1A-B595-844F1989B2EC}"/>
                </c:ext>
              </c:extLst>
            </c:dLbl>
            <c:dLbl>
              <c:idx val="3"/>
              <c:layout>
                <c:manualLayout>
                  <c:x val="2.3122169151556554E-3"/>
                  <c:y val="2.488466925806185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FF-4E1A-B595-844F1989B2EC}"/>
                </c:ext>
              </c:extLst>
            </c:dLbl>
            <c:spPr>
              <a:noFill/>
              <a:ln>
                <a:noFill/>
              </a:ln>
            </c:spPr>
            <c:txPr>
              <a:bodyPr rot="0" vert="horz" lIns="38100" tIns="19050" rIns="38100" bIns="19050">
                <a:spAutoFit/>
              </a:bodyPr>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Localized</c:v>
                </c:pt>
                <c:pt idx="1">
                  <c:v>Regional</c:v>
                </c:pt>
                <c:pt idx="2">
                  <c:v>Distant</c:v>
                </c:pt>
                <c:pt idx="3">
                  <c:v>Unknown</c:v>
                </c:pt>
              </c:strCache>
            </c:strRef>
          </c:cat>
          <c:val>
            <c:numRef>
              <c:f>Sheet1!$B$2:$B$5</c:f>
              <c:numCache>
                <c:formatCode>0.0%</c:formatCode>
                <c:ptCount val="4"/>
                <c:pt idx="0">
                  <c:v>0.224</c:v>
                </c:pt>
                <c:pt idx="1">
                  <c:v>0.214</c:v>
                </c:pt>
                <c:pt idx="2">
                  <c:v>0.48799999999999999</c:v>
                </c:pt>
                <c:pt idx="3">
                  <c:v>7.3999999999999996E-2</c:v>
                </c:pt>
              </c:numCache>
            </c:numRef>
          </c:val>
          <c:extLst>
            <c:ext xmlns:c16="http://schemas.microsoft.com/office/drawing/2014/chart" uri="{C3380CC4-5D6E-409C-BE32-E72D297353CC}">
              <c16:uniqueId val="{0000000A-3EFF-4E1A-B595-844F1989B2EC}"/>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FBAE2-62E3-4BA7-B72C-E61F40A650E6}" type="datetimeFigureOut">
              <a:rPr lang="en-US" smtClean="0"/>
              <a:t>10/24/2022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3A9F5-9ADE-4929-816F-16D8DB7BF2CB}" type="slidenum">
              <a:rPr lang="en-US" smtClean="0"/>
              <a:t>‹#›</a:t>
            </a:fld>
            <a:endParaRPr lang="en-US"/>
          </a:p>
        </p:txBody>
      </p:sp>
    </p:spTree>
    <p:extLst>
      <p:ext uri="{BB962C8B-B14F-4D97-AF65-F5344CB8AC3E}">
        <p14:creationId xmlns:p14="http://schemas.microsoft.com/office/powerpoint/2010/main" val="164968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D72B10A-2312-4A62-9267-C7D3A9196FC3}" type="datetimeFigureOut">
              <a:rPr lang="en-US" smtClean="0"/>
              <a:pPr/>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E79F9C1-6A3C-4B55-8C89-00C0FB1E22C3}" type="slidenum">
              <a:rPr lang="en-US" smtClean="0"/>
              <a:pPr/>
              <a:t>‹#›</a:t>
            </a:fld>
            <a:endParaRPr lang="en-US"/>
          </a:p>
        </p:txBody>
      </p:sp>
    </p:spTree>
    <p:extLst>
      <p:ext uri="{BB962C8B-B14F-4D97-AF65-F5344CB8AC3E}">
        <p14:creationId xmlns:p14="http://schemas.microsoft.com/office/powerpoint/2010/main" val="2721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9F9C1-6A3C-4B55-8C89-00C0FB1E22C3}" type="slidenum">
              <a:rPr lang="en-US" smtClean="0"/>
              <a:pPr/>
              <a:t>1</a:t>
            </a:fld>
            <a:endParaRPr lang="en-US"/>
          </a:p>
        </p:txBody>
      </p:sp>
    </p:spTree>
    <p:extLst>
      <p:ext uri="{BB962C8B-B14F-4D97-AF65-F5344CB8AC3E}">
        <p14:creationId xmlns:p14="http://schemas.microsoft.com/office/powerpoint/2010/main" val="415939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16</a:t>
            </a:fld>
            <a:endParaRPr lang="en-US"/>
          </a:p>
        </p:txBody>
      </p:sp>
    </p:spTree>
    <p:extLst>
      <p:ext uri="{BB962C8B-B14F-4D97-AF65-F5344CB8AC3E}">
        <p14:creationId xmlns:p14="http://schemas.microsoft.com/office/powerpoint/2010/main" val="3059286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18</a:t>
            </a:fld>
            <a:endParaRPr lang="en-US"/>
          </a:p>
        </p:txBody>
      </p:sp>
    </p:spTree>
    <p:extLst>
      <p:ext uri="{BB962C8B-B14F-4D97-AF65-F5344CB8AC3E}">
        <p14:creationId xmlns:p14="http://schemas.microsoft.com/office/powerpoint/2010/main" val="395121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19</a:t>
            </a:fld>
            <a:endParaRPr lang="en-US"/>
          </a:p>
        </p:txBody>
      </p:sp>
    </p:spTree>
    <p:extLst>
      <p:ext uri="{BB962C8B-B14F-4D97-AF65-F5344CB8AC3E}">
        <p14:creationId xmlns:p14="http://schemas.microsoft.com/office/powerpoint/2010/main" val="2220275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9F9C1-6A3C-4B55-8C89-00C0FB1E22C3}" type="slidenum">
              <a:rPr lang="en-US" smtClean="0"/>
              <a:pPr/>
              <a:t>24</a:t>
            </a:fld>
            <a:endParaRPr lang="en-US"/>
          </a:p>
        </p:txBody>
      </p:sp>
    </p:spTree>
    <p:extLst>
      <p:ext uri="{BB962C8B-B14F-4D97-AF65-F5344CB8AC3E}">
        <p14:creationId xmlns:p14="http://schemas.microsoft.com/office/powerpoint/2010/main" val="4049443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0E79F9C1-6A3C-4B55-8C89-00C0FB1E22C3}" type="slidenum">
              <a:rPr lang="en-US" smtClean="0"/>
              <a:pPr/>
              <a:t>29</a:t>
            </a:fld>
            <a:endParaRPr lang="en-US"/>
          </a:p>
        </p:txBody>
      </p:sp>
    </p:spTree>
    <p:extLst>
      <p:ext uri="{BB962C8B-B14F-4D97-AF65-F5344CB8AC3E}">
        <p14:creationId xmlns:p14="http://schemas.microsoft.com/office/powerpoint/2010/main" val="201630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p:txBody>
      </p:sp>
      <p:sp>
        <p:nvSpPr>
          <p:cNvPr id="4" name="Slide Number Placeholder 3"/>
          <p:cNvSpPr>
            <a:spLocks noGrp="1"/>
          </p:cNvSpPr>
          <p:nvPr>
            <p:ph type="sldNum" sz="quarter" idx="5"/>
          </p:nvPr>
        </p:nvSpPr>
        <p:spPr/>
        <p:txBody>
          <a:bodyPr/>
          <a:lstStyle/>
          <a:p>
            <a:fld id="{0E79F9C1-6A3C-4B55-8C89-00C0FB1E22C3}" type="slidenum">
              <a:rPr lang="en-US" smtClean="0"/>
              <a:pPr/>
              <a:t>30</a:t>
            </a:fld>
            <a:endParaRPr lang="en-US"/>
          </a:p>
        </p:txBody>
      </p:sp>
    </p:spTree>
    <p:extLst>
      <p:ext uri="{BB962C8B-B14F-4D97-AF65-F5344CB8AC3E}">
        <p14:creationId xmlns:p14="http://schemas.microsoft.com/office/powerpoint/2010/main" val="326582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2"/>
              </a:solidFill>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a:t>
            </a:fld>
            <a:endParaRPr lang="en-US"/>
          </a:p>
        </p:txBody>
      </p:sp>
    </p:spTree>
    <p:extLst>
      <p:ext uri="{BB962C8B-B14F-4D97-AF65-F5344CB8AC3E}">
        <p14:creationId xmlns:p14="http://schemas.microsoft.com/office/powerpoint/2010/main" val="210101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4</a:t>
            </a:fld>
            <a:endParaRPr lang="en-US"/>
          </a:p>
        </p:txBody>
      </p:sp>
    </p:spTree>
    <p:extLst>
      <p:ext uri="{BB962C8B-B14F-4D97-AF65-F5344CB8AC3E}">
        <p14:creationId xmlns:p14="http://schemas.microsoft.com/office/powerpoint/2010/main" val="407249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5</a:t>
            </a:fld>
            <a:endParaRPr lang="en-US"/>
          </a:p>
        </p:txBody>
      </p:sp>
    </p:spTree>
    <p:extLst>
      <p:ext uri="{BB962C8B-B14F-4D97-AF65-F5344CB8AC3E}">
        <p14:creationId xmlns:p14="http://schemas.microsoft.com/office/powerpoint/2010/main" val="80048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6</a:t>
            </a:fld>
            <a:endParaRPr lang="en-US"/>
          </a:p>
        </p:txBody>
      </p:sp>
    </p:spTree>
    <p:extLst>
      <p:ext uri="{BB962C8B-B14F-4D97-AF65-F5344CB8AC3E}">
        <p14:creationId xmlns:p14="http://schemas.microsoft.com/office/powerpoint/2010/main" val="422114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7</a:t>
            </a:fld>
            <a:endParaRPr lang="en-US"/>
          </a:p>
        </p:txBody>
      </p:sp>
    </p:spTree>
    <p:extLst>
      <p:ext uri="{BB962C8B-B14F-4D97-AF65-F5344CB8AC3E}">
        <p14:creationId xmlns:p14="http://schemas.microsoft.com/office/powerpoint/2010/main" val="283122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8</a:t>
            </a:fld>
            <a:endParaRPr lang="en-US"/>
          </a:p>
        </p:txBody>
      </p:sp>
    </p:spTree>
    <p:extLst>
      <p:ext uri="{BB962C8B-B14F-4D97-AF65-F5344CB8AC3E}">
        <p14:creationId xmlns:p14="http://schemas.microsoft.com/office/powerpoint/2010/main" val="204183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10</a:t>
            </a:fld>
            <a:endParaRPr lang="en-US"/>
          </a:p>
        </p:txBody>
      </p:sp>
    </p:spTree>
    <p:extLst>
      <p:ext uri="{BB962C8B-B14F-4D97-AF65-F5344CB8AC3E}">
        <p14:creationId xmlns:p14="http://schemas.microsoft.com/office/powerpoint/2010/main" val="11091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15</a:t>
            </a:fld>
            <a:endParaRPr lang="en-US"/>
          </a:p>
        </p:txBody>
      </p:sp>
    </p:spTree>
    <p:extLst>
      <p:ext uri="{BB962C8B-B14F-4D97-AF65-F5344CB8AC3E}">
        <p14:creationId xmlns:p14="http://schemas.microsoft.com/office/powerpoint/2010/main" val="2281722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2021</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22198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2020</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158162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501561226"/>
      </p:ext>
    </p:extLst>
  </p:cSld>
  <p:clrMapOvr>
    <a:masterClrMapping/>
  </p:clrMapOvr>
  <p:extLst>
    <p:ext uri="{DCECCB84-F9BA-43D5-87BE-67443E8EF086}">
      <p15:sldGuideLst xmlns:p15="http://schemas.microsoft.com/office/powerpoint/2012/main">
        <p15:guide id="1" pos="979">
          <p15:clr>
            <a:srgbClr val="FBAE40"/>
          </p15:clr>
        </p15:guide>
        <p15:guide id="2" orient="horz" pos="2852">
          <p15:clr>
            <a:srgbClr val="FBAE40"/>
          </p15:clr>
        </p15:guide>
        <p15:guide id="4" orient="horz" pos="2466">
          <p15:clr>
            <a:srgbClr val="FBAE40"/>
          </p15:clr>
        </p15:guide>
        <p15:guide id="5" pos="670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210637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1534042401"/>
      </p:ext>
    </p:extLst>
  </p:cSld>
  <p:clrMapOvr>
    <a:masterClrMapping/>
  </p:clrMapOvr>
  <p:extLst>
    <p:ext uri="{DCECCB84-F9BA-43D5-87BE-67443E8EF086}">
      <p15:sldGuideLst xmlns:p15="http://schemas.microsoft.com/office/powerpoint/2012/main">
        <p15:guide id="1" pos="1704">
          <p15:clr>
            <a:srgbClr val="FBAE40"/>
          </p15:clr>
        </p15:guide>
        <p15:guide id="2" pos="6722">
          <p15:clr>
            <a:srgbClr val="FBAE40"/>
          </p15:clr>
        </p15:guide>
        <p15:guide id="3" orient="horz" pos="23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4153000186"/>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242224884"/>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82282255"/>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guide id="3" orient="horz" pos="36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842301"/>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7329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82670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261751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3059"/>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3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2753318"/>
            <a:chOff x="1541904" y="1270121"/>
            <a:chExt cx="7937074" cy="2753318"/>
          </a:xfrm>
        </p:grpSpPr>
        <p:sp>
          <p:nvSpPr>
            <p:cNvPr id="28" name="TextBox 27"/>
            <p:cNvSpPr txBox="1"/>
            <p:nvPr userDrawn="1"/>
          </p:nvSpPr>
          <p:spPr bwMode="gray">
            <a:xfrm>
              <a:off x="1541961" y="1270121"/>
              <a:ext cx="7937017" cy="2753318"/>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This report is sponsored by AstraZeneca, an Advisory Board member organization. Representatives of AstraZeneca helped select the topics and issues addressed. Advisory Board experts wrote the report, maintained final editorial approval, and conducted the underlying research independently and objectively. Advisory Board does not endorse any company, organization, product or brand mentioned herein.</a:t>
              </a:r>
            </a:p>
            <a:p>
              <a:pPr>
                <a:lnSpc>
                  <a:spcPct val="110000"/>
                </a:lnSpc>
                <a:spcBef>
                  <a:spcPts val="1200"/>
                </a:spcBef>
              </a:pPr>
              <a:r>
                <a:rPr lang="en-US" sz="800">
                  <a:solidFill>
                    <a:schemeClr val="accent4"/>
                  </a:solidFill>
                </a:rPr>
                <a:t>This report should be used for educational purposes only. Advisory Board has made efforts to verify the accuracy of the information contained herein. Advisory Board relies on data obtained from many sources and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readers should not rely on any legal commentary in this report as a basis for action, or assume that any tactics described herein would be permitted by applicable law or appropriate for a given reader's situation. Readers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reader and its employees and agents to abide by the terms set forth herein. </a:t>
              </a:r>
            </a:p>
            <a:p>
              <a:pPr>
                <a:lnSpc>
                  <a:spcPct val="110000"/>
                </a:lnSpc>
                <a:spcBef>
                  <a:spcPts val="1200"/>
                </a:spcBef>
              </a:pPr>
              <a:r>
                <a:rPr lang="en-US" sz="800">
                  <a:solidFill>
                    <a:schemeClr val="accent4"/>
                  </a:solidFill>
                </a:rPr>
                <a:t>AstraZeneca has obtained distribution rights to this content for the purpose of customer education. It is the policy of Advisory Board to enforce its intellectual property rights to the fullest extent permitted under law. The entire content of this report, including any images or text, is copyrighted and may not be distributed, modified, reused, or otherwise used except as provided herein without the express written permission of Advisory Board. The use or misuse of the Advisory Board trademarks, copyrights, or other materials, except as permitted herein, is expressly prohibited and may be in violation of copyright law, trademark law, communications regulations and statutes, and other laws, statutes and/or regulations.</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advisory.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hyperlink" Target="http://www.advisory.com/"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2022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2"/>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709670726"/>
      </p:ext>
    </p:extLst>
  </p:cSld>
  <p:clrMap bg1="lt1" tx1="dk1" bg2="lt2" tx2="dk2" accent1="accent1" accent2="accent2" accent3="accent3" accent4="accent4" accent5="accent5" accent6="accent6" hlink="hlink" folHlink="folHlink"/>
  <p:sldLayoutIdLst>
    <p:sldLayoutId id="2147483687" r:id="rId1"/>
    <p:sldLayoutId id="2147483661" r:id="rId2"/>
    <p:sldLayoutId id="2147483686" r:id="rId3"/>
    <p:sldLayoutId id="2147483664" r:id="rId4"/>
    <p:sldLayoutId id="2147483662" r:id="rId5"/>
    <p:sldLayoutId id="2147483684" r:id="rId6"/>
    <p:sldLayoutId id="2147483685" r:id="rId7"/>
    <p:sldLayoutId id="2147483655" r:id="rId8"/>
    <p:sldLayoutId id="2147483671" r:id="rId9"/>
    <p:sldLayoutId id="2147483668" r:id="rId10"/>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C35EA4"/>
          </p15:clr>
        </p15:guide>
        <p15:guide id="2" pos="729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2"/>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14529249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C35EA4"/>
          </p15:clr>
        </p15:guide>
        <p15:guide id="2" pos="729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hyperlink" Target="https://www.advisory.com/sponsored/ipn"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ung.org/research/trends-in-lung-disease/lung-cancer-trends-brief/data-tables/lung-cancer-deaths-and-rates-by-race-ethnicity" TargetMode="Externa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advisory.com/research/sponsorship-guideline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cms.gov/medicare-coverage-database/view/ncd.aspx?NCDId=364"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gray">
          <a:xfrm>
            <a:off x="2590826" y="287194"/>
            <a:ext cx="7010349" cy="369332"/>
          </a:xfrm>
          <a:prstGeom prst="rect">
            <a:avLst/>
          </a:prstGeom>
          <a:noFill/>
        </p:spPr>
        <p:txBody>
          <a:bodyPr wrap="square" lIns="0" tIns="0" rIns="0" bIns="0" rtlCol="0">
            <a:spAutoFit/>
          </a:bodyPr>
          <a:lstStyle/>
          <a:p>
            <a:pPr algn="ctr">
              <a:spcBef>
                <a:spcPts val="714"/>
              </a:spcBef>
            </a:pPr>
            <a:r>
              <a:rPr lang="en-US" sz="2400">
                <a:solidFill>
                  <a:schemeClr val="accent6"/>
                </a:solidFill>
              </a:rPr>
              <a:t>DELETE SLIDE AFTER READING</a:t>
            </a:r>
          </a:p>
        </p:txBody>
      </p:sp>
      <p:grpSp>
        <p:nvGrpSpPr>
          <p:cNvPr id="4" name="Group 3"/>
          <p:cNvGrpSpPr/>
          <p:nvPr/>
        </p:nvGrpSpPr>
        <p:grpSpPr>
          <a:xfrm>
            <a:off x="891306" y="882618"/>
            <a:ext cx="10409388" cy="5528940"/>
            <a:chOff x="646541" y="1371604"/>
            <a:chExt cx="10409388" cy="5528940"/>
          </a:xfrm>
        </p:grpSpPr>
        <p:sp>
          <p:nvSpPr>
            <p:cNvPr id="3" name="TextBox 2"/>
            <p:cNvSpPr txBox="1"/>
            <p:nvPr/>
          </p:nvSpPr>
          <p:spPr bwMode="gray">
            <a:xfrm>
              <a:off x="1180431" y="1509491"/>
              <a:ext cx="9572318" cy="1887696"/>
            </a:xfrm>
            <a:prstGeom prst="rect">
              <a:avLst/>
            </a:prstGeom>
            <a:noFill/>
          </p:spPr>
          <p:txBody>
            <a:bodyPr wrap="square" lIns="0" tIns="0" rIns="0" bIns="0" rtlCol="0" anchor="t">
              <a:spAutoFit/>
            </a:bodyPr>
            <a:lstStyle/>
            <a:p>
              <a:pPr>
                <a:spcBef>
                  <a:spcPts val="714"/>
                </a:spcBef>
                <a:spcAft>
                  <a:spcPts val="1200"/>
                </a:spcAft>
              </a:pPr>
              <a:r>
                <a:rPr lang="en-US" sz="2000" dirty="0"/>
                <a:t>How to Use this Presentation:</a:t>
              </a:r>
              <a:endParaRPr lang="en-US" sz="1429" dirty="0"/>
            </a:p>
            <a:p>
              <a:pPr>
                <a:spcBef>
                  <a:spcPts val="1200"/>
                </a:spcBef>
                <a:spcAft>
                  <a:spcPts val="600"/>
                </a:spcAft>
              </a:pPr>
              <a:r>
                <a:rPr lang="en-US" sz="1400" dirty="0"/>
                <a:t>This resource is designed to help health system leaders facilitate discussions with internal stakeholders about the value of adding an incidental pulmonary nodule program to your organizations lung cancer detection program. It provides research-based, customizable slides. </a:t>
              </a:r>
            </a:p>
            <a:p>
              <a:pPr>
                <a:spcBef>
                  <a:spcPts val="2571"/>
                </a:spcBef>
              </a:pPr>
              <a:r>
                <a:rPr lang="en-US" sz="1400" b="1" dirty="0">
                  <a:solidFill>
                    <a:schemeClr val="accent6"/>
                  </a:solidFill>
                </a:rPr>
                <a:t>Note: Please be sure to review and understand the Legal Caveat before using the contents of this presentation. </a:t>
              </a:r>
            </a:p>
          </p:txBody>
        </p:sp>
        <p:sp>
          <p:nvSpPr>
            <p:cNvPr id="18" name="Rectangle 17"/>
            <p:cNvSpPr/>
            <p:nvPr/>
          </p:nvSpPr>
          <p:spPr bwMode="gray">
            <a:xfrm>
              <a:off x="646541" y="1371604"/>
              <a:ext cx="10409388" cy="5528940"/>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grpSp>
    </p:spTree>
    <p:extLst>
      <p:ext uri="{BB962C8B-B14F-4D97-AF65-F5344CB8AC3E}">
        <p14:creationId xmlns:p14="http://schemas.microsoft.com/office/powerpoint/2010/main" val="428581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C35F42AA-C55E-4531-874F-63E8FFB48163}"/>
              </a:ext>
            </a:extLst>
          </p:cNvPr>
          <p:cNvSpPr/>
          <p:nvPr/>
        </p:nvSpPr>
        <p:spPr bwMode="gray">
          <a:xfrm rot="5400000">
            <a:off x="5392132" y="-1489685"/>
            <a:ext cx="1412542" cy="12192000"/>
          </a:xfrm>
          <a:prstGeom prst="rect">
            <a:avLst/>
          </a:prstGeom>
          <a:gradFill>
            <a:gsLst>
              <a:gs pos="0">
                <a:schemeClr val="bg1"/>
              </a:gs>
              <a:gs pos="99000">
                <a:schemeClr val="accent1">
                  <a:lumMod val="30000"/>
                  <a:lumOff val="70000"/>
                </a:schemeClr>
              </a:gs>
            </a:gsLst>
            <a:lin ang="108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E0E2D"/>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7383E920-1076-4EF8-BCB9-A8CE9080EE15}"/>
              </a:ext>
            </a:extLst>
          </p:cNvPr>
          <p:cNvSpPr>
            <a:spLocks noGrp="1"/>
          </p:cNvSpPr>
          <p:nvPr>
            <p:ph type="title"/>
          </p:nvPr>
        </p:nvSpPr>
        <p:spPr>
          <a:xfrm>
            <a:off x="612774" y="588771"/>
            <a:ext cx="10972801" cy="540917"/>
          </a:xfrm>
        </p:spPr>
        <p:txBody>
          <a:bodyPr/>
          <a:lstStyle/>
          <a:p>
            <a:r>
              <a:rPr lang="en-US"/>
              <a:t>Plenty of challenges associated with IPN care</a:t>
            </a:r>
          </a:p>
        </p:txBody>
      </p:sp>
      <p:sp>
        <p:nvSpPr>
          <p:cNvPr id="28" name="TextBox 27">
            <a:extLst>
              <a:ext uri="{FF2B5EF4-FFF2-40B4-BE49-F238E27FC236}">
                <a16:creationId xmlns:a16="http://schemas.microsoft.com/office/drawing/2014/main" id="{CFB438E8-E42D-49D3-9DEA-9571E4FB66BB}"/>
              </a:ext>
            </a:extLst>
          </p:cNvPr>
          <p:cNvSpPr txBox="1"/>
          <p:nvPr/>
        </p:nvSpPr>
        <p:spPr bwMode="gray">
          <a:xfrm>
            <a:off x="629933" y="1433463"/>
            <a:ext cx="7755467" cy="246221"/>
          </a:xfrm>
          <a:prstGeom prst="rect">
            <a:avLst/>
          </a:prstGeom>
        </p:spPr>
        <p:txBody>
          <a:bodyPr vert="horz" wrap="square" lIns="0" tIns="0" rIns="0" bIns="0" rtlCol="0">
            <a:spAutoFit/>
          </a:bodyPr>
          <a:lstStyle/>
          <a:p>
            <a:pPr>
              <a:spcBef>
                <a:spcPts val="600"/>
              </a:spcBef>
              <a:buClr>
                <a:schemeClr val="accent6"/>
              </a:buClr>
            </a:pPr>
            <a:r>
              <a:rPr lang="en-US" sz="1600" b="1"/>
              <a:t>Sample IPN patient journey</a:t>
            </a:r>
          </a:p>
        </p:txBody>
      </p:sp>
      <p:cxnSp>
        <p:nvCxnSpPr>
          <p:cNvPr id="34" name="Straight Connector 33">
            <a:extLst>
              <a:ext uri="{FF2B5EF4-FFF2-40B4-BE49-F238E27FC236}">
                <a16:creationId xmlns:a16="http://schemas.microsoft.com/office/drawing/2014/main" id="{AA6A1029-4687-465F-9039-D6A04DCDC4EE}"/>
              </a:ext>
            </a:extLst>
          </p:cNvPr>
          <p:cNvCxnSpPr>
            <a:cxnSpLocks/>
          </p:cNvCxnSpPr>
          <p:nvPr/>
        </p:nvCxnSpPr>
        <p:spPr bwMode="gray">
          <a:xfrm>
            <a:off x="871159" y="2819154"/>
            <a:ext cx="9235440" cy="0"/>
          </a:xfrm>
          <a:prstGeom prst="line">
            <a:avLst/>
          </a:prstGeom>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618D0FC-226C-4FAC-B371-FA2A0F1A5041}"/>
              </a:ext>
            </a:extLst>
          </p:cNvPr>
          <p:cNvSpPr txBox="1"/>
          <p:nvPr/>
        </p:nvSpPr>
        <p:spPr bwMode="gray">
          <a:xfrm>
            <a:off x="1494131" y="3079238"/>
            <a:ext cx="2633857" cy="430887"/>
          </a:xfrm>
          <a:prstGeom prst="rect">
            <a:avLst/>
          </a:prstGeom>
        </p:spPr>
        <p:txBody>
          <a:bodyPr vert="horz" wrap="square" lIns="0" tIns="0" rIns="0" bIns="0" rtlCol="0">
            <a:spAutoFit/>
          </a:bodyPr>
          <a:lstStyle/>
          <a:p>
            <a:pPr>
              <a:spcBef>
                <a:spcPts val="600"/>
              </a:spcBef>
              <a:buClr>
                <a:schemeClr val="accent6"/>
              </a:buClr>
            </a:pPr>
            <a:r>
              <a:rPr lang="en-US" sz="1400"/>
              <a:t>Radiologist </a:t>
            </a:r>
            <a:r>
              <a:rPr lang="en-US" sz="1400" b="1"/>
              <a:t>identifies</a:t>
            </a:r>
            <a:r>
              <a:rPr lang="en-US" sz="1400"/>
              <a:t> and properly </a:t>
            </a:r>
            <a:r>
              <a:rPr lang="en-US" sz="1400" b="1"/>
              <a:t>documents</a:t>
            </a:r>
            <a:r>
              <a:rPr lang="en-US" sz="1400"/>
              <a:t> IPN</a:t>
            </a:r>
          </a:p>
        </p:txBody>
      </p:sp>
      <p:sp>
        <p:nvSpPr>
          <p:cNvPr id="51" name="TextBox 50">
            <a:extLst>
              <a:ext uri="{FF2B5EF4-FFF2-40B4-BE49-F238E27FC236}">
                <a16:creationId xmlns:a16="http://schemas.microsoft.com/office/drawing/2014/main" id="{204C30CF-9FB6-4C78-AA0B-2D27C86984CB}"/>
              </a:ext>
            </a:extLst>
          </p:cNvPr>
          <p:cNvSpPr txBox="1"/>
          <p:nvPr/>
        </p:nvSpPr>
        <p:spPr bwMode="gray">
          <a:xfrm>
            <a:off x="3046027" y="1907571"/>
            <a:ext cx="3655109" cy="430887"/>
          </a:xfrm>
          <a:prstGeom prst="rect">
            <a:avLst/>
          </a:prstGeom>
        </p:spPr>
        <p:txBody>
          <a:bodyPr vert="horz" wrap="square" lIns="0" tIns="0" rIns="0" bIns="0" rtlCol="0">
            <a:spAutoFit/>
          </a:bodyPr>
          <a:lstStyle/>
          <a:p>
            <a:pPr>
              <a:spcBef>
                <a:spcPts val="600"/>
              </a:spcBef>
              <a:buClr>
                <a:schemeClr val="accent6"/>
              </a:buClr>
            </a:pPr>
            <a:r>
              <a:rPr lang="en-US" sz="1400"/>
              <a:t>Ordering provider </a:t>
            </a:r>
            <a:r>
              <a:rPr lang="en-US" sz="1400" b="1"/>
              <a:t>receives results</a:t>
            </a:r>
            <a:r>
              <a:rPr lang="en-US" sz="1400"/>
              <a:t>, </a:t>
            </a:r>
            <a:r>
              <a:rPr lang="en-US" sz="1400" b="1"/>
              <a:t>understands</a:t>
            </a:r>
            <a:r>
              <a:rPr lang="en-US" sz="1400"/>
              <a:t> finding, appropriate follow-up</a:t>
            </a:r>
          </a:p>
        </p:txBody>
      </p:sp>
      <p:sp>
        <p:nvSpPr>
          <p:cNvPr id="52" name="TextBox 51">
            <a:extLst>
              <a:ext uri="{FF2B5EF4-FFF2-40B4-BE49-F238E27FC236}">
                <a16:creationId xmlns:a16="http://schemas.microsoft.com/office/drawing/2014/main" id="{6AC4CB18-B084-443D-B20D-1589FB514784}"/>
              </a:ext>
            </a:extLst>
          </p:cNvPr>
          <p:cNvSpPr txBox="1"/>
          <p:nvPr/>
        </p:nvSpPr>
        <p:spPr bwMode="gray">
          <a:xfrm>
            <a:off x="5195148" y="3191243"/>
            <a:ext cx="3793195" cy="430887"/>
          </a:xfrm>
          <a:prstGeom prst="rect">
            <a:avLst/>
          </a:prstGeom>
        </p:spPr>
        <p:txBody>
          <a:bodyPr vert="horz" wrap="square" lIns="0" tIns="0" rIns="0" bIns="0" rtlCol="0">
            <a:spAutoFit/>
          </a:bodyPr>
          <a:lstStyle/>
          <a:p>
            <a:pPr>
              <a:spcBef>
                <a:spcPts val="600"/>
              </a:spcBef>
              <a:buClr>
                <a:schemeClr val="accent6"/>
              </a:buClr>
            </a:pPr>
            <a:r>
              <a:rPr lang="en-US" sz="1400"/>
              <a:t>Ordering provider </a:t>
            </a:r>
            <a:r>
              <a:rPr lang="en-US" sz="1400" b="1"/>
              <a:t>communicates</a:t>
            </a:r>
            <a:r>
              <a:rPr lang="en-US" sz="1400"/>
              <a:t> to patient, primary provider; both </a:t>
            </a:r>
            <a:r>
              <a:rPr lang="en-US" sz="1400" b="1"/>
              <a:t>understand</a:t>
            </a:r>
            <a:r>
              <a:rPr lang="en-US" sz="1400"/>
              <a:t> follow-up</a:t>
            </a:r>
          </a:p>
        </p:txBody>
      </p:sp>
      <p:sp>
        <p:nvSpPr>
          <p:cNvPr id="53" name="TextBox 52">
            <a:extLst>
              <a:ext uri="{FF2B5EF4-FFF2-40B4-BE49-F238E27FC236}">
                <a16:creationId xmlns:a16="http://schemas.microsoft.com/office/drawing/2014/main" id="{2F2FEEEB-24EE-437B-84DC-3D868E94BE08}"/>
              </a:ext>
            </a:extLst>
          </p:cNvPr>
          <p:cNvSpPr txBox="1"/>
          <p:nvPr/>
        </p:nvSpPr>
        <p:spPr bwMode="gray">
          <a:xfrm>
            <a:off x="8107815" y="1996659"/>
            <a:ext cx="2026786" cy="430887"/>
          </a:xfrm>
          <a:prstGeom prst="rect">
            <a:avLst/>
          </a:prstGeom>
        </p:spPr>
        <p:txBody>
          <a:bodyPr vert="horz" wrap="square" lIns="0" tIns="0" rIns="0" bIns="0" rtlCol="0">
            <a:spAutoFit/>
          </a:bodyPr>
          <a:lstStyle/>
          <a:p>
            <a:pPr>
              <a:spcBef>
                <a:spcPts val="600"/>
              </a:spcBef>
              <a:buClr>
                <a:schemeClr val="accent6"/>
              </a:buClr>
            </a:pPr>
            <a:r>
              <a:rPr lang="en-US" sz="1400"/>
              <a:t>Patient </a:t>
            </a:r>
            <a:r>
              <a:rPr lang="en-US" sz="1400" b="1"/>
              <a:t>schedules</a:t>
            </a:r>
            <a:r>
              <a:rPr lang="en-US" sz="1400"/>
              <a:t> and </a:t>
            </a:r>
            <a:r>
              <a:rPr lang="en-US" sz="1400" b="1"/>
              <a:t>receives</a:t>
            </a:r>
            <a:r>
              <a:rPr lang="en-US" sz="1400"/>
              <a:t> follow-up care </a:t>
            </a:r>
          </a:p>
        </p:txBody>
      </p:sp>
      <p:sp>
        <p:nvSpPr>
          <p:cNvPr id="55" name="Oval 54">
            <a:extLst>
              <a:ext uri="{FF2B5EF4-FFF2-40B4-BE49-F238E27FC236}">
                <a16:creationId xmlns:a16="http://schemas.microsoft.com/office/drawing/2014/main" id="{A9A0C1E1-A050-48A8-B975-AB85AEAEF39A}"/>
              </a:ext>
            </a:extLst>
          </p:cNvPr>
          <p:cNvSpPr/>
          <p:nvPr/>
        </p:nvSpPr>
        <p:spPr bwMode="gray">
          <a:xfrm>
            <a:off x="1146415" y="2727714"/>
            <a:ext cx="182880" cy="182880"/>
          </a:xfrm>
          <a:prstGeom prst="ellipse">
            <a:avLst/>
          </a:prstGeom>
          <a:solidFill>
            <a:srgbClr val="FFFFFF"/>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C17DAE0-A379-4977-B700-5F5AA541976E}"/>
              </a:ext>
            </a:extLst>
          </p:cNvPr>
          <p:cNvSpPr/>
          <p:nvPr/>
        </p:nvSpPr>
        <p:spPr bwMode="gray">
          <a:xfrm>
            <a:off x="2734866" y="2727714"/>
            <a:ext cx="182880" cy="182880"/>
          </a:xfrm>
          <a:prstGeom prst="ellipse">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FD9567-8348-485A-A49C-6D28171CA0E2}"/>
              </a:ext>
            </a:extLst>
          </p:cNvPr>
          <p:cNvSpPr/>
          <p:nvPr/>
        </p:nvSpPr>
        <p:spPr bwMode="gray">
          <a:xfrm>
            <a:off x="4818105" y="2719661"/>
            <a:ext cx="182880" cy="182880"/>
          </a:xfrm>
          <a:prstGeom prst="ellipse">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E28D761-DFA1-4681-ACEF-427AEC9340AD}"/>
              </a:ext>
            </a:extLst>
          </p:cNvPr>
          <p:cNvSpPr/>
          <p:nvPr/>
        </p:nvSpPr>
        <p:spPr bwMode="gray">
          <a:xfrm>
            <a:off x="8107814" y="2727714"/>
            <a:ext cx="182880" cy="182880"/>
          </a:xfrm>
          <a:prstGeom prst="ellipse">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D3154A37-0B99-4B7F-901C-08464BF4E8E9}"/>
              </a:ext>
            </a:extLst>
          </p:cNvPr>
          <p:cNvCxnSpPr>
            <a:cxnSpLocks/>
          </p:cNvCxnSpPr>
          <p:nvPr/>
        </p:nvCxnSpPr>
        <p:spPr bwMode="gray">
          <a:xfrm>
            <a:off x="1226969" y="2910594"/>
            <a:ext cx="0" cy="274320"/>
          </a:xfrm>
          <a:prstGeom prst="line">
            <a:avLst/>
          </a:prstGeom>
          <a:ln w="19050">
            <a:solidFill>
              <a:schemeClr val="accent5"/>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D980B67-9528-4D10-B23D-A18FC7F6B45F}"/>
              </a:ext>
            </a:extLst>
          </p:cNvPr>
          <p:cNvCxnSpPr>
            <a:cxnSpLocks/>
          </p:cNvCxnSpPr>
          <p:nvPr/>
        </p:nvCxnSpPr>
        <p:spPr bwMode="gray">
          <a:xfrm>
            <a:off x="2827956" y="2084510"/>
            <a:ext cx="0" cy="640080"/>
          </a:xfrm>
          <a:prstGeom prst="line">
            <a:avLst/>
          </a:prstGeom>
          <a:ln w="19050">
            <a:solidFill>
              <a:schemeClr val="accent5"/>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A1D7661-C75E-4A1C-9BD6-030D0758B7E4}"/>
              </a:ext>
            </a:extLst>
          </p:cNvPr>
          <p:cNvCxnSpPr>
            <a:cxnSpLocks/>
          </p:cNvCxnSpPr>
          <p:nvPr/>
        </p:nvCxnSpPr>
        <p:spPr bwMode="gray">
          <a:xfrm>
            <a:off x="4924159" y="2902541"/>
            <a:ext cx="0" cy="365760"/>
          </a:xfrm>
          <a:prstGeom prst="line">
            <a:avLst/>
          </a:prstGeom>
          <a:ln w="19050">
            <a:solidFill>
              <a:schemeClr val="accent5"/>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09DA513-092E-4C35-989D-5EF5D6915D0D}"/>
              </a:ext>
            </a:extLst>
          </p:cNvPr>
          <p:cNvCxnSpPr>
            <a:cxnSpLocks/>
          </p:cNvCxnSpPr>
          <p:nvPr/>
        </p:nvCxnSpPr>
        <p:spPr bwMode="gray">
          <a:xfrm>
            <a:off x="8199254" y="2453394"/>
            <a:ext cx="0" cy="274320"/>
          </a:xfrm>
          <a:prstGeom prst="line">
            <a:avLst/>
          </a:prstGeom>
          <a:ln w="19050">
            <a:solidFill>
              <a:schemeClr val="accent5"/>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248938D-1174-4D2C-9F3D-0A4C40066022}"/>
              </a:ext>
            </a:extLst>
          </p:cNvPr>
          <p:cNvCxnSpPr>
            <a:cxnSpLocks/>
          </p:cNvCxnSpPr>
          <p:nvPr/>
        </p:nvCxnSpPr>
        <p:spPr bwMode="gray">
          <a:xfrm>
            <a:off x="1226969" y="3184914"/>
            <a:ext cx="182880" cy="0"/>
          </a:xfrm>
          <a:prstGeom prst="line">
            <a:avLst/>
          </a:prstGeom>
          <a:ln w="19050">
            <a:solidFill>
              <a:schemeClr val="accent5"/>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7BB980A-E579-41C9-9484-DE41CE283A63}"/>
              </a:ext>
            </a:extLst>
          </p:cNvPr>
          <p:cNvCxnSpPr>
            <a:cxnSpLocks/>
          </p:cNvCxnSpPr>
          <p:nvPr/>
        </p:nvCxnSpPr>
        <p:spPr bwMode="gray">
          <a:xfrm>
            <a:off x="2827956" y="2084510"/>
            <a:ext cx="182880" cy="0"/>
          </a:xfrm>
          <a:prstGeom prst="line">
            <a:avLst/>
          </a:prstGeom>
          <a:ln w="19050">
            <a:solidFill>
              <a:schemeClr val="accent5"/>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D7FA8-2258-4224-BEA7-7EBAA268930B}"/>
              </a:ext>
            </a:extLst>
          </p:cNvPr>
          <p:cNvCxnSpPr>
            <a:cxnSpLocks/>
          </p:cNvCxnSpPr>
          <p:nvPr/>
        </p:nvCxnSpPr>
        <p:spPr bwMode="gray">
          <a:xfrm>
            <a:off x="4911185" y="3275890"/>
            <a:ext cx="182880" cy="0"/>
          </a:xfrm>
          <a:prstGeom prst="line">
            <a:avLst/>
          </a:prstGeom>
          <a:ln w="19050">
            <a:solidFill>
              <a:schemeClr val="accent5"/>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EFE57E52-3ED6-4DD6-955B-254F39AD0D8D}"/>
              </a:ext>
            </a:extLst>
          </p:cNvPr>
          <p:cNvSpPr txBox="1"/>
          <p:nvPr/>
        </p:nvSpPr>
        <p:spPr bwMode="gray">
          <a:xfrm>
            <a:off x="10214444" y="2590554"/>
            <a:ext cx="1390816" cy="430887"/>
          </a:xfrm>
          <a:prstGeom prst="rect">
            <a:avLst/>
          </a:prstGeom>
        </p:spPr>
        <p:txBody>
          <a:bodyPr vert="horz" wrap="square" lIns="0" tIns="0" rIns="0" bIns="0" rtlCol="0">
            <a:spAutoFit/>
          </a:bodyPr>
          <a:lstStyle/>
          <a:p>
            <a:pPr>
              <a:spcBef>
                <a:spcPts val="600"/>
              </a:spcBef>
              <a:buClr>
                <a:schemeClr val="accent6"/>
              </a:buClr>
            </a:pPr>
            <a:r>
              <a:rPr lang="en-US" sz="1400" i="1"/>
              <a:t>Ongoing nodule management</a:t>
            </a:r>
          </a:p>
        </p:txBody>
      </p:sp>
      <p:sp>
        <p:nvSpPr>
          <p:cNvPr id="75" name="TextBox 74">
            <a:extLst>
              <a:ext uri="{FF2B5EF4-FFF2-40B4-BE49-F238E27FC236}">
                <a16:creationId xmlns:a16="http://schemas.microsoft.com/office/drawing/2014/main" id="{4FF88476-19CF-4D1A-A622-A95CBB223178}"/>
              </a:ext>
            </a:extLst>
          </p:cNvPr>
          <p:cNvSpPr txBox="1"/>
          <p:nvPr/>
        </p:nvSpPr>
        <p:spPr bwMode="gray">
          <a:xfrm>
            <a:off x="609600" y="4125601"/>
            <a:ext cx="3568186" cy="538609"/>
          </a:xfrm>
          <a:prstGeom prst="rect">
            <a:avLst/>
          </a:prstGeom>
        </p:spPr>
        <p:txBody>
          <a:bodyPr vert="horz" wrap="square" lIns="0" tIns="0" rIns="0" bIns="0" rtlCol="0">
            <a:spAutoFit/>
          </a:bodyPr>
          <a:lstStyle/>
          <a:p>
            <a:pPr>
              <a:spcBef>
                <a:spcPts val="600"/>
              </a:spcBef>
              <a:buClr>
                <a:schemeClr val="accent6"/>
              </a:buClr>
            </a:pPr>
            <a:r>
              <a:rPr lang="en-US" sz="1500">
                <a:solidFill>
                  <a:schemeClr val="accent4"/>
                </a:solidFill>
                <a:latin typeface="+mj-lt"/>
              </a:rPr>
              <a:t>BARRIERS</a:t>
            </a:r>
          </a:p>
          <a:p>
            <a:pPr>
              <a:spcBef>
                <a:spcPts val="600"/>
              </a:spcBef>
              <a:buClr>
                <a:schemeClr val="accent6"/>
              </a:buClr>
            </a:pPr>
            <a:r>
              <a:rPr lang="en-US" sz="1500"/>
              <a:t>This care model depends on:</a:t>
            </a:r>
          </a:p>
        </p:txBody>
      </p:sp>
      <p:sp>
        <p:nvSpPr>
          <p:cNvPr id="76" name="TextBox 75">
            <a:extLst>
              <a:ext uri="{FF2B5EF4-FFF2-40B4-BE49-F238E27FC236}">
                <a16:creationId xmlns:a16="http://schemas.microsoft.com/office/drawing/2014/main" id="{0A818E86-0B9E-4176-B12F-C3A37C91DAFA}"/>
              </a:ext>
            </a:extLst>
          </p:cNvPr>
          <p:cNvSpPr txBox="1"/>
          <p:nvPr/>
        </p:nvSpPr>
        <p:spPr bwMode="gray">
          <a:xfrm>
            <a:off x="999748" y="5485211"/>
            <a:ext cx="2348548" cy="692497"/>
          </a:xfrm>
          <a:prstGeom prst="rect">
            <a:avLst/>
          </a:prstGeom>
        </p:spPr>
        <p:txBody>
          <a:bodyPr vert="horz" wrap="square" lIns="0" tIns="0" rIns="0" bIns="0" rtlCol="0">
            <a:spAutoFit/>
          </a:bodyPr>
          <a:lstStyle/>
          <a:p>
            <a:pPr>
              <a:spcBef>
                <a:spcPts val="600"/>
              </a:spcBef>
              <a:buClr>
                <a:schemeClr val="accent6"/>
              </a:buClr>
            </a:pPr>
            <a:r>
              <a:rPr lang="en-US" sz="1500"/>
              <a:t>Consistent documentation and information sharing among various providers</a:t>
            </a:r>
          </a:p>
        </p:txBody>
      </p:sp>
      <p:sp>
        <p:nvSpPr>
          <p:cNvPr id="77" name="TextBox 76">
            <a:extLst>
              <a:ext uri="{FF2B5EF4-FFF2-40B4-BE49-F238E27FC236}">
                <a16:creationId xmlns:a16="http://schemas.microsoft.com/office/drawing/2014/main" id="{AF096834-019F-4D55-9CA0-067C698DEFD4}"/>
              </a:ext>
            </a:extLst>
          </p:cNvPr>
          <p:cNvSpPr txBox="1"/>
          <p:nvPr/>
        </p:nvSpPr>
        <p:spPr bwMode="gray">
          <a:xfrm>
            <a:off x="3827912" y="5485211"/>
            <a:ext cx="2128455" cy="692497"/>
          </a:xfrm>
          <a:prstGeom prst="rect">
            <a:avLst/>
          </a:prstGeom>
        </p:spPr>
        <p:txBody>
          <a:bodyPr vert="horz" wrap="square" lIns="0" tIns="0" rIns="0" bIns="0" rtlCol="0">
            <a:spAutoFit/>
          </a:bodyPr>
          <a:lstStyle/>
          <a:p>
            <a:pPr>
              <a:spcBef>
                <a:spcPts val="600"/>
              </a:spcBef>
              <a:buClr>
                <a:schemeClr val="accent6"/>
              </a:buClr>
            </a:pPr>
            <a:r>
              <a:rPr lang="en-US" sz="1500"/>
              <a:t>Providers maintaining strong understanding of IPN care guidelines</a:t>
            </a:r>
          </a:p>
        </p:txBody>
      </p:sp>
      <p:sp>
        <p:nvSpPr>
          <p:cNvPr id="84" name="TextBox 83">
            <a:extLst>
              <a:ext uri="{FF2B5EF4-FFF2-40B4-BE49-F238E27FC236}">
                <a16:creationId xmlns:a16="http://schemas.microsoft.com/office/drawing/2014/main" id="{5812BB6B-14DA-4501-AD37-5930367577AB}"/>
              </a:ext>
            </a:extLst>
          </p:cNvPr>
          <p:cNvSpPr txBox="1"/>
          <p:nvPr/>
        </p:nvSpPr>
        <p:spPr bwMode="gray">
          <a:xfrm>
            <a:off x="9579429" y="5485211"/>
            <a:ext cx="1709057" cy="692497"/>
          </a:xfrm>
          <a:prstGeom prst="rect">
            <a:avLst/>
          </a:prstGeom>
        </p:spPr>
        <p:txBody>
          <a:bodyPr vert="horz" wrap="square" lIns="0" tIns="0" rIns="0" bIns="0" rtlCol="0">
            <a:spAutoFit/>
          </a:bodyPr>
          <a:lstStyle/>
          <a:p>
            <a:pPr>
              <a:spcBef>
                <a:spcPts val="600"/>
              </a:spcBef>
              <a:buClr>
                <a:schemeClr val="accent6"/>
              </a:buClr>
            </a:pPr>
            <a:r>
              <a:rPr lang="en-US" sz="1500"/>
              <a:t>Patients self-navigating the care delivery system</a:t>
            </a:r>
          </a:p>
        </p:txBody>
      </p:sp>
      <p:sp>
        <p:nvSpPr>
          <p:cNvPr id="90" name="Isosceles Triangle 89">
            <a:extLst>
              <a:ext uri="{FF2B5EF4-FFF2-40B4-BE49-F238E27FC236}">
                <a16:creationId xmlns:a16="http://schemas.microsoft.com/office/drawing/2014/main" id="{4F29CD93-8A50-4452-8AD9-5A6E217100CC}"/>
              </a:ext>
            </a:extLst>
          </p:cNvPr>
          <p:cNvSpPr/>
          <p:nvPr/>
        </p:nvSpPr>
        <p:spPr bwMode="gray">
          <a:xfrm rot="10800000">
            <a:off x="1374437" y="3900044"/>
            <a:ext cx="360251" cy="118249"/>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0356B639-1E3C-4C75-8741-ADDC41C8C943}"/>
              </a:ext>
            </a:extLst>
          </p:cNvPr>
          <p:cNvSpPr txBox="1"/>
          <p:nvPr/>
        </p:nvSpPr>
        <p:spPr bwMode="gray">
          <a:xfrm>
            <a:off x="6668479" y="5485211"/>
            <a:ext cx="2128455" cy="692497"/>
          </a:xfrm>
          <a:prstGeom prst="rect">
            <a:avLst/>
          </a:prstGeom>
        </p:spPr>
        <p:txBody>
          <a:bodyPr vert="horz" wrap="square" lIns="0" tIns="0" rIns="0" bIns="0" rtlCol="0">
            <a:spAutoFit/>
          </a:bodyPr>
          <a:lstStyle/>
          <a:p>
            <a:pPr>
              <a:spcBef>
                <a:spcPts val="600"/>
              </a:spcBef>
              <a:buClr>
                <a:schemeClr val="accent6"/>
              </a:buClr>
            </a:pPr>
            <a:r>
              <a:rPr lang="en-US" sz="1500"/>
              <a:t>Effective communication between providers and patients</a:t>
            </a:r>
          </a:p>
        </p:txBody>
      </p:sp>
      <p:pic>
        <p:nvPicPr>
          <p:cNvPr id="93" name="Picture 92" descr="Icon&#10;&#10;Description automatically generated">
            <a:extLst>
              <a:ext uri="{FF2B5EF4-FFF2-40B4-BE49-F238E27FC236}">
                <a16:creationId xmlns:a16="http://schemas.microsoft.com/office/drawing/2014/main" id="{D749B7D0-49AF-4FD7-BD78-16EF4C60D97F}"/>
              </a:ext>
            </a:extLst>
          </p:cNvPr>
          <p:cNvPicPr>
            <a:picLocks noChangeAspect="1"/>
          </p:cNvPicPr>
          <p:nvPr/>
        </p:nvPicPr>
        <p:blipFill>
          <a:blip r:embed="rId3"/>
          <a:stretch>
            <a:fillRect/>
          </a:stretch>
        </p:blipFill>
        <p:spPr>
          <a:xfrm>
            <a:off x="6668479" y="4979425"/>
            <a:ext cx="502920" cy="407039"/>
          </a:xfrm>
          <a:prstGeom prst="rect">
            <a:avLst/>
          </a:prstGeom>
        </p:spPr>
      </p:pic>
      <p:pic>
        <p:nvPicPr>
          <p:cNvPr id="95" name="Picture 94" descr="Logo&#10;&#10;Description automatically generated">
            <a:extLst>
              <a:ext uri="{FF2B5EF4-FFF2-40B4-BE49-F238E27FC236}">
                <a16:creationId xmlns:a16="http://schemas.microsoft.com/office/drawing/2014/main" id="{38F9D346-9D6B-48C2-912B-5284EC2E9DD6}"/>
              </a:ext>
            </a:extLst>
          </p:cNvPr>
          <p:cNvPicPr>
            <a:picLocks noChangeAspect="1"/>
          </p:cNvPicPr>
          <p:nvPr/>
        </p:nvPicPr>
        <p:blipFill>
          <a:blip r:embed="rId4"/>
          <a:stretch>
            <a:fillRect/>
          </a:stretch>
        </p:blipFill>
        <p:spPr>
          <a:xfrm>
            <a:off x="3827912" y="4952912"/>
            <a:ext cx="502920" cy="433552"/>
          </a:xfrm>
          <a:prstGeom prst="rect">
            <a:avLst/>
          </a:prstGeom>
        </p:spPr>
      </p:pic>
      <p:pic>
        <p:nvPicPr>
          <p:cNvPr id="99" name="Picture 98" descr="Icon&#10;&#10;Description automatically generated">
            <a:extLst>
              <a:ext uri="{FF2B5EF4-FFF2-40B4-BE49-F238E27FC236}">
                <a16:creationId xmlns:a16="http://schemas.microsoft.com/office/drawing/2014/main" id="{1ED3E570-85AC-4228-A06D-EF270775D501}"/>
              </a:ext>
            </a:extLst>
          </p:cNvPr>
          <p:cNvPicPr>
            <a:picLocks noChangeAspect="1"/>
          </p:cNvPicPr>
          <p:nvPr/>
        </p:nvPicPr>
        <p:blipFill>
          <a:blip r:embed="rId5"/>
          <a:stretch>
            <a:fillRect/>
          </a:stretch>
        </p:blipFill>
        <p:spPr>
          <a:xfrm>
            <a:off x="9579429" y="4915703"/>
            <a:ext cx="493776" cy="470761"/>
          </a:xfrm>
          <a:prstGeom prst="rect">
            <a:avLst/>
          </a:prstGeom>
        </p:spPr>
      </p:pic>
      <p:pic>
        <p:nvPicPr>
          <p:cNvPr id="3" name="Picture 2" descr="Icon&#10;&#10;Description automatically generated">
            <a:extLst>
              <a:ext uri="{FF2B5EF4-FFF2-40B4-BE49-F238E27FC236}">
                <a16:creationId xmlns:a16="http://schemas.microsoft.com/office/drawing/2014/main" id="{F731A2C0-10FB-47CE-926F-9316CE8D6F3C}"/>
              </a:ext>
            </a:extLst>
          </p:cNvPr>
          <p:cNvPicPr>
            <a:picLocks noChangeAspect="1"/>
          </p:cNvPicPr>
          <p:nvPr/>
        </p:nvPicPr>
        <p:blipFill>
          <a:blip r:embed="rId6"/>
          <a:stretch>
            <a:fillRect/>
          </a:stretch>
        </p:blipFill>
        <p:spPr>
          <a:xfrm>
            <a:off x="999748" y="4951581"/>
            <a:ext cx="502921" cy="494136"/>
          </a:xfrm>
          <a:prstGeom prst="rect">
            <a:avLst/>
          </a:prstGeom>
        </p:spPr>
      </p:pic>
      <p:sp>
        <p:nvSpPr>
          <p:cNvPr id="33" name="Text Placeholder 1">
            <a:extLst>
              <a:ext uri="{FF2B5EF4-FFF2-40B4-BE49-F238E27FC236}">
                <a16:creationId xmlns:a16="http://schemas.microsoft.com/office/drawing/2014/main" id="{4E8559A1-BEB0-44F8-9713-ACA90C5BAA2C}"/>
              </a:ext>
            </a:extLst>
          </p:cNvPr>
          <p:cNvSpPr>
            <a:spLocks noGrp="1"/>
          </p:cNvSpPr>
          <p:nvPr>
            <p:ph type="body" sz="quarter" idx="28"/>
          </p:nvPr>
        </p:nvSpPr>
        <p:spPr>
          <a:xfrm>
            <a:off x="612774" y="6553246"/>
            <a:ext cx="10563227" cy="215445"/>
          </a:xfrm>
        </p:spPr>
        <p:txBody>
          <a:bodyPr/>
          <a:lstStyle/>
          <a:p>
            <a:pPr marL="0" indent="0">
              <a:buNone/>
            </a:pPr>
            <a:r>
              <a:rPr lang="en-US" sz="700"/>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62656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2CE18D-E45F-4A0D-B4C0-62C2DB33D02B}"/>
              </a:ext>
            </a:extLst>
          </p:cNvPr>
          <p:cNvSpPr>
            <a:spLocks noGrp="1"/>
          </p:cNvSpPr>
          <p:nvPr>
            <p:ph type="body" sz="quarter" idx="27"/>
          </p:nvPr>
        </p:nvSpPr>
        <p:spPr/>
        <p:txBody>
          <a:bodyPr/>
          <a:lstStyle/>
          <a:p>
            <a:endParaRPr lang="en-US" dirty="0"/>
          </a:p>
        </p:txBody>
      </p:sp>
      <p:sp>
        <p:nvSpPr>
          <p:cNvPr id="4" name="Title 3">
            <a:extLst>
              <a:ext uri="{FF2B5EF4-FFF2-40B4-BE49-F238E27FC236}">
                <a16:creationId xmlns:a16="http://schemas.microsoft.com/office/drawing/2014/main" id="{3FEEF8DA-C1CC-43AE-983C-C6A6CD53E6AB}"/>
              </a:ext>
            </a:extLst>
          </p:cNvPr>
          <p:cNvSpPr>
            <a:spLocks noGrp="1"/>
          </p:cNvSpPr>
          <p:nvPr>
            <p:ph type="title"/>
          </p:nvPr>
        </p:nvSpPr>
        <p:spPr>
          <a:xfrm>
            <a:off x="612774" y="588771"/>
            <a:ext cx="10972801" cy="540917"/>
          </a:xfrm>
        </p:spPr>
        <p:txBody>
          <a:bodyPr/>
          <a:lstStyle/>
          <a:p>
            <a:r>
              <a:rPr lang="en-US"/>
              <a:t>IPN care offers huge opportunities</a:t>
            </a:r>
          </a:p>
        </p:txBody>
      </p:sp>
      <p:sp>
        <p:nvSpPr>
          <p:cNvPr id="16" name="TextBox 15">
            <a:extLst>
              <a:ext uri="{FF2B5EF4-FFF2-40B4-BE49-F238E27FC236}">
                <a16:creationId xmlns:a16="http://schemas.microsoft.com/office/drawing/2014/main" id="{7FA2684B-CCC7-4A83-8952-9E249A087FD2}"/>
              </a:ext>
            </a:extLst>
          </p:cNvPr>
          <p:cNvSpPr txBox="1"/>
          <p:nvPr/>
        </p:nvSpPr>
        <p:spPr bwMode="gray">
          <a:xfrm>
            <a:off x="2737056" y="3404869"/>
            <a:ext cx="1954859" cy="646331"/>
          </a:xfrm>
          <a:prstGeom prst="rect">
            <a:avLst/>
          </a:prstGeom>
          <a:noFill/>
        </p:spPr>
        <p:txBody>
          <a:bodyPr wrap="square" lIns="0" tIns="0" rIns="0" bIns="0" rtlCol="0">
            <a:spAutoFit/>
          </a:bodyPr>
          <a:lstStyle/>
          <a:p>
            <a:pPr>
              <a:spcBef>
                <a:spcPts val="714"/>
              </a:spcBef>
            </a:pPr>
            <a:r>
              <a:rPr lang="en-US" sz="1400"/>
              <a:t>Expands </a:t>
            </a:r>
            <a:r>
              <a:rPr lang="en-US" sz="1400" b="1"/>
              <a:t>access</a:t>
            </a:r>
            <a:r>
              <a:rPr lang="en-US" sz="1400"/>
              <a:t> to those ineligible for lung cancer screening</a:t>
            </a:r>
          </a:p>
        </p:txBody>
      </p:sp>
      <p:sp>
        <p:nvSpPr>
          <p:cNvPr id="14" name="Rectangle 13">
            <a:extLst>
              <a:ext uri="{FF2B5EF4-FFF2-40B4-BE49-F238E27FC236}">
                <a16:creationId xmlns:a16="http://schemas.microsoft.com/office/drawing/2014/main" id="{D1AAFB2A-0727-4804-92F3-16026FCC048B}"/>
              </a:ext>
            </a:extLst>
          </p:cNvPr>
          <p:cNvSpPr/>
          <p:nvPr/>
        </p:nvSpPr>
        <p:spPr>
          <a:xfrm>
            <a:off x="2235337" y="2223064"/>
            <a:ext cx="2372278" cy="430887"/>
          </a:xfrm>
          <a:prstGeom prst="rect">
            <a:avLst/>
          </a:prstGeom>
        </p:spPr>
        <p:txBody>
          <a:bodyPr wrap="square" lIns="0" tIns="0" rIns="0" bIns="0">
            <a:spAutoFit/>
          </a:bodyPr>
          <a:lstStyle/>
          <a:p>
            <a:pPr>
              <a:spcBef>
                <a:spcPts val="429"/>
              </a:spcBef>
            </a:pPr>
            <a:r>
              <a:rPr lang="en-US" sz="1400" dirty="0"/>
              <a:t>Early detection increases </a:t>
            </a:r>
            <a:r>
              <a:rPr lang="en-US" sz="1400" b="1" dirty="0"/>
              <a:t>survival rates </a:t>
            </a:r>
          </a:p>
        </p:txBody>
      </p:sp>
      <p:sp>
        <p:nvSpPr>
          <p:cNvPr id="12" name="Rectangle 11">
            <a:extLst>
              <a:ext uri="{FF2B5EF4-FFF2-40B4-BE49-F238E27FC236}">
                <a16:creationId xmlns:a16="http://schemas.microsoft.com/office/drawing/2014/main" id="{8F292857-348A-429F-B62A-DFC0727A68C4}"/>
              </a:ext>
            </a:extLst>
          </p:cNvPr>
          <p:cNvSpPr/>
          <p:nvPr/>
        </p:nvSpPr>
        <p:spPr>
          <a:xfrm>
            <a:off x="3318977" y="4688274"/>
            <a:ext cx="2580503" cy="430887"/>
          </a:xfrm>
          <a:prstGeom prst="rect">
            <a:avLst/>
          </a:prstGeom>
        </p:spPr>
        <p:txBody>
          <a:bodyPr wrap="square" lIns="0" tIns="0" rIns="0" bIns="0">
            <a:spAutoFit/>
          </a:bodyPr>
          <a:lstStyle/>
          <a:p>
            <a:pPr>
              <a:spcBef>
                <a:spcPts val="714"/>
              </a:spcBef>
            </a:pPr>
            <a:r>
              <a:rPr lang="en-US" sz="1400"/>
              <a:t>Saves </a:t>
            </a:r>
            <a:r>
              <a:rPr lang="en-US" sz="1400" b="1"/>
              <a:t>time and money</a:t>
            </a:r>
            <a:r>
              <a:rPr lang="en-US" sz="1400"/>
              <a:t> further down the line </a:t>
            </a:r>
          </a:p>
        </p:txBody>
      </p:sp>
      <p:pic>
        <p:nvPicPr>
          <p:cNvPr id="29" name="Picture 28" descr="Icon&#10;&#10;Description automatically generated">
            <a:extLst>
              <a:ext uri="{FF2B5EF4-FFF2-40B4-BE49-F238E27FC236}">
                <a16:creationId xmlns:a16="http://schemas.microsoft.com/office/drawing/2014/main" id="{42826B22-D096-4E7B-B146-6B4DC1F73ED4}"/>
              </a:ext>
            </a:extLst>
          </p:cNvPr>
          <p:cNvPicPr>
            <a:picLocks noChangeAspect="1"/>
          </p:cNvPicPr>
          <p:nvPr/>
        </p:nvPicPr>
        <p:blipFill>
          <a:blip r:embed="rId2"/>
          <a:stretch>
            <a:fillRect/>
          </a:stretch>
        </p:blipFill>
        <p:spPr>
          <a:xfrm>
            <a:off x="1848740" y="3347446"/>
            <a:ext cx="671373" cy="640080"/>
          </a:xfrm>
          <a:prstGeom prst="rect">
            <a:avLst/>
          </a:prstGeom>
        </p:spPr>
      </p:pic>
      <p:pic>
        <p:nvPicPr>
          <p:cNvPr id="31" name="Picture 30" descr="Icon&#10;&#10;Description automatically generated">
            <a:extLst>
              <a:ext uri="{FF2B5EF4-FFF2-40B4-BE49-F238E27FC236}">
                <a16:creationId xmlns:a16="http://schemas.microsoft.com/office/drawing/2014/main" id="{31342515-0984-4559-8C62-802ED711829D}"/>
              </a:ext>
            </a:extLst>
          </p:cNvPr>
          <p:cNvPicPr>
            <a:picLocks noChangeAspect="1"/>
          </p:cNvPicPr>
          <p:nvPr/>
        </p:nvPicPr>
        <p:blipFill>
          <a:blip r:embed="rId3"/>
          <a:stretch>
            <a:fillRect/>
          </a:stretch>
        </p:blipFill>
        <p:spPr>
          <a:xfrm>
            <a:off x="2441126" y="4688274"/>
            <a:ext cx="668528" cy="640080"/>
          </a:xfrm>
          <a:prstGeom prst="rect">
            <a:avLst/>
          </a:prstGeom>
        </p:spPr>
      </p:pic>
      <p:pic>
        <p:nvPicPr>
          <p:cNvPr id="33" name="Picture 32" descr="Icon&#10;&#10;Description automatically generated with medium confidence">
            <a:extLst>
              <a:ext uri="{FF2B5EF4-FFF2-40B4-BE49-F238E27FC236}">
                <a16:creationId xmlns:a16="http://schemas.microsoft.com/office/drawing/2014/main" id="{26C11177-4E96-4CE7-A212-B4B8A409E147}"/>
              </a:ext>
            </a:extLst>
          </p:cNvPr>
          <p:cNvPicPr>
            <a:picLocks noChangeAspect="1"/>
          </p:cNvPicPr>
          <p:nvPr/>
        </p:nvPicPr>
        <p:blipFill>
          <a:blip r:embed="rId4"/>
          <a:stretch>
            <a:fillRect/>
          </a:stretch>
        </p:blipFill>
        <p:spPr>
          <a:xfrm>
            <a:off x="1309734" y="2159977"/>
            <a:ext cx="640080" cy="640080"/>
          </a:xfrm>
          <a:prstGeom prst="rect">
            <a:avLst/>
          </a:prstGeom>
        </p:spPr>
      </p:pic>
      <p:sp>
        <p:nvSpPr>
          <p:cNvPr id="17" name="Text Placeholder">
            <a:extLst>
              <a:ext uri="{FF2B5EF4-FFF2-40B4-BE49-F238E27FC236}">
                <a16:creationId xmlns:a16="http://schemas.microsoft.com/office/drawing/2014/main" id="{A3A90068-9C89-4F96-A290-E71121DB734E}"/>
              </a:ext>
            </a:extLst>
          </p:cNvPr>
          <p:cNvSpPr txBox="1">
            <a:spLocks/>
          </p:cNvSpPr>
          <p:nvPr/>
        </p:nvSpPr>
        <p:spPr bwMode="gray">
          <a:xfrm>
            <a:off x="7370285" y="1758762"/>
            <a:ext cx="4073570" cy="4185761"/>
          </a:xfrm>
          <a:prstGeom prst="rect">
            <a:avLst/>
          </a:prstGeom>
          <a:ln w="19050">
            <a:solidFill>
              <a:schemeClr val="accent1"/>
            </a:solidFill>
            <a:miter lim="800000"/>
          </a:ln>
        </p:spPr>
        <p:txBody>
          <a:bodyPr vert="horz" wrap="square" lIns="274320" tIns="274320" rIns="274320" bIns="27432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dirty="0"/>
              <a:t>Wellstar Health System</a:t>
            </a:r>
          </a:p>
          <a:p>
            <a:r>
              <a:rPr lang="en-US" dirty="0"/>
              <a:t>Wellstar expects to scan 13,000 patients in 2022 – 6,000 of those patients will come from their IPN program</a:t>
            </a:r>
          </a:p>
          <a:p>
            <a:r>
              <a:rPr lang="en-US" dirty="0"/>
              <a:t>Through their program, approximately 71% of cancers are detected at stages I and II</a:t>
            </a:r>
          </a:p>
          <a:p>
            <a:r>
              <a:rPr lang="en-US" dirty="0"/>
              <a:t>46% of patients in Wellstar’s lung cancer detection program entered with an incidental pulmonary nodule vs screening exam</a:t>
            </a:r>
          </a:p>
          <a:p>
            <a:pPr marL="0" indent="0">
              <a:buNone/>
            </a:pPr>
            <a:endParaRPr lang="en-US" dirty="0"/>
          </a:p>
          <a:p>
            <a:pPr marL="0" indent="0">
              <a:buNone/>
            </a:pPr>
            <a:r>
              <a:rPr lang="en-US" dirty="0"/>
              <a:t>To learn more, check out our </a:t>
            </a:r>
            <a:r>
              <a:rPr lang="en-US" dirty="0">
                <a:hlinkClick r:id="rId5"/>
              </a:rPr>
              <a:t>case study</a:t>
            </a:r>
            <a:r>
              <a:rPr lang="en-US" dirty="0"/>
              <a:t>.</a:t>
            </a:r>
          </a:p>
        </p:txBody>
      </p:sp>
      <p:sp>
        <p:nvSpPr>
          <p:cNvPr id="20" name="TextBox 19">
            <a:extLst>
              <a:ext uri="{FF2B5EF4-FFF2-40B4-BE49-F238E27FC236}">
                <a16:creationId xmlns:a16="http://schemas.microsoft.com/office/drawing/2014/main" id="{9CB95AEF-3364-4AF9-8509-B3C0D98ED986}"/>
              </a:ext>
            </a:extLst>
          </p:cNvPr>
          <p:cNvSpPr txBox="1"/>
          <p:nvPr/>
        </p:nvSpPr>
        <p:spPr bwMode="gray">
          <a:xfrm>
            <a:off x="7189216" y="1758762"/>
            <a:ext cx="1894558" cy="184666"/>
          </a:xfrm>
          <a:prstGeom prst="rect">
            <a:avLst/>
          </a:prstGeom>
          <a:solidFill>
            <a:schemeClr val="bg1"/>
          </a:solidFill>
          <a:ln w="38100">
            <a:solidFill>
              <a:schemeClr val="bg1"/>
            </a:solidFill>
          </a:ln>
        </p:spPr>
        <p:txBody>
          <a:bodyPr vert="horz" wrap="none" lIns="0" tIns="0" rIns="182880" bIns="0" rtlCol="0">
            <a:spAutoFit/>
          </a:bodyPr>
          <a:lstStyle/>
          <a:p>
            <a:pPr marL="457200" indent="-454025">
              <a:spcBef>
                <a:spcPts val="600"/>
              </a:spcBef>
              <a:buSzPct val="200000"/>
              <a:buBlip>
                <a:blip r:embed="rId6"/>
              </a:buBlip>
            </a:pPr>
            <a:r>
              <a:rPr lang="en-US" spc="30" baseline="36000">
                <a:solidFill>
                  <a:schemeClr val="accent2"/>
                </a:solidFill>
              </a:rPr>
              <a:t>STUDY IN BRIEF</a:t>
            </a:r>
          </a:p>
        </p:txBody>
      </p:sp>
      <p:sp>
        <p:nvSpPr>
          <p:cNvPr id="13" name="Text Placeholder 1">
            <a:extLst>
              <a:ext uri="{FF2B5EF4-FFF2-40B4-BE49-F238E27FC236}">
                <a16:creationId xmlns:a16="http://schemas.microsoft.com/office/drawing/2014/main" id="{D003AF75-1B50-4409-970E-40468EE452A6}"/>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179539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58CB5-A1F7-4986-A2B2-6A79B66A0797}"/>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B9C0AEC3-2597-45E1-96D0-5B0D7603DF1C}"/>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FCE96055-F440-4423-9223-F11C2B860767}"/>
              </a:ext>
            </a:extLst>
          </p:cNvPr>
          <p:cNvSpPr>
            <a:spLocks noGrp="1"/>
          </p:cNvSpPr>
          <p:nvPr>
            <p:ph type="title"/>
          </p:nvPr>
        </p:nvSpPr>
        <p:spPr/>
        <p:txBody>
          <a:bodyPr/>
          <a:lstStyle/>
          <a:p>
            <a:r>
              <a:rPr lang="en-US"/>
              <a:t>Staff typically involved</a:t>
            </a:r>
          </a:p>
        </p:txBody>
      </p:sp>
      <p:sp>
        <p:nvSpPr>
          <p:cNvPr id="5" name="TextBox 4">
            <a:extLst>
              <a:ext uri="{FF2B5EF4-FFF2-40B4-BE49-F238E27FC236}">
                <a16:creationId xmlns:a16="http://schemas.microsoft.com/office/drawing/2014/main" id="{6DA30ADD-9789-4FB0-A08E-AF88051179E6}"/>
              </a:ext>
            </a:extLst>
          </p:cNvPr>
          <p:cNvSpPr txBox="1"/>
          <p:nvPr/>
        </p:nvSpPr>
        <p:spPr bwMode="gray">
          <a:xfrm>
            <a:off x="10381673" y="3240568"/>
            <a:ext cx="1197551" cy="246221"/>
          </a:xfrm>
          <a:prstGeom prst="rect">
            <a:avLst/>
          </a:prstGeom>
          <a:noFill/>
        </p:spPr>
        <p:txBody>
          <a:bodyPr wrap="square" lIns="0" tIns="0" rIns="0" bIns="0" rtlCol="0">
            <a:spAutoFit/>
          </a:bodyPr>
          <a:lstStyle/>
          <a:p>
            <a:pPr algn="ctr">
              <a:spcBef>
                <a:spcPts val="714"/>
              </a:spcBef>
            </a:pPr>
            <a:r>
              <a:rPr lang="en-US" sz="1600" b="1"/>
              <a:t>Leadership</a:t>
            </a:r>
          </a:p>
        </p:txBody>
      </p:sp>
      <p:sp>
        <p:nvSpPr>
          <p:cNvPr id="6" name="TextBox 5">
            <a:extLst>
              <a:ext uri="{FF2B5EF4-FFF2-40B4-BE49-F238E27FC236}">
                <a16:creationId xmlns:a16="http://schemas.microsoft.com/office/drawing/2014/main" id="{8DB3266F-2B8C-4FE4-9636-C31ABBDC1FD7}"/>
              </a:ext>
            </a:extLst>
          </p:cNvPr>
          <p:cNvSpPr txBox="1"/>
          <p:nvPr/>
        </p:nvSpPr>
        <p:spPr bwMode="gray">
          <a:xfrm>
            <a:off x="621098" y="3240568"/>
            <a:ext cx="1285851" cy="246221"/>
          </a:xfrm>
          <a:prstGeom prst="rect">
            <a:avLst/>
          </a:prstGeom>
          <a:noFill/>
        </p:spPr>
        <p:txBody>
          <a:bodyPr wrap="square" lIns="0" tIns="0" rIns="0" bIns="0" rtlCol="0">
            <a:spAutoFit/>
          </a:bodyPr>
          <a:lstStyle/>
          <a:p>
            <a:pPr>
              <a:spcBef>
                <a:spcPts val="714"/>
              </a:spcBef>
            </a:pPr>
            <a:r>
              <a:rPr lang="en-US" sz="1600" b="1"/>
              <a:t>Specialists</a:t>
            </a:r>
          </a:p>
        </p:txBody>
      </p:sp>
      <p:sp>
        <p:nvSpPr>
          <p:cNvPr id="7" name="Rectangle 1">
            <a:extLst>
              <a:ext uri="{FF2B5EF4-FFF2-40B4-BE49-F238E27FC236}">
                <a16:creationId xmlns:a16="http://schemas.microsoft.com/office/drawing/2014/main" id="{E0D605A3-360C-49F6-A470-2D797A870229}"/>
              </a:ext>
            </a:extLst>
          </p:cNvPr>
          <p:cNvSpPr/>
          <p:nvPr/>
        </p:nvSpPr>
        <p:spPr bwMode="gray">
          <a:xfrm flipH="1">
            <a:off x="8063830" y="2672926"/>
            <a:ext cx="3507072" cy="482997"/>
          </a:xfrm>
          <a:custGeom>
            <a:avLst/>
            <a:gdLst>
              <a:gd name="connsiteX0" fmla="*/ 0 w 642170"/>
              <a:gd name="connsiteY0" fmla="*/ 0 h 441044"/>
              <a:gd name="connsiteX1" fmla="*/ 642170 w 642170"/>
              <a:gd name="connsiteY1" fmla="*/ 0 h 441044"/>
              <a:gd name="connsiteX2" fmla="*/ 642170 w 642170"/>
              <a:gd name="connsiteY2" fmla="*/ 441044 h 441044"/>
              <a:gd name="connsiteX3" fmla="*/ 0 w 642170"/>
              <a:gd name="connsiteY3" fmla="*/ 441044 h 441044"/>
              <a:gd name="connsiteX4" fmla="*/ 0 w 642170"/>
              <a:gd name="connsiteY4" fmla="*/ 0 h 441044"/>
              <a:gd name="connsiteX0" fmla="*/ 642170 w 733610"/>
              <a:gd name="connsiteY0" fmla="*/ 0 h 441044"/>
              <a:gd name="connsiteX1" fmla="*/ 642170 w 733610"/>
              <a:gd name="connsiteY1" fmla="*/ 441044 h 441044"/>
              <a:gd name="connsiteX2" fmla="*/ 0 w 733610"/>
              <a:gd name="connsiteY2" fmla="*/ 441044 h 441044"/>
              <a:gd name="connsiteX3" fmla="*/ 0 w 733610"/>
              <a:gd name="connsiteY3" fmla="*/ 0 h 441044"/>
              <a:gd name="connsiteX4" fmla="*/ 733610 w 733610"/>
              <a:gd name="connsiteY4" fmla="*/ 91440 h 441044"/>
              <a:gd name="connsiteX0" fmla="*/ 642170 w 642170"/>
              <a:gd name="connsiteY0" fmla="*/ 0 h 441044"/>
              <a:gd name="connsiteX1" fmla="*/ 642170 w 642170"/>
              <a:gd name="connsiteY1" fmla="*/ 441044 h 441044"/>
              <a:gd name="connsiteX2" fmla="*/ 0 w 642170"/>
              <a:gd name="connsiteY2" fmla="*/ 441044 h 441044"/>
              <a:gd name="connsiteX3" fmla="*/ 0 w 642170"/>
              <a:gd name="connsiteY3" fmla="*/ 0 h 441044"/>
              <a:gd name="connsiteX0" fmla="*/ 642170 w 642170"/>
              <a:gd name="connsiteY0" fmla="*/ 0 h 441044"/>
              <a:gd name="connsiteX1" fmla="*/ 642170 w 642170"/>
              <a:gd name="connsiteY1" fmla="*/ 441044 h 441044"/>
              <a:gd name="connsiteX2" fmla="*/ 0 w 642170"/>
              <a:gd name="connsiteY2" fmla="*/ 441044 h 441044"/>
              <a:gd name="connsiteX0" fmla="*/ 793405 w 793405"/>
              <a:gd name="connsiteY0" fmla="*/ 0 h 338098"/>
              <a:gd name="connsiteX1" fmla="*/ 642170 w 793405"/>
              <a:gd name="connsiteY1" fmla="*/ 338098 h 338098"/>
              <a:gd name="connsiteX2" fmla="*/ 0 w 793405"/>
              <a:gd name="connsiteY2" fmla="*/ 338098 h 338098"/>
              <a:gd name="connsiteX0" fmla="*/ 793405 w 793405"/>
              <a:gd name="connsiteY0" fmla="*/ 0 h 338098"/>
              <a:gd name="connsiteX1" fmla="*/ 728005 w 793405"/>
              <a:gd name="connsiteY1" fmla="*/ 338098 h 338098"/>
              <a:gd name="connsiteX2" fmla="*/ 0 w 793405"/>
              <a:gd name="connsiteY2" fmla="*/ 338098 h 338098"/>
              <a:gd name="connsiteX0" fmla="*/ 793405 w 793405"/>
              <a:gd name="connsiteY0" fmla="*/ 0 h 338098"/>
              <a:gd name="connsiteX1" fmla="*/ 646612 w 793405"/>
              <a:gd name="connsiteY1" fmla="*/ 338098 h 338098"/>
              <a:gd name="connsiteX2" fmla="*/ 0 w 793405"/>
              <a:gd name="connsiteY2" fmla="*/ 338098 h 338098"/>
            </a:gdLst>
            <a:ahLst/>
            <a:cxnLst>
              <a:cxn ang="0">
                <a:pos x="connsiteX0" y="connsiteY0"/>
              </a:cxn>
              <a:cxn ang="0">
                <a:pos x="connsiteX1" y="connsiteY1"/>
              </a:cxn>
              <a:cxn ang="0">
                <a:pos x="connsiteX2" y="connsiteY2"/>
              </a:cxn>
            </a:cxnLst>
            <a:rect l="l" t="t" r="r" b="b"/>
            <a:pathLst>
              <a:path w="793405" h="338098">
                <a:moveTo>
                  <a:pt x="793405" y="0"/>
                </a:moveTo>
                <a:lnTo>
                  <a:pt x="646612" y="338098"/>
                </a:lnTo>
                <a:lnTo>
                  <a:pt x="0" y="338098"/>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8" name="Text Placeholder 1">
            <a:extLst>
              <a:ext uri="{FF2B5EF4-FFF2-40B4-BE49-F238E27FC236}">
                <a16:creationId xmlns:a16="http://schemas.microsoft.com/office/drawing/2014/main" id="{8757ABE0-EAF6-4595-90DB-993217755C70}"/>
              </a:ext>
            </a:extLst>
          </p:cNvPr>
          <p:cNvSpPr txBox="1">
            <a:spLocks/>
          </p:cNvSpPr>
          <p:nvPr/>
        </p:nvSpPr>
        <p:spPr bwMode="gray">
          <a:xfrm>
            <a:off x="621098" y="3547346"/>
            <a:ext cx="2846931" cy="923330"/>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indent="0">
              <a:buNone/>
            </a:pPr>
            <a:r>
              <a:rPr lang="en-US" sz="1500"/>
              <a:t>PCPs, radiologists, oncologists, pulmonologists, thoracic surgeons, interventional radiologists, pathologists</a:t>
            </a:r>
          </a:p>
        </p:txBody>
      </p:sp>
      <p:sp>
        <p:nvSpPr>
          <p:cNvPr id="9" name="Text Placeholder 1">
            <a:extLst>
              <a:ext uri="{FF2B5EF4-FFF2-40B4-BE49-F238E27FC236}">
                <a16:creationId xmlns:a16="http://schemas.microsoft.com/office/drawing/2014/main" id="{719B59C0-3F37-462D-AC3E-A59B4EB52F1F}"/>
              </a:ext>
            </a:extLst>
          </p:cNvPr>
          <p:cNvSpPr txBox="1">
            <a:spLocks/>
          </p:cNvSpPr>
          <p:nvPr/>
        </p:nvSpPr>
        <p:spPr bwMode="gray">
          <a:xfrm>
            <a:off x="9180945" y="3547346"/>
            <a:ext cx="2398278" cy="923330"/>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indent="0" algn="r">
              <a:buNone/>
            </a:pPr>
            <a:r>
              <a:rPr lang="en-US" sz="1500"/>
              <a:t>Program management, program governance, physician champions from each specialty </a:t>
            </a:r>
          </a:p>
        </p:txBody>
      </p:sp>
      <p:sp>
        <p:nvSpPr>
          <p:cNvPr id="10" name="Text Placeholder 1">
            <a:extLst>
              <a:ext uri="{FF2B5EF4-FFF2-40B4-BE49-F238E27FC236}">
                <a16:creationId xmlns:a16="http://schemas.microsoft.com/office/drawing/2014/main" id="{2F9AEAD6-FAC3-4455-8B14-A3061F9755AC}"/>
              </a:ext>
            </a:extLst>
          </p:cNvPr>
          <p:cNvSpPr txBox="1">
            <a:spLocks/>
          </p:cNvSpPr>
          <p:nvPr/>
        </p:nvSpPr>
        <p:spPr bwMode="gray">
          <a:xfrm>
            <a:off x="4865605" y="4944078"/>
            <a:ext cx="2977077" cy="69249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indent="0">
              <a:buNone/>
            </a:pPr>
            <a:r>
              <a:rPr lang="en-US" sz="1500"/>
              <a:t>Navigators, data and analytics team, follow-up coordinators, and other administrative staff</a:t>
            </a:r>
          </a:p>
        </p:txBody>
      </p:sp>
      <p:sp>
        <p:nvSpPr>
          <p:cNvPr id="11" name="Oval 10">
            <a:extLst>
              <a:ext uri="{FF2B5EF4-FFF2-40B4-BE49-F238E27FC236}">
                <a16:creationId xmlns:a16="http://schemas.microsoft.com/office/drawing/2014/main" id="{30E9DCA0-4926-472A-9B21-DFD7FDEC4B0A}"/>
              </a:ext>
            </a:extLst>
          </p:cNvPr>
          <p:cNvSpPr/>
          <p:nvPr/>
        </p:nvSpPr>
        <p:spPr bwMode="gray">
          <a:xfrm>
            <a:off x="5600272" y="3610728"/>
            <a:ext cx="914400" cy="914400"/>
          </a:xfrm>
          <a:prstGeom prst="ellipse">
            <a:avLst/>
          </a:prstGeom>
          <a:noFill/>
          <a:ln w="19050">
            <a:solidFill>
              <a:schemeClr val="accent6"/>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12" name="TextBox 11">
            <a:extLst>
              <a:ext uri="{FF2B5EF4-FFF2-40B4-BE49-F238E27FC236}">
                <a16:creationId xmlns:a16="http://schemas.microsoft.com/office/drawing/2014/main" id="{0BE6499D-9AD8-411D-A903-18716546312F}"/>
              </a:ext>
            </a:extLst>
          </p:cNvPr>
          <p:cNvSpPr txBox="1"/>
          <p:nvPr/>
        </p:nvSpPr>
        <p:spPr bwMode="gray">
          <a:xfrm>
            <a:off x="5305809" y="4617506"/>
            <a:ext cx="1580382" cy="246221"/>
          </a:xfrm>
          <a:prstGeom prst="rect">
            <a:avLst/>
          </a:prstGeom>
          <a:noFill/>
        </p:spPr>
        <p:txBody>
          <a:bodyPr wrap="square" lIns="0" tIns="0" rIns="0" bIns="0" rtlCol="0">
            <a:spAutoFit/>
          </a:bodyPr>
          <a:lstStyle/>
          <a:p>
            <a:pPr algn="ctr">
              <a:spcBef>
                <a:spcPts val="714"/>
              </a:spcBef>
            </a:pPr>
            <a:r>
              <a:rPr lang="en-US" sz="1600" b="1"/>
              <a:t>Additional staff</a:t>
            </a:r>
          </a:p>
        </p:txBody>
      </p:sp>
      <p:grpSp>
        <p:nvGrpSpPr>
          <p:cNvPr id="13" name="Group 12">
            <a:extLst>
              <a:ext uri="{FF2B5EF4-FFF2-40B4-BE49-F238E27FC236}">
                <a16:creationId xmlns:a16="http://schemas.microsoft.com/office/drawing/2014/main" id="{0BA86749-6E4F-4ECC-80CE-CBC306DAE225}"/>
              </a:ext>
            </a:extLst>
          </p:cNvPr>
          <p:cNvGrpSpPr/>
          <p:nvPr/>
        </p:nvGrpSpPr>
        <p:grpSpPr>
          <a:xfrm>
            <a:off x="7223886" y="1956682"/>
            <a:ext cx="914400" cy="914400"/>
            <a:chOff x="6708003" y="2025675"/>
            <a:chExt cx="914400" cy="914400"/>
          </a:xfrm>
        </p:grpSpPr>
        <p:sp>
          <p:nvSpPr>
            <p:cNvPr id="14" name="Oval 13">
              <a:extLst>
                <a:ext uri="{FF2B5EF4-FFF2-40B4-BE49-F238E27FC236}">
                  <a16:creationId xmlns:a16="http://schemas.microsoft.com/office/drawing/2014/main" id="{D2649D8A-17D2-4E21-A4BA-A9BCBC854D33}"/>
                </a:ext>
              </a:extLst>
            </p:cNvPr>
            <p:cNvSpPr/>
            <p:nvPr/>
          </p:nvSpPr>
          <p:spPr bwMode="gray">
            <a:xfrm>
              <a:off x="6708003" y="2025675"/>
              <a:ext cx="914400" cy="914400"/>
            </a:xfrm>
            <a:prstGeom prst="ellipse">
              <a:avLst/>
            </a:prstGeom>
            <a:noFill/>
            <a:ln w="19050">
              <a:solidFill>
                <a:schemeClr val="accent6"/>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pic>
          <p:nvPicPr>
            <p:cNvPr id="15" name="Picture 14">
              <a:extLst>
                <a:ext uri="{FF2B5EF4-FFF2-40B4-BE49-F238E27FC236}">
                  <a16:creationId xmlns:a16="http://schemas.microsoft.com/office/drawing/2014/main" id="{D8F22F2C-244E-4A81-B59E-FFB4CB39D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6890883" y="2255957"/>
              <a:ext cx="548640" cy="453837"/>
            </a:xfrm>
            <a:prstGeom prst="rect">
              <a:avLst/>
            </a:prstGeom>
            <a:ln>
              <a:noFill/>
            </a:ln>
          </p:spPr>
        </p:pic>
      </p:grpSp>
      <p:pic>
        <p:nvPicPr>
          <p:cNvPr id="16" name="Picture 15">
            <a:extLst>
              <a:ext uri="{FF2B5EF4-FFF2-40B4-BE49-F238E27FC236}">
                <a16:creationId xmlns:a16="http://schemas.microsoft.com/office/drawing/2014/main" id="{A93A4A8F-C22C-4E82-97A7-97255A09A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805504" y="3783974"/>
            <a:ext cx="548640" cy="548640"/>
          </a:xfrm>
          <a:prstGeom prst="rect">
            <a:avLst/>
          </a:prstGeom>
        </p:spPr>
      </p:pic>
      <p:sp>
        <p:nvSpPr>
          <p:cNvPr id="17" name="Right Arrow 17">
            <a:extLst>
              <a:ext uri="{FF2B5EF4-FFF2-40B4-BE49-F238E27FC236}">
                <a16:creationId xmlns:a16="http://schemas.microsoft.com/office/drawing/2014/main" id="{D2D56DDE-35A9-45A5-81D1-B9F6E319FAC5}"/>
              </a:ext>
            </a:extLst>
          </p:cNvPr>
          <p:cNvSpPr/>
          <p:nvPr/>
        </p:nvSpPr>
        <p:spPr bwMode="gray">
          <a:xfrm rot="10800000">
            <a:off x="4979936" y="2230575"/>
            <a:ext cx="620336" cy="261257"/>
          </a:xfrm>
          <a:prstGeom prst="rightArrow">
            <a:avLst/>
          </a:prstGeom>
          <a:solidFill>
            <a:schemeClr val="tx1"/>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286">
              <a:solidFill>
                <a:schemeClr val="bg2"/>
              </a:solidFill>
              <a:latin typeface="+mj-lt"/>
            </a:endParaRPr>
          </a:p>
        </p:txBody>
      </p:sp>
      <p:sp>
        <p:nvSpPr>
          <p:cNvPr id="18" name="Right Arrow 18">
            <a:extLst>
              <a:ext uri="{FF2B5EF4-FFF2-40B4-BE49-F238E27FC236}">
                <a16:creationId xmlns:a16="http://schemas.microsoft.com/office/drawing/2014/main" id="{BB542426-E947-45BE-BD46-C07C1299F924}"/>
              </a:ext>
            </a:extLst>
          </p:cNvPr>
          <p:cNvSpPr/>
          <p:nvPr/>
        </p:nvSpPr>
        <p:spPr bwMode="gray">
          <a:xfrm>
            <a:off x="6559378" y="2230576"/>
            <a:ext cx="617727" cy="261257"/>
          </a:xfrm>
          <a:prstGeom prst="rightArrow">
            <a:avLst/>
          </a:prstGeom>
          <a:solidFill>
            <a:schemeClr val="tx1"/>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286">
              <a:solidFill>
                <a:schemeClr val="bg2"/>
              </a:solidFill>
              <a:latin typeface="+mj-lt"/>
            </a:endParaRPr>
          </a:p>
        </p:txBody>
      </p:sp>
      <p:sp>
        <p:nvSpPr>
          <p:cNvPr id="19" name="Right Arrow 21">
            <a:extLst>
              <a:ext uri="{FF2B5EF4-FFF2-40B4-BE49-F238E27FC236}">
                <a16:creationId xmlns:a16="http://schemas.microsoft.com/office/drawing/2014/main" id="{00BEF5EB-4E25-4976-B7A3-F96C1BCC2B29}"/>
              </a:ext>
            </a:extLst>
          </p:cNvPr>
          <p:cNvSpPr/>
          <p:nvPr/>
        </p:nvSpPr>
        <p:spPr bwMode="gray">
          <a:xfrm rot="5400000">
            <a:off x="5805504" y="2971237"/>
            <a:ext cx="548640" cy="261257"/>
          </a:xfrm>
          <a:prstGeom prst="rightArrow">
            <a:avLst/>
          </a:prstGeom>
          <a:solidFill>
            <a:schemeClr val="tx1"/>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286">
              <a:solidFill>
                <a:schemeClr val="bg2"/>
              </a:solidFill>
              <a:latin typeface="+mj-lt"/>
            </a:endParaRPr>
          </a:p>
        </p:txBody>
      </p:sp>
      <p:grpSp>
        <p:nvGrpSpPr>
          <p:cNvPr id="20" name="Group 19">
            <a:extLst>
              <a:ext uri="{FF2B5EF4-FFF2-40B4-BE49-F238E27FC236}">
                <a16:creationId xmlns:a16="http://schemas.microsoft.com/office/drawing/2014/main" id="{61E9A0BD-C2C4-47AE-87BC-E29017B832BC}"/>
              </a:ext>
            </a:extLst>
          </p:cNvPr>
          <p:cNvGrpSpPr/>
          <p:nvPr/>
        </p:nvGrpSpPr>
        <p:grpSpPr>
          <a:xfrm>
            <a:off x="5531185" y="1739900"/>
            <a:ext cx="1097280" cy="1097280"/>
            <a:chOff x="5386916" y="1655094"/>
            <a:chExt cx="1097280" cy="1097280"/>
          </a:xfrm>
          <a:solidFill>
            <a:schemeClr val="tx2"/>
          </a:solidFill>
        </p:grpSpPr>
        <p:sp>
          <p:nvSpPr>
            <p:cNvPr id="21" name="Oval 20">
              <a:extLst>
                <a:ext uri="{FF2B5EF4-FFF2-40B4-BE49-F238E27FC236}">
                  <a16:creationId xmlns:a16="http://schemas.microsoft.com/office/drawing/2014/main" id="{F956C3A1-3538-4318-8A4F-C177B6E4305C}"/>
                </a:ext>
              </a:extLst>
            </p:cNvPr>
            <p:cNvSpPr/>
            <p:nvPr/>
          </p:nvSpPr>
          <p:spPr bwMode="gray">
            <a:xfrm>
              <a:off x="5386916" y="1655094"/>
              <a:ext cx="1097280" cy="1097280"/>
            </a:xfrm>
            <a:prstGeom prst="ellipse">
              <a:avLst/>
            </a:prstGeom>
            <a:grp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pic>
          <p:nvPicPr>
            <p:cNvPr id="22" name="Picture 21">
              <a:extLst>
                <a:ext uri="{FF2B5EF4-FFF2-40B4-BE49-F238E27FC236}">
                  <a16:creationId xmlns:a16="http://schemas.microsoft.com/office/drawing/2014/main" id="{B991E4D2-9098-42D3-A173-8A1335DCF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5615516" y="1916846"/>
              <a:ext cx="640080" cy="573776"/>
            </a:xfrm>
            <a:prstGeom prst="rect">
              <a:avLst/>
            </a:prstGeom>
            <a:grpFill/>
          </p:spPr>
        </p:pic>
      </p:grpSp>
      <p:grpSp>
        <p:nvGrpSpPr>
          <p:cNvPr id="23" name="Group 22">
            <a:extLst>
              <a:ext uri="{FF2B5EF4-FFF2-40B4-BE49-F238E27FC236}">
                <a16:creationId xmlns:a16="http://schemas.microsoft.com/office/drawing/2014/main" id="{1F1B8584-2412-4954-9E47-E97995F29A52}"/>
              </a:ext>
            </a:extLst>
          </p:cNvPr>
          <p:cNvGrpSpPr/>
          <p:nvPr/>
        </p:nvGrpSpPr>
        <p:grpSpPr>
          <a:xfrm>
            <a:off x="3976058" y="1904005"/>
            <a:ext cx="914400" cy="914400"/>
            <a:chOff x="3488666" y="1932687"/>
            <a:chExt cx="914400" cy="914400"/>
          </a:xfrm>
        </p:grpSpPr>
        <p:sp>
          <p:nvSpPr>
            <p:cNvPr id="24" name="Oval 23">
              <a:extLst>
                <a:ext uri="{FF2B5EF4-FFF2-40B4-BE49-F238E27FC236}">
                  <a16:creationId xmlns:a16="http://schemas.microsoft.com/office/drawing/2014/main" id="{B2378A25-4F8F-4303-8F89-2679E691DEC5}"/>
                </a:ext>
              </a:extLst>
            </p:cNvPr>
            <p:cNvSpPr/>
            <p:nvPr/>
          </p:nvSpPr>
          <p:spPr bwMode="gray">
            <a:xfrm>
              <a:off x="3488666" y="1932687"/>
              <a:ext cx="914400" cy="914400"/>
            </a:xfrm>
            <a:prstGeom prst="ellipse">
              <a:avLst/>
            </a:prstGeom>
            <a:noFill/>
            <a:ln w="19050">
              <a:solidFill>
                <a:schemeClr val="accent6"/>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pic>
          <p:nvPicPr>
            <p:cNvPr id="25" name="Picture 24">
              <a:extLst>
                <a:ext uri="{FF2B5EF4-FFF2-40B4-BE49-F238E27FC236}">
                  <a16:creationId xmlns:a16="http://schemas.microsoft.com/office/drawing/2014/main" id="{DB6C4C8D-FBE1-47E6-B551-758D459AA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671546" y="2115567"/>
              <a:ext cx="548640" cy="548640"/>
            </a:xfrm>
            <a:prstGeom prst="rect">
              <a:avLst/>
            </a:prstGeom>
            <a:ln>
              <a:noFill/>
            </a:ln>
          </p:spPr>
        </p:pic>
      </p:grpSp>
      <p:sp>
        <p:nvSpPr>
          <p:cNvPr id="26" name="Rectangle 1">
            <a:extLst>
              <a:ext uri="{FF2B5EF4-FFF2-40B4-BE49-F238E27FC236}">
                <a16:creationId xmlns:a16="http://schemas.microsoft.com/office/drawing/2014/main" id="{4B5009C9-A6A5-40C8-A6B1-92A8D4DF31D9}"/>
              </a:ext>
            </a:extLst>
          </p:cNvPr>
          <p:cNvSpPr/>
          <p:nvPr/>
        </p:nvSpPr>
        <p:spPr bwMode="gray">
          <a:xfrm>
            <a:off x="621098" y="2684655"/>
            <a:ext cx="3474720" cy="482997"/>
          </a:xfrm>
          <a:custGeom>
            <a:avLst/>
            <a:gdLst>
              <a:gd name="connsiteX0" fmla="*/ 0 w 642170"/>
              <a:gd name="connsiteY0" fmla="*/ 0 h 441044"/>
              <a:gd name="connsiteX1" fmla="*/ 642170 w 642170"/>
              <a:gd name="connsiteY1" fmla="*/ 0 h 441044"/>
              <a:gd name="connsiteX2" fmla="*/ 642170 w 642170"/>
              <a:gd name="connsiteY2" fmla="*/ 441044 h 441044"/>
              <a:gd name="connsiteX3" fmla="*/ 0 w 642170"/>
              <a:gd name="connsiteY3" fmla="*/ 441044 h 441044"/>
              <a:gd name="connsiteX4" fmla="*/ 0 w 642170"/>
              <a:gd name="connsiteY4" fmla="*/ 0 h 441044"/>
              <a:gd name="connsiteX0" fmla="*/ 642170 w 733610"/>
              <a:gd name="connsiteY0" fmla="*/ 0 h 441044"/>
              <a:gd name="connsiteX1" fmla="*/ 642170 w 733610"/>
              <a:gd name="connsiteY1" fmla="*/ 441044 h 441044"/>
              <a:gd name="connsiteX2" fmla="*/ 0 w 733610"/>
              <a:gd name="connsiteY2" fmla="*/ 441044 h 441044"/>
              <a:gd name="connsiteX3" fmla="*/ 0 w 733610"/>
              <a:gd name="connsiteY3" fmla="*/ 0 h 441044"/>
              <a:gd name="connsiteX4" fmla="*/ 733610 w 733610"/>
              <a:gd name="connsiteY4" fmla="*/ 91440 h 441044"/>
              <a:gd name="connsiteX0" fmla="*/ 642170 w 642170"/>
              <a:gd name="connsiteY0" fmla="*/ 0 h 441044"/>
              <a:gd name="connsiteX1" fmla="*/ 642170 w 642170"/>
              <a:gd name="connsiteY1" fmla="*/ 441044 h 441044"/>
              <a:gd name="connsiteX2" fmla="*/ 0 w 642170"/>
              <a:gd name="connsiteY2" fmla="*/ 441044 h 441044"/>
              <a:gd name="connsiteX3" fmla="*/ 0 w 642170"/>
              <a:gd name="connsiteY3" fmla="*/ 0 h 441044"/>
              <a:gd name="connsiteX0" fmla="*/ 642170 w 642170"/>
              <a:gd name="connsiteY0" fmla="*/ 0 h 441044"/>
              <a:gd name="connsiteX1" fmla="*/ 642170 w 642170"/>
              <a:gd name="connsiteY1" fmla="*/ 441044 h 441044"/>
              <a:gd name="connsiteX2" fmla="*/ 0 w 642170"/>
              <a:gd name="connsiteY2" fmla="*/ 441044 h 441044"/>
              <a:gd name="connsiteX0" fmla="*/ 793405 w 793405"/>
              <a:gd name="connsiteY0" fmla="*/ 0 h 338098"/>
              <a:gd name="connsiteX1" fmla="*/ 642170 w 793405"/>
              <a:gd name="connsiteY1" fmla="*/ 338098 h 338098"/>
              <a:gd name="connsiteX2" fmla="*/ 0 w 793405"/>
              <a:gd name="connsiteY2" fmla="*/ 338098 h 338098"/>
              <a:gd name="connsiteX0" fmla="*/ 793405 w 793405"/>
              <a:gd name="connsiteY0" fmla="*/ 0 h 338098"/>
              <a:gd name="connsiteX1" fmla="*/ 728005 w 793405"/>
              <a:gd name="connsiteY1" fmla="*/ 338098 h 338098"/>
              <a:gd name="connsiteX2" fmla="*/ 0 w 793405"/>
              <a:gd name="connsiteY2" fmla="*/ 338098 h 338098"/>
              <a:gd name="connsiteX0" fmla="*/ 793405 w 793405"/>
              <a:gd name="connsiteY0" fmla="*/ 0 h 338098"/>
              <a:gd name="connsiteX1" fmla="*/ 646612 w 793405"/>
              <a:gd name="connsiteY1" fmla="*/ 338098 h 338098"/>
              <a:gd name="connsiteX2" fmla="*/ 0 w 793405"/>
              <a:gd name="connsiteY2" fmla="*/ 338098 h 338098"/>
            </a:gdLst>
            <a:ahLst/>
            <a:cxnLst>
              <a:cxn ang="0">
                <a:pos x="connsiteX0" y="connsiteY0"/>
              </a:cxn>
              <a:cxn ang="0">
                <a:pos x="connsiteX1" y="connsiteY1"/>
              </a:cxn>
              <a:cxn ang="0">
                <a:pos x="connsiteX2" y="connsiteY2"/>
              </a:cxn>
            </a:cxnLst>
            <a:rect l="l" t="t" r="r" b="b"/>
            <a:pathLst>
              <a:path w="793405" h="338098">
                <a:moveTo>
                  <a:pt x="793405" y="0"/>
                </a:moveTo>
                <a:lnTo>
                  <a:pt x="646612" y="338098"/>
                </a:lnTo>
                <a:lnTo>
                  <a:pt x="0" y="338098"/>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27" name="Text Placeholder 1">
            <a:extLst>
              <a:ext uri="{FF2B5EF4-FFF2-40B4-BE49-F238E27FC236}">
                <a16:creationId xmlns:a16="http://schemas.microsoft.com/office/drawing/2014/main" id="{357AD229-DBB6-4455-B105-5380A54E40A3}"/>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373636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39977-5CCA-43FD-AE98-DB4633223183}"/>
              </a:ext>
            </a:extLst>
          </p:cNvPr>
          <p:cNvSpPr>
            <a:spLocks noGrp="1"/>
          </p:cNvSpPr>
          <p:nvPr>
            <p:ph type="body" sz="quarter" idx="19"/>
          </p:nvPr>
        </p:nvSpPr>
        <p:spPr>
          <a:xfrm>
            <a:off x="2708217" y="3804911"/>
            <a:ext cx="7958141" cy="683264"/>
          </a:xfrm>
        </p:spPr>
        <p:txBody>
          <a:bodyPr/>
          <a:lstStyle/>
          <a:p>
            <a:r>
              <a:rPr lang="en-US"/>
              <a:t>Our organization</a:t>
            </a:r>
          </a:p>
        </p:txBody>
      </p:sp>
      <p:sp>
        <p:nvSpPr>
          <p:cNvPr id="3" name="Text Placeholder 2">
            <a:extLst>
              <a:ext uri="{FF2B5EF4-FFF2-40B4-BE49-F238E27FC236}">
                <a16:creationId xmlns:a16="http://schemas.microsoft.com/office/drawing/2014/main" id="{F7445CFA-2D1C-431E-8F2F-8F4BCC8B39BD}"/>
              </a:ext>
            </a:extLst>
          </p:cNvPr>
          <p:cNvSpPr>
            <a:spLocks noGrp="1"/>
          </p:cNvSpPr>
          <p:nvPr>
            <p:ph type="body" sz="quarter" idx="20"/>
          </p:nvPr>
        </p:nvSpPr>
        <p:spPr/>
        <p:txBody>
          <a:bodyPr/>
          <a:lstStyle/>
          <a:p>
            <a:r>
              <a:rPr lang="en-US"/>
              <a:t>03</a:t>
            </a:r>
          </a:p>
        </p:txBody>
      </p:sp>
    </p:spTree>
    <p:extLst>
      <p:ext uri="{BB962C8B-B14F-4D97-AF65-F5344CB8AC3E}">
        <p14:creationId xmlns:p14="http://schemas.microsoft.com/office/powerpoint/2010/main" val="94068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A3A63D-E414-4730-B51C-2869F3954DEB}"/>
              </a:ext>
            </a:extLst>
          </p:cNvPr>
          <p:cNvSpPr>
            <a:spLocks noGrp="1"/>
          </p:cNvSpPr>
          <p:nvPr>
            <p:ph type="body" sz="quarter" idx="28"/>
          </p:nvPr>
        </p:nvSpPr>
        <p:spPr/>
        <p:txBody>
          <a:bodyPr/>
          <a:lstStyle/>
          <a:p>
            <a:endParaRPr lang="en-US" dirty="0"/>
          </a:p>
        </p:txBody>
      </p:sp>
      <p:sp>
        <p:nvSpPr>
          <p:cNvPr id="3" name="Text Placeholder 2">
            <a:extLst>
              <a:ext uri="{FF2B5EF4-FFF2-40B4-BE49-F238E27FC236}">
                <a16:creationId xmlns:a16="http://schemas.microsoft.com/office/drawing/2014/main" id="{AE4AA742-C350-487E-9DA9-B2E219225708}"/>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6153905A-4E3D-4AA1-AAE6-EBB8EC34D09A}"/>
              </a:ext>
            </a:extLst>
          </p:cNvPr>
          <p:cNvSpPr>
            <a:spLocks noGrp="1"/>
          </p:cNvSpPr>
          <p:nvPr>
            <p:ph type="title"/>
          </p:nvPr>
        </p:nvSpPr>
        <p:spPr/>
        <p:txBody>
          <a:bodyPr/>
          <a:lstStyle/>
          <a:p>
            <a:r>
              <a:rPr lang="en-US" dirty="0"/>
              <a:t>Lung cancer prevalence in our market</a:t>
            </a:r>
          </a:p>
        </p:txBody>
      </p:sp>
      <p:graphicFrame>
        <p:nvGraphicFramePr>
          <p:cNvPr id="12" name="Table 12">
            <a:extLst>
              <a:ext uri="{FF2B5EF4-FFF2-40B4-BE49-F238E27FC236}">
                <a16:creationId xmlns:a16="http://schemas.microsoft.com/office/drawing/2014/main" id="{27A8C84C-068D-4668-B887-427D4420EF4A}"/>
              </a:ext>
            </a:extLst>
          </p:cNvPr>
          <p:cNvGraphicFramePr>
            <a:graphicFrameLocks noGrp="1"/>
          </p:cNvGraphicFramePr>
          <p:nvPr>
            <p:extLst>
              <p:ext uri="{D42A27DB-BD31-4B8C-83A1-F6EECF244321}">
                <p14:modId xmlns:p14="http://schemas.microsoft.com/office/powerpoint/2010/main" val="1232781451"/>
              </p:ext>
            </p:extLst>
          </p:nvPr>
        </p:nvGraphicFramePr>
        <p:xfrm>
          <a:off x="5554811" y="2116089"/>
          <a:ext cx="6030764" cy="2611798"/>
        </p:xfrm>
        <a:graphic>
          <a:graphicData uri="http://schemas.openxmlformats.org/drawingml/2006/table">
            <a:tbl>
              <a:tblPr firstRow="1" bandRow="1">
                <a:tableStyleId>{C083E6E3-FA7D-4D7B-A595-EF9225AFEA82}</a:tableStyleId>
              </a:tblPr>
              <a:tblGrid>
                <a:gridCol w="1038494">
                  <a:extLst>
                    <a:ext uri="{9D8B030D-6E8A-4147-A177-3AD203B41FA5}">
                      <a16:colId xmlns:a16="http://schemas.microsoft.com/office/drawing/2014/main" val="1544020726"/>
                    </a:ext>
                  </a:extLst>
                </a:gridCol>
                <a:gridCol w="1976888">
                  <a:extLst>
                    <a:ext uri="{9D8B030D-6E8A-4147-A177-3AD203B41FA5}">
                      <a16:colId xmlns:a16="http://schemas.microsoft.com/office/drawing/2014/main" val="3906922747"/>
                    </a:ext>
                  </a:extLst>
                </a:gridCol>
                <a:gridCol w="1507691">
                  <a:extLst>
                    <a:ext uri="{9D8B030D-6E8A-4147-A177-3AD203B41FA5}">
                      <a16:colId xmlns:a16="http://schemas.microsoft.com/office/drawing/2014/main" val="898158391"/>
                    </a:ext>
                  </a:extLst>
                </a:gridCol>
                <a:gridCol w="1507691">
                  <a:extLst>
                    <a:ext uri="{9D8B030D-6E8A-4147-A177-3AD203B41FA5}">
                      <a16:colId xmlns:a16="http://schemas.microsoft.com/office/drawing/2014/main" val="2335744066"/>
                    </a:ext>
                  </a:extLst>
                </a:gridCol>
              </a:tblGrid>
              <a:tr h="373114">
                <a:tc>
                  <a:txBody>
                    <a:bodyPr/>
                    <a:lstStyle/>
                    <a:p>
                      <a:endParaRPr lang="en-US" dirty="0"/>
                    </a:p>
                  </a:txBody>
                  <a:tcPr/>
                </a:tc>
                <a:tc>
                  <a:txBody>
                    <a:bodyPr/>
                    <a:lstStyle/>
                    <a:p>
                      <a:pPr algn="ctr"/>
                      <a:r>
                        <a:rPr lang="en-US" dirty="0"/>
                        <a:t>Gender combined</a:t>
                      </a:r>
                    </a:p>
                  </a:txBody>
                  <a:tcPr/>
                </a:tc>
                <a:tc>
                  <a:txBody>
                    <a:bodyPr/>
                    <a:lstStyle/>
                    <a:p>
                      <a:pPr algn="ctr"/>
                      <a:r>
                        <a:rPr lang="en-US" b="0" dirty="0"/>
                        <a:t>Male</a:t>
                      </a:r>
                    </a:p>
                  </a:txBody>
                  <a:tcPr/>
                </a:tc>
                <a:tc>
                  <a:txBody>
                    <a:bodyPr/>
                    <a:lstStyle/>
                    <a:p>
                      <a:pPr algn="ctr"/>
                      <a:r>
                        <a:rPr lang="en-US" b="0" dirty="0"/>
                        <a:t>Female</a:t>
                      </a:r>
                    </a:p>
                  </a:txBody>
                  <a:tcPr/>
                </a:tc>
                <a:extLst>
                  <a:ext uri="{0D108BD9-81ED-4DB2-BD59-A6C34878D82A}">
                    <a16:rowId xmlns:a16="http://schemas.microsoft.com/office/drawing/2014/main" val="881188207"/>
                  </a:ext>
                </a:extLst>
              </a:tr>
              <a:tr h="373114">
                <a:tc>
                  <a:txBody>
                    <a:bodyPr/>
                    <a:lstStyle/>
                    <a:p>
                      <a:r>
                        <a:rPr lang="en-US" b="1" dirty="0"/>
                        <a:t>All races</a:t>
                      </a:r>
                    </a:p>
                  </a:txBody>
                  <a:tcPr>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128950870"/>
                  </a:ext>
                </a:extLst>
              </a:tr>
              <a:tr h="373114">
                <a:tc>
                  <a:txBody>
                    <a:bodyPr/>
                    <a:lstStyle/>
                    <a:p>
                      <a:r>
                        <a:rPr lang="en-US" dirty="0"/>
                        <a:t>White</a:t>
                      </a:r>
                    </a:p>
                  </a:txBody>
                  <a:tcPr>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103097520"/>
                  </a:ext>
                </a:extLst>
              </a:tr>
              <a:tr h="373114">
                <a:tc>
                  <a:txBody>
                    <a:bodyPr/>
                    <a:lstStyle/>
                    <a:p>
                      <a:r>
                        <a:rPr lang="en-US" dirty="0"/>
                        <a:t>Black</a:t>
                      </a:r>
                    </a:p>
                  </a:txBody>
                  <a:tcPr>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01538103"/>
                  </a:ext>
                </a:extLst>
              </a:tr>
              <a:tr h="373114">
                <a:tc>
                  <a:txBody>
                    <a:bodyPr/>
                    <a:lstStyle/>
                    <a:p>
                      <a:r>
                        <a:rPr lang="en-US" dirty="0"/>
                        <a:t>Asian</a:t>
                      </a:r>
                    </a:p>
                  </a:txBody>
                  <a:tcPr>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56517898"/>
                  </a:ext>
                </a:extLst>
              </a:tr>
              <a:tr h="373114">
                <a:tc>
                  <a:txBody>
                    <a:bodyPr/>
                    <a:lstStyle/>
                    <a:p>
                      <a:r>
                        <a:rPr lang="en-US" dirty="0"/>
                        <a:t>Native</a:t>
                      </a:r>
                    </a:p>
                  </a:txBody>
                  <a:tcPr>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6021220"/>
                  </a:ext>
                </a:extLst>
              </a:tr>
              <a:tr h="373114">
                <a:tc>
                  <a:txBody>
                    <a:bodyPr/>
                    <a:lstStyle/>
                    <a:p>
                      <a:r>
                        <a:rPr lang="en-US" dirty="0"/>
                        <a:t>Hispanic</a:t>
                      </a:r>
                    </a:p>
                  </a:txBody>
                  <a:tcPr>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endParaRPr lang="en-US" dirty="0"/>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94509097"/>
                  </a:ext>
                </a:extLst>
              </a:tr>
            </a:tbl>
          </a:graphicData>
        </a:graphic>
      </p:graphicFrame>
      <p:sp>
        <p:nvSpPr>
          <p:cNvPr id="13" name="TextBox 12">
            <a:extLst>
              <a:ext uri="{FF2B5EF4-FFF2-40B4-BE49-F238E27FC236}">
                <a16:creationId xmlns:a16="http://schemas.microsoft.com/office/drawing/2014/main" id="{5E6AA3B8-FAB0-4666-A8D4-B835D23F21C0}"/>
              </a:ext>
            </a:extLst>
          </p:cNvPr>
          <p:cNvSpPr txBox="1"/>
          <p:nvPr/>
        </p:nvSpPr>
        <p:spPr bwMode="gray">
          <a:xfrm>
            <a:off x="5554811" y="1790301"/>
            <a:ext cx="2790292" cy="230832"/>
          </a:xfrm>
          <a:prstGeom prst="rect">
            <a:avLst/>
          </a:prstGeom>
        </p:spPr>
        <p:txBody>
          <a:bodyPr vert="horz" wrap="square" lIns="0" tIns="0" rIns="0" bIns="0" rtlCol="0">
            <a:spAutoFit/>
          </a:bodyPr>
          <a:lstStyle/>
          <a:p>
            <a:pPr>
              <a:spcBef>
                <a:spcPts val="600"/>
              </a:spcBef>
              <a:buClr>
                <a:schemeClr val="accent6"/>
              </a:buClr>
            </a:pPr>
            <a:r>
              <a:rPr lang="en-US" sz="1500" b="1" dirty="0"/>
              <a:t>Lung cancer demographics</a:t>
            </a:r>
          </a:p>
        </p:txBody>
      </p:sp>
      <p:sp>
        <p:nvSpPr>
          <p:cNvPr id="17" name="TextBox 16">
            <a:extLst>
              <a:ext uri="{FF2B5EF4-FFF2-40B4-BE49-F238E27FC236}">
                <a16:creationId xmlns:a16="http://schemas.microsoft.com/office/drawing/2014/main" id="{E4615594-F6E2-4ABF-B543-9D80A32AA3B8}"/>
              </a:ext>
            </a:extLst>
          </p:cNvPr>
          <p:cNvSpPr txBox="1"/>
          <p:nvPr/>
        </p:nvSpPr>
        <p:spPr bwMode="gray">
          <a:xfrm>
            <a:off x="5521391" y="4809767"/>
            <a:ext cx="6097604" cy="530338"/>
          </a:xfrm>
          <a:prstGeom prst="rect">
            <a:avLst/>
          </a:prstGeom>
          <a:noFill/>
        </p:spPr>
        <p:txBody>
          <a:bodyPr wrap="square">
            <a:spAutoFit/>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For national data view: Centers for Disease Control and Prevention. National Center for Health Statistics. WONDER Online Database, compiled from Multiple Cause of Death Files, 1999-2019. Available at: </a:t>
            </a: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https://www.lung.org/research/trends-in-lung-disease/lung-cancer-trends-brief/data-tables/lung-cancer-deaths-and-rates-by-race-ethnicity</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BF57FBDF-999B-498A-B48F-9FAA1CA05760}"/>
              </a:ext>
            </a:extLst>
          </p:cNvPr>
          <p:cNvCxnSpPr>
            <a:cxnSpLocks/>
          </p:cNvCxnSpPr>
          <p:nvPr/>
        </p:nvCxnSpPr>
        <p:spPr bwMode="gray">
          <a:xfrm>
            <a:off x="609600" y="2116089"/>
            <a:ext cx="4385912" cy="0"/>
          </a:xfrm>
          <a:prstGeom prst="line">
            <a:avLst/>
          </a:prstGeom>
          <a:ln w="19050">
            <a:solidFill>
              <a:schemeClr val="tx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07DA7E7-9C94-43BA-BD83-E85D0BDBEA12}"/>
              </a:ext>
            </a:extLst>
          </p:cNvPr>
          <p:cNvSpPr txBox="1"/>
          <p:nvPr/>
        </p:nvSpPr>
        <p:spPr bwMode="gray">
          <a:xfrm>
            <a:off x="3822972" y="1774912"/>
            <a:ext cx="640229" cy="246221"/>
          </a:xfrm>
          <a:prstGeom prst="rect">
            <a:avLst/>
          </a:prstGeom>
        </p:spPr>
        <p:txBody>
          <a:bodyPr vert="horz" wrap="square" lIns="0" tIns="0" rIns="0" bIns="0" rtlCol="0">
            <a:spAutoFit/>
          </a:bodyPr>
          <a:lstStyle/>
          <a:p>
            <a:pPr>
              <a:spcBef>
                <a:spcPts val="600"/>
              </a:spcBef>
              <a:buClr>
                <a:schemeClr val="accent6"/>
              </a:buClr>
            </a:pPr>
            <a:r>
              <a:rPr lang="en-US" sz="1600" b="1" dirty="0"/>
              <a:t>[Year]</a:t>
            </a:r>
          </a:p>
        </p:txBody>
      </p:sp>
      <p:sp>
        <p:nvSpPr>
          <p:cNvPr id="22" name="TextBox 21">
            <a:extLst>
              <a:ext uri="{FF2B5EF4-FFF2-40B4-BE49-F238E27FC236}">
                <a16:creationId xmlns:a16="http://schemas.microsoft.com/office/drawing/2014/main" id="{F0D47AC0-C3B3-4AA3-9169-46F126900288}"/>
              </a:ext>
            </a:extLst>
          </p:cNvPr>
          <p:cNvSpPr txBox="1"/>
          <p:nvPr/>
        </p:nvSpPr>
        <p:spPr bwMode="gray">
          <a:xfrm>
            <a:off x="1297463" y="4146681"/>
            <a:ext cx="1899944" cy="430887"/>
          </a:xfrm>
          <a:prstGeom prst="rect">
            <a:avLst/>
          </a:prstGeom>
        </p:spPr>
        <p:txBody>
          <a:bodyPr vert="horz" wrap="square" lIns="0" tIns="0" rIns="0" bIns="0" rtlCol="0">
            <a:spAutoFit/>
          </a:bodyPr>
          <a:lstStyle/>
          <a:p>
            <a:pPr>
              <a:spcBef>
                <a:spcPts val="300"/>
              </a:spcBef>
            </a:pPr>
            <a:r>
              <a:rPr lang="en-US" sz="1400" b="1" dirty="0"/>
              <a:t>Number of lung cancer deaths</a:t>
            </a:r>
          </a:p>
        </p:txBody>
      </p:sp>
      <p:sp>
        <p:nvSpPr>
          <p:cNvPr id="23" name="TextBox 22">
            <a:extLst>
              <a:ext uri="{FF2B5EF4-FFF2-40B4-BE49-F238E27FC236}">
                <a16:creationId xmlns:a16="http://schemas.microsoft.com/office/drawing/2014/main" id="{F5144F60-9B2F-4F05-80BA-CD551B1452FA}"/>
              </a:ext>
            </a:extLst>
          </p:cNvPr>
          <p:cNvSpPr txBox="1"/>
          <p:nvPr/>
        </p:nvSpPr>
        <p:spPr bwMode="gray">
          <a:xfrm>
            <a:off x="3633496" y="4239014"/>
            <a:ext cx="923544" cy="246221"/>
          </a:xfrm>
          <a:prstGeom prst="rect">
            <a:avLst/>
          </a:prstGeom>
        </p:spPr>
        <p:txBody>
          <a:bodyPr vert="horz" wrap="square" lIns="0" tIns="0" rIns="0" bIns="0" rtlCol="0">
            <a:spAutoFit/>
          </a:bodyPr>
          <a:lstStyle>
            <a:defPPr>
              <a:defRPr lang="en-US"/>
            </a:defPPr>
            <a:lvl1pPr marL="171450" indent="-171450">
              <a:spcAft>
                <a:spcPts val="200"/>
              </a:spcAft>
              <a:buClr>
                <a:schemeClr val="accent6"/>
              </a:buClr>
              <a:buFont typeface="Arial" panose="020B0604020202020204" pitchFamily="34" charset="0"/>
              <a:buChar char="•"/>
              <a:defRPr sz="1100"/>
            </a:lvl1pPr>
          </a:lstStyle>
          <a:p>
            <a:pPr marL="0" indent="0" algn="ctr">
              <a:buNone/>
            </a:pPr>
            <a:r>
              <a:rPr lang="en-US" sz="1600" kern="1200" dirty="0">
                <a:latin typeface="+mn-lt"/>
                <a:ea typeface="+mn-ea"/>
                <a:cs typeface="+mn-cs"/>
              </a:rPr>
              <a:t>[XX]</a:t>
            </a:r>
          </a:p>
        </p:txBody>
      </p:sp>
      <p:cxnSp>
        <p:nvCxnSpPr>
          <p:cNvPr id="25" name="Straight Connector 24">
            <a:extLst>
              <a:ext uri="{FF2B5EF4-FFF2-40B4-BE49-F238E27FC236}">
                <a16:creationId xmlns:a16="http://schemas.microsoft.com/office/drawing/2014/main" id="{C3054EDE-C1A3-46C8-9E34-488511112CEA}"/>
              </a:ext>
            </a:extLst>
          </p:cNvPr>
          <p:cNvCxnSpPr>
            <a:cxnSpLocks/>
          </p:cNvCxnSpPr>
          <p:nvPr/>
        </p:nvCxnSpPr>
        <p:spPr bwMode="gray">
          <a:xfrm>
            <a:off x="3415451" y="3996365"/>
            <a:ext cx="0" cy="73152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1BD6693-8AC5-4587-8C04-0FD43F03ADEB}"/>
              </a:ext>
            </a:extLst>
          </p:cNvPr>
          <p:cNvSpPr txBox="1"/>
          <p:nvPr/>
        </p:nvSpPr>
        <p:spPr bwMode="gray">
          <a:xfrm>
            <a:off x="1279104" y="3327397"/>
            <a:ext cx="1918303" cy="215444"/>
          </a:xfrm>
          <a:prstGeom prst="rect">
            <a:avLst/>
          </a:prstGeom>
        </p:spPr>
        <p:txBody>
          <a:bodyPr vert="horz" wrap="square" lIns="0" tIns="0" rIns="0" bIns="0" rtlCol="0">
            <a:spAutoFit/>
          </a:bodyPr>
          <a:lstStyle/>
          <a:p>
            <a:pPr>
              <a:spcBef>
                <a:spcPts val="300"/>
              </a:spcBef>
            </a:pPr>
            <a:r>
              <a:rPr lang="en-US" sz="1400" b="1" dirty="0"/>
              <a:t>Lung cancer incidence</a:t>
            </a:r>
          </a:p>
        </p:txBody>
      </p:sp>
      <p:sp>
        <p:nvSpPr>
          <p:cNvPr id="27" name="TextBox 26">
            <a:extLst>
              <a:ext uri="{FF2B5EF4-FFF2-40B4-BE49-F238E27FC236}">
                <a16:creationId xmlns:a16="http://schemas.microsoft.com/office/drawing/2014/main" id="{D8843A98-0EAB-4C4D-8B2A-654C7AAC3A67}"/>
              </a:ext>
            </a:extLst>
          </p:cNvPr>
          <p:cNvSpPr txBox="1"/>
          <p:nvPr/>
        </p:nvSpPr>
        <p:spPr bwMode="gray">
          <a:xfrm>
            <a:off x="3633496" y="3341428"/>
            <a:ext cx="923544" cy="246221"/>
          </a:xfrm>
          <a:prstGeom prst="rect">
            <a:avLst/>
          </a:prstGeom>
        </p:spPr>
        <p:txBody>
          <a:bodyPr vert="horz" wrap="square" lIns="0" tIns="0" rIns="0" bIns="0" rtlCol="0">
            <a:spAutoFit/>
          </a:bodyPr>
          <a:lstStyle/>
          <a:p>
            <a:pPr algn="ctr"/>
            <a:r>
              <a:rPr lang="en-US" sz="1600" kern="1200" dirty="0">
                <a:latin typeface="+mn-lt"/>
                <a:ea typeface="+mn-ea"/>
                <a:cs typeface="+mn-cs"/>
              </a:rPr>
              <a:t>[XX]</a:t>
            </a:r>
          </a:p>
        </p:txBody>
      </p:sp>
      <p:cxnSp>
        <p:nvCxnSpPr>
          <p:cNvPr id="29" name="Straight Connector 28">
            <a:extLst>
              <a:ext uri="{FF2B5EF4-FFF2-40B4-BE49-F238E27FC236}">
                <a16:creationId xmlns:a16="http://schemas.microsoft.com/office/drawing/2014/main" id="{05E386CB-CCE0-489D-B76C-AB19B1521529}"/>
              </a:ext>
            </a:extLst>
          </p:cNvPr>
          <p:cNvCxnSpPr>
            <a:cxnSpLocks/>
          </p:cNvCxnSpPr>
          <p:nvPr/>
        </p:nvCxnSpPr>
        <p:spPr bwMode="gray">
          <a:xfrm>
            <a:off x="3415451" y="3098778"/>
            <a:ext cx="0" cy="73152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63CB54-B2D8-4451-90CC-8059F02CF36C}"/>
              </a:ext>
            </a:extLst>
          </p:cNvPr>
          <p:cNvSpPr txBox="1"/>
          <p:nvPr/>
        </p:nvSpPr>
        <p:spPr bwMode="gray">
          <a:xfrm>
            <a:off x="1298924" y="2351509"/>
            <a:ext cx="1863699" cy="430887"/>
          </a:xfrm>
          <a:prstGeom prst="rect">
            <a:avLst/>
          </a:prstGeom>
        </p:spPr>
        <p:txBody>
          <a:bodyPr vert="horz" wrap="square" lIns="0" tIns="0" rIns="0" bIns="0" rtlCol="0">
            <a:spAutoFit/>
          </a:bodyPr>
          <a:lstStyle/>
          <a:p>
            <a:pPr>
              <a:spcBef>
                <a:spcPts val="300"/>
              </a:spcBef>
            </a:pPr>
            <a:r>
              <a:rPr lang="en-US" sz="1400" b="1" dirty="0"/>
              <a:t>Number of eligible screening patients</a:t>
            </a:r>
          </a:p>
        </p:txBody>
      </p:sp>
      <p:sp>
        <p:nvSpPr>
          <p:cNvPr id="31" name="TextBox 30">
            <a:extLst>
              <a:ext uri="{FF2B5EF4-FFF2-40B4-BE49-F238E27FC236}">
                <a16:creationId xmlns:a16="http://schemas.microsoft.com/office/drawing/2014/main" id="{43E554B8-1FDD-4DB9-A39F-F32B3426A71B}"/>
              </a:ext>
            </a:extLst>
          </p:cNvPr>
          <p:cNvSpPr txBox="1"/>
          <p:nvPr/>
        </p:nvSpPr>
        <p:spPr bwMode="gray">
          <a:xfrm>
            <a:off x="3634468" y="2443842"/>
            <a:ext cx="921600" cy="246221"/>
          </a:xfrm>
          <a:prstGeom prst="rect">
            <a:avLst/>
          </a:prstGeom>
        </p:spPr>
        <p:txBody>
          <a:bodyPr vert="horz" wrap="square" lIns="0" tIns="0" rIns="0" bIns="0" rtlCol="0">
            <a:spAutoFit/>
          </a:bodyPr>
          <a:lstStyle/>
          <a:p>
            <a:pPr algn="ctr"/>
            <a:r>
              <a:rPr lang="en-US" sz="1600" kern="1200" dirty="0">
                <a:latin typeface="+mn-lt"/>
                <a:ea typeface="+mn-ea"/>
                <a:cs typeface="+mn-cs"/>
              </a:rPr>
              <a:t>[XX]</a:t>
            </a:r>
          </a:p>
        </p:txBody>
      </p:sp>
      <p:cxnSp>
        <p:nvCxnSpPr>
          <p:cNvPr id="33" name="Straight Connector 32">
            <a:extLst>
              <a:ext uri="{FF2B5EF4-FFF2-40B4-BE49-F238E27FC236}">
                <a16:creationId xmlns:a16="http://schemas.microsoft.com/office/drawing/2014/main" id="{2AE3104F-0740-495F-B907-22688A5F653F}"/>
              </a:ext>
            </a:extLst>
          </p:cNvPr>
          <p:cNvCxnSpPr>
            <a:cxnSpLocks/>
          </p:cNvCxnSpPr>
          <p:nvPr/>
        </p:nvCxnSpPr>
        <p:spPr bwMode="gray">
          <a:xfrm>
            <a:off x="3415451" y="2201192"/>
            <a:ext cx="0" cy="73152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34" name="Picture 33" descr="Icon&#10;&#10;Description automatically generated">
            <a:extLst>
              <a:ext uri="{FF2B5EF4-FFF2-40B4-BE49-F238E27FC236}">
                <a16:creationId xmlns:a16="http://schemas.microsoft.com/office/drawing/2014/main" id="{9C234B57-A648-4EBF-AFA0-A055FA9D7A11}"/>
              </a:ext>
            </a:extLst>
          </p:cNvPr>
          <p:cNvPicPr>
            <a:picLocks noChangeAspect="1"/>
          </p:cNvPicPr>
          <p:nvPr/>
        </p:nvPicPr>
        <p:blipFill>
          <a:blip r:embed="rId3"/>
          <a:stretch>
            <a:fillRect/>
          </a:stretch>
        </p:blipFill>
        <p:spPr>
          <a:xfrm>
            <a:off x="696441" y="4146730"/>
            <a:ext cx="422813" cy="430791"/>
          </a:xfrm>
          <a:prstGeom prst="rect">
            <a:avLst/>
          </a:prstGeom>
        </p:spPr>
      </p:pic>
      <p:pic>
        <p:nvPicPr>
          <p:cNvPr id="35" name="Picture 34">
            <a:extLst>
              <a:ext uri="{FF2B5EF4-FFF2-40B4-BE49-F238E27FC236}">
                <a16:creationId xmlns:a16="http://schemas.microsoft.com/office/drawing/2014/main" id="{38DF6FC6-87F1-4922-8A85-C59A74182CB1}"/>
              </a:ext>
            </a:extLst>
          </p:cNvPr>
          <p:cNvPicPr>
            <a:picLocks noChangeAspect="1"/>
          </p:cNvPicPr>
          <p:nvPr/>
        </p:nvPicPr>
        <p:blipFill>
          <a:blip r:embed="rId4"/>
          <a:srcRect/>
          <a:stretch/>
        </p:blipFill>
        <p:spPr>
          <a:xfrm>
            <a:off x="752056" y="3249654"/>
            <a:ext cx="311582" cy="429768"/>
          </a:xfrm>
          <a:prstGeom prst="rect">
            <a:avLst/>
          </a:prstGeom>
        </p:spPr>
      </p:pic>
      <p:pic>
        <p:nvPicPr>
          <p:cNvPr id="36" name="Picture 35" descr="Icon&#10;&#10;Description automatically generated">
            <a:extLst>
              <a:ext uri="{FF2B5EF4-FFF2-40B4-BE49-F238E27FC236}">
                <a16:creationId xmlns:a16="http://schemas.microsoft.com/office/drawing/2014/main" id="{C85BD04B-9369-47A6-86B5-94BF36DCE01C}"/>
              </a:ext>
            </a:extLst>
          </p:cNvPr>
          <p:cNvPicPr>
            <a:picLocks noChangeAspect="1"/>
          </p:cNvPicPr>
          <p:nvPr/>
        </p:nvPicPr>
        <p:blipFill>
          <a:blip r:embed="rId5"/>
          <a:stretch>
            <a:fillRect/>
          </a:stretch>
        </p:blipFill>
        <p:spPr>
          <a:xfrm>
            <a:off x="692963" y="2352068"/>
            <a:ext cx="429768" cy="429768"/>
          </a:xfrm>
          <a:prstGeom prst="rect">
            <a:avLst/>
          </a:prstGeom>
        </p:spPr>
      </p:pic>
      <p:pic>
        <p:nvPicPr>
          <p:cNvPr id="38" name="Picture 37" descr="spike_for_PPT.png">
            <a:extLst>
              <a:ext uri="{FF2B5EF4-FFF2-40B4-BE49-F238E27FC236}">
                <a16:creationId xmlns:a16="http://schemas.microsoft.com/office/drawing/2014/main" id="{3DFDE172-C0D2-408D-A1A1-B1174D1A8905}"/>
              </a:ext>
            </a:extLst>
          </p:cNvPr>
          <p:cNvPicPr preferRelativeResize="0">
            <a:picLocks/>
          </p:cNvPicPr>
          <p:nvPr/>
        </p:nvPicPr>
        <p:blipFill>
          <a:blip r:embed="rId6" cstate="print">
            <a:alphaModFix amt="30000"/>
            <a:extLst>
              <a:ext uri="{28A0092B-C50C-407E-A947-70E740481C1C}">
                <a14:useLocalDpi xmlns:a14="http://schemas.microsoft.com/office/drawing/2010/main" val="0"/>
              </a:ext>
            </a:extLst>
          </a:blip>
          <a:stretch>
            <a:fillRect/>
          </a:stretch>
        </p:blipFill>
        <p:spPr bwMode="gray">
          <a:xfrm rot="5400000">
            <a:off x="2589361" y="3427118"/>
            <a:ext cx="5055688" cy="354311"/>
          </a:xfrm>
          <a:prstGeom prst="rect">
            <a:avLst/>
          </a:prstGeom>
        </p:spPr>
      </p:pic>
      <p:sp>
        <p:nvSpPr>
          <p:cNvPr id="24" name="Rectangle 23">
            <a:extLst>
              <a:ext uri="{FF2B5EF4-FFF2-40B4-BE49-F238E27FC236}">
                <a16:creationId xmlns:a16="http://schemas.microsoft.com/office/drawing/2014/main" id="{2EFFDA5F-4842-4FA0-BFB5-F742A45EDBCF}"/>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CUSTOMIZABLE SLIDE</a:t>
            </a:r>
          </a:p>
        </p:txBody>
      </p:sp>
    </p:spTree>
    <p:extLst>
      <p:ext uri="{BB962C8B-B14F-4D97-AF65-F5344CB8AC3E}">
        <p14:creationId xmlns:p14="http://schemas.microsoft.com/office/powerpoint/2010/main" val="98454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31B492-CBC6-4D92-8574-B29F14D35240}"/>
              </a:ext>
            </a:extLst>
          </p:cNvPr>
          <p:cNvSpPr>
            <a:spLocks noGrp="1"/>
          </p:cNvSpPr>
          <p:nvPr>
            <p:ph type="body" sz="quarter" idx="27"/>
          </p:nvPr>
        </p:nvSpPr>
        <p:spPr>
          <a:xfrm>
            <a:off x="1413939" y="2144506"/>
            <a:ext cx="9364122" cy="3102388"/>
          </a:xfrm>
        </p:spPr>
        <p:txBody>
          <a:bodyPr/>
          <a:lstStyle/>
          <a:p>
            <a:r>
              <a:rPr lang="en-US" sz="2800"/>
              <a:t>An IPN program may be easier to start than a lung cancer screening program. It’s business you already have. These images already exist in your PACS, you just need to look through them. </a:t>
            </a:r>
          </a:p>
          <a:p>
            <a:pPr algn="r"/>
            <a:endParaRPr lang="en-US" sz="2400"/>
          </a:p>
          <a:p>
            <a:pPr algn="r"/>
            <a:r>
              <a:rPr lang="en-US" sz="2400" b="1"/>
              <a:t>Chief of Surgery, </a:t>
            </a:r>
            <a:br>
              <a:rPr lang="en-US" sz="2400"/>
            </a:br>
            <a:r>
              <a:rPr lang="en-US" sz="2400"/>
              <a:t>Major health system</a:t>
            </a:r>
          </a:p>
        </p:txBody>
      </p:sp>
      <p:sp>
        <p:nvSpPr>
          <p:cNvPr id="5" name="Text Placeholder 4">
            <a:extLst>
              <a:ext uri="{FF2B5EF4-FFF2-40B4-BE49-F238E27FC236}">
                <a16:creationId xmlns:a16="http://schemas.microsoft.com/office/drawing/2014/main" id="{43643299-542E-466A-A37B-313D9744C030}"/>
              </a:ext>
            </a:extLst>
          </p:cNvPr>
          <p:cNvSpPr>
            <a:spLocks noGrp="1"/>
          </p:cNvSpPr>
          <p:nvPr>
            <p:ph type="body" sz="quarter" idx="28"/>
          </p:nvPr>
        </p:nvSpPr>
        <p:spPr/>
        <p:txBody>
          <a:bodyPr/>
          <a:lstStyle/>
          <a:p>
            <a:endParaRPr lang="en-US"/>
          </a:p>
        </p:txBody>
      </p:sp>
      <p:sp>
        <p:nvSpPr>
          <p:cNvPr id="6" name="Text Placeholder 5">
            <a:extLst>
              <a:ext uri="{FF2B5EF4-FFF2-40B4-BE49-F238E27FC236}">
                <a16:creationId xmlns:a16="http://schemas.microsoft.com/office/drawing/2014/main" id="{F8B13C39-A65F-4B55-9611-B1BD7126BA2D}"/>
              </a:ext>
            </a:extLst>
          </p:cNvPr>
          <p:cNvSpPr>
            <a:spLocks noGrp="1"/>
          </p:cNvSpPr>
          <p:nvPr>
            <p:ph type="body" sz="quarter" idx="30"/>
          </p:nvPr>
        </p:nvSpPr>
        <p:spPr/>
        <p:txBody>
          <a:bodyPr/>
          <a:lstStyle/>
          <a:p>
            <a:endParaRPr lang="en-US"/>
          </a:p>
        </p:txBody>
      </p:sp>
      <p:grpSp>
        <p:nvGrpSpPr>
          <p:cNvPr id="11" name="Group 10">
            <a:extLst>
              <a:ext uri="{FF2B5EF4-FFF2-40B4-BE49-F238E27FC236}">
                <a16:creationId xmlns:a16="http://schemas.microsoft.com/office/drawing/2014/main" id="{29F4D5B0-A647-48B5-8D52-B0A33FD5B57C}"/>
              </a:ext>
            </a:extLst>
          </p:cNvPr>
          <p:cNvGrpSpPr/>
          <p:nvPr/>
        </p:nvGrpSpPr>
        <p:grpSpPr bwMode="gray">
          <a:xfrm>
            <a:off x="604793" y="1711220"/>
            <a:ext cx="809146" cy="692360"/>
            <a:chOff x="875323" y="2298542"/>
            <a:chExt cx="307976" cy="263525"/>
          </a:xfrm>
          <a:solidFill>
            <a:schemeClr val="accent3"/>
          </a:solidFill>
        </p:grpSpPr>
        <p:sp>
          <p:nvSpPr>
            <p:cNvPr id="12" name="Freeform 8">
              <a:extLst>
                <a:ext uri="{FF2B5EF4-FFF2-40B4-BE49-F238E27FC236}">
                  <a16:creationId xmlns:a16="http://schemas.microsoft.com/office/drawing/2014/main" id="{390ACEBF-EBBE-48BC-A08D-2910380A0F42}"/>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sp>
          <p:nvSpPr>
            <p:cNvPr id="14" name="Freeform 9">
              <a:extLst>
                <a:ext uri="{FF2B5EF4-FFF2-40B4-BE49-F238E27FC236}">
                  <a16:creationId xmlns:a16="http://schemas.microsoft.com/office/drawing/2014/main" id="{464A4697-CB47-4238-B5B6-7A991B9DB761}"/>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grpSp>
      <p:grpSp>
        <p:nvGrpSpPr>
          <p:cNvPr id="15" name="Group 14">
            <a:extLst>
              <a:ext uri="{FF2B5EF4-FFF2-40B4-BE49-F238E27FC236}">
                <a16:creationId xmlns:a16="http://schemas.microsoft.com/office/drawing/2014/main" id="{9E3DB012-1C5B-4A95-812B-11C106351694}"/>
              </a:ext>
            </a:extLst>
          </p:cNvPr>
          <p:cNvGrpSpPr/>
          <p:nvPr/>
        </p:nvGrpSpPr>
        <p:grpSpPr bwMode="gray">
          <a:xfrm rot="10800000">
            <a:off x="10635937" y="3179985"/>
            <a:ext cx="809146" cy="692360"/>
            <a:chOff x="875323" y="2298542"/>
            <a:chExt cx="307976" cy="263525"/>
          </a:xfrm>
          <a:solidFill>
            <a:schemeClr val="accent3"/>
          </a:solidFill>
        </p:grpSpPr>
        <p:sp>
          <p:nvSpPr>
            <p:cNvPr id="16" name="Freeform 13">
              <a:extLst>
                <a:ext uri="{FF2B5EF4-FFF2-40B4-BE49-F238E27FC236}">
                  <a16:creationId xmlns:a16="http://schemas.microsoft.com/office/drawing/2014/main" id="{B6901A38-05C1-4685-84B6-90909944FAE9}"/>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sp>
          <p:nvSpPr>
            <p:cNvPr id="17" name="Freeform 14">
              <a:extLst>
                <a:ext uri="{FF2B5EF4-FFF2-40B4-BE49-F238E27FC236}">
                  <a16:creationId xmlns:a16="http://schemas.microsoft.com/office/drawing/2014/main" id="{5CC2C3D3-6831-4EAE-B5AA-175CC32564F0}"/>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grpSp>
      <p:sp>
        <p:nvSpPr>
          <p:cNvPr id="13" name="Text Placeholder 1">
            <a:extLst>
              <a:ext uri="{FF2B5EF4-FFF2-40B4-BE49-F238E27FC236}">
                <a16:creationId xmlns:a16="http://schemas.microsoft.com/office/drawing/2014/main" id="{49117503-2DED-404A-B97A-44A361EB9EEB}"/>
              </a:ext>
            </a:extLst>
          </p:cNvPr>
          <p:cNvSpPr txBox="1">
            <a:spLocks/>
          </p:cNvSpPr>
          <p:nvPr/>
        </p:nvSpPr>
        <p:spPr bwMode="gray">
          <a:xfrm>
            <a:off x="612774" y="6660969"/>
            <a:ext cx="10563227" cy="107722"/>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solidFill>
                  <a:srgbClr val="445460"/>
                </a:solidFill>
              </a:rPr>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401731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6BBC1B-3E03-4CB7-820C-BA6799388A48}"/>
              </a:ext>
            </a:extLst>
          </p:cNvPr>
          <p:cNvSpPr>
            <a:spLocks noGrp="1"/>
          </p:cNvSpPr>
          <p:nvPr>
            <p:ph type="title"/>
          </p:nvPr>
        </p:nvSpPr>
        <p:spPr>
          <a:xfrm>
            <a:off x="612774" y="588771"/>
            <a:ext cx="10972801" cy="540917"/>
          </a:xfrm>
        </p:spPr>
        <p:txBody>
          <a:bodyPr/>
          <a:lstStyle/>
          <a:p>
            <a:r>
              <a:rPr lang="en-US" dirty="0"/>
              <a:t>[organization name]’s current program</a:t>
            </a:r>
          </a:p>
        </p:txBody>
      </p:sp>
      <p:sp>
        <p:nvSpPr>
          <p:cNvPr id="84" name="Rectangle 83">
            <a:extLst>
              <a:ext uri="{FF2B5EF4-FFF2-40B4-BE49-F238E27FC236}">
                <a16:creationId xmlns:a16="http://schemas.microsoft.com/office/drawing/2014/main" id="{2B315A6C-C124-45A5-AECD-014D5C5498F8}"/>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CUSTOMIZABLE SLIDE</a:t>
            </a:r>
          </a:p>
        </p:txBody>
      </p:sp>
      <p:graphicFrame>
        <p:nvGraphicFramePr>
          <p:cNvPr id="38" name="Table 5">
            <a:extLst>
              <a:ext uri="{FF2B5EF4-FFF2-40B4-BE49-F238E27FC236}">
                <a16:creationId xmlns:a16="http://schemas.microsoft.com/office/drawing/2014/main" id="{21E50A93-1E62-4233-ABFF-44B636BBFAA0}"/>
              </a:ext>
            </a:extLst>
          </p:cNvPr>
          <p:cNvGraphicFramePr>
            <a:graphicFrameLocks noGrp="1"/>
          </p:cNvGraphicFramePr>
          <p:nvPr>
            <p:extLst>
              <p:ext uri="{D42A27DB-BD31-4B8C-83A1-F6EECF244321}">
                <p14:modId xmlns:p14="http://schemas.microsoft.com/office/powerpoint/2010/main" val="4143949007"/>
              </p:ext>
            </p:extLst>
          </p:nvPr>
        </p:nvGraphicFramePr>
        <p:xfrm>
          <a:off x="991604" y="1529792"/>
          <a:ext cx="7284178" cy="4415336"/>
        </p:xfrm>
        <a:graphic>
          <a:graphicData uri="http://schemas.openxmlformats.org/drawingml/2006/table">
            <a:tbl>
              <a:tblPr firstRow="1" lastRow="1" bandRow="1">
                <a:tableStyleId>{C083E6E3-FA7D-4D7B-A595-EF9225AFEA82}</a:tableStyleId>
              </a:tblPr>
              <a:tblGrid>
                <a:gridCol w="2800252">
                  <a:extLst>
                    <a:ext uri="{9D8B030D-6E8A-4147-A177-3AD203B41FA5}">
                      <a16:colId xmlns:a16="http://schemas.microsoft.com/office/drawing/2014/main" val="3180529134"/>
                    </a:ext>
                  </a:extLst>
                </a:gridCol>
                <a:gridCol w="2241963">
                  <a:extLst>
                    <a:ext uri="{9D8B030D-6E8A-4147-A177-3AD203B41FA5}">
                      <a16:colId xmlns:a16="http://schemas.microsoft.com/office/drawing/2014/main" val="1518111407"/>
                    </a:ext>
                  </a:extLst>
                </a:gridCol>
                <a:gridCol w="2241963">
                  <a:extLst>
                    <a:ext uri="{9D8B030D-6E8A-4147-A177-3AD203B41FA5}">
                      <a16:colId xmlns:a16="http://schemas.microsoft.com/office/drawing/2014/main" val="2068442668"/>
                    </a:ext>
                  </a:extLst>
                </a:gridCol>
              </a:tblGrid>
              <a:tr h="4934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Historic</a:t>
                      </a: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Projected</a:t>
                      </a: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571574"/>
                  </a:ext>
                </a:extLst>
              </a:tr>
              <a:tr h="538176">
                <a:tc>
                  <a:txBody>
                    <a:bodyPr/>
                    <a:lstStyle/>
                    <a:p>
                      <a:r>
                        <a:rPr lang="en-US" dirty="0"/>
                        <a:t>Number of patients in lung cancer program</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dirty="0">
                          <a:solidFill>
                            <a:schemeClr val="tx1"/>
                          </a:solidFill>
                        </a:rPr>
                        <a:t>[insert value]</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a:solidFill>
                            <a:schemeClr val="tx1"/>
                          </a:solidFill>
                        </a:rPr>
                        <a:t>[insert value]</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430241716"/>
                  </a:ext>
                </a:extLst>
              </a:tr>
              <a:tr h="538176">
                <a:tc>
                  <a:txBody>
                    <a:bodyPr/>
                    <a:lstStyle/>
                    <a:p>
                      <a:r>
                        <a:rPr lang="en-US" dirty="0"/>
                        <a:t>Number of cancers detected at Stages I or II</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dirty="0">
                          <a:solidFill>
                            <a:schemeClr val="tx1"/>
                          </a:solidFill>
                        </a:rPr>
                        <a:t>[insert value]</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dirty="0">
                          <a:solidFill>
                            <a:schemeClr val="tx1"/>
                          </a:solidFill>
                        </a:rPr>
                        <a:t>[insert value]</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46813046"/>
                  </a:ext>
                </a:extLst>
              </a:tr>
              <a:tr h="538176">
                <a:tc>
                  <a:txBody>
                    <a:bodyPr/>
                    <a:lstStyle/>
                    <a:p>
                      <a:r>
                        <a:rPr lang="en-US" dirty="0"/>
                        <a:t>Number of cancers detected at Stages III or IV</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a:solidFill>
                            <a:schemeClr val="tx1"/>
                          </a:solidFill>
                        </a:rPr>
                        <a:t>[insert value]</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dirty="0">
                          <a:solidFill>
                            <a:schemeClr val="tx1"/>
                          </a:solidFill>
                        </a:rPr>
                        <a:t>[insert value]</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973205836"/>
                  </a:ext>
                </a:extLst>
              </a:tr>
              <a:tr h="461476">
                <a:tc>
                  <a:txBody>
                    <a:bodyPr/>
                    <a:lstStyle/>
                    <a:p>
                      <a:r>
                        <a:rPr lang="en-US"/>
                        <a:t>Program cost</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a:solidFill>
                            <a:schemeClr val="tx1"/>
                          </a:solidFill>
                        </a:rPr>
                        <a:t>[insert value]</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dirty="0">
                          <a:solidFill>
                            <a:schemeClr val="tx1"/>
                          </a:solidFill>
                        </a:rPr>
                        <a:t>[insert value]</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512707981"/>
                  </a:ext>
                </a:extLst>
              </a:tr>
              <a:tr h="461476">
                <a:tc>
                  <a:txBody>
                    <a:bodyPr/>
                    <a:lstStyle/>
                    <a:p>
                      <a:r>
                        <a:rPr lang="en-US"/>
                        <a:t>Program profit</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a:solidFill>
                            <a:schemeClr val="tx1"/>
                          </a:solidFill>
                        </a:rPr>
                        <a:t>[insert value]</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dirty="0">
                          <a:solidFill>
                            <a:schemeClr val="tx1"/>
                          </a:solidFill>
                        </a:rPr>
                        <a:t>[insert value]</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8841732"/>
                  </a:ext>
                </a:extLst>
              </a:tr>
              <a:tr h="461476">
                <a:tc>
                  <a:txBody>
                    <a:bodyPr/>
                    <a:lstStyle/>
                    <a:p>
                      <a:r>
                        <a:rPr lang="en-US" b="0" i="1"/>
                        <a:t>Other metric</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a:solidFill>
                            <a:schemeClr val="tx1"/>
                          </a:solidFill>
                        </a:rPr>
                        <a:t>[insert value]</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dirty="0">
                          <a:solidFill>
                            <a:schemeClr val="tx1"/>
                          </a:solidFill>
                        </a:rPr>
                        <a:t>[insert value]</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63581613"/>
                  </a:ext>
                </a:extLst>
              </a:tr>
              <a:tr h="461476">
                <a:tc>
                  <a:txBody>
                    <a:bodyPr/>
                    <a:lstStyle/>
                    <a:p>
                      <a:r>
                        <a:rPr lang="en-US" b="0" i="1"/>
                        <a:t>Other metric</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a:solidFill>
                            <a:schemeClr val="tx1"/>
                          </a:solidFill>
                        </a:rPr>
                        <a:t>[insert value]</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b="0" dirty="0">
                          <a:solidFill>
                            <a:schemeClr val="tx1"/>
                          </a:solidFill>
                        </a:rPr>
                        <a:t>[insert value]</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859328184"/>
                  </a:ext>
                </a:extLst>
              </a:tr>
              <a:tr h="461476">
                <a:tc>
                  <a:txBody>
                    <a:bodyPr/>
                    <a:lstStyle/>
                    <a:p>
                      <a:r>
                        <a:rPr lang="en-US" b="0" i="1"/>
                        <a:t>Other metric</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r>
                        <a:rPr lang="en-US" b="0">
                          <a:solidFill>
                            <a:schemeClr val="tx1"/>
                          </a:solidFill>
                        </a:rPr>
                        <a:t>[insert value]</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r>
                        <a:rPr lang="en-US" b="0" dirty="0">
                          <a:solidFill>
                            <a:schemeClr val="tx1"/>
                          </a:solidFill>
                        </a:rPr>
                        <a:t>[insert value]</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944045591"/>
                  </a:ext>
                </a:extLst>
              </a:tr>
            </a:tbl>
          </a:graphicData>
        </a:graphic>
      </p:graphicFrame>
      <p:cxnSp>
        <p:nvCxnSpPr>
          <p:cNvPr id="61" name="Straight Connector 60">
            <a:extLst>
              <a:ext uri="{FF2B5EF4-FFF2-40B4-BE49-F238E27FC236}">
                <a16:creationId xmlns:a16="http://schemas.microsoft.com/office/drawing/2014/main" id="{E68E66A1-DFE3-4D9D-B145-4BCFCD5AF558}"/>
              </a:ext>
            </a:extLst>
          </p:cNvPr>
          <p:cNvCxnSpPr>
            <a:cxnSpLocks/>
          </p:cNvCxnSpPr>
          <p:nvPr/>
        </p:nvCxnSpPr>
        <p:spPr bwMode="gray">
          <a:xfrm>
            <a:off x="8867866" y="2073050"/>
            <a:ext cx="2889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B5702ABA-218C-4FF3-BC11-703068171E52}"/>
              </a:ext>
            </a:extLst>
          </p:cNvPr>
          <p:cNvSpPr txBox="1">
            <a:spLocks/>
          </p:cNvSpPr>
          <p:nvPr/>
        </p:nvSpPr>
        <p:spPr bwMode="gray">
          <a:xfrm>
            <a:off x="8938350" y="2238336"/>
            <a:ext cx="2640117" cy="492443"/>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600" b="1">
                <a:solidFill>
                  <a:schemeClr val="tx1"/>
                </a:solidFill>
              </a:rPr>
              <a:t>Our current lung cancer detection staff</a:t>
            </a:r>
          </a:p>
        </p:txBody>
      </p:sp>
      <p:sp>
        <p:nvSpPr>
          <p:cNvPr id="67" name="TextBox 66">
            <a:extLst>
              <a:ext uri="{FF2B5EF4-FFF2-40B4-BE49-F238E27FC236}">
                <a16:creationId xmlns:a16="http://schemas.microsoft.com/office/drawing/2014/main" id="{DD60AC8C-CC95-4C5A-A7C2-CC5450C0986C}"/>
              </a:ext>
            </a:extLst>
          </p:cNvPr>
          <p:cNvSpPr txBox="1"/>
          <p:nvPr/>
        </p:nvSpPr>
        <p:spPr bwMode="gray">
          <a:xfrm>
            <a:off x="8938350" y="2779318"/>
            <a:ext cx="2560320" cy="230832"/>
          </a:xfrm>
          <a:prstGeom prst="rect">
            <a:avLst/>
          </a:prstGeom>
          <a:noFill/>
        </p:spPr>
        <p:txBody>
          <a:bodyPr vert="horz" wrap="square" lIns="0" tIns="0" rIns="0" bIns="0" rtlCol="0">
            <a:spAutoFit/>
          </a:bodyPr>
          <a:lstStyle/>
          <a:p>
            <a:pPr marL="173736" indent="-173736">
              <a:spcBef>
                <a:spcPts val="600"/>
              </a:spcBef>
              <a:buClr>
                <a:schemeClr val="accent6"/>
              </a:buClr>
              <a:buFont typeface="Arial" panose="020B0604020202020204" pitchFamily="34" charset="0"/>
              <a:buChar char="•"/>
            </a:pPr>
            <a:r>
              <a:rPr lang="en-US" sz="1500" i="1"/>
              <a:t>Insert staff here</a:t>
            </a:r>
            <a:endParaRPr lang="en-US" sz="1500" b="1" i="1"/>
          </a:p>
        </p:txBody>
      </p:sp>
      <p:pic>
        <p:nvPicPr>
          <p:cNvPr id="68" name="Picture 67">
            <a:extLst>
              <a:ext uri="{FF2B5EF4-FFF2-40B4-BE49-F238E27FC236}">
                <a16:creationId xmlns:a16="http://schemas.microsoft.com/office/drawing/2014/main" id="{EFEF3392-001C-4BAE-9D62-F53641AC9F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17456" y="1609588"/>
            <a:ext cx="661012" cy="457200"/>
          </a:xfrm>
          <a:prstGeom prst="rect">
            <a:avLst/>
          </a:prstGeom>
        </p:spPr>
      </p:pic>
      <p:pic>
        <p:nvPicPr>
          <p:cNvPr id="69" name="Picture 68" descr="spike_for_PPT.png">
            <a:extLst>
              <a:ext uri="{FF2B5EF4-FFF2-40B4-BE49-F238E27FC236}">
                <a16:creationId xmlns:a16="http://schemas.microsoft.com/office/drawing/2014/main" id="{9C803C8E-1D62-4049-9811-9ACBD12A3CE2}"/>
              </a:ext>
            </a:extLst>
          </p:cNvPr>
          <p:cNvPicPr preferRelativeResize="0">
            <a:picLocks/>
          </p:cNvPicPr>
          <p:nvPr/>
        </p:nvPicPr>
        <p:blipFill>
          <a:blip r:embed="rId4" cstate="print">
            <a:alphaModFix amt="30000"/>
            <a:extLst>
              <a:ext uri="{28A0092B-C50C-407E-A947-70E740481C1C}">
                <a14:useLocalDpi xmlns:a14="http://schemas.microsoft.com/office/drawing/2010/main" val="0"/>
              </a:ext>
            </a:extLst>
          </a:blip>
          <a:stretch>
            <a:fillRect/>
          </a:stretch>
        </p:blipFill>
        <p:spPr bwMode="gray">
          <a:xfrm rot="5400000">
            <a:off x="5514356" y="3379615"/>
            <a:ext cx="5820438" cy="354311"/>
          </a:xfrm>
          <a:prstGeom prst="rect">
            <a:avLst/>
          </a:prstGeom>
        </p:spPr>
      </p:pic>
      <p:sp>
        <p:nvSpPr>
          <p:cNvPr id="11" name="Text Placeholder 1">
            <a:extLst>
              <a:ext uri="{FF2B5EF4-FFF2-40B4-BE49-F238E27FC236}">
                <a16:creationId xmlns:a16="http://schemas.microsoft.com/office/drawing/2014/main" id="{A34095A2-FA8B-4FDA-AB03-42782AC75EDC}"/>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219885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A5A3A0-E103-4DB7-81B7-9C3CA4BABB16}"/>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5F40B47E-80F1-4CA8-80A5-D961D81C84D1}"/>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069672D1-4A63-4FF8-A376-B14EA473B906}"/>
              </a:ext>
            </a:extLst>
          </p:cNvPr>
          <p:cNvSpPr>
            <a:spLocks noGrp="1"/>
          </p:cNvSpPr>
          <p:nvPr>
            <p:ph type="title"/>
          </p:nvPr>
        </p:nvSpPr>
        <p:spPr/>
        <p:txBody>
          <a:bodyPr/>
          <a:lstStyle/>
          <a:p>
            <a:r>
              <a:rPr lang="en-US"/>
              <a:t>What our competitors offer</a:t>
            </a:r>
          </a:p>
        </p:txBody>
      </p:sp>
      <p:cxnSp>
        <p:nvCxnSpPr>
          <p:cNvPr id="7" name="Straight Connector 6">
            <a:extLst>
              <a:ext uri="{FF2B5EF4-FFF2-40B4-BE49-F238E27FC236}">
                <a16:creationId xmlns:a16="http://schemas.microsoft.com/office/drawing/2014/main" id="{41421479-E239-49D5-BE2B-4A9387CA8635}"/>
              </a:ext>
            </a:extLst>
          </p:cNvPr>
          <p:cNvCxnSpPr>
            <a:cxnSpLocks/>
          </p:cNvCxnSpPr>
          <p:nvPr/>
        </p:nvCxnSpPr>
        <p:spPr bwMode="gray">
          <a:xfrm>
            <a:off x="609600" y="2655329"/>
            <a:ext cx="8722781" cy="0"/>
          </a:xfrm>
          <a:prstGeom prst="line">
            <a:avLst/>
          </a:prstGeom>
          <a:ln w="12700">
            <a:solidFill>
              <a:schemeClr val="accent2"/>
            </a:solidFill>
            <a:prstDash val="dash"/>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885432-7443-46EB-A458-416432C52D85}"/>
              </a:ext>
            </a:extLst>
          </p:cNvPr>
          <p:cNvCxnSpPr>
            <a:cxnSpLocks/>
          </p:cNvCxnSpPr>
          <p:nvPr/>
        </p:nvCxnSpPr>
        <p:spPr bwMode="gray">
          <a:xfrm>
            <a:off x="612772" y="3509084"/>
            <a:ext cx="8719609" cy="0"/>
          </a:xfrm>
          <a:prstGeom prst="line">
            <a:avLst/>
          </a:prstGeom>
          <a:ln w="12700">
            <a:solidFill>
              <a:schemeClr val="accent2"/>
            </a:solidFill>
            <a:prstDash val="dash"/>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FCD7A58-5952-42C1-96AA-D0C975E19254}"/>
              </a:ext>
            </a:extLst>
          </p:cNvPr>
          <p:cNvCxnSpPr>
            <a:cxnSpLocks/>
          </p:cNvCxnSpPr>
          <p:nvPr/>
        </p:nvCxnSpPr>
        <p:spPr bwMode="gray">
          <a:xfrm>
            <a:off x="612772" y="4362839"/>
            <a:ext cx="8719609" cy="0"/>
          </a:xfrm>
          <a:prstGeom prst="line">
            <a:avLst/>
          </a:prstGeom>
          <a:ln w="12700">
            <a:solidFill>
              <a:schemeClr val="accent2"/>
            </a:solidFill>
            <a:prstDash val="dash"/>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A40D71-0A2C-4DF0-9FCB-7F1EA328EB6C}"/>
              </a:ext>
            </a:extLst>
          </p:cNvPr>
          <p:cNvCxnSpPr>
            <a:cxnSpLocks/>
          </p:cNvCxnSpPr>
          <p:nvPr/>
        </p:nvCxnSpPr>
        <p:spPr bwMode="gray">
          <a:xfrm>
            <a:off x="609600" y="5253537"/>
            <a:ext cx="8722781" cy="0"/>
          </a:xfrm>
          <a:prstGeom prst="line">
            <a:avLst/>
          </a:prstGeom>
          <a:ln w="12700">
            <a:solidFill>
              <a:schemeClr val="accent2"/>
            </a:solidFill>
            <a:prstDash val="dash"/>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F539DE-3155-4748-87E8-E8EC00A29089}"/>
              </a:ext>
            </a:extLst>
          </p:cNvPr>
          <p:cNvCxnSpPr>
            <a:cxnSpLocks/>
          </p:cNvCxnSpPr>
          <p:nvPr/>
        </p:nvCxnSpPr>
        <p:spPr bwMode="gray">
          <a:xfrm>
            <a:off x="612774" y="1739900"/>
            <a:ext cx="8778240" cy="0"/>
          </a:xfrm>
          <a:prstGeom prst="line">
            <a:avLst/>
          </a:prstGeom>
          <a:ln w="19050">
            <a:solidFill>
              <a:schemeClr val="tx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838B3A4-5A14-431B-8BAE-B11CA8E76774}"/>
              </a:ext>
            </a:extLst>
          </p:cNvPr>
          <p:cNvSpPr txBox="1"/>
          <p:nvPr/>
        </p:nvSpPr>
        <p:spPr bwMode="gray">
          <a:xfrm>
            <a:off x="612773" y="1454116"/>
            <a:ext cx="3272713" cy="215444"/>
          </a:xfrm>
          <a:prstGeom prst="rect">
            <a:avLst/>
          </a:prstGeom>
        </p:spPr>
        <p:txBody>
          <a:bodyPr vert="horz" wrap="square" lIns="0" tIns="0" rIns="0" bIns="0" rtlCol="0">
            <a:spAutoFit/>
          </a:bodyPr>
          <a:lstStyle/>
          <a:p>
            <a:pPr>
              <a:spcBef>
                <a:spcPts val="600"/>
              </a:spcBef>
              <a:buClr>
                <a:schemeClr val="accent6"/>
              </a:buClr>
            </a:pPr>
            <a:r>
              <a:rPr lang="en-US" sz="1400" b="1"/>
              <a:t>Competitor</a:t>
            </a:r>
          </a:p>
        </p:txBody>
      </p:sp>
      <p:sp>
        <p:nvSpPr>
          <p:cNvPr id="13" name="TextBox 12">
            <a:extLst>
              <a:ext uri="{FF2B5EF4-FFF2-40B4-BE49-F238E27FC236}">
                <a16:creationId xmlns:a16="http://schemas.microsoft.com/office/drawing/2014/main" id="{2A27FF18-DD01-4B2F-BC6F-16F125A96F12}"/>
              </a:ext>
            </a:extLst>
          </p:cNvPr>
          <p:cNvSpPr txBox="1"/>
          <p:nvPr/>
        </p:nvSpPr>
        <p:spPr bwMode="gray">
          <a:xfrm>
            <a:off x="3633668" y="1425512"/>
            <a:ext cx="2193413" cy="215415"/>
          </a:xfrm>
          <a:prstGeom prst="rect">
            <a:avLst/>
          </a:prstGeom>
        </p:spPr>
        <p:txBody>
          <a:bodyPr vert="horz" wrap="square" lIns="0" tIns="0" rIns="0" bIns="0" rtlCol="0">
            <a:spAutoFit/>
          </a:bodyPr>
          <a:lstStyle/>
          <a:p>
            <a:pPr>
              <a:spcBef>
                <a:spcPts val="600"/>
              </a:spcBef>
              <a:buClr>
                <a:schemeClr val="accent6"/>
              </a:buClr>
            </a:pPr>
            <a:r>
              <a:rPr lang="en-US" sz="1400" b="1"/>
              <a:t>Program overview</a:t>
            </a:r>
          </a:p>
        </p:txBody>
      </p:sp>
      <p:sp>
        <p:nvSpPr>
          <p:cNvPr id="18" name="TextBox 17">
            <a:extLst>
              <a:ext uri="{FF2B5EF4-FFF2-40B4-BE49-F238E27FC236}">
                <a16:creationId xmlns:a16="http://schemas.microsoft.com/office/drawing/2014/main" id="{8FD8A8C7-E90B-4C5C-A1FC-52C8B9F35E8C}"/>
              </a:ext>
            </a:extLst>
          </p:cNvPr>
          <p:cNvSpPr txBox="1"/>
          <p:nvPr/>
        </p:nvSpPr>
        <p:spPr bwMode="gray">
          <a:xfrm>
            <a:off x="612770" y="3830783"/>
            <a:ext cx="1815811" cy="184666"/>
          </a:xfrm>
          <a:prstGeom prst="rect">
            <a:avLst/>
          </a:prstGeom>
        </p:spPr>
        <p:txBody>
          <a:bodyPr vert="horz" wrap="square" lIns="0" tIns="0" rIns="0" bIns="0" rtlCol="0">
            <a:spAutoFit/>
          </a:bodyPr>
          <a:lstStyle/>
          <a:p>
            <a:pPr>
              <a:spcBef>
                <a:spcPts val="300"/>
              </a:spcBef>
            </a:pPr>
            <a:r>
              <a:rPr lang="en-US" sz="1200" b="1"/>
              <a:t>[Insert competitor name]</a:t>
            </a:r>
          </a:p>
        </p:txBody>
      </p:sp>
      <p:sp>
        <p:nvSpPr>
          <p:cNvPr id="19" name="TextBox 18">
            <a:extLst>
              <a:ext uri="{FF2B5EF4-FFF2-40B4-BE49-F238E27FC236}">
                <a16:creationId xmlns:a16="http://schemas.microsoft.com/office/drawing/2014/main" id="{ADD04AFF-4D8F-45D1-87C5-88D07A47A2B5}"/>
              </a:ext>
            </a:extLst>
          </p:cNvPr>
          <p:cNvSpPr txBox="1"/>
          <p:nvPr/>
        </p:nvSpPr>
        <p:spPr bwMode="gray">
          <a:xfrm>
            <a:off x="3633668" y="3584006"/>
            <a:ext cx="3421782" cy="169277"/>
          </a:xfrm>
          <a:prstGeom prst="rect">
            <a:avLst/>
          </a:prstGeom>
        </p:spPr>
        <p:txBody>
          <a:bodyPr vert="horz" wrap="square" lIns="0" tIns="0" rIns="0" bIns="0" rtlCol="0">
            <a:spAutoFit/>
          </a:bodyPr>
          <a:lstStyle>
            <a:defPPr>
              <a:defRPr lang="en-US"/>
            </a:defPPr>
            <a:lvl1pPr marL="171450" indent="-171450">
              <a:spcAft>
                <a:spcPts val="200"/>
              </a:spcAft>
              <a:buClr>
                <a:schemeClr val="accent6"/>
              </a:buClr>
              <a:buFont typeface="Arial" panose="020B0604020202020204" pitchFamily="34" charset="0"/>
              <a:buChar char="•"/>
              <a:defRPr sz="1100"/>
            </a:lvl1pPr>
          </a:lstStyle>
          <a:p>
            <a:pPr marL="171450" indent="-171450">
              <a:spcAft>
                <a:spcPts val="200"/>
              </a:spcAft>
              <a:buClr>
                <a:schemeClr val="accent6"/>
              </a:buClr>
              <a:buFont typeface="Arial" panose="020B0604020202020204" pitchFamily="34" charset="0"/>
              <a:buChar char="•"/>
            </a:pPr>
            <a:r>
              <a:rPr lang="en-US" sz="1100"/>
              <a:t>[insert competitor program overview]</a:t>
            </a:r>
          </a:p>
        </p:txBody>
      </p:sp>
      <p:sp>
        <p:nvSpPr>
          <p:cNvPr id="35" name="TextBox 34">
            <a:extLst>
              <a:ext uri="{FF2B5EF4-FFF2-40B4-BE49-F238E27FC236}">
                <a16:creationId xmlns:a16="http://schemas.microsoft.com/office/drawing/2014/main" id="{0280FFD1-A38B-47CD-9894-D76594782FE8}"/>
              </a:ext>
            </a:extLst>
          </p:cNvPr>
          <p:cNvSpPr txBox="1"/>
          <p:nvPr/>
        </p:nvSpPr>
        <p:spPr bwMode="gray">
          <a:xfrm>
            <a:off x="612767" y="2973134"/>
            <a:ext cx="1815818" cy="184666"/>
          </a:xfrm>
          <a:prstGeom prst="rect">
            <a:avLst/>
          </a:prstGeom>
        </p:spPr>
        <p:txBody>
          <a:bodyPr vert="horz" wrap="square" lIns="0" tIns="0" rIns="0" bIns="0" rtlCol="0">
            <a:spAutoFit/>
          </a:bodyPr>
          <a:lstStyle/>
          <a:p>
            <a:pPr>
              <a:spcBef>
                <a:spcPts val="300"/>
              </a:spcBef>
            </a:pPr>
            <a:r>
              <a:rPr lang="en-US" sz="1200" b="1"/>
              <a:t>[Insert competitor name]</a:t>
            </a:r>
          </a:p>
        </p:txBody>
      </p:sp>
      <p:sp>
        <p:nvSpPr>
          <p:cNvPr id="36" name="TextBox 35">
            <a:extLst>
              <a:ext uri="{FF2B5EF4-FFF2-40B4-BE49-F238E27FC236}">
                <a16:creationId xmlns:a16="http://schemas.microsoft.com/office/drawing/2014/main" id="{C3561DE6-CAF6-4E0B-AE2C-9FA95FE80904}"/>
              </a:ext>
            </a:extLst>
          </p:cNvPr>
          <p:cNvSpPr txBox="1"/>
          <p:nvPr/>
        </p:nvSpPr>
        <p:spPr bwMode="gray">
          <a:xfrm>
            <a:off x="3633673" y="2711760"/>
            <a:ext cx="3292797" cy="169277"/>
          </a:xfrm>
          <a:prstGeom prst="rect">
            <a:avLst/>
          </a:prstGeom>
        </p:spPr>
        <p:txBody>
          <a:bodyPr vert="horz" wrap="square" lIns="0" tIns="0" rIns="0" bIns="0" rtlCol="0">
            <a:spAutoFit/>
          </a:bodyPr>
          <a:lstStyle/>
          <a:p>
            <a:pPr marL="171450" indent="-171450">
              <a:spcAft>
                <a:spcPts val="200"/>
              </a:spcAft>
              <a:buClr>
                <a:schemeClr val="accent6"/>
              </a:buClr>
              <a:buFont typeface="Arial" panose="020B0604020202020204" pitchFamily="34" charset="0"/>
              <a:buChar char="•"/>
            </a:pPr>
            <a:r>
              <a:rPr lang="en-US" sz="1100"/>
              <a:t>[insert competitor program overview]</a:t>
            </a:r>
          </a:p>
        </p:txBody>
      </p:sp>
      <p:sp>
        <p:nvSpPr>
          <p:cNvPr id="47" name="TextBox 46">
            <a:extLst>
              <a:ext uri="{FF2B5EF4-FFF2-40B4-BE49-F238E27FC236}">
                <a16:creationId xmlns:a16="http://schemas.microsoft.com/office/drawing/2014/main" id="{3C22E738-0E36-44E8-821B-2E622F0F7396}"/>
              </a:ext>
            </a:extLst>
          </p:cNvPr>
          <p:cNvSpPr txBox="1"/>
          <p:nvPr/>
        </p:nvSpPr>
        <p:spPr bwMode="gray">
          <a:xfrm>
            <a:off x="625765" y="5546081"/>
            <a:ext cx="1815808" cy="184666"/>
          </a:xfrm>
          <a:prstGeom prst="rect">
            <a:avLst/>
          </a:prstGeom>
        </p:spPr>
        <p:txBody>
          <a:bodyPr vert="horz" wrap="square" lIns="0" tIns="0" rIns="0" bIns="0" rtlCol="0">
            <a:spAutoFit/>
          </a:bodyPr>
          <a:lstStyle/>
          <a:p>
            <a:pPr>
              <a:spcBef>
                <a:spcPts val="300"/>
              </a:spcBef>
            </a:pPr>
            <a:r>
              <a:rPr lang="en-US" sz="1200" b="1"/>
              <a:t>[Insert competitor name]</a:t>
            </a:r>
          </a:p>
        </p:txBody>
      </p:sp>
      <p:sp>
        <p:nvSpPr>
          <p:cNvPr id="48" name="TextBox 47">
            <a:extLst>
              <a:ext uri="{FF2B5EF4-FFF2-40B4-BE49-F238E27FC236}">
                <a16:creationId xmlns:a16="http://schemas.microsoft.com/office/drawing/2014/main" id="{527AACA7-AFF6-49A3-A83A-095EE301ACA7}"/>
              </a:ext>
            </a:extLst>
          </p:cNvPr>
          <p:cNvSpPr txBox="1"/>
          <p:nvPr/>
        </p:nvSpPr>
        <p:spPr bwMode="gray">
          <a:xfrm>
            <a:off x="3633669" y="5328499"/>
            <a:ext cx="3292801" cy="169277"/>
          </a:xfrm>
          <a:prstGeom prst="rect">
            <a:avLst/>
          </a:prstGeom>
        </p:spPr>
        <p:txBody>
          <a:bodyPr vert="horz" wrap="square" lIns="0" tIns="0" rIns="0" bIns="0" rtlCol="0">
            <a:spAutoFit/>
          </a:bodyPr>
          <a:lstStyle/>
          <a:p>
            <a:pPr marL="171450" indent="-171450">
              <a:spcAft>
                <a:spcPts val="200"/>
              </a:spcAft>
              <a:buClr>
                <a:schemeClr val="accent6"/>
              </a:buClr>
              <a:buFont typeface="Arial" panose="020B0604020202020204" pitchFamily="34" charset="0"/>
              <a:buChar char="•"/>
            </a:pPr>
            <a:r>
              <a:rPr lang="en-US" sz="1100"/>
              <a:t>[insert competitor program overview]</a:t>
            </a:r>
          </a:p>
        </p:txBody>
      </p:sp>
      <p:sp>
        <p:nvSpPr>
          <p:cNvPr id="59" name="TextBox 58">
            <a:extLst>
              <a:ext uri="{FF2B5EF4-FFF2-40B4-BE49-F238E27FC236}">
                <a16:creationId xmlns:a16="http://schemas.microsoft.com/office/drawing/2014/main" id="{64CEBDAA-51CF-4FF8-A55A-6AE465348E06}"/>
              </a:ext>
            </a:extLst>
          </p:cNvPr>
          <p:cNvSpPr txBox="1"/>
          <p:nvPr/>
        </p:nvSpPr>
        <p:spPr bwMode="gray">
          <a:xfrm>
            <a:off x="609600" y="2115485"/>
            <a:ext cx="1815821" cy="184666"/>
          </a:xfrm>
          <a:prstGeom prst="rect">
            <a:avLst/>
          </a:prstGeom>
        </p:spPr>
        <p:txBody>
          <a:bodyPr vert="horz" wrap="square" lIns="0" tIns="0" rIns="0" bIns="0" rtlCol="0">
            <a:spAutoFit/>
          </a:bodyPr>
          <a:lstStyle/>
          <a:p>
            <a:pPr>
              <a:spcBef>
                <a:spcPts val="300"/>
              </a:spcBef>
            </a:pPr>
            <a:r>
              <a:rPr lang="en-US" sz="1200" b="1"/>
              <a:t>[Insert competitor name]</a:t>
            </a:r>
          </a:p>
        </p:txBody>
      </p:sp>
      <p:sp>
        <p:nvSpPr>
          <p:cNvPr id="60" name="TextBox 59">
            <a:extLst>
              <a:ext uri="{FF2B5EF4-FFF2-40B4-BE49-F238E27FC236}">
                <a16:creationId xmlns:a16="http://schemas.microsoft.com/office/drawing/2014/main" id="{1D3A1AF9-2F77-4AAB-855D-3DDD8763D3A6}"/>
              </a:ext>
            </a:extLst>
          </p:cNvPr>
          <p:cNvSpPr txBox="1"/>
          <p:nvPr/>
        </p:nvSpPr>
        <p:spPr bwMode="gray">
          <a:xfrm>
            <a:off x="3633668" y="1839514"/>
            <a:ext cx="3193140" cy="169277"/>
          </a:xfrm>
          <a:prstGeom prst="rect">
            <a:avLst/>
          </a:prstGeom>
        </p:spPr>
        <p:txBody>
          <a:bodyPr vert="horz" wrap="square" lIns="0" tIns="0" rIns="0" bIns="0" rtlCol="0">
            <a:spAutoFit/>
          </a:bodyPr>
          <a:lstStyle/>
          <a:p>
            <a:pPr marL="171450" indent="-171450">
              <a:spcAft>
                <a:spcPts val="200"/>
              </a:spcAft>
              <a:buClr>
                <a:schemeClr val="accent6"/>
              </a:buClr>
              <a:buFont typeface="Arial" panose="020B0604020202020204" pitchFamily="34" charset="0"/>
              <a:buChar char="•"/>
            </a:pPr>
            <a:r>
              <a:rPr lang="en-US" sz="1100"/>
              <a:t>[insert competitor program overview]</a:t>
            </a:r>
          </a:p>
        </p:txBody>
      </p:sp>
      <p:sp>
        <p:nvSpPr>
          <p:cNvPr id="71" name="TextBox 70">
            <a:extLst>
              <a:ext uri="{FF2B5EF4-FFF2-40B4-BE49-F238E27FC236}">
                <a16:creationId xmlns:a16="http://schemas.microsoft.com/office/drawing/2014/main" id="{73CD2EC8-70FD-431F-9D26-B7875DB83BE1}"/>
              </a:ext>
            </a:extLst>
          </p:cNvPr>
          <p:cNvSpPr txBox="1"/>
          <p:nvPr/>
        </p:nvSpPr>
        <p:spPr bwMode="gray">
          <a:xfrm>
            <a:off x="612772" y="4688432"/>
            <a:ext cx="1815809" cy="184666"/>
          </a:xfrm>
          <a:prstGeom prst="rect">
            <a:avLst/>
          </a:prstGeom>
        </p:spPr>
        <p:txBody>
          <a:bodyPr vert="horz" wrap="square" lIns="0" tIns="0" rIns="0" bIns="0" rtlCol="0">
            <a:spAutoFit/>
          </a:bodyPr>
          <a:lstStyle/>
          <a:p>
            <a:pPr>
              <a:spcBef>
                <a:spcPts val="300"/>
              </a:spcBef>
            </a:pPr>
            <a:r>
              <a:rPr lang="en-US" sz="1200" b="1"/>
              <a:t>[Insert competitor name]</a:t>
            </a:r>
          </a:p>
        </p:txBody>
      </p:sp>
      <p:sp>
        <p:nvSpPr>
          <p:cNvPr id="72" name="TextBox 71">
            <a:extLst>
              <a:ext uri="{FF2B5EF4-FFF2-40B4-BE49-F238E27FC236}">
                <a16:creationId xmlns:a16="http://schemas.microsoft.com/office/drawing/2014/main" id="{EE5DC0FB-6C51-4A7A-A86D-87BBA29FE222}"/>
              </a:ext>
            </a:extLst>
          </p:cNvPr>
          <p:cNvSpPr txBox="1"/>
          <p:nvPr/>
        </p:nvSpPr>
        <p:spPr bwMode="gray">
          <a:xfrm>
            <a:off x="3633669" y="4456252"/>
            <a:ext cx="3135142" cy="169277"/>
          </a:xfrm>
          <a:prstGeom prst="rect">
            <a:avLst/>
          </a:prstGeom>
        </p:spPr>
        <p:txBody>
          <a:bodyPr vert="horz" wrap="square" lIns="0" tIns="0" rIns="0" bIns="0" rtlCol="0">
            <a:spAutoFit/>
          </a:bodyPr>
          <a:lstStyle/>
          <a:p>
            <a:pPr marL="171450" indent="-171450">
              <a:spcAft>
                <a:spcPts val="200"/>
              </a:spcAft>
              <a:buClr>
                <a:schemeClr val="accent6"/>
              </a:buClr>
              <a:buFont typeface="Arial" panose="020B0604020202020204" pitchFamily="34" charset="0"/>
              <a:buChar char="•"/>
            </a:pPr>
            <a:r>
              <a:rPr lang="en-US" sz="1100"/>
              <a:t>[insert competitor program overview]</a:t>
            </a:r>
          </a:p>
        </p:txBody>
      </p:sp>
      <p:grpSp>
        <p:nvGrpSpPr>
          <p:cNvPr id="75" name="Group 74">
            <a:extLst>
              <a:ext uri="{FF2B5EF4-FFF2-40B4-BE49-F238E27FC236}">
                <a16:creationId xmlns:a16="http://schemas.microsoft.com/office/drawing/2014/main" id="{9C3BB736-9173-46F5-87DC-77D4995D6C99}"/>
              </a:ext>
            </a:extLst>
          </p:cNvPr>
          <p:cNvGrpSpPr/>
          <p:nvPr/>
        </p:nvGrpSpPr>
        <p:grpSpPr>
          <a:xfrm>
            <a:off x="2615191" y="1839385"/>
            <a:ext cx="0" cy="4219850"/>
            <a:chOff x="2615191" y="1839385"/>
            <a:chExt cx="0" cy="4219850"/>
          </a:xfrm>
        </p:grpSpPr>
        <p:cxnSp>
          <p:nvCxnSpPr>
            <p:cNvPr id="21" name="Straight Connector 20">
              <a:extLst>
                <a:ext uri="{FF2B5EF4-FFF2-40B4-BE49-F238E27FC236}">
                  <a16:creationId xmlns:a16="http://schemas.microsoft.com/office/drawing/2014/main" id="{0C2F391C-140F-4AB0-B4A8-4E8CC71FD152}"/>
                </a:ext>
              </a:extLst>
            </p:cNvPr>
            <p:cNvCxnSpPr>
              <a:cxnSpLocks/>
            </p:cNvCxnSpPr>
            <p:nvPr/>
          </p:nvCxnSpPr>
          <p:spPr bwMode="gray">
            <a:xfrm>
              <a:off x="2615191" y="3583550"/>
              <a:ext cx="0" cy="73152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69C884-ADFE-4070-B3FE-1BE63FD3DBBC}"/>
                </a:ext>
              </a:extLst>
            </p:cNvPr>
            <p:cNvCxnSpPr>
              <a:cxnSpLocks/>
            </p:cNvCxnSpPr>
            <p:nvPr/>
          </p:nvCxnSpPr>
          <p:spPr bwMode="gray">
            <a:xfrm>
              <a:off x="2615191" y="2711467"/>
              <a:ext cx="0" cy="73152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D7A4FED-4F67-41FB-98FA-FD0764BF9B36}"/>
                </a:ext>
              </a:extLst>
            </p:cNvPr>
            <p:cNvCxnSpPr>
              <a:cxnSpLocks/>
            </p:cNvCxnSpPr>
            <p:nvPr/>
          </p:nvCxnSpPr>
          <p:spPr bwMode="gray">
            <a:xfrm>
              <a:off x="2615191" y="5327715"/>
              <a:ext cx="0" cy="73152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F2C52B-FEA7-4087-976C-46A2681DEC57}"/>
                </a:ext>
              </a:extLst>
            </p:cNvPr>
            <p:cNvCxnSpPr>
              <a:cxnSpLocks/>
            </p:cNvCxnSpPr>
            <p:nvPr/>
          </p:nvCxnSpPr>
          <p:spPr bwMode="gray">
            <a:xfrm>
              <a:off x="2615191" y="1839385"/>
              <a:ext cx="0" cy="73152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8E64504-061D-4536-B6F2-D0A0C8F5EDE1}"/>
                </a:ext>
              </a:extLst>
            </p:cNvPr>
            <p:cNvCxnSpPr>
              <a:cxnSpLocks/>
            </p:cNvCxnSpPr>
            <p:nvPr/>
          </p:nvCxnSpPr>
          <p:spPr bwMode="gray">
            <a:xfrm>
              <a:off x="2615191" y="4455632"/>
              <a:ext cx="0" cy="73152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B74C5C87-4EA6-4BB5-AEF4-BA0B36E2F1C0}"/>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CUSTOMIZABLE SLIDE</a:t>
            </a:r>
          </a:p>
        </p:txBody>
      </p:sp>
      <p:sp>
        <p:nvSpPr>
          <p:cNvPr id="29" name="Text Placeholder 1">
            <a:extLst>
              <a:ext uri="{FF2B5EF4-FFF2-40B4-BE49-F238E27FC236}">
                <a16:creationId xmlns:a16="http://schemas.microsoft.com/office/drawing/2014/main" id="{85110052-A846-4552-9210-5B3CADF8F58D}"/>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424372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B20252-D885-4250-AD2B-39163BD0C2A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8DD34920-E43D-4BB3-A99F-AFDE3126751A}"/>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D07B5447-6332-4141-8F66-EF741A9935BA}"/>
              </a:ext>
            </a:extLst>
          </p:cNvPr>
          <p:cNvSpPr>
            <a:spLocks noGrp="1"/>
          </p:cNvSpPr>
          <p:nvPr>
            <p:ph type="title"/>
          </p:nvPr>
        </p:nvSpPr>
        <p:spPr/>
        <p:txBody>
          <a:bodyPr/>
          <a:lstStyle/>
          <a:p>
            <a:r>
              <a:rPr lang="en-US"/>
              <a:t>SWOT analysis highlights</a:t>
            </a:r>
          </a:p>
        </p:txBody>
      </p:sp>
      <p:grpSp>
        <p:nvGrpSpPr>
          <p:cNvPr id="5" name="Group 4">
            <a:extLst>
              <a:ext uri="{FF2B5EF4-FFF2-40B4-BE49-F238E27FC236}">
                <a16:creationId xmlns:a16="http://schemas.microsoft.com/office/drawing/2014/main" id="{1603FD5F-B1C3-45B3-9E65-85C939A27AB1}"/>
              </a:ext>
            </a:extLst>
          </p:cNvPr>
          <p:cNvGrpSpPr/>
          <p:nvPr/>
        </p:nvGrpSpPr>
        <p:grpSpPr>
          <a:xfrm>
            <a:off x="5096629" y="2957850"/>
            <a:ext cx="1661299" cy="1393639"/>
            <a:chOff x="3877752" y="2663906"/>
            <a:chExt cx="1661299" cy="1393639"/>
          </a:xfrm>
        </p:grpSpPr>
        <p:sp>
          <p:nvSpPr>
            <p:cNvPr id="6" name="Freeform 8">
              <a:extLst>
                <a:ext uri="{FF2B5EF4-FFF2-40B4-BE49-F238E27FC236}">
                  <a16:creationId xmlns:a16="http://schemas.microsoft.com/office/drawing/2014/main" id="{E45F05F0-AD5F-4275-B9F7-FAAA99ED2F47}"/>
                </a:ext>
              </a:extLst>
            </p:cNvPr>
            <p:cNvSpPr/>
            <p:nvPr/>
          </p:nvSpPr>
          <p:spPr bwMode="gray">
            <a:xfrm rot="10800000">
              <a:off x="3877752" y="2663906"/>
              <a:ext cx="449835" cy="44983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2091006"/>
              <a:endParaRPr lang="en-US" sz="1429" b="1">
                <a:solidFill>
                  <a:schemeClr val="bg2"/>
                </a:solidFill>
                <a:latin typeface="+mn-lt"/>
              </a:endParaRPr>
            </a:p>
          </p:txBody>
        </p:sp>
        <p:sp>
          <p:nvSpPr>
            <p:cNvPr id="7" name="Freeform 17">
              <a:extLst>
                <a:ext uri="{FF2B5EF4-FFF2-40B4-BE49-F238E27FC236}">
                  <a16:creationId xmlns:a16="http://schemas.microsoft.com/office/drawing/2014/main" id="{D14E1A3D-356D-4ADB-82BE-995C89CD975E}"/>
                </a:ext>
              </a:extLst>
            </p:cNvPr>
            <p:cNvSpPr/>
            <p:nvPr/>
          </p:nvSpPr>
          <p:spPr bwMode="gray">
            <a:xfrm rot="16200000">
              <a:off x="5089216" y="2663906"/>
              <a:ext cx="449835" cy="44983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2091006"/>
              <a:endParaRPr lang="en-US" sz="1429" b="1">
                <a:solidFill>
                  <a:schemeClr val="bg2"/>
                </a:solidFill>
                <a:latin typeface="+mn-lt"/>
              </a:endParaRPr>
            </a:p>
          </p:txBody>
        </p:sp>
        <p:sp>
          <p:nvSpPr>
            <p:cNvPr id="8" name="Freeform 18">
              <a:extLst>
                <a:ext uri="{FF2B5EF4-FFF2-40B4-BE49-F238E27FC236}">
                  <a16:creationId xmlns:a16="http://schemas.microsoft.com/office/drawing/2014/main" id="{05528712-2B23-4878-B16A-B39F95BAC631}"/>
                </a:ext>
              </a:extLst>
            </p:cNvPr>
            <p:cNvSpPr/>
            <p:nvPr/>
          </p:nvSpPr>
          <p:spPr bwMode="gray">
            <a:xfrm rot="5400000">
              <a:off x="3895102" y="3607710"/>
              <a:ext cx="449835" cy="44983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2091006"/>
              <a:endParaRPr lang="en-US" sz="1429" b="1">
                <a:solidFill>
                  <a:schemeClr val="bg2"/>
                </a:solidFill>
                <a:latin typeface="+mn-lt"/>
              </a:endParaRPr>
            </a:p>
          </p:txBody>
        </p:sp>
        <p:sp>
          <p:nvSpPr>
            <p:cNvPr id="9" name="Freeform 19">
              <a:extLst>
                <a:ext uri="{FF2B5EF4-FFF2-40B4-BE49-F238E27FC236}">
                  <a16:creationId xmlns:a16="http://schemas.microsoft.com/office/drawing/2014/main" id="{97AB5275-015E-448C-8389-A1C35BB90F73}"/>
                </a:ext>
              </a:extLst>
            </p:cNvPr>
            <p:cNvSpPr/>
            <p:nvPr/>
          </p:nvSpPr>
          <p:spPr bwMode="gray">
            <a:xfrm>
              <a:off x="5089215" y="3607709"/>
              <a:ext cx="449835" cy="44983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2091006"/>
              <a:endParaRPr lang="en-US" sz="1429" b="1">
                <a:solidFill>
                  <a:schemeClr val="bg2"/>
                </a:solidFill>
                <a:latin typeface="+mn-lt"/>
              </a:endParaRPr>
            </a:p>
          </p:txBody>
        </p:sp>
        <p:pic>
          <p:nvPicPr>
            <p:cNvPr id="10" name="Picture 9">
              <a:extLst>
                <a:ext uri="{FF2B5EF4-FFF2-40B4-BE49-F238E27FC236}">
                  <a16:creationId xmlns:a16="http://schemas.microsoft.com/office/drawing/2014/main" id="{4CADF06C-CEC8-4CD6-ACD0-234C0D902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501158" y="3113741"/>
              <a:ext cx="414486" cy="414486"/>
            </a:xfrm>
            <a:prstGeom prst="rect">
              <a:avLst/>
            </a:prstGeom>
          </p:spPr>
        </p:pic>
      </p:grpSp>
      <p:sp>
        <p:nvSpPr>
          <p:cNvPr id="11" name="TextBox 10">
            <a:extLst>
              <a:ext uri="{FF2B5EF4-FFF2-40B4-BE49-F238E27FC236}">
                <a16:creationId xmlns:a16="http://schemas.microsoft.com/office/drawing/2014/main" id="{3617B8CD-D07A-49AB-8A05-94E086AEA371}"/>
              </a:ext>
            </a:extLst>
          </p:cNvPr>
          <p:cNvSpPr txBox="1"/>
          <p:nvPr/>
        </p:nvSpPr>
        <p:spPr bwMode="gray">
          <a:xfrm>
            <a:off x="850989" y="1699473"/>
            <a:ext cx="1330913" cy="215444"/>
          </a:xfrm>
          <a:prstGeom prst="rect">
            <a:avLst/>
          </a:prstGeom>
          <a:noFill/>
        </p:spPr>
        <p:txBody>
          <a:bodyPr wrap="square" lIns="0" tIns="0" rIns="0" bIns="0" rtlCol="0">
            <a:spAutoFit/>
          </a:bodyPr>
          <a:lstStyle/>
          <a:p>
            <a:pPr defTabSz="897920" fontAlgn="base">
              <a:spcBef>
                <a:spcPts val="441"/>
              </a:spcBef>
              <a:spcAft>
                <a:spcPct val="0"/>
              </a:spcAft>
            </a:pPr>
            <a:r>
              <a:rPr lang="en-GB" sz="1400" b="1">
                <a:solidFill>
                  <a:srgbClr val="333E48"/>
                </a:solidFill>
                <a:ea typeface="ＭＳ Ｐゴシック" pitchFamily="34" charset="-128"/>
              </a:rPr>
              <a:t>Strengths</a:t>
            </a:r>
          </a:p>
        </p:txBody>
      </p:sp>
      <p:sp>
        <p:nvSpPr>
          <p:cNvPr id="12" name="TextBox 11">
            <a:extLst>
              <a:ext uri="{FF2B5EF4-FFF2-40B4-BE49-F238E27FC236}">
                <a16:creationId xmlns:a16="http://schemas.microsoft.com/office/drawing/2014/main" id="{D271A14F-40AF-4F49-8734-5FC652FA309D}"/>
              </a:ext>
            </a:extLst>
          </p:cNvPr>
          <p:cNvSpPr txBox="1"/>
          <p:nvPr/>
        </p:nvSpPr>
        <p:spPr bwMode="gray">
          <a:xfrm>
            <a:off x="7670089" y="1771183"/>
            <a:ext cx="1820098" cy="215444"/>
          </a:xfrm>
          <a:prstGeom prst="rect">
            <a:avLst/>
          </a:prstGeom>
          <a:noFill/>
        </p:spPr>
        <p:txBody>
          <a:bodyPr wrap="square" lIns="0" tIns="0" rIns="0" bIns="0" rtlCol="0">
            <a:spAutoFit/>
          </a:bodyPr>
          <a:lstStyle/>
          <a:p>
            <a:pPr defTabSz="897920" fontAlgn="base">
              <a:spcBef>
                <a:spcPts val="441"/>
              </a:spcBef>
              <a:spcAft>
                <a:spcPct val="0"/>
              </a:spcAft>
            </a:pPr>
            <a:r>
              <a:rPr lang="en-GB" sz="1400" b="1">
                <a:solidFill>
                  <a:srgbClr val="333E48"/>
                </a:solidFill>
                <a:ea typeface="ＭＳ Ｐゴシック" pitchFamily="34" charset="-128"/>
              </a:rPr>
              <a:t>Weaknesses</a:t>
            </a:r>
          </a:p>
        </p:txBody>
      </p:sp>
      <p:sp>
        <p:nvSpPr>
          <p:cNvPr id="13" name="TextBox 12">
            <a:extLst>
              <a:ext uri="{FF2B5EF4-FFF2-40B4-BE49-F238E27FC236}">
                <a16:creationId xmlns:a16="http://schemas.microsoft.com/office/drawing/2014/main" id="{64FEFEA4-1560-4D66-924E-9C49F1BC1598}"/>
              </a:ext>
            </a:extLst>
          </p:cNvPr>
          <p:cNvSpPr txBox="1"/>
          <p:nvPr/>
        </p:nvSpPr>
        <p:spPr bwMode="gray">
          <a:xfrm>
            <a:off x="850989" y="3871993"/>
            <a:ext cx="2324384" cy="215444"/>
          </a:xfrm>
          <a:prstGeom prst="rect">
            <a:avLst/>
          </a:prstGeom>
          <a:noFill/>
        </p:spPr>
        <p:txBody>
          <a:bodyPr wrap="square" lIns="0" tIns="0" rIns="0" bIns="0" rtlCol="0">
            <a:spAutoFit/>
          </a:bodyPr>
          <a:lstStyle/>
          <a:p>
            <a:pPr defTabSz="897920" fontAlgn="base">
              <a:spcBef>
                <a:spcPts val="441"/>
              </a:spcBef>
              <a:spcAft>
                <a:spcPct val="0"/>
              </a:spcAft>
            </a:pPr>
            <a:r>
              <a:rPr lang="en-GB" sz="1400" b="1">
                <a:solidFill>
                  <a:srgbClr val="333E48"/>
                </a:solidFill>
                <a:ea typeface="ＭＳ Ｐゴシック" pitchFamily="34" charset="-128"/>
              </a:rPr>
              <a:t>Opportunities</a:t>
            </a:r>
          </a:p>
        </p:txBody>
      </p:sp>
      <p:sp>
        <p:nvSpPr>
          <p:cNvPr id="14" name="TextBox 13">
            <a:extLst>
              <a:ext uri="{FF2B5EF4-FFF2-40B4-BE49-F238E27FC236}">
                <a16:creationId xmlns:a16="http://schemas.microsoft.com/office/drawing/2014/main" id="{1997437C-80B5-4CB1-B7AE-C40DCF6C8E40}"/>
              </a:ext>
            </a:extLst>
          </p:cNvPr>
          <p:cNvSpPr txBox="1"/>
          <p:nvPr/>
        </p:nvSpPr>
        <p:spPr bwMode="gray">
          <a:xfrm>
            <a:off x="7670089" y="3943703"/>
            <a:ext cx="1820098" cy="215444"/>
          </a:xfrm>
          <a:prstGeom prst="rect">
            <a:avLst/>
          </a:prstGeom>
          <a:noFill/>
        </p:spPr>
        <p:txBody>
          <a:bodyPr wrap="square" lIns="0" tIns="0" rIns="0" bIns="0" rtlCol="0">
            <a:spAutoFit/>
          </a:bodyPr>
          <a:lstStyle/>
          <a:p>
            <a:pPr defTabSz="897920" fontAlgn="base">
              <a:spcBef>
                <a:spcPts val="441"/>
              </a:spcBef>
              <a:spcAft>
                <a:spcPct val="0"/>
              </a:spcAft>
            </a:pPr>
            <a:r>
              <a:rPr lang="en-GB" sz="1400" b="1">
                <a:solidFill>
                  <a:srgbClr val="333E48"/>
                </a:solidFill>
                <a:ea typeface="ＭＳ Ｐゴシック" pitchFamily="34" charset="-128"/>
              </a:rPr>
              <a:t>Threats </a:t>
            </a:r>
          </a:p>
        </p:txBody>
      </p:sp>
      <p:sp>
        <p:nvSpPr>
          <p:cNvPr id="15" name="TextBox 14">
            <a:extLst>
              <a:ext uri="{FF2B5EF4-FFF2-40B4-BE49-F238E27FC236}">
                <a16:creationId xmlns:a16="http://schemas.microsoft.com/office/drawing/2014/main" id="{6F9C3B29-188B-4D40-BEE9-C42F4A3131F0}"/>
              </a:ext>
            </a:extLst>
          </p:cNvPr>
          <p:cNvSpPr txBox="1"/>
          <p:nvPr/>
        </p:nvSpPr>
        <p:spPr bwMode="gray">
          <a:xfrm>
            <a:off x="7670089" y="2393593"/>
            <a:ext cx="3754517" cy="482183"/>
          </a:xfrm>
          <a:prstGeom prst="rect">
            <a:avLst/>
          </a:prstGeom>
          <a:noFill/>
        </p:spPr>
        <p:txBody>
          <a:bodyPr wrap="square" lIns="0" tIns="0" rIns="0" bIns="0" rtlCol="0">
            <a:spAutoFit/>
          </a:bodyPr>
          <a:lstStyle/>
          <a:p>
            <a:pPr marL="173038" indent="-173038" defTabSz="897920" fontAlgn="base">
              <a:spcBef>
                <a:spcPts val="441"/>
              </a:spcBef>
              <a:spcAft>
                <a:spcPct val="0"/>
              </a:spcAft>
              <a:buClr>
                <a:schemeClr val="accent6"/>
              </a:buClr>
              <a:buFont typeface="Arial" panose="020B0604020202020204" pitchFamily="34" charset="0"/>
              <a:buChar char="•"/>
            </a:pPr>
            <a:r>
              <a:rPr lang="en-GB" sz="1400">
                <a:solidFill>
                  <a:srgbClr val="333E48"/>
                </a:solidFill>
                <a:ea typeface="ＭＳ Ｐゴシック" pitchFamily="34" charset="-128"/>
              </a:rPr>
              <a:t>[Insert example]……………………………..</a:t>
            </a:r>
          </a:p>
          <a:p>
            <a:pPr marL="173038" indent="-173038" defTabSz="897920" fontAlgn="base">
              <a:spcBef>
                <a:spcPts val="441"/>
              </a:spcBef>
              <a:spcAft>
                <a:spcPct val="0"/>
              </a:spcAft>
              <a:buClr>
                <a:schemeClr val="accent6"/>
              </a:buClr>
              <a:buFont typeface="Arial" panose="020B0604020202020204" pitchFamily="34" charset="0"/>
              <a:buChar char="•"/>
            </a:pPr>
            <a:r>
              <a:rPr lang="en-GB" sz="1400">
                <a:solidFill>
                  <a:srgbClr val="333E48"/>
                </a:solidFill>
                <a:ea typeface="ＭＳ Ｐゴシック" pitchFamily="34" charset="-128"/>
              </a:rPr>
              <a:t>………………………………………………..</a:t>
            </a:r>
          </a:p>
        </p:txBody>
      </p:sp>
      <p:sp>
        <p:nvSpPr>
          <p:cNvPr id="16" name="TextBox 15">
            <a:extLst>
              <a:ext uri="{FF2B5EF4-FFF2-40B4-BE49-F238E27FC236}">
                <a16:creationId xmlns:a16="http://schemas.microsoft.com/office/drawing/2014/main" id="{B5A1FE98-13E8-48F6-A124-81363EC73CBA}"/>
              </a:ext>
            </a:extLst>
          </p:cNvPr>
          <p:cNvSpPr txBox="1"/>
          <p:nvPr/>
        </p:nvSpPr>
        <p:spPr bwMode="gray">
          <a:xfrm>
            <a:off x="850989" y="2321883"/>
            <a:ext cx="3419384" cy="913070"/>
          </a:xfrm>
          <a:prstGeom prst="rect">
            <a:avLst/>
          </a:prstGeom>
          <a:noFill/>
        </p:spPr>
        <p:txBody>
          <a:bodyPr wrap="square" lIns="0" tIns="0" rIns="0" bIns="0" rtlCol="0">
            <a:spAutoFit/>
          </a:bodyPr>
          <a:lstStyle/>
          <a:p>
            <a:pPr marL="173038" indent="-173038" defTabSz="897920" fontAlgn="base">
              <a:spcBef>
                <a:spcPts val="441"/>
              </a:spcBef>
              <a:spcAft>
                <a:spcPct val="0"/>
              </a:spcAft>
              <a:buClr>
                <a:schemeClr val="accent6"/>
              </a:buClr>
              <a:buFont typeface="Arial" panose="020B0604020202020204" pitchFamily="34" charset="0"/>
              <a:buChar char="•"/>
            </a:pPr>
            <a:r>
              <a:rPr lang="en-GB" sz="1400">
                <a:solidFill>
                  <a:srgbClr val="333E48"/>
                </a:solidFill>
                <a:ea typeface="ＭＳ Ｐゴシック" pitchFamily="34" charset="-128"/>
              </a:rPr>
              <a:t>[Insert example]……………………………..</a:t>
            </a:r>
          </a:p>
          <a:p>
            <a:pPr marL="173038" indent="-173038" defTabSz="897920" fontAlgn="base">
              <a:spcBef>
                <a:spcPts val="441"/>
              </a:spcBef>
              <a:spcAft>
                <a:spcPct val="0"/>
              </a:spcAft>
              <a:buClr>
                <a:schemeClr val="accent6"/>
              </a:buClr>
              <a:buFont typeface="Arial" panose="020B0604020202020204" pitchFamily="34" charset="0"/>
              <a:buChar char="•"/>
            </a:pPr>
            <a:r>
              <a:rPr lang="en-GB" sz="1400">
                <a:solidFill>
                  <a:srgbClr val="333E48"/>
                </a:solidFill>
                <a:ea typeface="ＭＳ Ｐゴシック" pitchFamily="34" charset="-128"/>
              </a:rPr>
              <a:t>………………………………………………..</a:t>
            </a:r>
          </a:p>
        </p:txBody>
      </p:sp>
      <p:sp>
        <p:nvSpPr>
          <p:cNvPr id="17" name="TextBox 16">
            <a:extLst>
              <a:ext uri="{FF2B5EF4-FFF2-40B4-BE49-F238E27FC236}">
                <a16:creationId xmlns:a16="http://schemas.microsoft.com/office/drawing/2014/main" id="{6ADDD9BC-6129-4147-A619-544D6076B937}"/>
              </a:ext>
            </a:extLst>
          </p:cNvPr>
          <p:cNvSpPr txBox="1"/>
          <p:nvPr/>
        </p:nvSpPr>
        <p:spPr bwMode="gray">
          <a:xfrm>
            <a:off x="7670089" y="4430971"/>
            <a:ext cx="3754517" cy="482183"/>
          </a:xfrm>
          <a:prstGeom prst="rect">
            <a:avLst/>
          </a:prstGeom>
          <a:noFill/>
        </p:spPr>
        <p:txBody>
          <a:bodyPr wrap="square" lIns="0" tIns="0" rIns="0" bIns="0" rtlCol="0">
            <a:spAutoFit/>
          </a:bodyPr>
          <a:lstStyle/>
          <a:p>
            <a:pPr marL="173038" indent="-173038" defTabSz="897920" fontAlgn="base">
              <a:spcBef>
                <a:spcPts val="441"/>
              </a:spcBef>
              <a:spcAft>
                <a:spcPct val="0"/>
              </a:spcAft>
              <a:buClr>
                <a:schemeClr val="accent6"/>
              </a:buClr>
              <a:buFont typeface="Arial" panose="020B0604020202020204" pitchFamily="34" charset="0"/>
              <a:buChar char="•"/>
            </a:pPr>
            <a:r>
              <a:rPr lang="en-GB" sz="1400">
                <a:solidFill>
                  <a:srgbClr val="333E48"/>
                </a:solidFill>
                <a:ea typeface="ＭＳ Ｐゴシック" pitchFamily="34" charset="-128"/>
              </a:rPr>
              <a:t>[Insert example]……………………………..</a:t>
            </a:r>
          </a:p>
          <a:p>
            <a:pPr marL="173038" indent="-173038" defTabSz="897920" fontAlgn="base">
              <a:spcBef>
                <a:spcPts val="441"/>
              </a:spcBef>
              <a:spcAft>
                <a:spcPct val="0"/>
              </a:spcAft>
              <a:buClr>
                <a:schemeClr val="accent6"/>
              </a:buClr>
              <a:buFont typeface="Arial" panose="020B0604020202020204" pitchFamily="34" charset="0"/>
              <a:buChar char="•"/>
            </a:pPr>
            <a:r>
              <a:rPr lang="en-GB" sz="1400">
                <a:solidFill>
                  <a:srgbClr val="333E48"/>
                </a:solidFill>
                <a:ea typeface="ＭＳ Ｐゴシック" pitchFamily="34" charset="-128"/>
              </a:rPr>
              <a:t>………………………………………………..</a:t>
            </a:r>
          </a:p>
        </p:txBody>
      </p:sp>
      <p:sp>
        <p:nvSpPr>
          <p:cNvPr id="18" name="TextBox 17">
            <a:extLst>
              <a:ext uri="{FF2B5EF4-FFF2-40B4-BE49-F238E27FC236}">
                <a16:creationId xmlns:a16="http://schemas.microsoft.com/office/drawing/2014/main" id="{1F37CE67-CB61-4017-8C5A-3FE685A843B2}"/>
              </a:ext>
            </a:extLst>
          </p:cNvPr>
          <p:cNvSpPr txBox="1"/>
          <p:nvPr/>
        </p:nvSpPr>
        <p:spPr bwMode="gray">
          <a:xfrm>
            <a:off x="850989" y="4359261"/>
            <a:ext cx="3419384" cy="913070"/>
          </a:xfrm>
          <a:prstGeom prst="rect">
            <a:avLst/>
          </a:prstGeom>
          <a:noFill/>
        </p:spPr>
        <p:txBody>
          <a:bodyPr wrap="square" lIns="0" tIns="0" rIns="0" bIns="0" rtlCol="0">
            <a:spAutoFit/>
          </a:bodyPr>
          <a:lstStyle/>
          <a:p>
            <a:pPr marL="173038" indent="-173038" defTabSz="897920" fontAlgn="base">
              <a:spcBef>
                <a:spcPts val="441"/>
              </a:spcBef>
              <a:spcAft>
                <a:spcPct val="0"/>
              </a:spcAft>
              <a:buClr>
                <a:schemeClr val="accent6"/>
              </a:buClr>
              <a:buFont typeface="Arial" panose="020B0604020202020204" pitchFamily="34" charset="0"/>
              <a:buChar char="•"/>
            </a:pPr>
            <a:r>
              <a:rPr lang="en-GB" sz="1400">
                <a:solidFill>
                  <a:srgbClr val="333E48"/>
                </a:solidFill>
                <a:ea typeface="ＭＳ Ｐゴシック" pitchFamily="34" charset="-128"/>
              </a:rPr>
              <a:t>[Insert example]……………………………..</a:t>
            </a:r>
          </a:p>
          <a:p>
            <a:pPr marL="173038" indent="-173038" defTabSz="897920" fontAlgn="base">
              <a:spcBef>
                <a:spcPts val="441"/>
              </a:spcBef>
              <a:spcAft>
                <a:spcPct val="0"/>
              </a:spcAft>
              <a:buClr>
                <a:schemeClr val="accent6"/>
              </a:buClr>
              <a:buFont typeface="Arial" panose="020B0604020202020204" pitchFamily="34" charset="0"/>
              <a:buChar char="•"/>
            </a:pPr>
            <a:r>
              <a:rPr lang="en-GB" sz="1400">
                <a:solidFill>
                  <a:srgbClr val="333E48"/>
                </a:solidFill>
                <a:ea typeface="ＭＳ Ｐゴシック" pitchFamily="34" charset="-128"/>
              </a:rPr>
              <a:t>………………………………………………..</a:t>
            </a:r>
          </a:p>
        </p:txBody>
      </p:sp>
      <p:sp>
        <p:nvSpPr>
          <p:cNvPr id="20" name="Text Placeholder 1">
            <a:extLst>
              <a:ext uri="{FF2B5EF4-FFF2-40B4-BE49-F238E27FC236}">
                <a16:creationId xmlns:a16="http://schemas.microsoft.com/office/drawing/2014/main" id="{D85901EF-1165-4587-9475-3EE287840453}"/>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
        <p:nvSpPr>
          <p:cNvPr id="21" name="Rectangle 20">
            <a:extLst>
              <a:ext uri="{FF2B5EF4-FFF2-40B4-BE49-F238E27FC236}">
                <a16:creationId xmlns:a16="http://schemas.microsoft.com/office/drawing/2014/main" id="{549CCCB6-4478-4062-AE86-337C906EB775}"/>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CUSTOMIZABLE SLIDE</a:t>
            </a:r>
          </a:p>
        </p:txBody>
      </p:sp>
    </p:spTree>
    <p:extLst>
      <p:ext uri="{BB962C8B-B14F-4D97-AF65-F5344CB8AC3E}">
        <p14:creationId xmlns:p14="http://schemas.microsoft.com/office/powerpoint/2010/main" val="115523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DB06C8-5CDE-4284-8605-73A3C10C2001}"/>
              </a:ext>
            </a:extLst>
          </p:cNvPr>
          <p:cNvSpPr>
            <a:spLocks noGrp="1"/>
          </p:cNvSpPr>
          <p:nvPr>
            <p:ph type="body" sz="quarter" idx="19"/>
          </p:nvPr>
        </p:nvSpPr>
        <p:spPr>
          <a:xfrm>
            <a:off x="2708217" y="3173149"/>
            <a:ext cx="7958141" cy="1348061"/>
          </a:xfrm>
        </p:spPr>
        <p:txBody>
          <a:bodyPr/>
          <a:lstStyle/>
          <a:p>
            <a:r>
              <a:rPr lang="en-US"/>
              <a:t>Program investment considerations</a:t>
            </a:r>
          </a:p>
        </p:txBody>
      </p:sp>
      <p:sp>
        <p:nvSpPr>
          <p:cNvPr id="3" name="Text Placeholder 2">
            <a:extLst>
              <a:ext uri="{FF2B5EF4-FFF2-40B4-BE49-F238E27FC236}">
                <a16:creationId xmlns:a16="http://schemas.microsoft.com/office/drawing/2014/main" id="{FA7CD8D2-6D41-4B6B-A8CF-757B102BA88C}"/>
              </a:ext>
            </a:extLst>
          </p:cNvPr>
          <p:cNvSpPr>
            <a:spLocks noGrp="1"/>
          </p:cNvSpPr>
          <p:nvPr>
            <p:ph type="body" sz="quarter" idx="20"/>
          </p:nvPr>
        </p:nvSpPr>
        <p:spPr>
          <a:xfrm>
            <a:off x="2641867" y="1086424"/>
            <a:ext cx="2257425" cy="2308324"/>
          </a:xfrm>
        </p:spPr>
        <p:txBody>
          <a:bodyPr/>
          <a:lstStyle/>
          <a:p>
            <a:r>
              <a:rPr lang="en-US"/>
              <a:t>04</a:t>
            </a:r>
          </a:p>
        </p:txBody>
      </p:sp>
    </p:spTree>
    <p:extLst>
      <p:ext uri="{BB962C8B-B14F-4D97-AF65-F5344CB8AC3E}">
        <p14:creationId xmlns:p14="http://schemas.microsoft.com/office/powerpoint/2010/main" val="405645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8D224-4118-4778-A939-EE3A87C83F1B}"/>
              </a:ext>
            </a:extLst>
          </p:cNvPr>
          <p:cNvSpPr>
            <a:spLocks noGrp="1"/>
          </p:cNvSpPr>
          <p:nvPr>
            <p:ph type="title"/>
          </p:nvPr>
        </p:nvSpPr>
        <p:spPr>
          <a:xfrm>
            <a:off x="1564005" y="1381564"/>
            <a:ext cx="9063990" cy="2516073"/>
          </a:xfrm>
        </p:spPr>
        <p:txBody>
          <a:bodyPr/>
          <a:lstStyle/>
          <a:p>
            <a:r>
              <a:rPr lang="en-US" dirty="0"/>
              <a:t>Making the case for an incidental pulmonary nodules management program</a:t>
            </a:r>
          </a:p>
        </p:txBody>
      </p:sp>
      <p:sp>
        <p:nvSpPr>
          <p:cNvPr id="16" name="Rectangle 15">
            <a:extLst>
              <a:ext uri="{FF2B5EF4-FFF2-40B4-BE49-F238E27FC236}">
                <a16:creationId xmlns:a16="http://schemas.microsoft.com/office/drawing/2014/main" id="{113E5B1A-877B-4FC0-BB86-AB445F404EE0}"/>
              </a:ext>
            </a:extLst>
          </p:cNvPr>
          <p:cNvSpPr/>
          <p:nvPr/>
        </p:nvSpPr>
        <p:spPr>
          <a:xfrm>
            <a:off x="2738437" y="577211"/>
            <a:ext cx="5186363" cy="646331"/>
          </a:xfrm>
          <a:prstGeom prst="rect">
            <a:avLst/>
          </a:prstGeom>
        </p:spPr>
        <p:txBody>
          <a:bodyPr wrap="square">
            <a:spAutoFit/>
          </a:bodyPr>
          <a:lstStyle/>
          <a:p>
            <a:r>
              <a:rPr lang="en-US">
                <a:solidFill>
                  <a:schemeClr val="accent2"/>
                </a:solidFill>
              </a:rPr>
              <a:t>Sponsored By </a:t>
            </a:r>
            <a:r>
              <a:rPr lang="en-US">
                <a:solidFill>
                  <a:schemeClr val="tx2"/>
                </a:solidFill>
              </a:rPr>
              <a:t>AstraZeneca </a:t>
            </a:r>
            <a:br>
              <a:rPr lang="en-US">
                <a:solidFill>
                  <a:schemeClr val="tx2"/>
                </a:solidFill>
              </a:rPr>
            </a:br>
            <a:r>
              <a:rPr lang="en-US">
                <a:solidFill>
                  <a:schemeClr val="accent2"/>
                </a:solidFill>
              </a:rPr>
              <a:t>In Partnership With </a:t>
            </a:r>
            <a:r>
              <a:rPr lang="en-US">
                <a:solidFill>
                  <a:schemeClr val="tx2"/>
                </a:solidFill>
              </a:rPr>
              <a:t>The Lung Ambition Alliance</a:t>
            </a:r>
          </a:p>
        </p:txBody>
      </p:sp>
      <p:sp>
        <p:nvSpPr>
          <p:cNvPr id="4" name="TextBox 3">
            <a:extLst>
              <a:ext uri="{FF2B5EF4-FFF2-40B4-BE49-F238E27FC236}">
                <a16:creationId xmlns:a16="http://schemas.microsoft.com/office/drawing/2014/main" id="{FA67349E-35B4-4966-A549-4288625097ED}"/>
              </a:ext>
            </a:extLst>
          </p:cNvPr>
          <p:cNvSpPr txBox="1"/>
          <p:nvPr/>
        </p:nvSpPr>
        <p:spPr bwMode="gray">
          <a:xfrm>
            <a:off x="7685963" y="6642538"/>
            <a:ext cx="3906673" cy="123111"/>
          </a:xfrm>
          <a:prstGeom prst="rect">
            <a:avLst/>
          </a:prstGeom>
        </p:spPr>
        <p:txBody>
          <a:bodyPr vert="horz" wrap="square" lIns="0" tIns="0" rIns="0" bIns="0" rtlCol="0">
            <a:spAutoFit/>
          </a:bodyPr>
          <a:lstStyle/>
          <a:p>
            <a:pPr algn="r"/>
            <a:r>
              <a:rPr lang="en-US" sz="800" dirty="0">
                <a:solidFill>
                  <a:schemeClr val="bg2"/>
                </a:solidFill>
              </a:rPr>
              <a:t>US-66990 Last Updated 9/22</a:t>
            </a:r>
          </a:p>
        </p:txBody>
      </p:sp>
      <p:sp>
        <p:nvSpPr>
          <p:cNvPr id="7" name="Text Placeholder 6">
            <a:extLst>
              <a:ext uri="{FF2B5EF4-FFF2-40B4-BE49-F238E27FC236}">
                <a16:creationId xmlns:a16="http://schemas.microsoft.com/office/drawing/2014/main" id="{94F4CB94-E797-4BBF-964B-23445D48830C}"/>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1430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45081-0958-416A-8F09-B5947FFC51C0}"/>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7EF8C5F9-A63C-4F89-9FAE-DB92225F828C}"/>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1D6F256E-4C65-4FCA-9D7D-5B1750DB7CB1}"/>
              </a:ext>
            </a:extLst>
          </p:cNvPr>
          <p:cNvSpPr>
            <a:spLocks noGrp="1"/>
          </p:cNvSpPr>
          <p:nvPr>
            <p:ph type="title"/>
          </p:nvPr>
        </p:nvSpPr>
        <p:spPr>
          <a:xfrm>
            <a:off x="612774" y="588771"/>
            <a:ext cx="10972801" cy="540917"/>
          </a:xfrm>
        </p:spPr>
        <p:txBody>
          <a:bodyPr/>
          <a:lstStyle/>
          <a:p>
            <a:r>
              <a:rPr lang="en-US" dirty="0"/>
              <a:t>Executive summary: Recommendations and next steps</a:t>
            </a:r>
          </a:p>
        </p:txBody>
      </p:sp>
      <p:sp>
        <p:nvSpPr>
          <p:cNvPr id="5" name="Rectangle 4">
            <a:extLst>
              <a:ext uri="{FF2B5EF4-FFF2-40B4-BE49-F238E27FC236}">
                <a16:creationId xmlns:a16="http://schemas.microsoft.com/office/drawing/2014/main" id="{24745B60-6E99-4328-9D9A-74B11D0E27D5}"/>
              </a:ext>
            </a:extLst>
          </p:cNvPr>
          <p:cNvSpPr/>
          <p:nvPr/>
        </p:nvSpPr>
        <p:spPr bwMode="gray">
          <a:xfrm>
            <a:off x="612771" y="1687378"/>
            <a:ext cx="10963657" cy="4062200"/>
          </a:xfrm>
          <a:prstGeom prst="rect">
            <a:avLst/>
          </a:prstGeom>
          <a:solidFill>
            <a:schemeClr val="bg2"/>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CEF741-5367-42EF-8DE2-548EC828F883}"/>
              </a:ext>
            </a:extLst>
          </p:cNvPr>
          <p:cNvSpPr/>
          <p:nvPr/>
        </p:nvSpPr>
        <p:spPr bwMode="gray">
          <a:xfrm>
            <a:off x="612772" y="1668330"/>
            <a:ext cx="10963657" cy="441251"/>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Key Recommendations</a:t>
            </a:r>
          </a:p>
        </p:txBody>
      </p:sp>
      <p:sp>
        <p:nvSpPr>
          <p:cNvPr id="7" name="TextBox 6">
            <a:extLst>
              <a:ext uri="{FF2B5EF4-FFF2-40B4-BE49-F238E27FC236}">
                <a16:creationId xmlns:a16="http://schemas.microsoft.com/office/drawing/2014/main" id="{ECAF0E60-77CC-4031-9214-9CFF02C3BC12}"/>
              </a:ext>
            </a:extLst>
          </p:cNvPr>
          <p:cNvSpPr txBox="1"/>
          <p:nvPr/>
        </p:nvSpPr>
        <p:spPr bwMode="gray">
          <a:xfrm>
            <a:off x="882437" y="2714806"/>
            <a:ext cx="9201617" cy="1446550"/>
          </a:xfrm>
          <a:prstGeom prst="rect">
            <a:avLst/>
          </a:prstGeom>
          <a:noFill/>
        </p:spPr>
        <p:txBody>
          <a:bodyPr wrap="square" lIns="0" tIns="0" rIns="0" bIns="0" rtlCol="0">
            <a:spAutoFit/>
          </a:bodyPr>
          <a:lstStyle/>
          <a:p>
            <a:pPr marL="173038" indent="-173038" defTabSz="897920" fontAlgn="base">
              <a:spcBef>
                <a:spcPts val="1200"/>
              </a:spcBef>
              <a:spcAft>
                <a:spcPct val="0"/>
              </a:spcAft>
              <a:buClr>
                <a:schemeClr val="accent6"/>
              </a:buClr>
              <a:buFont typeface="Arial" panose="020B0604020202020204" pitchFamily="34" charset="0"/>
              <a:buChar char="•"/>
            </a:pPr>
            <a:r>
              <a:rPr lang="en-GB" sz="1600">
                <a:solidFill>
                  <a:srgbClr val="333E48"/>
                </a:solidFill>
                <a:ea typeface="ＭＳ Ｐゴシック" pitchFamily="34" charset="-128"/>
              </a:rPr>
              <a:t>[Insert recommendation or next step]</a:t>
            </a:r>
          </a:p>
          <a:p>
            <a:pPr marL="173038" indent="-173038" defTabSz="897920" fontAlgn="base">
              <a:spcBef>
                <a:spcPts val="1200"/>
              </a:spcBef>
              <a:spcAft>
                <a:spcPct val="0"/>
              </a:spcAft>
              <a:buClr>
                <a:schemeClr val="accent6"/>
              </a:buClr>
              <a:buFont typeface="Arial" panose="020B0604020202020204" pitchFamily="34" charset="0"/>
              <a:buChar char="•"/>
            </a:pPr>
            <a:r>
              <a:rPr lang="en-GB" sz="1600">
                <a:solidFill>
                  <a:srgbClr val="333E48"/>
                </a:solidFill>
                <a:ea typeface="ＭＳ Ｐゴシック" pitchFamily="34" charset="-128"/>
              </a:rPr>
              <a:t>[Insert recommendation or next step]</a:t>
            </a:r>
          </a:p>
          <a:p>
            <a:pPr marL="173038" indent="-173038" defTabSz="897920" fontAlgn="base">
              <a:spcBef>
                <a:spcPts val="1200"/>
              </a:spcBef>
              <a:spcAft>
                <a:spcPct val="0"/>
              </a:spcAft>
              <a:buClr>
                <a:schemeClr val="accent6"/>
              </a:buClr>
              <a:buFont typeface="Arial" panose="020B0604020202020204" pitchFamily="34" charset="0"/>
              <a:buChar char="•"/>
            </a:pPr>
            <a:r>
              <a:rPr lang="en-GB" sz="1600">
                <a:solidFill>
                  <a:srgbClr val="333E48"/>
                </a:solidFill>
                <a:ea typeface="ＭＳ Ｐゴシック" pitchFamily="34" charset="-128"/>
              </a:rPr>
              <a:t>[Insert recommendation or next step]</a:t>
            </a:r>
          </a:p>
          <a:p>
            <a:pPr marL="173038" indent="-173038" defTabSz="897920" fontAlgn="base">
              <a:spcBef>
                <a:spcPts val="1200"/>
              </a:spcBef>
              <a:spcAft>
                <a:spcPct val="0"/>
              </a:spcAft>
              <a:buClr>
                <a:schemeClr val="accent6"/>
              </a:buClr>
              <a:buFont typeface="Arial" panose="020B0604020202020204" pitchFamily="34" charset="0"/>
              <a:buChar char="•"/>
            </a:pPr>
            <a:r>
              <a:rPr lang="en-GB" sz="1600">
                <a:solidFill>
                  <a:srgbClr val="333E48"/>
                </a:solidFill>
                <a:ea typeface="ＭＳ Ｐゴシック" pitchFamily="34" charset="-128"/>
              </a:rPr>
              <a:t>[Insert recommendation or next step]</a:t>
            </a:r>
          </a:p>
        </p:txBody>
      </p:sp>
      <p:sp>
        <p:nvSpPr>
          <p:cNvPr id="8" name="Text Placeholder 1">
            <a:extLst>
              <a:ext uri="{FF2B5EF4-FFF2-40B4-BE49-F238E27FC236}">
                <a16:creationId xmlns:a16="http://schemas.microsoft.com/office/drawing/2014/main" id="{D3ADB30B-4156-44B6-875A-6908D9E4412F}"/>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
        <p:nvSpPr>
          <p:cNvPr id="9" name="Rectangle 8">
            <a:extLst>
              <a:ext uri="{FF2B5EF4-FFF2-40B4-BE49-F238E27FC236}">
                <a16:creationId xmlns:a16="http://schemas.microsoft.com/office/drawing/2014/main" id="{70730192-E1FA-46AD-A1FC-B16ED2996E68}"/>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CUSTOMIZABLE SLIDE</a:t>
            </a:r>
          </a:p>
        </p:txBody>
      </p:sp>
    </p:spTree>
    <p:extLst>
      <p:ext uri="{BB962C8B-B14F-4D97-AF65-F5344CB8AC3E}">
        <p14:creationId xmlns:p14="http://schemas.microsoft.com/office/powerpoint/2010/main" val="416028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D953F4-17F5-46B5-BEE6-8AEA39DE31B2}"/>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3BF7BDEC-9CBF-4FCE-AE50-13F4696F04D0}"/>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198B6D3C-396D-4D22-9CED-2E8CDCFB1B1E}"/>
              </a:ext>
            </a:extLst>
          </p:cNvPr>
          <p:cNvSpPr>
            <a:spLocks noGrp="1"/>
          </p:cNvSpPr>
          <p:nvPr>
            <p:ph type="title"/>
          </p:nvPr>
        </p:nvSpPr>
        <p:spPr/>
        <p:txBody>
          <a:bodyPr/>
          <a:lstStyle/>
          <a:p>
            <a:r>
              <a:rPr lang="en-US"/>
              <a:t>Investment opportunities</a:t>
            </a:r>
          </a:p>
        </p:txBody>
      </p:sp>
      <p:grpSp>
        <p:nvGrpSpPr>
          <p:cNvPr id="5" name="Group 4">
            <a:extLst>
              <a:ext uri="{FF2B5EF4-FFF2-40B4-BE49-F238E27FC236}">
                <a16:creationId xmlns:a16="http://schemas.microsoft.com/office/drawing/2014/main" id="{44F2918F-E292-4096-8D5F-AACD8B84FB4D}"/>
              </a:ext>
            </a:extLst>
          </p:cNvPr>
          <p:cNvGrpSpPr/>
          <p:nvPr/>
        </p:nvGrpSpPr>
        <p:grpSpPr>
          <a:xfrm>
            <a:off x="809897" y="1326077"/>
            <a:ext cx="3647803" cy="4492897"/>
            <a:chOff x="809897" y="1659709"/>
            <a:chExt cx="3647803" cy="4492897"/>
          </a:xfrm>
        </p:grpSpPr>
        <p:sp>
          <p:nvSpPr>
            <p:cNvPr id="6" name="Rectangle 5">
              <a:extLst>
                <a:ext uri="{FF2B5EF4-FFF2-40B4-BE49-F238E27FC236}">
                  <a16:creationId xmlns:a16="http://schemas.microsoft.com/office/drawing/2014/main" id="{1A4954BF-ECC6-43C9-9A8D-6ACC019C6273}"/>
                </a:ext>
              </a:extLst>
            </p:cNvPr>
            <p:cNvSpPr/>
            <p:nvPr/>
          </p:nvSpPr>
          <p:spPr bwMode="gray">
            <a:xfrm>
              <a:off x="809897" y="1950637"/>
              <a:ext cx="3647803" cy="420196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42">
              <a:extLst>
                <a:ext uri="{FF2B5EF4-FFF2-40B4-BE49-F238E27FC236}">
                  <a16:creationId xmlns:a16="http://schemas.microsoft.com/office/drawing/2014/main" id="{4061168E-021F-4B5F-80D7-826309BEC0E9}"/>
                </a:ext>
              </a:extLst>
            </p:cNvPr>
            <p:cNvSpPr/>
            <p:nvPr/>
          </p:nvSpPr>
          <p:spPr bwMode="gray">
            <a:xfrm rot="5400000">
              <a:off x="960759" y="1778934"/>
              <a:ext cx="388435" cy="149987"/>
            </a:xfrm>
            <a:prstGeom prst="rightArrow">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E9549FD-EEDF-45CB-8828-6751C6FDBC2F}"/>
                </a:ext>
              </a:extLst>
            </p:cNvPr>
            <p:cNvSpPr txBox="1"/>
            <p:nvPr/>
          </p:nvSpPr>
          <p:spPr bwMode="gray">
            <a:xfrm>
              <a:off x="1270486" y="1659709"/>
              <a:ext cx="2283868" cy="230832"/>
            </a:xfrm>
            <a:prstGeom prst="rect">
              <a:avLst/>
            </a:prstGeom>
          </p:spPr>
          <p:txBody>
            <a:bodyPr vert="horz" wrap="square" lIns="0" tIns="0" rIns="0" bIns="0" rtlCol="0">
              <a:spAutoFit/>
            </a:bodyPr>
            <a:lstStyle/>
            <a:p>
              <a:pPr>
                <a:spcBef>
                  <a:spcPts val="600"/>
                </a:spcBef>
                <a:buClr>
                  <a:schemeClr val="accent6"/>
                </a:buClr>
              </a:pPr>
              <a:r>
                <a:rPr lang="en-US" sz="1500"/>
                <a:t>Where [org name] is today</a:t>
              </a:r>
            </a:p>
          </p:txBody>
        </p:sp>
      </p:grpSp>
      <p:sp>
        <p:nvSpPr>
          <p:cNvPr id="9" name="TextBox 8">
            <a:extLst>
              <a:ext uri="{FF2B5EF4-FFF2-40B4-BE49-F238E27FC236}">
                <a16:creationId xmlns:a16="http://schemas.microsoft.com/office/drawing/2014/main" id="{DC4ABF80-E5E7-4FD4-85E7-4A72E393854A}"/>
              </a:ext>
            </a:extLst>
          </p:cNvPr>
          <p:cNvSpPr txBox="1"/>
          <p:nvPr/>
        </p:nvSpPr>
        <p:spPr bwMode="gray">
          <a:xfrm>
            <a:off x="998440" y="2487650"/>
            <a:ext cx="2206773" cy="246221"/>
          </a:xfrm>
          <a:prstGeom prst="rect">
            <a:avLst/>
          </a:prstGeom>
          <a:noFill/>
        </p:spPr>
        <p:txBody>
          <a:bodyPr wrap="square" lIns="0" tIns="0" rIns="0" bIns="0" rtlCol="0">
            <a:spAutoFit/>
          </a:bodyPr>
          <a:lstStyle/>
          <a:p>
            <a:pPr>
              <a:spcBef>
                <a:spcPts val="429"/>
              </a:spcBef>
            </a:pPr>
            <a:r>
              <a:rPr lang="en-US" sz="1600" b="1"/>
              <a:t>Current investments </a:t>
            </a:r>
          </a:p>
        </p:txBody>
      </p:sp>
      <p:sp>
        <p:nvSpPr>
          <p:cNvPr id="10" name="TextBox 9">
            <a:extLst>
              <a:ext uri="{FF2B5EF4-FFF2-40B4-BE49-F238E27FC236}">
                <a16:creationId xmlns:a16="http://schemas.microsoft.com/office/drawing/2014/main" id="{D3517DB3-5590-42B8-BE7A-471A5465DE90}"/>
              </a:ext>
            </a:extLst>
          </p:cNvPr>
          <p:cNvSpPr txBox="1"/>
          <p:nvPr/>
        </p:nvSpPr>
        <p:spPr bwMode="gray">
          <a:xfrm>
            <a:off x="8386142" y="2487650"/>
            <a:ext cx="3647803" cy="246221"/>
          </a:xfrm>
          <a:prstGeom prst="rect">
            <a:avLst/>
          </a:prstGeom>
          <a:noFill/>
        </p:spPr>
        <p:txBody>
          <a:bodyPr wrap="square" lIns="0" tIns="0" rIns="0" bIns="0" rtlCol="0">
            <a:spAutoFit/>
          </a:bodyPr>
          <a:lstStyle/>
          <a:p>
            <a:pPr>
              <a:spcBef>
                <a:spcPts val="429"/>
              </a:spcBef>
            </a:pPr>
            <a:r>
              <a:rPr lang="en-US" sz="1600" b="1"/>
              <a:t>Long-term investment opportunities</a:t>
            </a:r>
          </a:p>
        </p:txBody>
      </p:sp>
      <p:cxnSp>
        <p:nvCxnSpPr>
          <p:cNvPr id="11" name="Straight Connector 10">
            <a:extLst>
              <a:ext uri="{FF2B5EF4-FFF2-40B4-BE49-F238E27FC236}">
                <a16:creationId xmlns:a16="http://schemas.microsoft.com/office/drawing/2014/main" id="{4120C57E-E43F-4BDC-8BB3-EF3C07788902}"/>
              </a:ext>
            </a:extLst>
          </p:cNvPr>
          <p:cNvCxnSpPr/>
          <p:nvPr/>
        </p:nvCxnSpPr>
        <p:spPr bwMode="gray">
          <a:xfrm>
            <a:off x="0" y="2080066"/>
            <a:ext cx="12192000" cy="0"/>
          </a:xfrm>
          <a:prstGeom prst="line">
            <a:avLst/>
          </a:prstGeom>
          <a:ln w="381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25B5E0D-EFE9-43F0-8EE2-DC9B9B95CB5F}"/>
              </a:ext>
            </a:extLst>
          </p:cNvPr>
          <p:cNvSpPr>
            <a:spLocks noChangeAspect="1"/>
          </p:cNvSpPr>
          <p:nvPr/>
        </p:nvSpPr>
        <p:spPr bwMode="gray">
          <a:xfrm>
            <a:off x="8386143" y="1906915"/>
            <a:ext cx="346301" cy="346301"/>
          </a:xfrm>
          <a:prstGeom prst="ellipse">
            <a:avLst/>
          </a:prstGeom>
          <a:solidFill>
            <a:schemeClr val="accent5"/>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13" name="Oval 12">
            <a:extLst>
              <a:ext uri="{FF2B5EF4-FFF2-40B4-BE49-F238E27FC236}">
                <a16:creationId xmlns:a16="http://schemas.microsoft.com/office/drawing/2014/main" id="{12354DCD-433C-4CA9-9DD9-D7562056F48F}"/>
              </a:ext>
            </a:extLst>
          </p:cNvPr>
          <p:cNvSpPr>
            <a:spLocks noChangeAspect="1"/>
          </p:cNvSpPr>
          <p:nvPr/>
        </p:nvSpPr>
        <p:spPr bwMode="gray">
          <a:xfrm>
            <a:off x="998440" y="1906915"/>
            <a:ext cx="346301" cy="346301"/>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14" name="Oval 13">
            <a:extLst>
              <a:ext uri="{FF2B5EF4-FFF2-40B4-BE49-F238E27FC236}">
                <a16:creationId xmlns:a16="http://schemas.microsoft.com/office/drawing/2014/main" id="{80C369C4-D71E-4B03-80A5-CD4F2C98D5BD}"/>
              </a:ext>
            </a:extLst>
          </p:cNvPr>
          <p:cNvSpPr>
            <a:spLocks noChangeAspect="1"/>
          </p:cNvSpPr>
          <p:nvPr/>
        </p:nvSpPr>
        <p:spPr bwMode="gray">
          <a:xfrm>
            <a:off x="4719154" y="1906914"/>
            <a:ext cx="346301" cy="346301"/>
          </a:xfrm>
          <a:prstGeom prst="ellipse">
            <a:avLst/>
          </a:prstGeom>
          <a:solidFill>
            <a:schemeClr val="accent3"/>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15" name="Text Placeholder 31">
            <a:extLst>
              <a:ext uri="{FF2B5EF4-FFF2-40B4-BE49-F238E27FC236}">
                <a16:creationId xmlns:a16="http://schemas.microsoft.com/office/drawing/2014/main" id="{EB5DB204-66F2-4551-8974-15C27702FEFD}"/>
              </a:ext>
            </a:extLst>
          </p:cNvPr>
          <p:cNvSpPr txBox="1">
            <a:spLocks/>
          </p:cNvSpPr>
          <p:nvPr/>
        </p:nvSpPr>
        <p:spPr bwMode="gray">
          <a:xfrm>
            <a:off x="998440" y="2940728"/>
            <a:ext cx="3106631" cy="2308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69821" indent="-169821">
              <a:spcBef>
                <a:spcPts val="600"/>
              </a:spcBef>
              <a:buClr>
                <a:schemeClr val="accent6"/>
              </a:buClr>
            </a:pPr>
            <a:r>
              <a:rPr lang="en-US" sz="1500"/>
              <a:t>[insert current investments]</a:t>
            </a:r>
          </a:p>
        </p:txBody>
      </p:sp>
      <p:sp>
        <p:nvSpPr>
          <p:cNvPr id="16" name="TextBox 15">
            <a:extLst>
              <a:ext uri="{FF2B5EF4-FFF2-40B4-BE49-F238E27FC236}">
                <a16:creationId xmlns:a16="http://schemas.microsoft.com/office/drawing/2014/main" id="{564EBF48-F532-4015-8ABD-AE33EE327826}"/>
              </a:ext>
            </a:extLst>
          </p:cNvPr>
          <p:cNvSpPr txBox="1"/>
          <p:nvPr/>
        </p:nvSpPr>
        <p:spPr bwMode="gray">
          <a:xfrm>
            <a:off x="4719153" y="2487650"/>
            <a:ext cx="3532235" cy="246221"/>
          </a:xfrm>
          <a:prstGeom prst="rect">
            <a:avLst/>
          </a:prstGeom>
          <a:noFill/>
        </p:spPr>
        <p:txBody>
          <a:bodyPr wrap="square" lIns="0" tIns="0" rIns="0" bIns="0" rtlCol="0">
            <a:spAutoFit/>
          </a:bodyPr>
          <a:lstStyle/>
          <a:p>
            <a:pPr>
              <a:spcBef>
                <a:spcPts val="429"/>
              </a:spcBef>
            </a:pPr>
            <a:r>
              <a:rPr lang="en-US" sz="1600" b="1"/>
              <a:t>Near-term investment opportunities  </a:t>
            </a:r>
          </a:p>
        </p:txBody>
      </p:sp>
      <p:sp>
        <p:nvSpPr>
          <p:cNvPr id="17" name="Text Placeholder 31">
            <a:extLst>
              <a:ext uri="{FF2B5EF4-FFF2-40B4-BE49-F238E27FC236}">
                <a16:creationId xmlns:a16="http://schemas.microsoft.com/office/drawing/2014/main" id="{36CF3A85-B93D-4663-9345-6BAF5CDC22B0}"/>
              </a:ext>
            </a:extLst>
          </p:cNvPr>
          <p:cNvSpPr txBox="1">
            <a:spLocks/>
          </p:cNvSpPr>
          <p:nvPr/>
        </p:nvSpPr>
        <p:spPr bwMode="gray">
          <a:xfrm>
            <a:off x="8386143" y="2940728"/>
            <a:ext cx="3122910" cy="2308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69821" indent="-169821">
              <a:spcBef>
                <a:spcPts val="600"/>
              </a:spcBef>
              <a:buClr>
                <a:schemeClr val="accent6"/>
              </a:buClr>
            </a:pPr>
            <a:r>
              <a:rPr lang="en-US" sz="1500"/>
              <a:t>[insert long term investment plans]</a:t>
            </a:r>
          </a:p>
        </p:txBody>
      </p:sp>
      <p:sp>
        <p:nvSpPr>
          <p:cNvPr id="18" name="Text Placeholder 31">
            <a:extLst>
              <a:ext uri="{FF2B5EF4-FFF2-40B4-BE49-F238E27FC236}">
                <a16:creationId xmlns:a16="http://schemas.microsoft.com/office/drawing/2014/main" id="{A22244E7-4E08-4B00-93F9-24D1BA0BF6F6}"/>
              </a:ext>
            </a:extLst>
          </p:cNvPr>
          <p:cNvSpPr txBox="1">
            <a:spLocks/>
          </p:cNvSpPr>
          <p:nvPr/>
        </p:nvSpPr>
        <p:spPr bwMode="gray">
          <a:xfrm>
            <a:off x="4719154" y="2940728"/>
            <a:ext cx="2886264" cy="46166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69821" indent="-169821">
              <a:spcBef>
                <a:spcPts val="600"/>
              </a:spcBef>
              <a:buClr>
                <a:schemeClr val="accent6"/>
              </a:buClr>
            </a:pPr>
            <a:r>
              <a:rPr lang="en-US" sz="1500"/>
              <a:t>[insert short term investment plans]</a:t>
            </a:r>
          </a:p>
        </p:txBody>
      </p:sp>
      <p:sp>
        <p:nvSpPr>
          <p:cNvPr id="19" name="Rectangle 18">
            <a:extLst>
              <a:ext uri="{FF2B5EF4-FFF2-40B4-BE49-F238E27FC236}">
                <a16:creationId xmlns:a16="http://schemas.microsoft.com/office/drawing/2014/main" id="{147BE8DA-FC55-4602-A20F-3258B3AB5767}"/>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CUSTOMIZABLE SLIDE</a:t>
            </a:r>
          </a:p>
        </p:txBody>
      </p:sp>
      <p:sp>
        <p:nvSpPr>
          <p:cNvPr id="20" name="Text Placeholder 1">
            <a:extLst>
              <a:ext uri="{FF2B5EF4-FFF2-40B4-BE49-F238E27FC236}">
                <a16:creationId xmlns:a16="http://schemas.microsoft.com/office/drawing/2014/main" id="{6BAC6485-A922-435D-A58E-775CBD7514CB}"/>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106064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A9938-AC34-452A-9B79-CE6421F07F59}"/>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8DC8841-078C-4468-A2CE-1705B5E4CD32}"/>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4F345272-38CA-485B-8622-02826E105AA3}"/>
              </a:ext>
            </a:extLst>
          </p:cNvPr>
          <p:cNvSpPr>
            <a:spLocks noGrp="1"/>
          </p:cNvSpPr>
          <p:nvPr>
            <p:ph type="title"/>
          </p:nvPr>
        </p:nvSpPr>
        <p:spPr/>
        <p:txBody>
          <a:bodyPr/>
          <a:lstStyle/>
          <a:p>
            <a:r>
              <a:rPr lang="en-US"/>
              <a:t>Investment questions to consider</a:t>
            </a:r>
          </a:p>
        </p:txBody>
      </p:sp>
      <p:sp>
        <p:nvSpPr>
          <p:cNvPr id="14" name="Text Placeholder 1">
            <a:extLst>
              <a:ext uri="{FF2B5EF4-FFF2-40B4-BE49-F238E27FC236}">
                <a16:creationId xmlns:a16="http://schemas.microsoft.com/office/drawing/2014/main" id="{B8BEF587-2383-4743-AF0C-6B3A086D2DB0}"/>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
        <p:nvSpPr>
          <p:cNvPr id="15" name="Rectangle 14">
            <a:extLst>
              <a:ext uri="{FF2B5EF4-FFF2-40B4-BE49-F238E27FC236}">
                <a16:creationId xmlns:a16="http://schemas.microsoft.com/office/drawing/2014/main" id="{85CA6A43-3887-4DCF-A871-5DE9BCD6C4A9}"/>
              </a:ext>
            </a:extLst>
          </p:cNvPr>
          <p:cNvSpPr/>
          <p:nvPr/>
        </p:nvSpPr>
        <p:spPr bwMode="gray">
          <a:xfrm>
            <a:off x="0" y="2307989"/>
            <a:ext cx="12192000" cy="9144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6" name="Group 15">
            <a:extLst>
              <a:ext uri="{FF2B5EF4-FFF2-40B4-BE49-F238E27FC236}">
                <a16:creationId xmlns:a16="http://schemas.microsoft.com/office/drawing/2014/main" id="{7C47470F-77F7-47CF-ABF6-F50C96CF51FE}"/>
              </a:ext>
            </a:extLst>
          </p:cNvPr>
          <p:cNvGrpSpPr/>
          <p:nvPr/>
        </p:nvGrpSpPr>
        <p:grpSpPr>
          <a:xfrm>
            <a:off x="8210133" y="1896509"/>
            <a:ext cx="3200400" cy="3434602"/>
            <a:chOff x="8135729" y="1896509"/>
            <a:chExt cx="3200400" cy="3434602"/>
          </a:xfrm>
        </p:grpSpPr>
        <p:sp>
          <p:nvSpPr>
            <p:cNvPr id="17" name="TextBox 16">
              <a:extLst>
                <a:ext uri="{FF2B5EF4-FFF2-40B4-BE49-F238E27FC236}">
                  <a16:creationId xmlns:a16="http://schemas.microsoft.com/office/drawing/2014/main" id="{BBAC41E3-59CB-47BA-AAAE-AA9A64B0882B}"/>
                </a:ext>
              </a:extLst>
            </p:cNvPr>
            <p:cNvSpPr txBox="1"/>
            <p:nvPr/>
          </p:nvSpPr>
          <p:spPr bwMode="gray">
            <a:xfrm>
              <a:off x="8253057" y="2938825"/>
              <a:ext cx="2965744"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a:solidFill>
                    <a:srgbClr val="323E48"/>
                  </a:solidFill>
                </a:rPr>
                <a:t>ROI</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C998319D-5197-4453-BC43-D6EDE34BD162}"/>
                </a:ext>
              </a:extLst>
            </p:cNvPr>
            <p:cNvSpPr txBox="1"/>
            <p:nvPr/>
          </p:nvSpPr>
          <p:spPr bwMode="gray">
            <a:xfrm>
              <a:off x="8135729" y="3299786"/>
              <a:ext cx="3200400" cy="2031325"/>
            </a:xfrm>
            <a:prstGeom prst="rect">
              <a:avLst/>
            </a:prstGeom>
          </p:spPr>
          <p:txBody>
            <a:bodyPr vert="horz" wrap="square" lIns="0" tIns="0" rIns="0" bIns="0" rtlCol="0">
              <a:spAutoFit/>
            </a:bodyPr>
            <a:lstStyle/>
            <a:p>
              <a:pPr marL="169821" lvl="0" indent="-169821" defTabSz="640080">
                <a:spcBef>
                  <a:spcPts val="600"/>
                </a:spcBef>
                <a:buClr>
                  <a:srgbClr val="CE0E2D"/>
                </a:buClr>
                <a:buFont typeface="Arial" pitchFamily="34" charset="0"/>
                <a:buChar char="•"/>
                <a:defRPr/>
              </a:pPr>
              <a:r>
                <a:rPr lang="en-US" sz="1300">
                  <a:solidFill>
                    <a:srgbClr val="323E48"/>
                  </a:solidFill>
                </a:rPr>
                <a:t>Does it make more sense to hire staff or purchase technology?</a:t>
              </a:r>
            </a:p>
            <a:p>
              <a:pPr marL="169821" lvl="0" indent="-169821" defTabSz="640080">
                <a:spcBef>
                  <a:spcPts val="600"/>
                </a:spcBef>
                <a:buClr>
                  <a:srgbClr val="CE0E2D"/>
                </a:buClr>
                <a:buFont typeface="Arial" pitchFamily="34" charset="0"/>
                <a:buChar char="•"/>
                <a:defRPr/>
              </a:pPr>
              <a:r>
                <a:rPr lang="en-US" sz="1300">
                  <a:solidFill>
                    <a:srgbClr val="323E48"/>
                  </a:solidFill>
                </a:rPr>
                <a:t>What revenue do we need to generate in order to make back costs within the next year?</a:t>
              </a:r>
            </a:p>
            <a:p>
              <a:pPr marL="169821" lvl="0" indent="-169821" defTabSz="640080">
                <a:spcBef>
                  <a:spcPts val="600"/>
                </a:spcBef>
                <a:buClr>
                  <a:srgbClr val="CE0E2D"/>
                </a:buClr>
                <a:buFont typeface="Arial" pitchFamily="34" charset="0"/>
                <a:buChar char="•"/>
                <a:defRPr/>
              </a:pPr>
              <a:r>
                <a:rPr lang="en-US" sz="1300">
                  <a:solidFill>
                    <a:srgbClr val="323E48"/>
                  </a:solidFill>
                </a:rPr>
                <a:t>How could this investment advance other organizational goals?</a:t>
              </a:r>
            </a:p>
            <a:p>
              <a:pPr marL="169821" lvl="0" indent="-169821" defTabSz="640080">
                <a:spcBef>
                  <a:spcPts val="600"/>
                </a:spcBef>
                <a:buClr>
                  <a:srgbClr val="CE0E2D"/>
                </a:buClr>
                <a:buFont typeface="Arial" pitchFamily="34" charset="0"/>
                <a:buChar char="•"/>
                <a:defRPr/>
              </a:pPr>
              <a:r>
                <a:rPr lang="en-US" sz="1300">
                  <a:solidFill>
                    <a:srgbClr val="323E48"/>
                  </a:solidFill>
                </a:rPr>
                <a:t>Does this investment increase the revenue we're able to capture/bill for this program?</a:t>
              </a:r>
            </a:p>
          </p:txBody>
        </p:sp>
        <p:sp>
          <p:nvSpPr>
            <p:cNvPr id="19" name="Oval 18">
              <a:extLst>
                <a:ext uri="{FF2B5EF4-FFF2-40B4-BE49-F238E27FC236}">
                  <a16:creationId xmlns:a16="http://schemas.microsoft.com/office/drawing/2014/main" id="{CFA631AB-1751-431E-B02B-8D55DEC07A03}"/>
                </a:ext>
              </a:extLst>
            </p:cNvPr>
            <p:cNvSpPr/>
            <p:nvPr/>
          </p:nvSpPr>
          <p:spPr bwMode="gray">
            <a:xfrm>
              <a:off x="9278729" y="1896509"/>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338EB966-385F-463A-8709-36F2AF9E0D39}"/>
                </a:ext>
              </a:extLst>
            </p:cNvPr>
            <p:cNvPicPr>
              <a:picLocks noChangeAspect="1"/>
            </p:cNvPicPr>
            <p:nvPr/>
          </p:nvPicPr>
          <p:blipFill>
            <a:blip r:embed="rId2"/>
            <a:srcRect/>
            <a:stretch/>
          </p:blipFill>
          <p:spPr>
            <a:xfrm>
              <a:off x="9545005" y="2174150"/>
              <a:ext cx="381848" cy="359119"/>
            </a:xfrm>
            <a:prstGeom prst="rect">
              <a:avLst/>
            </a:prstGeom>
          </p:spPr>
        </p:pic>
      </p:grpSp>
      <p:grpSp>
        <p:nvGrpSpPr>
          <p:cNvPr id="21" name="Group 20">
            <a:extLst>
              <a:ext uri="{FF2B5EF4-FFF2-40B4-BE49-F238E27FC236}">
                <a16:creationId xmlns:a16="http://schemas.microsoft.com/office/drawing/2014/main" id="{4C26EA93-E828-43F7-9129-BC05994D0414}"/>
              </a:ext>
            </a:extLst>
          </p:cNvPr>
          <p:cNvGrpSpPr/>
          <p:nvPr/>
        </p:nvGrpSpPr>
        <p:grpSpPr>
          <a:xfrm>
            <a:off x="4331861" y="1896509"/>
            <a:ext cx="3329848" cy="4109497"/>
            <a:chOff x="4050420" y="1896509"/>
            <a:chExt cx="3329848" cy="4109497"/>
          </a:xfrm>
        </p:grpSpPr>
        <p:sp>
          <p:nvSpPr>
            <p:cNvPr id="22" name="TextBox 21">
              <a:extLst>
                <a:ext uri="{FF2B5EF4-FFF2-40B4-BE49-F238E27FC236}">
                  <a16:creationId xmlns:a16="http://schemas.microsoft.com/office/drawing/2014/main" id="{9AD06D7A-61CF-4F5C-A93D-931AFC51164E}"/>
                </a:ext>
              </a:extLst>
            </p:cNvPr>
            <p:cNvSpPr txBox="1"/>
            <p:nvPr/>
          </p:nvSpPr>
          <p:spPr bwMode="gray">
            <a:xfrm>
              <a:off x="4324573" y="2938825"/>
              <a:ext cx="2649324"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dirty="0">
                  <a:solidFill>
                    <a:srgbClr val="323E48"/>
                  </a:solidFill>
                </a:rPr>
                <a:t>Change management</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AF394AE5-8F7D-4BCC-93D8-DC8E22A007FE}"/>
                </a:ext>
              </a:extLst>
            </p:cNvPr>
            <p:cNvSpPr txBox="1"/>
            <p:nvPr/>
          </p:nvSpPr>
          <p:spPr bwMode="gray">
            <a:xfrm>
              <a:off x="4050420" y="3297572"/>
              <a:ext cx="3329848" cy="2708434"/>
            </a:xfrm>
            <a:prstGeom prst="rect">
              <a:avLst/>
            </a:prstGeom>
          </p:spPr>
          <p:txBody>
            <a:bodyPr vert="horz" wrap="square" lIns="0" tIns="0" rIns="0" bIns="0" rtlCol="0">
              <a:spAutoFit/>
            </a:bodyPr>
            <a:lstStyle/>
            <a:p>
              <a:pPr marL="169821" lvl="0" indent="-169821" defTabSz="640080">
                <a:spcBef>
                  <a:spcPts val="600"/>
                </a:spcBef>
                <a:buClr>
                  <a:srgbClr val="CE0E2D"/>
                </a:buClr>
                <a:buFont typeface="Arial" pitchFamily="34" charset="0"/>
                <a:buChar char="•"/>
                <a:defRPr/>
              </a:pPr>
              <a:r>
                <a:rPr lang="en-US" sz="1300" dirty="0">
                  <a:solidFill>
                    <a:srgbClr val="323E48"/>
                  </a:solidFill>
                </a:rPr>
                <a:t>How can we integrate necessary trainings into existing programs and requirements?</a:t>
              </a:r>
            </a:p>
            <a:p>
              <a:pPr marL="169821" lvl="0" indent="-169821" defTabSz="640080">
                <a:spcBef>
                  <a:spcPts val="600"/>
                </a:spcBef>
                <a:buClr>
                  <a:srgbClr val="CE0E2D"/>
                </a:buClr>
                <a:buFont typeface="Arial" pitchFamily="34" charset="0"/>
                <a:buChar char="•"/>
                <a:defRPr/>
              </a:pPr>
              <a:r>
                <a:rPr lang="en-US" sz="1300" dirty="0">
                  <a:solidFill>
                    <a:srgbClr val="323E48"/>
                  </a:solidFill>
                </a:rPr>
                <a:t>Do we need to invest time and/or money to train staff on new tools?</a:t>
              </a:r>
            </a:p>
            <a:p>
              <a:pPr marL="169821" lvl="0" indent="-169821" defTabSz="640080">
                <a:spcBef>
                  <a:spcPts val="600"/>
                </a:spcBef>
                <a:buClr>
                  <a:srgbClr val="CE0E2D"/>
                </a:buClr>
                <a:buFont typeface="Arial" pitchFamily="34" charset="0"/>
                <a:buChar char="•"/>
                <a:defRPr/>
              </a:pPr>
              <a:r>
                <a:rPr lang="en-US" sz="1300" dirty="0">
                  <a:solidFill>
                    <a:srgbClr val="323E48"/>
                  </a:solidFill>
                </a:rPr>
                <a:t>What is our plan for getting staff buy-in on proposed changes?</a:t>
              </a:r>
            </a:p>
            <a:p>
              <a:pPr marL="169821" lvl="0" indent="-169821" defTabSz="640080">
                <a:spcBef>
                  <a:spcPts val="600"/>
                </a:spcBef>
                <a:buClr>
                  <a:srgbClr val="CE0E2D"/>
                </a:buClr>
                <a:buFont typeface="Arial" pitchFamily="34" charset="0"/>
                <a:buChar char="•"/>
                <a:defRPr/>
              </a:pPr>
              <a:r>
                <a:rPr lang="en-US" sz="1300" dirty="0">
                  <a:solidFill>
                    <a:srgbClr val="323E48"/>
                  </a:solidFill>
                </a:rPr>
                <a:t>What changes have staff been asking for that we can integrate into this investment?</a:t>
              </a:r>
            </a:p>
            <a:p>
              <a:pPr marL="169821" lvl="0" indent="-169821" defTabSz="640080">
                <a:spcBef>
                  <a:spcPts val="600"/>
                </a:spcBef>
                <a:buClr>
                  <a:srgbClr val="CE0E2D"/>
                </a:buClr>
                <a:buFont typeface="Arial" pitchFamily="34" charset="0"/>
                <a:buChar char="•"/>
                <a:defRPr/>
              </a:pPr>
              <a:r>
                <a:rPr lang="en-US" sz="1300" dirty="0">
                  <a:solidFill>
                    <a:srgbClr val="323E48"/>
                  </a:solidFill>
                </a:rPr>
                <a:t>Have we identified potential staff champions and/or potential sources of resistance? What is our plan to engage with both?</a:t>
              </a:r>
            </a:p>
          </p:txBody>
        </p:sp>
        <p:sp>
          <p:nvSpPr>
            <p:cNvPr id="24" name="Oval 23">
              <a:extLst>
                <a:ext uri="{FF2B5EF4-FFF2-40B4-BE49-F238E27FC236}">
                  <a16:creationId xmlns:a16="http://schemas.microsoft.com/office/drawing/2014/main" id="{0FB9D4D1-E0B4-4A6C-96CC-8D0511B74AB2}"/>
                </a:ext>
              </a:extLst>
            </p:cNvPr>
            <p:cNvSpPr/>
            <p:nvPr/>
          </p:nvSpPr>
          <p:spPr bwMode="gray">
            <a:xfrm>
              <a:off x="5192035" y="1896509"/>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24">
              <a:extLst>
                <a:ext uri="{FF2B5EF4-FFF2-40B4-BE49-F238E27FC236}">
                  <a16:creationId xmlns:a16="http://schemas.microsoft.com/office/drawing/2014/main" id="{F38B361B-CB7D-417F-86C7-76FE464848C7}"/>
                </a:ext>
              </a:extLst>
            </p:cNvPr>
            <p:cNvPicPr>
              <a:picLocks noChangeAspect="1"/>
            </p:cNvPicPr>
            <p:nvPr/>
          </p:nvPicPr>
          <p:blipFill>
            <a:blip r:embed="rId3"/>
            <a:srcRect/>
            <a:stretch/>
          </p:blipFill>
          <p:spPr>
            <a:xfrm>
              <a:off x="5439785" y="2108897"/>
              <a:ext cx="418900" cy="489624"/>
            </a:xfrm>
            <a:prstGeom prst="rect">
              <a:avLst/>
            </a:prstGeom>
          </p:spPr>
        </p:pic>
      </p:grpSp>
      <p:grpSp>
        <p:nvGrpSpPr>
          <p:cNvPr id="26" name="Group 25">
            <a:extLst>
              <a:ext uri="{FF2B5EF4-FFF2-40B4-BE49-F238E27FC236}">
                <a16:creationId xmlns:a16="http://schemas.microsoft.com/office/drawing/2014/main" id="{1486831C-522B-414D-A347-FC39169983A1}"/>
              </a:ext>
            </a:extLst>
          </p:cNvPr>
          <p:cNvGrpSpPr/>
          <p:nvPr/>
        </p:nvGrpSpPr>
        <p:grpSpPr>
          <a:xfrm>
            <a:off x="612773" y="1896509"/>
            <a:ext cx="3197630" cy="3632443"/>
            <a:chOff x="609599" y="1896509"/>
            <a:chExt cx="3197630" cy="3632443"/>
          </a:xfrm>
        </p:grpSpPr>
        <p:sp>
          <p:nvSpPr>
            <p:cNvPr id="36" name="TextBox 35">
              <a:extLst>
                <a:ext uri="{FF2B5EF4-FFF2-40B4-BE49-F238E27FC236}">
                  <a16:creationId xmlns:a16="http://schemas.microsoft.com/office/drawing/2014/main" id="{214D4F31-A0FB-4976-B54D-4D0F04661FF6}"/>
                </a:ext>
              </a:extLst>
            </p:cNvPr>
            <p:cNvSpPr txBox="1"/>
            <p:nvPr/>
          </p:nvSpPr>
          <p:spPr bwMode="gray">
            <a:xfrm>
              <a:off x="1028652" y="2938825"/>
              <a:ext cx="2359524"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a:solidFill>
                    <a:srgbClr val="323E48"/>
                  </a:solidFill>
                </a:rPr>
                <a:t>Cost </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B9CC6351-7890-4C05-ACDC-E52E73645710}"/>
                </a:ext>
              </a:extLst>
            </p:cNvPr>
            <p:cNvSpPr txBox="1"/>
            <p:nvPr/>
          </p:nvSpPr>
          <p:spPr bwMode="gray">
            <a:xfrm>
              <a:off x="609599" y="3297572"/>
              <a:ext cx="3197630" cy="2231380"/>
            </a:xfrm>
            <a:prstGeom prst="rect">
              <a:avLst/>
            </a:prstGeom>
          </p:spPr>
          <p:txBody>
            <a:bodyPr vert="horz" wrap="square" lIns="0" tIns="0" rIns="0" bIns="0" rtlCol="0">
              <a:spAutoFit/>
            </a:bodyPr>
            <a:lstStyle/>
            <a:p>
              <a:pPr marL="169821" indent="-169821" defTabSz="640080">
                <a:spcBef>
                  <a:spcPts val="600"/>
                </a:spcBef>
                <a:buClr>
                  <a:srgbClr val="CE0E2D"/>
                </a:buClr>
                <a:buFont typeface="Arial" pitchFamily="34" charset="0"/>
                <a:buChar char="•"/>
                <a:defRPr/>
              </a:pPr>
              <a:r>
                <a:rPr lang="en-US" sz="1300" dirty="0">
                  <a:solidFill>
                    <a:srgbClr val="323E48"/>
                  </a:solidFill>
                </a:rPr>
                <a:t>What’s the initial cost? What are the recurring costs?</a:t>
              </a:r>
            </a:p>
            <a:p>
              <a:pPr marL="169821" lvl="0" indent="-169821" defTabSz="640080">
                <a:spcBef>
                  <a:spcPts val="600"/>
                </a:spcBef>
                <a:buClr>
                  <a:srgbClr val="CE0E2D"/>
                </a:buClr>
                <a:buFont typeface="Arial" pitchFamily="34" charset="0"/>
                <a:buChar char="•"/>
                <a:defRPr/>
              </a:pPr>
              <a:r>
                <a:rPr lang="en-US" sz="1300" dirty="0">
                  <a:solidFill>
                    <a:srgbClr val="323E48"/>
                  </a:solidFill>
                </a:rPr>
                <a:t>Where could this funding come from? Where could we find potential funding partners?</a:t>
              </a:r>
            </a:p>
            <a:p>
              <a:pPr marL="169821" lvl="0" indent="-169821" defTabSz="640080">
                <a:spcBef>
                  <a:spcPts val="600"/>
                </a:spcBef>
                <a:buClr>
                  <a:srgbClr val="CE0E2D"/>
                </a:buClr>
                <a:buFont typeface="Arial" pitchFamily="34" charset="0"/>
                <a:buChar char="•"/>
                <a:defRPr/>
              </a:pPr>
              <a:r>
                <a:rPr lang="en-US" sz="1300" dirty="0">
                  <a:solidFill>
                    <a:srgbClr val="323E48"/>
                  </a:solidFill>
                </a:rPr>
                <a:t>Do we need EHR or other infrastructure upgrades?</a:t>
              </a:r>
            </a:p>
            <a:p>
              <a:pPr marL="169821" lvl="0" indent="-169821" defTabSz="640080">
                <a:spcBef>
                  <a:spcPts val="600"/>
                </a:spcBef>
                <a:buClr>
                  <a:srgbClr val="CE0E2D"/>
                </a:buClr>
                <a:buFont typeface="Arial" pitchFamily="34" charset="0"/>
                <a:buChar char="•"/>
                <a:defRPr/>
              </a:pPr>
              <a:r>
                <a:rPr lang="en-US" sz="1300" dirty="0">
                  <a:solidFill>
                    <a:srgbClr val="323E48"/>
                  </a:solidFill>
                </a:rPr>
                <a:t>Do we have to outsource creation of educational materials, or can we do it in-house?</a:t>
              </a:r>
            </a:p>
          </p:txBody>
        </p:sp>
        <p:sp>
          <p:nvSpPr>
            <p:cNvPr id="38" name="Oval 37">
              <a:extLst>
                <a:ext uri="{FF2B5EF4-FFF2-40B4-BE49-F238E27FC236}">
                  <a16:creationId xmlns:a16="http://schemas.microsoft.com/office/drawing/2014/main" id="{20EF8E74-17D3-4898-A117-729FE23E42B2}"/>
                </a:ext>
              </a:extLst>
            </p:cNvPr>
            <p:cNvSpPr/>
            <p:nvPr/>
          </p:nvSpPr>
          <p:spPr bwMode="gray">
            <a:xfrm>
              <a:off x="1751214" y="1896509"/>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Picture 38">
              <a:extLst>
                <a:ext uri="{FF2B5EF4-FFF2-40B4-BE49-F238E27FC236}">
                  <a16:creationId xmlns:a16="http://schemas.microsoft.com/office/drawing/2014/main" id="{D26BB9A0-0D49-45A3-ADE9-B7E67BA783FD}"/>
                </a:ext>
              </a:extLst>
            </p:cNvPr>
            <p:cNvPicPr>
              <a:picLocks noChangeAspect="1"/>
            </p:cNvPicPr>
            <p:nvPr/>
          </p:nvPicPr>
          <p:blipFill>
            <a:blip r:embed="rId4"/>
            <a:srcRect/>
            <a:stretch/>
          </p:blipFill>
          <p:spPr>
            <a:xfrm>
              <a:off x="1978226" y="2142906"/>
              <a:ext cx="460375" cy="421607"/>
            </a:xfrm>
            <a:prstGeom prst="rect">
              <a:avLst/>
            </a:prstGeom>
          </p:spPr>
        </p:pic>
      </p:grpSp>
    </p:spTree>
    <p:extLst>
      <p:ext uri="{BB962C8B-B14F-4D97-AF65-F5344CB8AC3E}">
        <p14:creationId xmlns:p14="http://schemas.microsoft.com/office/powerpoint/2010/main" val="239746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A9938-AC34-452A-9B79-CE6421F07F59}"/>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8DC8841-078C-4468-A2CE-1705B5E4CD32}"/>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4F345272-38CA-485B-8622-02826E105AA3}"/>
              </a:ext>
            </a:extLst>
          </p:cNvPr>
          <p:cNvSpPr>
            <a:spLocks noGrp="1"/>
          </p:cNvSpPr>
          <p:nvPr>
            <p:ph type="title"/>
          </p:nvPr>
        </p:nvSpPr>
        <p:spPr/>
        <p:txBody>
          <a:bodyPr/>
          <a:lstStyle/>
          <a:p>
            <a:r>
              <a:rPr lang="en-US"/>
              <a:t>Three major investment areas</a:t>
            </a:r>
          </a:p>
        </p:txBody>
      </p:sp>
      <p:sp>
        <p:nvSpPr>
          <p:cNvPr id="27" name="Oval 26">
            <a:extLst>
              <a:ext uri="{FF2B5EF4-FFF2-40B4-BE49-F238E27FC236}">
                <a16:creationId xmlns:a16="http://schemas.microsoft.com/office/drawing/2014/main" id="{14E5EDFE-6B6F-464C-B7F8-7F8EBCBDC0B3}"/>
              </a:ext>
            </a:extLst>
          </p:cNvPr>
          <p:cNvSpPr/>
          <p:nvPr/>
        </p:nvSpPr>
        <p:spPr bwMode="gray">
          <a:xfrm>
            <a:off x="1669998" y="2377440"/>
            <a:ext cx="2103120" cy="2103120"/>
          </a:xfrm>
          <a:prstGeom prst="ellipse">
            <a:avLst/>
          </a:prstGeom>
          <a:solidFill>
            <a:schemeClr val="bg1"/>
          </a:solidFill>
          <a:ln w="19050">
            <a:noFill/>
          </a:ln>
          <a:effectLst>
            <a:outerShdw blurRad="1524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A4F72860-5418-494D-8D49-C32295DB7FF4}"/>
              </a:ext>
            </a:extLst>
          </p:cNvPr>
          <p:cNvPicPr>
            <a:picLocks noChangeAspect="1"/>
          </p:cNvPicPr>
          <p:nvPr/>
        </p:nvPicPr>
        <p:blipFill>
          <a:blip r:embed="rId2"/>
          <a:srcRect/>
          <a:stretch/>
        </p:blipFill>
        <p:spPr>
          <a:xfrm>
            <a:off x="2250003" y="3066863"/>
            <a:ext cx="931609" cy="648074"/>
          </a:xfrm>
          <a:prstGeom prst="rect">
            <a:avLst/>
          </a:prstGeom>
        </p:spPr>
      </p:pic>
      <p:sp>
        <p:nvSpPr>
          <p:cNvPr id="29" name="TextBox 28">
            <a:extLst>
              <a:ext uri="{FF2B5EF4-FFF2-40B4-BE49-F238E27FC236}">
                <a16:creationId xmlns:a16="http://schemas.microsoft.com/office/drawing/2014/main" id="{800B33D1-8898-45A8-9A03-172B820B734A}"/>
              </a:ext>
            </a:extLst>
          </p:cNvPr>
          <p:cNvSpPr txBox="1"/>
          <p:nvPr/>
        </p:nvSpPr>
        <p:spPr bwMode="gray">
          <a:xfrm>
            <a:off x="1751532" y="4773632"/>
            <a:ext cx="1940053" cy="246221"/>
          </a:xfrm>
          <a:prstGeom prst="rect">
            <a:avLst/>
          </a:prstGeom>
          <a:noFill/>
        </p:spPr>
        <p:txBody>
          <a:bodyPr wrap="square" lIns="0" tIns="0" rIns="0" bIns="0" rtlCol="0">
            <a:spAutoFit/>
          </a:bodyPr>
          <a:lstStyle/>
          <a:p>
            <a:pPr algn="ctr">
              <a:spcBef>
                <a:spcPts val="429"/>
              </a:spcBef>
            </a:pPr>
            <a:r>
              <a:rPr lang="en-US" sz="1600" b="1"/>
              <a:t>Staff</a:t>
            </a:r>
          </a:p>
        </p:txBody>
      </p:sp>
      <p:sp>
        <p:nvSpPr>
          <p:cNvPr id="30" name="Oval 29">
            <a:extLst>
              <a:ext uri="{FF2B5EF4-FFF2-40B4-BE49-F238E27FC236}">
                <a16:creationId xmlns:a16="http://schemas.microsoft.com/office/drawing/2014/main" id="{4355EE38-8F67-4871-9A14-9063E82CCB2A}"/>
              </a:ext>
            </a:extLst>
          </p:cNvPr>
          <p:cNvSpPr/>
          <p:nvPr/>
        </p:nvSpPr>
        <p:spPr bwMode="gray">
          <a:xfrm>
            <a:off x="8418882" y="2405779"/>
            <a:ext cx="2103120" cy="2103120"/>
          </a:xfrm>
          <a:prstGeom prst="ellipse">
            <a:avLst/>
          </a:prstGeom>
          <a:solidFill>
            <a:schemeClr val="bg1"/>
          </a:solidFill>
          <a:ln w="19050">
            <a:noFill/>
          </a:ln>
          <a:effectLst>
            <a:outerShdw blurRad="1524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Icon&#10;&#10;Description automatically generated">
            <a:extLst>
              <a:ext uri="{FF2B5EF4-FFF2-40B4-BE49-F238E27FC236}">
                <a16:creationId xmlns:a16="http://schemas.microsoft.com/office/drawing/2014/main" id="{A1DC0B2A-F6D9-4A60-9143-B8E9413C44A7}"/>
              </a:ext>
            </a:extLst>
          </p:cNvPr>
          <p:cNvPicPr>
            <a:picLocks noChangeAspect="1"/>
          </p:cNvPicPr>
          <p:nvPr/>
        </p:nvPicPr>
        <p:blipFill>
          <a:blip r:embed="rId3"/>
          <a:stretch>
            <a:fillRect/>
          </a:stretch>
        </p:blipFill>
        <p:spPr>
          <a:xfrm>
            <a:off x="9133942" y="3063239"/>
            <a:ext cx="672998" cy="731520"/>
          </a:xfrm>
          <a:prstGeom prst="rect">
            <a:avLst/>
          </a:prstGeom>
        </p:spPr>
      </p:pic>
      <p:sp>
        <p:nvSpPr>
          <p:cNvPr id="32" name="TextBox 31">
            <a:extLst>
              <a:ext uri="{FF2B5EF4-FFF2-40B4-BE49-F238E27FC236}">
                <a16:creationId xmlns:a16="http://schemas.microsoft.com/office/drawing/2014/main" id="{26A1DBE4-A73B-4A00-ADC7-971AED1BB0FF}"/>
              </a:ext>
            </a:extLst>
          </p:cNvPr>
          <p:cNvSpPr txBox="1"/>
          <p:nvPr/>
        </p:nvSpPr>
        <p:spPr bwMode="gray">
          <a:xfrm>
            <a:off x="8500415" y="4773630"/>
            <a:ext cx="1940053" cy="246221"/>
          </a:xfrm>
          <a:prstGeom prst="rect">
            <a:avLst/>
          </a:prstGeom>
          <a:noFill/>
        </p:spPr>
        <p:txBody>
          <a:bodyPr wrap="square" lIns="0" tIns="0" rIns="0" bIns="0" rtlCol="0">
            <a:spAutoFit/>
          </a:bodyPr>
          <a:lstStyle/>
          <a:p>
            <a:pPr algn="ctr">
              <a:spcBef>
                <a:spcPts val="429"/>
              </a:spcBef>
            </a:pPr>
            <a:r>
              <a:rPr lang="en-US" sz="1600" b="1"/>
              <a:t>Education</a:t>
            </a:r>
          </a:p>
        </p:txBody>
      </p:sp>
      <p:sp>
        <p:nvSpPr>
          <p:cNvPr id="33" name="Oval 32">
            <a:extLst>
              <a:ext uri="{FF2B5EF4-FFF2-40B4-BE49-F238E27FC236}">
                <a16:creationId xmlns:a16="http://schemas.microsoft.com/office/drawing/2014/main" id="{633A228D-C899-40D7-BA8E-59BEC7B7CD19}"/>
              </a:ext>
            </a:extLst>
          </p:cNvPr>
          <p:cNvSpPr/>
          <p:nvPr/>
        </p:nvSpPr>
        <p:spPr bwMode="gray">
          <a:xfrm>
            <a:off x="5044440" y="2377440"/>
            <a:ext cx="2103120" cy="2103120"/>
          </a:xfrm>
          <a:prstGeom prst="ellipse">
            <a:avLst/>
          </a:prstGeom>
          <a:solidFill>
            <a:schemeClr val="bg1"/>
          </a:solidFill>
          <a:ln w="19050">
            <a:noFill/>
          </a:ln>
          <a:effectLst>
            <a:outerShdw blurRad="1524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B9CAFDDE-B6F7-4D3B-97CE-0A11ED4B18D3}"/>
              </a:ext>
            </a:extLst>
          </p:cNvPr>
          <p:cNvPicPr>
            <a:picLocks noChangeAspect="1"/>
          </p:cNvPicPr>
          <p:nvPr/>
        </p:nvPicPr>
        <p:blipFill>
          <a:blip r:embed="rId4"/>
          <a:srcRect/>
          <a:stretch/>
        </p:blipFill>
        <p:spPr>
          <a:xfrm>
            <a:off x="5702406" y="3104387"/>
            <a:ext cx="787185" cy="649224"/>
          </a:xfrm>
          <a:prstGeom prst="rect">
            <a:avLst/>
          </a:prstGeom>
        </p:spPr>
      </p:pic>
      <p:sp>
        <p:nvSpPr>
          <p:cNvPr id="35" name="TextBox 34">
            <a:extLst>
              <a:ext uri="{FF2B5EF4-FFF2-40B4-BE49-F238E27FC236}">
                <a16:creationId xmlns:a16="http://schemas.microsoft.com/office/drawing/2014/main" id="{9BD7F8B2-F86A-40B9-9A0F-2815B4660F5E}"/>
              </a:ext>
            </a:extLst>
          </p:cNvPr>
          <p:cNvSpPr txBox="1"/>
          <p:nvPr/>
        </p:nvSpPr>
        <p:spPr bwMode="gray">
          <a:xfrm>
            <a:off x="5125973" y="4773631"/>
            <a:ext cx="1940053" cy="246221"/>
          </a:xfrm>
          <a:prstGeom prst="rect">
            <a:avLst/>
          </a:prstGeom>
          <a:noFill/>
        </p:spPr>
        <p:txBody>
          <a:bodyPr wrap="square" lIns="0" tIns="0" rIns="0" bIns="0" rtlCol="0">
            <a:spAutoFit/>
          </a:bodyPr>
          <a:lstStyle/>
          <a:p>
            <a:pPr algn="ctr">
              <a:spcBef>
                <a:spcPts val="429"/>
              </a:spcBef>
            </a:pPr>
            <a:r>
              <a:rPr lang="en-US" sz="1600" b="1"/>
              <a:t>Technology</a:t>
            </a:r>
          </a:p>
        </p:txBody>
      </p:sp>
      <p:sp>
        <p:nvSpPr>
          <p:cNvPr id="14" name="Text Placeholder 1">
            <a:extLst>
              <a:ext uri="{FF2B5EF4-FFF2-40B4-BE49-F238E27FC236}">
                <a16:creationId xmlns:a16="http://schemas.microsoft.com/office/drawing/2014/main" id="{B8BEF587-2383-4743-AF0C-6B3A086D2DB0}"/>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170899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bwMode="gray">
          <a:xfrm>
            <a:off x="2590826" y="287194"/>
            <a:ext cx="7010349" cy="369332"/>
          </a:xfrm>
          <a:prstGeom prst="rect">
            <a:avLst/>
          </a:prstGeom>
          <a:noFill/>
        </p:spPr>
        <p:txBody>
          <a:bodyPr wrap="square" lIns="0" tIns="0" rIns="0" bIns="0" rtlCol="0">
            <a:spAutoFit/>
          </a:bodyPr>
          <a:lstStyle/>
          <a:p>
            <a:pPr algn="ctr">
              <a:spcBef>
                <a:spcPts val="714"/>
              </a:spcBef>
            </a:pPr>
            <a:r>
              <a:rPr lang="en-US" sz="2400">
                <a:solidFill>
                  <a:schemeClr val="accent6"/>
                </a:solidFill>
              </a:rPr>
              <a:t>DELETE SLIDE AFTER READING</a:t>
            </a:r>
          </a:p>
        </p:txBody>
      </p:sp>
      <p:grpSp>
        <p:nvGrpSpPr>
          <p:cNvPr id="4" name="Group 3"/>
          <p:cNvGrpSpPr/>
          <p:nvPr/>
        </p:nvGrpSpPr>
        <p:grpSpPr>
          <a:xfrm>
            <a:off x="891306" y="882618"/>
            <a:ext cx="10409388" cy="5528940"/>
            <a:chOff x="646541" y="1371604"/>
            <a:chExt cx="10409388" cy="5528940"/>
          </a:xfrm>
        </p:grpSpPr>
        <p:sp>
          <p:nvSpPr>
            <p:cNvPr id="3" name="TextBox 2"/>
            <p:cNvSpPr txBox="1"/>
            <p:nvPr/>
          </p:nvSpPr>
          <p:spPr bwMode="gray">
            <a:xfrm>
              <a:off x="1180431" y="1509491"/>
              <a:ext cx="9572318" cy="1887696"/>
            </a:xfrm>
            <a:prstGeom prst="rect">
              <a:avLst/>
            </a:prstGeom>
            <a:noFill/>
          </p:spPr>
          <p:txBody>
            <a:bodyPr wrap="square" lIns="0" tIns="0" rIns="0" bIns="0" rtlCol="0" anchor="t">
              <a:spAutoFit/>
            </a:bodyPr>
            <a:lstStyle/>
            <a:p>
              <a:pPr>
                <a:spcBef>
                  <a:spcPts val="714"/>
                </a:spcBef>
                <a:spcAft>
                  <a:spcPts val="1200"/>
                </a:spcAft>
              </a:pPr>
              <a:r>
                <a:rPr lang="en-US" sz="2000"/>
                <a:t>How to Use the next three slides:</a:t>
              </a:r>
              <a:endParaRPr lang="en-US" sz="1429"/>
            </a:p>
            <a:p>
              <a:pPr>
                <a:spcBef>
                  <a:spcPts val="1200"/>
                </a:spcBef>
                <a:spcAft>
                  <a:spcPts val="600"/>
                </a:spcAft>
              </a:pPr>
              <a:r>
                <a:rPr lang="en-US" sz="1400"/>
                <a:t>The next three slides are designed to facilitate a brainstorming session about potential investment areas. We’ve broken the sections into staffing, technology, and education investments. Users can add, cut, and edit these categories to tailor investment opportunities to their specific organization. </a:t>
              </a:r>
            </a:p>
            <a:p>
              <a:pPr>
                <a:spcBef>
                  <a:spcPts val="2571"/>
                </a:spcBef>
              </a:pPr>
              <a:r>
                <a:rPr lang="en-US" sz="1400" b="1">
                  <a:solidFill>
                    <a:schemeClr val="accent6"/>
                  </a:solidFill>
                </a:rPr>
                <a:t>Note: Please be sure to review and understand the Legal Caveat before using the contents of this presentation. </a:t>
              </a:r>
            </a:p>
          </p:txBody>
        </p:sp>
        <p:sp>
          <p:nvSpPr>
            <p:cNvPr id="18" name="Rectangle 17"/>
            <p:cNvSpPr/>
            <p:nvPr/>
          </p:nvSpPr>
          <p:spPr bwMode="gray">
            <a:xfrm>
              <a:off x="646541" y="1371604"/>
              <a:ext cx="10409388" cy="5528940"/>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grpSp>
    </p:spTree>
    <p:extLst>
      <p:ext uri="{BB962C8B-B14F-4D97-AF65-F5344CB8AC3E}">
        <p14:creationId xmlns:p14="http://schemas.microsoft.com/office/powerpoint/2010/main" val="279431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F11A7-02C5-4D40-8D29-E916908F8FDC}"/>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9645096F-D412-4864-BD59-93A1E0BB4143}"/>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1485F53A-1004-4520-A200-4A03C0213139}"/>
              </a:ext>
            </a:extLst>
          </p:cNvPr>
          <p:cNvSpPr>
            <a:spLocks noGrp="1"/>
          </p:cNvSpPr>
          <p:nvPr>
            <p:ph type="title"/>
          </p:nvPr>
        </p:nvSpPr>
        <p:spPr/>
        <p:txBody>
          <a:bodyPr/>
          <a:lstStyle/>
          <a:p>
            <a:r>
              <a:rPr lang="en-US"/>
              <a:t>Staffing investment requirements and returns</a:t>
            </a:r>
          </a:p>
        </p:txBody>
      </p:sp>
      <p:sp>
        <p:nvSpPr>
          <p:cNvPr id="29" name="Text Placeholder 1">
            <a:extLst>
              <a:ext uri="{FF2B5EF4-FFF2-40B4-BE49-F238E27FC236}">
                <a16:creationId xmlns:a16="http://schemas.microsoft.com/office/drawing/2014/main" id="{7A696C70-1439-4351-ACA0-B67DA6067B39}"/>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graphicFrame>
        <p:nvGraphicFramePr>
          <p:cNvPr id="30" name="Table 5">
            <a:extLst>
              <a:ext uri="{FF2B5EF4-FFF2-40B4-BE49-F238E27FC236}">
                <a16:creationId xmlns:a16="http://schemas.microsoft.com/office/drawing/2014/main" id="{6D01417A-3923-464D-BD68-CD473A16FFEE}"/>
              </a:ext>
            </a:extLst>
          </p:cNvPr>
          <p:cNvGraphicFramePr>
            <a:graphicFrameLocks noGrp="1"/>
          </p:cNvGraphicFramePr>
          <p:nvPr>
            <p:extLst>
              <p:ext uri="{D42A27DB-BD31-4B8C-83A1-F6EECF244321}">
                <p14:modId xmlns:p14="http://schemas.microsoft.com/office/powerpoint/2010/main" val="2442592481"/>
              </p:ext>
            </p:extLst>
          </p:nvPr>
        </p:nvGraphicFramePr>
        <p:xfrm>
          <a:off x="991604" y="1241659"/>
          <a:ext cx="10563227" cy="4703471"/>
        </p:xfrm>
        <a:graphic>
          <a:graphicData uri="http://schemas.openxmlformats.org/drawingml/2006/table">
            <a:tbl>
              <a:tblPr firstRow="1" lastRow="1" bandRow="1">
                <a:tableStyleId>{C083E6E3-FA7D-4D7B-A595-EF9225AFEA82}</a:tableStyleId>
              </a:tblPr>
              <a:tblGrid>
                <a:gridCol w="2434990">
                  <a:extLst>
                    <a:ext uri="{9D8B030D-6E8A-4147-A177-3AD203B41FA5}">
                      <a16:colId xmlns:a16="http://schemas.microsoft.com/office/drawing/2014/main" val="3180529134"/>
                    </a:ext>
                  </a:extLst>
                </a:gridCol>
                <a:gridCol w="8128237">
                  <a:extLst>
                    <a:ext uri="{9D8B030D-6E8A-4147-A177-3AD203B41FA5}">
                      <a16:colId xmlns:a16="http://schemas.microsoft.com/office/drawing/2014/main" val="1518111407"/>
                    </a:ext>
                  </a:extLst>
                </a:gridCol>
              </a:tblGrid>
              <a:tr h="5256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t>Requirements to make this investment</a:t>
                      </a: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Proposed ideas and solutions</a:t>
                      </a: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571574"/>
                  </a:ext>
                </a:extLst>
              </a:tr>
              <a:tr h="573296">
                <a:tc>
                  <a:txBody>
                    <a:bodyPr/>
                    <a:lstStyle/>
                    <a:p>
                      <a:r>
                        <a:rPr lang="en-US"/>
                        <a:t>Job description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430241716"/>
                  </a:ext>
                </a:extLst>
              </a:tr>
              <a:tr h="573296">
                <a:tc>
                  <a:txBody>
                    <a:bodyPr/>
                    <a:lstStyle/>
                    <a:p>
                      <a:r>
                        <a:rPr lang="en-US"/>
                        <a:t>Likely salary range</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46813046"/>
                  </a:ext>
                </a:extLst>
              </a:tr>
              <a:tr h="573296">
                <a:tc>
                  <a:txBody>
                    <a:bodyPr/>
                    <a:lstStyle/>
                    <a:p>
                      <a:r>
                        <a:rPr lang="en-US"/>
                        <a:t>Proposed funding mechanism</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973205836"/>
                  </a:ext>
                </a:extLst>
              </a:tr>
              <a:tr h="491591">
                <a:tc>
                  <a:txBody>
                    <a:bodyPr/>
                    <a:lstStyle/>
                    <a:p>
                      <a:r>
                        <a:rPr lang="en-US"/>
                        <a:t>Estimated ROI</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512707981"/>
                  </a:ext>
                </a:extLst>
              </a:tr>
              <a:tr h="491591">
                <a:tc>
                  <a:txBody>
                    <a:bodyPr/>
                    <a:lstStyle/>
                    <a:p>
                      <a:r>
                        <a:rPr lang="en-US" i="1"/>
                        <a:t>Other consideration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8841732"/>
                  </a:ext>
                </a:extLst>
              </a:tr>
              <a:tr h="491591">
                <a:tc>
                  <a:txBody>
                    <a:bodyPr/>
                    <a:lstStyle/>
                    <a:p>
                      <a:r>
                        <a:rPr lang="en-US" i="1"/>
                        <a:t>Other consideration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63581613"/>
                  </a:ext>
                </a:extLst>
              </a:tr>
              <a:tr h="491591">
                <a:tc>
                  <a:txBody>
                    <a:bodyPr/>
                    <a:lstStyle/>
                    <a:p>
                      <a:r>
                        <a:rPr lang="en-US" i="1"/>
                        <a:t>Other consideration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859328184"/>
                  </a:ext>
                </a:extLst>
              </a:tr>
              <a:tr h="491591">
                <a:tc>
                  <a:txBody>
                    <a:bodyPr/>
                    <a:lstStyle/>
                    <a:p>
                      <a:r>
                        <a:rPr lang="en-US" b="0" i="1"/>
                        <a:t>Other consideration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l"/>
                      <a:r>
                        <a:rPr lang="en-US" b="0" dirty="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944045591"/>
                  </a:ext>
                </a:extLst>
              </a:tr>
            </a:tbl>
          </a:graphicData>
        </a:graphic>
      </p:graphicFrame>
      <p:sp>
        <p:nvSpPr>
          <p:cNvPr id="7" name="Rectangle 6">
            <a:extLst>
              <a:ext uri="{FF2B5EF4-FFF2-40B4-BE49-F238E27FC236}">
                <a16:creationId xmlns:a16="http://schemas.microsoft.com/office/drawing/2014/main" id="{D67E6958-5AA5-4970-8290-85088CEBD6D0}"/>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CUSTOMIZABLE SLIDE</a:t>
            </a:r>
          </a:p>
        </p:txBody>
      </p:sp>
    </p:spTree>
    <p:extLst>
      <p:ext uri="{BB962C8B-B14F-4D97-AF65-F5344CB8AC3E}">
        <p14:creationId xmlns:p14="http://schemas.microsoft.com/office/powerpoint/2010/main" val="3431462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F11A7-02C5-4D40-8D29-E916908F8FDC}"/>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9645096F-D412-4864-BD59-93A1E0BB4143}"/>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1485F53A-1004-4520-A200-4A03C0213139}"/>
              </a:ext>
            </a:extLst>
          </p:cNvPr>
          <p:cNvSpPr>
            <a:spLocks noGrp="1"/>
          </p:cNvSpPr>
          <p:nvPr>
            <p:ph type="title"/>
          </p:nvPr>
        </p:nvSpPr>
        <p:spPr>
          <a:xfrm>
            <a:off x="612774" y="588771"/>
            <a:ext cx="10972801" cy="540917"/>
          </a:xfrm>
        </p:spPr>
        <p:txBody>
          <a:bodyPr/>
          <a:lstStyle/>
          <a:p>
            <a:r>
              <a:rPr lang="en-US"/>
              <a:t>Technology investment requirements and returns</a:t>
            </a:r>
          </a:p>
        </p:txBody>
      </p:sp>
      <p:sp>
        <p:nvSpPr>
          <p:cNvPr id="29" name="Text Placeholder 1">
            <a:extLst>
              <a:ext uri="{FF2B5EF4-FFF2-40B4-BE49-F238E27FC236}">
                <a16:creationId xmlns:a16="http://schemas.microsoft.com/office/drawing/2014/main" id="{7A696C70-1439-4351-ACA0-B67DA6067B39}"/>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graphicFrame>
        <p:nvGraphicFramePr>
          <p:cNvPr id="30" name="Table 5">
            <a:extLst>
              <a:ext uri="{FF2B5EF4-FFF2-40B4-BE49-F238E27FC236}">
                <a16:creationId xmlns:a16="http://schemas.microsoft.com/office/drawing/2014/main" id="{6D01417A-3923-464D-BD68-CD473A16FFEE}"/>
              </a:ext>
            </a:extLst>
          </p:cNvPr>
          <p:cNvGraphicFramePr>
            <a:graphicFrameLocks noGrp="1"/>
          </p:cNvGraphicFramePr>
          <p:nvPr>
            <p:extLst>
              <p:ext uri="{D42A27DB-BD31-4B8C-83A1-F6EECF244321}">
                <p14:modId xmlns:p14="http://schemas.microsoft.com/office/powerpoint/2010/main" val="3877829996"/>
              </p:ext>
            </p:extLst>
          </p:nvPr>
        </p:nvGraphicFramePr>
        <p:xfrm>
          <a:off x="991604" y="1241659"/>
          <a:ext cx="10563227" cy="4730040"/>
        </p:xfrm>
        <a:graphic>
          <a:graphicData uri="http://schemas.openxmlformats.org/drawingml/2006/table">
            <a:tbl>
              <a:tblPr firstRow="1" lastRow="1" bandRow="1">
                <a:tableStyleId>{C083E6E3-FA7D-4D7B-A595-EF9225AFEA82}</a:tableStyleId>
              </a:tblPr>
              <a:tblGrid>
                <a:gridCol w="2434990">
                  <a:extLst>
                    <a:ext uri="{9D8B030D-6E8A-4147-A177-3AD203B41FA5}">
                      <a16:colId xmlns:a16="http://schemas.microsoft.com/office/drawing/2014/main" val="3180529134"/>
                    </a:ext>
                  </a:extLst>
                </a:gridCol>
                <a:gridCol w="8128237">
                  <a:extLst>
                    <a:ext uri="{9D8B030D-6E8A-4147-A177-3AD203B41FA5}">
                      <a16:colId xmlns:a16="http://schemas.microsoft.com/office/drawing/2014/main" val="1518111407"/>
                    </a:ext>
                  </a:extLst>
                </a:gridCol>
              </a:tblGrid>
              <a:tr h="5256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t>Requirements to make this investment</a:t>
                      </a: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Proposed ideas and solutions</a:t>
                      </a: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571574"/>
                  </a:ext>
                </a:extLst>
              </a:tr>
              <a:tr h="573296">
                <a:tc>
                  <a:txBody>
                    <a:bodyPr/>
                    <a:lstStyle/>
                    <a:p>
                      <a:r>
                        <a:rPr lang="en-US"/>
                        <a:t>Type of technology</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430241716"/>
                  </a:ext>
                </a:extLst>
              </a:tr>
              <a:tr h="573296">
                <a:tc>
                  <a:txBody>
                    <a:bodyPr/>
                    <a:lstStyle/>
                    <a:p>
                      <a:r>
                        <a:rPr lang="en-US"/>
                        <a:t>Function it would serve</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46813046"/>
                  </a:ext>
                </a:extLst>
              </a:tr>
              <a:tr h="573296">
                <a:tc>
                  <a:txBody>
                    <a:bodyPr/>
                    <a:lstStyle/>
                    <a:p>
                      <a:r>
                        <a:rPr lang="en-US"/>
                        <a:t>Estimated upfront cost</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973205836"/>
                  </a:ext>
                </a:extLst>
              </a:tr>
              <a:tr h="4915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t>Estimated recurring cost</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512707981"/>
                  </a:ext>
                </a:extLst>
              </a:tr>
              <a:tr h="4915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t>Proposed funding mechanism</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8841732"/>
                  </a:ext>
                </a:extLst>
              </a:tr>
              <a:tr h="491591">
                <a:tc>
                  <a:txBody>
                    <a:bodyPr/>
                    <a:lstStyle/>
                    <a:p>
                      <a:r>
                        <a:rPr lang="en-US"/>
                        <a:t>Estimated ROI</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63581613"/>
                  </a:ext>
                </a:extLst>
              </a:tr>
              <a:tr h="491591">
                <a:tc>
                  <a:txBody>
                    <a:bodyPr/>
                    <a:lstStyle/>
                    <a:p>
                      <a:r>
                        <a:rPr lang="en-US" i="1"/>
                        <a:t>Other consideration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859328184"/>
                  </a:ext>
                </a:extLst>
              </a:tr>
              <a:tr h="491591">
                <a:tc>
                  <a:txBody>
                    <a:bodyPr/>
                    <a:lstStyle/>
                    <a:p>
                      <a:r>
                        <a:rPr lang="en-US" b="0" i="1"/>
                        <a:t>Other consideration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l"/>
                      <a:r>
                        <a:rPr lang="en-US" b="0" dirty="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944045591"/>
                  </a:ext>
                </a:extLst>
              </a:tr>
            </a:tbl>
          </a:graphicData>
        </a:graphic>
      </p:graphicFrame>
      <p:sp>
        <p:nvSpPr>
          <p:cNvPr id="7" name="Rectangle 6">
            <a:extLst>
              <a:ext uri="{FF2B5EF4-FFF2-40B4-BE49-F238E27FC236}">
                <a16:creationId xmlns:a16="http://schemas.microsoft.com/office/drawing/2014/main" id="{71D524A2-2AE6-4742-A1AF-B0F3ED5D5EF6}"/>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CUSTOMIZABLE SLIDE</a:t>
            </a:r>
          </a:p>
        </p:txBody>
      </p:sp>
    </p:spTree>
    <p:extLst>
      <p:ext uri="{BB962C8B-B14F-4D97-AF65-F5344CB8AC3E}">
        <p14:creationId xmlns:p14="http://schemas.microsoft.com/office/powerpoint/2010/main" val="119879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F11A7-02C5-4D40-8D29-E916908F8FDC}"/>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9645096F-D412-4864-BD59-93A1E0BB4143}"/>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1485F53A-1004-4520-A200-4A03C0213139}"/>
              </a:ext>
            </a:extLst>
          </p:cNvPr>
          <p:cNvSpPr>
            <a:spLocks noGrp="1"/>
          </p:cNvSpPr>
          <p:nvPr>
            <p:ph type="title"/>
          </p:nvPr>
        </p:nvSpPr>
        <p:spPr/>
        <p:txBody>
          <a:bodyPr/>
          <a:lstStyle/>
          <a:p>
            <a:r>
              <a:rPr lang="en-US"/>
              <a:t>Education investment requirements and returns</a:t>
            </a:r>
          </a:p>
        </p:txBody>
      </p:sp>
      <p:sp>
        <p:nvSpPr>
          <p:cNvPr id="29" name="Text Placeholder 1">
            <a:extLst>
              <a:ext uri="{FF2B5EF4-FFF2-40B4-BE49-F238E27FC236}">
                <a16:creationId xmlns:a16="http://schemas.microsoft.com/office/drawing/2014/main" id="{7A696C70-1439-4351-ACA0-B67DA6067B39}"/>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graphicFrame>
        <p:nvGraphicFramePr>
          <p:cNvPr id="30" name="Table 5">
            <a:extLst>
              <a:ext uri="{FF2B5EF4-FFF2-40B4-BE49-F238E27FC236}">
                <a16:creationId xmlns:a16="http://schemas.microsoft.com/office/drawing/2014/main" id="{6D01417A-3923-464D-BD68-CD473A16FFEE}"/>
              </a:ext>
            </a:extLst>
          </p:cNvPr>
          <p:cNvGraphicFramePr>
            <a:graphicFrameLocks noGrp="1"/>
          </p:cNvGraphicFramePr>
          <p:nvPr>
            <p:extLst>
              <p:ext uri="{D42A27DB-BD31-4B8C-83A1-F6EECF244321}">
                <p14:modId xmlns:p14="http://schemas.microsoft.com/office/powerpoint/2010/main" val="4164816781"/>
              </p:ext>
            </p:extLst>
          </p:nvPr>
        </p:nvGraphicFramePr>
        <p:xfrm>
          <a:off x="991604" y="1241659"/>
          <a:ext cx="10563227" cy="4730040"/>
        </p:xfrm>
        <a:graphic>
          <a:graphicData uri="http://schemas.openxmlformats.org/drawingml/2006/table">
            <a:tbl>
              <a:tblPr firstRow="1" lastRow="1" bandRow="1">
                <a:tableStyleId>{C083E6E3-FA7D-4D7B-A595-EF9225AFEA82}</a:tableStyleId>
              </a:tblPr>
              <a:tblGrid>
                <a:gridCol w="2434990">
                  <a:extLst>
                    <a:ext uri="{9D8B030D-6E8A-4147-A177-3AD203B41FA5}">
                      <a16:colId xmlns:a16="http://schemas.microsoft.com/office/drawing/2014/main" val="3180529134"/>
                    </a:ext>
                  </a:extLst>
                </a:gridCol>
                <a:gridCol w="8128237">
                  <a:extLst>
                    <a:ext uri="{9D8B030D-6E8A-4147-A177-3AD203B41FA5}">
                      <a16:colId xmlns:a16="http://schemas.microsoft.com/office/drawing/2014/main" val="1518111407"/>
                    </a:ext>
                  </a:extLst>
                </a:gridCol>
              </a:tblGrid>
              <a:tr h="5256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t>Requirements to make this investment</a:t>
                      </a: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Proposed ideas and solutions</a:t>
                      </a: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571574"/>
                  </a:ext>
                </a:extLst>
              </a:tr>
              <a:tr h="573296">
                <a:tc>
                  <a:txBody>
                    <a:bodyPr/>
                    <a:lstStyle/>
                    <a:p>
                      <a:r>
                        <a:rPr lang="en-US"/>
                        <a:t>Type of education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430241716"/>
                  </a:ext>
                </a:extLst>
              </a:tr>
              <a:tr h="573296">
                <a:tc>
                  <a:txBody>
                    <a:bodyPr/>
                    <a:lstStyle/>
                    <a:p>
                      <a:r>
                        <a:rPr lang="en-US"/>
                        <a:t>Function it would serve</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46813046"/>
                  </a:ext>
                </a:extLst>
              </a:tr>
              <a:tr h="573296">
                <a:tc>
                  <a:txBody>
                    <a:bodyPr/>
                    <a:lstStyle/>
                    <a:p>
                      <a:r>
                        <a:rPr lang="en-US"/>
                        <a:t>Estimated upfront cost</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973205836"/>
                  </a:ext>
                </a:extLst>
              </a:tr>
              <a:tr h="4915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t>Estimated recurring cost</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512707981"/>
                  </a:ext>
                </a:extLst>
              </a:tr>
              <a:tr h="4915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t>Proposed funding mechanism</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8841732"/>
                  </a:ext>
                </a:extLst>
              </a:tr>
              <a:tr h="491591">
                <a:tc>
                  <a:txBody>
                    <a:bodyPr/>
                    <a:lstStyle/>
                    <a:p>
                      <a:r>
                        <a:rPr lang="en-US"/>
                        <a:t>Estimated ROI</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63581613"/>
                  </a:ext>
                </a:extLst>
              </a:tr>
              <a:tr h="491591">
                <a:tc>
                  <a:txBody>
                    <a:bodyPr/>
                    <a:lstStyle/>
                    <a:p>
                      <a:r>
                        <a:rPr lang="en-US" i="1"/>
                        <a:t>Other consideration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b="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859328184"/>
                  </a:ext>
                </a:extLst>
              </a:tr>
              <a:tr h="491591">
                <a:tc>
                  <a:txBody>
                    <a:bodyPr/>
                    <a:lstStyle/>
                    <a:p>
                      <a:r>
                        <a:rPr lang="en-US" b="0" i="1"/>
                        <a:t>Other consideration</a:t>
                      </a:r>
                    </a:p>
                  </a:txBody>
                  <a:tcPr anchor="ctr">
                    <a:lnR w="12700" cap="flat" cmpd="sng" algn="ctr">
                      <a:solidFill>
                        <a:schemeClr val="accent6"/>
                      </a:solidFill>
                      <a:prstDash val="solid"/>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l"/>
                      <a:r>
                        <a:rPr lang="en-US" b="0" dirty="0">
                          <a:solidFill>
                            <a:schemeClr val="tx1"/>
                          </a:solidFill>
                        </a:rPr>
                        <a:t>[insert notes]</a:t>
                      </a: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944045591"/>
                  </a:ext>
                </a:extLst>
              </a:tr>
            </a:tbl>
          </a:graphicData>
        </a:graphic>
      </p:graphicFrame>
      <p:sp>
        <p:nvSpPr>
          <p:cNvPr id="7" name="Rectangle 6">
            <a:extLst>
              <a:ext uri="{FF2B5EF4-FFF2-40B4-BE49-F238E27FC236}">
                <a16:creationId xmlns:a16="http://schemas.microsoft.com/office/drawing/2014/main" id="{D2A66EA4-081F-47F6-8143-B8E8942FE796}"/>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CUSTOMIZABLE SLIDE</a:t>
            </a:r>
          </a:p>
        </p:txBody>
      </p:sp>
    </p:spTree>
    <p:extLst>
      <p:ext uri="{BB962C8B-B14F-4D97-AF65-F5344CB8AC3E}">
        <p14:creationId xmlns:p14="http://schemas.microsoft.com/office/powerpoint/2010/main" val="105057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45081-0958-416A-8F09-B5947FFC51C0}"/>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7EF8C5F9-A63C-4F89-9FAE-DB92225F828C}"/>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1D6F256E-4C65-4FCA-9D7D-5B1750DB7CB1}"/>
              </a:ext>
            </a:extLst>
          </p:cNvPr>
          <p:cNvSpPr>
            <a:spLocks noGrp="1"/>
          </p:cNvSpPr>
          <p:nvPr>
            <p:ph type="title"/>
          </p:nvPr>
        </p:nvSpPr>
        <p:spPr>
          <a:xfrm>
            <a:off x="612774" y="588771"/>
            <a:ext cx="10972801" cy="540917"/>
          </a:xfrm>
        </p:spPr>
        <p:txBody>
          <a:bodyPr/>
          <a:lstStyle/>
          <a:p>
            <a:r>
              <a:rPr lang="en-US" dirty="0"/>
              <a:t>Executive summary: Recommendations and next steps</a:t>
            </a:r>
          </a:p>
        </p:txBody>
      </p:sp>
      <p:sp>
        <p:nvSpPr>
          <p:cNvPr id="5" name="Rectangle 4">
            <a:extLst>
              <a:ext uri="{FF2B5EF4-FFF2-40B4-BE49-F238E27FC236}">
                <a16:creationId xmlns:a16="http://schemas.microsoft.com/office/drawing/2014/main" id="{24745B60-6E99-4328-9D9A-74B11D0E27D5}"/>
              </a:ext>
            </a:extLst>
          </p:cNvPr>
          <p:cNvSpPr/>
          <p:nvPr/>
        </p:nvSpPr>
        <p:spPr bwMode="gray">
          <a:xfrm>
            <a:off x="612771" y="1687378"/>
            <a:ext cx="10963657" cy="4062200"/>
          </a:xfrm>
          <a:prstGeom prst="rect">
            <a:avLst/>
          </a:prstGeom>
          <a:solidFill>
            <a:schemeClr val="bg2"/>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CEF741-5367-42EF-8DE2-548EC828F883}"/>
              </a:ext>
            </a:extLst>
          </p:cNvPr>
          <p:cNvSpPr/>
          <p:nvPr/>
        </p:nvSpPr>
        <p:spPr bwMode="gray">
          <a:xfrm>
            <a:off x="612772" y="1668330"/>
            <a:ext cx="10963657" cy="441251"/>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Key Recommendations</a:t>
            </a:r>
          </a:p>
        </p:txBody>
      </p:sp>
      <p:sp>
        <p:nvSpPr>
          <p:cNvPr id="7" name="TextBox 6">
            <a:extLst>
              <a:ext uri="{FF2B5EF4-FFF2-40B4-BE49-F238E27FC236}">
                <a16:creationId xmlns:a16="http://schemas.microsoft.com/office/drawing/2014/main" id="{ECAF0E60-77CC-4031-9214-9CFF02C3BC12}"/>
              </a:ext>
            </a:extLst>
          </p:cNvPr>
          <p:cNvSpPr txBox="1"/>
          <p:nvPr/>
        </p:nvSpPr>
        <p:spPr bwMode="gray">
          <a:xfrm>
            <a:off x="882437" y="2714806"/>
            <a:ext cx="9201617" cy="1446550"/>
          </a:xfrm>
          <a:prstGeom prst="rect">
            <a:avLst/>
          </a:prstGeom>
          <a:noFill/>
        </p:spPr>
        <p:txBody>
          <a:bodyPr wrap="square" lIns="0" tIns="0" rIns="0" bIns="0" rtlCol="0">
            <a:spAutoFit/>
          </a:bodyPr>
          <a:lstStyle/>
          <a:p>
            <a:pPr marL="173038" indent="-173038" defTabSz="897920" fontAlgn="base">
              <a:spcBef>
                <a:spcPts val="1200"/>
              </a:spcBef>
              <a:spcAft>
                <a:spcPct val="0"/>
              </a:spcAft>
              <a:buClr>
                <a:schemeClr val="accent6"/>
              </a:buClr>
              <a:buFont typeface="Arial" panose="020B0604020202020204" pitchFamily="34" charset="0"/>
              <a:buChar char="•"/>
            </a:pPr>
            <a:r>
              <a:rPr lang="en-GB" sz="1600">
                <a:solidFill>
                  <a:srgbClr val="333E48"/>
                </a:solidFill>
                <a:ea typeface="ＭＳ Ｐゴシック" pitchFamily="34" charset="-128"/>
              </a:rPr>
              <a:t>[Insert recommendation or next step]</a:t>
            </a:r>
          </a:p>
          <a:p>
            <a:pPr marL="173038" indent="-173038" defTabSz="897920" fontAlgn="base">
              <a:spcBef>
                <a:spcPts val="1200"/>
              </a:spcBef>
              <a:spcAft>
                <a:spcPct val="0"/>
              </a:spcAft>
              <a:buClr>
                <a:schemeClr val="accent6"/>
              </a:buClr>
              <a:buFont typeface="Arial" panose="020B0604020202020204" pitchFamily="34" charset="0"/>
              <a:buChar char="•"/>
            </a:pPr>
            <a:r>
              <a:rPr lang="en-GB" sz="1600">
                <a:solidFill>
                  <a:srgbClr val="333E48"/>
                </a:solidFill>
                <a:ea typeface="ＭＳ Ｐゴシック" pitchFamily="34" charset="-128"/>
              </a:rPr>
              <a:t>[Insert recommendation or next step]</a:t>
            </a:r>
          </a:p>
          <a:p>
            <a:pPr marL="173038" indent="-173038" defTabSz="897920" fontAlgn="base">
              <a:spcBef>
                <a:spcPts val="1200"/>
              </a:spcBef>
              <a:spcAft>
                <a:spcPct val="0"/>
              </a:spcAft>
              <a:buClr>
                <a:schemeClr val="accent6"/>
              </a:buClr>
              <a:buFont typeface="Arial" panose="020B0604020202020204" pitchFamily="34" charset="0"/>
              <a:buChar char="•"/>
            </a:pPr>
            <a:r>
              <a:rPr lang="en-GB" sz="1600">
                <a:solidFill>
                  <a:srgbClr val="333E48"/>
                </a:solidFill>
                <a:ea typeface="ＭＳ Ｐゴシック" pitchFamily="34" charset="-128"/>
              </a:rPr>
              <a:t>[Insert recommendation or next step]</a:t>
            </a:r>
          </a:p>
          <a:p>
            <a:pPr marL="173038" indent="-173038" defTabSz="897920" fontAlgn="base">
              <a:spcBef>
                <a:spcPts val="1200"/>
              </a:spcBef>
              <a:spcAft>
                <a:spcPct val="0"/>
              </a:spcAft>
              <a:buClr>
                <a:schemeClr val="accent6"/>
              </a:buClr>
              <a:buFont typeface="Arial" panose="020B0604020202020204" pitchFamily="34" charset="0"/>
              <a:buChar char="•"/>
            </a:pPr>
            <a:r>
              <a:rPr lang="en-GB" sz="1600">
                <a:solidFill>
                  <a:srgbClr val="333E48"/>
                </a:solidFill>
                <a:ea typeface="ＭＳ Ｐゴシック" pitchFamily="34" charset="-128"/>
              </a:rPr>
              <a:t>[Insert recommendation or next step]</a:t>
            </a:r>
          </a:p>
        </p:txBody>
      </p:sp>
      <p:sp>
        <p:nvSpPr>
          <p:cNvPr id="8" name="Text Placeholder 1">
            <a:extLst>
              <a:ext uri="{FF2B5EF4-FFF2-40B4-BE49-F238E27FC236}">
                <a16:creationId xmlns:a16="http://schemas.microsoft.com/office/drawing/2014/main" id="{D3ADB30B-4156-44B6-875A-6908D9E4412F}"/>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
        <p:nvSpPr>
          <p:cNvPr id="9" name="Rectangle 8">
            <a:extLst>
              <a:ext uri="{FF2B5EF4-FFF2-40B4-BE49-F238E27FC236}">
                <a16:creationId xmlns:a16="http://schemas.microsoft.com/office/drawing/2014/main" id="{87F69669-B13A-4F1F-8D8A-B603A1521FA8}"/>
              </a:ext>
            </a:extLst>
          </p:cNvPr>
          <p:cNvSpPr/>
          <p:nvPr/>
        </p:nvSpPr>
        <p:spPr bwMode="gray">
          <a:xfrm>
            <a:off x="8839202" y="9832"/>
            <a:ext cx="3352800" cy="3048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CUSTOMIZABLE SLIDE</a:t>
            </a:r>
          </a:p>
        </p:txBody>
      </p:sp>
    </p:spTree>
    <p:extLst>
      <p:ext uri="{BB962C8B-B14F-4D97-AF65-F5344CB8AC3E}">
        <p14:creationId xmlns:p14="http://schemas.microsoft.com/office/powerpoint/2010/main" val="427593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6">
            <a:extLst>
              <a:ext uri="{FF2B5EF4-FFF2-40B4-BE49-F238E27FC236}">
                <a16:creationId xmlns:a16="http://schemas.microsoft.com/office/drawing/2014/main" id="{DABD380D-6666-4504-9AF5-44D414BFB8AF}"/>
              </a:ext>
            </a:extLst>
          </p:cNvPr>
          <p:cNvGraphicFramePr>
            <a:graphicFrameLocks noGrp="1"/>
          </p:cNvGraphicFramePr>
          <p:nvPr>
            <p:extLst>
              <p:ext uri="{D42A27DB-BD31-4B8C-83A1-F6EECF244321}">
                <p14:modId xmlns:p14="http://schemas.microsoft.com/office/powerpoint/2010/main" val="3903030910"/>
              </p:ext>
            </p:extLst>
          </p:nvPr>
        </p:nvGraphicFramePr>
        <p:xfrm>
          <a:off x="2959100" y="1370457"/>
          <a:ext cx="6273800" cy="4294315"/>
        </p:xfrm>
        <a:graphic>
          <a:graphicData uri="http://schemas.openxmlformats.org/drawingml/2006/table">
            <a:tbl>
              <a:tblPr firstRow="1" bandRow="1">
                <a:effectLst>
                  <a:outerShdw blurRad="203200" dist="38100" dir="5400000" algn="t" rotWithShape="0">
                    <a:schemeClr val="accent3">
                      <a:alpha val="40000"/>
                    </a:schemeClr>
                  </a:outerShdw>
                </a:effectLst>
                <a:tableStyleId>{C083E6E3-FA7D-4D7B-A595-EF9225AFEA82}</a:tableStyleId>
              </a:tblPr>
              <a:tblGrid>
                <a:gridCol w="6273800">
                  <a:extLst>
                    <a:ext uri="{9D8B030D-6E8A-4147-A177-3AD203B41FA5}">
                      <a16:colId xmlns:a16="http://schemas.microsoft.com/office/drawing/2014/main" val="2676183588"/>
                    </a:ext>
                  </a:extLst>
                </a:gridCol>
              </a:tblGrid>
              <a:tr h="0">
                <a:tc>
                  <a:txBody>
                    <a:bodyPr/>
                    <a:lstStyle/>
                    <a:p>
                      <a:r>
                        <a:rPr lang="en-US" sz="1000"/>
                        <a:t>SPONSORED BY ASTRAZENECA IN PARTNERSHIP WITH THE LUNG AMBITION ALLIANCE</a:t>
                      </a:r>
                    </a:p>
                  </a:txBody>
                  <a:tcPr marL="182880" marR="182880" marT="182880" marB="182880" anchor="ctr">
                    <a:lnL>
                      <a:noFill/>
                    </a:lnL>
                    <a:lnR>
                      <a:noFill/>
                    </a:lnR>
                    <a:lnT w="5715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9472772"/>
                  </a:ext>
                </a:extLst>
              </a:tr>
              <a:tr h="822960">
                <a:tc>
                  <a:txBody>
                    <a:bodyPr/>
                    <a:lstStyle/>
                    <a:p>
                      <a:endParaRPr lang="en-US"/>
                    </a:p>
                  </a:txBody>
                  <a:tcPr marL="182880" marR="182880" marT="182880" marB="182880">
                    <a:lnL>
                      <a:noFill/>
                    </a:lnL>
                    <a:lnR>
                      <a:noFill/>
                    </a:lnR>
                    <a:lnT w="127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8445"/>
                  </a:ext>
                </a:extLst>
              </a:tr>
              <a:tr h="0">
                <a:tc>
                  <a:txBody>
                    <a:bodyPr/>
                    <a:lstStyle/>
                    <a:p>
                      <a:pPr marL="0" marR="0" lvl="0" indent="0" algn="l" defTabSz="640080" rtl="0" eaLnBrk="1" fontAlgn="auto" latinLnBrk="0" hangingPunct="1">
                        <a:lnSpc>
                          <a:spcPct val="130000"/>
                        </a:lnSpc>
                        <a:spcBef>
                          <a:spcPts val="1800"/>
                        </a:spcBef>
                        <a:spcAft>
                          <a:spcPts val="0"/>
                        </a:spcAft>
                        <a:buClr>
                          <a:schemeClr val="accent6"/>
                        </a:buClr>
                        <a:buSzTx/>
                        <a:buFontTx/>
                        <a:buNone/>
                        <a:tabLst/>
                        <a:defRPr/>
                      </a:pPr>
                      <a:r>
                        <a:rPr lang="en-GB" sz="900" kern="1200">
                          <a:solidFill>
                            <a:schemeClr val="tx1"/>
                          </a:solidFill>
                          <a:effectLst/>
                          <a:latin typeface="+mn-lt"/>
                          <a:ea typeface="+mn-ea"/>
                          <a:cs typeface="+mn-cs"/>
                        </a:rPr>
                        <a:t>The Lung Ambition Alliance, a global coalition with partners across disciplines in over 50 countries, was formed to combat lung cancer through accelerating innovation and driving forward meaningful improvements for people with lung cancer. We do this by advocating for improved approaches in three areas: screening and early diagnosis, accelerated delivery of innovative medicine, and improved quality care.</a:t>
                      </a:r>
                      <a:endParaRPr lang="en-US" sz="900" kern="1200">
                        <a:solidFill>
                          <a:schemeClr val="tx1"/>
                        </a:solidFill>
                        <a:effectLst/>
                        <a:latin typeface="+mn-lt"/>
                        <a:ea typeface="+mn-ea"/>
                        <a:cs typeface="+mn-cs"/>
                      </a:endParaRPr>
                    </a:p>
                  </a:txBody>
                  <a:tcPr marL="182880" marR="182880" marT="182880" marB="18288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8081117"/>
                  </a:ext>
                </a:extLst>
              </a:tr>
              <a:tr h="0">
                <a:tc>
                  <a:txBody>
                    <a:bodyPr/>
                    <a:lstStyle/>
                    <a:p>
                      <a:pPr>
                        <a:lnSpc>
                          <a:spcPct val="130000"/>
                        </a:lnSpc>
                        <a:spcBef>
                          <a:spcPts val="1800"/>
                        </a:spcBef>
                        <a:buClr>
                          <a:schemeClr val="accent6"/>
                        </a:buClr>
                      </a:pPr>
                      <a:r>
                        <a:rPr lang="en-US" sz="900"/>
                        <a:t>This report is sponsored by AstraZeneca, an Advisory Board member organization. Representatives of AstraZeneca helped select the topics and issues addressed. Advisory Board experts wrote the report, maintained final editorial approval, and conducted the underlying research independently and objectively. Advisory Board does not endorse any company, organization, product or brand mentioned herein.</a:t>
                      </a:r>
                    </a:p>
                    <a:p>
                      <a:pPr>
                        <a:lnSpc>
                          <a:spcPct val="130000"/>
                        </a:lnSpc>
                        <a:spcBef>
                          <a:spcPts val="1800"/>
                        </a:spcBef>
                        <a:buClr>
                          <a:schemeClr val="accent6"/>
                        </a:buClr>
                      </a:pPr>
                      <a:r>
                        <a:rPr lang="en-US" sz="900"/>
                        <a:t>To learn more, view our </a:t>
                      </a:r>
                      <a:r>
                        <a:rPr lang="en-US" sz="900">
                          <a:hlinkClick r:id="rId3"/>
                        </a:rPr>
                        <a:t>editorial guidelines</a:t>
                      </a:r>
                      <a:r>
                        <a:rPr lang="en-US" sz="900"/>
                        <a:t>.</a:t>
                      </a:r>
                    </a:p>
                    <a:p>
                      <a:pPr>
                        <a:lnSpc>
                          <a:spcPct val="130000"/>
                        </a:lnSpc>
                        <a:spcBef>
                          <a:spcPts val="1800"/>
                        </a:spcBef>
                        <a:buClr>
                          <a:schemeClr val="accent6"/>
                        </a:buClr>
                      </a:pPr>
                      <a:endParaRPr lang="en-US" sz="900"/>
                    </a:p>
                  </a:txBody>
                  <a:tcPr marL="182880" marR="182880" marT="182880" marB="182880">
                    <a:lnL>
                      <a:noFill/>
                    </a:lnL>
                    <a:lnR>
                      <a:noFill/>
                    </a:lnR>
                    <a:lnT>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2323805"/>
                  </a:ext>
                </a:extLst>
              </a:tr>
            </a:tbl>
          </a:graphicData>
        </a:graphic>
      </p:graphicFrame>
      <p:pic>
        <p:nvPicPr>
          <p:cNvPr id="6" name="Picture 5" descr="A picture containing logo&#10;&#10;Description automatically generated">
            <a:extLst>
              <a:ext uri="{FF2B5EF4-FFF2-40B4-BE49-F238E27FC236}">
                <a16:creationId xmlns:a16="http://schemas.microsoft.com/office/drawing/2014/main" id="{DDC42E36-D5FE-4218-BCC5-0E7919AAD066}"/>
              </a:ext>
            </a:extLst>
          </p:cNvPr>
          <p:cNvPicPr>
            <a:picLocks noChangeAspect="1"/>
          </p:cNvPicPr>
          <p:nvPr/>
        </p:nvPicPr>
        <p:blipFill>
          <a:blip r:embed="rId4"/>
          <a:stretch>
            <a:fillRect/>
          </a:stretch>
        </p:blipFill>
        <p:spPr>
          <a:xfrm>
            <a:off x="3058965" y="1739900"/>
            <a:ext cx="1957536" cy="1004701"/>
          </a:xfrm>
          <a:prstGeom prst="rect">
            <a:avLst/>
          </a:prstGeom>
        </p:spPr>
      </p:pic>
    </p:spTree>
    <p:extLst>
      <p:ext uri="{BB962C8B-B14F-4D97-AF65-F5344CB8AC3E}">
        <p14:creationId xmlns:p14="http://schemas.microsoft.com/office/powerpoint/2010/main" val="416322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B45A05-6211-4A63-9262-984D458A789A}"/>
              </a:ext>
            </a:extLst>
          </p:cNvPr>
          <p:cNvSpPr>
            <a:spLocks noGrp="1"/>
          </p:cNvSpPr>
          <p:nvPr>
            <p:ph type="body" sz="quarter" idx="19"/>
          </p:nvPr>
        </p:nvSpPr>
        <p:spPr>
          <a:xfrm>
            <a:off x="2708217" y="3804911"/>
            <a:ext cx="7958141" cy="1348061"/>
          </a:xfrm>
        </p:spPr>
        <p:txBody>
          <a:bodyPr/>
          <a:lstStyle/>
          <a:p>
            <a:r>
              <a:rPr lang="en-US"/>
              <a:t>Current state of lung cancer detection</a:t>
            </a:r>
          </a:p>
        </p:txBody>
      </p:sp>
      <p:sp>
        <p:nvSpPr>
          <p:cNvPr id="3" name="Text Placeholder 2">
            <a:extLst>
              <a:ext uri="{FF2B5EF4-FFF2-40B4-BE49-F238E27FC236}">
                <a16:creationId xmlns:a16="http://schemas.microsoft.com/office/drawing/2014/main" id="{36BAF257-EBD9-4B81-B3C0-5669F2C698C4}"/>
              </a:ext>
            </a:extLst>
          </p:cNvPr>
          <p:cNvSpPr>
            <a:spLocks noGrp="1"/>
          </p:cNvSpPr>
          <p:nvPr>
            <p:ph type="body" sz="quarter" idx="20"/>
          </p:nvPr>
        </p:nvSpPr>
        <p:spPr/>
        <p:txBody>
          <a:bodyPr/>
          <a:lstStyle/>
          <a:p>
            <a:r>
              <a:rPr lang="en-US"/>
              <a:t>01</a:t>
            </a:r>
          </a:p>
        </p:txBody>
      </p:sp>
    </p:spTree>
    <p:extLst>
      <p:ext uri="{BB962C8B-B14F-4D97-AF65-F5344CB8AC3E}">
        <p14:creationId xmlns:p14="http://schemas.microsoft.com/office/powerpoint/2010/main" val="591430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53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7447E5-CBCF-4ED7-88BA-82FD4A8D5DC1}"/>
              </a:ext>
            </a:extLst>
          </p:cNvPr>
          <p:cNvSpPr>
            <a:spLocks noGrp="1"/>
          </p:cNvSpPr>
          <p:nvPr>
            <p:ph type="body" sz="quarter" idx="28"/>
          </p:nvPr>
        </p:nvSpPr>
        <p:spPr>
          <a:xfrm>
            <a:off x="700666" y="6110145"/>
            <a:ext cx="3657600" cy="107722"/>
          </a:xfrm>
        </p:spPr>
        <p:txBody>
          <a:bodyPr/>
          <a:lstStyle/>
          <a:p>
            <a:pPr marL="0" indent="0">
              <a:buNone/>
            </a:pPr>
            <a:r>
              <a:rPr lang="en-US"/>
              <a:t>USPSTF, United States Preventive Services Task Force; CT, Computerized tomography. </a:t>
            </a:r>
          </a:p>
        </p:txBody>
      </p:sp>
      <p:sp>
        <p:nvSpPr>
          <p:cNvPr id="3" name="Text Placeholder 2">
            <a:extLst>
              <a:ext uri="{FF2B5EF4-FFF2-40B4-BE49-F238E27FC236}">
                <a16:creationId xmlns:a16="http://schemas.microsoft.com/office/drawing/2014/main" id="{8FF3792D-5676-4C40-A262-BD0D85B6C828}"/>
              </a:ext>
            </a:extLst>
          </p:cNvPr>
          <p:cNvSpPr>
            <a:spLocks noGrp="1"/>
          </p:cNvSpPr>
          <p:nvPr>
            <p:ph type="body" sz="quarter" idx="27"/>
          </p:nvPr>
        </p:nvSpPr>
        <p:spPr>
          <a:xfrm>
            <a:off x="8209909" y="5635179"/>
            <a:ext cx="3366521" cy="538609"/>
          </a:xfrm>
        </p:spPr>
        <p:txBody>
          <a:bodyPr/>
          <a:lstStyle/>
          <a:p>
            <a:r>
              <a:rPr lang="en-US" dirty="0"/>
              <a:t>Source: “Lung Cancer: Screening”, US Preventive Services Task Force, Sept. 22, 2022, https://www.uspreventiveservicestaskforce.org/uspstf/recommendation/lung-cancer-screening. “Lung Cancer Screening with Low Dose Computed Tomography (LDCT)”, Centers for Medicare and Medicaid Services, Sept 22, 2022, https://www.cms.gov/medicare-coverage-database/view/ncd.aspx?NCDId=364</a:t>
            </a:r>
          </a:p>
        </p:txBody>
      </p:sp>
      <p:sp>
        <p:nvSpPr>
          <p:cNvPr id="4" name="Title 3">
            <a:extLst>
              <a:ext uri="{FF2B5EF4-FFF2-40B4-BE49-F238E27FC236}">
                <a16:creationId xmlns:a16="http://schemas.microsoft.com/office/drawing/2014/main" id="{5BA8AAF2-9E8D-4C25-B829-E7DA587733EB}"/>
              </a:ext>
            </a:extLst>
          </p:cNvPr>
          <p:cNvSpPr>
            <a:spLocks noGrp="1"/>
          </p:cNvSpPr>
          <p:nvPr>
            <p:ph type="title"/>
          </p:nvPr>
        </p:nvSpPr>
        <p:spPr>
          <a:xfrm>
            <a:off x="612774" y="588771"/>
            <a:ext cx="10972801" cy="540917"/>
          </a:xfrm>
        </p:spPr>
        <p:txBody>
          <a:bodyPr/>
          <a:lstStyle/>
          <a:p>
            <a:r>
              <a:rPr lang="en-US"/>
              <a:t>Lung cancer screening guidelines and coverage expands</a:t>
            </a:r>
          </a:p>
        </p:txBody>
      </p:sp>
      <p:graphicFrame>
        <p:nvGraphicFramePr>
          <p:cNvPr id="7" name="Table 6">
            <a:extLst>
              <a:ext uri="{FF2B5EF4-FFF2-40B4-BE49-F238E27FC236}">
                <a16:creationId xmlns:a16="http://schemas.microsoft.com/office/drawing/2014/main" id="{169BFA5F-AD4C-4AC4-849C-6D2A0FFD4D0D}"/>
              </a:ext>
            </a:extLst>
          </p:cNvPr>
          <p:cNvGraphicFramePr>
            <a:graphicFrameLocks noGrp="1"/>
          </p:cNvGraphicFramePr>
          <p:nvPr/>
        </p:nvGraphicFramePr>
        <p:xfrm>
          <a:off x="656430" y="2100409"/>
          <a:ext cx="6590034" cy="2382012"/>
        </p:xfrm>
        <a:graphic>
          <a:graphicData uri="http://schemas.openxmlformats.org/drawingml/2006/table">
            <a:tbl>
              <a:tblPr firstRow="1" bandRow="1">
                <a:tableStyleId>{3B4B98B0-60AC-42C2-AFA5-B58CD77FA1E5}</a:tableStyleId>
              </a:tblPr>
              <a:tblGrid>
                <a:gridCol w="1097280">
                  <a:extLst>
                    <a:ext uri="{9D8B030D-6E8A-4147-A177-3AD203B41FA5}">
                      <a16:colId xmlns:a16="http://schemas.microsoft.com/office/drawing/2014/main" val="20000"/>
                    </a:ext>
                  </a:extLst>
                </a:gridCol>
                <a:gridCol w="2746377">
                  <a:extLst>
                    <a:ext uri="{9D8B030D-6E8A-4147-A177-3AD203B41FA5}">
                      <a16:colId xmlns:a16="http://schemas.microsoft.com/office/drawing/2014/main" val="20001"/>
                    </a:ext>
                  </a:extLst>
                </a:gridCol>
                <a:gridCol w="2746377">
                  <a:extLst>
                    <a:ext uri="{9D8B030D-6E8A-4147-A177-3AD203B41FA5}">
                      <a16:colId xmlns:a16="http://schemas.microsoft.com/office/drawing/2014/main" val="20002"/>
                    </a:ext>
                  </a:extLst>
                </a:gridCol>
              </a:tblGrid>
              <a:tr h="0">
                <a:tc>
                  <a:txBody>
                    <a:bodyPr/>
                    <a:lstStyle/>
                    <a:p>
                      <a:endParaRPr lang="en-US" sz="1500">
                        <a:latin typeface="+mn-lt"/>
                      </a:endParaRPr>
                    </a:p>
                  </a:txBody>
                  <a:tcPr/>
                </a:tc>
                <a:tc>
                  <a:txBody>
                    <a:bodyPr/>
                    <a:lstStyle/>
                    <a:p>
                      <a:r>
                        <a:rPr lang="en-US" sz="1500"/>
                        <a:t>2013 Guidelines</a:t>
                      </a:r>
                      <a:endParaRPr lang="en-US" sz="1500">
                        <a:latin typeface="+mn-lt"/>
                      </a:endParaRPr>
                    </a:p>
                  </a:txBody>
                  <a:tcPr/>
                </a:tc>
                <a:tc>
                  <a:txBody>
                    <a:bodyPr/>
                    <a:lstStyle/>
                    <a:p>
                      <a:r>
                        <a:rPr lang="en-US" sz="1500"/>
                        <a:t>2021 Guidelines</a:t>
                      </a:r>
                      <a:endParaRPr lang="en-US" sz="1500">
                        <a:latin typeface="+mn-lt"/>
                      </a:endParaRPr>
                    </a:p>
                  </a:txBody>
                  <a:tcPr/>
                </a:tc>
                <a:extLst>
                  <a:ext uri="{0D108BD9-81ED-4DB2-BD59-A6C34878D82A}">
                    <a16:rowId xmlns:a16="http://schemas.microsoft.com/office/drawing/2014/main" val="10000"/>
                  </a:ext>
                </a:extLst>
              </a:tr>
              <a:tr h="220999">
                <a:tc>
                  <a:txBody>
                    <a:bodyPr/>
                    <a:lstStyle/>
                    <a:p>
                      <a:pPr marL="0" marR="0">
                        <a:lnSpc>
                          <a:spcPct val="106000"/>
                        </a:lnSpc>
                        <a:spcBef>
                          <a:spcPts val="500"/>
                        </a:spcBef>
                        <a:spcAft>
                          <a:spcPts val="0"/>
                        </a:spcAft>
                      </a:pPr>
                      <a:r>
                        <a:rPr lang="en-US" sz="1500">
                          <a:effectLst/>
                        </a:rPr>
                        <a:t>Eligibility</a:t>
                      </a:r>
                      <a:endParaRPr lang="en-US" sz="1500" i="1">
                        <a:effectLst/>
                        <a:latin typeface="+mn-lt"/>
                        <a:ea typeface="Calibri" panose="020F0502020204030204" pitchFamily="34" charset="0"/>
                        <a:cs typeface="Times New Roman" panose="02020603050405020304" pitchFamily="18" charset="0"/>
                      </a:endParaRPr>
                    </a:p>
                  </a:txBody>
                  <a:tcPr marT="91440" marB="91440"/>
                </a:tc>
                <a:tc>
                  <a:txBody>
                    <a:bodyPr/>
                    <a:lstStyle/>
                    <a:p>
                      <a:pPr marL="0" marR="0">
                        <a:lnSpc>
                          <a:spcPct val="106000"/>
                        </a:lnSpc>
                        <a:spcBef>
                          <a:spcPts val="500"/>
                        </a:spcBef>
                        <a:spcAft>
                          <a:spcPts val="0"/>
                        </a:spcAft>
                      </a:pPr>
                      <a:r>
                        <a:rPr lang="en-US" sz="1500" kern="1200" dirty="0">
                          <a:solidFill>
                            <a:schemeClr val="tx1"/>
                          </a:solidFill>
                          <a:effectLst/>
                        </a:rPr>
                        <a:t>Adults </a:t>
                      </a:r>
                      <a:r>
                        <a:rPr lang="en-US" sz="1500" b="1" kern="1200" dirty="0">
                          <a:solidFill>
                            <a:schemeClr val="tx1"/>
                          </a:solidFill>
                          <a:effectLst/>
                        </a:rPr>
                        <a:t>aged 55</a:t>
                      </a:r>
                      <a:r>
                        <a:rPr lang="en-US" sz="1500" kern="1200" dirty="0">
                          <a:solidFill>
                            <a:schemeClr val="tx1"/>
                          </a:solidFill>
                          <a:effectLst/>
                        </a:rPr>
                        <a:t> to 80 years who have a </a:t>
                      </a:r>
                      <a:r>
                        <a:rPr lang="en-US" sz="1500" b="1" kern="1200" dirty="0">
                          <a:solidFill>
                            <a:schemeClr val="tx1"/>
                          </a:solidFill>
                          <a:effectLst/>
                        </a:rPr>
                        <a:t>30 pack-year</a:t>
                      </a:r>
                      <a:r>
                        <a:rPr lang="en-US" sz="1500" kern="1200" dirty="0">
                          <a:solidFill>
                            <a:schemeClr val="tx1"/>
                          </a:solidFill>
                          <a:effectLst/>
                        </a:rPr>
                        <a:t> smoking history and currently smoke or have quit within the past 15 years</a:t>
                      </a:r>
                      <a:endParaRPr lang="en-US" sz="1500" dirty="0">
                        <a:effectLst/>
                        <a:latin typeface="+mn-lt"/>
                        <a:ea typeface="+mn-ea"/>
                        <a:cs typeface="Times New Roman" panose="02020603050405020304" pitchFamily="18" charset="0"/>
                      </a:endParaRPr>
                    </a:p>
                  </a:txBody>
                  <a:tcPr marT="91440" marB="91440"/>
                </a:tc>
                <a:tc>
                  <a:txBody>
                    <a:bodyPr/>
                    <a:lstStyle/>
                    <a:p>
                      <a:pPr marL="0" marR="0" algn="l" defTabSz="640080" rtl="0" eaLnBrk="1" latinLnBrk="0" hangingPunct="1">
                        <a:lnSpc>
                          <a:spcPct val="106000"/>
                        </a:lnSpc>
                        <a:spcBef>
                          <a:spcPts val="500"/>
                        </a:spcBef>
                        <a:spcAft>
                          <a:spcPts val="0"/>
                        </a:spcAft>
                      </a:pPr>
                      <a:r>
                        <a:rPr lang="en-US" sz="1500" kern="1200">
                          <a:solidFill>
                            <a:schemeClr val="tx1"/>
                          </a:solidFill>
                          <a:effectLst/>
                        </a:rPr>
                        <a:t>Adults </a:t>
                      </a:r>
                      <a:r>
                        <a:rPr lang="en-US" sz="1500" b="1" kern="1200">
                          <a:solidFill>
                            <a:schemeClr val="tx1"/>
                          </a:solidFill>
                          <a:effectLst/>
                        </a:rPr>
                        <a:t>aged 50 </a:t>
                      </a:r>
                      <a:r>
                        <a:rPr lang="en-US" sz="1500" kern="1200">
                          <a:solidFill>
                            <a:schemeClr val="tx1"/>
                          </a:solidFill>
                          <a:effectLst/>
                        </a:rPr>
                        <a:t>to 80 years who have a </a:t>
                      </a:r>
                      <a:r>
                        <a:rPr lang="en-US" sz="1500" b="1" kern="1200">
                          <a:solidFill>
                            <a:schemeClr val="tx1"/>
                          </a:solidFill>
                          <a:effectLst/>
                        </a:rPr>
                        <a:t>20 pack-year </a:t>
                      </a:r>
                      <a:r>
                        <a:rPr lang="en-US" sz="1500" kern="1200">
                          <a:solidFill>
                            <a:schemeClr val="tx1"/>
                          </a:solidFill>
                          <a:effectLst/>
                        </a:rPr>
                        <a:t>smoking history and currently smoke or have quit within the past 15 years</a:t>
                      </a:r>
                      <a:endParaRPr lang="en-US" sz="1500" kern="1200">
                        <a:solidFill>
                          <a:schemeClr val="tx1"/>
                        </a:solidFill>
                        <a:effectLst/>
                        <a:latin typeface="+mn-lt"/>
                        <a:ea typeface="+mn-ea"/>
                        <a:cs typeface="+mn-cs"/>
                      </a:endParaRPr>
                    </a:p>
                  </a:txBody>
                  <a:tcPr marT="91440" marB="91440"/>
                </a:tc>
                <a:extLst>
                  <a:ext uri="{0D108BD9-81ED-4DB2-BD59-A6C34878D82A}">
                    <a16:rowId xmlns:a16="http://schemas.microsoft.com/office/drawing/2014/main" val="10001"/>
                  </a:ext>
                </a:extLst>
              </a:tr>
              <a:tr h="0">
                <a:tc>
                  <a:txBody>
                    <a:bodyPr/>
                    <a:lstStyle/>
                    <a:p>
                      <a:pPr marL="0" marR="0">
                        <a:lnSpc>
                          <a:spcPct val="106000"/>
                        </a:lnSpc>
                        <a:spcBef>
                          <a:spcPts val="500"/>
                        </a:spcBef>
                        <a:spcAft>
                          <a:spcPts val="0"/>
                        </a:spcAft>
                      </a:pPr>
                      <a:r>
                        <a:rPr lang="en-US" sz="1500">
                          <a:effectLst/>
                        </a:rPr>
                        <a:t>Estimated population</a:t>
                      </a:r>
                      <a:endParaRPr lang="en-US" sz="1500" i="1">
                        <a:effectLst/>
                        <a:latin typeface="+mn-lt"/>
                        <a:ea typeface="Calibri" panose="020F0502020204030204" pitchFamily="34" charset="0"/>
                        <a:cs typeface="Times New Roman" panose="02020603050405020304" pitchFamily="18" charset="0"/>
                      </a:endParaRPr>
                    </a:p>
                  </a:txBody>
                  <a:tcPr marT="91440" marB="91440"/>
                </a:tc>
                <a:tc>
                  <a:txBody>
                    <a:bodyPr/>
                    <a:lstStyle/>
                    <a:p>
                      <a:pPr marL="0" marR="0">
                        <a:lnSpc>
                          <a:spcPct val="106000"/>
                        </a:lnSpc>
                        <a:spcBef>
                          <a:spcPts val="0"/>
                        </a:spcBef>
                        <a:spcAft>
                          <a:spcPts val="0"/>
                        </a:spcAft>
                      </a:pPr>
                      <a:r>
                        <a:rPr lang="en-US" sz="1500" b="0" cap="none">
                          <a:effectLst/>
                        </a:rPr>
                        <a:t>8.1 million people in the US</a:t>
                      </a:r>
                      <a:endParaRPr lang="en-US" sz="1500" b="0">
                        <a:effectLst/>
                        <a:latin typeface="+mn-lt"/>
                        <a:ea typeface="Calibri" panose="020F0502020204030204" pitchFamily="34" charset="0"/>
                        <a:cs typeface="Times New Roman" panose="02020603050405020304" pitchFamily="18" charset="0"/>
                      </a:endParaRPr>
                    </a:p>
                  </a:txBody>
                  <a:tcPr marT="91440" marB="91440"/>
                </a:tc>
                <a:tc>
                  <a:txBody>
                    <a:bodyPr/>
                    <a:lstStyle/>
                    <a:p>
                      <a:pPr marL="0" marR="0">
                        <a:lnSpc>
                          <a:spcPct val="106000"/>
                        </a:lnSpc>
                        <a:spcBef>
                          <a:spcPts val="0"/>
                        </a:spcBef>
                        <a:spcAft>
                          <a:spcPts val="0"/>
                        </a:spcAft>
                      </a:pPr>
                      <a:r>
                        <a:rPr lang="en-US" sz="1500" b="0" cap="none" dirty="0">
                          <a:effectLst/>
                        </a:rPr>
                        <a:t>14.5 million people in the US </a:t>
                      </a:r>
                      <a:endParaRPr lang="en-US" sz="1500" b="0" dirty="0">
                        <a:effectLst/>
                        <a:latin typeface="+mn-lt"/>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2519985365"/>
                  </a:ext>
                </a:extLst>
              </a:tr>
            </a:tbl>
          </a:graphicData>
        </a:graphic>
      </p:graphicFrame>
      <p:sp>
        <p:nvSpPr>
          <p:cNvPr id="10" name="Text Placeholder 1">
            <a:extLst>
              <a:ext uri="{FF2B5EF4-FFF2-40B4-BE49-F238E27FC236}">
                <a16:creationId xmlns:a16="http://schemas.microsoft.com/office/drawing/2014/main" id="{93CC2ADC-ACFC-481D-B533-1C7872D5A08F}"/>
              </a:ext>
            </a:extLst>
          </p:cNvPr>
          <p:cNvSpPr txBox="1">
            <a:spLocks/>
          </p:cNvSpPr>
          <p:nvPr/>
        </p:nvSpPr>
        <p:spPr bwMode="gray">
          <a:xfrm>
            <a:off x="656430" y="1728063"/>
            <a:ext cx="5691447" cy="246221"/>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en-US" sz="1600" b="1"/>
              <a:t>Lung cancer screening recommendations, USPSTF</a:t>
            </a:r>
            <a:r>
              <a:rPr lang="en-US" sz="1600" b="1" baseline="30000"/>
              <a:t> </a:t>
            </a:r>
          </a:p>
        </p:txBody>
      </p:sp>
      <p:sp>
        <p:nvSpPr>
          <p:cNvPr id="28" name="Text Placeholder">
            <a:extLst>
              <a:ext uri="{FF2B5EF4-FFF2-40B4-BE49-F238E27FC236}">
                <a16:creationId xmlns:a16="http://schemas.microsoft.com/office/drawing/2014/main" id="{64CDF41A-DAE1-4908-91C1-09093A0DC2EE}"/>
              </a:ext>
            </a:extLst>
          </p:cNvPr>
          <p:cNvSpPr txBox="1">
            <a:spLocks/>
          </p:cNvSpPr>
          <p:nvPr/>
        </p:nvSpPr>
        <p:spPr bwMode="gray">
          <a:xfrm>
            <a:off x="8209909" y="2112831"/>
            <a:ext cx="2989869" cy="1107996"/>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800">
                <a:latin typeface="+mj-lt"/>
              </a:rPr>
              <a:t>Insurance giant Aetna expands coverage for annual low-dose CT lung cancer screening: ‘Lifesaving’</a:t>
            </a:r>
          </a:p>
        </p:txBody>
      </p:sp>
      <p:grpSp>
        <p:nvGrpSpPr>
          <p:cNvPr id="49" name="Group 48">
            <a:extLst>
              <a:ext uri="{FF2B5EF4-FFF2-40B4-BE49-F238E27FC236}">
                <a16:creationId xmlns:a16="http://schemas.microsoft.com/office/drawing/2014/main" id="{3DC09DE8-6D7D-498E-964C-7963217FEFA8}"/>
              </a:ext>
            </a:extLst>
          </p:cNvPr>
          <p:cNvGrpSpPr/>
          <p:nvPr/>
        </p:nvGrpSpPr>
        <p:grpSpPr>
          <a:xfrm>
            <a:off x="9467815" y="1661005"/>
            <a:ext cx="474056" cy="389280"/>
            <a:chOff x="925889" y="8160634"/>
            <a:chExt cx="291544" cy="239407"/>
          </a:xfrm>
        </p:grpSpPr>
        <p:pic>
          <p:nvPicPr>
            <p:cNvPr id="50" name="Graphic 19">
              <a:extLst>
                <a:ext uri="{FF2B5EF4-FFF2-40B4-BE49-F238E27FC236}">
                  <a16:creationId xmlns:a16="http://schemas.microsoft.com/office/drawing/2014/main" id="{35A6C730-5058-44A6-9C42-813728E2B479}"/>
                </a:ext>
              </a:extLst>
            </p:cNvPr>
            <p:cNvPicPr>
              <a:picLocks noChangeAspect="1"/>
            </p:cNvPicPr>
            <p:nvPr/>
          </p:nvPicPr>
          <p:blipFill>
            <a:blip r:embed="rId3"/>
            <a:srcRect/>
            <a:stretch/>
          </p:blipFill>
          <p:spPr>
            <a:xfrm>
              <a:off x="925889" y="8160634"/>
              <a:ext cx="291544" cy="239407"/>
            </a:xfrm>
            <a:prstGeom prst="rect">
              <a:avLst/>
            </a:prstGeom>
          </p:spPr>
        </p:pic>
        <p:sp>
          <p:nvSpPr>
            <p:cNvPr id="51" name="Rectangle 50">
              <a:extLst>
                <a:ext uri="{FF2B5EF4-FFF2-40B4-BE49-F238E27FC236}">
                  <a16:creationId xmlns:a16="http://schemas.microsoft.com/office/drawing/2014/main" id="{FC5ACA35-2F3F-4C6D-9642-0F47E47327D6}"/>
                </a:ext>
              </a:extLst>
            </p:cNvPr>
            <p:cNvSpPr/>
            <p:nvPr/>
          </p:nvSpPr>
          <p:spPr bwMode="gray">
            <a:xfrm>
              <a:off x="991626" y="8185966"/>
              <a:ext cx="181810" cy="1456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21EF21B5-B80A-440C-ABF1-E256531DDAEF}"/>
                </a:ext>
              </a:extLst>
            </p:cNvPr>
            <p:cNvGrpSpPr/>
            <p:nvPr/>
          </p:nvGrpSpPr>
          <p:grpSpPr>
            <a:xfrm>
              <a:off x="1017336" y="8204696"/>
              <a:ext cx="113152" cy="97719"/>
              <a:chOff x="4195926" y="1343752"/>
              <a:chExt cx="149692" cy="129276"/>
            </a:xfrm>
          </p:grpSpPr>
          <p:sp>
            <p:nvSpPr>
              <p:cNvPr id="53" name="Freeform 44">
                <a:extLst>
                  <a:ext uri="{FF2B5EF4-FFF2-40B4-BE49-F238E27FC236}">
                    <a16:creationId xmlns:a16="http://schemas.microsoft.com/office/drawing/2014/main" id="{1000D878-7753-4BA4-9797-C00EE7EE7FB9}"/>
                  </a:ext>
                </a:extLst>
              </p:cNvPr>
              <p:cNvSpPr>
                <a:spLocks/>
              </p:cNvSpPr>
              <p:nvPr/>
            </p:nvSpPr>
            <p:spPr bwMode="gray">
              <a:xfrm rot="10800000" flipH="1" flipV="1">
                <a:off x="4276307" y="1343752"/>
                <a:ext cx="69311" cy="12927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sp>
            <p:nvSpPr>
              <p:cNvPr id="54" name="Freeform 45">
                <a:extLst>
                  <a:ext uri="{FF2B5EF4-FFF2-40B4-BE49-F238E27FC236}">
                    <a16:creationId xmlns:a16="http://schemas.microsoft.com/office/drawing/2014/main" id="{50AF5095-BB2C-44AC-B9F2-72B1627A1BA0}"/>
                  </a:ext>
                </a:extLst>
              </p:cNvPr>
              <p:cNvSpPr>
                <a:spLocks/>
              </p:cNvSpPr>
              <p:nvPr/>
            </p:nvSpPr>
            <p:spPr bwMode="gray">
              <a:xfrm rot="10800000" flipH="1" flipV="1">
                <a:off x="4195926" y="1343752"/>
                <a:ext cx="69311" cy="12927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grpSp>
      </p:grpSp>
      <p:cxnSp>
        <p:nvCxnSpPr>
          <p:cNvPr id="55" name="Straight Connector 54">
            <a:extLst>
              <a:ext uri="{FF2B5EF4-FFF2-40B4-BE49-F238E27FC236}">
                <a16:creationId xmlns:a16="http://schemas.microsoft.com/office/drawing/2014/main" id="{99B7F626-22D8-4BCD-A11C-755322D56D58}"/>
              </a:ext>
            </a:extLst>
          </p:cNvPr>
          <p:cNvCxnSpPr>
            <a:cxnSpLocks/>
          </p:cNvCxnSpPr>
          <p:nvPr/>
        </p:nvCxnSpPr>
        <p:spPr bwMode="gray">
          <a:xfrm>
            <a:off x="9283577" y="3340970"/>
            <a:ext cx="842533"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56" name="Text Placeholder">
            <a:extLst>
              <a:ext uri="{FF2B5EF4-FFF2-40B4-BE49-F238E27FC236}">
                <a16:creationId xmlns:a16="http://schemas.microsoft.com/office/drawing/2014/main" id="{19E35957-4E1F-4ADD-9607-E7BDC97E368C}"/>
              </a:ext>
            </a:extLst>
          </p:cNvPr>
          <p:cNvSpPr txBox="1">
            <a:spLocks/>
          </p:cNvSpPr>
          <p:nvPr/>
        </p:nvSpPr>
        <p:spPr bwMode="gray">
          <a:xfrm>
            <a:off x="8532449" y="3461112"/>
            <a:ext cx="2344789" cy="369588"/>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201" i="1">
                <a:solidFill>
                  <a:schemeClr val="accent3"/>
                </a:solidFill>
              </a:rPr>
              <a:t>May 2021,</a:t>
            </a:r>
            <a:br>
              <a:rPr lang="en-US" sz="1201" i="1">
                <a:solidFill>
                  <a:schemeClr val="accent3"/>
                </a:solidFill>
              </a:rPr>
            </a:br>
            <a:r>
              <a:rPr lang="en-US" sz="1201" i="1">
                <a:solidFill>
                  <a:schemeClr val="accent3"/>
                </a:solidFill>
              </a:rPr>
              <a:t>Radiology Business</a:t>
            </a:r>
          </a:p>
        </p:txBody>
      </p:sp>
      <p:sp>
        <p:nvSpPr>
          <p:cNvPr id="57" name="Text Placeholder">
            <a:extLst>
              <a:ext uri="{FF2B5EF4-FFF2-40B4-BE49-F238E27FC236}">
                <a16:creationId xmlns:a16="http://schemas.microsoft.com/office/drawing/2014/main" id="{446F5F51-F46F-4BF2-BE10-0AD0590BA911}"/>
              </a:ext>
            </a:extLst>
          </p:cNvPr>
          <p:cNvSpPr txBox="1">
            <a:spLocks/>
          </p:cNvSpPr>
          <p:nvPr/>
        </p:nvSpPr>
        <p:spPr bwMode="gray">
          <a:xfrm>
            <a:off x="8209909" y="4014459"/>
            <a:ext cx="2989869" cy="830997"/>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800" dirty="0">
                <a:latin typeface="+mj-lt"/>
              </a:rPr>
              <a:t>Kansas Medicaid Program Expands Lung Cancer Screening Coverage</a:t>
            </a:r>
          </a:p>
        </p:txBody>
      </p:sp>
      <p:cxnSp>
        <p:nvCxnSpPr>
          <p:cNvPr id="58" name="Straight Connector 57">
            <a:extLst>
              <a:ext uri="{FF2B5EF4-FFF2-40B4-BE49-F238E27FC236}">
                <a16:creationId xmlns:a16="http://schemas.microsoft.com/office/drawing/2014/main" id="{ED656C7D-822C-4990-ACFE-6DD73D02056E}"/>
              </a:ext>
            </a:extLst>
          </p:cNvPr>
          <p:cNvCxnSpPr>
            <a:cxnSpLocks/>
          </p:cNvCxnSpPr>
          <p:nvPr/>
        </p:nvCxnSpPr>
        <p:spPr bwMode="gray">
          <a:xfrm>
            <a:off x="9283577" y="4979085"/>
            <a:ext cx="842533"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59" name="Text Placeholder">
            <a:extLst>
              <a:ext uri="{FF2B5EF4-FFF2-40B4-BE49-F238E27FC236}">
                <a16:creationId xmlns:a16="http://schemas.microsoft.com/office/drawing/2014/main" id="{44C40943-F8AA-428C-8DFD-274167D9F536}"/>
              </a:ext>
            </a:extLst>
          </p:cNvPr>
          <p:cNvSpPr txBox="1">
            <a:spLocks/>
          </p:cNvSpPr>
          <p:nvPr/>
        </p:nvSpPr>
        <p:spPr bwMode="gray">
          <a:xfrm>
            <a:off x="8532449" y="5112714"/>
            <a:ext cx="2344789" cy="369588"/>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201" i="1" dirty="0">
                <a:solidFill>
                  <a:schemeClr val="accent3"/>
                </a:solidFill>
              </a:rPr>
              <a:t>January 2021, </a:t>
            </a:r>
            <a:br>
              <a:rPr lang="en-US" sz="1201" i="1" dirty="0">
                <a:solidFill>
                  <a:schemeClr val="accent3"/>
                </a:solidFill>
              </a:rPr>
            </a:br>
            <a:r>
              <a:rPr lang="en-US" sz="1201" i="1" dirty="0">
                <a:solidFill>
                  <a:schemeClr val="accent3"/>
                </a:solidFill>
              </a:rPr>
              <a:t>UK Cancer Center Newsroom</a:t>
            </a:r>
          </a:p>
        </p:txBody>
      </p:sp>
      <p:pic>
        <p:nvPicPr>
          <p:cNvPr id="60" name="Picture 59" descr="spike_for_PPT.png">
            <a:extLst>
              <a:ext uri="{FF2B5EF4-FFF2-40B4-BE49-F238E27FC236}">
                <a16:creationId xmlns:a16="http://schemas.microsoft.com/office/drawing/2014/main" id="{5CA94074-0598-419F-B51C-E7188EF5D888}"/>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bwMode="gray">
          <a:xfrm rot="5400000" flipV="1">
            <a:off x="5208369" y="3811829"/>
            <a:ext cx="5194012" cy="291330"/>
          </a:xfrm>
          <a:prstGeom prst="rect">
            <a:avLst/>
          </a:prstGeom>
        </p:spPr>
      </p:pic>
      <p:sp>
        <p:nvSpPr>
          <p:cNvPr id="5" name="TextBox 4">
            <a:extLst>
              <a:ext uri="{FF2B5EF4-FFF2-40B4-BE49-F238E27FC236}">
                <a16:creationId xmlns:a16="http://schemas.microsoft.com/office/drawing/2014/main" id="{061C8891-354C-4406-AC8D-92C855335D70}"/>
              </a:ext>
            </a:extLst>
          </p:cNvPr>
          <p:cNvSpPr txBox="1"/>
          <p:nvPr/>
        </p:nvSpPr>
        <p:spPr bwMode="gray">
          <a:xfrm>
            <a:off x="733821" y="5164526"/>
            <a:ext cx="6209904" cy="692497"/>
          </a:xfrm>
          <a:prstGeom prst="rect">
            <a:avLst/>
          </a:prstGeom>
        </p:spPr>
        <p:txBody>
          <a:bodyPr vert="horz" wrap="square" lIns="0" tIns="0" rIns="0" bIns="0" rtlCol="0">
            <a:spAutoFit/>
          </a:bodyPr>
          <a:lstStyle/>
          <a:p>
            <a:pPr>
              <a:spcBef>
                <a:spcPts val="600"/>
              </a:spcBef>
              <a:buClr>
                <a:schemeClr val="accent6"/>
              </a:buClr>
            </a:pPr>
            <a:r>
              <a:rPr lang="en-US" sz="1500" dirty="0"/>
              <a:t>Medicare revised the National Coverage Determination (NCD) for lung cancer screening, adopting USPSTF’s eligibility recommendations </a:t>
            </a:r>
            <a:br>
              <a:rPr lang="en-US" sz="1500" dirty="0"/>
            </a:br>
            <a:r>
              <a:rPr lang="en-US" sz="1500" dirty="0">
                <a:hlinkClick r:id="rId5"/>
              </a:rPr>
              <a:t>Access on CMS.gov</a:t>
            </a:r>
            <a:endParaRPr lang="en-US" sz="1500" dirty="0"/>
          </a:p>
        </p:txBody>
      </p:sp>
      <p:sp>
        <p:nvSpPr>
          <p:cNvPr id="26" name="TextBox 25">
            <a:extLst>
              <a:ext uri="{FF2B5EF4-FFF2-40B4-BE49-F238E27FC236}">
                <a16:creationId xmlns:a16="http://schemas.microsoft.com/office/drawing/2014/main" id="{5366D416-D997-4E26-B8ED-BFCC0EB6C846}"/>
              </a:ext>
            </a:extLst>
          </p:cNvPr>
          <p:cNvSpPr txBox="1"/>
          <p:nvPr/>
        </p:nvSpPr>
        <p:spPr bwMode="gray">
          <a:xfrm>
            <a:off x="733821" y="4810910"/>
            <a:ext cx="1743811" cy="184666"/>
          </a:xfrm>
          <a:prstGeom prst="rect">
            <a:avLst/>
          </a:prstGeom>
          <a:solidFill>
            <a:schemeClr val="bg1"/>
          </a:solidFill>
          <a:ln w="38100">
            <a:solidFill>
              <a:schemeClr val="bg1"/>
            </a:solidFill>
          </a:ln>
        </p:spPr>
        <p:txBody>
          <a:bodyPr vert="horz" wrap="none" lIns="0" tIns="0" rIns="182880" bIns="0" rtlCol="0">
            <a:spAutoFit/>
          </a:bodyPr>
          <a:lstStyle/>
          <a:p>
            <a:pPr marL="3175" marR="0" lvl="0" algn="l" defTabSz="914400" rtl="0" eaLnBrk="1" fontAlgn="auto" latinLnBrk="0" hangingPunct="1">
              <a:lnSpc>
                <a:spcPct val="100000"/>
              </a:lnSpc>
              <a:spcBef>
                <a:spcPts val="600"/>
              </a:spcBef>
              <a:spcAft>
                <a:spcPts val="0"/>
              </a:spcAft>
              <a:buClrTx/>
              <a:buSzPct val="230000"/>
              <a:tabLst/>
              <a:defRPr/>
            </a:pPr>
            <a:r>
              <a:rPr kumimoji="0" lang="en-US" sz="1200" b="0" i="0" u="none" strike="noStrike" kern="1200" cap="none" spc="0" normalizeH="0" noProof="0">
                <a:ln>
                  <a:noFill/>
                </a:ln>
                <a:solidFill>
                  <a:schemeClr val="accent3"/>
                </a:solidFill>
                <a:effectLst/>
                <a:uLnTx/>
                <a:uFillTx/>
                <a:latin typeface="+mj-lt"/>
                <a:ea typeface="+mn-ea"/>
                <a:cs typeface="+mn-cs"/>
              </a:rPr>
              <a:t>KEY EVENT: FEB 2022</a:t>
            </a:r>
          </a:p>
        </p:txBody>
      </p:sp>
      <p:sp>
        <p:nvSpPr>
          <p:cNvPr id="31" name="TextBox 30">
            <a:extLst>
              <a:ext uri="{FF2B5EF4-FFF2-40B4-BE49-F238E27FC236}">
                <a16:creationId xmlns:a16="http://schemas.microsoft.com/office/drawing/2014/main" id="{FC217760-C4B7-4401-A54A-8B20257FD96B}"/>
              </a:ext>
            </a:extLst>
          </p:cNvPr>
          <p:cNvSpPr txBox="1"/>
          <p:nvPr/>
        </p:nvSpPr>
        <p:spPr bwMode="gray">
          <a:xfrm>
            <a:off x="-1694557" y="8356345"/>
            <a:ext cx="5006470" cy="1231106"/>
          </a:xfrm>
          <a:prstGeom prst="rect">
            <a:avLst/>
          </a:prstGeom>
          <a:solidFill>
            <a:srgbClr val="FEB0EA"/>
          </a:solidFill>
        </p:spPr>
        <p:txBody>
          <a:bodyPr vert="horz" wrap="square" lIns="0" tIns="0" rIns="0" bIns="0" rtlCol="0">
            <a:spAutoFit/>
          </a:bodyPr>
          <a:lstStyle/>
          <a:p>
            <a:pPr>
              <a:spcBef>
                <a:spcPts val="600"/>
              </a:spcBef>
              <a:buClr>
                <a:schemeClr val="accent6"/>
              </a:buClr>
            </a:pPr>
            <a:r>
              <a:rPr lang="en-US" sz="2000"/>
              <a:t>National coverage determination lined on the slide and here: </a:t>
            </a:r>
            <a:r>
              <a:rPr lang="en-US" sz="2000">
                <a:hlinkClick r:id="rId5"/>
              </a:rPr>
              <a:t>https://www.cms.gov/medicare-coverage-database/view/ncd.aspx?NCDId=364</a:t>
            </a:r>
            <a:r>
              <a:rPr lang="en-US" sz="2000"/>
              <a:t> </a:t>
            </a:r>
          </a:p>
        </p:txBody>
      </p:sp>
      <p:cxnSp>
        <p:nvCxnSpPr>
          <p:cNvPr id="12" name="Straight Connector 11">
            <a:extLst>
              <a:ext uri="{FF2B5EF4-FFF2-40B4-BE49-F238E27FC236}">
                <a16:creationId xmlns:a16="http://schemas.microsoft.com/office/drawing/2014/main" id="{AC1756FB-3BDC-4352-B4F9-66F34F1537E2}"/>
              </a:ext>
            </a:extLst>
          </p:cNvPr>
          <p:cNvCxnSpPr/>
          <p:nvPr/>
        </p:nvCxnSpPr>
        <p:spPr bwMode="gray">
          <a:xfrm>
            <a:off x="701674" y="5080051"/>
            <a:ext cx="1554480" cy="0"/>
          </a:xfrm>
          <a:prstGeom prst="line">
            <a:avLst/>
          </a:prstGeom>
          <a:ln>
            <a:headEnd type="none" w="med" len="med"/>
            <a:tailEnd w="med" len="med"/>
          </a:ln>
        </p:spPr>
        <p:style>
          <a:lnRef idx="1">
            <a:schemeClr val="accent6"/>
          </a:lnRef>
          <a:fillRef idx="0">
            <a:schemeClr val="accent6"/>
          </a:fillRef>
          <a:effectRef idx="0">
            <a:schemeClr val="accent6"/>
          </a:effectRef>
          <a:fontRef idx="minor">
            <a:schemeClr val="tx1"/>
          </a:fontRef>
        </p:style>
      </p:cxnSp>
      <p:sp>
        <p:nvSpPr>
          <p:cNvPr id="29" name="Text Placeholder 1">
            <a:extLst>
              <a:ext uri="{FF2B5EF4-FFF2-40B4-BE49-F238E27FC236}">
                <a16:creationId xmlns:a16="http://schemas.microsoft.com/office/drawing/2014/main" id="{9AC2A0F9-460A-4882-8A3F-4B12C2914646}"/>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361683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40AD3C4-623F-435D-8399-8CACCD072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557230" y="2433857"/>
            <a:ext cx="3994133" cy="567722"/>
          </a:xfrm>
          <a:prstGeom prst="rect">
            <a:avLst/>
          </a:prstGeom>
        </p:spPr>
      </p:pic>
      <p:sp>
        <p:nvSpPr>
          <p:cNvPr id="4" name="Title 3">
            <a:extLst>
              <a:ext uri="{FF2B5EF4-FFF2-40B4-BE49-F238E27FC236}">
                <a16:creationId xmlns:a16="http://schemas.microsoft.com/office/drawing/2014/main" id="{90620E66-3DEF-4CA3-837A-1A23E0A1B0F0}"/>
              </a:ext>
            </a:extLst>
          </p:cNvPr>
          <p:cNvSpPr>
            <a:spLocks noGrp="1"/>
          </p:cNvSpPr>
          <p:nvPr>
            <p:ph type="title"/>
          </p:nvPr>
        </p:nvSpPr>
        <p:spPr/>
        <p:txBody>
          <a:bodyPr/>
          <a:lstStyle/>
          <a:p>
            <a:r>
              <a:rPr lang="en-US"/>
              <a:t>Persistent lung cancer detection challenges</a:t>
            </a:r>
          </a:p>
        </p:txBody>
      </p:sp>
      <p:sp>
        <p:nvSpPr>
          <p:cNvPr id="8" name="Text Placeholder 1">
            <a:extLst>
              <a:ext uri="{FF2B5EF4-FFF2-40B4-BE49-F238E27FC236}">
                <a16:creationId xmlns:a16="http://schemas.microsoft.com/office/drawing/2014/main" id="{9CB90142-CA18-440A-B6E1-6130E280B8EE}"/>
              </a:ext>
            </a:extLst>
          </p:cNvPr>
          <p:cNvSpPr>
            <a:spLocks noGrp="1"/>
          </p:cNvSpPr>
          <p:nvPr>
            <p:ph type="body" sz="quarter" idx="28"/>
          </p:nvPr>
        </p:nvSpPr>
        <p:spPr>
          <a:xfrm>
            <a:off x="609600" y="5926676"/>
            <a:ext cx="3657600" cy="241092"/>
          </a:xfrm>
        </p:spPr>
        <p:txBody>
          <a:bodyPr/>
          <a:lstStyle/>
          <a:p>
            <a:pPr marL="0" indent="0">
              <a:buNone/>
            </a:pPr>
            <a:r>
              <a:rPr lang="en-US" dirty="0"/>
              <a:t>CT, computerized tomography.</a:t>
            </a:r>
          </a:p>
          <a:p>
            <a:pPr marL="0" indent="0">
              <a:buNone/>
            </a:pPr>
            <a:r>
              <a:rPr lang="en-US" dirty="0"/>
              <a:t>NLST, National Lung Screening Trial.</a:t>
            </a:r>
          </a:p>
        </p:txBody>
      </p:sp>
      <p:sp>
        <p:nvSpPr>
          <p:cNvPr id="9" name="Text Placeholder 2">
            <a:extLst>
              <a:ext uri="{FF2B5EF4-FFF2-40B4-BE49-F238E27FC236}">
                <a16:creationId xmlns:a16="http://schemas.microsoft.com/office/drawing/2014/main" id="{ED764005-05A7-4B20-8534-1B20A34B6501}"/>
              </a:ext>
            </a:extLst>
          </p:cNvPr>
          <p:cNvSpPr>
            <a:spLocks noGrp="1"/>
          </p:cNvSpPr>
          <p:nvPr>
            <p:ph type="body" sz="quarter" idx="27"/>
          </p:nvPr>
        </p:nvSpPr>
        <p:spPr>
          <a:xfrm>
            <a:off x="4508500" y="5629159"/>
            <a:ext cx="7067930" cy="538609"/>
          </a:xfrm>
        </p:spPr>
        <p:txBody>
          <a:bodyPr/>
          <a:lstStyle/>
          <a:p>
            <a:r>
              <a:rPr lang="en-US" dirty="0"/>
              <a:t>Source: State of Lung Cancer 2021 Report. Lung.org. https://www.lung.org/getmedia/ba972351-ddc5-46b2-8e0d-028002d16c72/solc-2021-print-report-final. Published 2021. Accessed Sept. 22, 2022.; Soneji S, Tanner NT, Silvestri GA, Lathan CS, Black W. Racial and Ethnic Disparities in Early-Stage Lung Cancer Survival. </a:t>
            </a:r>
            <a:r>
              <a:rPr lang="en-US" i="1" dirty="0"/>
              <a:t>Chest</a:t>
            </a:r>
            <a:r>
              <a:rPr lang="en-US" dirty="0"/>
              <a:t>. 2017;152(3):587-597. doi:10.1016/j.chest.2017.03.059</a:t>
            </a:r>
            <a:r>
              <a:rPr lang="en-US" dirty="0">
                <a:ea typeface="+mn-lt"/>
                <a:cs typeface="+mn-lt"/>
              </a:rPr>
              <a:t>;</a:t>
            </a:r>
            <a:r>
              <a:rPr lang="en-US" dirty="0"/>
              <a:t> US Preventive Services Task Force. Screening for Lung Cancer: US Preventive Services Task Force Recommendation Statement. </a:t>
            </a:r>
            <a:r>
              <a:rPr lang="en-US" i="1" dirty="0"/>
              <a:t>JAMA</a:t>
            </a:r>
            <a:r>
              <a:rPr lang="en-US" dirty="0"/>
              <a:t>. 2021;325(10):962–970. doi:10.1001/jama.2021.1117; Tanner NT, </a:t>
            </a:r>
            <a:r>
              <a:rPr lang="en-US" dirty="0" err="1"/>
              <a:t>Gebregziabher</a:t>
            </a:r>
            <a:r>
              <a:rPr lang="en-US" dirty="0"/>
              <a:t> M, Hughes Halbert C, Payne E, </a:t>
            </a:r>
            <a:r>
              <a:rPr lang="en-US" dirty="0" err="1"/>
              <a:t>Egede</a:t>
            </a:r>
            <a:r>
              <a:rPr lang="en-US" dirty="0"/>
              <a:t> LE, Silvestri GA. Racial Differences in Outcomes within the National Lung Screening Trial. Implications for Widespread Implementation. </a:t>
            </a:r>
            <a:r>
              <a:rPr lang="en-US" i="1" dirty="0"/>
              <a:t>Am J Respir Crit Care Med</a:t>
            </a:r>
            <a:r>
              <a:rPr lang="en-US" dirty="0"/>
              <a:t>. 2015;192(2):200-208. doi:10.1164/rccm.201502-0259OC.</a:t>
            </a:r>
            <a:endParaRPr lang="en-US" dirty="0">
              <a:cs typeface="Arial"/>
            </a:endParaRPr>
          </a:p>
        </p:txBody>
      </p:sp>
      <p:sp>
        <p:nvSpPr>
          <p:cNvPr id="12" name="TextBox 11">
            <a:extLst>
              <a:ext uri="{FF2B5EF4-FFF2-40B4-BE49-F238E27FC236}">
                <a16:creationId xmlns:a16="http://schemas.microsoft.com/office/drawing/2014/main" id="{85E00426-435F-4C4A-9CF3-CA9887C7F865}"/>
              </a:ext>
            </a:extLst>
          </p:cNvPr>
          <p:cNvSpPr txBox="1"/>
          <p:nvPr/>
        </p:nvSpPr>
        <p:spPr bwMode="gray">
          <a:xfrm>
            <a:off x="6336574" y="2753147"/>
            <a:ext cx="1289081" cy="430887"/>
          </a:xfrm>
          <a:prstGeom prst="rect">
            <a:avLst/>
          </a:prstGeom>
          <a:solidFill>
            <a:schemeClr val="bg1"/>
          </a:solidFill>
        </p:spPr>
        <p:txBody>
          <a:bodyPr vert="horz" wrap="square" lIns="0" tIns="0" rIns="0" bIns="0" rtlCol="0" anchor="t">
            <a:spAutoFit/>
          </a:bodyPr>
          <a:lstStyle/>
          <a:p>
            <a:pPr>
              <a:spcBef>
                <a:spcPts val="600"/>
              </a:spcBef>
              <a:buClr>
                <a:schemeClr val="accent6"/>
              </a:buClr>
            </a:pPr>
            <a:r>
              <a:rPr lang="en-US" sz="2800" spc="-101">
                <a:solidFill>
                  <a:schemeClr val="accent6"/>
                </a:solidFill>
                <a:latin typeface="+mj-lt"/>
              </a:rPr>
              <a:t>50.4% </a:t>
            </a:r>
          </a:p>
        </p:txBody>
      </p:sp>
      <p:sp>
        <p:nvSpPr>
          <p:cNvPr id="13" name="Text Placeholder">
            <a:extLst>
              <a:ext uri="{FF2B5EF4-FFF2-40B4-BE49-F238E27FC236}">
                <a16:creationId xmlns:a16="http://schemas.microsoft.com/office/drawing/2014/main" id="{66960DD8-49E0-4381-B568-3487F14A360D}"/>
              </a:ext>
            </a:extLst>
          </p:cNvPr>
          <p:cNvSpPr txBox="1">
            <a:spLocks/>
          </p:cNvSpPr>
          <p:nvPr/>
        </p:nvSpPr>
        <p:spPr bwMode="gray">
          <a:xfrm>
            <a:off x="6358986" y="3167777"/>
            <a:ext cx="3159396" cy="738664"/>
          </a:xfrm>
          <a:prstGeom prst="rect">
            <a:avLst/>
          </a:prstGeom>
          <a:solidFill>
            <a:schemeClr val="bg1"/>
          </a:solidFill>
        </p:spPr>
        <p:txBody>
          <a:bodyPr vert="horz" wrap="square" lIns="0" tIns="0" rIns="0" bIns="0" rtlCol="0" anchor="t">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0" spc="30">
                <a:solidFill>
                  <a:schemeClr val="accent3"/>
                </a:solidFill>
              </a:rPr>
              <a:t>Black Americans had an average five-year survival rate of 50.4% for localized lung cancer compared with 59.3% of white Americans, 2005-2011</a:t>
            </a:r>
            <a:endParaRPr lang="en-US" sz="1200" spc="30">
              <a:solidFill>
                <a:schemeClr val="accent3"/>
              </a:solidFill>
              <a:cs typeface="Arial"/>
            </a:endParaRPr>
          </a:p>
        </p:txBody>
      </p:sp>
      <p:sp>
        <p:nvSpPr>
          <p:cNvPr id="14" name="TextBox 13">
            <a:extLst>
              <a:ext uri="{FF2B5EF4-FFF2-40B4-BE49-F238E27FC236}">
                <a16:creationId xmlns:a16="http://schemas.microsoft.com/office/drawing/2014/main" id="{C8803DF2-8E18-4F52-949D-37C8F8103BA8}"/>
              </a:ext>
            </a:extLst>
          </p:cNvPr>
          <p:cNvSpPr txBox="1"/>
          <p:nvPr/>
        </p:nvSpPr>
        <p:spPr bwMode="gray">
          <a:xfrm>
            <a:off x="6336575" y="4293435"/>
            <a:ext cx="497547" cy="430887"/>
          </a:xfrm>
          <a:prstGeom prst="rect">
            <a:avLst/>
          </a:prstGeom>
          <a:solidFill>
            <a:schemeClr val="bg1"/>
          </a:solidFill>
        </p:spPr>
        <p:txBody>
          <a:bodyPr vert="horz" wrap="square" lIns="0" tIns="0" rIns="0" bIns="0" rtlCol="0">
            <a:spAutoFit/>
          </a:bodyPr>
          <a:lstStyle/>
          <a:p>
            <a:pPr>
              <a:spcBef>
                <a:spcPts val="600"/>
              </a:spcBef>
              <a:buClr>
                <a:schemeClr val="accent6"/>
              </a:buClr>
            </a:pPr>
            <a:r>
              <a:rPr lang="en-US" sz="2800" spc="-101">
                <a:solidFill>
                  <a:schemeClr val="accent6"/>
                </a:solidFill>
                <a:latin typeface="+mj-lt"/>
              </a:rPr>
              <a:t>4% </a:t>
            </a:r>
          </a:p>
        </p:txBody>
      </p:sp>
      <p:sp>
        <p:nvSpPr>
          <p:cNvPr id="15" name="Text Placeholder">
            <a:extLst>
              <a:ext uri="{FF2B5EF4-FFF2-40B4-BE49-F238E27FC236}">
                <a16:creationId xmlns:a16="http://schemas.microsoft.com/office/drawing/2014/main" id="{58C086D6-FA12-49C3-86C7-985CBF0BDF9D}"/>
              </a:ext>
            </a:extLst>
          </p:cNvPr>
          <p:cNvSpPr txBox="1">
            <a:spLocks/>
          </p:cNvSpPr>
          <p:nvPr/>
        </p:nvSpPr>
        <p:spPr bwMode="gray">
          <a:xfrm>
            <a:off x="6336575" y="4764900"/>
            <a:ext cx="2918457" cy="369588"/>
          </a:xfrm>
          <a:prstGeom prst="rect">
            <a:avLst/>
          </a:prstGeom>
          <a:solidFill>
            <a:schemeClr val="bg1"/>
          </a:solid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1" spc="30">
                <a:solidFill>
                  <a:schemeClr val="accent3"/>
                </a:solidFill>
              </a:rPr>
              <a:t>Percentage of Black Americans that were represented in the NLST</a:t>
            </a:r>
          </a:p>
        </p:txBody>
      </p:sp>
      <p:sp>
        <p:nvSpPr>
          <p:cNvPr id="16" name="TextBox 15">
            <a:extLst>
              <a:ext uri="{FF2B5EF4-FFF2-40B4-BE49-F238E27FC236}">
                <a16:creationId xmlns:a16="http://schemas.microsoft.com/office/drawing/2014/main" id="{E6EBB0BA-258E-4E55-82B9-B13694A313BF}"/>
              </a:ext>
            </a:extLst>
          </p:cNvPr>
          <p:cNvSpPr txBox="1"/>
          <p:nvPr/>
        </p:nvSpPr>
        <p:spPr bwMode="gray">
          <a:xfrm>
            <a:off x="6906268" y="1947028"/>
            <a:ext cx="2516209" cy="304699"/>
          </a:xfrm>
          <a:prstGeom prst="rect">
            <a:avLst/>
          </a:prstGeom>
        </p:spPr>
        <p:txBody>
          <a:bodyPr vert="horz" wrap="square" lIns="0" tIns="0" rIns="0" bIns="0" rtlCol="0">
            <a:spAutoFit/>
          </a:bodyPr>
          <a:lstStyle/>
          <a:p>
            <a:pPr>
              <a:lnSpc>
                <a:spcPct val="90000"/>
              </a:lnSpc>
              <a:spcBef>
                <a:spcPts val="600"/>
              </a:spcBef>
              <a:buClr>
                <a:schemeClr val="accent6"/>
              </a:buClr>
            </a:pPr>
            <a:r>
              <a:rPr lang="en-US" sz="2200">
                <a:latin typeface="+mj-lt"/>
              </a:rPr>
              <a:t>Health equity</a:t>
            </a:r>
            <a:endParaRPr lang="en-US" sz="1400">
              <a:solidFill>
                <a:schemeClr val="accent4"/>
              </a:solidFill>
            </a:endParaRPr>
          </a:p>
        </p:txBody>
      </p:sp>
      <p:pic>
        <p:nvPicPr>
          <p:cNvPr id="17" name="Picture 16" descr="A picture containing icon&#10;&#10;Description automatically generated">
            <a:extLst>
              <a:ext uri="{FF2B5EF4-FFF2-40B4-BE49-F238E27FC236}">
                <a16:creationId xmlns:a16="http://schemas.microsoft.com/office/drawing/2014/main" id="{D9CC92E7-B504-47FC-A63F-D71A981B6587}"/>
              </a:ext>
            </a:extLst>
          </p:cNvPr>
          <p:cNvPicPr>
            <a:picLocks noChangeAspect="1"/>
          </p:cNvPicPr>
          <p:nvPr/>
        </p:nvPicPr>
        <p:blipFill>
          <a:blip r:embed="rId4"/>
          <a:stretch>
            <a:fillRect/>
          </a:stretch>
        </p:blipFill>
        <p:spPr>
          <a:xfrm>
            <a:off x="6288950" y="1804738"/>
            <a:ext cx="457200" cy="457200"/>
          </a:xfrm>
          <a:prstGeom prst="rect">
            <a:avLst/>
          </a:prstGeom>
        </p:spPr>
      </p:pic>
      <p:pic>
        <p:nvPicPr>
          <p:cNvPr id="20" name="Picture 19">
            <a:extLst>
              <a:ext uri="{FF2B5EF4-FFF2-40B4-BE49-F238E27FC236}">
                <a16:creationId xmlns:a16="http://schemas.microsoft.com/office/drawing/2014/main" id="{E76D2E08-3B3A-4C1D-87E9-E1522B3F8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31991" y="2433857"/>
            <a:ext cx="4541772" cy="567722"/>
          </a:xfrm>
          <a:prstGeom prst="rect">
            <a:avLst/>
          </a:prstGeom>
        </p:spPr>
      </p:pic>
      <p:sp>
        <p:nvSpPr>
          <p:cNvPr id="28" name="TextBox 27">
            <a:extLst>
              <a:ext uri="{FF2B5EF4-FFF2-40B4-BE49-F238E27FC236}">
                <a16:creationId xmlns:a16="http://schemas.microsoft.com/office/drawing/2014/main" id="{9492CCB8-20BA-4374-B32D-DA671DA28387}"/>
              </a:ext>
            </a:extLst>
          </p:cNvPr>
          <p:cNvSpPr txBox="1"/>
          <p:nvPr/>
        </p:nvSpPr>
        <p:spPr bwMode="gray">
          <a:xfrm>
            <a:off x="2039242" y="2796016"/>
            <a:ext cx="945257" cy="430887"/>
          </a:xfrm>
          <a:prstGeom prst="rect">
            <a:avLst/>
          </a:prstGeom>
          <a:noFill/>
        </p:spPr>
        <p:txBody>
          <a:bodyPr vert="horz" wrap="square" lIns="0" tIns="0" rIns="0" bIns="0" rtlCol="0">
            <a:spAutoFit/>
          </a:bodyPr>
          <a:lstStyle/>
          <a:p>
            <a:pPr>
              <a:spcBef>
                <a:spcPts val="600"/>
              </a:spcBef>
              <a:buClr>
                <a:schemeClr val="accent6"/>
              </a:buClr>
            </a:pPr>
            <a:r>
              <a:rPr lang="en-US" sz="2800" spc="-101">
                <a:solidFill>
                  <a:schemeClr val="accent6"/>
                </a:solidFill>
                <a:latin typeface="+mj-lt"/>
              </a:rPr>
              <a:t>5.7% </a:t>
            </a:r>
          </a:p>
        </p:txBody>
      </p:sp>
      <p:sp>
        <p:nvSpPr>
          <p:cNvPr id="29" name="Text Placeholder">
            <a:extLst>
              <a:ext uri="{FF2B5EF4-FFF2-40B4-BE49-F238E27FC236}">
                <a16:creationId xmlns:a16="http://schemas.microsoft.com/office/drawing/2014/main" id="{FECD9293-66F9-4424-A8FD-93F8274A4574}"/>
              </a:ext>
            </a:extLst>
          </p:cNvPr>
          <p:cNvSpPr txBox="1">
            <a:spLocks/>
          </p:cNvSpPr>
          <p:nvPr/>
        </p:nvSpPr>
        <p:spPr bwMode="gray">
          <a:xfrm>
            <a:off x="2039242" y="3210646"/>
            <a:ext cx="3159395" cy="7386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0" spc="30">
                <a:solidFill>
                  <a:schemeClr val="accent3"/>
                </a:solidFill>
              </a:rPr>
              <a:t>Estimated average percentage </a:t>
            </a:r>
            <a:r>
              <a:rPr lang="en-US" sz="1200">
                <a:solidFill>
                  <a:schemeClr val="accent3"/>
                </a:solidFill>
              </a:rPr>
              <a:t>of high-risk, eligible patients that receive the recommended low-dose CT lung cancer screening exam in 2020</a:t>
            </a:r>
          </a:p>
        </p:txBody>
      </p:sp>
      <p:sp>
        <p:nvSpPr>
          <p:cNvPr id="30" name="TextBox 29">
            <a:extLst>
              <a:ext uri="{FF2B5EF4-FFF2-40B4-BE49-F238E27FC236}">
                <a16:creationId xmlns:a16="http://schemas.microsoft.com/office/drawing/2014/main" id="{4CAC9F89-52D7-4DDC-AB29-BD7F2D913B7D}"/>
              </a:ext>
            </a:extLst>
          </p:cNvPr>
          <p:cNvSpPr txBox="1"/>
          <p:nvPr/>
        </p:nvSpPr>
        <p:spPr bwMode="gray">
          <a:xfrm>
            <a:off x="2657314" y="1947028"/>
            <a:ext cx="2307644" cy="304699"/>
          </a:xfrm>
          <a:prstGeom prst="rect">
            <a:avLst/>
          </a:prstGeom>
        </p:spPr>
        <p:txBody>
          <a:bodyPr vert="horz" wrap="square" lIns="0" tIns="0" rIns="0" bIns="0" rtlCol="0">
            <a:spAutoFit/>
          </a:bodyPr>
          <a:lstStyle/>
          <a:p>
            <a:pPr>
              <a:lnSpc>
                <a:spcPct val="90000"/>
              </a:lnSpc>
              <a:spcBef>
                <a:spcPts val="600"/>
              </a:spcBef>
              <a:buClr>
                <a:schemeClr val="accent6"/>
              </a:buClr>
            </a:pPr>
            <a:r>
              <a:rPr lang="en-US" sz="2200">
                <a:latin typeface="+mj-lt"/>
              </a:rPr>
              <a:t>Screening rates</a:t>
            </a:r>
            <a:endParaRPr lang="en-US" sz="1400">
              <a:solidFill>
                <a:schemeClr val="accent4"/>
              </a:solidFill>
            </a:endParaRPr>
          </a:p>
        </p:txBody>
      </p:sp>
      <p:pic>
        <p:nvPicPr>
          <p:cNvPr id="31" name="Picture 30" descr="A picture containing icon&#10;&#10;Description automatically generated">
            <a:extLst>
              <a:ext uri="{FF2B5EF4-FFF2-40B4-BE49-F238E27FC236}">
                <a16:creationId xmlns:a16="http://schemas.microsoft.com/office/drawing/2014/main" id="{6D4250C9-38CD-470B-9D0B-AD63F8E8B7DB}"/>
              </a:ext>
            </a:extLst>
          </p:cNvPr>
          <p:cNvPicPr>
            <a:picLocks noChangeAspect="1"/>
          </p:cNvPicPr>
          <p:nvPr/>
        </p:nvPicPr>
        <p:blipFill>
          <a:blip r:embed="rId5"/>
          <a:stretch>
            <a:fillRect/>
          </a:stretch>
        </p:blipFill>
        <p:spPr>
          <a:xfrm>
            <a:off x="2039243" y="1852287"/>
            <a:ext cx="457200" cy="409651"/>
          </a:xfrm>
          <a:prstGeom prst="rect">
            <a:avLst/>
          </a:prstGeom>
        </p:spPr>
      </p:pic>
      <p:sp>
        <p:nvSpPr>
          <p:cNvPr id="34" name="TextBox 33">
            <a:extLst>
              <a:ext uri="{FF2B5EF4-FFF2-40B4-BE49-F238E27FC236}">
                <a16:creationId xmlns:a16="http://schemas.microsoft.com/office/drawing/2014/main" id="{51B8CB8D-B244-4FA3-983F-448C89349610}"/>
              </a:ext>
            </a:extLst>
          </p:cNvPr>
          <p:cNvSpPr txBox="1"/>
          <p:nvPr/>
        </p:nvSpPr>
        <p:spPr bwMode="gray">
          <a:xfrm>
            <a:off x="2039243" y="4218260"/>
            <a:ext cx="618884" cy="430887"/>
          </a:xfrm>
          <a:prstGeom prst="rect">
            <a:avLst/>
          </a:prstGeom>
        </p:spPr>
        <p:txBody>
          <a:bodyPr vert="horz" wrap="square" lIns="0" tIns="0" rIns="0" bIns="0" rtlCol="0">
            <a:spAutoFit/>
          </a:bodyPr>
          <a:lstStyle/>
          <a:p>
            <a:pPr>
              <a:spcBef>
                <a:spcPts val="600"/>
              </a:spcBef>
              <a:buClr>
                <a:schemeClr val="accent6"/>
              </a:buClr>
            </a:pPr>
            <a:r>
              <a:rPr lang="en-US" sz="2800" spc="-101">
                <a:solidFill>
                  <a:schemeClr val="accent6"/>
                </a:solidFill>
                <a:latin typeface="+mj-lt"/>
              </a:rPr>
              <a:t>40%</a:t>
            </a:r>
          </a:p>
        </p:txBody>
      </p:sp>
      <p:sp>
        <p:nvSpPr>
          <p:cNvPr id="35" name="Text Placeholder">
            <a:extLst>
              <a:ext uri="{FF2B5EF4-FFF2-40B4-BE49-F238E27FC236}">
                <a16:creationId xmlns:a16="http://schemas.microsoft.com/office/drawing/2014/main" id="{77500738-D149-4A42-8843-FA9A728FE6AC}"/>
              </a:ext>
            </a:extLst>
          </p:cNvPr>
          <p:cNvSpPr txBox="1">
            <a:spLocks/>
          </p:cNvSpPr>
          <p:nvPr/>
        </p:nvSpPr>
        <p:spPr bwMode="gray">
          <a:xfrm>
            <a:off x="2039242" y="4632890"/>
            <a:ext cx="3159395" cy="738664"/>
          </a:xfrm>
          <a:prstGeom prst="rect">
            <a:avLst/>
          </a:prstGeom>
          <a:solidFill>
            <a:schemeClr val="bg1"/>
          </a:solid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0" spc="30">
                <a:solidFill>
                  <a:schemeClr val="accent3"/>
                </a:solidFill>
              </a:rPr>
              <a:t>“No show” rate for lung cancer screening visits at one organization from March-July 30, 2020, compared to a no-show rate of 15% from Jan. 2017-Feb. 2020 </a:t>
            </a:r>
            <a:endParaRPr lang="en-US" sz="1200">
              <a:solidFill>
                <a:schemeClr val="accent3"/>
              </a:solidFill>
            </a:endParaRPr>
          </a:p>
        </p:txBody>
      </p:sp>
      <p:sp>
        <p:nvSpPr>
          <p:cNvPr id="22" name="Text Placeholder 1">
            <a:extLst>
              <a:ext uri="{FF2B5EF4-FFF2-40B4-BE49-F238E27FC236}">
                <a16:creationId xmlns:a16="http://schemas.microsoft.com/office/drawing/2014/main" id="{991F813F-9F48-480A-BDB1-32C5265052C8}"/>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2765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D8ED5-610C-47E6-B782-71FC481763F4}"/>
              </a:ext>
            </a:extLst>
          </p:cNvPr>
          <p:cNvSpPr>
            <a:spLocks noGrp="1"/>
          </p:cNvSpPr>
          <p:nvPr>
            <p:ph type="title"/>
          </p:nvPr>
        </p:nvSpPr>
        <p:spPr>
          <a:xfrm>
            <a:off x="612774" y="588771"/>
            <a:ext cx="10972801" cy="540917"/>
          </a:xfrm>
        </p:spPr>
        <p:txBody>
          <a:bodyPr/>
          <a:lstStyle/>
          <a:p>
            <a:r>
              <a:rPr lang="en-US"/>
              <a:t>Two patient entry points for early lung cancer detection</a:t>
            </a:r>
          </a:p>
        </p:txBody>
      </p:sp>
      <p:sp>
        <p:nvSpPr>
          <p:cNvPr id="6" name="Oval 5">
            <a:extLst>
              <a:ext uri="{FF2B5EF4-FFF2-40B4-BE49-F238E27FC236}">
                <a16:creationId xmlns:a16="http://schemas.microsoft.com/office/drawing/2014/main" id="{C1AC2AAD-4C61-42E8-B3BC-465975B0D951}"/>
              </a:ext>
            </a:extLst>
          </p:cNvPr>
          <p:cNvSpPr/>
          <p:nvPr/>
        </p:nvSpPr>
        <p:spPr bwMode="gray">
          <a:xfrm>
            <a:off x="9757881" y="2977693"/>
            <a:ext cx="1463040" cy="1463040"/>
          </a:xfrm>
          <a:prstGeom prst="ellipse">
            <a:avLst/>
          </a:prstGeom>
          <a:solidFill>
            <a:schemeClr val="bg2"/>
          </a:solidFill>
          <a:ln w="50800">
            <a:solidFill>
              <a:schemeClr val="accent1"/>
            </a:solidFill>
          </a:ln>
          <a:effectLst>
            <a:outerShdw blurRad="1524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F86BA0D-DD7A-49F0-807D-887FF8A04E43}"/>
              </a:ext>
            </a:extLst>
          </p:cNvPr>
          <p:cNvGrpSpPr/>
          <p:nvPr/>
        </p:nvGrpSpPr>
        <p:grpSpPr>
          <a:xfrm>
            <a:off x="9857455" y="3077267"/>
            <a:ext cx="1263893" cy="1263893"/>
            <a:chOff x="8733400" y="3029591"/>
            <a:chExt cx="1263893" cy="1263893"/>
          </a:xfrm>
        </p:grpSpPr>
        <p:sp>
          <p:nvSpPr>
            <p:cNvPr id="8" name="Oval 7">
              <a:extLst>
                <a:ext uri="{FF2B5EF4-FFF2-40B4-BE49-F238E27FC236}">
                  <a16:creationId xmlns:a16="http://schemas.microsoft.com/office/drawing/2014/main" id="{476D00F7-866D-497D-ACC5-AF9651A19E84}"/>
                </a:ext>
              </a:extLst>
            </p:cNvPr>
            <p:cNvSpPr/>
            <p:nvPr/>
          </p:nvSpPr>
          <p:spPr bwMode="gray">
            <a:xfrm>
              <a:off x="8733400" y="3029591"/>
              <a:ext cx="1263893" cy="1263893"/>
            </a:xfrm>
            <a:prstGeom prst="ellipse">
              <a:avLst/>
            </a:prstGeom>
            <a:solidFill>
              <a:schemeClr val="bg1"/>
            </a:solidFill>
            <a:ln w="19050">
              <a:noFill/>
            </a:ln>
            <a:effectLst>
              <a:outerShdw blurRad="1524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DADC93CB-B422-404C-AAC7-643149BFE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912" y="3250057"/>
              <a:ext cx="994868" cy="82296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9">
            <a:extLst>
              <a:ext uri="{FF2B5EF4-FFF2-40B4-BE49-F238E27FC236}">
                <a16:creationId xmlns:a16="http://schemas.microsoft.com/office/drawing/2014/main" id="{20162A53-84C1-4C5D-89FD-7DFAB3F55A0A}"/>
              </a:ext>
            </a:extLst>
          </p:cNvPr>
          <p:cNvSpPr/>
          <p:nvPr/>
        </p:nvSpPr>
        <p:spPr bwMode="gray">
          <a:xfrm>
            <a:off x="9336132" y="3297733"/>
            <a:ext cx="699211" cy="845197"/>
          </a:xfrm>
          <a:prstGeom prst="ellipse">
            <a:avLst/>
          </a:prstGeom>
          <a:solidFill>
            <a:schemeClr val="bg1">
              <a:alpha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25">
            <a:extLst>
              <a:ext uri="{FF2B5EF4-FFF2-40B4-BE49-F238E27FC236}">
                <a16:creationId xmlns:a16="http://schemas.microsoft.com/office/drawing/2014/main" id="{1BD386E2-5482-44C3-B4B7-264A865B14BD}"/>
              </a:ext>
            </a:extLst>
          </p:cNvPr>
          <p:cNvCxnSpPr>
            <a:cxnSpLocks/>
          </p:cNvCxnSpPr>
          <p:nvPr/>
        </p:nvCxnSpPr>
        <p:spPr bwMode="gray">
          <a:xfrm rot="10800000" flipV="1">
            <a:off x="3143646" y="3973901"/>
            <a:ext cx="6583680" cy="1080168"/>
          </a:xfrm>
          <a:prstGeom prst="bentConnector3">
            <a:avLst>
              <a:gd name="adj1" fmla="val 60315"/>
            </a:avLst>
          </a:prstGeom>
          <a:ln w="63500">
            <a:solidFill>
              <a:schemeClr val="accent1"/>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25">
            <a:extLst>
              <a:ext uri="{FF2B5EF4-FFF2-40B4-BE49-F238E27FC236}">
                <a16:creationId xmlns:a16="http://schemas.microsoft.com/office/drawing/2014/main" id="{82360205-BE72-4169-BD85-0BD2380379A0}"/>
              </a:ext>
            </a:extLst>
          </p:cNvPr>
          <p:cNvCxnSpPr>
            <a:cxnSpLocks/>
          </p:cNvCxnSpPr>
          <p:nvPr/>
        </p:nvCxnSpPr>
        <p:spPr bwMode="gray">
          <a:xfrm rot="10800000">
            <a:off x="3130804" y="2564948"/>
            <a:ext cx="6583680" cy="914400"/>
          </a:xfrm>
          <a:prstGeom prst="bentConnector3">
            <a:avLst>
              <a:gd name="adj1" fmla="val 60315"/>
            </a:avLst>
          </a:prstGeom>
          <a:ln w="63500">
            <a:solidFill>
              <a:schemeClr val="accent1"/>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920CB8-EAD0-4DC6-B3E7-65882E86BD6E}"/>
              </a:ext>
            </a:extLst>
          </p:cNvPr>
          <p:cNvSpPr txBox="1"/>
          <p:nvPr/>
        </p:nvSpPr>
        <p:spPr bwMode="gray">
          <a:xfrm>
            <a:off x="6096000" y="4723207"/>
            <a:ext cx="2031105" cy="492443"/>
          </a:xfrm>
          <a:prstGeom prst="rect">
            <a:avLst/>
          </a:prstGeom>
        </p:spPr>
        <p:txBody>
          <a:bodyPr vert="horz" wrap="square" lIns="0" tIns="0" rIns="0" bIns="0" rtlCol="0">
            <a:spAutoFit/>
          </a:bodyPr>
          <a:lstStyle/>
          <a:p>
            <a:pPr>
              <a:spcBef>
                <a:spcPts val="600"/>
              </a:spcBef>
              <a:buClr>
                <a:schemeClr val="accent6"/>
              </a:buClr>
            </a:pPr>
            <a:r>
              <a:rPr lang="en-US" sz="1600"/>
              <a:t>Incidental pulmonary nodule (IPN) finding</a:t>
            </a:r>
          </a:p>
        </p:txBody>
      </p:sp>
      <p:sp>
        <p:nvSpPr>
          <p:cNvPr id="14" name="TextBox 13">
            <a:extLst>
              <a:ext uri="{FF2B5EF4-FFF2-40B4-BE49-F238E27FC236}">
                <a16:creationId xmlns:a16="http://schemas.microsoft.com/office/drawing/2014/main" id="{02F427A5-E1B3-44C8-8500-E35E12422CC1}"/>
              </a:ext>
            </a:extLst>
          </p:cNvPr>
          <p:cNvSpPr txBox="1"/>
          <p:nvPr/>
        </p:nvSpPr>
        <p:spPr bwMode="gray">
          <a:xfrm>
            <a:off x="6084880" y="2400866"/>
            <a:ext cx="2031105" cy="492443"/>
          </a:xfrm>
          <a:prstGeom prst="rect">
            <a:avLst/>
          </a:prstGeom>
        </p:spPr>
        <p:txBody>
          <a:bodyPr vert="horz" wrap="square" lIns="0" tIns="0" rIns="0" bIns="0" rtlCol="0">
            <a:spAutoFit/>
          </a:bodyPr>
          <a:lstStyle/>
          <a:p>
            <a:pPr>
              <a:spcBef>
                <a:spcPts val="600"/>
              </a:spcBef>
              <a:buClr>
                <a:schemeClr val="accent6"/>
              </a:buClr>
            </a:pPr>
            <a:r>
              <a:rPr lang="en-US" sz="1600"/>
              <a:t>Abnormal LDCT screening results</a:t>
            </a:r>
          </a:p>
        </p:txBody>
      </p:sp>
      <p:grpSp>
        <p:nvGrpSpPr>
          <p:cNvPr id="15" name="Group 14">
            <a:extLst>
              <a:ext uri="{FF2B5EF4-FFF2-40B4-BE49-F238E27FC236}">
                <a16:creationId xmlns:a16="http://schemas.microsoft.com/office/drawing/2014/main" id="{96BC33E7-076A-4F2D-A453-BC9B3FE5B41F}"/>
              </a:ext>
            </a:extLst>
          </p:cNvPr>
          <p:cNvGrpSpPr/>
          <p:nvPr/>
        </p:nvGrpSpPr>
        <p:grpSpPr>
          <a:xfrm>
            <a:off x="1879753" y="1957092"/>
            <a:ext cx="1263893" cy="1263893"/>
            <a:chOff x="2284166" y="3029591"/>
            <a:chExt cx="1263893" cy="1263893"/>
          </a:xfrm>
        </p:grpSpPr>
        <p:sp>
          <p:nvSpPr>
            <p:cNvPr id="16" name="Oval 15">
              <a:extLst>
                <a:ext uri="{FF2B5EF4-FFF2-40B4-BE49-F238E27FC236}">
                  <a16:creationId xmlns:a16="http://schemas.microsoft.com/office/drawing/2014/main" id="{DD0C9A64-5A24-4272-985C-98DFE4269E34}"/>
                </a:ext>
              </a:extLst>
            </p:cNvPr>
            <p:cNvSpPr/>
            <p:nvPr/>
          </p:nvSpPr>
          <p:spPr bwMode="gray">
            <a:xfrm>
              <a:off x="2284166" y="3029591"/>
              <a:ext cx="1263893" cy="1263893"/>
            </a:xfrm>
            <a:prstGeom prst="ellipse">
              <a:avLst/>
            </a:prstGeom>
            <a:solidFill>
              <a:schemeClr val="bg1"/>
            </a:solidFill>
            <a:ln w="19050">
              <a:noFill/>
            </a:ln>
            <a:effectLst>
              <a:outerShdw blurRad="1524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con&#10;&#10;Description automatically generated">
              <a:extLst>
                <a:ext uri="{FF2B5EF4-FFF2-40B4-BE49-F238E27FC236}">
                  <a16:creationId xmlns:a16="http://schemas.microsoft.com/office/drawing/2014/main" id="{95DB3E94-56AC-46B5-88A9-D26D8DF7931F}"/>
                </a:ext>
              </a:extLst>
            </p:cNvPr>
            <p:cNvPicPr>
              <a:picLocks noChangeAspect="1"/>
            </p:cNvPicPr>
            <p:nvPr/>
          </p:nvPicPr>
          <p:blipFill>
            <a:blip r:embed="rId4"/>
            <a:stretch>
              <a:fillRect/>
            </a:stretch>
          </p:blipFill>
          <p:spPr>
            <a:xfrm>
              <a:off x="2539551" y="3278880"/>
              <a:ext cx="731520" cy="744760"/>
            </a:xfrm>
            <a:prstGeom prst="rect">
              <a:avLst/>
            </a:prstGeom>
          </p:spPr>
        </p:pic>
      </p:grpSp>
      <p:sp>
        <p:nvSpPr>
          <p:cNvPr id="18" name="TextBox 17">
            <a:extLst>
              <a:ext uri="{FF2B5EF4-FFF2-40B4-BE49-F238E27FC236}">
                <a16:creationId xmlns:a16="http://schemas.microsoft.com/office/drawing/2014/main" id="{5FA00D70-F81C-4AC2-B921-E2848FF64581}"/>
              </a:ext>
            </a:extLst>
          </p:cNvPr>
          <p:cNvSpPr txBox="1"/>
          <p:nvPr/>
        </p:nvSpPr>
        <p:spPr bwMode="gray">
          <a:xfrm>
            <a:off x="1599661" y="1491322"/>
            <a:ext cx="2533994" cy="246221"/>
          </a:xfrm>
          <a:prstGeom prst="rect">
            <a:avLst/>
          </a:prstGeom>
        </p:spPr>
        <p:txBody>
          <a:bodyPr vert="horz" wrap="square" lIns="0" tIns="0" rIns="0" bIns="0" rtlCol="0">
            <a:spAutoFit/>
          </a:bodyPr>
          <a:lstStyle/>
          <a:p>
            <a:pPr>
              <a:spcBef>
                <a:spcPts val="600"/>
              </a:spcBef>
              <a:buClr>
                <a:schemeClr val="accent6"/>
              </a:buClr>
            </a:pPr>
            <a:r>
              <a:rPr lang="en-US" sz="1600" b="1"/>
              <a:t>Patient entry points</a:t>
            </a:r>
          </a:p>
        </p:txBody>
      </p:sp>
      <p:grpSp>
        <p:nvGrpSpPr>
          <p:cNvPr id="19" name="Group 18">
            <a:extLst>
              <a:ext uri="{FF2B5EF4-FFF2-40B4-BE49-F238E27FC236}">
                <a16:creationId xmlns:a16="http://schemas.microsoft.com/office/drawing/2014/main" id="{46388954-02F8-4329-B8DE-26C3810A15A6}"/>
              </a:ext>
            </a:extLst>
          </p:cNvPr>
          <p:cNvGrpSpPr/>
          <p:nvPr/>
        </p:nvGrpSpPr>
        <p:grpSpPr>
          <a:xfrm>
            <a:off x="1866724" y="4422122"/>
            <a:ext cx="1263893" cy="1263893"/>
            <a:chOff x="5762487" y="3029591"/>
            <a:chExt cx="1263893" cy="1263893"/>
          </a:xfrm>
        </p:grpSpPr>
        <p:sp>
          <p:nvSpPr>
            <p:cNvPr id="20" name="Oval 19">
              <a:extLst>
                <a:ext uri="{FF2B5EF4-FFF2-40B4-BE49-F238E27FC236}">
                  <a16:creationId xmlns:a16="http://schemas.microsoft.com/office/drawing/2014/main" id="{311FC738-E05B-490A-82A5-D4FA16093D91}"/>
                </a:ext>
              </a:extLst>
            </p:cNvPr>
            <p:cNvSpPr/>
            <p:nvPr/>
          </p:nvSpPr>
          <p:spPr bwMode="gray">
            <a:xfrm>
              <a:off x="5762487" y="3029591"/>
              <a:ext cx="1263893" cy="1263893"/>
            </a:xfrm>
            <a:prstGeom prst="ellipse">
              <a:avLst/>
            </a:prstGeom>
            <a:solidFill>
              <a:schemeClr val="bg1"/>
            </a:solidFill>
            <a:ln w="19050">
              <a:noFill/>
            </a:ln>
            <a:effectLst>
              <a:outerShdw blurRad="152400" sx="102000" sy="10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a:extLst>
                <a:ext uri="{FF2B5EF4-FFF2-40B4-BE49-F238E27FC236}">
                  <a16:creationId xmlns:a16="http://schemas.microsoft.com/office/drawing/2014/main" id="{13E0510D-6862-4155-BBD3-8E732844B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761" y="3263415"/>
              <a:ext cx="987344" cy="79624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0D50AFA6-BB97-4A58-A894-25E47B75F064}"/>
              </a:ext>
            </a:extLst>
          </p:cNvPr>
          <p:cNvSpPr txBox="1"/>
          <p:nvPr/>
        </p:nvSpPr>
        <p:spPr bwMode="gray">
          <a:xfrm>
            <a:off x="9294020" y="4561626"/>
            <a:ext cx="2525833" cy="492443"/>
          </a:xfrm>
          <a:prstGeom prst="rect">
            <a:avLst/>
          </a:prstGeom>
        </p:spPr>
        <p:txBody>
          <a:bodyPr vert="horz" wrap="square" lIns="0" tIns="0" rIns="0" bIns="0" rtlCol="0">
            <a:spAutoFit/>
          </a:bodyPr>
          <a:lstStyle/>
          <a:p>
            <a:pPr algn="ctr">
              <a:spcBef>
                <a:spcPts val="600"/>
              </a:spcBef>
              <a:buClr>
                <a:schemeClr val="accent6"/>
              </a:buClr>
            </a:pPr>
            <a:r>
              <a:rPr lang="en-US" sz="1600"/>
              <a:t>Ongoing management </a:t>
            </a:r>
            <a:br>
              <a:rPr lang="en-US" sz="1600"/>
            </a:br>
            <a:r>
              <a:rPr lang="en-US" sz="1600"/>
              <a:t>of pulmonary nodules</a:t>
            </a:r>
          </a:p>
        </p:txBody>
      </p:sp>
      <p:sp>
        <p:nvSpPr>
          <p:cNvPr id="23" name="Oval 22">
            <a:extLst>
              <a:ext uri="{FF2B5EF4-FFF2-40B4-BE49-F238E27FC236}">
                <a16:creationId xmlns:a16="http://schemas.microsoft.com/office/drawing/2014/main" id="{77BA5531-07F6-4F25-BEE2-096167239090}"/>
              </a:ext>
            </a:extLst>
          </p:cNvPr>
          <p:cNvSpPr>
            <a:spLocks noChangeAspect="1"/>
          </p:cNvSpPr>
          <p:nvPr/>
        </p:nvSpPr>
        <p:spPr bwMode="gray">
          <a:xfrm>
            <a:off x="5574858" y="4816718"/>
            <a:ext cx="365760" cy="365760"/>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24" name="Oval 23">
            <a:extLst>
              <a:ext uri="{FF2B5EF4-FFF2-40B4-BE49-F238E27FC236}">
                <a16:creationId xmlns:a16="http://schemas.microsoft.com/office/drawing/2014/main" id="{9C569B7C-0E5B-4FE1-9EEA-ABB7D37C295B}"/>
              </a:ext>
            </a:extLst>
          </p:cNvPr>
          <p:cNvSpPr>
            <a:spLocks noChangeAspect="1"/>
          </p:cNvSpPr>
          <p:nvPr/>
        </p:nvSpPr>
        <p:spPr bwMode="gray">
          <a:xfrm>
            <a:off x="5574858" y="2416555"/>
            <a:ext cx="365760" cy="365760"/>
          </a:xfrm>
          <a:prstGeom prst="ellipse">
            <a:avLst/>
          </a:prstGeom>
          <a:solidFill>
            <a:schemeClr val="bg1"/>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25" name="Text Placeholder 1">
            <a:extLst>
              <a:ext uri="{FF2B5EF4-FFF2-40B4-BE49-F238E27FC236}">
                <a16:creationId xmlns:a16="http://schemas.microsoft.com/office/drawing/2014/main" id="{BE797E10-3117-4137-A97E-D85B95A09B3F}"/>
              </a:ext>
            </a:extLst>
          </p:cNvPr>
          <p:cNvSpPr>
            <a:spLocks noGrp="1"/>
          </p:cNvSpPr>
          <p:nvPr>
            <p:ph type="body" sz="quarter" idx="28"/>
          </p:nvPr>
        </p:nvSpPr>
        <p:spPr>
          <a:xfrm>
            <a:off x="612773" y="6060046"/>
            <a:ext cx="3657600" cy="107722"/>
          </a:xfrm>
        </p:spPr>
        <p:txBody>
          <a:bodyPr/>
          <a:lstStyle/>
          <a:p>
            <a:pPr marL="0" indent="0">
              <a:buNone/>
            </a:pPr>
            <a:r>
              <a:rPr lang="en-US"/>
              <a:t>LDCT, low dose computed tomography.</a:t>
            </a:r>
          </a:p>
        </p:txBody>
      </p:sp>
      <p:sp>
        <p:nvSpPr>
          <p:cNvPr id="26" name="TextBox 25">
            <a:extLst>
              <a:ext uri="{FF2B5EF4-FFF2-40B4-BE49-F238E27FC236}">
                <a16:creationId xmlns:a16="http://schemas.microsoft.com/office/drawing/2014/main" id="{48814164-6C3C-4B95-98DB-3A9323F3E38D}"/>
              </a:ext>
            </a:extLst>
          </p:cNvPr>
          <p:cNvSpPr txBox="1"/>
          <p:nvPr/>
        </p:nvSpPr>
        <p:spPr bwMode="gray">
          <a:xfrm>
            <a:off x="3319195" y="2493499"/>
            <a:ext cx="1463040" cy="169277"/>
          </a:xfrm>
          <a:prstGeom prst="rect">
            <a:avLst/>
          </a:prstGeom>
          <a:solidFill>
            <a:schemeClr val="bg1"/>
          </a:solidFill>
        </p:spPr>
        <p:txBody>
          <a:bodyPr wrap="square" lIns="0" tIns="0" rIns="0" bIns="0" rtlCol="0">
            <a:spAutoFit/>
          </a:bodyPr>
          <a:lstStyle/>
          <a:p>
            <a:pPr algn="ctr">
              <a:spcBef>
                <a:spcPts val="440"/>
              </a:spcBef>
            </a:pPr>
            <a:r>
              <a:rPr lang="en-US" sz="1100" spc="30">
                <a:solidFill>
                  <a:schemeClr val="accent3"/>
                </a:solidFill>
              </a:rPr>
              <a:t>SCREENING EXAM</a:t>
            </a:r>
          </a:p>
        </p:txBody>
      </p:sp>
      <p:sp>
        <p:nvSpPr>
          <p:cNvPr id="27" name="TextBox 26">
            <a:extLst>
              <a:ext uri="{FF2B5EF4-FFF2-40B4-BE49-F238E27FC236}">
                <a16:creationId xmlns:a16="http://schemas.microsoft.com/office/drawing/2014/main" id="{1E6E9976-8DDC-4230-ABAE-0D1F17470D67}"/>
              </a:ext>
            </a:extLst>
          </p:cNvPr>
          <p:cNvSpPr txBox="1"/>
          <p:nvPr/>
        </p:nvSpPr>
        <p:spPr bwMode="gray">
          <a:xfrm>
            <a:off x="3355973" y="4969429"/>
            <a:ext cx="1560249" cy="169277"/>
          </a:xfrm>
          <a:prstGeom prst="rect">
            <a:avLst/>
          </a:prstGeom>
          <a:solidFill>
            <a:schemeClr val="bg1"/>
          </a:solidFill>
        </p:spPr>
        <p:txBody>
          <a:bodyPr wrap="square" lIns="0" tIns="0" rIns="0" bIns="0" rtlCol="0">
            <a:spAutoFit/>
          </a:bodyPr>
          <a:lstStyle/>
          <a:p>
            <a:pPr>
              <a:spcBef>
                <a:spcPts val="440"/>
              </a:spcBef>
            </a:pPr>
            <a:r>
              <a:rPr lang="en-US" sz="1100" spc="30">
                <a:solidFill>
                  <a:schemeClr val="accent3"/>
                </a:solidFill>
              </a:rPr>
              <a:t>UNRELATED IMAGING</a:t>
            </a:r>
          </a:p>
        </p:txBody>
      </p:sp>
    </p:spTree>
    <p:extLst>
      <p:ext uri="{BB962C8B-B14F-4D97-AF65-F5344CB8AC3E}">
        <p14:creationId xmlns:p14="http://schemas.microsoft.com/office/powerpoint/2010/main" val="135918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C7B5AC-9858-4184-90B4-A61E516B58BE}"/>
              </a:ext>
            </a:extLst>
          </p:cNvPr>
          <p:cNvSpPr>
            <a:spLocks noGrp="1"/>
          </p:cNvSpPr>
          <p:nvPr>
            <p:ph type="title"/>
          </p:nvPr>
        </p:nvSpPr>
        <p:spPr>
          <a:xfrm>
            <a:off x="612774" y="588771"/>
            <a:ext cx="11442066" cy="540917"/>
          </a:xfrm>
        </p:spPr>
        <p:txBody>
          <a:bodyPr/>
          <a:lstStyle/>
          <a:p>
            <a:r>
              <a:rPr lang="en-US"/>
              <a:t>IPNs may help expand early lung cancer detection efforts</a:t>
            </a:r>
          </a:p>
        </p:txBody>
      </p:sp>
      <p:sp>
        <p:nvSpPr>
          <p:cNvPr id="6" name="Text Placeholder 2">
            <a:extLst>
              <a:ext uri="{FF2B5EF4-FFF2-40B4-BE49-F238E27FC236}">
                <a16:creationId xmlns:a16="http://schemas.microsoft.com/office/drawing/2014/main" id="{3E95FA45-04F3-44FF-9448-9968E2769BC2}"/>
              </a:ext>
            </a:extLst>
          </p:cNvPr>
          <p:cNvSpPr txBox="1">
            <a:spLocks/>
          </p:cNvSpPr>
          <p:nvPr/>
        </p:nvSpPr>
        <p:spPr>
          <a:xfrm>
            <a:off x="1349591" y="2473612"/>
            <a:ext cx="4425428" cy="2471247"/>
          </a:xfrm>
          <a:prstGeom prst="rect">
            <a:avLst/>
          </a:prstGeom>
        </p:spPr>
        <p:txBody>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a:t>Incidental findings </a:t>
            </a:r>
            <a:r>
              <a:rPr lang="en-US" sz="1600"/>
              <a:t>are abnormalities uncovered unintentionally and often unrelated to the condition that prompted an exam.</a:t>
            </a:r>
          </a:p>
          <a:p>
            <a:pPr marL="0" indent="0">
              <a:buNone/>
            </a:pPr>
            <a:endParaRPr lang="en-US" sz="1600"/>
          </a:p>
          <a:p>
            <a:pPr marL="0" indent="0">
              <a:buNone/>
            </a:pPr>
            <a:r>
              <a:rPr lang="en-US" sz="1600" b="1"/>
              <a:t>Pulmonary nodules </a:t>
            </a:r>
            <a:r>
              <a:rPr lang="en-US" sz="1600"/>
              <a:t>are abnormal growths that form in a lung. They can be identified on imaging scans, such as X-ray and CT scans. Most pulmonary nodules are benign, but some can indicate the presence of lung cancer. </a:t>
            </a:r>
          </a:p>
        </p:txBody>
      </p:sp>
      <p:sp>
        <p:nvSpPr>
          <p:cNvPr id="13" name="Text Placeholder">
            <a:extLst>
              <a:ext uri="{FF2B5EF4-FFF2-40B4-BE49-F238E27FC236}">
                <a16:creationId xmlns:a16="http://schemas.microsoft.com/office/drawing/2014/main" id="{BCA85537-BA6C-49F4-95B6-2AF577B32366}"/>
              </a:ext>
            </a:extLst>
          </p:cNvPr>
          <p:cNvSpPr txBox="1">
            <a:spLocks/>
          </p:cNvSpPr>
          <p:nvPr/>
        </p:nvSpPr>
        <p:spPr bwMode="gray">
          <a:xfrm>
            <a:off x="1192494" y="2105458"/>
            <a:ext cx="4739622" cy="3067316"/>
          </a:xfrm>
          <a:prstGeom prst="rect">
            <a:avLst/>
          </a:prstGeom>
          <a:ln w="19050">
            <a:solidFill>
              <a:schemeClr val="accent1"/>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9E55A661-5857-4270-9B54-5A8AD9DC55AF}"/>
              </a:ext>
            </a:extLst>
          </p:cNvPr>
          <p:cNvSpPr txBox="1"/>
          <p:nvPr/>
        </p:nvSpPr>
        <p:spPr bwMode="gray">
          <a:xfrm>
            <a:off x="1041993" y="2061031"/>
            <a:ext cx="1726755" cy="184666"/>
          </a:xfrm>
          <a:prstGeom prst="rect">
            <a:avLst/>
          </a:prstGeom>
          <a:solidFill>
            <a:schemeClr val="bg1"/>
          </a:solidFill>
          <a:ln w="38100">
            <a:solidFill>
              <a:schemeClr val="bg1"/>
            </a:solidFill>
          </a:ln>
        </p:spPr>
        <p:txBody>
          <a:bodyPr vert="horz" wrap="none" lIns="0" tIns="0" rIns="182880" bIns="0" rtlCol="0">
            <a:spAutoFit/>
          </a:bodyPr>
          <a:lstStyle/>
          <a:p>
            <a:pPr marL="3175" marR="0" lvl="0" algn="l" defTabSz="914400" rtl="0" eaLnBrk="1" fontAlgn="auto" latinLnBrk="0" hangingPunct="1">
              <a:lnSpc>
                <a:spcPct val="100000"/>
              </a:lnSpc>
              <a:spcBef>
                <a:spcPts val="600"/>
              </a:spcBef>
              <a:spcAft>
                <a:spcPts val="0"/>
              </a:spcAft>
              <a:buClrTx/>
              <a:buSzPct val="230000"/>
              <a:tabLst/>
              <a:defRPr/>
            </a:pPr>
            <a:r>
              <a:rPr kumimoji="0" lang="en-US" sz="1800" b="0" i="0" u="none" strike="noStrike" kern="1200" cap="none" spc="0" normalizeH="0" baseline="34000" noProof="0">
                <a:ln>
                  <a:noFill/>
                </a:ln>
                <a:solidFill>
                  <a:srgbClr val="9E9E9E"/>
                </a:solidFill>
                <a:effectLst/>
                <a:uLnTx/>
                <a:uFillTx/>
                <a:latin typeface="Arial" panose="020B0604020202020204"/>
                <a:ea typeface="+mn-ea"/>
                <a:cs typeface="+mn-cs"/>
              </a:rPr>
              <a:t>             DEFINITIONS</a:t>
            </a:r>
          </a:p>
        </p:txBody>
      </p:sp>
      <p:pic>
        <p:nvPicPr>
          <p:cNvPr id="20" name="Picture 19" descr="Logo&#10;&#10;Description automatically generated">
            <a:extLst>
              <a:ext uri="{FF2B5EF4-FFF2-40B4-BE49-F238E27FC236}">
                <a16:creationId xmlns:a16="http://schemas.microsoft.com/office/drawing/2014/main" id="{AF55D8D1-97AA-487E-BE93-F8D335247934}"/>
              </a:ext>
            </a:extLst>
          </p:cNvPr>
          <p:cNvPicPr>
            <a:picLocks noChangeAspect="1"/>
          </p:cNvPicPr>
          <p:nvPr/>
        </p:nvPicPr>
        <p:blipFill>
          <a:blip r:embed="rId3"/>
          <a:stretch>
            <a:fillRect/>
          </a:stretch>
        </p:blipFill>
        <p:spPr>
          <a:xfrm>
            <a:off x="1059504" y="1909420"/>
            <a:ext cx="400938" cy="345636"/>
          </a:xfrm>
          <a:prstGeom prst="rect">
            <a:avLst/>
          </a:prstGeom>
        </p:spPr>
      </p:pic>
      <p:sp>
        <p:nvSpPr>
          <p:cNvPr id="15" name="Text Placeholder 1">
            <a:extLst>
              <a:ext uri="{FF2B5EF4-FFF2-40B4-BE49-F238E27FC236}">
                <a16:creationId xmlns:a16="http://schemas.microsoft.com/office/drawing/2014/main" id="{2327E73B-36B4-45DA-AD1E-22081422E1B0}"/>
              </a:ext>
            </a:extLst>
          </p:cNvPr>
          <p:cNvSpPr txBox="1">
            <a:spLocks/>
          </p:cNvSpPr>
          <p:nvPr/>
        </p:nvSpPr>
        <p:spPr bwMode="gray">
          <a:xfrm>
            <a:off x="612774" y="6553246"/>
            <a:ext cx="10563227" cy="215445"/>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Font typeface="+mj-lt"/>
              <a:buNone/>
            </a:pPr>
            <a:r>
              <a:rPr lang="en-US"/>
              <a:t>This resource details health care provider's experience creating lung cancer detection programs and does not represent the views or opinions of AstraZeneca. Individual experiences and recommendations may vary with patients.</a:t>
            </a:r>
          </a:p>
        </p:txBody>
      </p:sp>
      <p:sp>
        <p:nvSpPr>
          <p:cNvPr id="9" name="TextBox 8">
            <a:extLst>
              <a:ext uri="{FF2B5EF4-FFF2-40B4-BE49-F238E27FC236}">
                <a16:creationId xmlns:a16="http://schemas.microsoft.com/office/drawing/2014/main" id="{82CF941C-F0F1-47CD-ABA4-70006FCD1524}"/>
              </a:ext>
            </a:extLst>
          </p:cNvPr>
          <p:cNvSpPr txBox="1"/>
          <p:nvPr/>
        </p:nvSpPr>
        <p:spPr bwMode="gray">
          <a:xfrm>
            <a:off x="7027740" y="1778485"/>
            <a:ext cx="4364160" cy="749757"/>
          </a:xfrm>
          <a:prstGeom prst="rect">
            <a:avLst/>
          </a:prstGeom>
        </p:spPr>
        <p:txBody>
          <a:bodyPr vert="horz" wrap="square" lIns="0" tIns="0" rIns="0" bIns="0" rtlCol="0">
            <a:spAutoFit/>
          </a:bodyPr>
          <a:lstStyle/>
          <a:p>
            <a:pPr>
              <a:lnSpc>
                <a:spcPct val="150000"/>
              </a:lnSpc>
              <a:spcBef>
                <a:spcPts val="600"/>
              </a:spcBef>
              <a:buClr>
                <a:schemeClr val="accent6"/>
              </a:buClr>
            </a:pPr>
            <a:r>
              <a:rPr lang="en-US" sz="1600">
                <a:solidFill>
                  <a:schemeClr val="accent3"/>
                </a:solidFill>
                <a:latin typeface="+mj-lt"/>
              </a:rPr>
              <a:t>ADVISORY BOARD’S TAKE </a:t>
            </a:r>
          </a:p>
          <a:p>
            <a:pPr>
              <a:lnSpc>
                <a:spcPct val="150000"/>
              </a:lnSpc>
              <a:spcBef>
                <a:spcPts val="600"/>
              </a:spcBef>
              <a:buClr>
                <a:schemeClr val="accent6"/>
              </a:buClr>
            </a:pPr>
            <a:r>
              <a:rPr lang="en-US" sz="1500" b="1"/>
              <a:t>Benefits of appropriate IPN management</a:t>
            </a:r>
          </a:p>
        </p:txBody>
      </p:sp>
      <p:sp>
        <p:nvSpPr>
          <p:cNvPr id="10" name="TextBox 9">
            <a:extLst>
              <a:ext uri="{FF2B5EF4-FFF2-40B4-BE49-F238E27FC236}">
                <a16:creationId xmlns:a16="http://schemas.microsoft.com/office/drawing/2014/main" id="{E1C04A01-BFA2-41D6-9E82-B37623A360B9}"/>
              </a:ext>
            </a:extLst>
          </p:cNvPr>
          <p:cNvSpPr txBox="1"/>
          <p:nvPr/>
        </p:nvSpPr>
        <p:spPr bwMode="gray">
          <a:xfrm>
            <a:off x="7707568" y="2806389"/>
            <a:ext cx="3063238" cy="461665"/>
          </a:xfrm>
          <a:prstGeom prst="rect">
            <a:avLst/>
          </a:prstGeom>
        </p:spPr>
        <p:txBody>
          <a:bodyPr vert="horz" wrap="square" lIns="0" tIns="0" rIns="0" bIns="0" rtlCol="0">
            <a:spAutoFit/>
          </a:bodyPr>
          <a:lstStyle/>
          <a:p>
            <a:pPr>
              <a:spcBef>
                <a:spcPts val="600"/>
              </a:spcBef>
              <a:buClr>
                <a:schemeClr val="accent6"/>
              </a:buClr>
            </a:pPr>
            <a:r>
              <a:rPr lang="en-US" sz="1500" dirty="0"/>
              <a:t>Supports holistic patient care, regardless of initial diagnosis</a:t>
            </a:r>
          </a:p>
        </p:txBody>
      </p:sp>
      <p:sp>
        <p:nvSpPr>
          <p:cNvPr id="18" name="TextBox 17">
            <a:extLst>
              <a:ext uri="{FF2B5EF4-FFF2-40B4-BE49-F238E27FC236}">
                <a16:creationId xmlns:a16="http://schemas.microsoft.com/office/drawing/2014/main" id="{A53E8582-25C2-4113-AB8E-1F0F6CB77364}"/>
              </a:ext>
            </a:extLst>
          </p:cNvPr>
          <p:cNvSpPr txBox="1"/>
          <p:nvPr/>
        </p:nvSpPr>
        <p:spPr bwMode="gray">
          <a:xfrm>
            <a:off x="7707569" y="4646826"/>
            <a:ext cx="3134840" cy="461665"/>
          </a:xfrm>
          <a:prstGeom prst="rect">
            <a:avLst/>
          </a:prstGeom>
        </p:spPr>
        <p:txBody>
          <a:bodyPr vert="horz" wrap="square" lIns="0" tIns="0" rIns="0" bIns="0" rtlCol="0">
            <a:spAutoFit/>
          </a:bodyPr>
          <a:lstStyle/>
          <a:p>
            <a:pPr>
              <a:spcBef>
                <a:spcPts val="600"/>
              </a:spcBef>
              <a:buClr>
                <a:schemeClr val="accent6"/>
              </a:buClr>
            </a:pPr>
            <a:r>
              <a:rPr lang="en-US" sz="1500"/>
              <a:t>Reaches patients ineligible for, or unaware of, lung cancer screening</a:t>
            </a:r>
          </a:p>
        </p:txBody>
      </p:sp>
      <p:sp>
        <p:nvSpPr>
          <p:cNvPr id="19" name="TextBox 18">
            <a:extLst>
              <a:ext uri="{FF2B5EF4-FFF2-40B4-BE49-F238E27FC236}">
                <a16:creationId xmlns:a16="http://schemas.microsoft.com/office/drawing/2014/main" id="{F170EAED-D1F3-4465-84EF-5683D125F096}"/>
              </a:ext>
            </a:extLst>
          </p:cNvPr>
          <p:cNvSpPr txBox="1"/>
          <p:nvPr/>
        </p:nvSpPr>
        <p:spPr bwMode="gray">
          <a:xfrm>
            <a:off x="7707568" y="3720304"/>
            <a:ext cx="3063238" cy="461665"/>
          </a:xfrm>
          <a:prstGeom prst="rect">
            <a:avLst/>
          </a:prstGeom>
        </p:spPr>
        <p:txBody>
          <a:bodyPr vert="horz" wrap="square" lIns="0" tIns="0" rIns="0" bIns="0" rtlCol="0">
            <a:spAutoFit/>
          </a:bodyPr>
          <a:lstStyle/>
          <a:p>
            <a:pPr>
              <a:spcBef>
                <a:spcPts val="600"/>
              </a:spcBef>
              <a:buClr>
                <a:schemeClr val="accent6"/>
              </a:buClr>
            </a:pPr>
            <a:r>
              <a:rPr lang="en-US" sz="1500"/>
              <a:t>Bypasses some roadblocks to screening, such as patient fear</a:t>
            </a:r>
          </a:p>
        </p:txBody>
      </p:sp>
      <p:pic>
        <p:nvPicPr>
          <p:cNvPr id="25" name="Picture 24" descr="Icon&#10;&#10;Description automatically generated">
            <a:extLst>
              <a:ext uri="{FF2B5EF4-FFF2-40B4-BE49-F238E27FC236}">
                <a16:creationId xmlns:a16="http://schemas.microsoft.com/office/drawing/2014/main" id="{51F5458A-A539-4FD3-B4CA-C9C3C266A926}"/>
              </a:ext>
            </a:extLst>
          </p:cNvPr>
          <p:cNvPicPr>
            <a:picLocks noChangeAspect="1"/>
          </p:cNvPicPr>
          <p:nvPr/>
        </p:nvPicPr>
        <p:blipFill>
          <a:blip r:embed="rId4"/>
          <a:stretch>
            <a:fillRect/>
          </a:stretch>
        </p:blipFill>
        <p:spPr>
          <a:xfrm>
            <a:off x="7033141" y="3665796"/>
            <a:ext cx="446399" cy="570680"/>
          </a:xfrm>
          <a:prstGeom prst="rect">
            <a:avLst/>
          </a:prstGeom>
        </p:spPr>
      </p:pic>
      <p:pic>
        <p:nvPicPr>
          <p:cNvPr id="31" name="Picture 30" descr="Icon&#10;&#10;Description automatically generated">
            <a:extLst>
              <a:ext uri="{FF2B5EF4-FFF2-40B4-BE49-F238E27FC236}">
                <a16:creationId xmlns:a16="http://schemas.microsoft.com/office/drawing/2014/main" id="{CF28A52D-ED7B-4941-8567-ED09EAC483D2}"/>
              </a:ext>
            </a:extLst>
          </p:cNvPr>
          <p:cNvPicPr>
            <a:picLocks noChangeAspect="1"/>
          </p:cNvPicPr>
          <p:nvPr/>
        </p:nvPicPr>
        <p:blipFill>
          <a:blip r:embed="rId5"/>
          <a:stretch>
            <a:fillRect/>
          </a:stretch>
        </p:blipFill>
        <p:spPr>
          <a:xfrm>
            <a:off x="7027740" y="2788743"/>
            <a:ext cx="457200" cy="496957"/>
          </a:xfrm>
          <a:prstGeom prst="rect">
            <a:avLst/>
          </a:prstGeom>
        </p:spPr>
      </p:pic>
      <p:pic>
        <p:nvPicPr>
          <p:cNvPr id="33" name="Picture 32" descr="A picture containing text, monitor, screen, electronics&#10;&#10;Description automatically generated">
            <a:extLst>
              <a:ext uri="{FF2B5EF4-FFF2-40B4-BE49-F238E27FC236}">
                <a16:creationId xmlns:a16="http://schemas.microsoft.com/office/drawing/2014/main" id="{4276DFA0-6C1D-441B-A87B-9397F9762962}"/>
              </a:ext>
            </a:extLst>
          </p:cNvPr>
          <p:cNvPicPr>
            <a:picLocks noChangeAspect="1"/>
          </p:cNvPicPr>
          <p:nvPr/>
        </p:nvPicPr>
        <p:blipFill>
          <a:blip r:embed="rId6"/>
          <a:stretch>
            <a:fillRect/>
          </a:stretch>
        </p:blipFill>
        <p:spPr>
          <a:xfrm>
            <a:off x="7033141" y="4645159"/>
            <a:ext cx="446399" cy="464999"/>
          </a:xfrm>
          <a:prstGeom prst="rect">
            <a:avLst/>
          </a:prstGeom>
        </p:spPr>
      </p:pic>
      <p:cxnSp>
        <p:nvCxnSpPr>
          <p:cNvPr id="36" name="Straight Connector 35">
            <a:extLst>
              <a:ext uri="{FF2B5EF4-FFF2-40B4-BE49-F238E27FC236}">
                <a16:creationId xmlns:a16="http://schemas.microsoft.com/office/drawing/2014/main" id="{A1E357B5-00A6-4EB5-B645-F18958327436}"/>
              </a:ext>
            </a:extLst>
          </p:cNvPr>
          <p:cNvCxnSpPr>
            <a:cxnSpLocks/>
          </p:cNvCxnSpPr>
          <p:nvPr/>
        </p:nvCxnSpPr>
        <p:spPr bwMode="gray">
          <a:xfrm flipV="1">
            <a:off x="7038626" y="2153363"/>
            <a:ext cx="640080" cy="0"/>
          </a:xfrm>
          <a:prstGeom prst="line">
            <a:avLst/>
          </a:prstGeom>
          <a:ln>
            <a:headEnd type="none" w="med" len="med"/>
            <a:tailEnd w="med" len="med"/>
          </a:ln>
        </p:spPr>
        <p:style>
          <a:lnRef idx="1">
            <a:schemeClr val="accent6"/>
          </a:lnRef>
          <a:fillRef idx="0">
            <a:schemeClr val="accent6"/>
          </a:fillRef>
          <a:effectRef idx="0">
            <a:schemeClr val="accent6"/>
          </a:effectRef>
          <a:fontRef idx="minor">
            <a:schemeClr val="tx1"/>
          </a:fontRef>
        </p:style>
      </p:cxnSp>
      <p:sp>
        <p:nvSpPr>
          <p:cNvPr id="17" name="Text Placeholder 1">
            <a:extLst>
              <a:ext uri="{FF2B5EF4-FFF2-40B4-BE49-F238E27FC236}">
                <a16:creationId xmlns:a16="http://schemas.microsoft.com/office/drawing/2014/main" id="{F3E70193-313C-47B7-8294-CAA877CE5748}"/>
              </a:ext>
            </a:extLst>
          </p:cNvPr>
          <p:cNvSpPr>
            <a:spLocks noGrp="1"/>
          </p:cNvSpPr>
          <p:nvPr>
            <p:ph type="body" sz="quarter" idx="28"/>
          </p:nvPr>
        </p:nvSpPr>
        <p:spPr>
          <a:xfrm>
            <a:off x="612775" y="5926346"/>
            <a:ext cx="3657600" cy="241092"/>
          </a:xfrm>
        </p:spPr>
        <p:txBody>
          <a:bodyPr/>
          <a:lstStyle/>
          <a:p>
            <a:pPr marL="0" indent="0">
              <a:buNone/>
            </a:pPr>
            <a:r>
              <a:rPr lang="en-US" dirty="0"/>
              <a:t>IPN, incidental pulmonary nodule.</a:t>
            </a:r>
          </a:p>
          <a:p>
            <a:pPr marL="0" indent="0">
              <a:buNone/>
            </a:pPr>
            <a:r>
              <a:rPr lang="en-US" dirty="0"/>
              <a:t>CT, computerized tomography.</a:t>
            </a:r>
          </a:p>
        </p:txBody>
      </p:sp>
    </p:spTree>
    <p:extLst>
      <p:ext uri="{BB962C8B-B14F-4D97-AF65-F5344CB8AC3E}">
        <p14:creationId xmlns:p14="http://schemas.microsoft.com/office/powerpoint/2010/main" val="351179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F7C059E-11A9-41EB-9F22-5C4AD62C5EBB}"/>
              </a:ext>
            </a:extLst>
          </p:cNvPr>
          <p:cNvGraphicFramePr/>
          <p:nvPr>
            <p:extLst>
              <p:ext uri="{D42A27DB-BD31-4B8C-83A1-F6EECF244321}">
                <p14:modId xmlns:p14="http://schemas.microsoft.com/office/powerpoint/2010/main" val="4053340033"/>
              </p:ext>
            </p:extLst>
          </p:nvPr>
        </p:nvGraphicFramePr>
        <p:xfrm>
          <a:off x="1169928" y="2312593"/>
          <a:ext cx="10406502" cy="37900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3F6D6541-09A4-4398-81D0-FD7F1FE3BBF2}"/>
              </a:ext>
            </a:extLst>
          </p:cNvPr>
          <p:cNvSpPr>
            <a:spLocks noGrp="1"/>
          </p:cNvSpPr>
          <p:nvPr>
            <p:ph type="body" sz="quarter" idx="27"/>
          </p:nvPr>
        </p:nvSpPr>
        <p:spPr>
          <a:xfrm>
            <a:off x="8636000" y="5938590"/>
            <a:ext cx="2940430" cy="215444"/>
          </a:xfrm>
        </p:spPr>
        <p:txBody>
          <a:bodyPr/>
          <a:lstStyle/>
          <a:p>
            <a:r>
              <a:rPr lang="en-US" dirty="0"/>
              <a:t>Source: “Cancer of the Lung and Bronchus - Cancer Stat Facts.” </a:t>
            </a:r>
            <a:r>
              <a:rPr lang="en-US" i="1" dirty="0"/>
              <a:t>SEER</a:t>
            </a:r>
            <a:r>
              <a:rPr lang="en-US" dirty="0"/>
              <a:t>, seer.cancer.gov/</a:t>
            </a:r>
            <a:r>
              <a:rPr lang="en-US" dirty="0" err="1"/>
              <a:t>statfacts</a:t>
            </a:r>
            <a:r>
              <a:rPr lang="en-US" dirty="0"/>
              <a:t>/html/lungb.html, Accessed Oct. 2022.</a:t>
            </a:r>
          </a:p>
        </p:txBody>
      </p:sp>
      <p:sp>
        <p:nvSpPr>
          <p:cNvPr id="4" name="Title 3">
            <a:extLst>
              <a:ext uri="{FF2B5EF4-FFF2-40B4-BE49-F238E27FC236}">
                <a16:creationId xmlns:a16="http://schemas.microsoft.com/office/drawing/2014/main" id="{7BE897FC-CD47-4CF7-911C-28FFA5B83E29}"/>
              </a:ext>
            </a:extLst>
          </p:cNvPr>
          <p:cNvSpPr>
            <a:spLocks noGrp="1"/>
          </p:cNvSpPr>
          <p:nvPr>
            <p:ph type="title"/>
          </p:nvPr>
        </p:nvSpPr>
        <p:spPr/>
        <p:txBody>
          <a:bodyPr/>
          <a:lstStyle/>
          <a:p>
            <a:r>
              <a:rPr lang="en-US"/>
              <a:t>Early detection saves lives</a:t>
            </a:r>
          </a:p>
        </p:txBody>
      </p:sp>
      <p:sp>
        <p:nvSpPr>
          <p:cNvPr id="9" name="TextBox 8">
            <a:extLst>
              <a:ext uri="{FF2B5EF4-FFF2-40B4-BE49-F238E27FC236}">
                <a16:creationId xmlns:a16="http://schemas.microsoft.com/office/drawing/2014/main" id="{F3CE4059-B963-4475-A769-5D4E3E2F40C9}"/>
              </a:ext>
            </a:extLst>
          </p:cNvPr>
          <p:cNvSpPr txBox="1"/>
          <p:nvPr/>
        </p:nvSpPr>
        <p:spPr bwMode="gray">
          <a:xfrm>
            <a:off x="987282" y="1758884"/>
            <a:ext cx="9439418" cy="246221"/>
          </a:xfrm>
          <a:prstGeom prst="rect">
            <a:avLst/>
          </a:prstGeom>
          <a:noFill/>
        </p:spPr>
        <p:txBody>
          <a:bodyPr wrap="square" lIns="0" tIns="0" rIns="0" bIns="0" rtlCol="0">
            <a:spAutoFit/>
          </a:bodyPr>
          <a:lstStyle/>
          <a:p>
            <a:pPr algn="ctr"/>
            <a:r>
              <a:rPr lang="en-US" sz="1600" b="1"/>
              <a:t>5-year relative survival and percent of cases by stage of diagnosis</a:t>
            </a:r>
          </a:p>
        </p:txBody>
      </p:sp>
      <p:sp>
        <p:nvSpPr>
          <p:cNvPr id="10" name="TextBox 9">
            <a:extLst>
              <a:ext uri="{FF2B5EF4-FFF2-40B4-BE49-F238E27FC236}">
                <a16:creationId xmlns:a16="http://schemas.microsoft.com/office/drawing/2014/main" id="{8EF6DE17-DCC6-4F34-9F2D-FD9B4F134B54}"/>
              </a:ext>
            </a:extLst>
          </p:cNvPr>
          <p:cNvSpPr txBox="1"/>
          <p:nvPr/>
        </p:nvSpPr>
        <p:spPr bwMode="gray">
          <a:xfrm>
            <a:off x="3322259" y="2081761"/>
            <a:ext cx="4769464" cy="230832"/>
          </a:xfrm>
          <a:prstGeom prst="rect">
            <a:avLst/>
          </a:prstGeom>
          <a:noFill/>
        </p:spPr>
        <p:txBody>
          <a:bodyPr wrap="square" lIns="0" tIns="0" rIns="0" bIns="0" rtlCol="0">
            <a:spAutoFit/>
          </a:bodyPr>
          <a:lstStyle/>
          <a:p>
            <a:pPr algn="ctr"/>
            <a:r>
              <a:rPr lang="en-US" sz="1500" i="1" dirty="0"/>
              <a:t>Lung and Bronchus Cancer, SEER, 2012-2018</a:t>
            </a:r>
          </a:p>
        </p:txBody>
      </p:sp>
      <p:graphicFrame>
        <p:nvGraphicFramePr>
          <p:cNvPr id="28" name="Chart 27">
            <a:extLst>
              <a:ext uri="{FF2B5EF4-FFF2-40B4-BE49-F238E27FC236}">
                <a16:creationId xmlns:a16="http://schemas.microsoft.com/office/drawing/2014/main" id="{3B086EE9-A0AB-4A56-874A-DF95BCC81E19}"/>
              </a:ext>
            </a:extLst>
          </p:cNvPr>
          <p:cNvGraphicFramePr/>
          <p:nvPr>
            <p:extLst>
              <p:ext uri="{D42A27DB-BD31-4B8C-83A1-F6EECF244321}">
                <p14:modId xmlns:p14="http://schemas.microsoft.com/office/powerpoint/2010/main" val="2160344518"/>
              </p:ext>
            </p:extLst>
          </p:nvPr>
        </p:nvGraphicFramePr>
        <p:xfrm>
          <a:off x="7204105" y="2459546"/>
          <a:ext cx="3060699" cy="283142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44C75C8-1F0E-442A-ACBF-1C8BE90E26B8}"/>
              </a:ext>
            </a:extLst>
          </p:cNvPr>
          <p:cNvSpPr txBox="1"/>
          <p:nvPr/>
        </p:nvSpPr>
        <p:spPr bwMode="gray">
          <a:xfrm>
            <a:off x="1751662" y="5355039"/>
            <a:ext cx="3949700" cy="230832"/>
          </a:xfrm>
          <a:prstGeom prst="rect">
            <a:avLst/>
          </a:prstGeom>
        </p:spPr>
        <p:txBody>
          <a:bodyPr vert="horz" wrap="square" lIns="0" tIns="0" rIns="0" bIns="0" rtlCol="0">
            <a:spAutoFit/>
          </a:bodyPr>
          <a:lstStyle/>
          <a:p>
            <a:pPr algn="ctr">
              <a:spcBef>
                <a:spcPts val="600"/>
              </a:spcBef>
              <a:buClr>
                <a:schemeClr val="accent6"/>
              </a:buClr>
            </a:pPr>
            <a:r>
              <a:rPr lang="en-US" sz="1500" i="1" dirty="0"/>
              <a:t>5-year relative survival</a:t>
            </a:r>
          </a:p>
        </p:txBody>
      </p:sp>
      <p:sp>
        <p:nvSpPr>
          <p:cNvPr id="34" name="TextBox 33">
            <a:extLst>
              <a:ext uri="{FF2B5EF4-FFF2-40B4-BE49-F238E27FC236}">
                <a16:creationId xmlns:a16="http://schemas.microsoft.com/office/drawing/2014/main" id="{D6854824-1A9C-49B0-8681-BBE06A282F4E}"/>
              </a:ext>
            </a:extLst>
          </p:cNvPr>
          <p:cNvSpPr txBox="1"/>
          <p:nvPr/>
        </p:nvSpPr>
        <p:spPr bwMode="gray">
          <a:xfrm>
            <a:off x="7115204" y="5355039"/>
            <a:ext cx="3060700" cy="230832"/>
          </a:xfrm>
          <a:prstGeom prst="rect">
            <a:avLst/>
          </a:prstGeom>
        </p:spPr>
        <p:txBody>
          <a:bodyPr vert="horz" wrap="square" lIns="0" tIns="0" rIns="0" bIns="0" rtlCol="0">
            <a:spAutoFit/>
          </a:bodyPr>
          <a:lstStyle/>
          <a:p>
            <a:pPr algn="ctr">
              <a:spcBef>
                <a:spcPts val="600"/>
              </a:spcBef>
              <a:buClr>
                <a:schemeClr val="accent6"/>
              </a:buClr>
            </a:pPr>
            <a:r>
              <a:rPr lang="en-US" sz="1500" i="1"/>
              <a:t>Percent of cases</a:t>
            </a:r>
          </a:p>
        </p:txBody>
      </p:sp>
      <p:sp>
        <p:nvSpPr>
          <p:cNvPr id="11" name="Text Placeholder 1">
            <a:extLst>
              <a:ext uri="{FF2B5EF4-FFF2-40B4-BE49-F238E27FC236}">
                <a16:creationId xmlns:a16="http://schemas.microsoft.com/office/drawing/2014/main" id="{637B97B0-32EC-457F-95B8-23FA65258F08}"/>
              </a:ext>
            </a:extLst>
          </p:cNvPr>
          <p:cNvSpPr>
            <a:spLocks noGrp="1"/>
          </p:cNvSpPr>
          <p:nvPr>
            <p:ph type="body" sz="quarter" idx="28"/>
          </p:nvPr>
        </p:nvSpPr>
        <p:spPr>
          <a:xfrm>
            <a:off x="612774" y="6553246"/>
            <a:ext cx="10563227" cy="215445"/>
          </a:xfrm>
        </p:spPr>
        <p:txBody>
          <a:bodyPr/>
          <a:lstStyle/>
          <a:p>
            <a:pPr marL="0" indent="0">
              <a:buNone/>
            </a:pPr>
            <a:r>
              <a:rPr lang="en-US" sz="700"/>
              <a:t>This resource details health care provider's experience creating lung cancer detection programs and does not represent the views or opinions of AstraZeneca. Individual experiences and recommendations may vary with patients.</a:t>
            </a:r>
          </a:p>
        </p:txBody>
      </p:sp>
    </p:spTree>
    <p:extLst>
      <p:ext uri="{BB962C8B-B14F-4D97-AF65-F5344CB8AC3E}">
        <p14:creationId xmlns:p14="http://schemas.microsoft.com/office/powerpoint/2010/main" val="84254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810D7-7F5C-47C0-A385-AFBA5BFE5218}"/>
              </a:ext>
            </a:extLst>
          </p:cNvPr>
          <p:cNvSpPr>
            <a:spLocks noGrp="1"/>
          </p:cNvSpPr>
          <p:nvPr>
            <p:ph type="body" sz="quarter" idx="19"/>
          </p:nvPr>
        </p:nvSpPr>
        <p:spPr>
          <a:xfrm>
            <a:off x="2708217" y="3804911"/>
            <a:ext cx="7958141" cy="1348061"/>
          </a:xfrm>
        </p:spPr>
        <p:txBody>
          <a:bodyPr/>
          <a:lstStyle/>
          <a:p>
            <a:r>
              <a:rPr lang="en-US"/>
              <a:t>Incidental pulmonary nodule (IPN) process</a:t>
            </a:r>
          </a:p>
        </p:txBody>
      </p:sp>
      <p:sp>
        <p:nvSpPr>
          <p:cNvPr id="3" name="Text Placeholder 2">
            <a:extLst>
              <a:ext uri="{FF2B5EF4-FFF2-40B4-BE49-F238E27FC236}">
                <a16:creationId xmlns:a16="http://schemas.microsoft.com/office/drawing/2014/main" id="{186A14E6-CA1C-4BE8-8138-912C1DE7D3AF}"/>
              </a:ext>
            </a:extLst>
          </p:cNvPr>
          <p:cNvSpPr>
            <a:spLocks noGrp="1"/>
          </p:cNvSpPr>
          <p:nvPr>
            <p:ph type="body" sz="quarter" idx="20"/>
          </p:nvPr>
        </p:nvSpPr>
        <p:spPr/>
        <p:txBody>
          <a:bodyPr/>
          <a:lstStyle/>
          <a:p>
            <a:r>
              <a:rPr lang="en-US"/>
              <a:t>02</a:t>
            </a:r>
          </a:p>
        </p:txBody>
      </p:sp>
    </p:spTree>
    <p:extLst>
      <p:ext uri="{BB962C8B-B14F-4D97-AF65-F5344CB8AC3E}">
        <p14:creationId xmlns:p14="http://schemas.microsoft.com/office/powerpoint/2010/main" val="3875225895"/>
      </p:ext>
    </p:extLst>
  </p:cSld>
  <p:clrMapOvr>
    <a:masterClrMapping/>
  </p:clrMapOvr>
</p:sld>
</file>

<file path=ppt/theme/theme1.xml><?xml version="1.0" encoding="utf-8"?>
<a:theme xmlns:a="http://schemas.openxmlformats.org/drawingml/2006/main" name="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120320.potx" id="{2D19F7C4-6D04-449F-8ECF-C686AD58CB13}" vid="{ECA561F0-71F0-416D-BCE6-2F66234BAB78}"/>
    </a:ext>
  </a:extLst>
</a:theme>
</file>

<file path=ppt/theme/theme2.xml><?xml version="1.0" encoding="utf-8"?>
<a:theme xmlns:a="http://schemas.openxmlformats.org/drawingml/2006/main" name="1_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100920.potx" id="{AA3CD9C7-65F5-426E-A5DF-03F7E6763B2D}" vid="{5A74A56C-C4DC-44CD-B87B-412145963EF0}"/>
    </a:ext>
  </a:extLst>
</a:theme>
</file>

<file path=ppt/theme/theme3.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576E469213E34AAE152B6A4BFA318D" ma:contentTypeVersion="12" ma:contentTypeDescription="Create a new document." ma:contentTypeScope="" ma:versionID="430b6e152ab7cd5541a80432cb875fa8">
  <xsd:schema xmlns:xsd="http://www.w3.org/2001/XMLSchema" xmlns:xs="http://www.w3.org/2001/XMLSchema" xmlns:p="http://schemas.microsoft.com/office/2006/metadata/properties" xmlns:ns2="6de27db9-b574-4ab5-933e-8057275829b0" xmlns:ns3="5c5b0a13-9576-4fe4-84f5-aa9db74f4149" targetNamespace="http://schemas.microsoft.com/office/2006/metadata/properties" ma:root="true" ma:fieldsID="e98787e644016945fab64cb29e3198cc" ns2:_="" ns3:_="">
    <xsd:import namespace="6de27db9-b574-4ab5-933e-8057275829b0"/>
    <xsd:import namespace="5c5b0a13-9576-4fe4-84f5-aa9db74f414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27db9-b574-4ab5-933e-8057275829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5b0a13-9576-4fe4-84f5-aa9db74f414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c5b0a13-9576-4fe4-84f5-aa9db74f4149">
      <UserInfo>
        <DisplayName>Lane, Erin N</DisplayName>
        <AccountId>12</AccountId>
        <AccountType/>
      </UserInfo>
      <UserInfo>
        <DisplayName>Woodrow, Lauren E</DisplayName>
        <AccountId>43</AccountId>
        <AccountType/>
      </UserInfo>
      <UserInfo>
        <DisplayName>Banjo, Solomon A</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E5A29-8BCC-4A25-B20E-E0AC96008DD1}">
  <ds:schemaRefs>
    <ds:schemaRef ds:uri="5c5b0a13-9576-4fe4-84f5-aa9db74f4149"/>
    <ds:schemaRef ds:uri="6de27db9-b574-4ab5-933e-8057275829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E945AC-2A71-4D40-B8E8-3F8EF924120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5c5b0a13-9576-4fe4-84f5-aa9db74f4149"/>
    <ds:schemaRef ds:uri="6de27db9-b574-4ab5-933e-8057275829b0"/>
    <ds:schemaRef ds:uri="http://www.w3.org/XML/1998/namespace"/>
    <ds:schemaRef ds:uri="http://purl.org/dc/dcmitype/"/>
  </ds:schemaRefs>
</ds:datastoreItem>
</file>

<file path=customXml/itemProps3.xml><?xml version="1.0" encoding="utf-8"?>
<ds:datastoreItem xmlns:ds="http://schemas.openxmlformats.org/officeDocument/2006/customXml" ds:itemID="{480D85E7-87A5-43E7-8C3F-54730C2725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ab1-projection-16x9-010121</Template>
  <TotalTime>1850</TotalTime>
  <Words>2844</Words>
  <Application>Microsoft Office PowerPoint</Application>
  <PresentationFormat>Widescreen</PresentationFormat>
  <Paragraphs>334</Paragraphs>
  <Slides>30</Slides>
  <Notes>15</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Times New Roman</vt:lpstr>
      <vt:lpstr>ab1 projection 16x9</vt:lpstr>
      <vt:lpstr>1_ab1 projection 16x9</vt:lpstr>
      <vt:lpstr>PowerPoint Presentation</vt:lpstr>
      <vt:lpstr>Making the case for an incidental pulmonary nodules management program</vt:lpstr>
      <vt:lpstr>PowerPoint Presentation</vt:lpstr>
      <vt:lpstr>Lung cancer screening guidelines and coverage expands</vt:lpstr>
      <vt:lpstr>Persistent lung cancer detection challenges</vt:lpstr>
      <vt:lpstr>Two patient entry points for early lung cancer detection</vt:lpstr>
      <vt:lpstr>IPNs may help expand early lung cancer detection efforts</vt:lpstr>
      <vt:lpstr>Early detection saves lives</vt:lpstr>
      <vt:lpstr>PowerPoint Presentation</vt:lpstr>
      <vt:lpstr>Plenty of challenges associated with IPN care</vt:lpstr>
      <vt:lpstr>IPN care offers huge opportunities</vt:lpstr>
      <vt:lpstr>Staff typically involved</vt:lpstr>
      <vt:lpstr>PowerPoint Presentation</vt:lpstr>
      <vt:lpstr>Lung cancer prevalence in our market</vt:lpstr>
      <vt:lpstr>PowerPoint Presentation</vt:lpstr>
      <vt:lpstr>[organization name]’s current program</vt:lpstr>
      <vt:lpstr>What our competitors offer</vt:lpstr>
      <vt:lpstr>SWOT analysis highlights</vt:lpstr>
      <vt:lpstr>PowerPoint Presentation</vt:lpstr>
      <vt:lpstr>Executive summary: Recommendations and next steps</vt:lpstr>
      <vt:lpstr>Investment opportunities</vt:lpstr>
      <vt:lpstr>Investment questions to consider</vt:lpstr>
      <vt:lpstr>Three major investment areas</vt:lpstr>
      <vt:lpstr>PowerPoint Presentation</vt:lpstr>
      <vt:lpstr>Staffing investment requirements and returns</vt:lpstr>
      <vt:lpstr>Technology investment requirements and returns</vt:lpstr>
      <vt:lpstr>Education investment requirements and returns</vt:lpstr>
      <vt:lpstr>Executive summary: Recommendations and next steps</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 Panel:  Why (and how) infusion  care needs to change</dc:title>
  <dc:creator>Choi, Eleanor M</dc:creator>
  <dc:description/>
  <cp:lastModifiedBy>Adams, Alison</cp:lastModifiedBy>
  <cp:revision>4</cp:revision>
  <dcterms:created xsi:type="dcterms:W3CDTF">2021-02-02T16:09:14Z</dcterms:created>
  <dcterms:modified xsi:type="dcterms:W3CDTF">2022-10-24T16:34:03Z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0x010100D4576E469213E34AAE152B6A4BFA318D</vt:lpwstr>
  </property>
  <property fmtid="{D5CDD505-2E9C-101B-9397-08002B2CF9AE}" pid="3" name="MSIP_Label_320f21ee-9bdc-4991-8abe-58f53448e302_Enabled">
    <vt:lpwstr>true</vt:lpwstr>
  </property>
  <property fmtid="{D5CDD505-2E9C-101B-9397-08002B2CF9AE}" pid="4" name="MSIP_Label_320f21ee-9bdc-4991-8abe-58f53448e302_SetDate">
    <vt:lpwstr>2022-10-13T18:23:06Z</vt:lpwstr>
  </property>
  <property fmtid="{D5CDD505-2E9C-101B-9397-08002B2CF9AE}" pid="5" name="MSIP_Label_320f21ee-9bdc-4991-8abe-58f53448e302_Method">
    <vt:lpwstr>Privileged</vt:lpwstr>
  </property>
  <property fmtid="{D5CDD505-2E9C-101B-9397-08002B2CF9AE}" pid="6" name="MSIP_Label_320f21ee-9bdc-4991-8abe-58f53448e302_Name">
    <vt:lpwstr>External Label</vt:lpwstr>
  </property>
  <property fmtid="{D5CDD505-2E9C-101B-9397-08002B2CF9AE}" pid="7" name="MSIP_Label_320f21ee-9bdc-4991-8abe-58f53448e302_SiteId">
    <vt:lpwstr>db05faca-c82a-4b9d-b9c5-0f64b6755421</vt:lpwstr>
  </property>
  <property fmtid="{D5CDD505-2E9C-101B-9397-08002B2CF9AE}" pid="8" name="MSIP_Label_320f21ee-9bdc-4991-8abe-58f53448e302_ActionId">
    <vt:lpwstr>7ef64869-d8e1-439f-93cf-05d13e366649</vt:lpwstr>
  </property>
  <property fmtid="{D5CDD505-2E9C-101B-9397-08002B2CF9AE}" pid="9" name="MSIP_Label_320f21ee-9bdc-4991-8abe-58f53448e302_ContentBits">
    <vt:lpwstr>0</vt:lpwstr>
  </property>
</Properties>
</file>