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tags/tag1.xml" ContentType="application/vnd.openxmlformats-officedocument.presentationml.tags+xml"/>
  <Override PartName="/ppt/tags/tag2.xml" ContentType="application/vnd.openxmlformats-officedocument.presentationml.tags+xml"/>
  <Override PartName="/docProps/app.xml" ContentType="application/vnd.openxmlformats-officedocument.extended-properties+xml"/>
  <Override PartName="/ppt/tags/tag3.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4"/>
  </p:notesMasterIdLst>
  <p:handoutMasterIdLst>
    <p:handoutMasterId r:id="rId5"/>
  </p:handoutMasterIdLst>
  <p:sldIdLst>
    <p:sldId id="256" r:id="rId2"/>
    <p:sldId id="258" r:id="rId3"/>
  </p:sldIdLst>
  <p:sldSz cx="7772400" cy="10058400"/>
  <p:notesSz cx="6858000" cy="9144000"/>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083E6E3-FA7D-4D7B-A595-EF9225AFEA8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323" autoAdjust="0"/>
  </p:normalViewPr>
  <p:slideViewPr>
    <p:cSldViewPr snapToGrid="0">
      <p:cViewPr>
        <p:scale>
          <a:sx n="50" d="100"/>
          <a:sy n="50" d="100"/>
        </p:scale>
        <p:origin x="1980" y="-56"/>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3" d="100"/>
          <a:sy n="83" d="100"/>
        </p:scale>
        <p:origin x="-3816"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handoutMaster" Target="handoutMasters/handoutMaster1.xml"/><Relationship Id="rId10" Type="http://schemas.openxmlformats.org/officeDocument/2006/relationships/customXml" Target="../customXml/item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8A44135-346D-4984-992A-2748774C843D}" type="datetimeFigureOut">
              <a:rPr lang="en-US" smtClean="0">
                <a:latin typeface="Arial" panose="020B0604020202020204" pitchFamily="34" charset="0"/>
              </a:rPr>
              <a:pPr/>
              <a:t>1/27/2020</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69A07C00-4D30-4D5D-9A03-C91B9C1FD54F}" type="datetimeFigureOut">
              <a:rPr lang="en-US" smtClean="0"/>
              <a:pPr/>
              <a:t>1/27/2020</a:t>
            </a:fld>
            <a:endParaRPr lang="en-US" dirty="0"/>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CSSinquiries@advisory.com" TargetMode="External"/><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14" name="Rectangle 13"/>
          <p:cNvSpPr/>
          <p:nvPr userDrawn="1"/>
        </p:nvSpPr>
        <p:spPr bwMode="gray">
          <a:xfrm>
            <a:off x="457200" y="457200"/>
            <a:ext cx="6858000" cy="401986"/>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AFTER READING   |   2019</a:t>
            </a:r>
            <a:r>
              <a:rPr lang="en-US" sz="1200" b="1" baseline="0" dirty="0" smtClean="0">
                <a:solidFill>
                  <a:schemeClr val="bg1"/>
                </a:solidFill>
              </a:rPr>
              <a:t> template edition</a:t>
            </a:r>
            <a:endParaRPr lang="en-US" sz="1200" b="1" dirty="0" smtClean="0">
              <a:solidFill>
                <a:schemeClr val="bg1"/>
              </a:solidFill>
            </a:endParaRPr>
          </a:p>
        </p:txBody>
      </p:sp>
      <p:sp>
        <p:nvSpPr>
          <p:cNvPr id="16" name="Rectangle 15"/>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17" name="TextBox 16"/>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18" name="Straight Connector 17"/>
          <p:cNvCxnSpPr/>
          <p:nvPr userDrawn="1"/>
        </p:nvCxnSpPr>
        <p:spPr bwMode="white">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0" name="TextBox 19"/>
          <p:cNvSpPr txBox="1"/>
          <p:nvPr userDrawn="1"/>
        </p:nvSpPr>
        <p:spPr bwMode="gray">
          <a:xfrm>
            <a:off x="900540" y="5493268"/>
            <a:ext cx="2185560" cy="1054135"/>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Research reports</a:t>
            </a:r>
          </a:p>
          <a:p>
            <a:pPr marL="112713" indent="-112713">
              <a:spcBef>
                <a:spcPts val="500"/>
              </a:spcBef>
              <a:buFont typeface="Arial" panose="020B0604020202020204" pitchFamily="34" charset="0"/>
              <a:buChar char="•"/>
            </a:pPr>
            <a:r>
              <a:rPr lang="en-US" sz="1400" dirty="0" smtClean="0">
                <a:solidFill>
                  <a:schemeClr val="bg1"/>
                </a:solidFill>
              </a:rPr>
              <a:t>Implementation resources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1" name="Text Placeholder 7"/>
          <p:cNvSpPr txBox="1">
            <a:spLocks/>
          </p:cNvSpPr>
          <p:nvPr userDrawn="1"/>
        </p:nvSpPr>
        <p:spPr bwMode="white">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b="0" dirty="0" smtClean="0">
                <a:solidFill>
                  <a:schemeClr val="bg1"/>
                </a:solidFill>
              </a:rPr>
              <a:t>Email </a:t>
            </a:r>
            <a:r>
              <a:rPr lang="en-US" sz="1300" b="0" dirty="0" smtClean="0">
                <a:solidFill>
                  <a:schemeClr val="bg1"/>
                </a:solidFill>
                <a:hlinkClick r:id="rId2"/>
              </a:rPr>
              <a:t>CSSinquiries@advisory.com</a:t>
            </a:r>
            <a:r>
              <a:rPr lang="en-US" sz="1300" b="0" dirty="0" smtClean="0">
                <a:solidFill>
                  <a:schemeClr val="bg1"/>
                </a:solidFill>
              </a:rPr>
              <a:t> or submit a request via Workfront.</a:t>
            </a:r>
            <a:endParaRPr lang="en-US" sz="1300" b="0" dirty="0">
              <a:solidFill>
                <a:schemeClr val="bg1"/>
              </a:solidFill>
            </a:endParaRPr>
          </a:p>
        </p:txBody>
      </p:sp>
      <p:sp>
        <p:nvSpPr>
          <p:cNvPr id="31" name="TextBox 30"/>
          <p:cNvSpPr txBox="1"/>
          <p:nvPr userDrawn="1"/>
        </p:nvSpPr>
        <p:spPr bwMode="gray">
          <a:xfrm>
            <a:off x="5206449" y="5431712"/>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sp>
        <p:nvSpPr>
          <p:cNvPr id="32" name="Rectangle 31"/>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33" name="Picture 3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pic>
        <p:nvPicPr>
          <p:cNvPr id="34" name="Picture 33"/>
          <p:cNvPicPr>
            <a:picLocks noChangeAspect="1"/>
          </p:cNvPicPr>
          <p:nvPr userDrawn="1"/>
        </p:nvPicPr>
        <p:blipFill>
          <a:blip r:embed="rId4"/>
          <a:stretch>
            <a:fillRect/>
          </a:stretch>
        </p:blipFill>
        <p:spPr bwMode="gray">
          <a:xfrm>
            <a:off x="3921826" y="995529"/>
            <a:ext cx="3379330" cy="4373250"/>
          </a:xfrm>
          <a:prstGeom prst="rect">
            <a:avLst/>
          </a:prstGeom>
          <a:solidFill>
            <a:srgbClr val="FFFFFF"/>
          </a:solidFill>
          <a:ln w="6350">
            <a:solidFill>
              <a:schemeClr val="accent3"/>
            </a:solidFill>
            <a:miter lim="800000"/>
          </a:ln>
        </p:spPr>
      </p:pic>
      <p:pic>
        <p:nvPicPr>
          <p:cNvPr id="35" name="Picture 34"/>
          <p:cNvPicPr>
            <a:picLocks noChangeAspect="1"/>
          </p:cNvPicPr>
          <p:nvPr userDrawn="1"/>
        </p:nvPicPr>
        <p:blipFill>
          <a:blip r:embed="rId5"/>
          <a:stretch>
            <a:fillRect/>
          </a:stretch>
        </p:blipFill>
        <p:spPr>
          <a:xfrm>
            <a:off x="3921826" y="5966483"/>
            <a:ext cx="3393374" cy="1565135"/>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sentence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sentence case</a:t>
            </a:r>
          </a:p>
        </p:txBody>
      </p:sp>
      <p:sp>
        <p:nvSpPr>
          <p:cNvPr id="3" name="Text Placeholder 2"/>
          <p:cNvSpPr>
            <a:spLocks noGrp="1"/>
          </p:cNvSpPr>
          <p:nvPr>
            <p:ph type="body" sz="quarter" idx="36" hasCustomPrompt="1"/>
          </p:nvPr>
        </p:nvSpPr>
        <p:spPr bwMode="gray">
          <a:xfrm>
            <a:off x="713581" y="5899759"/>
            <a:ext cx="5715000" cy="3216265"/>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6208776" cy="3877056"/>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accent2"/>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Clr>
                <a:schemeClr val="accent2"/>
              </a:buClr>
              <a:buFont typeface="+mj-lt"/>
              <a:buAutoNum type="arabicPeriod"/>
              <a:defRPr sz="500">
                <a:solidFill>
                  <a:schemeClr val="accent2"/>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sentence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sentence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sentence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sentence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Clr>
                <a:schemeClr val="accent2"/>
              </a:buClr>
              <a:buFont typeface="+mj-lt"/>
              <a:buAutoNum type="arabicPeriod"/>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sentence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sentence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sentence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sentence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sentence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sentence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Clr>
                <a:schemeClr val="accent2"/>
              </a:buClr>
              <a:buFont typeface="+mj-lt"/>
              <a:buAutoNum type="arabicPeriod"/>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grpSp>
        <p:nvGrpSpPr>
          <p:cNvPr id="2" name="Group 1"/>
          <p:cNvGrpSpPr/>
          <p:nvPr userDrawn="1"/>
        </p:nvGrpSpPr>
        <p:grpSpPr>
          <a:xfrm>
            <a:off x="-1269460" y="536059"/>
            <a:ext cx="1173854" cy="369332"/>
            <a:chOff x="-1269460" y="8951295"/>
            <a:chExt cx="1173854" cy="369332"/>
          </a:xfrm>
          <a:solidFill>
            <a:srgbClr val="7EA732"/>
          </a:solidFill>
        </p:grpSpPr>
        <p:sp>
          <p:nvSpPr>
            <p:cNvPr id="3" name="Text Placeholder 1"/>
            <p:cNvSpPr txBox="1">
              <a:spLocks/>
            </p:cNvSpPr>
            <p:nvPr userDrawn="1"/>
          </p:nvSpPr>
          <p:spPr bwMode="gray">
            <a:xfrm>
              <a:off x="-1269460" y="8951295"/>
              <a:ext cx="1034136" cy="369332"/>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900" b="0" dirty="0" smtClean="0">
                  <a:solidFill>
                    <a:schemeClr val="bg1"/>
                  </a:solidFill>
                </a:rPr>
                <a:t>No</a:t>
              </a:r>
              <a:r>
                <a:rPr lang="en-US" sz="900" b="0" baseline="0" dirty="0" smtClean="0">
                  <a:solidFill>
                    <a:schemeClr val="bg1"/>
                  </a:solidFill>
                </a:rPr>
                <a:t> content above this guide.</a:t>
              </a:r>
              <a:endParaRPr lang="en-US" sz="900" b="0" i="1" baseline="0" dirty="0" smtClean="0">
                <a:solidFill>
                  <a:schemeClr val="bg1"/>
                </a:solidFill>
              </a:endParaRPr>
            </a:p>
          </p:txBody>
        </p:sp>
        <p:cxnSp>
          <p:nvCxnSpPr>
            <p:cNvPr id="4" name="Straight Arrow Connector 3"/>
            <p:cNvCxnSpPr/>
            <p:nvPr userDrawn="1"/>
          </p:nvCxnSpPr>
          <p:spPr bwMode="gray">
            <a:xfrm>
              <a:off x="-290160" y="9140825"/>
              <a:ext cx="194554" cy="0"/>
            </a:xfrm>
            <a:prstGeom prst="straightConnector1">
              <a:avLst/>
            </a:prstGeom>
            <a:grpFill/>
            <a:ln w="25400">
              <a:solidFill>
                <a:srgbClr val="539241"/>
              </a:solidFill>
              <a:miter lim="800000"/>
              <a:headEnd type="none"/>
              <a:tailEnd type="triangle"/>
            </a:ln>
          </p:spPr>
          <p:style>
            <a:lnRef idx="1">
              <a:schemeClr val="accent1"/>
            </a:lnRef>
            <a:fillRef idx="0">
              <a:schemeClr val="accent1"/>
            </a:fillRef>
            <a:effectRef idx="0">
              <a:schemeClr val="accent1"/>
            </a:effectRef>
            <a:fontRef idx="minor">
              <a:schemeClr val="tx1"/>
            </a:fontRef>
          </p:style>
        </p:cxnSp>
      </p:grpSp>
    </p:spTree>
  </p:cSld>
  <p:clrMapOvr>
    <a:masterClrMapping/>
  </p:clrMapOvr>
  <p:extLst mod="1">
    <p:ext uri="{DCECCB84-F9BA-43D5-87BE-67443E8EF086}">
      <p15:sldGuideLst xmlns:p15="http://schemas.microsoft.com/office/powerpoint/2012/main">
        <p15:guide id="1" orient="horz" pos="45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817626" y="782590"/>
            <a:ext cx="4112089" cy="269244"/>
          </a:xfrm>
        </p:spPr>
        <p:txBody>
          <a:bodyPr anchor="t" anchorCtr="0"/>
          <a:lstStyle>
            <a:lvl1pPr>
              <a:defRPr sz="1600">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817683" y="1415155"/>
            <a:ext cx="4110582" cy="211017"/>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817683" y="1624711"/>
            <a:ext cx="4110582" cy="158262"/>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817683" y="1824501"/>
            <a:ext cx="4110582" cy="140678"/>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817683" y="1954489"/>
            <a:ext cx="4110582"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XXX-XXX-XXXX)</a:t>
            </a:r>
          </a:p>
        </p:txBody>
      </p:sp>
      <p:sp>
        <p:nvSpPr>
          <p:cNvPr id="39" name="Text Placeholder 5"/>
          <p:cNvSpPr>
            <a:spLocks noGrp="1"/>
          </p:cNvSpPr>
          <p:nvPr>
            <p:ph type="body" sz="quarter" idx="48" hasCustomPrompt="1"/>
          </p:nvPr>
        </p:nvSpPr>
        <p:spPr bwMode="gray">
          <a:xfrm>
            <a:off x="817683" y="2383264"/>
            <a:ext cx="4110582" cy="211017"/>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817683" y="2597304"/>
            <a:ext cx="4110582" cy="158262"/>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817683" y="3046651"/>
            <a:ext cx="4110582" cy="211017"/>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817683" y="3260691"/>
            <a:ext cx="4110582" cy="158262"/>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817683" y="3710055"/>
            <a:ext cx="4110582" cy="211017"/>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817683" y="3924095"/>
            <a:ext cx="4110582" cy="158262"/>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9" name="Straight Connector 18"/>
          <p:cNvCxnSpPr/>
          <p:nvPr userDrawn="1"/>
        </p:nvCxnSpPr>
        <p:spPr bwMode="gray">
          <a:xfrm>
            <a:off x="817627" y="6050712"/>
            <a:ext cx="4110637" cy="0"/>
          </a:xfrm>
          <a:prstGeom prst="line">
            <a:avLst/>
          </a:prstGeom>
          <a:ln w="952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Box 19"/>
          <p:cNvSpPr txBox="1"/>
          <p:nvPr userDrawn="1"/>
        </p:nvSpPr>
        <p:spPr bwMode="gray">
          <a:xfrm>
            <a:off x="817683" y="5948218"/>
            <a:ext cx="4110581" cy="3296917"/>
          </a:xfrm>
          <a:prstGeom prst="rect">
            <a:avLst/>
          </a:prstGeom>
          <a:noFill/>
        </p:spPr>
        <p:txBody>
          <a:bodyPr wrap="square" lIns="0" tIns="0" rIns="0" bIns="0" rtlCol="0">
            <a:noAutofit/>
          </a:bodyPr>
          <a:lstStyle/>
          <a:p>
            <a:pPr>
              <a:spcBef>
                <a:spcPts val="400"/>
              </a:spcBef>
            </a:pPr>
            <a:r>
              <a:rPr lang="en-US" sz="500" b="0" dirty="0">
                <a:solidFill>
                  <a:schemeClr val="tx1"/>
                </a:solidFill>
              </a:rPr>
              <a:t>LEGAL</a:t>
            </a:r>
            <a:r>
              <a:rPr lang="en-US" sz="500" b="0" baseline="0" dirty="0">
                <a:solidFill>
                  <a:schemeClr val="tx1"/>
                </a:solidFill>
              </a:rPr>
              <a:t> CAVEAT</a:t>
            </a:r>
            <a:endParaRPr lang="en-US" sz="500" b="0" dirty="0">
              <a:solidFill>
                <a:schemeClr val="tx1"/>
              </a:solidFill>
            </a:endParaRPr>
          </a:p>
          <a:p>
            <a:pPr>
              <a:spcBef>
                <a:spcPts val="600"/>
              </a:spcBef>
            </a:pPr>
            <a:r>
              <a:rPr lang="en-US" sz="500" dirty="0">
                <a:solidFill>
                  <a:schemeClr val="accent2"/>
                </a:solidFill>
              </a:rPr>
              <a:t>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00" dirty="0">
                <a:solidFill>
                  <a:schemeClr val="accent2"/>
                </a:solidFill>
              </a:rPr>
              <a:t>Advisory Board and the “A” logo 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00" b="1" dirty="0">
                <a:solidFill>
                  <a:schemeClr val="accent2"/>
                </a:solidFill>
              </a:rPr>
              <a:t>IMPORTANT: Please read the following.</a:t>
            </a:r>
          </a:p>
          <a:p>
            <a:pPr>
              <a:spcBef>
                <a:spcPts val="400"/>
              </a:spcBef>
            </a:pPr>
            <a:r>
              <a:rPr lang="en-US" sz="500" dirty="0">
                <a:solidFill>
                  <a:schemeClr val="accent2"/>
                </a:solidFill>
              </a:rPr>
              <a:t>Advisory Board has prepared this report for the exclusive use of its members. Each member acknowledges and agrees that this report and</a:t>
            </a:r>
            <a:br>
              <a:rPr lang="en-US" sz="500" dirty="0">
                <a:solidFill>
                  <a:schemeClr val="accent2"/>
                </a:solidFill>
              </a:rPr>
            </a:br>
            <a:r>
              <a:rPr lang="en-US" sz="500" dirty="0">
                <a:solidFill>
                  <a:schemeClr val="accent2"/>
                </a:solidFill>
              </a:rPr>
              <a:t>the information contained herein (collectively, the “Report”) are confidential and proprietary to Advisory Board. By accepting delivery of this Report, each member agrees to abide by the terms as stated herein, including the following:</a:t>
            </a:r>
          </a:p>
          <a:p>
            <a:pPr marL="112713" indent="-112713">
              <a:spcBef>
                <a:spcPts val="400"/>
              </a:spcBef>
            </a:pPr>
            <a:r>
              <a:rPr lang="en-US" sz="500" dirty="0">
                <a:solidFill>
                  <a:schemeClr val="accent2"/>
                </a:solidFill>
              </a:rPr>
              <a:t>1.	Advisory Board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a:t>
            </a:r>
          </a:p>
          <a:p>
            <a:pPr marL="112713" indent="-112713">
              <a:spcBef>
                <a:spcPts val="400"/>
              </a:spcBef>
            </a:pPr>
            <a:r>
              <a:rPr lang="en-US" sz="500" dirty="0">
                <a:solidFill>
                  <a:schemeClr val="accent2"/>
                </a:solidFill>
              </a:rPr>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00" dirty="0">
                <a:solidFill>
                  <a:schemeClr val="accent2"/>
                </a:solidFill>
              </a:rPr>
              <a:t>3.	Each member may make this Report available solely to those of its employees and agents who (a) are registered for the workshop or membership program of which this Report is a part, (b) require access to this Report in order to learn from the information described herein, </a:t>
            </a:r>
            <a:br>
              <a:rPr lang="en-US" sz="500" dirty="0">
                <a:solidFill>
                  <a:schemeClr val="accent2"/>
                </a:solidFill>
              </a:rPr>
            </a:br>
            <a:r>
              <a:rPr lang="en-US" sz="500" dirty="0">
                <a:solidFill>
                  <a:schemeClr val="accent2"/>
                </a:solidFill>
              </a:rPr>
              <a:t>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00" dirty="0">
                <a:solidFill>
                  <a:schemeClr val="accent2"/>
                </a:solidFill>
              </a:rPr>
              <a:t>4.	Each member shall not remove from this Report any confidential markings, copyright notices, and/or other similar indicia herein.</a:t>
            </a:r>
          </a:p>
          <a:p>
            <a:pPr marL="112713" indent="-112713">
              <a:spcBef>
                <a:spcPts val="400"/>
              </a:spcBef>
            </a:pPr>
            <a:r>
              <a:rPr lang="en-US" sz="500" dirty="0">
                <a:solidFill>
                  <a:schemeClr val="accent2"/>
                </a:solidFill>
              </a:rPr>
              <a:t>5.	Each member is responsible for any breach of its obligations as stated herein by any of its employees or agents.</a:t>
            </a:r>
          </a:p>
          <a:p>
            <a:pPr marL="112713" indent="-112713">
              <a:spcBef>
                <a:spcPts val="400"/>
              </a:spcBef>
            </a:pPr>
            <a:r>
              <a:rPr lang="en-US" sz="500" dirty="0">
                <a:solidFill>
                  <a:schemeClr val="accent2"/>
                </a:solidFill>
              </a:rPr>
              <a:t>6.	If a member is unwilling to abide by any of the foregoing obligations, then such member shall promptly return this Report and all copies thereof to Advisory Board.</a:t>
            </a:r>
          </a:p>
        </p:txBody>
      </p:sp>
      <p:sp>
        <p:nvSpPr>
          <p:cNvPr id="21" name="Text Placeholder 1"/>
          <p:cNvSpPr txBox="1">
            <a:spLocks/>
          </p:cNvSpPr>
          <p:nvPr userDrawn="1"/>
        </p:nvSpPr>
        <p:spPr bwMode="gray">
          <a:xfrm>
            <a:off x="-1645919" y="782589"/>
            <a:ext cx="1497546" cy="1417759"/>
          </a:xfrm>
          <a:prstGeom prst="rect">
            <a:avLst/>
          </a:prstGeom>
          <a:solidFill>
            <a:srgbClr val="539241"/>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4" name="TextBox 23"/>
          <p:cNvSpPr txBox="1"/>
          <p:nvPr userDrawn="1"/>
        </p:nvSpPr>
        <p:spPr bwMode="gray">
          <a:xfrm>
            <a:off x="-1540715" y="838603"/>
            <a:ext cx="1239743" cy="200055"/>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Placement</a:t>
            </a:r>
          </a:p>
        </p:txBody>
      </p:sp>
      <p:sp>
        <p:nvSpPr>
          <p:cNvPr id="25" name="TextBox 24"/>
          <p:cNvSpPr txBox="1"/>
          <p:nvPr userDrawn="1"/>
        </p:nvSpPr>
        <p:spPr bwMode="gray">
          <a:xfrm>
            <a:off x="-1540714" y="1088696"/>
            <a:ext cx="1308754" cy="1033616"/>
          </a:xfrm>
          <a:prstGeom prst="rect">
            <a:avLst/>
          </a:prstGeom>
          <a:noFill/>
        </p:spPr>
        <p:txBody>
          <a:bodyPr wrap="square" lIns="0" tIns="0" rIns="0" bIns="0" rtlCol="0">
            <a:spAutoFit/>
          </a:bodyPr>
          <a:lstStyle/>
          <a:p>
            <a:pPr>
              <a:spcBef>
                <a:spcPts val="500"/>
              </a:spcBef>
            </a:pPr>
            <a:r>
              <a:rPr lang="en-US" sz="900" i="0" dirty="0" smtClean="0">
                <a:solidFill>
                  <a:schemeClr val="bg1"/>
                </a:solidFill>
              </a:rPr>
              <a:t>This page for the credits/ legal caveat will be at the end of the document, just before the back page.</a:t>
            </a:r>
          </a:p>
          <a:p>
            <a:pPr>
              <a:spcBef>
                <a:spcPts val="500"/>
              </a:spcBef>
            </a:pPr>
            <a:r>
              <a:rPr lang="en-US" sz="900" b="0" i="0" dirty="0" smtClean="0">
                <a:solidFill>
                  <a:schemeClr val="bg1"/>
                </a:solidFill>
              </a:rPr>
              <a:t>If there’s an advisors</a:t>
            </a:r>
            <a:r>
              <a:rPr lang="en-US" sz="900" b="0" i="0" baseline="0" dirty="0" smtClean="0">
                <a:solidFill>
                  <a:schemeClr val="bg1"/>
                </a:solidFill>
              </a:rPr>
              <a:t> to our work page, it should come before this.</a:t>
            </a:r>
            <a:endParaRPr lang="en-US" sz="900" b="0" i="0" dirty="0">
              <a:solidFill>
                <a:schemeClr val="bg1"/>
              </a:solidFill>
            </a:endParaRPr>
          </a:p>
        </p:txBody>
      </p:sp>
    </p:spTree>
  </p:cSld>
  <p:clrMapOvr>
    <a:masterClrMapping/>
  </p:clrMapOvr>
  <p:extLst mod="1">
    <p:ext uri="{DCECCB84-F9BA-43D5-87BE-67443E8EF086}">
      <p15:sldGuideLst xmlns:p15="http://schemas.microsoft.com/office/powerpoint/2012/main">
        <p15:guide id="1" pos="3107" userDrawn="1">
          <p15:clr>
            <a:srgbClr val="FBAE40"/>
          </p15:clr>
        </p15:guide>
        <p15:guide id="2" orient="horz" pos="3561"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Back Cover: Research">
    <p:bg bwMode="ltGray">
      <p:bgPr>
        <a:solidFill>
          <a:schemeClr val="accent6"/>
        </a:solidFill>
        <a:effectLst/>
      </p:bgPr>
    </p:bg>
    <p:spTree>
      <p:nvGrpSpPr>
        <p:cNvPr id="1" name=""/>
        <p:cNvGrpSpPr/>
        <p:nvPr/>
      </p:nvGrpSpPr>
      <p:grpSpPr>
        <a:xfrm>
          <a:off x="0" y="0"/>
          <a:ext cx="0" cy="0"/>
          <a:chOff x="0" y="0"/>
          <a:chExt cx="0" cy="0"/>
        </a:xfrm>
      </p:grpSpPr>
      <p:sp>
        <p:nvSpPr>
          <p:cNvPr id="16" name="Rectangle 15">
            <a:hlinkClick r:id="rId2"/>
          </p:cNvPr>
          <p:cNvSpPr/>
          <p:nvPr userDrawn="1"/>
        </p:nvSpPr>
        <p:spPr bwMode="gray">
          <a:xfrm>
            <a:off x="457200" y="8398933"/>
            <a:ext cx="2832100" cy="1153055"/>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02030" y="8434715"/>
            <a:ext cx="1693763" cy="646139"/>
          </a:xfrm>
          <a:prstGeom prst="rect">
            <a:avLst/>
          </a:prstGeom>
        </p:spPr>
      </p:pic>
      <p:sp>
        <p:nvSpPr>
          <p:cNvPr id="14" name="TextBox 13"/>
          <p:cNvSpPr txBox="1"/>
          <p:nvPr userDrawn="1"/>
        </p:nvSpPr>
        <p:spPr bwMode="gray">
          <a:xfrm>
            <a:off x="619127" y="9135718"/>
            <a:ext cx="3051351" cy="323165"/>
          </a:xfrm>
          <a:prstGeom prst="rect">
            <a:avLst/>
          </a:prstGeom>
          <a:noFill/>
        </p:spPr>
        <p:txBody>
          <a:bodyPr wrap="square" lIns="0" tIns="0" rIns="0" bIns="0" rtlCol="0" anchor="t" anchorCtr="0">
            <a:spAutoFit/>
          </a:bodyPr>
          <a:lstStyle/>
          <a:p>
            <a:pPr algn="l">
              <a:lnSpc>
                <a:spcPct val="100000"/>
              </a:lnSpc>
              <a:spcBef>
                <a:spcPts val="0"/>
              </a:spcBef>
            </a:pPr>
            <a:r>
              <a:rPr lang="en-US" sz="1050" b="0" dirty="0" smtClean="0">
                <a:solidFill>
                  <a:schemeClr val="bg1"/>
                </a:solidFill>
              </a:rPr>
              <a:t>655 New York Avenue NW, Washington DC 20001</a:t>
            </a:r>
          </a:p>
          <a:p>
            <a:pPr algn="l">
              <a:lnSpc>
                <a:spcPct val="100000"/>
              </a:lnSpc>
              <a:spcBef>
                <a:spcPts val="0"/>
              </a:spcBef>
            </a:pPr>
            <a:r>
              <a:rPr lang="en-US" sz="1050" b="0" dirty="0" smtClean="0">
                <a:solidFill>
                  <a:schemeClr val="bg1"/>
                </a:solidFill>
              </a:rPr>
              <a:t>202-266-5600 </a:t>
            </a:r>
            <a:r>
              <a:rPr lang="en-US" sz="900" dirty="0" smtClean="0">
                <a:solidFill>
                  <a:schemeClr val="bg1"/>
                </a:solidFill>
              </a:rPr>
              <a:t>│</a:t>
            </a:r>
            <a:r>
              <a:rPr lang="en-US" sz="1050" b="0" dirty="0" smtClean="0">
                <a:solidFill>
                  <a:schemeClr val="bg1"/>
                </a:solidFill>
              </a:rPr>
              <a:t> </a:t>
            </a:r>
            <a:r>
              <a:rPr lang="en-US" sz="1050" b="1" dirty="0" smtClean="0">
                <a:solidFill>
                  <a:schemeClr val="bg1"/>
                </a:solidFill>
              </a:rPr>
              <a:t>advisory.com</a:t>
            </a:r>
          </a:p>
        </p:txBody>
      </p:sp>
      <p:cxnSp>
        <p:nvCxnSpPr>
          <p:cNvPr id="8" name="Straight Connector 7"/>
          <p:cNvCxnSpPr/>
          <p:nvPr userDrawn="1"/>
        </p:nvCxnSpPr>
        <p:spPr bwMode="gray">
          <a:xfrm>
            <a:off x="1784090" y="3002904"/>
            <a:ext cx="4118769" cy="0"/>
          </a:xfrm>
          <a:prstGeom prst="line">
            <a:avLst/>
          </a:prstGeom>
          <a:ln w="1270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1790440" y="3362673"/>
            <a:ext cx="3991235" cy="1395510"/>
          </a:xfrm>
          <a:prstGeom prst="rect">
            <a:avLst/>
          </a:prstGeom>
          <a:noFill/>
        </p:spPr>
        <p:txBody>
          <a:bodyPr wrap="square" lIns="0" tIns="0" rIns="0" bIns="0" rtlCol="0">
            <a:spAutoFit/>
          </a:bodyPr>
          <a:lstStyle/>
          <a:p>
            <a:pPr>
              <a:lnSpc>
                <a:spcPct val="117000"/>
              </a:lnSpc>
              <a:spcBef>
                <a:spcPts val="500"/>
              </a:spcBef>
            </a:pPr>
            <a:r>
              <a:rPr lang="en-US" sz="1300" dirty="0" smtClean="0">
                <a:solidFill>
                  <a:schemeClr val="bg1"/>
                </a:solidFill>
              </a:rPr>
              <a:t>Advisory Board is a best practice research firm serving the health care industry. We provide strategic guidance, thought leadership, market forecasting, and implementation resources. For more information about our services—including webinars, analytics, expert insight, and more—visit advisory.com.</a:t>
            </a:r>
          </a:p>
        </p:txBody>
      </p:sp>
      <p:sp>
        <p:nvSpPr>
          <p:cNvPr id="17" name="Copyright" hidden="1"/>
          <p:cNvSpPr txBox="1"/>
          <p:nvPr userDrawn="1"/>
        </p:nvSpPr>
        <p:spPr bwMode="gray">
          <a:xfrm>
            <a:off x="6228943" y="609939"/>
            <a:ext cx="924329" cy="115416"/>
          </a:xfrm>
          <a:prstGeom prst="rect">
            <a:avLst/>
          </a:prstGeom>
          <a:noFill/>
        </p:spPr>
        <p:txBody>
          <a:bodyPr wrap="square" lIns="0" tIns="0" rIns="0" bIns="0" rtlCol="0">
            <a:spAutoFit/>
          </a:bodyPr>
          <a:lstStyle/>
          <a:p>
            <a:pPr algn="r">
              <a:spcBef>
                <a:spcPts val="500"/>
              </a:spcBef>
            </a:pPr>
            <a:r>
              <a:rPr lang="en-US" sz="750" dirty="0" smtClean="0">
                <a:solidFill>
                  <a:schemeClr val="bg1"/>
                </a:solidFill>
              </a:rPr>
              <a:t>WFXXXXXXX</a:t>
            </a:r>
          </a:p>
        </p:txBody>
      </p:sp>
    </p:spTree>
    <p:extLst>
      <p:ext uri="{BB962C8B-B14F-4D97-AF65-F5344CB8AC3E}">
        <p14:creationId xmlns:p14="http://schemas.microsoft.com/office/powerpoint/2010/main" val="4091318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Intl. Back Cover: Research">
    <p:bg bwMode="ltGray">
      <p:bgPr>
        <a:solidFill>
          <a:schemeClr val="accent6"/>
        </a:solidFill>
        <a:effectLst/>
      </p:bgPr>
    </p:bg>
    <p:spTree>
      <p:nvGrpSpPr>
        <p:cNvPr id="1" name=""/>
        <p:cNvGrpSpPr/>
        <p:nvPr/>
      </p:nvGrpSpPr>
      <p:grpSpPr>
        <a:xfrm>
          <a:off x="0" y="0"/>
          <a:ext cx="0" cy="0"/>
          <a:chOff x="0" y="0"/>
          <a:chExt cx="0" cy="0"/>
        </a:xfrm>
      </p:grpSpPr>
      <p:sp>
        <p:nvSpPr>
          <p:cNvPr id="10" name="Rectangle 9">
            <a:hlinkClick r:id="rId2"/>
          </p:cNvPr>
          <p:cNvSpPr/>
          <p:nvPr userDrawn="1"/>
        </p:nvSpPr>
        <p:spPr bwMode="gray">
          <a:xfrm>
            <a:off x="457200" y="8398933"/>
            <a:ext cx="4292600" cy="1153055"/>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02030" y="8434715"/>
            <a:ext cx="1693763" cy="646139"/>
          </a:xfrm>
          <a:prstGeom prst="rect">
            <a:avLst/>
          </a:prstGeom>
        </p:spPr>
      </p:pic>
      <p:sp>
        <p:nvSpPr>
          <p:cNvPr id="15" name="TextBox 14"/>
          <p:cNvSpPr txBox="1"/>
          <p:nvPr userDrawn="1"/>
        </p:nvSpPr>
        <p:spPr bwMode="gray">
          <a:xfrm>
            <a:off x="619127" y="9135718"/>
            <a:ext cx="4028677" cy="323165"/>
          </a:xfrm>
          <a:prstGeom prst="rect">
            <a:avLst/>
          </a:prstGeom>
          <a:noFill/>
        </p:spPr>
        <p:txBody>
          <a:bodyPr wrap="square" lIns="0" tIns="0" rIns="0" bIns="0" rtlCol="0" anchor="t" anchorCtr="0">
            <a:spAutoFit/>
          </a:bodyPr>
          <a:lstStyle/>
          <a:p>
            <a:pPr algn="l">
              <a:lnSpc>
                <a:spcPct val="100000"/>
              </a:lnSpc>
              <a:spcBef>
                <a:spcPts val="0"/>
              </a:spcBef>
            </a:pPr>
            <a:r>
              <a:rPr lang="en-US" sz="1050" b="0" dirty="0" smtClean="0">
                <a:solidFill>
                  <a:schemeClr val="bg1"/>
                </a:solidFill>
              </a:rPr>
              <a:t>Third Floor, Melbourne House, 46 Aldwych, London WC2B 4LL, UK</a:t>
            </a:r>
          </a:p>
          <a:p>
            <a:pPr algn="l">
              <a:lnSpc>
                <a:spcPct val="100000"/>
              </a:lnSpc>
              <a:spcBef>
                <a:spcPts val="0"/>
              </a:spcBef>
            </a:pPr>
            <a:r>
              <a:rPr lang="en-US" sz="1050" b="0" dirty="0" smtClean="0">
                <a:solidFill>
                  <a:schemeClr val="bg1"/>
                </a:solidFill>
              </a:rPr>
              <a:t>+44-(0)-203-100-6800 </a:t>
            </a:r>
            <a:r>
              <a:rPr lang="en-US" sz="900" dirty="0" smtClean="0">
                <a:solidFill>
                  <a:schemeClr val="bg1"/>
                </a:solidFill>
              </a:rPr>
              <a:t>│</a:t>
            </a:r>
            <a:r>
              <a:rPr lang="en-US" sz="1050" b="0" dirty="0" smtClean="0">
                <a:solidFill>
                  <a:schemeClr val="bg1"/>
                </a:solidFill>
              </a:rPr>
              <a:t> </a:t>
            </a:r>
            <a:r>
              <a:rPr lang="en-US" sz="1050" b="1" dirty="0" smtClean="0">
                <a:solidFill>
                  <a:schemeClr val="bg1"/>
                </a:solidFill>
              </a:rPr>
              <a:t>advisory.com</a:t>
            </a:r>
          </a:p>
        </p:txBody>
      </p:sp>
      <p:sp>
        <p:nvSpPr>
          <p:cNvPr id="17" name="Copyright" hidden="1"/>
          <p:cNvSpPr txBox="1"/>
          <p:nvPr userDrawn="1"/>
        </p:nvSpPr>
        <p:spPr bwMode="gray">
          <a:xfrm>
            <a:off x="6228943" y="609939"/>
            <a:ext cx="924329" cy="115416"/>
          </a:xfrm>
          <a:prstGeom prst="rect">
            <a:avLst/>
          </a:prstGeom>
          <a:noFill/>
        </p:spPr>
        <p:txBody>
          <a:bodyPr wrap="square" lIns="0" tIns="0" rIns="0" bIns="0" rtlCol="0">
            <a:spAutoFit/>
          </a:bodyPr>
          <a:lstStyle/>
          <a:p>
            <a:pPr algn="r">
              <a:spcBef>
                <a:spcPts val="500"/>
              </a:spcBef>
            </a:pPr>
            <a:r>
              <a:rPr lang="en-US" sz="750" dirty="0" smtClean="0">
                <a:solidFill>
                  <a:schemeClr val="bg1"/>
                </a:solidFill>
              </a:rPr>
              <a:t>WFXXXXXXX</a:t>
            </a:r>
          </a:p>
        </p:txBody>
      </p:sp>
      <p:cxnSp>
        <p:nvCxnSpPr>
          <p:cNvPr id="18" name="Straight Connector 17"/>
          <p:cNvCxnSpPr/>
          <p:nvPr userDrawn="1"/>
        </p:nvCxnSpPr>
        <p:spPr bwMode="gray">
          <a:xfrm>
            <a:off x="1784090" y="3002904"/>
            <a:ext cx="4118769" cy="0"/>
          </a:xfrm>
          <a:prstGeom prst="line">
            <a:avLst/>
          </a:prstGeom>
          <a:ln w="1270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extBox 18"/>
          <p:cNvSpPr txBox="1"/>
          <p:nvPr userDrawn="1"/>
        </p:nvSpPr>
        <p:spPr bwMode="gray">
          <a:xfrm>
            <a:off x="1790440" y="3362673"/>
            <a:ext cx="3991235" cy="1395510"/>
          </a:xfrm>
          <a:prstGeom prst="rect">
            <a:avLst/>
          </a:prstGeom>
          <a:noFill/>
        </p:spPr>
        <p:txBody>
          <a:bodyPr wrap="square" lIns="0" tIns="0" rIns="0" bIns="0" rtlCol="0">
            <a:spAutoFit/>
          </a:bodyPr>
          <a:lstStyle/>
          <a:p>
            <a:pPr>
              <a:lnSpc>
                <a:spcPct val="117000"/>
              </a:lnSpc>
              <a:spcBef>
                <a:spcPts val="500"/>
              </a:spcBef>
            </a:pPr>
            <a:r>
              <a:rPr lang="en-US" sz="1300" dirty="0" smtClean="0">
                <a:solidFill>
                  <a:schemeClr val="bg1"/>
                </a:solidFill>
              </a:rPr>
              <a:t>Advisory Board is a best practice research firm serving the health care industry. We provide strategic guidance, thought leadership, market forecasting, and implementation resources. For more information about our services—including webinars, analytics, expert insight, and more—visit advisory.com.</a:t>
            </a:r>
          </a:p>
        </p:txBody>
      </p:sp>
    </p:spTree>
    <p:extLst>
      <p:ext uri="{BB962C8B-B14F-4D97-AF65-F5344CB8AC3E}">
        <p14:creationId xmlns:p14="http://schemas.microsoft.com/office/powerpoint/2010/main" val="32961710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Alt. Back Cover: Research">
    <p:bg>
      <p:bgPr>
        <a:solidFill>
          <a:schemeClr val="bg1"/>
        </a:solidFill>
        <a:effectLst/>
      </p:bgPr>
    </p:bg>
    <p:spTree>
      <p:nvGrpSpPr>
        <p:cNvPr id="1" name=""/>
        <p:cNvGrpSpPr/>
        <p:nvPr/>
      </p:nvGrpSpPr>
      <p:grpSpPr>
        <a:xfrm>
          <a:off x="0" y="0"/>
          <a:ext cx="0" cy="0"/>
          <a:chOff x="0" y="0"/>
          <a:chExt cx="0" cy="0"/>
        </a:xfrm>
      </p:grpSpPr>
      <p:sp>
        <p:nvSpPr>
          <p:cNvPr id="16" name="Rectangle 15">
            <a:hlinkClick r:id="rId2"/>
          </p:cNvPr>
          <p:cNvSpPr/>
          <p:nvPr userDrawn="1"/>
        </p:nvSpPr>
        <p:spPr bwMode="gray">
          <a:xfrm>
            <a:off x="457200" y="8398933"/>
            <a:ext cx="2832100" cy="1153055"/>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02030" y="8434715"/>
            <a:ext cx="1693762" cy="646139"/>
          </a:xfrm>
          <a:prstGeom prst="rect">
            <a:avLst/>
          </a:prstGeom>
        </p:spPr>
      </p:pic>
      <p:sp>
        <p:nvSpPr>
          <p:cNvPr id="14" name="TextBox 13"/>
          <p:cNvSpPr txBox="1"/>
          <p:nvPr userDrawn="1"/>
        </p:nvSpPr>
        <p:spPr bwMode="gray">
          <a:xfrm>
            <a:off x="619127" y="9135718"/>
            <a:ext cx="3051351" cy="323165"/>
          </a:xfrm>
          <a:prstGeom prst="rect">
            <a:avLst/>
          </a:prstGeom>
          <a:noFill/>
        </p:spPr>
        <p:txBody>
          <a:bodyPr wrap="square" lIns="0" tIns="0" rIns="0" bIns="0" rtlCol="0" anchor="t" anchorCtr="0">
            <a:spAutoFit/>
          </a:bodyPr>
          <a:lstStyle/>
          <a:p>
            <a:pPr algn="l">
              <a:lnSpc>
                <a:spcPct val="100000"/>
              </a:lnSpc>
              <a:spcBef>
                <a:spcPts val="0"/>
              </a:spcBef>
            </a:pPr>
            <a:r>
              <a:rPr lang="en-US" sz="1050" b="0" dirty="0" smtClean="0">
                <a:solidFill>
                  <a:schemeClr val="tx1"/>
                </a:solidFill>
              </a:rPr>
              <a:t>655 New York Avenue NW, Washington DC 20001</a:t>
            </a:r>
          </a:p>
          <a:p>
            <a:pPr algn="l">
              <a:lnSpc>
                <a:spcPct val="100000"/>
              </a:lnSpc>
              <a:spcBef>
                <a:spcPts val="0"/>
              </a:spcBef>
            </a:pPr>
            <a:r>
              <a:rPr lang="en-US" sz="1050" b="0" dirty="0" smtClean="0">
                <a:solidFill>
                  <a:schemeClr val="tx1"/>
                </a:solidFill>
              </a:rPr>
              <a:t>202-266-5600 </a:t>
            </a:r>
            <a:r>
              <a:rPr lang="en-US" sz="900" dirty="0" smtClean="0">
                <a:solidFill>
                  <a:schemeClr val="tx1"/>
                </a:solidFill>
              </a:rPr>
              <a:t>│</a:t>
            </a:r>
            <a:r>
              <a:rPr lang="en-US" sz="1050" b="0" dirty="0" smtClean="0">
                <a:solidFill>
                  <a:schemeClr val="tx1"/>
                </a:solidFill>
              </a:rPr>
              <a:t> </a:t>
            </a:r>
            <a:r>
              <a:rPr lang="en-US" sz="1050" b="1" dirty="0" smtClean="0">
                <a:solidFill>
                  <a:schemeClr val="tx1"/>
                </a:solidFill>
              </a:rPr>
              <a:t>advisory.com</a:t>
            </a:r>
          </a:p>
        </p:txBody>
      </p:sp>
      <p:sp>
        <p:nvSpPr>
          <p:cNvPr id="18" name="Copyright" hidden="1"/>
          <p:cNvSpPr txBox="1"/>
          <p:nvPr userDrawn="1"/>
        </p:nvSpPr>
        <p:spPr bwMode="gray">
          <a:xfrm>
            <a:off x="6228943" y="609939"/>
            <a:ext cx="924329" cy="115416"/>
          </a:xfrm>
          <a:prstGeom prst="rect">
            <a:avLst/>
          </a:prstGeom>
          <a:noFill/>
        </p:spPr>
        <p:txBody>
          <a:bodyPr wrap="square" lIns="0" tIns="0" rIns="0" bIns="0" rtlCol="0">
            <a:spAutoFit/>
          </a:bodyPr>
          <a:lstStyle/>
          <a:p>
            <a:pPr algn="r">
              <a:spcBef>
                <a:spcPts val="500"/>
              </a:spcBef>
            </a:pPr>
            <a:r>
              <a:rPr lang="en-US" sz="750" dirty="0" smtClean="0">
                <a:solidFill>
                  <a:schemeClr val="tx1"/>
                </a:solidFill>
              </a:rPr>
              <a:t>WFXXXXXXX</a:t>
            </a:r>
          </a:p>
        </p:txBody>
      </p:sp>
      <p:cxnSp>
        <p:nvCxnSpPr>
          <p:cNvPr id="13" name="Straight Connector 12"/>
          <p:cNvCxnSpPr/>
          <p:nvPr userDrawn="1"/>
        </p:nvCxnSpPr>
        <p:spPr bwMode="gray">
          <a:xfrm>
            <a:off x="1784090" y="3002904"/>
            <a:ext cx="4118769"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extBox 18"/>
          <p:cNvSpPr txBox="1"/>
          <p:nvPr userDrawn="1"/>
        </p:nvSpPr>
        <p:spPr bwMode="gray">
          <a:xfrm>
            <a:off x="1790440" y="3362673"/>
            <a:ext cx="3991235" cy="1395510"/>
          </a:xfrm>
          <a:prstGeom prst="rect">
            <a:avLst/>
          </a:prstGeom>
          <a:noFill/>
        </p:spPr>
        <p:txBody>
          <a:bodyPr wrap="square" lIns="0" tIns="0" rIns="0" bIns="0" rtlCol="0">
            <a:spAutoFit/>
          </a:bodyPr>
          <a:lstStyle/>
          <a:p>
            <a:pPr>
              <a:lnSpc>
                <a:spcPct val="117000"/>
              </a:lnSpc>
              <a:spcBef>
                <a:spcPts val="500"/>
              </a:spcBef>
            </a:pPr>
            <a:r>
              <a:rPr lang="en-US" sz="1300" dirty="0" smtClean="0">
                <a:solidFill>
                  <a:schemeClr val="tx1"/>
                </a:solidFill>
              </a:rPr>
              <a:t>Advisory Board is a best practice research firm serving the health care industry. We provide strategic guidance, thought leadership, market forecasting, and implementation resources. For more information about our services—including webinars, analytics, expert insight, and more—visit advisory.com.</a:t>
            </a:r>
          </a:p>
        </p:txBody>
      </p:sp>
    </p:spTree>
    <p:extLst>
      <p:ext uri="{BB962C8B-B14F-4D97-AF65-F5344CB8AC3E}">
        <p14:creationId xmlns:p14="http://schemas.microsoft.com/office/powerpoint/2010/main" val="15122517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Do Not Use">
    <p:bg bwMode="black">
      <p:bgPr>
        <a:solidFill>
          <a:schemeClr val="accent5"/>
        </a:solidFill>
        <a:effectLst/>
      </p:bgPr>
    </p:bg>
    <p:spTree>
      <p:nvGrpSpPr>
        <p:cNvPr id="1" name=""/>
        <p:cNvGrpSpPr/>
        <p:nvPr/>
      </p:nvGrpSpPr>
      <p:grpSpPr>
        <a:xfrm>
          <a:off x="0" y="0"/>
          <a:ext cx="0" cy="0"/>
          <a:chOff x="0" y="0"/>
          <a:chExt cx="0" cy="0"/>
        </a:xfrm>
      </p:grpSpPr>
      <p:sp>
        <p:nvSpPr>
          <p:cNvPr id="3" name="TextBox 2"/>
          <p:cNvSpPr txBox="1"/>
          <p:nvPr userDrawn="1"/>
        </p:nvSpPr>
        <p:spPr bwMode="white">
          <a:xfrm>
            <a:off x="400050" y="1951435"/>
            <a:ext cx="6972300" cy="6155531"/>
          </a:xfrm>
          <a:prstGeom prst="rect">
            <a:avLst/>
          </a:prstGeom>
          <a:noFill/>
        </p:spPr>
        <p:txBody>
          <a:bodyPr wrap="square" lIns="0" tIns="0" rIns="0" bIns="0" rtlCol="0">
            <a:spAutoFit/>
          </a:bodyPr>
          <a:lstStyle/>
          <a:p>
            <a:pPr>
              <a:spcBef>
                <a:spcPts val="500"/>
              </a:spcBef>
            </a:pPr>
            <a:r>
              <a:rPr lang="en-US" sz="10000" b="1" dirty="0" smtClean="0">
                <a:solidFill>
                  <a:schemeClr val="bg1"/>
                </a:solidFill>
              </a:rPr>
              <a:t>DON’T USE LAYOUTS PAST THIS SLIDE</a:t>
            </a:r>
          </a:p>
        </p:txBody>
      </p:sp>
    </p:spTree>
    <p:extLst>
      <p:ext uri="{BB962C8B-B14F-4D97-AF65-F5344CB8AC3E}">
        <p14:creationId xmlns:p14="http://schemas.microsoft.com/office/powerpoint/2010/main" val="2772931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with PUI">
    <p:spTree>
      <p:nvGrpSpPr>
        <p:cNvPr id="1" name=""/>
        <p:cNvGrpSpPr/>
        <p:nvPr/>
      </p:nvGrpSpPr>
      <p:grpSpPr>
        <a:xfrm>
          <a:off x="0" y="0"/>
          <a:ext cx="0" cy="0"/>
          <a:chOff x="0" y="0"/>
          <a:chExt cx="0" cy="0"/>
        </a:xfrm>
      </p:grpSpPr>
      <p:sp>
        <p:nvSpPr>
          <p:cNvPr id="38" name="Freeform 37"/>
          <p:cNvSpPr/>
          <p:nvPr userDrawn="1"/>
        </p:nvSpPr>
        <p:spPr bwMode="gray">
          <a:xfrm>
            <a:off x="6847736" y="6749290"/>
            <a:ext cx="924665" cy="1443394"/>
          </a:xfrm>
          <a:custGeom>
            <a:avLst/>
            <a:gdLst>
              <a:gd name="connsiteX0" fmla="*/ 0 w 924665"/>
              <a:gd name="connsiteY0" fmla="*/ 0 h 1443394"/>
              <a:gd name="connsiteX1" fmla="*/ 924665 w 924665"/>
              <a:gd name="connsiteY1" fmla="*/ 0 h 1443394"/>
              <a:gd name="connsiteX2" fmla="*/ 924665 w 924665"/>
              <a:gd name="connsiteY2" fmla="*/ 1443394 h 1443394"/>
            </a:gdLst>
            <a:ahLst/>
            <a:cxnLst>
              <a:cxn ang="0">
                <a:pos x="connsiteX0" y="connsiteY0"/>
              </a:cxn>
              <a:cxn ang="0">
                <a:pos x="connsiteX1" y="connsiteY1"/>
              </a:cxn>
              <a:cxn ang="0">
                <a:pos x="connsiteX2" y="connsiteY2"/>
              </a:cxn>
            </a:cxnLst>
            <a:rect l="l" t="t" r="r" b="b"/>
            <a:pathLst>
              <a:path w="924665" h="1443394">
                <a:moveTo>
                  <a:pt x="0" y="0"/>
                </a:moveTo>
                <a:lnTo>
                  <a:pt x="924665" y="0"/>
                </a:lnTo>
                <a:lnTo>
                  <a:pt x="924665" y="1443394"/>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9" name="Rectangle 38"/>
          <p:cNvSpPr/>
          <p:nvPr userDrawn="1"/>
        </p:nvSpPr>
        <p:spPr bwMode="gray">
          <a:xfrm>
            <a:off x="635000" y="635000"/>
            <a:ext cx="6489700" cy="8775700"/>
          </a:xfrm>
          <a:prstGeom prst="rect">
            <a:avLst/>
          </a:prstGeom>
          <a:no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5" name="Freeform 44"/>
          <p:cNvSpPr/>
          <p:nvPr userDrawn="1"/>
        </p:nvSpPr>
        <p:spPr bwMode="gray">
          <a:xfrm>
            <a:off x="4462266" y="2998787"/>
            <a:ext cx="3310134" cy="3469466"/>
          </a:xfrm>
          <a:custGeom>
            <a:avLst/>
            <a:gdLst>
              <a:gd name="connsiteX0" fmla="*/ 0 w 3310134"/>
              <a:gd name="connsiteY0" fmla="*/ 0 h 3469466"/>
              <a:gd name="connsiteX1" fmla="*/ 2227613 w 3310134"/>
              <a:gd name="connsiteY1" fmla="*/ 0 h 3469466"/>
              <a:gd name="connsiteX2" fmla="*/ 3310134 w 3310134"/>
              <a:gd name="connsiteY2" fmla="*/ 1692712 h 3469466"/>
              <a:gd name="connsiteX3" fmla="*/ 3310134 w 3310134"/>
              <a:gd name="connsiteY3" fmla="*/ 3469466 h 3469466"/>
              <a:gd name="connsiteX4" fmla="*/ 2214379 w 3310134"/>
              <a:gd name="connsiteY4" fmla="*/ 3469466 h 34694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0134" h="3469466">
                <a:moveTo>
                  <a:pt x="0" y="0"/>
                </a:moveTo>
                <a:lnTo>
                  <a:pt x="2227613" y="0"/>
                </a:lnTo>
                <a:lnTo>
                  <a:pt x="3310134" y="1692712"/>
                </a:lnTo>
                <a:lnTo>
                  <a:pt x="3310134" y="3469466"/>
                </a:lnTo>
                <a:lnTo>
                  <a:pt x="2214379" y="34694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6" name="Freeform 45"/>
          <p:cNvSpPr/>
          <p:nvPr userDrawn="1"/>
        </p:nvSpPr>
        <p:spPr bwMode="gray">
          <a:xfrm>
            <a:off x="2153865" y="6749290"/>
            <a:ext cx="4349265" cy="3309110"/>
          </a:xfrm>
          <a:custGeom>
            <a:avLst/>
            <a:gdLst>
              <a:gd name="connsiteX0" fmla="*/ 2117776 w 4349265"/>
              <a:gd name="connsiteY0" fmla="*/ 0 h 3309110"/>
              <a:gd name="connsiteX1" fmla="*/ 4349265 w 4349265"/>
              <a:gd name="connsiteY1" fmla="*/ 0 h 3309110"/>
              <a:gd name="connsiteX2" fmla="*/ 2231489 w 4349265"/>
              <a:gd name="connsiteY2" fmla="*/ 3309110 h 3309110"/>
              <a:gd name="connsiteX3" fmla="*/ 0 w 4349265"/>
              <a:gd name="connsiteY3" fmla="*/ 3309110 h 3309110"/>
            </a:gdLst>
            <a:ahLst/>
            <a:cxnLst>
              <a:cxn ang="0">
                <a:pos x="connsiteX0" y="connsiteY0"/>
              </a:cxn>
              <a:cxn ang="0">
                <a:pos x="connsiteX1" y="connsiteY1"/>
              </a:cxn>
              <a:cxn ang="0">
                <a:pos x="connsiteX2" y="connsiteY2"/>
              </a:cxn>
              <a:cxn ang="0">
                <a:pos x="connsiteX3" y="connsiteY3"/>
              </a:cxn>
            </a:cxnLst>
            <a:rect l="l" t="t" r="r" b="b"/>
            <a:pathLst>
              <a:path w="4349265" h="3309110">
                <a:moveTo>
                  <a:pt x="2117776" y="0"/>
                </a:moveTo>
                <a:lnTo>
                  <a:pt x="4349265" y="0"/>
                </a:lnTo>
                <a:lnTo>
                  <a:pt x="2231489" y="3309110"/>
                </a:lnTo>
                <a:lnTo>
                  <a:pt x="0" y="3309110"/>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5" name="Text Placeholder 1"/>
          <p:cNvSpPr txBox="1">
            <a:spLocks/>
          </p:cNvSpPr>
          <p:nvPr userDrawn="1"/>
        </p:nvSpPr>
        <p:spPr bwMode="gray">
          <a:xfrm>
            <a:off x="7909621" y="0"/>
            <a:ext cx="2678275" cy="2927975"/>
          </a:xfrm>
          <a:prstGeom prst="rect">
            <a:avLst/>
          </a:prstGeom>
          <a:solidFill>
            <a:srgbClr val="539241"/>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56014"/>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48399"/>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1225959"/>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818585"/>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1397373"/>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pic>
        <p:nvPicPr>
          <p:cNvPr id="35" name="Picture 34"/>
          <p:cNvPicPr/>
          <p:nvPr userDrawn="1"/>
        </p:nvPicPr>
        <p:blipFill>
          <a:blip r:embed="rId2">
            <a:extLst>
              <a:ext uri="{28A0092B-C50C-407E-A947-70E740481C1C}">
                <a14:useLocalDpi xmlns:a14="http://schemas.microsoft.com/office/drawing/2010/main" val="0"/>
              </a:ext>
            </a:extLst>
          </a:blip>
          <a:stretch>
            <a:fillRect/>
          </a:stretch>
        </p:blipFill>
        <p:spPr bwMode="gray">
          <a:xfrm>
            <a:off x="1097454" y="1578769"/>
            <a:ext cx="1790799" cy="497896"/>
          </a:xfrm>
          <a:prstGeom prst="rect">
            <a:avLst/>
          </a:prstGeom>
        </p:spPr>
      </p:pic>
      <p:cxnSp>
        <p:nvCxnSpPr>
          <p:cNvPr id="44" name="Straight Connector 43"/>
          <p:cNvCxnSpPr/>
          <p:nvPr userDrawn="1"/>
        </p:nvCxnSpPr>
        <p:spPr bwMode="gray">
          <a:xfrm>
            <a:off x="1095376" y="7708900"/>
            <a:ext cx="2013051"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7" name="TextBox 46"/>
          <p:cNvSpPr txBox="1"/>
          <p:nvPr userDrawn="1"/>
        </p:nvSpPr>
        <p:spPr bwMode="gray">
          <a:xfrm>
            <a:off x="1095376" y="7899507"/>
            <a:ext cx="1367601" cy="123111"/>
          </a:xfrm>
          <a:prstGeom prst="rect">
            <a:avLst/>
          </a:prstGeom>
          <a:noFill/>
        </p:spPr>
        <p:txBody>
          <a:bodyPr wrap="square" lIns="0" tIns="0" rIns="0" bIns="0" rtlCol="0">
            <a:spAutoFit/>
          </a:bodyPr>
          <a:lstStyle/>
          <a:p>
            <a:pPr>
              <a:spcBef>
                <a:spcPts val="500"/>
              </a:spcBef>
            </a:pPr>
            <a:r>
              <a:rPr lang="en-US" sz="800" b="1" dirty="0" smtClean="0"/>
              <a:t>PUBLISHED</a:t>
            </a:r>
            <a:r>
              <a:rPr lang="en-US" sz="800" b="1" baseline="0" dirty="0" smtClean="0"/>
              <a:t> BY</a:t>
            </a:r>
            <a:endParaRPr lang="en-US" sz="800" b="1" dirty="0" smtClean="0"/>
          </a:p>
        </p:txBody>
      </p:sp>
      <p:sp>
        <p:nvSpPr>
          <p:cNvPr id="41" name="Title 1"/>
          <p:cNvSpPr>
            <a:spLocks noGrp="1"/>
          </p:cNvSpPr>
          <p:nvPr userDrawn="1">
            <p:ph type="title" hasCustomPrompt="1"/>
          </p:nvPr>
        </p:nvSpPr>
        <p:spPr bwMode="gray">
          <a:xfrm>
            <a:off x="1099548" y="3970051"/>
            <a:ext cx="5063127" cy="923330"/>
          </a:xfrm>
        </p:spPr>
        <p:txBody>
          <a:bodyPr/>
          <a:lstStyle>
            <a:lvl1pPr>
              <a:defRPr sz="3000" b="1">
                <a:solidFill>
                  <a:schemeClr val="tx1"/>
                </a:solidFill>
              </a:defRPr>
            </a:lvl1pPr>
          </a:lstStyle>
          <a:p>
            <a:r>
              <a:rPr lang="en-US" dirty="0" smtClean="0"/>
              <a:t>Document Title – Arial 30pt Bold, Title Case</a:t>
            </a:r>
          </a:p>
        </p:txBody>
      </p:sp>
      <p:sp>
        <p:nvSpPr>
          <p:cNvPr id="42" name="Text Placeholder 3"/>
          <p:cNvSpPr>
            <a:spLocks noGrp="1"/>
          </p:cNvSpPr>
          <p:nvPr userDrawn="1">
            <p:ph type="body" sz="quarter" idx="53" hasCustomPrompt="1"/>
          </p:nvPr>
        </p:nvSpPr>
        <p:spPr bwMode="gray">
          <a:xfrm>
            <a:off x="1099549" y="5175342"/>
            <a:ext cx="5063126" cy="246221"/>
          </a:xfrm>
        </p:spPr>
        <p:txBody>
          <a:bodyPr/>
          <a:lstStyle>
            <a:lvl1pPr marL="0" indent="0">
              <a:spcBef>
                <a:spcPts val="0"/>
              </a:spcBef>
              <a:buNone/>
              <a:defRPr sz="16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16pt regular, sentence case</a:t>
            </a:r>
          </a:p>
        </p:txBody>
      </p:sp>
      <p:cxnSp>
        <p:nvCxnSpPr>
          <p:cNvPr id="48" name="Straight Connector 47"/>
          <p:cNvCxnSpPr/>
          <p:nvPr userDrawn="1"/>
        </p:nvCxnSpPr>
        <p:spPr bwMode="gray">
          <a:xfrm>
            <a:off x="3381376" y="7708900"/>
            <a:ext cx="3296870"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9" name="TextBox 48"/>
          <p:cNvSpPr txBox="1"/>
          <p:nvPr userDrawn="1"/>
        </p:nvSpPr>
        <p:spPr bwMode="gray">
          <a:xfrm>
            <a:off x="3381376" y="7899507"/>
            <a:ext cx="1080890" cy="123111"/>
          </a:xfrm>
          <a:prstGeom prst="rect">
            <a:avLst/>
          </a:prstGeom>
          <a:noFill/>
        </p:spPr>
        <p:txBody>
          <a:bodyPr wrap="square" lIns="0" tIns="0" rIns="0" bIns="0" rtlCol="0">
            <a:spAutoFit/>
          </a:bodyPr>
          <a:lstStyle/>
          <a:p>
            <a:pPr>
              <a:spcBef>
                <a:spcPts val="500"/>
              </a:spcBef>
            </a:pPr>
            <a:r>
              <a:rPr lang="en-US" sz="800" b="1" dirty="0" smtClean="0"/>
              <a:t>RECOMMENDED FOR</a:t>
            </a:r>
          </a:p>
        </p:txBody>
      </p:sp>
      <p:sp>
        <p:nvSpPr>
          <p:cNvPr id="50" name="TextBox 49"/>
          <p:cNvSpPr txBox="1"/>
          <p:nvPr userDrawn="1"/>
        </p:nvSpPr>
        <p:spPr bwMode="gray">
          <a:xfrm>
            <a:off x="5668975" y="7899507"/>
            <a:ext cx="755459" cy="123111"/>
          </a:xfrm>
          <a:prstGeom prst="rect">
            <a:avLst/>
          </a:prstGeom>
          <a:noFill/>
        </p:spPr>
        <p:txBody>
          <a:bodyPr wrap="square" lIns="0" tIns="0" rIns="0" bIns="0" rtlCol="0">
            <a:spAutoFit/>
          </a:bodyPr>
          <a:lstStyle/>
          <a:p>
            <a:pPr>
              <a:spcBef>
                <a:spcPts val="500"/>
              </a:spcBef>
            </a:pPr>
            <a:r>
              <a:rPr lang="en-US" sz="800" b="1" dirty="0" smtClean="0"/>
              <a:t>READING TIME</a:t>
            </a:r>
          </a:p>
        </p:txBody>
      </p:sp>
      <p:sp>
        <p:nvSpPr>
          <p:cNvPr id="56" name="TextBox 55"/>
          <p:cNvSpPr txBox="1"/>
          <p:nvPr userDrawn="1"/>
        </p:nvSpPr>
        <p:spPr bwMode="gray">
          <a:xfrm>
            <a:off x="7993208" y="2252266"/>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No tab</a:t>
            </a:r>
            <a:r>
              <a:rPr lang="en-US" sz="1100" b="1" baseline="0" dirty="0" smtClean="0">
                <a:solidFill>
                  <a:schemeClr val="bg1"/>
                </a:solidFill>
              </a:rPr>
              <a:t> needed?</a:t>
            </a:r>
            <a:endParaRPr lang="en-US" sz="1100" b="1" i="1" dirty="0">
              <a:solidFill>
                <a:schemeClr val="bg1"/>
              </a:solidFill>
            </a:endParaRPr>
          </a:p>
        </p:txBody>
      </p:sp>
      <p:sp>
        <p:nvSpPr>
          <p:cNvPr id="57" name="TextBox 56"/>
          <p:cNvSpPr txBox="1"/>
          <p:nvPr userDrawn="1"/>
        </p:nvSpPr>
        <p:spPr bwMode="gray">
          <a:xfrm>
            <a:off x="7993208" y="2423680"/>
            <a:ext cx="2514005" cy="415498"/>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The editorial placeholder can be deleted if it's </a:t>
            </a:r>
            <a:br>
              <a:rPr lang="en-US" sz="900" i="1" dirty="0" smtClean="0">
                <a:solidFill>
                  <a:schemeClr val="bg1"/>
                </a:solidFill>
              </a:rPr>
            </a:br>
            <a:r>
              <a:rPr lang="en-US" sz="900" i="1" dirty="0" smtClean="0">
                <a:solidFill>
                  <a:schemeClr val="bg1"/>
                </a:solidFill>
              </a:rPr>
              <a:t>not needed. </a:t>
            </a:r>
            <a:r>
              <a:rPr lang="en-US" sz="900" b="1" i="1" dirty="0" smtClean="0">
                <a:solidFill>
                  <a:schemeClr val="bg1"/>
                </a:solidFill>
              </a:rPr>
              <a:t>Note: This should be rare</a:t>
            </a:r>
            <a:r>
              <a:rPr lang="en-US" sz="900" i="1" dirty="0" smtClean="0">
                <a:solidFill>
                  <a:schemeClr val="bg1"/>
                </a:solidFill>
              </a:rPr>
              <a:t>. Please use approved labels whenever possible. </a:t>
            </a:r>
            <a:endParaRPr lang="en-US" sz="900" b="1" i="1" dirty="0">
              <a:solidFill>
                <a:schemeClr val="bg1"/>
              </a:solidFill>
            </a:endParaRPr>
          </a:p>
        </p:txBody>
      </p:sp>
      <p:sp>
        <p:nvSpPr>
          <p:cNvPr id="60" name="Text Placeholder 3"/>
          <p:cNvSpPr>
            <a:spLocks noGrp="1"/>
          </p:cNvSpPr>
          <p:nvPr>
            <p:ph type="body" sz="quarter" idx="61" hasCustomPrompt="1"/>
          </p:nvPr>
        </p:nvSpPr>
        <p:spPr bwMode="gray">
          <a:xfrm>
            <a:off x="5078344" y="635000"/>
            <a:ext cx="2046356" cy="372353"/>
          </a:xfrm>
          <a:solidFill>
            <a:schemeClr val="accent6"/>
          </a:solidFill>
          <a:ln w="12700">
            <a:solidFill>
              <a:schemeClr val="accent6"/>
            </a:solidFill>
            <a:miter lim="800000"/>
          </a:ln>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61" name="Text Placeholder 4"/>
          <p:cNvSpPr>
            <a:spLocks noGrp="1"/>
          </p:cNvSpPr>
          <p:nvPr>
            <p:ph type="body" sz="quarter" idx="57" hasCustomPrompt="1"/>
          </p:nvPr>
        </p:nvSpPr>
        <p:spPr bwMode="gray">
          <a:xfrm>
            <a:off x="1095376" y="8106216"/>
            <a:ext cx="2013051" cy="153888"/>
          </a:xfrm>
        </p:spPr>
        <p:txBody>
          <a:bodyPr anchor="t" anchorCtr="0">
            <a:normAutofit/>
          </a:bodyPr>
          <a:lstStyle>
            <a:lvl1pPr marL="0" indent="0">
              <a:spcBef>
                <a:spcPts val="0"/>
              </a:spcBef>
              <a:buNone/>
              <a:defRPr sz="100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Here; one line</a:t>
            </a:r>
          </a:p>
        </p:txBody>
      </p:sp>
      <p:sp>
        <p:nvSpPr>
          <p:cNvPr id="62" name="Text Placeholder 4"/>
          <p:cNvSpPr>
            <a:spLocks noGrp="1"/>
          </p:cNvSpPr>
          <p:nvPr>
            <p:ph type="body" sz="quarter" idx="62" hasCustomPrompt="1"/>
          </p:nvPr>
        </p:nvSpPr>
        <p:spPr bwMode="gray">
          <a:xfrm>
            <a:off x="1095376" y="8342791"/>
            <a:ext cx="2013051" cy="123111"/>
          </a:xfrm>
        </p:spPr>
        <p:txBody>
          <a:bodyPr anchor="t" anchorCtr="0">
            <a:normAutofit/>
          </a:bodyPr>
          <a:lstStyle>
            <a:lvl1pPr marL="0" indent="0">
              <a:spcBef>
                <a:spcPts val="0"/>
              </a:spcBef>
              <a:buNone/>
              <a:defRPr sz="8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advisory.com/XXXX</a:t>
            </a:r>
          </a:p>
        </p:txBody>
      </p:sp>
      <p:sp>
        <p:nvSpPr>
          <p:cNvPr id="63" name="Text Placeholder 4"/>
          <p:cNvSpPr>
            <a:spLocks noGrp="1"/>
          </p:cNvSpPr>
          <p:nvPr>
            <p:ph type="body" sz="quarter" idx="63" hasCustomPrompt="1"/>
          </p:nvPr>
        </p:nvSpPr>
        <p:spPr bwMode="gray">
          <a:xfrm>
            <a:off x="1095376" y="8515447"/>
            <a:ext cx="2013051" cy="123111"/>
          </a:xfrm>
        </p:spPr>
        <p:txBody>
          <a:bodyPr anchor="t" anchorCtr="0">
            <a:normAutofit/>
          </a:bodyPr>
          <a:lstStyle>
            <a:lvl1pPr marL="0" indent="0">
              <a:spcBef>
                <a:spcPts val="0"/>
              </a:spcBef>
              <a:buNone/>
              <a:defRPr sz="8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emailaddress@advisory.com</a:t>
            </a:r>
          </a:p>
        </p:txBody>
      </p:sp>
      <p:sp>
        <p:nvSpPr>
          <p:cNvPr id="64" name="Text Placeholder 4"/>
          <p:cNvSpPr>
            <a:spLocks noGrp="1"/>
          </p:cNvSpPr>
          <p:nvPr>
            <p:ph type="body" sz="quarter" idx="64" hasCustomPrompt="1"/>
          </p:nvPr>
        </p:nvSpPr>
        <p:spPr bwMode="gray">
          <a:xfrm>
            <a:off x="3381376" y="8106216"/>
            <a:ext cx="1762124" cy="461665"/>
          </a:xfrm>
        </p:spPr>
        <p:txBody>
          <a:bodyPr wrap="square" anchor="t" anchorCtr="0">
            <a:spAutoFit/>
          </a:bodyPr>
          <a:lstStyle>
            <a:lvl1pPr marL="0" indent="0">
              <a:spcBef>
                <a:spcPts val="0"/>
              </a:spcBef>
              <a:buNone/>
              <a:defRPr sz="1000" b="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audience information here; lowercase and separated by commas</a:t>
            </a:r>
          </a:p>
        </p:txBody>
      </p:sp>
      <p:sp>
        <p:nvSpPr>
          <p:cNvPr id="65" name="Text Placeholder 4"/>
          <p:cNvSpPr>
            <a:spLocks noGrp="1"/>
          </p:cNvSpPr>
          <p:nvPr>
            <p:ph type="body" sz="quarter" idx="65" hasCustomPrompt="1"/>
          </p:nvPr>
        </p:nvSpPr>
        <p:spPr bwMode="gray">
          <a:xfrm>
            <a:off x="5668975" y="8033179"/>
            <a:ext cx="493456" cy="430887"/>
          </a:xfrm>
        </p:spPr>
        <p:txBody>
          <a:bodyPr wrap="square" anchor="t" anchorCtr="0">
            <a:spAutoFit/>
          </a:bodyPr>
          <a:lstStyle>
            <a:lvl1pPr marL="0" indent="0">
              <a:spcBef>
                <a:spcPts val="0"/>
              </a:spcBef>
              <a:buNone/>
              <a:defRPr sz="2800" b="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XX</a:t>
            </a:r>
          </a:p>
        </p:txBody>
      </p:sp>
      <p:sp>
        <p:nvSpPr>
          <p:cNvPr id="66" name="Text Placeholder 4"/>
          <p:cNvSpPr>
            <a:spLocks noGrp="1"/>
          </p:cNvSpPr>
          <p:nvPr>
            <p:ph type="body" sz="quarter" idx="66" hasCustomPrompt="1"/>
          </p:nvPr>
        </p:nvSpPr>
        <p:spPr bwMode="gray">
          <a:xfrm>
            <a:off x="6188036" y="8078632"/>
            <a:ext cx="445947" cy="276999"/>
          </a:xfrm>
        </p:spPr>
        <p:txBody>
          <a:bodyPr wrap="square" anchor="t" anchorCtr="0">
            <a:spAutoFit/>
          </a:bodyPr>
          <a:lstStyle>
            <a:lvl1pPr marL="0" indent="0">
              <a:spcBef>
                <a:spcPts val="0"/>
              </a:spcBef>
              <a:buNone/>
              <a:defRPr sz="1800" b="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min.</a:t>
            </a:r>
          </a:p>
        </p:txBody>
      </p:sp>
      <p:sp>
        <p:nvSpPr>
          <p:cNvPr id="31" name="Text Placeholder 1"/>
          <p:cNvSpPr txBox="1">
            <a:spLocks/>
          </p:cNvSpPr>
          <p:nvPr userDrawn="1"/>
        </p:nvSpPr>
        <p:spPr bwMode="gray">
          <a:xfrm>
            <a:off x="7909622" y="7708901"/>
            <a:ext cx="1909720" cy="929658"/>
          </a:xfrm>
          <a:prstGeom prst="rect">
            <a:avLst/>
          </a:prstGeom>
          <a:solidFill>
            <a:srgbClr val="539241"/>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2" name="TextBox 31"/>
          <p:cNvSpPr txBox="1"/>
          <p:nvPr userDrawn="1"/>
        </p:nvSpPr>
        <p:spPr bwMode="gray">
          <a:xfrm>
            <a:off x="7993208" y="7764914"/>
            <a:ext cx="1739455" cy="200055"/>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PUI specific cover</a:t>
            </a:r>
          </a:p>
        </p:txBody>
      </p:sp>
      <p:sp>
        <p:nvSpPr>
          <p:cNvPr id="43" name="TextBox 42"/>
          <p:cNvSpPr txBox="1"/>
          <p:nvPr userDrawn="1"/>
        </p:nvSpPr>
        <p:spPr bwMode="gray">
          <a:xfrm>
            <a:off x="7993209" y="8015007"/>
            <a:ext cx="1739454" cy="553998"/>
          </a:xfrm>
          <a:prstGeom prst="rect">
            <a:avLst/>
          </a:prstGeom>
          <a:noFill/>
        </p:spPr>
        <p:txBody>
          <a:bodyPr wrap="square" lIns="0" tIns="0" rIns="0" bIns="0" rtlCol="0">
            <a:spAutoFit/>
          </a:bodyPr>
          <a:lstStyle/>
          <a:p>
            <a:pPr>
              <a:spcBef>
                <a:spcPts val="500"/>
              </a:spcBef>
            </a:pPr>
            <a:r>
              <a:rPr lang="en-US" sz="900" i="0" dirty="0" smtClean="0">
                <a:solidFill>
                  <a:schemeClr val="bg1"/>
                </a:solidFill>
              </a:rPr>
              <a:t>This cover should be used when there is not a separate cover produced by CSS. (This applies mainly to online-only material.)</a:t>
            </a:r>
            <a:endParaRPr lang="en-US" sz="900" b="1" i="0" dirty="0">
              <a:solidFill>
                <a:schemeClr val="bg1"/>
              </a:solidFill>
            </a:endParaRPr>
          </a:p>
        </p:txBody>
      </p:sp>
    </p:spTree>
    <p:extLst>
      <p:ext uri="{BB962C8B-B14F-4D97-AF65-F5344CB8AC3E}">
        <p14:creationId xmlns:p14="http://schemas.microsoft.com/office/powerpoint/2010/main" val="253848302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085" userDrawn="1">
          <p15:clr>
            <a:srgbClr val="FBAE40"/>
          </p15:clr>
        </p15:guide>
        <p15:guide id="2" pos="690">
          <p15:clr>
            <a:srgbClr val="FBAE40"/>
          </p15:clr>
        </p15:guide>
        <p15:guide id="3" orient="horz" pos="3258" userDrawn="1">
          <p15:clr>
            <a:srgbClr val="FBAE40"/>
          </p15:clr>
        </p15:guide>
        <p15:guide id="4" pos="388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B In-Brief (030117)">
    <p:bg>
      <p:bgPr>
        <a:solidFill>
          <a:schemeClr val="bg1">
            <a:lumMod val="85000"/>
          </a:schemeClr>
        </a:solidFill>
        <a:effectLst/>
      </p:bgPr>
    </p:bg>
    <p:spTree>
      <p:nvGrpSpPr>
        <p:cNvPr id="1" name=""/>
        <p:cNvGrpSpPr/>
        <p:nvPr/>
      </p:nvGrpSpPr>
      <p:grpSpPr>
        <a:xfrm>
          <a:off x="0" y="0"/>
          <a:ext cx="0" cy="0"/>
          <a:chOff x="0" y="0"/>
          <a:chExt cx="0" cy="0"/>
        </a:xfrm>
      </p:grpSpPr>
      <p:sp>
        <p:nvSpPr>
          <p:cNvPr id="28" name="TextBox 27"/>
          <p:cNvSpPr txBox="1"/>
          <p:nvPr userDrawn="1"/>
        </p:nvSpPr>
        <p:spPr bwMode="gray">
          <a:xfrm>
            <a:off x="2151063" y="4746625"/>
            <a:ext cx="3470275" cy="863313"/>
          </a:xfrm>
          <a:prstGeom prst="rect">
            <a:avLst/>
          </a:prstGeom>
          <a:noFill/>
        </p:spPr>
        <p:txBody>
          <a:bodyPr wrap="square" lIns="0" tIns="0" rIns="0" bIns="0" rtlCol="0">
            <a:spAutoFit/>
          </a:bodyPr>
          <a:lstStyle/>
          <a:p>
            <a:pPr>
              <a:lnSpc>
                <a:spcPct val="110000"/>
              </a:lnSpc>
              <a:spcBef>
                <a:spcPts val="500"/>
              </a:spcBef>
            </a:pPr>
            <a:r>
              <a:rPr lang="en-US" sz="1700" dirty="0" smtClean="0"/>
              <a:t>The divisional</a:t>
            </a:r>
            <a:r>
              <a:rPr lang="en-US" sz="1700" baseline="0" dirty="0" smtClean="0"/>
              <a:t> overview specific to Advisory Board Research will return at a point in the future.</a:t>
            </a:r>
            <a:endParaRPr lang="en-US" sz="1700" dirty="0" smtClean="0"/>
          </a:p>
        </p:txBody>
      </p:sp>
      <p:sp>
        <p:nvSpPr>
          <p:cNvPr id="29" name="TextBox 28"/>
          <p:cNvSpPr txBox="1"/>
          <p:nvPr userDrawn="1"/>
        </p:nvSpPr>
        <p:spPr bwMode="gray">
          <a:xfrm>
            <a:off x="2151063" y="4410075"/>
            <a:ext cx="1601787" cy="186205"/>
          </a:xfrm>
          <a:prstGeom prst="rect">
            <a:avLst/>
          </a:prstGeom>
          <a:noFill/>
        </p:spPr>
        <p:txBody>
          <a:bodyPr wrap="square" lIns="0" tIns="0" rIns="0" bIns="0" rtlCol="0">
            <a:spAutoFit/>
          </a:bodyPr>
          <a:lstStyle/>
          <a:p>
            <a:pPr>
              <a:lnSpc>
                <a:spcPct val="110000"/>
              </a:lnSpc>
              <a:spcBef>
                <a:spcPts val="500"/>
              </a:spcBef>
            </a:pPr>
            <a:r>
              <a:rPr lang="en-US" sz="1100" dirty="0" smtClean="0">
                <a:solidFill>
                  <a:schemeClr val="accent2"/>
                </a:solidFill>
              </a:rPr>
              <a:t>Guidance</a:t>
            </a:r>
            <a:r>
              <a:rPr lang="en-US" sz="1100" baseline="0" dirty="0" smtClean="0">
                <a:solidFill>
                  <a:schemeClr val="accent2"/>
                </a:solidFill>
              </a:rPr>
              <a:t> as of 07/23/18</a:t>
            </a:r>
            <a:endParaRPr lang="en-US" sz="1100" dirty="0" smtClean="0">
              <a:solidFill>
                <a:schemeClr val="accent2"/>
              </a:solidFill>
            </a:endParaRPr>
          </a:p>
        </p:txBody>
      </p:sp>
      <p:cxnSp>
        <p:nvCxnSpPr>
          <p:cNvPr id="30" name="Straight Connector 29"/>
          <p:cNvCxnSpPr/>
          <p:nvPr userDrawn="1"/>
        </p:nvCxnSpPr>
        <p:spPr bwMode="gray">
          <a:xfrm>
            <a:off x="1781175" y="4015255"/>
            <a:ext cx="4210050"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bwMode="gray">
          <a:xfrm>
            <a:off x="1781175" y="6005980"/>
            <a:ext cx="4210050"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25917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Cover: Logo">
    <p:bg>
      <p:bgPr>
        <a:solidFill>
          <a:schemeClr val="bg1">
            <a:lumMod val="85000"/>
          </a:schemeClr>
        </a:solidFill>
        <a:effectLst/>
      </p:bgPr>
    </p:bg>
    <p:spTree>
      <p:nvGrpSpPr>
        <p:cNvPr id="1" name=""/>
        <p:cNvGrpSpPr/>
        <p:nvPr/>
      </p:nvGrpSpPr>
      <p:grpSpPr>
        <a:xfrm>
          <a:off x="0" y="0"/>
          <a:ext cx="0" cy="0"/>
          <a:chOff x="0" y="0"/>
          <a:chExt cx="0" cy="0"/>
        </a:xfrm>
      </p:grpSpPr>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1" name="Rectangle 10"/>
          <p:cNvSpPr/>
          <p:nvPr userDrawn="1"/>
        </p:nvSpPr>
        <p:spPr bwMode="gray">
          <a:xfrm>
            <a:off x="0" y="2015700"/>
            <a:ext cx="7772400" cy="699919"/>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12" name="Group 11"/>
          <p:cNvGrpSpPr/>
          <p:nvPr userDrawn="1"/>
        </p:nvGrpSpPr>
        <p:grpSpPr bwMode="gray">
          <a:xfrm>
            <a:off x="1065735" y="1799688"/>
            <a:ext cx="1131946" cy="1131944"/>
            <a:chOff x="2758573" y="886345"/>
            <a:chExt cx="1427762" cy="1427760"/>
          </a:xfrm>
        </p:grpSpPr>
        <p:sp>
          <p:nvSpPr>
            <p:cNvPr id="13" name="Octagon 12"/>
            <p:cNvSpPr/>
            <p:nvPr/>
          </p:nvSpPr>
          <p:spPr bwMode="gray">
            <a:xfrm>
              <a:off x="2758573" y="886345"/>
              <a:ext cx="1427762" cy="1427760"/>
            </a:xfrm>
            <a:prstGeom prst="octagon">
              <a:avLst/>
            </a:prstGeom>
            <a:solidFill>
              <a:srgbClr val="CF102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cs typeface="Arial" panose="020B0604020202020204" pitchFamily="34" charset="0"/>
              </a:endParaRPr>
            </a:p>
          </p:txBody>
        </p:sp>
        <p:sp>
          <p:nvSpPr>
            <p:cNvPr id="14" name="Octagon 13"/>
            <p:cNvSpPr/>
            <p:nvPr/>
          </p:nvSpPr>
          <p:spPr bwMode="gray">
            <a:xfrm>
              <a:off x="2816200" y="943972"/>
              <a:ext cx="1312508" cy="1312506"/>
            </a:xfrm>
            <a:prstGeom prst="oct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cs typeface="Arial" panose="020B0604020202020204" pitchFamily="34" charset="0"/>
              </a:endParaRPr>
            </a:p>
          </p:txBody>
        </p:sp>
      </p:grpSp>
      <p:sp>
        <p:nvSpPr>
          <p:cNvPr id="16" name="TextBox 15"/>
          <p:cNvSpPr txBox="1"/>
          <p:nvPr userDrawn="1"/>
        </p:nvSpPr>
        <p:spPr bwMode="gray">
          <a:xfrm>
            <a:off x="1065735" y="2211772"/>
            <a:ext cx="1138490" cy="307777"/>
          </a:xfrm>
          <a:prstGeom prst="rect">
            <a:avLst/>
          </a:prstGeom>
          <a:noFill/>
        </p:spPr>
        <p:txBody>
          <a:bodyPr wrap="square" lIns="0" tIns="0" rIns="0" bIns="0" rtlCol="0">
            <a:spAutoFit/>
          </a:bodyPr>
          <a:lstStyle/>
          <a:p>
            <a:pPr algn="ctr">
              <a:spcBef>
                <a:spcPts val="500"/>
              </a:spcBef>
            </a:pPr>
            <a:r>
              <a:rPr lang="en-US" sz="2000" b="1" dirty="0" smtClean="0">
                <a:solidFill>
                  <a:schemeClr val="bg1"/>
                </a:solidFill>
                <a:cs typeface="Arial" panose="020B0604020202020204" pitchFamily="34" charset="0"/>
              </a:rPr>
              <a:t>STOP</a:t>
            </a:r>
          </a:p>
        </p:txBody>
      </p:sp>
      <p:sp>
        <p:nvSpPr>
          <p:cNvPr id="17" name="TextBox 16"/>
          <p:cNvSpPr txBox="1"/>
          <p:nvPr userDrawn="1"/>
        </p:nvSpPr>
        <p:spPr bwMode="gray">
          <a:xfrm>
            <a:off x="2462645" y="2129166"/>
            <a:ext cx="3065319" cy="461665"/>
          </a:xfrm>
          <a:prstGeom prst="rect">
            <a:avLst/>
          </a:prstGeom>
          <a:noFill/>
        </p:spPr>
        <p:txBody>
          <a:bodyPr wrap="square" lIns="0" tIns="0" rIns="0" bIns="0" rtlCol="0">
            <a:spAutoFit/>
          </a:bodyPr>
          <a:lstStyle/>
          <a:p>
            <a:pPr>
              <a:spcBef>
                <a:spcPts val="500"/>
              </a:spcBef>
            </a:pPr>
            <a:r>
              <a:rPr lang="en-US" sz="1000" dirty="0" smtClean="0">
                <a:solidFill>
                  <a:schemeClr val="bg1"/>
                </a:solidFill>
              </a:rPr>
              <a:t>This</a:t>
            </a:r>
            <a:r>
              <a:rPr lang="en-US" sz="1000" baseline="0" dirty="0" smtClean="0">
                <a:solidFill>
                  <a:schemeClr val="bg1"/>
                </a:solidFill>
              </a:rPr>
              <a:t> cover strategy has been retired from use within the Advisory Board brand. You MUST update with either the </a:t>
            </a:r>
            <a:r>
              <a:rPr lang="en-US" sz="1000" b="1" baseline="0" dirty="0" smtClean="0">
                <a:solidFill>
                  <a:schemeClr val="bg1"/>
                </a:solidFill>
              </a:rPr>
              <a:t>Cover: with PUI </a:t>
            </a:r>
            <a:r>
              <a:rPr lang="en-US" sz="1000" baseline="0" dirty="0" smtClean="0">
                <a:solidFill>
                  <a:schemeClr val="bg1"/>
                </a:solidFill>
              </a:rPr>
              <a:t>or </a:t>
            </a:r>
            <a:r>
              <a:rPr lang="en-US" sz="1000" b="1" baseline="0" dirty="0" smtClean="0">
                <a:solidFill>
                  <a:schemeClr val="bg1"/>
                </a:solidFill>
              </a:rPr>
              <a:t>Cover: No PUI </a:t>
            </a:r>
            <a:r>
              <a:rPr lang="en-US" sz="1000" baseline="0" dirty="0" smtClean="0">
                <a:solidFill>
                  <a:schemeClr val="bg1"/>
                </a:solidFill>
              </a:rPr>
              <a:t>layouts. </a:t>
            </a:r>
            <a:endParaRPr lang="en-US" sz="1000" dirty="0" smtClean="0">
              <a:solidFill>
                <a:schemeClr val="bg1"/>
              </a:solidFill>
            </a:endParaRPr>
          </a:p>
        </p:txBody>
      </p:sp>
    </p:spTree>
    <p:extLst>
      <p:ext uri="{BB962C8B-B14F-4D97-AF65-F5344CB8AC3E}">
        <p14:creationId xmlns:p14="http://schemas.microsoft.com/office/powerpoint/2010/main" val="132602539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Cover: Lock-up">
    <p:bg>
      <p:bgPr>
        <a:solidFill>
          <a:schemeClr val="bg1">
            <a:lumMod val="85000"/>
          </a:schemeClr>
        </a:solidFill>
        <a:effectLst/>
      </p:bgPr>
    </p:bg>
    <p:spTree>
      <p:nvGrpSpPr>
        <p:cNvPr id="1" name=""/>
        <p:cNvGrpSpPr/>
        <p:nvPr/>
      </p:nvGrpSpPr>
      <p:grpSpPr>
        <a:xfrm>
          <a:off x="0" y="0"/>
          <a:ext cx="0" cy="0"/>
          <a:chOff x="0" y="0"/>
          <a:chExt cx="0" cy="0"/>
        </a:xfrm>
      </p:grpSpPr>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1102099"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7" name="Rectangle 26"/>
          <p:cNvSpPr/>
          <p:nvPr userDrawn="1"/>
        </p:nvSpPr>
        <p:spPr bwMode="gray">
          <a:xfrm>
            <a:off x="0" y="2015700"/>
            <a:ext cx="7772400" cy="699919"/>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28" name="Group 27"/>
          <p:cNvGrpSpPr/>
          <p:nvPr userDrawn="1"/>
        </p:nvGrpSpPr>
        <p:grpSpPr bwMode="gray">
          <a:xfrm>
            <a:off x="1065735" y="1799688"/>
            <a:ext cx="1131946" cy="1131944"/>
            <a:chOff x="2758573" y="886345"/>
            <a:chExt cx="1427762" cy="1427760"/>
          </a:xfrm>
        </p:grpSpPr>
        <p:sp>
          <p:nvSpPr>
            <p:cNvPr id="29" name="Octagon 28"/>
            <p:cNvSpPr/>
            <p:nvPr/>
          </p:nvSpPr>
          <p:spPr bwMode="gray">
            <a:xfrm>
              <a:off x="2758573" y="886345"/>
              <a:ext cx="1427762" cy="1427760"/>
            </a:xfrm>
            <a:prstGeom prst="octagon">
              <a:avLst/>
            </a:prstGeom>
            <a:solidFill>
              <a:srgbClr val="CF102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cs typeface="Arial" panose="020B0604020202020204" pitchFamily="34" charset="0"/>
              </a:endParaRPr>
            </a:p>
          </p:txBody>
        </p:sp>
        <p:sp>
          <p:nvSpPr>
            <p:cNvPr id="30" name="Octagon 29"/>
            <p:cNvSpPr/>
            <p:nvPr/>
          </p:nvSpPr>
          <p:spPr bwMode="gray">
            <a:xfrm>
              <a:off x="2816200" y="943972"/>
              <a:ext cx="1312508" cy="1312506"/>
            </a:xfrm>
            <a:prstGeom prst="oct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cs typeface="Arial" panose="020B0604020202020204" pitchFamily="34" charset="0"/>
              </a:endParaRPr>
            </a:p>
          </p:txBody>
        </p:sp>
      </p:grpSp>
      <p:sp>
        <p:nvSpPr>
          <p:cNvPr id="31" name="TextBox 30"/>
          <p:cNvSpPr txBox="1"/>
          <p:nvPr userDrawn="1"/>
        </p:nvSpPr>
        <p:spPr bwMode="gray">
          <a:xfrm>
            <a:off x="1065735" y="2211772"/>
            <a:ext cx="1138490" cy="307777"/>
          </a:xfrm>
          <a:prstGeom prst="rect">
            <a:avLst/>
          </a:prstGeom>
          <a:noFill/>
        </p:spPr>
        <p:txBody>
          <a:bodyPr wrap="square" lIns="0" tIns="0" rIns="0" bIns="0" rtlCol="0">
            <a:spAutoFit/>
          </a:bodyPr>
          <a:lstStyle/>
          <a:p>
            <a:pPr algn="ctr">
              <a:spcBef>
                <a:spcPts val="500"/>
              </a:spcBef>
            </a:pPr>
            <a:r>
              <a:rPr lang="en-US" sz="2000" b="1" dirty="0" smtClean="0">
                <a:solidFill>
                  <a:schemeClr val="bg1"/>
                </a:solidFill>
                <a:cs typeface="Arial" panose="020B0604020202020204" pitchFamily="34" charset="0"/>
              </a:rPr>
              <a:t>STOP</a:t>
            </a:r>
          </a:p>
        </p:txBody>
      </p:sp>
      <p:sp>
        <p:nvSpPr>
          <p:cNvPr id="32" name="TextBox 31"/>
          <p:cNvSpPr txBox="1"/>
          <p:nvPr userDrawn="1"/>
        </p:nvSpPr>
        <p:spPr bwMode="gray">
          <a:xfrm>
            <a:off x="2462645" y="2129166"/>
            <a:ext cx="3065319" cy="461665"/>
          </a:xfrm>
          <a:prstGeom prst="rect">
            <a:avLst/>
          </a:prstGeom>
          <a:noFill/>
        </p:spPr>
        <p:txBody>
          <a:bodyPr wrap="square" lIns="0" tIns="0" rIns="0" bIns="0" rtlCol="0">
            <a:spAutoFit/>
          </a:bodyPr>
          <a:lstStyle/>
          <a:p>
            <a:pPr>
              <a:spcBef>
                <a:spcPts val="500"/>
              </a:spcBef>
            </a:pPr>
            <a:r>
              <a:rPr lang="en-US" sz="1000" dirty="0" smtClean="0">
                <a:solidFill>
                  <a:schemeClr val="bg1"/>
                </a:solidFill>
              </a:rPr>
              <a:t>This</a:t>
            </a:r>
            <a:r>
              <a:rPr lang="en-US" sz="1000" baseline="0" dirty="0" smtClean="0">
                <a:solidFill>
                  <a:schemeClr val="bg1"/>
                </a:solidFill>
              </a:rPr>
              <a:t> cover strategy has been retired from use within the Advisory Board brand. You MUST update with either the </a:t>
            </a:r>
            <a:r>
              <a:rPr lang="en-US" sz="1000" b="1" baseline="0" dirty="0" smtClean="0">
                <a:solidFill>
                  <a:schemeClr val="bg1"/>
                </a:solidFill>
              </a:rPr>
              <a:t>Cover: with PUI </a:t>
            </a:r>
            <a:r>
              <a:rPr lang="en-US" sz="1000" baseline="0" dirty="0" smtClean="0">
                <a:solidFill>
                  <a:schemeClr val="bg1"/>
                </a:solidFill>
              </a:rPr>
              <a:t>or </a:t>
            </a:r>
            <a:r>
              <a:rPr lang="en-US" sz="1000" b="1" baseline="0" dirty="0" smtClean="0">
                <a:solidFill>
                  <a:schemeClr val="bg1"/>
                </a:solidFill>
              </a:rPr>
              <a:t>Cover: No PUI </a:t>
            </a:r>
            <a:r>
              <a:rPr lang="en-US" sz="1000" baseline="0" dirty="0" smtClean="0">
                <a:solidFill>
                  <a:schemeClr val="bg1"/>
                </a:solidFill>
              </a:rPr>
              <a:t>layouts. </a:t>
            </a:r>
            <a:endParaRPr lang="en-US" sz="1000" dirty="0" smtClean="0">
              <a:solidFill>
                <a:schemeClr val="bg1"/>
              </a:solidFill>
            </a:endParaRPr>
          </a:p>
        </p:txBody>
      </p:sp>
    </p:spTree>
    <p:extLst>
      <p:ext uri="{BB962C8B-B14F-4D97-AF65-F5344CB8AC3E}">
        <p14:creationId xmlns:p14="http://schemas.microsoft.com/office/powerpoint/2010/main" val="146853669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bg>
      <p:bgPr>
        <a:solidFill>
          <a:schemeClr val="bg1">
            <a:lumMod val="85000"/>
          </a:schemeClr>
        </a:solidFill>
        <a:effectLst/>
      </p:bgPr>
    </p:bg>
    <p:spTree>
      <p:nvGrpSpPr>
        <p:cNvPr id="1" name=""/>
        <p:cNvGrpSpPr/>
        <p:nvPr/>
      </p:nvGrpSpPr>
      <p:grpSpPr>
        <a:xfrm>
          <a:off x="0" y="0"/>
          <a:ext cx="0" cy="0"/>
          <a:chOff x="0" y="0"/>
          <a:chExt cx="0" cy="0"/>
        </a:xfrm>
      </p:grpSpPr>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2" name="Rectangle 21"/>
          <p:cNvSpPr/>
          <p:nvPr userDrawn="1"/>
        </p:nvSpPr>
        <p:spPr bwMode="gray">
          <a:xfrm>
            <a:off x="0" y="2015700"/>
            <a:ext cx="7772400" cy="699919"/>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25" name="Group 24"/>
          <p:cNvGrpSpPr/>
          <p:nvPr userDrawn="1"/>
        </p:nvGrpSpPr>
        <p:grpSpPr bwMode="gray">
          <a:xfrm>
            <a:off x="1065735" y="1799688"/>
            <a:ext cx="1131946" cy="1131944"/>
            <a:chOff x="2758573" y="886345"/>
            <a:chExt cx="1427762" cy="1427760"/>
          </a:xfrm>
        </p:grpSpPr>
        <p:sp>
          <p:nvSpPr>
            <p:cNvPr id="33" name="Octagon 32"/>
            <p:cNvSpPr/>
            <p:nvPr/>
          </p:nvSpPr>
          <p:spPr bwMode="gray">
            <a:xfrm>
              <a:off x="2758573" y="886345"/>
              <a:ext cx="1427762" cy="1427760"/>
            </a:xfrm>
            <a:prstGeom prst="octagon">
              <a:avLst/>
            </a:prstGeom>
            <a:solidFill>
              <a:srgbClr val="CF102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cs typeface="Arial" panose="020B0604020202020204" pitchFamily="34" charset="0"/>
              </a:endParaRPr>
            </a:p>
          </p:txBody>
        </p:sp>
        <p:sp>
          <p:nvSpPr>
            <p:cNvPr id="35" name="Octagon 34"/>
            <p:cNvSpPr/>
            <p:nvPr/>
          </p:nvSpPr>
          <p:spPr bwMode="gray">
            <a:xfrm>
              <a:off x="2816200" y="943972"/>
              <a:ext cx="1312508" cy="1312506"/>
            </a:xfrm>
            <a:prstGeom prst="oct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cs typeface="Arial" panose="020B0604020202020204" pitchFamily="34" charset="0"/>
              </a:endParaRPr>
            </a:p>
          </p:txBody>
        </p:sp>
      </p:grpSp>
      <p:sp>
        <p:nvSpPr>
          <p:cNvPr id="38" name="TextBox 37"/>
          <p:cNvSpPr txBox="1"/>
          <p:nvPr userDrawn="1"/>
        </p:nvSpPr>
        <p:spPr bwMode="gray">
          <a:xfrm>
            <a:off x="1065735" y="2211772"/>
            <a:ext cx="1138490" cy="307777"/>
          </a:xfrm>
          <a:prstGeom prst="rect">
            <a:avLst/>
          </a:prstGeom>
          <a:noFill/>
        </p:spPr>
        <p:txBody>
          <a:bodyPr wrap="square" lIns="0" tIns="0" rIns="0" bIns="0" rtlCol="0">
            <a:spAutoFit/>
          </a:bodyPr>
          <a:lstStyle/>
          <a:p>
            <a:pPr algn="ctr">
              <a:spcBef>
                <a:spcPts val="500"/>
              </a:spcBef>
            </a:pPr>
            <a:r>
              <a:rPr lang="en-US" sz="2000" b="1" dirty="0" smtClean="0">
                <a:solidFill>
                  <a:schemeClr val="bg1"/>
                </a:solidFill>
                <a:cs typeface="Arial" panose="020B0604020202020204" pitchFamily="34" charset="0"/>
              </a:rPr>
              <a:t>STOP</a:t>
            </a:r>
          </a:p>
        </p:txBody>
      </p:sp>
      <p:sp>
        <p:nvSpPr>
          <p:cNvPr id="39" name="TextBox 38"/>
          <p:cNvSpPr txBox="1"/>
          <p:nvPr userDrawn="1"/>
        </p:nvSpPr>
        <p:spPr bwMode="gray">
          <a:xfrm>
            <a:off x="2462645" y="2129166"/>
            <a:ext cx="3065319" cy="461665"/>
          </a:xfrm>
          <a:prstGeom prst="rect">
            <a:avLst/>
          </a:prstGeom>
          <a:noFill/>
        </p:spPr>
        <p:txBody>
          <a:bodyPr wrap="square" lIns="0" tIns="0" rIns="0" bIns="0" rtlCol="0">
            <a:spAutoFit/>
          </a:bodyPr>
          <a:lstStyle/>
          <a:p>
            <a:pPr>
              <a:spcBef>
                <a:spcPts val="500"/>
              </a:spcBef>
            </a:pPr>
            <a:r>
              <a:rPr lang="en-US" sz="1000" dirty="0" smtClean="0">
                <a:solidFill>
                  <a:schemeClr val="bg1"/>
                </a:solidFill>
              </a:rPr>
              <a:t>This</a:t>
            </a:r>
            <a:r>
              <a:rPr lang="en-US" sz="1000" baseline="0" dirty="0" smtClean="0">
                <a:solidFill>
                  <a:schemeClr val="bg1"/>
                </a:solidFill>
              </a:rPr>
              <a:t> cover strategy has been retired from use within the Advisory Board brand. You MUST update with either the </a:t>
            </a:r>
            <a:r>
              <a:rPr lang="en-US" sz="1000" b="1" baseline="0" dirty="0" smtClean="0">
                <a:solidFill>
                  <a:schemeClr val="bg1"/>
                </a:solidFill>
              </a:rPr>
              <a:t>Cover: with PUI </a:t>
            </a:r>
            <a:r>
              <a:rPr lang="en-US" sz="1000" baseline="0" dirty="0" smtClean="0">
                <a:solidFill>
                  <a:schemeClr val="bg1"/>
                </a:solidFill>
              </a:rPr>
              <a:t>or </a:t>
            </a:r>
            <a:r>
              <a:rPr lang="en-US" sz="1000" b="1" baseline="0" dirty="0" smtClean="0">
                <a:solidFill>
                  <a:schemeClr val="bg1"/>
                </a:solidFill>
              </a:rPr>
              <a:t>Cover: No PUI </a:t>
            </a:r>
            <a:r>
              <a:rPr lang="en-US" sz="1000" baseline="0" dirty="0" smtClean="0">
                <a:solidFill>
                  <a:schemeClr val="bg1"/>
                </a:solidFill>
              </a:rPr>
              <a:t>layouts. </a:t>
            </a:r>
            <a:endParaRPr lang="en-US" sz="1000" dirty="0" smtClean="0">
              <a:solidFill>
                <a:schemeClr val="bg1"/>
              </a:solidFill>
            </a:endParaRPr>
          </a:p>
        </p:txBody>
      </p:sp>
    </p:spTree>
    <p:extLst>
      <p:ext uri="{BB962C8B-B14F-4D97-AF65-F5344CB8AC3E}">
        <p14:creationId xmlns:p14="http://schemas.microsoft.com/office/powerpoint/2010/main" val="261880538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bg>
      <p:bgPr>
        <a:solidFill>
          <a:schemeClr val="bg1">
            <a:lumMod val="85000"/>
          </a:schemeClr>
        </a:solidFill>
        <a:effectLst/>
      </p:bgPr>
    </p:bg>
    <p:spTree>
      <p:nvGrpSpPr>
        <p:cNvPr id="1" name=""/>
        <p:cNvGrpSpPr/>
        <p:nvPr/>
      </p:nvGrpSpPr>
      <p:grpSpPr>
        <a:xfrm>
          <a:off x="0" y="0"/>
          <a:ext cx="0" cy="0"/>
          <a:chOff x="0" y="0"/>
          <a:chExt cx="0" cy="0"/>
        </a:xfrm>
      </p:grpSpPr>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20" name="Text Placeholder 3"/>
          <p:cNvSpPr>
            <a:spLocks noGrp="1"/>
          </p:cNvSpPr>
          <p:nvPr>
            <p:ph type="body" sz="quarter" idx="61" hasCustomPrompt="1"/>
          </p:nvPr>
        </p:nvSpPr>
        <p:spPr bwMode="gray">
          <a:xfrm>
            <a:off x="1102099"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1102099"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32" name="Rectangle 31"/>
          <p:cNvSpPr/>
          <p:nvPr userDrawn="1"/>
        </p:nvSpPr>
        <p:spPr bwMode="gray">
          <a:xfrm>
            <a:off x="0" y="2015700"/>
            <a:ext cx="7772400" cy="699919"/>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35" name="Group 34"/>
          <p:cNvGrpSpPr/>
          <p:nvPr userDrawn="1"/>
        </p:nvGrpSpPr>
        <p:grpSpPr bwMode="gray">
          <a:xfrm>
            <a:off x="1065735" y="1799688"/>
            <a:ext cx="1131946" cy="1131944"/>
            <a:chOff x="2758573" y="886345"/>
            <a:chExt cx="1427762" cy="1427760"/>
          </a:xfrm>
        </p:grpSpPr>
        <p:sp>
          <p:nvSpPr>
            <p:cNvPr id="38" name="Octagon 37"/>
            <p:cNvSpPr/>
            <p:nvPr/>
          </p:nvSpPr>
          <p:spPr bwMode="gray">
            <a:xfrm>
              <a:off x="2758573" y="886345"/>
              <a:ext cx="1427762" cy="1427760"/>
            </a:xfrm>
            <a:prstGeom prst="octagon">
              <a:avLst/>
            </a:prstGeom>
            <a:solidFill>
              <a:srgbClr val="CF102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cs typeface="Arial" panose="020B0604020202020204" pitchFamily="34" charset="0"/>
              </a:endParaRPr>
            </a:p>
          </p:txBody>
        </p:sp>
        <p:sp>
          <p:nvSpPr>
            <p:cNvPr id="39" name="Octagon 38"/>
            <p:cNvSpPr/>
            <p:nvPr/>
          </p:nvSpPr>
          <p:spPr bwMode="gray">
            <a:xfrm>
              <a:off x="2816200" y="943972"/>
              <a:ext cx="1312508" cy="1312506"/>
            </a:xfrm>
            <a:prstGeom prst="oct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cs typeface="Arial" panose="020B0604020202020204" pitchFamily="34" charset="0"/>
              </a:endParaRPr>
            </a:p>
          </p:txBody>
        </p:sp>
      </p:grpSp>
      <p:sp>
        <p:nvSpPr>
          <p:cNvPr id="40" name="TextBox 39"/>
          <p:cNvSpPr txBox="1"/>
          <p:nvPr userDrawn="1"/>
        </p:nvSpPr>
        <p:spPr bwMode="gray">
          <a:xfrm>
            <a:off x="1065735" y="2211772"/>
            <a:ext cx="1138490" cy="307777"/>
          </a:xfrm>
          <a:prstGeom prst="rect">
            <a:avLst/>
          </a:prstGeom>
          <a:noFill/>
        </p:spPr>
        <p:txBody>
          <a:bodyPr wrap="square" lIns="0" tIns="0" rIns="0" bIns="0" rtlCol="0">
            <a:spAutoFit/>
          </a:bodyPr>
          <a:lstStyle/>
          <a:p>
            <a:pPr algn="ctr">
              <a:spcBef>
                <a:spcPts val="500"/>
              </a:spcBef>
            </a:pPr>
            <a:r>
              <a:rPr lang="en-US" sz="2000" b="1" dirty="0" smtClean="0">
                <a:solidFill>
                  <a:schemeClr val="bg1"/>
                </a:solidFill>
                <a:cs typeface="Arial" panose="020B0604020202020204" pitchFamily="34" charset="0"/>
              </a:rPr>
              <a:t>STOP</a:t>
            </a:r>
          </a:p>
        </p:txBody>
      </p:sp>
      <p:sp>
        <p:nvSpPr>
          <p:cNvPr id="43" name="TextBox 42"/>
          <p:cNvSpPr txBox="1"/>
          <p:nvPr userDrawn="1"/>
        </p:nvSpPr>
        <p:spPr bwMode="gray">
          <a:xfrm>
            <a:off x="2462645" y="2129166"/>
            <a:ext cx="3065319" cy="461665"/>
          </a:xfrm>
          <a:prstGeom prst="rect">
            <a:avLst/>
          </a:prstGeom>
          <a:noFill/>
        </p:spPr>
        <p:txBody>
          <a:bodyPr wrap="square" lIns="0" tIns="0" rIns="0" bIns="0" rtlCol="0">
            <a:spAutoFit/>
          </a:bodyPr>
          <a:lstStyle/>
          <a:p>
            <a:pPr>
              <a:spcBef>
                <a:spcPts val="500"/>
              </a:spcBef>
            </a:pPr>
            <a:r>
              <a:rPr lang="en-US" sz="1000" dirty="0" smtClean="0">
                <a:solidFill>
                  <a:schemeClr val="bg1"/>
                </a:solidFill>
              </a:rPr>
              <a:t>This</a:t>
            </a:r>
            <a:r>
              <a:rPr lang="en-US" sz="1000" baseline="0" dirty="0" smtClean="0">
                <a:solidFill>
                  <a:schemeClr val="bg1"/>
                </a:solidFill>
              </a:rPr>
              <a:t> cover strategy has been retired from use within the Advisory Board brand. You MUST update with either the </a:t>
            </a:r>
            <a:r>
              <a:rPr lang="en-US" sz="1000" b="1" baseline="0" dirty="0" smtClean="0">
                <a:solidFill>
                  <a:schemeClr val="bg1"/>
                </a:solidFill>
              </a:rPr>
              <a:t>Cover: with PUI </a:t>
            </a:r>
            <a:r>
              <a:rPr lang="en-US" sz="1000" baseline="0" dirty="0" smtClean="0">
                <a:solidFill>
                  <a:schemeClr val="bg1"/>
                </a:solidFill>
              </a:rPr>
              <a:t>or </a:t>
            </a:r>
            <a:r>
              <a:rPr lang="en-US" sz="1000" b="1" baseline="0" dirty="0" smtClean="0">
                <a:solidFill>
                  <a:schemeClr val="bg1"/>
                </a:solidFill>
              </a:rPr>
              <a:t>Cover: No PUI </a:t>
            </a:r>
            <a:r>
              <a:rPr lang="en-US" sz="1000" baseline="0" dirty="0" smtClean="0">
                <a:solidFill>
                  <a:schemeClr val="bg1"/>
                </a:solidFill>
              </a:rPr>
              <a:t>layouts. </a:t>
            </a:r>
            <a:endParaRPr lang="en-US" sz="1000" dirty="0" smtClean="0">
              <a:solidFill>
                <a:schemeClr val="bg1"/>
              </a:solidFill>
            </a:endParaRPr>
          </a:p>
        </p:txBody>
      </p:sp>
    </p:spTree>
    <p:extLst>
      <p:ext uri="{BB962C8B-B14F-4D97-AF65-F5344CB8AC3E}">
        <p14:creationId xmlns:p14="http://schemas.microsoft.com/office/powerpoint/2010/main" val="2332339564"/>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No PUI">
    <p:spTree>
      <p:nvGrpSpPr>
        <p:cNvPr id="1" name=""/>
        <p:cNvGrpSpPr/>
        <p:nvPr/>
      </p:nvGrpSpPr>
      <p:grpSpPr>
        <a:xfrm>
          <a:off x="0" y="0"/>
          <a:ext cx="0" cy="0"/>
          <a:chOff x="0" y="0"/>
          <a:chExt cx="0" cy="0"/>
        </a:xfrm>
      </p:grpSpPr>
      <p:sp>
        <p:nvSpPr>
          <p:cNvPr id="38" name="Freeform 37"/>
          <p:cNvSpPr/>
          <p:nvPr userDrawn="1"/>
        </p:nvSpPr>
        <p:spPr bwMode="gray">
          <a:xfrm>
            <a:off x="6847736" y="6749290"/>
            <a:ext cx="924665" cy="1443394"/>
          </a:xfrm>
          <a:custGeom>
            <a:avLst/>
            <a:gdLst>
              <a:gd name="connsiteX0" fmla="*/ 0 w 924665"/>
              <a:gd name="connsiteY0" fmla="*/ 0 h 1443394"/>
              <a:gd name="connsiteX1" fmla="*/ 924665 w 924665"/>
              <a:gd name="connsiteY1" fmla="*/ 0 h 1443394"/>
              <a:gd name="connsiteX2" fmla="*/ 924665 w 924665"/>
              <a:gd name="connsiteY2" fmla="*/ 1443394 h 1443394"/>
            </a:gdLst>
            <a:ahLst/>
            <a:cxnLst>
              <a:cxn ang="0">
                <a:pos x="connsiteX0" y="connsiteY0"/>
              </a:cxn>
              <a:cxn ang="0">
                <a:pos x="connsiteX1" y="connsiteY1"/>
              </a:cxn>
              <a:cxn ang="0">
                <a:pos x="connsiteX2" y="connsiteY2"/>
              </a:cxn>
            </a:cxnLst>
            <a:rect l="l" t="t" r="r" b="b"/>
            <a:pathLst>
              <a:path w="924665" h="1443394">
                <a:moveTo>
                  <a:pt x="0" y="0"/>
                </a:moveTo>
                <a:lnTo>
                  <a:pt x="924665" y="0"/>
                </a:lnTo>
                <a:lnTo>
                  <a:pt x="924665" y="1443394"/>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9" name="Rectangle 38"/>
          <p:cNvSpPr/>
          <p:nvPr userDrawn="1"/>
        </p:nvSpPr>
        <p:spPr bwMode="gray">
          <a:xfrm>
            <a:off x="635000" y="635000"/>
            <a:ext cx="6489700" cy="8775700"/>
          </a:xfrm>
          <a:prstGeom prst="rect">
            <a:avLst/>
          </a:prstGeom>
          <a:no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5" name="Freeform 44"/>
          <p:cNvSpPr/>
          <p:nvPr userDrawn="1"/>
        </p:nvSpPr>
        <p:spPr bwMode="gray">
          <a:xfrm>
            <a:off x="4462266" y="2998787"/>
            <a:ext cx="3310134" cy="3469466"/>
          </a:xfrm>
          <a:custGeom>
            <a:avLst/>
            <a:gdLst>
              <a:gd name="connsiteX0" fmla="*/ 0 w 3310134"/>
              <a:gd name="connsiteY0" fmla="*/ 0 h 3469466"/>
              <a:gd name="connsiteX1" fmla="*/ 2227613 w 3310134"/>
              <a:gd name="connsiteY1" fmla="*/ 0 h 3469466"/>
              <a:gd name="connsiteX2" fmla="*/ 3310134 w 3310134"/>
              <a:gd name="connsiteY2" fmla="*/ 1692712 h 3469466"/>
              <a:gd name="connsiteX3" fmla="*/ 3310134 w 3310134"/>
              <a:gd name="connsiteY3" fmla="*/ 3469466 h 3469466"/>
              <a:gd name="connsiteX4" fmla="*/ 2214379 w 3310134"/>
              <a:gd name="connsiteY4" fmla="*/ 3469466 h 34694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0134" h="3469466">
                <a:moveTo>
                  <a:pt x="0" y="0"/>
                </a:moveTo>
                <a:lnTo>
                  <a:pt x="2227613" y="0"/>
                </a:lnTo>
                <a:lnTo>
                  <a:pt x="3310134" y="1692712"/>
                </a:lnTo>
                <a:lnTo>
                  <a:pt x="3310134" y="3469466"/>
                </a:lnTo>
                <a:lnTo>
                  <a:pt x="2214379" y="34694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6" name="Freeform 45"/>
          <p:cNvSpPr/>
          <p:nvPr userDrawn="1"/>
        </p:nvSpPr>
        <p:spPr bwMode="gray">
          <a:xfrm>
            <a:off x="2153865" y="6749290"/>
            <a:ext cx="4349265" cy="3309110"/>
          </a:xfrm>
          <a:custGeom>
            <a:avLst/>
            <a:gdLst>
              <a:gd name="connsiteX0" fmla="*/ 2117776 w 4349265"/>
              <a:gd name="connsiteY0" fmla="*/ 0 h 3309110"/>
              <a:gd name="connsiteX1" fmla="*/ 4349265 w 4349265"/>
              <a:gd name="connsiteY1" fmla="*/ 0 h 3309110"/>
              <a:gd name="connsiteX2" fmla="*/ 2231489 w 4349265"/>
              <a:gd name="connsiteY2" fmla="*/ 3309110 h 3309110"/>
              <a:gd name="connsiteX3" fmla="*/ 0 w 4349265"/>
              <a:gd name="connsiteY3" fmla="*/ 3309110 h 3309110"/>
            </a:gdLst>
            <a:ahLst/>
            <a:cxnLst>
              <a:cxn ang="0">
                <a:pos x="connsiteX0" y="connsiteY0"/>
              </a:cxn>
              <a:cxn ang="0">
                <a:pos x="connsiteX1" y="connsiteY1"/>
              </a:cxn>
              <a:cxn ang="0">
                <a:pos x="connsiteX2" y="connsiteY2"/>
              </a:cxn>
              <a:cxn ang="0">
                <a:pos x="connsiteX3" y="connsiteY3"/>
              </a:cxn>
            </a:cxnLst>
            <a:rect l="l" t="t" r="r" b="b"/>
            <a:pathLst>
              <a:path w="4349265" h="3309110">
                <a:moveTo>
                  <a:pt x="2117776" y="0"/>
                </a:moveTo>
                <a:lnTo>
                  <a:pt x="4349265" y="0"/>
                </a:lnTo>
                <a:lnTo>
                  <a:pt x="2231489" y="3309110"/>
                </a:lnTo>
                <a:lnTo>
                  <a:pt x="0" y="3309110"/>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35" name="Picture 34"/>
          <p:cNvPicPr/>
          <p:nvPr userDrawn="1"/>
        </p:nvPicPr>
        <p:blipFill>
          <a:blip r:embed="rId2">
            <a:extLst>
              <a:ext uri="{28A0092B-C50C-407E-A947-70E740481C1C}">
                <a14:useLocalDpi xmlns:a14="http://schemas.microsoft.com/office/drawing/2010/main" val="0"/>
              </a:ext>
            </a:extLst>
          </a:blip>
          <a:stretch>
            <a:fillRect/>
          </a:stretch>
        </p:blipFill>
        <p:spPr bwMode="gray">
          <a:xfrm>
            <a:off x="1097454" y="1578769"/>
            <a:ext cx="1790799" cy="497896"/>
          </a:xfrm>
          <a:prstGeom prst="rect">
            <a:avLst/>
          </a:prstGeom>
        </p:spPr>
      </p:pic>
      <p:cxnSp>
        <p:nvCxnSpPr>
          <p:cNvPr id="44" name="Straight Connector 43"/>
          <p:cNvCxnSpPr/>
          <p:nvPr userDrawn="1"/>
        </p:nvCxnSpPr>
        <p:spPr bwMode="gray">
          <a:xfrm>
            <a:off x="1095376" y="7708900"/>
            <a:ext cx="2013051"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7" name="TextBox 46"/>
          <p:cNvSpPr txBox="1"/>
          <p:nvPr userDrawn="1"/>
        </p:nvSpPr>
        <p:spPr bwMode="gray">
          <a:xfrm>
            <a:off x="1095376" y="7899507"/>
            <a:ext cx="1367601" cy="123111"/>
          </a:xfrm>
          <a:prstGeom prst="rect">
            <a:avLst/>
          </a:prstGeom>
          <a:noFill/>
        </p:spPr>
        <p:txBody>
          <a:bodyPr wrap="square" lIns="0" tIns="0" rIns="0" bIns="0" rtlCol="0">
            <a:spAutoFit/>
          </a:bodyPr>
          <a:lstStyle/>
          <a:p>
            <a:pPr>
              <a:spcBef>
                <a:spcPts val="500"/>
              </a:spcBef>
            </a:pPr>
            <a:r>
              <a:rPr lang="en-US" sz="800" b="1" dirty="0" smtClean="0"/>
              <a:t>PUBLISHED</a:t>
            </a:r>
            <a:r>
              <a:rPr lang="en-US" sz="800" b="1" baseline="0" dirty="0" smtClean="0"/>
              <a:t> BY</a:t>
            </a:r>
            <a:endParaRPr lang="en-US" sz="800" b="1" dirty="0" smtClean="0"/>
          </a:p>
        </p:txBody>
      </p:sp>
      <p:sp>
        <p:nvSpPr>
          <p:cNvPr id="41" name="Title 1"/>
          <p:cNvSpPr>
            <a:spLocks noGrp="1"/>
          </p:cNvSpPr>
          <p:nvPr userDrawn="1">
            <p:ph type="title" hasCustomPrompt="1"/>
          </p:nvPr>
        </p:nvSpPr>
        <p:spPr bwMode="gray">
          <a:xfrm>
            <a:off x="1099548" y="3970051"/>
            <a:ext cx="5063127" cy="923330"/>
          </a:xfrm>
        </p:spPr>
        <p:txBody>
          <a:bodyPr/>
          <a:lstStyle>
            <a:lvl1pPr>
              <a:defRPr sz="3000" b="1">
                <a:solidFill>
                  <a:schemeClr val="tx1"/>
                </a:solidFill>
              </a:defRPr>
            </a:lvl1pPr>
          </a:lstStyle>
          <a:p>
            <a:r>
              <a:rPr lang="en-US" dirty="0" smtClean="0"/>
              <a:t>Document Title – Arial 30pt Bold, Title Case</a:t>
            </a:r>
          </a:p>
        </p:txBody>
      </p:sp>
      <p:sp>
        <p:nvSpPr>
          <p:cNvPr id="42" name="Text Placeholder 3"/>
          <p:cNvSpPr>
            <a:spLocks noGrp="1"/>
          </p:cNvSpPr>
          <p:nvPr userDrawn="1">
            <p:ph type="body" sz="quarter" idx="53" hasCustomPrompt="1"/>
          </p:nvPr>
        </p:nvSpPr>
        <p:spPr bwMode="gray">
          <a:xfrm>
            <a:off x="1099549" y="5175342"/>
            <a:ext cx="5063126" cy="246221"/>
          </a:xfrm>
        </p:spPr>
        <p:txBody>
          <a:bodyPr/>
          <a:lstStyle>
            <a:lvl1pPr marL="0" indent="0">
              <a:spcBef>
                <a:spcPts val="0"/>
              </a:spcBef>
              <a:buNone/>
              <a:defRPr sz="16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16pt regular, sentence case</a:t>
            </a:r>
          </a:p>
        </p:txBody>
      </p:sp>
      <p:sp>
        <p:nvSpPr>
          <p:cNvPr id="56" name="Text Placeholder 3"/>
          <p:cNvSpPr>
            <a:spLocks noGrp="1"/>
          </p:cNvSpPr>
          <p:nvPr>
            <p:ph type="body" sz="quarter" idx="61" hasCustomPrompt="1"/>
          </p:nvPr>
        </p:nvSpPr>
        <p:spPr bwMode="gray">
          <a:xfrm>
            <a:off x="5078344" y="635000"/>
            <a:ext cx="2046356" cy="372353"/>
          </a:xfrm>
          <a:solidFill>
            <a:schemeClr val="accent6"/>
          </a:solidFill>
          <a:ln w="12700">
            <a:solidFill>
              <a:schemeClr val="accent6"/>
            </a:solidFill>
            <a:miter lim="800000"/>
          </a:ln>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57" name="Text Placeholder 4"/>
          <p:cNvSpPr>
            <a:spLocks noGrp="1"/>
          </p:cNvSpPr>
          <p:nvPr>
            <p:ph type="body" sz="quarter" idx="57" hasCustomPrompt="1"/>
          </p:nvPr>
        </p:nvSpPr>
        <p:spPr bwMode="gray">
          <a:xfrm>
            <a:off x="1095376" y="8106216"/>
            <a:ext cx="2013051" cy="153888"/>
          </a:xfrm>
        </p:spPr>
        <p:txBody>
          <a:bodyPr anchor="t" anchorCtr="0">
            <a:normAutofit/>
          </a:bodyPr>
          <a:lstStyle>
            <a:lvl1pPr marL="0" indent="0">
              <a:spcBef>
                <a:spcPts val="0"/>
              </a:spcBef>
              <a:buNone/>
              <a:defRPr sz="100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Here; one line</a:t>
            </a:r>
          </a:p>
        </p:txBody>
      </p:sp>
      <p:sp>
        <p:nvSpPr>
          <p:cNvPr id="58" name="Text Placeholder 4"/>
          <p:cNvSpPr>
            <a:spLocks noGrp="1"/>
          </p:cNvSpPr>
          <p:nvPr>
            <p:ph type="body" sz="quarter" idx="62" hasCustomPrompt="1"/>
          </p:nvPr>
        </p:nvSpPr>
        <p:spPr bwMode="gray">
          <a:xfrm>
            <a:off x="1095376" y="8342791"/>
            <a:ext cx="2013051" cy="123111"/>
          </a:xfrm>
        </p:spPr>
        <p:txBody>
          <a:bodyPr anchor="t" anchorCtr="0">
            <a:normAutofit/>
          </a:bodyPr>
          <a:lstStyle>
            <a:lvl1pPr marL="0" indent="0">
              <a:spcBef>
                <a:spcPts val="0"/>
              </a:spcBef>
              <a:buNone/>
              <a:defRPr sz="8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advisory.com/XXXX</a:t>
            </a:r>
          </a:p>
        </p:txBody>
      </p:sp>
      <p:sp>
        <p:nvSpPr>
          <p:cNvPr id="59" name="Text Placeholder 4"/>
          <p:cNvSpPr>
            <a:spLocks noGrp="1"/>
          </p:cNvSpPr>
          <p:nvPr>
            <p:ph type="body" sz="quarter" idx="63" hasCustomPrompt="1"/>
          </p:nvPr>
        </p:nvSpPr>
        <p:spPr bwMode="gray">
          <a:xfrm>
            <a:off x="1095376" y="8515447"/>
            <a:ext cx="2013051" cy="123111"/>
          </a:xfrm>
        </p:spPr>
        <p:txBody>
          <a:bodyPr anchor="t" anchorCtr="0">
            <a:normAutofit/>
          </a:bodyPr>
          <a:lstStyle>
            <a:lvl1pPr marL="0" indent="0">
              <a:spcBef>
                <a:spcPts val="0"/>
              </a:spcBef>
              <a:buNone/>
              <a:defRPr sz="8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emailaddress@advisory.com</a:t>
            </a:r>
          </a:p>
        </p:txBody>
      </p:sp>
      <p:sp>
        <p:nvSpPr>
          <p:cNvPr id="31" name="Text Placeholder 1"/>
          <p:cNvSpPr txBox="1">
            <a:spLocks/>
          </p:cNvSpPr>
          <p:nvPr userDrawn="1"/>
        </p:nvSpPr>
        <p:spPr bwMode="gray">
          <a:xfrm>
            <a:off x="7909622" y="7708901"/>
            <a:ext cx="1823042" cy="929658"/>
          </a:xfrm>
          <a:prstGeom prst="rect">
            <a:avLst/>
          </a:prstGeom>
          <a:solidFill>
            <a:srgbClr val="539241"/>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2" name="TextBox 31"/>
          <p:cNvSpPr txBox="1"/>
          <p:nvPr userDrawn="1"/>
        </p:nvSpPr>
        <p:spPr bwMode="gray">
          <a:xfrm>
            <a:off x="7993208" y="7764914"/>
            <a:ext cx="1739455" cy="200055"/>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No PUI cover</a:t>
            </a:r>
          </a:p>
        </p:txBody>
      </p:sp>
      <p:sp>
        <p:nvSpPr>
          <p:cNvPr id="33" name="TextBox 32"/>
          <p:cNvSpPr txBox="1"/>
          <p:nvPr userDrawn="1"/>
        </p:nvSpPr>
        <p:spPr bwMode="gray">
          <a:xfrm>
            <a:off x="7993209" y="8015007"/>
            <a:ext cx="1628910" cy="553998"/>
          </a:xfrm>
          <a:prstGeom prst="rect">
            <a:avLst/>
          </a:prstGeom>
          <a:noFill/>
        </p:spPr>
        <p:txBody>
          <a:bodyPr wrap="square" lIns="0" tIns="0" rIns="0" bIns="0" rtlCol="0">
            <a:spAutoFit/>
          </a:bodyPr>
          <a:lstStyle/>
          <a:p>
            <a:pPr>
              <a:spcBef>
                <a:spcPts val="500"/>
              </a:spcBef>
            </a:pPr>
            <a:r>
              <a:rPr lang="en-US" sz="900" i="0" dirty="0" smtClean="0">
                <a:solidFill>
                  <a:schemeClr val="bg1"/>
                </a:solidFill>
              </a:rPr>
              <a:t>This cover should be used when CSS has created a separate cover. (This is mainly for printed material.) </a:t>
            </a:r>
            <a:endParaRPr lang="en-US" sz="900" b="1" i="0" dirty="0">
              <a:solidFill>
                <a:schemeClr val="bg1"/>
              </a:solidFill>
            </a:endParaRPr>
          </a:p>
        </p:txBody>
      </p:sp>
      <p:sp>
        <p:nvSpPr>
          <p:cNvPr id="34" name="Text Placeholder 1"/>
          <p:cNvSpPr txBox="1">
            <a:spLocks/>
          </p:cNvSpPr>
          <p:nvPr userDrawn="1"/>
        </p:nvSpPr>
        <p:spPr bwMode="gray">
          <a:xfrm>
            <a:off x="7909621" y="0"/>
            <a:ext cx="2678275" cy="2927975"/>
          </a:xfrm>
          <a:prstGeom prst="rect">
            <a:avLst/>
          </a:prstGeom>
          <a:solidFill>
            <a:srgbClr val="539241"/>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7993208" y="56014"/>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37" name="TextBox 36"/>
          <p:cNvSpPr txBox="1"/>
          <p:nvPr userDrawn="1"/>
        </p:nvSpPr>
        <p:spPr bwMode="gray">
          <a:xfrm>
            <a:off x="7993209" y="648399"/>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40" name="TextBox 39"/>
          <p:cNvSpPr txBox="1"/>
          <p:nvPr userDrawn="1"/>
        </p:nvSpPr>
        <p:spPr bwMode="gray">
          <a:xfrm>
            <a:off x="7993208" y="1225959"/>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43" name="TextBox 42"/>
          <p:cNvSpPr txBox="1"/>
          <p:nvPr userDrawn="1"/>
        </p:nvSpPr>
        <p:spPr bwMode="gray">
          <a:xfrm>
            <a:off x="7993209" y="818585"/>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48" name="TextBox 47"/>
          <p:cNvSpPr txBox="1"/>
          <p:nvPr userDrawn="1"/>
        </p:nvSpPr>
        <p:spPr bwMode="gray">
          <a:xfrm>
            <a:off x="7993208" y="1397373"/>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49" name="TextBox 48"/>
          <p:cNvSpPr txBox="1"/>
          <p:nvPr userDrawn="1"/>
        </p:nvSpPr>
        <p:spPr bwMode="gray">
          <a:xfrm>
            <a:off x="7993208" y="2252266"/>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No tab</a:t>
            </a:r>
            <a:r>
              <a:rPr lang="en-US" sz="1100" b="1" baseline="0" dirty="0" smtClean="0">
                <a:solidFill>
                  <a:schemeClr val="bg1"/>
                </a:solidFill>
              </a:rPr>
              <a:t> needed?</a:t>
            </a:r>
            <a:endParaRPr lang="en-US" sz="1100" b="1" i="1" dirty="0">
              <a:solidFill>
                <a:schemeClr val="bg1"/>
              </a:solidFill>
            </a:endParaRPr>
          </a:p>
        </p:txBody>
      </p:sp>
      <p:sp>
        <p:nvSpPr>
          <p:cNvPr id="50" name="TextBox 49"/>
          <p:cNvSpPr txBox="1"/>
          <p:nvPr userDrawn="1"/>
        </p:nvSpPr>
        <p:spPr bwMode="gray">
          <a:xfrm>
            <a:off x="7993208" y="2423680"/>
            <a:ext cx="2514005" cy="415498"/>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The editorial placeholder can be deleted if it's </a:t>
            </a:r>
            <a:br>
              <a:rPr lang="en-US" sz="900" i="1" dirty="0" smtClean="0">
                <a:solidFill>
                  <a:schemeClr val="bg1"/>
                </a:solidFill>
              </a:rPr>
            </a:br>
            <a:r>
              <a:rPr lang="en-US" sz="900" i="1" dirty="0" smtClean="0">
                <a:solidFill>
                  <a:schemeClr val="bg1"/>
                </a:solidFill>
              </a:rPr>
              <a:t>not needed. </a:t>
            </a:r>
            <a:r>
              <a:rPr lang="en-US" sz="900" b="1" i="1" dirty="0" smtClean="0">
                <a:solidFill>
                  <a:schemeClr val="bg1"/>
                </a:solidFill>
              </a:rPr>
              <a:t>Note: This should be rare</a:t>
            </a:r>
            <a:r>
              <a:rPr lang="en-US" sz="900" i="1" dirty="0" smtClean="0">
                <a:solidFill>
                  <a:schemeClr val="bg1"/>
                </a:solidFill>
              </a:rPr>
              <a:t>. Please use approved labels whenever possible. </a:t>
            </a:r>
            <a:endParaRPr lang="en-US" sz="900" b="1" i="1" dirty="0">
              <a:solidFill>
                <a:schemeClr val="bg1"/>
              </a:solidFill>
            </a:endParaRPr>
          </a:p>
        </p:txBody>
      </p:sp>
    </p:spTree>
    <p:extLst>
      <p:ext uri="{BB962C8B-B14F-4D97-AF65-F5344CB8AC3E}">
        <p14:creationId xmlns:p14="http://schemas.microsoft.com/office/powerpoint/2010/main" val="25578023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085">
          <p15:clr>
            <a:srgbClr val="FBAE40"/>
          </p15:clr>
        </p15:guide>
        <p15:guide id="2" pos="690">
          <p15:clr>
            <a:srgbClr val="FBAE40"/>
          </p15:clr>
        </p15:guide>
        <p15:guide id="3" orient="horz" pos="3258">
          <p15:clr>
            <a:srgbClr val="FBAE40"/>
          </p15:clr>
        </p15:guide>
        <p15:guide id="4" pos="388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lvl1pPr>
              <a:defRPr baseline="0"/>
            </a:lvl1pPr>
          </a:lstStyle>
          <a:p>
            <a:r>
              <a:rPr lang="en-US" dirty="0" smtClean="0"/>
              <a:t>Page title – Arial 20pt regular, sentence case</a:t>
            </a:r>
            <a:endParaRPr lang="en-US" dirty="0"/>
          </a:p>
        </p:txBody>
      </p:sp>
      <p:sp>
        <p:nvSpPr>
          <p:cNvPr id="4" name="Text Placeholder 3"/>
          <p:cNvSpPr>
            <a:spLocks noGrp="1"/>
          </p:cNvSpPr>
          <p:nvPr>
            <p:ph type="body" sz="quarter" idx="10" hasCustomPrompt="1"/>
          </p:nvPr>
        </p:nvSpPr>
        <p:spPr bwMode="gray">
          <a:xfrm>
            <a:off x="1095375" y="1562100"/>
            <a:ext cx="6288606"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539241"/>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9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grpSp>
        <p:nvGrpSpPr>
          <p:cNvPr id="19" name="Group 18"/>
          <p:cNvGrpSpPr/>
          <p:nvPr userDrawn="1"/>
        </p:nvGrpSpPr>
        <p:grpSpPr>
          <a:xfrm>
            <a:off x="457200" y="463765"/>
            <a:ext cx="6594222" cy="4252623"/>
            <a:chOff x="-3" y="0"/>
            <a:chExt cx="5623436" cy="3626563"/>
          </a:xfrm>
        </p:grpSpPr>
        <p:sp>
          <p:nvSpPr>
            <p:cNvPr id="20" name="Freeform 19"/>
            <p:cNvSpPr>
              <a:spLocks/>
            </p:cNvSpPr>
            <p:nvPr userDrawn="1"/>
          </p:nvSpPr>
          <p:spPr bwMode="gray">
            <a:xfrm>
              <a:off x="3820580" y="1"/>
              <a:ext cx="1802853" cy="375645"/>
            </a:xfrm>
            <a:custGeom>
              <a:avLst/>
              <a:gdLst>
                <a:gd name="connsiteX0" fmla="*/ 0 w 1802853"/>
                <a:gd name="connsiteY0" fmla="*/ 0 h 375645"/>
                <a:gd name="connsiteX1" fmla="*/ 1562573 w 1802853"/>
                <a:gd name="connsiteY1" fmla="*/ 0 h 375645"/>
                <a:gd name="connsiteX2" fmla="*/ 1802853 w 1802853"/>
                <a:gd name="connsiteY2" fmla="*/ 375645 h 375645"/>
                <a:gd name="connsiteX3" fmla="*/ 242021 w 1802853"/>
                <a:gd name="connsiteY3" fmla="*/ 375645 h 375645"/>
              </a:gdLst>
              <a:ahLst/>
              <a:cxnLst>
                <a:cxn ang="0">
                  <a:pos x="connsiteX0" y="connsiteY0"/>
                </a:cxn>
                <a:cxn ang="0">
                  <a:pos x="connsiteX1" y="connsiteY1"/>
                </a:cxn>
                <a:cxn ang="0">
                  <a:pos x="connsiteX2" y="connsiteY2"/>
                </a:cxn>
                <a:cxn ang="0">
                  <a:pos x="connsiteX3" y="connsiteY3"/>
                </a:cxn>
              </a:cxnLst>
              <a:rect l="l" t="t" r="r" b="b"/>
              <a:pathLst>
                <a:path w="1802853" h="375645">
                  <a:moveTo>
                    <a:pt x="0" y="0"/>
                  </a:moveTo>
                  <a:lnTo>
                    <a:pt x="1562573" y="0"/>
                  </a:lnTo>
                  <a:lnTo>
                    <a:pt x="1802853" y="375645"/>
                  </a:lnTo>
                  <a:lnTo>
                    <a:pt x="242021" y="375645"/>
                  </a:lnTo>
                  <a:close/>
                </a:path>
              </a:pathLst>
            </a:custGeom>
            <a:solidFill>
              <a:srgbClr val="ECECEC"/>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21" name="Freeform 20"/>
            <p:cNvSpPr/>
            <p:nvPr userDrawn="1"/>
          </p:nvSpPr>
          <p:spPr bwMode="gray">
            <a:xfrm>
              <a:off x="650838" y="0"/>
              <a:ext cx="4339771" cy="1098354"/>
            </a:xfrm>
            <a:custGeom>
              <a:avLst/>
              <a:gdLst>
                <a:gd name="connsiteX0" fmla="*/ 0 w 1484233"/>
                <a:gd name="connsiteY0" fmla="*/ 0 h 375645"/>
                <a:gd name="connsiteX1" fmla="*/ 1242212 w 1484233"/>
                <a:gd name="connsiteY1" fmla="*/ 0 h 375645"/>
                <a:gd name="connsiteX2" fmla="*/ 1484233 w 1484233"/>
                <a:gd name="connsiteY2" fmla="*/ 375645 h 375645"/>
                <a:gd name="connsiteX3" fmla="*/ 242021 w 1484233"/>
                <a:gd name="connsiteY3" fmla="*/ 375645 h 375645"/>
              </a:gdLst>
              <a:ahLst/>
              <a:cxnLst>
                <a:cxn ang="0">
                  <a:pos x="connsiteX0" y="connsiteY0"/>
                </a:cxn>
                <a:cxn ang="0">
                  <a:pos x="connsiteX1" y="connsiteY1"/>
                </a:cxn>
                <a:cxn ang="0">
                  <a:pos x="connsiteX2" y="connsiteY2"/>
                </a:cxn>
                <a:cxn ang="0">
                  <a:pos x="connsiteX3" y="connsiteY3"/>
                </a:cxn>
              </a:cxnLst>
              <a:rect l="l" t="t" r="r" b="b"/>
              <a:pathLst>
                <a:path w="1484233" h="375645">
                  <a:moveTo>
                    <a:pt x="0" y="0"/>
                  </a:moveTo>
                  <a:lnTo>
                    <a:pt x="1242212" y="0"/>
                  </a:lnTo>
                  <a:lnTo>
                    <a:pt x="1484233" y="375645"/>
                  </a:lnTo>
                  <a:lnTo>
                    <a:pt x="242021" y="375645"/>
                  </a:lnTo>
                  <a:close/>
                </a:path>
              </a:pathLst>
            </a:custGeom>
            <a:solidFill>
              <a:srgbClr val="ECECEC"/>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a:solidFill>
                  <a:schemeClr val="tx1"/>
                </a:solidFill>
              </a:endParaRPr>
            </a:p>
          </p:txBody>
        </p:sp>
        <p:sp>
          <p:nvSpPr>
            <p:cNvPr id="23" name="Freeform 22"/>
            <p:cNvSpPr/>
            <p:nvPr userDrawn="1"/>
          </p:nvSpPr>
          <p:spPr bwMode="gray">
            <a:xfrm>
              <a:off x="2967038" y="0"/>
              <a:ext cx="1558598" cy="375646"/>
            </a:xfrm>
            <a:custGeom>
              <a:avLst/>
              <a:gdLst>
                <a:gd name="connsiteX0" fmla="*/ 0 w 1558598"/>
                <a:gd name="connsiteY0" fmla="*/ 0 h 375646"/>
                <a:gd name="connsiteX1" fmla="*/ 1316577 w 1558598"/>
                <a:gd name="connsiteY1" fmla="*/ 0 h 375646"/>
                <a:gd name="connsiteX2" fmla="*/ 1558598 w 1558598"/>
                <a:gd name="connsiteY2" fmla="*/ 375646 h 375646"/>
                <a:gd name="connsiteX3" fmla="*/ 237639 w 1558598"/>
                <a:gd name="connsiteY3" fmla="*/ 375646 h 375646"/>
                <a:gd name="connsiteX4" fmla="*/ 0 w 1558598"/>
                <a:gd name="connsiteY4" fmla="*/ 6802 h 375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8598" h="375646">
                  <a:moveTo>
                    <a:pt x="0" y="0"/>
                  </a:moveTo>
                  <a:lnTo>
                    <a:pt x="1316577" y="0"/>
                  </a:lnTo>
                  <a:lnTo>
                    <a:pt x="1558598" y="375646"/>
                  </a:lnTo>
                  <a:lnTo>
                    <a:pt x="237639" y="375646"/>
                  </a:lnTo>
                  <a:lnTo>
                    <a:pt x="0" y="6802"/>
                  </a:lnTo>
                  <a:close/>
                </a:path>
              </a:pathLst>
            </a:custGeom>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userDrawn="1"/>
          </p:nvSpPr>
          <p:spPr bwMode="gray">
            <a:xfrm>
              <a:off x="-3" y="1098354"/>
              <a:ext cx="316713" cy="1077332"/>
            </a:xfrm>
            <a:prstGeom prst="rect">
              <a:avLst/>
            </a:prstGeom>
            <a:solidFill>
              <a:srgbClr val="D8D8D8"/>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a:solidFill>
                  <a:schemeClr val="tx1"/>
                </a:solidFill>
              </a:endParaRPr>
            </a:p>
          </p:txBody>
        </p:sp>
        <p:sp>
          <p:nvSpPr>
            <p:cNvPr id="25" name="Rectangle 24"/>
            <p:cNvSpPr/>
            <p:nvPr userDrawn="1"/>
          </p:nvSpPr>
          <p:spPr bwMode="gray">
            <a:xfrm>
              <a:off x="1" y="0"/>
              <a:ext cx="1045206" cy="375643"/>
            </a:xfrm>
            <a:prstGeom prst="rect">
              <a:avLst/>
            </a:prstGeom>
            <a:solidFill>
              <a:srgbClr val="D8D8D8"/>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a:solidFill>
                  <a:schemeClr val="tx1"/>
                </a:solidFill>
              </a:endParaRPr>
            </a:p>
          </p:txBody>
        </p:sp>
        <p:sp>
          <p:nvSpPr>
            <p:cNvPr id="27" name="Freeform 26"/>
            <p:cNvSpPr>
              <a:spLocks/>
            </p:cNvSpPr>
            <p:nvPr userDrawn="1"/>
          </p:nvSpPr>
          <p:spPr bwMode="gray">
            <a:xfrm>
              <a:off x="1130159" y="244931"/>
              <a:ext cx="168412" cy="130714"/>
            </a:xfrm>
            <a:custGeom>
              <a:avLst/>
              <a:gdLst>
                <a:gd name="connsiteX0" fmla="*/ 84239 w 168412"/>
                <a:gd name="connsiteY0" fmla="*/ 0 h 130714"/>
                <a:gd name="connsiteX1" fmla="*/ 168412 w 168412"/>
                <a:gd name="connsiteY1" fmla="*/ 130714 h 130714"/>
                <a:gd name="connsiteX2" fmla="*/ 0 w 168412"/>
                <a:gd name="connsiteY2" fmla="*/ 130714 h 130714"/>
                <a:gd name="connsiteX3" fmla="*/ 84239 w 168412"/>
                <a:gd name="connsiteY3" fmla="*/ 0 h 130714"/>
              </a:gdLst>
              <a:ahLst/>
              <a:cxnLst>
                <a:cxn ang="0">
                  <a:pos x="connsiteX0" y="connsiteY0"/>
                </a:cxn>
                <a:cxn ang="0">
                  <a:pos x="connsiteX1" y="connsiteY1"/>
                </a:cxn>
                <a:cxn ang="0">
                  <a:pos x="connsiteX2" y="connsiteY2"/>
                </a:cxn>
                <a:cxn ang="0">
                  <a:pos x="connsiteX3" y="connsiteY3"/>
                </a:cxn>
              </a:cxnLst>
              <a:rect l="l" t="t" r="r" b="b"/>
              <a:pathLst>
                <a:path w="168412" h="130714">
                  <a:moveTo>
                    <a:pt x="84239" y="0"/>
                  </a:moveTo>
                  <a:lnTo>
                    <a:pt x="168412" y="130714"/>
                  </a:lnTo>
                  <a:lnTo>
                    <a:pt x="0" y="130714"/>
                  </a:lnTo>
                  <a:lnTo>
                    <a:pt x="84239" y="0"/>
                  </a:lnTo>
                  <a:close/>
                </a:path>
              </a:pathLst>
            </a:custGeom>
            <a:solidFill>
              <a:srgbClr val="ECECEC"/>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28" name="Freeform 27"/>
            <p:cNvSpPr>
              <a:spLocks/>
            </p:cNvSpPr>
            <p:nvPr userDrawn="1"/>
          </p:nvSpPr>
          <p:spPr bwMode="gray">
            <a:xfrm>
              <a:off x="0" y="375645"/>
              <a:ext cx="1012529" cy="1261374"/>
            </a:xfrm>
            <a:custGeom>
              <a:avLst/>
              <a:gdLst>
                <a:gd name="connsiteX0" fmla="*/ 0 w 1012529"/>
                <a:gd name="connsiteY0" fmla="*/ 0 h 1261374"/>
                <a:gd name="connsiteX1" fmla="*/ 894988 w 1012529"/>
                <a:gd name="connsiteY1" fmla="*/ 0 h 1261374"/>
                <a:gd name="connsiteX2" fmla="*/ 1012529 w 1012529"/>
                <a:gd name="connsiteY2" fmla="*/ 182531 h 1261374"/>
                <a:gd name="connsiteX3" fmla="*/ 317270 w 1012529"/>
                <a:gd name="connsiteY3" fmla="*/ 1261374 h 1261374"/>
                <a:gd name="connsiteX4" fmla="*/ 0 w 1012529"/>
                <a:gd name="connsiteY4" fmla="*/ 768934 h 12613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2529" h="1261374">
                  <a:moveTo>
                    <a:pt x="0" y="0"/>
                  </a:moveTo>
                  <a:lnTo>
                    <a:pt x="894988" y="0"/>
                  </a:lnTo>
                  <a:lnTo>
                    <a:pt x="1012529" y="182531"/>
                  </a:lnTo>
                  <a:lnTo>
                    <a:pt x="317270" y="1261374"/>
                  </a:lnTo>
                  <a:lnTo>
                    <a:pt x="0" y="768934"/>
                  </a:lnTo>
                  <a:close/>
                </a:path>
              </a:pathLst>
            </a:custGeom>
            <a:solidFill>
              <a:srgbClr val="ECECEC"/>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a:p>
          </p:txBody>
        </p:sp>
        <p:sp>
          <p:nvSpPr>
            <p:cNvPr id="29" name="Freeform 28"/>
            <p:cNvSpPr>
              <a:spLocks/>
            </p:cNvSpPr>
            <p:nvPr userDrawn="1"/>
          </p:nvSpPr>
          <p:spPr bwMode="gray">
            <a:xfrm>
              <a:off x="1214364" y="0"/>
              <a:ext cx="2040115" cy="375646"/>
            </a:xfrm>
            <a:custGeom>
              <a:avLst/>
              <a:gdLst>
                <a:gd name="connsiteX0" fmla="*/ 0 w 2040115"/>
                <a:gd name="connsiteY0" fmla="*/ 0 h 375646"/>
                <a:gd name="connsiteX1" fmla="*/ 1798093 w 2040115"/>
                <a:gd name="connsiteY1" fmla="*/ 0 h 375646"/>
                <a:gd name="connsiteX2" fmla="*/ 2040115 w 2040115"/>
                <a:gd name="connsiteY2" fmla="*/ 375646 h 375646"/>
                <a:gd name="connsiteX3" fmla="*/ 0 w 2040115"/>
                <a:gd name="connsiteY3" fmla="*/ 375646 h 375646"/>
              </a:gdLst>
              <a:ahLst/>
              <a:cxnLst>
                <a:cxn ang="0">
                  <a:pos x="connsiteX0" y="connsiteY0"/>
                </a:cxn>
                <a:cxn ang="0">
                  <a:pos x="connsiteX1" y="connsiteY1"/>
                </a:cxn>
                <a:cxn ang="0">
                  <a:pos x="connsiteX2" y="connsiteY2"/>
                </a:cxn>
                <a:cxn ang="0">
                  <a:pos x="connsiteX3" y="connsiteY3"/>
                </a:cxn>
              </a:cxnLst>
              <a:rect l="l" t="t" r="r" b="b"/>
              <a:pathLst>
                <a:path w="2040115" h="375646">
                  <a:moveTo>
                    <a:pt x="0" y="0"/>
                  </a:moveTo>
                  <a:lnTo>
                    <a:pt x="1798093" y="0"/>
                  </a:lnTo>
                  <a:lnTo>
                    <a:pt x="2040115" y="375646"/>
                  </a:lnTo>
                  <a:lnTo>
                    <a:pt x="0" y="375646"/>
                  </a:lnTo>
                  <a:close/>
                </a:path>
              </a:pathLst>
            </a:custGeom>
            <a:solidFill>
              <a:srgbClr val="C5C5C5"/>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30" name="Freeform 29"/>
            <p:cNvSpPr>
              <a:spLocks/>
            </p:cNvSpPr>
            <p:nvPr userDrawn="1"/>
          </p:nvSpPr>
          <p:spPr bwMode="gray">
            <a:xfrm rot="10800000">
              <a:off x="1097481" y="237439"/>
              <a:ext cx="235172" cy="182531"/>
            </a:xfrm>
            <a:custGeom>
              <a:avLst/>
              <a:gdLst>
                <a:gd name="connsiteX0" fmla="*/ 0 w 235172"/>
                <a:gd name="connsiteY0" fmla="*/ 0 h 182531"/>
                <a:gd name="connsiteX1" fmla="*/ 235172 w 235172"/>
                <a:gd name="connsiteY1" fmla="*/ 0 h 182531"/>
                <a:gd name="connsiteX2" fmla="*/ 117541 w 235172"/>
                <a:gd name="connsiteY2" fmla="*/ 182531 h 182531"/>
                <a:gd name="connsiteX3" fmla="*/ 0 w 235172"/>
                <a:gd name="connsiteY3" fmla="*/ 0 h 182531"/>
              </a:gdLst>
              <a:ahLst/>
              <a:cxnLst>
                <a:cxn ang="0">
                  <a:pos x="connsiteX0" y="connsiteY0"/>
                </a:cxn>
                <a:cxn ang="0">
                  <a:pos x="connsiteX1" y="connsiteY1"/>
                </a:cxn>
                <a:cxn ang="0">
                  <a:pos x="connsiteX2" y="connsiteY2"/>
                </a:cxn>
                <a:cxn ang="0">
                  <a:pos x="connsiteX3" y="connsiteY3"/>
                </a:cxn>
              </a:cxnLst>
              <a:rect l="l" t="t" r="r" b="b"/>
              <a:pathLst>
                <a:path w="235172" h="182531">
                  <a:moveTo>
                    <a:pt x="0" y="0"/>
                  </a:moveTo>
                  <a:lnTo>
                    <a:pt x="235172" y="0"/>
                  </a:lnTo>
                  <a:lnTo>
                    <a:pt x="117541" y="182531"/>
                  </a:lnTo>
                  <a:lnTo>
                    <a:pt x="0" y="0"/>
                  </a:lnTo>
                  <a:close/>
                </a:path>
              </a:pathLst>
            </a:custGeom>
            <a:solidFill>
              <a:srgbClr val="ECECEC"/>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31" name="Freeform 30"/>
            <p:cNvSpPr>
              <a:spLocks/>
            </p:cNvSpPr>
            <p:nvPr userDrawn="1"/>
          </p:nvSpPr>
          <p:spPr bwMode="gray">
            <a:xfrm>
              <a:off x="651559" y="0"/>
              <a:ext cx="719420" cy="558382"/>
            </a:xfrm>
            <a:custGeom>
              <a:avLst/>
              <a:gdLst>
                <a:gd name="connsiteX0" fmla="*/ 0 w 719420"/>
                <a:gd name="connsiteY0" fmla="*/ 0 h 558382"/>
                <a:gd name="connsiteX1" fmla="*/ 719420 w 719420"/>
                <a:gd name="connsiteY1" fmla="*/ 0 h 558382"/>
                <a:gd name="connsiteX2" fmla="*/ 359572 w 719420"/>
                <a:gd name="connsiteY2" fmla="*/ 558382 h 558382"/>
              </a:gdLst>
              <a:ahLst/>
              <a:cxnLst>
                <a:cxn ang="0">
                  <a:pos x="connsiteX0" y="connsiteY0"/>
                </a:cxn>
                <a:cxn ang="0">
                  <a:pos x="connsiteX1" y="connsiteY1"/>
                </a:cxn>
                <a:cxn ang="0">
                  <a:pos x="connsiteX2" y="connsiteY2"/>
                </a:cxn>
              </a:cxnLst>
              <a:rect l="l" t="t" r="r" b="b"/>
              <a:pathLst>
                <a:path w="719420" h="558382">
                  <a:moveTo>
                    <a:pt x="0" y="0"/>
                  </a:moveTo>
                  <a:lnTo>
                    <a:pt x="719420" y="0"/>
                  </a:lnTo>
                  <a:lnTo>
                    <a:pt x="359572" y="558382"/>
                  </a:lnTo>
                  <a:close/>
                </a:path>
              </a:pathLst>
            </a:custGeom>
            <a:solidFill>
              <a:srgbClr val="C5C5C5"/>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a:p>
          </p:txBody>
        </p:sp>
        <p:sp>
          <p:nvSpPr>
            <p:cNvPr id="33" name="Freeform 32"/>
            <p:cNvSpPr/>
            <p:nvPr userDrawn="1"/>
          </p:nvSpPr>
          <p:spPr bwMode="gray">
            <a:xfrm>
              <a:off x="-1" y="1637019"/>
              <a:ext cx="1599097" cy="1989544"/>
            </a:xfrm>
            <a:custGeom>
              <a:avLst/>
              <a:gdLst>
                <a:gd name="connsiteX0" fmla="*/ 317271 w 1599097"/>
                <a:gd name="connsiteY0" fmla="*/ 0 h 1989544"/>
                <a:gd name="connsiteX1" fmla="*/ 1599097 w 1599097"/>
                <a:gd name="connsiteY1" fmla="*/ 1989544 h 1989544"/>
                <a:gd name="connsiteX2" fmla="*/ 0 w 1599097"/>
                <a:gd name="connsiteY2" fmla="*/ 1989544 h 1989544"/>
                <a:gd name="connsiteX3" fmla="*/ 0 w 1599097"/>
                <a:gd name="connsiteY3" fmla="*/ 492316 h 1989544"/>
                <a:gd name="connsiteX4" fmla="*/ 317271 w 1599097"/>
                <a:gd name="connsiteY4" fmla="*/ 1 h 1989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9097" h="1989544">
                  <a:moveTo>
                    <a:pt x="317271" y="0"/>
                  </a:moveTo>
                  <a:lnTo>
                    <a:pt x="1599097" y="1989544"/>
                  </a:lnTo>
                  <a:lnTo>
                    <a:pt x="0" y="1989544"/>
                  </a:lnTo>
                  <a:lnTo>
                    <a:pt x="0" y="492316"/>
                  </a:lnTo>
                  <a:lnTo>
                    <a:pt x="317271" y="1"/>
                  </a:lnTo>
                  <a:close/>
                </a:path>
              </a:pathLst>
            </a:cu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userDrawn="1"/>
          </p:nvSpPr>
          <p:spPr bwMode="gray">
            <a:xfrm>
              <a:off x="1061290" y="0"/>
              <a:ext cx="306337" cy="237766"/>
            </a:xfrm>
            <a:custGeom>
              <a:avLst/>
              <a:gdLst>
                <a:gd name="connsiteX0" fmla="*/ 0 w 306337"/>
                <a:gd name="connsiteY0" fmla="*/ 0 h 237766"/>
                <a:gd name="connsiteX1" fmla="*/ 306337 w 306337"/>
                <a:gd name="connsiteY1" fmla="*/ 0 h 237766"/>
                <a:gd name="connsiteX2" fmla="*/ 153109 w 306337"/>
                <a:gd name="connsiteY2" fmla="*/ 237766 h 237766"/>
              </a:gdLst>
              <a:ahLst/>
              <a:cxnLst>
                <a:cxn ang="0">
                  <a:pos x="connsiteX0" y="connsiteY0"/>
                </a:cxn>
                <a:cxn ang="0">
                  <a:pos x="connsiteX1" y="connsiteY1"/>
                </a:cxn>
                <a:cxn ang="0">
                  <a:pos x="connsiteX2" y="connsiteY2"/>
                </a:cxn>
              </a:cxnLst>
              <a:rect l="l" t="t" r="r" b="b"/>
              <a:pathLst>
                <a:path w="306337" h="237766">
                  <a:moveTo>
                    <a:pt x="0" y="0"/>
                  </a:moveTo>
                  <a:lnTo>
                    <a:pt x="306337" y="0"/>
                  </a:lnTo>
                  <a:lnTo>
                    <a:pt x="153109" y="237766"/>
                  </a:lnTo>
                  <a:close/>
                </a:path>
              </a:pathLst>
            </a:custGeom>
            <a:solidFill>
              <a:srgbClr val="B4B4B4"/>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a:p>
          </p:txBody>
        </p:sp>
      </p:grpSp>
      <p:grpSp>
        <p:nvGrpSpPr>
          <p:cNvPr id="36" name="Group 35"/>
          <p:cNvGrpSpPr/>
          <p:nvPr userDrawn="1"/>
        </p:nvGrpSpPr>
        <p:grpSpPr>
          <a:xfrm>
            <a:off x="839634" y="4839105"/>
            <a:ext cx="6481199" cy="3629905"/>
            <a:chOff x="839634" y="4839105"/>
            <a:chExt cx="6481199" cy="3629905"/>
          </a:xfrm>
        </p:grpSpPr>
        <p:sp>
          <p:nvSpPr>
            <p:cNvPr id="37" name="Rectangle 36">
              <a:extLst>
                <a:ext uri="{FF2B5EF4-FFF2-40B4-BE49-F238E27FC236}">
                  <a16:creationId xmlns:a16="http://schemas.microsoft.com/office/drawing/2014/main" id="{C625D52B-6EAE-454E-8938-7970DE5C8A6C}"/>
                </a:ext>
              </a:extLst>
            </p:cNvPr>
            <p:cNvSpPr/>
            <p:nvPr userDrawn="1"/>
          </p:nvSpPr>
          <p:spPr bwMode="gray">
            <a:xfrm>
              <a:off x="4523418" y="7721172"/>
              <a:ext cx="1191205" cy="747822"/>
            </a:xfrm>
            <a:prstGeom prst="rect">
              <a:avLst/>
            </a:prstGeom>
            <a:solidFill>
              <a:schemeClr val="accent2">
                <a:lumMod val="20000"/>
                <a:lumOff val="80000"/>
              </a:schemeClr>
            </a:solidFill>
            <a:ln w="3175">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a:solidFill>
                  <a:schemeClr val="tx1"/>
                </a:solidFill>
              </a:endParaRPr>
            </a:p>
          </p:txBody>
        </p:sp>
        <p:sp>
          <p:nvSpPr>
            <p:cNvPr id="38" name="Freeform 37">
              <a:extLst>
                <a:ext uri="{FF2B5EF4-FFF2-40B4-BE49-F238E27FC236}">
                  <a16:creationId xmlns:a16="http://schemas.microsoft.com/office/drawing/2014/main" id="{78C6FA87-CC02-A84B-ABE2-4EFACC8E21AB}"/>
                </a:ext>
              </a:extLst>
            </p:cNvPr>
            <p:cNvSpPr/>
            <p:nvPr userDrawn="1"/>
          </p:nvSpPr>
          <p:spPr bwMode="gray">
            <a:xfrm>
              <a:off x="839634" y="8072085"/>
              <a:ext cx="2879791" cy="396909"/>
            </a:xfrm>
            <a:custGeom>
              <a:avLst/>
              <a:gdLst>
                <a:gd name="connsiteX0" fmla="*/ 0 w 3109537"/>
                <a:gd name="connsiteY0" fmla="*/ 0 h 428574"/>
                <a:gd name="connsiteX1" fmla="*/ 2563870 w 3109537"/>
                <a:gd name="connsiteY1" fmla="*/ 0 h 428574"/>
                <a:gd name="connsiteX2" fmla="*/ 2833390 w 3109537"/>
                <a:gd name="connsiteY2" fmla="*/ 0 h 428574"/>
                <a:gd name="connsiteX3" fmla="*/ 3109537 w 3109537"/>
                <a:gd name="connsiteY3" fmla="*/ 428574 h 428574"/>
                <a:gd name="connsiteX4" fmla="*/ 275877 w 3109537"/>
                <a:gd name="connsiteY4" fmla="*/ 428574 h 428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537" h="428574">
                  <a:moveTo>
                    <a:pt x="0" y="0"/>
                  </a:moveTo>
                  <a:lnTo>
                    <a:pt x="2563870" y="0"/>
                  </a:lnTo>
                  <a:lnTo>
                    <a:pt x="2833390" y="0"/>
                  </a:lnTo>
                  <a:lnTo>
                    <a:pt x="3109537" y="428574"/>
                  </a:lnTo>
                  <a:lnTo>
                    <a:pt x="275877" y="428574"/>
                  </a:lnTo>
                  <a:close/>
                </a:path>
              </a:pathLst>
            </a:custGeom>
            <a:solidFill>
              <a:schemeClr val="accent2">
                <a:lumMod val="20000"/>
                <a:lumOff val="80000"/>
              </a:schemeClr>
            </a:solidFill>
            <a:ln w="3175">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a:solidFill>
                  <a:schemeClr val="tx1"/>
                </a:solidFill>
              </a:endParaRPr>
            </a:p>
          </p:txBody>
        </p:sp>
        <p:sp>
          <p:nvSpPr>
            <p:cNvPr id="39" name="Freeform 38">
              <a:extLst>
                <a:ext uri="{FF2B5EF4-FFF2-40B4-BE49-F238E27FC236}">
                  <a16:creationId xmlns:a16="http://schemas.microsoft.com/office/drawing/2014/main" id="{C09BB3BC-B0C7-7A4C-96C9-DA7B64053942}"/>
                </a:ext>
              </a:extLst>
            </p:cNvPr>
            <p:cNvSpPr>
              <a:spLocks/>
            </p:cNvSpPr>
            <p:nvPr userDrawn="1"/>
          </p:nvSpPr>
          <p:spPr bwMode="gray">
            <a:xfrm>
              <a:off x="5603871" y="4839105"/>
              <a:ext cx="1716962" cy="2665062"/>
            </a:xfrm>
            <a:custGeom>
              <a:avLst/>
              <a:gdLst>
                <a:gd name="connsiteX0" fmla="*/ 1716962 w 1716962"/>
                <a:gd name="connsiteY0" fmla="*/ 0 h 2665062"/>
                <a:gd name="connsiteX1" fmla="*/ 1716962 w 1716962"/>
                <a:gd name="connsiteY1" fmla="*/ 2665062 h 2665062"/>
                <a:gd name="connsiteX2" fmla="*/ 0 w 1716962"/>
                <a:gd name="connsiteY2" fmla="*/ 2665062 h 2665062"/>
                <a:gd name="connsiteX3" fmla="*/ 55368 w 1716962"/>
                <a:gd name="connsiteY3" fmla="*/ 2579724 h 2665062"/>
              </a:gdLst>
              <a:ahLst/>
              <a:cxnLst>
                <a:cxn ang="0">
                  <a:pos x="connsiteX0" y="connsiteY0"/>
                </a:cxn>
                <a:cxn ang="0">
                  <a:pos x="connsiteX1" y="connsiteY1"/>
                </a:cxn>
                <a:cxn ang="0">
                  <a:pos x="connsiteX2" y="connsiteY2"/>
                </a:cxn>
                <a:cxn ang="0">
                  <a:pos x="connsiteX3" y="connsiteY3"/>
                </a:cxn>
              </a:cxnLst>
              <a:rect l="l" t="t" r="r" b="b"/>
              <a:pathLst>
                <a:path w="1716962" h="2665062">
                  <a:moveTo>
                    <a:pt x="1716962" y="0"/>
                  </a:moveTo>
                  <a:lnTo>
                    <a:pt x="1716962" y="2665062"/>
                  </a:lnTo>
                  <a:lnTo>
                    <a:pt x="0" y="2665062"/>
                  </a:lnTo>
                  <a:lnTo>
                    <a:pt x="55368" y="2579724"/>
                  </a:lnTo>
                  <a:close/>
                </a:path>
              </a:pathLst>
            </a:custGeom>
            <a:solidFill>
              <a:schemeClr val="accent2">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40" name="Road Map">
              <a:extLst>
                <a:ext uri="{FF2B5EF4-FFF2-40B4-BE49-F238E27FC236}">
                  <a16:creationId xmlns:a16="http://schemas.microsoft.com/office/drawing/2014/main" id="{60637FF8-4E82-C740-8969-43CE83CF75CD}"/>
                </a:ext>
              </a:extLst>
            </p:cNvPr>
            <p:cNvSpPr txBox="1"/>
            <p:nvPr userDrawn="1"/>
          </p:nvSpPr>
          <p:spPr bwMode="gray">
            <a:xfrm>
              <a:off x="5714625" y="7577536"/>
              <a:ext cx="1231697" cy="285037"/>
            </a:xfrm>
            <a:prstGeom prst="rect">
              <a:avLst/>
            </a:prstGeom>
            <a:noFill/>
          </p:spPr>
          <p:txBody>
            <a:bodyPr wrap="square" lIns="0" tIns="0" rIns="0" bIns="0" rtlCol="0">
              <a:spAutoFit/>
            </a:bodyPr>
            <a:lstStyle/>
            <a:p>
              <a:pPr algn="r">
                <a:spcBef>
                  <a:spcPts val="500"/>
                </a:spcBef>
              </a:pPr>
              <a:r>
                <a:rPr lang="en-US" sz="2000" spc="0" baseline="0" dirty="0">
                  <a:solidFill>
                    <a:schemeClr val="accent4"/>
                  </a:solidFill>
                  <a:latin typeface="+mj-lt"/>
                </a:rPr>
                <a:t>Road map</a:t>
              </a:r>
            </a:p>
          </p:txBody>
        </p:sp>
        <p:sp>
          <p:nvSpPr>
            <p:cNvPr id="41" name="Freeform 40">
              <a:extLst>
                <a:ext uri="{FF2B5EF4-FFF2-40B4-BE49-F238E27FC236}">
                  <a16:creationId xmlns:a16="http://schemas.microsoft.com/office/drawing/2014/main" id="{3E2B2537-CF94-804A-80BE-19FAC72483A1}"/>
                </a:ext>
              </a:extLst>
            </p:cNvPr>
            <p:cNvSpPr/>
            <p:nvPr userDrawn="1"/>
          </p:nvSpPr>
          <p:spPr bwMode="gray">
            <a:xfrm>
              <a:off x="3184725" y="7721172"/>
              <a:ext cx="2084482" cy="747823"/>
            </a:xfrm>
            <a:custGeom>
              <a:avLst/>
              <a:gdLst>
                <a:gd name="connsiteX0" fmla="*/ 0 w 2250780"/>
                <a:gd name="connsiteY0" fmla="*/ 0 h 807483"/>
                <a:gd name="connsiteX1" fmla="*/ 636218 w 2250780"/>
                <a:gd name="connsiteY1" fmla="*/ 0 h 807483"/>
                <a:gd name="connsiteX2" fmla="*/ 2039034 w 2250780"/>
                <a:gd name="connsiteY2" fmla="*/ 0 h 807483"/>
                <a:gd name="connsiteX3" fmla="*/ 2250780 w 2250780"/>
                <a:gd name="connsiteY3" fmla="*/ 328583 h 807483"/>
                <a:gd name="connsiteX4" fmla="*/ 1942556 w 2250780"/>
                <a:gd name="connsiteY4" fmla="*/ 807483 h 807483"/>
                <a:gd name="connsiteX5" fmla="*/ 520127 w 2250780"/>
                <a:gd name="connsiteY5" fmla="*/ 807483 h 807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50780" h="807483">
                  <a:moveTo>
                    <a:pt x="0" y="0"/>
                  </a:moveTo>
                  <a:lnTo>
                    <a:pt x="636218" y="0"/>
                  </a:lnTo>
                  <a:lnTo>
                    <a:pt x="2039034" y="0"/>
                  </a:lnTo>
                  <a:lnTo>
                    <a:pt x="2250780" y="328583"/>
                  </a:lnTo>
                  <a:lnTo>
                    <a:pt x="1942556" y="807483"/>
                  </a:lnTo>
                  <a:lnTo>
                    <a:pt x="520127" y="807483"/>
                  </a:lnTo>
                  <a:close/>
                </a:path>
              </a:pathLst>
            </a:custGeom>
            <a:solidFill>
              <a:schemeClr val="accent3">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a:solidFill>
                  <a:schemeClr val="tx1"/>
                </a:solidFill>
              </a:endParaRPr>
            </a:p>
          </p:txBody>
        </p:sp>
        <p:sp>
          <p:nvSpPr>
            <p:cNvPr id="42" name="Freeform 41">
              <a:extLst>
                <a:ext uri="{FF2B5EF4-FFF2-40B4-BE49-F238E27FC236}">
                  <a16:creationId xmlns:a16="http://schemas.microsoft.com/office/drawing/2014/main" id="{70D5AF70-55C1-A74B-8E04-11BAA571FA17}"/>
                </a:ext>
              </a:extLst>
            </p:cNvPr>
            <p:cNvSpPr/>
            <p:nvPr userDrawn="1"/>
          </p:nvSpPr>
          <p:spPr bwMode="gray">
            <a:xfrm>
              <a:off x="5269206" y="7503646"/>
              <a:ext cx="2051627" cy="965353"/>
            </a:xfrm>
            <a:custGeom>
              <a:avLst/>
              <a:gdLst>
                <a:gd name="connsiteX0" fmla="*/ 335725 w 2051627"/>
                <a:gd name="connsiteY0" fmla="*/ 0 h 965353"/>
                <a:gd name="connsiteX1" fmla="*/ 2051627 w 2051627"/>
                <a:gd name="connsiteY1" fmla="*/ 0 h 965353"/>
                <a:gd name="connsiteX2" fmla="*/ 2051627 w 2051627"/>
                <a:gd name="connsiteY2" fmla="*/ 835891 h 965353"/>
                <a:gd name="connsiteX3" fmla="*/ 1344711 w 2051627"/>
                <a:gd name="connsiteY3" fmla="*/ 835891 h 965353"/>
                <a:gd name="connsiteX4" fmla="*/ 689595 w 2051627"/>
                <a:gd name="connsiteY4" fmla="*/ 835891 h 965353"/>
                <a:gd name="connsiteX5" fmla="*/ 606412 w 2051627"/>
                <a:gd name="connsiteY5" fmla="*/ 965353 h 965353"/>
                <a:gd name="connsiteX6" fmla="*/ 285900 w 2051627"/>
                <a:gd name="connsiteY6" fmla="*/ 965353 h 965353"/>
                <a:gd name="connsiteX7" fmla="*/ 0 w 2051627"/>
                <a:gd name="connsiteY7" fmla="*/ 521865 h 965353"/>
                <a:gd name="connsiteX8" fmla="*/ 195990 w 2051627"/>
                <a:gd name="connsiteY8" fmla="*/ 217822 h 965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51627" h="965353">
                  <a:moveTo>
                    <a:pt x="335725" y="0"/>
                  </a:moveTo>
                  <a:lnTo>
                    <a:pt x="2051627" y="0"/>
                  </a:lnTo>
                  <a:lnTo>
                    <a:pt x="2051627" y="835891"/>
                  </a:lnTo>
                  <a:lnTo>
                    <a:pt x="1344711" y="835891"/>
                  </a:lnTo>
                  <a:lnTo>
                    <a:pt x="689595" y="835891"/>
                  </a:lnTo>
                  <a:lnTo>
                    <a:pt x="606412" y="965353"/>
                  </a:lnTo>
                  <a:lnTo>
                    <a:pt x="285900" y="965353"/>
                  </a:lnTo>
                  <a:lnTo>
                    <a:pt x="0" y="521865"/>
                  </a:lnTo>
                  <a:lnTo>
                    <a:pt x="195990" y="217822"/>
                  </a:lnTo>
                  <a:close/>
                </a:path>
              </a:pathLst>
            </a:custGeom>
            <a:solidFill>
              <a:schemeClr val="accent2">
                <a:lumMod val="40000"/>
                <a:lumOff val="6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a:solidFill>
                  <a:schemeClr val="tx1"/>
                </a:solidFill>
              </a:endParaRPr>
            </a:p>
          </p:txBody>
        </p:sp>
        <p:sp>
          <p:nvSpPr>
            <p:cNvPr id="43" name="Freeform 42">
              <a:extLst>
                <a:ext uri="{FF2B5EF4-FFF2-40B4-BE49-F238E27FC236}">
                  <a16:creationId xmlns:a16="http://schemas.microsoft.com/office/drawing/2014/main" id="{4D886FF7-6F16-4D4C-B25B-F1DFC1DC8D36}"/>
                </a:ext>
              </a:extLst>
            </p:cNvPr>
            <p:cNvSpPr/>
            <p:nvPr userDrawn="1"/>
          </p:nvSpPr>
          <p:spPr bwMode="gray">
            <a:xfrm>
              <a:off x="5858548" y="8298371"/>
              <a:ext cx="1462285" cy="170639"/>
            </a:xfrm>
            <a:custGeom>
              <a:avLst/>
              <a:gdLst>
                <a:gd name="connsiteX0" fmla="*/ 109693 w 1462285"/>
                <a:gd name="connsiteY0" fmla="*/ 0 h 170639"/>
                <a:gd name="connsiteX1" fmla="*/ 828776 w 1462285"/>
                <a:gd name="connsiteY1" fmla="*/ 0 h 170639"/>
                <a:gd name="connsiteX2" fmla="*/ 1462285 w 1462285"/>
                <a:gd name="connsiteY2" fmla="*/ 0 h 170639"/>
                <a:gd name="connsiteX3" fmla="*/ 1462285 w 1462285"/>
                <a:gd name="connsiteY3" fmla="*/ 170639 h 170639"/>
                <a:gd name="connsiteX4" fmla="*/ 0 w 1462285"/>
                <a:gd name="connsiteY4" fmla="*/ 170639 h 170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285" h="170639">
                  <a:moveTo>
                    <a:pt x="109693" y="0"/>
                  </a:moveTo>
                  <a:lnTo>
                    <a:pt x="828776" y="0"/>
                  </a:lnTo>
                  <a:lnTo>
                    <a:pt x="1462285" y="0"/>
                  </a:lnTo>
                  <a:lnTo>
                    <a:pt x="1462285" y="170639"/>
                  </a:lnTo>
                  <a:lnTo>
                    <a:pt x="0" y="170639"/>
                  </a:lnTo>
                  <a:close/>
                </a:path>
              </a:pathLst>
            </a:custGeom>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cxnSp>
        <p:nvCxnSpPr>
          <p:cNvPr id="44" name="Straight Connector 43">
            <a:extLst>
              <a:ext uri="{FF2B5EF4-FFF2-40B4-BE49-F238E27FC236}">
                <a16:creationId xmlns:a16="http://schemas.microsoft.com/office/drawing/2014/main" id="{51AD3D1F-E820-3445-AFF0-D489FF9A2642}"/>
              </a:ext>
            </a:extLst>
          </p:cNvPr>
          <p:cNvCxnSpPr>
            <a:cxnSpLocks/>
          </p:cNvCxnSpPr>
          <p:nvPr userDrawn="1"/>
        </p:nvCxnSpPr>
        <p:spPr bwMode="gray">
          <a:xfrm>
            <a:off x="1268413" y="3701610"/>
            <a:ext cx="764795" cy="0"/>
          </a:xfrm>
          <a:prstGeom prst="line">
            <a:avLst/>
          </a:prstGeom>
          <a:ln w="381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32" name="Text Placeholder 5"/>
          <p:cNvSpPr>
            <a:spLocks noGrp="1"/>
          </p:cNvSpPr>
          <p:nvPr>
            <p:ph type="body" sz="quarter" idx="50" hasCustomPrompt="1"/>
          </p:nvPr>
        </p:nvSpPr>
        <p:spPr bwMode="gray">
          <a:xfrm>
            <a:off x="6906811" y="7729042"/>
            <a:ext cx="256480" cy="538609"/>
          </a:xfrm>
        </p:spPr>
        <p:txBody>
          <a:bodyPr wrap="none"/>
          <a:lstStyle>
            <a:lvl1pPr marL="0" indent="0" algn="r">
              <a:spcBef>
                <a:spcPts val="0"/>
              </a:spcBef>
              <a:buNone/>
              <a:defRPr sz="3500" b="0" i="0" spc="50" baseline="0">
                <a:solidFill>
                  <a:schemeClr val="accent2"/>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268413" y="4372915"/>
            <a:ext cx="4572000" cy="969496"/>
          </a:xfrm>
        </p:spPr>
        <p:txBody>
          <a:bodyPr/>
          <a:lstStyle>
            <a:lvl1pPr marL="0" indent="0">
              <a:lnSpc>
                <a:spcPct val="90000"/>
              </a:lnSpc>
              <a:buClr>
                <a:schemeClr val="accent6"/>
              </a:buClr>
              <a:buSzPct val="75000"/>
              <a:buFont typeface="Arial" panose="020B0604020202020204" pitchFamily="34" charset="0"/>
              <a:buNone/>
              <a:defRPr sz="3500" b="0">
                <a:solidFill>
                  <a:schemeClr val="tx1"/>
                </a:solidFill>
              </a:defRPr>
            </a:lvl1pPr>
          </a:lstStyle>
          <a:p>
            <a:r>
              <a:rPr lang="en-US" dirty="0" smtClean="0"/>
              <a:t>Divider title – Arial 35pt regular, sentence case</a:t>
            </a:r>
          </a:p>
        </p:txBody>
      </p:sp>
      <p:sp>
        <p:nvSpPr>
          <p:cNvPr id="12" name="Text Placeholder 3"/>
          <p:cNvSpPr>
            <a:spLocks noGrp="1"/>
          </p:cNvSpPr>
          <p:nvPr>
            <p:ph type="body" sz="quarter" idx="47" hasCustomPrompt="1"/>
          </p:nvPr>
        </p:nvSpPr>
        <p:spPr bwMode="gray">
          <a:xfrm>
            <a:off x="1268413" y="5480487"/>
            <a:ext cx="4572000" cy="276999"/>
          </a:xfrm>
        </p:spPr>
        <p:txBody>
          <a:bodyPr/>
          <a:lstStyle>
            <a:lvl1pPr marL="0" indent="0">
              <a:spcBef>
                <a:spcPts val="0"/>
              </a:spcBef>
              <a:buNone/>
              <a:defRPr sz="18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18pt regular</a:t>
            </a:r>
          </a:p>
        </p:txBody>
      </p:sp>
      <p:sp>
        <p:nvSpPr>
          <p:cNvPr id="13" name="Text Placeholder 5"/>
          <p:cNvSpPr>
            <a:spLocks noGrp="1"/>
          </p:cNvSpPr>
          <p:nvPr>
            <p:ph type="body" sz="quarter" idx="48" hasCustomPrompt="1"/>
          </p:nvPr>
        </p:nvSpPr>
        <p:spPr bwMode="gray">
          <a:xfrm>
            <a:off x="5796824" y="7586403"/>
            <a:ext cx="1365758" cy="169277"/>
          </a:xfrm>
        </p:spPr>
        <p:txBody>
          <a:bodyPr wrap="none" rIns="0"/>
          <a:lstStyle>
            <a:lvl1pPr marL="0" indent="0" algn="r">
              <a:spcBef>
                <a:spcPts val="0"/>
              </a:spcBef>
              <a:buNone/>
              <a:defRPr sz="11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1268413" y="6246427"/>
            <a:ext cx="3429000" cy="1115690"/>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370" userDrawn="1">
          <p15:clr>
            <a:srgbClr val="FBAE40"/>
          </p15:clr>
        </p15:guide>
        <p15:guide id="2" orient="horz" pos="3447" userDrawn="1">
          <p15:clr>
            <a:srgbClr val="FBAE40"/>
          </p15:clr>
        </p15:guide>
        <p15:guide id="3" pos="79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sentence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sentence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sentence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Clr>
                <a:schemeClr val="accent2"/>
              </a:buClr>
              <a:buFont typeface="+mj-lt"/>
              <a:buAutoNum type="arabicPeriod"/>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ndard with Caveat">
    <p:spTree>
      <p:nvGrpSpPr>
        <p:cNvPr id="1" name=""/>
        <p:cNvGrpSpPr/>
        <p:nvPr/>
      </p:nvGrpSpPr>
      <p:grpSpPr>
        <a:xfrm>
          <a:off x="0" y="0"/>
          <a:ext cx="0" cy="0"/>
          <a:chOff x="0" y="0"/>
          <a:chExt cx="0" cy="0"/>
        </a:xfrm>
      </p:grpSpPr>
      <p:sp>
        <p:nvSpPr>
          <p:cNvPr id="11" name="Text Placeholder 6"/>
          <p:cNvSpPr>
            <a:spLocks noGrp="1"/>
          </p:cNvSpPr>
          <p:nvPr>
            <p:ph type="body" sz="quarter" idx="27" hasCustomPrompt="1"/>
          </p:nvPr>
        </p:nvSpPr>
        <p:spPr bwMode="gray">
          <a:xfrm>
            <a:off x="5961888" y="7679408"/>
            <a:ext cx="1353312" cy="230832"/>
          </a:xfrm>
        </p:spPr>
        <p:txBody>
          <a:bodyPr rIns="0" bIns="0" anchor="b" anchorCtr="0"/>
          <a:lstStyle>
            <a:lvl1pPr marL="0" indent="0">
              <a:spcBef>
                <a:spcPts val="0"/>
              </a:spcBef>
              <a:buNone/>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7756352"/>
            <a:ext cx="2615184" cy="153888"/>
          </a:xfrm>
        </p:spPr>
        <p:txBody>
          <a:bodyPr lIns="0" rIns="0" bIns="0" anchor="b" anchorCtr="0"/>
          <a:lstStyle>
            <a:lvl1pPr marL="91440" indent="-91440">
              <a:spcBef>
                <a:spcPts val="100"/>
              </a:spcBef>
              <a:buClr>
                <a:schemeClr val="accent2"/>
              </a:buClr>
              <a:buFont typeface="+mj-lt"/>
              <a:buAutoNum type="arabicPeriod"/>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3" name="TextBox 12"/>
          <p:cNvSpPr txBox="1"/>
          <p:nvPr userDrawn="1"/>
        </p:nvSpPr>
        <p:spPr bwMode="gray">
          <a:xfrm>
            <a:off x="460375" y="9038342"/>
            <a:ext cx="4299884" cy="477054"/>
          </a:xfrm>
          <a:prstGeom prst="rect">
            <a:avLst/>
          </a:prstGeom>
          <a:noFill/>
        </p:spPr>
        <p:txBody>
          <a:bodyPr wrap="square" lIns="0" tIns="0" rIns="0" bIns="0" rtlCol="0">
            <a:spAutoFit/>
          </a:bodyPr>
          <a:lstStyle/>
          <a:p>
            <a:pPr>
              <a:spcBef>
                <a:spcPts val="0"/>
              </a:spcBef>
            </a:pPr>
            <a:r>
              <a:rPr lang="en-US" sz="800" b="0" dirty="0" smtClean="0"/>
              <a:t>655 New York Avenue NW, Washington DC 20001 | </a:t>
            </a:r>
            <a:r>
              <a:rPr lang="en-US" sz="800" b="1" dirty="0" smtClean="0"/>
              <a:t>advisory.com</a:t>
            </a:r>
            <a:endParaRPr lang="en-US" sz="600" b="1" dirty="0" smtClean="0"/>
          </a:p>
          <a:p>
            <a:pPr>
              <a:spcBef>
                <a:spcPts val="600"/>
              </a:spcBef>
            </a:pPr>
            <a:r>
              <a:rPr lang="en-US" sz="600" dirty="0" smtClean="0"/>
              <a:t>This document does not constitute professional legal advice.</a:t>
            </a:r>
            <a:r>
              <a:rPr lang="en-US" sz="600" baseline="0" dirty="0" smtClean="0"/>
              <a:t> </a:t>
            </a:r>
            <a:r>
              <a:rPr lang="en-US" sz="600" dirty="0" smtClean="0"/>
              <a:t>Advisory Board does not endorse any companies, organizations,</a:t>
            </a:r>
            <a:r>
              <a:rPr lang="en-US" sz="600" baseline="0" dirty="0" smtClean="0"/>
              <a:t> </a:t>
            </a:r>
            <a:r>
              <a:rPr lang="en-US" sz="600" dirty="0" smtClean="0"/>
              <a:t>or their products as identified or mentioned herein.</a:t>
            </a:r>
            <a:r>
              <a:rPr lang="en-US" sz="600" baseline="0" dirty="0" smtClean="0"/>
              <a:t> </a:t>
            </a:r>
            <a:r>
              <a:rPr lang="en-US" sz="600" dirty="0" smtClean="0"/>
              <a:t>Advisory Board strongly recommends consulting legal counsel before</a:t>
            </a:r>
            <a:r>
              <a:rPr lang="en-US" sz="600" baseline="0" dirty="0" smtClean="0"/>
              <a:t> </a:t>
            </a:r>
            <a:r>
              <a:rPr lang="en-US" sz="600" dirty="0" smtClean="0"/>
              <a:t>implementing any practices contained in this document or making any decisions regarding suppliers and providers.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374" y="8564901"/>
            <a:ext cx="1143000" cy="316914"/>
          </a:xfrm>
          <a:prstGeom prst="rect">
            <a:avLst/>
          </a:prstGeom>
        </p:spPr>
      </p:pic>
      <p:sp>
        <p:nvSpPr>
          <p:cNvPr id="2" name="Rectangle 1"/>
          <p:cNvSpPr/>
          <p:nvPr userDrawn="1"/>
        </p:nvSpPr>
        <p:spPr bwMode="gray">
          <a:xfrm>
            <a:off x="3754419" y="9601200"/>
            <a:ext cx="3646842" cy="182880"/>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15" name="Group 14"/>
          <p:cNvGrpSpPr/>
          <p:nvPr userDrawn="1"/>
        </p:nvGrpSpPr>
        <p:grpSpPr>
          <a:xfrm>
            <a:off x="-1269460" y="7725574"/>
            <a:ext cx="1173854" cy="369332"/>
            <a:chOff x="-1269460" y="8951295"/>
            <a:chExt cx="1173854" cy="369332"/>
          </a:xfrm>
          <a:solidFill>
            <a:srgbClr val="7EA732"/>
          </a:solidFill>
        </p:grpSpPr>
        <p:sp>
          <p:nvSpPr>
            <p:cNvPr id="16" name="Text Placeholder 1"/>
            <p:cNvSpPr txBox="1">
              <a:spLocks/>
            </p:cNvSpPr>
            <p:nvPr userDrawn="1"/>
          </p:nvSpPr>
          <p:spPr bwMode="gray">
            <a:xfrm>
              <a:off x="-1269460" y="8951295"/>
              <a:ext cx="1034136" cy="369332"/>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900" b="0" dirty="0" smtClean="0">
                  <a:solidFill>
                    <a:schemeClr val="bg1"/>
                  </a:solidFill>
                </a:rPr>
                <a:t>No</a:t>
              </a:r>
              <a:r>
                <a:rPr lang="en-US" sz="900" b="0" baseline="0" dirty="0" smtClean="0">
                  <a:solidFill>
                    <a:schemeClr val="bg1"/>
                  </a:solidFill>
                </a:rPr>
                <a:t> content below this guide.</a:t>
              </a:r>
              <a:endParaRPr lang="en-US" sz="900" b="0" i="1" baseline="0" dirty="0" smtClean="0">
                <a:solidFill>
                  <a:schemeClr val="bg1"/>
                </a:solidFill>
              </a:endParaRPr>
            </a:p>
          </p:txBody>
        </p:sp>
        <p:cxnSp>
          <p:nvCxnSpPr>
            <p:cNvPr id="17" name="Straight Arrow Connector 16"/>
            <p:cNvCxnSpPr/>
            <p:nvPr userDrawn="1"/>
          </p:nvCxnSpPr>
          <p:spPr bwMode="gray">
            <a:xfrm>
              <a:off x="-290160" y="9140825"/>
              <a:ext cx="194554" cy="0"/>
            </a:xfrm>
            <a:prstGeom prst="straightConnector1">
              <a:avLst/>
            </a:prstGeom>
            <a:grpFill/>
            <a:ln w="25400">
              <a:solidFill>
                <a:srgbClr val="539241"/>
              </a:solidFill>
              <a:miter lim="800000"/>
              <a:headEnd type="none"/>
              <a:tailEnd type="triangle"/>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userDrawn="1"/>
        </p:nvGrpSpPr>
        <p:grpSpPr>
          <a:xfrm>
            <a:off x="-1269460" y="536059"/>
            <a:ext cx="1173854" cy="369332"/>
            <a:chOff x="-1269460" y="8951295"/>
            <a:chExt cx="1173854" cy="369332"/>
          </a:xfrm>
          <a:solidFill>
            <a:srgbClr val="7EA732"/>
          </a:solidFill>
        </p:grpSpPr>
        <p:sp>
          <p:nvSpPr>
            <p:cNvPr id="19" name="Text Placeholder 1"/>
            <p:cNvSpPr txBox="1">
              <a:spLocks/>
            </p:cNvSpPr>
            <p:nvPr userDrawn="1"/>
          </p:nvSpPr>
          <p:spPr bwMode="gray">
            <a:xfrm>
              <a:off x="-1269460" y="8951295"/>
              <a:ext cx="1034136" cy="369332"/>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900" b="0" dirty="0" smtClean="0">
                  <a:solidFill>
                    <a:schemeClr val="bg1"/>
                  </a:solidFill>
                </a:rPr>
                <a:t>No</a:t>
              </a:r>
              <a:r>
                <a:rPr lang="en-US" sz="900" b="0" baseline="0" dirty="0" smtClean="0">
                  <a:solidFill>
                    <a:schemeClr val="bg1"/>
                  </a:solidFill>
                </a:rPr>
                <a:t> content above this guide.</a:t>
              </a:r>
              <a:endParaRPr lang="en-US" sz="900" b="0" i="1" baseline="0" dirty="0" smtClean="0">
                <a:solidFill>
                  <a:schemeClr val="bg1"/>
                </a:solidFill>
              </a:endParaRPr>
            </a:p>
          </p:txBody>
        </p:sp>
        <p:cxnSp>
          <p:nvCxnSpPr>
            <p:cNvPr id="20" name="Straight Arrow Connector 19"/>
            <p:cNvCxnSpPr/>
            <p:nvPr userDrawn="1"/>
          </p:nvCxnSpPr>
          <p:spPr bwMode="gray">
            <a:xfrm>
              <a:off x="-290160" y="9140825"/>
              <a:ext cx="194554" cy="0"/>
            </a:xfrm>
            <a:prstGeom prst="straightConnector1">
              <a:avLst/>
            </a:prstGeom>
            <a:grpFill/>
            <a:ln w="25400">
              <a:solidFill>
                <a:srgbClr val="539241"/>
              </a:solidFill>
              <a:miter lim="800000"/>
              <a:headEnd type="non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55981234"/>
      </p:ext>
    </p:extLst>
  </p:cSld>
  <p:clrMapOvr>
    <a:masterClrMapping/>
  </p:clrMapOvr>
  <p:extLst mod="1">
    <p:ext uri="{DCECCB84-F9BA-43D5-87BE-67443E8EF086}">
      <p15:sldGuideLst xmlns:p15="http://schemas.microsoft.com/office/powerpoint/2012/main">
        <p15:guide id="1" orient="horz" pos="454">
          <p15:clr>
            <a:srgbClr val="FBAE40"/>
          </p15:clr>
        </p15:guide>
        <p15:guide id="3" orient="horz" pos="498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sentence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sentence case</a:t>
            </a:r>
          </a:p>
        </p:txBody>
      </p:sp>
      <p:sp>
        <p:nvSpPr>
          <p:cNvPr id="3" name="Text Placeholder 2"/>
          <p:cNvSpPr>
            <a:spLocks noGrp="1"/>
          </p:cNvSpPr>
          <p:nvPr>
            <p:ph type="body" sz="quarter" idx="36" hasCustomPrompt="1"/>
          </p:nvPr>
        </p:nvSpPr>
        <p:spPr bwMode="gray">
          <a:xfrm>
            <a:off x="713581" y="1743572"/>
            <a:ext cx="57150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7150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049849"/>
            <a:ext cx="6208776" cy="3877056"/>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accent2"/>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Clr>
                <a:schemeClr val="accent2"/>
              </a:buClr>
              <a:buFont typeface="+mj-lt"/>
              <a:buAutoNum type="arabicPeriod"/>
              <a:defRPr sz="500">
                <a:solidFill>
                  <a:schemeClr val="accent2"/>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baseline="0"/>
            </a:lvl1pPr>
          </a:lstStyle>
          <a:p>
            <a:r>
              <a:rPr lang="en-US" dirty="0" smtClean="0"/>
              <a:t>Page title – Arial 20pt regular, sentence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sentence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sentence case</a:t>
            </a:r>
          </a:p>
        </p:txBody>
      </p:sp>
      <p:sp>
        <p:nvSpPr>
          <p:cNvPr id="3" name="Text Placeholder 2"/>
          <p:cNvSpPr>
            <a:spLocks noGrp="1"/>
          </p:cNvSpPr>
          <p:nvPr>
            <p:ph type="body" sz="quarter" idx="36" hasCustomPrompt="1"/>
          </p:nvPr>
        </p:nvSpPr>
        <p:spPr bwMode="gray">
          <a:xfrm>
            <a:off x="713581" y="1743572"/>
            <a:ext cx="5715000" cy="3216265"/>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6208776" cy="3877056"/>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accent2"/>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Clr>
                <a:schemeClr val="accent2"/>
              </a:buClr>
              <a:buFont typeface="+mj-lt"/>
              <a:buAutoNum type="arabicPeriod"/>
              <a:defRPr sz="500">
                <a:solidFill>
                  <a:schemeClr val="accent2"/>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sentence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hyperlink" Target="https://www.advisory.com/" TargetMode="Externa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6"/>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tx1"/>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sentence case</a:t>
            </a:r>
          </a:p>
        </p:txBody>
      </p:sp>
      <p:sp>
        <p:nvSpPr>
          <p:cNvPr id="14" name="Copyright"/>
          <p:cNvSpPr txBox="1"/>
          <p:nvPr userDrawn="1"/>
        </p:nvSpPr>
        <p:spPr bwMode="gray">
          <a:xfrm>
            <a:off x="460375" y="9645778"/>
            <a:ext cx="2052190"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tx1"/>
                </a:solidFill>
                <a:effectLst/>
                <a:uLnTx/>
                <a:uFillTx/>
                <a:latin typeface="+mn-lt"/>
                <a:ea typeface="+mn-ea"/>
                <a:cs typeface="+mn-cs"/>
              </a:rPr>
              <a:t>© 2019 Advisory Board </a:t>
            </a:r>
            <a:r>
              <a:rPr kumimoji="0" lang="en-US" sz="600" b="0" i="0" u="none" strike="noStrike" kern="1200" cap="none" spc="0" normalizeH="0" baseline="0" noProof="0" dirty="0" smtClean="0">
                <a:ln>
                  <a:noFill/>
                </a:ln>
                <a:solidFill>
                  <a:schemeClr val="tx1"/>
                </a:solidFill>
                <a:effectLst/>
                <a:uLnTx/>
                <a:uFillTx/>
                <a:latin typeface="Arial"/>
                <a:ea typeface="+mn-ea"/>
                <a:cs typeface="Arial"/>
              </a:rPr>
              <a:t>• All rights reserved</a:t>
            </a:r>
            <a:endParaRPr kumimoji="0" lang="en-US" sz="600" b="1"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9" r:id="rId2"/>
    <p:sldLayoutId id="2147483736" r:id="rId3"/>
    <p:sldLayoutId id="2147483723" r:id="rId4"/>
    <p:sldLayoutId id="2147483692" r:id="rId5"/>
    <p:sldLayoutId id="2147483694" r:id="rId6"/>
    <p:sldLayoutId id="2147483747" r:id="rId7"/>
    <p:sldLayoutId id="2147483731" r:id="rId8"/>
    <p:sldLayoutId id="2147483734" r:id="rId9"/>
    <p:sldLayoutId id="2147483735" r:id="rId10"/>
    <p:sldLayoutId id="2147483718" r:id="rId11"/>
    <p:sldLayoutId id="2147483704" r:id="rId12"/>
    <p:sldLayoutId id="2147483717" r:id="rId13"/>
    <p:sldLayoutId id="2147483721" r:id="rId14"/>
    <p:sldLayoutId id="2147483715" r:id="rId15"/>
    <p:sldLayoutId id="2147483744" r:id="rId16"/>
    <p:sldLayoutId id="2147483745" r:id="rId17"/>
    <p:sldLayoutId id="2147483746" r:id="rId18"/>
    <p:sldLayoutId id="2147483743" r:id="rId19"/>
    <p:sldLayoutId id="2147483738" r:id="rId20"/>
    <p:sldLayoutId id="2147483741" r:id="rId21"/>
    <p:sldLayoutId id="2147483739" r:id="rId22"/>
    <p:sldLayoutId id="2147483742" r:id="rId23"/>
    <p:sldLayoutId id="2147483740" r:id="rId24"/>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Medical Assistant (MA) skills sign off template</a:t>
            </a:r>
            <a:endParaRPr lang="en-US" dirty="0"/>
          </a:p>
        </p:txBody>
      </p:sp>
      <p:sp>
        <p:nvSpPr>
          <p:cNvPr id="3" name="Text Placeholder 2"/>
          <p:cNvSpPr>
            <a:spLocks noGrp="1"/>
          </p:cNvSpPr>
          <p:nvPr>
            <p:ph type="body" sz="quarter" idx="25"/>
          </p:nvPr>
        </p:nvSpPr>
        <p:spPr/>
        <p:txBody>
          <a:bodyPr/>
          <a:lstStyle/>
          <a:p>
            <a:r>
              <a:rPr lang="en-US" dirty="0" smtClean="0"/>
              <a:t>Evaluate performance in all competencies before signing off to work in practices</a:t>
            </a:r>
            <a:endParaRPr lang="en-US" dirty="0"/>
          </a:p>
        </p:txBody>
      </p:sp>
      <p:sp>
        <p:nvSpPr>
          <p:cNvPr id="5" name="Text Placeholder 4"/>
          <p:cNvSpPr>
            <a:spLocks noGrp="1"/>
          </p:cNvSpPr>
          <p:nvPr>
            <p:ph type="body" sz="quarter" idx="27"/>
          </p:nvPr>
        </p:nvSpPr>
        <p:spPr>
          <a:xfrm>
            <a:off x="5961888" y="9475044"/>
            <a:ext cx="1353312" cy="76944"/>
          </a:xfrm>
        </p:spPr>
        <p:txBody>
          <a:bodyPr/>
          <a:lstStyle/>
          <a:p>
            <a:r>
              <a:rPr lang="en-US" dirty="0" smtClean="0"/>
              <a:t>Source: Advisory Board interviews and analysis.</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033021194"/>
              </p:ext>
            </p:extLst>
          </p:nvPr>
        </p:nvGraphicFramePr>
        <p:xfrm>
          <a:off x="481585" y="2721966"/>
          <a:ext cx="6833615" cy="6332255"/>
        </p:xfrm>
        <a:graphic>
          <a:graphicData uri="http://schemas.openxmlformats.org/drawingml/2006/table">
            <a:tbl>
              <a:tblPr firstRow="1" bandRow="1">
                <a:tableStyleId>{C083E6E3-FA7D-4D7B-A595-EF9225AFEA82}</a:tableStyleId>
              </a:tblPr>
              <a:tblGrid>
                <a:gridCol w="3989831">
                  <a:extLst>
                    <a:ext uri="{9D8B030D-6E8A-4147-A177-3AD203B41FA5}">
                      <a16:colId xmlns:a16="http://schemas.microsoft.com/office/drawing/2014/main" val="2237566267"/>
                    </a:ext>
                  </a:extLst>
                </a:gridCol>
                <a:gridCol w="947928">
                  <a:extLst>
                    <a:ext uri="{9D8B030D-6E8A-4147-A177-3AD203B41FA5}">
                      <a16:colId xmlns:a16="http://schemas.microsoft.com/office/drawing/2014/main" val="2720324177"/>
                    </a:ext>
                  </a:extLst>
                </a:gridCol>
                <a:gridCol w="947928">
                  <a:extLst>
                    <a:ext uri="{9D8B030D-6E8A-4147-A177-3AD203B41FA5}">
                      <a16:colId xmlns:a16="http://schemas.microsoft.com/office/drawing/2014/main" val="2788297730"/>
                    </a:ext>
                  </a:extLst>
                </a:gridCol>
                <a:gridCol w="947928">
                  <a:extLst>
                    <a:ext uri="{9D8B030D-6E8A-4147-A177-3AD203B41FA5}">
                      <a16:colId xmlns:a16="http://schemas.microsoft.com/office/drawing/2014/main" val="1005719040"/>
                    </a:ext>
                  </a:extLst>
                </a:gridCol>
              </a:tblGrid>
              <a:tr h="548640">
                <a:tc>
                  <a:txBody>
                    <a:bodyPr/>
                    <a:lstStyle/>
                    <a:p>
                      <a:pPr algn="l"/>
                      <a:r>
                        <a:rPr lang="en-US" sz="1000" dirty="0" smtClean="0"/>
                        <a:t>Skill</a:t>
                      </a:r>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dirty="0" smtClean="0"/>
                        <a:t>Competent?</a:t>
                      </a:r>
                    </a:p>
                    <a:p>
                      <a:pPr algn="ctr"/>
                      <a:r>
                        <a:rPr lang="en-US" sz="1000" dirty="0" smtClean="0"/>
                        <a:t>(Yes/No)</a:t>
                      </a:r>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dirty="0" smtClean="0"/>
                        <a:t>Observer Initials</a:t>
                      </a:r>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dirty="0" smtClean="0"/>
                        <a:t>Date</a:t>
                      </a:r>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8112584"/>
                  </a:ext>
                </a:extLst>
              </a:tr>
              <a:tr h="352686">
                <a:tc>
                  <a:txBody>
                    <a:bodyPr/>
                    <a:lstStyle/>
                    <a:p>
                      <a:pPr algn="l" fontAlgn="b"/>
                      <a:r>
                        <a:rPr lang="en-US" sz="900" b="0" i="0" u="none" strike="noStrike" dirty="0">
                          <a:solidFill>
                            <a:schemeClr val="tx1"/>
                          </a:solidFill>
                          <a:effectLst/>
                          <a:latin typeface="+mj-lt"/>
                        </a:rPr>
                        <a:t>Conduct pre-visit patient chart review and flag pre-visit needs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4778330"/>
                  </a:ext>
                </a:extLst>
              </a:tr>
              <a:tr h="352686">
                <a:tc>
                  <a:txBody>
                    <a:bodyPr/>
                    <a:lstStyle/>
                    <a:p>
                      <a:pPr algn="l" fontAlgn="b"/>
                      <a:r>
                        <a:rPr lang="en-US" sz="900" b="0" i="0" u="none" strike="noStrike" dirty="0">
                          <a:solidFill>
                            <a:schemeClr val="tx1"/>
                          </a:solidFill>
                          <a:effectLst/>
                          <a:latin typeface="+mj-lt"/>
                        </a:rPr>
                        <a:t>Participate in team huddles/multidisciplinary care conferences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8742257"/>
                  </a:ext>
                </a:extLst>
              </a:tr>
              <a:tr h="352686">
                <a:tc>
                  <a:txBody>
                    <a:bodyPr/>
                    <a:lstStyle/>
                    <a:p>
                      <a:pPr algn="l" fontAlgn="b"/>
                      <a:r>
                        <a:rPr lang="en-US" sz="900" b="0" i="0" u="none" strike="noStrike" dirty="0">
                          <a:solidFill>
                            <a:schemeClr val="tx1"/>
                          </a:solidFill>
                          <a:effectLst/>
                          <a:latin typeface="+mj-lt"/>
                        </a:rPr>
                        <a:t>Prepare room for patient visit (e.g., stock supplies, clean room)</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2429526"/>
                  </a:ext>
                </a:extLst>
              </a:tr>
              <a:tr h="352686">
                <a:tc>
                  <a:txBody>
                    <a:bodyPr/>
                    <a:lstStyle/>
                    <a:p>
                      <a:pPr algn="l" fontAlgn="b"/>
                      <a:r>
                        <a:rPr lang="en-US" sz="900" b="0" i="0" u="none" strike="noStrike" dirty="0">
                          <a:solidFill>
                            <a:schemeClr val="tx1"/>
                          </a:solidFill>
                          <a:effectLst/>
                          <a:latin typeface="+mj-lt"/>
                        </a:rPr>
                        <a:t>Bring patient from waiting room to exam room</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0431683"/>
                  </a:ext>
                </a:extLst>
              </a:tr>
              <a:tr h="352686">
                <a:tc>
                  <a:txBody>
                    <a:bodyPr/>
                    <a:lstStyle/>
                    <a:p>
                      <a:pPr algn="l" fontAlgn="b"/>
                      <a:r>
                        <a:rPr lang="en-US" sz="900" b="0" i="0" u="none" strike="noStrike" dirty="0">
                          <a:solidFill>
                            <a:schemeClr val="tx1"/>
                          </a:solidFill>
                          <a:effectLst/>
                          <a:latin typeface="+mj-lt"/>
                        </a:rPr>
                        <a:t>Collect patient vitals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1653229"/>
                  </a:ext>
                </a:extLst>
              </a:tr>
              <a:tr h="366455">
                <a:tc>
                  <a:txBody>
                    <a:bodyPr/>
                    <a:lstStyle/>
                    <a:p>
                      <a:pPr algn="l" fontAlgn="b"/>
                      <a:r>
                        <a:rPr lang="en-US" sz="900" b="0" i="0" u="none" strike="noStrike" dirty="0">
                          <a:solidFill>
                            <a:schemeClr val="tx1"/>
                          </a:solidFill>
                          <a:effectLst/>
                          <a:latin typeface="+mj-lt"/>
                        </a:rPr>
                        <a:t>Perform medical screenings (e.g., chronic disease, hearing and vision, falls)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4230217"/>
                  </a:ext>
                </a:extLst>
              </a:tr>
              <a:tr h="366455">
                <a:tc>
                  <a:txBody>
                    <a:bodyPr/>
                    <a:lstStyle/>
                    <a:p>
                      <a:pPr algn="l" fontAlgn="b"/>
                      <a:r>
                        <a:rPr lang="en-US" sz="900" b="0" i="0" u="none" strike="noStrike" dirty="0">
                          <a:solidFill>
                            <a:schemeClr val="tx1"/>
                          </a:solidFill>
                          <a:effectLst/>
                          <a:latin typeface="+mj-lt"/>
                        </a:rPr>
                        <a:t>Perform initial screening for unmet psychosocial needs </a:t>
                      </a:r>
                      <a:r>
                        <a:rPr lang="en-US" sz="900" b="0" i="0" u="none" strike="noStrike" dirty="0" smtClean="0">
                          <a:solidFill>
                            <a:schemeClr val="tx1"/>
                          </a:solidFill>
                          <a:effectLst/>
                          <a:latin typeface="+mj-lt"/>
                        </a:rPr>
                        <a:t/>
                      </a:r>
                      <a:br>
                        <a:rPr lang="en-US" sz="900" b="0" i="0" u="none" strike="noStrike" dirty="0" smtClean="0">
                          <a:solidFill>
                            <a:schemeClr val="tx1"/>
                          </a:solidFill>
                          <a:effectLst/>
                          <a:latin typeface="+mj-lt"/>
                        </a:rPr>
                      </a:br>
                      <a:r>
                        <a:rPr lang="en-US" sz="900" b="0" i="0" u="none" strike="noStrike" dirty="0" smtClean="0">
                          <a:solidFill>
                            <a:schemeClr val="tx1"/>
                          </a:solidFill>
                          <a:effectLst/>
                          <a:latin typeface="+mj-lt"/>
                        </a:rPr>
                        <a:t>(</a:t>
                      </a:r>
                      <a:r>
                        <a:rPr lang="en-US" sz="900" b="0" i="0" u="none" strike="noStrike" dirty="0">
                          <a:solidFill>
                            <a:schemeClr val="tx1"/>
                          </a:solidFill>
                          <a:effectLst/>
                          <a:latin typeface="+mj-lt"/>
                        </a:rPr>
                        <a:t>e.g., PHQ-2, PRAPARE)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6369747"/>
                  </a:ext>
                </a:extLst>
              </a:tr>
              <a:tr h="366455">
                <a:tc>
                  <a:txBody>
                    <a:bodyPr/>
                    <a:lstStyle/>
                    <a:p>
                      <a:pPr algn="l" fontAlgn="b"/>
                      <a:r>
                        <a:rPr lang="en-US" sz="900" b="0" i="0" u="none" strike="noStrike" dirty="0">
                          <a:solidFill>
                            <a:schemeClr val="tx1"/>
                          </a:solidFill>
                          <a:effectLst/>
                          <a:latin typeface="+mj-lt"/>
                        </a:rPr>
                        <a:t>Collect medication history </a:t>
                      </a:r>
                      <a:r>
                        <a:rPr lang="en-US" sz="900" b="0" i="0" u="none" strike="noStrike" dirty="0" smtClean="0">
                          <a:solidFill>
                            <a:schemeClr val="tx1"/>
                          </a:solidFill>
                          <a:effectLst/>
                          <a:latin typeface="+mj-lt"/>
                        </a:rPr>
                        <a:t/>
                      </a:r>
                      <a:br>
                        <a:rPr lang="en-US" sz="900" b="0" i="0" u="none" strike="noStrike" dirty="0" smtClean="0">
                          <a:solidFill>
                            <a:schemeClr val="tx1"/>
                          </a:solidFill>
                          <a:effectLst/>
                          <a:latin typeface="+mj-lt"/>
                        </a:rPr>
                      </a:br>
                      <a:r>
                        <a:rPr lang="en-US" sz="900" b="0" i="0" u="none" strike="noStrike" dirty="0" smtClean="0">
                          <a:solidFill>
                            <a:schemeClr val="tx1"/>
                          </a:solidFill>
                          <a:effectLst/>
                          <a:latin typeface="+mj-lt"/>
                        </a:rPr>
                        <a:t>(</a:t>
                      </a:r>
                      <a:r>
                        <a:rPr lang="en-US" sz="900" b="0" i="0" u="none" strike="noStrike" dirty="0">
                          <a:solidFill>
                            <a:schemeClr val="tx1"/>
                          </a:solidFill>
                          <a:effectLst/>
                          <a:latin typeface="+mj-lt"/>
                        </a:rPr>
                        <a:t>e.g., take verbal history from patient, confirm in database)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1939343"/>
                  </a:ext>
                </a:extLst>
              </a:tr>
              <a:tr h="352686">
                <a:tc>
                  <a:txBody>
                    <a:bodyPr/>
                    <a:lstStyle/>
                    <a:p>
                      <a:pPr algn="l" fontAlgn="b"/>
                      <a:r>
                        <a:rPr lang="en-US" sz="900" b="0" i="0" u="none" strike="noStrike" dirty="0">
                          <a:solidFill>
                            <a:schemeClr val="tx1"/>
                          </a:solidFill>
                          <a:effectLst/>
                          <a:latin typeface="+mj-lt"/>
                        </a:rPr>
                        <a:t>Collect blood and other specimen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7996925"/>
                  </a:ext>
                </a:extLst>
              </a:tr>
              <a:tr h="352686">
                <a:tc>
                  <a:txBody>
                    <a:bodyPr/>
                    <a:lstStyle/>
                    <a:p>
                      <a:pPr algn="l" fontAlgn="b"/>
                      <a:r>
                        <a:rPr lang="en-US" sz="900" b="0" i="0" u="none" strike="noStrike" dirty="0">
                          <a:solidFill>
                            <a:schemeClr val="tx1"/>
                          </a:solidFill>
                          <a:effectLst/>
                          <a:latin typeface="+mj-lt"/>
                        </a:rPr>
                        <a:t>Perform wound care (e.g., irrigate and change dressings)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7831730"/>
                  </a:ext>
                </a:extLst>
              </a:tr>
              <a:tr h="352686">
                <a:tc>
                  <a:txBody>
                    <a:bodyPr/>
                    <a:lstStyle/>
                    <a:p>
                      <a:pPr algn="l" fontAlgn="b"/>
                      <a:r>
                        <a:rPr lang="en-US" sz="900" b="0" i="0" u="none" strike="noStrike" dirty="0">
                          <a:solidFill>
                            <a:schemeClr val="tx1"/>
                          </a:solidFill>
                          <a:effectLst/>
                          <a:latin typeface="+mj-lt"/>
                        </a:rPr>
                        <a:t>Place pending orders (e.g., labs, screenings, imaging)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1155372"/>
                  </a:ext>
                </a:extLst>
              </a:tr>
              <a:tr h="352686">
                <a:tc>
                  <a:txBody>
                    <a:bodyPr/>
                    <a:lstStyle/>
                    <a:p>
                      <a:pPr algn="l" fontAlgn="b"/>
                      <a:r>
                        <a:rPr lang="en-US" sz="900" b="0" i="0" u="none" strike="noStrike" dirty="0">
                          <a:solidFill>
                            <a:schemeClr val="tx1"/>
                          </a:solidFill>
                          <a:effectLst/>
                          <a:latin typeface="+mj-lt"/>
                        </a:rPr>
                        <a:t>Scribe during patient visit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05700804"/>
                  </a:ext>
                </a:extLst>
              </a:tr>
              <a:tr h="352686">
                <a:tc>
                  <a:txBody>
                    <a:bodyPr/>
                    <a:lstStyle/>
                    <a:p>
                      <a:pPr algn="l" fontAlgn="b"/>
                      <a:r>
                        <a:rPr lang="en-US" sz="900" b="0" i="0" u="none" strike="noStrike" dirty="0">
                          <a:solidFill>
                            <a:schemeClr val="tx1"/>
                          </a:solidFill>
                          <a:effectLst/>
                          <a:latin typeface="+mj-lt"/>
                        </a:rPr>
                        <a:t>Reinforce care plan with patient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9207164"/>
                  </a:ext>
                </a:extLst>
              </a:tr>
              <a:tr h="402352">
                <a:tc>
                  <a:txBody>
                    <a:bodyPr/>
                    <a:lstStyle/>
                    <a:p>
                      <a:pPr algn="l" fontAlgn="b"/>
                      <a:r>
                        <a:rPr lang="en-US" sz="900" b="0" i="0" u="none" strike="noStrike" dirty="0">
                          <a:solidFill>
                            <a:schemeClr val="tx1"/>
                          </a:solidFill>
                          <a:effectLst/>
                          <a:latin typeface="+mj-lt"/>
                        </a:rPr>
                        <a:t>Determine if patient needs non-clinical referral (e.g., housing, food security)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7307952"/>
                  </a:ext>
                </a:extLst>
              </a:tr>
              <a:tr h="402352">
                <a:tc>
                  <a:txBody>
                    <a:bodyPr/>
                    <a:lstStyle/>
                    <a:p>
                      <a:pPr algn="l" fontAlgn="b"/>
                      <a:r>
                        <a:rPr lang="en-US" sz="900" b="0" i="0" u="none" strike="noStrike" dirty="0">
                          <a:solidFill>
                            <a:schemeClr val="tx1"/>
                          </a:solidFill>
                          <a:effectLst/>
                          <a:latin typeface="+mj-lt"/>
                        </a:rPr>
                        <a:t>Educate patients and families on conditions, self-management, </a:t>
                      </a:r>
                      <a:r>
                        <a:rPr lang="en-US" sz="900" b="0" i="0" u="none" strike="noStrike" dirty="0" smtClean="0">
                          <a:solidFill>
                            <a:schemeClr val="tx1"/>
                          </a:solidFill>
                          <a:effectLst/>
                          <a:latin typeface="+mj-lt"/>
                        </a:rPr>
                        <a:t/>
                      </a:r>
                      <a:br>
                        <a:rPr lang="en-US" sz="900" b="0" i="0" u="none" strike="noStrike" dirty="0" smtClean="0">
                          <a:solidFill>
                            <a:schemeClr val="tx1"/>
                          </a:solidFill>
                          <a:effectLst/>
                          <a:latin typeface="+mj-lt"/>
                        </a:rPr>
                      </a:br>
                      <a:r>
                        <a:rPr lang="en-US" sz="900" b="0" i="0" u="none" strike="noStrike" dirty="0" smtClean="0">
                          <a:solidFill>
                            <a:schemeClr val="tx1"/>
                          </a:solidFill>
                          <a:effectLst/>
                          <a:latin typeface="+mj-lt"/>
                        </a:rPr>
                        <a:t>appropriate </a:t>
                      </a:r>
                      <a:r>
                        <a:rPr lang="en-US" sz="900" b="0" i="0" u="none" strike="noStrike" dirty="0">
                          <a:solidFill>
                            <a:schemeClr val="tx1"/>
                          </a:solidFill>
                          <a:effectLst/>
                          <a:latin typeface="+mj-lt"/>
                        </a:rPr>
                        <a:t>site-of-care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8464626"/>
                  </a:ext>
                </a:extLst>
              </a:tr>
              <a:tr h="352686">
                <a:tc>
                  <a:txBody>
                    <a:bodyPr/>
                    <a:lstStyle/>
                    <a:p>
                      <a:pPr algn="l" fontAlgn="b"/>
                      <a:r>
                        <a:rPr lang="en-US" sz="900" b="0" i="0" u="none" strike="noStrike" dirty="0">
                          <a:solidFill>
                            <a:schemeClr val="tx1"/>
                          </a:solidFill>
                          <a:effectLst/>
                          <a:latin typeface="+mj-lt"/>
                        </a:rPr>
                        <a:t>Give after-visit summary report to patient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94069085"/>
                  </a:ext>
                </a:extLst>
              </a:tr>
            </a:tbl>
          </a:graphicData>
        </a:graphic>
      </p:graphicFrame>
      <p:sp>
        <p:nvSpPr>
          <p:cNvPr id="9" name="TextBox 8"/>
          <p:cNvSpPr txBox="1"/>
          <p:nvPr/>
        </p:nvSpPr>
        <p:spPr bwMode="gray">
          <a:xfrm>
            <a:off x="481584" y="1659607"/>
            <a:ext cx="6833615" cy="769441"/>
          </a:xfrm>
          <a:prstGeom prst="rect">
            <a:avLst/>
          </a:prstGeom>
          <a:noFill/>
        </p:spPr>
        <p:txBody>
          <a:bodyPr wrap="square" lIns="0" tIns="0" rIns="0" bIns="0" rtlCol="0">
            <a:spAutoFit/>
          </a:bodyPr>
          <a:lstStyle/>
          <a:p>
            <a:pPr>
              <a:spcBef>
                <a:spcPts val="500"/>
              </a:spcBef>
              <a:buClr>
                <a:schemeClr val="accent6"/>
              </a:buClr>
            </a:pPr>
            <a:r>
              <a:rPr lang="en-US" sz="1000" dirty="0" smtClean="0"/>
              <a:t>This editable template can be used to sign off on MA competencies after training. MAs should be directly observed appropriately performing each competency by a preceptor, administrator, or other tenured care team member. Observers should continue to evaluate new hires until they are deemed competent in all tasks—only then are MAs signed off to begin working. The competencies in this template are from the starter list included in the accompanying toolkit. You may make changes or add any additional competencies on the second page.</a:t>
            </a:r>
          </a:p>
        </p:txBody>
      </p:sp>
    </p:spTree>
    <p:extLst>
      <p:ext uri="{BB962C8B-B14F-4D97-AF65-F5344CB8AC3E}">
        <p14:creationId xmlns:p14="http://schemas.microsoft.com/office/powerpoint/2010/main" val="3631121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Assistant (MA) skills sign off template</a:t>
            </a:r>
          </a:p>
        </p:txBody>
      </p:sp>
      <p:sp>
        <p:nvSpPr>
          <p:cNvPr id="3" name="Text Placeholder 2"/>
          <p:cNvSpPr>
            <a:spLocks noGrp="1"/>
          </p:cNvSpPr>
          <p:nvPr>
            <p:ph type="body" sz="quarter" idx="25"/>
          </p:nvPr>
        </p:nvSpPr>
        <p:spPr>
          <a:xfrm>
            <a:off x="457200" y="1135856"/>
            <a:ext cx="6858412" cy="230832"/>
          </a:xfrm>
        </p:spPr>
        <p:txBody>
          <a:bodyPr/>
          <a:lstStyle/>
          <a:p>
            <a:r>
              <a:rPr lang="en-US" dirty="0"/>
              <a:t>Evaluate performance in all competencies before signing off to work in </a:t>
            </a:r>
            <a:r>
              <a:rPr lang="en-US" dirty="0" smtClean="0"/>
              <a:t>practices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111960474"/>
              </p:ext>
            </p:extLst>
          </p:nvPr>
        </p:nvGraphicFramePr>
        <p:xfrm>
          <a:off x="481585" y="1794866"/>
          <a:ext cx="6833615" cy="7390313"/>
        </p:xfrm>
        <a:graphic>
          <a:graphicData uri="http://schemas.openxmlformats.org/drawingml/2006/table">
            <a:tbl>
              <a:tblPr firstRow="1" bandRow="1">
                <a:tableStyleId>{C083E6E3-FA7D-4D7B-A595-EF9225AFEA82}</a:tableStyleId>
              </a:tblPr>
              <a:tblGrid>
                <a:gridCol w="3989831">
                  <a:extLst>
                    <a:ext uri="{9D8B030D-6E8A-4147-A177-3AD203B41FA5}">
                      <a16:colId xmlns:a16="http://schemas.microsoft.com/office/drawing/2014/main" val="2237566267"/>
                    </a:ext>
                  </a:extLst>
                </a:gridCol>
                <a:gridCol w="947928">
                  <a:extLst>
                    <a:ext uri="{9D8B030D-6E8A-4147-A177-3AD203B41FA5}">
                      <a16:colId xmlns:a16="http://schemas.microsoft.com/office/drawing/2014/main" val="2720324177"/>
                    </a:ext>
                  </a:extLst>
                </a:gridCol>
                <a:gridCol w="947928">
                  <a:extLst>
                    <a:ext uri="{9D8B030D-6E8A-4147-A177-3AD203B41FA5}">
                      <a16:colId xmlns:a16="http://schemas.microsoft.com/office/drawing/2014/main" val="2788297730"/>
                    </a:ext>
                  </a:extLst>
                </a:gridCol>
                <a:gridCol w="947928">
                  <a:extLst>
                    <a:ext uri="{9D8B030D-6E8A-4147-A177-3AD203B41FA5}">
                      <a16:colId xmlns:a16="http://schemas.microsoft.com/office/drawing/2014/main" val="1005719040"/>
                    </a:ext>
                  </a:extLst>
                </a:gridCol>
              </a:tblGrid>
              <a:tr h="548640">
                <a:tc>
                  <a:txBody>
                    <a:bodyPr/>
                    <a:lstStyle/>
                    <a:p>
                      <a:pPr algn="l"/>
                      <a:r>
                        <a:rPr lang="en-US" sz="1000" dirty="0" smtClean="0"/>
                        <a:t>Skill</a:t>
                      </a:r>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dirty="0" smtClean="0"/>
                        <a:t>Competent?</a:t>
                      </a:r>
                    </a:p>
                    <a:p>
                      <a:pPr algn="ctr"/>
                      <a:r>
                        <a:rPr lang="en-US" sz="1000" dirty="0" smtClean="0"/>
                        <a:t>(Yes/No)</a:t>
                      </a:r>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dirty="0" smtClean="0"/>
                        <a:t>Observer Initials</a:t>
                      </a:r>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dirty="0" smtClean="0"/>
                        <a:t>Date</a:t>
                      </a:r>
                      <a:endParaRPr 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8112584"/>
                  </a:ext>
                </a:extLst>
              </a:tr>
              <a:tr h="352686">
                <a:tc>
                  <a:txBody>
                    <a:bodyPr/>
                    <a:lstStyle/>
                    <a:p>
                      <a:pPr algn="l" fontAlgn="b"/>
                      <a:r>
                        <a:rPr lang="en-US" sz="900" b="0" i="0" u="none" strike="noStrike" kern="1200" dirty="0">
                          <a:solidFill>
                            <a:schemeClr val="tx1"/>
                          </a:solidFill>
                          <a:effectLst/>
                          <a:latin typeface="+mj-lt"/>
                          <a:ea typeface="+mn-ea"/>
                          <a:cs typeface="+mn-cs"/>
                        </a:rPr>
                        <a:t>Contact patients regarding normal labs and/or test results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4778330"/>
                  </a:ext>
                </a:extLst>
              </a:tr>
              <a:tr h="352686">
                <a:tc>
                  <a:txBody>
                    <a:bodyPr/>
                    <a:lstStyle/>
                    <a:p>
                      <a:pPr algn="l" fontAlgn="b"/>
                      <a:r>
                        <a:rPr lang="en-US" sz="900" b="0" i="0" u="none" strike="noStrike" kern="1200" dirty="0">
                          <a:solidFill>
                            <a:schemeClr val="tx1"/>
                          </a:solidFill>
                          <a:effectLst/>
                          <a:latin typeface="+mj-lt"/>
                          <a:ea typeface="+mn-ea"/>
                          <a:cs typeface="+mn-cs"/>
                        </a:rPr>
                        <a:t>Follow up with patients regarding missed appointments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8742257"/>
                  </a:ext>
                </a:extLst>
              </a:tr>
              <a:tr h="352686">
                <a:tc>
                  <a:txBody>
                    <a:bodyPr/>
                    <a:lstStyle/>
                    <a:p>
                      <a:pPr algn="l" fontAlgn="b"/>
                      <a:r>
                        <a:rPr lang="en-US" sz="900" b="0" i="0" u="none" strike="noStrike" kern="1200" dirty="0">
                          <a:solidFill>
                            <a:schemeClr val="tx1"/>
                          </a:solidFill>
                          <a:effectLst/>
                          <a:latin typeface="+mj-lt"/>
                          <a:ea typeface="+mn-ea"/>
                          <a:cs typeface="+mn-cs"/>
                        </a:rPr>
                        <a:t>Follow up with patients post-ED or inpatient discharge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2429526"/>
                  </a:ext>
                </a:extLst>
              </a:tr>
              <a:tr h="352686">
                <a:tc>
                  <a:txBody>
                    <a:bodyPr/>
                    <a:lstStyle/>
                    <a:p>
                      <a:pPr algn="l" fontAlgn="b"/>
                      <a:r>
                        <a:rPr lang="en-US" sz="900" b="0" i="0" u="none" strike="noStrike" kern="1200" dirty="0">
                          <a:solidFill>
                            <a:schemeClr val="tx1"/>
                          </a:solidFill>
                          <a:effectLst/>
                          <a:latin typeface="+mj-lt"/>
                          <a:ea typeface="+mn-ea"/>
                          <a:cs typeface="+mn-cs"/>
                        </a:rPr>
                        <a:t>Conduct phone calls and documentation to bill for TCM reimbursement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0431683"/>
                  </a:ext>
                </a:extLst>
              </a:tr>
              <a:tr h="352686">
                <a:tc>
                  <a:txBody>
                    <a:bodyPr/>
                    <a:lstStyle/>
                    <a:p>
                      <a:pPr algn="l" fontAlgn="b"/>
                      <a:r>
                        <a:rPr lang="en-US" sz="900" b="0" i="0" u="none" strike="noStrike" kern="1200" dirty="0">
                          <a:solidFill>
                            <a:schemeClr val="tx1"/>
                          </a:solidFill>
                          <a:effectLst/>
                          <a:latin typeface="+mj-lt"/>
                          <a:ea typeface="+mn-ea"/>
                          <a:cs typeface="+mn-cs"/>
                        </a:rPr>
                        <a:t>Provide patient care and documentation to bill for CCM reimbursement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1653229"/>
                  </a:ext>
                </a:extLst>
              </a:tr>
              <a:tr h="366455">
                <a:tc>
                  <a:txBody>
                    <a:bodyPr/>
                    <a:lstStyle/>
                    <a:p>
                      <a:pPr algn="l" fontAlgn="b"/>
                      <a:r>
                        <a:rPr lang="en-US" sz="900" b="0" i="0" u="none" strike="noStrike" kern="1200" dirty="0">
                          <a:solidFill>
                            <a:schemeClr val="tx1"/>
                          </a:solidFill>
                          <a:effectLst/>
                          <a:latin typeface="+mj-lt"/>
                          <a:ea typeface="+mn-ea"/>
                          <a:cs typeface="+mn-cs"/>
                        </a:rPr>
                        <a:t>Conduct patient outreach for and enrollment in care management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4230217"/>
                  </a:ext>
                </a:extLst>
              </a:tr>
              <a:tr h="366455">
                <a:tc>
                  <a:txBody>
                    <a:bodyPr/>
                    <a:lstStyle/>
                    <a:p>
                      <a:pPr algn="l" fontAlgn="b"/>
                      <a:r>
                        <a:rPr lang="en-US" sz="900" b="0" i="0" u="none" strike="noStrike" kern="1200" dirty="0">
                          <a:solidFill>
                            <a:schemeClr val="tx1"/>
                          </a:solidFill>
                          <a:effectLst/>
                          <a:latin typeface="+mj-lt"/>
                          <a:ea typeface="+mn-ea"/>
                          <a:cs typeface="+mn-cs"/>
                        </a:rPr>
                        <a:t>Request medical records, images, test results from other providers </a:t>
                      </a:r>
                      <a:r>
                        <a:rPr lang="en-US" sz="900" b="0" i="0" u="none" strike="noStrike" kern="1200" dirty="0" smtClean="0">
                          <a:solidFill>
                            <a:schemeClr val="tx1"/>
                          </a:solidFill>
                          <a:effectLst/>
                          <a:latin typeface="+mj-lt"/>
                          <a:ea typeface="+mn-ea"/>
                          <a:cs typeface="+mn-cs"/>
                        </a:rPr>
                        <a:t/>
                      </a:r>
                      <a:br>
                        <a:rPr lang="en-US" sz="900" b="0" i="0" u="none" strike="noStrike" kern="1200" dirty="0" smtClean="0">
                          <a:solidFill>
                            <a:schemeClr val="tx1"/>
                          </a:solidFill>
                          <a:effectLst/>
                          <a:latin typeface="+mj-lt"/>
                          <a:ea typeface="+mn-ea"/>
                          <a:cs typeface="+mn-cs"/>
                        </a:rPr>
                      </a:br>
                      <a:r>
                        <a:rPr lang="en-US" sz="900" b="0" i="0" u="none" strike="noStrike" kern="1200" dirty="0" smtClean="0">
                          <a:solidFill>
                            <a:schemeClr val="tx1"/>
                          </a:solidFill>
                          <a:effectLst/>
                          <a:latin typeface="+mj-lt"/>
                          <a:ea typeface="+mn-ea"/>
                          <a:cs typeface="+mn-cs"/>
                        </a:rPr>
                        <a:t>and sites </a:t>
                      </a:r>
                      <a:r>
                        <a:rPr lang="en-US" sz="900" b="0" i="0" u="none" strike="noStrike" kern="1200" dirty="0">
                          <a:solidFill>
                            <a:schemeClr val="tx1"/>
                          </a:solidFill>
                          <a:effectLst/>
                          <a:latin typeface="+mj-lt"/>
                          <a:ea typeface="+mn-ea"/>
                          <a:cs typeface="+mn-cs"/>
                        </a:rPr>
                        <a:t>of care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6369747"/>
                  </a:ext>
                </a:extLst>
              </a:tr>
              <a:tr h="366455">
                <a:tc>
                  <a:txBody>
                    <a:bodyPr/>
                    <a:lstStyle/>
                    <a:p>
                      <a:pPr algn="l" fontAlgn="b"/>
                      <a:r>
                        <a:rPr lang="en-US" sz="900" b="0" i="0" u="none" strike="noStrike" kern="1200" dirty="0">
                          <a:solidFill>
                            <a:schemeClr val="tx1"/>
                          </a:solidFill>
                          <a:effectLst/>
                          <a:latin typeface="+mj-lt"/>
                          <a:ea typeface="+mn-ea"/>
                          <a:cs typeface="+mn-cs"/>
                        </a:rPr>
                        <a:t>Schedule appointments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1939343"/>
                  </a:ext>
                </a:extLst>
              </a:tr>
              <a:tr h="352686">
                <a:tc>
                  <a:txBody>
                    <a:bodyPr/>
                    <a:lstStyle/>
                    <a:p>
                      <a:pPr algn="l" fontAlgn="b"/>
                      <a:r>
                        <a:rPr lang="en-US" sz="900" b="0" i="0" u="none" strike="noStrike" kern="1200" dirty="0">
                          <a:solidFill>
                            <a:schemeClr val="tx1"/>
                          </a:solidFill>
                          <a:effectLst/>
                          <a:latin typeface="+mj-lt"/>
                          <a:ea typeface="+mn-ea"/>
                          <a:cs typeface="+mn-cs"/>
                        </a:rPr>
                        <a:t>Send appointment reminders to patients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7996925"/>
                  </a:ext>
                </a:extLst>
              </a:tr>
              <a:tr h="352686">
                <a:tc>
                  <a:txBody>
                    <a:bodyPr/>
                    <a:lstStyle/>
                    <a:p>
                      <a:pPr algn="l" fontAlgn="b"/>
                      <a:r>
                        <a:rPr lang="en-US" sz="900" b="0" i="0" u="none" strike="noStrike" kern="1200" dirty="0">
                          <a:solidFill>
                            <a:schemeClr val="tx1"/>
                          </a:solidFill>
                          <a:effectLst/>
                          <a:latin typeface="+mj-lt"/>
                          <a:ea typeface="+mn-ea"/>
                          <a:cs typeface="+mn-cs"/>
                        </a:rPr>
                        <a:t>Coordinate clinical referrals (e.g., specialist consults, preventive screenings)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7831730"/>
                  </a:ext>
                </a:extLst>
              </a:tr>
              <a:tr h="352686">
                <a:tc>
                  <a:txBody>
                    <a:bodyPr/>
                    <a:lstStyle/>
                    <a:p>
                      <a:pPr algn="l" fontAlgn="b"/>
                      <a:r>
                        <a:rPr lang="en-US" sz="900" b="0" i="0" u="none" strike="noStrike" kern="1200" dirty="0">
                          <a:solidFill>
                            <a:schemeClr val="tx1"/>
                          </a:solidFill>
                          <a:effectLst/>
                          <a:latin typeface="+mj-lt"/>
                          <a:ea typeface="+mn-ea"/>
                          <a:cs typeface="+mn-cs"/>
                        </a:rPr>
                        <a:t>Connect patients with resources to address psychosocial needs </a:t>
                      </a:r>
                      <a:r>
                        <a:rPr lang="en-US" sz="900" b="0" i="0" u="none" strike="noStrike" kern="1200" dirty="0" smtClean="0">
                          <a:solidFill>
                            <a:schemeClr val="tx1"/>
                          </a:solidFill>
                          <a:effectLst/>
                          <a:latin typeface="+mj-lt"/>
                          <a:ea typeface="+mn-ea"/>
                          <a:cs typeface="+mn-cs"/>
                        </a:rPr>
                        <a:t/>
                      </a:r>
                      <a:br>
                        <a:rPr lang="en-US" sz="900" b="0" i="0" u="none" strike="noStrike" kern="1200" dirty="0" smtClean="0">
                          <a:solidFill>
                            <a:schemeClr val="tx1"/>
                          </a:solidFill>
                          <a:effectLst/>
                          <a:latin typeface="+mj-lt"/>
                          <a:ea typeface="+mn-ea"/>
                          <a:cs typeface="+mn-cs"/>
                        </a:rPr>
                      </a:br>
                      <a:r>
                        <a:rPr lang="en-US" sz="900" b="0" i="0" u="none" strike="noStrike" kern="1200" dirty="0" smtClean="0">
                          <a:solidFill>
                            <a:schemeClr val="tx1"/>
                          </a:solidFill>
                          <a:effectLst/>
                          <a:latin typeface="+mj-lt"/>
                          <a:ea typeface="+mn-ea"/>
                          <a:cs typeface="+mn-cs"/>
                        </a:rPr>
                        <a:t>(</a:t>
                      </a:r>
                      <a:r>
                        <a:rPr lang="en-US" sz="900" b="0" i="0" u="none" strike="noStrike" kern="1200" dirty="0">
                          <a:solidFill>
                            <a:schemeClr val="tx1"/>
                          </a:solidFill>
                          <a:effectLst/>
                          <a:latin typeface="+mj-lt"/>
                          <a:ea typeface="+mn-ea"/>
                          <a:cs typeface="+mn-cs"/>
                        </a:rPr>
                        <a:t>e.g., housing, food stamps)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1155372"/>
                  </a:ext>
                </a:extLst>
              </a:tr>
              <a:tr h="352686">
                <a:tc>
                  <a:txBody>
                    <a:bodyPr/>
                    <a:lstStyle/>
                    <a:p>
                      <a:pPr algn="l" fontAlgn="b"/>
                      <a:r>
                        <a:rPr lang="en-US" sz="900" b="0" i="0" u="none" strike="noStrike" kern="1200" dirty="0">
                          <a:solidFill>
                            <a:schemeClr val="tx1"/>
                          </a:solidFill>
                          <a:effectLst/>
                          <a:latin typeface="+mj-lt"/>
                          <a:ea typeface="+mn-ea"/>
                          <a:cs typeface="+mn-cs"/>
                        </a:rPr>
                        <a:t>Use registries to flag patient care gaps (e.g., unmet HEDIS measures)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05700804"/>
                  </a:ext>
                </a:extLst>
              </a:tr>
              <a:tr h="352686">
                <a:tc>
                  <a:txBody>
                    <a:bodyPr/>
                    <a:lstStyle/>
                    <a:p>
                      <a:pPr algn="l" fontAlgn="b"/>
                      <a:r>
                        <a:rPr lang="en-US" sz="900" b="0" i="0" u="none" strike="noStrike" kern="1200" dirty="0">
                          <a:solidFill>
                            <a:schemeClr val="tx1"/>
                          </a:solidFill>
                          <a:effectLst/>
                          <a:latin typeface="+mj-lt"/>
                          <a:ea typeface="+mn-ea"/>
                          <a:cs typeface="+mn-cs"/>
                        </a:rPr>
                        <a:t>Conduct outreach to close gaps in care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9207164"/>
                  </a:ext>
                </a:extLst>
              </a:tr>
              <a:tr h="402352">
                <a:tc>
                  <a:txBody>
                    <a:bodyPr/>
                    <a:lstStyle/>
                    <a:p>
                      <a:pPr algn="l" fontAlgn="b"/>
                      <a:r>
                        <a:rPr lang="en-US" sz="900" b="0" i="0" u="none" strike="noStrike" kern="1200" dirty="0">
                          <a:solidFill>
                            <a:schemeClr val="tx1"/>
                          </a:solidFill>
                          <a:effectLst/>
                          <a:latin typeface="+mj-lt"/>
                          <a:ea typeface="+mn-ea"/>
                          <a:cs typeface="+mn-cs"/>
                        </a:rPr>
                        <a:t>Add additional </a:t>
                      </a:r>
                      <a:r>
                        <a:rPr lang="en-US" sz="900" b="0" i="0" u="none" strike="noStrike" kern="1200" dirty="0" smtClean="0">
                          <a:solidFill>
                            <a:schemeClr val="tx1"/>
                          </a:solidFill>
                          <a:effectLst/>
                          <a:latin typeface="+mj-lt"/>
                          <a:ea typeface="+mn-ea"/>
                          <a:cs typeface="+mn-cs"/>
                        </a:rPr>
                        <a:t>skills here</a:t>
                      </a:r>
                      <a:endParaRPr lang="en-US" sz="900" b="0" i="0" u="none" strike="noStrike" kern="1200" dirty="0">
                        <a:solidFill>
                          <a:schemeClr val="tx1"/>
                        </a:solidFill>
                        <a:effectLst/>
                        <a:latin typeface="+mj-lt"/>
                        <a:ea typeface="+mn-ea"/>
                        <a:cs typeface="+mn-cs"/>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7307952"/>
                  </a:ext>
                </a:extLst>
              </a:tr>
              <a:tr h="402352">
                <a:tc>
                  <a:txBody>
                    <a:bodyPr/>
                    <a:lstStyle/>
                    <a:p>
                      <a:pPr algn="l" fontAlgn="b"/>
                      <a:r>
                        <a:rPr lang="en-US" sz="900" b="0" i="0" u="none" strike="noStrike" kern="1200" dirty="0" smtClean="0">
                          <a:solidFill>
                            <a:schemeClr val="tx1"/>
                          </a:solidFill>
                          <a:effectLst/>
                          <a:latin typeface="+mj-lt"/>
                          <a:ea typeface="+mn-ea"/>
                          <a:cs typeface="+mn-cs"/>
                        </a:rPr>
                        <a:t>Add additional skills here</a:t>
                      </a:r>
                      <a:endParaRPr lang="en-US" sz="900" b="0" i="0" u="none" strike="noStrike" kern="1200" dirty="0">
                        <a:solidFill>
                          <a:schemeClr val="tx1"/>
                        </a:solidFill>
                        <a:effectLst/>
                        <a:latin typeface="+mj-lt"/>
                        <a:ea typeface="+mn-ea"/>
                        <a:cs typeface="+mn-cs"/>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8464626"/>
                  </a:ext>
                </a:extLst>
              </a:tr>
              <a:tr h="352686">
                <a:tc>
                  <a:txBody>
                    <a:bodyPr/>
                    <a:lstStyle/>
                    <a:p>
                      <a:pPr algn="l" fontAlgn="b"/>
                      <a:r>
                        <a:rPr lang="en-US" sz="900" b="0" i="0" u="none" strike="noStrike" kern="1200" dirty="0" smtClean="0">
                          <a:solidFill>
                            <a:schemeClr val="tx1"/>
                          </a:solidFill>
                          <a:effectLst/>
                          <a:latin typeface="+mn-lt"/>
                          <a:ea typeface="+mn-ea"/>
                          <a:cs typeface="+mn-cs"/>
                        </a:rPr>
                        <a:t>Add additional skills here</a:t>
                      </a:r>
                      <a:endParaRPr lang="en-US" sz="900" b="0" i="0" u="none" strike="noStrike" kern="1200" dirty="0">
                        <a:solidFill>
                          <a:schemeClr val="tx1"/>
                        </a:solidFill>
                        <a:effectLst/>
                        <a:latin typeface="+mn-lt"/>
                        <a:ea typeface="+mn-ea"/>
                        <a:cs typeface="+mn-cs"/>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94069085"/>
                  </a:ext>
                </a:extLst>
              </a:tr>
              <a:tr h="352686">
                <a:tc>
                  <a:txBody>
                    <a:bodyPr/>
                    <a:lstStyle/>
                    <a:p>
                      <a:pPr marL="0" marR="0" lvl="0" indent="0" algn="l" defTabSz="640080" rtl="0" eaLnBrk="1" fontAlgn="b" latinLnBrk="0" hangingPunct="1">
                        <a:lnSpc>
                          <a:spcPct val="100000"/>
                        </a:lnSpc>
                        <a:spcBef>
                          <a:spcPts val="300"/>
                        </a:spcBef>
                        <a:spcAft>
                          <a:spcPts val="0"/>
                        </a:spcAft>
                        <a:buClrTx/>
                        <a:buSzTx/>
                        <a:buFontTx/>
                        <a:buNone/>
                        <a:tabLst/>
                        <a:defRPr/>
                      </a:pPr>
                      <a:r>
                        <a:rPr lang="en-US" sz="900" b="0" i="0" u="none" strike="noStrike" kern="1200" dirty="0" smtClean="0">
                          <a:solidFill>
                            <a:schemeClr val="tx1"/>
                          </a:solidFill>
                          <a:effectLst/>
                          <a:latin typeface="+mn-lt"/>
                          <a:ea typeface="+mn-ea"/>
                          <a:cs typeface="+mn-cs"/>
                        </a:rPr>
                        <a:t>Add additional skills here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8083723"/>
                  </a:ext>
                </a:extLst>
              </a:tr>
              <a:tr h="352686">
                <a:tc>
                  <a:txBody>
                    <a:bodyPr/>
                    <a:lstStyle/>
                    <a:p>
                      <a:pPr algn="l" fontAlgn="b"/>
                      <a:r>
                        <a:rPr lang="en-US" sz="900" b="0" i="0" u="none" strike="noStrike" kern="1200" dirty="0" smtClean="0">
                          <a:solidFill>
                            <a:schemeClr val="tx1"/>
                          </a:solidFill>
                          <a:effectLst/>
                          <a:latin typeface="+mn-lt"/>
                          <a:ea typeface="+mn-ea"/>
                          <a:cs typeface="+mn-cs"/>
                        </a:rPr>
                        <a:t>Add additional skills here</a:t>
                      </a:r>
                      <a:endParaRPr lang="en-US" sz="900" b="0" i="0" u="none" strike="noStrike" kern="1200" dirty="0">
                        <a:solidFill>
                          <a:schemeClr val="tx1"/>
                        </a:solidFill>
                        <a:effectLst/>
                        <a:latin typeface="+mn-lt"/>
                        <a:ea typeface="+mn-ea"/>
                        <a:cs typeface="+mn-cs"/>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3781964"/>
                  </a:ext>
                </a:extLst>
              </a:tr>
              <a:tr h="352686">
                <a:tc>
                  <a:txBody>
                    <a:bodyPr/>
                    <a:lstStyle/>
                    <a:p>
                      <a:pPr algn="l" fontAlgn="b"/>
                      <a:r>
                        <a:rPr lang="en-US" sz="900" b="0" i="0" u="none" strike="noStrike" kern="1200" dirty="0" smtClean="0">
                          <a:solidFill>
                            <a:schemeClr val="tx1"/>
                          </a:solidFill>
                          <a:effectLst/>
                          <a:latin typeface="+mn-lt"/>
                          <a:ea typeface="+mn-ea"/>
                          <a:cs typeface="+mn-cs"/>
                        </a:rPr>
                        <a:t>Add additional skills here</a:t>
                      </a:r>
                      <a:endParaRPr lang="en-US" sz="900" b="0" i="0" u="none" strike="noStrike" kern="1200" dirty="0">
                        <a:solidFill>
                          <a:schemeClr val="tx1"/>
                        </a:solidFill>
                        <a:effectLst/>
                        <a:latin typeface="+mn-lt"/>
                        <a:ea typeface="+mn-ea"/>
                        <a:cs typeface="+mn-cs"/>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0139856"/>
                  </a:ext>
                </a:extLst>
              </a:tr>
            </a:tbl>
          </a:graphicData>
        </a:graphic>
      </p:graphicFrame>
      <p:sp>
        <p:nvSpPr>
          <p:cNvPr id="8" name="Text Placeholder 4"/>
          <p:cNvSpPr>
            <a:spLocks noGrp="1"/>
          </p:cNvSpPr>
          <p:nvPr>
            <p:ph type="body" sz="quarter" idx="27"/>
          </p:nvPr>
        </p:nvSpPr>
        <p:spPr>
          <a:xfrm>
            <a:off x="5961888" y="9475044"/>
            <a:ext cx="1353312" cy="76944"/>
          </a:xfrm>
        </p:spPr>
        <p:txBody>
          <a:bodyPr/>
          <a:lstStyle/>
          <a:p>
            <a:r>
              <a:rPr lang="en-US" dirty="0" smtClean="0"/>
              <a:t>Source: Advisory Board interviews and analysis.</a:t>
            </a:r>
            <a:endParaRPr lang="en-US" dirty="0"/>
          </a:p>
        </p:txBody>
      </p:sp>
    </p:spTree>
    <p:extLst>
      <p:ext uri="{BB962C8B-B14F-4D97-AF65-F5344CB8AC3E}">
        <p14:creationId xmlns:p14="http://schemas.microsoft.com/office/powerpoint/2010/main" val="385835782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2 portrait standard">
  <a:themeElements>
    <a:clrScheme name="Advisory Board 2019 Theme">
      <a:dk1>
        <a:srgbClr val="323E48"/>
      </a:dk1>
      <a:lt1>
        <a:srgbClr val="FFFFFF"/>
      </a:lt1>
      <a:dk2>
        <a:srgbClr val="FFFFFF"/>
      </a:dk2>
      <a:lt2>
        <a:srgbClr val="E4E5E5"/>
      </a:lt2>
      <a:accent1>
        <a:srgbClr val="CCCCCC"/>
      </a:accent1>
      <a:accent2>
        <a:srgbClr val="9E9E9E"/>
      </a:accent2>
      <a:accent3>
        <a:srgbClr val="757576"/>
      </a:accent3>
      <a:accent4>
        <a:srgbClr val="323E48"/>
      </a:accent4>
      <a:accent5>
        <a:srgbClr val="151D25"/>
      </a:accent5>
      <a:accent6>
        <a:srgbClr val="CE0E2D"/>
      </a:accent6>
      <a:hlink>
        <a:srgbClr val="CE0E2D"/>
      </a:hlink>
      <a:folHlink>
        <a:srgbClr val="9E9E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19050">
          <a:solidFill>
            <a:schemeClr val="accent1"/>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2"/>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buClr>
            <a:schemeClr val="accent6"/>
          </a:buClr>
          <a:defRPr sz="1000" dirty="0" err="1" smtClean="0"/>
        </a:defPPr>
      </a:lstStyle>
    </a:txDef>
  </a:objectDefaults>
  <a:extraClrSchemeLst/>
  <a:custClrLst>
    <a:custClr name="Orange">
      <a:srgbClr val="F04F25"/>
    </a:custClr>
    <a:custClr name="Green">
      <a:srgbClr val="77BC43"/>
    </a:custClr>
    <a:custClr name="Light Blue">
      <a:srgbClr val="0AA6E0"/>
    </a:custClr>
    <a:custClr name="Purple">
      <a:srgbClr val="782D8E"/>
    </a:custClr>
    <a:custClr name="Teal">
      <a:srgbClr val="00AFA9"/>
    </a:custClr>
    <a:custClr name="Dark Blue">
      <a:srgbClr val="164989"/>
    </a:custClr>
    <a:custClr name="Yellow">
      <a:srgbClr val="F1B020"/>
    </a:custClr>
    <a:custClr name="Unused">
      <a:srgbClr val="FFFFFF"/>
    </a:custClr>
    <a:custClr name="Unused">
      <a:srgbClr val="FFFFFF"/>
    </a:custClr>
    <a:custClr name="Unused">
      <a:srgbClr val="FFFFFF"/>
    </a:custClr>
    <a:custClr name="Orange Tint">
      <a:srgbClr val="F6936A"/>
    </a:custClr>
    <a:custClr name="Green Tint">
      <a:srgbClr val="ABD589"/>
    </a:custClr>
    <a:custClr name="Light Blue Tint">
      <a:srgbClr val="88C2EA"/>
    </a:custClr>
    <a:custClr name="Purple Tint">
      <a:srgbClr val="AB88BE"/>
    </a:custClr>
    <a:custClr name="Teal Tint">
      <a:srgbClr val="88C9C6"/>
    </a:custClr>
    <a:custClr name="Dark Blue Tint">
      <a:srgbClr val="7989BB"/>
    </a:custClr>
    <a:custClr name="Yellow Tint">
      <a:srgbClr val="F9CC7D"/>
    </a:custClr>
    <a:custClr name="Unused">
      <a:srgbClr val="FFFFFF"/>
    </a:custClr>
    <a:custClr name="Unused">
      <a:srgbClr val="FFFFFF"/>
    </a:custClr>
    <a:custClr name="Unused">
      <a:srgbClr val="FFFFFF"/>
    </a:custClr>
    <a:custClr name="Orange Shade">
      <a:srgbClr val="C54227"/>
    </a:custClr>
    <a:custClr name="Green Shade">
      <a:srgbClr val="539241"/>
    </a:custClr>
    <a:custClr name="Light Blue Shade">
      <a:srgbClr val="0083B0"/>
    </a:custClr>
    <a:custClr name="Purple Shade">
      <a:srgbClr val="5A266D"/>
    </a:custClr>
    <a:custClr name="Teal Shade">
      <a:srgbClr val="008986"/>
    </a:custClr>
    <a:custClr name="Dark Blue Shade">
      <a:srgbClr val="1F3D72"/>
    </a:custClr>
    <a:custClr name="Yellow Shade">
      <a:srgbClr val="D59E29"/>
    </a:custClr>
    <a:custClr name="Unused">
      <a:srgbClr val="FFFFFF"/>
    </a:custClr>
    <a:custClr name="Unused">
      <a:srgbClr val="FFFFFF"/>
    </a:custClr>
    <a:custClr name="Unused">
      <a:srgbClr val="FFFFFF"/>
    </a:custClr>
  </a:custClrLst>
  <a:extLst>
    <a:ext uri="{05A4C25C-085E-4340-85A3-A5531E510DB2}">
      <thm15:themeFamily xmlns:thm15="http://schemas.microsoft.com/office/thememl/2012/main" name="ab2 portrait standard 100419.potx" id="{30AB1410-4AC3-41BC-9D15-7390C55E85B6}" vid="{EEAFC1C3-F395-43C2-A9D1-D4B666DBDD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219E808-8BA2-4354-8E93-21DD6B1D8855}"/>
</file>

<file path=customXml/itemProps2.xml><?xml version="1.0" encoding="utf-8"?>
<ds:datastoreItem xmlns:ds="http://schemas.openxmlformats.org/officeDocument/2006/customXml" ds:itemID="{B07244FE-4902-4913-AC8D-CD986612FDBC}"/>
</file>

<file path=docProps/app.xml><?xml version="1.0" encoding="utf-8"?>
<Properties xmlns="http://schemas.openxmlformats.org/officeDocument/2006/extended-properties" xmlns:vt="http://schemas.openxmlformats.org/officeDocument/2006/docPropsVTypes">
  <Template>ab2 portrait standard 100419</Template>
  <TotalTime>0</TotalTime>
  <Words>433</Words>
  <Application>Microsoft Office PowerPoint</Application>
  <PresentationFormat>Custom</PresentationFormat>
  <Paragraphs>52</Paragraphs>
  <Slides>2</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ab2 portrait standard</vt:lpstr>
      <vt:lpstr>Medical Assistant (MA) skills sign off template</vt:lpstr>
      <vt:lpstr>Medical Assistant (MA) skills sign off template</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2019-12-19T16:42:31Z</dcterms:created>
  <dcterms:modified xsi:type="dcterms:W3CDTF">2020-01-27T18:56:41Z</dcterms:modified>
</cp:coreProperties>
</file>