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9" r:id="rId1"/>
    <p:sldMasterId id="2147483802" r:id="rId2"/>
  </p:sldMasterIdLst>
  <p:notesMasterIdLst>
    <p:notesMasterId r:id="rId11"/>
  </p:notesMasterIdLst>
  <p:handoutMasterIdLst>
    <p:handoutMasterId r:id="rId12"/>
  </p:handoutMasterIdLst>
  <p:sldIdLst>
    <p:sldId id="395" r:id="rId3"/>
    <p:sldId id="531" r:id="rId4"/>
    <p:sldId id="532" r:id="rId5"/>
    <p:sldId id="533" r:id="rId6"/>
    <p:sldId id="534" r:id="rId7"/>
    <p:sldId id="538" r:id="rId8"/>
    <p:sldId id="405" r:id="rId9"/>
    <p:sldId id="536" r:id="rId10"/>
  </p:sldIdLst>
  <p:sldSz cx="6400800" cy="4800600"/>
  <p:notesSz cx="6950075" cy="9236075"/>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19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C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0" autoAdjust="0"/>
    <p:restoredTop sz="71982" autoAdjust="0"/>
  </p:normalViewPr>
  <p:slideViewPr>
    <p:cSldViewPr snapToGrid="0">
      <p:cViewPr varScale="1">
        <p:scale>
          <a:sx n="91" d="100"/>
          <a:sy n="91" d="100"/>
        </p:scale>
        <p:origin x="2052" y="78"/>
      </p:cViewPr>
      <p:guideLst>
        <p:guide orient="horz" pos="2808"/>
        <p:guide pos="1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5490"/>
    </p:cViewPr>
  </p:sorterViewPr>
  <p:notesViewPr>
    <p:cSldViewPr snapToGrid="0" showGuides="1">
      <p:cViewPr varScale="1">
        <p:scale>
          <a:sx n="80" d="100"/>
          <a:sy n="80" d="100"/>
        </p:scale>
        <p:origin x="-202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3DD20-12CA-4B5E-A848-11FD8BA02E5B}" type="doc">
      <dgm:prSet loTypeId="urn:microsoft.com/office/officeart/2005/8/layout/venn1" loCatId="relationship" qsTypeId="urn:microsoft.com/office/officeart/2005/8/quickstyle/simple1" qsCatId="simple" csTypeId="urn:microsoft.com/office/officeart/2005/8/colors/accent1_2" csCatId="accent1" phldr="1"/>
      <dgm:spPr/>
    </dgm:pt>
    <dgm:pt modelId="{AB46D57E-1664-4F6B-8CDA-756A60BF6498}">
      <dgm:prSet phldrT="[Text]" custT="1"/>
      <dgm:spPr>
        <a:solidFill>
          <a:schemeClr val="accent1">
            <a:lumMod val="75000"/>
            <a:alpha val="40000"/>
          </a:schemeClr>
        </a:solidFill>
        <a:ln w="19050">
          <a:solidFill>
            <a:schemeClr val="bg1"/>
          </a:solidFill>
          <a:miter lim="800000"/>
        </a:ln>
      </dgm:spPr>
      <dgm:t>
        <a:bodyPr/>
        <a:lstStyle/>
        <a:p>
          <a:r>
            <a:rPr lang="en-US" sz="1000" b="1" dirty="0">
              <a:solidFill>
                <a:schemeClr val="tx1"/>
              </a:solidFill>
              <a:latin typeface="+mn-lt"/>
            </a:rPr>
            <a:t>Dedicated to Long-Term, Group-Level Interest</a:t>
          </a:r>
        </a:p>
      </dgm:t>
    </dgm:pt>
    <dgm:pt modelId="{75A6FA5C-3FFC-464F-BF2B-247ADB07803D}" type="parTrans" cxnId="{1D93CF1D-EC71-4920-949A-7590D9E0F9AA}">
      <dgm:prSet/>
      <dgm:spPr/>
      <dgm:t>
        <a:bodyPr/>
        <a:lstStyle/>
        <a:p>
          <a:endParaRPr lang="en-US" sz="900">
            <a:solidFill>
              <a:schemeClr val="tx1"/>
            </a:solidFill>
            <a:latin typeface="+mn-lt"/>
          </a:endParaRPr>
        </a:p>
      </dgm:t>
    </dgm:pt>
    <dgm:pt modelId="{4DD31238-4B17-4FB8-9B4D-623B8008374D}" type="sibTrans" cxnId="{1D93CF1D-EC71-4920-949A-7590D9E0F9AA}">
      <dgm:prSet/>
      <dgm:spPr/>
      <dgm:t>
        <a:bodyPr/>
        <a:lstStyle/>
        <a:p>
          <a:endParaRPr lang="en-US" sz="900">
            <a:solidFill>
              <a:schemeClr val="tx1"/>
            </a:solidFill>
            <a:latin typeface="+mn-lt"/>
          </a:endParaRPr>
        </a:p>
      </dgm:t>
    </dgm:pt>
    <dgm:pt modelId="{D3D344E2-AED5-4729-9DBD-B58970873A4F}">
      <dgm:prSet phldrT="[Text]" custT="1"/>
      <dgm:spPr>
        <a:solidFill>
          <a:schemeClr val="accent1">
            <a:lumMod val="75000"/>
            <a:alpha val="40000"/>
          </a:schemeClr>
        </a:solidFill>
        <a:ln w="19050">
          <a:solidFill>
            <a:schemeClr val="bg1"/>
          </a:solidFill>
          <a:miter lim="800000"/>
        </a:ln>
      </dgm:spPr>
      <dgm:t>
        <a:bodyPr/>
        <a:lstStyle/>
        <a:p>
          <a:r>
            <a:rPr lang="en-US" sz="1000" b="1" dirty="0"/>
            <a:t>Focused on Governance</a:t>
          </a:r>
          <a:endParaRPr lang="en-US" sz="1000" b="1" dirty="0">
            <a:solidFill>
              <a:schemeClr val="tx1"/>
            </a:solidFill>
            <a:latin typeface="+mn-lt"/>
          </a:endParaRPr>
        </a:p>
      </dgm:t>
    </dgm:pt>
    <dgm:pt modelId="{7DF19729-8F6F-45C0-AAB9-3B29A04F63CF}" type="parTrans" cxnId="{19C23E3D-FE7F-49E6-B99A-D9B0E0683C85}">
      <dgm:prSet/>
      <dgm:spPr/>
      <dgm:t>
        <a:bodyPr/>
        <a:lstStyle/>
        <a:p>
          <a:endParaRPr lang="en-US" sz="900">
            <a:solidFill>
              <a:schemeClr val="tx1"/>
            </a:solidFill>
            <a:latin typeface="+mn-lt"/>
          </a:endParaRPr>
        </a:p>
      </dgm:t>
    </dgm:pt>
    <dgm:pt modelId="{C768C9E6-6B09-4FE2-A1E5-4F1DAE82A70E}" type="sibTrans" cxnId="{19C23E3D-FE7F-49E6-B99A-D9B0E0683C85}">
      <dgm:prSet/>
      <dgm:spPr/>
      <dgm:t>
        <a:bodyPr/>
        <a:lstStyle/>
        <a:p>
          <a:endParaRPr lang="en-US" sz="900">
            <a:solidFill>
              <a:schemeClr val="tx1"/>
            </a:solidFill>
            <a:latin typeface="+mn-lt"/>
          </a:endParaRPr>
        </a:p>
      </dgm:t>
    </dgm:pt>
    <dgm:pt modelId="{7D138D91-59C7-4F36-AA53-33C061614806}">
      <dgm:prSet phldrT="[Text]" custT="1"/>
      <dgm:spPr>
        <a:solidFill>
          <a:schemeClr val="accent1">
            <a:lumMod val="75000"/>
            <a:alpha val="40000"/>
          </a:schemeClr>
        </a:solidFill>
        <a:ln w="19050">
          <a:solidFill>
            <a:schemeClr val="bg1"/>
          </a:solidFill>
          <a:miter lim="800000"/>
        </a:ln>
      </dgm:spPr>
      <dgm:t>
        <a:bodyPr/>
        <a:lstStyle/>
        <a:p>
          <a:r>
            <a:rPr lang="en-US" sz="1000" b="1" dirty="0">
              <a:solidFill>
                <a:schemeClr val="tx1"/>
              </a:solidFill>
              <a:latin typeface="+mn-lt"/>
            </a:rPr>
            <a:t>Effective at Executing Role</a:t>
          </a:r>
        </a:p>
      </dgm:t>
    </dgm:pt>
    <dgm:pt modelId="{71659EEA-5A35-442E-8485-EE190B8607A4}" type="parTrans" cxnId="{944BCBD7-AD3A-40BA-9373-585B859B7B7A}">
      <dgm:prSet/>
      <dgm:spPr/>
      <dgm:t>
        <a:bodyPr/>
        <a:lstStyle/>
        <a:p>
          <a:endParaRPr lang="en-US" sz="900">
            <a:solidFill>
              <a:schemeClr val="tx1"/>
            </a:solidFill>
            <a:latin typeface="+mn-lt"/>
          </a:endParaRPr>
        </a:p>
      </dgm:t>
    </dgm:pt>
    <dgm:pt modelId="{3E3F897B-7DA7-443D-B3B1-69471804014A}" type="sibTrans" cxnId="{944BCBD7-AD3A-40BA-9373-585B859B7B7A}">
      <dgm:prSet/>
      <dgm:spPr/>
      <dgm:t>
        <a:bodyPr/>
        <a:lstStyle/>
        <a:p>
          <a:endParaRPr lang="en-US" sz="900">
            <a:solidFill>
              <a:schemeClr val="tx1"/>
            </a:solidFill>
            <a:latin typeface="+mn-lt"/>
          </a:endParaRPr>
        </a:p>
      </dgm:t>
    </dgm:pt>
    <dgm:pt modelId="{59113EE3-B18B-4B08-93A6-4804576174A9}" type="pres">
      <dgm:prSet presAssocID="{3323DD20-12CA-4B5E-A848-11FD8BA02E5B}" presName="compositeShape" presStyleCnt="0">
        <dgm:presLayoutVars>
          <dgm:chMax val="7"/>
          <dgm:dir/>
          <dgm:resizeHandles val="exact"/>
        </dgm:presLayoutVars>
      </dgm:prSet>
      <dgm:spPr/>
    </dgm:pt>
    <dgm:pt modelId="{A436072A-5BB3-4698-8273-CFAAE33E0F37}" type="pres">
      <dgm:prSet presAssocID="{AB46D57E-1664-4F6B-8CDA-756A60BF6498}" presName="circ1" presStyleLbl="vennNode1" presStyleIdx="0" presStyleCnt="3" custScaleX="87817" custScaleY="87817" custLinFactNeighborX="35" custLinFactNeighborY="9062"/>
      <dgm:spPr/>
    </dgm:pt>
    <dgm:pt modelId="{5E735870-8D9D-4602-9C80-339D9C72B810}" type="pres">
      <dgm:prSet presAssocID="{AB46D57E-1664-4F6B-8CDA-756A60BF6498}" presName="circ1Tx" presStyleLbl="revTx" presStyleIdx="0" presStyleCnt="0">
        <dgm:presLayoutVars>
          <dgm:chMax val="0"/>
          <dgm:chPref val="0"/>
          <dgm:bulletEnabled val="1"/>
        </dgm:presLayoutVars>
      </dgm:prSet>
      <dgm:spPr/>
    </dgm:pt>
    <dgm:pt modelId="{301CB23D-2553-4CDC-B81D-E83B7E6E353E}" type="pres">
      <dgm:prSet presAssocID="{D3D344E2-AED5-4729-9DBD-B58970873A4F}" presName="circ2" presStyleLbl="vennNode1" presStyleIdx="1" presStyleCnt="3" custScaleX="87817" custScaleY="87817" custLinFactNeighborX="-7436" custLinFactNeighborY="-2426"/>
      <dgm:spPr/>
    </dgm:pt>
    <dgm:pt modelId="{177C9137-9686-413A-89FE-D97F519B0ED3}" type="pres">
      <dgm:prSet presAssocID="{D3D344E2-AED5-4729-9DBD-B58970873A4F}" presName="circ2Tx" presStyleLbl="revTx" presStyleIdx="0" presStyleCnt="0">
        <dgm:presLayoutVars>
          <dgm:chMax val="0"/>
          <dgm:chPref val="0"/>
          <dgm:bulletEnabled val="1"/>
        </dgm:presLayoutVars>
      </dgm:prSet>
      <dgm:spPr/>
    </dgm:pt>
    <dgm:pt modelId="{3E4E5420-FA8B-4EAE-A7F6-95090FAC0128}" type="pres">
      <dgm:prSet presAssocID="{7D138D91-59C7-4F36-AA53-33C061614806}" presName="circ3" presStyleLbl="vennNode1" presStyleIdx="2" presStyleCnt="3" custScaleX="87817" custScaleY="87817" custLinFactNeighborX="7123" custLinFactNeighborY="-2889"/>
      <dgm:spPr/>
    </dgm:pt>
    <dgm:pt modelId="{97001DC3-FE64-4A97-8022-F4FEC96D24ED}" type="pres">
      <dgm:prSet presAssocID="{7D138D91-59C7-4F36-AA53-33C061614806}" presName="circ3Tx" presStyleLbl="revTx" presStyleIdx="0" presStyleCnt="0">
        <dgm:presLayoutVars>
          <dgm:chMax val="0"/>
          <dgm:chPref val="0"/>
          <dgm:bulletEnabled val="1"/>
        </dgm:presLayoutVars>
      </dgm:prSet>
      <dgm:spPr/>
    </dgm:pt>
  </dgm:ptLst>
  <dgm:cxnLst>
    <dgm:cxn modelId="{D6B6A10D-7931-4E55-9967-22CFEB739374}" type="presOf" srcId="{3323DD20-12CA-4B5E-A848-11FD8BA02E5B}" destId="{59113EE3-B18B-4B08-93A6-4804576174A9}" srcOrd="0" destOrd="0" presId="urn:microsoft.com/office/officeart/2005/8/layout/venn1"/>
    <dgm:cxn modelId="{1D93CF1D-EC71-4920-949A-7590D9E0F9AA}" srcId="{3323DD20-12CA-4B5E-A848-11FD8BA02E5B}" destId="{AB46D57E-1664-4F6B-8CDA-756A60BF6498}" srcOrd="0" destOrd="0" parTransId="{75A6FA5C-3FFC-464F-BF2B-247ADB07803D}" sibTransId="{4DD31238-4B17-4FB8-9B4D-623B8008374D}"/>
    <dgm:cxn modelId="{B80BF037-9353-43C1-AB37-D63545D97A7E}" type="presOf" srcId="{D3D344E2-AED5-4729-9DBD-B58970873A4F}" destId="{301CB23D-2553-4CDC-B81D-E83B7E6E353E}" srcOrd="0" destOrd="0" presId="urn:microsoft.com/office/officeart/2005/8/layout/venn1"/>
    <dgm:cxn modelId="{19C23E3D-FE7F-49E6-B99A-D9B0E0683C85}" srcId="{3323DD20-12CA-4B5E-A848-11FD8BA02E5B}" destId="{D3D344E2-AED5-4729-9DBD-B58970873A4F}" srcOrd="1" destOrd="0" parTransId="{7DF19729-8F6F-45C0-AAB9-3B29A04F63CF}" sibTransId="{C768C9E6-6B09-4FE2-A1E5-4F1DAE82A70E}"/>
    <dgm:cxn modelId="{31EF106B-2CE3-4DBF-9CC4-E5C57F28EEBA}" type="presOf" srcId="{AB46D57E-1664-4F6B-8CDA-756A60BF6498}" destId="{5E735870-8D9D-4602-9C80-339D9C72B810}" srcOrd="1" destOrd="0" presId="urn:microsoft.com/office/officeart/2005/8/layout/venn1"/>
    <dgm:cxn modelId="{1A306291-7124-433C-A381-56128F41868B}" type="presOf" srcId="{AB46D57E-1664-4F6B-8CDA-756A60BF6498}" destId="{A436072A-5BB3-4698-8273-CFAAE33E0F37}" srcOrd="0" destOrd="0" presId="urn:microsoft.com/office/officeart/2005/8/layout/venn1"/>
    <dgm:cxn modelId="{2929F0AE-54AB-4CF0-BC57-2CCB06EE0433}" type="presOf" srcId="{7D138D91-59C7-4F36-AA53-33C061614806}" destId="{97001DC3-FE64-4A97-8022-F4FEC96D24ED}" srcOrd="1" destOrd="0" presId="urn:microsoft.com/office/officeart/2005/8/layout/venn1"/>
    <dgm:cxn modelId="{E74F25C6-0D05-4FE4-A0E1-358903291A0C}" type="presOf" srcId="{D3D344E2-AED5-4729-9DBD-B58970873A4F}" destId="{177C9137-9686-413A-89FE-D97F519B0ED3}" srcOrd="1" destOrd="0" presId="urn:microsoft.com/office/officeart/2005/8/layout/venn1"/>
    <dgm:cxn modelId="{944BCBD7-AD3A-40BA-9373-585B859B7B7A}" srcId="{3323DD20-12CA-4B5E-A848-11FD8BA02E5B}" destId="{7D138D91-59C7-4F36-AA53-33C061614806}" srcOrd="2" destOrd="0" parTransId="{71659EEA-5A35-442E-8485-EE190B8607A4}" sibTransId="{3E3F897B-7DA7-443D-B3B1-69471804014A}"/>
    <dgm:cxn modelId="{33CFFDDF-AA47-49F1-9601-950F42A7F584}" type="presOf" srcId="{7D138D91-59C7-4F36-AA53-33C061614806}" destId="{3E4E5420-FA8B-4EAE-A7F6-95090FAC0128}" srcOrd="0" destOrd="0" presId="urn:microsoft.com/office/officeart/2005/8/layout/venn1"/>
    <dgm:cxn modelId="{AF651E8D-B93D-4CE7-9BEB-F1FC801B1397}" type="presParOf" srcId="{59113EE3-B18B-4B08-93A6-4804576174A9}" destId="{A436072A-5BB3-4698-8273-CFAAE33E0F37}" srcOrd="0" destOrd="0" presId="urn:microsoft.com/office/officeart/2005/8/layout/venn1"/>
    <dgm:cxn modelId="{0BAA61BD-E3DD-476E-99CA-787F0379BCFF}" type="presParOf" srcId="{59113EE3-B18B-4B08-93A6-4804576174A9}" destId="{5E735870-8D9D-4602-9C80-339D9C72B810}" srcOrd="1" destOrd="0" presId="urn:microsoft.com/office/officeart/2005/8/layout/venn1"/>
    <dgm:cxn modelId="{0253F4F6-41F9-436C-957A-83BC5A50A431}" type="presParOf" srcId="{59113EE3-B18B-4B08-93A6-4804576174A9}" destId="{301CB23D-2553-4CDC-B81D-E83B7E6E353E}" srcOrd="2" destOrd="0" presId="urn:microsoft.com/office/officeart/2005/8/layout/venn1"/>
    <dgm:cxn modelId="{C77068FE-068C-4FF9-942E-545D89153EC6}" type="presParOf" srcId="{59113EE3-B18B-4B08-93A6-4804576174A9}" destId="{177C9137-9686-413A-89FE-D97F519B0ED3}" srcOrd="3" destOrd="0" presId="urn:microsoft.com/office/officeart/2005/8/layout/venn1"/>
    <dgm:cxn modelId="{F439E389-AD48-443E-8A9F-F524A871C867}" type="presParOf" srcId="{59113EE3-B18B-4B08-93A6-4804576174A9}" destId="{3E4E5420-FA8B-4EAE-A7F6-95090FAC0128}" srcOrd="4" destOrd="0" presId="urn:microsoft.com/office/officeart/2005/8/layout/venn1"/>
    <dgm:cxn modelId="{BD3A6E38-1A34-494F-BBC0-47B8B0D8C17E}" type="presParOf" srcId="{59113EE3-B18B-4B08-93A6-4804576174A9}" destId="{97001DC3-FE64-4A97-8022-F4FEC96D24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6072A-5BB3-4698-8273-CFAAE33E0F37}">
      <dsp:nvSpPr>
        <dsp:cNvPr id="0" name=""/>
        <dsp:cNvSpPr/>
      </dsp:nvSpPr>
      <dsp:spPr>
        <a:xfrm>
          <a:off x="1182005" y="305113"/>
          <a:ext cx="1554472" cy="1554472"/>
        </a:xfrm>
        <a:prstGeom prst="ellipse">
          <a:avLst/>
        </a:prstGeom>
        <a:solidFill>
          <a:schemeClr val="accent1">
            <a:lumMod val="75000"/>
            <a:alpha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mn-lt"/>
            </a:rPr>
            <a:t>Dedicated to Long-Term, Group-Level Interest</a:t>
          </a:r>
        </a:p>
      </dsp:txBody>
      <dsp:txXfrm>
        <a:off x="1389268" y="577146"/>
        <a:ext cx="1139946" cy="699512"/>
      </dsp:txXfrm>
    </dsp:sp>
    <dsp:sp modelId="{301CB23D-2553-4CDC-B81D-E83B7E6E353E}">
      <dsp:nvSpPr>
        <dsp:cNvPr id="0" name=""/>
        <dsp:cNvSpPr/>
      </dsp:nvSpPr>
      <dsp:spPr>
        <a:xfrm>
          <a:off x="1688479" y="1208091"/>
          <a:ext cx="1554472" cy="1554472"/>
        </a:xfrm>
        <a:prstGeom prst="ellipse">
          <a:avLst/>
        </a:prstGeom>
        <a:solidFill>
          <a:schemeClr val="accent1">
            <a:lumMod val="75000"/>
            <a:alpha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Focused on Governance</a:t>
          </a:r>
          <a:endParaRPr lang="en-US" sz="1000" b="1" kern="1200" dirty="0">
            <a:solidFill>
              <a:schemeClr val="tx1"/>
            </a:solidFill>
            <a:latin typeface="+mn-lt"/>
          </a:endParaRPr>
        </a:p>
      </dsp:txBody>
      <dsp:txXfrm>
        <a:off x="2163889" y="1609663"/>
        <a:ext cx="932683" cy="854959"/>
      </dsp:txXfrm>
    </dsp:sp>
    <dsp:sp modelId="{3E4E5420-FA8B-4EAE-A7F6-95090FAC0128}">
      <dsp:nvSpPr>
        <dsp:cNvPr id="0" name=""/>
        <dsp:cNvSpPr/>
      </dsp:nvSpPr>
      <dsp:spPr>
        <a:xfrm>
          <a:off x="668750" y="1199895"/>
          <a:ext cx="1554472" cy="1554472"/>
        </a:xfrm>
        <a:prstGeom prst="ellipse">
          <a:avLst/>
        </a:prstGeom>
        <a:solidFill>
          <a:schemeClr val="accent1">
            <a:lumMod val="75000"/>
            <a:alpha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mn-lt"/>
            </a:rPr>
            <a:t>Effective at Executing Role</a:t>
          </a:r>
        </a:p>
      </dsp:txBody>
      <dsp:txXfrm>
        <a:off x="815130" y="1601467"/>
        <a:ext cx="932683" cy="8549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95008" y="5397366"/>
            <a:ext cx="5560060" cy="3140266"/>
          </a:xfrm>
          <a:prstGeom prst="rect">
            <a:avLst/>
          </a:prstGeom>
        </p:spPr>
        <p:txBody>
          <a:bodyPr vert="horz" lIns="92482" tIns="46241" rIns="92482" bIns="46241" rtlCol="0">
            <a:normAutofit/>
          </a:bodyPr>
          <a:lstStyle/>
          <a:p>
            <a:pPr lvl="0"/>
            <a:r>
              <a:rPr lang="en-US" dirty="0"/>
              <a:t>Click to add speech text.</a:t>
            </a:r>
          </a:p>
        </p:txBody>
      </p:sp>
      <p:sp>
        <p:nvSpPr>
          <p:cNvPr id="8" name="Slide Image Placeholder 7"/>
          <p:cNvSpPr>
            <a:spLocks noGrp="1" noRot="1" noChangeAspect="1"/>
          </p:cNvSpPr>
          <p:nvPr>
            <p:ph type="sldImg" idx="2"/>
          </p:nvPr>
        </p:nvSpPr>
        <p:spPr>
          <a:xfrm>
            <a:off x="238125" y="242888"/>
            <a:ext cx="6464300" cy="4848225"/>
          </a:xfrm>
          <a:prstGeom prst="rect">
            <a:avLst/>
          </a:prstGeom>
          <a:noFill/>
          <a:ln w="12700">
            <a:solidFill>
              <a:prstClr val="black"/>
            </a:solidFill>
          </a:ln>
        </p:spPr>
        <p:txBody>
          <a:bodyPr vert="horz" lIns="92482" tIns="46241" rIns="92482" bIns="46241"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We’re excited to have you all here today as newly elected members of the board. </a:t>
            </a:r>
          </a:p>
          <a:p>
            <a:endParaRPr lang="en-US" baseline="0" dirty="0"/>
          </a:p>
          <a:p>
            <a:r>
              <a:rPr lang="en-US" baseline="0" dirty="0"/>
              <a:t>For independent medical groups, this is a time of both significant challenges and unprecedented opportunity. The role of board members, entrusted with the stewardship of their organizations, has never been more important. Moreover, governance itself is changing. Independent medical groups have moved toward smaller, representative boards and expect a higher level of skill and knowledge from board members. </a:t>
            </a:r>
          </a:p>
          <a:p>
            <a:endParaRPr lang="en-US" baseline="0" dirty="0"/>
          </a:p>
          <a:p>
            <a:r>
              <a:rPr lang="en-US" baseline="0" dirty="0"/>
              <a:t>To help you chart the future of our medical group and prepare you for your new role, I want to spend our time together today talking about the roles and responsibilities of the board and what you can do to be an effective contributor. </a:t>
            </a:r>
          </a:p>
          <a:p>
            <a:endParaRPr lang="en-US" baseline="0" dirty="0"/>
          </a:p>
          <a:p>
            <a:r>
              <a:rPr lang="en-US" i="1" baseline="0" dirty="0"/>
              <a:t>Optional: Ask tenured board members to feel free to add their perspective and examples throughout the presentation. </a:t>
            </a:r>
            <a:endParaRPr lang="en-US" dirty="0"/>
          </a:p>
        </p:txBody>
      </p:sp>
    </p:spTree>
    <p:extLst>
      <p:ext uri="{BB962C8B-B14F-4D97-AF65-F5344CB8AC3E}">
        <p14:creationId xmlns:p14="http://schemas.microsoft.com/office/powerpoint/2010/main" val="63399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indent="0">
              <a:buFont typeface="+mj-lt"/>
              <a:buNone/>
            </a:pPr>
            <a:r>
              <a:rPr lang="en-US" sz="1000" kern="1200" dirty="0">
                <a:solidFill>
                  <a:schemeClr val="tx1"/>
                </a:solidFill>
                <a:effectLst/>
                <a:latin typeface="+mn-lt"/>
                <a:ea typeface="+mn-ea"/>
                <a:cs typeface="+mn-cs"/>
              </a:rPr>
              <a:t>Before we get into the specifics,</a:t>
            </a:r>
            <a:r>
              <a:rPr lang="en-US" sz="1000" kern="1200" baseline="0" dirty="0">
                <a:solidFill>
                  <a:schemeClr val="tx1"/>
                </a:solidFill>
                <a:effectLst/>
                <a:latin typeface="+mn-lt"/>
                <a:ea typeface="+mn-ea"/>
                <a:cs typeface="+mn-cs"/>
              </a:rPr>
              <a:t> let’s define effective board leadership.</a:t>
            </a:r>
          </a:p>
          <a:p>
            <a:pPr marL="0" indent="0">
              <a:buFont typeface="+mj-lt"/>
              <a:buNone/>
            </a:pPr>
            <a:endParaRPr lang="en-US" sz="1000" kern="1200" dirty="0">
              <a:solidFill>
                <a:schemeClr val="tx1"/>
              </a:solidFill>
              <a:effectLst/>
              <a:latin typeface="+mn-lt"/>
              <a:ea typeface="+mn-ea"/>
              <a:cs typeface="+mn-cs"/>
            </a:endParaRPr>
          </a:p>
          <a:p>
            <a:pPr marL="0" indent="0">
              <a:buFont typeface="+mj-lt"/>
              <a:buNone/>
            </a:pPr>
            <a:r>
              <a:rPr lang="en-US" sz="1000" kern="1200" dirty="0">
                <a:solidFill>
                  <a:schemeClr val="tx1"/>
                </a:solidFill>
                <a:effectLst/>
                <a:latin typeface="+mn-lt"/>
                <a:ea typeface="+mn-ea"/>
                <a:cs typeface="+mn-cs"/>
              </a:rPr>
              <a:t>Advisory Board research shows there are three guiding principles for an</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effective medical group board:</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marL="228600" indent="-228600">
              <a:buFont typeface="+mj-lt"/>
              <a:buAutoNum type="arabicPeriod"/>
            </a:pPr>
            <a:r>
              <a:rPr lang="en-US" sz="900" kern="1200" dirty="0">
                <a:solidFill>
                  <a:schemeClr val="tx1"/>
                </a:solidFill>
                <a:effectLst/>
                <a:latin typeface="+mn-lt"/>
                <a:ea typeface="+mn-ea"/>
                <a:cs typeface="+mn-cs"/>
              </a:rPr>
              <a:t>The board must be </a:t>
            </a:r>
            <a:r>
              <a:rPr lang="en-US" sz="900" u="sng" kern="1200" dirty="0">
                <a:solidFill>
                  <a:schemeClr val="tx1"/>
                </a:solidFill>
                <a:effectLst/>
                <a:latin typeface="+mn-lt"/>
                <a:ea typeface="+mn-ea"/>
                <a:cs typeface="+mn-cs"/>
              </a:rPr>
              <a:t>dedicated to the organization as a whole</a:t>
            </a:r>
            <a:r>
              <a:rPr lang="en-US" sz="900" kern="1200" dirty="0">
                <a:solidFill>
                  <a:schemeClr val="tx1"/>
                </a:solidFill>
                <a:effectLst/>
                <a:latin typeface="+mn-lt"/>
                <a:ea typeface="+mn-ea"/>
                <a:cs typeface="+mn-cs"/>
              </a:rPr>
              <a:t>, not focused on individual practices or constituencies. This also means the board should be focused on the group’s long-term interests, not just on what benefits physicians in the immediate</a:t>
            </a:r>
            <a:r>
              <a:rPr lang="en-US" sz="900" kern="1200" baseline="0" dirty="0">
                <a:solidFill>
                  <a:schemeClr val="tx1"/>
                </a:solidFill>
                <a:effectLst/>
                <a:latin typeface="+mn-lt"/>
                <a:ea typeface="+mn-ea"/>
                <a:cs typeface="+mn-cs"/>
              </a:rPr>
              <a:t> term</a:t>
            </a:r>
            <a:r>
              <a:rPr lang="en-US" sz="900" kern="1200" dirty="0">
                <a:solidFill>
                  <a:schemeClr val="tx1"/>
                </a:solidFill>
                <a:effectLst/>
                <a:latin typeface="+mn-lt"/>
                <a:ea typeface="+mn-ea"/>
                <a:cs typeface="+mn-cs"/>
              </a:rPr>
              <a:t>.</a:t>
            </a:r>
            <a:br>
              <a:rPr lang="en-US" sz="900" kern="1200" dirty="0">
                <a:solidFill>
                  <a:schemeClr val="tx1"/>
                </a:solidFill>
                <a:effectLst/>
                <a:latin typeface="+mn-lt"/>
                <a:ea typeface="+mn-ea"/>
                <a:cs typeface="+mn-cs"/>
              </a:rPr>
            </a:br>
            <a:endParaRPr lang="en-US" sz="900" kern="1200" dirty="0">
              <a:solidFill>
                <a:schemeClr val="tx1"/>
              </a:solidFill>
              <a:effectLst/>
              <a:latin typeface="+mn-lt"/>
              <a:ea typeface="+mn-ea"/>
              <a:cs typeface="+mn-cs"/>
            </a:endParaRPr>
          </a:p>
          <a:p>
            <a:pPr marL="228600" indent="-228600">
              <a:buFont typeface="+mj-lt"/>
              <a:buAutoNum type="arabicPeriod"/>
            </a:pPr>
            <a:r>
              <a:rPr lang="en-US" sz="1000" kern="1200" dirty="0">
                <a:solidFill>
                  <a:schemeClr val="tx1"/>
                </a:solidFill>
                <a:effectLst/>
                <a:latin typeface="+mn-lt"/>
                <a:ea typeface="+mn-ea"/>
                <a:cs typeface="+mn-cs"/>
              </a:rPr>
              <a:t>The board must be </a:t>
            </a:r>
            <a:r>
              <a:rPr lang="en-US" sz="1000" u="sng" kern="1200" dirty="0">
                <a:solidFill>
                  <a:schemeClr val="tx1"/>
                </a:solidFill>
                <a:effectLst/>
                <a:latin typeface="+mn-lt"/>
                <a:ea typeface="+mn-ea"/>
                <a:cs typeface="+mn-cs"/>
              </a:rPr>
              <a:t>focused on governance</a:t>
            </a:r>
            <a:r>
              <a:rPr lang="en-US" sz="1000" kern="1200" dirty="0">
                <a:solidFill>
                  <a:schemeClr val="tx1"/>
                </a:solidFill>
                <a:effectLst/>
                <a:latin typeface="+mn-lt"/>
                <a:ea typeface="+mn-ea"/>
                <a:cs typeface="+mn-cs"/>
              </a:rPr>
              <a:t>, not management. I’ll explain what I mean by this on the</a:t>
            </a:r>
            <a:r>
              <a:rPr lang="en-US" sz="1000" kern="1200" baseline="0" dirty="0">
                <a:solidFill>
                  <a:schemeClr val="tx1"/>
                </a:solidFill>
                <a:effectLst/>
                <a:latin typeface="+mn-lt"/>
                <a:ea typeface="+mn-ea"/>
                <a:cs typeface="+mn-cs"/>
              </a:rPr>
              <a:t> next slide.</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marL="228600" indent="-228600">
              <a:buFont typeface="+mj-lt"/>
              <a:buAutoNum type="arabicPeriod"/>
            </a:pPr>
            <a:r>
              <a:rPr lang="en-US" sz="1000" kern="1200" dirty="0">
                <a:solidFill>
                  <a:schemeClr val="tx1"/>
                </a:solidFill>
                <a:effectLst/>
                <a:latin typeface="+mn-lt"/>
                <a:ea typeface="+mn-ea"/>
                <a:cs typeface="+mn-cs"/>
              </a:rPr>
              <a:t>The board must be </a:t>
            </a:r>
            <a:r>
              <a:rPr lang="en-US" sz="1000" u="sng" kern="1200" dirty="0">
                <a:solidFill>
                  <a:schemeClr val="tx1"/>
                </a:solidFill>
                <a:effectLst/>
                <a:latin typeface="+mn-lt"/>
                <a:ea typeface="+mn-ea"/>
                <a:cs typeface="+mn-cs"/>
              </a:rPr>
              <a:t>effective at executing its role</a:t>
            </a:r>
            <a:r>
              <a:rPr lang="en-US" sz="1000" kern="1200" dirty="0">
                <a:solidFill>
                  <a:schemeClr val="tx1"/>
                </a:solidFill>
                <a:effectLst/>
                <a:latin typeface="+mn-lt"/>
                <a:ea typeface="+mn-ea"/>
                <a:cs typeface="+mn-cs"/>
              </a:rPr>
              <a:t>. It must have complete authority, delegate that authority effectivity, and run efficient meetings.</a:t>
            </a:r>
          </a:p>
          <a:p>
            <a:pPr marL="228600" indent="-228600">
              <a:buFont typeface="+mj-lt"/>
              <a:buAutoNum type="arabicPeriod"/>
            </a:pPr>
            <a:endParaRPr lang="en-US" sz="1000" kern="1200" dirty="0">
              <a:solidFill>
                <a:schemeClr val="tx1"/>
              </a:solidFill>
              <a:effectLst/>
              <a:latin typeface="+mn-lt"/>
              <a:ea typeface="+mn-ea"/>
              <a:cs typeface="+mn-cs"/>
            </a:endParaRPr>
          </a:p>
          <a:p>
            <a:pPr marL="0" indent="0">
              <a:buFont typeface="+mj-lt"/>
              <a:buNone/>
            </a:pPr>
            <a:r>
              <a:rPr lang="en-US" sz="1000" kern="1200" dirty="0">
                <a:solidFill>
                  <a:schemeClr val="tx1"/>
                </a:solidFill>
                <a:effectLst/>
                <a:latin typeface="+mn-lt"/>
                <a:ea typeface="+mn-ea"/>
                <a:cs typeface="+mn-cs"/>
              </a:rPr>
              <a:t>Now that we know what makes a board effective, let’s discuss the</a:t>
            </a:r>
            <a:r>
              <a:rPr lang="en-US" sz="1000" kern="1200" baseline="0" dirty="0">
                <a:solidFill>
                  <a:schemeClr val="tx1"/>
                </a:solidFill>
                <a:effectLst/>
                <a:latin typeface="+mn-lt"/>
                <a:ea typeface="+mn-ea"/>
                <a:cs typeface="+mn-cs"/>
              </a:rPr>
              <a:t> role of the board and what that means at an individual level.</a:t>
            </a:r>
            <a:endParaRPr lang="en-US" sz="10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56549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First let’s talk about where the board spends its time.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Ultimately, every operational, staffing, or accounting issue rolls up to the board. But, if the board spends its time and energy on </a:t>
            </a:r>
            <a:r>
              <a:rPr lang="en-US" sz="1000" u="sng" kern="1200" dirty="0">
                <a:solidFill>
                  <a:schemeClr val="tx1"/>
                </a:solidFill>
                <a:effectLst/>
                <a:latin typeface="+mn-lt"/>
                <a:ea typeface="+mn-ea"/>
                <a:cs typeface="+mn-cs"/>
              </a:rPr>
              <a:t>operations</a:t>
            </a:r>
            <a:r>
              <a:rPr lang="en-US" sz="1000" kern="1200" dirty="0">
                <a:solidFill>
                  <a:schemeClr val="tx1"/>
                </a:solidFill>
                <a:effectLst/>
                <a:latin typeface="+mn-lt"/>
                <a:ea typeface="+mn-ea"/>
                <a:cs typeface="+mn-cs"/>
              </a:rPr>
              <a:t>, it will not be able to focus on the things that are more important in the long-term, like setting strategy for the organization and making hard decisions about things like investments and culture.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Prioritizing</a:t>
            </a:r>
            <a:r>
              <a:rPr lang="en-US" sz="1000" kern="1200" baseline="0" dirty="0">
                <a:solidFill>
                  <a:schemeClr val="tx1"/>
                </a:solidFill>
                <a:effectLst/>
                <a:latin typeface="+mn-lt"/>
                <a:ea typeface="+mn-ea"/>
                <a:cs typeface="+mn-cs"/>
              </a:rPr>
              <a:t> board time</a:t>
            </a:r>
            <a:r>
              <a:rPr lang="en-US" sz="1000" kern="1200" dirty="0">
                <a:solidFill>
                  <a:schemeClr val="tx1"/>
                </a:solidFill>
                <a:effectLst/>
                <a:latin typeface="+mn-lt"/>
                <a:ea typeface="+mn-ea"/>
                <a:cs typeface="+mn-cs"/>
              </a:rPr>
              <a:t> comes down to the distinction between governance and management. Effective boards engage in high-level thinking and set vision, monitor performance, and make major decisions—the tasks outlined on the left of this slide.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chemeClr val="tx1"/>
                </a:solidFill>
                <a:effectLst/>
                <a:latin typeface="+mn-lt"/>
                <a:ea typeface="+mn-ea"/>
                <a:cs typeface="+mn-cs"/>
              </a:rPr>
              <a:t>Whereas, management is focused primarily on day-to-day operations and execution of the directional guidance that the governing body gives—the tasks on the right of this slide. Effective groups delegate management duties to the CEO and committees to free-up board time for strategy.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6377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what does</a:t>
            </a:r>
            <a:r>
              <a:rPr lang="en-US" baseline="0" dirty="0"/>
              <a:t> governance look like? The board has a number of core strategic responsibilities.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These can be divided into ongoing oversight of performance metrics and annual tasks:</a:t>
            </a:r>
          </a:p>
          <a:p>
            <a:pPr marL="171450" indent="-171450">
              <a:buFont typeface="Arial" panose="020B0604020202020204" pitchFamily="34" charset="0"/>
              <a:buChar char="•"/>
            </a:pPr>
            <a:r>
              <a:rPr lang="en-US" b="1" baseline="0" dirty="0"/>
              <a:t>Ongoing oversight</a:t>
            </a:r>
            <a:r>
              <a:rPr lang="en-US" baseline="0" dirty="0"/>
              <a:t>: Boards must exercise oversight of group finances, quality, management performance, and compliance to ensure the group is meeting its goals. A few examples of metrics the board should continuously monitor are listed on the left.</a:t>
            </a:r>
          </a:p>
          <a:p>
            <a:pPr marL="171450" indent="-171450">
              <a:buFont typeface="Arial" panose="020B0604020202020204" pitchFamily="34" charset="0"/>
              <a:buChar char="•"/>
            </a:pPr>
            <a:r>
              <a:rPr lang="en-US" b="1" baseline="0" dirty="0"/>
              <a:t>Tasks completed by the board</a:t>
            </a:r>
            <a:r>
              <a:rPr lang="en-US" baseline="0" dirty="0"/>
              <a:t>: In addition to the responsibilities listed on the left, the board must also tackle several big decisions each year. A few examples of tasks that fall into this category are developing a strategic plan, approving the budget, and making acquisition decisions.</a:t>
            </a:r>
            <a:endParaRPr lang="en-US" dirty="0"/>
          </a:p>
        </p:txBody>
      </p:sp>
    </p:spTree>
    <p:extLst>
      <p:ext uri="{BB962C8B-B14F-4D97-AF65-F5344CB8AC3E}">
        <p14:creationId xmlns:p14="http://schemas.microsoft.com/office/powerpoint/2010/main" val="371025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dirty="0"/>
              <a:t>To make decisions, boar</a:t>
            </a:r>
            <a:r>
              <a:rPr lang="en-US" baseline="0" dirty="0"/>
              <a:t>d members must keep the interests of shareholders in mind.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is important because board members are elected to serve as fiduciaries of the corporation. A fiduciary is an individual entrusted to act on behalf of someone else—in our case the physician shareholders.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Board members owe three fiduciary duties to shareholder and can be held legally responsible by their shareholders for failing to fulfill these duties</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The three</a:t>
            </a:r>
            <a:r>
              <a:rPr lang="en-US" baseline="0" dirty="0"/>
              <a:t> core fiduciary duties are: </a:t>
            </a:r>
          </a:p>
          <a:p>
            <a:pPr marL="171450" indent="-171450">
              <a:buFont typeface="Arial" panose="020B0604020202020204" pitchFamily="34" charset="0"/>
              <a:buChar char="•"/>
            </a:pPr>
            <a:r>
              <a:rPr lang="en-US" b="1" baseline="0" dirty="0"/>
              <a:t>Duty of Care</a:t>
            </a:r>
            <a:r>
              <a:rPr lang="en-US" b="0" baseline="0" dirty="0"/>
              <a:t> (includes duty of oversight): B</a:t>
            </a:r>
            <a:r>
              <a:rPr lang="en-US" baseline="0" dirty="0"/>
              <a:t>oard members are obligated to act in good faith and oversee and monitor all aspects of organizational performance. This means the board should proactively obtain reasonably available information and disclose any knowledge they have around the organization’s finances, assets, care quality, personnel, and reputation in order to make the best and most well-informed decisions on behalf of the organization.</a:t>
            </a:r>
            <a:br>
              <a:rPr lang="en-US" baseline="0" dirty="0"/>
            </a:br>
            <a:endParaRPr lang="en-US" baseline="0" dirty="0"/>
          </a:p>
          <a:p>
            <a:pPr marL="171450" indent="-171450">
              <a:buFont typeface="Arial" panose="020B0604020202020204" pitchFamily="34" charset="0"/>
              <a:buChar char="•"/>
            </a:pPr>
            <a:r>
              <a:rPr lang="en-US" b="1" baseline="0" dirty="0"/>
              <a:t>Duty of Loyalty</a:t>
            </a:r>
            <a:r>
              <a:rPr lang="en-US" b="0" baseline="0" dirty="0"/>
              <a:t>: Board members must put the interest of the organization as a whole before all others, including personal interests (e.g. investments, roles at other organizations) and constituency interests (e.g. board member’s specialty or care site). To uphold this duty, board members must keep board discussions confidential and disclose conflicts of interest.</a:t>
            </a:r>
            <a:br>
              <a:rPr lang="en-US" b="0" baseline="0" dirty="0"/>
            </a:br>
            <a:endParaRPr lang="en-US" baseline="0" dirty="0"/>
          </a:p>
          <a:p>
            <a:pPr marL="171450" indent="-171450">
              <a:buFont typeface="Arial" panose="020B0604020202020204" pitchFamily="34" charset="0"/>
              <a:buChar char="•"/>
            </a:pPr>
            <a:r>
              <a:rPr lang="en-US" b="1" baseline="0" dirty="0"/>
              <a:t>Duty of Obedience</a:t>
            </a:r>
            <a:r>
              <a:rPr lang="en-US" b="0" baseline="0" dirty="0"/>
              <a:t>: Board members must comply with corporate by-laws, internal governing documents, and state and federal law. In non-profit settings, to uphold duty of obedience </a:t>
            </a:r>
            <a:r>
              <a:rPr lang="en-US" baseline="0" dirty="0"/>
              <a:t>boards must also make decisions to advance the mission and charitable purpose of the organization.</a:t>
            </a:r>
            <a:endParaRPr lang="en-US" dirty="0"/>
          </a:p>
          <a:p>
            <a:endParaRPr lang="en-US" dirty="0"/>
          </a:p>
        </p:txBody>
      </p:sp>
    </p:spTree>
    <p:extLst>
      <p:ext uri="{BB962C8B-B14F-4D97-AF65-F5344CB8AC3E}">
        <p14:creationId xmlns:p14="http://schemas.microsoft.com/office/powerpoint/2010/main" val="208933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mj-lt"/>
              <a:buNone/>
            </a:pPr>
            <a:r>
              <a:rPr lang="en-US" dirty="0"/>
              <a:t>Your fiduciary responsibilities should always be top-of-mind as a board member. But being an effective contributor to the board also requires strong interpersonal</a:t>
            </a:r>
            <a:r>
              <a:rPr lang="en-US" baseline="0" dirty="0"/>
              <a:t> and time management skills. </a:t>
            </a:r>
          </a:p>
          <a:p>
            <a:pPr marL="0" indent="0">
              <a:buFont typeface="+mj-lt"/>
              <a:buNone/>
            </a:pPr>
            <a:endParaRPr lang="en-US" baseline="0" dirty="0"/>
          </a:p>
          <a:p>
            <a:pPr marL="0" indent="0">
              <a:buFont typeface="+mj-lt"/>
              <a:buNone/>
            </a:pPr>
            <a:r>
              <a:rPr lang="en-US" baseline="0" dirty="0"/>
              <a:t>We’ve compiled a list of ten </a:t>
            </a:r>
            <a:r>
              <a:rPr lang="en-US" dirty="0"/>
              <a:t>principles for board member conduct to help new board members make the most of</a:t>
            </a:r>
            <a:r>
              <a:rPr lang="en-US" baseline="0" dirty="0"/>
              <a:t> their board service:</a:t>
            </a:r>
            <a:endParaRPr lang="en-US" dirty="0"/>
          </a:p>
          <a:p>
            <a:pPr marL="228600" indent="-228600">
              <a:buFont typeface="+mj-lt"/>
              <a:buAutoNum type="arabicPeriod"/>
            </a:pPr>
            <a:r>
              <a:rPr lang="en-US" b="1" dirty="0"/>
              <a:t>Focus</a:t>
            </a:r>
            <a:r>
              <a:rPr lang="en-US" b="1" baseline="0" dirty="0"/>
              <a:t> on shareholder interests</a:t>
            </a:r>
            <a:r>
              <a:rPr lang="en-US" baseline="0" dirty="0"/>
              <a:t>. As a fiduciary, the board should focus on the long-term goals of the shareholder.</a:t>
            </a:r>
          </a:p>
          <a:p>
            <a:pPr marL="228600" indent="-228600">
              <a:buFont typeface="+mj-lt"/>
              <a:buAutoNum type="arabicPeriod"/>
            </a:pPr>
            <a:r>
              <a:rPr lang="en-US" b="1" baseline="0" dirty="0"/>
              <a:t>Remember that the board speaks with one voice</a:t>
            </a:r>
            <a:r>
              <a:rPr lang="en-US" baseline="0" dirty="0"/>
              <a:t>. </a:t>
            </a:r>
            <a:r>
              <a:rPr lang="en-US" sz="1000" b="0" i="0" u="none" strike="noStrike" kern="1200" baseline="0" dirty="0">
                <a:solidFill>
                  <a:schemeClr val="tx1"/>
                </a:solidFill>
                <a:latin typeface="+mn-lt"/>
                <a:ea typeface="+mn-ea"/>
                <a:cs typeface="+mn-cs"/>
              </a:rPr>
              <a:t>Keep board discussions confidential; ensure all private communications are fully consistent with board decisions and communication plan; avoid actions or speech that undermine board decisions even when one disagrees with the board majority.</a:t>
            </a:r>
            <a:endParaRPr lang="en-US" baseline="0" dirty="0"/>
          </a:p>
          <a:p>
            <a:pPr marL="228600" indent="-228600">
              <a:buFont typeface="+mj-lt"/>
              <a:buAutoNum type="arabicPeriod"/>
            </a:pPr>
            <a:r>
              <a:rPr lang="en-US" b="1" baseline="0" dirty="0"/>
              <a:t>Do your homework</a:t>
            </a:r>
            <a:r>
              <a:rPr lang="en-US" baseline="0" dirty="0"/>
              <a:t>. Come to meetings prepared. Review all relevant internal and external materials and pursue continual education on industry and local trends.</a:t>
            </a:r>
          </a:p>
          <a:p>
            <a:pPr marL="228600" indent="-228600">
              <a:buFont typeface="+mj-lt"/>
              <a:buAutoNum type="arabicPeriod"/>
            </a:pPr>
            <a:r>
              <a:rPr lang="en-US" b="1" baseline="0" dirty="0"/>
              <a:t>Don’t be afraid to ask</a:t>
            </a:r>
            <a:r>
              <a:rPr lang="en-US" baseline="0" dirty="0"/>
              <a:t>. Each board member is responsible for asking probing questions that ensure board and management accountability, and raise potential concerns.</a:t>
            </a:r>
          </a:p>
          <a:p>
            <a:pPr marL="228600" indent="-228600">
              <a:buFont typeface="+mj-lt"/>
              <a:buAutoNum type="arabicPeriod"/>
            </a:pPr>
            <a:r>
              <a:rPr lang="en-US" b="1" baseline="0" dirty="0"/>
              <a:t>Engage in respectful debate</a:t>
            </a:r>
            <a:r>
              <a:rPr lang="en-US" baseline="0" dirty="0"/>
              <a:t>. Productive disagreement and debate are key to effective governance.</a:t>
            </a:r>
          </a:p>
          <a:p>
            <a:pPr marL="228600" indent="-228600">
              <a:buFont typeface="+mj-lt"/>
              <a:buAutoNum type="arabicPeriod"/>
            </a:pPr>
            <a:r>
              <a:rPr lang="en-US" b="1" baseline="0" dirty="0"/>
              <a:t>Be careful but decisive</a:t>
            </a:r>
            <a:r>
              <a:rPr lang="en-US" baseline="0" dirty="0"/>
              <a:t>. To lead the group in a rapidly changing market and support the CEO board members must be thorough, but resolve issues in a timely fashion.</a:t>
            </a:r>
          </a:p>
          <a:p>
            <a:pPr marL="228600" indent="-228600">
              <a:buFont typeface="+mj-lt"/>
              <a:buAutoNum type="arabicPeriod"/>
            </a:pPr>
            <a:r>
              <a:rPr lang="en-US" b="1" baseline="0" dirty="0"/>
              <a:t>Stay positive</a:t>
            </a:r>
            <a:r>
              <a:rPr lang="en-US" baseline="0" dirty="0"/>
              <a:t>. Negativity from leadership has great impact. Avoid critical, incendiary, and accusatory comments.</a:t>
            </a:r>
          </a:p>
          <a:p>
            <a:pPr marL="228600" indent="-228600">
              <a:buFont typeface="+mj-lt"/>
              <a:buAutoNum type="arabicPeriod"/>
            </a:pPr>
            <a:r>
              <a:rPr lang="en-US" b="1" baseline="0" dirty="0"/>
              <a:t>Manage discussion length</a:t>
            </a:r>
            <a:r>
              <a:rPr lang="en-US" baseline="0" dirty="0"/>
              <a:t>. Complete discussion within the time specified by the agenda to make the best use of valuable board time and ensure board member engagement.</a:t>
            </a:r>
          </a:p>
          <a:p>
            <a:pPr marL="228600" indent="-228600">
              <a:buFont typeface="+mj-lt"/>
              <a:buAutoNum type="arabicPeriod"/>
            </a:pPr>
            <a:r>
              <a:rPr lang="en-US" b="1" baseline="0" dirty="0"/>
              <a:t>Play to your strengths</a:t>
            </a:r>
            <a:r>
              <a:rPr lang="en-US" baseline="0" dirty="0"/>
              <a:t>. Understand the unique experience and skillset you bring to the table, and lead in those areas.</a:t>
            </a:r>
          </a:p>
          <a:p>
            <a:pPr marL="228600" indent="-228600">
              <a:buFont typeface="+mj-lt"/>
              <a:buAutoNum type="arabicPeriod"/>
            </a:pPr>
            <a:r>
              <a:rPr lang="en-US" b="1" baseline="0" dirty="0"/>
              <a:t>Be a champion</a:t>
            </a:r>
            <a:r>
              <a:rPr lang="en-US" baseline="0" dirty="0"/>
              <a:t>. Advocate for your organization within the community, and for the board and executive team within the organization.</a:t>
            </a:r>
          </a:p>
          <a:p>
            <a:pPr marL="228600" indent="-228600">
              <a:buFont typeface="+mj-lt"/>
              <a:buAutoNum type="arabicPeriod"/>
            </a:pPr>
            <a:endParaRPr lang="en-US" baseline="0" dirty="0"/>
          </a:p>
          <a:p>
            <a:pPr marL="0" indent="0">
              <a:buFont typeface="+mj-lt"/>
              <a:buNone/>
            </a:pPr>
            <a:r>
              <a:rPr lang="en-US" i="1" baseline="0" dirty="0"/>
              <a:t>Optional discussion: </a:t>
            </a:r>
            <a:r>
              <a:rPr lang="en-US" baseline="0" dirty="0"/>
              <a:t>Ask tenured board members to share additional tips and advice with new members of the board:</a:t>
            </a:r>
          </a:p>
          <a:p>
            <a:pPr marL="171450" indent="-171450">
              <a:buFont typeface="Arial" panose="020B0604020202020204" pitchFamily="34" charset="0"/>
              <a:buChar char="•"/>
            </a:pPr>
            <a:r>
              <a:rPr lang="en-US" baseline="0" dirty="0"/>
              <a:t>Is there anything you would add to this list?</a:t>
            </a:r>
          </a:p>
          <a:p>
            <a:pPr marL="171450" indent="-171450">
              <a:buFont typeface="Arial" panose="020B0604020202020204" pitchFamily="34" charset="0"/>
              <a:buChar char="•"/>
            </a:pPr>
            <a:r>
              <a:rPr lang="en-US" baseline="0" dirty="0"/>
              <a:t>Which of these principles was most valuable in your fist year of board service?</a:t>
            </a:r>
            <a:endParaRPr lang="en-US" dirty="0"/>
          </a:p>
          <a:p>
            <a:endParaRPr lang="en-US" dirty="0"/>
          </a:p>
        </p:txBody>
      </p:sp>
    </p:spTree>
    <p:extLst>
      <p:ext uri="{BB962C8B-B14F-4D97-AF65-F5344CB8AC3E}">
        <p14:creationId xmlns:p14="http://schemas.microsoft.com/office/powerpoint/2010/main" val="380086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46063"/>
            <a:ext cx="6527800" cy="4895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addition to your</a:t>
            </a:r>
            <a:r>
              <a:rPr lang="en-US" baseline="0" dirty="0"/>
              <a:t> formal roles and responsibilities as a board member, I want to stress the importance of ongoing self-education. </a:t>
            </a:r>
            <a:r>
              <a:rPr lang="en-US" dirty="0"/>
              <a:t>In </a:t>
            </a:r>
            <a:r>
              <a:rPr lang="en-US" baseline="0" dirty="0"/>
              <a:t>today’s rapidly changing healthcare market, we need board members to understand the competitive landscape and build the change management skills needed to win buy-in for board decisions.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recommend focusing on the following three areas:</a:t>
            </a:r>
          </a:p>
          <a:p>
            <a:pPr marL="228600" indent="-228600">
              <a:buFont typeface="+mj-lt"/>
              <a:buAutoNum type="arabicPeriod"/>
            </a:pPr>
            <a:r>
              <a:rPr lang="en-US" b="1" baseline="0" dirty="0"/>
              <a:t>Governance</a:t>
            </a:r>
            <a:r>
              <a:rPr lang="en-US" baseline="0" dirty="0"/>
              <a:t>: The board should have a strong understanding of good governance—much of what we covered today. That being said, board members should strive to stay up-to-date on internal governance policies and uphold fiduciary duties.</a:t>
            </a:r>
          </a:p>
          <a:p>
            <a:pPr marL="228600" indent="-228600">
              <a:buFont typeface="Arial" panose="020B0604020202020204" pitchFamily="34" charset="0"/>
              <a:buAutoNum type="arabicPeriod"/>
            </a:pPr>
            <a:r>
              <a:rPr lang="en-US" b="1" baseline="0" dirty="0"/>
              <a:t>Strategy development</a:t>
            </a:r>
            <a:r>
              <a:rPr lang="en-US" baseline="0" dirty="0"/>
              <a:t>: Because the board contributes to and approves the strategic plan and budget, board members need to understand national and local market trends and develop business skills—in additional to their clinical expertise.</a:t>
            </a:r>
          </a:p>
          <a:p>
            <a:pPr marL="228600" indent="-228600">
              <a:buFont typeface="Arial" panose="020B0604020202020204" pitchFamily="34" charset="0"/>
              <a:buAutoNum type="arabicPeriod"/>
            </a:pPr>
            <a:r>
              <a:rPr lang="en-US" b="1" baseline="0" dirty="0"/>
              <a:t>Change management</a:t>
            </a:r>
            <a:r>
              <a:rPr lang="en-US" baseline="0" dirty="0"/>
              <a:t>: Increasingly we need board members to be change leaders as we need to make difficult decisions with long-term consequences. Some important change management skills to develop as a member of the board are persuasion, to gain buy-in for group-wide initiatives, and having difficult conversations with peers about the rationale for a particular decision.</a:t>
            </a:r>
          </a:p>
        </p:txBody>
      </p:sp>
    </p:spTree>
    <p:extLst>
      <p:ext uri="{BB962C8B-B14F-4D97-AF65-F5344CB8AC3E}">
        <p14:creationId xmlns:p14="http://schemas.microsoft.com/office/powerpoint/2010/main" val="352681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To support you in building skills and expertise in each of these areas, we’ve mapped the top Advisory Board resources to each stage of board member training on this slide.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Use this as a starting point for your self-education.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i="1" baseline="0" dirty="0"/>
              <a:t>Optional discussion:</a:t>
            </a:r>
            <a:endParaRPr lang="en-US" b="1" i="1" baseline="0" dirty="0"/>
          </a:p>
          <a:p>
            <a:pPr marL="171450" indent="-171450">
              <a:buFont typeface="Arial" panose="020B0604020202020204" pitchFamily="34" charset="0"/>
              <a:buChar char="•"/>
            </a:pPr>
            <a:r>
              <a:rPr lang="en-US" b="0" i="1" baseline="0" dirty="0"/>
              <a:t>As we develop this year’s onboarding and leadership training curriculum, what topics from today’s discussion are you most interested in?</a:t>
            </a:r>
          </a:p>
          <a:p>
            <a:pPr marL="171450" indent="-171450">
              <a:buFont typeface="Arial" panose="020B0604020202020204" pitchFamily="34" charset="0"/>
              <a:buChar char="•"/>
            </a:pPr>
            <a:r>
              <a:rPr lang="en-US" b="0" i="1" baseline="0" dirty="0"/>
              <a:t>Which areas would you like organizational support in skill building?</a:t>
            </a:r>
          </a:p>
        </p:txBody>
      </p:sp>
    </p:spTree>
    <p:extLst>
      <p:ext uri="{BB962C8B-B14F-4D97-AF65-F5344CB8AC3E}">
        <p14:creationId xmlns:p14="http://schemas.microsoft.com/office/powerpoint/2010/main" val="1532866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tm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401986"/>
            <a:ext cx="2502244" cy="439861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14681" y="1537982"/>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projection</a:t>
            </a:r>
          </a:p>
        </p:txBody>
      </p:sp>
      <p:cxnSp>
        <p:nvCxnSpPr>
          <p:cNvPr id="25" name="Straight Connector 24"/>
          <p:cNvCxnSpPr/>
          <p:nvPr userDrawn="1"/>
        </p:nvCxnSpPr>
        <p:spPr bwMode="white">
          <a:xfrm>
            <a:off x="222039" y="2406497"/>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22039" y="2484809"/>
            <a:ext cx="2173362" cy="169277"/>
          </a:xfrm>
          <a:prstGeom prst="rect">
            <a:avLst/>
          </a:prstGeom>
          <a:noFill/>
        </p:spPr>
        <p:txBody>
          <a:bodyPr wrap="square" lIns="0" tIns="0" rIns="0" bIns="0" rtlCol="0">
            <a:spAutoFit/>
          </a:bodyPr>
          <a:lstStyle/>
          <a:p>
            <a:pPr>
              <a:spcBef>
                <a:spcPts val="500"/>
              </a:spcBef>
            </a:pPr>
            <a:r>
              <a:rPr lang="pt-BR" sz="1100" dirty="0">
                <a:solidFill>
                  <a:schemeClr val="bg1"/>
                </a:solidFill>
              </a:rPr>
              <a:t>All projected presentations:</a:t>
            </a:r>
          </a:p>
        </p:txBody>
      </p:sp>
      <p:sp>
        <p:nvSpPr>
          <p:cNvPr id="32" name="TextBox 31"/>
          <p:cNvSpPr txBox="1"/>
          <p:nvPr userDrawn="1"/>
        </p:nvSpPr>
        <p:spPr bwMode="gray">
          <a:xfrm>
            <a:off x="406211" y="2789022"/>
            <a:ext cx="1344839" cy="102592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000" dirty="0">
                <a:solidFill>
                  <a:schemeClr val="bg1"/>
                </a:solidFill>
              </a:rPr>
              <a:t>National meetings</a:t>
            </a:r>
          </a:p>
          <a:p>
            <a:pPr marL="112713" indent="-112713">
              <a:spcBef>
                <a:spcPts val="500"/>
              </a:spcBef>
              <a:buFont typeface="Arial" panose="020B0604020202020204" pitchFamily="34" charset="0"/>
              <a:buChar char="•"/>
            </a:pPr>
            <a:r>
              <a:rPr lang="en-US" sz="1000" dirty="0" err="1">
                <a:solidFill>
                  <a:schemeClr val="bg1"/>
                </a:solidFill>
              </a:rPr>
              <a:t>Webconferences</a:t>
            </a:r>
            <a:endParaRPr lang="en-US" sz="1000" dirty="0">
              <a:solidFill>
                <a:schemeClr val="bg1"/>
              </a:solidFill>
            </a:endParaRPr>
          </a:p>
          <a:p>
            <a:pPr marL="112713" indent="-112713">
              <a:spcBef>
                <a:spcPts val="500"/>
              </a:spcBef>
              <a:buFont typeface="Arial" panose="020B0604020202020204" pitchFamily="34" charset="0"/>
              <a:buChar char="•"/>
            </a:pPr>
            <a:r>
              <a:rPr lang="en-US" sz="1000" dirty="0">
                <a:solidFill>
                  <a:schemeClr val="bg1"/>
                </a:solidFill>
              </a:rPr>
              <a:t>Roundtables</a:t>
            </a:r>
          </a:p>
          <a:p>
            <a:pPr marL="112713" indent="-112713">
              <a:spcBef>
                <a:spcPts val="500"/>
              </a:spcBef>
              <a:buFont typeface="Arial" panose="020B0604020202020204" pitchFamily="34" charset="0"/>
              <a:buChar char="•"/>
            </a:pPr>
            <a:r>
              <a:rPr lang="en-US" sz="1000" dirty="0" err="1">
                <a:solidFill>
                  <a:schemeClr val="bg1"/>
                </a:solidFill>
              </a:rPr>
              <a:t>Onsites</a:t>
            </a:r>
            <a:endParaRPr lang="en-US" sz="1000" dirty="0">
              <a:solidFill>
                <a:schemeClr val="bg1"/>
              </a:solidFill>
            </a:endParaRPr>
          </a:p>
          <a:p>
            <a:pPr marL="112713" indent="-112713">
              <a:spcBef>
                <a:spcPts val="500"/>
              </a:spcBef>
              <a:buFont typeface="Arial" panose="020B0604020202020204" pitchFamily="34" charset="0"/>
              <a:buChar char="•"/>
            </a:pPr>
            <a:r>
              <a:rPr lang="en-US" sz="1000" dirty="0">
                <a:solidFill>
                  <a:schemeClr val="bg1"/>
                </a:solidFill>
              </a:rPr>
              <a:t>Conferences</a:t>
            </a:r>
          </a:p>
        </p:txBody>
      </p:sp>
      <p:sp>
        <p:nvSpPr>
          <p:cNvPr id="34" name="Rectangle 33"/>
          <p:cNvSpPr/>
          <p:nvPr userDrawn="1"/>
        </p:nvSpPr>
        <p:spPr bwMode="gray">
          <a:xfrm>
            <a:off x="0" y="0"/>
            <a:ext cx="64008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SLIDE AFTER READING   |   2018</a:t>
            </a:r>
            <a:r>
              <a:rPr lang="en-US" sz="1200" b="1" baseline="0" dirty="0">
                <a:solidFill>
                  <a:schemeClr val="bg1"/>
                </a:solidFill>
              </a:rPr>
              <a:t> template edition</a:t>
            </a:r>
            <a:endParaRPr lang="en-US" sz="1200" b="1" dirty="0">
              <a:solidFill>
                <a:schemeClr val="bg1"/>
              </a:solidFill>
            </a:endParaRPr>
          </a:p>
        </p:txBody>
      </p:sp>
      <p:sp>
        <p:nvSpPr>
          <p:cNvPr id="35" name="Text Placeholder 7"/>
          <p:cNvSpPr txBox="1">
            <a:spLocks/>
          </p:cNvSpPr>
          <p:nvPr userDrawn="1"/>
        </p:nvSpPr>
        <p:spPr bwMode="gray">
          <a:xfrm>
            <a:off x="228388" y="3997303"/>
            <a:ext cx="2224431" cy="5642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000" b="1" dirty="0">
                <a:solidFill>
                  <a:schemeClr val="bg1"/>
                </a:solidFill>
              </a:rPr>
              <a:t>Need help? </a:t>
            </a:r>
          </a:p>
          <a:p>
            <a:pPr marL="0" indent="0" algn="l">
              <a:spcBef>
                <a:spcPts val="800"/>
              </a:spcBef>
              <a:buNone/>
            </a:pPr>
            <a:r>
              <a:rPr lang="en-US" sz="1000" dirty="0">
                <a:solidFill>
                  <a:schemeClr val="bg1"/>
                </a:solidFill>
              </a:rPr>
              <a:t>Visit </a:t>
            </a:r>
            <a:r>
              <a:rPr lang="en-US" sz="1000" b="1" dirty="0">
                <a:solidFill>
                  <a:schemeClr val="bg1"/>
                </a:solidFill>
              </a:rPr>
              <a:t>portals.advisory.com/</a:t>
            </a:r>
            <a:r>
              <a:rPr lang="en-US" sz="1000" b="1" dirty="0" err="1">
                <a:solidFill>
                  <a:schemeClr val="bg1"/>
                </a:solidFill>
              </a:rPr>
              <a:t>dss</a:t>
            </a:r>
            <a:r>
              <a:rPr lang="en-US" sz="1000" dirty="0">
                <a:solidFill>
                  <a:schemeClr val="bg1"/>
                </a:solidFill>
              </a:rPr>
              <a:t> or email </a:t>
            </a:r>
            <a:r>
              <a:rPr lang="en-US" sz="1000" b="1" dirty="0">
                <a:solidFill>
                  <a:schemeClr val="bg1"/>
                </a:solidFill>
              </a:rPr>
              <a:t>DSS_Requests@advisory.com</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55974" y="3310896"/>
            <a:ext cx="2785263" cy="1281448"/>
          </a:xfrm>
          <a:prstGeom prst="rect">
            <a:avLst/>
          </a:prstGeom>
        </p:spPr>
      </p:pic>
      <p:sp>
        <p:nvSpPr>
          <p:cNvPr id="13" name="Rectangle 12"/>
          <p:cNvSpPr/>
          <p:nvPr userDrawn="1"/>
        </p:nvSpPr>
        <p:spPr bwMode="gray">
          <a:xfrm>
            <a:off x="0" y="613310"/>
            <a:ext cx="2283012" cy="74971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97342" y="675662"/>
            <a:ext cx="1653708" cy="630859"/>
          </a:xfrm>
          <a:prstGeom prst="rect">
            <a:avLst/>
          </a:prstGeom>
        </p:spPr>
      </p:pic>
      <p:pic>
        <p:nvPicPr>
          <p:cNvPr id="17" name="Picture 16"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55973" y="612657"/>
            <a:ext cx="3436361" cy="2573941"/>
          </a:xfrm>
          <a:prstGeom prst="rect">
            <a:avLst/>
          </a:prstGeom>
          <a:ln w="6350">
            <a:solidFill>
              <a:schemeClr val="accent4"/>
            </a:solidFill>
          </a:ln>
        </p:spPr>
      </p:pic>
    </p:spTree>
    <p:custDataLst>
      <p:tags r:id="rId1"/>
    </p:custDataLst>
    <p:extLst>
      <p:ext uri="{BB962C8B-B14F-4D97-AF65-F5344CB8AC3E}">
        <p14:creationId xmlns:p14="http://schemas.microsoft.com/office/powerpoint/2010/main" val="239965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14325" y="1219200"/>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chemeClr val="bg1"/>
                </a:solidFill>
                <a:latin typeface="Arial" pitchFamily="34" charset="0"/>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cxnSp>
        <p:nvCxnSpPr>
          <p:cNvPr id="21" name="Straight Connector 20"/>
          <p:cNvCxnSpPr/>
          <p:nvPr userDrawn="1"/>
        </p:nvCxnSpPr>
        <p:spPr bwMode="gray">
          <a:xfrm>
            <a:off x="314325" y="1583777"/>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314325" y="4500396"/>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314325" y="1948354"/>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314325" y="2312931"/>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314325" y="2677508"/>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314325" y="3042085"/>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gray">
          <a:xfrm>
            <a:off x="314325" y="3406662"/>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gray">
          <a:xfrm>
            <a:off x="314325" y="3771239"/>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gray">
          <a:xfrm>
            <a:off x="314325" y="4135816"/>
            <a:ext cx="5772636" cy="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24438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3783170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3" name="Rectangle 2">
            <a:hlinkClick r:id="rId2"/>
          </p:cNvPr>
          <p:cNvSpPr/>
          <p:nvPr userDrawn="1"/>
        </p:nvSpPr>
        <p:spPr bwMode="gray">
          <a:xfrm>
            <a:off x="162397" y="3482330"/>
            <a:ext cx="28321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TextBox 4"/>
          <p:cNvSpPr txBox="1"/>
          <p:nvPr userDrawn="1"/>
        </p:nvSpPr>
        <p:spPr bwMode="gray">
          <a:xfrm>
            <a:off x="324325" y="4219115"/>
            <a:ext cx="2622930"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a:solidFill>
                  <a:schemeClr val="bg1"/>
                </a:solidFill>
              </a:rPr>
              <a:t>2445 M Street NW, Washington DC 20037</a:t>
            </a:r>
          </a:p>
          <a:p>
            <a:pPr algn="l">
              <a:lnSpc>
                <a:spcPct val="100000"/>
              </a:lnSpc>
              <a:spcBef>
                <a:spcPts val="0"/>
              </a:spcBef>
            </a:pPr>
            <a:r>
              <a:rPr lang="en-US" sz="1050" b="0" dirty="0">
                <a:solidFill>
                  <a:schemeClr val="bg1"/>
                </a:solidFill>
              </a:rPr>
              <a:t>1-202-266-5600 </a:t>
            </a:r>
            <a:r>
              <a:rPr lang="en-US" sz="900" dirty="0">
                <a:solidFill>
                  <a:schemeClr val="bg1"/>
                </a:solidFill>
              </a:rPr>
              <a:t>│</a:t>
            </a:r>
            <a:r>
              <a:rPr lang="en-US" sz="1050" b="0" dirty="0">
                <a:solidFill>
                  <a:schemeClr val="bg1"/>
                </a:solidFill>
              </a:rPr>
              <a:t> </a:t>
            </a:r>
            <a:r>
              <a:rPr lang="en-US" sz="1050" b="1" dirty="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7227" y="3518112"/>
            <a:ext cx="1693763" cy="646139"/>
          </a:xfrm>
          <a:prstGeom prst="rect">
            <a:avLst/>
          </a:prstGeom>
        </p:spPr>
      </p:pic>
    </p:spTree>
    <p:extLst>
      <p:ext uri="{BB962C8B-B14F-4D97-AF65-F5344CB8AC3E}">
        <p14:creationId xmlns:p14="http://schemas.microsoft.com/office/powerpoint/2010/main" val="75215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Top">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38610" y="1270833"/>
            <a:ext cx="2123105" cy="809925"/>
          </a:xfrm>
          <a:prstGeom prst="rect">
            <a:avLst/>
          </a:prstGeom>
          <a:noFill/>
          <a:ln>
            <a:noFill/>
          </a:ln>
        </p:spPr>
      </p:pic>
      <p:sp>
        <p:nvSpPr>
          <p:cNvPr id="2" name="Title 1"/>
          <p:cNvSpPr>
            <a:spLocks noGrp="1"/>
          </p:cNvSpPr>
          <p:nvPr userDrawn="1">
            <p:ph type="title" hasCustomPrompt="1"/>
          </p:nvPr>
        </p:nvSpPr>
        <p:spPr bwMode="gray">
          <a:xfrm>
            <a:off x="403894" y="3810900"/>
            <a:ext cx="5759450" cy="923330"/>
          </a:xfrm>
        </p:spPr>
        <p:txBody>
          <a:bodyPr/>
          <a:lstStyle>
            <a:lvl1pPr>
              <a:defRPr sz="3000">
                <a:solidFill>
                  <a:schemeClr val="tx1"/>
                </a:solidFill>
              </a:defRPr>
            </a:lvl1pPr>
          </a:lstStyle>
          <a:p>
            <a:r>
              <a:rPr lang="en-US" dirty="0"/>
              <a:t>Presentation Title – Arial 30pt Bold, Use Title Case</a:t>
            </a:r>
          </a:p>
        </p:txBody>
      </p:sp>
    </p:spTree>
    <p:extLst>
      <p:ext uri="{BB962C8B-B14F-4D97-AF65-F5344CB8AC3E}">
        <p14:creationId xmlns:p14="http://schemas.microsoft.com/office/powerpoint/2010/main" val="2503705324"/>
      </p:ext>
    </p:extLst>
  </p:cSld>
  <p:clrMapOvr>
    <a:masterClrMapping/>
  </p:clrMapOvr>
  <p:extLst>
    <p:ext uri="{DCECCB84-F9BA-43D5-87BE-67443E8EF086}">
      <p15:sldGuideLst xmlns:p15="http://schemas.microsoft.com/office/powerpoint/2012/main">
        <p15:guide id="1" pos="2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403894" y="91373"/>
            <a:ext cx="5682581" cy="246221"/>
          </a:xfrm>
        </p:spPr>
        <p:txBody>
          <a:bodyPr anchor="t" anchorCtr="0"/>
          <a:lstStyle>
            <a:lvl1pPr>
              <a:defRPr sz="1600" b="0">
                <a:solidFill>
                  <a:schemeClr val="tx1"/>
                </a:solidFill>
              </a:defRPr>
            </a:lvl1pPr>
          </a:lstStyle>
          <a:p>
            <a:r>
              <a:rPr lang="en-US" dirty="0"/>
              <a:t>Presentation subtitle – Arial 16pt regular, sentence case</a:t>
            </a:r>
          </a:p>
        </p:txBody>
      </p:sp>
      <p:cxnSp>
        <p:nvCxnSpPr>
          <p:cNvPr id="8" name="Straight Connector 7"/>
          <p:cNvCxnSpPr/>
          <p:nvPr userDrawn="1"/>
        </p:nvCxnSpPr>
        <p:spPr bwMode="gray">
          <a:xfrm>
            <a:off x="403894" y="2610807"/>
            <a:ext cx="201305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403894" y="2801414"/>
            <a:ext cx="1367601" cy="123111"/>
          </a:xfrm>
          <a:prstGeom prst="rect">
            <a:avLst/>
          </a:prstGeom>
          <a:noFill/>
        </p:spPr>
        <p:txBody>
          <a:bodyPr wrap="square" lIns="0" tIns="0" rIns="0" bIns="0" rtlCol="0">
            <a:spAutoFit/>
          </a:bodyPr>
          <a:lstStyle/>
          <a:p>
            <a:pPr>
              <a:spcBef>
                <a:spcPts val="500"/>
              </a:spcBef>
            </a:pPr>
            <a:r>
              <a:rPr lang="en-US" sz="800" b="1" dirty="0"/>
              <a:t>PRESENTED</a:t>
            </a:r>
            <a:r>
              <a:rPr lang="en-US" sz="800" b="1" baseline="0" dirty="0"/>
              <a:t> BY</a:t>
            </a:r>
            <a:endParaRPr lang="en-US" sz="800" b="1" dirty="0"/>
          </a:p>
        </p:txBody>
      </p:sp>
      <p:sp>
        <p:nvSpPr>
          <p:cNvPr id="13" name="Text Placeholder 4"/>
          <p:cNvSpPr>
            <a:spLocks noGrp="1"/>
          </p:cNvSpPr>
          <p:nvPr>
            <p:ph type="body" sz="quarter" idx="57" hasCustomPrompt="1"/>
          </p:nvPr>
        </p:nvSpPr>
        <p:spPr bwMode="gray">
          <a:xfrm>
            <a:off x="403894" y="3008123"/>
            <a:ext cx="2013051" cy="153888"/>
          </a:xfrm>
        </p:spPr>
        <p:txBody>
          <a:bodyPr anchor="t" anchorCtr="0">
            <a:normAutofit/>
          </a:bodyPr>
          <a:lstStyle>
            <a:lvl1pPr marL="0" indent="0">
              <a:spcBef>
                <a:spcPts val="0"/>
              </a:spcBef>
              <a:buNone/>
              <a:defRPr sz="100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a:t>Insert Program Name Here</a:t>
            </a:r>
          </a:p>
        </p:txBody>
      </p:sp>
      <p:sp>
        <p:nvSpPr>
          <p:cNvPr id="14" name="Text Placeholder 4"/>
          <p:cNvSpPr>
            <a:spLocks noGrp="1"/>
          </p:cNvSpPr>
          <p:nvPr>
            <p:ph type="body" sz="quarter" idx="62" hasCustomPrompt="1"/>
          </p:nvPr>
        </p:nvSpPr>
        <p:spPr bwMode="gray">
          <a:xfrm>
            <a:off x="403894" y="3244698"/>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a:t>advisory.com/XXXX</a:t>
            </a:r>
          </a:p>
        </p:txBody>
      </p:sp>
      <p:sp>
        <p:nvSpPr>
          <p:cNvPr id="15" name="Text Placeholder 4"/>
          <p:cNvSpPr>
            <a:spLocks noGrp="1"/>
          </p:cNvSpPr>
          <p:nvPr>
            <p:ph type="body" sz="quarter" idx="63" hasCustomPrompt="1"/>
          </p:nvPr>
        </p:nvSpPr>
        <p:spPr bwMode="gray">
          <a:xfrm>
            <a:off x="403894" y="3417354"/>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a:t>emailaddress@advisory.com</a:t>
            </a:r>
          </a:p>
        </p:txBody>
      </p:sp>
    </p:spTree>
    <p:extLst>
      <p:ext uri="{BB962C8B-B14F-4D97-AF65-F5344CB8AC3E}">
        <p14:creationId xmlns:p14="http://schemas.microsoft.com/office/powerpoint/2010/main" val="2625064288"/>
      </p:ext>
    </p:extLst>
  </p:cSld>
  <p:clrMapOvr>
    <a:masterClrMapping/>
  </p:clrMapOvr>
  <p:extLst>
    <p:ext uri="{DCECCB84-F9BA-43D5-87BE-67443E8EF086}">
      <p15:sldGuideLst xmlns:p15="http://schemas.microsoft.com/office/powerpoint/2012/main">
        <p15:guide id="1" pos="2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1-XXX-XXX-XXXX)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21" name="Straight Connector 20"/>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bwMode="gray">
          <a:xfrm>
            <a:off x="4953945" y="367428"/>
            <a:ext cx="1378894" cy="4425314"/>
          </a:xfrm>
          <a:prstGeom prst="rect">
            <a:avLst/>
          </a:prstGeom>
          <a:noFill/>
        </p:spPr>
        <p:txBody>
          <a:bodyPr wrap="square" lIns="0" tIns="0" rIns="0" bIns="0" rtlCol="0">
            <a:spAutoFit/>
          </a:bodyPr>
          <a:lstStyle/>
          <a:p>
            <a:pPr>
              <a:spcBef>
                <a:spcPts val="400"/>
              </a:spcBef>
            </a:pPr>
            <a:r>
              <a:rPr lang="en-US" sz="530" b="1" baseline="0" dirty="0">
                <a:solidFill>
                  <a:schemeClr val="tx1"/>
                </a:solidFill>
                <a:latin typeface="+mn-lt"/>
                <a:cs typeface="Arial"/>
              </a:rPr>
              <a:t>LEGAL CAVEAT</a:t>
            </a:r>
          </a:p>
          <a:p>
            <a:pPr>
              <a:spcBef>
                <a:spcPts val="400"/>
              </a:spcBef>
            </a:pPr>
            <a:r>
              <a:rPr lang="en-US" sz="530" baseline="0" dirty="0">
                <a:solidFill>
                  <a:schemeClr val="tx1"/>
                </a:solidFill>
                <a:latin typeface="+mn-lt"/>
                <a:cs typeface="Aria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400"/>
              </a:spcBef>
            </a:pPr>
            <a:r>
              <a:rPr lang="en-US" sz="530" baseline="0" dirty="0">
                <a:solidFill>
                  <a:schemeClr val="tx1"/>
                </a:solidFill>
                <a:latin typeface="+mn-lt"/>
                <a:cs typeface="Aria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Tree>
    <p:extLst>
      <p:ext uri="{BB962C8B-B14F-4D97-AF65-F5344CB8AC3E}">
        <p14:creationId xmlns:p14="http://schemas.microsoft.com/office/powerpoint/2010/main" val="956866196"/>
      </p:ext>
    </p:extLst>
  </p:cSld>
  <p:clrMapOvr>
    <a:masterClrMapping/>
  </p:clrMapOvr>
  <p:extLst>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4" name="TextBox 3"/>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baseline="0" dirty="0">
                <a:solidFill>
                  <a:schemeClr val="tx1"/>
                </a:solidFill>
                <a:latin typeface="+mn-lt"/>
                <a:cs typeface="Arial"/>
              </a:rPr>
              <a:t>IMPORTANT: Please read the following.</a:t>
            </a:r>
          </a:p>
          <a:p>
            <a:pPr>
              <a:spcBef>
                <a:spcPts val="400"/>
              </a:spcBef>
            </a:pPr>
            <a:r>
              <a:rPr lang="en-US" sz="530" baseline="0" dirty="0">
                <a:solidFill>
                  <a:schemeClr val="tx1"/>
                </a:solidFill>
                <a:latin typeface="+mn-lt"/>
                <a:cs typeface="Arial"/>
              </a:rPr>
              <a:t>Advisory Board has prepared this report for the exclusive use of its members. Each member acknowledges and agrees that this report and the information contained herein (collectively, the “Report”) are confidential and proprietary</a:t>
            </a:r>
            <a:br>
              <a:rPr lang="en-US" sz="530" baseline="0" dirty="0">
                <a:solidFill>
                  <a:schemeClr val="tx1"/>
                </a:solidFill>
                <a:latin typeface="+mn-lt"/>
                <a:cs typeface="Arial"/>
              </a:rPr>
            </a:br>
            <a:r>
              <a:rPr lang="en-US" sz="530" baseline="0" dirty="0">
                <a:solidFill>
                  <a:schemeClr val="tx1"/>
                </a:solidFill>
                <a:latin typeface="+mn-lt"/>
                <a:cs typeface="Arial"/>
              </a:rPr>
              <a:t>to Advisory Board. By accepting delivery of this Report, each member agrees to abide by the terms as stated herein, including the following:</a:t>
            </a:r>
          </a:p>
          <a:p>
            <a:pPr marL="115888" indent="-115888">
              <a:spcBef>
                <a:spcPts val="400"/>
              </a:spcBef>
            </a:pPr>
            <a:r>
              <a:rPr lang="en-US" sz="530" baseline="0" dirty="0">
                <a:solidFill>
                  <a:schemeClr val="tx1"/>
                </a:solidFill>
                <a:latin typeface="+mn-lt"/>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baseline="0" dirty="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baseline="0" dirty="0">
                <a:solidFill>
                  <a:schemeClr val="tx1"/>
                </a:solidFill>
                <a:latin typeface="+mn-lt"/>
                <a:cs typeface="Arial"/>
              </a:rPr>
            </a:br>
            <a:r>
              <a:rPr lang="en-US" sz="530" baseline="0" dirty="0">
                <a:solidFill>
                  <a:schemeClr val="tx1"/>
                </a:solidFill>
                <a:latin typeface="+mn-lt"/>
                <a:cs typeface="Arial"/>
              </a:rPr>
              <a:t>(b) any third party.</a:t>
            </a:r>
          </a:p>
          <a:p>
            <a:pPr marL="115888" indent="-115888">
              <a:spcBef>
                <a:spcPts val="400"/>
              </a:spcBef>
            </a:pPr>
            <a:r>
              <a:rPr lang="en-US" sz="530" baseline="0" dirty="0">
                <a:solidFill>
                  <a:schemeClr val="tx1"/>
                </a:solidFill>
                <a:latin typeface="+mn-lt"/>
                <a:cs typeface="Arial"/>
              </a:rPr>
              <a:t>3.	Each member may make this Report available solely to those of its employees and agents who (a) are registered for the workshop or membership program of</a:t>
            </a:r>
            <a:br>
              <a:rPr lang="en-US" sz="530" baseline="0" dirty="0">
                <a:solidFill>
                  <a:schemeClr val="tx1"/>
                </a:solidFill>
                <a:latin typeface="+mn-lt"/>
                <a:cs typeface="Arial"/>
              </a:rPr>
            </a:br>
            <a:r>
              <a:rPr lang="en-US" sz="530" baseline="0" dirty="0">
                <a:solidFill>
                  <a:schemeClr val="tx1"/>
                </a:solidFill>
                <a:latin typeface="+mn-lt"/>
                <a:cs typeface="Arial"/>
              </a:rPr>
              <a:t>which this Report is a part, (b) require access to this Report in order to learn from the information described herein, and</a:t>
            </a:r>
            <a:br>
              <a:rPr lang="en-US" sz="530" baseline="0" dirty="0">
                <a:solidFill>
                  <a:schemeClr val="tx1"/>
                </a:solidFill>
                <a:latin typeface="+mn-lt"/>
                <a:cs typeface="Arial"/>
              </a:rPr>
            </a:br>
            <a:r>
              <a:rPr lang="en-US" sz="530" baseline="0" dirty="0">
                <a:solidFill>
                  <a:schemeClr val="tx1"/>
                </a:solidFill>
                <a:latin typeface="+mn-lt"/>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baseline="0" dirty="0">
                <a:solidFill>
                  <a:schemeClr val="tx1"/>
                </a:solidFill>
                <a:latin typeface="+mn-lt"/>
                <a:cs typeface="Arial"/>
              </a:rPr>
              <a:t>4.	Each member shall not remove from this Report any confidential markings, copyright notices, and/or other similar indicia herein.</a:t>
            </a:r>
          </a:p>
          <a:p>
            <a:pPr marL="115888" indent="-115888">
              <a:spcBef>
                <a:spcPts val="400"/>
              </a:spcBef>
            </a:pPr>
            <a:r>
              <a:rPr lang="en-US" sz="530" baseline="0" dirty="0">
                <a:solidFill>
                  <a:schemeClr val="tx1"/>
                </a:solidFill>
                <a:latin typeface="+mn-lt"/>
                <a:cs typeface="Arial"/>
              </a:rPr>
              <a:t>5.	Each member is responsible for any breach of its obligations as stated herein by any of its employees or agents.</a:t>
            </a:r>
          </a:p>
          <a:p>
            <a:pPr marL="115888" indent="-115888">
              <a:spcBef>
                <a:spcPts val="400"/>
              </a:spcBef>
            </a:pPr>
            <a:r>
              <a:rPr lang="en-US" sz="530" baseline="0" dirty="0">
                <a:solidFill>
                  <a:schemeClr val="tx1"/>
                </a:solidFill>
                <a:latin typeface="+mn-lt"/>
                <a:cs typeface="Arial"/>
              </a:rPr>
              <a:t>6.	If a member is unwilling to abide by any</a:t>
            </a:r>
            <a:br>
              <a:rPr lang="en-US" sz="530" baseline="0" dirty="0">
                <a:solidFill>
                  <a:schemeClr val="tx1"/>
                </a:solidFill>
                <a:latin typeface="+mn-lt"/>
                <a:cs typeface="Arial"/>
              </a:rPr>
            </a:br>
            <a:r>
              <a:rPr lang="en-US" sz="530" baseline="0" dirty="0">
                <a:solidFill>
                  <a:schemeClr val="tx1"/>
                </a:solidFill>
                <a:latin typeface="+mn-lt"/>
                <a:cs typeface="Arial"/>
              </a:rPr>
              <a:t>of the foregoing obligations, then such member shall promptly return this Report and all copies thereof to Advisory Board.</a:t>
            </a:r>
          </a:p>
        </p:txBody>
      </p:sp>
      <p:cxnSp>
        <p:nvCxnSpPr>
          <p:cNvPr id="5" name="Straight Connector 4"/>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44765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320675" y="165638"/>
            <a:ext cx="3424238" cy="307777"/>
          </a:xfrm>
        </p:spPr>
        <p:txBody>
          <a:bodyPr anchor="t" anchorCtr="0"/>
          <a:lstStyle>
            <a:lvl1pPr>
              <a:defRPr sz="2000" b="0">
                <a:solidFill>
                  <a:schemeClr val="tx1"/>
                </a:solidFill>
              </a:defRPr>
            </a:lvl1pPr>
          </a:lstStyle>
          <a:p>
            <a:r>
              <a:rPr lang="en-US" dirty="0"/>
              <a:t>Insert Program Name Here</a:t>
            </a:r>
          </a:p>
        </p:txBody>
      </p:sp>
      <p:sp>
        <p:nvSpPr>
          <p:cNvPr id="23" name="Text Placeholder 5"/>
          <p:cNvSpPr>
            <a:spLocks noGrp="1"/>
          </p:cNvSpPr>
          <p:nvPr>
            <p:ph type="body" sz="quarter" idx="37" hasCustomPrompt="1"/>
          </p:nvPr>
        </p:nvSpPr>
        <p:spPr bwMode="gray">
          <a:xfrm>
            <a:off x="597660" y="1041464"/>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147253"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147253"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147253"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1-XXX-XXX-XXXX)</a:t>
            </a:r>
          </a:p>
        </p:txBody>
      </p:sp>
      <p:sp>
        <p:nvSpPr>
          <p:cNvPr id="27" name="Text Placeholder 5"/>
          <p:cNvSpPr>
            <a:spLocks noGrp="1"/>
          </p:cNvSpPr>
          <p:nvPr>
            <p:ph type="body" sz="quarter" idx="41" hasCustomPrompt="1"/>
          </p:nvPr>
        </p:nvSpPr>
        <p:spPr bwMode="gray">
          <a:xfrm>
            <a:off x="597660" y="2009573"/>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147253"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147253"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147253"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147253"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5" name="Straight Connector 14"/>
          <p:cNvCxnSpPr/>
          <p:nvPr userDrawn="1"/>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bwMode="gray">
          <a:xfrm>
            <a:off x="4222376" y="109807"/>
            <a:ext cx="2104283" cy="4603824"/>
          </a:xfrm>
          <a:prstGeom prst="rect">
            <a:avLst/>
          </a:prstGeom>
          <a:noFill/>
        </p:spPr>
        <p:txBody>
          <a:bodyPr wrap="square" lIns="0" tIns="0" rIns="0" bIns="0" rtlCol="0">
            <a:spAutoFit/>
          </a:bodyPr>
          <a:lstStyle/>
          <a:p>
            <a:pPr>
              <a:spcBef>
                <a:spcPts val="300"/>
              </a:spcBef>
            </a:pPr>
            <a:r>
              <a:rPr lang="en-US" sz="450" b="1" dirty="0"/>
              <a:t>LEGAL CAVEAT</a:t>
            </a:r>
          </a:p>
          <a:p>
            <a:pPr>
              <a:spcBef>
                <a:spcPts val="300"/>
              </a:spcBef>
            </a:pPr>
            <a:r>
              <a:rPr lang="en-US" sz="450" dirty="0"/>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300"/>
              </a:spcBef>
            </a:pPr>
            <a:r>
              <a:rPr lang="en-US" sz="450" dirty="0"/>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t>IMPORTANT: Please read the following.</a:t>
            </a:r>
          </a:p>
          <a:p>
            <a:pPr>
              <a:spcBef>
                <a:spcPts val="300"/>
              </a:spcBef>
            </a:pPr>
            <a:r>
              <a:rPr lang="en-US" sz="450" dirty="0"/>
              <a:t>Advisory Board has prepared this report for the exclusive use of its members.</a:t>
            </a:r>
            <a:br>
              <a:rPr lang="en-US" sz="450" dirty="0"/>
            </a:br>
            <a:r>
              <a:rPr lang="en-US" sz="450" dirty="0"/>
              <a:t>Each member acknowledges and agrees that this report and the information contained herein (collectively, the “Report”) are confidential and proprietary to Advisory Board. By accepting delivery of this Report, each member agrees to</a:t>
            </a:r>
            <a:br>
              <a:rPr lang="en-US" sz="450" dirty="0"/>
            </a:br>
            <a:r>
              <a:rPr lang="en-US" sz="450" dirty="0"/>
              <a:t>abide by the terms as stated herein, including the following:</a:t>
            </a:r>
          </a:p>
          <a:p>
            <a:pPr marL="115888" indent="-115888">
              <a:spcBef>
                <a:spcPts val="300"/>
              </a:spcBef>
            </a:pPr>
            <a:r>
              <a:rPr lang="en-US" sz="450" dirty="0"/>
              <a:t>1.	Advisory Board owns all right, title, and interest in and to this Report. Except as stated herein, no right, license, permission, or interest of any kind in this Report is intended to be given, transferred to, or acquired by a member.</a:t>
            </a:r>
            <a:br>
              <a:rPr lang="en-US" sz="450" dirty="0"/>
            </a:br>
            <a:r>
              <a:rPr lang="en-US" sz="450" dirty="0"/>
              <a:t>Each member is authorized to use</a:t>
            </a:r>
            <a:r>
              <a:rPr lang="en-US" sz="450" baseline="0" dirty="0"/>
              <a:t> </a:t>
            </a:r>
            <a:r>
              <a:rPr lang="en-US" sz="450" dirty="0"/>
              <a:t>this Report only to the extent expressly authorized herein.</a:t>
            </a:r>
          </a:p>
          <a:p>
            <a:pPr marL="115888" indent="-115888">
              <a:spcBef>
                <a:spcPts val="300"/>
              </a:spcBef>
            </a:pPr>
            <a:r>
              <a:rPr lang="en-US" sz="450" dirty="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t>4.	Each member shall not remove from this Report any confidential markings, copyright notices, and/or other similar indicia herein.</a:t>
            </a:r>
          </a:p>
          <a:p>
            <a:pPr marL="115888" indent="-115888">
              <a:spcBef>
                <a:spcPts val="300"/>
              </a:spcBef>
            </a:pPr>
            <a:r>
              <a:rPr lang="en-US" sz="450" dirty="0"/>
              <a:t>5.	Each member is responsible for any breach of its obligations as stated herein by any of its employees or agents.</a:t>
            </a:r>
          </a:p>
          <a:p>
            <a:pPr marL="115888" indent="-115888">
              <a:spcBef>
                <a:spcPts val="300"/>
              </a:spcBef>
            </a:pPr>
            <a:r>
              <a:rPr lang="en-US" sz="450" dirty="0"/>
              <a:t>6.	If a member is unwilling to abide by any of the foregoing obligations, then</a:t>
            </a:r>
            <a:br>
              <a:rPr lang="en-US" sz="450" dirty="0"/>
            </a:br>
            <a:r>
              <a:rPr lang="en-US" sz="450" dirty="0"/>
              <a:t>such member shall promptly return this Report and all copies thereof to Advisory Board.</a:t>
            </a:r>
          </a:p>
        </p:txBody>
      </p:sp>
    </p:spTree>
    <p:extLst>
      <p:ext uri="{BB962C8B-B14F-4D97-AF65-F5344CB8AC3E}">
        <p14:creationId xmlns:p14="http://schemas.microsoft.com/office/powerpoint/2010/main" val="3948356288"/>
      </p:ext>
    </p:extLst>
  </p:cSld>
  <p:clrMapOvr>
    <a:masterClrMapping/>
  </p:clrMapOvr>
  <p:extLst>
    <p:ext uri="{DCECCB84-F9BA-43D5-87BE-67443E8EF086}">
      <p15:sldGuideLst xmlns:p15="http://schemas.microsoft.com/office/powerpoint/2012/main">
        <p15:guide id="2" orient="horz" pos="144">
          <p15:clr>
            <a:srgbClr val="FBAE40"/>
          </p15:clr>
        </p15:guide>
        <p15:guide id="3" pos="235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bwMode="gray">
          <a:xfrm>
            <a:off x="2255665" y="3254739"/>
            <a:ext cx="1889471" cy="1529778"/>
            <a:chOff x="2933881" y="3995625"/>
            <a:chExt cx="1889471" cy="1529778"/>
          </a:xfrm>
        </p:grpSpPr>
        <p:cxnSp>
          <p:nvCxnSpPr>
            <p:cNvPr id="2" name="Straight Connector 1"/>
            <p:cNvCxnSpPr/>
            <p:nvPr userDrawn="1"/>
          </p:nvCxnSpPr>
          <p:spPr bwMode="gray">
            <a:xfrm>
              <a:off x="2933881" y="3995625"/>
              <a:ext cx="188947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bwMode="gray">
            <a:xfrm>
              <a:off x="2933881" y="5525403"/>
              <a:ext cx="188947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933881" y="4089205"/>
              <a:ext cx="1889470" cy="1360419"/>
            </a:xfrm>
            <a:prstGeom prst="rect">
              <a:avLst/>
            </a:prstGeom>
          </p:spPr>
        </p:pic>
      </p:grpSp>
    </p:spTree>
    <p:extLst>
      <p:ext uri="{BB962C8B-B14F-4D97-AF65-F5344CB8AC3E}">
        <p14:creationId xmlns:p14="http://schemas.microsoft.com/office/powerpoint/2010/main" val="489483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4" name="Rectangle 13">
            <a:hlinkClick r:id="rId2"/>
          </p:cNvPr>
          <p:cNvSpPr/>
          <p:nvPr userDrawn="1"/>
        </p:nvSpPr>
        <p:spPr bwMode="gray">
          <a:xfrm>
            <a:off x="162397" y="3482330"/>
            <a:ext cx="28321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7227" y="3518112"/>
            <a:ext cx="1693762" cy="646139"/>
          </a:xfrm>
          <a:prstGeom prst="rect">
            <a:avLst/>
          </a:prstGeom>
        </p:spPr>
      </p:pic>
      <p:sp>
        <p:nvSpPr>
          <p:cNvPr id="16" name="TextBox 15"/>
          <p:cNvSpPr txBox="1"/>
          <p:nvPr userDrawn="1"/>
        </p:nvSpPr>
        <p:spPr bwMode="gray">
          <a:xfrm>
            <a:off x="324325" y="4219115"/>
            <a:ext cx="2622930"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a:solidFill>
                  <a:schemeClr val="tx1"/>
                </a:solidFill>
              </a:rPr>
              <a:t>2445 M Street NW, Washington DC 20037</a:t>
            </a:r>
          </a:p>
          <a:p>
            <a:pPr algn="l">
              <a:lnSpc>
                <a:spcPct val="100000"/>
              </a:lnSpc>
              <a:spcBef>
                <a:spcPts val="0"/>
              </a:spcBef>
            </a:pPr>
            <a:r>
              <a:rPr lang="en-US" sz="1050" b="0" dirty="0">
                <a:solidFill>
                  <a:schemeClr val="tx1"/>
                </a:solidFill>
              </a:rPr>
              <a:t>1-202-266-5600 </a:t>
            </a:r>
            <a:r>
              <a:rPr lang="en-US" sz="900" dirty="0">
                <a:solidFill>
                  <a:schemeClr val="tx1"/>
                </a:solidFill>
              </a:rPr>
              <a:t>│</a:t>
            </a:r>
            <a:r>
              <a:rPr lang="en-US" sz="1050" b="0" dirty="0">
                <a:solidFill>
                  <a:schemeClr val="tx1"/>
                </a:solidFill>
              </a:rPr>
              <a:t> </a:t>
            </a:r>
            <a:r>
              <a:rPr lang="en-US" sz="1050" b="1" dirty="0">
                <a:solidFill>
                  <a:schemeClr val="tx1"/>
                </a:solidFill>
              </a:rPr>
              <a:t>advisory.com</a:t>
            </a:r>
          </a:p>
        </p:txBody>
      </p:sp>
    </p:spTree>
    <p:extLst>
      <p:ext uri="{BB962C8B-B14F-4D97-AF65-F5344CB8AC3E}">
        <p14:creationId xmlns:p14="http://schemas.microsoft.com/office/powerpoint/2010/main" val="45395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0" y="1012086"/>
            <a:ext cx="6401037"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sentence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500648" y="4562266"/>
            <a:ext cx="2652974" cy="114709"/>
          </a:xfrm>
          <a:prstGeom prst="rect">
            <a:avLst/>
          </a:prstGeom>
        </p:spPr>
      </p:pic>
    </p:spTree>
    <p:extLst>
      <p:ext uri="{BB962C8B-B14F-4D97-AF65-F5344CB8AC3E}">
        <p14:creationId xmlns:p14="http://schemas.microsoft.com/office/powerpoint/2010/main" val="3348380931"/>
      </p:ext>
    </p:extLst>
  </p:cSld>
  <p:clrMapOvr>
    <a:masterClrMapping/>
  </p:clrMapOvr>
  <p:extLst>
    <p:ext uri="{DCECCB84-F9BA-43D5-87BE-67443E8EF086}">
      <p15:sldGuideLst xmlns:p15="http://schemas.microsoft.com/office/powerpoint/2012/main">
        <p15:guide id="1" pos="360">
          <p15:clr>
            <a:srgbClr val="FBAE40"/>
          </p15:clr>
        </p15:guide>
        <p15:guide id="2" orient="horz" pos="1681" userDrawn="1">
          <p15:clr>
            <a:srgbClr val="FBAE40"/>
          </p15:clr>
        </p15:guide>
        <p15:guide id="3" orient="horz" pos="175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sp>
        <p:nvSpPr>
          <p:cNvPr id="8" name="Rectangle 7">
            <a:hlinkClick r:id="rId2"/>
          </p:cNvPr>
          <p:cNvSpPr/>
          <p:nvPr userDrawn="1"/>
        </p:nvSpPr>
        <p:spPr bwMode="gray">
          <a:xfrm>
            <a:off x="162396" y="3482330"/>
            <a:ext cx="4279857"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7227" y="3518112"/>
            <a:ext cx="1693762" cy="646139"/>
          </a:xfrm>
          <a:prstGeom prst="rect">
            <a:avLst/>
          </a:prstGeom>
        </p:spPr>
      </p:pic>
      <p:sp>
        <p:nvSpPr>
          <p:cNvPr id="10" name="TextBox 9"/>
          <p:cNvSpPr txBox="1"/>
          <p:nvPr userDrawn="1"/>
        </p:nvSpPr>
        <p:spPr bwMode="gray">
          <a:xfrm>
            <a:off x="324325" y="4219115"/>
            <a:ext cx="4062324"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a:solidFill>
                  <a:schemeClr val="tx1"/>
                </a:solidFill>
              </a:rPr>
              <a:t>Third Floor, Melbourne House, 46 Aldwych, London WC2B 4LL, UK</a:t>
            </a:r>
          </a:p>
          <a:p>
            <a:pPr algn="l">
              <a:lnSpc>
                <a:spcPct val="100000"/>
              </a:lnSpc>
              <a:spcBef>
                <a:spcPts val="0"/>
              </a:spcBef>
            </a:pPr>
            <a:r>
              <a:rPr lang="en-US" sz="1050" b="0" dirty="0">
                <a:solidFill>
                  <a:schemeClr val="tx1"/>
                </a:solidFill>
              </a:rPr>
              <a:t>+44-(0)-203-100-6800 </a:t>
            </a:r>
            <a:r>
              <a:rPr lang="en-US" sz="900" dirty="0">
                <a:solidFill>
                  <a:schemeClr val="tx1"/>
                </a:solidFill>
              </a:rPr>
              <a:t>│</a:t>
            </a:r>
            <a:r>
              <a:rPr lang="en-US" sz="1050" b="0" dirty="0">
                <a:solidFill>
                  <a:schemeClr val="tx1"/>
                </a:solidFill>
              </a:rPr>
              <a:t> </a:t>
            </a:r>
            <a:r>
              <a:rPr lang="en-US" sz="1050" b="1" dirty="0">
                <a:solidFill>
                  <a:schemeClr val="tx1"/>
                </a:solidFill>
              </a:rPr>
              <a:t>advisory.com</a:t>
            </a:r>
          </a:p>
        </p:txBody>
      </p:sp>
    </p:spTree>
    <p:extLst>
      <p:ext uri="{BB962C8B-B14F-4D97-AF65-F5344CB8AC3E}">
        <p14:creationId xmlns:p14="http://schemas.microsoft.com/office/powerpoint/2010/main" val="388514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
        <p:nvSpPr>
          <p:cNvPr id="30" name="TextBox 29"/>
          <p:cNvSpPr txBox="1"/>
          <p:nvPr userDrawn="1"/>
        </p:nvSpPr>
        <p:spPr bwMode="gray">
          <a:xfrm>
            <a:off x="1465263" y="2102279"/>
            <a:ext cx="3470275" cy="863313"/>
          </a:xfrm>
          <a:prstGeom prst="rect">
            <a:avLst/>
          </a:prstGeom>
          <a:noFill/>
        </p:spPr>
        <p:txBody>
          <a:bodyPr wrap="square" lIns="0" tIns="0" rIns="0" bIns="0" rtlCol="0">
            <a:spAutoFit/>
          </a:bodyPr>
          <a:lstStyle/>
          <a:p>
            <a:pPr>
              <a:lnSpc>
                <a:spcPct val="110000"/>
              </a:lnSpc>
              <a:spcBef>
                <a:spcPts val="500"/>
              </a:spcBef>
            </a:pPr>
            <a:r>
              <a:rPr lang="en-US" sz="1700" dirty="0"/>
              <a:t>The divisional</a:t>
            </a:r>
            <a:r>
              <a:rPr lang="en-US" sz="1700" baseline="0" dirty="0"/>
              <a:t> overview specific to Advisory Board Research will return at a point in the future.</a:t>
            </a:r>
            <a:endParaRPr lang="en-US" sz="1700" dirty="0"/>
          </a:p>
        </p:txBody>
      </p:sp>
      <p:sp>
        <p:nvSpPr>
          <p:cNvPr id="31" name="TextBox 30"/>
          <p:cNvSpPr txBox="1"/>
          <p:nvPr userDrawn="1"/>
        </p:nvSpPr>
        <p:spPr bwMode="gray">
          <a:xfrm>
            <a:off x="1465263" y="1765729"/>
            <a:ext cx="1601787" cy="186205"/>
          </a:xfrm>
          <a:prstGeom prst="rect">
            <a:avLst/>
          </a:prstGeom>
          <a:noFill/>
        </p:spPr>
        <p:txBody>
          <a:bodyPr wrap="square" lIns="0" tIns="0" rIns="0" bIns="0" rtlCol="0">
            <a:spAutoFit/>
          </a:bodyPr>
          <a:lstStyle/>
          <a:p>
            <a:pPr>
              <a:lnSpc>
                <a:spcPct val="110000"/>
              </a:lnSpc>
              <a:spcBef>
                <a:spcPts val="500"/>
              </a:spcBef>
            </a:pPr>
            <a:r>
              <a:rPr lang="en-US" sz="1100" dirty="0">
                <a:solidFill>
                  <a:schemeClr val="accent2"/>
                </a:solidFill>
              </a:rPr>
              <a:t>Guidance</a:t>
            </a:r>
            <a:r>
              <a:rPr lang="en-US" sz="1100" baseline="0" dirty="0">
                <a:solidFill>
                  <a:schemeClr val="accent2"/>
                </a:solidFill>
              </a:rPr>
              <a:t> as of 07/23/18</a:t>
            </a:r>
            <a:endParaRPr lang="en-US" sz="1100" dirty="0">
              <a:solidFill>
                <a:schemeClr val="accent2"/>
              </a:solidFill>
            </a:endParaRPr>
          </a:p>
        </p:txBody>
      </p:sp>
      <p:cxnSp>
        <p:nvCxnSpPr>
          <p:cNvPr id="32" name="Straight Connector 31"/>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04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495300"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
        <p:nvSpPr>
          <p:cNvPr id="7" name="Rectangle 6"/>
          <p:cNvSpPr/>
          <p:nvPr userDrawn="1"/>
        </p:nvSpPr>
        <p:spPr bwMode="gray">
          <a:xfrm>
            <a:off x="0" y="1805635"/>
            <a:ext cx="64008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8" name="Group 7"/>
          <p:cNvGrpSpPr/>
          <p:nvPr userDrawn="1"/>
        </p:nvGrpSpPr>
        <p:grpSpPr bwMode="gray">
          <a:xfrm>
            <a:off x="464410" y="1589623"/>
            <a:ext cx="1131946" cy="1131944"/>
            <a:chOff x="2758573" y="886345"/>
            <a:chExt cx="1427762" cy="1427760"/>
          </a:xfrm>
        </p:grpSpPr>
        <p:sp>
          <p:nvSpPr>
            <p:cNvPr id="9" name="Octagon 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0" name="Octagon 9"/>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1" name="TextBox 10"/>
          <p:cNvSpPr txBox="1"/>
          <p:nvPr userDrawn="1"/>
        </p:nvSpPr>
        <p:spPr bwMode="gray">
          <a:xfrm>
            <a:off x="464410" y="2001707"/>
            <a:ext cx="1138490" cy="307777"/>
          </a:xfrm>
          <a:prstGeom prst="rect">
            <a:avLst/>
          </a:prstGeom>
          <a:noFill/>
        </p:spPr>
        <p:txBody>
          <a:bodyPr wrap="square" lIns="0" tIns="0" rIns="0" bIns="0" rtlCol="0">
            <a:spAutoFit/>
          </a:bodyPr>
          <a:lstStyle/>
          <a:p>
            <a:pPr algn="ctr">
              <a:spcBef>
                <a:spcPts val="500"/>
              </a:spcBef>
            </a:pPr>
            <a:r>
              <a:rPr lang="en-US" sz="2000" b="1" dirty="0">
                <a:solidFill>
                  <a:schemeClr val="bg1"/>
                </a:solidFill>
                <a:cs typeface="Arial" panose="020B0604020202020204" pitchFamily="34" charset="0"/>
              </a:rPr>
              <a:t>STOP</a:t>
            </a:r>
          </a:p>
        </p:txBody>
      </p:sp>
      <p:sp>
        <p:nvSpPr>
          <p:cNvPr id="14" name="TextBox 13"/>
          <p:cNvSpPr txBox="1"/>
          <p:nvPr userDrawn="1"/>
        </p:nvSpPr>
        <p:spPr bwMode="gray">
          <a:xfrm>
            <a:off x="1906591" y="1919101"/>
            <a:ext cx="3065319" cy="461665"/>
          </a:xfrm>
          <a:prstGeom prst="rect">
            <a:avLst/>
          </a:prstGeom>
          <a:noFill/>
        </p:spPr>
        <p:txBody>
          <a:bodyPr wrap="square" lIns="0" tIns="0" rIns="0" bIns="0" rtlCol="0">
            <a:spAutoFit/>
          </a:bodyPr>
          <a:lstStyle/>
          <a:p>
            <a:pPr>
              <a:spcBef>
                <a:spcPts val="500"/>
              </a:spcBef>
            </a:pPr>
            <a:r>
              <a:rPr lang="en-US" sz="1000" dirty="0">
                <a:solidFill>
                  <a:schemeClr val="bg1"/>
                </a:solidFill>
              </a:rPr>
              <a:t>This</a:t>
            </a:r>
            <a:r>
              <a:rPr lang="en-US" sz="1000" baseline="0" dirty="0">
                <a:solidFill>
                  <a:schemeClr val="bg1"/>
                </a:solidFill>
              </a:rPr>
              <a:t> cover strategy has been retired from use within the Advisory Board brand. You MUST update with the new </a:t>
            </a:r>
            <a:r>
              <a:rPr lang="en-US" sz="1000" b="1" baseline="0" dirty="0">
                <a:solidFill>
                  <a:schemeClr val="bg1"/>
                </a:solidFill>
              </a:rPr>
              <a:t>Cover Page: Top </a:t>
            </a:r>
            <a:r>
              <a:rPr lang="en-US" sz="1000" baseline="0" dirty="0">
                <a:solidFill>
                  <a:schemeClr val="bg1"/>
                </a:solidFill>
              </a:rPr>
              <a:t>layout. </a:t>
            </a:r>
            <a:endParaRPr lang="en-US" sz="1000" dirty="0">
              <a:solidFill>
                <a:schemeClr val="bg1"/>
              </a:solidFill>
            </a:endParaRPr>
          </a:p>
        </p:txBody>
      </p:sp>
    </p:spTree>
    <p:extLst>
      <p:ext uri="{BB962C8B-B14F-4D97-AF65-F5344CB8AC3E}">
        <p14:creationId xmlns:p14="http://schemas.microsoft.com/office/powerpoint/2010/main" val="3846113663"/>
      </p:ext>
    </p:extLst>
  </p:cSld>
  <p:clrMapOvr>
    <a:masterClrMapping/>
  </p:clrMapOvr>
  <p:extLst>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sp>
        <p:nvSpPr>
          <p:cNvPr id="4" name="Rectangle 3"/>
          <p:cNvSpPr/>
          <p:nvPr userDrawn="1"/>
        </p:nvSpPr>
        <p:spPr bwMode="gray">
          <a:xfrm>
            <a:off x="0" y="1805635"/>
            <a:ext cx="64008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6" name="Group 5"/>
          <p:cNvGrpSpPr/>
          <p:nvPr userDrawn="1"/>
        </p:nvGrpSpPr>
        <p:grpSpPr bwMode="gray">
          <a:xfrm>
            <a:off x="464410" y="1589623"/>
            <a:ext cx="1131946" cy="1131944"/>
            <a:chOff x="2758573" y="886345"/>
            <a:chExt cx="1427762" cy="1427760"/>
          </a:xfrm>
        </p:grpSpPr>
        <p:sp>
          <p:nvSpPr>
            <p:cNvPr id="7" name="Octagon 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464410" y="2001707"/>
            <a:ext cx="1138490" cy="307777"/>
          </a:xfrm>
          <a:prstGeom prst="rect">
            <a:avLst/>
          </a:prstGeom>
          <a:noFill/>
        </p:spPr>
        <p:txBody>
          <a:bodyPr wrap="square" lIns="0" tIns="0" rIns="0" bIns="0" rtlCol="0">
            <a:spAutoFit/>
          </a:bodyPr>
          <a:lstStyle/>
          <a:p>
            <a:pPr algn="ctr">
              <a:spcBef>
                <a:spcPts val="500"/>
              </a:spcBef>
            </a:pPr>
            <a:r>
              <a:rPr lang="en-US" sz="2000" b="1" dirty="0">
                <a:solidFill>
                  <a:schemeClr val="bg1"/>
                </a:solidFill>
                <a:cs typeface="Arial" panose="020B0604020202020204" pitchFamily="34" charset="0"/>
              </a:rPr>
              <a:t>STOP</a:t>
            </a:r>
          </a:p>
        </p:txBody>
      </p:sp>
      <p:sp>
        <p:nvSpPr>
          <p:cNvPr id="10" name="TextBox 9"/>
          <p:cNvSpPr txBox="1"/>
          <p:nvPr userDrawn="1"/>
        </p:nvSpPr>
        <p:spPr bwMode="gray">
          <a:xfrm>
            <a:off x="1906591" y="1919101"/>
            <a:ext cx="3065319" cy="461665"/>
          </a:xfrm>
          <a:prstGeom prst="rect">
            <a:avLst/>
          </a:prstGeom>
          <a:noFill/>
        </p:spPr>
        <p:txBody>
          <a:bodyPr wrap="square" lIns="0" tIns="0" rIns="0" bIns="0" rtlCol="0">
            <a:spAutoFit/>
          </a:bodyPr>
          <a:lstStyle/>
          <a:p>
            <a:pPr>
              <a:spcBef>
                <a:spcPts val="500"/>
              </a:spcBef>
            </a:pPr>
            <a:r>
              <a:rPr lang="en-US" sz="1000" dirty="0">
                <a:solidFill>
                  <a:schemeClr val="bg1"/>
                </a:solidFill>
              </a:rPr>
              <a:t>This</a:t>
            </a:r>
            <a:r>
              <a:rPr lang="en-US" sz="1000" baseline="0" dirty="0">
                <a:solidFill>
                  <a:schemeClr val="bg1"/>
                </a:solidFill>
              </a:rPr>
              <a:t> cover strategy has been retired from use within the Advisory Board brand. You MUST update with the new </a:t>
            </a:r>
            <a:r>
              <a:rPr lang="en-US" sz="1000" b="1" baseline="0" dirty="0">
                <a:solidFill>
                  <a:schemeClr val="bg1"/>
                </a:solidFill>
              </a:rPr>
              <a:t>Cover Page: Top </a:t>
            </a:r>
            <a:r>
              <a:rPr lang="en-US" sz="1000" baseline="0" dirty="0">
                <a:solidFill>
                  <a:schemeClr val="bg1"/>
                </a:solidFill>
              </a:rPr>
              <a:t>layout. </a:t>
            </a:r>
            <a:endParaRPr lang="en-US" sz="1000" dirty="0">
              <a:solidFill>
                <a:schemeClr val="bg1"/>
              </a:solidFill>
            </a:endParaRPr>
          </a:p>
        </p:txBody>
      </p:sp>
    </p:spTree>
    <p:extLst>
      <p:ext uri="{BB962C8B-B14F-4D97-AF65-F5344CB8AC3E}">
        <p14:creationId xmlns:p14="http://schemas.microsoft.com/office/powerpoint/2010/main" val="1927078706"/>
      </p:ext>
    </p:extLst>
  </p:cSld>
  <p:clrMapOvr>
    <a:masterClrMapping/>
  </p:clrMapOvr>
  <p:extLst>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
        <p:nvSpPr>
          <p:cNvPr id="8" name="Rectangle 7"/>
          <p:cNvSpPr/>
          <p:nvPr userDrawn="1"/>
        </p:nvSpPr>
        <p:spPr bwMode="gray">
          <a:xfrm>
            <a:off x="0" y="2757913"/>
            <a:ext cx="64008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9" name="Group 8"/>
          <p:cNvGrpSpPr/>
          <p:nvPr userDrawn="1"/>
        </p:nvGrpSpPr>
        <p:grpSpPr bwMode="gray">
          <a:xfrm>
            <a:off x="464410" y="2541901"/>
            <a:ext cx="1131946" cy="1131944"/>
            <a:chOff x="2758573" y="886345"/>
            <a:chExt cx="1427762" cy="1427760"/>
          </a:xfrm>
        </p:grpSpPr>
        <p:sp>
          <p:nvSpPr>
            <p:cNvPr id="11" name="Octagon 10"/>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2" name="Octagon 11"/>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3" name="TextBox 12"/>
          <p:cNvSpPr txBox="1"/>
          <p:nvPr userDrawn="1"/>
        </p:nvSpPr>
        <p:spPr bwMode="gray">
          <a:xfrm>
            <a:off x="464410" y="2953985"/>
            <a:ext cx="1138490" cy="307777"/>
          </a:xfrm>
          <a:prstGeom prst="rect">
            <a:avLst/>
          </a:prstGeom>
          <a:noFill/>
        </p:spPr>
        <p:txBody>
          <a:bodyPr wrap="square" lIns="0" tIns="0" rIns="0" bIns="0" rtlCol="0">
            <a:spAutoFit/>
          </a:bodyPr>
          <a:lstStyle/>
          <a:p>
            <a:pPr algn="ctr">
              <a:spcBef>
                <a:spcPts val="500"/>
              </a:spcBef>
            </a:pPr>
            <a:r>
              <a:rPr lang="en-US" sz="2000" b="1" dirty="0">
                <a:solidFill>
                  <a:schemeClr val="bg1"/>
                </a:solidFill>
                <a:cs typeface="Arial" panose="020B0604020202020204" pitchFamily="34" charset="0"/>
              </a:rPr>
              <a:t>STOP</a:t>
            </a:r>
          </a:p>
        </p:txBody>
      </p:sp>
      <p:sp>
        <p:nvSpPr>
          <p:cNvPr id="14" name="TextBox 13"/>
          <p:cNvSpPr txBox="1"/>
          <p:nvPr userDrawn="1"/>
        </p:nvSpPr>
        <p:spPr bwMode="gray">
          <a:xfrm>
            <a:off x="1906591" y="2871379"/>
            <a:ext cx="3065319" cy="461665"/>
          </a:xfrm>
          <a:prstGeom prst="rect">
            <a:avLst/>
          </a:prstGeom>
          <a:noFill/>
        </p:spPr>
        <p:txBody>
          <a:bodyPr wrap="square" lIns="0" tIns="0" rIns="0" bIns="0" rtlCol="0">
            <a:spAutoFit/>
          </a:bodyPr>
          <a:lstStyle/>
          <a:p>
            <a:pPr>
              <a:spcBef>
                <a:spcPts val="500"/>
              </a:spcBef>
            </a:pPr>
            <a:r>
              <a:rPr lang="en-US" sz="1000" dirty="0">
                <a:solidFill>
                  <a:schemeClr val="bg1"/>
                </a:solidFill>
              </a:rPr>
              <a:t>This</a:t>
            </a:r>
            <a:r>
              <a:rPr lang="en-US" sz="1000" baseline="0" dirty="0">
                <a:solidFill>
                  <a:schemeClr val="bg1"/>
                </a:solidFill>
              </a:rPr>
              <a:t> cover strategy has been retired from use within the Advisory Board brand. You MUST update with the new </a:t>
            </a:r>
            <a:r>
              <a:rPr lang="en-US" sz="1000" b="1" baseline="0" dirty="0">
                <a:solidFill>
                  <a:schemeClr val="bg1"/>
                </a:solidFill>
              </a:rPr>
              <a:t>Cover Page: Bottom </a:t>
            </a:r>
            <a:r>
              <a:rPr lang="en-US" sz="1000" baseline="0" dirty="0">
                <a:solidFill>
                  <a:schemeClr val="bg1"/>
                </a:solidFill>
              </a:rPr>
              <a:t>layout. </a:t>
            </a:r>
            <a:endParaRPr lang="en-US" sz="1000" dirty="0">
              <a:solidFill>
                <a:schemeClr val="bg1"/>
              </a:solidFill>
            </a:endParaRPr>
          </a:p>
        </p:txBody>
      </p:sp>
    </p:spTree>
    <p:extLst>
      <p:ext uri="{BB962C8B-B14F-4D97-AF65-F5344CB8AC3E}">
        <p14:creationId xmlns:p14="http://schemas.microsoft.com/office/powerpoint/2010/main" val="131359951"/>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6"/>
            <a:ext cx="6400800" cy="48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298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userDrawn="1">
            <p:ph type="body" sz="quarter" idx="17" hasCustomPrompt="1"/>
          </p:nvPr>
        </p:nvSpPr>
        <p:spPr bwMode="gray">
          <a:xfrm>
            <a:off x="1866845" y="242958"/>
            <a:ext cx="2170565" cy="490926"/>
          </a:xfrm>
          <a:prstGeom prst="rect">
            <a:avLst/>
          </a:prstGeom>
        </p:spPr>
        <p:txBody>
          <a:bodyPr lIns="0" tIns="0" rIns="0" bIns="0" anchor="ctr" anchorCtr="0"/>
          <a:lstStyle>
            <a:lvl1pPr marL="0" indent="0">
              <a:spcBef>
                <a:spcPts val="0"/>
              </a:spcBef>
              <a:buNone/>
              <a:defRPr sz="1200">
                <a:solidFill>
                  <a:schemeClr val="tx1"/>
                </a:solidFill>
              </a:defRPr>
            </a:lvl1pPr>
          </a:lstStyle>
          <a:p>
            <a:pPr lvl="0"/>
            <a:r>
              <a:rPr lang="en-US" dirty="0"/>
              <a:t>Program Name Appears Here Identically to Official Lock-up</a:t>
            </a: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Title – Arial 20pt Regular, Use Title Case</a:t>
            </a:r>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Subtitle – Arial </a:t>
            </a:r>
            <a:br>
              <a:rPr lang="en-US" dirty="0"/>
            </a:br>
            <a:r>
              <a:rPr lang="en-US" dirty="0"/>
              <a:t>12pt Regular, Use Title Case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723" y="103457"/>
            <a:ext cx="1517904" cy="737308"/>
          </a:xfrm>
          <a:prstGeom prst="rect">
            <a:avLst/>
          </a:prstGeom>
        </p:spPr>
      </p:pic>
    </p:spTree>
    <p:extLst>
      <p:ext uri="{BB962C8B-B14F-4D97-AF65-F5344CB8AC3E}">
        <p14:creationId xmlns:p14="http://schemas.microsoft.com/office/powerpoint/2010/main" val="1532276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Title – Arial 20pt Regular, Use Title Case</a:t>
            </a:r>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Subtitle – Arial </a:t>
            </a:r>
            <a:br>
              <a:rPr lang="en-US" dirty="0"/>
            </a:br>
            <a:r>
              <a:rPr lang="en-US" dirty="0"/>
              <a:t>12pt Regular, Use Title Case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723" y="103457"/>
            <a:ext cx="1517904" cy="737308"/>
          </a:xfrm>
          <a:prstGeom prst="rect">
            <a:avLst/>
          </a:prstGeom>
        </p:spPr>
      </p:pic>
    </p:spTree>
    <p:extLst>
      <p:ext uri="{BB962C8B-B14F-4D97-AF65-F5344CB8AC3E}">
        <p14:creationId xmlns:p14="http://schemas.microsoft.com/office/powerpoint/2010/main" val="2773747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oad Map 3">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899BA9"/>
                </a:solidFill>
                <a:latin typeface="Calibri"/>
              </a:rPr>
              <a:t>©</a:t>
            </a:r>
            <a:r>
              <a:rPr lang="en-US" sz="500" dirty="0">
                <a:solidFill>
                  <a:srgbClr val="899BA9"/>
                </a:solidFill>
              </a:rPr>
              <a:t>2014 The Advisory Board Company • </a:t>
            </a:r>
            <a:r>
              <a:rPr lang="en-US" sz="500" b="1" dirty="0">
                <a:solidFill>
                  <a:srgbClr val="899BA9"/>
                </a:solidFill>
              </a:rPr>
              <a:t>advisory.com • </a:t>
            </a:r>
            <a:r>
              <a:rPr lang="en-US" sz="500" dirty="0">
                <a:solidFill>
                  <a:srgbClr val="899BA9"/>
                </a:solidFill>
              </a:rPr>
              <a:t>29526C</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45154" y="2198922"/>
            <a:ext cx="4894855"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6" name="Text Placeholder 5"/>
          <p:cNvSpPr>
            <a:spLocks noGrp="1"/>
          </p:cNvSpPr>
          <p:nvPr>
            <p:ph type="body" sz="quarter" idx="25" hasCustomPrompt="1"/>
          </p:nvPr>
        </p:nvSpPr>
        <p:spPr>
          <a:xfrm>
            <a:off x="1089420" y="1446167"/>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23" name="Text Placeholder 4"/>
          <p:cNvSpPr>
            <a:spLocks noGrp="1"/>
          </p:cNvSpPr>
          <p:nvPr>
            <p:ph type="body" sz="quarter" idx="24" hasCustomPrompt="1"/>
          </p:nvPr>
        </p:nvSpPr>
        <p:spPr>
          <a:xfrm>
            <a:off x="1341574" y="2118717"/>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11" name="Text Placeholder 10"/>
          <p:cNvSpPr>
            <a:spLocks noGrp="1"/>
          </p:cNvSpPr>
          <p:nvPr>
            <p:ph type="body" sz="quarter" idx="26" hasCustomPrompt="1"/>
          </p:nvPr>
        </p:nvSpPr>
        <p:spPr>
          <a:xfrm>
            <a:off x="1560779" y="2852825"/>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2, Use Title Case</a:t>
            </a:r>
          </a:p>
        </p:txBody>
      </p:sp>
    </p:spTree>
    <p:extLst>
      <p:ext uri="{BB962C8B-B14F-4D97-AF65-F5344CB8AC3E}">
        <p14:creationId xmlns:p14="http://schemas.microsoft.com/office/powerpoint/2010/main" val="340560038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oad Map 4">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45154" y="2198922"/>
            <a:ext cx="4894855"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899BA9"/>
                </a:solidFill>
                <a:latin typeface="Calibri"/>
              </a:rPr>
              <a:t>©</a:t>
            </a:r>
            <a:r>
              <a:rPr lang="en-US" sz="500" dirty="0">
                <a:solidFill>
                  <a:srgbClr val="899BA9"/>
                </a:solidFill>
              </a:rPr>
              <a:t>2014 The Advisory Board Company • </a:t>
            </a:r>
            <a:r>
              <a:rPr lang="en-US" sz="500" b="1" dirty="0">
                <a:solidFill>
                  <a:srgbClr val="899BA9"/>
                </a:solidFill>
              </a:rPr>
              <a:t>advisory.com • </a:t>
            </a:r>
            <a:r>
              <a:rPr lang="en-US" sz="500" dirty="0">
                <a:solidFill>
                  <a:srgbClr val="899BA9"/>
                </a:solidFill>
              </a:rPr>
              <a:t>29526C</a:t>
            </a:r>
          </a:p>
        </p:txBody>
      </p:sp>
      <p:sp>
        <p:nvSpPr>
          <p:cNvPr id="22" name="Text Placeholder 5"/>
          <p:cNvSpPr>
            <a:spLocks noGrp="1"/>
          </p:cNvSpPr>
          <p:nvPr>
            <p:ph type="body" sz="quarter" idx="25" hasCustomPrompt="1"/>
          </p:nvPr>
        </p:nvSpPr>
        <p:spPr>
          <a:xfrm>
            <a:off x="1089420" y="1446167"/>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23" name="Text Placeholder 4"/>
          <p:cNvSpPr>
            <a:spLocks noGrp="1"/>
          </p:cNvSpPr>
          <p:nvPr>
            <p:ph type="body" sz="quarter" idx="24" hasCustomPrompt="1"/>
          </p:nvPr>
        </p:nvSpPr>
        <p:spPr>
          <a:xfrm>
            <a:off x="1341574" y="1993457"/>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26" name="Text Placeholder 10"/>
          <p:cNvSpPr>
            <a:spLocks noGrp="1"/>
          </p:cNvSpPr>
          <p:nvPr>
            <p:ph type="body" sz="quarter" idx="26" hasCustomPrompt="1"/>
          </p:nvPr>
        </p:nvSpPr>
        <p:spPr>
          <a:xfrm>
            <a:off x="1560779" y="2602305"/>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2, Use Title Case</a:t>
            </a:r>
          </a:p>
        </p:txBody>
      </p:sp>
      <p:sp>
        <p:nvSpPr>
          <p:cNvPr id="3" name="Text Placeholder 2"/>
          <p:cNvSpPr>
            <a:spLocks noGrp="1"/>
          </p:cNvSpPr>
          <p:nvPr>
            <p:ph type="body" sz="quarter" idx="30" hasCustomPrompt="1"/>
          </p:nvPr>
        </p:nvSpPr>
        <p:spPr>
          <a:xfrm>
            <a:off x="1792510" y="3180374"/>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Tree>
    <p:extLst>
      <p:ext uri="{BB962C8B-B14F-4D97-AF65-F5344CB8AC3E}">
        <p14:creationId xmlns:p14="http://schemas.microsoft.com/office/powerpoint/2010/main" val="395601517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sentence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500648" y="4562266"/>
            <a:ext cx="2652974" cy="114709"/>
          </a:xfrm>
          <a:prstGeom prst="rect">
            <a:avLst/>
          </a:prstGeom>
        </p:spPr>
      </p:pic>
    </p:spTree>
    <p:extLst>
      <p:ext uri="{BB962C8B-B14F-4D97-AF65-F5344CB8AC3E}">
        <p14:creationId xmlns:p14="http://schemas.microsoft.com/office/powerpoint/2010/main" val="2733794836"/>
      </p:ext>
    </p:extLst>
  </p:cSld>
  <p:clrMapOvr>
    <a:masterClrMapping/>
  </p:clrMapOvr>
  <p:extLst>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oad Map 5">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48650" y="2205124"/>
            <a:ext cx="4908876"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899BA9"/>
                </a:solidFill>
                <a:latin typeface="Calibri"/>
              </a:rPr>
              <a:t>©</a:t>
            </a:r>
            <a:r>
              <a:rPr lang="en-US" sz="500" dirty="0">
                <a:solidFill>
                  <a:srgbClr val="899BA9"/>
                </a:solidFill>
              </a:rPr>
              <a:t>2014 The Advisory Board Company • </a:t>
            </a:r>
            <a:r>
              <a:rPr lang="en-US" sz="500" b="1" dirty="0">
                <a:solidFill>
                  <a:srgbClr val="899BA9"/>
                </a:solidFill>
              </a:rPr>
              <a:t>advisory.com • </a:t>
            </a:r>
            <a:r>
              <a:rPr lang="en-US" sz="500" dirty="0">
                <a:solidFill>
                  <a:srgbClr val="899BA9"/>
                </a:solidFill>
              </a:rPr>
              <a:t>29526C</a:t>
            </a:r>
          </a:p>
        </p:txBody>
      </p:sp>
      <p:sp>
        <p:nvSpPr>
          <p:cNvPr id="36" name="Text Placeholder 5"/>
          <p:cNvSpPr>
            <a:spLocks noGrp="1"/>
          </p:cNvSpPr>
          <p:nvPr>
            <p:ph type="body" sz="quarter" idx="25" hasCustomPrompt="1"/>
          </p:nvPr>
        </p:nvSpPr>
        <p:spPr>
          <a:xfrm>
            <a:off x="1007460" y="1195646"/>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37" name="Text Placeholder 4"/>
          <p:cNvSpPr>
            <a:spLocks noGrp="1"/>
          </p:cNvSpPr>
          <p:nvPr>
            <p:ph type="body" sz="quarter" idx="24" hasCustomPrompt="1"/>
          </p:nvPr>
        </p:nvSpPr>
        <p:spPr>
          <a:xfrm>
            <a:off x="1259614" y="1742937"/>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38" name="Text Placeholder 10"/>
          <p:cNvSpPr>
            <a:spLocks noGrp="1"/>
          </p:cNvSpPr>
          <p:nvPr>
            <p:ph type="body" sz="quarter" idx="26" hasCustomPrompt="1"/>
          </p:nvPr>
        </p:nvSpPr>
        <p:spPr>
          <a:xfrm>
            <a:off x="1478819" y="2351784"/>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2, Use Title Case</a:t>
            </a:r>
          </a:p>
        </p:txBody>
      </p:sp>
      <p:sp>
        <p:nvSpPr>
          <p:cNvPr id="39" name="Text Placeholder 2"/>
          <p:cNvSpPr>
            <a:spLocks noGrp="1"/>
          </p:cNvSpPr>
          <p:nvPr>
            <p:ph type="body" sz="quarter" idx="33" hasCustomPrompt="1"/>
          </p:nvPr>
        </p:nvSpPr>
        <p:spPr>
          <a:xfrm>
            <a:off x="1710550" y="2929853"/>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41" name="Text Placeholder 7"/>
          <p:cNvSpPr>
            <a:spLocks noGrp="1"/>
          </p:cNvSpPr>
          <p:nvPr>
            <p:ph type="body" sz="quarter" idx="34" hasCustomPrompt="1"/>
          </p:nvPr>
        </p:nvSpPr>
        <p:spPr>
          <a:xfrm>
            <a:off x="1917770" y="3507922"/>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Tree>
    <p:extLst>
      <p:ext uri="{BB962C8B-B14F-4D97-AF65-F5344CB8AC3E}">
        <p14:creationId xmlns:p14="http://schemas.microsoft.com/office/powerpoint/2010/main" val="421322417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oad Map 6">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5" name="TextBox 2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899BA9"/>
                </a:solidFill>
                <a:latin typeface="Calibri"/>
              </a:rPr>
              <a:t>©</a:t>
            </a:r>
            <a:r>
              <a:rPr lang="en-US" sz="500" dirty="0">
                <a:solidFill>
                  <a:srgbClr val="899BA9"/>
                </a:solidFill>
              </a:rPr>
              <a:t>2014 The Advisory Board Company • </a:t>
            </a:r>
            <a:r>
              <a:rPr lang="en-US" sz="500" b="1" dirty="0">
                <a:solidFill>
                  <a:srgbClr val="899BA9"/>
                </a:solidFill>
              </a:rPr>
              <a:t>advisory.com • </a:t>
            </a:r>
            <a:r>
              <a:rPr lang="en-US" sz="500" dirty="0">
                <a:solidFill>
                  <a:srgbClr val="899BA9"/>
                </a:solidFill>
              </a:rPr>
              <a:t>29526C</a:t>
            </a:r>
          </a:p>
        </p:txBody>
      </p:sp>
      <p:sp>
        <p:nvSpPr>
          <p:cNvPr id="35" name="Text Placeholder 5"/>
          <p:cNvSpPr>
            <a:spLocks noGrp="1"/>
          </p:cNvSpPr>
          <p:nvPr>
            <p:ph type="body" sz="quarter" idx="25" hasCustomPrompt="1"/>
          </p:nvPr>
        </p:nvSpPr>
        <p:spPr>
          <a:xfrm>
            <a:off x="903718" y="932601"/>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36" name="Text Placeholder 4"/>
          <p:cNvSpPr>
            <a:spLocks noGrp="1"/>
          </p:cNvSpPr>
          <p:nvPr>
            <p:ph type="body" sz="quarter" idx="24" hasCustomPrompt="1"/>
          </p:nvPr>
        </p:nvSpPr>
        <p:spPr>
          <a:xfrm>
            <a:off x="1155872" y="1479891"/>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39" name="Text Placeholder 10"/>
          <p:cNvSpPr>
            <a:spLocks noGrp="1"/>
          </p:cNvSpPr>
          <p:nvPr>
            <p:ph type="body" sz="quarter" idx="26" hasCustomPrompt="1"/>
          </p:nvPr>
        </p:nvSpPr>
        <p:spPr>
          <a:xfrm>
            <a:off x="1375077" y="2088739"/>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2, Use Title Case</a:t>
            </a:r>
          </a:p>
        </p:txBody>
      </p:sp>
      <p:sp>
        <p:nvSpPr>
          <p:cNvPr id="40" name="Text Placeholder 2"/>
          <p:cNvSpPr>
            <a:spLocks noGrp="1"/>
          </p:cNvSpPr>
          <p:nvPr>
            <p:ph type="body" sz="quarter" idx="35" hasCustomPrompt="1"/>
          </p:nvPr>
        </p:nvSpPr>
        <p:spPr>
          <a:xfrm>
            <a:off x="1606808" y="2666808"/>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41" name="Text Placeholder 7"/>
          <p:cNvSpPr>
            <a:spLocks noGrp="1"/>
          </p:cNvSpPr>
          <p:nvPr>
            <p:ph type="body" sz="quarter" idx="36" hasCustomPrompt="1"/>
          </p:nvPr>
        </p:nvSpPr>
        <p:spPr>
          <a:xfrm>
            <a:off x="1814028" y="3244877"/>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6" name="Text Placeholder 5"/>
          <p:cNvSpPr>
            <a:spLocks noGrp="1"/>
          </p:cNvSpPr>
          <p:nvPr>
            <p:ph type="body" sz="quarter" idx="37" hasCustomPrompt="1"/>
          </p:nvPr>
        </p:nvSpPr>
        <p:spPr>
          <a:xfrm>
            <a:off x="2046275" y="3822946"/>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Tree>
    <p:extLst>
      <p:ext uri="{BB962C8B-B14F-4D97-AF65-F5344CB8AC3E}">
        <p14:creationId xmlns:p14="http://schemas.microsoft.com/office/powerpoint/2010/main" val="114462091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oad Map 7">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899BA9"/>
                </a:solidFill>
                <a:latin typeface="Calibri"/>
              </a:rPr>
              <a:t>©</a:t>
            </a:r>
            <a:r>
              <a:rPr lang="en-US" sz="500" dirty="0">
                <a:solidFill>
                  <a:srgbClr val="899BA9"/>
                </a:solidFill>
              </a:rPr>
              <a:t>2014 The Advisory Board Company • </a:t>
            </a:r>
            <a:r>
              <a:rPr lang="en-US" sz="500" b="1" dirty="0">
                <a:solidFill>
                  <a:srgbClr val="899BA9"/>
                </a:solidFill>
              </a:rPr>
              <a:t>advisory.com • </a:t>
            </a:r>
            <a:r>
              <a:rPr lang="en-US" sz="500" dirty="0">
                <a:solidFill>
                  <a:srgbClr val="899BA9"/>
                </a:solidFill>
              </a:rPr>
              <a:t>29526C</a:t>
            </a:r>
          </a:p>
        </p:txBody>
      </p:sp>
      <p:sp>
        <p:nvSpPr>
          <p:cNvPr id="47" name="Text Placeholder 5"/>
          <p:cNvSpPr>
            <a:spLocks noGrp="1"/>
          </p:cNvSpPr>
          <p:nvPr>
            <p:ph type="body" sz="quarter" idx="25" hasCustomPrompt="1"/>
          </p:nvPr>
        </p:nvSpPr>
        <p:spPr>
          <a:xfrm>
            <a:off x="887620" y="932600"/>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48" name="Text Placeholder 4"/>
          <p:cNvSpPr>
            <a:spLocks noGrp="1"/>
          </p:cNvSpPr>
          <p:nvPr>
            <p:ph type="body" sz="quarter" idx="24" hasCustomPrompt="1"/>
          </p:nvPr>
        </p:nvSpPr>
        <p:spPr>
          <a:xfrm>
            <a:off x="1080729" y="1383546"/>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49" name="Text Placeholder 10"/>
          <p:cNvSpPr>
            <a:spLocks noGrp="1"/>
          </p:cNvSpPr>
          <p:nvPr>
            <p:ph type="body" sz="quarter" idx="26" hasCustomPrompt="1"/>
          </p:nvPr>
        </p:nvSpPr>
        <p:spPr>
          <a:xfrm>
            <a:off x="1273838" y="1896048"/>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2, Use Title Case</a:t>
            </a:r>
          </a:p>
        </p:txBody>
      </p:sp>
      <p:sp>
        <p:nvSpPr>
          <p:cNvPr id="50" name="Text Placeholder 2"/>
          <p:cNvSpPr>
            <a:spLocks noGrp="1"/>
          </p:cNvSpPr>
          <p:nvPr>
            <p:ph type="body" sz="quarter" idx="37" hasCustomPrompt="1"/>
          </p:nvPr>
        </p:nvSpPr>
        <p:spPr>
          <a:xfrm>
            <a:off x="1466947" y="2377773"/>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51" name="Text Placeholder 7"/>
          <p:cNvSpPr>
            <a:spLocks noGrp="1"/>
          </p:cNvSpPr>
          <p:nvPr>
            <p:ph type="body" sz="quarter" idx="38" hasCustomPrompt="1"/>
          </p:nvPr>
        </p:nvSpPr>
        <p:spPr>
          <a:xfrm>
            <a:off x="1660056" y="2859496"/>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52" name="Text Placeholder 5"/>
          <p:cNvSpPr>
            <a:spLocks noGrp="1"/>
          </p:cNvSpPr>
          <p:nvPr>
            <p:ph type="body" sz="quarter" idx="39" hasCustomPrompt="1"/>
          </p:nvPr>
        </p:nvSpPr>
        <p:spPr>
          <a:xfrm>
            <a:off x="1853165" y="3341221"/>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6" name="Text Placeholder 5"/>
          <p:cNvSpPr>
            <a:spLocks noGrp="1"/>
          </p:cNvSpPr>
          <p:nvPr>
            <p:ph type="body" sz="quarter" idx="40" hasCustomPrompt="1"/>
          </p:nvPr>
        </p:nvSpPr>
        <p:spPr>
          <a:xfrm>
            <a:off x="2046275" y="3822945"/>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Tree>
    <p:extLst>
      <p:ext uri="{BB962C8B-B14F-4D97-AF65-F5344CB8AC3E}">
        <p14:creationId xmlns:p14="http://schemas.microsoft.com/office/powerpoint/2010/main" val="144253410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oad Map 8">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7" name="TextBox 3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899BA9"/>
                </a:solidFill>
                <a:latin typeface="Calibri"/>
              </a:rPr>
              <a:t>©</a:t>
            </a:r>
            <a:r>
              <a:rPr lang="en-US" sz="500" dirty="0">
                <a:solidFill>
                  <a:srgbClr val="899BA9"/>
                </a:solidFill>
              </a:rPr>
              <a:t>2014 The Advisory Board Company • </a:t>
            </a:r>
            <a:r>
              <a:rPr lang="en-US" sz="500" b="1" dirty="0">
                <a:solidFill>
                  <a:srgbClr val="899BA9"/>
                </a:solidFill>
              </a:rPr>
              <a:t>advisory.com • </a:t>
            </a:r>
            <a:r>
              <a:rPr lang="en-US" sz="500" dirty="0">
                <a:solidFill>
                  <a:srgbClr val="899BA9"/>
                </a:solidFill>
              </a:rPr>
              <a:t>29526C</a:t>
            </a:r>
          </a:p>
        </p:txBody>
      </p:sp>
      <p:sp>
        <p:nvSpPr>
          <p:cNvPr id="48" name="Text Placeholder 5"/>
          <p:cNvSpPr>
            <a:spLocks noGrp="1"/>
          </p:cNvSpPr>
          <p:nvPr>
            <p:ph type="body" sz="quarter" idx="25" hasCustomPrompt="1"/>
          </p:nvPr>
        </p:nvSpPr>
        <p:spPr>
          <a:xfrm>
            <a:off x="887620" y="932600"/>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49" name="Text Placeholder 4"/>
          <p:cNvSpPr>
            <a:spLocks noGrp="1"/>
          </p:cNvSpPr>
          <p:nvPr>
            <p:ph type="body" sz="quarter" idx="24" hasCustomPrompt="1"/>
          </p:nvPr>
        </p:nvSpPr>
        <p:spPr>
          <a:xfrm>
            <a:off x="1053142" y="1314728"/>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50" name="Text Placeholder 10"/>
          <p:cNvSpPr>
            <a:spLocks noGrp="1"/>
          </p:cNvSpPr>
          <p:nvPr>
            <p:ph type="body" sz="quarter" idx="26" hasCustomPrompt="1"/>
          </p:nvPr>
        </p:nvSpPr>
        <p:spPr>
          <a:xfrm>
            <a:off x="1218664" y="1758412"/>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2, Use Title Case</a:t>
            </a:r>
          </a:p>
        </p:txBody>
      </p:sp>
      <p:sp>
        <p:nvSpPr>
          <p:cNvPr id="51" name="Text Placeholder 2"/>
          <p:cNvSpPr>
            <a:spLocks noGrp="1"/>
          </p:cNvSpPr>
          <p:nvPr>
            <p:ph type="body" sz="quarter" idx="40" hasCustomPrompt="1"/>
          </p:nvPr>
        </p:nvSpPr>
        <p:spPr>
          <a:xfrm>
            <a:off x="1384186" y="2171318"/>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52" name="Text Placeholder 7"/>
          <p:cNvSpPr>
            <a:spLocks noGrp="1"/>
          </p:cNvSpPr>
          <p:nvPr>
            <p:ph type="body" sz="quarter" idx="41" hasCustomPrompt="1"/>
          </p:nvPr>
        </p:nvSpPr>
        <p:spPr>
          <a:xfrm>
            <a:off x="1549708" y="2584224"/>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53" name="Text Placeholder 5"/>
          <p:cNvSpPr>
            <a:spLocks noGrp="1"/>
          </p:cNvSpPr>
          <p:nvPr>
            <p:ph type="body" sz="quarter" idx="42" hasCustomPrompt="1"/>
          </p:nvPr>
        </p:nvSpPr>
        <p:spPr>
          <a:xfrm>
            <a:off x="1715230" y="2997130"/>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54" name="Text Placeholder 5"/>
          <p:cNvSpPr>
            <a:spLocks noGrp="1"/>
          </p:cNvSpPr>
          <p:nvPr>
            <p:ph type="body" sz="quarter" idx="43" hasCustomPrompt="1"/>
          </p:nvPr>
        </p:nvSpPr>
        <p:spPr>
          <a:xfrm>
            <a:off x="1880752" y="3410036"/>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
        <p:nvSpPr>
          <p:cNvPr id="7" name="Text Placeholder 6"/>
          <p:cNvSpPr>
            <a:spLocks noGrp="1"/>
          </p:cNvSpPr>
          <p:nvPr>
            <p:ph type="body" sz="quarter" idx="44" hasCustomPrompt="1"/>
          </p:nvPr>
        </p:nvSpPr>
        <p:spPr>
          <a:xfrm>
            <a:off x="2046275" y="3822945"/>
            <a:ext cx="4114800" cy="153888"/>
          </a:xfrm>
          <a:prstGeom prst="rect">
            <a:avLst/>
          </a:prstGeom>
        </p:spPr>
        <p:txBody>
          <a:bodyPr lIns="0" tIns="0" rIns="0" bIns="0" anchor="ctr" anchorCtr="0">
            <a:spAutoFit/>
          </a:bodyPr>
          <a:lstStyle>
            <a:lvl1pPr marL="0" indent="0">
              <a:buNone/>
              <a:defRPr sz="1000">
                <a:solidFill>
                  <a:schemeClr val="accent2"/>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2, Use Title Case</a:t>
            </a:r>
          </a:p>
        </p:txBody>
      </p:sp>
    </p:spTree>
    <p:extLst>
      <p:ext uri="{BB962C8B-B14F-4D97-AF65-F5344CB8AC3E}">
        <p14:creationId xmlns:p14="http://schemas.microsoft.com/office/powerpoint/2010/main" val="43209422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40" hasCustomPrompt="1"/>
          </p:nvPr>
        </p:nvSpPr>
        <p:spPr bwMode="gray">
          <a:xfrm>
            <a:off x="1172943" y="2284456"/>
            <a:ext cx="4424668" cy="307777"/>
          </a:xfrm>
          <a:prstGeom prst="rect">
            <a:avLst/>
          </a:prstGeom>
        </p:spPr>
        <p:txBody>
          <a:bodyPr wrap="square" lIns="0" tIns="0" rIns="0" bIns="0" anchor="b" anchorCtr="0">
            <a:spAutoFit/>
          </a:bodyPr>
          <a:lstStyle>
            <a:lvl1pPr marL="0" indent="0">
              <a:spcBef>
                <a:spcPts val="0"/>
              </a:spcBef>
              <a:buNone/>
              <a:defRPr sz="2000" b="0" baseline="0">
                <a:solidFill>
                  <a:schemeClr val="accent4"/>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a:t>Divider Title – Arial 20pt Regular</a:t>
            </a:r>
          </a:p>
        </p:txBody>
      </p:sp>
      <p:sp>
        <p:nvSpPr>
          <p:cNvPr id="19" name="Text Placeholder 17"/>
          <p:cNvSpPr>
            <a:spLocks noGrp="1"/>
          </p:cNvSpPr>
          <p:nvPr>
            <p:ph type="body" sz="quarter" idx="41" hasCustomPrompt="1"/>
          </p:nvPr>
        </p:nvSpPr>
        <p:spPr bwMode="gray">
          <a:xfrm>
            <a:off x="1172943" y="2604778"/>
            <a:ext cx="4425696" cy="230832"/>
          </a:xfrm>
          <a:prstGeom prst="rect">
            <a:avLst/>
          </a:prstGeom>
        </p:spPr>
        <p:txBody>
          <a:bodyPr lIns="0" tIns="0" rIns="0" bIns="0" anchor="t" anchorCtr="0">
            <a:spAutoFit/>
          </a:bodyPr>
          <a:lstStyle>
            <a:lvl1pPr marL="0" indent="0">
              <a:spcBef>
                <a:spcPts val="0"/>
              </a:spcBef>
              <a:buNone/>
              <a:defRPr sz="1500" b="0" baseline="0">
                <a:solidFill>
                  <a:schemeClr val="accent3"/>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a:t>Divider Subtitle – Arial 14pt Regular</a:t>
            </a: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9" name="Text Placeholder 17"/>
          <p:cNvSpPr>
            <a:spLocks noGrp="1"/>
          </p:cNvSpPr>
          <p:nvPr>
            <p:ph type="body" sz="quarter" idx="46" hasCustomPrompt="1"/>
          </p:nvPr>
        </p:nvSpPr>
        <p:spPr bwMode="gray">
          <a:xfrm>
            <a:off x="4743444" y="1658893"/>
            <a:ext cx="1256700" cy="200055"/>
          </a:xfrm>
          <a:prstGeom prst="rect">
            <a:avLst/>
          </a:prstGeom>
        </p:spPr>
        <p:txBody>
          <a:bodyPr wrap="square" lIns="0" tIns="0" rIns="0" bIns="0" anchor="t" anchorCtr="0">
            <a:spAutoFit/>
          </a:bodyPr>
          <a:lstStyle>
            <a:lvl1pPr marL="0" indent="0" algn="r">
              <a:spcBef>
                <a:spcPts val="0"/>
              </a:spcBef>
              <a:buNone/>
              <a:defRPr sz="1300" b="0" i="1" baseline="0">
                <a:solidFill>
                  <a:schemeClr val="accent3"/>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a:t>Chapter #</a:t>
            </a:r>
          </a:p>
        </p:txBody>
      </p:sp>
      <p:sp>
        <p:nvSpPr>
          <p:cNvPr id="30" name="Text Placeholder 31"/>
          <p:cNvSpPr>
            <a:spLocks noGrp="1"/>
          </p:cNvSpPr>
          <p:nvPr>
            <p:ph type="body" sz="quarter" idx="43" hasCustomPrompt="1"/>
          </p:nvPr>
        </p:nvSpPr>
        <p:spPr bwMode="gray">
          <a:xfrm>
            <a:off x="1381117" y="3078496"/>
            <a:ext cx="2733683" cy="1333698"/>
          </a:xfrm>
          <a:prstGeom prst="rect">
            <a:avLst/>
          </a:prstGeom>
        </p:spPr>
        <p:txBody>
          <a:bodyPr wrap="square" lIns="0" tIns="0" rIns="0" bIns="0">
            <a:spAutoFit/>
          </a:bodyPr>
          <a:lstStyle>
            <a:lvl1pPr>
              <a:lnSpc>
                <a:spcPct val="100000"/>
              </a:lnSpc>
              <a:spcBef>
                <a:spcPts val="500"/>
              </a:spcBef>
              <a:defRPr baseline="0">
                <a:solidFill>
                  <a:schemeClr val="accent4"/>
                </a:solidFill>
              </a:defRPr>
            </a:lvl1pPr>
            <a:lvl2pPr>
              <a:lnSpc>
                <a:spcPct val="100000"/>
              </a:lnSpc>
              <a:spcBef>
                <a:spcPts val="500"/>
              </a:spcBef>
              <a:defRPr>
                <a:solidFill>
                  <a:schemeClr val="accent4"/>
                </a:solidFill>
              </a:defRPr>
            </a:lvl2pPr>
            <a:lvl3pPr>
              <a:lnSpc>
                <a:spcPct val="100000"/>
              </a:lnSpc>
              <a:spcBef>
                <a:spcPts val="500"/>
              </a:spcBef>
              <a:defRPr>
                <a:solidFill>
                  <a:schemeClr val="accent4"/>
                </a:solidFill>
              </a:defRPr>
            </a:lvl3pPr>
            <a:lvl4pPr>
              <a:lnSpc>
                <a:spcPct val="100000"/>
              </a:lnSpc>
              <a:spcBef>
                <a:spcPts val="500"/>
              </a:spcBef>
              <a:defRPr>
                <a:solidFill>
                  <a:schemeClr val="accent4"/>
                </a:solidFill>
              </a:defRPr>
            </a:lvl4pPr>
            <a:lvl5pPr>
              <a:lnSpc>
                <a:spcPct val="100000"/>
              </a:lnSpc>
              <a:spcBef>
                <a:spcPts val="500"/>
              </a:spcBef>
              <a:defRPr>
                <a:solidFill>
                  <a:schemeClr val="accent4"/>
                </a:solidFill>
              </a:defRPr>
            </a:lvl5pPr>
          </a:lstStyle>
          <a:p>
            <a:pPr lvl="0"/>
            <a:r>
              <a:rPr lang="en-US" dirty="0"/>
              <a:t>Bulleted text, if needed – Arial 10pt Regular Five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4"/>
          <p:cNvGrpSpPr>
            <a:grpSpLocks noChangeAspect="1"/>
          </p:cNvGrpSpPr>
          <p:nvPr userDrawn="1"/>
        </p:nvGrpSpPr>
        <p:grpSpPr bwMode="auto">
          <a:xfrm>
            <a:off x="1171808" y="939171"/>
            <a:ext cx="720279" cy="558772"/>
            <a:chOff x="1155" y="849"/>
            <a:chExt cx="1717" cy="1332"/>
          </a:xfrm>
        </p:grpSpPr>
        <p:sp>
          <p:nvSpPr>
            <p:cNvPr id="26" name="Freeform 6"/>
            <p:cNvSpPr>
              <a:spLocks/>
            </p:cNvSpPr>
            <p:nvPr userDrawn="1"/>
          </p:nvSpPr>
          <p:spPr bwMode="auto">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7" name="Freeform 7"/>
            <p:cNvSpPr>
              <a:spLocks/>
            </p:cNvSpPr>
            <p:nvPr userDrawn="1"/>
          </p:nvSpPr>
          <p:spPr bwMode="auto">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8" name="Freeform 8"/>
            <p:cNvSpPr>
              <a:spLocks/>
            </p:cNvSpPr>
            <p:nvPr userDrawn="1"/>
          </p:nvSpPr>
          <p:spPr bwMode="auto">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Tree>
    <p:extLst>
      <p:ext uri="{BB962C8B-B14F-4D97-AF65-F5344CB8AC3E}">
        <p14:creationId xmlns:p14="http://schemas.microsoft.com/office/powerpoint/2010/main" val="2697410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52786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Ref idx="1001">
        <a:schemeClr val="bg2"/>
      </p:bgRef>
    </p:bg>
    <p:spTree>
      <p:nvGrpSpPr>
        <p:cNvPr id="1" name=""/>
        <p:cNvGrpSpPr/>
        <p:nvPr/>
      </p:nvGrpSpPr>
      <p:grpSpPr>
        <a:xfrm>
          <a:off x="0" y="0"/>
          <a:ext cx="0" cy="0"/>
          <a:chOff x="0" y="0"/>
          <a:chExt cx="0" cy="0"/>
        </a:xfrm>
      </p:grpSpPr>
      <p:sp>
        <p:nvSpPr>
          <p:cNvPr id="8"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2"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3"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5"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413589195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pact Slide">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 • </a:t>
            </a:r>
            <a:r>
              <a:rPr lang="en-US" sz="500" dirty="0">
                <a:solidFill>
                  <a:srgbClr val="617685"/>
                </a:solidFill>
              </a:rPr>
              <a:t>29526C</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6"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7"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
        <p:nvSpPr>
          <p:cNvPr id="9" name="Text Placeholder 8"/>
          <p:cNvSpPr>
            <a:spLocks noGrp="1"/>
          </p:cNvSpPr>
          <p:nvPr>
            <p:ph type="body" sz="quarter" idx="26" hasCustomPrompt="1"/>
          </p:nvPr>
        </p:nvSpPr>
        <p:spPr bwMode="gray">
          <a:xfrm>
            <a:off x="1143000" y="1565321"/>
            <a:ext cx="4114800" cy="2011680"/>
          </a:xfrm>
          <a:prstGeom prst="rect">
            <a:avLst/>
          </a:prstGeom>
          <a:noFill/>
          <a:ln>
            <a:noFill/>
          </a:ln>
        </p:spPr>
        <p:txBody>
          <a:bodyPr wrap="square" lIns="0" tIns="0" rIns="0" bIns="0">
            <a:spAutoFit/>
          </a:bodyPr>
          <a:lstStyle>
            <a:lvl1pPr marL="0" marR="0" indent="0" algn="l" defTabSz="640080" rtl="0" eaLnBrk="1" fontAlgn="auto" latinLnBrk="0" hangingPunct="1">
              <a:lnSpc>
                <a:spcPct val="100000"/>
              </a:lnSpc>
              <a:spcBef>
                <a:spcPts val="1200"/>
              </a:spcBef>
              <a:spcAft>
                <a:spcPts val="0"/>
              </a:spcAft>
              <a:buClrTx/>
              <a:buSzTx/>
              <a:buFont typeface="Arial" pitchFamily="34" charset="0"/>
              <a:buNone/>
              <a:tabLst/>
              <a:defRPr sz="1500"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dirty="0"/>
              <a:t>Use dark background slides sparingly as impact slides (ex: a single quote, statistic, or large image). See sample impact slides in the ABC PPT On-screen Graphic and Layout Guide.</a:t>
            </a:r>
            <a:br>
              <a:rPr lang="en-US" dirty="0"/>
            </a:br>
            <a:r>
              <a:rPr lang="en-US" dirty="0"/>
              <a:t>Impact quote text – Arial 15pt Regular. Keep quote short and minimize slide titling. Be sure to incorporate the large quote graphic from page 117 of the GLG.</a:t>
            </a:r>
          </a:p>
        </p:txBody>
      </p:sp>
      <p:sp>
        <p:nvSpPr>
          <p:cNvPr id="8"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accent3"/>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Tree>
    <p:extLst>
      <p:ext uri="{BB962C8B-B14F-4D97-AF65-F5344CB8AC3E}">
        <p14:creationId xmlns:p14="http://schemas.microsoft.com/office/powerpoint/2010/main" val="4034720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1970751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92398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spc="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14pt, white, sentence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a:t>#</a:t>
            </a:r>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sentence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sentence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sentence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sentence case</a:t>
            </a:r>
          </a:p>
        </p:txBody>
      </p:sp>
      <p:sp>
        <p:nvSpPr>
          <p:cNvPr id="17" name="Slide Number Placeholder 2"/>
          <p:cNvSpPr txBox="1">
            <a:spLocks/>
          </p:cNvSpPr>
          <p:nvPr userDrawn="1"/>
        </p:nvSpPr>
        <p:spPr bwMode="gray">
          <a:xfrm>
            <a:off x="6086961" y="0"/>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rPr>
              <a:t>How to use this</a:t>
            </a:r>
            <a:br>
              <a:rPr lang="en-US" sz="1000" b="1" dirty="0">
                <a:solidFill>
                  <a:schemeClr val="bg1"/>
                </a:solidFill>
              </a:rPr>
            </a:br>
            <a:r>
              <a:rPr lang="en-US" sz="1000" b="1" dirty="0">
                <a:solidFill>
                  <a:schemeClr val="bg1"/>
                </a:solidFill>
              </a:rPr>
              <a:t>editable road map</a:t>
            </a:r>
          </a:p>
          <a:p>
            <a:pPr marL="169863" indent="-169863">
              <a:buFont typeface="+mj-lt"/>
              <a:buAutoNum type="arabicPeriod"/>
            </a:pPr>
            <a:r>
              <a:rPr lang="en-US" sz="800" dirty="0">
                <a:solidFill>
                  <a:schemeClr val="bg1"/>
                </a:solidFill>
              </a:rPr>
              <a:t>Insert a road map layout</a:t>
            </a:r>
          </a:p>
          <a:p>
            <a:pPr marL="169863" indent="-169863">
              <a:buFont typeface="+mj-lt"/>
              <a:buAutoNum type="arabicPeriod"/>
            </a:pPr>
            <a:r>
              <a:rPr lang="en-US" sz="800" dirty="0">
                <a:solidFill>
                  <a:schemeClr val="bg1"/>
                </a:solidFill>
              </a:rPr>
              <a:t>Determine how many sections are needed</a:t>
            </a:r>
          </a:p>
          <a:p>
            <a:pPr marL="169863" indent="-169863">
              <a:buFont typeface="+mj-lt"/>
              <a:buAutoNum type="arabicPeriod"/>
            </a:pPr>
            <a:r>
              <a:rPr lang="en-US" sz="800" dirty="0">
                <a:solidFill>
                  <a:schemeClr val="bg1"/>
                </a:solidFill>
              </a:rPr>
              <a:t>If only 3, delete rows 2 and 4. If 4, delete row 5.</a:t>
            </a:r>
          </a:p>
          <a:p>
            <a:pPr marL="169863" indent="-169863">
              <a:buFont typeface="+mj-lt"/>
              <a:buAutoNum type="arabicPeriod"/>
            </a:pPr>
            <a:r>
              <a:rPr lang="en-US" sz="800" dirty="0">
                <a:solidFill>
                  <a:schemeClr val="bg1"/>
                </a:solidFill>
              </a:rPr>
              <a:t>Change the highlighted section title to Arial regular 10pt, accent 1 so all the titles are the exact same font style</a:t>
            </a:r>
          </a:p>
          <a:p>
            <a:pPr marL="169863" indent="-169863">
              <a:buFont typeface="+mj-lt"/>
              <a:buAutoNum type="arabicPeriod"/>
            </a:pPr>
            <a:r>
              <a:rPr lang="en-US" sz="800" dirty="0">
                <a:solidFill>
                  <a:schemeClr val="bg1"/>
                </a:solidFill>
              </a:rPr>
              <a:t>Type in #’s and section titles for all levels</a:t>
            </a:r>
          </a:p>
          <a:p>
            <a:pPr marL="169863" indent="-169863">
              <a:buFont typeface="+mj-lt"/>
              <a:buAutoNum type="arabicPeriod"/>
            </a:pPr>
            <a:r>
              <a:rPr lang="en-US" sz="800" dirty="0">
                <a:solidFill>
                  <a:schemeClr val="bg1"/>
                </a:solidFill>
              </a:rPr>
              <a:t>Duplicate the slide so you have a slide for each section</a:t>
            </a:r>
          </a:p>
          <a:p>
            <a:pPr marL="169863" indent="-169863">
              <a:buFont typeface="+mj-lt"/>
              <a:buAutoNum type="arabicPeriod"/>
            </a:pPr>
            <a:r>
              <a:rPr lang="en-US" sz="800" dirty="0">
                <a:solidFill>
                  <a:schemeClr val="bg1"/>
                </a:solidFill>
              </a:rPr>
              <a:t>On each slide, change the highlighted section title back to Arial regular 14pt white</a:t>
            </a:r>
          </a:p>
          <a:p>
            <a:pPr marL="0" indent="0">
              <a:spcBef>
                <a:spcPts val="1200"/>
              </a:spcBef>
              <a:buFont typeface="+mj-lt"/>
              <a:buNone/>
            </a:pPr>
            <a:r>
              <a:rPr lang="en-US" sz="900" b="1" dirty="0">
                <a:solidFill>
                  <a:schemeClr val="bg1"/>
                </a:solidFill>
              </a:rPr>
              <a:t>NEED MORE SECTIONS?</a:t>
            </a:r>
          </a:p>
          <a:p>
            <a:pPr marL="0" indent="0">
              <a:spcBef>
                <a:spcPts val="200"/>
              </a:spcBef>
              <a:buFont typeface="+mj-lt"/>
              <a:buNone/>
            </a:pPr>
            <a:r>
              <a:rPr lang="en-US" sz="750" dirty="0">
                <a:solidFill>
                  <a:schemeClr val="bg1"/>
                </a:solidFill>
              </a:rPr>
              <a:t>See</a:t>
            </a:r>
            <a:r>
              <a:rPr lang="en-US" sz="750" baseline="0" dirty="0">
                <a:solidFill>
                  <a:schemeClr val="bg1"/>
                </a:solidFill>
              </a:rPr>
              <a:t> the projection GLG for a customizable road map layout that includes 8 levels. It can be inserted into this deck. </a:t>
            </a:r>
            <a:endParaRPr lang="en-US" sz="750" dirty="0">
              <a:solidFill>
                <a:schemeClr val="bg1"/>
              </a:solidFill>
            </a:endParaRPr>
          </a:p>
        </p:txBody>
      </p:sp>
    </p:spTree>
    <p:extLst>
      <p:ext uri="{BB962C8B-B14F-4D97-AF65-F5344CB8AC3E}">
        <p14:creationId xmlns:p14="http://schemas.microsoft.com/office/powerpoint/2010/main" val="754627164"/>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 Placeholder 6"/>
          <p:cNvSpPr>
            <a:spLocks noGrp="1"/>
          </p:cNvSpPr>
          <p:nvPr>
            <p:ph type="body" sz="quarter" idx="24" hasCustomPrompt="1"/>
          </p:nvPr>
        </p:nvSpPr>
        <p:spPr bwMode="gray">
          <a:xfrm>
            <a:off x="320674" y="2504777"/>
            <a:ext cx="5759451" cy="2000548"/>
          </a:xfrm>
          <a:prstGeom prst="rect">
            <a:avLst/>
          </a:prstGeom>
        </p:spPr>
        <p:txBody>
          <a:bodyPr lIns="0" tIns="0" rIns="0" bIns="0">
            <a:spAutoFit/>
          </a:bodyPr>
          <a:lstStyle>
            <a:lvl1pPr marL="0" indent="0" algn="l">
              <a:lnSpc>
                <a:spcPts val="1300"/>
              </a:lnSpc>
              <a:buNone/>
              <a:defRPr sz="1000"/>
            </a:lvl1pPr>
          </a:lstStyle>
          <a:p>
            <a:pPr lvl="0"/>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Tree>
    <p:extLst>
      <p:ext uri="{BB962C8B-B14F-4D97-AF65-F5344CB8AC3E}">
        <p14:creationId xmlns:p14="http://schemas.microsoft.com/office/powerpoint/2010/main" val="1964105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11" name="Freeform 10"/>
          <p:cNvSpPr/>
          <p:nvPr userDrawn="1"/>
        </p:nvSpPr>
        <p:spPr bwMode="gray">
          <a:xfrm flipV="1">
            <a:off x="1522142" y="-3202"/>
            <a:ext cx="4878658" cy="471159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565650 w 5105400"/>
              <a:gd name="connsiteY3" fmla="*/ 819150 h 3962400"/>
              <a:gd name="connsiteX4" fmla="*/ 2556666 w 5105400"/>
              <a:gd name="connsiteY4" fmla="*/ 3962400 h 3962400"/>
              <a:gd name="connsiteX5" fmla="*/ 0 w 51054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2556666 w 4572000"/>
              <a:gd name="connsiteY4" fmla="*/ 3962400 h 3962400"/>
              <a:gd name="connsiteX5" fmla="*/ 0 w 45720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4098208 w 4572000"/>
              <a:gd name="connsiteY4" fmla="*/ 1547341 h 3962400"/>
              <a:gd name="connsiteX5" fmla="*/ 2556666 w 4572000"/>
              <a:gd name="connsiteY5" fmla="*/ 3962400 h 3962400"/>
              <a:gd name="connsiteX6" fmla="*/ 0 w 4572000"/>
              <a:gd name="connsiteY6"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102899"/>
              <a:gd name="connsiteY0" fmla="*/ 3962400 h 3962400"/>
              <a:gd name="connsiteX1" fmla="*/ 2548734 w 4102899"/>
              <a:gd name="connsiteY1" fmla="*/ 0 h 3962400"/>
              <a:gd name="connsiteX2" fmla="*/ 4100987 w 4102899"/>
              <a:gd name="connsiteY2" fmla="*/ 0 h 3962400"/>
              <a:gd name="connsiteX3" fmla="*/ 4098208 w 4102899"/>
              <a:gd name="connsiteY3" fmla="*/ 1547341 h 3962400"/>
              <a:gd name="connsiteX4" fmla="*/ 2556666 w 4102899"/>
              <a:gd name="connsiteY4" fmla="*/ 3962400 h 3962400"/>
              <a:gd name="connsiteX5" fmla="*/ 0 w 4102899"/>
              <a:gd name="connsiteY5"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899" h="3962400">
                <a:moveTo>
                  <a:pt x="0" y="3962400"/>
                </a:moveTo>
                <a:lnTo>
                  <a:pt x="2548734" y="0"/>
                </a:lnTo>
                <a:lnTo>
                  <a:pt x="4100987" y="0"/>
                </a:lnTo>
                <a:cubicBezTo>
                  <a:pt x="4102899" y="315565"/>
                  <a:pt x="4097659" y="1380383"/>
                  <a:pt x="4098208" y="1547341"/>
                </a:cubicBezTo>
                <a:lnTo>
                  <a:pt x="2556666" y="3962400"/>
                </a:lnTo>
                <a:lnTo>
                  <a:pt x="0" y="396240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4" name="Straight Connector 13"/>
          <p:cNvCxnSpPr/>
          <p:nvPr userDrawn="1"/>
        </p:nvCxnSpPr>
        <p:spPr bwMode="gray">
          <a:xfrm>
            <a:off x="1677053" y="519535"/>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hasCustomPrompt="1"/>
          </p:nvPr>
        </p:nvSpPr>
        <p:spPr bwMode="gray">
          <a:xfrm>
            <a:off x="1754514" y="529222"/>
            <a:ext cx="2480260" cy="490926"/>
          </a:xfrm>
          <a:prstGeom prst="rect">
            <a:avLst/>
          </a:prstGeom>
        </p:spPr>
        <p:txBody>
          <a:bodyPr anchor="ctr" anchorCtr="0"/>
          <a:lstStyle>
            <a:lvl1pPr marL="0" indent="0">
              <a:spcBef>
                <a:spcPts val="0"/>
              </a:spcBef>
              <a:buNone/>
              <a:defRPr sz="1200">
                <a:solidFill>
                  <a:schemeClr val="tx1"/>
                </a:solidFill>
              </a:defRPr>
            </a:lvl1pPr>
          </a:lstStyle>
          <a:p>
            <a:pPr lvl="0"/>
            <a:r>
              <a:rPr lang="en-US" dirty="0"/>
              <a:t>Program Name Goes Here on One Line or Two Equal Lines</a:t>
            </a:r>
          </a:p>
        </p:txBody>
      </p:sp>
      <p:sp>
        <p:nvSpPr>
          <p:cNvPr id="10" name="Text Placeholder 8"/>
          <p:cNvSpPr>
            <a:spLocks noGrp="1"/>
          </p:cNvSpPr>
          <p:nvPr>
            <p:ph type="body" sz="quarter" idx="13" hasCustomPrompt="1"/>
          </p:nvPr>
        </p:nvSpPr>
        <p:spPr bwMode="gray">
          <a:xfrm>
            <a:off x="913784" y="2994031"/>
            <a:ext cx="4610546" cy="769441"/>
          </a:xfrm>
          <a:prstGeom prst="rect">
            <a:avLst/>
          </a:prstGeom>
        </p:spPr>
        <p:txBody>
          <a:bodyPr lIns="0" tIns="0" rIns="0" bIns="0" anchor="b">
            <a:spAutoFit/>
          </a:bodyPr>
          <a:lstStyle>
            <a:lvl1pPr marL="0" indent="0">
              <a:spcBef>
                <a:spcPts val="0"/>
              </a:spcBef>
              <a:buNone/>
              <a:defRPr sz="2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Title – Arial </a:t>
            </a:r>
            <a:br>
              <a:rPr lang="en-US" dirty="0"/>
            </a:br>
            <a:r>
              <a:rPr lang="en-US" dirty="0"/>
              <a:t>25pt Regular, Use Title Case</a:t>
            </a:r>
          </a:p>
        </p:txBody>
      </p:sp>
      <p:sp>
        <p:nvSpPr>
          <p:cNvPr id="12" name="Text Placeholder 8"/>
          <p:cNvSpPr>
            <a:spLocks noGrp="1"/>
          </p:cNvSpPr>
          <p:nvPr>
            <p:ph type="body" sz="quarter" idx="14" hasCustomPrompt="1"/>
          </p:nvPr>
        </p:nvSpPr>
        <p:spPr bwMode="gray">
          <a:xfrm>
            <a:off x="913784" y="3850943"/>
            <a:ext cx="4610546" cy="184666"/>
          </a:xfrm>
          <a:prstGeom prst="rect">
            <a:avLst/>
          </a:prstGeom>
        </p:spPr>
        <p:txBody>
          <a:bodyPr lIns="0" tIns="0" rIns="0" bIns="0" anchor="t">
            <a:spAutoFit/>
          </a:bodyPr>
          <a:lstStyle>
            <a:lvl1pPr marL="0" indent="0">
              <a:spcBef>
                <a:spcPts val="0"/>
              </a:spcBef>
              <a:buNone/>
              <a:defRPr sz="12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Subtitle – Arial 12pt Regular, Use Title Case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4" y="396313"/>
            <a:ext cx="1517904" cy="737308"/>
          </a:xfrm>
          <a:prstGeom prst="rect">
            <a:avLst/>
          </a:prstGeom>
        </p:spPr>
      </p:pic>
    </p:spTree>
    <p:extLst>
      <p:ext uri="{BB962C8B-B14F-4D97-AF65-F5344CB8AC3E}">
        <p14:creationId xmlns:p14="http://schemas.microsoft.com/office/powerpoint/2010/main" val="997262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11" name="Freeform 10"/>
          <p:cNvSpPr/>
          <p:nvPr userDrawn="1"/>
        </p:nvSpPr>
        <p:spPr bwMode="gray">
          <a:xfrm flipV="1">
            <a:off x="1522142" y="-3202"/>
            <a:ext cx="4878658" cy="471159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565650 w 5105400"/>
              <a:gd name="connsiteY3" fmla="*/ 819150 h 3962400"/>
              <a:gd name="connsiteX4" fmla="*/ 2556666 w 5105400"/>
              <a:gd name="connsiteY4" fmla="*/ 3962400 h 3962400"/>
              <a:gd name="connsiteX5" fmla="*/ 0 w 51054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2556666 w 4572000"/>
              <a:gd name="connsiteY4" fmla="*/ 3962400 h 3962400"/>
              <a:gd name="connsiteX5" fmla="*/ 0 w 45720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4098208 w 4572000"/>
              <a:gd name="connsiteY4" fmla="*/ 1547341 h 3962400"/>
              <a:gd name="connsiteX5" fmla="*/ 2556666 w 4572000"/>
              <a:gd name="connsiteY5" fmla="*/ 3962400 h 3962400"/>
              <a:gd name="connsiteX6" fmla="*/ 0 w 4572000"/>
              <a:gd name="connsiteY6"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102899"/>
              <a:gd name="connsiteY0" fmla="*/ 3962400 h 3962400"/>
              <a:gd name="connsiteX1" fmla="*/ 2548734 w 4102899"/>
              <a:gd name="connsiteY1" fmla="*/ 0 h 3962400"/>
              <a:gd name="connsiteX2" fmla="*/ 4100987 w 4102899"/>
              <a:gd name="connsiteY2" fmla="*/ 0 h 3962400"/>
              <a:gd name="connsiteX3" fmla="*/ 4098208 w 4102899"/>
              <a:gd name="connsiteY3" fmla="*/ 1547341 h 3962400"/>
              <a:gd name="connsiteX4" fmla="*/ 2556666 w 4102899"/>
              <a:gd name="connsiteY4" fmla="*/ 3962400 h 3962400"/>
              <a:gd name="connsiteX5" fmla="*/ 0 w 4102899"/>
              <a:gd name="connsiteY5"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899" h="3962400">
                <a:moveTo>
                  <a:pt x="0" y="3962400"/>
                </a:moveTo>
                <a:lnTo>
                  <a:pt x="2548734" y="0"/>
                </a:lnTo>
                <a:lnTo>
                  <a:pt x="4100987" y="0"/>
                </a:lnTo>
                <a:cubicBezTo>
                  <a:pt x="4102899" y="315565"/>
                  <a:pt x="4097659" y="1380383"/>
                  <a:pt x="4098208" y="1547341"/>
                </a:cubicBezTo>
                <a:lnTo>
                  <a:pt x="2556666" y="3962400"/>
                </a:lnTo>
                <a:lnTo>
                  <a:pt x="0" y="396240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 Placeholder 8"/>
          <p:cNvSpPr>
            <a:spLocks noGrp="1"/>
          </p:cNvSpPr>
          <p:nvPr>
            <p:ph type="body" sz="quarter" idx="13" hasCustomPrompt="1"/>
          </p:nvPr>
        </p:nvSpPr>
        <p:spPr bwMode="gray">
          <a:xfrm>
            <a:off x="913784" y="2994031"/>
            <a:ext cx="4610546" cy="769441"/>
          </a:xfrm>
          <a:prstGeom prst="rect">
            <a:avLst/>
          </a:prstGeom>
        </p:spPr>
        <p:txBody>
          <a:bodyPr lIns="0" tIns="0" rIns="0" bIns="0" anchor="b">
            <a:spAutoFit/>
          </a:bodyPr>
          <a:lstStyle>
            <a:lvl1pPr marL="0" indent="0">
              <a:spcBef>
                <a:spcPts val="0"/>
              </a:spcBef>
              <a:buNone/>
              <a:defRPr sz="2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Title – Arial </a:t>
            </a:r>
            <a:br>
              <a:rPr lang="en-US" dirty="0"/>
            </a:br>
            <a:r>
              <a:rPr lang="en-US" dirty="0"/>
              <a:t>25pt Regular, Use Title Case</a:t>
            </a:r>
          </a:p>
        </p:txBody>
      </p:sp>
      <p:sp>
        <p:nvSpPr>
          <p:cNvPr id="12" name="Text Placeholder 8"/>
          <p:cNvSpPr>
            <a:spLocks noGrp="1"/>
          </p:cNvSpPr>
          <p:nvPr>
            <p:ph type="body" sz="quarter" idx="14" hasCustomPrompt="1"/>
          </p:nvPr>
        </p:nvSpPr>
        <p:spPr bwMode="gray">
          <a:xfrm>
            <a:off x="913784" y="3850943"/>
            <a:ext cx="4610546" cy="184666"/>
          </a:xfrm>
          <a:prstGeom prst="rect">
            <a:avLst/>
          </a:prstGeom>
        </p:spPr>
        <p:txBody>
          <a:bodyPr lIns="0" tIns="0" rIns="0" bIns="0" anchor="t">
            <a:spAutoFit/>
          </a:bodyPr>
          <a:lstStyle>
            <a:lvl1pPr marL="0" indent="0">
              <a:spcBef>
                <a:spcPts val="0"/>
              </a:spcBef>
              <a:buNone/>
              <a:defRPr sz="12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Subtitle – Arial 12pt Regular, Use Title Case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4" y="396313"/>
            <a:ext cx="1517904" cy="737308"/>
          </a:xfrm>
          <a:prstGeom prst="rect">
            <a:avLst/>
          </a:prstGeom>
        </p:spPr>
      </p:pic>
    </p:spTree>
    <p:extLst>
      <p:ext uri="{BB962C8B-B14F-4D97-AF65-F5344CB8AC3E}">
        <p14:creationId xmlns:p14="http://schemas.microsoft.com/office/powerpoint/2010/main" val="2015902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1" name="Freeform 10"/>
          <p:cNvSpPr/>
          <p:nvPr userDrawn="1"/>
        </p:nvSpPr>
        <p:spPr bwMode="gray">
          <a:xfrm flipV="1">
            <a:off x="4745692" y="117821"/>
            <a:ext cx="1664902" cy="344535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1866900 w 5105400"/>
              <a:gd name="connsiteY1" fmla="*/ 1060450 h 3962400"/>
              <a:gd name="connsiteX2" fmla="*/ 2548734 w 5105400"/>
              <a:gd name="connsiteY2" fmla="*/ 0 h 3962400"/>
              <a:gd name="connsiteX3" fmla="*/ 5105400 w 5105400"/>
              <a:gd name="connsiteY3" fmla="*/ 0 h 3962400"/>
              <a:gd name="connsiteX4" fmla="*/ 2556666 w 5105400"/>
              <a:gd name="connsiteY4" fmla="*/ 3962400 h 3962400"/>
              <a:gd name="connsiteX5" fmla="*/ 0 w 5105400"/>
              <a:gd name="connsiteY5" fmla="*/ 3962400 h 3962400"/>
              <a:gd name="connsiteX0" fmla="*/ 0 w 5105400"/>
              <a:gd name="connsiteY0" fmla="*/ 3962400 h 3962400"/>
              <a:gd name="connsiteX1" fmla="*/ 1866900 w 5105400"/>
              <a:gd name="connsiteY1" fmla="*/ 106045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2556666"/>
              <a:gd name="connsiteY0" fmla="*/ 2901950 h 2901950"/>
              <a:gd name="connsiteX1" fmla="*/ 1866900 w 2556666"/>
              <a:gd name="connsiteY1" fmla="*/ 0 h 2901950"/>
              <a:gd name="connsiteX2" fmla="*/ 2556666 w 2556666"/>
              <a:gd name="connsiteY2" fmla="*/ 2901950 h 2901950"/>
              <a:gd name="connsiteX3" fmla="*/ 0 w 2556666"/>
              <a:gd name="connsiteY3" fmla="*/ 2901950 h 2901950"/>
              <a:gd name="connsiteX0" fmla="*/ 0 w 1866900"/>
              <a:gd name="connsiteY0" fmla="*/ 2901950 h 2901950"/>
              <a:gd name="connsiteX1" fmla="*/ 1866900 w 1866900"/>
              <a:gd name="connsiteY1" fmla="*/ 0 h 2901950"/>
              <a:gd name="connsiteX2" fmla="*/ 1866900 w 1866900"/>
              <a:gd name="connsiteY2" fmla="*/ 2901950 h 2901950"/>
              <a:gd name="connsiteX3" fmla="*/ 0 w 1866900"/>
              <a:gd name="connsiteY3" fmla="*/ 2901950 h 2901950"/>
              <a:gd name="connsiteX0" fmla="*/ 0 w 1866900"/>
              <a:gd name="connsiteY0" fmla="*/ 2901950 h 2901950"/>
              <a:gd name="connsiteX1" fmla="*/ 1866900 w 1866900"/>
              <a:gd name="connsiteY1" fmla="*/ 0 h 2901950"/>
              <a:gd name="connsiteX2" fmla="*/ 1400165 w 1866900"/>
              <a:gd name="connsiteY2" fmla="*/ 2901950 h 2901950"/>
              <a:gd name="connsiteX3" fmla="*/ 0 w 1866900"/>
              <a:gd name="connsiteY3" fmla="*/ 2901950 h 2901950"/>
              <a:gd name="connsiteX0" fmla="*/ 0 w 1400165"/>
              <a:gd name="connsiteY0" fmla="*/ 2897505 h 2897505"/>
              <a:gd name="connsiteX1" fmla="*/ 1395720 w 1400165"/>
              <a:gd name="connsiteY1" fmla="*/ 0 h 2897505"/>
              <a:gd name="connsiteX2" fmla="*/ 1400165 w 1400165"/>
              <a:gd name="connsiteY2" fmla="*/ 2897505 h 2897505"/>
              <a:gd name="connsiteX3" fmla="*/ 0 w 1400165"/>
              <a:gd name="connsiteY3" fmla="*/ 2897505 h 2897505"/>
            </a:gdLst>
            <a:ahLst/>
            <a:cxnLst>
              <a:cxn ang="0">
                <a:pos x="connsiteX0" y="connsiteY0"/>
              </a:cxn>
              <a:cxn ang="0">
                <a:pos x="connsiteX1" y="connsiteY1"/>
              </a:cxn>
              <a:cxn ang="0">
                <a:pos x="connsiteX2" y="connsiteY2"/>
              </a:cxn>
              <a:cxn ang="0">
                <a:pos x="connsiteX3" y="connsiteY3"/>
              </a:cxn>
            </a:cxnLst>
            <a:rect l="l" t="t" r="r" b="b"/>
            <a:pathLst>
              <a:path w="1400165" h="2897505">
                <a:moveTo>
                  <a:pt x="0" y="2897505"/>
                </a:moveTo>
                <a:lnTo>
                  <a:pt x="1395720" y="0"/>
                </a:lnTo>
                <a:cubicBezTo>
                  <a:pt x="1397202" y="965835"/>
                  <a:pt x="1398683" y="1931670"/>
                  <a:pt x="1400165" y="2897505"/>
                </a:cubicBezTo>
                <a:lnTo>
                  <a:pt x="0" y="2897505"/>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4" name="Freeform 13"/>
          <p:cNvSpPr/>
          <p:nvPr userDrawn="1"/>
        </p:nvSpPr>
        <p:spPr bwMode="gray">
          <a:xfrm flipH="1" flipV="1">
            <a:off x="-7670" y="117822"/>
            <a:ext cx="4255019" cy="4690452"/>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114800 w 5105400"/>
              <a:gd name="connsiteY3" fmla="*/ 1530350 h 3962400"/>
              <a:gd name="connsiteX4" fmla="*/ 2556666 w 5105400"/>
              <a:gd name="connsiteY4" fmla="*/ 3962400 h 3962400"/>
              <a:gd name="connsiteX5" fmla="*/ 0 w 51054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4114800 w 4114800"/>
              <a:gd name="connsiteY3" fmla="*/ 1530350 h 3962400"/>
              <a:gd name="connsiteX4" fmla="*/ 2556666 w 4114800"/>
              <a:gd name="connsiteY4" fmla="*/ 3962400 h 3962400"/>
              <a:gd name="connsiteX5" fmla="*/ 0 w 41148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3576944 w 4114800"/>
              <a:gd name="connsiteY3" fmla="*/ 2374917 h 3962400"/>
              <a:gd name="connsiteX4" fmla="*/ 2556666 w 4114800"/>
              <a:gd name="connsiteY4" fmla="*/ 3962400 h 3962400"/>
              <a:gd name="connsiteX5" fmla="*/ 0 w 4114800"/>
              <a:gd name="connsiteY5" fmla="*/ 3962400 h 3962400"/>
              <a:gd name="connsiteX0" fmla="*/ 0 w 3603615"/>
              <a:gd name="connsiteY0" fmla="*/ 3962400 h 3962400"/>
              <a:gd name="connsiteX1" fmla="*/ 2548734 w 3603615"/>
              <a:gd name="connsiteY1" fmla="*/ 0 h 3962400"/>
              <a:gd name="connsiteX2" fmla="*/ 3603615 w 3603615"/>
              <a:gd name="connsiteY2" fmla="*/ 0 h 3962400"/>
              <a:gd name="connsiteX3" fmla="*/ 3576944 w 3603615"/>
              <a:gd name="connsiteY3" fmla="*/ 2374917 h 3962400"/>
              <a:gd name="connsiteX4" fmla="*/ 2556666 w 3603615"/>
              <a:gd name="connsiteY4" fmla="*/ 3962400 h 3962400"/>
              <a:gd name="connsiteX5" fmla="*/ 0 w 3603615"/>
              <a:gd name="connsiteY5" fmla="*/ 3962400 h 3962400"/>
              <a:gd name="connsiteX0" fmla="*/ 0 w 3576944"/>
              <a:gd name="connsiteY0" fmla="*/ 3962400 h 3962400"/>
              <a:gd name="connsiteX1" fmla="*/ 2548734 w 3576944"/>
              <a:gd name="connsiteY1" fmla="*/ 0 h 3962400"/>
              <a:gd name="connsiteX2" fmla="*/ 3496933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62400 h 3962400"/>
              <a:gd name="connsiteX1" fmla="*/ 2548734 w 3576944"/>
              <a:gd name="connsiteY1" fmla="*/ 0 h 3962400"/>
              <a:gd name="connsiteX2" fmla="*/ 3572500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71291 h 3971291"/>
              <a:gd name="connsiteX1" fmla="*/ 2548734 w 3576944"/>
              <a:gd name="connsiteY1" fmla="*/ 8891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6944"/>
              <a:gd name="connsiteY0" fmla="*/ 3971291 h 3971291"/>
              <a:gd name="connsiteX1" fmla="*/ 2548734 w 3576944"/>
              <a:gd name="connsiteY1" fmla="*/ 31116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8427"/>
              <a:gd name="connsiteY0" fmla="*/ 3944621 h 3944621"/>
              <a:gd name="connsiteX1" fmla="*/ 2548734 w 3578427"/>
              <a:gd name="connsiteY1" fmla="*/ 4446 h 3944621"/>
              <a:gd name="connsiteX2" fmla="*/ 3576946 w 3578427"/>
              <a:gd name="connsiteY2" fmla="*/ 0 h 3944621"/>
              <a:gd name="connsiteX3" fmla="*/ 3576944 w 3578427"/>
              <a:gd name="connsiteY3" fmla="*/ 2357138 h 3944621"/>
              <a:gd name="connsiteX4" fmla="*/ 2556666 w 3578427"/>
              <a:gd name="connsiteY4" fmla="*/ 3944621 h 3944621"/>
              <a:gd name="connsiteX5" fmla="*/ 0 w 3578427"/>
              <a:gd name="connsiteY5" fmla="*/ 3944621 h 39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427" h="3944621">
                <a:moveTo>
                  <a:pt x="0" y="3944621"/>
                </a:moveTo>
                <a:lnTo>
                  <a:pt x="2548734" y="4446"/>
                </a:lnTo>
                <a:lnTo>
                  <a:pt x="3576946" y="0"/>
                </a:lnTo>
                <a:cubicBezTo>
                  <a:pt x="3578427" y="790157"/>
                  <a:pt x="3575463" y="1566981"/>
                  <a:pt x="3576944" y="2357138"/>
                </a:cubicBezTo>
                <a:lnTo>
                  <a:pt x="2556666" y="3944621"/>
                </a:lnTo>
                <a:lnTo>
                  <a:pt x="0" y="3944621"/>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8"/>
          <p:cNvSpPr>
            <a:spLocks noGrp="1"/>
          </p:cNvSpPr>
          <p:nvPr>
            <p:ph type="body" sz="quarter" idx="14" hasCustomPrompt="1"/>
          </p:nvPr>
        </p:nvSpPr>
        <p:spPr bwMode="gray">
          <a:xfrm>
            <a:off x="913784" y="771428"/>
            <a:ext cx="4496674" cy="184666"/>
          </a:xfrm>
          <a:prstGeom prst="rect">
            <a:avLst/>
          </a:prstGeom>
        </p:spPr>
        <p:txBody>
          <a:bodyPr lIns="0" tIns="0" rIns="0" bIns="0" anchor="b" anchorCtr="0">
            <a:spAutoFit/>
          </a:bodyPr>
          <a:lstStyle>
            <a:lvl1pPr marL="0" marR="0" indent="0" algn="l" defTabSz="640080" rtl="0" eaLnBrk="1" fontAlgn="auto" latinLnBrk="0" hangingPunct="1">
              <a:lnSpc>
                <a:spcPct val="100000"/>
              </a:lnSpc>
              <a:spcBef>
                <a:spcPts val="0"/>
              </a:spcBef>
              <a:spcAft>
                <a:spcPts val="0"/>
              </a:spcAft>
              <a:buClrTx/>
              <a:buSzTx/>
              <a:buFont typeface="Arial" pitchFamily="34" charset="0"/>
              <a:buNone/>
              <a:tabLst/>
              <a:defRPr sz="1200" b="1">
                <a:solidFill>
                  <a:schemeClr val="tx1"/>
                </a:solidFill>
              </a:defRPr>
            </a:lvl1pPr>
            <a:lvl2pPr marL="0" indent="0" algn="l">
              <a:buNone/>
              <a:defRPr sz="1200"/>
            </a:lvl2pPr>
            <a:lvl3pPr marL="0" indent="0" algn="l">
              <a:buNone/>
              <a:defRPr sz="1200"/>
            </a:lvl3pPr>
            <a:lvl4pPr marL="0" indent="0" algn="l">
              <a:buNone/>
              <a:defRPr sz="1200"/>
            </a:lvl4pPr>
            <a:lvl5pPr marL="0" indent="0" algn="l">
              <a:buNone/>
              <a:defRPr sz="1200"/>
            </a:lvl5pPr>
          </a:lstStyle>
          <a:p>
            <a:pPr lvl="0"/>
            <a:r>
              <a:rPr lang="en-US" dirty="0"/>
              <a:t>Click to Add Institution Name (If You Need to Customize)</a:t>
            </a:r>
          </a:p>
        </p:txBody>
      </p:sp>
      <p:sp>
        <p:nvSpPr>
          <p:cNvPr id="9" name="Text Placeholder 8"/>
          <p:cNvSpPr>
            <a:spLocks noGrp="1"/>
          </p:cNvSpPr>
          <p:nvPr>
            <p:ph type="body" sz="quarter" idx="15" hasCustomPrompt="1"/>
          </p:nvPr>
        </p:nvSpPr>
        <p:spPr bwMode="gray">
          <a:xfrm>
            <a:off x="913784" y="1020291"/>
            <a:ext cx="4496674" cy="184666"/>
          </a:xfrm>
          <a:prstGeom prst="rect">
            <a:avLst/>
          </a:prstGeom>
        </p:spPr>
        <p:txBody>
          <a:bodyPr lIns="0" tIns="0" rIns="0" bIns="0" anchor="b" anchorCtr="0">
            <a:spAutoFit/>
          </a:bodyPr>
          <a:lstStyle>
            <a:lvl1pPr marL="0" marR="0" indent="0" algn="l" defTabSz="64008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vl2pPr marL="0" indent="0" algn="l">
              <a:buNone/>
              <a:defRPr sz="1200"/>
            </a:lvl2pPr>
            <a:lvl3pPr marL="0" indent="0" algn="l">
              <a:buNone/>
              <a:defRPr sz="1200"/>
            </a:lvl3pPr>
            <a:lvl4pPr marL="0" indent="0" algn="l">
              <a:buNone/>
              <a:defRPr sz="1200"/>
            </a:lvl4pPr>
            <a:lvl5pPr marL="0" indent="0" algn="l">
              <a:buNone/>
              <a:defRPr sz="1200"/>
            </a:lvl5pPr>
          </a:lstStyle>
          <a:p>
            <a:pPr lvl="0"/>
            <a:r>
              <a:rPr lang="en-US" dirty="0"/>
              <a:t>Click to Add Date of Presentation (If You Need to Customize)</a:t>
            </a:r>
          </a:p>
        </p:txBody>
      </p:sp>
      <p:sp>
        <p:nvSpPr>
          <p:cNvPr id="12" name="TextBox 11"/>
          <p:cNvSpPr txBox="1"/>
          <p:nvPr userDrawn="1"/>
        </p:nvSpPr>
        <p:spPr bwMode="gray">
          <a:xfrm>
            <a:off x="201703" y="4523275"/>
            <a:ext cx="2204936" cy="184666"/>
          </a:xfrm>
          <a:prstGeom prst="rect">
            <a:avLst/>
          </a:prstGeom>
          <a:noFill/>
        </p:spPr>
        <p:txBody>
          <a:bodyPr wrap="square" lIns="0" tIns="0" rIns="0" bIns="0" rtlCol="0" anchor="t" anchorCtr="0">
            <a:spAutoFit/>
          </a:bodyPr>
          <a:lstStyle/>
          <a:p>
            <a:pPr>
              <a:defRPr/>
            </a:pPr>
            <a:r>
              <a:rPr lang="en-US" sz="600" dirty="0">
                <a:solidFill>
                  <a:srgbClr val="617685"/>
                </a:solidFill>
              </a:rPr>
              <a:t>©2014 The Advisory Board Company • </a:t>
            </a:r>
            <a:r>
              <a:rPr lang="en-US" sz="600" b="1" dirty="0">
                <a:solidFill>
                  <a:srgbClr val="617685"/>
                </a:solidFill>
              </a:rPr>
              <a:t>advisory.com • 29526C</a:t>
            </a:r>
          </a:p>
          <a:p>
            <a:pPr>
              <a:defRPr/>
            </a:pPr>
            <a:endParaRPr lang="en-US" sz="600" dirty="0">
              <a:solidFill>
                <a:srgbClr val="617685"/>
              </a:solidFill>
            </a:endParaRPr>
          </a:p>
        </p:txBody>
      </p:sp>
    </p:spTree>
    <p:extLst>
      <p:ext uri="{BB962C8B-B14F-4D97-AF65-F5344CB8AC3E}">
        <p14:creationId xmlns:p14="http://schemas.microsoft.com/office/powerpoint/2010/main" val="1818589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12" name="TextBox 11"/>
          <p:cNvSpPr txBox="1"/>
          <p:nvPr userDrawn="1"/>
        </p:nvSpPr>
        <p:spPr bwMode="gray">
          <a:xfrm rot="10800000" flipH="1" flipV="1">
            <a:off x="4800739" y="342697"/>
            <a:ext cx="1620156" cy="4378460"/>
          </a:xfrm>
          <a:prstGeom prst="rect">
            <a:avLst/>
          </a:prstGeom>
          <a:noFill/>
        </p:spPr>
        <p:txBody>
          <a:bodyPr wrap="square" rtlCol="0">
            <a:noAutofit/>
          </a:bodyPr>
          <a:lstStyle/>
          <a:p>
            <a:pPr>
              <a:spcBef>
                <a:spcPts val="400"/>
              </a:spcBef>
            </a:pPr>
            <a:r>
              <a:rPr lang="en-US" sz="800" b="1" baseline="30000" dirty="0">
                <a:solidFill>
                  <a:srgbClr val="333E48"/>
                </a:solidFill>
                <a:cs typeface="Arial"/>
              </a:rPr>
              <a:t>LEGAL CAVEAT</a:t>
            </a:r>
          </a:p>
          <a:p>
            <a:pPr>
              <a:spcBef>
                <a:spcPts val="400"/>
              </a:spcBef>
            </a:pPr>
            <a:r>
              <a:rPr lang="en-US" sz="800" baseline="3000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800" baseline="30000" dirty="0">
                <a:solidFill>
                  <a:srgbClr val="333E48"/>
                </a:solidFill>
                <a:cs typeface="Arial"/>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cxnSp>
        <p:nvCxnSpPr>
          <p:cNvPr id="13" name="Straight Connector 12"/>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5"/>
          <p:cNvSpPr>
            <a:spLocks noGrp="1"/>
          </p:cNvSpPr>
          <p:nvPr>
            <p:ph type="body" sz="quarter" idx="21" hasCustomPrompt="1"/>
          </p:nvPr>
        </p:nvSpPr>
        <p:spPr bwMode="gray">
          <a:xfrm>
            <a:off x="318194" y="329300"/>
            <a:ext cx="4069336" cy="276999"/>
          </a:xfrm>
          <a:prstGeom prst="rect">
            <a:avLst/>
          </a:prstGeom>
        </p:spPr>
        <p:txBody>
          <a:bodyPr wrap="square" lIns="0" tIns="0" rIns="0" bIns="0" anchor="b" anchorCtr="0">
            <a:spAutoFit/>
          </a:bodyPr>
          <a:lstStyle>
            <a:lvl1pPr marL="0" indent="0">
              <a:spcBef>
                <a:spcPts val="0"/>
              </a:spcBef>
              <a:buNone/>
              <a:defRPr sz="1800" b="1" baseline="0">
                <a:solidFill>
                  <a:schemeClr val="tx1"/>
                </a:solidFill>
              </a:defRPr>
            </a:lvl1pPr>
            <a:lvl2pPr marL="114300" indent="0">
              <a:buNone/>
              <a:defRPr/>
            </a:lvl2pPr>
            <a:lvl3pPr marL="228600" indent="0">
              <a:buNone/>
              <a:defRPr/>
            </a:lvl3pPr>
            <a:lvl4pPr marL="342900" indent="0">
              <a:buNone/>
              <a:defRPr/>
            </a:lvl4pPr>
            <a:lvl5pPr marL="457200" indent="0">
              <a:buNone/>
              <a:defRPr/>
            </a:lvl5pPr>
          </a:lstStyle>
          <a:p>
            <a:pPr lvl="0"/>
            <a:r>
              <a:rPr lang="en-US" dirty="0"/>
              <a:t>Insert Program Name Here</a:t>
            </a:r>
          </a:p>
        </p:txBody>
      </p:sp>
      <p:sp>
        <p:nvSpPr>
          <p:cNvPr id="18" name="Text Placeholder 2"/>
          <p:cNvSpPr>
            <a:spLocks noGrp="1"/>
          </p:cNvSpPr>
          <p:nvPr>
            <p:ph type="body" sz="quarter" idx="22" hasCustomPrompt="1"/>
          </p:nvPr>
        </p:nvSpPr>
        <p:spPr bwMode="gray">
          <a:xfrm>
            <a:off x="810300" y="99463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Project Director (click to add desired text)</a:t>
            </a:r>
          </a:p>
        </p:txBody>
      </p:sp>
      <p:sp>
        <p:nvSpPr>
          <p:cNvPr id="24" name="Text Placeholder 2"/>
          <p:cNvSpPr>
            <a:spLocks noGrp="1"/>
          </p:cNvSpPr>
          <p:nvPr>
            <p:ph type="body" sz="quarter" idx="23" hasCustomPrompt="1"/>
          </p:nvPr>
        </p:nvSpPr>
        <p:spPr bwMode="gray">
          <a:xfrm>
            <a:off x="810300" y="120864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
        <p:nvSpPr>
          <p:cNvPr id="25" name="Text Placeholder 2"/>
          <p:cNvSpPr>
            <a:spLocks noGrp="1"/>
          </p:cNvSpPr>
          <p:nvPr>
            <p:ph type="body" sz="quarter" idx="24" hasCustomPrompt="1"/>
          </p:nvPr>
        </p:nvSpPr>
        <p:spPr bwMode="gray">
          <a:xfrm>
            <a:off x="810300" y="1581750"/>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Contributing Consultants (click to add desired text)</a:t>
            </a:r>
          </a:p>
        </p:txBody>
      </p:sp>
      <p:sp>
        <p:nvSpPr>
          <p:cNvPr id="26" name="Text Placeholder 2"/>
          <p:cNvSpPr>
            <a:spLocks noGrp="1"/>
          </p:cNvSpPr>
          <p:nvPr>
            <p:ph type="body" sz="quarter" idx="25" hasCustomPrompt="1"/>
          </p:nvPr>
        </p:nvSpPr>
        <p:spPr bwMode="gray">
          <a:xfrm>
            <a:off x="810300" y="1795759"/>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
        <p:nvSpPr>
          <p:cNvPr id="27" name="Text Placeholder 2"/>
          <p:cNvSpPr>
            <a:spLocks noGrp="1"/>
          </p:cNvSpPr>
          <p:nvPr>
            <p:ph type="body" sz="quarter" idx="26" hasCustomPrompt="1"/>
          </p:nvPr>
        </p:nvSpPr>
        <p:spPr bwMode="gray">
          <a:xfrm>
            <a:off x="810300" y="2167888"/>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Design Consultant (click to add desired text)</a:t>
            </a:r>
          </a:p>
        </p:txBody>
      </p:sp>
      <p:sp>
        <p:nvSpPr>
          <p:cNvPr id="28" name="Text Placeholder 2"/>
          <p:cNvSpPr>
            <a:spLocks noGrp="1"/>
          </p:cNvSpPr>
          <p:nvPr>
            <p:ph type="body" sz="quarter" idx="27" hasCustomPrompt="1"/>
          </p:nvPr>
        </p:nvSpPr>
        <p:spPr bwMode="gray">
          <a:xfrm>
            <a:off x="810300" y="2381897"/>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
        <p:nvSpPr>
          <p:cNvPr id="29" name="Text Placeholder 2"/>
          <p:cNvSpPr>
            <a:spLocks noGrp="1"/>
          </p:cNvSpPr>
          <p:nvPr>
            <p:ph type="body" sz="quarter" idx="28" hasCustomPrompt="1"/>
          </p:nvPr>
        </p:nvSpPr>
        <p:spPr bwMode="gray">
          <a:xfrm>
            <a:off x="810300" y="275551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Executive Director (click to add desired text)</a:t>
            </a:r>
          </a:p>
        </p:txBody>
      </p:sp>
      <p:sp>
        <p:nvSpPr>
          <p:cNvPr id="30" name="Text Placeholder 2"/>
          <p:cNvSpPr>
            <a:spLocks noGrp="1"/>
          </p:cNvSpPr>
          <p:nvPr>
            <p:ph type="body" sz="quarter" idx="29" hasCustomPrompt="1"/>
          </p:nvPr>
        </p:nvSpPr>
        <p:spPr bwMode="gray">
          <a:xfrm>
            <a:off x="810300" y="296952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Tree>
    <p:extLst>
      <p:ext uri="{BB962C8B-B14F-4D97-AF65-F5344CB8AC3E}">
        <p14:creationId xmlns:p14="http://schemas.microsoft.com/office/powerpoint/2010/main" val="2798945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6" name="TextBox 5"/>
          <p:cNvSpPr txBox="1"/>
          <p:nvPr userDrawn="1"/>
        </p:nvSpPr>
        <p:spPr bwMode="gray">
          <a:xfrm>
            <a:off x="4800738" y="0"/>
            <a:ext cx="1618488" cy="4800600"/>
          </a:xfrm>
          <a:prstGeom prst="rect">
            <a:avLst/>
          </a:prstGeom>
          <a:noFill/>
        </p:spPr>
        <p:txBody>
          <a:bodyPr wrap="square" rtlCol="0">
            <a:noAutofit/>
          </a:bodyPr>
          <a:lstStyle/>
          <a:p>
            <a:pPr>
              <a:spcBef>
                <a:spcPts val="400"/>
              </a:spcBef>
            </a:pPr>
            <a:r>
              <a:rPr lang="en-US" sz="800" b="1" baseline="30000" dirty="0">
                <a:solidFill>
                  <a:srgbClr val="333E48"/>
                </a:solidFill>
                <a:cs typeface="Arial"/>
              </a:rPr>
              <a:t>IMPORTANT: Please read the following.</a:t>
            </a:r>
          </a:p>
          <a:p>
            <a:pPr>
              <a:spcBef>
                <a:spcPts val="400"/>
              </a:spcBef>
            </a:pPr>
            <a:r>
              <a:rPr lang="en-US" sz="800" baseline="3000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2713" indent="-112713">
              <a:spcBef>
                <a:spcPts val="200"/>
              </a:spcBef>
            </a:pPr>
            <a:r>
              <a:rPr lang="en-US" sz="800" baseline="30000" dirty="0">
                <a:solidFill>
                  <a:srgbClr val="333E48"/>
                </a:solidFill>
                <a:cs typeface="Arial"/>
              </a:rPr>
              <a:t>1.</a:t>
            </a:r>
            <a:r>
              <a:rPr lang="en-US" sz="800" dirty="0">
                <a:solidFill>
                  <a:srgbClr val="333E48"/>
                </a:solidFill>
                <a:cs typeface="Arial"/>
              </a:rPr>
              <a:t> 	</a:t>
            </a:r>
            <a:r>
              <a:rPr lang="en-US" sz="800" baseline="30000" dirty="0">
                <a:solidFill>
                  <a:srgbClr val="333E48"/>
                </a:solidFill>
                <a:cs typeface="Arial"/>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800" baseline="30000" dirty="0">
                <a:solidFill>
                  <a:srgbClr val="333E48"/>
                </a:solidFill>
                <a:cs typeface="Arial"/>
              </a:rPr>
              <a:t>2. 	Each member shall not sell, license, or republish this Report. Each member shall not disseminate or permit the use of, and shall take reasonable precautions to prevent such dissemination or use of, this Report by (a) any of its employees and agents (except as stated below), or</a:t>
            </a:r>
            <a:br>
              <a:rPr lang="en-US" sz="800" baseline="30000" dirty="0">
                <a:solidFill>
                  <a:srgbClr val="333E48"/>
                </a:solidFill>
                <a:cs typeface="Arial"/>
              </a:rPr>
            </a:br>
            <a:r>
              <a:rPr lang="en-US" sz="800" baseline="30000" dirty="0">
                <a:solidFill>
                  <a:srgbClr val="333E48"/>
                </a:solidFill>
                <a:cs typeface="Arial"/>
              </a:rPr>
              <a:t>(b) any third party.</a:t>
            </a:r>
          </a:p>
          <a:p>
            <a:pPr marL="112713" indent="-112713">
              <a:spcBef>
                <a:spcPts val="200"/>
              </a:spcBef>
            </a:pPr>
            <a:r>
              <a:rPr lang="en-US" sz="800" baseline="3000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800" spc="-10" baseline="30000" dirty="0">
                <a:solidFill>
                  <a:srgbClr val="333E48"/>
                </a:solidFill>
                <a:cs typeface="Arial"/>
              </a:rPr>
              <a:t>Report for its internal use only. Each member may make a limited number of copies, solely </a:t>
            </a:r>
            <a:r>
              <a:rPr lang="en-US" sz="800" baseline="30000" dirty="0">
                <a:solidFill>
                  <a:srgbClr val="333E48"/>
                </a:solidFill>
                <a:cs typeface="Arial"/>
              </a:rPr>
              <a:t>as adequate for use by its employees and agents in accordance with the terms herein. </a:t>
            </a:r>
          </a:p>
          <a:p>
            <a:pPr marL="112713" indent="-112713">
              <a:spcBef>
                <a:spcPts val="200"/>
              </a:spcBef>
            </a:pPr>
            <a:r>
              <a:rPr lang="en-US" sz="800" baseline="30000" dirty="0">
                <a:solidFill>
                  <a:srgbClr val="333E48"/>
                </a:solidFill>
                <a:cs typeface="Arial"/>
              </a:rPr>
              <a:t>4. 	Each member shall not remove from this Report any confidential markings, copyright notices, and other similar indicia herein.</a:t>
            </a:r>
          </a:p>
          <a:p>
            <a:pPr marL="112713" indent="-112713">
              <a:spcBef>
                <a:spcPts val="200"/>
              </a:spcBef>
            </a:pPr>
            <a:r>
              <a:rPr lang="en-US" sz="800" baseline="30000" dirty="0">
                <a:solidFill>
                  <a:srgbClr val="333E48"/>
                </a:solidFill>
                <a:cs typeface="Arial"/>
              </a:rPr>
              <a:t>5. 	Each member is responsible for any breach of its obligations as stated herein by any of its employees or agents. </a:t>
            </a:r>
          </a:p>
          <a:p>
            <a:pPr marL="112713" indent="-112713">
              <a:spcBef>
                <a:spcPts val="200"/>
              </a:spcBef>
            </a:pPr>
            <a:r>
              <a:rPr lang="en-US" sz="800" baseline="30000" dirty="0">
                <a:solidFill>
                  <a:srgbClr val="333E48"/>
                </a:solidFill>
                <a:cs typeface="Arial"/>
              </a:rPr>
              <a:t>6. 	If a member is unwilling to abide by any of the foregoing obligations, then such member shall promptly return this Report and all copies thereof to The Advisory Board Company. </a:t>
            </a:r>
          </a:p>
        </p:txBody>
      </p:sp>
      <p:cxnSp>
        <p:nvCxnSpPr>
          <p:cNvPr id="7" name="Straight Connector 6"/>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186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346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3" name="Group 2"/>
          <p:cNvGrpSpPr/>
          <p:nvPr userDrawn="1"/>
        </p:nvGrpSpPr>
        <p:grpSpPr>
          <a:xfrm>
            <a:off x="596190" y="3978148"/>
            <a:ext cx="5083097" cy="737308"/>
            <a:chOff x="596190" y="3978148"/>
            <a:chExt cx="5083097" cy="737308"/>
          </a:xfrm>
        </p:grpSpPr>
        <p:grpSp>
          <p:nvGrpSpPr>
            <p:cNvPr id="2" name="Group 1"/>
            <p:cNvGrpSpPr/>
            <p:nvPr userDrawn="1"/>
          </p:nvGrpSpPr>
          <p:grpSpPr>
            <a:xfrm>
              <a:off x="2148791" y="4090988"/>
              <a:ext cx="3530496" cy="493029"/>
              <a:chOff x="2148791" y="4090988"/>
              <a:chExt cx="3530496" cy="493029"/>
            </a:xfrm>
          </p:grpSpPr>
          <p:sp>
            <p:nvSpPr>
              <p:cNvPr id="11" name="TextBox 10"/>
              <p:cNvSpPr txBox="1"/>
              <p:nvPr userDrawn="1"/>
            </p:nvSpPr>
            <p:spPr bwMode="gray">
              <a:xfrm>
                <a:off x="2232660"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a:t>
                </a:r>
                <a:r>
                  <a:rPr lang="en-US" sz="900" b="1" dirty="0">
                    <a:solidFill>
                      <a:srgbClr val="BEC9D0"/>
                    </a:solidFill>
                  </a:rPr>
                  <a:t>I</a:t>
                </a:r>
                <a:r>
                  <a:rPr lang="en-US" sz="900" dirty="0">
                    <a:solidFill>
                      <a:srgbClr val="333E48"/>
                    </a:solidFill>
                  </a:rPr>
                  <a:t> Washington DC 20037</a:t>
                </a:r>
              </a:p>
              <a:p>
                <a:pPr algn="ctr">
                  <a:spcBef>
                    <a:spcPts val="100"/>
                  </a:spcBef>
                </a:pPr>
                <a:r>
                  <a:rPr lang="en-US" sz="900" dirty="0">
                    <a:solidFill>
                      <a:srgbClr val="333E48"/>
                    </a:solidFill>
                  </a:rPr>
                  <a:t>P 202.266.5600 </a:t>
                </a:r>
                <a:r>
                  <a:rPr lang="en-US" sz="900" b="1" dirty="0">
                    <a:solidFill>
                      <a:srgbClr val="BEC9D0"/>
                    </a:solidFill>
                  </a:rPr>
                  <a:t>I</a:t>
                </a:r>
                <a:r>
                  <a:rPr lang="en-US" sz="900" dirty="0">
                    <a:solidFill>
                      <a:srgbClr val="333E48"/>
                    </a:solidFill>
                  </a:rPr>
                  <a:t> F 202.266.5700</a:t>
                </a:r>
              </a:p>
            </p:txBody>
          </p:sp>
          <p:sp>
            <p:nvSpPr>
              <p:cNvPr id="14" name="TextBox 13"/>
              <p:cNvSpPr txBox="1"/>
              <p:nvPr userDrawn="1"/>
            </p:nvSpPr>
            <p:spPr bwMode="gray">
              <a:xfrm>
                <a:off x="4659625"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591953"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48791"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190" y="3978148"/>
              <a:ext cx="1517904" cy="737308"/>
            </a:xfrm>
            <a:prstGeom prst="rect">
              <a:avLst/>
            </a:prstGeom>
          </p:spPr>
        </p:pic>
      </p:grpSp>
    </p:spTree>
    <p:extLst>
      <p:ext uri="{BB962C8B-B14F-4D97-AF65-F5344CB8AC3E}">
        <p14:creationId xmlns:p14="http://schemas.microsoft.com/office/powerpoint/2010/main" val="672375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3" name="Group 2"/>
          <p:cNvGrpSpPr/>
          <p:nvPr userDrawn="1"/>
        </p:nvGrpSpPr>
        <p:grpSpPr>
          <a:xfrm>
            <a:off x="343565" y="3948514"/>
            <a:ext cx="5684680" cy="737308"/>
            <a:chOff x="343565" y="3948514"/>
            <a:chExt cx="5684680" cy="737308"/>
          </a:xfrm>
        </p:grpSpPr>
        <p:sp>
          <p:nvSpPr>
            <p:cNvPr id="14" name="TextBox 13"/>
            <p:cNvSpPr txBox="1"/>
            <p:nvPr userDrawn="1"/>
          </p:nvSpPr>
          <p:spPr bwMode="gray">
            <a:xfrm>
              <a:off x="3201878" y="4013660"/>
              <a:ext cx="1749633" cy="604781"/>
            </a:xfrm>
            <a:prstGeom prst="rect">
              <a:avLst/>
            </a:prstGeom>
            <a:noFill/>
          </p:spPr>
          <p:txBody>
            <a:bodyPr wrap="square" lIns="45720" rIns="45720" rtlCol="0" anchor="ctr">
              <a:spAutoFit/>
            </a:bodyPr>
            <a:lstStyle/>
            <a:p>
              <a:pPr algn="ctr">
                <a:spcBef>
                  <a:spcPts val="100"/>
                </a:spcBef>
              </a:pPr>
              <a:r>
                <a:rPr lang="en-US" sz="770" dirty="0">
                  <a:solidFill>
                    <a:srgbClr val="333E48"/>
                  </a:solidFill>
                </a:rPr>
                <a:t>19 Eastbourne Terrace</a:t>
              </a:r>
            </a:p>
            <a:p>
              <a:pPr algn="ctr">
                <a:spcBef>
                  <a:spcPts val="100"/>
                </a:spcBef>
              </a:pPr>
              <a:r>
                <a:rPr lang="en-US" sz="770" dirty="0">
                  <a:solidFill>
                    <a:srgbClr val="333E48"/>
                  </a:solidFill>
                </a:rPr>
                <a:t>Paddington, London W2 6LG, UK</a:t>
              </a:r>
            </a:p>
            <a:p>
              <a:pPr algn="ctr">
                <a:spcBef>
                  <a:spcPts val="100"/>
                </a:spcBef>
              </a:pPr>
              <a:r>
                <a:rPr lang="en-US" sz="770" dirty="0">
                  <a:solidFill>
                    <a:srgbClr val="333E48"/>
                  </a:solidFill>
                </a:rPr>
                <a:t>P +44 (0) 203.626.0230</a:t>
              </a:r>
            </a:p>
            <a:p>
              <a:pPr algn="ctr">
                <a:spcBef>
                  <a:spcPts val="100"/>
                </a:spcBef>
              </a:pPr>
              <a:r>
                <a:rPr lang="en-US" sz="770" dirty="0">
                  <a:solidFill>
                    <a:srgbClr val="333E48"/>
                  </a:solidFill>
                </a:rPr>
                <a:t>F +44 (0) 203.626.0101</a:t>
              </a:r>
            </a:p>
          </p:txBody>
        </p:sp>
        <p:sp>
          <p:nvSpPr>
            <p:cNvPr id="15" name="TextBox 14"/>
            <p:cNvSpPr txBox="1"/>
            <p:nvPr userDrawn="1"/>
          </p:nvSpPr>
          <p:spPr bwMode="gray">
            <a:xfrm>
              <a:off x="5008583" y="4192940"/>
              <a:ext cx="1019662" cy="246221"/>
            </a:xfrm>
            <a:prstGeom prst="rect">
              <a:avLst/>
            </a:prstGeom>
            <a:noFill/>
          </p:spPr>
          <p:txBody>
            <a:bodyPr wrap="square" lIns="45720" rIns="45720" rtlCol="0" anchor="ctr">
              <a:spAutoFit/>
            </a:bodyPr>
            <a:lstStyle/>
            <a:p>
              <a:pPr algn="ctr">
                <a:spcBef>
                  <a:spcPts val="100"/>
                </a:spcBef>
              </a:pPr>
              <a:r>
                <a:rPr lang="en-US" sz="1000" b="1" dirty="0">
                  <a:solidFill>
                    <a:srgbClr val="333E48"/>
                  </a:solidFill>
                </a:rPr>
                <a:t>advisory.com</a:t>
              </a:r>
            </a:p>
          </p:txBody>
        </p:sp>
        <p:sp>
          <p:nvSpPr>
            <p:cNvPr id="16" name="TextBox 15"/>
            <p:cNvSpPr txBox="1"/>
            <p:nvPr userDrawn="1"/>
          </p:nvSpPr>
          <p:spPr bwMode="gray">
            <a:xfrm>
              <a:off x="1892752" y="4013660"/>
              <a:ext cx="1279492" cy="604781"/>
            </a:xfrm>
            <a:prstGeom prst="rect">
              <a:avLst/>
            </a:prstGeom>
            <a:noFill/>
          </p:spPr>
          <p:txBody>
            <a:bodyPr wrap="square" lIns="45720" rIns="45720"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a:t>
              </a:r>
            </a:p>
            <a:p>
              <a:pPr algn="ctr">
                <a:spcBef>
                  <a:spcPts val="100"/>
                </a:spcBef>
              </a:pPr>
              <a:r>
                <a:rPr lang="en-US" sz="770" dirty="0">
                  <a:solidFill>
                    <a:srgbClr val="333E48"/>
                  </a:solidFill>
                </a:rPr>
                <a:t>P +1 202.266.5600</a:t>
              </a:r>
            </a:p>
            <a:p>
              <a:pPr algn="ctr">
                <a:spcBef>
                  <a:spcPts val="100"/>
                </a:spcBef>
              </a:pPr>
              <a:r>
                <a:rPr lang="en-US" sz="770" dirty="0">
                  <a:solidFill>
                    <a:srgbClr val="333E48"/>
                  </a:solidFill>
                </a:rPr>
                <a:t>F +1 202.266.5700</a:t>
              </a:r>
            </a:p>
          </p:txBody>
        </p:sp>
        <p:cxnSp>
          <p:nvCxnSpPr>
            <p:cNvPr id="19" name="Straight Connector 18"/>
            <p:cNvCxnSpPr/>
            <p:nvPr userDrawn="1"/>
          </p:nvCxnSpPr>
          <p:spPr bwMode="gray">
            <a:xfrm>
              <a:off x="1877935"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318706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495151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565" y="3948514"/>
              <a:ext cx="1517904" cy="737308"/>
            </a:xfrm>
            <a:prstGeom prst="rect">
              <a:avLst/>
            </a:prstGeom>
          </p:spPr>
        </p:pic>
      </p:grpSp>
    </p:spTree>
    <p:extLst>
      <p:ext uri="{BB962C8B-B14F-4D97-AF65-F5344CB8AC3E}">
        <p14:creationId xmlns:p14="http://schemas.microsoft.com/office/powerpoint/2010/main" val="4110408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Cover Page: Top Slide">
    <p:spTree>
      <p:nvGrpSpPr>
        <p:cNvPr id="1" name=""/>
        <p:cNvGrpSpPr/>
        <p:nvPr/>
      </p:nvGrpSpPr>
      <p:grpSpPr>
        <a:xfrm>
          <a:off x="0" y="0"/>
          <a:ext cx="0" cy="0"/>
          <a:chOff x="0" y="0"/>
          <a:chExt cx="0" cy="0"/>
        </a:xfrm>
      </p:grpSpPr>
      <p:sp>
        <p:nvSpPr>
          <p:cNvPr id="11" name="Freeform 10"/>
          <p:cNvSpPr/>
          <p:nvPr userDrawn="1"/>
        </p:nvSpPr>
        <p:spPr bwMode="gray">
          <a:xfrm flipV="1">
            <a:off x="1522142" y="-3202"/>
            <a:ext cx="4878658" cy="471159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565650 w 5105400"/>
              <a:gd name="connsiteY3" fmla="*/ 819150 h 3962400"/>
              <a:gd name="connsiteX4" fmla="*/ 2556666 w 5105400"/>
              <a:gd name="connsiteY4" fmla="*/ 3962400 h 3962400"/>
              <a:gd name="connsiteX5" fmla="*/ 0 w 51054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2556666 w 4572000"/>
              <a:gd name="connsiteY4" fmla="*/ 3962400 h 3962400"/>
              <a:gd name="connsiteX5" fmla="*/ 0 w 45720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4098208 w 4572000"/>
              <a:gd name="connsiteY4" fmla="*/ 1547341 h 3962400"/>
              <a:gd name="connsiteX5" fmla="*/ 2556666 w 4572000"/>
              <a:gd name="connsiteY5" fmla="*/ 3962400 h 3962400"/>
              <a:gd name="connsiteX6" fmla="*/ 0 w 4572000"/>
              <a:gd name="connsiteY6"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102899"/>
              <a:gd name="connsiteY0" fmla="*/ 3962400 h 3962400"/>
              <a:gd name="connsiteX1" fmla="*/ 2548734 w 4102899"/>
              <a:gd name="connsiteY1" fmla="*/ 0 h 3962400"/>
              <a:gd name="connsiteX2" fmla="*/ 4100987 w 4102899"/>
              <a:gd name="connsiteY2" fmla="*/ 0 h 3962400"/>
              <a:gd name="connsiteX3" fmla="*/ 4098208 w 4102899"/>
              <a:gd name="connsiteY3" fmla="*/ 1547341 h 3962400"/>
              <a:gd name="connsiteX4" fmla="*/ 2556666 w 4102899"/>
              <a:gd name="connsiteY4" fmla="*/ 3962400 h 3962400"/>
              <a:gd name="connsiteX5" fmla="*/ 0 w 4102899"/>
              <a:gd name="connsiteY5"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899" h="3962400">
                <a:moveTo>
                  <a:pt x="0" y="3962400"/>
                </a:moveTo>
                <a:lnTo>
                  <a:pt x="2548734" y="0"/>
                </a:lnTo>
                <a:lnTo>
                  <a:pt x="4100987" y="0"/>
                </a:lnTo>
                <a:cubicBezTo>
                  <a:pt x="4102899" y="315565"/>
                  <a:pt x="4097659" y="1380383"/>
                  <a:pt x="4098208" y="1547341"/>
                </a:cubicBezTo>
                <a:lnTo>
                  <a:pt x="2556666" y="3962400"/>
                </a:lnTo>
                <a:lnTo>
                  <a:pt x="0" y="396240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4" name="Straight Connector 13"/>
          <p:cNvCxnSpPr/>
          <p:nvPr userDrawn="1"/>
        </p:nvCxnSpPr>
        <p:spPr bwMode="gray">
          <a:xfrm>
            <a:off x="1677053" y="519535"/>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hasCustomPrompt="1"/>
          </p:nvPr>
        </p:nvSpPr>
        <p:spPr bwMode="gray">
          <a:xfrm>
            <a:off x="1754514" y="529222"/>
            <a:ext cx="2480260" cy="490926"/>
          </a:xfrm>
          <a:prstGeom prst="rect">
            <a:avLst/>
          </a:prstGeom>
        </p:spPr>
        <p:txBody>
          <a:bodyPr anchor="ctr" anchorCtr="0"/>
          <a:lstStyle>
            <a:lvl1pPr marL="0" indent="0">
              <a:spcBef>
                <a:spcPts val="0"/>
              </a:spcBef>
              <a:buNone/>
              <a:defRPr sz="1200">
                <a:solidFill>
                  <a:schemeClr val="tx1"/>
                </a:solidFill>
              </a:defRPr>
            </a:lvl1pPr>
          </a:lstStyle>
          <a:p>
            <a:pPr lvl="0"/>
            <a:r>
              <a:rPr lang="en-US" dirty="0"/>
              <a:t>Program Name Goes Here on One Line or Two Equal Lines</a:t>
            </a:r>
          </a:p>
        </p:txBody>
      </p:sp>
      <p:pic>
        <p:nvPicPr>
          <p:cNvPr id="9" name="Picture 8" descr="ABC_Logo_RGB.png"/>
          <p:cNvPicPr>
            <a:picLocks noChangeAspect="1"/>
          </p:cNvPicPr>
          <p:nvPr userDrawn="1"/>
        </p:nvPicPr>
        <p:blipFill>
          <a:blip r:embed="rId2" cstate="print"/>
          <a:stretch>
            <a:fillRect/>
          </a:stretch>
        </p:blipFill>
        <p:spPr bwMode="gray">
          <a:xfrm>
            <a:off x="142874" y="396313"/>
            <a:ext cx="1519553" cy="739544"/>
          </a:xfrm>
          <a:prstGeom prst="rect">
            <a:avLst/>
          </a:prstGeom>
        </p:spPr>
      </p:pic>
      <p:sp>
        <p:nvSpPr>
          <p:cNvPr id="10" name="Text Placeholder 8"/>
          <p:cNvSpPr>
            <a:spLocks noGrp="1"/>
          </p:cNvSpPr>
          <p:nvPr>
            <p:ph type="body" sz="quarter" idx="13" hasCustomPrompt="1"/>
          </p:nvPr>
        </p:nvSpPr>
        <p:spPr bwMode="gray">
          <a:xfrm>
            <a:off x="913784" y="2994031"/>
            <a:ext cx="4610546" cy="769441"/>
          </a:xfrm>
          <a:prstGeom prst="rect">
            <a:avLst/>
          </a:prstGeom>
        </p:spPr>
        <p:txBody>
          <a:bodyPr lIns="0" tIns="0" rIns="0" bIns="0" anchor="b">
            <a:spAutoFit/>
          </a:bodyPr>
          <a:lstStyle>
            <a:lvl1pPr marL="0" indent="0">
              <a:spcBef>
                <a:spcPts val="0"/>
              </a:spcBef>
              <a:buNone/>
              <a:defRPr sz="2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Title – Arial </a:t>
            </a:r>
            <a:br>
              <a:rPr lang="en-US" dirty="0"/>
            </a:br>
            <a:r>
              <a:rPr lang="en-US" dirty="0"/>
              <a:t>25pt Regular, Use Title Case</a:t>
            </a:r>
          </a:p>
        </p:txBody>
      </p:sp>
      <p:sp>
        <p:nvSpPr>
          <p:cNvPr id="12" name="Text Placeholder 8"/>
          <p:cNvSpPr>
            <a:spLocks noGrp="1"/>
          </p:cNvSpPr>
          <p:nvPr>
            <p:ph type="body" sz="quarter" idx="14" hasCustomPrompt="1"/>
          </p:nvPr>
        </p:nvSpPr>
        <p:spPr bwMode="gray">
          <a:xfrm>
            <a:off x="913784" y="3850943"/>
            <a:ext cx="4610546" cy="184666"/>
          </a:xfrm>
          <a:prstGeom prst="rect">
            <a:avLst/>
          </a:prstGeom>
        </p:spPr>
        <p:txBody>
          <a:bodyPr lIns="0" tIns="0" rIns="0" bIns="0" anchor="t">
            <a:spAutoFit/>
          </a:bodyPr>
          <a:lstStyle>
            <a:lvl1pPr marL="0" indent="0">
              <a:spcBef>
                <a:spcPts val="0"/>
              </a:spcBef>
              <a:buNone/>
              <a:defRPr sz="12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323065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a:t>Divider title – Arial 25pt regular, sentence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Arial 12pt regular, sentence case</a:t>
            </a:r>
          </a:p>
        </p:txBody>
      </p:sp>
      <p:sp>
        <p:nvSpPr>
          <p:cNvPr id="7" name="Text Placeholder 6"/>
          <p:cNvSpPr>
            <a:spLocks noGrp="1"/>
          </p:cNvSpPr>
          <p:nvPr>
            <p:ph type="body" sz="quarter" idx="20" hasCustomPrompt="1"/>
          </p:nvPr>
        </p:nvSpPr>
        <p:spPr bwMode="gray">
          <a:xfrm>
            <a:off x="595175"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a:t>#</a:t>
            </a:r>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rPr>
              <a:t>What’s a break type?</a:t>
            </a:r>
          </a:p>
          <a:p>
            <a:pPr marL="0" indent="0">
              <a:spcBef>
                <a:spcPts val="300"/>
              </a:spcBef>
              <a:buFont typeface="+mj-lt"/>
              <a:buNone/>
            </a:pPr>
            <a:r>
              <a:rPr lang="en-US" sz="800" b="0" dirty="0">
                <a:solidFill>
                  <a:schemeClr val="bg1"/>
                </a:solidFill>
              </a:rPr>
              <a:t>Break types</a:t>
            </a:r>
            <a:r>
              <a:rPr lang="en-US" sz="800" b="0" baseline="0" dirty="0">
                <a:solidFill>
                  <a:schemeClr val="bg1"/>
                </a:solidFill>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rPr>
              <a:t>Section</a:t>
            </a:r>
          </a:p>
          <a:p>
            <a:pPr marL="117475" indent="-117475">
              <a:spcBef>
                <a:spcPts val="200"/>
              </a:spcBef>
              <a:buFont typeface="Arial" panose="020B0604020202020204" pitchFamily="34" charset="0"/>
              <a:buChar char="•"/>
            </a:pPr>
            <a:r>
              <a:rPr lang="en-US" sz="800" b="0" baseline="0" dirty="0">
                <a:solidFill>
                  <a:schemeClr val="bg1"/>
                </a:solidFill>
              </a:rPr>
              <a:t>Chapter</a:t>
            </a:r>
          </a:p>
          <a:p>
            <a:pPr marL="117475" indent="-117475">
              <a:spcBef>
                <a:spcPts val="200"/>
              </a:spcBef>
              <a:buFont typeface="Arial" panose="020B0604020202020204" pitchFamily="34" charset="0"/>
              <a:buChar char="•"/>
            </a:pPr>
            <a:r>
              <a:rPr lang="en-US" sz="800" b="0" baseline="0" dirty="0">
                <a:solidFill>
                  <a:schemeClr val="bg1"/>
                </a:solidFill>
              </a:rPr>
              <a:t>Essay</a:t>
            </a:r>
          </a:p>
          <a:p>
            <a:pPr marL="117475" indent="-117475">
              <a:spcBef>
                <a:spcPts val="200"/>
              </a:spcBef>
              <a:buFont typeface="Arial" panose="020B0604020202020204" pitchFamily="34" charset="0"/>
              <a:buChar char="•"/>
            </a:pPr>
            <a:r>
              <a:rPr lang="en-US" sz="800" b="0" baseline="0" dirty="0">
                <a:solidFill>
                  <a:schemeClr val="bg1"/>
                </a:solidFill>
              </a:rPr>
              <a:t>Appendix</a:t>
            </a:r>
          </a:p>
          <a:p>
            <a:pPr marL="117475" indent="-117475">
              <a:spcBef>
                <a:spcPts val="200"/>
              </a:spcBef>
              <a:buFont typeface="Arial" panose="020B0604020202020204" pitchFamily="34" charset="0"/>
              <a:buChar char="•"/>
            </a:pPr>
            <a:r>
              <a:rPr lang="en-US" sz="800" b="0" baseline="0" dirty="0">
                <a:solidFill>
                  <a:schemeClr val="bg1"/>
                </a:solidFill>
              </a:rPr>
              <a:t>Etc.</a:t>
            </a:r>
          </a:p>
          <a:p>
            <a:pPr marL="0" indent="0">
              <a:spcBef>
                <a:spcPts val="600"/>
              </a:spcBef>
              <a:buFont typeface="Arial" panose="020B0604020202020204" pitchFamily="34" charset="0"/>
              <a:buNone/>
            </a:pPr>
            <a:r>
              <a:rPr lang="en-US" sz="800" b="0" i="1" baseline="0" dirty="0">
                <a:solidFill>
                  <a:schemeClr val="bg1"/>
                </a:solidFill>
              </a:rPr>
              <a:t>If not needed, you may delete the break type box.</a:t>
            </a:r>
            <a:endParaRPr lang="en-US" sz="800" b="0" i="1" dirty="0">
              <a:solidFill>
                <a:schemeClr val="bg1"/>
              </a:solidFill>
            </a:endParaRPr>
          </a:p>
        </p:txBody>
      </p:sp>
    </p:spTree>
    <p:extLst>
      <p:ext uri="{BB962C8B-B14F-4D97-AF65-F5344CB8AC3E}">
        <p14:creationId xmlns:p14="http://schemas.microsoft.com/office/powerpoint/2010/main" val="997562610"/>
      </p:ext>
    </p:extLst>
  </p:cSld>
  <p:clrMapOvr>
    <a:masterClrMapping/>
  </p:clrMapOvr>
  <p:extLst>
    <p:ext uri="{DCECCB84-F9BA-43D5-87BE-67443E8EF086}">
      <p15:sldGuideLst xmlns:p15="http://schemas.microsoft.com/office/powerpoint/2012/main">
        <p15:guide id="1" pos="373" userDrawn="1">
          <p15:clr>
            <a:srgbClr val="FBAE40"/>
          </p15:clr>
        </p15:guide>
        <p15:guide id="2" orient="horz" pos="1717" userDrawn="1">
          <p15:clr>
            <a:srgbClr val="FBAE40"/>
          </p15:clr>
        </p15:guide>
        <p15:guide id="3" orient="horz" pos="177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Title: Logo Lock-up">
    <p:spTree>
      <p:nvGrpSpPr>
        <p:cNvPr id="1" name=""/>
        <p:cNvGrpSpPr/>
        <p:nvPr/>
      </p:nvGrpSpPr>
      <p:grpSpPr>
        <a:xfrm>
          <a:off x="0" y="0"/>
          <a:ext cx="0" cy="0"/>
          <a:chOff x="0" y="0"/>
          <a:chExt cx="0" cy="0"/>
        </a:xfrm>
      </p:grpSpPr>
      <p:sp>
        <p:nvSpPr>
          <p:cNvPr id="15" name="Rectangle 14"/>
          <p:cNvSpPr/>
          <p:nvPr userDrawn="1"/>
        </p:nvSpPr>
        <p:spPr bwMode="gray">
          <a:xfrm>
            <a:off x="0" y="1012086"/>
            <a:ext cx="6401037"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 name="Text Placeholder 5"/>
          <p:cNvSpPr>
            <a:spLocks noGrp="1"/>
          </p:cNvSpPr>
          <p:nvPr>
            <p:ph type="body" sz="quarter" idx="21" hasCustomPrompt="1"/>
          </p:nvPr>
        </p:nvSpPr>
        <p:spPr bwMode="gray">
          <a:xfrm>
            <a:off x="2017639" y="272657"/>
            <a:ext cx="2286000" cy="402336"/>
          </a:xfrm>
          <a:prstGeom prst="rect">
            <a:avLst/>
          </a:prstGeo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a:prstGeom prst="rect">
            <a:avLst/>
          </a:prstGeo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a:prstGeom prst="rect">
            <a:avLst/>
          </a:prstGeo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142510290"/>
      </p:ext>
    </p:extLst>
  </p:cSld>
  <p:clrMapOvr>
    <a:masterClrMapping/>
  </p:clrMapOvr>
  <p:extLst>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lvl1pPr>
              <a:defRPr/>
            </a:lvl1pPr>
          </a:lstStyle>
          <a:p>
            <a:r>
              <a:rPr lang="en-US" dirty="0"/>
              <a:t>Slide title – Arial 18pt bold, sentence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sentence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5003006" y="4542068"/>
            <a:ext cx="1397794" cy="258532"/>
          </a:xfrm>
        </p:spPr>
        <p:txBody>
          <a:bodyPr rIns="45720" bIns="27432" anchor="b" anchorCtr="0"/>
          <a:lstStyle>
            <a:lvl1pPr marL="0" indent="0">
              <a:spcBef>
                <a:spcPts val="0"/>
              </a:spcBef>
              <a:buNone/>
              <a:defRPr sz="500" baseline="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2553152389"/>
      </p:ext>
    </p:extLst>
  </p:cSld>
  <p:clrMapOvr>
    <a:masterClrMapping/>
  </p:clrMapOvr>
  <p:extLst>
    <p:ext uri="{DCECCB84-F9BA-43D5-87BE-67443E8EF086}">
      <p15:sldGuideLst xmlns:p15="http://schemas.microsoft.com/office/powerpoint/2012/main">
        <p15:guide id="1" orient="horz" pos="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48718" y="1040105"/>
            <a:ext cx="3521888" cy="249299"/>
          </a:xfrm>
        </p:spPr>
        <p:txBody>
          <a:bodyPr anchor="b" anchorCtr="0"/>
          <a:lstStyle>
            <a:lvl1pPr>
              <a:lnSpc>
                <a:spcPct val="90000"/>
              </a:lnSpc>
              <a:defRPr baseline="0">
                <a:solidFill>
                  <a:schemeClr val="tx1"/>
                </a:solidFill>
              </a:defRPr>
            </a:lvl1pPr>
          </a:lstStyle>
          <a:p>
            <a:r>
              <a:rPr lang="en-US" dirty="0"/>
              <a:t>Insert Institution Name</a:t>
            </a:r>
          </a:p>
        </p:txBody>
      </p:sp>
      <p:sp>
        <p:nvSpPr>
          <p:cNvPr id="4" name="Rectangle 3"/>
          <p:cNvSpPr/>
          <p:nvPr userDrawn="1"/>
        </p:nvSpPr>
        <p:spPr bwMode="gray">
          <a:xfrm>
            <a:off x="0" y="0"/>
            <a:ext cx="1889760" cy="467774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3" name="TextBox 32"/>
          <p:cNvSpPr txBox="1"/>
          <p:nvPr/>
        </p:nvSpPr>
        <p:spPr bwMode="gray">
          <a:xfrm>
            <a:off x="1032188" y="1040105"/>
            <a:ext cx="703041" cy="387798"/>
          </a:xfrm>
          <a:prstGeom prst="rect">
            <a:avLst/>
          </a:prstGeom>
          <a:noFill/>
        </p:spPr>
        <p:txBody>
          <a:bodyPr wrap="square" lIns="0" tIns="0" rIns="0" bIns="0" rtlCol="0">
            <a:spAutoFit/>
          </a:bodyPr>
          <a:lstStyle/>
          <a:p>
            <a:pPr algn="ctr">
              <a:lnSpc>
                <a:spcPct val="90000"/>
              </a:lnSpc>
            </a:pPr>
            <a:r>
              <a:rPr lang="en-US" sz="1800" b="1" spc="50" dirty="0">
                <a:solidFill>
                  <a:schemeClr val="bg1"/>
                </a:solidFill>
              </a:rPr>
              <a:t>CASE</a:t>
            </a:r>
            <a:r>
              <a:rPr lang="en-US" sz="700" b="1" spc="50" dirty="0">
                <a:solidFill>
                  <a:schemeClr val="bg1"/>
                </a:solidFill>
              </a:rPr>
              <a:t> </a:t>
            </a:r>
            <a:r>
              <a:rPr lang="en-US" sz="1000" spc="50" dirty="0">
                <a:solidFill>
                  <a:schemeClr val="bg1"/>
                </a:solidFill>
              </a:rPr>
              <a:t>EXAMPLE</a:t>
            </a:r>
          </a:p>
        </p:txBody>
      </p:sp>
      <p:sp>
        <p:nvSpPr>
          <p:cNvPr id="44" name="Text Placeholder 21"/>
          <p:cNvSpPr>
            <a:spLocks noGrp="1"/>
          </p:cNvSpPr>
          <p:nvPr>
            <p:ph type="body" sz="quarter" idx="10" hasCustomPrompt="1"/>
          </p:nvPr>
        </p:nvSpPr>
        <p:spPr bwMode="gray">
          <a:xfrm>
            <a:off x="2248717" y="1407782"/>
            <a:ext cx="2969669" cy="276999"/>
          </a:xfrm>
        </p:spPr>
        <p:txBody>
          <a:bodyPr/>
          <a:lstStyle>
            <a:lvl1pPr>
              <a:spcBef>
                <a:spcPts val="300"/>
              </a:spcBef>
              <a:defRPr sz="900"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Basic details are treated as individual bullets here (i.e., organization size, location, etc.)</a:t>
            </a:r>
          </a:p>
        </p:txBody>
      </p:sp>
      <p:sp>
        <p:nvSpPr>
          <p:cNvPr id="45" name="Text Placeholder 21"/>
          <p:cNvSpPr>
            <a:spLocks noGrp="1"/>
          </p:cNvSpPr>
          <p:nvPr>
            <p:ph type="body" sz="quarter" idx="29" hasCustomPrompt="1"/>
          </p:nvPr>
        </p:nvSpPr>
        <p:spPr bwMode="gray">
          <a:xfrm>
            <a:off x="2248716" y="2179395"/>
            <a:ext cx="3521889" cy="769441"/>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p>
        </p:txBody>
      </p:sp>
      <p:sp>
        <p:nvSpPr>
          <p:cNvPr id="46" name="Text Placeholder 6"/>
          <p:cNvSpPr>
            <a:spLocks noGrp="1"/>
          </p:cNvSpPr>
          <p:nvPr>
            <p:ph type="body" sz="quarter" idx="27" hasCustomPrompt="1"/>
          </p:nvPr>
        </p:nvSpPr>
        <p:spPr bwMode="gray">
          <a:xfrm>
            <a:off x="5003006" y="4542068"/>
            <a:ext cx="1397794" cy="258532"/>
          </a:xfrm>
        </p:spPr>
        <p:txBody>
          <a:bodyPr rIns="45720" bIns="27432" anchor="b" anchorCtr="0"/>
          <a:lstStyle>
            <a:lvl1pPr marL="0" indent="0">
              <a:spcBef>
                <a:spcPts val="0"/>
              </a:spcBef>
              <a:buNone/>
              <a:defRPr sz="500" baseline="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47"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1" name="Text Placeholder 1"/>
          <p:cNvSpPr txBox="1">
            <a:spLocks/>
          </p:cNvSpPr>
          <p:nvPr userDrawn="1"/>
        </p:nvSpPr>
        <p:spPr bwMode="gray">
          <a:xfrm>
            <a:off x="-1723260" y="938678"/>
            <a:ext cx="1543781" cy="134652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rPr>
              <a:t>Picking iconography?</a:t>
            </a:r>
          </a:p>
          <a:p>
            <a:pPr marL="0" indent="0">
              <a:spcBef>
                <a:spcPts val="300"/>
              </a:spcBef>
              <a:buFont typeface="+mj-lt"/>
              <a:buNone/>
            </a:pPr>
            <a:r>
              <a:rPr lang="en-US" sz="800" b="0" dirty="0">
                <a:solidFill>
                  <a:schemeClr val="bg1"/>
                </a:solidFill>
              </a:rPr>
              <a:t>Specific iconography has been developed for the sole</a:t>
            </a:r>
            <a:r>
              <a:rPr lang="en-US" sz="800" b="0" baseline="0" dirty="0">
                <a:solidFill>
                  <a:schemeClr val="bg1"/>
                </a:solidFill>
              </a:rPr>
              <a:t> use of CIBs. They can be copy and pasted from slide 8 in the projection GLG.</a:t>
            </a:r>
          </a:p>
          <a:p>
            <a:pPr marL="0" indent="0">
              <a:spcBef>
                <a:spcPts val="600"/>
              </a:spcBef>
              <a:buFont typeface="+mj-lt"/>
              <a:buNone/>
            </a:pPr>
            <a:r>
              <a:rPr lang="en-US" sz="800" b="0" baseline="0" dirty="0">
                <a:solidFill>
                  <a:schemeClr val="bg1"/>
                </a:solidFill>
              </a:rPr>
              <a:t>Once pasted, align it within the guides and to the placement of the default icon.</a:t>
            </a:r>
          </a:p>
        </p:txBody>
      </p:sp>
    </p:spTree>
    <p:extLst>
      <p:ext uri="{BB962C8B-B14F-4D97-AF65-F5344CB8AC3E}">
        <p14:creationId xmlns:p14="http://schemas.microsoft.com/office/powerpoint/2010/main" val="1579649498"/>
      </p:ext>
    </p:extLst>
  </p:cSld>
  <p:clrMapOvr>
    <a:masterClrMapping/>
  </p:clrMapOvr>
  <p:extLst>
    <p:ext uri="{DCECCB84-F9BA-43D5-87BE-67443E8EF086}">
      <p15:sldGuideLst xmlns:p15="http://schemas.microsoft.com/office/powerpoint/2012/main">
        <p15:guide id="1" pos="1409" userDrawn="1">
          <p15:clr>
            <a:srgbClr val="FBAE40"/>
          </p15:clr>
        </p15:guide>
        <p15:guide id="2" pos="572" userDrawn="1">
          <p15:clr>
            <a:srgbClr val="FBAE40"/>
          </p15:clr>
        </p15:guide>
        <p15:guide id="3" orient="horz" pos="592" userDrawn="1">
          <p15:clr>
            <a:srgbClr val="FBAE40"/>
          </p15:clr>
        </p15:guide>
        <p15:guide id="4" orient="horz" pos="96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lvl1pPr>
              <a:defRPr/>
            </a:lvl1pPr>
          </a:lstStyle>
          <a:p>
            <a:r>
              <a:rPr lang="en-US" dirty="0"/>
              <a:t>Slide title – Arial 18pt bold, sentence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sentence case</a:t>
            </a:r>
          </a:p>
        </p:txBody>
      </p:sp>
      <p:sp>
        <p:nvSpPr>
          <p:cNvPr id="13" name="Text Placeholder 4"/>
          <p:cNvSpPr>
            <a:spLocks noGrp="1"/>
          </p:cNvSpPr>
          <p:nvPr>
            <p:ph type="body" sz="quarter" idx="27" hasCustomPrompt="1"/>
          </p:nvPr>
        </p:nvSpPr>
        <p:spPr bwMode="gray">
          <a:xfrm>
            <a:off x="955976" y="1760829"/>
            <a:ext cx="4488849" cy="1523494"/>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ab1 presentation GLG.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5001768" y="4542068"/>
            <a:ext cx="1399032" cy="258532"/>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15924387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lvl1pPr>
              <a:defRPr baseline="0"/>
            </a:lvl1pPr>
          </a:lstStyle>
          <a:p>
            <a:r>
              <a:rPr lang="en-US" dirty="0"/>
              <a:t>Slide title – Arial 18pt bold, sentence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sentence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5001768" y="4542068"/>
            <a:ext cx="1399032" cy="258532"/>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3410158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www.advisory.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7.jpe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a:hlinkClick r:id="rId26"/>
          </p:cNvPr>
          <p:cNvSpPr txBox="1"/>
          <p:nvPr/>
        </p:nvSpPr>
        <p:spPr bwMode="gray">
          <a:xfrm>
            <a:off x="-3" y="4695956"/>
            <a:ext cx="2557851" cy="104644"/>
          </a:xfrm>
          <a:prstGeom prst="rect">
            <a:avLst/>
          </a:prstGeom>
          <a:noFill/>
        </p:spPr>
        <p:txBody>
          <a:bodyPr wrap="square" lIns="45720" tIns="0" rIns="4572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 2019 Advisory Board • All rights reserved </a:t>
            </a:r>
            <a:r>
              <a:rPr kumimoji="0" lang="en-US" sz="500" b="0" i="0" u="none" strike="noStrike" kern="1200" cap="none" spc="0" normalizeH="0" baseline="0" noProof="0" dirty="0">
                <a:ln>
                  <a:noFill/>
                </a:ln>
                <a:solidFill>
                  <a:schemeClr val="accent3"/>
                </a:solidFill>
                <a:effectLst/>
                <a:uLnTx/>
                <a:uFillTx/>
                <a:latin typeface="+mn-lt"/>
                <a:ea typeface="+mn-ea"/>
                <a:cs typeface="+mn-cs"/>
              </a:rPr>
              <a:t>• </a:t>
            </a:r>
            <a:r>
              <a:rPr kumimoji="0" lang="en-US" sz="500" b="1" i="0" u="none" strike="noStrike" kern="1200" cap="none" spc="0" normalizeH="0" baseline="0" noProof="0" dirty="0">
                <a:ln>
                  <a:noFill/>
                </a:ln>
                <a:solidFill>
                  <a:schemeClr val="accent3"/>
                </a:solidFill>
                <a:effectLst/>
                <a:uLnTx/>
                <a:uFillTx/>
                <a:latin typeface="+mn-lt"/>
                <a:ea typeface="+mn-ea"/>
                <a:cs typeface="+mn-cs"/>
              </a:rPr>
              <a:t>advisory.com</a:t>
            </a:r>
            <a:r>
              <a:rPr kumimoji="0" lang="en-US" sz="5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 </a:t>
            </a:r>
            <a:endParaRPr kumimoji="0" lang="en-US" sz="500" b="0" i="0" u="none" strike="noStrike" kern="1200" cap="none" spc="0" normalizeH="0" baseline="0" noProof="0" dirty="0">
              <a:ln>
                <a:noFill/>
              </a:ln>
              <a:solidFill>
                <a:schemeClr val="accent3"/>
              </a:solidFill>
              <a:effectLst/>
              <a:uLnTx/>
              <a:uFillTx/>
              <a:latin typeface="+mn-lt"/>
              <a:ea typeface="+mn-ea"/>
              <a:cs typeface="+mn-cs"/>
            </a:endParaRPr>
          </a:p>
        </p:txBody>
      </p:sp>
      <p:sp>
        <p:nvSpPr>
          <p:cNvPr id="16" name="Text Placeholder 1"/>
          <p:cNvSpPr>
            <a:spLocks noGrp="1"/>
          </p:cNvSpPr>
          <p:nvPr>
            <p:ph type="body" idx="1"/>
          </p:nvPr>
        </p:nvSpPr>
        <p:spPr bwMode="gray">
          <a:xfrm>
            <a:off x="2297420" y="1451323"/>
            <a:ext cx="1805960"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sentence case</a:t>
            </a:r>
          </a:p>
        </p:txBody>
      </p:sp>
    </p:spTree>
    <p:extLst>
      <p:ext uri="{BB962C8B-B14F-4D97-AF65-F5344CB8AC3E}">
        <p14:creationId xmlns:p14="http://schemas.microsoft.com/office/powerpoint/2010/main" val="196734273"/>
      </p:ext>
    </p:extLst>
  </p:cSld>
  <p:clrMap bg1="lt1" tx1="dk1" bg2="lt2" tx2="dk2" accent1="accent1" accent2="accent2" accent3="accent3" accent4="accent4" accent5="accent5" accent6="accent6" hlink="hlink" folHlink="folHlink"/>
  <p:sldLayoutIdLst>
    <p:sldLayoutId id="2147483796" r:id="rId1"/>
    <p:sldLayoutId id="2147483791" r:id="rId2"/>
    <p:sldLayoutId id="2147483795" r:id="rId3"/>
    <p:sldLayoutId id="2147483793" r:id="rId4"/>
    <p:sldLayoutId id="2147483794" r:id="rId5"/>
    <p:sldLayoutId id="2147483776" r:id="rId6"/>
    <p:sldLayoutId id="2147483799" r:id="rId7"/>
    <p:sldLayoutId id="2147483778" r:id="rId8"/>
    <p:sldLayoutId id="2147483777" r:id="rId9"/>
    <p:sldLayoutId id="2147483780" r:id="rId10"/>
    <p:sldLayoutId id="2147483781" r:id="rId11"/>
    <p:sldLayoutId id="2147483797" r:id="rId12"/>
    <p:sldLayoutId id="2147483800" r:id="rId13"/>
    <p:sldLayoutId id="2147483801" r:id="rId14"/>
    <p:sldLayoutId id="2147483785" r:id="rId15"/>
    <p:sldLayoutId id="2147483786" r:id="rId16"/>
    <p:sldLayoutId id="2147483787" r:id="rId17"/>
    <p:sldLayoutId id="2147483788" r:id="rId18"/>
    <p:sldLayoutId id="2147483789" r:id="rId19"/>
    <p:sldLayoutId id="2147483790" r:id="rId20"/>
    <p:sldLayoutId id="2147483773" r:id="rId21"/>
    <p:sldLayoutId id="2147483782" r:id="rId22"/>
    <p:sldLayoutId id="2147483783" r:id="rId23"/>
    <p:sldLayoutId id="2147483784" r:id="rId24"/>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8" userDrawn="1">
          <p15:clr>
            <a:srgbClr val="C35EA4"/>
          </p15:clr>
        </p15:guide>
        <p15:guide id="2" pos="3834" userDrawn="1">
          <p15:clr>
            <a:srgbClr val="C35EA4"/>
          </p15:clr>
        </p15:guide>
        <p15:guide id="3" orient="horz" pos="2837"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7" name="Picture 16" descr="PPT_Onscreen_Banner.jpg"/>
          <p:cNvPicPr>
            <a:picLocks noChangeAspect="1"/>
          </p:cNvPicPr>
          <p:nvPr/>
        </p:nvPicPr>
        <p:blipFill>
          <a:blip r:embed="rId28" cstate="print"/>
          <a:stretch>
            <a:fillRect/>
          </a:stretch>
        </p:blipFill>
        <p:spPr bwMode="gray">
          <a:xfrm>
            <a:off x="0" y="0"/>
            <a:ext cx="6400800" cy="640080"/>
          </a:xfrm>
          <a:prstGeom prst="rect">
            <a:avLst/>
          </a:prstGeom>
        </p:spPr>
      </p:pic>
      <p:cxnSp>
        <p:nvCxnSpPr>
          <p:cNvPr id="10" name="Straight Connector 9"/>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3"/>
                </a:solidFill>
                <a:effectLst/>
                <a:uLnTx/>
                <a:uFillTx/>
                <a:latin typeface="+mn-lt"/>
                <a:ea typeface="+mn-ea"/>
                <a:cs typeface="+mn-cs"/>
              </a:rPr>
              <a:t>2019 Advisory Board </a:t>
            </a:r>
            <a:r>
              <a:rPr kumimoji="0" lang="en-US" sz="500" b="0" i="0" u="none" strike="noStrike" kern="1200" cap="none" spc="0" normalizeH="0" baseline="0" noProof="0" dirty="0">
                <a:ln>
                  <a:noFill/>
                </a:ln>
                <a:solidFill>
                  <a:schemeClr val="accent3"/>
                </a:solidFill>
                <a:effectLst/>
                <a:uLnTx/>
                <a:uFillTx/>
                <a:latin typeface="+mn-lt"/>
                <a:ea typeface="+mn-ea"/>
                <a:cs typeface="Arial"/>
              </a:rPr>
              <a:t>• All Rights Reserved </a:t>
            </a:r>
            <a:r>
              <a:rPr kumimoji="0" lang="en-US" sz="500" b="0" i="0" u="none" strike="noStrike" kern="1200" cap="none" spc="0" normalizeH="0" baseline="0" noProof="0" dirty="0">
                <a:ln>
                  <a:noFill/>
                </a:ln>
                <a:solidFill>
                  <a:schemeClr val="accent3"/>
                </a:solidFill>
                <a:effectLst/>
                <a:uLnTx/>
                <a:uFillTx/>
                <a:latin typeface="+mn-lt"/>
                <a:ea typeface="+mn-ea"/>
                <a:cs typeface="+mn-cs"/>
              </a:rPr>
              <a:t>• </a:t>
            </a:r>
            <a:r>
              <a:rPr kumimoji="0" lang="en-US" sz="500" b="1" i="0" u="none" strike="noStrike" kern="1200" cap="none" spc="0" normalizeH="0" baseline="0" noProof="0" dirty="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3"/>
              </a:solidFill>
              <a:effectLst/>
              <a:uLnTx/>
              <a:uFillTx/>
              <a:latin typeface="+mn-lt"/>
              <a:ea typeface="+mn-ea"/>
              <a:cs typeface="+mn-cs"/>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1724632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5.png"/><Relationship Id="rId3" Type="http://schemas.openxmlformats.org/officeDocument/2006/relationships/hyperlink" Target="https://www.advisory.com/research/physician-practice-roundtable/members/tools/2019/decision-making-toolkit" TargetMode="External"/><Relationship Id="rId7" Type="http://schemas.openxmlformats.org/officeDocument/2006/relationships/image" Target="../media/image27.png"/><Relationship Id="rId12" Type="http://schemas.openxmlformats.org/officeDocument/2006/relationships/hyperlink" Target="https://www.advisory.com/Research/Physician-Executive-Council/Tools/2020/The-physician-executives-guide-to-change-leadership"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advisory.com/research/physician-practice-roundtable/members/resources/2017/independent-medical-group-strategic-planning-template" TargetMode="External"/><Relationship Id="rId11" Type="http://schemas.openxmlformats.org/officeDocument/2006/relationships/hyperlink" Target="https://www.advisory.com/research/physician-executive-council/resources/2014/physician-communication-toolkit" TargetMode="External"/><Relationship Id="rId5" Type="http://schemas.openxmlformats.org/officeDocument/2006/relationships/hyperlink" Target="https://www.advisory.com/research/physician-practice-roundtable/members/studies/2014/six-elements-of-effective-board-structure" TargetMode="External"/><Relationship Id="rId10" Type="http://schemas.openxmlformats.org/officeDocument/2006/relationships/image" Target="../media/image16.png"/><Relationship Id="rId4" Type="http://schemas.openxmlformats.org/officeDocument/2006/relationships/hyperlink" Target="https://www.advisory.com/research/physician-practice-roundtable/members/resources/board-documents-library" TargetMode="External"/><Relationship Id="rId9" Type="http://schemas.openxmlformats.org/officeDocument/2006/relationships/image" Target="../media/image29.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p:txBody>
          <a:bodyPr/>
          <a:lstStyle/>
          <a:p>
            <a:r>
              <a:rPr lang="en-US" dirty="0"/>
              <a:t>Physician Practice Roundtable</a:t>
            </a:r>
          </a:p>
        </p:txBody>
      </p:sp>
      <p:sp>
        <p:nvSpPr>
          <p:cNvPr id="4" name="Title 3"/>
          <p:cNvSpPr>
            <a:spLocks noGrp="1"/>
          </p:cNvSpPr>
          <p:nvPr>
            <p:ph type="title"/>
          </p:nvPr>
        </p:nvSpPr>
        <p:spPr>
          <a:xfrm>
            <a:off x="571498" y="2298068"/>
            <a:ext cx="5514977" cy="369332"/>
          </a:xfrm>
        </p:spPr>
        <p:txBody>
          <a:bodyPr/>
          <a:lstStyle/>
          <a:p>
            <a:r>
              <a:rPr lang="en-US" dirty="0"/>
              <a:t>Introduction to Board Service </a:t>
            </a:r>
          </a:p>
        </p:txBody>
      </p:sp>
      <p:sp>
        <p:nvSpPr>
          <p:cNvPr id="3" name="Text Placeholder 2"/>
          <p:cNvSpPr>
            <a:spLocks noGrp="1"/>
          </p:cNvSpPr>
          <p:nvPr>
            <p:ph type="body" sz="quarter" idx="20"/>
          </p:nvPr>
        </p:nvSpPr>
        <p:spPr>
          <a:xfrm>
            <a:off x="571498" y="2797788"/>
            <a:ext cx="5720445" cy="369332"/>
          </a:xfrm>
        </p:spPr>
        <p:txBody>
          <a:bodyPr/>
          <a:lstStyle/>
          <a:p>
            <a:r>
              <a:rPr lang="en-US" dirty="0"/>
              <a:t>Understanding the board’s role </a:t>
            </a:r>
            <a:br>
              <a:rPr lang="en-US" dirty="0"/>
            </a:br>
            <a:r>
              <a:rPr lang="en-US" dirty="0"/>
              <a:t>at an independent medical group</a:t>
            </a:r>
          </a:p>
        </p:txBody>
      </p:sp>
    </p:spTree>
    <p:extLst>
      <p:ext uri="{BB962C8B-B14F-4D97-AF65-F5344CB8AC3E}">
        <p14:creationId xmlns:p14="http://schemas.microsoft.com/office/powerpoint/2010/main" val="258269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4855464" y="4626864"/>
            <a:ext cx="1545335" cy="173735"/>
          </a:xfrm>
        </p:spPr>
        <p:txBody>
          <a:bodyPr/>
          <a:lstStyle/>
          <a:p>
            <a:r>
              <a:rPr lang="en-US" dirty="0"/>
              <a:t>Source: Advisory Board interviews and analysis.</a:t>
            </a:r>
          </a:p>
        </p:txBody>
      </p:sp>
      <p:sp>
        <p:nvSpPr>
          <p:cNvPr id="6" name="Text Placeholder 5"/>
          <p:cNvSpPr>
            <a:spLocks noGrp="1"/>
          </p:cNvSpPr>
          <p:nvPr>
            <p:ph type="body" sz="quarter" idx="25"/>
          </p:nvPr>
        </p:nvSpPr>
        <p:spPr>
          <a:xfrm>
            <a:off x="320040" y="333292"/>
            <a:ext cx="5759450" cy="261610"/>
          </a:xfrm>
        </p:spPr>
        <p:txBody>
          <a:bodyPr/>
          <a:lstStyle/>
          <a:p>
            <a:r>
              <a:rPr lang="en-US" sz="1700" dirty="0"/>
              <a:t>Effective board leadership grounded in governance</a:t>
            </a:r>
          </a:p>
        </p:txBody>
      </p:sp>
      <p:sp>
        <p:nvSpPr>
          <p:cNvPr id="8" name="Text Placeholder 31"/>
          <p:cNvSpPr txBox="1">
            <a:spLocks/>
          </p:cNvSpPr>
          <p:nvPr/>
        </p:nvSpPr>
        <p:spPr bwMode="gray">
          <a:xfrm>
            <a:off x="4361093" y="3566255"/>
            <a:ext cx="1837131" cy="83099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srgbClr val="333E48"/>
                </a:solidFill>
                <a:effectLst/>
                <a:uLnTx/>
                <a:uFillTx/>
                <a:latin typeface="Arial"/>
                <a:ea typeface="+mn-ea"/>
                <a:cs typeface="+mn-cs"/>
              </a:rPr>
              <a:t>Board dedicates its time to governance, not management</a:t>
            </a:r>
          </a:p>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srgbClr val="333E48"/>
                </a:solidFill>
                <a:effectLst/>
                <a:uLnTx/>
                <a:uFillTx/>
                <a:latin typeface="Arial"/>
                <a:ea typeface="+mn-ea"/>
                <a:cs typeface="+mn-cs"/>
              </a:rPr>
              <a:t>Board effectively delegates management operational duties to committees, CEO, and management team</a:t>
            </a:r>
          </a:p>
        </p:txBody>
      </p:sp>
      <p:sp>
        <p:nvSpPr>
          <p:cNvPr id="9" name="Text Placeholder 31"/>
          <p:cNvSpPr txBox="1">
            <a:spLocks/>
          </p:cNvSpPr>
          <p:nvPr/>
        </p:nvSpPr>
        <p:spPr bwMode="gray">
          <a:xfrm>
            <a:off x="320040" y="2922712"/>
            <a:ext cx="1206455" cy="138499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lang="en-US" sz="900" dirty="0">
                <a:solidFill>
                  <a:srgbClr val="333E48"/>
                </a:solidFill>
                <a:latin typeface="Arial"/>
              </a:rPr>
              <a:t>Board understands</a:t>
            </a:r>
            <a:r>
              <a:rPr kumimoji="0" lang="en-US" sz="900" b="0" i="0" u="none" strike="noStrike" kern="1200" cap="none" spc="0" normalizeH="0" baseline="0" noProof="0" dirty="0">
                <a:ln>
                  <a:noFill/>
                </a:ln>
                <a:solidFill>
                  <a:srgbClr val="333E48"/>
                </a:solidFill>
                <a:effectLst/>
                <a:uLnTx/>
                <a:uFillTx/>
                <a:latin typeface="Arial"/>
                <a:ea typeface="+mn-ea"/>
                <a:cs typeface="+mn-cs"/>
              </a:rPr>
              <a:t> </a:t>
            </a:r>
            <a:br>
              <a:rPr kumimoji="0" lang="en-US" sz="900" b="0" i="0" u="none" strike="noStrike" kern="1200" cap="none" spc="0" normalizeH="0" baseline="0" noProof="0" dirty="0">
                <a:ln>
                  <a:noFill/>
                </a:ln>
                <a:solidFill>
                  <a:srgbClr val="333E48"/>
                </a:solidFill>
                <a:effectLst/>
                <a:uLnTx/>
                <a:uFillTx/>
                <a:latin typeface="Arial"/>
                <a:ea typeface="+mn-ea"/>
                <a:cs typeface="+mn-cs"/>
              </a:rPr>
            </a:br>
            <a:r>
              <a:rPr kumimoji="0" lang="en-US" sz="900" b="0" i="0" u="none" strike="noStrike" kern="1200" cap="none" spc="0" normalizeH="0" baseline="0" noProof="0" dirty="0">
                <a:ln>
                  <a:noFill/>
                </a:ln>
                <a:solidFill>
                  <a:srgbClr val="333E48"/>
                </a:solidFill>
                <a:effectLst/>
                <a:uLnTx/>
                <a:uFillTx/>
                <a:latin typeface="Arial"/>
                <a:ea typeface="+mn-ea"/>
                <a:cs typeface="+mn-cs"/>
              </a:rPr>
              <a:t>group finances, </a:t>
            </a:r>
            <a:br>
              <a:rPr kumimoji="0" lang="en-US" sz="900" b="0" i="0" u="none" strike="noStrike" kern="1200" cap="none" spc="0" normalizeH="0" baseline="0" noProof="0" dirty="0">
                <a:ln>
                  <a:noFill/>
                </a:ln>
                <a:solidFill>
                  <a:srgbClr val="333E48"/>
                </a:solidFill>
                <a:effectLst/>
                <a:uLnTx/>
                <a:uFillTx/>
                <a:latin typeface="Arial"/>
                <a:ea typeface="+mn-ea"/>
                <a:cs typeface="+mn-cs"/>
              </a:rPr>
            </a:br>
            <a:r>
              <a:rPr kumimoji="0" lang="en-US" sz="900" b="0" i="0" u="none" strike="noStrike" kern="1200" cap="none" spc="0" normalizeH="0" baseline="0" noProof="0" dirty="0">
                <a:ln>
                  <a:noFill/>
                </a:ln>
                <a:solidFill>
                  <a:srgbClr val="333E48"/>
                </a:solidFill>
                <a:effectLst/>
                <a:uLnTx/>
                <a:uFillTx/>
                <a:latin typeface="Arial"/>
                <a:ea typeface="+mn-ea"/>
                <a:cs typeface="+mn-cs"/>
              </a:rPr>
              <a:t>market position, </a:t>
            </a:r>
            <a:br>
              <a:rPr kumimoji="0" lang="en-US" sz="900" b="0" i="0" u="none" strike="noStrike" kern="1200" cap="none" spc="0" normalizeH="0" baseline="0" noProof="0" dirty="0">
                <a:ln>
                  <a:noFill/>
                </a:ln>
                <a:solidFill>
                  <a:srgbClr val="333E48"/>
                </a:solidFill>
                <a:effectLst/>
                <a:uLnTx/>
                <a:uFillTx/>
                <a:latin typeface="Arial"/>
                <a:ea typeface="+mn-ea"/>
                <a:cs typeface="+mn-cs"/>
              </a:rPr>
            </a:br>
            <a:r>
              <a:rPr kumimoji="0" lang="en-US" sz="900" b="0" i="0" u="none" strike="noStrike" kern="1200" cap="none" spc="0" normalizeH="0" baseline="0" noProof="0" dirty="0">
                <a:ln>
                  <a:noFill/>
                </a:ln>
                <a:solidFill>
                  <a:srgbClr val="333E48"/>
                </a:solidFill>
                <a:effectLst/>
                <a:uLnTx/>
                <a:uFillTx/>
                <a:latin typeface="Arial"/>
                <a:ea typeface="+mn-ea"/>
                <a:cs typeface="+mn-cs"/>
              </a:rPr>
              <a:t>industry changes</a:t>
            </a:r>
          </a:p>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srgbClr val="333E48"/>
                </a:solidFill>
                <a:effectLst/>
                <a:uLnTx/>
                <a:uFillTx/>
                <a:latin typeface="Arial"/>
                <a:ea typeface="+mn-ea"/>
                <a:cs typeface="+mn-cs"/>
              </a:rPr>
              <a:t>Able to make decisions at a pace that matches market</a:t>
            </a:r>
            <a:r>
              <a:rPr kumimoji="0" lang="en-US" sz="900" b="0" i="0" u="none" strike="noStrike" kern="1200" cap="none" spc="0" normalizeH="0" noProof="0" dirty="0">
                <a:ln>
                  <a:noFill/>
                </a:ln>
                <a:solidFill>
                  <a:srgbClr val="333E48"/>
                </a:solidFill>
                <a:effectLst/>
                <a:uLnTx/>
                <a:uFillTx/>
                <a:latin typeface="Arial"/>
                <a:ea typeface="+mn-ea"/>
                <a:cs typeface="+mn-cs"/>
              </a:rPr>
              <a:t> </a:t>
            </a:r>
            <a:r>
              <a:rPr kumimoji="0" lang="en-US" sz="900" b="0" i="0" u="none" strike="noStrike" kern="1200" cap="none" spc="0" normalizeH="0" baseline="0" noProof="0" dirty="0">
                <a:ln>
                  <a:noFill/>
                </a:ln>
                <a:solidFill>
                  <a:srgbClr val="333E48"/>
                </a:solidFill>
                <a:effectLst/>
                <a:uLnTx/>
                <a:uFillTx/>
                <a:latin typeface="Arial"/>
                <a:ea typeface="+mn-ea"/>
                <a:cs typeface="+mn-cs"/>
              </a:rPr>
              <a:t>developments</a:t>
            </a:r>
          </a:p>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srgbClr val="333E48"/>
                </a:solidFill>
                <a:effectLst/>
                <a:uLnTx/>
                <a:uFillTx/>
                <a:latin typeface="Arial"/>
                <a:ea typeface="+mn-ea"/>
                <a:cs typeface="+mn-cs"/>
              </a:rPr>
              <a:t>Board decisions </a:t>
            </a:r>
            <a:br>
              <a:rPr kumimoji="0" lang="en-US" sz="900" b="0" i="0" u="none" strike="noStrike" kern="1200" cap="none" spc="0" normalizeH="0" baseline="0" noProof="0" dirty="0">
                <a:ln>
                  <a:noFill/>
                </a:ln>
                <a:solidFill>
                  <a:srgbClr val="333E48"/>
                </a:solidFill>
                <a:effectLst/>
                <a:uLnTx/>
                <a:uFillTx/>
                <a:latin typeface="Arial"/>
                <a:ea typeface="+mn-ea"/>
                <a:cs typeface="+mn-cs"/>
              </a:rPr>
            </a:br>
            <a:r>
              <a:rPr kumimoji="0" lang="en-US" sz="900" b="0" i="0" u="none" strike="noStrike" kern="1200" cap="none" spc="0" normalizeH="0" baseline="0" noProof="0" dirty="0">
                <a:ln>
                  <a:noFill/>
                </a:ln>
                <a:solidFill>
                  <a:srgbClr val="333E48"/>
                </a:solidFill>
                <a:effectLst/>
                <a:uLnTx/>
                <a:uFillTx/>
                <a:latin typeface="Arial"/>
                <a:ea typeface="+mn-ea"/>
                <a:cs typeface="+mn-cs"/>
              </a:rPr>
              <a:t>binding on group</a:t>
            </a:r>
          </a:p>
        </p:txBody>
      </p:sp>
      <p:grpSp>
        <p:nvGrpSpPr>
          <p:cNvPr id="26" name="Group 25"/>
          <p:cNvGrpSpPr/>
          <p:nvPr/>
        </p:nvGrpSpPr>
        <p:grpSpPr>
          <a:xfrm>
            <a:off x="1061157" y="901545"/>
            <a:ext cx="3917244" cy="2950212"/>
            <a:chOff x="914400" y="849875"/>
            <a:chExt cx="3917244" cy="2950212"/>
          </a:xfrm>
        </p:grpSpPr>
        <p:graphicFrame>
          <p:nvGraphicFramePr>
            <p:cNvPr id="11" name="Diagram 10"/>
            <p:cNvGraphicFramePr/>
            <p:nvPr>
              <p:extLst>
                <p:ext uri="{D42A27DB-BD31-4B8C-83A1-F6EECF244321}">
                  <p14:modId xmlns:p14="http://schemas.microsoft.com/office/powerpoint/2010/main" val="368697747"/>
                </p:ext>
              </p:extLst>
            </p:nvPr>
          </p:nvGraphicFramePr>
          <p:xfrm>
            <a:off x="914400" y="849875"/>
            <a:ext cx="3917244" cy="2950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6110" y="2378360"/>
              <a:ext cx="318416" cy="264677"/>
            </a:xfrm>
            <a:prstGeom prst="rect">
              <a:avLst/>
            </a:prstGeom>
          </p:spPr>
        </p:pic>
      </p:grpSp>
      <p:sp>
        <p:nvSpPr>
          <p:cNvPr id="13" name="Right Bracket 12"/>
          <p:cNvSpPr/>
          <p:nvPr/>
        </p:nvSpPr>
        <p:spPr bwMode="gray">
          <a:xfrm>
            <a:off x="1393319" y="2922712"/>
            <a:ext cx="103803" cy="1463040"/>
          </a:xfrm>
          <a:prstGeom prst="rightBracket">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333E48"/>
              </a:solidFill>
              <a:effectLst/>
              <a:uLnTx/>
              <a:uFillTx/>
              <a:latin typeface="Arial"/>
              <a:ea typeface="+mn-ea"/>
              <a:cs typeface="+mn-cs"/>
            </a:endParaRPr>
          </a:p>
        </p:txBody>
      </p:sp>
      <p:sp>
        <p:nvSpPr>
          <p:cNvPr id="14" name="Right Bracket 13"/>
          <p:cNvSpPr/>
          <p:nvPr/>
        </p:nvSpPr>
        <p:spPr bwMode="gray">
          <a:xfrm flipH="1">
            <a:off x="4212689" y="3566255"/>
            <a:ext cx="120120" cy="815246"/>
          </a:xfrm>
          <a:prstGeom prst="rightBracket">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333E48"/>
              </a:solidFill>
              <a:effectLst/>
              <a:uLnTx/>
              <a:uFillTx/>
              <a:latin typeface="Arial"/>
              <a:ea typeface="+mn-ea"/>
              <a:cs typeface="+mn-cs"/>
            </a:endParaRPr>
          </a:p>
        </p:txBody>
      </p:sp>
      <p:sp>
        <p:nvSpPr>
          <p:cNvPr id="15" name="Right Bracket 14"/>
          <p:cNvSpPr/>
          <p:nvPr/>
        </p:nvSpPr>
        <p:spPr bwMode="gray">
          <a:xfrm flipH="1">
            <a:off x="4328172" y="1113155"/>
            <a:ext cx="75213" cy="1187860"/>
          </a:xfrm>
          <a:prstGeom prst="rightBracket">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333E48"/>
              </a:solidFill>
              <a:effectLst/>
              <a:uLnTx/>
              <a:uFillTx/>
              <a:latin typeface="Arial"/>
              <a:ea typeface="+mn-ea"/>
              <a:cs typeface="+mn-cs"/>
            </a:endParaRPr>
          </a:p>
        </p:txBody>
      </p:sp>
      <p:sp>
        <p:nvSpPr>
          <p:cNvPr id="16" name="Text Placeholder 31"/>
          <p:cNvSpPr txBox="1">
            <a:spLocks/>
          </p:cNvSpPr>
          <p:nvPr/>
        </p:nvSpPr>
        <p:spPr bwMode="gray">
          <a:xfrm>
            <a:off x="4418001" y="1130979"/>
            <a:ext cx="1598888" cy="124649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srgbClr val="333E48"/>
                </a:solidFill>
                <a:effectLst/>
                <a:uLnTx/>
                <a:uFillTx/>
                <a:latin typeface="Arial"/>
                <a:ea typeface="+mn-ea"/>
                <a:cs typeface="+mn-cs"/>
              </a:rPr>
              <a:t>Board members fulfill fiduciary duty</a:t>
            </a:r>
            <a:endParaRPr kumimoji="0" lang="en-US" sz="900" b="0" i="0" u="none" strike="noStrike" kern="1200" cap="none" spc="0" normalizeH="0" baseline="30000" noProof="0" dirty="0">
              <a:ln>
                <a:noFill/>
              </a:ln>
              <a:solidFill>
                <a:srgbClr val="333E48"/>
              </a:solidFill>
              <a:effectLst/>
              <a:uLnTx/>
              <a:uFillTx/>
              <a:latin typeface="Arial"/>
              <a:ea typeface="+mn-ea"/>
              <a:cs typeface="+mn-cs"/>
            </a:endParaRPr>
          </a:p>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srgbClr val="333E48"/>
                </a:solidFill>
                <a:effectLst/>
                <a:uLnTx/>
                <a:uFillTx/>
                <a:latin typeface="Arial"/>
                <a:ea typeface="+mn-ea"/>
                <a:cs typeface="+mn-cs"/>
              </a:rPr>
              <a:t>Board looks out for interests of whole group</a:t>
            </a:r>
          </a:p>
          <a:p>
            <a:pPr marL="114300" marR="0" lvl="0" indent="-114300" algn="l" defTabSz="640080" rtl="0" eaLnBrk="1" fontAlgn="auto" latinLnBrk="0" hangingPunct="1">
              <a:lnSpc>
                <a:spcPct val="100000"/>
              </a:lnSpc>
              <a:spcBef>
                <a:spcPts val="0"/>
              </a:spcBef>
              <a:spcAft>
                <a:spcPts val="0"/>
              </a:spcAft>
              <a:buClrTx/>
              <a:buSzTx/>
              <a:buFont typeface="Arial" pitchFamily="34" charset="0"/>
              <a:buChar char="•"/>
              <a:tabLst/>
              <a:defRPr/>
            </a:pPr>
            <a:r>
              <a:rPr kumimoji="0" lang="en-US" sz="900" b="0" i="0" u="none" strike="noStrike" kern="1200" cap="none" spc="0" normalizeH="0" baseline="0" noProof="0" dirty="0">
                <a:ln>
                  <a:noFill/>
                </a:ln>
                <a:solidFill>
                  <a:srgbClr val="333E48"/>
                </a:solidFill>
                <a:effectLst/>
                <a:uLnTx/>
                <a:uFillTx/>
                <a:latin typeface="Arial"/>
                <a:ea typeface="+mn-ea"/>
                <a:cs typeface="+mn-cs"/>
              </a:rPr>
              <a:t>Board focused on developing strategy for long-term endeavors (e.g., care delivery transformation, new payer partnerships)</a:t>
            </a:r>
          </a:p>
        </p:txBody>
      </p:sp>
      <p:grpSp>
        <p:nvGrpSpPr>
          <p:cNvPr id="17" name="Group 16"/>
          <p:cNvGrpSpPr/>
          <p:nvPr/>
        </p:nvGrpSpPr>
        <p:grpSpPr>
          <a:xfrm flipH="1">
            <a:off x="3747411" y="3127022"/>
            <a:ext cx="461486" cy="1003190"/>
            <a:chOff x="5285335" y="4985657"/>
            <a:chExt cx="315045" cy="1348920"/>
          </a:xfrm>
        </p:grpSpPr>
        <p:cxnSp>
          <p:nvCxnSpPr>
            <p:cNvPr id="18" name="Straight Connector 17"/>
            <p:cNvCxnSpPr/>
            <p:nvPr/>
          </p:nvCxnSpPr>
          <p:spPr bwMode="gray">
            <a:xfrm>
              <a:off x="5285335" y="6330363"/>
              <a:ext cx="31504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flipV="1">
              <a:off x="5599637" y="4985657"/>
              <a:ext cx="0" cy="1348920"/>
            </a:xfrm>
            <a:prstGeom prst="line">
              <a:avLst/>
            </a:prstGeom>
            <a:ln w="12700">
              <a:solidFill>
                <a:schemeClr val="accent3"/>
              </a:solidFill>
              <a:miter lim="800000"/>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526495" y="3127022"/>
            <a:ext cx="640972" cy="920238"/>
            <a:chOff x="5132935" y="4833257"/>
            <a:chExt cx="315045" cy="1348920"/>
          </a:xfrm>
        </p:grpSpPr>
        <p:cxnSp>
          <p:nvCxnSpPr>
            <p:cNvPr id="21" name="Straight Connector 20"/>
            <p:cNvCxnSpPr/>
            <p:nvPr/>
          </p:nvCxnSpPr>
          <p:spPr bwMode="gray">
            <a:xfrm>
              <a:off x="5132935" y="6177963"/>
              <a:ext cx="31504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flipV="1">
              <a:off x="5447237" y="4833257"/>
              <a:ext cx="0" cy="1348920"/>
            </a:xfrm>
            <a:prstGeom prst="line">
              <a:avLst/>
            </a:prstGeom>
            <a:ln w="12700">
              <a:solidFill>
                <a:schemeClr val="accent3"/>
              </a:solidFill>
              <a:miter lim="800000"/>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flipH="1" flipV="1">
            <a:off x="3179754" y="1390331"/>
            <a:ext cx="1139004" cy="119102"/>
            <a:chOff x="5285335" y="4985657"/>
            <a:chExt cx="315045" cy="1348920"/>
          </a:xfrm>
        </p:grpSpPr>
        <p:cxnSp>
          <p:nvCxnSpPr>
            <p:cNvPr id="24" name="Straight Connector 23"/>
            <p:cNvCxnSpPr/>
            <p:nvPr/>
          </p:nvCxnSpPr>
          <p:spPr bwMode="gray">
            <a:xfrm>
              <a:off x="5285335" y="6330363"/>
              <a:ext cx="31504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V="1">
              <a:off x="5599637" y="4985657"/>
              <a:ext cx="0" cy="1348920"/>
            </a:xfrm>
            <a:prstGeom prst="line">
              <a:avLst/>
            </a:prstGeom>
            <a:ln w="12700">
              <a:solidFill>
                <a:schemeClr val="accent3"/>
              </a:solidFill>
              <a:miter lim="800000"/>
              <a:headEnd type="none"/>
              <a:tailEnd type="ova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bwMode="gray">
          <a:xfrm>
            <a:off x="304800" y="810073"/>
            <a:ext cx="5260428" cy="169277"/>
          </a:xfrm>
          <a:prstGeom prst="rect">
            <a:avLst/>
          </a:prstGeom>
          <a:noFill/>
        </p:spPr>
        <p:txBody>
          <a:bodyPr wrap="square" lIns="0" tIns="0" rIns="0" bIns="0" rtlCol="0">
            <a:spAutoFit/>
          </a:bodyPr>
          <a:lstStyle/>
          <a:p>
            <a:pPr>
              <a:spcBef>
                <a:spcPts val="500"/>
              </a:spcBef>
            </a:pPr>
            <a:r>
              <a:rPr lang="en-US" sz="1100" b="1" dirty="0"/>
              <a:t>Three guiding principles for board governance at independent medical groups</a:t>
            </a:r>
          </a:p>
        </p:txBody>
      </p:sp>
    </p:spTree>
    <p:extLst>
      <p:ext uri="{BB962C8B-B14F-4D97-AF65-F5344CB8AC3E}">
        <p14:creationId xmlns:p14="http://schemas.microsoft.com/office/powerpoint/2010/main" val="240398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dirty="0">
              <a:solidFill>
                <a:schemeClr val="tx2"/>
              </a:solidFill>
            </a:endParaRPr>
          </a:p>
        </p:txBody>
      </p:sp>
      <p:sp>
        <p:nvSpPr>
          <p:cNvPr id="6" name="Text Placeholder 5"/>
          <p:cNvSpPr>
            <a:spLocks noGrp="1"/>
          </p:cNvSpPr>
          <p:nvPr>
            <p:ph type="body" sz="quarter" idx="25"/>
          </p:nvPr>
        </p:nvSpPr>
        <p:spPr/>
        <p:txBody>
          <a:bodyPr/>
          <a:lstStyle/>
          <a:p>
            <a:r>
              <a:rPr lang="en-US" dirty="0"/>
              <a:t>The governance-management distinction</a:t>
            </a:r>
          </a:p>
        </p:txBody>
      </p:sp>
      <p:cxnSp>
        <p:nvCxnSpPr>
          <p:cNvPr id="7" name="Straight Connector 6"/>
          <p:cNvCxnSpPr/>
          <p:nvPr/>
        </p:nvCxnSpPr>
        <p:spPr bwMode="gray">
          <a:xfrm flipH="1">
            <a:off x="3438411" y="2344450"/>
            <a:ext cx="2468880" cy="0"/>
          </a:xfrm>
          <a:prstGeom prst="line">
            <a:avLst/>
          </a:prstGeom>
          <a:ln w="28575">
            <a:solidFill>
              <a:schemeClr val="bg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3"/>
          <p:cNvSpPr txBox="1">
            <a:spLocks/>
          </p:cNvSpPr>
          <p:nvPr/>
        </p:nvSpPr>
        <p:spPr bwMode="gray">
          <a:xfrm>
            <a:off x="479865" y="2033181"/>
            <a:ext cx="1691834" cy="1692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500"/>
              </a:spcBef>
              <a:buNone/>
            </a:pPr>
            <a:r>
              <a:rPr lang="en-US" b="1" dirty="0">
                <a:solidFill>
                  <a:schemeClr val="tx1"/>
                </a:solidFill>
              </a:rPr>
              <a:t>Board governs</a:t>
            </a:r>
          </a:p>
        </p:txBody>
      </p:sp>
      <p:sp>
        <p:nvSpPr>
          <p:cNvPr id="9" name="Text Placeholder 4"/>
          <p:cNvSpPr txBox="1">
            <a:spLocks/>
          </p:cNvSpPr>
          <p:nvPr/>
        </p:nvSpPr>
        <p:spPr bwMode="gray">
          <a:xfrm>
            <a:off x="4112373" y="2033181"/>
            <a:ext cx="1445995" cy="1692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500"/>
              </a:spcBef>
              <a:buNone/>
            </a:pPr>
            <a:r>
              <a:rPr lang="en-US" b="1" dirty="0">
                <a:solidFill>
                  <a:schemeClr val="tx1"/>
                </a:solidFill>
              </a:rPr>
              <a:t>CEO manages</a:t>
            </a:r>
          </a:p>
        </p:txBody>
      </p:sp>
      <p:cxnSp>
        <p:nvCxnSpPr>
          <p:cNvPr id="11" name="Straight Connector 10"/>
          <p:cNvCxnSpPr/>
          <p:nvPr/>
        </p:nvCxnSpPr>
        <p:spPr bwMode="gray">
          <a:xfrm flipH="1">
            <a:off x="492279" y="2344450"/>
            <a:ext cx="2468880" cy="0"/>
          </a:xfrm>
          <a:prstGeom prst="line">
            <a:avLst/>
          </a:prstGeom>
          <a:ln w="28575">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1"/>
          <p:cNvSpPr txBox="1">
            <a:spLocks/>
          </p:cNvSpPr>
          <p:nvPr/>
        </p:nvSpPr>
        <p:spPr bwMode="gray">
          <a:xfrm>
            <a:off x="479865" y="2456385"/>
            <a:ext cx="1953256" cy="807913"/>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a:t>Makes high-level decisions</a:t>
            </a:r>
          </a:p>
          <a:p>
            <a:r>
              <a:rPr lang="en-US" dirty="0"/>
              <a:t>Debates, deliberates, delegates</a:t>
            </a:r>
          </a:p>
          <a:p>
            <a:r>
              <a:rPr lang="en-US" dirty="0"/>
              <a:t>Reviews, approves proposals</a:t>
            </a:r>
          </a:p>
          <a:p>
            <a:r>
              <a:rPr lang="en-US" dirty="0"/>
              <a:t>Raises concerns, questions</a:t>
            </a:r>
          </a:p>
        </p:txBody>
      </p:sp>
      <p:sp>
        <p:nvSpPr>
          <p:cNvPr id="13" name="Text Placeholder 1"/>
          <p:cNvSpPr txBox="1">
            <a:spLocks/>
          </p:cNvSpPr>
          <p:nvPr/>
        </p:nvSpPr>
        <p:spPr bwMode="gray">
          <a:xfrm>
            <a:off x="4112373" y="2456385"/>
            <a:ext cx="1880642" cy="807913"/>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a:t>Plans, organizes, implements</a:t>
            </a:r>
          </a:p>
          <a:p>
            <a:r>
              <a:rPr lang="en-US" dirty="0"/>
              <a:t>Makes operational decisions</a:t>
            </a:r>
          </a:p>
          <a:p>
            <a:r>
              <a:rPr lang="en-US" dirty="0"/>
              <a:t>Manages, develops staff</a:t>
            </a:r>
          </a:p>
          <a:p>
            <a:r>
              <a:rPr lang="en-US" dirty="0"/>
              <a:t>Communicates, engages</a:t>
            </a:r>
          </a:p>
        </p:txBody>
      </p:sp>
      <p:grpSp>
        <p:nvGrpSpPr>
          <p:cNvPr id="14" name="Group 13"/>
          <p:cNvGrpSpPr/>
          <p:nvPr/>
        </p:nvGrpSpPr>
        <p:grpSpPr bwMode="gray">
          <a:xfrm>
            <a:off x="2434392" y="1905219"/>
            <a:ext cx="1532017" cy="1326812"/>
            <a:chOff x="3003550" y="1223963"/>
            <a:chExt cx="2773363" cy="2401888"/>
          </a:xfrm>
          <a:solidFill>
            <a:schemeClr val="tx2"/>
          </a:solidFill>
        </p:grpSpPr>
        <p:sp>
          <p:nvSpPr>
            <p:cNvPr id="15" name="Freeform 5"/>
            <p:cNvSpPr>
              <a:spLocks/>
            </p:cNvSpPr>
            <p:nvPr/>
          </p:nvSpPr>
          <p:spPr bwMode="gray">
            <a:xfrm>
              <a:off x="3003550" y="3525838"/>
              <a:ext cx="2773363" cy="100013"/>
            </a:xfrm>
            <a:custGeom>
              <a:avLst/>
              <a:gdLst>
                <a:gd name="T0" fmla="*/ 2721 w 2903"/>
                <a:gd name="T1" fmla="*/ 0 h 104"/>
                <a:gd name="T2" fmla="*/ 2721 w 2903"/>
                <a:gd name="T3" fmla="*/ 0 h 104"/>
                <a:gd name="T4" fmla="*/ 181 w 2903"/>
                <a:gd name="T5" fmla="*/ 0 h 104"/>
                <a:gd name="T6" fmla="*/ 0 w 2903"/>
                <a:gd name="T7" fmla="*/ 104 h 104"/>
                <a:gd name="T8" fmla="*/ 2903 w 2903"/>
                <a:gd name="T9" fmla="*/ 104 h 104"/>
                <a:gd name="T10" fmla="*/ 2721 w 2903"/>
                <a:gd name="T11" fmla="*/ 0 h 104"/>
              </a:gdLst>
              <a:ahLst/>
              <a:cxnLst>
                <a:cxn ang="0">
                  <a:pos x="T0" y="T1"/>
                </a:cxn>
                <a:cxn ang="0">
                  <a:pos x="T2" y="T3"/>
                </a:cxn>
                <a:cxn ang="0">
                  <a:pos x="T4" y="T5"/>
                </a:cxn>
                <a:cxn ang="0">
                  <a:pos x="T6" y="T7"/>
                </a:cxn>
                <a:cxn ang="0">
                  <a:pos x="T8" y="T9"/>
                </a:cxn>
                <a:cxn ang="0">
                  <a:pos x="T10" y="T11"/>
                </a:cxn>
              </a:cxnLst>
              <a:rect l="0" t="0" r="r" b="b"/>
              <a:pathLst>
                <a:path w="2903" h="104">
                  <a:moveTo>
                    <a:pt x="2721" y="0"/>
                  </a:moveTo>
                  <a:lnTo>
                    <a:pt x="2721" y="0"/>
                  </a:lnTo>
                  <a:lnTo>
                    <a:pt x="181" y="0"/>
                  </a:lnTo>
                  <a:lnTo>
                    <a:pt x="0" y="104"/>
                  </a:lnTo>
                  <a:lnTo>
                    <a:pt x="2903" y="104"/>
                  </a:lnTo>
                  <a:lnTo>
                    <a:pt x="2721"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gray">
            <a:xfrm>
              <a:off x="3003550" y="1223963"/>
              <a:ext cx="1385888" cy="2401888"/>
            </a:xfrm>
            <a:custGeom>
              <a:avLst/>
              <a:gdLst>
                <a:gd name="T0" fmla="*/ 181 w 1451"/>
                <a:gd name="T1" fmla="*/ 2410 h 2514"/>
                <a:gd name="T2" fmla="*/ 181 w 1451"/>
                <a:gd name="T3" fmla="*/ 2410 h 2514"/>
                <a:gd name="T4" fmla="*/ 1451 w 1451"/>
                <a:gd name="T5" fmla="*/ 211 h 2514"/>
                <a:gd name="T6" fmla="*/ 1451 w 1451"/>
                <a:gd name="T7" fmla="*/ 0 h 2514"/>
                <a:gd name="T8" fmla="*/ 0 w 1451"/>
                <a:gd name="T9" fmla="*/ 2514 h 2514"/>
                <a:gd name="T10" fmla="*/ 181 w 1451"/>
                <a:gd name="T11" fmla="*/ 2410 h 2514"/>
              </a:gdLst>
              <a:ahLst/>
              <a:cxnLst>
                <a:cxn ang="0">
                  <a:pos x="T0" y="T1"/>
                </a:cxn>
                <a:cxn ang="0">
                  <a:pos x="T2" y="T3"/>
                </a:cxn>
                <a:cxn ang="0">
                  <a:pos x="T4" y="T5"/>
                </a:cxn>
                <a:cxn ang="0">
                  <a:pos x="T6" y="T7"/>
                </a:cxn>
                <a:cxn ang="0">
                  <a:pos x="T8" y="T9"/>
                </a:cxn>
                <a:cxn ang="0">
                  <a:pos x="T10" y="T11"/>
                </a:cxn>
              </a:cxnLst>
              <a:rect l="0" t="0" r="r" b="b"/>
              <a:pathLst>
                <a:path w="1451" h="2514">
                  <a:moveTo>
                    <a:pt x="181" y="2410"/>
                  </a:moveTo>
                  <a:lnTo>
                    <a:pt x="181" y="2410"/>
                  </a:lnTo>
                  <a:lnTo>
                    <a:pt x="1451" y="211"/>
                  </a:lnTo>
                  <a:lnTo>
                    <a:pt x="1451" y="0"/>
                  </a:lnTo>
                  <a:lnTo>
                    <a:pt x="0" y="2514"/>
                  </a:lnTo>
                  <a:lnTo>
                    <a:pt x="181" y="2410"/>
                  </a:lnTo>
                  <a:close/>
                </a:path>
              </a:pathLst>
            </a:custGeom>
            <a:solidFill>
              <a:srgbClr val="C00000"/>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gray">
            <a:xfrm>
              <a:off x="4389438" y="1223963"/>
              <a:ext cx="1387475" cy="2401888"/>
            </a:xfrm>
            <a:custGeom>
              <a:avLst/>
              <a:gdLst>
                <a:gd name="T0" fmla="*/ 0 w 1452"/>
                <a:gd name="T1" fmla="*/ 0 h 2514"/>
                <a:gd name="T2" fmla="*/ 0 w 1452"/>
                <a:gd name="T3" fmla="*/ 0 h 2514"/>
                <a:gd name="T4" fmla="*/ 0 w 1452"/>
                <a:gd name="T5" fmla="*/ 211 h 2514"/>
                <a:gd name="T6" fmla="*/ 1270 w 1452"/>
                <a:gd name="T7" fmla="*/ 2410 h 2514"/>
                <a:gd name="T8" fmla="*/ 1452 w 1452"/>
                <a:gd name="T9" fmla="*/ 2514 h 2514"/>
                <a:gd name="T10" fmla="*/ 0 w 1452"/>
                <a:gd name="T11" fmla="*/ 0 h 2514"/>
              </a:gdLst>
              <a:ahLst/>
              <a:cxnLst>
                <a:cxn ang="0">
                  <a:pos x="T0" y="T1"/>
                </a:cxn>
                <a:cxn ang="0">
                  <a:pos x="T2" y="T3"/>
                </a:cxn>
                <a:cxn ang="0">
                  <a:pos x="T4" y="T5"/>
                </a:cxn>
                <a:cxn ang="0">
                  <a:pos x="T6" y="T7"/>
                </a:cxn>
                <a:cxn ang="0">
                  <a:pos x="T8" y="T9"/>
                </a:cxn>
                <a:cxn ang="0">
                  <a:pos x="T10" y="T11"/>
                </a:cxn>
              </a:cxnLst>
              <a:rect l="0" t="0" r="r" b="b"/>
              <a:pathLst>
                <a:path w="1452" h="2514">
                  <a:moveTo>
                    <a:pt x="0" y="0"/>
                  </a:moveTo>
                  <a:lnTo>
                    <a:pt x="0" y="0"/>
                  </a:lnTo>
                  <a:lnTo>
                    <a:pt x="0" y="211"/>
                  </a:lnTo>
                  <a:lnTo>
                    <a:pt x="1270" y="2410"/>
                  </a:lnTo>
                  <a:lnTo>
                    <a:pt x="1452" y="2514"/>
                  </a:lnTo>
                  <a:lnTo>
                    <a:pt x="0"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879725" y="2783682"/>
            <a:ext cx="640080" cy="268833"/>
          </a:xfrm>
          <a:prstGeom prst="rect">
            <a:avLst/>
          </a:prstGeom>
        </p:spPr>
      </p:pic>
      <p:sp>
        <p:nvSpPr>
          <p:cNvPr id="19" name="Text Placeholder 3"/>
          <p:cNvSpPr>
            <a:spLocks noGrp="1"/>
          </p:cNvSpPr>
          <p:nvPr>
            <p:ph type="body" sz="quarter" idx="23"/>
          </p:nvPr>
        </p:nvSpPr>
        <p:spPr>
          <a:xfrm>
            <a:off x="4968074" y="4604003"/>
            <a:ext cx="1422398" cy="182880"/>
          </a:xfrm>
        </p:spPr>
        <p:txBody>
          <a:bodyPr/>
          <a:lstStyle/>
          <a:p>
            <a:r>
              <a:rPr lang="en-US" dirty="0"/>
              <a:t>Source: Advisory Board interviews and analysis.</a:t>
            </a:r>
          </a:p>
        </p:txBody>
      </p:sp>
      <p:sp>
        <p:nvSpPr>
          <p:cNvPr id="3" name="TextBox 2"/>
          <p:cNvSpPr txBox="1"/>
          <p:nvPr/>
        </p:nvSpPr>
        <p:spPr bwMode="gray">
          <a:xfrm>
            <a:off x="320040" y="1316421"/>
            <a:ext cx="4658361" cy="169277"/>
          </a:xfrm>
          <a:prstGeom prst="rect">
            <a:avLst/>
          </a:prstGeom>
          <a:noFill/>
        </p:spPr>
        <p:txBody>
          <a:bodyPr wrap="square" lIns="0" tIns="0" rIns="0" bIns="0" rtlCol="0">
            <a:spAutoFit/>
          </a:bodyPr>
          <a:lstStyle/>
          <a:p>
            <a:pPr>
              <a:spcBef>
                <a:spcPts val="500"/>
              </a:spcBef>
            </a:pPr>
            <a:r>
              <a:rPr lang="en-US" sz="1100" b="1" dirty="0"/>
              <a:t>Roles of the Board and CEO in independent groups</a:t>
            </a:r>
          </a:p>
        </p:txBody>
      </p:sp>
    </p:spTree>
    <p:extLst>
      <p:ext uri="{BB962C8B-B14F-4D97-AF65-F5344CB8AC3E}">
        <p14:creationId xmlns:p14="http://schemas.microsoft.com/office/powerpoint/2010/main" val="110989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5"/>
          </p:nvPr>
        </p:nvSpPr>
        <p:spPr/>
        <p:txBody>
          <a:bodyPr/>
          <a:lstStyle/>
          <a:p>
            <a:r>
              <a:rPr lang="en-US" dirty="0"/>
              <a:t>Core responsibilities of a governing board	</a:t>
            </a:r>
          </a:p>
        </p:txBody>
      </p:sp>
      <p:sp>
        <p:nvSpPr>
          <p:cNvPr id="12" name="TextBox 11"/>
          <p:cNvSpPr txBox="1"/>
          <p:nvPr/>
        </p:nvSpPr>
        <p:spPr bwMode="gray">
          <a:xfrm>
            <a:off x="312289" y="1231180"/>
            <a:ext cx="1999546" cy="338554"/>
          </a:xfrm>
          <a:prstGeom prst="rect">
            <a:avLst/>
          </a:prstGeom>
          <a:noFill/>
        </p:spPr>
        <p:txBody>
          <a:bodyPr wrap="square" lIns="0" tIns="0" rIns="0" bIns="0" rtlCol="0">
            <a:spAutoFit/>
          </a:bodyPr>
          <a:lstStyle/>
          <a:p>
            <a:pPr>
              <a:spcBef>
                <a:spcPts val="500"/>
              </a:spcBef>
            </a:pPr>
            <a:r>
              <a:rPr lang="en-US" sz="1100" b="1" dirty="0"/>
              <a:t>Ongoing oversight responsibilities</a:t>
            </a:r>
          </a:p>
        </p:txBody>
      </p:sp>
      <p:sp>
        <p:nvSpPr>
          <p:cNvPr id="15" name="TextBox 14"/>
          <p:cNvSpPr txBox="1"/>
          <p:nvPr/>
        </p:nvSpPr>
        <p:spPr bwMode="gray">
          <a:xfrm>
            <a:off x="3347077" y="1231180"/>
            <a:ext cx="1749854" cy="338554"/>
          </a:xfrm>
          <a:prstGeom prst="rect">
            <a:avLst/>
          </a:prstGeom>
          <a:noFill/>
        </p:spPr>
        <p:txBody>
          <a:bodyPr wrap="square" lIns="0" tIns="0" rIns="0" bIns="0" rtlCol="0">
            <a:spAutoFit/>
          </a:bodyPr>
          <a:lstStyle/>
          <a:p>
            <a:pPr>
              <a:spcBef>
                <a:spcPts val="500"/>
              </a:spcBef>
            </a:pPr>
            <a:r>
              <a:rPr lang="en-US" sz="1100" b="1" dirty="0"/>
              <a:t>Annual tasks completed by the board</a:t>
            </a:r>
          </a:p>
        </p:txBody>
      </p:sp>
      <p:sp>
        <p:nvSpPr>
          <p:cNvPr id="21" name="Text Placeholder 1"/>
          <p:cNvSpPr>
            <a:spLocks noGrp="1"/>
          </p:cNvSpPr>
          <p:nvPr>
            <p:ph type="body" sz="quarter" idx="21"/>
          </p:nvPr>
        </p:nvSpPr>
        <p:spPr>
          <a:xfrm>
            <a:off x="320040" y="718356"/>
            <a:ext cx="5759450" cy="215444"/>
          </a:xfrm>
        </p:spPr>
        <p:txBody>
          <a:bodyPr/>
          <a:lstStyle/>
          <a:p>
            <a:r>
              <a:rPr lang="en-US" dirty="0"/>
              <a:t>Ongoing and annual roles of the board</a:t>
            </a:r>
          </a:p>
        </p:txBody>
      </p:sp>
      <p:sp>
        <p:nvSpPr>
          <p:cNvPr id="22" name="Text Placeholder 3"/>
          <p:cNvSpPr>
            <a:spLocks noGrp="1"/>
          </p:cNvSpPr>
          <p:nvPr>
            <p:ph type="body" sz="quarter" idx="23"/>
          </p:nvPr>
        </p:nvSpPr>
        <p:spPr>
          <a:xfrm>
            <a:off x="4978401" y="4754880"/>
            <a:ext cx="1422398" cy="45719"/>
          </a:xfrm>
        </p:spPr>
        <p:txBody>
          <a:bodyPr/>
          <a:lstStyle/>
          <a:p>
            <a:r>
              <a:rPr lang="en-US" dirty="0"/>
              <a:t>Source: Advisory Board interviews and analysis.</a:t>
            </a:r>
          </a:p>
        </p:txBody>
      </p:sp>
      <p:sp>
        <p:nvSpPr>
          <p:cNvPr id="32" name="TextBox 31"/>
          <p:cNvSpPr txBox="1"/>
          <p:nvPr/>
        </p:nvSpPr>
        <p:spPr bwMode="gray">
          <a:xfrm>
            <a:off x="3785223" y="2322251"/>
            <a:ext cx="1982734" cy="307777"/>
          </a:xfrm>
          <a:prstGeom prst="rect">
            <a:avLst/>
          </a:prstGeom>
          <a:noFill/>
        </p:spPr>
        <p:txBody>
          <a:bodyPr wrap="square" lIns="0" tIns="0" rIns="0" bIns="0" rtlCol="0">
            <a:spAutoFit/>
          </a:bodyPr>
          <a:lstStyle/>
          <a:p>
            <a:pPr>
              <a:spcBef>
                <a:spcPts val="500"/>
              </a:spcBef>
            </a:pPr>
            <a:r>
              <a:rPr lang="en-US" sz="1000" dirty="0"/>
              <a:t>Review and approve budgets prepared by management</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24505" y="3166518"/>
            <a:ext cx="276161" cy="274320"/>
          </a:xfrm>
          <a:prstGeom prst="rect">
            <a:avLst/>
          </a:prstGeom>
        </p:spPr>
      </p:pic>
      <p:grpSp>
        <p:nvGrpSpPr>
          <p:cNvPr id="36" name="Group 35"/>
          <p:cNvGrpSpPr/>
          <p:nvPr/>
        </p:nvGrpSpPr>
        <p:grpSpPr bwMode="gray">
          <a:xfrm>
            <a:off x="312289" y="1617400"/>
            <a:ext cx="2468880" cy="75785"/>
            <a:chOff x="883407" y="1040165"/>
            <a:chExt cx="2468880" cy="75785"/>
          </a:xfrm>
          <a:solidFill>
            <a:schemeClr val="accent6"/>
          </a:solidFill>
        </p:grpSpPr>
        <p:cxnSp>
          <p:nvCxnSpPr>
            <p:cNvPr id="37" name="Straight Connector 36"/>
            <p:cNvCxnSpPr/>
            <p:nvPr/>
          </p:nvCxnSpPr>
          <p:spPr bwMode="gray">
            <a:xfrm flipV="1">
              <a:off x="883407" y="1040165"/>
              <a:ext cx="2468880" cy="1"/>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bwMode="gray">
            <a:xfrm rot="10800000">
              <a:off x="993284" y="1040165"/>
              <a:ext cx="91440" cy="75785"/>
            </a:xfrm>
            <a:prstGeom prst="triangle">
              <a:avLst/>
            </a:prstGeom>
            <a:grp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7" tIns="45719" rIns="91437" bIns="45719" rtlCol="0" anchor="ctr"/>
            <a:lstStyle/>
            <a:p>
              <a:pPr algn="ctr"/>
              <a:endParaRPr lang="en-US" sz="600" dirty="0">
                <a:solidFill>
                  <a:schemeClr val="tx1"/>
                </a:solidFill>
              </a:endParaRPr>
            </a:p>
          </p:txBody>
        </p:sp>
      </p:grpSp>
      <p:grpSp>
        <p:nvGrpSpPr>
          <p:cNvPr id="39" name="Group 38"/>
          <p:cNvGrpSpPr/>
          <p:nvPr/>
        </p:nvGrpSpPr>
        <p:grpSpPr bwMode="gray">
          <a:xfrm>
            <a:off x="3347077" y="1617400"/>
            <a:ext cx="2468880" cy="75785"/>
            <a:chOff x="883407" y="1040165"/>
            <a:chExt cx="2468880" cy="75785"/>
          </a:xfrm>
          <a:solidFill>
            <a:schemeClr val="accent6"/>
          </a:solidFill>
        </p:grpSpPr>
        <p:cxnSp>
          <p:nvCxnSpPr>
            <p:cNvPr id="40" name="Straight Connector 39"/>
            <p:cNvCxnSpPr/>
            <p:nvPr/>
          </p:nvCxnSpPr>
          <p:spPr bwMode="gray">
            <a:xfrm flipV="1">
              <a:off x="883407" y="1040165"/>
              <a:ext cx="2468880" cy="1"/>
            </a:xfrm>
            <a:prstGeom prst="line">
              <a:avLst/>
            </a:prstGeom>
            <a:grpFill/>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Isosceles Triangle 40"/>
            <p:cNvSpPr/>
            <p:nvPr/>
          </p:nvSpPr>
          <p:spPr bwMode="gray">
            <a:xfrm rot="10800000">
              <a:off x="993284" y="1040165"/>
              <a:ext cx="91440" cy="75785"/>
            </a:xfrm>
            <a:prstGeom prst="triangle">
              <a:avLst/>
            </a:prstGeom>
            <a:grp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7" tIns="45719" rIns="91437" bIns="45719" rtlCol="0" anchor="ctr"/>
            <a:lstStyle/>
            <a:p>
              <a:pPr algn="ctr"/>
              <a:endParaRPr lang="en-US" sz="600" dirty="0">
                <a:solidFill>
                  <a:schemeClr val="tx1"/>
                </a:solidFill>
              </a:endParaRPr>
            </a:p>
          </p:txBody>
        </p:sp>
      </p:grpSp>
      <p:sp>
        <p:nvSpPr>
          <p:cNvPr id="42" name="TextBox 41"/>
          <p:cNvSpPr txBox="1"/>
          <p:nvPr/>
        </p:nvSpPr>
        <p:spPr bwMode="gray">
          <a:xfrm>
            <a:off x="3785223" y="1811192"/>
            <a:ext cx="2098470" cy="307777"/>
          </a:xfrm>
          <a:prstGeom prst="rect">
            <a:avLst/>
          </a:prstGeom>
          <a:noFill/>
        </p:spPr>
        <p:txBody>
          <a:bodyPr wrap="square" lIns="0" tIns="0" rIns="0" bIns="0" rtlCol="0">
            <a:spAutoFit/>
          </a:bodyPr>
          <a:lstStyle/>
          <a:p>
            <a:pPr>
              <a:spcBef>
                <a:spcPts val="500"/>
              </a:spcBef>
            </a:pPr>
            <a:r>
              <a:rPr lang="en-US" sz="1000" dirty="0"/>
              <a:t>Set goals and strategic plans in collaboration with CEO</a:t>
            </a:r>
          </a:p>
        </p:txBody>
      </p:sp>
      <p:sp>
        <p:nvSpPr>
          <p:cNvPr id="43" name="TextBox 42"/>
          <p:cNvSpPr txBox="1"/>
          <p:nvPr/>
        </p:nvSpPr>
        <p:spPr bwMode="gray">
          <a:xfrm>
            <a:off x="3785223" y="3339074"/>
            <a:ext cx="1890244" cy="307777"/>
          </a:xfrm>
          <a:prstGeom prst="rect">
            <a:avLst/>
          </a:prstGeom>
          <a:noFill/>
        </p:spPr>
        <p:txBody>
          <a:bodyPr wrap="square" lIns="0" tIns="0" rIns="0" bIns="0" rtlCol="0">
            <a:spAutoFit/>
          </a:bodyPr>
          <a:lstStyle/>
          <a:p>
            <a:pPr>
              <a:spcBef>
                <a:spcPts val="500"/>
              </a:spcBef>
            </a:pPr>
            <a:r>
              <a:rPr lang="en-US" sz="1000" dirty="0"/>
              <a:t>Make major decisions regarding M&amp;A and outside investments</a:t>
            </a:r>
          </a:p>
        </p:txBody>
      </p:sp>
      <p:sp>
        <p:nvSpPr>
          <p:cNvPr id="45" name="TextBox 44"/>
          <p:cNvSpPr txBox="1"/>
          <p:nvPr/>
        </p:nvSpPr>
        <p:spPr bwMode="gray">
          <a:xfrm>
            <a:off x="3785222" y="3861324"/>
            <a:ext cx="2158377" cy="307777"/>
          </a:xfrm>
          <a:prstGeom prst="rect">
            <a:avLst/>
          </a:prstGeom>
          <a:noFill/>
        </p:spPr>
        <p:txBody>
          <a:bodyPr wrap="square" lIns="0" tIns="0" rIns="0" bIns="0" rtlCol="0">
            <a:spAutoFit/>
          </a:bodyPr>
          <a:lstStyle/>
          <a:p>
            <a:pPr>
              <a:spcBef>
                <a:spcPts val="500"/>
              </a:spcBef>
            </a:pPr>
            <a:r>
              <a:rPr lang="en-US" sz="1000" dirty="0"/>
              <a:t>Establish policies for board member conduct; review internal processes</a:t>
            </a:r>
          </a:p>
        </p:txBody>
      </p:sp>
      <p:sp>
        <p:nvSpPr>
          <p:cNvPr id="3" name="TextBox 2"/>
          <p:cNvSpPr txBox="1"/>
          <p:nvPr/>
        </p:nvSpPr>
        <p:spPr bwMode="gray">
          <a:xfrm>
            <a:off x="699881" y="1860585"/>
            <a:ext cx="2315678" cy="461665"/>
          </a:xfrm>
          <a:prstGeom prst="rect">
            <a:avLst/>
          </a:prstGeom>
          <a:noFill/>
        </p:spPr>
        <p:txBody>
          <a:bodyPr wrap="square" lIns="0" tIns="0" rIns="0" bIns="0" rtlCol="0">
            <a:spAutoFit/>
          </a:bodyPr>
          <a:lstStyle/>
          <a:p>
            <a:pPr>
              <a:spcBef>
                <a:spcPts val="500"/>
              </a:spcBef>
            </a:pPr>
            <a:r>
              <a:rPr lang="en-US" sz="1000" b="1" dirty="0"/>
              <a:t>Financials:</a:t>
            </a:r>
            <a:r>
              <a:rPr lang="en-US" sz="1000" dirty="0"/>
              <a:t> Review financial health indicators, hold management accountable for deviation from goals</a:t>
            </a:r>
          </a:p>
        </p:txBody>
      </p:sp>
      <p:sp>
        <p:nvSpPr>
          <p:cNvPr id="46" name="TextBox 45"/>
          <p:cNvSpPr txBox="1"/>
          <p:nvPr/>
        </p:nvSpPr>
        <p:spPr bwMode="gray">
          <a:xfrm>
            <a:off x="699881" y="2503130"/>
            <a:ext cx="2158632" cy="461665"/>
          </a:xfrm>
          <a:prstGeom prst="rect">
            <a:avLst/>
          </a:prstGeom>
          <a:noFill/>
        </p:spPr>
        <p:txBody>
          <a:bodyPr wrap="square" lIns="0" tIns="0" rIns="0" bIns="0" rtlCol="0">
            <a:spAutoFit/>
          </a:bodyPr>
          <a:lstStyle/>
          <a:p>
            <a:pPr>
              <a:spcBef>
                <a:spcPts val="300"/>
              </a:spcBef>
            </a:pPr>
            <a:r>
              <a:rPr lang="en-US" sz="1000" b="1" dirty="0"/>
              <a:t>Quality:</a:t>
            </a:r>
            <a:r>
              <a:rPr lang="en-US" sz="1000" dirty="0"/>
              <a:t> Establish and monitor targets for quality, patient satisfaction, access, and cost</a:t>
            </a:r>
          </a:p>
        </p:txBody>
      </p:sp>
      <p:sp>
        <p:nvSpPr>
          <p:cNvPr id="4" name="TextBox 3"/>
          <p:cNvSpPr txBox="1"/>
          <p:nvPr/>
        </p:nvSpPr>
        <p:spPr bwMode="gray">
          <a:xfrm>
            <a:off x="699881" y="3166518"/>
            <a:ext cx="2142405" cy="461665"/>
          </a:xfrm>
          <a:prstGeom prst="rect">
            <a:avLst/>
          </a:prstGeom>
          <a:noFill/>
        </p:spPr>
        <p:txBody>
          <a:bodyPr wrap="square" lIns="0" tIns="0" rIns="0" bIns="0" rtlCol="0">
            <a:spAutoFit/>
          </a:bodyPr>
          <a:lstStyle/>
          <a:p>
            <a:pPr>
              <a:spcBef>
                <a:spcPts val="500"/>
              </a:spcBef>
            </a:pPr>
            <a:r>
              <a:rPr lang="en-US" sz="1000" b="1" dirty="0"/>
              <a:t>Management Performance</a:t>
            </a:r>
            <a:r>
              <a:rPr lang="en-US" sz="1000" dirty="0"/>
              <a:t>: Monitor progress towards strategic goals, ensure succession plans in place</a:t>
            </a:r>
          </a:p>
        </p:txBody>
      </p:sp>
      <p:sp>
        <p:nvSpPr>
          <p:cNvPr id="5" name="TextBox 4"/>
          <p:cNvSpPr txBox="1"/>
          <p:nvPr/>
        </p:nvSpPr>
        <p:spPr bwMode="gray">
          <a:xfrm>
            <a:off x="699881" y="3822033"/>
            <a:ext cx="2391164" cy="461665"/>
          </a:xfrm>
          <a:prstGeom prst="rect">
            <a:avLst/>
          </a:prstGeom>
          <a:noFill/>
        </p:spPr>
        <p:txBody>
          <a:bodyPr wrap="square" lIns="0" tIns="0" rIns="0" bIns="0" rtlCol="0">
            <a:spAutoFit/>
          </a:bodyPr>
          <a:lstStyle/>
          <a:p>
            <a:pPr>
              <a:spcBef>
                <a:spcPts val="500"/>
              </a:spcBef>
            </a:pPr>
            <a:r>
              <a:rPr lang="en-US" sz="1000" b="1" dirty="0"/>
              <a:t>Compliance</a:t>
            </a:r>
            <a:r>
              <a:rPr lang="en-US" sz="1000" dirty="0"/>
              <a:t>: Ensure compliance with state/federal laws, taxes, internal obligations (benefits, pensions)</a:t>
            </a: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21667" y="1907669"/>
            <a:ext cx="281836" cy="274320"/>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3342433" y="2322251"/>
            <a:ext cx="313509" cy="182880"/>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361569" y="2818492"/>
            <a:ext cx="275237" cy="274320"/>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343713" y="3822033"/>
            <a:ext cx="237744" cy="27432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
          <a:xfrm>
            <a:off x="332205" y="2503130"/>
            <a:ext cx="260760" cy="228600"/>
          </a:xfrm>
          <a:prstGeom prst="rect">
            <a:avLst/>
          </a:prstGeom>
        </p:spPr>
      </p:pic>
      <p:pic>
        <p:nvPicPr>
          <p:cNvPr id="53" name="Picture 2" descr="L:\Public\Share\ABC Templates and Resources\ABC Art Icons Logos\ABC Modern Icons\Meeting_roundtabl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4183" y="3861324"/>
            <a:ext cx="330009" cy="2286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67056" y="1811192"/>
            <a:ext cx="264263" cy="274320"/>
          </a:xfrm>
          <a:prstGeom prst="rect">
            <a:avLst/>
          </a:prstGeom>
        </p:spPr>
      </p:pic>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4721" y="3339074"/>
            <a:ext cx="308933" cy="182880"/>
          </a:xfrm>
          <a:prstGeom prst="rect">
            <a:avLst/>
          </a:prstGeom>
        </p:spPr>
      </p:pic>
      <p:sp>
        <p:nvSpPr>
          <p:cNvPr id="11" name="TextBox 10"/>
          <p:cNvSpPr txBox="1"/>
          <p:nvPr/>
        </p:nvSpPr>
        <p:spPr bwMode="gray">
          <a:xfrm>
            <a:off x="3785223" y="2818492"/>
            <a:ext cx="2008983" cy="307777"/>
          </a:xfrm>
          <a:prstGeom prst="rect">
            <a:avLst/>
          </a:prstGeom>
          <a:noFill/>
        </p:spPr>
        <p:txBody>
          <a:bodyPr wrap="square" lIns="0" tIns="0" rIns="0" bIns="0" rtlCol="0">
            <a:spAutoFit/>
          </a:bodyPr>
          <a:lstStyle/>
          <a:p>
            <a:pPr>
              <a:spcBef>
                <a:spcPts val="500"/>
              </a:spcBef>
            </a:pPr>
            <a:r>
              <a:rPr lang="en-US" sz="1000" dirty="0"/>
              <a:t>Review and approve updates to group-wide policies</a:t>
            </a:r>
          </a:p>
        </p:txBody>
      </p:sp>
    </p:spTree>
    <p:extLst>
      <p:ext uri="{BB962C8B-B14F-4D97-AF65-F5344CB8AC3E}">
        <p14:creationId xmlns:p14="http://schemas.microsoft.com/office/powerpoint/2010/main" val="371220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5"/>
          </p:nvPr>
        </p:nvSpPr>
        <p:spPr/>
        <p:txBody>
          <a:bodyPr/>
          <a:lstStyle/>
          <a:p>
            <a:r>
              <a:rPr lang="en-US" dirty="0"/>
              <a:t>Board member fiduciary duties</a:t>
            </a:r>
          </a:p>
        </p:txBody>
      </p:sp>
      <p:sp>
        <p:nvSpPr>
          <p:cNvPr id="9" name="TextBox 8"/>
          <p:cNvSpPr txBox="1"/>
          <p:nvPr/>
        </p:nvSpPr>
        <p:spPr bwMode="gray">
          <a:xfrm>
            <a:off x="1214941" y="1905899"/>
            <a:ext cx="4389992" cy="769441"/>
          </a:xfrm>
          <a:prstGeom prst="rect">
            <a:avLst/>
          </a:prstGeom>
          <a:noFill/>
        </p:spPr>
        <p:txBody>
          <a:bodyPr vert="horz" wrap="square" lIns="0" tIns="0" rIns="0" bIns="0" rtlCol="0">
            <a:spAutoFit/>
          </a:bodyPr>
          <a:lstStyle/>
          <a:p>
            <a:pPr>
              <a:spcBef>
                <a:spcPts val="300"/>
              </a:spcBef>
            </a:pPr>
            <a:r>
              <a:rPr lang="en-US" sz="900" b="1" dirty="0"/>
              <a:t>Duty of Care: </a:t>
            </a:r>
            <a:r>
              <a:rPr lang="en-US" sz="900" dirty="0"/>
              <a:t>Act in good faith with the care of an ordinary prudent business person</a:t>
            </a:r>
          </a:p>
          <a:p>
            <a:pPr marL="118872" indent="-118872">
              <a:spcBef>
                <a:spcPts val="300"/>
              </a:spcBef>
              <a:buFont typeface="Arial" panose="020B0604020202020204" pitchFamily="34" charset="0"/>
              <a:buChar char="•"/>
            </a:pPr>
            <a:r>
              <a:rPr lang="en-US" sz="900" dirty="0"/>
              <a:t>Obligation to oversee and monitor all aspects of organizational performance</a:t>
            </a:r>
          </a:p>
          <a:p>
            <a:pPr marL="118872" indent="-118872">
              <a:spcBef>
                <a:spcPts val="300"/>
              </a:spcBef>
              <a:buFont typeface="Arial" panose="020B0604020202020204" pitchFamily="34" charset="0"/>
              <a:buChar char="•"/>
            </a:pPr>
            <a:r>
              <a:rPr lang="en-US" sz="900" dirty="0"/>
              <a:t>Board must obtain proactively and disclose any available information that are matters of concern for the board (e.g. finances and assets, care quality, personnel, and reputation)</a:t>
            </a:r>
          </a:p>
        </p:txBody>
      </p:sp>
      <p:cxnSp>
        <p:nvCxnSpPr>
          <p:cNvPr id="10" name="Straight Connector 9"/>
          <p:cNvCxnSpPr/>
          <p:nvPr/>
        </p:nvCxnSpPr>
        <p:spPr bwMode="gray">
          <a:xfrm flipV="1">
            <a:off x="715729" y="2777085"/>
            <a:ext cx="5023448" cy="1"/>
          </a:xfrm>
          <a:prstGeom prst="line">
            <a:avLst/>
          </a:prstGeom>
          <a:ln w="12700">
            <a:solidFill>
              <a:schemeClr val="accent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825800" y="1905899"/>
            <a:ext cx="205826" cy="338554"/>
          </a:xfrm>
          <a:prstGeom prst="rect">
            <a:avLst/>
          </a:prstGeom>
          <a:noFill/>
        </p:spPr>
        <p:txBody>
          <a:bodyPr vert="horz" wrap="square" lIns="0" tIns="0" rIns="0" bIns="0" rtlCol="0">
            <a:spAutoFit/>
          </a:bodyPr>
          <a:lstStyle/>
          <a:p>
            <a:r>
              <a:rPr lang="en-US" sz="2200" dirty="0">
                <a:solidFill>
                  <a:schemeClr val="accent6"/>
                </a:solidFill>
              </a:rPr>
              <a:t>1</a:t>
            </a:r>
          </a:p>
        </p:txBody>
      </p:sp>
      <p:sp>
        <p:nvSpPr>
          <p:cNvPr id="12" name="TextBox 11"/>
          <p:cNvSpPr txBox="1"/>
          <p:nvPr/>
        </p:nvSpPr>
        <p:spPr bwMode="gray">
          <a:xfrm>
            <a:off x="1203638" y="2943356"/>
            <a:ext cx="4469029" cy="630942"/>
          </a:xfrm>
          <a:prstGeom prst="rect">
            <a:avLst/>
          </a:prstGeom>
          <a:noFill/>
        </p:spPr>
        <p:txBody>
          <a:bodyPr vert="horz" wrap="square" lIns="0" tIns="0" rIns="0" bIns="0" rtlCol="0">
            <a:spAutoFit/>
          </a:bodyPr>
          <a:lstStyle/>
          <a:p>
            <a:pPr>
              <a:spcBef>
                <a:spcPts val="300"/>
              </a:spcBef>
            </a:pPr>
            <a:r>
              <a:rPr lang="en-US" sz="900" b="1" dirty="0"/>
              <a:t>Duty of Loyalty: </a:t>
            </a:r>
            <a:r>
              <a:rPr lang="en-US" sz="900" dirty="0"/>
              <a:t>Put interests of the organization as a whole, before all others</a:t>
            </a:r>
          </a:p>
          <a:p>
            <a:pPr marL="118872" indent="-118872">
              <a:spcBef>
                <a:spcPts val="300"/>
              </a:spcBef>
              <a:buFont typeface="Arial" panose="020B0604020202020204" pitchFamily="34" charset="0"/>
              <a:buChar char="•"/>
            </a:pPr>
            <a:r>
              <a:rPr lang="en-US" sz="900" dirty="0"/>
              <a:t>Expectation to keep content of board discussions confidential</a:t>
            </a:r>
          </a:p>
          <a:p>
            <a:pPr marL="118872" indent="-118872">
              <a:spcBef>
                <a:spcPts val="300"/>
              </a:spcBef>
              <a:buFont typeface="Arial" panose="020B0604020202020204" pitchFamily="34" charset="0"/>
              <a:buChar char="•"/>
            </a:pPr>
            <a:r>
              <a:rPr lang="en-US" sz="900" dirty="0"/>
              <a:t>Must disclose all personal conflicts of interest; public disclosure of all fiduciary-shareholder transactions is legally required of non-profit board members</a:t>
            </a:r>
          </a:p>
        </p:txBody>
      </p:sp>
      <p:cxnSp>
        <p:nvCxnSpPr>
          <p:cNvPr id="13" name="Straight Connector 12"/>
          <p:cNvCxnSpPr/>
          <p:nvPr/>
        </p:nvCxnSpPr>
        <p:spPr bwMode="gray">
          <a:xfrm flipV="1">
            <a:off x="715729" y="3733378"/>
            <a:ext cx="5023448" cy="1"/>
          </a:xfrm>
          <a:prstGeom prst="line">
            <a:avLst/>
          </a:prstGeom>
          <a:ln w="12700">
            <a:solidFill>
              <a:schemeClr val="accent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gray">
          <a:xfrm>
            <a:off x="825800" y="2943356"/>
            <a:ext cx="205826" cy="338554"/>
          </a:xfrm>
          <a:prstGeom prst="rect">
            <a:avLst/>
          </a:prstGeom>
          <a:noFill/>
        </p:spPr>
        <p:txBody>
          <a:bodyPr vert="horz" wrap="square" lIns="0" tIns="0" rIns="0" bIns="0" rtlCol="0">
            <a:spAutoFit/>
          </a:bodyPr>
          <a:lstStyle/>
          <a:p>
            <a:r>
              <a:rPr lang="en-US" sz="2200" dirty="0">
                <a:solidFill>
                  <a:schemeClr val="accent6"/>
                </a:solidFill>
              </a:rPr>
              <a:t>2</a:t>
            </a:r>
          </a:p>
        </p:txBody>
      </p:sp>
      <p:sp>
        <p:nvSpPr>
          <p:cNvPr id="15" name="TextBox 14"/>
          <p:cNvSpPr txBox="1"/>
          <p:nvPr/>
        </p:nvSpPr>
        <p:spPr bwMode="gray">
          <a:xfrm>
            <a:off x="1203638" y="3917927"/>
            <a:ext cx="4658528" cy="453970"/>
          </a:xfrm>
          <a:prstGeom prst="rect">
            <a:avLst/>
          </a:prstGeom>
          <a:noFill/>
        </p:spPr>
        <p:txBody>
          <a:bodyPr vert="horz" wrap="square" lIns="0" tIns="0" rIns="0" bIns="0" rtlCol="0">
            <a:spAutoFit/>
          </a:bodyPr>
          <a:lstStyle/>
          <a:p>
            <a:pPr>
              <a:spcBef>
                <a:spcPts val="300"/>
              </a:spcBef>
            </a:pPr>
            <a:r>
              <a:rPr lang="en-US" sz="900" b="1" dirty="0"/>
              <a:t>Duty of Obedience: </a:t>
            </a:r>
            <a:r>
              <a:rPr lang="en-US" sz="900" dirty="0"/>
              <a:t>Comply with corporate by-laws and federal and state law</a:t>
            </a:r>
          </a:p>
          <a:p>
            <a:pPr marL="118872" indent="-118872">
              <a:spcBef>
                <a:spcPts val="300"/>
              </a:spcBef>
              <a:buFont typeface="Arial" panose="020B0604020202020204" pitchFamily="34" charset="0"/>
              <a:buChar char="•"/>
            </a:pPr>
            <a:r>
              <a:rPr lang="en-US" sz="900" dirty="0"/>
              <a:t>Ensure compliance with all regulations and internal governing documents; in non-profit settings the board must also advance mission and charitable purpose of the organization</a:t>
            </a:r>
          </a:p>
        </p:txBody>
      </p:sp>
      <p:sp>
        <p:nvSpPr>
          <p:cNvPr id="16" name="TextBox 15"/>
          <p:cNvSpPr txBox="1"/>
          <p:nvPr/>
        </p:nvSpPr>
        <p:spPr bwMode="gray">
          <a:xfrm>
            <a:off x="825800" y="3921668"/>
            <a:ext cx="205826" cy="338554"/>
          </a:xfrm>
          <a:prstGeom prst="rect">
            <a:avLst/>
          </a:prstGeom>
          <a:noFill/>
        </p:spPr>
        <p:txBody>
          <a:bodyPr vert="horz" wrap="square" lIns="0" tIns="0" rIns="0" bIns="0" rtlCol="0">
            <a:spAutoFit/>
          </a:bodyPr>
          <a:lstStyle/>
          <a:p>
            <a:r>
              <a:rPr lang="en-US" sz="2200" dirty="0">
                <a:solidFill>
                  <a:schemeClr val="accent6"/>
                </a:solidFill>
              </a:rPr>
              <a:t>3</a:t>
            </a:r>
          </a:p>
        </p:txBody>
      </p:sp>
      <p:sp>
        <p:nvSpPr>
          <p:cNvPr id="17" name="Text Placeholder 3"/>
          <p:cNvSpPr>
            <a:spLocks noGrp="1"/>
          </p:cNvSpPr>
          <p:nvPr>
            <p:ph type="body" sz="quarter" idx="23"/>
          </p:nvPr>
        </p:nvSpPr>
        <p:spPr>
          <a:xfrm>
            <a:off x="4978401" y="4754880"/>
            <a:ext cx="1422398" cy="45719"/>
          </a:xfrm>
        </p:spPr>
        <p:txBody>
          <a:bodyPr/>
          <a:lstStyle/>
          <a:p>
            <a:r>
              <a:rPr lang="en-US" dirty="0"/>
              <a:t>Source: Advisory Board interviews and analysis.</a:t>
            </a:r>
          </a:p>
        </p:txBody>
      </p:sp>
      <p:sp>
        <p:nvSpPr>
          <p:cNvPr id="19" name="Rectangle 18"/>
          <p:cNvSpPr/>
          <p:nvPr/>
        </p:nvSpPr>
        <p:spPr bwMode="gray">
          <a:xfrm>
            <a:off x="712599" y="1105532"/>
            <a:ext cx="5367526" cy="618162"/>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0" name="Oval 19"/>
          <p:cNvSpPr>
            <a:spLocks noChangeAspect="1"/>
          </p:cNvSpPr>
          <p:nvPr/>
        </p:nvSpPr>
        <p:spPr bwMode="gray">
          <a:xfrm>
            <a:off x="320675" y="1003133"/>
            <a:ext cx="822960" cy="822960"/>
          </a:xfrm>
          <a:prstGeom prst="ellipse">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 name="TextBox 20"/>
          <p:cNvSpPr txBox="1"/>
          <p:nvPr/>
        </p:nvSpPr>
        <p:spPr bwMode="gray">
          <a:xfrm>
            <a:off x="1319444" y="1172239"/>
            <a:ext cx="2973388" cy="484748"/>
          </a:xfrm>
          <a:prstGeom prst="rect">
            <a:avLst/>
          </a:prstGeom>
          <a:noFill/>
        </p:spPr>
        <p:txBody>
          <a:bodyPr vert="horz" wrap="square" lIns="0" tIns="0" rIns="0" bIns="0" rtlCol="0">
            <a:spAutoFit/>
          </a:bodyPr>
          <a:lstStyle/>
          <a:p>
            <a:r>
              <a:rPr lang="en-US" sz="1100" b="1" dirty="0">
                <a:solidFill>
                  <a:schemeClr val="bg1"/>
                </a:solidFill>
              </a:rPr>
              <a:t>Fiduciary</a:t>
            </a:r>
          </a:p>
          <a:p>
            <a:pPr>
              <a:spcBef>
                <a:spcPts val="300"/>
              </a:spcBef>
            </a:pPr>
            <a:r>
              <a:rPr lang="en-US" sz="900" dirty="0">
                <a:solidFill>
                  <a:schemeClr val="bg1"/>
                </a:solidFill>
              </a:rPr>
              <a:t>An individual entrusted to act on behalf of someone else; Board members have three core fiduciary duties</a:t>
            </a:r>
          </a:p>
        </p:txBody>
      </p:sp>
      <p:sp>
        <p:nvSpPr>
          <p:cNvPr id="22" name="Isosceles Triangle 21"/>
          <p:cNvSpPr>
            <a:spLocks noChangeAspect="1"/>
          </p:cNvSpPr>
          <p:nvPr/>
        </p:nvSpPr>
        <p:spPr bwMode="gray">
          <a:xfrm rot="10800000">
            <a:off x="1319445" y="1722593"/>
            <a:ext cx="168515" cy="91440"/>
          </a:xfrm>
          <a:prstGeom prst="triangle">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97196" y="1275524"/>
            <a:ext cx="469918" cy="278178"/>
          </a:xfrm>
          <a:prstGeom prst="rect">
            <a:avLst/>
          </a:prstGeom>
        </p:spPr>
      </p:pic>
    </p:spTree>
    <p:extLst>
      <p:ext uri="{BB962C8B-B14F-4D97-AF65-F5344CB8AC3E}">
        <p14:creationId xmlns:p14="http://schemas.microsoft.com/office/powerpoint/2010/main" val="106472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Tips for making the most of board service</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937760" y="4620955"/>
            <a:ext cx="1463039" cy="179645"/>
          </a:xfrm>
        </p:spPr>
        <p:txBody>
          <a:bodyPr/>
          <a:lstStyle/>
          <a:p>
            <a:r>
              <a:rPr lang="en-US" dirty="0"/>
              <a:t>Source: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a:t>Ten principles for board member conduct</a:t>
            </a:r>
          </a:p>
        </p:txBody>
      </p:sp>
      <p:sp>
        <p:nvSpPr>
          <p:cNvPr id="7" name="Text Placeholder 1"/>
          <p:cNvSpPr txBox="1">
            <a:spLocks/>
          </p:cNvSpPr>
          <p:nvPr/>
        </p:nvSpPr>
        <p:spPr bwMode="gray">
          <a:xfrm>
            <a:off x="607625" y="1170835"/>
            <a:ext cx="2355708"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Focus on shareholder interests</a:t>
            </a:r>
            <a:br>
              <a:rPr lang="en-US" b="1" dirty="0"/>
            </a:br>
            <a:r>
              <a:rPr lang="en-US" dirty="0"/>
              <a:t>As a fiduciary, make decisions to fulfill long-term shareholder goals</a:t>
            </a:r>
            <a:endParaRPr lang="en-US" sz="900" dirty="0"/>
          </a:p>
        </p:txBody>
      </p:sp>
      <p:sp>
        <p:nvSpPr>
          <p:cNvPr id="8" name="TextBox 7"/>
          <p:cNvSpPr txBox="1"/>
          <p:nvPr/>
        </p:nvSpPr>
        <p:spPr bwMode="gray">
          <a:xfrm>
            <a:off x="352125" y="1170835"/>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1</a:t>
            </a:r>
            <a:endParaRPr lang="en-GB" sz="1600" dirty="0">
              <a:solidFill>
                <a:schemeClr val="accent6"/>
              </a:solidFill>
            </a:endParaRPr>
          </a:p>
        </p:txBody>
      </p:sp>
      <p:sp>
        <p:nvSpPr>
          <p:cNvPr id="10" name="TextBox 9"/>
          <p:cNvSpPr txBox="1"/>
          <p:nvPr/>
        </p:nvSpPr>
        <p:spPr bwMode="gray">
          <a:xfrm>
            <a:off x="352125" y="1778108"/>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2</a:t>
            </a:r>
            <a:endParaRPr lang="en-GB" sz="1600" dirty="0">
              <a:solidFill>
                <a:schemeClr val="accent6"/>
              </a:solidFill>
            </a:endParaRPr>
          </a:p>
        </p:txBody>
      </p:sp>
      <p:sp>
        <p:nvSpPr>
          <p:cNvPr id="14" name="TextBox 13"/>
          <p:cNvSpPr txBox="1"/>
          <p:nvPr/>
        </p:nvSpPr>
        <p:spPr bwMode="gray">
          <a:xfrm>
            <a:off x="352125" y="2397929"/>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3</a:t>
            </a:r>
            <a:endParaRPr lang="en-GB" sz="1600" dirty="0">
              <a:solidFill>
                <a:schemeClr val="accent6"/>
              </a:solidFill>
            </a:endParaRPr>
          </a:p>
        </p:txBody>
      </p:sp>
      <p:sp>
        <p:nvSpPr>
          <p:cNvPr id="15" name="Text Placeholder 1"/>
          <p:cNvSpPr txBox="1">
            <a:spLocks/>
          </p:cNvSpPr>
          <p:nvPr/>
        </p:nvSpPr>
        <p:spPr bwMode="gray">
          <a:xfrm>
            <a:off x="607625" y="3651121"/>
            <a:ext cx="2355708"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Engage in respectful debate</a:t>
            </a:r>
            <a:br>
              <a:rPr lang="en-US" b="1" dirty="0"/>
            </a:br>
            <a:r>
              <a:rPr lang="en-US" dirty="0"/>
              <a:t>Productive disagreement and debate are key to decision making</a:t>
            </a:r>
            <a:endParaRPr lang="en-US" b="1" dirty="0"/>
          </a:p>
        </p:txBody>
      </p:sp>
      <p:sp>
        <p:nvSpPr>
          <p:cNvPr id="16" name="TextBox 15"/>
          <p:cNvSpPr txBox="1"/>
          <p:nvPr/>
        </p:nvSpPr>
        <p:spPr bwMode="gray">
          <a:xfrm>
            <a:off x="352125" y="3651121"/>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5</a:t>
            </a:r>
            <a:endParaRPr lang="en-GB" sz="1600" dirty="0">
              <a:solidFill>
                <a:schemeClr val="accent6"/>
              </a:solidFill>
            </a:endParaRPr>
          </a:p>
        </p:txBody>
      </p:sp>
      <p:sp>
        <p:nvSpPr>
          <p:cNvPr id="17" name="TextBox 16"/>
          <p:cNvSpPr txBox="1"/>
          <p:nvPr/>
        </p:nvSpPr>
        <p:spPr bwMode="gray">
          <a:xfrm>
            <a:off x="352125" y="3013466"/>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4</a:t>
            </a:r>
            <a:endParaRPr lang="en-GB" sz="1600" dirty="0">
              <a:solidFill>
                <a:schemeClr val="accent6"/>
              </a:solidFill>
            </a:endParaRPr>
          </a:p>
        </p:txBody>
      </p:sp>
      <p:sp>
        <p:nvSpPr>
          <p:cNvPr id="18" name="Text Placeholder 1"/>
          <p:cNvSpPr txBox="1">
            <a:spLocks/>
          </p:cNvSpPr>
          <p:nvPr/>
        </p:nvSpPr>
        <p:spPr bwMode="gray">
          <a:xfrm>
            <a:off x="607625" y="1778108"/>
            <a:ext cx="2431908"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Speak with one voice</a:t>
            </a:r>
            <a:br>
              <a:rPr lang="en-US" b="1" dirty="0"/>
            </a:br>
            <a:r>
              <a:rPr lang="en-US" dirty="0"/>
              <a:t>Keep discussions confidential and avoid speech that undermines board decisions</a:t>
            </a:r>
            <a:endParaRPr lang="en-US" sz="900" dirty="0"/>
          </a:p>
        </p:txBody>
      </p:sp>
      <p:sp>
        <p:nvSpPr>
          <p:cNvPr id="19" name="Text Placeholder 1"/>
          <p:cNvSpPr txBox="1">
            <a:spLocks/>
          </p:cNvSpPr>
          <p:nvPr/>
        </p:nvSpPr>
        <p:spPr bwMode="gray">
          <a:xfrm>
            <a:off x="607625" y="2397929"/>
            <a:ext cx="2431908"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Do your homework</a:t>
            </a:r>
            <a:br>
              <a:rPr lang="en-US" b="1" dirty="0"/>
            </a:br>
            <a:r>
              <a:rPr lang="en-US" dirty="0"/>
              <a:t>Review relevant internal and external materials; be prepared for meetings</a:t>
            </a:r>
            <a:endParaRPr lang="en-US" sz="900" dirty="0"/>
          </a:p>
        </p:txBody>
      </p:sp>
      <p:sp>
        <p:nvSpPr>
          <p:cNvPr id="20" name="Text Placeholder 1"/>
          <p:cNvSpPr txBox="1">
            <a:spLocks/>
          </p:cNvSpPr>
          <p:nvPr/>
        </p:nvSpPr>
        <p:spPr bwMode="gray">
          <a:xfrm>
            <a:off x="607625" y="3013466"/>
            <a:ext cx="2431908"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Don’t be afraid to ask</a:t>
            </a:r>
            <a:br>
              <a:rPr lang="en-US" b="1" dirty="0"/>
            </a:br>
            <a:r>
              <a:rPr lang="en-US" dirty="0"/>
              <a:t>Ask probing questions to raise potential concerns and ensure accountability</a:t>
            </a:r>
            <a:endParaRPr lang="en-US" sz="900" dirty="0"/>
          </a:p>
        </p:txBody>
      </p:sp>
      <p:sp>
        <p:nvSpPr>
          <p:cNvPr id="21" name="Text Placeholder 1"/>
          <p:cNvSpPr txBox="1">
            <a:spLocks/>
          </p:cNvSpPr>
          <p:nvPr/>
        </p:nvSpPr>
        <p:spPr bwMode="gray">
          <a:xfrm>
            <a:off x="3694361" y="1170835"/>
            <a:ext cx="227442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Be careful but decisive</a:t>
            </a:r>
            <a:br>
              <a:rPr lang="en-US" b="1" dirty="0"/>
            </a:br>
            <a:r>
              <a:rPr lang="en-US" dirty="0"/>
              <a:t>Resolve issues in a timely fashion in response to a rapidly changing market</a:t>
            </a:r>
            <a:endParaRPr lang="en-US" sz="900" dirty="0"/>
          </a:p>
        </p:txBody>
      </p:sp>
      <p:sp>
        <p:nvSpPr>
          <p:cNvPr id="22" name="TextBox 21"/>
          <p:cNvSpPr txBox="1"/>
          <p:nvPr/>
        </p:nvSpPr>
        <p:spPr bwMode="gray">
          <a:xfrm>
            <a:off x="3423153" y="1170835"/>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6</a:t>
            </a:r>
            <a:endParaRPr lang="en-GB" sz="1600" dirty="0">
              <a:solidFill>
                <a:schemeClr val="accent6"/>
              </a:solidFill>
            </a:endParaRPr>
          </a:p>
        </p:txBody>
      </p:sp>
      <p:sp>
        <p:nvSpPr>
          <p:cNvPr id="23" name="TextBox 22"/>
          <p:cNvSpPr txBox="1"/>
          <p:nvPr/>
        </p:nvSpPr>
        <p:spPr bwMode="gray">
          <a:xfrm>
            <a:off x="3423153" y="1778108"/>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7</a:t>
            </a:r>
            <a:endParaRPr lang="en-GB" sz="1600" dirty="0">
              <a:solidFill>
                <a:schemeClr val="accent6"/>
              </a:solidFill>
            </a:endParaRPr>
          </a:p>
        </p:txBody>
      </p:sp>
      <p:sp>
        <p:nvSpPr>
          <p:cNvPr id="24" name="TextBox 23"/>
          <p:cNvSpPr txBox="1"/>
          <p:nvPr/>
        </p:nvSpPr>
        <p:spPr bwMode="gray">
          <a:xfrm>
            <a:off x="3423153" y="2397929"/>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8</a:t>
            </a:r>
            <a:endParaRPr lang="en-GB" sz="1600" dirty="0">
              <a:solidFill>
                <a:schemeClr val="accent6"/>
              </a:solidFill>
            </a:endParaRPr>
          </a:p>
        </p:txBody>
      </p:sp>
      <p:sp>
        <p:nvSpPr>
          <p:cNvPr id="25" name="Text Placeholder 1"/>
          <p:cNvSpPr txBox="1">
            <a:spLocks/>
          </p:cNvSpPr>
          <p:nvPr/>
        </p:nvSpPr>
        <p:spPr bwMode="gray">
          <a:xfrm>
            <a:off x="3694361" y="3651121"/>
            <a:ext cx="2274422" cy="615553"/>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Be a champion</a:t>
            </a:r>
            <a:br>
              <a:rPr lang="en-US" b="1" dirty="0"/>
            </a:br>
            <a:r>
              <a:rPr lang="en-US" dirty="0"/>
              <a:t>Advocate for your organization within the community and the executive team within the organization</a:t>
            </a:r>
            <a:endParaRPr lang="en-US" b="1" dirty="0"/>
          </a:p>
        </p:txBody>
      </p:sp>
      <p:sp>
        <p:nvSpPr>
          <p:cNvPr id="26" name="TextBox 25"/>
          <p:cNvSpPr txBox="1"/>
          <p:nvPr/>
        </p:nvSpPr>
        <p:spPr bwMode="gray">
          <a:xfrm>
            <a:off x="3292882" y="3651121"/>
            <a:ext cx="240630"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10</a:t>
            </a:r>
            <a:endParaRPr lang="en-GB" sz="1600" dirty="0">
              <a:solidFill>
                <a:schemeClr val="accent6"/>
              </a:solidFill>
            </a:endParaRPr>
          </a:p>
        </p:txBody>
      </p:sp>
      <p:sp>
        <p:nvSpPr>
          <p:cNvPr id="27" name="TextBox 26"/>
          <p:cNvSpPr txBox="1"/>
          <p:nvPr/>
        </p:nvSpPr>
        <p:spPr bwMode="gray">
          <a:xfrm>
            <a:off x="3423153" y="3013466"/>
            <a:ext cx="110359" cy="246221"/>
          </a:xfrm>
          <a:prstGeom prst="rect">
            <a:avLst/>
          </a:prstGeom>
          <a:noFill/>
        </p:spPr>
        <p:txBody>
          <a:bodyPr wrap="square" lIns="0" tIns="0" rIns="0" bIns="0" rtlCol="0">
            <a:spAutoFit/>
          </a:bodyPr>
          <a:lstStyle/>
          <a:p>
            <a:pPr>
              <a:spcBef>
                <a:spcPts val="500"/>
              </a:spcBef>
            </a:pPr>
            <a:r>
              <a:rPr lang="en-US" sz="1600" dirty="0">
                <a:solidFill>
                  <a:schemeClr val="accent6"/>
                </a:solidFill>
              </a:rPr>
              <a:t>9</a:t>
            </a:r>
            <a:endParaRPr lang="en-GB" sz="1600" dirty="0">
              <a:solidFill>
                <a:schemeClr val="accent6"/>
              </a:solidFill>
            </a:endParaRPr>
          </a:p>
        </p:txBody>
      </p:sp>
      <p:sp>
        <p:nvSpPr>
          <p:cNvPr id="28" name="Text Placeholder 1"/>
          <p:cNvSpPr txBox="1">
            <a:spLocks/>
          </p:cNvSpPr>
          <p:nvPr/>
        </p:nvSpPr>
        <p:spPr bwMode="gray">
          <a:xfrm>
            <a:off x="3694361" y="1778108"/>
            <a:ext cx="225791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Stay positive</a:t>
            </a:r>
            <a:br>
              <a:rPr lang="en-US" b="1" dirty="0"/>
            </a:br>
            <a:r>
              <a:rPr lang="en-US" dirty="0"/>
              <a:t>Avoid making critical, incendiary or accusatory comments </a:t>
            </a:r>
            <a:endParaRPr lang="en-US" sz="900" dirty="0"/>
          </a:p>
        </p:txBody>
      </p:sp>
      <p:sp>
        <p:nvSpPr>
          <p:cNvPr id="29" name="Text Placeholder 1"/>
          <p:cNvSpPr txBox="1">
            <a:spLocks/>
          </p:cNvSpPr>
          <p:nvPr/>
        </p:nvSpPr>
        <p:spPr bwMode="gray">
          <a:xfrm>
            <a:off x="3694361" y="2397929"/>
            <a:ext cx="227442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Manage discussion length</a:t>
            </a:r>
            <a:br>
              <a:rPr lang="en-US" b="1" dirty="0"/>
            </a:br>
            <a:r>
              <a:rPr lang="en-US" dirty="0"/>
              <a:t>Stick to the agenda to make the best use of time and maintain engagement</a:t>
            </a:r>
            <a:endParaRPr lang="en-US" sz="900" dirty="0"/>
          </a:p>
        </p:txBody>
      </p:sp>
      <p:sp>
        <p:nvSpPr>
          <p:cNvPr id="30" name="Text Placeholder 1"/>
          <p:cNvSpPr txBox="1">
            <a:spLocks/>
          </p:cNvSpPr>
          <p:nvPr/>
        </p:nvSpPr>
        <p:spPr bwMode="gray">
          <a:xfrm>
            <a:off x="3694361" y="3013466"/>
            <a:ext cx="225791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Play to your strengths</a:t>
            </a:r>
            <a:br>
              <a:rPr lang="en-US" b="1" dirty="0"/>
            </a:br>
            <a:r>
              <a:rPr lang="en-US" dirty="0"/>
              <a:t>Understand the skills and experience you bring; lead in those areas</a:t>
            </a:r>
            <a:endParaRPr lang="en-US" sz="900" dirty="0"/>
          </a:p>
        </p:txBody>
      </p:sp>
    </p:spTree>
    <p:extLst>
      <p:ext uri="{BB962C8B-B14F-4D97-AF65-F5344CB8AC3E}">
        <p14:creationId xmlns:p14="http://schemas.microsoft.com/office/powerpoint/2010/main" val="122062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986819" cy="276999"/>
          </a:xfrm>
        </p:spPr>
        <p:txBody>
          <a:bodyPr/>
          <a:lstStyle/>
          <a:p>
            <a:r>
              <a:rPr lang="en-US" dirty="0"/>
              <a:t>Aim to develop change management skills over time</a:t>
            </a:r>
          </a:p>
        </p:txBody>
      </p:sp>
      <p:sp>
        <p:nvSpPr>
          <p:cNvPr id="5" name="Text Placeholder 4"/>
          <p:cNvSpPr>
            <a:spLocks noGrp="1"/>
          </p:cNvSpPr>
          <p:nvPr>
            <p:ph type="body" sz="quarter" idx="27"/>
          </p:nvPr>
        </p:nvSpPr>
        <p:spPr>
          <a:xfrm>
            <a:off x="5003006" y="4695956"/>
            <a:ext cx="1397794" cy="104644"/>
          </a:xfrm>
        </p:spPr>
        <p:txBody>
          <a:bodyPr/>
          <a:lstStyle/>
          <a:p>
            <a:r>
              <a:rPr lang="en-US" dirty="0"/>
              <a:t>Source: Advisory Board interviews and analysis.</a:t>
            </a:r>
          </a:p>
        </p:txBody>
      </p:sp>
      <p:sp>
        <p:nvSpPr>
          <p:cNvPr id="9" name="TextBox 8"/>
          <p:cNvSpPr txBox="1"/>
          <p:nvPr/>
        </p:nvSpPr>
        <p:spPr bwMode="gray">
          <a:xfrm>
            <a:off x="1025866" y="1009225"/>
            <a:ext cx="4349069" cy="169277"/>
          </a:xfrm>
          <a:prstGeom prst="rect">
            <a:avLst/>
          </a:prstGeom>
          <a:noFill/>
        </p:spPr>
        <p:txBody>
          <a:bodyPr wrap="square" lIns="0" tIns="0" rIns="0" bIns="0" rtlCol="0">
            <a:spAutoFit/>
          </a:bodyPr>
          <a:lstStyle/>
          <a:p>
            <a:pPr algn="ctr"/>
            <a:r>
              <a:rPr lang="en-US" sz="1100" b="1" dirty="0"/>
              <a:t>Progression of board training</a:t>
            </a:r>
          </a:p>
        </p:txBody>
      </p:sp>
      <p:sp>
        <p:nvSpPr>
          <p:cNvPr id="25" name="TextBox 24"/>
          <p:cNvSpPr txBox="1"/>
          <p:nvPr/>
        </p:nvSpPr>
        <p:spPr bwMode="gray">
          <a:xfrm>
            <a:off x="4456851" y="4115817"/>
            <a:ext cx="1535367" cy="153888"/>
          </a:xfrm>
          <a:prstGeom prst="rect">
            <a:avLst/>
          </a:prstGeom>
          <a:noFill/>
        </p:spPr>
        <p:txBody>
          <a:bodyPr wrap="square" lIns="0" tIns="0" rIns="0" bIns="0" rtlCol="0">
            <a:spAutoFit/>
          </a:bodyPr>
          <a:lstStyle/>
          <a:p>
            <a:pPr algn="ctr">
              <a:spcBef>
                <a:spcPts val="500"/>
              </a:spcBef>
            </a:pPr>
            <a:r>
              <a:rPr lang="en-US" sz="1000" b="1" dirty="0"/>
              <a:t>Change management</a:t>
            </a:r>
          </a:p>
        </p:txBody>
      </p:sp>
      <p:sp>
        <p:nvSpPr>
          <p:cNvPr id="33" name="Oval 32"/>
          <p:cNvSpPr/>
          <p:nvPr/>
        </p:nvSpPr>
        <p:spPr bwMode="gray">
          <a:xfrm>
            <a:off x="319910" y="1459305"/>
            <a:ext cx="5760215" cy="2480806"/>
          </a:xfrm>
          <a:prstGeom prst="ellipse">
            <a:avLst/>
          </a:prstGeom>
          <a:noFill/>
          <a:ln w="12700" cap="flat" cmpd="sng" algn="ctr">
            <a:solidFill>
              <a:srgbClr val="C00000"/>
            </a:solidFill>
            <a:prstDash val="dash"/>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34" name="Oval 33"/>
          <p:cNvSpPr/>
          <p:nvPr/>
        </p:nvSpPr>
        <p:spPr bwMode="gray">
          <a:xfrm>
            <a:off x="319910" y="1838403"/>
            <a:ext cx="4068009" cy="1773400"/>
          </a:xfrm>
          <a:prstGeom prst="ellipse">
            <a:avLst/>
          </a:pr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35" name="Oval 34"/>
          <p:cNvSpPr/>
          <p:nvPr/>
        </p:nvSpPr>
        <p:spPr bwMode="gray">
          <a:xfrm>
            <a:off x="319910" y="2141161"/>
            <a:ext cx="2411067" cy="1168166"/>
          </a:xfrm>
          <a:prstGeom prst="ellipse">
            <a:avLst/>
          </a:prstGeom>
          <a:solidFill>
            <a:schemeClr val="bg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36" name="Text Placeholder 31"/>
          <p:cNvSpPr txBox="1">
            <a:spLocks/>
          </p:cNvSpPr>
          <p:nvPr/>
        </p:nvSpPr>
        <p:spPr bwMode="gray">
          <a:xfrm>
            <a:off x="808564" y="2580056"/>
            <a:ext cx="1098057" cy="34624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dirty="0"/>
              <a:t>Fiduciary duties</a:t>
            </a:r>
          </a:p>
          <a:p>
            <a:pPr>
              <a:spcBef>
                <a:spcPts val="300"/>
              </a:spcBef>
            </a:pPr>
            <a:r>
              <a:rPr lang="en-US" dirty="0"/>
              <a:t>Governance 101</a:t>
            </a:r>
          </a:p>
        </p:txBody>
      </p:sp>
      <p:sp>
        <p:nvSpPr>
          <p:cNvPr id="37" name="Text Placeholder 31"/>
          <p:cNvSpPr txBox="1">
            <a:spLocks/>
          </p:cNvSpPr>
          <p:nvPr/>
        </p:nvSpPr>
        <p:spPr bwMode="gray">
          <a:xfrm>
            <a:off x="2973902" y="2580056"/>
            <a:ext cx="934421" cy="50013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dirty="0"/>
              <a:t>Market trends</a:t>
            </a:r>
          </a:p>
          <a:p>
            <a:pPr>
              <a:spcBef>
                <a:spcPts val="300"/>
              </a:spcBef>
            </a:pPr>
            <a:r>
              <a:rPr lang="en-US" dirty="0"/>
              <a:t>Business plan development</a:t>
            </a:r>
          </a:p>
        </p:txBody>
      </p:sp>
      <p:sp>
        <p:nvSpPr>
          <p:cNvPr id="38" name="Text Placeholder 31"/>
          <p:cNvSpPr txBox="1">
            <a:spLocks/>
          </p:cNvSpPr>
          <p:nvPr/>
        </p:nvSpPr>
        <p:spPr bwMode="gray">
          <a:xfrm>
            <a:off x="4524998" y="2580056"/>
            <a:ext cx="1202443" cy="65402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dirty="0"/>
              <a:t>Influence and persuasion</a:t>
            </a:r>
          </a:p>
          <a:p>
            <a:pPr>
              <a:spcBef>
                <a:spcPts val="300"/>
              </a:spcBef>
            </a:pPr>
            <a:r>
              <a:rPr lang="en-US" dirty="0"/>
              <a:t>Difficult peer-to-peer conversations</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651" y="2249495"/>
            <a:ext cx="433137" cy="274320"/>
          </a:xfrm>
          <a:prstGeom prst="rect">
            <a:avLst/>
          </a:prstGeom>
        </p:spPr>
      </p:pic>
      <p:sp>
        <p:nvSpPr>
          <p:cNvPr id="42" name="Right Bracket 41"/>
          <p:cNvSpPr/>
          <p:nvPr/>
        </p:nvSpPr>
        <p:spPr bwMode="gray">
          <a:xfrm rot="16200000" flipH="1" flipV="1">
            <a:off x="1430358" y="2896955"/>
            <a:ext cx="55384" cy="2269853"/>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ket 42"/>
          <p:cNvSpPr/>
          <p:nvPr/>
        </p:nvSpPr>
        <p:spPr bwMode="gray">
          <a:xfrm rot="16200000" flipH="1" flipV="1">
            <a:off x="3462754" y="3195264"/>
            <a:ext cx="55387" cy="1673231"/>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ight Bracket 43"/>
          <p:cNvSpPr/>
          <p:nvPr/>
        </p:nvSpPr>
        <p:spPr bwMode="gray">
          <a:xfrm rot="16200000" flipH="1" flipV="1">
            <a:off x="5196841" y="3195264"/>
            <a:ext cx="55387" cy="1673231"/>
          </a:xfrm>
          <a:prstGeom prst="rightBracket">
            <a:avLst>
              <a:gd name="adj" fmla="val 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bwMode="gray">
          <a:xfrm>
            <a:off x="535428" y="4115816"/>
            <a:ext cx="1845244" cy="153888"/>
          </a:xfrm>
          <a:prstGeom prst="rect">
            <a:avLst/>
          </a:prstGeom>
          <a:noFill/>
        </p:spPr>
        <p:txBody>
          <a:bodyPr wrap="square" lIns="0" tIns="0" rIns="0" bIns="0" rtlCol="0">
            <a:spAutoFit/>
          </a:bodyPr>
          <a:lstStyle/>
          <a:p>
            <a:pPr algn="ctr">
              <a:spcBef>
                <a:spcPts val="500"/>
              </a:spcBef>
            </a:pPr>
            <a:r>
              <a:rPr lang="en-US" sz="1000" dirty="0"/>
              <a:t>Board governance</a:t>
            </a:r>
            <a:endParaRPr lang="en-US" sz="1000" b="1" dirty="0"/>
          </a:p>
        </p:txBody>
      </p:sp>
      <p:sp>
        <p:nvSpPr>
          <p:cNvPr id="46" name="TextBox 45"/>
          <p:cNvSpPr txBox="1"/>
          <p:nvPr/>
        </p:nvSpPr>
        <p:spPr bwMode="gray">
          <a:xfrm>
            <a:off x="2791805" y="4115815"/>
            <a:ext cx="1397285" cy="153888"/>
          </a:xfrm>
          <a:prstGeom prst="rect">
            <a:avLst/>
          </a:prstGeom>
          <a:noFill/>
        </p:spPr>
        <p:txBody>
          <a:bodyPr wrap="square" lIns="0" tIns="0" rIns="0" bIns="0" rtlCol="0">
            <a:spAutoFit/>
          </a:bodyPr>
          <a:lstStyle/>
          <a:p>
            <a:pPr algn="ctr">
              <a:spcBef>
                <a:spcPts val="500"/>
              </a:spcBef>
            </a:pPr>
            <a:r>
              <a:rPr lang="en-US" sz="1000" dirty="0"/>
              <a:t>Strategy development</a:t>
            </a:r>
            <a:endParaRPr lang="en-US" sz="10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563" y="2249495"/>
            <a:ext cx="297098" cy="2743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449" y="2295215"/>
            <a:ext cx="544286" cy="228600"/>
          </a:xfrm>
          <a:prstGeom prst="rect">
            <a:avLst/>
          </a:prstGeom>
        </p:spPr>
      </p:pic>
    </p:spTree>
    <p:extLst>
      <p:ext uri="{BB962C8B-B14F-4D97-AF65-F5344CB8AC3E}">
        <p14:creationId xmlns:p14="http://schemas.microsoft.com/office/powerpoint/2010/main" val="392172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59450" cy="276999"/>
          </a:xfrm>
        </p:spPr>
        <p:txBody>
          <a:bodyPr/>
          <a:lstStyle/>
          <a:p>
            <a:r>
              <a:rPr lang="en-US" dirty="0"/>
              <a:t>Tools to support board development</a:t>
            </a:r>
          </a:p>
        </p:txBody>
      </p:sp>
      <p:sp>
        <p:nvSpPr>
          <p:cNvPr id="3" name="Text Placeholder 2"/>
          <p:cNvSpPr>
            <a:spLocks noGrp="1"/>
          </p:cNvSpPr>
          <p:nvPr>
            <p:ph type="body" sz="quarter" idx="25"/>
          </p:nvPr>
        </p:nvSpPr>
        <p:spPr/>
        <p:txBody>
          <a:bodyPr/>
          <a:lstStyle/>
          <a:p>
            <a:r>
              <a:rPr lang="en-US" dirty="0"/>
              <a:t>Advisory Board resources by stage of training</a:t>
            </a:r>
          </a:p>
        </p:txBody>
      </p:sp>
      <p:sp>
        <p:nvSpPr>
          <p:cNvPr id="5" name="Text Placeholder 4"/>
          <p:cNvSpPr>
            <a:spLocks noGrp="1"/>
          </p:cNvSpPr>
          <p:nvPr>
            <p:ph type="body" sz="quarter" idx="27"/>
          </p:nvPr>
        </p:nvSpPr>
        <p:spPr>
          <a:xfrm>
            <a:off x="5003006" y="4695956"/>
            <a:ext cx="1397794" cy="104644"/>
          </a:xfrm>
        </p:spPr>
        <p:txBody>
          <a:bodyPr/>
          <a:lstStyle/>
          <a:p>
            <a:r>
              <a:rPr lang="en-US" dirty="0"/>
              <a:t>Source: Advisory Board interviews and analysis.</a:t>
            </a:r>
          </a:p>
        </p:txBody>
      </p:sp>
      <p:sp>
        <p:nvSpPr>
          <p:cNvPr id="8" name="TextBox 7"/>
          <p:cNvSpPr txBox="1"/>
          <p:nvPr/>
        </p:nvSpPr>
        <p:spPr bwMode="gray">
          <a:xfrm>
            <a:off x="403125" y="1625501"/>
            <a:ext cx="1281140" cy="153888"/>
          </a:xfrm>
          <a:prstGeom prst="rect">
            <a:avLst/>
          </a:prstGeom>
          <a:noFill/>
        </p:spPr>
        <p:txBody>
          <a:bodyPr wrap="square" lIns="0" tIns="0" rIns="0" bIns="0" rtlCol="0">
            <a:spAutoFit/>
          </a:bodyPr>
          <a:lstStyle/>
          <a:p>
            <a:pPr>
              <a:spcBef>
                <a:spcPts val="500"/>
              </a:spcBef>
            </a:pPr>
            <a:r>
              <a:rPr lang="en-US" sz="1000" b="1" dirty="0"/>
              <a:t>Foundational</a:t>
            </a:r>
          </a:p>
        </p:txBody>
      </p:sp>
      <p:sp>
        <p:nvSpPr>
          <p:cNvPr id="9" name="TextBox 8"/>
          <p:cNvSpPr txBox="1"/>
          <p:nvPr/>
        </p:nvSpPr>
        <p:spPr bwMode="gray">
          <a:xfrm>
            <a:off x="2526207" y="1625501"/>
            <a:ext cx="1281140" cy="153888"/>
          </a:xfrm>
          <a:prstGeom prst="rect">
            <a:avLst/>
          </a:prstGeom>
          <a:noFill/>
        </p:spPr>
        <p:txBody>
          <a:bodyPr wrap="square" lIns="0" tIns="0" rIns="0" bIns="0" rtlCol="0">
            <a:spAutoFit/>
          </a:bodyPr>
          <a:lstStyle/>
          <a:p>
            <a:pPr>
              <a:spcBef>
                <a:spcPts val="500"/>
              </a:spcBef>
            </a:pPr>
            <a:r>
              <a:rPr lang="en-US" sz="1000" b="1" dirty="0"/>
              <a:t>Strategic</a:t>
            </a:r>
          </a:p>
        </p:txBody>
      </p:sp>
      <p:sp>
        <p:nvSpPr>
          <p:cNvPr id="10" name="TextBox 9"/>
          <p:cNvSpPr txBox="1"/>
          <p:nvPr/>
        </p:nvSpPr>
        <p:spPr bwMode="gray">
          <a:xfrm>
            <a:off x="4500707" y="1625501"/>
            <a:ext cx="1281140" cy="153888"/>
          </a:xfrm>
          <a:prstGeom prst="rect">
            <a:avLst/>
          </a:prstGeom>
          <a:noFill/>
        </p:spPr>
        <p:txBody>
          <a:bodyPr wrap="square" lIns="0" tIns="0" rIns="0" bIns="0" rtlCol="0">
            <a:spAutoFit/>
          </a:bodyPr>
          <a:lstStyle/>
          <a:p>
            <a:pPr>
              <a:spcBef>
                <a:spcPts val="500"/>
              </a:spcBef>
            </a:pPr>
            <a:r>
              <a:rPr lang="en-US" sz="1000" b="1" dirty="0"/>
              <a:t>Change Management</a:t>
            </a:r>
          </a:p>
        </p:txBody>
      </p:sp>
      <p:sp>
        <p:nvSpPr>
          <p:cNvPr id="11" name="TextBox 10"/>
          <p:cNvSpPr txBox="1"/>
          <p:nvPr/>
        </p:nvSpPr>
        <p:spPr bwMode="gray">
          <a:xfrm>
            <a:off x="403125" y="2442992"/>
            <a:ext cx="1769920" cy="307777"/>
          </a:xfrm>
          <a:prstGeom prst="rect">
            <a:avLst/>
          </a:prstGeom>
          <a:noFill/>
        </p:spPr>
        <p:txBody>
          <a:bodyPr wrap="square" lIns="0" tIns="0" rIns="0" bIns="0" rtlCol="0">
            <a:spAutoFit/>
          </a:bodyPr>
          <a:lstStyle/>
          <a:p>
            <a:pPr>
              <a:spcBef>
                <a:spcPts val="500"/>
              </a:spcBef>
            </a:pPr>
            <a:r>
              <a:rPr lang="en-US" sz="1000" dirty="0">
                <a:hlinkClick r:id="rId3"/>
              </a:rPr>
              <a:t>Independent Medical Group Governance Resource Library</a:t>
            </a:r>
            <a:endParaRPr lang="en-US" sz="1000" dirty="0"/>
          </a:p>
        </p:txBody>
      </p:sp>
      <p:sp>
        <p:nvSpPr>
          <p:cNvPr id="12" name="TextBox 11"/>
          <p:cNvSpPr txBox="1"/>
          <p:nvPr/>
        </p:nvSpPr>
        <p:spPr bwMode="gray">
          <a:xfrm>
            <a:off x="2526207" y="2442992"/>
            <a:ext cx="1281140" cy="307777"/>
          </a:xfrm>
          <a:prstGeom prst="rect">
            <a:avLst/>
          </a:prstGeom>
          <a:noFill/>
        </p:spPr>
        <p:txBody>
          <a:bodyPr wrap="square" lIns="0" tIns="0" rIns="0" bIns="0" rtlCol="0">
            <a:spAutoFit/>
          </a:bodyPr>
          <a:lstStyle/>
          <a:p>
            <a:pPr>
              <a:spcBef>
                <a:spcPts val="500"/>
              </a:spcBef>
            </a:pPr>
            <a:r>
              <a:rPr lang="en-US" sz="1000" dirty="0">
                <a:hlinkClick r:id="rId4"/>
              </a:rPr>
              <a:t>Ready-to-Use Slides for Physician Leaders</a:t>
            </a:r>
            <a:endParaRPr lang="en-US" sz="1000" dirty="0"/>
          </a:p>
        </p:txBody>
      </p:sp>
      <p:sp>
        <p:nvSpPr>
          <p:cNvPr id="16" name="TextBox 15"/>
          <p:cNvSpPr txBox="1"/>
          <p:nvPr/>
        </p:nvSpPr>
        <p:spPr bwMode="gray">
          <a:xfrm>
            <a:off x="403125" y="3456343"/>
            <a:ext cx="1561141" cy="307777"/>
          </a:xfrm>
          <a:prstGeom prst="rect">
            <a:avLst/>
          </a:prstGeom>
          <a:noFill/>
        </p:spPr>
        <p:txBody>
          <a:bodyPr wrap="square" lIns="0" tIns="0" rIns="0" bIns="0" rtlCol="0">
            <a:spAutoFit/>
          </a:bodyPr>
          <a:lstStyle/>
          <a:p>
            <a:pPr>
              <a:spcBef>
                <a:spcPts val="500"/>
              </a:spcBef>
            </a:pPr>
            <a:r>
              <a:rPr lang="en-US" sz="1000" dirty="0">
                <a:hlinkClick r:id="rId5"/>
              </a:rPr>
              <a:t>Evolving Independent Medical Group Governance</a:t>
            </a:r>
            <a:endParaRPr lang="en-US" sz="1000" dirty="0"/>
          </a:p>
        </p:txBody>
      </p:sp>
      <p:sp>
        <p:nvSpPr>
          <p:cNvPr id="17" name="TextBox 16"/>
          <p:cNvSpPr txBox="1"/>
          <p:nvPr/>
        </p:nvSpPr>
        <p:spPr bwMode="gray">
          <a:xfrm>
            <a:off x="2526206" y="3456343"/>
            <a:ext cx="1561141" cy="307777"/>
          </a:xfrm>
          <a:prstGeom prst="rect">
            <a:avLst/>
          </a:prstGeom>
          <a:noFill/>
        </p:spPr>
        <p:txBody>
          <a:bodyPr wrap="square" lIns="0" tIns="0" rIns="0" bIns="0" rtlCol="0">
            <a:spAutoFit/>
          </a:bodyPr>
          <a:lstStyle/>
          <a:p>
            <a:pPr>
              <a:spcBef>
                <a:spcPts val="500"/>
              </a:spcBef>
            </a:pPr>
            <a:r>
              <a:rPr lang="en-US" sz="1000" dirty="0">
                <a:hlinkClick r:id="rId6"/>
              </a:rPr>
              <a:t>Independent Medical Group Strategic Plan Template</a:t>
            </a:r>
            <a:endParaRPr lang="en-US" sz="1000" dirty="0"/>
          </a:p>
        </p:txBody>
      </p:sp>
      <p:cxnSp>
        <p:nvCxnSpPr>
          <p:cNvPr id="20" name="Straight Connector 19"/>
          <p:cNvCxnSpPr/>
          <p:nvPr/>
        </p:nvCxnSpPr>
        <p:spPr bwMode="gray">
          <a:xfrm>
            <a:off x="315913" y="1366719"/>
            <a:ext cx="5776912" cy="0"/>
          </a:xfrm>
          <a:prstGeom prst="line">
            <a:avLst/>
          </a:prstGeom>
          <a:ln w="381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bwMode="gray">
          <a:xfrm>
            <a:off x="403125" y="1275279"/>
            <a:ext cx="182880" cy="182880"/>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Oval 22"/>
          <p:cNvSpPr>
            <a:spLocks noChangeAspect="1"/>
          </p:cNvSpPr>
          <p:nvPr/>
        </p:nvSpPr>
        <p:spPr bwMode="gray">
          <a:xfrm>
            <a:off x="2526207" y="1275279"/>
            <a:ext cx="182880" cy="182880"/>
          </a:xfrm>
          <a:prstGeom prst="ellipse">
            <a:avLst/>
          </a:prstGeom>
          <a:solidFill>
            <a:schemeClr val="accent3"/>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Oval 24"/>
          <p:cNvSpPr>
            <a:spLocks noChangeAspect="1"/>
          </p:cNvSpPr>
          <p:nvPr/>
        </p:nvSpPr>
        <p:spPr bwMode="gray">
          <a:xfrm>
            <a:off x="4483265" y="1275279"/>
            <a:ext cx="182880" cy="182880"/>
          </a:xfrm>
          <a:prstGeom prst="ellips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6207" y="2068887"/>
            <a:ext cx="341477" cy="274320"/>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6207" y="3107336"/>
            <a:ext cx="246888" cy="27432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125" y="3107336"/>
            <a:ext cx="359372" cy="274320"/>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125" y="2068887"/>
            <a:ext cx="276161" cy="274320"/>
          </a:xfrm>
          <a:prstGeom prst="rect">
            <a:avLst/>
          </a:prstGeom>
        </p:spPr>
      </p:pic>
      <p:sp>
        <p:nvSpPr>
          <p:cNvPr id="15" name="TextBox 14"/>
          <p:cNvSpPr txBox="1"/>
          <p:nvPr/>
        </p:nvSpPr>
        <p:spPr bwMode="gray">
          <a:xfrm>
            <a:off x="4500707" y="3456343"/>
            <a:ext cx="1739226" cy="307777"/>
          </a:xfrm>
          <a:prstGeom prst="rect">
            <a:avLst/>
          </a:prstGeom>
          <a:noFill/>
        </p:spPr>
        <p:txBody>
          <a:bodyPr wrap="square" lIns="0" tIns="0" rIns="0" bIns="0" rtlCol="0">
            <a:spAutoFit/>
          </a:bodyPr>
          <a:lstStyle/>
          <a:p>
            <a:pPr defTabSz="914228">
              <a:spcBef>
                <a:spcPts val="300"/>
              </a:spcBef>
              <a:defRPr/>
            </a:pPr>
            <a:r>
              <a:rPr lang="en-US" sz="1000" kern="0" dirty="0">
                <a:hlinkClick r:id="rId11"/>
              </a:rPr>
              <a:t>Tools to Communicate Across the Physician Enterprise</a:t>
            </a:r>
            <a:endParaRPr lang="en-US" sz="1000" kern="0" dirty="0"/>
          </a:p>
        </p:txBody>
      </p:sp>
      <p:sp>
        <p:nvSpPr>
          <p:cNvPr id="18" name="TextBox 17"/>
          <p:cNvSpPr txBox="1"/>
          <p:nvPr/>
        </p:nvSpPr>
        <p:spPr bwMode="gray">
          <a:xfrm>
            <a:off x="4500707" y="2442992"/>
            <a:ext cx="1679960" cy="307777"/>
          </a:xfrm>
          <a:prstGeom prst="rect">
            <a:avLst/>
          </a:prstGeom>
          <a:noFill/>
        </p:spPr>
        <p:txBody>
          <a:bodyPr wrap="square" lIns="0" tIns="0" rIns="0" bIns="0" rtlCol="0">
            <a:spAutoFit/>
          </a:bodyPr>
          <a:lstStyle/>
          <a:p>
            <a:pPr defTabSz="914228">
              <a:spcBef>
                <a:spcPts val="300"/>
              </a:spcBef>
              <a:defRPr/>
            </a:pPr>
            <a:r>
              <a:rPr lang="en-US" sz="1000" kern="0" dirty="0">
                <a:hlinkClick r:id="rId12"/>
              </a:rPr>
              <a:t>The Physician Executive’s Guide to Change Leadership</a:t>
            </a:r>
            <a:endParaRPr lang="en-US" sz="1000" kern="0" dirty="0"/>
          </a:p>
        </p:txBody>
      </p:sp>
      <p:pic>
        <p:nvPicPr>
          <p:cNvPr id="24" name="Picture 23">
            <a:extLst>
              <a:ext uri="{FF2B5EF4-FFF2-40B4-BE49-F238E27FC236}">
                <a16:creationId xmlns:a16="http://schemas.microsoft.com/office/drawing/2014/main" id="{43225FC7-3A4E-47C9-A350-67D3068DD5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4586" y="2117470"/>
            <a:ext cx="365760" cy="231648"/>
          </a:xfrm>
          <a:prstGeom prst="rect">
            <a:avLst/>
          </a:prstGeom>
        </p:spPr>
      </p:pic>
      <p:pic>
        <p:nvPicPr>
          <p:cNvPr id="26" name="Picture 25">
            <a:extLst>
              <a:ext uri="{FF2B5EF4-FFF2-40B4-BE49-F238E27FC236}">
                <a16:creationId xmlns:a16="http://schemas.microsoft.com/office/drawing/2014/main" id="{0BC62981-CC1E-4AAF-861D-189821F20E8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gray">
          <a:xfrm>
            <a:off x="4498036" y="3107336"/>
            <a:ext cx="275237" cy="274320"/>
          </a:xfrm>
          <a:prstGeom prst="rect">
            <a:avLst/>
          </a:prstGeom>
        </p:spPr>
      </p:pic>
    </p:spTree>
    <p:extLst>
      <p:ext uri="{BB962C8B-B14F-4D97-AF65-F5344CB8AC3E}">
        <p14:creationId xmlns:p14="http://schemas.microsoft.com/office/powerpoint/2010/main" val="28277991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b1 projectio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Orange">
      <a:srgbClr val="EE9A1A"/>
    </a:custClr>
    <a:custClr name="Green">
      <a:srgbClr val="91BE38"/>
    </a:custClr>
    <a:custClr name="Light Blue">
      <a:srgbClr val="00A4E4"/>
    </a:custClr>
    <a:custClr name="Purple">
      <a:srgbClr val="716FB3"/>
    </a:custClr>
    <a:custClr name="Teal">
      <a:srgbClr val="00B1B0"/>
    </a:custClr>
    <a:custClr name="Dark Blue">
      <a:srgbClr val="007DB1"/>
    </a:custClr>
    <a:custClr name="Yellow">
      <a:srgbClr val="FFE512"/>
    </a:custClr>
    <a:custClr name="Unused">
      <a:srgbClr val="FFFFFF"/>
    </a:custClr>
    <a:custClr name="Unused">
      <a:srgbClr val="FFFFFF"/>
    </a:custClr>
    <a:custClr name="Unused">
      <a:srgbClr val="FFFFFF"/>
    </a:custClr>
    <a:custClr name="Orange Tint">
      <a:srgbClr val="F7C688"/>
    </a:custClr>
    <a:custClr name="Green Tint">
      <a:srgbClr val="C3D896"/>
    </a:custClr>
    <a:custClr name="Light Blue Tint">
      <a:srgbClr val="73C4EE"/>
    </a:custClr>
    <a:custClr name="Purple Tint">
      <a:srgbClr val="AEABD5"/>
    </a:custClr>
    <a:custClr name="Teal Tint">
      <a:srgbClr val="7FCECF"/>
    </a:custClr>
    <a:custClr name="Dark Blue Tint">
      <a:srgbClr val="74B3D5"/>
    </a:custClr>
    <a:custClr name="Yellow Tint">
      <a:srgbClr val="FFEF9B"/>
    </a:custClr>
    <a:custClr name="Unused">
      <a:srgbClr val="FFFFFF"/>
    </a:custClr>
    <a:custClr name="Unused">
      <a:srgbClr val="FFFFFF"/>
    </a:custClr>
    <a:custClr name="Unused">
      <a:srgbClr val="FFFFFF"/>
    </a:custClr>
    <a:custClr name="Orange Shade">
      <a:srgbClr val="D5801D"/>
    </a:custClr>
    <a:custClr name="Green Shade">
      <a:srgbClr val="7EA732"/>
    </a:custClr>
    <a:custClr name="Light Blue Shade">
      <a:srgbClr val="0086B9"/>
    </a:custClr>
    <a:custClr name="Purple Shade">
      <a:srgbClr val="5C598A"/>
    </a:custClr>
    <a:custClr name="Teal Shade">
      <a:srgbClr val="009695"/>
    </a:custClr>
    <a:custClr name="Dark Blue Shade">
      <a:srgbClr val="006995"/>
    </a:custClr>
    <a:custClr name="Yellow Shade">
      <a:srgbClr val="F8CA10"/>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 projection 081318.potm" id="{11DB8C92-92ED-44FA-9DCE-F316FCE87908}" vid="{31C91B6E-D5E0-4849-B144-525402441927}"/>
    </a:ext>
  </a:extLst>
</a:theme>
</file>

<file path=ppt/theme/theme2.xml><?xml version="1.0" encoding="utf-8"?>
<a:theme xmlns:a="http://schemas.openxmlformats.org/drawingml/2006/main" name="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3.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1C7AB-8D5B-456F-AF14-4B1A492BBF90}"/>
</file>

<file path=customXml/itemProps2.xml><?xml version="1.0" encoding="utf-8"?>
<ds:datastoreItem xmlns:ds="http://schemas.openxmlformats.org/officeDocument/2006/customXml" ds:itemID="{4B93C92B-2664-4A38-A9D2-E896F3F59981}"/>
</file>

<file path=docProps/app.xml><?xml version="1.0" encoding="utf-8"?>
<Properties xmlns="http://schemas.openxmlformats.org/officeDocument/2006/extended-properties" xmlns:vt="http://schemas.openxmlformats.org/officeDocument/2006/docPropsVTypes">
  <Template>ab1 projection 082018</Template>
  <TotalTime>0</TotalTime>
  <Words>1903</Words>
  <Application>Microsoft Office PowerPoint</Application>
  <PresentationFormat>Custom</PresentationFormat>
  <Paragraphs>173</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ab1 projection</vt:lpstr>
      <vt:lpstr>Blank</vt:lpstr>
      <vt:lpstr>Introduction to Board Service </vt:lpstr>
      <vt:lpstr>PowerPoint Presentation</vt:lpstr>
      <vt:lpstr>PowerPoint Presentation</vt:lpstr>
      <vt:lpstr>PowerPoint Presentation</vt:lpstr>
      <vt:lpstr>PowerPoint Presentation</vt:lpstr>
      <vt:lpstr>PowerPoint Presentation</vt:lpstr>
      <vt:lpstr>Aim to develop change management skills over time</vt:lpstr>
      <vt:lpstr>Tools to support board development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2018-08-23T14:29:47Z</dcterms:created>
  <dcterms:modified xsi:type="dcterms:W3CDTF">2020-09-28T20:48:24Z</dcterms:modified>
</cp:coreProperties>
</file>