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9"/>
  </p:notesMasterIdLst>
  <p:handoutMasterIdLst>
    <p:handoutMasterId r:id="rId10"/>
  </p:handoutMasterIdLst>
  <p:sldIdLst>
    <p:sldId id="263" r:id="rId5"/>
    <p:sldId id="256" r:id="rId6"/>
    <p:sldId id="272" r:id="rId7"/>
    <p:sldId id="273" r:id="rId8"/>
  </p:sldIdLst>
  <p:sldSz cx="15544800" cy="10058400"/>
  <p:notesSz cx="6858000" cy="91440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83E6E3-FA7D-4D7B-A595-EF9225AFEA8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2" autoAdjust="0"/>
  </p:normalViewPr>
  <p:slideViewPr>
    <p:cSldViewPr snapToGrid="0">
      <p:cViewPr varScale="1">
        <p:scale>
          <a:sx n="62" d="100"/>
          <a:sy n="62" d="100"/>
        </p:scale>
        <p:origin x="600" y="6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3" d="100"/>
          <a:sy n="83" d="100"/>
        </p:scale>
        <p:origin x="-381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A44135-346D-4984-992A-2748774C843D}" type="datetimeFigureOut">
              <a:rPr lang="en-US" smtClean="0">
                <a:latin typeface="Arial" panose="020B0604020202020204" pitchFamily="34" charset="0"/>
              </a:rPr>
              <a:pPr/>
              <a:t>9/30/2020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9A07C00-4D30-4D5D-9A03-C91B9C1FD54F}" type="datetimeFigureOut">
              <a:rPr lang="en-US" smtClean="0"/>
              <a:pPr/>
              <a:t>9/30/2020</a:t>
            </a:fld>
            <a:endParaRPr lang="en-US" dirty="0"/>
          </a:p>
        </p:txBody>
      </p:sp>
      <p:sp>
        <p:nvSpPr>
          <p:cNvPr id="4" name="Slide Image Placeholder 3"/>
          <p:cNvSpPr>
            <a:spLocks noGrp="1" noRot="1" noChangeAspect="1"/>
          </p:cNvSpPr>
          <p:nvPr>
            <p:ph type="sldImg" idx="2"/>
          </p:nvPr>
        </p:nvSpPr>
        <p:spPr>
          <a:xfrm>
            <a:off x="779463" y="685800"/>
            <a:ext cx="529907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structions">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11A6D4E-E283-46D9-BFDC-7E53EEDCE10D}"/>
              </a:ext>
            </a:extLst>
          </p:cNvPr>
          <p:cNvSpPr/>
          <p:nvPr userDrawn="1"/>
        </p:nvSpPr>
        <p:spPr bwMode="gray">
          <a:xfrm>
            <a:off x="12647690" y="334978"/>
            <a:ext cx="2438339" cy="1023042"/>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2" name="Rectangle 21">
            <a:extLst>
              <a:ext uri="{FF2B5EF4-FFF2-40B4-BE49-F238E27FC236}">
                <a16:creationId xmlns:a16="http://schemas.microsoft.com/office/drawing/2014/main" id="{75C9A10B-8EF2-4B02-9D08-29202C57AA12}"/>
              </a:ext>
            </a:extLst>
          </p:cNvPr>
          <p:cNvSpPr/>
          <p:nvPr userDrawn="1"/>
        </p:nvSpPr>
        <p:spPr bwMode="gray">
          <a:xfrm>
            <a:off x="0" y="644528"/>
            <a:ext cx="4115116" cy="9413862"/>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2" name="Picture 1">
            <a:extLst>
              <a:ext uri="{FF2B5EF4-FFF2-40B4-BE49-F238E27FC236}">
                <a16:creationId xmlns:a16="http://schemas.microsoft.com/office/drawing/2014/main" id="{7318572A-EBA3-48DC-8BE1-7ADD8967D067}"/>
              </a:ext>
            </a:extLst>
          </p:cNvPr>
          <p:cNvPicPr>
            <a:picLocks noChangeAspect="1"/>
          </p:cNvPicPr>
          <p:nvPr userDrawn="1"/>
        </p:nvPicPr>
        <p:blipFill>
          <a:blip r:embed="rId2"/>
          <a:stretch>
            <a:fillRect/>
          </a:stretch>
        </p:blipFill>
        <p:spPr bwMode="gray">
          <a:xfrm>
            <a:off x="4652963" y="995529"/>
            <a:ext cx="10206037" cy="6603906"/>
          </a:xfrm>
          <a:prstGeom prst="rect">
            <a:avLst/>
          </a:prstGeom>
          <a:solidFill>
            <a:srgbClr val="FFFFFF"/>
          </a:solidFill>
          <a:ln w="6350">
            <a:solidFill>
              <a:schemeClr val="accent3"/>
            </a:solidFill>
            <a:miter lim="800000"/>
          </a:ln>
        </p:spPr>
      </p:pic>
      <p:sp>
        <p:nvSpPr>
          <p:cNvPr id="3" name="Rectangle 2">
            <a:extLst>
              <a:ext uri="{FF2B5EF4-FFF2-40B4-BE49-F238E27FC236}">
                <a16:creationId xmlns:a16="http://schemas.microsoft.com/office/drawing/2014/main" id="{70AD7293-C9A3-4472-9C75-F9E62170DC69}"/>
              </a:ext>
            </a:extLst>
          </p:cNvPr>
          <p:cNvSpPr/>
          <p:nvPr userDrawn="1"/>
        </p:nvSpPr>
        <p:spPr bwMode="gray">
          <a:xfrm>
            <a:off x="0" y="-1"/>
            <a:ext cx="15544800" cy="847871"/>
          </a:xfrm>
          <a:prstGeom prst="rect">
            <a:avLst/>
          </a:prstGeom>
          <a:solidFill>
            <a:srgbClr val="00AEA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 name="Rectangle 3">
            <a:extLst>
              <a:ext uri="{FF2B5EF4-FFF2-40B4-BE49-F238E27FC236}">
                <a16:creationId xmlns:a16="http://schemas.microsoft.com/office/drawing/2014/main" id="{E5657A59-CEE9-4C43-B360-218AFA38685F}"/>
              </a:ext>
            </a:extLst>
          </p:cNvPr>
          <p:cNvSpPr/>
          <p:nvPr userDrawn="1"/>
        </p:nvSpPr>
        <p:spPr bwMode="gray">
          <a:xfrm>
            <a:off x="685800" y="475294"/>
            <a:ext cx="6858000" cy="246221"/>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spAutoFit/>
          </a:bodyPr>
          <a:lstStyle/>
          <a:p>
            <a:pPr marL="0" indent="0" algn="l">
              <a:spcBef>
                <a:spcPts val="500"/>
              </a:spcBef>
            </a:pPr>
            <a:r>
              <a:rPr lang="en-US" sz="1600" b="1" dirty="0">
                <a:solidFill>
                  <a:schemeClr val="bg1"/>
                </a:solidFill>
              </a:rPr>
              <a:t>DELETE PAGE AFTER READING   |   2020</a:t>
            </a:r>
            <a:r>
              <a:rPr lang="en-US" sz="1600" b="1" baseline="0" dirty="0">
                <a:solidFill>
                  <a:schemeClr val="bg1"/>
                </a:solidFill>
              </a:rPr>
              <a:t> template edition</a:t>
            </a:r>
            <a:endParaRPr lang="en-US" sz="1600" b="1" dirty="0">
              <a:solidFill>
                <a:schemeClr val="bg1"/>
              </a:solidFill>
            </a:endParaRPr>
          </a:p>
        </p:txBody>
      </p:sp>
      <p:sp>
        <p:nvSpPr>
          <p:cNvPr id="5" name="Rectangle 4">
            <a:extLst>
              <a:ext uri="{FF2B5EF4-FFF2-40B4-BE49-F238E27FC236}">
                <a16:creationId xmlns:a16="http://schemas.microsoft.com/office/drawing/2014/main" id="{39E82E35-0804-4984-BBE7-3B65775F8FAF}"/>
              </a:ext>
            </a:extLst>
          </p:cNvPr>
          <p:cNvSpPr/>
          <p:nvPr userDrawn="1"/>
        </p:nvSpPr>
        <p:spPr bwMode="gray">
          <a:xfrm>
            <a:off x="685800" y="995529"/>
            <a:ext cx="3239854" cy="8418344"/>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6" name="TextBox 5">
            <a:extLst>
              <a:ext uri="{FF2B5EF4-FFF2-40B4-BE49-F238E27FC236}">
                <a16:creationId xmlns:a16="http://schemas.microsoft.com/office/drawing/2014/main" id="{FDAD9259-D433-403E-89D9-886AE644CA46}"/>
              </a:ext>
            </a:extLst>
          </p:cNvPr>
          <p:cNvSpPr txBox="1"/>
          <p:nvPr userDrawn="1"/>
        </p:nvSpPr>
        <p:spPr bwMode="gray">
          <a:xfrm>
            <a:off x="958987" y="3182219"/>
            <a:ext cx="2966666" cy="997196"/>
          </a:xfrm>
          <a:prstGeom prst="rect">
            <a:avLst/>
          </a:prstGeom>
          <a:noFill/>
        </p:spPr>
        <p:txBody>
          <a:bodyPr wrap="square" lIns="0" tIns="0" rIns="0" bIns="0" rtlCol="0">
            <a:spAutoFit/>
          </a:bodyPr>
          <a:lstStyle/>
          <a:p>
            <a:pPr>
              <a:lnSpc>
                <a:spcPct val="90000"/>
              </a:lnSpc>
              <a:spcBef>
                <a:spcPts val="0"/>
              </a:spcBef>
            </a:pPr>
            <a:r>
              <a:rPr lang="en-US" sz="3600" b="1" dirty="0">
                <a:solidFill>
                  <a:schemeClr val="bg1"/>
                </a:solidFill>
              </a:rPr>
              <a:t>Comparison chart </a:t>
            </a:r>
            <a:r>
              <a:rPr lang="en-US" sz="3000" dirty="0">
                <a:solidFill>
                  <a:schemeClr val="accent2"/>
                </a:solidFill>
              </a:rPr>
              <a:t>template</a:t>
            </a:r>
          </a:p>
        </p:txBody>
      </p:sp>
      <p:cxnSp>
        <p:nvCxnSpPr>
          <p:cNvPr id="7" name="Straight Connector 6">
            <a:extLst>
              <a:ext uri="{FF2B5EF4-FFF2-40B4-BE49-F238E27FC236}">
                <a16:creationId xmlns:a16="http://schemas.microsoft.com/office/drawing/2014/main" id="{BD607AC8-4D5E-42A7-8631-FC17F8FA8EA4}"/>
              </a:ext>
            </a:extLst>
          </p:cNvPr>
          <p:cNvCxnSpPr/>
          <p:nvPr userDrawn="1"/>
        </p:nvCxnSpPr>
        <p:spPr bwMode="gray">
          <a:xfrm>
            <a:off x="958988" y="2930639"/>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95256C7-8052-4EDF-B0C3-BA8452723695}"/>
              </a:ext>
            </a:extLst>
          </p:cNvPr>
          <p:cNvSpPr txBox="1"/>
          <p:nvPr userDrawn="1"/>
        </p:nvSpPr>
        <p:spPr bwMode="gray">
          <a:xfrm>
            <a:off x="958987" y="4792756"/>
            <a:ext cx="2463223" cy="1477328"/>
          </a:xfrm>
          <a:prstGeom prst="rect">
            <a:avLst/>
          </a:prstGeom>
          <a:noFill/>
        </p:spPr>
        <p:txBody>
          <a:bodyPr wrap="square" lIns="0" tIns="0" rIns="0" bIns="0" rtlCol="0">
            <a:spAutoFit/>
          </a:bodyPr>
          <a:lstStyle/>
          <a:p>
            <a:pPr marL="0" indent="0">
              <a:spcBef>
                <a:spcPts val="500"/>
              </a:spcBef>
              <a:buFont typeface="Arial" panose="020B0604020202020204" pitchFamily="34" charset="0"/>
              <a:buNone/>
            </a:pPr>
            <a:r>
              <a:rPr lang="en-US" sz="1600" dirty="0">
                <a:solidFill>
                  <a:schemeClr val="bg1"/>
                </a:solidFill>
              </a:rPr>
              <a:t>A quick way for members to view the similarities and differences of archetypes and other related items that we detail in another piece of content</a:t>
            </a:r>
          </a:p>
        </p:txBody>
      </p:sp>
      <p:sp>
        <p:nvSpPr>
          <p:cNvPr id="9" name="TextBox 8">
            <a:extLst>
              <a:ext uri="{FF2B5EF4-FFF2-40B4-BE49-F238E27FC236}">
                <a16:creationId xmlns:a16="http://schemas.microsoft.com/office/drawing/2014/main" id="{1B2B21FA-D8D9-4D89-A7F2-35B30F96702D}"/>
              </a:ext>
            </a:extLst>
          </p:cNvPr>
          <p:cNvSpPr txBox="1"/>
          <p:nvPr userDrawn="1"/>
        </p:nvSpPr>
        <p:spPr bwMode="gray">
          <a:xfrm>
            <a:off x="958987" y="7098315"/>
            <a:ext cx="2618120" cy="802784"/>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a:solidFill>
                  <a:schemeClr val="bg1"/>
                </a:solidFill>
              </a:rPr>
              <a:t>A required companion piece to the archetype content type</a:t>
            </a:r>
          </a:p>
          <a:p>
            <a:pPr marL="112713" indent="-112713">
              <a:spcBef>
                <a:spcPts val="500"/>
              </a:spcBef>
              <a:buFont typeface="Arial" panose="020B0604020202020204" pitchFamily="34" charset="0"/>
              <a:buChar char="•"/>
            </a:pPr>
            <a:r>
              <a:rPr lang="en-US" sz="1200" dirty="0">
                <a:solidFill>
                  <a:schemeClr val="bg1"/>
                </a:solidFill>
              </a:rPr>
              <a:t>A template you can use when seeking to provide a comparison</a:t>
            </a:r>
          </a:p>
        </p:txBody>
      </p:sp>
      <p:sp>
        <p:nvSpPr>
          <p:cNvPr id="10" name="TextBox 9">
            <a:extLst>
              <a:ext uri="{FF2B5EF4-FFF2-40B4-BE49-F238E27FC236}">
                <a16:creationId xmlns:a16="http://schemas.microsoft.com/office/drawing/2014/main" id="{3B44B780-57EC-4533-867A-45F5E4C30A1E}"/>
              </a:ext>
            </a:extLst>
          </p:cNvPr>
          <p:cNvSpPr txBox="1"/>
          <p:nvPr userDrawn="1"/>
        </p:nvSpPr>
        <p:spPr bwMode="gray">
          <a:xfrm>
            <a:off x="12745065" y="7685538"/>
            <a:ext cx="2113935" cy="123111"/>
          </a:xfrm>
          <a:prstGeom prst="rect">
            <a:avLst/>
          </a:prstGeom>
          <a:noFill/>
        </p:spPr>
        <p:txBody>
          <a:bodyPr wrap="square" lIns="0" tIns="0" rIns="0" bIns="0" rtlCol="0">
            <a:spAutoFit/>
          </a:bodyPr>
          <a:lstStyle/>
          <a:p>
            <a:pPr algn="r">
              <a:spcBef>
                <a:spcPts val="500"/>
              </a:spcBef>
            </a:pPr>
            <a:r>
              <a:rPr lang="en-US" sz="800" dirty="0">
                <a:latin typeface="+mn-lt"/>
                <a:cs typeface="Arial" panose="020B0604020202020204" pitchFamily="34" charset="0"/>
              </a:rPr>
              <a:t>Page Size: 17ꞌꞌ x 11ꞌꞌ </a:t>
            </a:r>
          </a:p>
        </p:txBody>
      </p:sp>
      <p:sp>
        <p:nvSpPr>
          <p:cNvPr id="11" name="Rectangle 10">
            <a:extLst>
              <a:ext uri="{FF2B5EF4-FFF2-40B4-BE49-F238E27FC236}">
                <a16:creationId xmlns:a16="http://schemas.microsoft.com/office/drawing/2014/main" id="{D5CD1901-70D1-47C0-8C2E-38C2E512DAE7}"/>
              </a:ext>
            </a:extLst>
          </p:cNvPr>
          <p:cNvSpPr/>
          <p:nvPr userDrawn="1"/>
        </p:nvSpPr>
        <p:spPr bwMode="gray">
          <a:xfrm>
            <a:off x="531812"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12" name="TextBox 11">
            <a:extLst>
              <a:ext uri="{FF2B5EF4-FFF2-40B4-BE49-F238E27FC236}">
                <a16:creationId xmlns:a16="http://schemas.microsoft.com/office/drawing/2014/main" id="{537D3369-E218-409C-B435-4CB207A7E3EE}"/>
              </a:ext>
            </a:extLst>
          </p:cNvPr>
          <p:cNvSpPr txBox="1"/>
          <p:nvPr userDrawn="1"/>
        </p:nvSpPr>
        <p:spPr bwMode="gray">
          <a:xfrm>
            <a:off x="958987" y="2673957"/>
            <a:ext cx="3029982" cy="207749"/>
          </a:xfrm>
          <a:prstGeom prst="rect">
            <a:avLst/>
          </a:prstGeom>
          <a:noFill/>
        </p:spPr>
        <p:txBody>
          <a:bodyPr wrap="square" lIns="0" tIns="0" rIns="0" bIns="0" rtlCol="0">
            <a:spAutoFit/>
          </a:bodyPr>
          <a:lstStyle/>
          <a:p>
            <a:pPr>
              <a:lnSpc>
                <a:spcPct val="90000"/>
              </a:lnSpc>
              <a:spcBef>
                <a:spcPts val="500"/>
              </a:spcBef>
            </a:pPr>
            <a:r>
              <a:rPr lang="en-US" sz="1500" b="0" dirty="0">
                <a:solidFill>
                  <a:schemeClr val="bg1"/>
                </a:solidFill>
              </a:rPr>
              <a:t>MODULAR CONTENT</a:t>
            </a:r>
          </a:p>
        </p:txBody>
      </p:sp>
      <p:sp>
        <p:nvSpPr>
          <p:cNvPr id="13" name="TextBox 12">
            <a:extLst>
              <a:ext uri="{FF2B5EF4-FFF2-40B4-BE49-F238E27FC236}">
                <a16:creationId xmlns:a16="http://schemas.microsoft.com/office/drawing/2014/main" id="{F27DC40D-CA2B-49DF-9BA8-359473C392DF}"/>
              </a:ext>
            </a:extLst>
          </p:cNvPr>
          <p:cNvSpPr txBox="1"/>
          <p:nvPr userDrawn="1"/>
        </p:nvSpPr>
        <p:spPr bwMode="gray">
          <a:xfrm>
            <a:off x="958987" y="4532059"/>
            <a:ext cx="2618120" cy="215444"/>
          </a:xfrm>
          <a:prstGeom prst="rect">
            <a:avLst/>
          </a:prstGeom>
          <a:noFill/>
        </p:spPr>
        <p:txBody>
          <a:bodyPr wrap="square" lIns="0" tIns="0" rIns="0" bIns="0" rtlCol="0">
            <a:spAutoFit/>
          </a:bodyPr>
          <a:lstStyle/>
          <a:p>
            <a:pPr>
              <a:spcBef>
                <a:spcPts val="500"/>
              </a:spcBef>
            </a:pPr>
            <a:r>
              <a:rPr lang="en-US" sz="1400" b="1" dirty="0">
                <a:solidFill>
                  <a:schemeClr val="bg1"/>
                </a:solidFill>
              </a:rPr>
              <a:t>Definition:</a:t>
            </a:r>
          </a:p>
        </p:txBody>
      </p:sp>
      <p:cxnSp>
        <p:nvCxnSpPr>
          <p:cNvPr id="14" name="Straight Connector 13">
            <a:extLst>
              <a:ext uri="{FF2B5EF4-FFF2-40B4-BE49-F238E27FC236}">
                <a16:creationId xmlns:a16="http://schemas.microsoft.com/office/drawing/2014/main" id="{35E6BC1D-2ABB-4919-90F1-7E2C9616C094}"/>
              </a:ext>
            </a:extLst>
          </p:cNvPr>
          <p:cNvCxnSpPr/>
          <p:nvPr userDrawn="1"/>
        </p:nvCxnSpPr>
        <p:spPr bwMode="gray">
          <a:xfrm>
            <a:off x="958987" y="6973177"/>
            <a:ext cx="2966667"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3588DC5-B1C3-47AB-A4ED-337519389662}"/>
              </a:ext>
            </a:extLst>
          </p:cNvPr>
          <p:cNvSpPr txBox="1"/>
          <p:nvPr userDrawn="1"/>
        </p:nvSpPr>
        <p:spPr bwMode="gray">
          <a:xfrm>
            <a:off x="958987" y="6729751"/>
            <a:ext cx="2618120" cy="184666"/>
          </a:xfrm>
          <a:prstGeom prst="rect">
            <a:avLst/>
          </a:prstGeom>
          <a:noFill/>
        </p:spPr>
        <p:txBody>
          <a:bodyPr wrap="square" lIns="0" tIns="0" rIns="0" bIns="0" rtlCol="0">
            <a:spAutoFit/>
          </a:bodyPr>
          <a:lstStyle/>
          <a:p>
            <a:pPr>
              <a:spcBef>
                <a:spcPts val="500"/>
              </a:spcBef>
            </a:pPr>
            <a:r>
              <a:rPr lang="en-US" sz="1200" b="1" dirty="0">
                <a:solidFill>
                  <a:schemeClr val="tx2"/>
                </a:solidFill>
              </a:rPr>
              <a:t>What a comparison chart </a:t>
            </a:r>
            <a:r>
              <a:rPr lang="en-US" sz="1200" b="1" baseline="0" dirty="0">
                <a:solidFill>
                  <a:schemeClr val="tx2"/>
                </a:solidFill>
              </a:rPr>
              <a:t>IS:</a:t>
            </a:r>
            <a:endParaRPr lang="en-US" sz="1200" b="1" dirty="0">
              <a:solidFill>
                <a:schemeClr val="tx2"/>
              </a:solidFill>
            </a:endParaRPr>
          </a:p>
        </p:txBody>
      </p:sp>
      <p:sp>
        <p:nvSpPr>
          <p:cNvPr id="16" name="TextBox 15">
            <a:extLst>
              <a:ext uri="{FF2B5EF4-FFF2-40B4-BE49-F238E27FC236}">
                <a16:creationId xmlns:a16="http://schemas.microsoft.com/office/drawing/2014/main" id="{54B298DC-2E2C-43BD-9529-A2669F860922}"/>
              </a:ext>
            </a:extLst>
          </p:cNvPr>
          <p:cNvSpPr txBox="1"/>
          <p:nvPr userDrawn="1"/>
        </p:nvSpPr>
        <p:spPr bwMode="gray">
          <a:xfrm>
            <a:off x="4652963" y="8177213"/>
            <a:ext cx="3119437" cy="738664"/>
          </a:xfrm>
          <a:prstGeom prst="rect">
            <a:avLst/>
          </a:prstGeom>
          <a:noFill/>
        </p:spPr>
        <p:txBody>
          <a:bodyPr wrap="square" lIns="0" tIns="0" rIns="0" bIns="0" rtlCol="0">
            <a:spAutoFit/>
          </a:bodyPr>
          <a:lstStyle/>
          <a:p>
            <a:pPr marL="0" indent="0">
              <a:spcBef>
                <a:spcPts val="500"/>
              </a:spcBef>
              <a:buClr>
                <a:schemeClr val="accent6"/>
              </a:buClr>
              <a:buFont typeface="Arial" panose="020B0604020202020204" pitchFamily="34" charset="0"/>
              <a:buNone/>
            </a:pPr>
            <a:r>
              <a:rPr lang="en-US" sz="1200" dirty="0">
                <a:solidFill>
                  <a:schemeClr val="tx1"/>
                </a:solidFill>
              </a:rPr>
              <a:t>This form factor is not intended to serve as a standalone content type and it should always have some content piece (blog post, our take, archetype series) touching on the same issue. </a:t>
            </a:r>
          </a:p>
        </p:txBody>
      </p:sp>
      <p:cxnSp>
        <p:nvCxnSpPr>
          <p:cNvPr id="17" name="Straight Connector 16">
            <a:extLst>
              <a:ext uri="{FF2B5EF4-FFF2-40B4-BE49-F238E27FC236}">
                <a16:creationId xmlns:a16="http://schemas.microsoft.com/office/drawing/2014/main" id="{408BB0D5-FA9E-476B-824A-487C92584F5B}"/>
              </a:ext>
            </a:extLst>
          </p:cNvPr>
          <p:cNvCxnSpPr>
            <a:cxnSpLocks/>
          </p:cNvCxnSpPr>
          <p:nvPr userDrawn="1"/>
        </p:nvCxnSpPr>
        <p:spPr bwMode="gray">
          <a:xfrm>
            <a:off x="4652963" y="8052075"/>
            <a:ext cx="3119437"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1506BAC-5324-4150-BF26-F3F24681C57C}"/>
              </a:ext>
            </a:extLst>
          </p:cNvPr>
          <p:cNvSpPr txBox="1"/>
          <p:nvPr userDrawn="1"/>
        </p:nvSpPr>
        <p:spPr bwMode="gray">
          <a:xfrm>
            <a:off x="4652963" y="7808649"/>
            <a:ext cx="2618120" cy="184666"/>
          </a:xfrm>
          <a:prstGeom prst="rect">
            <a:avLst/>
          </a:prstGeom>
          <a:noFill/>
        </p:spPr>
        <p:txBody>
          <a:bodyPr wrap="square" lIns="0" tIns="0" rIns="0" bIns="0" rtlCol="0">
            <a:spAutoFit/>
          </a:bodyPr>
          <a:lstStyle/>
          <a:p>
            <a:pPr>
              <a:spcBef>
                <a:spcPts val="500"/>
              </a:spcBef>
            </a:pPr>
            <a:r>
              <a:rPr lang="en-US" sz="1200" b="1" dirty="0">
                <a:solidFill>
                  <a:schemeClr val="tx1"/>
                </a:solidFill>
              </a:rPr>
              <a:t>What a comparison chart </a:t>
            </a:r>
            <a:r>
              <a:rPr lang="en-US" sz="1200" b="1" baseline="0" dirty="0">
                <a:solidFill>
                  <a:schemeClr val="tx1"/>
                </a:solidFill>
              </a:rPr>
              <a:t>IS NOT:</a:t>
            </a:r>
            <a:endParaRPr lang="en-US" sz="1200" b="1" dirty="0">
              <a:solidFill>
                <a:schemeClr val="tx1"/>
              </a:solidFill>
            </a:endParaRPr>
          </a:p>
        </p:txBody>
      </p:sp>
      <p:sp>
        <p:nvSpPr>
          <p:cNvPr id="19" name="Text Placeholder 1">
            <a:extLst>
              <a:ext uri="{FF2B5EF4-FFF2-40B4-BE49-F238E27FC236}">
                <a16:creationId xmlns:a16="http://schemas.microsoft.com/office/drawing/2014/main" id="{F8A697E8-5697-45D4-B6B5-4FF58AD00CF5}"/>
              </a:ext>
            </a:extLst>
          </p:cNvPr>
          <p:cNvSpPr txBox="1">
            <a:spLocks/>
          </p:cNvSpPr>
          <p:nvPr userDrawn="1"/>
        </p:nvSpPr>
        <p:spPr bwMode="gray">
          <a:xfrm>
            <a:off x="8346777" y="7793544"/>
            <a:ext cx="2507592"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a:solidFill>
                  <a:schemeClr val="bg1"/>
                </a:solidFill>
              </a:rPr>
              <a:t>Use</a:t>
            </a:r>
            <a:r>
              <a:rPr lang="en-US" sz="900" b="0" baseline="0" dirty="0">
                <a:solidFill>
                  <a:schemeClr val="bg1"/>
                </a:solidFill>
              </a:rPr>
              <a:t> the existing GLG for constructing graphics and visual elements. All rules still apply.</a:t>
            </a:r>
            <a:endParaRPr lang="en-US" sz="900" b="0" i="1" baseline="0" dirty="0">
              <a:solidFill>
                <a:schemeClr val="bg1"/>
              </a:solidFill>
            </a:endParaRPr>
          </a:p>
        </p:txBody>
      </p:sp>
      <p:pic>
        <p:nvPicPr>
          <p:cNvPr id="20" name="Graphic 19">
            <a:extLst>
              <a:ext uri="{FF2B5EF4-FFF2-40B4-BE49-F238E27FC236}">
                <a16:creationId xmlns:a16="http://schemas.microsoft.com/office/drawing/2014/main" id="{73F2C95E-BF26-4943-8295-B62E0B81032A}"/>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958987" y="1736002"/>
            <a:ext cx="1642686" cy="454815"/>
          </a:xfrm>
          <a:prstGeom prst="rect">
            <a:avLst/>
          </a:prstGeom>
        </p:spPr>
      </p:pic>
    </p:spTree>
    <p:extLst>
      <p:ext uri="{BB962C8B-B14F-4D97-AF65-F5344CB8AC3E}">
        <p14:creationId xmlns:p14="http://schemas.microsoft.com/office/powerpoint/2010/main" val="428148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Line Titl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6CC43-10ED-4E27-B401-B5006C9027B3}"/>
              </a:ext>
            </a:extLst>
          </p:cNvPr>
          <p:cNvSpPr>
            <a:spLocks noGrp="1"/>
          </p:cNvSpPr>
          <p:nvPr>
            <p:ph type="title" hasCustomPrompt="1"/>
          </p:nvPr>
        </p:nvSpPr>
        <p:spPr bwMode="gray">
          <a:xfrm>
            <a:off x="685800" y="1466587"/>
            <a:ext cx="2980853" cy="886397"/>
          </a:xfrm>
        </p:spPr>
        <p:txBody>
          <a:bodyPr/>
          <a:lstStyle>
            <a:lvl1pPr>
              <a:defRPr/>
            </a:lvl1pPr>
          </a:lstStyle>
          <a:p>
            <a:r>
              <a:rPr lang="en-US" dirty="0"/>
              <a:t>Chart Title – TNR 32pt, Title Case</a:t>
            </a:r>
          </a:p>
        </p:txBody>
      </p:sp>
      <p:cxnSp>
        <p:nvCxnSpPr>
          <p:cNvPr id="3" name="Straight Connector 2">
            <a:extLst>
              <a:ext uri="{FF2B5EF4-FFF2-40B4-BE49-F238E27FC236}">
                <a16:creationId xmlns:a16="http://schemas.microsoft.com/office/drawing/2014/main" id="{1A9467E8-96E3-441C-BBE9-FF6A002B17F8}"/>
              </a:ext>
            </a:extLst>
          </p:cNvPr>
          <p:cNvCxnSpPr>
            <a:cxnSpLocks/>
          </p:cNvCxnSpPr>
          <p:nvPr userDrawn="1"/>
        </p:nvCxnSpPr>
        <p:spPr bwMode="gray">
          <a:xfrm>
            <a:off x="685800" y="3920107"/>
            <a:ext cx="298085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C492A6B-BB3E-41B9-8FB6-675C2A58D338}"/>
              </a:ext>
            </a:extLst>
          </p:cNvPr>
          <p:cNvSpPr>
            <a:spLocks noGrp="1"/>
          </p:cNvSpPr>
          <p:nvPr>
            <p:ph type="body" sz="quarter" idx="10" hasCustomPrompt="1"/>
          </p:nvPr>
        </p:nvSpPr>
        <p:spPr bwMode="gray">
          <a:xfrm>
            <a:off x="685800" y="2852559"/>
            <a:ext cx="2977744" cy="861774"/>
          </a:xfrm>
        </p:spPr>
        <p:txBody>
          <a:bodyPr/>
          <a:lstStyle>
            <a:lvl1pPr marL="0" indent="0">
              <a:spcBef>
                <a:spcPts val="0"/>
              </a:spcBef>
              <a:buNone/>
              <a:defRPr sz="1400" b="0">
                <a:solidFill>
                  <a:schemeClr val="bg1"/>
                </a:solidFill>
                <a:latin typeface="+mj-lt"/>
              </a:defRPr>
            </a:lvl1pPr>
            <a:lvl2pPr marL="112713" indent="0">
              <a:spcBef>
                <a:spcPts val="0"/>
              </a:spcBef>
              <a:buNone/>
              <a:defRPr sz="1400" b="0">
                <a:solidFill>
                  <a:schemeClr val="bg1"/>
                </a:solidFill>
                <a:latin typeface="+mj-lt"/>
              </a:defRPr>
            </a:lvl2pPr>
            <a:lvl3pPr marL="230187" indent="0">
              <a:spcBef>
                <a:spcPts val="0"/>
              </a:spcBef>
              <a:buNone/>
              <a:defRPr sz="1400" b="0">
                <a:solidFill>
                  <a:schemeClr val="bg1"/>
                </a:solidFill>
                <a:latin typeface="+mj-lt"/>
              </a:defRPr>
            </a:lvl3pPr>
            <a:lvl4pPr marL="342900" indent="0">
              <a:spcBef>
                <a:spcPts val="0"/>
              </a:spcBef>
              <a:buNone/>
              <a:defRPr sz="1400" b="0">
                <a:solidFill>
                  <a:schemeClr val="bg1"/>
                </a:solidFill>
                <a:latin typeface="+mj-lt"/>
              </a:defRPr>
            </a:lvl4pPr>
            <a:lvl5pPr marL="458787" indent="0">
              <a:spcBef>
                <a:spcPts val="0"/>
              </a:spcBef>
              <a:buNone/>
              <a:defRPr sz="1400" b="0">
                <a:solidFill>
                  <a:schemeClr val="bg1"/>
                </a:solidFill>
                <a:latin typeface="+mj-lt"/>
              </a:defRPr>
            </a:lvl5pPr>
          </a:lstStyle>
          <a:p>
            <a:pPr lvl="0"/>
            <a:r>
              <a:rPr lang="en-US" dirty="0"/>
              <a:t>Provide a brief introduction of what’s being compared in the comparison chart. This section SHOULD NOT exceed four lines and be only one paragraph.</a:t>
            </a:r>
          </a:p>
        </p:txBody>
      </p:sp>
      <p:sp>
        <p:nvSpPr>
          <p:cNvPr id="12" name="TextBox 11">
            <a:extLst>
              <a:ext uri="{FF2B5EF4-FFF2-40B4-BE49-F238E27FC236}">
                <a16:creationId xmlns:a16="http://schemas.microsoft.com/office/drawing/2014/main" id="{63D7367F-0395-418E-9BFA-03457B994EC4}"/>
              </a:ext>
            </a:extLst>
          </p:cNvPr>
          <p:cNvSpPr txBox="1"/>
          <p:nvPr userDrawn="1"/>
        </p:nvSpPr>
        <p:spPr bwMode="gray">
          <a:xfrm>
            <a:off x="685799" y="854095"/>
            <a:ext cx="2981325" cy="153888"/>
          </a:xfrm>
          <a:prstGeom prst="rect">
            <a:avLst/>
          </a:prstGeom>
          <a:noFill/>
        </p:spPr>
        <p:txBody>
          <a:bodyPr wrap="square" lIns="0" tIns="0" rIns="0" bIns="0" rtlCol="0">
            <a:spAutoFit/>
          </a:bodyPr>
          <a:lstStyle/>
          <a:p>
            <a:pPr>
              <a:spcBef>
                <a:spcPts val="0"/>
              </a:spcBef>
              <a:buClr>
                <a:schemeClr val="accent6"/>
              </a:buClr>
            </a:pPr>
            <a:r>
              <a:rPr lang="en-US" sz="1000" dirty="0">
                <a:solidFill>
                  <a:schemeClr val="accent2"/>
                </a:solidFill>
              </a:rPr>
              <a:t>for &lt;audience&gt;</a:t>
            </a:r>
          </a:p>
        </p:txBody>
      </p:sp>
      <p:grpSp>
        <p:nvGrpSpPr>
          <p:cNvPr id="6" name="Group 5">
            <a:extLst>
              <a:ext uri="{FF2B5EF4-FFF2-40B4-BE49-F238E27FC236}">
                <a16:creationId xmlns:a16="http://schemas.microsoft.com/office/drawing/2014/main" id="{8B9D401D-DB96-4210-890D-15B5D22334AC}"/>
              </a:ext>
            </a:extLst>
          </p:cNvPr>
          <p:cNvGrpSpPr/>
          <p:nvPr userDrawn="1"/>
        </p:nvGrpSpPr>
        <p:grpSpPr bwMode="gray">
          <a:xfrm>
            <a:off x="-2129366" y="685800"/>
            <a:ext cx="2020724" cy="869469"/>
            <a:chOff x="-1417751" y="9380811"/>
            <a:chExt cx="2020724" cy="869469"/>
          </a:xfrm>
          <a:solidFill>
            <a:srgbClr val="7EA732"/>
          </a:solidFill>
        </p:grpSpPr>
        <p:cxnSp>
          <p:nvCxnSpPr>
            <p:cNvPr id="7" name="Straight Arrow Connector 6">
              <a:extLst>
                <a:ext uri="{FF2B5EF4-FFF2-40B4-BE49-F238E27FC236}">
                  <a16:creationId xmlns:a16="http://schemas.microsoft.com/office/drawing/2014/main" id="{53105BCE-64AB-433E-BA39-7DDC04C107C3}"/>
                </a:ext>
              </a:extLst>
            </p:cNvPr>
            <p:cNvCxnSpPr>
              <a:cxnSpLocks/>
            </p:cNvCxnSpPr>
            <p:nvPr userDrawn="1"/>
          </p:nvCxnSpPr>
          <p:spPr bwMode="gray">
            <a:xfrm>
              <a:off x="266797" y="9623297"/>
              <a:ext cx="336176"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 Placeholder 1">
              <a:extLst>
                <a:ext uri="{FF2B5EF4-FFF2-40B4-BE49-F238E27FC236}">
                  <a16:creationId xmlns:a16="http://schemas.microsoft.com/office/drawing/2014/main" id="{9FD303C1-E6D2-44C3-97D7-0B3C90337BF1}"/>
                </a:ext>
              </a:extLst>
            </p:cNvPr>
            <p:cNvSpPr txBox="1">
              <a:spLocks/>
            </p:cNvSpPr>
            <p:nvPr userDrawn="1"/>
          </p:nvSpPr>
          <p:spPr bwMode="gray">
            <a:xfrm>
              <a:off x="-1417751" y="9380811"/>
              <a:ext cx="1757419" cy="869469"/>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Audience:</a:t>
              </a:r>
            </a:p>
            <a:p>
              <a:pPr marL="0" indent="0">
                <a:spcBef>
                  <a:spcPts val="300"/>
                </a:spcBef>
                <a:buFont typeface="+mj-lt"/>
                <a:buNone/>
              </a:pPr>
              <a:r>
                <a:rPr lang="en-US" sz="900" b="0" i="0" baseline="0" dirty="0">
                  <a:solidFill>
                    <a:schemeClr val="bg1"/>
                  </a:solidFill>
                </a:rPr>
                <a:t>There should only be one intended audience per piece of content and align to approved labels on pg. 4</a:t>
              </a:r>
            </a:p>
          </p:txBody>
        </p:sp>
      </p:grpSp>
      <p:grpSp>
        <p:nvGrpSpPr>
          <p:cNvPr id="9" name="Group 8">
            <a:extLst>
              <a:ext uri="{FF2B5EF4-FFF2-40B4-BE49-F238E27FC236}">
                <a16:creationId xmlns:a16="http://schemas.microsoft.com/office/drawing/2014/main" id="{B840F7F7-DFE0-481B-AD78-46CE388E8CBB}"/>
              </a:ext>
            </a:extLst>
          </p:cNvPr>
          <p:cNvGrpSpPr/>
          <p:nvPr userDrawn="1"/>
        </p:nvGrpSpPr>
        <p:grpSpPr bwMode="gray">
          <a:xfrm>
            <a:off x="-2129366" y="2852559"/>
            <a:ext cx="2020724" cy="2285241"/>
            <a:chOff x="-1417751" y="9380811"/>
            <a:chExt cx="2020724" cy="2285241"/>
          </a:xfrm>
          <a:solidFill>
            <a:srgbClr val="7EA732"/>
          </a:solidFill>
        </p:grpSpPr>
        <p:cxnSp>
          <p:nvCxnSpPr>
            <p:cNvPr id="10" name="Straight Arrow Connector 9">
              <a:extLst>
                <a:ext uri="{FF2B5EF4-FFF2-40B4-BE49-F238E27FC236}">
                  <a16:creationId xmlns:a16="http://schemas.microsoft.com/office/drawing/2014/main" id="{14BE1AAA-3AAF-4F0B-90B1-1DD24E293138}"/>
                </a:ext>
              </a:extLst>
            </p:cNvPr>
            <p:cNvCxnSpPr>
              <a:cxnSpLocks/>
            </p:cNvCxnSpPr>
            <p:nvPr userDrawn="1"/>
          </p:nvCxnSpPr>
          <p:spPr bwMode="gray">
            <a:xfrm>
              <a:off x="266797" y="9623297"/>
              <a:ext cx="336176"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Text Placeholder 1">
              <a:extLst>
                <a:ext uri="{FF2B5EF4-FFF2-40B4-BE49-F238E27FC236}">
                  <a16:creationId xmlns:a16="http://schemas.microsoft.com/office/drawing/2014/main" id="{36040BC8-E3BA-40E8-8675-37CA0E3477C2}"/>
                </a:ext>
              </a:extLst>
            </p:cNvPr>
            <p:cNvSpPr txBox="1">
              <a:spLocks/>
            </p:cNvSpPr>
            <p:nvPr userDrawn="1"/>
          </p:nvSpPr>
          <p:spPr bwMode="gray">
            <a:xfrm>
              <a:off x="-1417751" y="9380811"/>
              <a:ext cx="1757420" cy="2285241"/>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Archetype use case:</a:t>
              </a:r>
            </a:p>
            <a:p>
              <a:pPr marL="0" indent="0">
                <a:spcBef>
                  <a:spcPts val="300"/>
                </a:spcBef>
                <a:buFont typeface="+mj-lt"/>
                <a:buNone/>
              </a:pPr>
              <a:r>
                <a:rPr lang="en-US" sz="900" b="0" i="0" baseline="0" dirty="0">
                  <a:solidFill>
                    <a:schemeClr val="bg1"/>
                  </a:solidFill>
                </a:rPr>
                <a:t>This chart should complement the archetype content type and provide members with the ability to quickly compare the various archetypes. </a:t>
              </a:r>
            </a:p>
            <a:p>
              <a:pPr marL="0" indent="0">
                <a:spcBef>
                  <a:spcPts val="1200"/>
                </a:spcBef>
                <a:buFont typeface="+mj-lt"/>
                <a:buNone/>
              </a:pPr>
              <a:r>
                <a:rPr lang="en-US" sz="900" b="1" i="0" baseline="0" dirty="0">
                  <a:solidFill>
                    <a:schemeClr val="bg1"/>
                  </a:solidFill>
                </a:rPr>
                <a:t>No NEW information should be introduced.</a:t>
              </a:r>
            </a:p>
            <a:p>
              <a:pPr marL="0" indent="0">
                <a:spcBef>
                  <a:spcPts val="1200"/>
                </a:spcBef>
                <a:buFont typeface="+mj-lt"/>
                <a:buNone/>
              </a:pPr>
              <a:r>
                <a:rPr lang="en-US" sz="900" b="0" i="0" baseline="0" dirty="0">
                  <a:solidFill>
                    <a:schemeClr val="bg1"/>
                  </a:solidFill>
                </a:rPr>
                <a:t>NOTE: The chart intentionally does not include any information from the final section of the archetype (trends, up at night issues, etc.).</a:t>
              </a:r>
            </a:p>
          </p:txBody>
        </p:sp>
      </p:grpSp>
      <p:sp>
        <p:nvSpPr>
          <p:cNvPr id="17" name="Text Placeholder 1">
            <a:extLst>
              <a:ext uri="{FF2B5EF4-FFF2-40B4-BE49-F238E27FC236}">
                <a16:creationId xmlns:a16="http://schemas.microsoft.com/office/drawing/2014/main" id="{21BCE220-2567-4BCF-A4C2-C7A8371B75B8}"/>
              </a:ext>
            </a:extLst>
          </p:cNvPr>
          <p:cNvSpPr txBox="1">
            <a:spLocks/>
          </p:cNvSpPr>
          <p:nvPr userDrawn="1"/>
        </p:nvSpPr>
        <p:spPr bwMode="gray">
          <a:xfrm>
            <a:off x="-2129366" y="8557989"/>
            <a:ext cx="1757420" cy="1500411"/>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Other use cases:</a:t>
            </a:r>
          </a:p>
          <a:p>
            <a:pPr marL="0" indent="0">
              <a:spcBef>
                <a:spcPts val="300"/>
              </a:spcBef>
              <a:buFont typeface="+mj-lt"/>
              <a:buNone/>
            </a:pPr>
            <a:r>
              <a:rPr lang="en-US" sz="900" b="0" i="0" baseline="0" dirty="0">
                <a:solidFill>
                  <a:schemeClr val="bg1"/>
                </a:solidFill>
              </a:rPr>
              <a:t>This chart is to serve as a template for comparison charts, keeping the blue column to the left as a legend.</a:t>
            </a:r>
          </a:p>
          <a:p>
            <a:pPr marL="0" indent="0">
              <a:spcBef>
                <a:spcPts val="600"/>
              </a:spcBef>
              <a:buFont typeface="+mj-lt"/>
              <a:buNone/>
            </a:pPr>
            <a:r>
              <a:rPr lang="en-US" sz="900" b="0" i="0" baseline="0" dirty="0">
                <a:solidFill>
                  <a:schemeClr val="bg1"/>
                </a:solidFill>
              </a:rPr>
              <a:t>The legend section is to provide the reader with a brief synopsis of what each of the things being compared are.</a:t>
            </a:r>
          </a:p>
        </p:txBody>
      </p:sp>
    </p:spTree>
    <p:extLst>
      <p:ext uri="{BB962C8B-B14F-4D97-AF65-F5344CB8AC3E}">
        <p14:creationId xmlns:p14="http://schemas.microsoft.com/office/powerpoint/2010/main" val="238835276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2310">
          <p15:clr>
            <a:srgbClr val="FBAE40"/>
          </p15:clr>
        </p15:guide>
        <p15:guide id="2" orient="horz" pos="5731">
          <p15:clr>
            <a:srgbClr val="FBAE40"/>
          </p15:clr>
        </p15:guide>
        <p15:guide id="3" orient="horz" pos="91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Line Titl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6CC43-10ED-4E27-B401-B5006C9027B3}"/>
              </a:ext>
            </a:extLst>
          </p:cNvPr>
          <p:cNvSpPr>
            <a:spLocks noGrp="1"/>
          </p:cNvSpPr>
          <p:nvPr>
            <p:ph type="title" hasCustomPrompt="1"/>
          </p:nvPr>
        </p:nvSpPr>
        <p:spPr bwMode="gray">
          <a:xfrm>
            <a:off x="685800" y="1466587"/>
            <a:ext cx="2980853" cy="1329595"/>
          </a:xfrm>
        </p:spPr>
        <p:txBody>
          <a:bodyPr/>
          <a:lstStyle>
            <a:lvl1pPr>
              <a:defRPr/>
            </a:lvl1pPr>
          </a:lstStyle>
          <a:p>
            <a:r>
              <a:rPr lang="en-US" dirty="0"/>
              <a:t>Chart Title – TNR 32pt, Title Case,  3 Lines needed</a:t>
            </a:r>
          </a:p>
        </p:txBody>
      </p:sp>
      <p:cxnSp>
        <p:nvCxnSpPr>
          <p:cNvPr id="3" name="Straight Connector 2">
            <a:extLst>
              <a:ext uri="{FF2B5EF4-FFF2-40B4-BE49-F238E27FC236}">
                <a16:creationId xmlns:a16="http://schemas.microsoft.com/office/drawing/2014/main" id="{1A9467E8-96E3-441C-BBE9-FF6A002B17F8}"/>
              </a:ext>
            </a:extLst>
          </p:cNvPr>
          <p:cNvCxnSpPr>
            <a:cxnSpLocks/>
          </p:cNvCxnSpPr>
          <p:nvPr userDrawn="1"/>
        </p:nvCxnSpPr>
        <p:spPr bwMode="gray">
          <a:xfrm>
            <a:off x="685800" y="4366144"/>
            <a:ext cx="298085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C492A6B-BB3E-41B9-8FB6-675C2A58D338}"/>
              </a:ext>
            </a:extLst>
          </p:cNvPr>
          <p:cNvSpPr>
            <a:spLocks noGrp="1"/>
          </p:cNvSpPr>
          <p:nvPr>
            <p:ph type="body" sz="quarter" idx="10" hasCustomPrompt="1"/>
          </p:nvPr>
        </p:nvSpPr>
        <p:spPr bwMode="gray">
          <a:xfrm>
            <a:off x="685800" y="3298596"/>
            <a:ext cx="2977744" cy="861774"/>
          </a:xfrm>
        </p:spPr>
        <p:txBody>
          <a:bodyPr/>
          <a:lstStyle>
            <a:lvl1pPr marL="0" indent="0">
              <a:spcBef>
                <a:spcPts val="0"/>
              </a:spcBef>
              <a:buNone/>
              <a:defRPr sz="1400" b="0">
                <a:solidFill>
                  <a:schemeClr val="bg1"/>
                </a:solidFill>
                <a:latin typeface="+mj-lt"/>
              </a:defRPr>
            </a:lvl1pPr>
            <a:lvl2pPr marL="112713" indent="0">
              <a:spcBef>
                <a:spcPts val="0"/>
              </a:spcBef>
              <a:buNone/>
              <a:defRPr sz="1400" b="0">
                <a:solidFill>
                  <a:schemeClr val="bg1"/>
                </a:solidFill>
                <a:latin typeface="+mj-lt"/>
              </a:defRPr>
            </a:lvl2pPr>
            <a:lvl3pPr marL="230187" indent="0">
              <a:spcBef>
                <a:spcPts val="0"/>
              </a:spcBef>
              <a:buNone/>
              <a:defRPr sz="1400" b="0">
                <a:solidFill>
                  <a:schemeClr val="bg1"/>
                </a:solidFill>
                <a:latin typeface="+mj-lt"/>
              </a:defRPr>
            </a:lvl3pPr>
            <a:lvl4pPr marL="342900" indent="0">
              <a:spcBef>
                <a:spcPts val="0"/>
              </a:spcBef>
              <a:buNone/>
              <a:defRPr sz="1400" b="0">
                <a:solidFill>
                  <a:schemeClr val="bg1"/>
                </a:solidFill>
                <a:latin typeface="+mj-lt"/>
              </a:defRPr>
            </a:lvl4pPr>
            <a:lvl5pPr marL="458787" indent="0">
              <a:spcBef>
                <a:spcPts val="0"/>
              </a:spcBef>
              <a:buNone/>
              <a:defRPr sz="1400" b="0">
                <a:solidFill>
                  <a:schemeClr val="bg1"/>
                </a:solidFill>
                <a:latin typeface="+mj-lt"/>
              </a:defRPr>
            </a:lvl5pPr>
          </a:lstStyle>
          <a:p>
            <a:pPr lvl="0"/>
            <a:r>
              <a:rPr lang="en-US" dirty="0"/>
              <a:t>Provide a brief introduction of what’s being compared in the comparison chart. This section SHOULD NOT exceed four lines and be only one paragraph.</a:t>
            </a:r>
          </a:p>
        </p:txBody>
      </p:sp>
      <p:sp>
        <p:nvSpPr>
          <p:cNvPr id="12" name="TextBox 11">
            <a:extLst>
              <a:ext uri="{FF2B5EF4-FFF2-40B4-BE49-F238E27FC236}">
                <a16:creationId xmlns:a16="http://schemas.microsoft.com/office/drawing/2014/main" id="{63D7367F-0395-418E-9BFA-03457B994EC4}"/>
              </a:ext>
            </a:extLst>
          </p:cNvPr>
          <p:cNvSpPr txBox="1"/>
          <p:nvPr userDrawn="1"/>
        </p:nvSpPr>
        <p:spPr bwMode="gray">
          <a:xfrm>
            <a:off x="685799" y="854095"/>
            <a:ext cx="2981325" cy="153888"/>
          </a:xfrm>
          <a:prstGeom prst="rect">
            <a:avLst/>
          </a:prstGeom>
          <a:noFill/>
        </p:spPr>
        <p:txBody>
          <a:bodyPr wrap="square" lIns="0" tIns="0" rIns="0" bIns="0" rtlCol="0">
            <a:spAutoFit/>
          </a:bodyPr>
          <a:lstStyle/>
          <a:p>
            <a:pPr>
              <a:spcBef>
                <a:spcPts val="0"/>
              </a:spcBef>
              <a:buClr>
                <a:schemeClr val="accent6"/>
              </a:buClr>
            </a:pPr>
            <a:r>
              <a:rPr lang="en-US" sz="1000" dirty="0">
                <a:solidFill>
                  <a:schemeClr val="accent2"/>
                </a:solidFill>
              </a:rPr>
              <a:t>for &lt;audience&gt;</a:t>
            </a:r>
          </a:p>
        </p:txBody>
      </p:sp>
      <p:grpSp>
        <p:nvGrpSpPr>
          <p:cNvPr id="6" name="Group 5">
            <a:extLst>
              <a:ext uri="{FF2B5EF4-FFF2-40B4-BE49-F238E27FC236}">
                <a16:creationId xmlns:a16="http://schemas.microsoft.com/office/drawing/2014/main" id="{7414C479-A0E3-4BA0-ABE0-2ACF16750417}"/>
              </a:ext>
            </a:extLst>
          </p:cNvPr>
          <p:cNvGrpSpPr/>
          <p:nvPr userDrawn="1"/>
        </p:nvGrpSpPr>
        <p:grpSpPr bwMode="gray">
          <a:xfrm>
            <a:off x="-2129366" y="685800"/>
            <a:ext cx="2020724" cy="869469"/>
            <a:chOff x="-1417751" y="9380811"/>
            <a:chExt cx="2020724" cy="869469"/>
          </a:xfrm>
          <a:solidFill>
            <a:srgbClr val="7EA732"/>
          </a:solidFill>
        </p:grpSpPr>
        <p:cxnSp>
          <p:nvCxnSpPr>
            <p:cNvPr id="7" name="Straight Arrow Connector 6">
              <a:extLst>
                <a:ext uri="{FF2B5EF4-FFF2-40B4-BE49-F238E27FC236}">
                  <a16:creationId xmlns:a16="http://schemas.microsoft.com/office/drawing/2014/main" id="{F55BE202-EF18-482B-9CD7-812A179AA236}"/>
                </a:ext>
              </a:extLst>
            </p:cNvPr>
            <p:cNvCxnSpPr>
              <a:cxnSpLocks/>
            </p:cNvCxnSpPr>
            <p:nvPr userDrawn="1"/>
          </p:nvCxnSpPr>
          <p:spPr bwMode="gray">
            <a:xfrm>
              <a:off x="266797" y="9623297"/>
              <a:ext cx="336176"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 Placeholder 1">
              <a:extLst>
                <a:ext uri="{FF2B5EF4-FFF2-40B4-BE49-F238E27FC236}">
                  <a16:creationId xmlns:a16="http://schemas.microsoft.com/office/drawing/2014/main" id="{66686EC4-7C73-4E10-A453-71EFC964B7DD}"/>
                </a:ext>
              </a:extLst>
            </p:cNvPr>
            <p:cNvSpPr txBox="1">
              <a:spLocks/>
            </p:cNvSpPr>
            <p:nvPr userDrawn="1"/>
          </p:nvSpPr>
          <p:spPr bwMode="gray">
            <a:xfrm>
              <a:off x="-1417751" y="9380811"/>
              <a:ext cx="1757419" cy="869469"/>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Audience:</a:t>
              </a:r>
            </a:p>
            <a:p>
              <a:pPr marL="0" indent="0">
                <a:spcBef>
                  <a:spcPts val="300"/>
                </a:spcBef>
                <a:buFont typeface="+mj-lt"/>
                <a:buNone/>
              </a:pPr>
              <a:r>
                <a:rPr lang="en-US" sz="900" b="0" i="0" baseline="0" dirty="0">
                  <a:solidFill>
                    <a:schemeClr val="bg1"/>
                  </a:solidFill>
                </a:rPr>
                <a:t>There should only be one intended audience per piece of content and align to approved labels on pg. 4</a:t>
              </a:r>
            </a:p>
          </p:txBody>
        </p:sp>
      </p:grpSp>
      <p:grpSp>
        <p:nvGrpSpPr>
          <p:cNvPr id="9" name="Group 8">
            <a:extLst>
              <a:ext uri="{FF2B5EF4-FFF2-40B4-BE49-F238E27FC236}">
                <a16:creationId xmlns:a16="http://schemas.microsoft.com/office/drawing/2014/main" id="{68762D04-F786-4EC7-A769-F5B42E70E2A5}"/>
              </a:ext>
            </a:extLst>
          </p:cNvPr>
          <p:cNvGrpSpPr/>
          <p:nvPr userDrawn="1"/>
        </p:nvGrpSpPr>
        <p:grpSpPr bwMode="gray">
          <a:xfrm>
            <a:off x="-2129366" y="3298596"/>
            <a:ext cx="2020724" cy="2285241"/>
            <a:chOff x="-1417751" y="9380811"/>
            <a:chExt cx="2020724" cy="2285241"/>
          </a:xfrm>
          <a:solidFill>
            <a:srgbClr val="7EA732"/>
          </a:solidFill>
        </p:grpSpPr>
        <p:cxnSp>
          <p:nvCxnSpPr>
            <p:cNvPr id="10" name="Straight Arrow Connector 9">
              <a:extLst>
                <a:ext uri="{FF2B5EF4-FFF2-40B4-BE49-F238E27FC236}">
                  <a16:creationId xmlns:a16="http://schemas.microsoft.com/office/drawing/2014/main" id="{C7ADBCF5-5EB3-4D31-8167-A3737C3C4140}"/>
                </a:ext>
              </a:extLst>
            </p:cNvPr>
            <p:cNvCxnSpPr>
              <a:cxnSpLocks/>
            </p:cNvCxnSpPr>
            <p:nvPr userDrawn="1"/>
          </p:nvCxnSpPr>
          <p:spPr bwMode="gray">
            <a:xfrm>
              <a:off x="266797" y="9623297"/>
              <a:ext cx="336176"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sp>
          <p:nvSpPr>
            <p:cNvPr id="13" name="Text Placeholder 1">
              <a:extLst>
                <a:ext uri="{FF2B5EF4-FFF2-40B4-BE49-F238E27FC236}">
                  <a16:creationId xmlns:a16="http://schemas.microsoft.com/office/drawing/2014/main" id="{1592CE4C-DD32-4FC7-BD4B-2049B94F1D95}"/>
                </a:ext>
              </a:extLst>
            </p:cNvPr>
            <p:cNvSpPr txBox="1">
              <a:spLocks/>
            </p:cNvSpPr>
            <p:nvPr userDrawn="1"/>
          </p:nvSpPr>
          <p:spPr bwMode="gray">
            <a:xfrm>
              <a:off x="-1417751" y="9380811"/>
              <a:ext cx="1757420" cy="2285241"/>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Archetype use case:</a:t>
              </a:r>
            </a:p>
            <a:p>
              <a:pPr marL="0" indent="0">
                <a:spcBef>
                  <a:spcPts val="300"/>
                </a:spcBef>
                <a:buFont typeface="+mj-lt"/>
                <a:buNone/>
              </a:pPr>
              <a:r>
                <a:rPr lang="en-US" sz="900" b="0" i="0" baseline="0" dirty="0">
                  <a:solidFill>
                    <a:schemeClr val="bg1"/>
                  </a:solidFill>
                </a:rPr>
                <a:t>This chart should complement the archetype content type and provide members with the ability to quickly compare the various archetypes. </a:t>
              </a:r>
            </a:p>
            <a:p>
              <a:pPr marL="0" indent="0">
                <a:spcBef>
                  <a:spcPts val="1200"/>
                </a:spcBef>
                <a:buFont typeface="+mj-lt"/>
                <a:buNone/>
              </a:pPr>
              <a:r>
                <a:rPr lang="en-US" sz="900" b="1" i="0" baseline="0" dirty="0">
                  <a:solidFill>
                    <a:schemeClr val="bg1"/>
                  </a:solidFill>
                </a:rPr>
                <a:t>No NEW information should be introduced.</a:t>
              </a:r>
            </a:p>
            <a:p>
              <a:pPr marL="0" indent="0">
                <a:spcBef>
                  <a:spcPts val="1200"/>
                </a:spcBef>
                <a:buFont typeface="+mj-lt"/>
                <a:buNone/>
              </a:pPr>
              <a:r>
                <a:rPr lang="en-US" sz="900" b="0" i="0" baseline="0" dirty="0">
                  <a:solidFill>
                    <a:schemeClr val="bg1"/>
                  </a:solidFill>
                </a:rPr>
                <a:t>NOTE: The chart intentionally does not include any information from the final section of the archetype (trends, up at night issues, etc.).</a:t>
              </a:r>
            </a:p>
          </p:txBody>
        </p:sp>
      </p:grpSp>
      <p:sp>
        <p:nvSpPr>
          <p:cNvPr id="16" name="Text Placeholder 1">
            <a:extLst>
              <a:ext uri="{FF2B5EF4-FFF2-40B4-BE49-F238E27FC236}">
                <a16:creationId xmlns:a16="http://schemas.microsoft.com/office/drawing/2014/main" id="{A8642894-6D76-41D3-8117-E323F630B71C}"/>
              </a:ext>
            </a:extLst>
          </p:cNvPr>
          <p:cNvSpPr txBox="1">
            <a:spLocks/>
          </p:cNvSpPr>
          <p:nvPr userDrawn="1"/>
        </p:nvSpPr>
        <p:spPr bwMode="gray">
          <a:xfrm>
            <a:off x="-2129366" y="8557989"/>
            <a:ext cx="1757420" cy="1500411"/>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1200" b="1" dirty="0">
                <a:solidFill>
                  <a:schemeClr val="bg1"/>
                </a:solidFill>
              </a:rPr>
              <a:t>Other use cases:</a:t>
            </a:r>
          </a:p>
          <a:p>
            <a:pPr marL="0" indent="0">
              <a:spcBef>
                <a:spcPts val="300"/>
              </a:spcBef>
              <a:buFont typeface="+mj-lt"/>
              <a:buNone/>
            </a:pPr>
            <a:r>
              <a:rPr lang="en-US" sz="900" b="0" i="0" baseline="0" dirty="0">
                <a:solidFill>
                  <a:schemeClr val="bg1"/>
                </a:solidFill>
              </a:rPr>
              <a:t>This chart is to serve as a template for comparison charts, keeping the blue column to the left as a legend.</a:t>
            </a:r>
          </a:p>
          <a:p>
            <a:pPr marL="0" indent="0">
              <a:spcBef>
                <a:spcPts val="600"/>
              </a:spcBef>
              <a:buFont typeface="+mj-lt"/>
              <a:buNone/>
            </a:pPr>
            <a:r>
              <a:rPr lang="en-US" sz="900" b="0" i="0" baseline="0" dirty="0">
                <a:solidFill>
                  <a:schemeClr val="bg1"/>
                </a:solidFill>
              </a:rPr>
              <a:t>The legend section is to provide the reader with a brief synopsis of what each of the things being compared are.</a:t>
            </a:r>
          </a:p>
        </p:txBody>
      </p:sp>
    </p:spTree>
    <p:extLst>
      <p:ext uri="{BB962C8B-B14F-4D97-AF65-F5344CB8AC3E}">
        <p14:creationId xmlns:p14="http://schemas.microsoft.com/office/powerpoint/2010/main" val="250620113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2310" userDrawn="1">
          <p15:clr>
            <a:srgbClr val="FBAE40"/>
          </p15:clr>
        </p15:guide>
        <p15:guide id="2" orient="horz" pos="5731" userDrawn="1">
          <p15:clr>
            <a:srgbClr val="FBAE40"/>
          </p15:clr>
        </p15:guide>
        <p15:guide id="3" orient="horz" pos="91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96B9F-FF0B-464E-B238-27F354DB1A78}"/>
              </a:ext>
            </a:extLst>
          </p:cNvPr>
          <p:cNvSpPr>
            <a:spLocks noGrp="1"/>
          </p:cNvSpPr>
          <p:nvPr>
            <p:ph type="title"/>
          </p:nvPr>
        </p:nvSpPr>
        <p:spPr bwMode="gray"/>
        <p:txBody>
          <a:bodyPr/>
          <a:lstStyle/>
          <a:p>
            <a:r>
              <a:rPr lang="en-US"/>
              <a:t>Click to edit Master title style</a:t>
            </a:r>
          </a:p>
        </p:txBody>
      </p:sp>
      <p:sp>
        <p:nvSpPr>
          <p:cNvPr id="3" name="TextBox 2">
            <a:extLst>
              <a:ext uri="{FF2B5EF4-FFF2-40B4-BE49-F238E27FC236}">
                <a16:creationId xmlns:a16="http://schemas.microsoft.com/office/drawing/2014/main" id="{D0C8C3EA-572E-455C-9038-2D9B0DBCAE20}"/>
              </a:ext>
            </a:extLst>
          </p:cNvPr>
          <p:cNvSpPr txBox="1"/>
          <p:nvPr userDrawn="1"/>
        </p:nvSpPr>
        <p:spPr bwMode="gray">
          <a:xfrm>
            <a:off x="685799" y="854095"/>
            <a:ext cx="2981325" cy="153888"/>
          </a:xfrm>
          <a:prstGeom prst="rect">
            <a:avLst/>
          </a:prstGeom>
          <a:noFill/>
        </p:spPr>
        <p:txBody>
          <a:bodyPr wrap="square" lIns="0" tIns="0" rIns="0" bIns="0" rtlCol="0">
            <a:spAutoFit/>
          </a:bodyPr>
          <a:lstStyle/>
          <a:p>
            <a:pPr>
              <a:spcBef>
                <a:spcPts val="0"/>
              </a:spcBef>
              <a:buClr>
                <a:schemeClr val="accent6"/>
              </a:buClr>
            </a:pPr>
            <a:r>
              <a:rPr lang="en-US" sz="1000" dirty="0">
                <a:solidFill>
                  <a:schemeClr val="accent2"/>
                </a:solidFill>
              </a:rPr>
              <a:t>for &lt;audience&gt;</a:t>
            </a:r>
          </a:p>
        </p:txBody>
      </p:sp>
    </p:spTree>
    <p:extLst>
      <p:ext uri="{BB962C8B-B14F-4D97-AF65-F5344CB8AC3E}">
        <p14:creationId xmlns:p14="http://schemas.microsoft.com/office/powerpoint/2010/main" val="265468796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o not use ---&gt;">
    <p:bg bwMode="black">
      <p:bgPr>
        <a:solidFill>
          <a:schemeClr val="accent5"/>
        </a:solidFill>
        <a:effectLst/>
      </p:bgPr>
    </p:bg>
    <p:spTree>
      <p:nvGrpSpPr>
        <p:cNvPr id="1" name=""/>
        <p:cNvGrpSpPr/>
        <p:nvPr/>
      </p:nvGrpSpPr>
      <p:grpSpPr>
        <a:xfrm>
          <a:off x="0" y="0"/>
          <a:ext cx="0" cy="0"/>
          <a:chOff x="0" y="0"/>
          <a:chExt cx="0" cy="0"/>
        </a:xfrm>
      </p:grpSpPr>
      <p:sp>
        <p:nvSpPr>
          <p:cNvPr id="3" name="TextBox 2"/>
          <p:cNvSpPr txBox="1"/>
          <p:nvPr userDrawn="1"/>
        </p:nvSpPr>
        <p:spPr bwMode="white">
          <a:xfrm>
            <a:off x="685800" y="1951436"/>
            <a:ext cx="13410446" cy="3077766"/>
          </a:xfrm>
          <a:prstGeom prst="rect">
            <a:avLst/>
          </a:prstGeom>
          <a:noFill/>
        </p:spPr>
        <p:txBody>
          <a:bodyPr wrap="square" lIns="0" tIns="0" rIns="0" bIns="0" rtlCol="0">
            <a:spAutoFit/>
          </a:bodyPr>
          <a:lstStyle/>
          <a:p>
            <a:pPr>
              <a:spcBef>
                <a:spcPts val="500"/>
              </a:spcBef>
            </a:pPr>
            <a:r>
              <a:rPr lang="en-US" sz="10000" b="1" dirty="0">
                <a:solidFill>
                  <a:schemeClr val="bg1"/>
                </a:solidFill>
              </a:rPr>
              <a:t>DON’T USE LAYOUTS PAST THIS PAGE!</a:t>
            </a:r>
          </a:p>
        </p:txBody>
      </p:sp>
    </p:spTree>
    <p:extLst>
      <p:ext uri="{BB962C8B-B14F-4D97-AF65-F5344CB8AC3E}">
        <p14:creationId xmlns:p14="http://schemas.microsoft.com/office/powerpoint/2010/main" val="183261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sv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06B947D4-4222-40EC-B377-E6ECDDDC37EC}"/>
              </a:ext>
            </a:extLst>
          </p:cNvPr>
          <p:cNvSpPr/>
          <p:nvPr userDrawn="1"/>
        </p:nvSpPr>
        <p:spPr bwMode="gray">
          <a:xfrm>
            <a:off x="-1" y="-1"/>
            <a:ext cx="3984172" cy="10058401"/>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5" name="Text Placeholder 1"/>
          <p:cNvSpPr>
            <a:spLocks noGrp="1"/>
          </p:cNvSpPr>
          <p:nvPr>
            <p:ph type="body" idx="1"/>
          </p:nvPr>
        </p:nvSpPr>
        <p:spPr bwMode="gray">
          <a:xfrm>
            <a:off x="8813766" y="3959676"/>
            <a:ext cx="1894908" cy="2139047"/>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bwMode="gray">
          <a:xfrm>
            <a:off x="687837" y="1466587"/>
            <a:ext cx="2978816" cy="886397"/>
          </a:xfrm>
          <a:prstGeom prst="rect">
            <a:avLst/>
          </a:prstGeom>
        </p:spPr>
        <p:txBody>
          <a:bodyPr vert="horz" wrap="square" lIns="0" tIns="0" rIns="0" bIns="0" rtlCol="0" anchor="b">
            <a:spAutoFit/>
          </a:bodyPr>
          <a:lstStyle/>
          <a:p>
            <a:r>
              <a:rPr lang="en-US" dirty="0"/>
              <a:t>Chart Title – TNR 32pt, Title Case</a:t>
            </a:r>
          </a:p>
        </p:txBody>
      </p:sp>
      <p:sp>
        <p:nvSpPr>
          <p:cNvPr id="17" name="Copyright">
            <a:extLst>
              <a:ext uri="{FF2B5EF4-FFF2-40B4-BE49-F238E27FC236}">
                <a16:creationId xmlns:a16="http://schemas.microsoft.com/office/drawing/2014/main" id="{9DC68445-299B-4550-AAE6-5405070936E0}"/>
              </a:ext>
            </a:extLst>
          </p:cNvPr>
          <p:cNvSpPr txBox="1"/>
          <p:nvPr userDrawn="1"/>
        </p:nvSpPr>
        <p:spPr bwMode="gray">
          <a:xfrm>
            <a:off x="12344400" y="9555827"/>
            <a:ext cx="251460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accent4"/>
                </a:solidFill>
                <a:effectLst/>
                <a:uLnTx/>
                <a:uFillTx/>
                <a:latin typeface="+mj-lt"/>
                <a:ea typeface="+mn-ea"/>
                <a:cs typeface="+mn-cs"/>
              </a:rPr>
              <a:t>© 2020 Advisory Board </a:t>
            </a:r>
            <a:r>
              <a:rPr kumimoji="0" lang="en-US" sz="600" b="0" i="0" u="none" strike="noStrike" kern="1200" cap="none" spc="0" normalizeH="0" baseline="0" noProof="0" dirty="0">
                <a:ln>
                  <a:noFill/>
                </a:ln>
                <a:solidFill>
                  <a:schemeClr val="accent4"/>
                </a:solidFill>
                <a:effectLst/>
                <a:uLnTx/>
                <a:uFillTx/>
                <a:latin typeface="+mj-lt"/>
                <a:ea typeface="+mn-ea"/>
                <a:cs typeface="Arial"/>
              </a:rPr>
              <a:t>• All rights reserved</a:t>
            </a:r>
            <a:r>
              <a:rPr kumimoji="0" lang="en-US" sz="600" b="0" i="0" u="none" strike="noStrike" kern="1200" cap="none" spc="0" normalizeH="0" baseline="0" noProof="0" dirty="0">
                <a:ln>
                  <a:noFill/>
                </a:ln>
                <a:solidFill>
                  <a:schemeClr val="accent4"/>
                </a:solidFill>
                <a:effectLst/>
                <a:uLnTx/>
                <a:uFillTx/>
                <a:latin typeface="+mj-lt"/>
                <a:ea typeface="+mn-ea"/>
                <a:cs typeface="+mn-cs"/>
              </a:rPr>
              <a:t> </a:t>
            </a:r>
            <a:r>
              <a:rPr kumimoji="0" lang="en-US" sz="600" b="0" i="0" u="none" strike="noStrike" kern="1200" cap="none" spc="0" normalizeH="0" baseline="0" noProof="0" dirty="0">
                <a:ln>
                  <a:noFill/>
                </a:ln>
                <a:solidFill>
                  <a:schemeClr val="accent4"/>
                </a:solidFill>
                <a:effectLst/>
                <a:uLnTx/>
                <a:uFillTx/>
                <a:latin typeface="+mj-lt"/>
                <a:ea typeface="+mn-ea"/>
                <a:cs typeface="Arial"/>
              </a:rPr>
              <a:t>• </a:t>
            </a:r>
            <a:r>
              <a:rPr kumimoji="0" lang="en-US" sz="600" b="1" i="0" u="none" strike="noStrike" kern="1200" cap="none" spc="0" normalizeH="0" baseline="0" noProof="0" dirty="0">
                <a:ln>
                  <a:noFill/>
                </a:ln>
                <a:solidFill>
                  <a:schemeClr val="accent4"/>
                </a:solidFill>
                <a:effectLst/>
                <a:uLnTx/>
                <a:uFillTx/>
                <a:latin typeface="+mj-lt"/>
                <a:ea typeface="+mn-ea"/>
                <a:cs typeface="Arial"/>
              </a:rPr>
              <a:t>advisory.com</a:t>
            </a:r>
            <a:endParaRPr kumimoji="0" lang="en-US" sz="600" b="1" i="0" u="none" strike="noStrike" kern="1200" cap="none" spc="0" normalizeH="0" baseline="0" noProof="0" dirty="0">
              <a:ln>
                <a:noFill/>
              </a:ln>
              <a:solidFill>
                <a:schemeClr val="accent4"/>
              </a:solidFill>
              <a:effectLst/>
              <a:uLnTx/>
              <a:uFillTx/>
              <a:latin typeface="+mj-lt"/>
              <a:ea typeface="+mn-ea"/>
              <a:cs typeface="+mn-cs"/>
            </a:endParaRPr>
          </a:p>
        </p:txBody>
      </p:sp>
      <p:pic>
        <p:nvPicPr>
          <p:cNvPr id="18" name="Graphic 17">
            <a:extLst>
              <a:ext uri="{FF2B5EF4-FFF2-40B4-BE49-F238E27FC236}">
                <a16:creationId xmlns:a16="http://schemas.microsoft.com/office/drawing/2014/main" id="{EF7B0AB0-C3F9-4A5A-B3B9-B4282D0A7150}"/>
              </a:ext>
            </a:extLst>
          </p:cNvPr>
          <p:cNvPicPr>
            <a:picLocks noChangeAspect="1"/>
          </p:cNvPicPr>
          <p:nvPr userDrawn="1"/>
        </p:nvPicPr>
        <p:blipFill>
          <a:blip r:embed="rId7">
            <a:extLst>
              <a:ext uri="{96DAC541-7B7A-43D3-8B79-37D633B846F1}">
                <asvg:svgBlip xmlns:asvg="http://schemas.microsoft.com/office/drawing/2016/SVG/main" r:embed="rId8"/>
              </a:ext>
            </a:extLst>
          </a:blip>
          <a:srcRect/>
          <a:stretch/>
        </p:blipFill>
        <p:spPr bwMode="gray">
          <a:xfrm>
            <a:off x="4663455" y="9287245"/>
            <a:ext cx="10195530" cy="126968"/>
          </a:xfrm>
          <a:prstGeom prst="rect">
            <a:avLst/>
          </a:prstGeom>
        </p:spPr>
      </p:pic>
      <p:pic>
        <p:nvPicPr>
          <p:cNvPr id="19" name="Graphic 18">
            <a:extLst>
              <a:ext uri="{FF2B5EF4-FFF2-40B4-BE49-F238E27FC236}">
                <a16:creationId xmlns:a16="http://schemas.microsoft.com/office/drawing/2014/main" id="{FBCFD82D-7C61-433C-A0AD-C4CC0A4F7CA8}"/>
              </a:ext>
            </a:extLst>
          </p:cNvPr>
          <p:cNvPicPr>
            <a:picLocks noChangeAspect="1"/>
          </p:cNvPicPr>
          <p:nvPr userDrawn="1"/>
        </p:nvPicPr>
        <p:blipFill>
          <a:blip r:embed="rId9">
            <a:extLst>
              <a:ext uri="{96DAC541-7B7A-43D3-8B79-37D633B846F1}">
                <asvg:svgBlip xmlns:asvg="http://schemas.microsoft.com/office/drawing/2016/SVG/main" r:embed="rId10"/>
              </a:ext>
            </a:extLst>
          </a:blip>
          <a:srcRect/>
          <a:stretch/>
        </p:blipFill>
        <p:spPr bwMode="gray">
          <a:xfrm>
            <a:off x="13117332" y="689317"/>
            <a:ext cx="1737250" cy="483443"/>
          </a:xfrm>
          <a:prstGeom prst="rect">
            <a:avLst/>
          </a:prstGeom>
        </p:spPr>
      </p:pic>
      <p:sp>
        <p:nvSpPr>
          <p:cNvPr id="21" name="TextBox 20">
            <a:extLst>
              <a:ext uri="{FF2B5EF4-FFF2-40B4-BE49-F238E27FC236}">
                <a16:creationId xmlns:a16="http://schemas.microsoft.com/office/drawing/2014/main" id="{2FFE5C5F-7285-4D96-BE5E-AAF77ADDFA63}"/>
              </a:ext>
            </a:extLst>
          </p:cNvPr>
          <p:cNvSpPr txBox="1"/>
          <p:nvPr userDrawn="1"/>
        </p:nvSpPr>
        <p:spPr bwMode="gray">
          <a:xfrm>
            <a:off x="4663440" y="9555827"/>
            <a:ext cx="6277195" cy="184666"/>
          </a:xfrm>
          <a:prstGeom prst="rect">
            <a:avLst/>
          </a:prstGeom>
          <a:noFill/>
        </p:spPr>
        <p:txBody>
          <a:bodyPr wrap="square" lIns="0" tIns="0" rIns="0" bIns="0" rtlCol="0">
            <a:spAutoFit/>
          </a:bodyPr>
          <a:lstStyle/>
          <a:p>
            <a:pPr>
              <a:spcBef>
                <a:spcPts val="600"/>
              </a:spcBef>
            </a:pPr>
            <a:r>
              <a:rPr lang="en-US" sz="600" dirty="0"/>
              <a:t>This document does not constitute professional legal advice.</a:t>
            </a:r>
            <a:r>
              <a:rPr lang="en-US" sz="600" baseline="0" dirty="0"/>
              <a:t> </a:t>
            </a:r>
            <a:r>
              <a:rPr lang="en-US" sz="600" dirty="0"/>
              <a:t>Advisory Board does not endorse any companies, organizations,</a:t>
            </a:r>
            <a:r>
              <a:rPr lang="en-US" sz="600" baseline="0" dirty="0"/>
              <a:t> </a:t>
            </a:r>
            <a:r>
              <a:rPr lang="en-US" sz="600" dirty="0"/>
              <a:t>or their products as identified or mentioned herein.</a:t>
            </a:r>
            <a:r>
              <a:rPr lang="en-US" sz="600" baseline="0" dirty="0"/>
              <a:t> </a:t>
            </a:r>
            <a:r>
              <a:rPr lang="en-US" sz="600" dirty="0"/>
              <a:t>Advisory Board strongly recommends consulting legal counsel before</a:t>
            </a:r>
            <a:r>
              <a:rPr lang="en-US" sz="600" baseline="0" dirty="0"/>
              <a:t> </a:t>
            </a:r>
            <a:r>
              <a:rPr lang="en-US" sz="600" dirty="0"/>
              <a:t>implementing any practices contained in this document or making any decisions regarding suppliers and providers.</a:t>
            </a:r>
          </a:p>
        </p:txBody>
      </p:sp>
      <p:sp>
        <p:nvSpPr>
          <p:cNvPr id="23" name="TextBox 22">
            <a:extLst>
              <a:ext uri="{FF2B5EF4-FFF2-40B4-BE49-F238E27FC236}">
                <a16:creationId xmlns:a16="http://schemas.microsoft.com/office/drawing/2014/main" id="{9791948A-80AA-493C-A265-99990677C5E4}"/>
              </a:ext>
            </a:extLst>
          </p:cNvPr>
          <p:cNvSpPr txBox="1"/>
          <p:nvPr userDrawn="1"/>
        </p:nvSpPr>
        <p:spPr bwMode="gray">
          <a:xfrm>
            <a:off x="687837" y="659437"/>
            <a:ext cx="1519626" cy="169277"/>
          </a:xfrm>
          <a:prstGeom prst="rect">
            <a:avLst/>
          </a:prstGeom>
          <a:noFill/>
        </p:spPr>
        <p:txBody>
          <a:bodyPr wrap="square" lIns="0" tIns="0" rIns="0" bIns="0" rtlCol="0">
            <a:spAutoFit/>
          </a:bodyPr>
          <a:lstStyle/>
          <a:p>
            <a:pPr>
              <a:spcBef>
                <a:spcPts val="0"/>
              </a:spcBef>
              <a:buClr>
                <a:schemeClr val="accent6"/>
              </a:buClr>
            </a:pPr>
            <a:r>
              <a:rPr lang="en-US" sz="1100" b="1" baseline="0" dirty="0">
                <a:solidFill>
                  <a:schemeClr val="bg1"/>
                </a:solidFill>
              </a:rPr>
              <a:t>COMPARISON CHART</a:t>
            </a:r>
          </a:p>
        </p:txBody>
      </p:sp>
      <p:sp>
        <p:nvSpPr>
          <p:cNvPr id="24" name="Parallelogram 23">
            <a:extLst>
              <a:ext uri="{FF2B5EF4-FFF2-40B4-BE49-F238E27FC236}">
                <a16:creationId xmlns:a16="http://schemas.microsoft.com/office/drawing/2014/main" id="{371D37FC-C24E-4A03-BD33-73539DF7E27E}"/>
              </a:ext>
            </a:extLst>
          </p:cNvPr>
          <p:cNvSpPr/>
          <p:nvPr userDrawn="1"/>
        </p:nvSpPr>
        <p:spPr bwMode="gray">
          <a:xfrm flipH="1">
            <a:off x="496803" y="688837"/>
            <a:ext cx="135385" cy="106111"/>
          </a:xfrm>
          <a:prstGeom prst="parallelogram">
            <a:avLst>
              <a:gd name="adj" fmla="val 69447"/>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65" r:id="rId1"/>
    <p:sldLayoutId id="2147483767" r:id="rId2"/>
    <p:sldLayoutId id="2147483766" r:id="rId3"/>
    <p:sldLayoutId id="2147483768" r:id="rId4"/>
    <p:sldLayoutId id="2147483764" r:id="rId5"/>
  </p:sldLayoutIdLst>
  <p:hf sldNum="0" hdr="0" dt="0"/>
  <p:txStyles>
    <p:title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p:titleStyle>
    <p:bodyStyle>
      <a:lvl1pPr marL="112713" indent="-112713" algn="l" defTabSz="1018879" rtl="0" eaLnBrk="1" latinLnBrk="0" hangingPunct="1">
        <a:lnSpc>
          <a:spcPct val="100000"/>
        </a:lnSpc>
        <a:spcBef>
          <a:spcPts val="600"/>
        </a:spcBef>
        <a:buClr>
          <a:schemeClr val="accent6"/>
        </a:buClr>
        <a:buFont typeface="Arial" pitchFamily="34" charset="0"/>
        <a:buChar char="•"/>
        <a:defRPr sz="11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accent6"/>
        </a:buClr>
        <a:buFont typeface="Arial" pitchFamily="34" charset="0"/>
        <a:buChar char="–"/>
        <a:defRPr sz="11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accent6"/>
        </a:buClr>
        <a:buFont typeface="Arial" pitchFamily="34" charset="0"/>
        <a:buChar char="•"/>
        <a:defRPr sz="11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accent6"/>
        </a:buClr>
        <a:buFont typeface="Arial" pitchFamily="34" charset="0"/>
        <a:buChar char="–"/>
        <a:defRPr sz="11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accent6"/>
        </a:buClr>
        <a:buFont typeface="Arial" pitchFamily="34" charset="0"/>
        <a:buChar char="•"/>
        <a:defRPr sz="1100" kern="1200" baseline="0">
          <a:solidFill>
            <a:schemeClr val="tx1"/>
          </a:solidFill>
          <a:latin typeface="+mn-lt"/>
          <a:ea typeface="+mn-ea"/>
          <a:cs typeface="+mn-cs"/>
        </a:defRPr>
      </a:lvl5pPr>
      <a:lvl6pPr marL="684213" indent="-114300" algn="l" defTabSz="1018879" rtl="0" eaLnBrk="1" latinLnBrk="0" hangingPunct="1">
        <a:lnSpc>
          <a:spcPct val="100000"/>
        </a:lnSpc>
        <a:spcBef>
          <a:spcPts val="600"/>
        </a:spcBef>
        <a:buClr>
          <a:schemeClr val="accent6"/>
        </a:buClr>
        <a:buFont typeface="Arial" pitchFamily="34" charset="0"/>
        <a:buChar char="–"/>
        <a:defRPr sz="1100" kern="1200" baseline="0">
          <a:solidFill>
            <a:schemeClr val="tx1"/>
          </a:solidFill>
          <a:latin typeface="+mn-lt"/>
          <a:ea typeface="+mn-ea"/>
          <a:cs typeface="+mn-cs"/>
        </a:defRPr>
      </a:lvl6pPr>
      <a:lvl7pPr marL="800100" indent="-114300" algn="l" defTabSz="1018879" rtl="0" eaLnBrk="1" latinLnBrk="0" hangingPunct="1">
        <a:lnSpc>
          <a:spcPct val="100000"/>
        </a:lnSpc>
        <a:spcBef>
          <a:spcPts val="600"/>
        </a:spcBef>
        <a:buClr>
          <a:schemeClr val="accent6"/>
        </a:buClr>
        <a:buFont typeface="Arial" pitchFamily="34" charset="0"/>
        <a:buChar char="•"/>
        <a:defRPr sz="1100" kern="1200" baseline="0">
          <a:solidFill>
            <a:schemeClr val="tx1"/>
          </a:solidFill>
          <a:latin typeface="+mn-lt"/>
          <a:ea typeface="+mn-ea"/>
          <a:cs typeface="+mn-cs"/>
        </a:defRPr>
      </a:lvl7pPr>
      <a:lvl8pPr marL="914400" indent="-114300" algn="l" defTabSz="1018879" rtl="0" eaLnBrk="1" latinLnBrk="0" hangingPunct="1">
        <a:lnSpc>
          <a:spcPct val="100000"/>
        </a:lnSpc>
        <a:spcBef>
          <a:spcPts val="600"/>
        </a:spcBef>
        <a:buClr>
          <a:schemeClr val="accent6"/>
        </a:buClr>
        <a:buFont typeface="Arial" pitchFamily="34" charset="0"/>
        <a:buChar char="–"/>
        <a:defRPr sz="1100" kern="1200" baseline="0">
          <a:solidFill>
            <a:schemeClr val="tx1"/>
          </a:solidFill>
          <a:latin typeface="+mn-lt"/>
          <a:ea typeface="+mn-ea"/>
          <a:cs typeface="+mn-cs"/>
        </a:defRPr>
      </a:lvl8pPr>
      <a:lvl9pPr marL="1028700" indent="-114300" algn="l" defTabSz="1018879" rtl="0" eaLnBrk="1" latinLnBrk="0" hangingPunct="1">
        <a:lnSpc>
          <a:spcPct val="100000"/>
        </a:lnSpc>
        <a:spcBef>
          <a:spcPts val="600"/>
        </a:spcBef>
        <a:buClr>
          <a:schemeClr val="accent6"/>
        </a:buClr>
        <a:buFont typeface="Arial" pitchFamily="34" charset="0"/>
        <a:buChar char="•"/>
        <a:defRPr sz="11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2" userDrawn="1">
          <p15:clr>
            <a:srgbClr val="C35EA4"/>
          </p15:clr>
        </p15:guide>
        <p15:guide id="2" pos="9360" userDrawn="1">
          <p15:clr>
            <a:srgbClr val="C35EA4"/>
          </p15:clr>
        </p15:guide>
        <p15:guide id="3" orient="horz" pos="432" userDrawn="1">
          <p15:clr>
            <a:srgbClr val="C35EA4"/>
          </p15:clr>
        </p15:guide>
        <p15:guide id="4" orient="horz" pos="5930" userDrawn="1">
          <p15:clr>
            <a:srgbClr val="C35EA4"/>
          </p15:clr>
        </p15:guide>
        <p15:guide id="5" pos="2931"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7F47E3D-FAB4-41B1-9E29-C7B20A0FA0DA}"/>
              </a:ext>
            </a:extLst>
          </p:cNvPr>
          <p:cNvSpPr/>
          <p:nvPr/>
        </p:nvSpPr>
        <p:spPr bwMode="gray">
          <a:xfrm>
            <a:off x="-45720" y="-72303"/>
            <a:ext cx="15636240" cy="2743200"/>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 name="Title 1">
            <a:extLst>
              <a:ext uri="{FF2B5EF4-FFF2-40B4-BE49-F238E27FC236}">
                <a16:creationId xmlns:a16="http://schemas.microsoft.com/office/drawing/2014/main" id="{C67E41C5-D075-41B4-90A9-52A6B139BA2A}"/>
              </a:ext>
            </a:extLst>
          </p:cNvPr>
          <p:cNvSpPr>
            <a:spLocks noGrp="1"/>
          </p:cNvSpPr>
          <p:nvPr>
            <p:ph type="title"/>
          </p:nvPr>
        </p:nvSpPr>
        <p:spPr>
          <a:xfrm>
            <a:off x="685800" y="1353360"/>
            <a:ext cx="11619493" cy="443198"/>
          </a:xfrm>
        </p:spPr>
        <p:txBody>
          <a:bodyPr/>
          <a:lstStyle/>
          <a:p>
            <a:r>
              <a:rPr lang="en-US" dirty="0">
                <a:solidFill>
                  <a:schemeClr val="tx1"/>
                </a:solidFill>
              </a:rPr>
              <a:t>Decision-Making Matrix</a:t>
            </a:r>
          </a:p>
        </p:txBody>
      </p:sp>
      <p:pic>
        <p:nvPicPr>
          <p:cNvPr id="3" name="Graphic 2">
            <a:extLst>
              <a:ext uri="{FF2B5EF4-FFF2-40B4-BE49-F238E27FC236}">
                <a16:creationId xmlns:a16="http://schemas.microsoft.com/office/drawing/2014/main" id="{F3195092-4519-4D04-9A1B-192E7799222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gray">
          <a:xfrm>
            <a:off x="488727" y="9190765"/>
            <a:ext cx="1737250" cy="483443"/>
          </a:xfrm>
          <a:prstGeom prst="rect">
            <a:avLst/>
          </a:prstGeom>
        </p:spPr>
      </p:pic>
      <p:cxnSp>
        <p:nvCxnSpPr>
          <p:cNvPr id="13" name="Straight Connector 12">
            <a:extLst>
              <a:ext uri="{FF2B5EF4-FFF2-40B4-BE49-F238E27FC236}">
                <a16:creationId xmlns:a16="http://schemas.microsoft.com/office/drawing/2014/main" id="{A649F8AE-D676-49FB-93E2-225723F954D3}"/>
              </a:ext>
            </a:extLst>
          </p:cNvPr>
          <p:cNvCxnSpPr/>
          <p:nvPr/>
        </p:nvCxnSpPr>
        <p:spPr bwMode="gray">
          <a:xfrm>
            <a:off x="7738213" y="3097989"/>
            <a:ext cx="0" cy="5943600"/>
          </a:xfrm>
          <a:prstGeom prst="line">
            <a:avLst/>
          </a:prstGeom>
          <a:ln>
            <a:headEnd type="none"/>
            <a:tailEnd type="none"/>
          </a:ln>
        </p:spPr>
        <p:style>
          <a:lnRef idx="1">
            <a:schemeClr val="accent6"/>
          </a:lnRef>
          <a:fillRef idx="0">
            <a:schemeClr val="accent6"/>
          </a:fillRef>
          <a:effectRef idx="0">
            <a:schemeClr val="accent6"/>
          </a:effectRef>
          <a:fontRef idx="minor">
            <a:schemeClr val="tx1"/>
          </a:fontRef>
        </p:style>
      </p:cxnSp>
      <p:sp>
        <p:nvSpPr>
          <p:cNvPr id="14" name="TextBox 13">
            <a:extLst>
              <a:ext uri="{FF2B5EF4-FFF2-40B4-BE49-F238E27FC236}">
                <a16:creationId xmlns:a16="http://schemas.microsoft.com/office/drawing/2014/main" id="{D38A56DD-F5F3-4441-AAE9-7E4B0750A5C4}"/>
              </a:ext>
            </a:extLst>
          </p:cNvPr>
          <p:cNvSpPr txBox="1"/>
          <p:nvPr/>
        </p:nvSpPr>
        <p:spPr bwMode="gray">
          <a:xfrm>
            <a:off x="2399931" y="9535709"/>
            <a:ext cx="4097651" cy="138499"/>
          </a:xfrm>
          <a:prstGeom prst="rect">
            <a:avLst/>
          </a:prstGeom>
          <a:noFill/>
        </p:spPr>
        <p:txBody>
          <a:bodyPr wrap="square" lIns="0" tIns="0" rIns="0" bIns="0" rtlCol="0">
            <a:spAutoFit/>
          </a:bodyPr>
          <a:lstStyle/>
          <a:p>
            <a:pPr>
              <a:spcBef>
                <a:spcPts val="600"/>
              </a:spcBef>
              <a:buClr>
                <a:schemeClr val="accent6"/>
              </a:buClr>
            </a:pPr>
            <a:r>
              <a:rPr lang="en-US" sz="900" dirty="0">
                <a:solidFill>
                  <a:schemeClr val="accent2"/>
                </a:solidFill>
              </a:rPr>
              <a:t>© 2020 Advisory Board ● All rights reserved ● </a:t>
            </a:r>
            <a:r>
              <a:rPr lang="en-US" sz="900" b="1" dirty="0">
                <a:solidFill>
                  <a:schemeClr val="accent2"/>
                </a:solidFill>
              </a:rPr>
              <a:t>advisory.com</a:t>
            </a:r>
          </a:p>
        </p:txBody>
      </p:sp>
      <p:sp>
        <p:nvSpPr>
          <p:cNvPr id="16" name="Title 1">
            <a:extLst>
              <a:ext uri="{FF2B5EF4-FFF2-40B4-BE49-F238E27FC236}">
                <a16:creationId xmlns:a16="http://schemas.microsoft.com/office/drawing/2014/main" id="{D01AFDCC-9120-4217-A3F8-8039675AA0F8}"/>
              </a:ext>
            </a:extLst>
          </p:cNvPr>
          <p:cNvSpPr txBox="1">
            <a:spLocks/>
          </p:cNvSpPr>
          <p:nvPr/>
        </p:nvSpPr>
        <p:spPr bwMode="gray">
          <a:xfrm>
            <a:off x="685800" y="1885052"/>
            <a:ext cx="11619493" cy="304699"/>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sz="2200" dirty="0">
                <a:solidFill>
                  <a:schemeClr val="tx1"/>
                </a:solidFill>
              </a:rPr>
              <a:t>Proactively scope stakeholder roles to improve decision-making</a:t>
            </a:r>
          </a:p>
        </p:txBody>
      </p:sp>
      <p:sp>
        <p:nvSpPr>
          <p:cNvPr id="4" name="TextBox 3">
            <a:extLst>
              <a:ext uri="{FF2B5EF4-FFF2-40B4-BE49-F238E27FC236}">
                <a16:creationId xmlns:a16="http://schemas.microsoft.com/office/drawing/2014/main" id="{FE52555E-4586-4FEE-AC11-B9FD8552D155}"/>
              </a:ext>
            </a:extLst>
          </p:cNvPr>
          <p:cNvSpPr txBox="1"/>
          <p:nvPr/>
        </p:nvSpPr>
        <p:spPr bwMode="gray">
          <a:xfrm>
            <a:off x="685799" y="3036042"/>
            <a:ext cx="6710791" cy="6067495"/>
          </a:xfrm>
          <a:prstGeom prst="rect">
            <a:avLst/>
          </a:prstGeom>
          <a:noFill/>
        </p:spPr>
        <p:txBody>
          <a:bodyPr wrap="square" lIns="0" tIns="0" rIns="0" bIns="0" rtlCol="0">
            <a:spAutoFit/>
          </a:bodyPr>
          <a:lstStyle/>
          <a:p>
            <a:pPr>
              <a:lnSpc>
                <a:spcPct val="110000"/>
              </a:lnSpc>
              <a:spcBef>
                <a:spcPts val="300"/>
              </a:spcBef>
            </a:pPr>
            <a:r>
              <a:rPr lang="en-US" sz="1200" dirty="0">
                <a:solidFill>
                  <a:schemeClr val="bg1"/>
                </a:solidFill>
              </a:rPr>
              <a:t>As independent groups distribute power between the board, executive team, committees, and shareholders, it’s important to clarify whose job is whose, and which leadership body ultimately </a:t>
            </a:r>
            <a:br>
              <a:rPr lang="en-US" sz="1200" dirty="0">
                <a:solidFill>
                  <a:schemeClr val="bg1"/>
                </a:solidFill>
              </a:rPr>
            </a:br>
            <a:r>
              <a:rPr lang="en-US" sz="1200" dirty="0">
                <a:solidFill>
                  <a:schemeClr val="bg1"/>
                </a:solidFill>
              </a:rPr>
              <a:t>has final decision-making authority. To the right, we’ve defined each group’s role at a high-level. Then, on the following pages, we’ve provided our recommendation for the board, executive team, committee, and shareholder’s responsibilities in some common decisions at independent groups. </a:t>
            </a:r>
            <a:br>
              <a:rPr lang="en-US" sz="1200" dirty="0">
                <a:solidFill>
                  <a:schemeClr val="bg1"/>
                </a:solidFill>
              </a:rPr>
            </a:br>
            <a:br>
              <a:rPr lang="en-US" sz="1200" dirty="0">
                <a:solidFill>
                  <a:schemeClr val="bg1"/>
                </a:solidFill>
              </a:rPr>
            </a:br>
            <a:r>
              <a:rPr lang="en-US" sz="1200" dirty="0">
                <a:solidFill>
                  <a:schemeClr val="bg1"/>
                </a:solidFill>
              </a:rPr>
              <a:t>Below, we’ve included some guidance for how to use this document:</a:t>
            </a:r>
            <a:br>
              <a:rPr lang="en-US" sz="1200" dirty="0">
                <a:solidFill>
                  <a:schemeClr val="bg1"/>
                </a:solidFill>
              </a:rPr>
            </a:br>
            <a:endParaRPr lang="en-US" sz="1200" dirty="0">
              <a:solidFill>
                <a:schemeClr val="bg1"/>
              </a:solidFill>
            </a:endParaRPr>
          </a:p>
          <a:p>
            <a:pPr marL="171450" indent="-171450">
              <a:lnSpc>
                <a:spcPct val="110000"/>
              </a:lnSpc>
              <a:spcBef>
                <a:spcPts val="300"/>
              </a:spcBef>
              <a:buClr>
                <a:schemeClr val="accent6"/>
              </a:buClr>
              <a:buFont typeface="Arial" panose="020B0604020202020204" pitchFamily="34" charset="0"/>
              <a:buChar char="•"/>
            </a:pPr>
            <a:r>
              <a:rPr lang="en-US" sz="1200" b="1" dirty="0">
                <a:solidFill>
                  <a:schemeClr val="bg1"/>
                </a:solidFill>
              </a:rPr>
              <a:t>Proactively assign roles </a:t>
            </a:r>
            <a:r>
              <a:rPr lang="en-US" sz="1200" b="1" i="1" dirty="0">
                <a:solidFill>
                  <a:schemeClr val="bg1"/>
                </a:solidFill>
              </a:rPr>
              <a:t>before</a:t>
            </a:r>
            <a:r>
              <a:rPr lang="en-US" sz="1200" b="1" dirty="0">
                <a:solidFill>
                  <a:schemeClr val="bg1"/>
                </a:solidFill>
              </a:rPr>
              <a:t> decisions are made: </a:t>
            </a:r>
            <a:r>
              <a:rPr lang="en-US" sz="1200" dirty="0">
                <a:solidFill>
                  <a:schemeClr val="bg1"/>
                </a:solidFill>
              </a:rPr>
              <a:t>Not only does this ensure that everyone understands their role, it can also prevent pushback that leaders may receive after decisions </a:t>
            </a:r>
            <a:br>
              <a:rPr lang="en-US" sz="1200" dirty="0">
                <a:solidFill>
                  <a:schemeClr val="bg1"/>
                </a:solidFill>
              </a:rPr>
            </a:br>
            <a:r>
              <a:rPr lang="en-US" sz="1200" dirty="0">
                <a:solidFill>
                  <a:schemeClr val="bg1"/>
                </a:solidFill>
              </a:rPr>
              <a:t>are made. Being upfront about everyone’s role in the decision-making process helps manage expectations and surface any resistance that may be more about a person’s role in the decision rather than the decision itself.</a:t>
            </a:r>
          </a:p>
          <a:p>
            <a:pPr marL="171450" indent="-171450">
              <a:lnSpc>
                <a:spcPct val="110000"/>
              </a:lnSpc>
              <a:spcBef>
                <a:spcPts val="300"/>
              </a:spcBef>
              <a:buClr>
                <a:schemeClr val="accent6"/>
              </a:buClr>
              <a:buFont typeface="Arial" panose="020B0604020202020204" pitchFamily="34" charset="0"/>
              <a:buChar char="•"/>
            </a:pPr>
            <a:endParaRPr lang="en-US" sz="1200" dirty="0">
              <a:solidFill>
                <a:schemeClr val="bg1"/>
              </a:solidFill>
            </a:endParaRPr>
          </a:p>
          <a:p>
            <a:pPr marL="171450" indent="-171450">
              <a:lnSpc>
                <a:spcPct val="110000"/>
              </a:lnSpc>
              <a:spcBef>
                <a:spcPts val="300"/>
              </a:spcBef>
              <a:buClr>
                <a:schemeClr val="accent6"/>
              </a:buClr>
              <a:buFont typeface="Arial" panose="020B0604020202020204" pitchFamily="34" charset="0"/>
              <a:buChar char="•"/>
            </a:pPr>
            <a:r>
              <a:rPr lang="en-US" sz="1200" b="1" dirty="0">
                <a:solidFill>
                  <a:schemeClr val="bg1"/>
                </a:solidFill>
              </a:rPr>
              <a:t>Make this a living document: </a:t>
            </a:r>
            <a:r>
              <a:rPr lang="en-US" sz="1200" dirty="0">
                <a:solidFill>
                  <a:schemeClr val="bg1"/>
                </a:solidFill>
              </a:rPr>
              <a:t>We’ve included our recommendations for each role based on our best practice research but you may make changes in line with your organization’s dynamics and preferences. Similarly, you may add or remove decisions from this matrix. Importantly, as new decisions come up that aren’t included, proactively assign roles before the decision is made.</a:t>
            </a:r>
            <a:br>
              <a:rPr lang="en-US" sz="1200" dirty="0">
                <a:solidFill>
                  <a:schemeClr val="bg1"/>
                </a:solidFill>
              </a:rPr>
            </a:br>
            <a:r>
              <a:rPr lang="en-US" sz="1200" dirty="0">
                <a:solidFill>
                  <a:schemeClr val="bg1"/>
                </a:solidFill>
              </a:rPr>
              <a:t> </a:t>
            </a:r>
          </a:p>
          <a:p>
            <a:pPr marL="171450" indent="-171450">
              <a:lnSpc>
                <a:spcPct val="110000"/>
              </a:lnSpc>
              <a:spcBef>
                <a:spcPts val="300"/>
              </a:spcBef>
              <a:buClr>
                <a:schemeClr val="accent6"/>
              </a:buClr>
              <a:buFont typeface="Arial" panose="020B0604020202020204" pitchFamily="34" charset="0"/>
              <a:buChar char="•"/>
            </a:pPr>
            <a:r>
              <a:rPr lang="en-US" sz="1200" b="1" dirty="0">
                <a:solidFill>
                  <a:schemeClr val="bg1"/>
                </a:solidFill>
              </a:rPr>
              <a:t>Don’t underestimate your committees: </a:t>
            </a:r>
            <a:r>
              <a:rPr lang="en-US" sz="1200" dirty="0">
                <a:solidFill>
                  <a:schemeClr val="bg1"/>
                </a:solidFill>
              </a:rPr>
              <a:t>In our research, we’ve found that most groups focus </a:t>
            </a:r>
            <a:br>
              <a:rPr lang="en-US" sz="1200" dirty="0">
                <a:solidFill>
                  <a:schemeClr val="bg1"/>
                </a:solidFill>
              </a:rPr>
            </a:br>
            <a:r>
              <a:rPr lang="en-US" sz="1200" dirty="0">
                <a:solidFill>
                  <a:schemeClr val="bg1"/>
                </a:solidFill>
              </a:rPr>
              <a:t>on the board and executive team’s roles, but fail to leverage committees to their full potential. </a:t>
            </a:r>
            <a:br>
              <a:rPr lang="en-US" sz="1200" dirty="0">
                <a:solidFill>
                  <a:schemeClr val="bg1"/>
                </a:solidFill>
              </a:rPr>
            </a:br>
            <a:r>
              <a:rPr lang="en-US" sz="1200" dirty="0">
                <a:solidFill>
                  <a:schemeClr val="bg1"/>
                </a:solidFill>
              </a:rPr>
              <a:t>We suggest defining the committee’s role in each decision </a:t>
            </a:r>
            <a:r>
              <a:rPr lang="en-US" sz="1200" i="1" dirty="0">
                <a:solidFill>
                  <a:schemeClr val="bg1"/>
                </a:solidFill>
              </a:rPr>
              <a:t>first</a:t>
            </a:r>
            <a:r>
              <a:rPr lang="en-US" sz="1200" dirty="0">
                <a:solidFill>
                  <a:schemeClr val="bg1"/>
                </a:solidFill>
              </a:rPr>
              <a:t> to ensure that their role is given adequate weight and scoped appropriately. This also helps free up your board and executive team to spend time on the work that only they can do.</a:t>
            </a:r>
            <a:br>
              <a:rPr lang="en-US" sz="1200" dirty="0">
                <a:solidFill>
                  <a:schemeClr val="bg1"/>
                </a:solidFill>
              </a:rPr>
            </a:br>
            <a:endParaRPr lang="en-US" sz="1200" dirty="0">
              <a:solidFill>
                <a:schemeClr val="bg1"/>
              </a:solidFill>
            </a:endParaRPr>
          </a:p>
          <a:p>
            <a:pPr marL="171450" indent="-171450">
              <a:lnSpc>
                <a:spcPct val="110000"/>
              </a:lnSpc>
              <a:spcBef>
                <a:spcPts val="300"/>
              </a:spcBef>
              <a:buFont typeface="Arial" panose="020B0604020202020204" pitchFamily="34" charset="0"/>
              <a:buChar char="•"/>
            </a:pPr>
            <a:r>
              <a:rPr lang="en-US" sz="1200" b="1" dirty="0">
                <a:solidFill>
                  <a:schemeClr val="bg1"/>
                </a:solidFill>
              </a:rPr>
              <a:t>Socialize this document: </a:t>
            </a:r>
            <a:r>
              <a:rPr lang="en-US" sz="1200" dirty="0">
                <a:solidFill>
                  <a:schemeClr val="bg1"/>
                </a:solidFill>
              </a:rPr>
              <a:t>We encourage you to share this document with all stakeholders at your group to ensure that everyone understands their role in the decision-making process—especially shareholders and frontline physicians. </a:t>
            </a:r>
          </a:p>
        </p:txBody>
      </p:sp>
      <p:grpSp>
        <p:nvGrpSpPr>
          <p:cNvPr id="26" name="Group 25">
            <a:extLst>
              <a:ext uri="{FF2B5EF4-FFF2-40B4-BE49-F238E27FC236}">
                <a16:creationId xmlns:a16="http://schemas.microsoft.com/office/drawing/2014/main" id="{91D89513-305C-4743-B1C2-AFBEDF14CC3D}"/>
              </a:ext>
            </a:extLst>
          </p:cNvPr>
          <p:cNvGrpSpPr/>
          <p:nvPr/>
        </p:nvGrpSpPr>
        <p:grpSpPr>
          <a:xfrm>
            <a:off x="8079836" y="3036042"/>
            <a:ext cx="6395578" cy="5838776"/>
            <a:chOff x="8079836" y="3216182"/>
            <a:chExt cx="6395578" cy="5838776"/>
          </a:xfrm>
        </p:grpSpPr>
        <p:grpSp>
          <p:nvGrpSpPr>
            <p:cNvPr id="22" name="Group 21">
              <a:extLst>
                <a:ext uri="{FF2B5EF4-FFF2-40B4-BE49-F238E27FC236}">
                  <a16:creationId xmlns:a16="http://schemas.microsoft.com/office/drawing/2014/main" id="{3FFF1526-931A-4A4A-AAB2-24DCE006F4FB}"/>
                </a:ext>
              </a:extLst>
            </p:cNvPr>
            <p:cNvGrpSpPr/>
            <p:nvPr/>
          </p:nvGrpSpPr>
          <p:grpSpPr>
            <a:xfrm>
              <a:off x="8079836" y="3216182"/>
              <a:ext cx="6364577" cy="835293"/>
              <a:chOff x="8079836" y="3712125"/>
              <a:chExt cx="6364577" cy="835293"/>
            </a:xfrm>
          </p:grpSpPr>
          <p:sp>
            <p:nvSpPr>
              <p:cNvPr id="5" name="TextBox 4">
                <a:extLst>
                  <a:ext uri="{FF2B5EF4-FFF2-40B4-BE49-F238E27FC236}">
                    <a16:creationId xmlns:a16="http://schemas.microsoft.com/office/drawing/2014/main" id="{26AB8F3E-1B74-4035-BA6A-8CD685C679AA}"/>
                  </a:ext>
                </a:extLst>
              </p:cNvPr>
              <p:cNvSpPr txBox="1"/>
              <p:nvPr/>
            </p:nvSpPr>
            <p:spPr bwMode="gray">
              <a:xfrm>
                <a:off x="9021248" y="3712125"/>
                <a:ext cx="5423165" cy="835293"/>
              </a:xfrm>
              <a:prstGeom prst="rect">
                <a:avLst/>
              </a:prstGeom>
              <a:noFill/>
            </p:spPr>
            <p:txBody>
              <a:bodyPr wrap="square" lIns="0" tIns="0" rIns="0" bIns="0" rtlCol="0">
                <a:spAutoFit/>
              </a:bodyPr>
              <a:lstStyle/>
              <a:p>
                <a:pPr>
                  <a:lnSpc>
                    <a:spcPct val="110000"/>
                  </a:lnSpc>
                  <a:spcBef>
                    <a:spcPts val="300"/>
                  </a:spcBef>
                </a:pPr>
                <a:r>
                  <a:rPr lang="en-US" sz="1200" b="1" dirty="0">
                    <a:solidFill>
                      <a:schemeClr val="bg1"/>
                    </a:solidFill>
                  </a:rPr>
                  <a:t>Committees</a:t>
                </a:r>
                <a:r>
                  <a:rPr lang="en-US" sz="1200" dirty="0">
                    <a:solidFill>
                      <a:schemeClr val="bg1"/>
                    </a:solidFill>
                  </a:rPr>
                  <a:t>: Deliberates proposals, hashes out details, brings </a:t>
                </a:r>
                <a:br>
                  <a:rPr lang="en-US" sz="1200" dirty="0">
                    <a:solidFill>
                      <a:schemeClr val="bg1"/>
                    </a:solidFill>
                  </a:rPr>
                </a:br>
                <a:r>
                  <a:rPr lang="en-US" sz="1200" dirty="0">
                    <a:solidFill>
                      <a:schemeClr val="bg1"/>
                    </a:solidFill>
                  </a:rPr>
                  <a:t>recommendations to the board, and provides the physician perspective. </a:t>
                </a:r>
              </a:p>
              <a:p>
                <a:pPr>
                  <a:lnSpc>
                    <a:spcPct val="110000"/>
                  </a:lnSpc>
                  <a:spcBef>
                    <a:spcPts val="300"/>
                  </a:spcBef>
                </a:pPr>
                <a:r>
                  <a:rPr lang="en-US" sz="1200" i="1" dirty="0">
                    <a:solidFill>
                      <a:schemeClr val="accent6"/>
                    </a:solidFill>
                  </a:rPr>
                  <a:t>Includes: </a:t>
                </a:r>
                <a:r>
                  <a:rPr lang="en-US" sz="1200" dirty="0">
                    <a:solidFill>
                      <a:schemeClr val="bg1"/>
                    </a:solidFill>
                  </a:rPr>
                  <a:t>Shareholders and frontline physicians. A representative from </a:t>
                </a:r>
                <a:br>
                  <a:rPr lang="en-US" sz="1200" dirty="0">
                    <a:solidFill>
                      <a:schemeClr val="bg1"/>
                    </a:solidFill>
                  </a:rPr>
                </a:br>
                <a:r>
                  <a:rPr lang="en-US" sz="1200" dirty="0">
                    <a:solidFill>
                      <a:schemeClr val="bg1"/>
                    </a:solidFill>
                  </a:rPr>
                  <a:t>the board or executive team may sit on strategically important committees.</a:t>
                </a:r>
              </a:p>
            </p:txBody>
          </p:sp>
          <p:pic>
            <p:nvPicPr>
              <p:cNvPr id="10" name="Picture 9">
                <a:extLst>
                  <a:ext uri="{FF2B5EF4-FFF2-40B4-BE49-F238E27FC236}">
                    <a16:creationId xmlns:a16="http://schemas.microsoft.com/office/drawing/2014/main" id="{E8BC975E-A072-4A48-AB2D-C71756AAA0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8079836" y="3901171"/>
                <a:ext cx="664464" cy="457200"/>
              </a:xfrm>
              <a:prstGeom prst="rect">
                <a:avLst/>
              </a:prstGeom>
            </p:spPr>
          </p:pic>
        </p:grpSp>
        <p:grpSp>
          <p:nvGrpSpPr>
            <p:cNvPr id="23" name="Group 22">
              <a:extLst>
                <a:ext uri="{FF2B5EF4-FFF2-40B4-BE49-F238E27FC236}">
                  <a16:creationId xmlns:a16="http://schemas.microsoft.com/office/drawing/2014/main" id="{73DB1E0A-1EAF-44C4-9D4E-1C8338B73985}"/>
                </a:ext>
              </a:extLst>
            </p:cNvPr>
            <p:cNvGrpSpPr/>
            <p:nvPr/>
          </p:nvGrpSpPr>
          <p:grpSpPr>
            <a:xfrm>
              <a:off x="8137748" y="4896064"/>
              <a:ext cx="6306665" cy="836063"/>
              <a:chOff x="8137748" y="4676795"/>
              <a:chExt cx="6306665" cy="836063"/>
            </a:xfrm>
          </p:grpSpPr>
          <p:pic>
            <p:nvPicPr>
              <p:cNvPr id="8" name="Picture 7">
                <a:extLst>
                  <a:ext uri="{FF2B5EF4-FFF2-40B4-BE49-F238E27FC236}">
                    <a16:creationId xmlns:a16="http://schemas.microsoft.com/office/drawing/2014/main" id="{0D057DA9-F515-46C7-A9E2-F180E17A7170}"/>
                  </a:ext>
                </a:extLst>
              </p:cNvPr>
              <p:cNvPicPr>
                <a:picLocks/>
              </p:cNvPicPr>
              <p:nvPr/>
            </p:nvPicPr>
            <p:blipFill>
              <a:blip r:embed="rId5">
                <a:extLst>
                  <a:ext uri="{28A0092B-C50C-407E-A947-70E740481C1C}">
                    <a14:useLocalDpi xmlns:a14="http://schemas.microsoft.com/office/drawing/2010/main" val="0"/>
                  </a:ext>
                </a:extLst>
              </a:blip>
              <a:stretch>
                <a:fillRect/>
              </a:stretch>
            </p:blipFill>
            <p:spPr bwMode="gray">
              <a:xfrm>
                <a:off x="8137748" y="4820506"/>
                <a:ext cx="548640" cy="548640"/>
              </a:xfrm>
              <a:prstGeom prst="rect">
                <a:avLst/>
              </a:prstGeom>
            </p:spPr>
          </p:pic>
          <p:sp>
            <p:nvSpPr>
              <p:cNvPr id="17" name="TextBox 16">
                <a:extLst>
                  <a:ext uri="{FF2B5EF4-FFF2-40B4-BE49-F238E27FC236}">
                    <a16:creationId xmlns:a16="http://schemas.microsoft.com/office/drawing/2014/main" id="{EAC59C4F-C333-40E0-9B97-AA49F33AB645}"/>
                  </a:ext>
                </a:extLst>
              </p:cNvPr>
              <p:cNvSpPr txBox="1"/>
              <p:nvPr/>
            </p:nvSpPr>
            <p:spPr bwMode="gray">
              <a:xfrm>
                <a:off x="9021248" y="4676795"/>
                <a:ext cx="5423165" cy="836063"/>
              </a:xfrm>
              <a:prstGeom prst="rect">
                <a:avLst/>
              </a:prstGeom>
              <a:noFill/>
            </p:spPr>
            <p:txBody>
              <a:bodyPr wrap="square" lIns="0" tIns="0" rIns="0" bIns="0" rtlCol="0">
                <a:spAutoFit/>
              </a:bodyPr>
              <a:lstStyle/>
              <a:p>
                <a:pPr>
                  <a:lnSpc>
                    <a:spcPct val="110000"/>
                  </a:lnSpc>
                  <a:spcBef>
                    <a:spcPts val="300"/>
                  </a:spcBef>
                </a:pPr>
                <a:r>
                  <a:rPr lang="en-US" sz="1200" b="1" dirty="0">
                    <a:solidFill>
                      <a:schemeClr val="bg1"/>
                    </a:solidFill>
                  </a:rPr>
                  <a:t>Board:</a:t>
                </a:r>
                <a:r>
                  <a:rPr lang="en-US" sz="1200" dirty="0">
                    <a:solidFill>
                      <a:schemeClr val="bg1"/>
                    </a:solidFill>
                  </a:rPr>
                  <a:t> Governs the group, sets vision, determines strategy, and </a:t>
                </a:r>
                <a:br>
                  <a:rPr lang="en-US" sz="1200" dirty="0">
                    <a:solidFill>
                      <a:schemeClr val="bg1"/>
                    </a:solidFill>
                  </a:rPr>
                </a:br>
                <a:r>
                  <a:rPr lang="en-US" sz="1200" dirty="0">
                    <a:solidFill>
                      <a:schemeClr val="bg1"/>
                    </a:solidFill>
                  </a:rPr>
                  <a:t>takes responsibility for group’s overall direction and well-being.</a:t>
                </a:r>
              </a:p>
              <a:p>
                <a:pPr>
                  <a:lnSpc>
                    <a:spcPct val="110000"/>
                  </a:lnSpc>
                  <a:spcBef>
                    <a:spcPts val="300"/>
                  </a:spcBef>
                </a:pPr>
                <a:r>
                  <a:rPr lang="en-US" sz="1200" i="1" dirty="0">
                    <a:solidFill>
                      <a:schemeClr val="accent6"/>
                    </a:solidFill>
                  </a:rPr>
                  <a:t>Includes: </a:t>
                </a:r>
                <a:r>
                  <a:rPr lang="en-US" sz="1200" dirty="0">
                    <a:solidFill>
                      <a:schemeClr val="bg1"/>
                    </a:solidFill>
                  </a:rPr>
                  <a:t>Elected physician board members. Some groups also invite </a:t>
                </a:r>
                <a:br>
                  <a:rPr lang="en-US" sz="1200" dirty="0">
                    <a:solidFill>
                      <a:schemeClr val="bg1"/>
                    </a:solidFill>
                  </a:rPr>
                </a:br>
                <a:r>
                  <a:rPr lang="en-US" sz="1200" dirty="0">
                    <a:solidFill>
                      <a:schemeClr val="bg1"/>
                    </a:solidFill>
                  </a:rPr>
                  <a:t>external members to sit on the board such as community business leaders.</a:t>
                </a:r>
                <a:endParaRPr lang="en-US" sz="1200" dirty="0">
                  <a:solidFill>
                    <a:schemeClr val="bg1"/>
                  </a:solidFill>
                  <a:latin typeface="+mj-lt"/>
                </a:endParaRPr>
              </a:p>
            </p:txBody>
          </p:sp>
        </p:grpSp>
        <p:grpSp>
          <p:nvGrpSpPr>
            <p:cNvPr id="24" name="Group 23">
              <a:extLst>
                <a:ext uri="{FF2B5EF4-FFF2-40B4-BE49-F238E27FC236}">
                  <a16:creationId xmlns:a16="http://schemas.microsoft.com/office/drawing/2014/main" id="{CEBCAD04-9850-44D4-952F-5BD8473BF831}"/>
                </a:ext>
              </a:extLst>
            </p:cNvPr>
            <p:cNvGrpSpPr/>
            <p:nvPr/>
          </p:nvGrpSpPr>
          <p:grpSpPr>
            <a:xfrm>
              <a:off x="8209681" y="6576716"/>
              <a:ext cx="6234732" cy="594458"/>
              <a:chOff x="8209681" y="5720396"/>
              <a:chExt cx="6234732" cy="594458"/>
            </a:xfrm>
          </p:grpSpPr>
          <p:pic>
            <p:nvPicPr>
              <p:cNvPr id="9" name="Picture 8">
                <a:extLst>
                  <a:ext uri="{FF2B5EF4-FFF2-40B4-BE49-F238E27FC236}">
                    <a16:creationId xmlns:a16="http://schemas.microsoft.com/office/drawing/2014/main" id="{997BE1B2-5CD4-41A4-8B33-958D820307A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209681" y="5743305"/>
                <a:ext cx="404775" cy="548640"/>
              </a:xfrm>
              <a:prstGeom prst="rect">
                <a:avLst/>
              </a:prstGeom>
            </p:spPr>
          </p:pic>
          <p:sp>
            <p:nvSpPr>
              <p:cNvPr id="18" name="TextBox 17">
                <a:extLst>
                  <a:ext uri="{FF2B5EF4-FFF2-40B4-BE49-F238E27FC236}">
                    <a16:creationId xmlns:a16="http://schemas.microsoft.com/office/drawing/2014/main" id="{62EB933E-3FF2-424C-A212-B17EBE337D69}"/>
                  </a:ext>
                </a:extLst>
              </p:cNvPr>
              <p:cNvSpPr txBox="1"/>
              <p:nvPr/>
            </p:nvSpPr>
            <p:spPr bwMode="gray">
              <a:xfrm>
                <a:off x="9021248" y="5720396"/>
                <a:ext cx="5423165" cy="594458"/>
              </a:xfrm>
              <a:prstGeom prst="rect">
                <a:avLst/>
              </a:prstGeom>
              <a:noFill/>
            </p:spPr>
            <p:txBody>
              <a:bodyPr wrap="square" lIns="0" tIns="0" rIns="0" bIns="0" rtlCol="0">
                <a:spAutoFit/>
              </a:bodyPr>
              <a:lstStyle/>
              <a:p>
                <a:pPr>
                  <a:lnSpc>
                    <a:spcPct val="110000"/>
                  </a:lnSpc>
                  <a:spcBef>
                    <a:spcPts val="300"/>
                  </a:spcBef>
                </a:pPr>
                <a:r>
                  <a:rPr lang="en-US" sz="1200" b="1" dirty="0">
                    <a:solidFill>
                      <a:schemeClr val="bg1"/>
                    </a:solidFill>
                  </a:rPr>
                  <a:t>Executive Team: </a:t>
                </a:r>
                <a:r>
                  <a:rPr lang="en-US" sz="1200" dirty="0">
                    <a:solidFill>
                      <a:schemeClr val="bg1"/>
                    </a:solidFill>
                  </a:rPr>
                  <a:t>Executes group strategy, manages day-to-day </a:t>
                </a:r>
                <a:br>
                  <a:rPr lang="en-US" sz="1200" dirty="0">
                    <a:solidFill>
                      <a:schemeClr val="bg1"/>
                    </a:solidFill>
                  </a:rPr>
                </a:br>
                <a:r>
                  <a:rPr lang="en-US" sz="1200" dirty="0">
                    <a:solidFill>
                      <a:schemeClr val="bg1"/>
                    </a:solidFill>
                  </a:rPr>
                  <a:t>operations, implements initiatives, and runs the group’s business.</a:t>
                </a:r>
                <a:br>
                  <a:rPr lang="en-US" sz="1200" dirty="0">
                    <a:solidFill>
                      <a:schemeClr val="bg1"/>
                    </a:solidFill>
                  </a:rPr>
                </a:br>
                <a:r>
                  <a:rPr lang="en-US" sz="1200" i="1" dirty="0">
                    <a:solidFill>
                      <a:schemeClr val="accent6"/>
                    </a:solidFill>
                  </a:rPr>
                  <a:t>Includes: </a:t>
                </a:r>
                <a:r>
                  <a:rPr lang="en-US" sz="1200" dirty="0">
                    <a:solidFill>
                      <a:schemeClr val="bg1"/>
                    </a:solidFill>
                  </a:rPr>
                  <a:t>C-Suite, executives, and other administrative leaders.</a:t>
                </a:r>
                <a:endParaRPr lang="en-US" sz="1200" dirty="0">
                  <a:solidFill>
                    <a:schemeClr val="bg1"/>
                  </a:solidFill>
                  <a:latin typeface="+mj-lt"/>
                </a:endParaRPr>
              </a:p>
            </p:txBody>
          </p:sp>
        </p:grpSp>
        <p:grpSp>
          <p:nvGrpSpPr>
            <p:cNvPr id="25" name="Group 24">
              <a:extLst>
                <a:ext uri="{FF2B5EF4-FFF2-40B4-BE49-F238E27FC236}">
                  <a16:creationId xmlns:a16="http://schemas.microsoft.com/office/drawing/2014/main" id="{64F215E8-4F09-471F-B0B2-A6F7791893FB}"/>
                </a:ext>
              </a:extLst>
            </p:cNvPr>
            <p:cNvGrpSpPr/>
            <p:nvPr/>
          </p:nvGrpSpPr>
          <p:grpSpPr>
            <a:xfrm>
              <a:off x="8127197" y="8015763"/>
              <a:ext cx="6348217" cy="1039195"/>
              <a:chOff x="8127197" y="6636415"/>
              <a:chExt cx="6348217" cy="1039195"/>
            </a:xfrm>
          </p:grpSpPr>
          <p:sp>
            <p:nvSpPr>
              <p:cNvPr id="20" name="TextBox 19">
                <a:extLst>
                  <a:ext uri="{FF2B5EF4-FFF2-40B4-BE49-F238E27FC236}">
                    <a16:creationId xmlns:a16="http://schemas.microsoft.com/office/drawing/2014/main" id="{6C973E48-266C-4E9A-AF57-06CDBE837676}"/>
                  </a:ext>
                </a:extLst>
              </p:cNvPr>
              <p:cNvSpPr txBox="1"/>
              <p:nvPr/>
            </p:nvSpPr>
            <p:spPr bwMode="gray">
              <a:xfrm>
                <a:off x="9021248" y="6636415"/>
                <a:ext cx="5454166" cy="1039195"/>
              </a:xfrm>
              <a:prstGeom prst="rect">
                <a:avLst/>
              </a:prstGeom>
              <a:noFill/>
            </p:spPr>
            <p:txBody>
              <a:bodyPr wrap="square" lIns="0" tIns="0" rIns="0" bIns="0" rtlCol="0">
                <a:spAutoFit/>
              </a:bodyPr>
              <a:lstStyle/>
              <a:p>
                <a:pPr>
                  <a:lnSpc>
                    <a:spcPct val="110000"/>
                  </a:lnSpc>
                  <a:spcBef>
                    <a:spcPts val="300"/>
                  </a:spcBef>
                </a:pPr>
                <a:r>
                  <a:rPr lang="en-US" sz="1200" b="1" dirty="0">
                    <a:solidFill>
                      <a:schemeClr val="bg1"/>
                    </a:solidFill>
                  </a:rPr>
                  <a:t>Shareholders:</a:t>
                </a:r>
                <a:r>
                  <a:rPr lang="en-US" sz="1200" dirty="0">
                    <a:solidFill>
                      <a:schemeClr val="bg1"/>
                    </a:solidFill>
                  </a:rPr>
                  <a:t> Physicians who are practice owners and have a financial stake in the group’s business. While shareholder input is absolutely essential, their voting power should generally be scoped to decisions that directly impact their shares and are required by law (e.g., sale or dissolution, by-laws amendment, etc.)</a:t>
                </a:r>
              </a:p>
              <a:p>
                <a:pPr>
                  <a:lnSpc>
                    <a:spcPct val="110000"/>
                  </a:lnSpc>
                  <a:spcBef>
                    <a:spcPts val="300"/>
                  </a:spcBef>
                </a:pPr>
                <a:r>
                  <a:rPr lang="en-US" sz="1200" i="1" dirty="0">
                    <a:solidFill>
                      <a:schemeClr val="accent6"/>
                    </a:solidFill>
                  </a:rPr>
                  <a:t>Includes: </a:t>
                </a:r>
                <a:r>
                  <a:rPr lang="en-US" sz="1200" dirty="0">
                    <a:solidFill>
                      <a:schemeClr val="bg1"/>
                    </a:solidFill>
                  </a:rPr>
                  <a:t>Physician partners, owners, and shareholders.</a:t>
                </a:r>
                <a:endParaRPr lang="en-US" sz="1200" dirty="0">
                  <a:solidFill>
                    <a:schemeClr val="bg1"/>
                  </a:solidFill>
                  <a:latin typeface="+mj-lt"/>
                </a:endParaRPr>
              </a:p>
            </p:txBody>
          </p:sp>
          <p:pic>
            <p:nvPicPr>
              <p:cNvPr id="21" name="Picture 20" descr="Icon&#10;&#10;Description automatically generated">
                <a:extLst>
                  <a:ext uri="{FF2B5EF4-FFF2-40B4-BE49-F238E27FC236}">
                    <a16:creationId xmlns:a16="http://schemas.microsoft.com/office/drawing/2014/main" id="{A4249156-D4DD-4D9D-A691-D657AA5B1160}"/>
                  </a:ext>
                </a:extLst>
              </p:cNvPr>
              <p:cNvPicPr>
                <a:picLocks noChangeAspect="1"/>
              </p:cNvPicPr>
              <p:nvPr/>
            </p:nvPicPr>
            <p:blipFill>
              <a:blip r:embed="rId7"/>
              <a:stretch>
                <a:fillRect/>
              </a:stretch>
            </p:blipFill>
            <p:spPr>
              <a:xfrm>
                <a:off x="8127197" y="6927412"/>
                <a:ext cx="569742" cy="457200"/>
              </a:xfrm>
              <a:prstGeom prst="rect">
                <a:avLst/>
              </a:prstGeom>
            </p:spPr>
          </p:pic>
        </p:grpSp>
      </p:grpSp>
    </p:spTree>
    <p:extLst>
      <p:ext uri="{BB962C8B-B14F-4D97-AF65-F5344CB8AC3E}">
        <p14:creationId xmlns:p14="http://schemas.microsoft.com/office/powerpoint/2010/main" val="39031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0406125-B6EA-453F-8AC6-212D2886FB97}"/>
              </a:ext>
            </a:extLst>
          </p:cNvPr>
          <p:cNvSpPr/>
          <p:nvPr/>
        </p:nvSpPr>
        <p:spPr bwMode="gray">
          <a:xfrm>
            <a:off x="-45720" y="-46494"/>
            <a:ext cx="15636240" cy="1508105"/>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aphicFrame>
        <p:nvGraphicFramePr>
          <p:cNvPr id="4" name="Table 3">
            <a:extLst>
              <a:ext uri="{FF2B5EF4-FFF2-40B4-BE49-F238E27FC236}">
                <a16:creationId xmlns:a16="http://schemas.microsoft.com/office/drawing/2014/main" id="{22A6367A-65B5-49BA-BBA5-B34C2E0CFD52}"/>
              </a:ext>
            </a:extLst>
          </p:cNvPr>
          <p:cNvGraphicFramePr>
            <a:graphicFrameLocks noGrp="1"/>
          </p:cNvGraphicFramePr>
          <p:nvPr>
            <p:extLst>
              <p:ext uri="{D42A27DB-BD31-4B8C-83A1-F6EECF244321}">
                <p14:modId xmlns:p14="http://schemas.microsoft.com/office/powerpoint/2010/main" val="1363720183"/>
              </p:ext>
            </p:extLst>
          </p:nvPr>
        </p:nvGraphicFramePr>
        <p:xfrm>
          <a:off x="685799" y="2569883"/>
          <a:ext cx="14173201" cy="6537960"/>
        </p:xfrm>
        <a:graphic>
          <a:graphicData uri="http://schemas.openxmlformats.org/drawingml/2006/table">
            <a:tbl>
              <a:tblPr firstRow="1" bandRow="1">
                <a:tableStyleId>{C083E6E3-FA7D-4D7B-A595-EF9225AFEA82}</a:tableStyleId>
              </a:tblPr>
              <a:tblGrid>
                <a:gridCol w="1853704">
                  <a:extLst>
                    <a:ext uri="{9D8B030D-6E8A-4147-A177-3AD203B41FA5}">
                      <a16:colId xmlns:a16="http://schemas.microsoft.com/office/drawing/2014/main" val="912733586"/>
                    </a:ext>
                  </a:extLst>
                </a:gridCol>
                <a:gridCol w="3533893">
                  <a:extLst>
                    <a:ext uri="{9D8B030D-6E8A-4147-A177-3AD203B41FA5}">
                      <a16:colId xmlns:a16="http://schemas.microsoft.com/office/drawing/2014/main" val="1928647740"/>
                    </a:ext>
                  </a:extLst>
                </a:gridCol>
                <a:gridCol w="2513941">
                  <a:extLst>
                    <a:ext uri="{9D8B030D-6E8A-4147-A177-3AD203B41FA5}">
                      <a16:colId xmlns:a16="http://schemas.microsoft.com/office/drawing/2014/main" val="2326992751"/>
                    </a:ext>
                  </a:extLst>
                </a:gridCol>
                <a:gridCol w="2513941">
                  <a:extLst>
                    <a:ext uri="{9D8B030D-6E8A-4147-A177-3AD203B41FA5}">
                      <a16:colId xmlns:a16="http://schemas.microsoft.com/office/drawing/2014/main" val="1128383460"/>
                    </a:ext>
                  </a:extLst>
                </a:gridCol>
                <a:gridCol w="2513941">
                  <a:extLst>
                    <a:ext uri="{9D8B030D-6E8A-4147-A177-3AD203B41FA5}">
                      <a16:colId xmlns:a16="http://schemas.microsoft.com/office/drawing/2014/main" val="3918674617"/>
                    </a:ext>
                  </a:extLst>
                </a:gridCol>
                <a:gridCol w="1243781">
                  <a:extLst>
                    <a:ext uri="{9D8B030D-6E8A-4147-A177-3AD203B41FA5}">
                      <a16:colId xmlns:a16="http://schemas.microsoft.com/office/drawing/2014/main" val="2660238500"/>
                    </a:ext>
                  </a:extLst>
                </a:gridCol>
              </a:tblGrid>
              <a:tr h="212466">
                <a:tc>
                  <a:txBody>
                    <a:bodyPr/>
                    <a:lstStyle/>
                    <a:p>
                      <a:r>
                        <a:rPr lang="en-US" sz="1200" dirty="0">
                          <a:solidFill>
                            <a:schemeClr val="bg1"/>
                          </a:solidFill>
                        </a:rPr>
                        <a:t>Decision</a:t>
                      </a:r>
                      <a:endParaRPr lang="en-US" sz="1200" b="1" dirty="0">
                        <a:solidFill>
                          <a:schemeClr val="bg1"/>
                        </a:solidFill>
                      </a:endParaRPr>
                    </a:p>
                  </a:txBody>
                  <a:tcPr>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Context</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Committees</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Board</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Executive Team</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Shareholders</a:t>
                      </a:r>
                      <a:endParaRPr lang="en-US" sz="1200" b="1" i="1" dirty="0">
                        <a:solidFill>
                          <a:schemeClr val="bg1"/>
                        </a:solidFill>
                      </a:endParaRPr>
                    </a:p>
                  </a:txBody>
                  <a:tcPr marR="0" marB="137160">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955578047"/>
                  </a:ext>
                </a:extLst>
              </a:tr>
              <a:tr h="0">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2529203"/>
                  </a:ext>
                </a:extLst>
              </a:tr>
              <a:tr h="1143000">
                <a:tc>
                  <a:txBody>
                    <a:bodyPr/>
                    <a:lstStyle/>
                    <a:p>
                      <a:pPr algn="l"/>
                      <a:r>
                        <a:rPr lang="en-US" sz="1200" b="1" dirty="0">
                          <a:solidFill>
                            <a:schemeClr val="bg1"/>
                          </a:solidFill>
                        </a:rPr>
                        <a:t>Retain earnings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Though it directly impacts shareholder paychecks, the board should make the final decision about retained earnings based on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the group’s growth and investment strategy.</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Gather shareholder feedback;</a:t>
                      </a:r>
                    </a:p>
                    <a:p>
                      <a:pPr marL="0" indent="0" algn="l" defTabSz="640080" rtl="0" eaLnBrk="1" latinLnBrk="0" hangingPunct="1">
                        <a:spcBef>
                          <a:spcPts val="1200"/>
                        </a:spcBef>
                      </a:pPr>
                      <a:r>
                        <a:rPr lang="en-US" sz="1200" kern="1200" dirty="0">
                          <a:solidFill>
                            <a:schemeClr val="bg1"/>
                          </a:solidFill>
                        </a:rPr>
                        <a:t>Vet and propose retained earnings methodology to the board</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Make final decision on whether </a:t>
                      </a:r>
                      <a:br>
                        <a:rPr lang="en-US" sz="1200" kern="1200" dirty="0">
                          <a:solidFill>
                            <a:schemeClr val="bg1"/>
                          </a:solidFill>
                        </a:rPr>
                      </a:br>
                      <a:r>
                        <a:rPr lang="en-US" sz="1200" kern="1200" dirty="0">
                          <a:solidFill>
                            <a:schemeClr val="bg1"/>
                          </a:solidFill>
                        </a:rPr>
                        <a:t>to retain earnings to reinvest</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Implement retained earnings</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02803"/>
                  </a:ext>
                </a:extLst>
              </a:tr>
              <a:tr h="1143000">
                <a:tc>
                  <a:txBody>
                    <a:bodyPr/>
                    <a:lstStyle/>
                    <a:p>
                      <a:pPr>
                        <a:spcBef>
                          <a:spcPts val="1200"/>
                        </a:spcBef>
                      </a:pPr>
                      <a:r>
                        <a:rPr lang="en-US" sz="1200" b="1" dirty="0">
                          <a:solidFill>
                            <a:schemeClr val="bg1"/>
                          </a:solidFill>
                        </a:rPr>
                        <a:t>Change physician compensation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lnSpc>
                          <a:spcPct val="100000"/>
                        </a:lnSpc>
                        <a:spcBef>
                          <a:spcPts val="1200"/>
                        </a:spcBef>
                      </a:pPr>
                      <a:r>
                        <a:rPr lang="en-US" sz="1200" kern="1200" dirty="0">
                          <a:solidFill>
                            <a:schemeClr val="bg1"/>
                          </a:solidFill>
                          <a:latin typeface="+mn-lt"/>
                          <a:ea typeface="+mn-ea"/>
                          <a:cs typeface="+mn-cs"/>
                        </a:rPr>
                        <a:t>Many groups have a standing compensation committee since this work is so complex and important to shareholders. While you should absolutely collect physician input on any changes, we recommend leaving compensation decisions to the board in order to align with the group’s larger strategy and minimize conflicts of interest.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Present recommendation for metrics, weighting, and other terms;</a:t>
                      </a:r>
                    </a:p>
                    <a:p>
                      <a:pPr marL="0" indent="0" algn="l" defTabSz="640080" rtl="0" eaLnBrk="1" latinLnBrk="0" hangingPunct="1">
                        <a:spcBef>
                          <a:spcPts val="1200"/>
                        </a:spcBef>
                      </a:pPr>
                      <a:r>
                        <a:rPr lang="en-US" sz="1200" kern="1200" dirty="0">
                          <a:solidFill>
                            <a:schemeClr val="bg1"/>
                          </a:solidFill>
                        </a:rPr>
                        <a:t>Spearhead rollout and physician communication strategy;</a:t>
                      </a:r>
                    </a:p>
                    <a:p>
                      <a:pPr marL="0" indent="0" algn="l" defTabSz="640080" rtl="0" eaLnBrk="1" latinLnBrk="0" hangingPunct="1">
                        <a:spcBef>
                          <a:spcPts val="1200"/>
                        </a:spcBef>
                      </a:pPr>
                      <a:r>
                        <a:rPr lang="en-US" sz="1200" kern="1200" dirty="0">
                          <a:solidFill>
                            <a:schemeClr val="bg1"/>
                          </a:solidFill>
                        </a:rPr>
                        <a:t>Collect ongoing feedback</a:t>
                      </a: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Provide directional guidance for compensation change (e.g., align </a:t>
                      </a:r>
                      <a:br>
                        <a:rPr lang="en-US" sz="1200" kern="1200" dirty="0">
                          <a:solidFill>
                            <a:schemeClr val="bg1"/>
                          </a:solidFill>
                        </a:rPr>
                      </a:br>
                      <a:r>
                        <a:rPr lang="en-US" sz="1200" kern="1200" dirty="0">
                          <a:solidFill>
                            <a:schemeClr val="bg1"/>
                          </a:solidFill>
                        </a:rPr>
                        <a:t>with group’s contracting profile);</a:t>
                      </a:r>
                    </a:p>
                    <a:p>
                      <a:pPr marL="0" indent="0" algn="l" defTabSz="640080" rtl="0" eaLnBrk="1" latinLnBrk="0" hangingPunct="1">
                        <a:spcBef>
                          <a:spcPts val="1200"/>
                        </a:spcBef>
                      </a:pPr>
                      <a:r>
                        <a:rPr lang="en-US" sz="1200" kern="1200" dirty="0">
                          <a:solidFill>
                            <a:schemeClr val="bg1"/>
                          </a:solidFill>
                        </a:rPr>
                        <a:t>Approve final changes to model</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rPr>
                        <a:t>Roll out new compensation model;</a:t>
                      </a:r>
                    </a:p>
                    <a:p>
                      <a:pPr marL="0" indent="0" algn="l" defTabSz="640080" rtl="0" eaLnBrk="1" latinLnBrk="0" hangingPunct="1">
                        <a:spcBef>
                          <a:spcPts val="1200"/>
                        </a:spcBef>
                      </a:pPr>
                      <a:r>
                        <a:rPr lang="en-US" sz="1200" kern="1200" dirty="0">
                          <a:solidFill>
                            <a:schemeClr val="bg1"/>
                          </a:solidFill>
                        </a:rPr>
                        <a:t>Oversee performance management and related </a:t>
                      </a:r>
                      <a:br>
                        <a:rPr lang="en-US" sz="1200" kern="1200" dirty="0">
                          <a:solidFill>
                            <a:schemeClr val="bg1"/>
                          </a:solidFill>
                        </a:rPr>
                      </a:br>
                      <a:r>
                        <a:rPr lang="en-US" sz="1200" kern="1200" dirty="0">
                          <a:solidFill>
                            <a:schemeClr val="bg1"/>
                          </a:solidFill>
                        </a:rPr>
                        <a:t>changes to compensation;</a:t>
                      </a:r>
                    </a:p>
                    <a:p>
                      <a:pPr marL="0" indent="0" algn="l" defTabSz="640080" rtl="0" eaLnBrk="1" latinLnBrk="0" hangingPunct="1">
                        <a:spcBef>
                          <a:spcPts val="1200"/>
                        </a:spcBef>
                      </a:pPr>
                      <a:r>
                        <a:rPr lang="en-US" sz="1200" kern="1200" dirty="0">
                          <a:solidFill>
                            <a:schemeClr val="bg1"/>
                          </a:solidFill>
                        </a:rPr>
                        <a:t>Monitor financial indicators</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566"/>
                  </a:ext>
                </a:extLst>
              </a:tr>
              <a:tr h="1143000">
                <a:tc>
                  <a:txBody>
                    <a:bodyPr/>
                    <a:lstStyle/>
                    <a:p>
                      <a:pPr>
                        <a:spcBef>
                          <a:spcPts val="1200"/>
                        </a:spcBef>
                      </a:pPr>
                      <a:r>
                        <a:rPr lang="en-US" sz="1200" b="1" dirty="0">
                          <a:solidFill>
                            <a:schemeClr val="bg1"/>
                          </a:solidFill>
                        </a:rPr>
                        <a:t>Acquire or divest a large group asset (e.g., practice, ancillary)</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latin typeface="+mn-lt"/>
                          <a:ea typeface="+mn-ea"/>
                          <a:cs typeface="+mn-cs"/>
                        </a:rPr>
                        <a:t>Boards should make these financial decisions with the group’s long-term, organization-level benefit in mind. Oftentimes, shareholders prioritize their individual short-term interests,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like the immediate costs involved, when the benefits to the group may accrue later 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rPr>
                        <a:t>Socialize decisions with physicians;</a:t>
                      </a:r>
                    </a:p>
                    <a:p>
                      <a:pPr marL="0" algn="l" defTabSz="640080" rtl="0" eaLnBrk="1" latinLnBrk="0" hangingPunct="1">
                        <a:spcBef>
                          <a:spcPts val="1200"/>
                        </a:spcBef>
                      </a:pPr>
                      <a:r>
                        <a:rPr lang="en-US" sz="1200" kern="1200" dirty="0">
                          <a:solidFill>
                            <a:schemeClr val="bg1"/>
                          </a:solidFill>
                        </a:rPr>
                        <a:t>Help with communication and change management strategy; </a:t>
                      </a:r>
                    </a:p>
                    <a:p>
                      <a:pPr marL="0" algn="l" defTabSz="640080" rtl="0" eaLnBrk="1" latinLnBrk="0" hangingPunct="1">
                        <a:spcBef>
                          <a:spcPts val="1200"/>
                        </a:spcBef>
                      </a:pPr>
                      <a:r>
                        <a:rPr lang="en-US" sz="1200" kern="1200" dirty="0">
                          <a:solidFill>
                            <a:schemeClr val="bg1"/>
                          </a:solidFill>
                        </a:rPr>
                        <a:t>Figure out details for certain parts of implementation plans</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rPr>
                        <a:t>Evaluate options;</a:t>
                      </a:r>
                    </a:p>
                    <a:p>
                      <a:pPr marL="0" algn="l" defTabSz="640080" rtl="0" eaLnBrk="1" latinLnBrk="0" hangingPunct="1">
                        <a:spcBef>
                          <a:spcPts val="1200"/>
                        </a:spcBef>
                      </a:pPr>
                      <a:r>
                        <a:rPr lang="en-US" sz="1200" kern="1200" dirty="0">
                          <a:solidFill>
                            <a:schemeClr val="bg1"/>
                          </a:solidFill>
                        </a:rPr>
                        <a:t>Make final decisions based on </a:t>
                      </a:r>
                      <a:br>
                        <a:rPr lang="en-US" sz="1200" kern="1200" dirty="0">
                          <a:solidFill>
                            <a:schemeClr val="bg1"/>
                          </a:solidFill>
                        </a:rPr>
                      </a:br>
                      <a:r>
                        <a:rPr lang="en-US" sz="1200" kern="1200" dirty="0">
                          <a:solidFill>
                            <a:schemeClr val="bg1"/>
                          </a:solidFill>
                        </a:rPr>
                        <a:t>the group’s long-term interests</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rPr>
                        <a:t>Run the numbers and help the board vet potential options based on business implications;</a:t>
                      </a:r>
                    </a:p>
                    <a:p>
                      <a:pPr marL="0" algn="l" defTabSz="640080" rtl="0" eaLnBrk="1" latinLnBrk="0" hangingPunct="1">
                        <a:spcBef>
                          <a:spcPts val="1200"/>
                        </a:spcBef>
                      </a:pPr>
                      <a:r>
                        <a:rPr lang="en-US" sz="1200" kern="1200" dirty="0">
                          <a:solidFill>
                            <a:schemeClr val="bg1"/>
                          </a:solidFill>
                        </a:rPr>
                        <a:t>Come up with integration and/or separation plan </a:t>
                      </a: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highlight>
                          <a:srgbClr val="FFFF00"/>
                        </a:highlight>
                        <a:latin typeface="+mn-lt"/>
                        <a:ea typeface="+mn-ea"/>
                        <a:cs typeface="+mn-cs"/>
                      </a:endParaRPr>
                    </a:p>
                    <a:p>
                      <a:pPr marL="0" indent="0" algn="l" defTabSz="640080" rtl="0" eaLnBrk="1" latinLnBrk="0" hangingPunct="1">
                        <a:spcBef>
                          <a:spcPts val="1200"/>
                        </a:spcBef>
                      </a:pPr>
                      <a:r>
                        <a:rPr lang="en-US" sz="1200" kern="1200" dirty="0">
                          <a:solidFill>
                            <a:schemeClr val="bg1"/>
                          </a:solidFill>
                          <a:latin typeface="+mn-lt"/>
                          <a:ea typeface="+mn-ea"/>
                          <a:cs typeface="+mn-cs"/>
                        </a:rPr>
                        <a:t>Shareholders may get a vote based on the scale of the acquisition or partnership</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8747865"/>
                  </a:ext>
                </a:extLst>
              </a:tr>
              <a:tr h="1143000">
                <a:tc>
                  <a:txBody>
                    <a:bodyPr/>
                    <a:lstStyle/>
                    <a:p>
                      <a:r>
                        <a:rPr lang="en-US" sz="1200" b="1" dirty="0">
                          <a:solidFill>
                            <a:schemeClr val="bg1"/>
                          </a:solidFill>
                        </a:rPr>
                        <a:t>Take on downside risk</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While the executive team should be the one leading the bulk of this work, the board should provide directional guidance in line with the group’s larger strategy. Committees are often overlooked here but they play an important role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in socializing these changes with physicians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and representing their perspective.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b="0" kern="1200" dirty="0">
                          <a:solidFill>
                            <a:schemeClr val="bg1"/>
                          </a:solidFill>
                          <a:latin typeface="+mn-lt"/>
                          <a:ea typeface="+mn-ea"/>
                          <a:cs typeface="+mn-cs"/>
                        </a:rPr>
                        <a:t>Propose ideas in areas that directly impact the physician’s day-to-day (e.g., compensation, clinical guidelines);</a:t>
                      </a:r>
                    </a:p>
                    <a:p>
                      <a:pPr marL="0" indent="0" algn="l" defTabSz="640080" rtl="0" eaLnBrk="1" latinLnBrk="0" hangingPunct="1">
                        <a:spcBef>
                          <a:spcPts val="1200"/>
                        </a:spcBef>
                      </a:pPr>
                      <a:r>
                        <a:rPr lang="en-US" sz="1200" b="0" kern="1200" dirty="0">
                          <a:solidFill>
                            <a:schemeClr val="bg1"/>
                          </a:solidFill>
                          <a:latin typeface="+mn-lt"/>
                          <a:ea typeface="+mn-ea"/>
                          <a:cs typeface="+mn-cs"/>
                        </a:rPr>
                        <a:t>Translate what changes mean </a:t>
                      </a:r>
                      <a:br>
                        <a:rPr lang="en-US" sz="1200" b="0" kern="1200" dirty="0">
                          <a:solidFill>
                            <a:schemeClr val="bg1"/>
                          </a:solidFill>
                          <a:latin typeface="+mn-lt"/>
                          <a:ea typeface="+mn-ea"/>
                          <a:cs typeface="+mn-cs"/>
                        </a:rPr>
                      </a:br>
                      <a:r>
                        <a:rPr lang="en-US" sz="1200" b="0" kern="1200" dirty="0">
                          <a:solidFill>
                            <a:schemeClr val="bg1"/>
                          </a:solidFill>
                          <a:latin typeface="+mn-lt"/>
                          <a:ea typeface="+mn-ea"/>
                          <a:cs typeface="+mn-cs"/>
                        </a:rPr>
                        <a:t>for physicians and lead education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Set general direction and timeline for taking on risk in line with strategy and contracting profile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Negotiate with payers;</a:t>
                      </a:r>
                    </a:p>
                    <a:p>
                      <a:pPr marL="0" indent="0" algn="l" defTabSz="640080" rtl="0" eaLnBrk="1" latinLnBrk="0" hangingPunct="1">
                        <a:spcBef>
                          <a:spcPts val="1200"/>
                        </a:spcBef>
                      </a:pPr>
                      <a:r>
                        <a:rPr lang="en-US" sz="1200" kern="1200" dirty="0">
                          <a:solidFill>
                            <a:schemeClr val="bg1"/>
                          </a:solidFill>
                          <a:latin typeface="+mn-lt"/>
                          <a:ea typeface="+mn-ea"/>
                          <a:cs typeface="+mn-cs"/>
                        </a:rPr>
                        <a:t>Set up necessary infrastructure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(e.g., technology platforms) </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72022"/>
                  </a:ext>
                </a:extLst>
              </a:tr>
            </a:tbl>
          </a:graphicData>
        </a:graphic>
      </p:graphicFrame>
      <p:pic>
        <p:nvPicPr>
          <p:cNvPr id="12" name="Graphic 11">
            <a:extLst>
              <a:ext uri="{FF2B5EF4-FFF2-40B4-BE49-F238E27FC236}">
                <a16:creationId xmlns:a16="http://schemas.microsoft.com/office/drawing/2014/main" id="{E722BAC6-88DB-4E3B-B9AD-D8F9B53EDD5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gray">
          <a:xfrm>
            <a:off x="200883" y="9569340"/>
            <a:ext cx="1281927" cy="356736"/>
          </a:xfrm>
          <a:prstGeom prst="rect">
            <a:avLst/>
          </a:prstGeom>
        </p:spPr>
      </p:pic>
      <p:sp>
        <p:nvSpPr>
          <p:cNvPr id="13" name="TextBox 12">
            <a:extLst>
              <a:ext uri="{FF2B5EF4-FFF2-40B4-BE49-F238E27FC236}">
                <a16:creationId xmlns:a16="http://schemas.microsoft.com/office/drawing/2014/main" id="{D7866233-0E99-4249-B41E-EEAB811DDD61}"/>
              </a:ext>
            </a:extLst>
          </p:cNvPr>
          <p:cNvSpPr txBox="1"/>
          <p:nvPr/>
        </p:nvSpPr>
        <p:spPr bwMode="gray">
          <a:xfrm>
            <a:off x="1737570" y="9787577"/>
            <a:ext cx="4097651" cy="138499"/>
          </a:xfrm>
          <a:prstGeom prst="rect">
            <a:avLst/>
          </a:prstGeom>
          <a:noFill/>
        </p:spPr>
        <p:txBody>
          <a:bodyPr wrap="square" lIns="0" tIns="0" rIns="0" bIns="0" rtlCol="0">
            <a:spAutoFit/>
          </a:bodyPr>
          <a:lstStyle/>
          <a:p>
            <a:pPr>
              <a:spcBef>
                <a:spcPts val="600"/>
              </a:spcBef>
              <a:buClr>
                <a:schemeClr val="accent6"/>
              </a:buClr>
            </a:pPr>
            <a:r>
              <a:rPr lang="en-US" sz="900" dirty="0">
                <a:solidFill>
                  <a:schemeClr val="accent2"/>
                </a:solidFill>
              </a:rPr>
              <a:t>© 2020 Advisory Board ● All rights reserved ● </a:t>
            </a:r>
            <a:r>
              <a:rPr lang="en-US" sz="900" b="1" dirty="0">
                <a:solidFill>
                  <a:schemeClr val="accent2"/>
                </a:solidFill>
              </a:rPr>
              <a:t>advisory.com</a:t>
            </a:r>
          </a:p>
        </p:txBody>
      </p:sp>
      <p:sp>
        <p:nvSpPr>
          <p:cNvPr id="20" name="TextBox 19">
            <a:extLst>
              <a:ext uri="{FF2B5EF4-FFF2-40B4-BE49-F238E27FC236}">
                <a16:creationId xmlns:a16="http://schemas.microsoft.com/office/drawing/2014/main" id="{56F74482-F16F-44C7-9F9E-1C06A6E2D340}"/>
              </a:ext>
            </a:extLst>
          </p:cNvPr>
          <p:cNvSpPr txBox="1"/>
          <p:nvPr/>
        </p:nvSpPr>
        <p:spPr bwMode="gray">
          <a:xfrm>
            <a:off x="685799" y="1738748"/>
            <a:ext cx="13002904" cy="553998"/>
          </a:xfrm>
          <a:prstGeom prst="rect">
            <a:avLst/>
          </a:prstGeom>
          <a:noFill/>
        </p:spPr>
        <p:txBody>
          <a:bodyPr wrap="square" lIns="0" tIns="0" rIns="0" bIns="0" rtlCol="0">
            <a:spAutoFit/>
          </a:bodyPr>
          <a:lstStyle/>
          <a:p>
            <a:r>
              <a:rPr lang="en-US" sz="1200" b="1" dirty="0">
                <a:solidFill>
                  <a:schemeClr val="bg1"/>
                </a:solidFill>
              </a:rPr>
              <a:t>Instructions: </a:t>
            </a:r>
            <a:r>
              <a:rPr lang="en-US" sz="1200" dirty="0">
                <a:solidFill>
                  <a:schemeClr val="bg1"/>
                </a:solidFill>
              </a:rPr>
              <a:t>Below, we’ve provided our recommendation for the board, executive team, committee, and shareholder’s responsibilities in common decisions at independent groups. While </a:t>
            </a:r>
            <a:br>
              <a:rPr lang="en-US" sz="1200" dirty="0">
                <a:solidFill>
                  <a:schemeClr val="bg1"/>
                </a:solidFill>
              </a:rPr>
            </a:br>
            <a:r>
              <a:rPr lang="en-US" sz="1200" dirty="0">
                <a:solidFill>
                  <a:schemeClr val="bg1"/>
                </a:solidFill>
              </a:rPr>
              <a:t>this varies from group-to-group based on governance processes, by-laws, and organizational dynamics, this matrix depicts what is best practice based on our research. Please note that the decisions and tasks listed in this table are representative—not exhaustive. We encourage you to fill out this matrix completely and make edits based on your group’s decision-making processes.</a:t>
            </a:r>
          </a:p>
        </p:txBody>
      </p:sp>
      <p:grpSp>
        <p:nvGrpSpPr>
          <p:cNvPr id="17" name="Group 16">
            <a:extLst>
              <a:ext uri="{FF2B5EF4-FFF2-40B4-BE49-F238E27FC236}">
                <a16:creationId xmlns:a16="http://schemas.microsoft.com/office/drawing/2014/main" id="{2CB44A59-F6F0-4658-8214-B58779D233C2}"/>
              </a:ext>
            </a:extLst>
          </p:cNvPr>
          <p:cNvGrpSpPr/>
          <p:nvPr/>
        </p:nvGrpSpPr>
        <p:grpSpPr>
          <a:xfrm>
            <a:off x="685800" y="289363"/>
            <a:ext cx="11619493" cy="836391"/>
            <a:chOff x="685800" y="242602"/>
            <a:chExt cx="11619493" cy="836391"/>
          </a:xfrm>
        </p:grpSpPr>
        <p:sp>
          <p:nvSpPr>
            <p:cNvPr id="21" name="Title 1">
              <a:extLst>
                <a:ext uri="{FF2B5EF4-FFF2-40B4-BE49-F238E27FC236}">
                  <a16:creationId xmlns:a16="http://schemas.microsoft.com/office/drawing/2014/main" id="{4B534164-6EB1-4C4A-A276-EAC74518066D}"/>
                </a:ext>
              </a:extLst>
            </p:cNvPr>
            <p:cNvSpPr txBox="1">
              <a:spLocks/>
            </p:cNvSpPr>
            <p:nvPr/>
          </p:nvSpPr>
          <p:spPr bwMode="gray">
            <a:xfrm>
              <a:off x="685800" y="242602"/>
              <a:ext cx="11619493" cy="443198"/>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dirty="0">
                  <a:solidFill>
                    <a:schemeClr val="tx1"/>
                  </a:solidFill>
                </a:rPr>
                <a:t>Decision-Making Matrix</a:t>
              </a:r>
            </a:p>
          </p:txBody>
        </p:sp>
        <p:sp>
          <p:nvSpPr>
            <p:cNvPr id="22" name="Title 1">
              <a:extLst>
                <a:ext uri="{FF2B5EF4-FFF2-40B4-BE49-F238E27FC236}">
                  <a16:creationId xmlns:a16="http://schemas.microsoft.com/office/drawing/2014/main" id="{92F6092E-5D5F-4C93-AAB4-1CA59A3C3DFC}"/>
                </a:ext>
              </a:extLst>
            </p:cNvPr>
            <p:cNvSpPr txBox="1">
              <a:spLocks/>
            </p:cNvSpPr>
            <p:nvPr/>
          </p:nvSpPr>
          <p:spPr bwMode="gray">
            <a:xfrm>
              <a:off x="685800" y="774294"/>
              <a:ext cx="11619493" cy="304699"/>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sz="2200" dirty="0">
                  <a:solidFill>
                    <a:schemeClr val="tx1"/>
                  </a:solidFill>
                </a:rPr>
                <a:t>Page 1/3</a:t>
              </a:r>
            </a:p>
          </p:txBody>
        </p:sp>
      </p:grpSp>
      <p:sp>
        <p:nvSpPr>
          <p:cNvPr id="27" name="L-Shape 26">
            <a:extLst>
              <a:ext uri="{FF2B5EF4-FFF2-40B4-BE49-F238E27FC236}">
                <a16:creationId xmlns:a16="http://schemas.microsoft.com/office/drawing/2014/main" id="{12706868-082D-4022-B55C-54FC3EA04774}"/>
              </a:ext>
            </a:extLst>
          </p:cNvPr>
          <p:cNvSpPr/>
          <p:nvPr/>
        </p:nvSpPr>
        <p:spPr bwMode="gray">
          <a:xfrm rot="18900000">
            <a:off x="13700621" y="5962646"/>
            <a:ext cx="260884" cy="141770"/>
          </a:xfrm>
          <a:prstGeom prst="corner">
            <a:avLst>
              <a:gd name="adj1" fmla="val 31025"/>
              <a:gd name="adj2" fmla="val 27863"/>
            </a:avLst>
          </a:prstGeom>
          <a:solidFill>
            <a:srgbClr val="77BC43"/>
          </a:solidFill>
          <a:ln w="9525" cap="flat" cmpd="sng" algn="ctr">
            <a:noFill/>
            <a:prstDash val="solid"/>
            <a:round/>
            <a:headEnd type="none" w="med" len="med"/>
            <a:tailEnd type="none" w="med" len="med"/>
          </a:ln>
          <a:effectLst/>
        </p:spPr>
        <p:txBody>
          <a:bodyPr vert="horz" wrap="square" lIns="130629" tIns="65314" rIns="130629" bIns="65314" numCol="1" rtlCol="0" anchor="t" anchorCtr="0" compatLnSpc="1">
            <a:prstTxWarp prst="textNoShape">
              <a:avLst/>
            </a:prstTxWarp>
          </a:bodyPr>
          <a:lstStyle/>
          <a:p>
            <a:pPr defTabSz="2091006"/>
            <a:endParaRPr lang="en-US" sz="1500" dirty="0">
              <a:solidFill>
                <a:schemeClr val="bg2"/>
              </a:solidFill>
            </a:endParaRPr>
          </a:p>
        </p:txBody>
      </p:sp>
    </p:spTree>
    <p:extLst>
      <p:ext uri="{BB962C8B-B14F-4D97-AF65-F5344CB8AC3E}">
        <p14:creationId xmlns:p14="http://schemas.microsoft.com/office/powerpoint/2010/main" val="1677579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0406125-B6EA-453F-8AC6-212D2886FB97}"/>
              </a:ext>
            </a:extLst>
          </p:cNvPr>
          <p:cNvSpPr/>
          <p:nvPr/>
        </p:nvSpPr>
        <p:spPr bwMode="gray">
          <a:xfrm>
            <a:off x="-45720" y="-46494"/>
            <a:ext cx="15636240" cy="1508105"/>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aphicFrame>
        <p:nvGraphicFramePr>
          <p:cNvPr id="4" name="Table 3">
            <a:extLst>
              <a:ext uri="{FF2B5EF4-FFF2-40B4-BE49-F238E27FC236}">
                <a16:creationId xmlns:a16="http://schemas.microsoft.com/office/drawing/2014/main" id="{22A6367A-65B5-49BA-BBA5-B34C2E0CFD52}"/>
              </a:ext>
            </a:extLst>
          </p:cNvPr>
          <p:cNvGraphicFramePr>
            <a:graphicFrameLocks noGrp="1"/>
          </p:cNvGraphicFramePr>
          <p:nvPr>
            <p:extLst>
              <p:ext uri="{D42A27DB-BD31-4B8C-83A1-F6EECF244321}">
                <p14:modId xmlns:p14="http://schemas.microsoft.com/office/powerpoint/2010/main" val="2488904421"/>
              </p:ext>
            </p:extLst>
          </p:nvPr>
        </p:nvGraphicFramePr>
        <p:xfrm>
          <a:off x="685798" y="1797468"/>
          <a:ext cx="14173202" cy="7066334"/>
        </p:xfrm>
        <a:graphic>
          <a:graphicData uri="http://schemas.openxmlformats.org/drawingml/2006/table">
            <a:tbl>
              <a:tblPr firstRow="1" bandRow="1">
                <a:tableStyleId>{C083E6E3-FA7D-4D7B-A595-EF9225AFEA82}</a:tableStyleId>
              </a:tblPr>
              <a:tblGrid>
                <a:gridCol w="1853705">
                  <a:extLst>
                    <a:ext uri="{9D8B030D-6E8A-4147-A177-3AD203B41FA5}">
                      <a16:colId xmlns:a16="http://schemas.microsoft.com/office/drawing/2014/main" val="912733586"/>
                    </a:ext>
                  </a:extLst>
                </a:gridCol>
                <a:gridCol w="3533893">
                  <a:extLst>
                    <a:ext uri="{9D8B030D-6E8A-4147-A177-3AD203B41FA5}">
                      <a16:colId xmlns:a16="http://schemas.microsoft.com/office/drawing/2014/main" val="1928647740"/>
                    </a:ext>
                  </a:extLst>
                </a:gridCol>
                <a:gridCol w="2513941">
                  <a:extLst>
                    <a:ext uri="{9D8B030D-6E8A-4147-A177-3AD203B41FA5}">
                      <a16:colId xmlns:a16="http://schemas.microsoft.com/office/drawing/2014/main" val="2326992751"/>
                    </a:ext>
                  </a:extLst>
                </a:gridCol>
                <a:gridCol w="2513941">
                  <a:extLst>
                    <a:ext uri="{9D8B030D-6E8A-4147-A177-3AD203B41FA5}">
                      <a16:colId xmlns:a16="http://schemas.microsoft.com/office/drawing/2014/main" val="1128383460"/>
                    </a:ext>
                  </a:extLst>
                </a:gridCol>
                <a:gridCol w="2513941">
                  <a:extLst>
                    <a:ext uri="{9D8B030D-6E8A-4147-A177-3AD203B41FA5}">
                      <a16:colId xmlns:a16="http://schemas.microsoft.com/office/drawing/2014/main" val="3918674617"/>
                    </a:ext>
                  </a:extLst>
                </a:gridCol>
                <a:gridCol w="1243781">
                  <a:extLst>
                    <a:ext uri="{9D8B030D-6E8A-4147-A177-3AD203B41FA5}">
                      <a16:colId xmlns:a16="http://schemas.microsoft.com/office/drawing/2014/main" val="2660238500"/>
                    </a:ext>
                  </a:extLst>
                </a:gridCol>
              </a:tblGrid>
              <a:tr h="360079">
                <a:tc>
                  <a:txBody>
                    <a:bodyPr/>
                    <a:lstStyle/>
                    <a:p>
                      <a:r>
                        <a:rPr lang="en-US" sz="1200" dirty="0">
                          <a:solidFill>
                            <a:schemeClr val="bg1"/>
                          </a:solidFill>
                        </a:rPr>
                        <a:t>Decision</a:t>
                      </a:r>
                      <a:endParaRPr lang="en-US" sz="1200" b="1" dirty="0">
                        <a:solidFill>
                          <a:schemeClr val="bg1"/>
                        </a:solidFill>
                      </a:endParaRPr>
                    </a:p>
                  </a:txBody>
                  <a:tcPr>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Context</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Committees</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Board</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Executive Team</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Shareholders</a:t>
                      </a:r>
                      <a:endParaRPr lang="en-US" sz="1200" b="1" i="1" dirty="0">
                        <a:solidFill>
                          <a:schemeClr val="bg1"/>
                        </a:solidFill>
                      </a:endParaRPr>
                    </a:p>
                  </a:txBody>
                  <a:tcPr marR="0" marB="137160">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955578047"/>
                  </a:ext>
                </a:extLst>
              </a:tr>
              <a:tr h="135030">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2529203"/>
                  </a:ext>
                </a:extLst>
              </a:tr>
              <a:tr h="1125247">
                <a:tc>
                  <a:txBody>
                    <a:bodyPr/>
                    <a:lstStyle/>
                    <a:p>
                      <a:pPr>
                        <a:spcBef>
                          <a:spcPts val="1200"/>
                        </a:spcBef>
                      </a:pPr>
                      <a:r>
                        <a:rPr lang="en-US" sz="1200" b="1" dirty="0">
                          <a:solidFill>
                            <a:schemeClr val="bg1"/>
                          </a:solidFill>
                        </a:rPr>
                        <a:t>Update clinical guidelines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Frontline physicians on committees are best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equipped to make the final decision on changes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to clinical practice and transformation. Boards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and executive teams should play a minor role.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Collect input from service lines;</a:t>
                      </a:r>
                    </a:p>
                    <a:p>
                      <a:pPr marL="0" indent="0" algn="l" defTabSz="640080" rtl="0" eaLnBrk="1" latinLnBrk="0" hangingPunct="1">
                        <a:spcBef>
                          <a:spcPts val="1200"/>
                        </a:spcBef>
                      </a:pPr>
                      <a:r>
                        <a:rPr lang="en-US" sz="1200" kern="1200" dirty="0">
                          <a:solidFill>
                            <a:schemeClr val="bg1"/>
                          </a:solidFill>
                          <a:latin typeface="+mn-lt"/>
                          <a:ea typeface="+mn-ea"/>
                          <a:cs typeface="+mn-cs"/>
                        </a:rPr>
                        <a:t>Evaluate data and research;</a:t>
                      </a:r>
                    </a:p>
                    <a:p>
                      <a:pPr marL="0" indent="0" algn="l" defTabSz="640080" rtl="0" eaLnBrk="1" latinLnBrk="0" hangingPunct="1">
                        <a:spcBef>
                          <a:spcPts val="1200"/>
                        </a:spcBef>
                      </a:pPr>
                      <a:r>
                        <a:rPr lang="en-US" sz="1200" kern="1200" dirty="0">
                          <a:solidFill>
                            <a:schemeClr val="bg1"/>
                          </a:solidFill>
                          <a:latin typeface="+mn-lt"/>
                          <a:ea typeface="+mn-ea"/>
                          <a:cs typeface="+mn-cs"/>
                        </a:rPr>
                        <a:t>Develop and roll out new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clinical guidelines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Assess progress towards group’s larger strategic goals (e.g., quality, value-based care)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Monitor how any changes are impacting group’s performance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02803"/>
                  </a:ext>
                </a:extLst>
              </a:tr>
              <a:tr h="1125247">
                <a:tc>
                  <a:txBody>
                    <a:bodyPr/>
                    <a:lstStyle/>
                    <a:p>
                      <a:pPr>
                        <a:spcBef>
                          <a:spcPts val="1200"/>
                        </a:spcBef>
                      </a:pPr>
                      <a:r>
                        <a:rPr lang="en-US" sz="1200" b="1" dirty="0">
                          <a:solidFill>
                            <a:schemeClr val="bg1"/>
                          </a:solidFill>
                        </a:rPr>
                        <a:t>Terminate a shareholder </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latin typeface="+mn-lt"/>
                          <a:ea typeface="+mn-ea"/>
                          <a:cs typeface="+mn-cs"/>
                        </a:rPr>
                        <a:t>While many groups elevate physicians to shareholder status through an all-shareholder vote, the board alone should be the one to make termination decisions in order to reduce public exposure and reinforce performance standards.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b="0" kern="1200" dirty="0">
                          <a:solidFill>
                            <a:schemeClr val="bg1"/>
                          </a:solidFill>
                          <a:latin typeface="+mn-lt"/>
                          <a:ea typeface="+mn-ea"/>
                          <a:cs typeface="+mn-cs"/>
                        </a:rPr>
                        <a:t>Recommend actions for minor offenses and escalates serious concerns to the board via standing disciplinary committee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Set standards for shareholders;</a:t>
                      </a:r>
                    </a:p>
                    <a:p>
                      <a:pPr marL="0" indent="0" algn="l" defTabSz="640080" rtl="0" eaLnBrk="1" latinLnBrk="0" hangingPunct="1">
                        <a:spcBef>
                          <a:spcPts val="1200"/>
                        </a:spcBef>
                      </a:pPr>
                      <a:r>
                        <a:rPr lang="en-US" sz="1200" kern="1200" dirty="0">
                          <a:solidFill>
                            <a:schemeClr val="bg1"/>
                          </a:solidFill>
                          <a:latin typeface="+mn-lt"/>
                          <a:ea typeface="+mn-ea"/>
                          <a:cs typeface="+mn-cs"/>
                        </a:rPr>
                        <a:t>Make final decision to terminate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Implement any recommended disciplinary actions by board or committee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566"/>
                  </a:ext>
                </a:extLst>
              </a:tr>
              <a:tr h="1395307">
                <a:tc>
                  <a:txBody>
                    <a:bodyPr/>
                    <a:lstStyle/>
                    <a:p>
                      <a:pPr>
                        <a:spcBef>
                          <a:spcPts val="1200"/>
                        </a:spcBef>
                      </a:pPr>
                      <a:r>
                        <a:rPr lang="en-US" sz="1200" b="1" dirty="0">
                          <a:solidFill>
                            <a:schemeClr val="bg1"/>
                          </a:solidFill>
                        </a:rPr>
                        <a:t>Elect new </a:t>
                      </a:r>
                      <a:br>
                        <a:rPr lang="en-US" sz="1200" b="1" dirty="0">
                          <a:solidFill>
                            <a:schemeClr val="bg1"/>
                          </a:solidFill>
                        </a:rPr>
                      </a:br>
                      <a:r>
                        <a:rPr lang="en-US" sz="1200" b="1" dirty="0">
                          <a:solidFill>
                            <a:schemeClr val="bg1"/>
                          </a:solidFill>
                        </a:rPr>
                        <a:t>board members </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r>
                        <a:rPr lang="en-US" sz="1200" kern="1200" dirty="0">
                          <a:solidFill>
                            <a:schemeClr val="bg1"/>
                          </a:solidFill>
                          <a:latin typeface="+mn-lt"/>
                          <a:ea typeface="+mn-ea"/>
                          <a:cs typeface="+mn-cs"/>
                        </a:rPr>
                        <a:t>Generally, the board and executive team should have a minor role in board member elections, in order to give shareholders a voice and minimize bias. All shareholders should vote for board representatives as this is their primary outlet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for shaping group strategy and board decisions.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b="0" kern="1200" dirty="0">
                          <a:solidFill>
                            <a:schemeClr val="bg1"/>
                          </a:solidFill>
                          <a:latin typeface="+mn-lt"/>
                          <a:ea typeface="+mn-ea"/>
                          <a:cs typeface="+mn-cs"/>
                        </a:rPr>
                        <a:t>Vet, evaluate, and nominate new board members via standing nominating committee</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Board chair may sit on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nominating committee;</a:t>
                      </a:r>
                    </a:p>
                    <a:p>
                      <a:pPr marL="0" indent="0" algn="l" defTabSz="640080" rtl="0" eaLnBrk="1" latinLnBrk="0" hangingPunct="1">
                        <a:spcBef>
                          <a:spcPts val="1200"/>
                        </a:spcBef>
                      </a:pPr>
                      <a:r>
                        <a:rPr lang="en-US" sz="1200" kern="1200" dirty="0">
                          <a:solidFill>
                            <a:schemeClr val="bg1"/>
                          </a:solidFill>
                          <a:latin typeface="+mn-lt"/>
                          <a:ea typeface="+mn-ea"/>
                          <a:cs typeface="+mn-cs"/>
                        </a:rPr>
                        <a:t>Support succession management and leadership training strategy</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r>
                        <a:rPr lang="en-US" sz="1200" kern="1200" dirty="0">
                          <a:solidFill>
                            <a:schemeClr val="bg1"/>
                          </a:solidFill>
                          <a:latin typeface="+mn-lt"/>
                          <a:ea typeface="+mn-ea"/>
                          <a:cs typeface="+mn-cs"/>
                        </a:rPr>
                        <a:t>Help run elections and other </a:t>
                      </a:r>
                      <a:br>
                        <a:rPr lang="en-US" sz="1200" kern="1200" dirty="0">
                          <a:solidFill>
                            <a:schemeClr val="bg1"/>
                          </a:solidFill>
                          <a:latin typeface="+mn-lt"/>
                          <a:ea typeface="+mn-ea"/>
                          <a:cs typeface="+mn-cs"/>
                        </a:rPr>
                      </a:br>
                      <a:r>
                        <a:rPr lang="en-US" sz="1200" kern="1200" dirty="0">
                          <a:solidFill>
                            <a:schemeClr val="bg1"/>
                          </a:solidFill>
                          <a:latin typeface="+mn-lt"/>
                          <a:ea typeface="+mn-ea"/>
                          <a:cs typeface="+mn-cs"/>
                        </a:rPr>
                        <a:t>process elements as needed</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highlight>
                          <a:srgbClr val="FFFF00"/>
                        </a:highlight>
                        <a:latin typeface="+mn-lt"/>
                        <a:ea typeface="+mn-ea"/>
                        <a:cs typeface="+mn-cs"/>
                      </a:endParaRPr>
                    </a:p>
                    <a:p>
                      <a:pPr marL="0" indent="0" algn="l" defTabSz="640080" rtl="0" eaLnBrk="1" latinLnBrk="0" hangingPunct="1">
                        <a:spcBef>
                          <a:spcPts val="1200"/>
                        </a:spcBef>
                      </a:pPr>
                      <a:r>
                        <a:rPr lang="en-US" sz="1200" kern="1200" dirty="0">
                          <a:solidFill>
                            <a:schemeClr val="bg1"/>
                          </a:solidFill>
                          <a:latin typeface="+mn-lt"/>
                          <a:ea typeface="+mn-ea"/>
                          <a:cs typeface="+mn-cs"/>
                        </a:rPr>
                        <a:t>Elect nominating committee;</a:t>
                      </a:r>
                    </a:p>
                    <a:p>
                      <a:pPr marL="0" indent="0" algn="l" defTabSz="640080" rtl="0" eaLnBrk="1" latinLnBrk="0" hangingPunct="1">
                        <a:spcBef>
                          <a:spcPts val="1200"/>
                        </a:spcBef>
                      </a:pPr>
                      <a:r>
                        <a:rPr lang="en-US" sz="1200" kern="1200" dirty="0">
                          <a:solidFill>
                            <a:schemeClr val="bg1"/>
                          </a:solidFill>
                          <a:latin typeface="+mn-lt"/>
                          <a:ea typeface="+mn-ea"/>
                          <a:cs typeface="+mn-cs"/>
                        </a:rPr>
                        <a:t>Vote for board members</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8747865"/>
                  </a:ext>
                </a:extLst>
              </a:tr>
              <a:tr h="1125247">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72022"/>
                  </a:ext>
                </a:extLst>
              </a:tr>
              <a:tr h="1125247">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864546"/>
                  </a:ext>
                </a:extLst>
              </a:tr>
            </a:tbl>
          </a:graphicData>
        </a:graphic>
      </p:graphicFrame>
      <p:pic>
        <p:nvPicPr>
          <p:cNvPr id="12" name="Graphic 11">
            <a:extLst>
              <a:ext uri="{FF2B5EF4-FFF2-40B4-BE49-F238E27FC236}">
                <a16:creationId xmlns:a16="http://schemas.microsoft.com/office/drawing/2014/main" id="{E722BAC6-88DB-4E3B-B9AD-D8F9B53EDD5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gray">
          <a:xfrm>
            <a:off x="200883" y="9569340"/>
            <a:ext cx="1281927" cy="356736"/>
          </a:xfrm>
          <a:prstGeom prst="rect">
            <a:avLst/>
          </a:prstGeom>
        </p:spPr>
      </p:pic>
      <p:sp>
        <p:nvSpPr>
          <p:cNvPr id="13" name="TextBox 12">
            <a:extLst>
              <a:ext uri="{FF2B5EF4-FFF2-40B4-BE49-F238E27FC236}">
                <a16:creationId xmlns:a16="http://schemas.microsoft.com/office/drawing/2014/main" id="{D7866233-0E99-4249-B41E-EEAB811DDD61}"/>
              </a:ext>
            </a:extLst>
          </p:cNvPr>
          <p:cNvSpPr txBox="1"/>
          <p:nvPr/>
        </p:nvSpPr>
        <p:spPr bwMode="gray">
          <a:xfrm>
            <a:off x="1737570" y="9787577"/>
            <a:ext cx="4097651" cy="138499"/>
          </a:xfrm>
          <a:prstGeom prst="rect">
            <a:avLst/>
          </a:prstGeom>
          <a:noFill/>
        </p:spPr>
        <p:txBody>
          <a:bodyPr wrap="square" lIns="0" tIns="0" rIns="0" bIns="0" rtlCol="0">
            <a:spAutoFit/>
          </a:bodyPr>
          <a:lstStyle/>
          <a:p>
            <a:pPr>
              <a:spcBef>
                <a:spcPts val="600"/>
              </a:spcBef>
              <a:buClr>
                <a:schemeClr val="accent6"/>
              </a:buClr>
            </a:pPr>
            <a:r>
              <a:rPr lang="en-US" sz="900" dirty="0">
                <a:solidFill>
                  <a:schemeClr val="accent2"/>
                </a:solidFill>
              </a:rPr>
              <a:t>© 2020 Advisory Board ● All rights reserved ● </a:t>
            </a:r>
            <a:r>
              <a:rPr lang="en-US" sz="900" b="1" dirty="0">
                <a:solidFill>
                  <a:schemeClr val="accent2"/>
                </a:solidFill>
              </a:rPr>
              <a:t>advisory.com</a:t>
            </a:r>
          </a:p>
        </p:txBody>
      </p:sp>
      <p:grpSp>
        <p:nvGrpSpPr>
          <p:cNvPr id="17" name="Group 16">
            <a:extLst>
              <a:ext uri="{FF2B5EF4-FFF2-40B4-BE49-F238E27FC236}">
                <a16:creationId xmlns:a16="http://schemas.microsoft.com/office/drawing/2014/main" id="{2CB44A59-F6F0-4658-8214-B58779D233C2}"/>
              </a:ext>
            </a:extLst>
          </p:cNvPr>
          <p:cNvGrpSpPr/>
          <p:nvPr/>
        </p:nvGrpSpPr>
        <p:grpSpPr>
          <a:xfrm>
            <a:off x="685800" y="289363"/>
            <a:ext cx="11619493" cy="836391"/>
            <a:chOff x="685800" y="242602"/>
            <a:chExt cx="11619493" cy="836391"/>
          </a:xfrm>
        </p:grpSpPr>
        <p:sp>
          <p:nvSpPr>
            <p:cNvPr id="21" name="Title 1">
              <a:extLst>
                <a:ext uri="{FF2B5EF4-FFF2-40B4-BE49-F238E27FC236}">
                  <a16:creationId xmlns:a16="http://schemas.microsoft.com/office/drawing/2014/main" id="{4B534164-6EB1-4C4A-A276-EAC74518066D}"/>
                </a:ext>
              </a:extLst>
            </p:cNvPr>
            <p:cNvSpPr txBox="1">
              <a:spLocks/>
            </p:cNvSpPr>
            <p:nvPr/>
          </p:nvSpPr>
          <p:spPr bwMode="gray">
            <a:xfrm>
              <a:off x="685800" y="242602"/>
              <a:ext cx="11619493" cy="443198"/>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dirty="0">
                  <a:solidFill>
                    <a:schemeClr val="tx1"/>
                  </a:solidFill>
                </a:rPr>
                <a:t>Decision-Making Matrix</a:t>
              </a:r>
            </a:p>
          </p:txBody>
        </p:sp>
        <p:sp>
          <p:nvSpPr>
            <p:cNvPr id="22" name="Title 1">
              <a:extLst>
                <a:ext uri="{FF2B5EF4-FFF2-40B4-BE49-F238E27FC236}">
                  <a16:creationId xmlns:a16="http://schemas.microsoft.com/office/drawing/2014/main" id="{92F6092E-5D5F-4C93-AAB4-1CA59A3C3DFC}"/>
                </a:ext>
              </a:extLst>
            </p:cNvPr>
            <p:cNvSpPr txBox="1">
              <a:spLocks/>
            </p:cNvSpPr>
            <p:nvPr/>
          </p:nvSpPr>
          <p:spPr bwMode="gray">
            <a:xfrm>
              <a:off x="685800" y="774294"/>
              <a:ext cx="11619493" cy="304699"/>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sz="2200" dirty="0">
                  <a:solidFill>
                    <a:schemeClr val="tx1"/>
                  </a:solidFill>
                </a:rPr>
                <a:t>Page 2/3</a:t>
              </a:r>
            </a:p>
          </p:txBody>
        </p:sp>
      </p:grpSp>
      <p:sp>
        <p:nvSpPr>
          <p:cNvPr id="10" name="L-Shape 9">
            <a:extLst>
              <a:ext uri="{FF2B5EF4-FFF2-40B4-BE49-F238E27FC236}">
                <a16:creationId xmlns:a16="http://schemas.microsoft.com/office/drawing/2014/main" id="{AA42AB58-A8F4-4652-8907-F25677EFC2FC}"/>
              </a:ext>
            </a:extLst>
          </p:cNvPr>
          <p:cNvSpPr/>
          <p:nvPr/>
        </p:nvSpPr>
        <p:spPr bwMode="gray">
          <a:xfrm rot="18900000">
            <a:off x="13652088" y="5086906"/>
            <a:ext cx="260884" cy="141770"/>
          </a:xfrm>
          <a:prstGeom prst="corner">
            <a:avLst>
              <a:gd name="adj1" fmla="val 31025"/>
              <a:gd name="adj2" fmla="val 27863"/>
            </a:avLst>
          </a:prstGeom>
          <a:solidFill>
            <a:srgbClr val="77BC43"/>
          </a:solidFill>
          <a:ln w="9525" cap="flat" cmpd="sng" algn="ctr">
            <a:noFill/>
            <a:prstDash val="solid"/>
            <a:round/>
            <a:headEnd type="none" w="med" len="med"/>
            <a:tailEnd type="none" w="med" len="med"/>
          </a:ln>
          <a:effectLst/>
        </p:spPr>
        <p:txBody>
          <a:bodyPr vert="horz" wrap="square" lIns="130629" tIns="65314" rIns="130629" bIns="65314" numCol="1" rtlCol="0" anchor="t" anchorCtr="0" compatLnSpc="1">
            <a:prstTxWarp prst="textNoShape">
              <a:avLst/>
            </a:prstTxWarp>
          </a:bodyPr>
          <a:lstStyle/>
          <a:p>
            <a:pPr defTabSz="2091006"/>
            <a:endParaRPr lang="en-US" sz="1500" dirty="0">
              <a:solidFill>
                <a:schemeClr val="bg2"/>
              </a:solidFill>
            </a:endParaRPr>
          </a:p>
        </p:txBody>
      </p:sp>
    </p:spTree>
    <p:extLst>
      <p:ext uri="{BB962C8B-B14F-4D97-AF65-F5344CB8AC3E}">
        <p14:creationId xmlns:p14="http://schemas.microsoft.com/office/powerpoint/2010/main" val="193597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0406125-B6EA-453F-8AC6-212D2886FB97}"/>
              </a:ext>
            </a:extLst>
          </p:cNvPr>
          <p:cNvSpPr/>
          <p:nvPr/>
        </p:nvSpPr>
        <p:spPr bwMode="gray">
          <a:xfrm>
            <a:off x="-45720" y="-46494"/>
            <a:ext cx="15636240" cy="1508105"/>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12" name="Graphic 11">
            <a:extLst>
              <a:ext uri="{FF2B5EF4-FFF2-40B4-BE49-F238E27FC236}">
                <a16:creationId xmlns:a16="http://schemas.microsoft.com/office/drawing/2014/main" id="{E722BAC6-88DB-4E3B-B9AD-D8F9B53EDD5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gray">
          <a:xfrm>
            <a:off x="200883" y="9569340"/>
            <a:ext cx="1281927" cy="356736"/>
          </a:xfrm>
          <a:prstGeom prst="rect">
            <a:avLst/>
          </a:prstGeom>
        </p:spPr>
      </p:pic>
      <p:sp>
        <p:nvSpPr>
          <p:cNvPr id="13" name="TextBox 12">
            <a:extLst>
              <a:ext uri="{FF2B5EF4-FFF2-40B4-BE49-F238E27FC236}">
                <a16:creationId xmlns:a16="http://schemas.microsoft.com/office/drawing/2014/main" id="{D7866233-0E99-4249-B41E-EEAB811DDD61}"/>
              </a:ext>
            </a:extLst>
          </p:cNvPr>
          <p:cNvSpPr txBox="1"/>
          <p:nvPr/>
        </p:nvSpPr>
        <p:spPr bwMode="gray">
          <a:xfrm>
            <a:off x="1737570" y="9787577"/>
            <a:ext cx="4097651" cy="138499"/>
          </a:xfrm>
          <a:prstGeom prst="rect">
            <a:avLst/>
          </a:prstGeom>
          <a:noFill/>
        </p:spPr>
        <p:txBody>
          <a:bodyPr wrap="square" lIns="0" tIns="0" rIns="0" bIns="0" rtlCol="0">
            <a:spAutoFit/>
          </a:bodyPr>
          <a:lstStyle/>
          <a:p>
            <a:pPr>
              <a:spcBef>
                <a:spcPts val="600"/>
              </a:spcBef>
              <a:buClr>
                <a:schemeClr val="accent6"/>
              </a:buClr>
            </a:pPr>
            <a:r>
              <a:rPr lang="en-US" sz="900" dirty="0">
                <a:solidFill>
                  <a:schemeClr val="accent2"/>
                </a:solidFill>
              </a:rPr>
              <a:t>© 2020 Advisory Board ● All rights reserved ● </a:t>
            </a:r>
            <a:r>
              <a:rPr lang="en-US" sz="900" b="1" dirty="0">
                <a:solidFill>
                  <a:schemeClr val="accent2"/>
                </a:solidFill>
              </a:rPr>
              <a:t>advisory.com</a:t>
            </a:r>
          </a:p>
        </p:txBody>
      </p:sp>
      <p:grpSp>
        <p:nvGrpSpPr>
          <p:cNvPr id="17" name="Group 16">
            <a:extLst>
              <a:ext uri="{FF2B5EF4-FFF2-40B4-BE49-F238E27FC236}">
                <a16:creationId xmlns:a16="http://schemas.microsoft.com/office/drawing/2014/main" id="{2CB44A59-F6F0-4658-8214-B58779D233C2}"/>
              </a:ext>
            </a:extLst>
          </p:cNvPr>
          <p:cNvGrpSpPr/>
          <p:nvPr/>
        </p:nvGrpSpPr>
        <p:grpSpPr>
          <a:xfrm>
            <a:off x="685800" y="289363"/>
            <a:ext cx="11619493" cy="836391"/>
            <a:chOff x="685800" y="242602"/>
            <a:chExt cx="11619493" cy="836391"/>
          </a:xfrm>
        </p:grpSpPr>
        <p:sp>
          <p:nvSpPr>
            <p:cNvPr id="21" name="Title 1">
              <a:extLst>
                <a:ext uri="{FF2B5EF4-FFF2-40B4-BE49-F238E27FC236}">
                  <a16:creationId xmlns:a16="http://schemas.microsoft.com/office/drawing/2014/main" id="{4B534164-6EB1-4C4A-A276-EAC74518066D}"/>
                </a:ext>
              </a:extLst>
            </p:cNvPr>
            <p:cNvSpPr txBox="1">
              <a:spLocks/>
            </p:cNvSpPr>
            <p:nvPr/>
          </p:nvSpPr>
          <p:spPr bwMode="gray">
            <a:xfrm>
              <a:off x="685800" y="242602"/>
              <a:ext cx="11619493" cy="443198"/>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dirty="0">
                  <a:solidFill>
                    <a:schemeClr val="tx1"/>
                  </a:solidFill>
                </a:rPr>
                <a:t>Decision-Making Matrix</a:t>
              </a:r>
            </a:p>
          </p:txBody>
        </p:sp>
        <p:sp>
          <p:nvSpPr>
            <p:cNvPr id="22" name="Title 1">
              <a:extLst>
                <a:ext uri="{FF2B5EF4-FFF2-40B4-BE49-F238E27FC236}">
                  <a16:creationId xmlns:a16="http://schemas.microsoft.com/office/drawing/2014/main" id="{92F6092E-5D5F-4C93-AAB4-1CA59A3C3DFC}"/>
                </a:ext>
              </a:extLst>
            </p:cNvPr>
            <p:cNvSpPr txBox="1">
              <a:spLocks/>
            </p:cNvSpPr>
            <p:nvPr/>
          </p:nvSpPr>
          <p:spPr bwMode="gray">
            <a:xfrm>
              <a:off x="685800" y="774294"/>
              <a:ext cx="11619493" cy="304699"/>
            </a:xfrm>
            <a:prstGeom prst="rect">
              <a:avLst/>
            </a:prstGeom>
          </p:spPr>
          <p:txBody>
            <a:bodyPr vert="horz" wrap="square" lIns="0" tIns="0" rIns="0" bIns="0" rtlCol="0" anchor="b">
              <a:spAutoFit/>
            </a:bodyPr>
            <a:lstStyle>
              <a:lvl1pPr algn="l" defTabSz="1018879" rtl="0" eaLnBrk="1" latinLnBrk="0" hangingPunct="1">
                <a:lnSpc>
                  <a:spcPct val="90000"/>
                </a:lnSpc>
                <a:spcBef>
                  <a:spcPct val="0"/>
                </a:spcBef>
                <a:buNone/>
                <a:defRPr sz="3200" b="0" kern="1200">
                  <a:solidFill>
                    <a:schemeClr val="bg1"/>
                  </a:solidFill>
                  <a:latin typeface="+mj-lt"/>
                  <a:ea typeface="+mj-ea"/>
                  <a:cs typeface="+mj-cs"/>
                </a:defRPr>
              </a:lvl1pPr>
            </a:lstStyle>
            <a:p>
              <a:r>
                <a:rPr lang="en-US" sz="2200" dirty="0">
                  <a:solidFill>
                    <a:schemeClr val="tx1"/>
                  </a:solidFill>
                </a:rPr>
                <a:t>Page 3/3</a:t>
              </a:r>
            </a:p>
          </p:txBody>
        </p:sp>
      </p:grpSp>
      <p:graphicFrame>
        <p:nvGraphicFramePr>
          <p:cNvPr id="9" name="Table 8">
            <a:extLst>
              <a:ext uri="{FF2B5EF4-FFF2-40B4-BE49-F238E27FC236}">
                <a16:creationId xmlns:a16="http://schemas.microsoft.com/office/drawing/2014/main" id="{A09125FA-7B00-437E-9886-E6FAE3D18BE6}"/>
              </a:ext>
            </a:extLst>
          </p:cNvPr>
          <p:cNvGraphicFramePr>
            <a:graphicFrameLocks noGrp="1"/>
          </p:cNvGraphicFramePr>
          <p:nvPr>
            <p:extLst>
              <p:ext uri="{D42A27DB-BD31-4B8C-83A1-F6EECF244321}">
                <p14:modId xmlns:p14="http://schemas.microsoft.com/office/powerpoint/2010/main" val="2109968725"/>
              </p:ext>
            </p:extLst>
          </p:nvPr>
        </p:nvGraphicFramePr>
        <p:xfrm>
          <a:off x="685800" y="1797468"/>
          <a:ext cx="14173202" cy="7498080"/>
        </p:xfrm>
        <a:graphic>
          <a:graphicData uri="http://schemas.openxmlformats.org/drawingml/2006/table">
            <a:tbl>
              <a:tblPr firstRow="1" bandRow="1">
                <a:tableStyleId>{C083E6E3-FA7D-4D7B-A595-EF9225AFEA82}</a:tableStyleId>
              </a:tblPr>
              <a:tblGrid>
                <a:gridCol w="1853705">
                  <a:extLst>
                    <a:ext uri="{9D8B030D-6E8A-4147-A177-3AD203B41FA5}">
                      <a16:colId xmlns:a16="http://schemas.microsoft.com/office/drawing/2014/main" val="912733586"/>
                    </a:ext>
                  </a:extLst>
                </a:gridCol>
                <a:gridCol w="3533893">
                  <a:extLst>
                    <a:ext uri="{9D8B030D-6E8A-4147-A177-3AD203B41FA5}">
                      <a16:colId xmlns:a16="http://schemas.microsoft.com/office/drawing/2014/main" val="1928647740"/>
                    </a:ext>
                  </a:extLst>
                </a:gridCol>
                <a:gridCol w="2513941">
                  <a:extLst>
                    <a:ext uri="{9D8B030D-6E8A-4147-A177-3AD203B41FA5}">
                      <a16:colId xmlns:a16="http://schemas.microsoft.com/office/drawing/2014/main" val="2326992751"/>
                    </a:ext>
                  </a:extLst>
                </a:gridCol>
                <a:gridCol w="2513941">
                  <a:extLst>
                    <a:ext uri="{9D8B030D-6E8A-4147-A177-3AD203B41FA5}">
                      <a16:colId xmlns:a16="http://schemas.microsoft.com/office/drawing/2014/main" val="1128383460"/>
                    </a:ext>
                  </a:extLst>
                </a:gridCol>
                <a:gridCol w="2513941">
                  <a:extLst>
                    <a:ext uri="{9D8B030D-6E8A-4147-A177-3AD203B41FA5}">
                      <a16:colId xmlns:a16="http://schemas.microsoft.com/office/drawing/2014/main" val="3918674617"/>
                    </a:ext>
                  </a:extLst>
                </a:gridCol>
                <a:gridCol w="1243781">
                  <a:extLst>
                    <a:ext uri="{9D8B030D-6E8A-4147-A177-3AD203B41FA5}">
                      <a16:colId xmlns:a16="http://schemas.microsoft.com/office/drawing/2014/main" val="2660238500"/>
                    </a:ext>
                  </a:extLst>
                </a:gridCol>
              </a:tblGrid>
              <a:tr h="212466">
                <a:tc>
                  <a:txBody>
                    <a:bodyPr/>
                    <a:lstStyle/>
                    <a:p>
                      <a:r>
                        <a:rPr lang="en-US" sz="1200" dirty="0">
                          <a:solidFill>
                            <a:schemeClr val="bg1"/>
                          </a:solidFill>
                        </a:rPr>
                        <a:t>Decision</a:t>
                      </a:r>
                      <a:endParaRPr lang="en-US" sz="1200" b="1" dirty="0">
                        <a:solidFill>
                          <a:schemeClr val="bg1"/>
                        </a:solidFill>
                      </a:endParaRPr>
                    </a:p>
                  </a:txBody>
                  <a:tcPr>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Context</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Committees</a:t>
                      </a: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Board</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Executive Team</a:t>
                      </a:r>
                      <a:endParaRPr lang="en-US" sz="1200" b="1" dirty="0">
                        <a:solidFill>
                          <a:schemeClr val="bg1"/>
                        </a:solidFill>
                      </a:endParaRPr>
                    </a:p>
                  </a:txBody>
                  <a:tcPr marR="0" marB="137160">
                    <a:lnB w="28575" cap="flat" cmpd="sng" algn="ctr">
                      <a:solidFill>
                        <a:schemeClr val="accent6"/>
                      </a:solidFill>
                      <a:prstDash val="solid"/>
                      <a:round/>
                      <a:headEnd type="none" w="med" len="med"/>
                      <a:tailEnd type="none" w="med" len="med"/>
                    </a:lnB>
                  </a:tcPr>
                </a:tc>
                <a:tc>
                  <a:txBody>
                    <a:bodyPr/>
                    <a:lstStyle/>
                    <a:p>
                      <a:r>
                        <a:rPr lang="en-US" sz="1200" dirty="0">
                          <a:solidFill>
                            <a:schemeClr val="bg1"/>
                          </a:solidFill>
                        </a:rPr>
                        <a:t>Shareholders</a:t>
                      </a:r>
                      <a:endParaRPr lang="en-US" sz="1200" b="1" i="1" dirty="0">
                        <a:solidFill>
                          <a:schemeClr val="bg1"/>
                        </a:solidFill>
                      </a:endParaRPr>
                    </a:p>
                  </a:txBody>
                  <a:tcPr marR="0" marB="137160">
                    <a:lnB w="285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955578047"/>
                  </a:ext>
                </a:extLst>
              </a:tr>
              <a:tr h="0">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2529203"/>
                  </a:ext>
                </a:extLst>
              </a:tr>
              <a:tr h="1143000">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02803"/>
                  </a:ext>
                </a:extLst>
              </a:tr>
              <a:tr h="1143000">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566"/>
                  </a:ext>
                </a:extLst>
              </a:tr>
              <a:tr h="1143000">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highlight>
                          <a:srgbClr val="FFFF00"/>
                        </a:highlight>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8747865"/>
                  </a:ext>
                </a:extLst>
              </a:tr>
              <a:tr h="1143000">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72022"/>
                  </a:ext>
                </a:extLst>
              </a:tr>
              <a:tr h="1143000">
                <a:tc>
                  <a:txBody>
                    <a:bodyPr/>
                    <a:lstStyle/>
                    <a:p>
                      <a:pPr>
                        <a:spcBef>
                          <a:spcPts val="1200"/>
                        </a:spcBef>
                      </a:pPr>
                      <a:r>
                        <a:rPr lang="en-US" sz="1200" b="1" i="1" dirty="0">
                          <a:solidFill>
                            <a:schemeClr val="bg1"/>
                          </a:solidFill>
                          <a:highlight>
                            <a:srgbClr val="FFFF00"/>
                          </a:highlight>
                        </a:rPr>
                        <a:t>Add decision</a:t>
                      </a: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9878372"/>
                  </a:ext>
                </a:extLst>
              </a:tr>
              <a:tr h="1143000">
                <a:tc>
                  <a:txBody>
                    <a:bodyPr/>
                    <a:lstStyle/>
                    <a:p>
                      <a:pPr marL="0" marR="0" lvl="0" indent="0" algn="l" defTabSz="640080" rtl="0" eaLnBrk="1" fontAlgn="auto" latinLnBrk="0" hangingPunct="1">
                        <a:lnSpc>
                          <a:spcPct val="100000"/>
                        </a:lnSpc>
                        <a:spcBef>
                          <a:spcPts val="1200"/>
                        </a:spcBef>
                        <a:spcAft>
                          <a:spcPts val="0"/>
                        </a:spcAft>
                        <a:buClrTx/>
                        <a:buSzTx/>
                        <a:buFontTx/>
                        <a:buNone/>
                        <a:tabLst/>
                        <a:defRPr/>
                      </a:pPr>
                      <a:r>
                        <a:rPr lang="en-US" sz="1200" b="1" i="1" dirty="0">
                          <a:solidFill>
                            <a:schemeClr val="bg1"/>
                          </a:solidFill>
                          <a:highlight>
                            <a:srgbClr val="FFFF00"/>
                          </a:highlight>
                        </a:rPr>
                        <a:t>Add decision</a:t>
                      </a:r>
                    </a:p>
                    <a:p>
                      <a:pPr>
                        <a:spcBef>
                          <a:spcPts val="1200"/>
                        </a:spcBef>
                      </a:pPr>
                      <a:endParaRPr lang="en-US" sz="1200" b="1" i="1" dirty="0">
                        <a:solidFill>
                          <a:schemeClr val="bg1"/>
                        </a:solidFill>
                        <a:highlight>
                          <a:srgbClr val="FFFF00"/>
                        </a:highlight>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b="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defTabSz="640080" rtl="0" eaLnBrk="1" latinLnBrk="0" hangingPunct="1">
                        <a:spcBef>
                          <a:spcPts val="1200"/>
                        </a:spcBef>
                      </a:pPr>
                      <a:endParaRPr lang="en-US" sz="1200" kern="1200" dirty="0">
                        <a:solidFill>
                          <a:schemeClr val="bg1"/>
                        </a:solidFill>
                        <a:latin typeface="+mn-lt"/>
                        <a:ea typeface="+mn-ea"/>
                        <a:cs typeface="+mn-cs"/>
                      </a:endParaRPr>
                    </a:p>
                  </a:txBody>
                  <a:tcPr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5861019"/>
                  </a:ext>
                </a:extLst>
              </a:tr>
            </a:tbl>
          </a:graphicData>
        </a:graphic>
      </p:graphicFrame>
    </p:spTree>
    <p:extLst>
      <p:ext uri="{BB962C8B-B14F-4D97-AF65-F5344CB8AC3E}">
        <p14:creationId xmlns:p14="http://schemas.microsoft.com/office/powerpoint/2010/main" val="928495526"/>
      </p:ext>
    </p:extLst>
  </p:cSld>
  <p:clrMapOvr>
    <a:masterClrMapping/>
  </p:clrMapOvr>
</p:sld>
</file>

<file path=ppt/theme/theme1.xml><?xml version="1.0" encoding="utf-8"?>
<a:theme xmlns:a="http://schemas.openxmlformats.org/drawingml/2006/main" name="ab2 portrait standard">
  <a:themeElements>
    <a:clrScheme name="Advisory Board 2020 Theme">
      <a:dk1>
        <a:srgbClr val="323E48"/>
      </a:dk1>
      <a:lt1>
        <a:srgbClr val="FFFFFF"/>
      </a:lt1>
      <a:dk2>
        <a:srgbClr val="FFFFFF"/>
      </a:dk2>
      <a:lt2>
        <a:srgbClr val="E5E5E5"/>
      </a:lt2>
      <a:accent1>
        <a:srgbClr val="D6D9DA"/>
      </a:accent1>
      <a:accent2>
        <a:srgbClr val="999FA3"/>
      </a:accent2>
      <a:accent3>
        <a:srgbClr val="70787E"/>
      </a:accent3>
      <a:accent4>
        <a:srgbClr val="445460"/>
      </a:accent4>
      <a:accent5>
        <a:srgbClr val="222A30"/>
      </a:accent5>
      <a:accent6>
        <a:srgbClr val="CE0E2D"/>
      </a:accent6>
      <a:hlink>
        <a:srgbClr val="323E48"/>
      </a:hlink>
      <a:folHlink>
        <a:srgbClr val="75757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19050">
          <a:solidFill>
            <a:schemeClr val="accent1"/>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2"/>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lgn="l">
          <a:spcBef>
            <a:spcPts val="600"/>
          </a:spcBef>
          <a:buClr>
            <a:schemeClr val="accent6"/>
          </a:buClr>
          <a:defRPr sz="1100" dirty="0" err="1" smtClean="0"/>
        </a:defPPr>
      </a:lstStyle>
    </a:txDef>
  </a:objectDefaults>
  <a:extraClrSchemeLst/>
  <a:custClrLst>
    <a:custClr name="Data Viz 1">
      <a:srgbClr val="D6D9DA"/>
    </a:custClr>
    <a:custClr name="Data Viz 2">
      <a:srgbClr val="7C99AE"/>
    </a:custClr>
    <a:custClr name="Data Viz 3">
      <a:srgbClr val="667E90"/>
    </a:custClr>
    <a:custClr name="Data Viz 4">
      <a:srgbClr val="445460"/>
    </a:custClr>
    <a:custClr name="Data Viz 5">
      <a:srgbClr val="222A30"/>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Teal">
      <a:srgbClr val="00AEA1"/>
    </a:custClr>
    <a:custClr name="Blue">
      <a:srgbClr val="0071BB"/>
    </a:custClr>
    <a:custClr name="Green">
      <a:srgbClr val="00A253"/>
    </a:custClr>
    <a:custClr name="Purple">
      <a:srgbClr val="5736F7"/>
    </a:custClr>
    <a:custClr name="Orange">
      <a:srgbClr val="FC5027"/>
    </a:custClr>
    <a:custClr name="Yellow">
      <a:srgbClr val="F1B020"/>
    </a:custClr>
    <a:custClr name="Error Red">
      <a:srgbClr val="EE0000"/>
    </a:custClr>
    <a:custClr name="Unused">
      <a:srgbClr val="FFFFFF"/>
    </a:custClr>
    <a:custClr name="Unused">
      <a:srgbClr val="FFFFFF"/>
    </a:custClr>
    <a:custClr name="Unused">
      <a:srgbClr val="FFFFFF"/>
    </a:custClr>
    <a:custClr name="Teal Tint">
      <a:srgbClr val="B4FBF6"/>
    </a:custClr>
    <a:custClr name="Blue Tint">
      <a:srgbClr val="64BAF3"/>
    </a:custClr>
    <a:custClr name="Green Tint">
      <a:srgbClr val="5CFFAF"/>
    </a:custClr>
    <a:custClr name="Purple Tint">
      <a:srgbClr val="9999FC"/>
    </a:custClr>
    <a:custClr name="Orange Tint">
      <a:srgbClr val="FFAE9B"/>
    </a:custClr>
    <a:custClr name="Yellow Tint">
      <a:srgbClr val="F8D390"/>
    </a:custClr>
    <a:custClr name="Unused">
      <a:srgbClr val="FFFFFF"/>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3-comparison-chart-082820.potx" id="{CFD96945-FA0A-4CD0-8A2E-9B7E39856C0A}" vid="{F4D15F4F-51D8-4121-A148-AF41F862FE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9837e85-97c4-49a9-a0d6-139d8727844a" xsi:nil="true"/>
    <lcf76f155ced4ddcb4097134ff3c332f xmlns="f7e4f93e-e6bf-434b-9f44-5cf3f51b710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0307BCB-00A0-4A75-9F31-787FCBB7ED47}"/>
</file>

<file path=customXml/itemProps2.xml><?xml version="1.0" encoding="utf-8"?>
<ds:datastoreItem xmlns:ds="http://schemas.openxmlformats.org/officeDocument/2006/customXml" ds:itemID="{07EB82AB-F1C6-4981-9C90-0686BAAC6D55}">
  <ds:schemaRefs>
    <ds:schemaRef ds:uri="http://schemas.microsoft.com/sharepoint/v3/contenttype/forms"/>
  </ds:schemaRefs>
</ds:datastoreItem>
</file>

<file path=customXml/itemProps3.xml><?xml version="1.0" encoding="utf-8"?>
<ds:datastoreItem xmlns:ds="http://schemas.openxmlformats.org/officeDocument/2006/customXml" ds:itemID="{D9155B37-F675-447E-A80B-81CA7A8A5007}">
  <ds:schemaRefs>
    <ds:schemaRef ds:uri="http://schemas.microsoft.com/office/infopath/2007/PartnerControls"/>
    <ds:schemaRef ds:uri="b724a115-6e01-413c-9369-94617329b7dd"/>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eff23ac3-25a5-4c5d-839d-353cf227d69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ab3-comparison-chart-090320 (2)</Template>
  <TotalTime>0</TotalTime>
  <Words>797</Words>
  <Application>Microsoft Office PowerPoint</Application>
  <PresentationFormat>Custom</PresentationFormat>
  <Paragraphs>108</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Times New Roman</vt:lpstr>
      <vt:lpstr>ab2 portrait standard</vt:lpstr>
      <vt:lpstr>Decision-Making Matrix</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2020-09-16T18:53:03Z</dcterms:created>
  <dcterms:modified xsi:type="dcterms:W3CDTF">2020-09-30T13:32:54Z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0x010100DCF90CD8335E7840B4A632BEDE6319DD</vt:lpwstr>
  </property>
</Properties>
</file>