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7.xml" ContentType="application/vnd.openxmlformats-officedocument.presentationml.notesSlide+xml"/>
  <Override PartName="/ppt/notesSlides/notesSlide4.xml" ContentType="application/vnd.openxmlformats-officedocument.presentationml.notesSlide+xml"/>
  <Override PartName="/ppt/notesSlides/notesSlide9.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notesSlides/notesSlide8.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12.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20.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commentAuthors.xml" ContentType="application/vnd.openxmlformats-officedocument.presentationml.commentAuthors+xml"/>
  <Override PartName="/ppt/theme/theme2.xml" ContentType="application/vnd.openxmlformats-officedocument.theme+xml"/>
  <Override PartName="/ppt/theme/theme3.xml" ContentType="application/vnd.openxmlformats-officedocument.theme+xml"/>
  <Override PartName="/ppt/theme/theme1.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769" r:id="rId1"/>
  </p:sldMasterIdLst>
  <p:notesMasterIdLst>
    <p:notesMasterId r:id="rId11"/>
  </p:notesMasterIdLst>
  <p:handoutMasterIdLst>
    <p:handoutMasterId r:id="rId12"/>
  </p:handoutMasterIdLst>
  <p:sldIdLst>
    <p:sldId id="269" r:id="rId2"/>
    <p:sldId id="261" r:id="rId3"/>
    <p:sldId id="271" r:id="rId4"/>
    <p:sldId id="272" r:id="rId5"/>
    <p:sldId id="273" r:id="rId6"/>
    <p:sldId id="274" r:id="rId7"/>
    <p:sldId id="275" r:id="rId8"/>
    <p:sldId id="276" r:id="rId9"/>
    <p:sldId id="279" r:id="rId10"/>
  </p:sldIdLst>
  <p:sldSz cx="6400800" cy="4800600"/>
  <p:notesSz cx="6858000" cy="9144000"/>
  <p:defaultTextStyle>
    <a:defPPr>
      <a:defRPr lang="en-US"/>
    </a:defPPr>
    <a:lvl1pPr marL="0" algn="l" defTabSz="652009" rtl="0" eaLnBrk="1" latinLnBrk="0" hangingPunct="1">
      <a:defRPr sz="1324" kern="1200">
        <a:solidFill>
          <a:schemeClr val="tx1"/>
        </a:solidFill>
        <a:latin typeface="+mn-lt"/>
        <a:ea typeface="+mn-ea"/>
        <a:cs typeface="+mn-cs"/>
      </a:defRPr>
    </a:lvl1pPr>
    <a:lvl2pPr marL="326005" algn="l" defTabSz="652009" rtl="0" eaLnBrk="1" latinLnBrk="0" hangingPunct="1">
      <a:defRPr sz="1324" kern="1200">
        <a:solidFill>
          <a:schemeClr val="tx1"/>
        </a:solidFill>
        <a:latin typeface="+mn-lt"/>
        <a:ea typeface="+mn-ea"/>
        <a:cs typeface="+mn-cs"/>
      </a:defRPr>
    </a:lvl2pPr>
    <a:lvl3pPr marL="652009" algn="l" defTabSz="652009" rtl="0" eaLnBrk="1" latinLnBrk="0" hangingPunct="1">
      <a:defRPr sz="1324" kern="1200">
        <a:solidFill>
          <a:schemeClr val="tx1"/>
        </a:solidFill>
        <a:latin typeface="+mn-lt"/>
        <a:ea typeface="+mn-ea"/>
        <a:cs typeface="+mn-cs"/>
      </a:defRPr>
    </a:lvl3pPr>
    <a:lvl4pPr marL="978015" algn="l" defTabSz="652009" rtl="0" eaLnBrk="1" latinLnBrk="0" hangingPunct="1">
      <a:defRPr sz="1324" kern="1200">
        <a:solidFill>
          <a:schemeClr val="tx1"/>
        </a:solidFill>
        <a:latin typeface="+mn-lt"/>
        <a:ea typeface="+mn-ea"/>
        <a:cs typeface="+mn-cs"/>
      </a:defRPr>
    </a:lvl4pPr>
    <a:lvl5pPr marL="1304019" algn="l" defTabSz="652009" rtl="0" eaLnBrk="1" latinLnBrk="0" hangingPunct="1">
      <a:defRPr sz="1324" kern="1200">
        <a:solidFill>
          <a:schemeClr val="tx1"/>
        </a:solidFill>
        <a:latin typeface="+mn-lt"/>
        <a:ea typeface="+mn-ea"/>
        <a:cs typeface="+mn-cs"/>
      </a:defRPr>
    </a:lvl5pPr>
    <a:lvl6pPr marL="1630024" algn="l" defTabSz="652009" rtl="0" eaLnBrk="1" latinLnBrk="0" hangingPunct="1">
      <a:defRPr sz="1324" kern="1200">
        <a:solidFill>
          <a:schemeClr val="tx1"/>
        </a:solidFill>
        <a:latin typeface="+mn-lt"/>
        <a:ea typeface="+mn-ea"/>
        <a:cs typeface="+mn-cs"/>
      </a:defRPr>
    </a:lvl6pPr>
    <a:lvl7pPr marL="1956028" algn="l" defTabSz="652009" rtl="0" eaLnBrk="1" latinLnBrk="0" hangingPunct="1">
      <a:defRPr sz="1324" kern="1200">
        <a:solidFill>
          <a:schemeClr val="tx1"/>
        </a:solidFill>
        <a:latin typeface="+mn-lt"/>
        <a:ea typeface="+mn-ea"/>
        <a:cs typeface="+mn-cs"/>
      </a:defRPr>
    </a:lvl7pPr>
    <a:lvl8pPr marL="2282033" algn="l" defTabSz="652009" rtl="0" eaLnBrk="1" latinLnBrk="0" hangingPunct="1">
      <a:defRPr sz="1324" kern="1200">
        <a:solidFill>
          <a:schemeClr val="tx1"/>
        </a:solidFill>
        <a:latin typeface="+mn-lt"/>
        <a:ea typeface="+mn-ea"/>
        <a:cs typeface="+mn-cs"/>
      </a:defRPr>
    </a:lvl8pPr>
    <a:lvl9pPr marL="2608037" algn="l" defTabSz="652009" rtl="0" eaLnBrk="1" latinLnBrk="0" hangingPunct="1">
      <a:defRPr sz="1324" kern="1200">
        <a:solidFill>
          <a:schemeClr val="tx1"/>
        </a:solidFill>
        <a:latin typeface="+mn-lt"/>
        <a:ea typeface="+mn-ea"/>
        <a:cs typeface="+mn-cs"/>
      </a:defRPr>
    </a:lvl9pPr>
  </p:defaultTextStyle>
  <p:extLst>
    <p:ext uri="{EFAFB233-063F-42B5-8137-9DF3F51BA10A}">
      <p15:sldGuideLst xmlns:p15="http://schemas.microsoft.com/office/powerpoint/2012/main">
        <p15:guide id="1" pos="216" userDrawn="1">
          <p15:clr>
            <a:srgbClr val="A4A3A4"/>
          </p15:clr>
        </p15:guide>
        <p15:guide id="2" orient="horz" pos="2838" userDrawn="1">
          <p15:clr>
            <a:srgbClr val="A4A3A4"/>
          </p15:clr>
        </p15:guide>
        <p15:guide id="3" pos="3833"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1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F5AB1C69-6EDB-4FF4-983F-18BD219EF32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62" autoAdjust="0"/>
    <p:restoredTop sz="70948" autoAdjust="0"/>
  </p:normalViewPr>
  <p:slideViewPr>
    <p:cSldViewPr snapToGrid="0">
      <p:cViewPr varScale="1">
        <p:scale>
          <a:sx n="69" d="100"/>
          <a:sy n="69" d="100"/>
        </p:scale>
        <p:origin x="1820" y="44"/>
      </p:cViewPr>
      <p:guideLst>
        <p:guide pos="216"/>
        <p:guide orient="horz" pos="2838"/>
        <p:guide pos="3833"/>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52" d="100"/>
          <a:sy n="52" d="100"/>
        </p:scale>
        <p:origin x="2680" y="6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845532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685800" y="5343560"/>
            <a:ext cx="5486400" cy="3108960"/>
          </a:xfrm>
          <a:prstGeom prst="rect">
            <a:avLst/>
          </a:prstGeom>
        </p:spPr>
        <p:txBody>
          <a:bodyPr vert="horz" lIns="91440" tIns="45720" rIns="91440" bIns="45720" rtlCol="0">
            <a:normAutofit/>
          </a:bodyPr>
          <a:lstStyle/>
          <a:p>
            <a:pPr lvl="0"/>
            <a:r>
              <a:rPr lang="en-US" dirty="0" smtClean="0"/>
              <a:t>Click to add speech text.</a:t>
            </a:r>
            <a:endParaRPr lang="en-US" dirty="0"/>
          </a:p>
        </p:txBody>
      </p:sp>
      <p:sp>
        <p:nvSpPr>
          <p:cNvPr id="8" name="Slide Image Placeholder 7"/>
          <p:cNvSpPr>
            <a:spLocks noGrp="1" noRot="1" noChangeAspect="1"/>
          </p:cNvSpPr>
          <p:nvPr>
            <p:ph type="sldImg" idx="2"/>
          </p:nvPr>
        </p:nvSpPr>
        <p:spPr>
          <a:xfrm>
            <a:off x="223838" y="239713"/>
            <a:ext cx="6400800" cy="4800600"/>
          </a:xfrm>
          <a:prstGeom prst="rect">
            <a:avLst/>
          </a:prstGeom>
          <a:noFill/>
          <a:ln w="12700">
            <a:solidFill>
              <a:prstClr val="black"/>
            </a:solidFill>
          </a:ln>
        </p:spPr>
        <p:txBody>
          <a:bodyPr vert="horz" lIns="91440" tIns="45720" rIns="91440" bIns="45720" rtlCol="0" anchor="ctr"/>
          <a:lstStyle/>
          <a:p>
            <a:endParaRPr lang="en-US"/>
          </a:p>
        </p:txBody>
      </p:sp>
    </p:spTree>
    <p:extLst>
      <p:ext uri="{BB962C8B-B14F-4D97-AF65-F5344CB8AC3E}">
        <p14:creationId xmlns:p14="http://schemas.microsoft.com/office/powerpoint/2010/main" val="3144894227"/>
      </p:ext>
    </p:extLst>
  </p:cSld>
  <p:clrMap bg1="lt1" tx1="dk1" bg2="lt2" tx2="dk2" accent1="accent1" accent2="accent2" accent3="accent3" accent4="accent4" accent5="accent5" accent6="accent6" hlink="hlink" folHlink="folHlink"/>
  <p:notesStyle>
    <a:lvl1pPr marL="0" algn="l" defTabSz="931442" rtl="0" eaLnBrk="1" latinLnBrk="0" hangingPunct="1">
      <a:defRPr sz="1019" kern="1200">
        <a:solidFill>
          <a:schemeClr val="tx1"/>
        </a:solidFill>
        <a:latin typeface="+mn-lt"/>
        <a:ea typeface="+mn-ea"/>
        <a:cs typeface="+mn-cs"/>
      </a:defRPr>
    </a:lvl1pPr>
    <a:lvl2pPr marL="465721" algn="l" defTabSz="931442" rtl="0" eaLnBrk="1" latinLnBrk="0" hangingPunct="1">
      <a:defRPr sz="917" kern="1200">
        <a:solidFill>
          <a:schemeClr val="tx1"/>
        </a:solidFill>
        <a:latin typeface="+mn-lt"/>
        <a:ea typeface="+mn-ea"/>
        <a:cs typeface="+mn-cs"/>
      </a:defRPr>
    </a:lvl2pPr>
    <a:lvl3pPr marL="931442" algn="l" defTabSz="931442" rtl="0" eaLnBrk="1" latinLnBrk="0" hangingPunct="1">
      <a:defRPr sz="917" kern="1200">
        <a:solidFill>
          <a:schemeClr val="tx1"/>
        </a:solidFill>
        <a:latin typeface="+mn-lt"/>
        <a:ea typeface="+mn-ea"/>
        <a:cs typeface="+mn-cs"/>
      </a:defRPr>
    </a:lvl3pPr>
    <a:lvl4pPr marL="1397163" algn="l" defTabSz="931442" rtl="0" eaLnBrk="1" latinLnBrk="0" hangingPunct="1">
      <a:defRPr sz="917" kern="1200">
        <a:solidFill>
          <a:schemeClr val="tx1"/>
        </a:solidFill>
        <a:latin typeface="+mn-lt"/>
        <a:ea typeface="+mn-ea"/>
        <a:cs typeface="+mn-cs"/>
      </a:defRPr>
    </a:lvl4pPr>
    <a:lvl5pPr marL="1862884" algn="l" defTabSz="931442" rtl="0" eaLnBrk="1" latinLnBrk="0" hangingPunct="1">
      <a:defRPr sz="917" kern="1200">
        <a:solidFill>
          <a:schemeClr val="tx1"/>
        </a:solidFill>
        <a:latin typeface="+mn-lt"/>
        <a:ea typeface="+mn-ea"/>
        <a:cs typeface="+mn-cs"/>
      </a:defRPr>
    </a:lvl5pPr>
    <a:lvl6pPr marL="2328604" algn="l" defTabSz="931442" rtl="0" eaLnBrk="1" latinLnBrk="0" hangingPunct="1">
      <a:defRPr sz="1222" kern="1200">
        <a:solidFill>
          <a:schemeClr val="tx1"/>
        </a:solidFill>
        <a:latin typeface="+mn-lt"/>
        <a:ea typeface="+mn-ea"/>
        <a:cs typeface="+mn-cs"/>
      </a:defRPr>
    </a:lvl6pPr>
    <a:lvl7pPr marL="2794325" algn="l" defTabSz="931442" rtl="0" eaLnBrk="1" latinLnBrk="0" hangingPunct="1">
      <a:defRPr sz="1222" kern="1200">
        <a:solidFill>
          <a:schemeClr val="tx1"/>
        </a:solidFill>
        <a:latin typeface="+mn-lt"/>
        <a:ea typeface="+mn-ea"/>
        <a:cs typeface="+mn-cs"/>
      </a:defRPr>
    </a:lvl7pPr>
    <a:lvl8pPr marL="3260046" algn="l" defTabSz="931442" rtl="0" eaLnBrk="1" latinLnBrk="0" hangingPunct="1">
      <a:defRPr sz="1222" kern="1200">
        <a:solidFill>
          <a:schemeClr val="tx1"/>
        </a:solidFill>
        <a:latin typeface="+mn-lt"/>
        <a:ea typeface="+mn-ea"/>
        <a:cs typeface="+mn-cs"/>
      </a:defRPr>
    </a:lvl8pPr>
    <a:lvl9pPr marL="3725767" algn="l" defTabSz="931442" rtl="0" eaLnBrk="1" latinLnBrk="0" hangingPunct="1">
      <a:defRPr sz="122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838" y="239713"/>
            <a:ext cx="6400800" cy="4800600"/>
          </a:xfrm>
        </p:spPr>
      </p:sp>
      <p:sp>
        <p:nvSpPr>
          <p:cNvPr id="3" name="Notes Placeholder 2"/>
          <p:cNvSpPr>
            <a:spLocks noGrp="1"/>
          </p:cNvSpPr>
          <p:nvPr>
            <p:ph type="body" idx="1"/>
          </p:nvPr>
        </p:nvSpPr>
        <p:spPr/>
        <p:txBody>
          <a:bodyPr/>
          <a:lstStyle/>
          <a:p>
            <a:pPr marL="0" marR="0" lvl="0" indent="0" algn="l" defTabSz="931442" rtl="0" eaLnBrk="1" fontAlgn="auto" latinLnBrk="0" hangingPunct="1">
              <a:lnSpc>
                <a:spcPct val="100000"/>
              </a:lnSpc>
              <a:spcBef>
                <a:spcPts val="500"/>
              </a:spcBef>
              <a:spcAft>
                <a:spcPts val="0"/>
              </a:spcAft>
              <a:buClrTx/>
              <a:buSzTx/>
              <a:buFont typeface="Arial" panose="020B0604020202020204" pitchFamily="34" charset="0"/>
              <a:buNone/>
              <a:tabLst/>
              <a:defRPr/>
            </a:pPr>
            <a:r>
              <a:rPr lang="en-US" sz="1000" i="1" dirty="0" smtClean="0"/>
              <a:t>This deck will help you introduce</a:t>
            </a:r>
            <a:r>
              <a:rPr lang="en-US" sz="1000" i="1" baseline="0" dirty="0" smtClean="0"/>
              <a:t> motivational interviewing </a:t>
            </a:r>
            <a:r>
              <a:rPr lang="en-US" sz="1000" i="1" dirty="0" smtClean="0"/>
              <a:t>to physicians. Consider using this presentation with </a:t>
            </a:r>
            <a:r>
              <a:rPr lang="en-US" sz="1000" i="1" baseline="0" dirty="0" smtClean="0"/>
              <a:t>committees that are working on improving patient experience or engagement, as a quick refresher at medical staff meetings, or as part of an onboarding session for newly-hired physicians. </a:t>
            </a:r>
            <a:endParaRPr lang="en-US" sz="1000" i="1" dirty="0" smtClean="0"/>
          </a:p>
          <a:p>
            <a:pPr marL="0" indent="0">
              <a:spcBef>
                <a:spcPts val="500"/>
              </a:spcBef>
              <a:buFont typeface="Arial" panose="020B0604020202020204" pitchFamily="34" charset="0"/>
              <a:buNone/>
            </a:pPr>
            <a:endParaRPr lang="en-US" sz="1000" i="0" dirty="0" smtClean="0"/>
          </a:p>
          <a:p>
            <a:r>
              <a:rPr lang="en-US" sz="1000" b="1" dirty="0" smtClean="0"/>
              <a:t>Use</a:t>
            </a:r>
            <a:r>
              <a:rPr lang="en-US" sz="1000" b="1" baseline="0" dirty="0" smtClean="0"/>
              <a:t> this slide</a:t>
            </a:r>
            <a:r>
              <a:rPr lang="en-US" sz="1000" b="0" baseline="0" dirty="0" smtClean="0"/>
              <a:t> to kick-off the conversation. </a:t>
            </a:r>
            <a:endParaRPr lang="en-US" sz="1000" b="1" dirty="0" smtClean="0"/>
          </a:p>
          <a:p>
            <a:endParaRPr lang="en-US" sz="1000" b="1" dirty="0" smtClean="0"/>
          </a:p>
          <a:p>
            <a:r>
              <a:rPr lang="en-US" sz="1000" b="1" dirty="0" smtClean="0"/>
              <a:t>Scripting for this slide:</a:t>
            </a:r>
            <a:endParaRPr lang="en-US" sz="1000" i="0" dirty="0" smtClean="0"/>
          </a:p>
          <a:p>
            <a:pPr marL="118872" indent="-118872">
              <a:spcBef>
                <a:spcPts val="500"/>
              </a:spcBef>
              <a:buFont typeface="Arial" panose="020B0604020202020204" pitchFamily="34" charset="0"/>
              <a:buChar char="•"/>
            </a:pPr>
            <a:r>
              <a:rPr lang="en-US" sz="1000" i="0" dirty="0" smtClean="0"/>
              <a:t>By communicating more effectively with patients, we can deliver better care. One way to improve communication is by using a technique called motivational interviewing.</a:t>
            </a:r>
          </a:p>
          <a:p>
            <a:pPr marL="118872" indent="-118872">
              <a:spcBef>
                <a:spcPts val="500"/>
              </a:spcBef>
              <a:buFont typeface="Arial" panose="020B0604020202020204" pitchFamily="34" charset="0"/>
              <a:buChar char="•"/>
            </a:pPr>
            <a:r>
              <a:rPr lang="en-US" sz="1000" i="0" dirty="0" smtClean="0"/>
              <a:t>My</a:t>
            </a:r>
            <a:r>
              <a:rPr lang="en-US" sz="1000" i="0" baseline="0" dirty="0" smtClean="0"/>
              <a:t> guess is most of you are familiar with this concept, but might not use it as frequently as you could with patients.</a:t>
            </a:r>
            <a:endParaRPr lang="en-US" sz="1000" i="0" dirty="0" smtClean="0"/>
          </a:p>
          <a:p>
            <a:pPr marL="118872" indent="-118872">
              <a:spcBef>
                <a:spcPts val="500"/>
              </a:spcBef>
              <a:buFont typeface="Arial" panose="020B0604020202020204" pitchFamily="34" charset="0"/>
              <a:buChar char="•"/>
            </a:pPr>
            <a:r>
              <a:rPr lang="en-US" sz="1000" i="0" dirty="0" smtClean="0"/>
              <a:t>I’m</a:t>
            </a:r>
            <a:r>
              <a:rPr lang="en-US" sz="1000" i="0" baseline="0" dirty="0" smtClean="0"/>
              <a:t> going to spend a few minutes to walkthrough through the basics of this technique with two goals in mind. </a:t>
            </a:r>
            <a:r>
              <a:rPr lang="en-US" sz="1000" i="0" dirty="0" smtClean="0"/>
              <a:t>The first is to familiarize us with—or</a:t>
            </a:r>
            <a:r>
              <a:rPr lang="en-US" sz="1000" i="0" baseline="0" dirty="0" smtClean="0"/>
              <a:t> at least refresh our memories—on what motivational interviewing entails. </a:t>
            </a:r>
            <a:r>
              <a:rPr lang="en-US" sz="1000" i="0" dirty="0" smtClean="0"/>
              <a:t>The second is to explain how we can use motivational interviewing techniques to engage patients.</a:t>
            </a:r>
          </a:p>
          <a:p>
            <a:endParaRPr lang="en-US" dirty="0"/>
          </a:p>
        </p:txBody>
      </p:sp>
    </p:spTree>
    <p:extLst>
      <p:ext uri="{BB962C8B-B14F-4D97-AF65-F5344CB8AC3E}">
        <p14:creationId xmlns:p14="http://schemas.microsoft.com/office/powerpoint/2010/main" val="29588287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838" y="239713"/>
            <a:ext cx="6400800" cy="4800600"/>
          </a:xfrm>
        </p:spPr>
      </p:sp>
      <p:sp>
        <p:nvSpPr>
          <p:cNvPr id="3" name="Notes Placeholder 2"/>
          <p:cNvSpPr>
            <a:spLocks noGrp="1"/>
          </p:cNvSpPr>
          <p:nvPr>
            <p:ph type="body" idx="1"/>
          </p:nvPr>
        </p:nvSpPr>
        <p:spPr/>
        <p:txBody>
          <a:bodyPr/>
          <a:lstStyle/>
          <a:p>
            <a:pPr marL="0" marR="0" lvl="0" indent="0" algn="l" defTabSz="931442" rtl="0" eaLnBrk="1" fontAlgn="auto" latinLnBrk="0" hangingPunct="1">
              <a:lnSpc>
                <a:spcPct val="100000"/>
              </a:lnSpc>
              <a:spcBef>
                <a:spcPts val="500"/>
              </a:spcBef>
              <a:spcAft>
                <a:spcPts val="0"/>
              </a:spcAft>
              <a:buClrTx/>
              <a:buSzTx/>
              <a:buFont typeface="Arial" panose="020B0604020202020204" pitchFamily="34" charset="0"/>
              <a:buNone/>
              <a:tabLst/>
              <a:defRPr/>
            </a:pPr>
            <a:r>
              <a:rPr lang="en-US" sz="1000" b="1" dirty="0" smtClean="0"/>
              <a:t>Use</a:t>
            </a:r>
            <a:r>
              <a:rPr lang="en-US" sz="1000" b="1" baseline="0" dirty="0" smtClean="0"/>
              <a:t> this slide</a:t>
            </a:r>
            <a:r>
              <a:rPr lang="en-US" sz="1000" b="0" baseline="0" dirty="0" smtClean="0"/>
              <a:t> to quickly define motivational interviewing, and establish it’s purpose. </a:t>
            </a:r>
            <a:endParaRPr lang="en-US" sz="1000" b="1" dirty="0" smtClean="0"/>
          </a:p>
          <a:p>
            <a:pPr marL="0" indent="0">
              <a:spcBef>
                <a:spcPts val="500"/>
              </a:spcBef>
              <a:buFont typeface="Arial" panose="020B0604020202020204" pitchFamily="34" charset="0"/>
              <a:buNone/>
            </a:pPr>
            <a:endParaRPr lang="en-US" sz="1000" i="0" dirty="0" smtClean="0"/>
          </a:p>
          <a:p>
            <a:pPr marL="0" marR="0" lvl="0" indent="0" algn="l" defTabSz="931442" rtl="0" eaLnBrk="1" fontAlgn="auto" latinLnBrk="0" hangingPunct="1">
              <a:lnSpc>
                <a:spcPct val="100000"/>
              </a:lnSpc>
              <a:spcBef>
                <a:spcPts val="500"/>
              </a:spcBef>
              <a:spcAft>
                <a:spcPts val="0"/>
              </a:spcAft>
              <a:buClrTx/>
              <a:buSzTx/>
              <a:buFont typeface="Arial" panose="020B0604020202020204" pitchFamily="34" charset="0"/>
              <a:buNone/>
              <a:tabLst/>
              <a:defRPr/>
            </a:pPr>
            <a:r>
              <a:rPr lang="en-US" sz="1000" b="1" dirty="0" smtClean="0"/>
              <a:t>Scripting for this slide:</a:t>
            </a:r>
            <a:endParaRPr lang="en-US" sz="1000" i="0" dirty="0" smtClean="0"/>
          </a:p>
          <a:p>
            <a:pPr marL="118872" indent="-118872">
              <a:spcBef>
                <a:spcPts val="500"/>
              </a:spcBef>
              <a:buFont typeface="Arial" panose="020B0604020202020204" pitchFamily="34" charset="0"/>
              <a:buChar char="•"/>
            </a:pPr>
            <a:r>
              <a:rPr lang="en-US" sz="1000" i="0" dirty="0" smtClean="0"/>
              <a:t>Motivational interviewing is a communication</a:t>
            </a:r>
            <a:r>
              <a:rPr lang="en-US" sz="1000" i="0" baseline="0" dirty="0" smtClean="0"/>
              <a:t> technique used to help patients set goals and strengthen their commitment to change by asking effective questions and practicing active listening.</a:t>
            </a:r>
          </a:p>
          <a:p>
            <a:pPr marL="118872" indent="-118872">
              <a:spcBef>
                <a:spcPts val="500"/>
              </a:spcBef>
              <a:buFont typeface="Arial" panose="020B0604020202020204" pitchFamily="34" charset="0"/>
              <a:buChar char="•"/>
            </a:pPr>
            <a:r>
              <a:rPr lang="en-US" sz="1000" i="0" dirty="0" smtClean="0"/>
              <a:t>On the left, some uses of motivational interviewing: Helping </a:t>
            </a:r>
            <a:r>
              <a:rPr lang="en-US" sz="1000" i="0" dirty="0" smtClean="0">
                <a:solidFill>
                  <a:schemeClr val="accent5"/>
                </a:solidFill>
              </a:rPr>
              <a:t>patients share their priorities with us</a:t>
            </a:r>
            <a:r>
              <a:rPr lang="en-US" sz="1000" i="0" baseline="0" dirty="0" smtClean="0">
                <a:solidFill>
                  <a:schemeClr val="accent5"/>
                </a:solidFill>
              </a:rPr>
              <a:t> and helping them build motivation </a:t>
            </a:r>
            <a:r>
              <a:rPr lang="en-US" sz="1000" i="0" dirty="0" smtClean="0"/>
              <a:t>to make healthy changes.</a:t>
            </a:r>
          </a:p>
          <a:p>
            <a:pPr marL="118872" indent="-118872">
              <a:spcBef>
                <a:spcPts val="500"/>
              </a:spcBef>
              <a:buFont typeface="Arial" panose="020B0604020202020204" pitchFamily="34" charset="0"/>
              <a:buChar char="•"/>
            </a:pPr>
            <a:r>
              <a:rPr lang="en-US" sz="1000" i="0" dirty="0" smtClean="0"/>
              <a:t>On the right, what motivational interviewing is NOT used for. The point is NOT to make choices FOR the patient or find</a:t>
            </a:r>
            <a:r>
              <a:rPr lang="en-US" sz="1000" i="0" baseline="0" dirty="0" smtClean="0"/>
              <a:t> a “quick fix”</a:t>
            </a:r>
            <a:r>
              <a:rPr lang="en-US" sz="1000" i="0" dirty="0" smtClean="0"/>
              <a:t>. </a:t>
            </a:r>
          </a:p>
          <a:p>
            <a:pPr marL="0" indent="0">
              <a:spcBef>
                <a:spcPts val="500"/>
              </a:spcBef>
              <a:buFont typeface="Arial" panose="020B0604020202020204" pitchFamily="34" charset="0"/>
              <a:buNone/>
            </a:pPr>
            <a:endParaRPr lang="en-US" sz="1000" i="0" dirty="0" smtClean="0"/>
          </a:p>
          <a:p>
            <a:pPr marL="0" indent="0">
              <a:spcBef>
                <a:spcPts val="500"/>
              </a:spcBef>
              <a:buFont typeface="Arial" panose="020B0604020202020204" pitchFamily="34" charset="0"/>
              <a:buNone/>
            </a:pPr>
            <a:r>
              <a:rPr lang="en-US" sz="1000" b="1" i="0" dirty="0" smtClean="0"/>
              <a:t>Transition: </a:t>
            </a:r>
            <a:r>
              <a:rPr lang="en-US" sz="1000" i="0" dirty="0" smtClean="0"/>
              <a:t>This is really about engaging</a:t>
            </a:r>
            <a:r>
              <a:rPr lang="en-US" sz="1000" i="0" baseline="0" dirty="0" smtClean="0"/>
              <a:t> </a:t>
            </a:r>
            <a:r>
              <a:rPr lang="en-US" sz="1000" i="0" dirty="0" smtClean="0"/>
              <a:t>patients as active partners in their care…</a:t>
            </a:r>
          </a:p>
        </p:txBody>
      </p:sp>
    </p:spTree>
    <p:extLst>
      <p:ext uri="{BB962C8B-B14F-4D97-AF65-F5344CB8AC3E}">
        <p14:creationId xmlns:p14="http://schemas.microsoft.com/office/powerpoint/2010/main" val="20511569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838" y="239713"/>
            <a:ext cx="6400800" cy="4800600"/>
          </a:xfrm>
        </p:spPr>
      </p:sp>
      <p:sp>
        <p:nvSpPr>
          <p:cNvPr id="3" name="Notes Placeholder 2"/>
          <p:cNvSpPr>
            <a:spLocks noGrp="1"/>
          </p:cNvSpPr>
          <p:nvPr>
            <p:ph type="body" idx="1"/>
          </p:nvPr>
        </p:nvSpPr>
        <p:spPr/>
        <p:txBody>
          <a:bodyPr>
            <a:normAutofit/>
          </a:bodyPr>
          <a:lstStyle/>
          <a:p>
            <a:pPr marL="0" marR="0" lvl="0" indent="0" algn="l" defTabSz="931442" rtl="0" eaLnBrk="1" fontAlgn="auto" latinLnBrk="0" hangingPunct="1">
              <a:lnSpc>
                <a:spcPct val="100000"/>
              </a:lnSpc>
              <a:spcBef>
                <a:spcPts val="500"/>
              </a:spcBef>
              <a:spcAft>
                <a:spcPts val="0"/>
              </a:spcAft>
              <a:buClrTx/>
              <a:buSzTx/>
              <a:buFont typeface="Arial" panose="020B0604020202020204" pitchFamily="34" charset="0"/>
              <a:buNone/>
              <a:tabLst/>
              <a:defRPr/>
            </a:pPr>
            <a:r>
              <a:rPr lang="en-US" sz="1000" b="1" dirty="0" smtClean="0"/>
              <a:t>Use</a:t>
            </a:r>
            <a:r>
              <a:rPr lang="en-US" sz="1000" b="1" baseline="0" dirty="0" smtClean="0"/>
              <a:t> this slide</a:t>
            </a:r>
            <a:r>
              <a:rPr lang="en-US" sz="1000" b="0" baseline="0" dirty="0" smtClean="0"/>
              <a:t> to establish motivational interviewing as an evidence-based communication technique. </a:t>
            </a:r>
          </a:p>
          <a:p>
            <a:pPr marL="0" marR="0" lvl="0" indent="0" algn="l" defTabSz="931442" rtl="0" eaLnBrk="1" fontAlgn="auto" latinLnBrk="0" hangingPunct="1">
              <a:lnSpc>
                <a:spcPct val="100000"/>
              </a:lnSpc>
              <a:spcBef>
                <a:spcPts val="500"/>
              </a:spcBef>
              <a:spcAft>
                <a:spcPts val="0"/>
              </a:spcAft>
              <a:buClrTx/>
              <a:buSzTx/>
              <a:buFont typeface="Arial" panose="020B0604020202020204" pitchFamily="34" charset="0"/>
              <a:buNone/>
              <a:tabLst/>
              <a:defRPr/>
            </a:pPr>
            <a:endParaRPr lang="en-US" sz="1000" b="1" dirty="0" smtClean="0"/>
          </a:p>
          <a:p>
            <a:pPr marL="0" marR="0" lvl="0" indent="0" algn="l" defTabSz="931442" rtl="0" eaLnBrk="1" fontAlgn="auto" latinLnBrk="0" hangingPunct="1">
              <a:lnSpc>
                <a:spcPct val="100000"/>
              </a:lnSpc>
              <a:spcBef>
                <a:spcPts val="500"/>
              </a:spcBef>
              <a:spcAft>
                <a:spcPts val="0"/>
              </a:spcAft>
              <a:buClrTx/>
              <a:buSzTx/>
              <a:buFont typeface="Arial" panose="020B0604020202020204" pitchFamily="34" charset="0"/>
              <a:buNone/>
              <a:tabLst/>
              <a:defRPr/>
            </a:pPr>
            <a:r>
              <a:rPr lang="en-US" sz="1000" b="1" dirty="0" smtClean="0"/>
              <a:t>Scripting for this slide:</a:t>
            </a:r>
            <a:endParaRPr lang="en-US" sz="1000" i="0" dirty="0" smtClean="0"/>
          </a:p>
          <a:p>
            <a:pPr marL="118872" indent="-118872">
              <a:spcBef>
                <a:spcPts val="500"/>
              </a:spcBef>
              <a:buFont typeface="Arial" panose="020B0604020202020204" pitchFamily="34" charset="0"/>
              <a:buChar char="•"/>
            </a:pPr>
            <a:r>
              <a:rPr lang="en-US" sz="1000" i="0" dirty="0" smtClean="0"/>
              <a:t>Motivational interviewing</a:t>
            </a:r>
            <a:r>
              <a:rPr lang="en-US" sz="1000" i="0" baseline="0" dirty="0" smtClean="0"/>
              <a:t> </a:t>
            </a:r>
            <a:r>
              <a:rPr lang="en-US" sz="1000" i="0" dirty="0" smtClean="0"/>
              <a:t>is an evidence-based approach. Studies have found </a:t>
            </a:r>
            <a:r>
              <a:rPr lang="en-US" sz="1000" b="0" i="0" baseline="0" dirty="0" smtClean="0"/>
              <a:t>that it contributes to increased medication adherence, increased likelihood of behavioral change, and importantly, an increase in quality of life for our patients. </a:t>
            </a:r>
            <a:endParaRPr lang="en-US" sz="1000" b="0" i="0" dirty="0" smtClean="0"/>
          </a:p>
          <a:p>
            <a:pPr marL="118872" indent="-118872">
              <a:spcBef>
                <a:spcPts val="500"/>
              </a:spcBef>
              <a:buFont typeface="Arial" panose="020B0604020202020204" pitchFamily="34" charset="0"/>
              <a:buChar char="•"/>
            </a:pPr>
            <a:r>
              <a:rPr lang="en-US" sz="1000" b="0" i="0" dirty="0" smtClean="0"/>
              <a:t>And beyond the data, it can help us to develop stronger relationships with our patients—the reason why many of us became physicians in the first place.</a:t>
            </a:r>
          </a:p>
          <a:p>
            <a:pPr marL="118872" indent="-118872">
              <a:spcBef>
                <a:spcPts val="500"/>
              </a:spcBef>
              <a:buFont typeface="Arial" panose="020B0604020202020204" pitchFamily="34" charset="0"/>
              <a:buChar char="•"/>
            </a:pPr>
            <a:r>
              <a:rPr lang="en-US" sz="1000" b="0" i="0" dirty="0" smtClean="0"/>
              <a:t>If we take the time to ask the right questions,</a:t>
            </a:r>
            <a:r>
              <a:rPr lang="en-US" sz="1000" b="0" i="0" baseline="0" dirty="0" smtClean="0"/>
              <a:t> patients feel heard, and we can collaboratively create a care plan they are invested in. </a:t>
            </a:r>
            <a:r>
              <a:rPr lang="en-US" sz="1000" b="0" i="0" dirty="0" smtClean="0"/>
              <a:t> </a:t>
            </a:r>
          </a:p>
          <a:p>
            <a:pPr marL="118872" indent="-118872">
              <a:spcBef>
                <a:spcPts val="500"/>
              </a:spcBef>
              <a:buFont typeface="Arial" panose="020B0604020202020204" pitchFamily="34" charset="0"/>
              <a:buChar char="•"/>
            </a:pPr>
            <a:endParaRPr lang="en-US" sz="1000" b="0" i="0" dirty="0" smtClean="0"/>
          </a:p>
          <a:p>
            <a:pPr marL="0" indent="0">
              <a:spcBef>
                <a:spcPts val="500"/>
              </a:spcBef>
              <a:buFont typeface="Arial" panose="020B0604020202020204" pitchFamily="34" charset="0"/>
              <a:buNone/>
            </a:pPr>
            <a:r>
              <a:rPr lang="en-US" sz="1000" b="1" i="0" dirty="0" smtClean="0"/>
              <a:t>Transition: </a:t>
            </a:r>
            <a:r>
              <a:rPr lang="en-US" sz="1000" b="0" i="0" dirty="0" smtClean="0"/>
              <a:t>Let’s walk through a quick refresher</a:t>
            </a:r>
            <a:r>
              <a:rPr lang="en-US" sz="1000" b="0" i="0" baseline="0" dirty="0" smtClean="0"/>
              <a:t> on HOW to effectively use motivational interviewing…</a:t>
            </a:r>
            <a:endParaRPr lang="en-US" sz="1000" b="1" i="0" dirty="0" smtClean="0"/>
          </a:p>
        </p:txBody>
      </p:sp>
    </p:spTree>
    <p:extLst>
      <p:ext uri="{BB962C8B-B14F-4D97-AF65-F5344CB8AC3E}">
        <p14:creationId xmlns:p14="http://schemas.microsoft.com/office/powerpoint/2010/main" val="29078969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838" y="239713"/>
            <a:ext cx="6400800" cy="4800600"/>
          </a:xfrm>
        </p:spPr>
      </p:sp>
      <p:sp>
        <p:nvSpPr>
          <p:cNvPr id="3" name="Notes Placeholder 2"/>
          <p:cNvSpPr>
            <a:spLocks noGrp="1"/>
          </p:cNvSpPr>
          <p:nvPr>
            <p:ph type="body" idx="1"/>
          </p:nvPr>
        </p:nvSpPr>
        <p:spPr/>
        <p:txBody>
          <a:bodyPr/>
          <a:lstStyle/>
          <a:p>
            <a:pPr marL="0" marR="0" lvl="0" indent="0" algn="l" defTabSz="1330631" rtl="0" eaLnBrk="1" fontAlgn="auto" latinLnBrk="0" hangingPunct="1">
              <a:lnSpc>
                <a:spcPct val="100000"/>
              </a:lnSpc>
              <a:spcBef>
                <a:spcPts val="500"/>
              </a:spcBef>
              <a:spcAft>
                <a:spcPts val="0"/>
              </a:spcAft>
              <a:buClrTx/>
              <a:buSzTx/>
              <a:buFont typeface="Arial" panose="020B0604020202020204" pitchFamily="34" charset="0"/>
              <a:buNone/>
              <a:tabLst/>
              <a:defRPr/>
            </a:pPr>
            <a:r>
              <a:rPr lang="en-US" sz="1000" b="1" dirty="0" smtClean="0"/>
              <a:t>Use</a:t>
            </a:r>
            <a:r>
              <a:rPr lang="en-US" sz="1000" b="1" baseline="0" dirty="0" smtClean="0"/>
              <a:t> this slide</a:t>
            </a:r>
            <a:r>
              <a:rPr lang="en-US" sz="1000" b="0" baseline="0" dirty="0" smtClean="0"/>
              <a:t> to overview the OARS framework for motivational interviewing. </a:t>
            </a:r>
          </a:p>
          <a:p>
            <a:pPr marL="0" marR="0" lvl="0" indent="0" algn="l" defTabSz="1330631" rtl="0" eaLnBrk="1" fontAlgn="auto" latinLnBrk="0" hangingPunct="1">
              <a:lnSpc>
                <a:spcPct val="100000"/>
              </a:lnSpc>
              <a:spcBef>
                <a:spcPts val="500"/>
              </a:spcBef>
              <a:spcAft>
                <a:spcPts val="0"/>
              </a:spcAft>
              <a:buClrTx/>
              <a:buSzTx/>
              <a:buFont typeface="Arial" panose="020B0604020202020204" pitchFamily="34" charset="0"/>
              <a:buNone/>
              <a:tabLst/>
              <a:defRPr/>
            </a:pPr>
            <a:endParaRPr lang="en-US" sz="1000" kern="1200" dirty="0" smtClean="0">
              <a:solidFill>
                <a:schemeClr val="tx1"/>
              </a:solidFill>
              <a:effectLst/>
            </a:endParaRPr>
          </a:p>
          <a:p>
            <a:pPr marL="0" marR="0" lvl="0" indent="0" algn="l" defTabSz="1330631" rtl="0" eaLnBrk="1" fontAlgn="auto" latinLnBrk="0" hangingPunct="1">
              <a:lnSpc>
                <a:spcPct val="100000"/>
              </a:lnSpc>
              <a:spcBef>
                <a:spcPts val="500"/>
              </a:spcBef>
              <a:spcAft>
                <a:spcPts val="0"/>
              </a:spcAft>
              <a:buClrTx/>
              <a:buSzTx/>
              <a:buFont typeface="Arial" panose="020B0604020202020204" pitchFamily="34" charset="0"/>
              <a:buNone/>
              <a:tabLst/>
              <a:defRPr/>
            </a:pPr>
            <a:r>
              <a:rPr lang="en-US" sz="1000" b="1" dirty="0" smtClean="0"/>
              <a:t>Scripting for this slide:</a:t>
            </a:r>
            <a:endParaRPr lang="en-US" sz="1000" kern="1200" dirty="0" smtClean="0">
              <a:solidFill>
                <a:schemeClr val="tx1"/>
              </a:solidFill>
              <a:effectLst/>
            </a:endParaRPr>
          </a:p>
          <a:p>
            <a:pPr marL="118872" marR="0" lvl="0" indent="-118872" algn="l" defTabSz="1330631" rtl="0" eaLnBrk="1" fontAlgn="auto" latinLnBrk="0" hangingPunct="1">
              <a:lnSpc>
                <a:spcPct val="100000"/>
              </a:lnSpc>
              <a:spcBef>
                <a:spcPts val="500"/>
              </a:spcBef>
              <a:spcAft>
                <a:spcPts val="0"/>
              </a:spcAft>
              <a:buClrTx/>
              <a:buSzTx/>
              <a:buFont typeface="Arial" panose="020B0604020202020204" pitchFamily="34" charset="0"/>
              <a:buChar char="•"/>
              <a:tabLst/>
              <a:defRPr/>
            </a:pPr>
            <a:r>
              <a:rPr lang="en-US" sz="1000" kern="1200" dirty="0" smtClean="0">
                <a:solidFill>
                  <a:schemeClr val="tx1"/>
                </a:solidFill>
                <a:effectLst/>
              </a:rPr>
              <a:t>So</a:t>
            </a:r>
            <a:r>
              <a:rPr lang="en-US" sz="1000" kern="1200" baseline="0" dirty="0" smtClean="0">
                <a:solidFill>
                  <a:schemeClr val="tx1"/>
                </a:solidFill>
                <a:effectLst/>
              </a:rPr>
              <a:t> how does this translate into </a:t>
            </a:r>
            <a:r>
              <a:rPr lang="en-US" sz="1000" kern="1200" dirty="0" smtClean="0">
                <a:effectLst/>
              </a:rPr>
              <a:t>a typical interaction with patients?</a:t>
            </a:r>
            <a:r>
              <a:rPr lang="en-US" sz="1000" kern="1200" baseline="0" dirty="0" smtClean="0">
                <a:effectLst/>
              </a:rPr>
              <a:t> </a:t>
            </a:r>
            <a:r>
              <a:rPr lang="en-US" sz="1000" i="0" dirty="0" smtClean="0"/>
              <a:t>One proven method for engaging patients in motivational interviewing is the OARS framework. </a:t>
            </a:r>
          </a:p>
          <a:p>
            <a:pPr marL="118872" marR="0" lvl="0" indent="-118872" algn="l" defTabSz="1330631" rtl="0" eaLnBrk="1" fontAlgn="auto" latinLnBrk="0" hangingPunct="1">
              <a:lnSpc>
                <a:spcPct val="100000"/>
              </a:lnSpc>
              <a:spcBef>
                <a:spcPts val="500"/>
              </a:spcBef>
              <a:spcAft>
                <a:spcPts val="0"/>
              </a:spcAft>
              <a:buClrTx/>
              <a:buSzTx/>
              <a:buFont typeface="Arial" panose="020B0604020202020204" pitchFamily="34" charset="0"/>
              <a:buChar char="•"/>
              <a:tabLst/>
              <a:defRPr/>
            </a:pPr>
            <a:r>
              <a:rPr lang="en-US" sz="1000" b="1" i="0" baseline="0" dirty="0" smtClean="0"/>
              <a:t>Quick raise of hands: </a:t>
            </a:r>
            <a:r>
              <a:rPr lang="en-US" sz="1000" b="0" i="0" baseline="0" dirty="0" smtClean="0"/>
              <a:t>Who is familiar with</a:t>
            </a:r>
            <a:r>
              <a:rPr lang="en-US" sz="1000" dirty="0" smtClean="0"/>
              <a:t> OARS? </a:t>
            </a:r>
            <a:endParaRPr lang="en-US" sz="1000" i="0" dirty="0" smtClean="0"/>
          </a:p>
          <a:p>
            <a:pPr marL="118872" marR="0" lvl="0" indent="-118872" algn="l" defTabSz="1330631" rtl="0" eaLnBrk="1" fontAlgn="auto" latinLnBrk="0" hangingPunct="1">
              <a:lnSpc>
                <a:spcPct val="100000"/>
              </a:lnSpc>
              <a:spcBef>
                <a:spcPts val="500"/>
              </a:spcBef>
              <a:spcAft>
                <a:spcPts val="0"/>
              </a:spcAft>
              <a:buClrTx/>
              <a:buSzTx/>
              <a:buFont typeface="Arial" panose="020B0604020202020204" pitchFamily="34" charset="0"/>
              <a:buChar char="•"/>
              <a:tabLst/>
              <a:defRPr/>
            </a:pPr>
            <a:r>
              <a:rPr lang="en-US" sz="1000" i="0" dirty="0" smtClean="0"/>
              <a:t>I’ve outlined an overview of OARS here: </a:t>
            </a:r>
            <a:r>
              <a:rPr lang="en-US" sz="1000" kern="1200" dirty="0" smtClean="0">
                <a:effectLst/>
              </a:rPr>
              <a:t>asking open questions, articulating affirmations, engaging in reflective listening, and summarizing what the patient has said.</a:t>
            </a:r>
          </a:p>
          <a:p>
            <a:pPr marL="0" indent="0">
              <a:spcBef>
                <a:spcPts val="500"/>
              </a:spcBef>
              <a:buFont typeface="Arial" panose="020B0604020202020204" pitchFamily="34" charset="0"/>
              <a:buNone/>
            </a:pPr>
            <a:endParaRPr lang="en-US" sz="1000" i="0" dirty="0" smtClean="0"/>
          </a:p>
          <a:p>
            <a:pPr marL="0" indent="0">
              <a:spcBef>
                <a:spcPts val="500"/>
              </a:spcBef>
              <a:buFont typeface="Arial" panose="020B0604020202020204" pitchFamily="34" charset="0"/>
              <a:buNone/>
            </a:pPr>
            <a:r>
              <a:rPr lang="en-US" sz="1000" b="1" i="0" dirty="0" smtClean="0"/>
              <a:t>Transition: </a:t>
            </a:r>
            <a:r>
              <a:rPr lang="en-US" sz="1000" i="0" dirty="0" smtClean="0"/>
              <a:t>Let’s double-click on each of these skills...</a:t>
            </a:r>
          </a:p>
          <a:p>
            <a:endParaRPr lang="en-US" dirty="0"/>
          </a:p>
        </p:txBody>
      </p:sp>
    </p:spTree>
    <p:extLst>
      <p:ext uri="{BB962C8B-B14F-4D97-AF65-F5344CB8AC3E}">
        <p14:creationId xmlns:p14="http://schemas.microsoft.com/office/powerpoint/2010/main" val="10301101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838" y="239713"/>
            <a:ext cx="6400800" cy="4800600"/>
          </a:xfrm>
        </p:spPr>
      </p:sp>
      <p:sp>
        <p:nvSpPr>
          <p:cNvPr id="3" name="Notes Placeholder 2"/>
          <p:cNvSpPr>
            <a:spLocks noGrp="1"/>
          </p:cNvSpPr>
          <p:nvPr>
            <p:ph type="body" idx="1"/>
          </p:nvPr>
        </p:nvSpPr>
        <p:spPr/>
        <p:txBody>
          <a:bodyPr>
            <a:normAutofit/>
          </a:bodyPr>
          <a:lstStyle/>
          <a:p>
            <a:pPr marL="0" marR="0" lvl="0" indent="0" algn="l" defTabSz="1330631" rtl="0" eaLnBrk="1" fontAlgn="auto" latinLnBrk="0" hangingPunct="1">
              <a:lnSpc>
                <a:spcPct val="100000"/>
              </a:lnSpc>
              <a:spcBef>
                <a:spcPts val="500"/>
              </a:spcBef>
              <a:spcAft>
                <a:spcPts val="0"/>
              </a:spcAft>
              <a:buClrTx/>
              <a:buSzTx/>
              <a:buFont typeface="Arial" panose="020B0604020202020204" pitchFamily="34" charset="0"/>
              <a:buNone/>
              <a:tabLst/>
              <a:defRPr/>
            </a:pPr>
            <a:r>
              <a:rPr lang="en-US" sz="1000" b="1" dirty="0" smtClean="0"/>
              <a:t>Use</a:t>
            </a:r>
            <a:r>
              <a:rPr lang="en-US" sz="1000" b="1" baseline="0" dirty="0" smtClean="0"/>
              <a:t> this slide</a:t>
            </a:r>
            <a:r>
              <a:rPr lang="en-US" sz="1000" b="0" baseline="0" dirty="0" smtClean="0"/>
              <a:t> to overview “O: Open Questions.”</a:t>
            </a:r>
          </a:p>
          <a:p>
            <a:pPr marL="0" marR="0" lvl="0" indent="0" algn="l" defTabSz="1330631" rtl="0" eaLnBrk="1" fontAlgn="auto" latinLnBrk="0" hangingPunct="1">
              <a:lnSpc>
                <a:spcPct val="100000"/>
              </a:lnSpc>
              <a:spcBef>
                <a:spcPts val="500"/>
              </a:spcBef>
              <a:spcAft>
                <a:spcPts val="0"/>
              </a:spcAft>
              <a:buClrTx/>
              <a:buSzTx/>
              <a:buFont typeface="Arial" panose="020B0604020202020204" pitchFamily="34" charset="0"/>
              <a:buNone/>
              <a:tabLst/>
              <a:defRPr/>
            </a:pPr>
            <a:endParaRPr lang="en-US" sz="1000" kern="1200" dirty="0" smtClean="0">
              <a:solidFill>
                <a:schemeClr val="tx1"/>
              </a:solidFill>
              <a:effectLst/>
            </a:endParaRPr>
          </a:p>
          <a:p>
            <a:pPr marL="0" marR="0" lvl="0" indent="0" algn="l" defTabSz="1330631" rtl="0" eaLnBrk="1" fontAlgn="auto" latinLnBrk="0" hangingPunct="1">
              <a:lnSpc>
                <a:spcPct val="100000"/>
              </a:lnSpc>
              <a:spcBef>
                <a:spcPts val="500"/>
              </a:spcBef>
              <a:spcAft>
                <a:spcPts val="0"/>
              </a:spcAft>
              <a:buClrTx/>
              <a:buSzTx/>
              <a:buFont typeface="Arial" panose="020B0604020202020204" pitchFamily="34" charset="0"/>
              <a:buNone/>
              <a:tabLst/>
              <a:defRPr/>
            </a:pPr>
            <a:r>
              <a:rPr lang="en-US" sz="1000" b="1" dirty="0" smtClean="0"/>
              <a:t>Scripting for this slide:</a:t>
            </a:r>
            <a:endParaRPr lang="en-US" sz="1000" i="0" dirty="0" smtClean="0"/>
          </a:p>
          <a:p>
            <a:pPr marL="118872" indent="-118872">
              <a:spcBef>
                <a:spcPts val="500"/>
              </a:spcBef>
              <a:buFont typeface="Arial" panose="020B0604020202020204" pitchFamily="34" charset="0"/>
              <a:buChar char="•"/>
            </a:pPr>
            <a:r>
              <a:rPr lang="en-US" sz="1000" i="0" dirty="0" smtClean="0"/>
              <a:t>The first skill of OARS is asking Open Questions, rather than asking “yes” or “no” questions. </a:t>
            </a:r>
          </a:p>
          <a:p>
            <a:pPr marL="118872" indent="-118872">
              <a:spcBef>
                <a:spcPts val="500"/>
              </a:spcBef>
              <a:buFont typeface="Arial" panose="020B0604020202020204" pitchFamily="34" charset="0"/>
              <a:buChar char="•"/>
            </a:pPr>
            <a:r>
              <a:rPr lang="en-US" sz="1000" i="0" dirty="0" smtClean="0"/>
              <a:t>For example, instead of asking, “Does being around smoke trigger your asthma attacks?” an open-ended question would be, “Tell me about the things that seem to trigger an asthma attack.”</a:t>
            </a:r>
          </a:p>
          <a:p>
            <a:pPr marL="118872" marR="0" lvl="0" indent="-118872" algn="l" defTabSz="931442" rtl="0" eaLnBrk="1" fontAlgn="auto" latinLnBrk="0" hangingPunct="1">
              <a:lnSpc>
                <a:spcPct val="100000"/>
              </a:lnSpc>
              <a:spcBef>
                <a:spcPts val="500"/>
              </a:spcBef>
              <a:spcAft>
                <a:spcPts val="0"/>
              </a:spcAft>
              <a:buClrTx/>
              <a:buSzTx/>
              <a:buFont typeface="Arial" panose="020B0604020202020204" pitchFamily="34" charset="0"/>
              <a:buChar char="•"/>
              <a:tabLst/>
              <a:defRPr/>
            </a:pPr>
            <a:r>
              <a:rPr lang="en-US" sz="1000" i="0" dirty="0" smtClean="0"/>
              <a:t>On the bottom of the slide is the purpose of using open questions. </a:t>
            </a:r>
            <a:r>
              <a:rPr lang="en-US" sz="1000" kern="1200" dirty="0" smtClean="0">
                <a:solidFill>
                  <a:schemeClr val="tx1"/>
                </a:solidFill>
                <a:effectLst/>
                <a:latin typeface="+mn-lt"/>
                <a:ea typeface="+mn-ea"/>
                <a:cs typeface="+mn-cs"/>
              </a:rPr>
              <a:t>Open questions give patients room to share</a:t>
            </a:r>
            <a:r>
              <a:rPr lang="en-US" sz="1000" kern="1200" baseline="0" dirty="0" smtClean="0">
                <a:solidFill>
                  <a:schemeClr val="tx1"/>
                </a:solidFill>
                <a:effectLst/>
                <a:latin typeface="+mn-lt"/>
                <a:ea typeface="+mn-ea"/>
                <a:cs typeface="+mn-cs"/>
              </a:rPr>
              <a:t> more </a:t>
            </a:r>
            <a:r>
              <a:rPr lang="en-US" sz="1000" kern="1200" dirty="0" smtClean="0">
                <a:solidFill>
                  <a:schemeClr val="tx1"/>
                </a:solidFill>
                <a:effectLst/>
                <a:latin typeface="+mn-lt"/>
                <a:ea typeface="+mn-ea"/>
                <a:cs typeface="+mn-cs"/>
              </a:rPr>
              <a:t>information, which</a:t>
            </a:r>
            <a:r>
              <a:rPr lang="en-US" sz="1000" kern="1200" baseline="0" dirty="0" smtClean="0">
                <a:solidFill>
                  <a:schemeClr val="tx1"/>
                </a:solidFill>
                <a:effectLst/>
                <a:latin typeface="+mn-lt"/>
                <a:ea typeface="+mn-ea"/>
                <a:cs typeface="+mn-cs"/>
              </a:rPr>
              <a:t> helps you </a:t>
            </a:r>
            <a:r>
              <a:rPr lang="en-US" sz="1000" kern="1200" dirty="0" smtClean="0">
                <a:solidFill>
                  <a:schemeClr val="tx1"/>
                </a:solidFill>
                <a:effectLst/>
                <a:latin typeface="+mn-lt"/>
                <a:ea typeface="+mn-ea"/>
                <a:cs typeface="+mn-cs"/>
              </a:rPr>
              <a:t>understand their thoughts, beliefs, history, and goals. A more in-depth understanding of patient perspectives lends insight into what patients might be inspired by, or find challenging, when it comes to adhering to their care plan.</a:t>
            </a:r>
          </a:p>
          <a:p>
            <a:endParaRPr lang="en-US" dirty="0"/>
          </a:p>
        </p:txBody>
      </p:sp>
    </p:spTree>
    <p:extLst>
      <p:ext uri="{BB962C8B-B14F-4D97-AF65-F5344CB8AC3E}">
        <p14:creationId xmlns:p14="http://schemas.microsoft.com/office/powerpoint/2010/main" val="535814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838" y="239713"/>
            <a:ext cx="6400800" cy="4800600"/>
          </a:xfrm>
        </p:spPr>
      </p:sp>
      <p:sp>
        <p:nvSpPr>
          <p:cNvPr id="3" name="Notes Placeholder 2"/>
          <p:cNvSpPr>
            <a:spLocks noGrp="1"/>
          </p:cNvSpPr>
          <p:nvPr>
            <p:ph type="body" idx="1"/>
          </p:nvPr>
        </p:nvSpPr>
        <p:spPr/>
        <p:txBody>
          <a:bodyPr>
            <a:normAutofit/>
          </a:bodyPr>
          <a:lstStyle/>
          <a:p>
            <a:pPr marL="0" marR="0" lvl="0" indent="0" algn="l" defTabSz="1330631" rtl="0" eaLnBrk="1" fontAlgn="auto" latinLnBrk="0" hangingPunct="1">
              <a:lnSpc>
                <a:spcPct val="100000"/>
              </a:lnSpc>
              <a:spcBef>
                <a:spcPts val="500"/>
              </a:spcBef>
              <a:spcAft>
                <a:spcPts val="0"/>
              </a:spcAft>
              <a:buClrTx/>
              <a:buSzTx/>
              <a:buFont typeface="Arial" panose="020B0604020202020204" pitchFamily="34" charset="0"/>
              <a:buNone/>
              <a:tabLst/>
              <a:defRPr/>
            </a:pPr>
            <a:r>
              <a:rPr lang="en-US" sz="1000" b="1" dirty="0" smtClean="0"/>
              <a:t>Use</a:t>
            </a:r>
            <a:r>
              <a:rPr lang="en-US" sz="1000" b="1" baseline="0" dirty="0" smtClean="0"/>
              <a:t> this slide</a:t>
            </a:r>
            <a:r>
              <a:rPr lang="en-US" sz="1000" b="0" baseline="0" dirty="0" smtClean="0"/>
              <a:t> to overview “A: Affirmations.”</a:t>
            </a:r>
          </a:p>
          <a:p>
            <a:pPr marL="0" marR="0" lvl="0" indent="0" algn="l" defTabSz="1330631" rtl="0" eaLnBrk="1" fontAlgn="auto" latinLnBrk="0" hangingPunct="1">
              <a:lnSpc>
                <a:spcPct val="100000"/>
              </a:lnSpc>
              <a:spcBef>
                <a:spcPts val="500"/>
              </a:spcBef>
              <a:spcAft>
                <a:spcPts val="0"/>
              </a:spcAft>
              <a:buClrTx/>
              <a:buSzTx/>
              <a:buFont typeface="Arial" panose="020B0604020202020204" pitchFamily="34" charset="0"/>
              <a:buNone/>
              <a:tabLst/>
              <a:defRPr/>
            </a:pPr>
            <a:endParaRPr lang="en-US" sz="1000" kern="1200" dirty="0" smtClean="0">
              <a:solidFill>
                <a:schemeClr val="tx1"/>
              </a:solidFill>
              <a:effectLst/>
            </a:endParaRPr>
          </a:p>
          <a:p>
            <a:pPr marL="0" marR="0" lvl="0" indent="0" algn="l" defTabSz="1330631" rtl="0" eaLnBrk="1" fontAlgn="auto" latinLnBrk="0" hangingPunct="1">
              <a:lnSpc>
                <a:spcPct val="100000"/>
              </a:lnSpc>
              <a:spcBef>
                <a:spcPts val="500"/>
              </a:spcBef>
              <a:spcAft>
                <a:spcPts val="0"/>
              </a:spcAft>
              <a:buClrTx/>
              <a:buSzTx/>
              <a:buFont typeface="Arial" panose="020B0604020202020204" pitchFamily="34" charset="0"/>
              <a:buNone/>
              <a:tabLst/>
              <a:defRPr/>
            </a:pPr>
            <a:r>
              <a:rPr lang="en-US" sz="1000" b="1" dirty="0" smtClean="0"/>
              <a:t>Scripting for this slide:</a:t>
            </a:r>
            <a:endParaRPr lang="en-US" sz="1000" i="0" dirty="0" smtClean="0"/>
          </a:p>
          <a:p>
            <a:pPr marL="118872" indent="-118872">
              <a:spcBef>
                <a:spcPts val="500"/>
              </a:spcBef>
              <a:buFont typeface="Arial" panose="020B0604020202020204" pitchFamily="34" charset="0"/>
              <a:buChar char="•"/>
            </a:pPr>
            <a:r>
              <a:rPr lang="en-US" sz="1000" i="0" dirty="0" smtClean="0"/>
              <a:t>The second skill is reinforcing patient responses with Affirmations. </a:t>
            </a:r>
          </a:p>
          <a:p>
            <a:pPr marL="118872" indent="-118872">
              <a:spcBef>
                <a:spcPts val="500"/>
              </a:spcBef>
              <a:buFont typeface="Arial" panose="020B0604020202020204" pitchFamily="34" charset="0"/>
              <a:buChar char="•"/>
            </a:pPr>
            <a:r>
              <a:rPr lang="en-US" sz="1000" i="0" dirty="0" smtClean="0"/>
              <a:t>This might mean recognizing and praising a patient’s success, or expressing empathy for the patient’s situation/challenges.</a:t>
            </a:r>
          </a:p>
          <a:p>
            <a:pPr marL="118872" indent="-118872">
              <a:spcBef>
                <a:spcPts val="500"/>
              </a:spcBef>
              <a:buFont typeface="Arial" panose="020B0604020202020204" pitchFamily="34" charset="0"/>
              <a:buChar char="•"/>
            </a:pPr>
            <a:r>
              <a:rPr lang="en-US" sz="1000" i="0" dirty="0" smtClean="0"/>
              <a:t>For example, a patient was reluctant to come to the clinic because she was afraid she’d hear bad news. But she overcame her fear and came to the clinic anyway. To affirm the patient’s positive action, you could say, “I’m so glad that you came to the clinic today,” or “I know it was hard for you to come in today.”</a:t>
            </a:r>
          </a:p>
          <a:p>
            <a:pPr marL="118872" indent="-118872">
              <a:spcBef>
                <a:spcPts val="500"/>
              </a:spcBef>
              <a:buFont typeface="Arial" panose="020B0604020202020204" pitchFamily="34" charset="0"/>
              <a:buChar char="•"/>
            </a:pPr>
            <a:r>
              <a:rPr lang="en-US" sz="1000" b="1" i="0" dirty="0" smtClean="0"/>
              <a:t>Discussion question: </a:t>
            </a:r>
            <a:r>
              <a:rPr lang="en-US" sz="1000" b="0" i="0" dirty="0" smtClean="0"/>
              <a:t>Based</a:t>
            </a:r>
            <a:r>
              <a:rPr lang="en-US" sz="1000" b="0" i="0" baseline="0" dirty="0" smtClean="0"/>
              <a:t> on your experiences, are there other examples of things we could more frequently affirm for our patients</a:t>
            </a:r>
            <a:r>
              <a:rPr lang="en-US" sz="1000" i="0" dirty="0" smtClean="0"/>
              <a:t>? </a:t>
            </a:r>
          </a:p>
          <a:p>
            <a:pPr marL="118872" indent="-118872">
              <a:spcBef>
                <a:spcPts val="500"/>
              </a:spcBef>
              <a:buFont typeface="Arial" panose="020B0604020202020204" pitchFamily="34" charset="0"/>
              <a:buChar char="•"/>
            </a:pPr>
            <a:r>
              <a:rPr lang="en-US" sz="1000" i="0" dirty="0" smtClean="0"/>
              <a:t>Affirming patient’s past decisions or healthy behaviors increases the patient’s confidence and helps us build rapport with the patient.</a:t>
            </a:r>
          </a:p>
          <a:p>
            <a:endParaRPr lang="en-US" dirty="0"/>
          </a:p>
        </p:txBody>
      </p:sp>
    </p:spTree>
    <p:extLst>
      <p:ext uri="{BB962C8B-B14F-4D97-AF65-F5344CB8AC3E}">
        <p14:creationId xmlns:p14="http://schemas.microsoft.com/office/powerpoint/2010/main" val="20773922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838" y="239713"/>
            <a:ext cx="6400800" cy="4800600"/>
          </a:xfrm>
        </p:spPr>
      </p:sp>
      <p:sp>
        <p:nvSpPr>
          <p:cNvPr id="3" name="Notes Placeholder 2"/>
          <p:cNvSpPr>
            <a:spLocks noGrp="1"/>
          </p:cNvSpPr>
          <p:nvPr>
            <p:ph type="body" idx="1"/>
          </p:nvPr>
        </p:nvSpPr>
        <p:spPr/>
        <p:txBody>
          <a:bodyPr/>
          <a:lstStyle/>
          <a:p>
            <a:pPr marL="0" marR="0" lvl="0" indent="0" algn="l" defTabSz="1330631" rtl="0" eaLnBrk="1" fontAlgn="auto" latinLnBrk="0" hangingPunct="1">
              <a:lnSpc>
                <a:spcPct val="100000"/>
              </a:lnSpc>
              <a:spcBef>
                <a:spcPts val="500"/>
              </a:spcBef>
              <a:spcAft>
                <a:spcPts val="0"/>
              </a:spcAft>
              <a:buClrTx/>
              <a:buSzTx/>
              <a:buFont typeface="Arial" panose="020B0604020202020204" pitchFamily="34" charset="0"/>
              <a:buNone/>
              <a:tabLst/>
              <a:defRPr/>
            </a:pPr>
            <a:r>
              <a:rPr lang="en-US" sz="1000" b="1" dirty="0" smtClean="0"/>
              <a:t>Use</a:t>
            </a:r>
            <a:r>
              <a:rPr lang="en-US" sz="1000" b="1" baseline="0" dirty="0" smtClean="0"/>
              <a:t> this slide</a:t>
            </a:r>
            <a:r>
              <a:rPr lang="en-US" sz="1000" b="0" baseline="0" dirty="0" smtClean="0"/>
              <a:t> to overview “R: Reflective Listening.”</a:t>
            </a:r>
          </a:p>
          <a:p>
            <a:pPr marL="0" marR="0" lvl="0" indent="0" algn="l" defTabSz="1330631" rtl="0" eaLnBrk="1" fontAlgn="auto" latinLnBrk="0" hangingPunct="1">
              <a:lnSpc>
                <a:spcPct val="100000"/>
              </a:lnSpc>
              <a:spcBef>
                <a:spcPts val="500"/>
              </a:spcBef>
              <a:spcAft>
                <a:spcPts val="0"/>
              </a:spcAft>
              <a:buClrTx/>
              <a:buSzTx/>
              <a:buFont typeface="Arial" panose="020B0604020202020204" pitchFamily="34" charset="0"/>
              <a:buNone/>
              <a:tabLst/>
              <a:defRPr/>
            </a:pPr>
            <a:endParaRPr lang="en-US" sz="1000" kern="1200" dirty="0" smtClean="0">
              <a:solidFill>
                <a:schemeClr val="tx1"/>
              </a:solidFill>
              <a:effectLst/>
            </a:endParaRPr>
          </a:p>
          <a:p>
            <a:pPr marL="0" marR="0" lvl="0" indent="0" algn="l" defTabSz="1330631" rtl="0" eaLnBrk="1" fontAlgn="auto" latinLnBrk="0" hangingPunct="1">
              <a:lnSpc>
                <a:spcPct val="100000"/>
              </a:lnSpc>
              <a:spcBef>
                <a:spcPts val="500"/>
              </a:spcBef>
              <a:spcAft>
                <a:spcPts val="0"/>
              </a:spcAft>
              <a:buClrTx/>
              <a:buSzTx/>
              <a:buFont typeface="Arial" panose="020B0604020202020204" pitchFamily="34" charset="0"/>
              <a:buNone/>
              <a:tabLst/>
              <a:defRPr/>
            </a:pPr>
            <a:r>
              <a:rPr lang="en-US" sz="1000" b="1" dirty="0" smtClean="0"/>
              <a:t>Scripting for this slide:</a:t>
            </a:r>
            <a:endParaRPr lang="en-US" sz="1000" i="0" dirty="0" smtClean="0"/>
          </a:p>
          <a:p>
            <a:pPr marL="118872" indent="-118872">
              <a:spcBef>
                <a:spcPts val="500"/>
              </a:spcBef>
              <a:buFont typeface="Arial" panose="020B0604020202020204" pitchFamily="34" charset="0"/>
              <a:buChar char="•"/>
            </a:pPr>
            <a:r>
              <a:rPr lang="en-US" sz="1000" i="0" dirty="0" smtClean="0"/>
              <a:t>The third skill is Reflective Listening. </a:t>
            </a:r>
          </a:p>
          <a:p>
            <a:pPr marL="118872" indent="-118872">
              <a:spcBef>
                <a:spcPts val="500"/>
              </a:spcBef>
              <a:buFont typeface="Arial" panose="020B0604020202020204" pitchFamily="34" charset="0"/>
              <a:buChar char="•"/>
            </a:pPr>
            <a:r>
              <a:rPr lang="en-US" sz="1000" i="0" dirty="0" smtClean="0"/>
              <a:t>This is all about mirroring or rephrasing what the patients is saying in your own words.</a:t>
            </a:r>
          </a:p>
          <a:p>
            <a:pPr marL="118872" indent="-118872">
              <a:spcBef>
                <a:spcPts val="500"/>
              </a:spcBef>
              <a:buFont typeface="Arial" panose="020B0604020202020204" pitchFamily="34" charset="0"/>
              <a:buChar char="•"/>
            </a:pPr>
            <a:r>
              <a:rPr lang="en-US" sz="1000" i="0" dirty="0" smtClean="0"/>
              <a:t>For example, a patient tells you he smokes a pack a day because his life is very stressful. A knee-jerk</a:t>
            </a:r>
            <a:r>
              <a:rPr lang="en-US" sz="1000" i="0" baseline="0" dirty="0" smtClean="0"/>
              <a:t> </a:t>
            </a:r>
            <a:r>
              <a:rPr lang="en-US" sz="1000" i="0" dirty="0" smtClean="0"/>
              <a:t>response might be, “You really need to stop smoking.” But using OARS, a more appropriate response would be, “It sounds like there are some real barriers in your life that are preventing you from quitting.”</a:t>
            </a:r>
          </a:p>
          <a:p>
            <a:pPr marL="118872" indent="-118872">
              <a:spcBef>
                <a:spcPts val="500"/>
              </a:spcBef>
              <a:buFont typeface="Arial" panose="020B0604020202020204" pitchFamily="34" charset="0"/>
              <a:buChar char="•"/>
            </a:pPr>
            <a:r>
              <a:rPr lang="en-US" sz="1000" i="0" dirty="0" smtClean="0"/>
              <a:t>The purpose of r</a:t>
            </a:r>
            <a:r>
              <a:rPr lang="en-US" sz="1000" kern="1200" dirty="0" smtClean="0">
                <a:solidFill>
                  <a:schemeClr val="tx1"/>
                </a:solidFill>
                <a:effectLst/>
              </a:rPr>
              <a:t>eflective listening is two-fold.</a:t>
            </a:r>
            <a:r>
              <a:rPr lang="en-US" sz="1000" kern="1200" baseline="0" dirty="0" smtClean="0">
                <a:solidFill>
                  <a:schemeClr val="tx1"/>
                </a:solidFill>
                <a:effectLst/>
              </a:rPr>
              <a:t> First and foremost, to</a:t>
            </a:r>
            <a:r>
              <a:rPr lang="en-US" sz="1000" kern="1200" dirty="0" smtClean="0">
                <a:solidFill>
                  <a:schemeClr val="tx1"/>
                </a:solidFill>
                <a:effectLst/>
              </a:rPr>
              <a:t> demonstrate</a:t>
            </a:r>
            <a:r>
              <a:rPr lang="en-US" sz="1000" kern="1200" baseline="0" dirty="0" smtClean="0">
                <a:solidFill>
                  <a:schemeClr val="tx1"/>
                </a:solidFill>
                <a:effectLst/>
              </a:rPr>
              <a:t> </a:t>
            </a:r>
            <a:r>
              <a:rPr lang="en-US" sz="1000" kern="1200" dirty="0" smtClean="0">
                <a:solidFill>
                  <a:schemeClr val="tx1"/>
                </a:solidFill>
                <a:effectLst/>
              </a:rPr>
              <a:t>to patients that you’re truly listening to them and making an effort to understand their situation. Second, it can be helpful for</a:t>
            </a:r>
            <a:r>
              <a:rPr lang="en-US" sz="1000" kern="1200" baseline="0" dirty="0" smtClean="0">
                <a:solidFill>
                  <a:schemeClr val="tx1"/>
                </a:solidFill>
                <a:effectLst/>
              </a:rPr>
              <a:t> patients to hear their perspective/situation reflected back to them. </a:t>
            </a:r>
          </a:p>
          <a:p>
            <a:pPr marL="0" indent="0">
              <a:spcBef>
                <a:spcPts val="500"/>
              </a:spcBef>
              <a:buFont typeface="Arial" panose="020B0604020202020204" pitchFamily="34" charset="0"/>
              <a:buNone/>
            </a:pPr>
            <a:endParaRPr lang="en-US" sz="1000" dirty="0"/>
          </a:p>
        </p:txBody>
      </p:sp>
    </p:spTree>
    <p:extLst>
      <p:ext uri="{BB962C8B-B14F-4D97-AF65-F5344CB8AC3E}">
        <p14:creationId xmlns:p14="http://schemas.microsoft.com/office/powerpoint/2010/main" val="42165794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838" y="239713"/>
            <a:ext cx="6400800" cy="4800600"/>
          </a:xfrm>
        </p:spPr>
      </p:sp>
      <p:sp>
        <p:nvSpPr>
          <p:cNvPr id="3" name="Notes Placeholder 2"/>
          <p:cNvSpPr>
            <a:spLocks noGrp="1"/>
          </p:cNvSpPr>
          <p:nvPr>
            <p:ph type="body" idx="1"/>
          </p:nvPr>
        </p:nvSpPr>
        <p:spPr/>
        <p:txBody>
          <a:bodyPr/>
          <a:lstStyle/>
          <a:p>
            <a:pPr marL="0" marR="0" lvl="0" indent="0" algn="l" defTabSz="1330631" rtl="0" eaLnBrk="1" fontAlgn="auto" latinLnBrk="0" hangingPunct="1">
              <a:lnSpc>
                <a:spcPct val="100000"/>
              </a:lnSpc>
              <a:spcBef>
                <a:spcPts val="500"/>
              </a:spcBef>
              <a:spcAft>
                <a:spcPts val="0"/>
              </a:spcAft>
              <a:buClrTx/>
              <a:buSzTx/>
              <a:buFont typeface="Arial" panose="020B0604020202020204" pitchFamily="34" charset="0"/>
              <a:buNone/>
              <a:tabLst/>
              <a:defRPr/>
            </a:pPr>
            <a:r>
              <a:rPr lang="en-US" sz="1000" b="1" dirty="0" smtClean="0"/>
              <a:t>Use</a:t>
            </a:r>
            <a:r>
              <a:rPr lang="en-US" sz="1000" b="1" baseline="0" dirty="0" smtClean="0"/>
              <a:t> this slide</a:t>
            </a:r>
            <a:r>
              <a:rPr lang="en-US" sz="1000" b="0" baseline="0" dirty="0" smtClean="0"/>
              <a:t> to overview “S: Summarizing.”</a:t>
            </a:r>
          </a:p>
          <a:p>
            <a:pPr marL="0" marR="0" lvl="0" indent="0" algn="l" defTabSz="1330631" rtl="0" eaLnBrk="1" fontAlgn="auto" latinLnBrk="0" hangingPunct="1">
              <a:lnSpc>
                <a:spcPct val="100000"/>
              </a:lnSpc>
              <a:spcBef>
                <a:spcPts val="500"/>
              </a:spcBef>
              <a:spcAft>
                <a:spcPts val="0"/>
              </a:spcAft>
              <a:buClrTx/>
              <a:buSzTx/>
              <a:buFont typeface="Arial" panose="020B0604020202020204" pitchFamily="34" charset="0"/>
              <a:buNone/>
              <a:tabLst/>
              <a:defRPr/>
            </a:pPr>
            <a:endParaRPr lang="en-US" sz="1000" kern="1200" dirty="0" smtClean="0">
              <a:solidFill>
                <a:schemeClr val="tx1"/>
              </a:solidFill>
              <a:effectLst/>
            </a:endParaRPr>
          </a:p>
          <a:p>
            <a:pPr marL="0" marR="0" lvl="0" indent="0" algn="l" defTabSz="1330631" rtl="0" eaLnBrk="1" fontAlgn="auto" latinLnBrk="0" hangingPunct="1">
              <a:lnSpc>
                <a:spcPct val="100000"/>
              </a:lnSpc>
              <a:spcBef>
                <a:spcPts val="500"/>
              </a:spcBef>
              <a:spcAft>
                <a:spcPts val="0"/>
              </a:spcAft>
              <a:buClrTx/>
              <a:buSzTx/>
              <a:buFont typeface="Arial" panose="020B0604020202020204" pitchFamily="34" charset="0"/>
              <a:buNone/>
              <a:tabLst/>
              <a:defRPr/>
            </a:pPr>
            <a:r>
              <a:rPr lang="en-US" sz="1000" b="1" dirty="0" smtClean="0"/>
              <a:t>Scripting for this slide:</a:t>
            </a:r>
            <a:endParaRPr lang="en-US" sz="1000" i="0" dirty="0" smtClean="0"/>
          </a:p>
          <a:p>
            <a:pPr marL="114300" indent="-114300">
              <a:spcBef>
                <a:spcPts val="500"/>
              </a:spcBef>
              <a:buFont typeface="Arial" panose="020B0604020202020204" pitchFamily="34" charset="0"/>
              <a:buChar char="•"/>
            </a:pPr>
            <a:r>
              <a:rPr lang="en-US" sz="1000" i="0" dirty="0" smtClean="0"/>
              <a:t>The fourth skill is summarizing patients’ perspectives.</a:t>
            </a:r>
            <a:r>
              <a:rPr lang="en-US" sz="1000" i="0" baseline="0" dirty="0" smtClean="0"/>
              <a:t> </a:t>
            </a:r>
            <a:r>
              <a:rPr lang="en-US" sz="1000" kern="1200" dirty="0" smtClean="0">
                <a:solidFill>
                  <a:schemeClr val="tx1"/>
                </a:solidFill>
                <a:effectLst/>
              </a:rPr>
              <a:t>This is similar to reflective listening, but only happens at the end of a conversation or during a patient transition.</a:t>
            </a:r>
          </a:p>
          <a:p>
            <a:pPr marL="114300" indent="-114300">
              <a:spcBef>
                <a:spcPts val="500"/>
              </a:spcBef>
              <a:buFont typeface="Arial" panose="020B0604020202020204" pitchFamily="34" charset="0"/>
              <a:buChar char="•"/>
            </a:pPr>
            <a:r>
              <a:rPr lang="en-US" sz="1000" i="0" dirty="0" smtClean="0"/>
              <a:t>For example, you might say, “Let me see if I understand you so far,” or “Here’s what I’ve heard; tell me if I have missed anything.”  </a:t>
            </a:r>
          </a:p>
          <a:p>
            <a:pPr marL="118872" indent="-118872">
              <a:spcBef>
                <a:spcPts val="500"/>
              </a:spcBef>
              <a:buFont typeface="Arial" panose="020B0604020202020204" pitchFamily="34" charset="0"/>
              <a:buChar char="•"/>
            </a:pPr>
            <a:r>
              <a:rPr lang="en-US" sz="1000" i="0" dirty="0" smtClean="0"/>
              <a:t>The purpose of summarizing</a:t>
            </a:r>
            <a:r>
              <a:rPr lang="en-US" sz="1000" i="0" baseline="0" dirty="0" smtClean="0"/>
              <a:t> is to </a:t>
            </a:r>
            <a:r>
              <a:rPr lang="en-US" sz="1000" i="0" dirty="0" smtClean="0"/>
              <a:t>keep you and the patient on the same page. It also closes the conversation with a plan of action so the patient is clear about next steps and has a chance to react.   </a:t>
            </a:r>
          </a:p>
          <a:p>
            <a:endParaRPr lang="en-US" dirty="0"/>
          </a:p>
        </p:txBody>
      </p:sp>
    </p:spTree>
    <p:extLst>
      <p:ext uri="{BB962C8B-B14F-4D97-AF65-F5344CB8AC3E}">
        <p14:creationId xmlns:p14="http://schemas.microsoft.com/office/powerpoint/2010/main" val="33811186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3838" y="239713"/>
            <a:ext cx="6400800" cy="4800600"/>
          </a:xfrm>
        </p:spPr>
      </p:sp>
      <p:sp>
        <p:nvSpPr>
          <p:cNvPr id="3" name="Notes Placeholder 2"/>
          <p:cNvSpPr>
            <a:spLocks noGrp="1"/>
          </p:cNvSpPr>
          <p:nvPr>
            <p:ph type="body" idx="1"/>
          </p:nvPr>
        </p:nvSpPr>
        <p:spPr/>
        <p:txBody>
          <a:bodyPr>
            <a:normAutofit lnSpcReduction="10000"/>
          </a:bodyPr>
          <a:lstStyle/>
          <a:p>
            <a:pPr marL="0" marR="0" lvl="0" indent="0" algn="l" defTabSz="897301" rtl="0" eaLnBrk="1" fontAlgn="auto" latinLnBrk="0" hangingPunct="1">
              <a:lnSpc>
                <a:spcPct val="100000"/>
              </a:lnSpc>
              <a:spcBef>
                <a:spcPts val="491"/>
              </a:spcBef>
              <a:spcAft>
                <a:spcPts val="0"/>
              </a:spcAft>
              <a:buClrTx/>
              <a:buSzTx/>
              <a:buFont typeface="Arial" panose="020B0604020202020204" pitchFamily="34" charset="0"/>
              <a:buNone/>
              <a:tabLst/>
              <a:defRPr/>
            </a:pPr>
            <a:r>
              <a:rPr lang="en-US" sz="1000" b="1" dirty="0" smtClean="0"/>
              <a:t>Use</a:t>
            </a:r>
            <a:r>
              <a:rPr lang="en-US" sz="1000" b="1" baseline="0" dirty="0" smtClean="0"/>
              <a:t> this slide</a:t>
            </a:r>
            <a:r>
              <a:rPr lang="en-US" sz="1000" b="0" baseline="0" dirty="0" smtClean="0"/>
              <a:t> to reinforce key takeaways and think through implementation via physician discussion questions.</a:t>
            </a:r>
            <a:endParaRPr lang="en-US" sz="1000" b="1" dirty="0" smtClean="0"/>
          </a:p>
          <a:p>
            <a:pPr marL="0" indent="0" defTabSz="897301">
              <a:spcBef>
                <a:spcPts val="491"/>
              </a:spcBef>
              <a:buFont typeface="Arial" panose="020B0604020202020204" pitchFamily="34" charset="0"/>
              <a:buNone/>
              <a:defRPr/>
            </a:pPr>
            <a:endParaRPr lang="en-US" sz="1000" b="0" dirty="0" smtClean="0"/>
          </a:p>
          <a:p>
            <a:pPr marL="0" indent="0" defTabSz="897301">
              <a:spcBef>
                <a:spcPts val="491"/>
              </a:spcBef>
              <a:buFont typeface="Arial" panose="020B0604020202020204" pitchFamily="34" charset="0"/>
              <a:buNone/>
              <a:defRPr/>
            </a:pPr>
            <a:r>
              <a:rPr lang="en-US" sz="1000" b="1" dirty="0" smtClean="0"/>
              <a:t>Scripting</a:t>
            </a:r>
            <a:r>
              <a:rPr lang="en-US" sz="1000" b="1" baseline="0" dirty="0" smtClean="0"/>
              <a:t> for this slide:</a:t>
            </a:r>
            <a:endParaRPr lang="en-US" sz="1000" b="1" dirty="0" smtClean="0"/>
          </a:p>
          <a:p>
            <a:pPr marL="171450" indent="-171450" defTabSz="897301">
              <a:spcBef>
                <a:spcPts val="491"/>
              </a:spcBef>
              <a:buFont typeface="Arial" panose="020B0604020202020204" pitchFamily="34" charset="0"/>
              <a:buChar char="•"/>
              <a:defRPr/>
            </a:pPr>
            <a:r>
              <a:rPr lang="en-US" sz="1000" kern="1200" dirty="0" smtClean="0">
                <a:solidFill>
                  <a:schemeClr val="tx1"/>
                </a:solidFill>
                <a:effectLst/>
                <a:latin typeface="+mn-lt"/>
                <a:ea typeface="+mn-ea"/>
                <a:cs typeface="+mn-cs"/>
              </a:rPr>
              <a:t>As</a:t>
            </a:r>
            <a:r>
              <a:rPr lang="en-US" sz="1000" kern="1200" baseline="0" dirty="0" smtClean="0">
                <a:solidFill>
                  <a:schemeClr val="tx1"/>
                </a:solidFill>
                <a:effectLst/>
                <a:latin typeface="+mn-lt"/>
                <a:ea typeface="+mn-ea"/>
                <a:cs typeface="+mn-cs"/>
              </a:rPr>
              <a:t> we wrap up, i</a:t>
            </a:r>
            <a:r>
              <a:rPr lang="en-US" sz="1000" kern="1200" dirty="0" smtClean="0">
                <a:solidFill>
                  <a:schemeClr val="tx1"/>
                </a:solidFill>
                <a:effectLst/>
                <a:latin typeface="+mn-lt"/>
                <a:ea typeface="+mn-ea"/>
                <a:cs typeface="+mn-cs"/>
              </a:rPr>
              <a:t>f you remember three things about motivational interviewing, it should be the takeaways I’ve called out on this slide.</a:t>
            </a:r>
          </a:p>
          <a:p>
            <a:pPr marL="171450" indent="-171450" defTabSz="897301">
              <a:spcBef>
                <a:spcPts val="491"/>
              </a:spcBef>
              <a:buFont typeface="Arial" panose="020B0604020202020204" pitchFamily="34" charset="0"/>
              <a:buChar char="•"/>
              <a:defRPr/>
            </a:pPr>
            <a:r>
              <a:rPr lang="en-US" sz="1000" kern="1200" dirty="0" smtClean="0">
                <a:solidFill>
                  <a:schemeClr val="tx1"/>
                </a:solidFill>
                <a:effectLst/>
                <a:latin typeface="+mn-lt"/>
                <a:ea typeface="+mn-ea"/>
                <a:cs typeface="+mn-cs"/>
              </a:rPr>
              <a:t>First, remember to reinforce patients’ ownership of their own care by opening lines of communication and ensuring that patients’ goals and challenges are acknowledged. </a:t>
            </a:r>
          </a:p>
          <a:p>
            <a:pPr marL="171450" indent="-171450" defTabSz="897301">
              <a:spcBef>
                <a:spcPts val="491"/>
              </a:spcBef>
              <a:buFont typeface="Arial" panose="020B0604020202020204" pitchFamily="34" charset="0"/>
              <a:buChar char="•"/>
              <a:defRPr/>
            </a:pPr>
            <a:r>
              <a:rPr lang="en-US" sz="1000" kern="1200" dirty="0" smtClean="0">
                <a:effectLst/>
                <a:latin typeface="+mn-lt"/>
                <a:ea typeface="+mn-ea"/>
                <a:cs typeface="+mn-cs"/>
              </a:rPr>
              <a:t>Second, after identifying goals that most motivate your patients, be sure to continue to affirm and empathize with them throughout their treatment. Motivational interviewing is not a one-time quick fix, but should be utilized consistently to build the patient relationship.</a:t>
            </a:r>
          </a:p>
          <a:p>
            <a:pPr marL="171450" indent="-171450" defTabSz="897301">
              <a:spcBef>
                <a:spcPts val="491"/>
              </a:spcBef>
              <a:buFont typeface="Arial" panose="020B0604020202020204" pitchFamily="34" charset="0"/>
              <a:buChar char="•"/>
              <a:defRPr/>
            </a:pPr>
            <a:r>
              <a:rPr lang="en-US" sz="1000" kern="1200" dirty="0" smtClean="0">
                <a:solidFill>
                  <a:schemeClr val="tx1"/>
                </a:solidFill>
                <a:effectLst/>
                <a:latin typeface="+mn-lt"/>
                <a:ea typeface="+mn-ea"/>
                <a:cs typeface="+mn-cs"/>
              </a:rPr>
              <a:t>Lastly, the most effective goal-setting is when your patients identify and articulate short-term goals to achieve. These are more incremental and achievable, especially with the help of loved ones.</a:t>
            </a:r>
          </a:p>
          <a:p>
            <a:pPr marL="171450" indent="-171450" defTabSz="897301">
              <a:spcBef>
                <a:spcPts val="491"/>
              </a:spcBef>
              <a:buFont typeface="Arial" panose="020B0604020202020204" pitchFamily="34" charset="0"/>
              <a:buChar char="•"/>
              <a:defRPr/>
            </a:pPr>
            <a:r>
              <a:rPr lang="en-US" sz="1000" kern="1200" dirty="0" smtClean="0">
                <a:solidFill>
                  <a:schemeClr val="tx1"/>
                </a:solidFill>
                <a:effectLst/>
                <a:latin typeface="+mn-lt"/>
                <a:ea typeface="+mn-ea"/>
                <a:cs typeface="+mn-cs"/>
              </a:rPr>
              <a:t>I’ve included some personal reflection</a:t>
            </a:r>
            <a:r>
              <a:rPr lang="en-US" sz="1000" kern="1200" baseline="0" dirty="0" smtClean="0">
                <a:solidFill>
                  <a:schemeClr val="tx1"/>
                </a:solidFill>
                <a:effectLst/>
                <a:latin typeface="+mn-lt"/>
                <a:ea typeface="+mn-ea"/>
                <a:cs typeface="+mn-cs"/>
              </a:rPr>
              <a:t> questions here about how you might incorporate motivational interviewing in your practices. </a:t>
            </a:r>
            <a:endParaRPr lang="en-US" sz="1000" kern="1200" dirty="0" smtClean="0">
              <a:solidFill>
                <a:schemeClr val="tx1"/>
              </a:solidFill>
              <a:effectLst/>
              <a:latin typeface="+mn-lt"/>
              <a:ea typeface="+mn-ea"/>
              <a:cs typeface="+mn-cs"/>
            </a:endParaRPr>
          </a:p>
          <a:p>
            <a:pPr marL="171450" indent="-171450" defTabSz="897301">
              <a:spcBef>
                <a:spcPts val="491"/>
              </a:spcBef>
              <a:buFont typeface="Arial" panose="020B0604020202020204" pitchFamily="34" charset="0"/>
              <a:buChar char="•"/>
              <a:defRPr/>
            </a:pPr>
            <a:r>
              <a:rPr lang="en-US" sz="1000" b="1" dirty="0" smtClean="0"/>
              <a:t>Closing</a:t>
            </a:r>
            <a:r>
              <a:rPr lang="en-US" sz="1000" b="1" baseline="0" dirty="0" smtClean="0"/>
              <a:t> d</a:t>
            </a:r>
            <a:r>
              <a:rPr lang="en-US" sz="1000" b="1" dirty="0" smtClean="0"/>
              <a:t>iscussion question:</a:t>
            </a:r>
            <a:r>
              <a:rPr lang="en-US" sz="1000" b="1" baseline="0" dirty="0" smtClean="0"/>
              <a:t> </a:t>
            </a:r>
            <a:r>
              <a:rPr lang="en-US" sz="1000" b="0" i="1" dirty="0" smtClean="0"/>
              <a:t>For those of you who have tried this tactic before, any other implementation</a:t>
            </a:r>
            <a:r>
              <a:rPr lang="en-US" sz="1000" b="0" i="1" baseline="0" dirty="0" smtClean="0"/>
              <a:t> tips or recommended language you’d share with the group?</a:t>
            </a:r>
          </a:p>
        </p:txBody>
      </p:sp>
    </p:spTree>
    <p:extLst>
      <p:ext uri="{BB962C8B-B14F-4D97-AF65-F5344CB8AC3E}">
        <p14:creationId xmlns:p14="http://schemas.microsoft.com/office/powerpoint/2010/main" val="11753397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4" name="Rectangle 3"/>
          <p:cNvSpPr/>
          <p:nvPr userDrawn="1"/>
        </p:nvSpPr>
        <p:spPr bwMode="gray">
          <a:xfrm>
            <a:off x="0" y="4343401"/>
            <a:ext cx="6400800" cy="457200"/>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8521" tIns="44260" rIns="88521" bIns="44260" numCol="1" spcCol="0" rtlCol="0" fromWordArt="0" anchor="t" anchorCtr="0" forceAA="0" compatLnSpc="1">
            <a:prstTxWarp prst="textNoShape">
              <a:avLst/>
            </a:prstTxWarp>
            <a:noAutofit/>
          </a:bodyPr>
          <a:lstStyle/>
          <a:p>
            <a:pPr algn="ctr">
              <a:spcBef>
                <a:spcPts val="484"/>
              </a:spcBef>
            </a:pPr>
            <a:endParaRPr lang="en-US" sz="968" dirty="0" smtClean="0">
              <a:solidFill>
                <a:schemeClr val="bg1"/>
              </a:solidFill>
            </a:endParaRPr>
          </a:p>
        </p:txBody>
      </p:sp>
      <p:sp>
        <p:nvSpPr>
          <p:cNvPr id="5" name="Rectangle 4"/>
          <p:cNvSpPr/>
          <p:nvPr userDrawn="1"/>
        </p:nvSpPr>
        <p:spPr bwMode="gray">
          <a:xfrm>
            <a:off x="2415748" y="-1"/>
            <a:ext cx="3985053" cy="1344613"/>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8521" tIns="44260" rIns="88521" bIns="44260" numCol="1" spcCol="0" rtlCol="0" fromWordArt="0" anchor="t" anchorCtr="0" forceAA="0" compatLnSpc="1">
            <a:prstTxWarp prst="textNoShape">
              <a:avLst/>
            </a:prstTxWarp>
            <a:noAutofit/>
          </a:bodyPr>
          <a:lstStyle/>
          <a:p>
            <a:pPr algn="ctr">
              <a:spcBef>
                <a:spcPts val="484"/>
              </a:spcBef>
            </a:pPr>
            <a:endParaRPr lang="en-US" sz="968" dirty="0" smtClean="0">
              <a:solidFill>
                <a:schemeClr val="bg1"/>
              </a:solidFill>
            </a:endParaRPr>
          </a:p>
        </p:txBody>
      </p:sp>
      <p:sp>
        <p:nvSpPr>
          <p:cNvPr id="7" name="TextBox 6"/>
          <p:cNvSpPr txBox="1"/>
          <p:nvPr userDrawn="1"/>
        </p:nvSpPr>
        <p:spPr bwMode="gray">
          <a:xfrm>
            <a:off x="2524448" y="478267"/>
            <a:ext cx="3555082" cy="208519"/>
          </a:xfrm>
          <a:prstGeom prst="rect">
            <a:avLst/>
          </a:prstGeom>
          <a:noFill/>
        </p:spPr>
        <p:txBody>
          <a:bodyPr wrap="square" lIns="0" tIns="0" rIns="0" bIns="0" rtlCol="0">
            <a:spAutoFit/>
          </a:bodyPr>
          <a:lstStyle/>
          <a:p>
            <a:pPr>
              <a:spcBef>
                <a:spcPts val="484"/>
              </a:spcBef>
            </a:pPr>
            <a:r>
              <a:rPr lang="en-US" sz="1355" dirty="0" smtClean="0">
                <a:solidFill>
                  <a:schemeClr val="bg1"/>
                </a:solidFill>
              </a:rPr>
              <a:t>All health care projected presentations:</a:t>
            </a:r>
          </a:p>
        </p:txBody>
      </p:sp>
      <p:sp>
        <p:nvSpPr>
          <p:cNvPr id="8" name="TextBox 7"/>
          <p:cNvSpPr txBox="1"/>
          <p:nvPr userDrawn="1"/>
        </p:nvSpPr>
        <p:spPr bwMode="gray">
          <a:xfrm>
            <a:off x="3988951" y="830661"/>
            <a:ext cx="1052611" cy="391902"/>
          </a:xfrm>
          <a:prstGeom prst="rect">
            <a:avLst/>
          </a:prstGeom>
          <a:noFill/>
        </p:spPr>
        <p:txBody>
          <a:bodyPr wrap="square" lIns="0" tIns="0" rIns="0" bIns="0" rtlCol="0">
            <a:spAutoFit/>
          </a:bodyPr>
          <a:lstStyle/>
          <a:p>
            <a:pPr marL="109120" indent="-109120">
              <a:spcBef>
                <a:spcPts val="484"/>
              </a:spcBef>
              <a:buFont typeface="Arial" panose="020B0604020202020204" pitchFamily="34" charset="0"/>
              <a:buChar char="•"/>
            </a:pPr>
            <a:r>
              <a:rPr lang="en-US" sz="1065" dirty="0" smtClean="0">
                <a:solidFill>
                  <a:schemeClr val="bg1"/>
                </a:solidFill>
              </a:rPr>
              <a:t>Roundtables</a:t>
            </a:r>
          </a:p>
          <a:p>
            <a:pPr marL="109120" indent="-109120">
              <a:spcBef>
                <a:spcPts val="484"/>
              </a:spcBef>
              <a:buFont typeface="Arial" panose="020B0604020202020204" pitchFamily="34" charset="0"/>
              <a:buChar char="•"/>
            </a:pPr>
            <a:r>
              <a:rPr lang="en-US" sz="1065" dirty="0" err="1" smtClean="0">
                <a:solidFill>
                  <a:schemeClr val="bg1"/>
                </a:solidFill>
              </a:rPr>
              <a:t>Onsites</a:t>
            </a:r>
            <a:endParaRPr lang="en-US" sz="1065" dirty="0">
              <a:solidFill>
                <a:schemeClr val="bg1"/>
              </a:solidFill>
            </a:endParaRPr>
          </a:p>
        </p:txBody>
      </p:sp>
      <p:sp>
        <p:nvSpPr>
          <p:cNvPr id="9" name="TextBox 8"/>
          <p:cNvSpPr txBox="1"/>
          <p:nvPr userDrawn="1"/>
        </p:nvSpPr>
        <p:spPr bwMode="gray">
          <a:xfrm>
            <a:off x="3966191" y="4107899"/>
            <a:ext cx="2113935" cy="104324"/>
          </a:xfrm>
          <a:prstGeom prst="rect">
            <a:avLst/>
          </a:prstGeom>
          <a:noFill/>
        </p:spPr>
        <p:txBody>
          <a:bodyPr wrap="square" lIns="0" tIns="0" rIns="0" bIns="0" rtlCol="0">
            <a:spAutoFit/>
          </a:bodyPr>
          <a:lstStyle/>
          <a:p>
            <a:pPr algn="r">
              <a:spcBef>
                <a:spcPts val="484"/>
              </a:spcBef>
            </a:pPr>
            <a:r>
              <a:rPr lang="en-US" sz="678" dirty="0" smtClean="0"/>
              <a:t>Slide Size: 7ꞌꞌ x 5.25</a:t>
            </a:r>
            <a:r>
              <a:rPr lang="en-US" sz="678" dirty="0"/>
              <a:t>ꞌ</a:t>
            </a:r>
            <a:r>
              <a:rPr lang="en-US" sz="678" dirty="0" smtClean="0"/>
              <a:t>ꞌ </a:t>
            </a:r>
          </a:p>
        </p:txBody>
      </p:sp>
      <p:sp>
        <p:nvSpPr>
          <p:cNvPr id="10" name="TextBox 9"/>
          <p:cNvSpPr txBox="1"/>
          <p:nvPr userDrawn="1"/>
        </p:nvSpPr>
        <p:spPr bwMode="gray">
          <a:xfrm>
            <a:off x="318426" y="1546512"/>
            <a:ext cx="2011680" cy="163891"/>
          </a:xfrm>
          <a:prstGeom prst="rect">
            <a:avLst/>
          </a:prstGeom>
          <a:noFill/>
        </p:spPr>
        <p:txBody>
          <a:bodyPr wrap="square" lIns="0" tIns="0" rIns="0" bIns="0" rtlCol="0">
            <a:spAutoFit/>
          </a:bodyPr>
          <a:lstStyle/>
          <a:p>
            <a:pPr>
              <a:spcBef>
                <a:spcPts val="484"/>
              </a:spcBef>
            </a:pPr>
            <a:r>
              <a:rPr lang="en-US" sz="1065" b="1" dirty="0" smtClean="0"/>
              <a:t>Training</a:t>
            </a:r>
            <a:endParaRPr lang="en-US" sz="1161" b="1" dirty="0" smtClean="0"/>
          </a:p>
        </p:txBody>
      </p:sp>
      <p:sp>
        <p:nvSpPr>
          <p:cNvPr id="11" name="TextBox 10"/>
          <p:cNvSpPr txBox="1"/>
          <p:nvPr userDrawn="1"/>
        </p:nvSpPr>
        <p:spPr bwMode="gray">
          <a:xfrm>
            <a:off x="5101561" y="830663"/>
            <a:ext cx="1097280" cy="163891"/>
          </a:xfrm>
          <a:prstGeom prst="rect">
            <a:avLst/>
          </a:prstGeom>
          <a:noFill/>
        </p:spPr>
        <p:txBody>
          <a:bodyPr wrap="square" lIns="0" tIns="0" rIns="0" bIns="0" rtlCol="0">
            <a:spAutoFit/>
          </a:bodyPr>
          <a:lstStyle/>
          <a:p>
            <a:pPr marL="109120" indent="-109120">
              <a:spcBef>
                <a:spcPts val="484"/>
              </a:spcBef>
              <a:buFont typeface="Arial" panose="020B0604020202020204" pitchFamily="34" charset="0"/>
              <a:buChar char="•"/>
            </a:pPr>
            <a:r>
              <a:rPr lang="en-US" sz="1065" dirty="0" smtClean="0">
                <a:solidFill>
                  <a:schemeClr val="bg1"/>
                </a:solidFill>
              </a:rPr>
              <a:t>Conferences</a:t>
            </a:r>
          </a:p>
        </p:txBody>
      </p:sp>
      <p:sp>
        <p:nvSpPr>
          <p:cNvPr id="12" name="TextBox 11"/>
          <p:cNvSpPr txBox="1"/>
          <p:nvPr userDrawn="1"/>
        </p:nvSpPr>
        <p:spPr bwMode="gray">
          <a:xfrm>
            <a:off x="2524449" y="830661"/>
            <a:ext cx="1730829" cy="391902"/>
          </a:xfrm>
          <a:prstGeom prst="rect">
            <a:avLst/>
          </a:prstGeom>
          <a:noFill/>
        </p:spPr>
        <p:txBody>
          <a:bodyPr wrap="square" lIns="0" tIns="0" rIns="0" bIns="0" rtlCol="0">
            <a:spAutoFit/>
          </a:bodyPr>
          <a:lstStyle/>
          <a:p>
            <a:pPr marL="109120" indent="-109120">
              <a:spcBef>
                <a:spcPts val="484"/>
              </a:spcBef>
              <a:buFont typeface="Arial" panose="020B0604020202020204" pitchFamily="34" charset="0"/>
              <a:buChar char="•"/>
            </a:pPr>
            <a:r>
              <a:rPr lang="en-US" sz="1065" dirty="0" smtClean="0">
                <a:solidFill>
                  <a:schemeClr val="bg1"/>
                </a:solidFill>
              </a:rPr>
              <a:t>National meetings</a:t>
            </a:r>
          </a:p>
          <a:p>
            <a:pPr marL="109120" indent="-109120">
              <a:spcBef>
                <a:spcPts val="484"/>
              </a:spcBef>
              <a:buFont typeface="Arial" panose="020B0604020202020204" pitchFamily="34" charset="0"/>
              <a:buChar char="•"/>
            </a:pPr>
            <a:r>
              <a:rPr lang="en-US" sz="1065" dirty="0" smtClean="0">
                <a:solidFill>
                  <a:schemeClr val="bg1"/>
                </a:solidFill>
              </a:rPr>
              <a:t>Webconferences</a:t>
            </a:r>
          </a:p>
        </p:txBody>
      </p:sp>
      <p:sp>
        <p:nvSpPr>
          <p:cNvPr id="13" name="TextBox 12"/>
          <p:cNvSpPr txBox="1"/>
          <p:nvPr userDrawn="1"/>
        </p:nvSpPr>
        <p:spPr bwMode="gray">
          <a:xfrm>
            <a:off x="318424" y="1803816"/>
            <a:ext cx="1880491" cy="2046458"/>
          </a:xfrm>
          <a:prstGeom prst="rect">
            <a:avLst/>
          </a:prstGeom>
          <a:noFill/>
        </p:spPr>
        <p:txBody>
          <a:bodyPr wrap="square" lIns="0" tIns="0" rIns="0" bIns="0" rtlCol="0">
            <a:spAutoFit/>
          </a:bodyPr>
          <a:lstStyle/>
          <a:p>
            <a:pPr>
              <a:spcBef>
                <a:spcPts val="484"/>
              </a:spcBef>
            </a:pPr>
            <a:r>
              <a:rPr lang="en-US" sz="872" dirty="0" smtClean="0"/>
              <a:t>Watch 5 videos in 7 minutes to learn everything you need to get started!</a:t>
            </a:r>
          </a:p>
          <a:p>
            <a:pPr>
              <a:spcBef>
                <a:spcPts val="581"/>
              </a:spcBef>
            </a:pPr>
            <a:r>
              <a:rPr lang="en-US" sz="872" b="1" dirty="0" smtClean="0"/>
              <a:t>portals.advisory.com/</a:t>
            </a:r>
            <a:r>
              <a:rPr lang="en-US" sz="872" b="1" dirty="0" err="1" smtClean="0"/>
              <a:t>dss</a:t>
            </a:r>
            <a:r>
              <a:rPr lang="en-US" sz="872" b="1" dirty="0" smtClean="0"/>
              <a:t>/</a:t>
            </a:r>
            <a:br>
              <a:rPr lang="en-US" sz="872" b="1" dirty="0" smtClean="0"/>
            </a:br>
            <a:r>
              <a:rPr lang="en-US" sz="872" b="1" dirty="0" smtClean="0"/>
              <a:t>templates/training</a:t>
            </a:r>
            <a:endParaRPr lang="en-US" sz="872" b="1" dirty="0"/>
          </a:p>
          <a:p>
            <a:pPr marL="113730" indent="-113730">
              <a:spcBef>
                <a:spcPts val="775"/>
              </a:spcBef>
              <a:buFont typeface="+mj-lt"/>
              <a:buAutoNum type="arabicPeriod"/>
            </a:pPr>
            <a:r>
              <a:rPr lang="en-US" sz="872" dirty="0" smtClean="0"/>
              <a:t>Brand Overview</a:t>
            </a:r>
          </a:p>
          <a:p>
            <a:pPr marL="113730" indent="-113730">
              <a:spcBef>
                <a:spcPts val="484"/>
              </a:spcBef>
              <a:buFont typeface="+mj-lt"/>
              <a:buAutoNum type="arabicPeriod"/>
            </a:pPr>
            <a:r>
              <a:rPr lang="en-US" sz="872" dirty="0" smtClean="0"/>
              <a:t>Template Suite Overview</a:t>
            </a:r>
          </a:p>
          <a:p>
            <a:pPr marL="113730" indent="-113730">
              <a:spcBef>
                <a:spcPts val="484"/>
              </a:spcBef>
              <a:buFont typeface="+mj-lt"/>
              <a:buAutoNum type="arabicPeriod"/>
            </a:pPr>
            <a:r>
              <a:rPr lang="en-US" sz="872" dirty="0" smtClean="0"/>
              <a:t>Template Resources: </a:t>
            </a:r>
            <a:r>
              <a:rPr lang="en-US" sz="872" dirty="0"/>
              <a:t>GLGs, </a:t>
            </a:r>
            <a:r>
              <a:rPr lang="en-US" sz="872" dirty="0" smtClean="0"/>
              <a:t/>
            </a:r>
            <a:br>
              <a:rPr lang="en-US" sz="872" dirty="0" smtClean="0"/>
            </a:br>
            <a:r>
              <a:rPr lang="en-US" sz="872" dirty="0" smtClean="0"/>
              <a:t>Icons</a:t>
            </a:r>
            <a:r>
              <a:rPr lang="en-US" sz="872" dirty="0"/>
              <a:t>, Logos, </a:t>
            </a:r>
            <a:r>
              <a:rPr lang="en-US" sz="872" dirty="0" smtClean="0"/>
              <a:t>Photos, </a:t>
            </a:r>
            <a:r>
              <a:rPr lang="en-US" sz="872" dirty="0"/>
              <a:t>Charts</a:t>
            </a:r>
          </a:p>
          <a:p>
            <a:pPr marL="113730" indent="-113730">
              <a:spcBef>
                <a:spcPts val="484"/>
              </a:spcBef>
              <a:buFont typeface="+mj-lt"/>
              <a:buAutoNum type="arabicPeriod"/>
            </a:pPr>
            <a:r>
              <a:rPr lang="en-US" sz="872" dirty="0" smtClean="0"/>
              <a:t>Setting </a:t>
            </a:r>
            <a:r>
              <a:rPr lang="en-US" sz="872" dirty="0"/>
              <a:t>U</a:t>
            </a:r>
            <a:r>
              <a:rPr lang="en-US" sz="872" dirty="0" smtClean="0"/>
              <a:t>p Your System: </a:t>
            </a:r>
            <a:br>
              <a:rPr lang="en-US" sz="872" dirty="0" smtClean="0"/>
            </a:br>
            <a:r>
              <a:rPr lang="en-US" sz="872" dirty="0" smtClean="0"/>
              <a:t>Work Faster and Correctly</a:t>
            </a:r>
          </a:p>
          <a:p>
            <a:pPr marL="113730" indent="-113730">
              <a:spcBef>
                <a:spcPts val="484"/>
              </a:spcBef>
              <a:buFont typeface="+mj-lt"/>
              <a:buAutoNum type="arabicPeriod"/>
            </a:pPr>
            <a:r>
              <a:rPr lang="en-US" sz="872" dirty="0" smtClean="0"/>
              <a:t>Design Concepts: </a:t>
            </a:r>
            <a:r>
              <a:rPr lang="en-US" sz="872" dirty="0"/>
              <a:t>Top </a:t>
            </a:r>
            <a:r>
              <a:rPr lang="en-US" sz="872" dirty="0" smtClean="0"/>
              <a:t>14 </a:t>
            </a:r>
            <a:br>
              <a:rPr lang="en-US" sz="872" dirty="0" smtClean="0"/>
            </a:br>
            <a:r>
              <a:rPr lang="en-US" sz="872" dirty="0" smtClean="0"/>
              <a:t>Best </a:t>
            </a:r>
            <a:r>
              <a:rPr lang="en-US" sz="872" dirty="0"/>
              <a:t>Practices and </a:t>
            </a:r>
            <a:r>
              <a:rPr lang="en-US" sz="872" dirty="0" smtClean="0"/>
              <a:t>Rules</a:t>
            </a:r>
            <a:endParaRPr lang="en-US" sz="872" dirty="0"/>
          </a:p>
        </p:txBody>
      </p:sp>
      <p:sp>
        <p:nvSpPr>
          <p:cNvPr id="14" name="Rectangle 13"/>
          <p:cNvSpPr/>
          <p:nvPr userDrawn="1"/>
        </p:nvSpPr>
        <p:spPr bwMode="gray">
          <a:xfrm>
            <a:off x="4349292" y="-1"/>
            <a:ext cx="1737360" cy="274320"/>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8521" tIns="44260" rIns="88521" bIns="44260" numCol="1" spcCol="0" rtlCol="0" fromWordArt="0" anchor="ctr" anchorCtr="0" forceAA="0" compatLnSpc="1">
            <a:prstTxWarp prst="textNoShape">
              <a:avLst/>
            </a:prstTxWarp>
            <a:noAutofit/>
          </a:bodyPr>
          <a:lstStyle/>
          <a:p>
            <a:pPr algn="ctr">
              <a:spcBef>
                <a:spcPts val="484"/>
              </a:spcBef>
            </a:pPr>
            <a:r>
              <a:rPr lang="en-US" sz="872" dirty="0" smtClean="0">
                <a:solidFill>
                  <a:schemeClr val="bg1"/>
                </a:solidFill>
              </a:rPr>
              <a:t>Delete Slide </a:t>
            </a:r>
            <a:r>
              <a:rPr lang="en-US" sz="872" dirty="0">
                <a:solidFill>
                  <a:schemeClr val="bg1"/>
                </a:solidFill>
              </a:rPr>
              <a:t>A</a:t>
            </a:r>
            <a:r>
              <a:rPr lang="en-US" sz="872" dirty="0" smtClean="0">
                <a:solidFill>
                  <a:schemeClr val="bg1"/>
                </a:solidFill>
              </a:rPr>
              <a:t>fter </a:t>
            </a:r>
            <a:r>
              <a:rPr lang="en-US" sz="872" dirty="0">
                <a:solidFill>
                  <a:schemeClr val="bg1"/>
                </a:solidFill>
              </a:rPr>
              <a:t>R</a:t>
            </a:r>
            <a:r>
              <a:rPr lang="en-US" sz="872" dirty="0" smtClean="0">
                <a:solidFill>
                  <a:schemeClr val="bg1"/>
                </a:solidFill>
              </a:rPr>
              <a:t>eading</a:t>
            </a:r>
          </a:p>
        </p:txBody>
      </p:sp>
      <p:sp>
        <p:nvSpPr>
          <p:cNvPr id="15" name="Text Placeholder 7"/>
          <p:cNvSpPr txBox="1">
            <a:spLocks/>
          </p:cNvSpPr>
          <p:nvPr userDrawn="1"/>
        </p:nvSpPr>
        <p:spPr bwMode="gray">
          <a:xfrm>
            <a:off x="303149" y="4476356"/>
            <a:ext cx="6013684" cy="178639"/>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a:spcBef>
                <a:spcPts val="2324"/>
              </a:spcBef>
              <a:buNone/>
            </a:pPr>
            <a:r>
              <a:rPr lang="en-US" sz="1161" b="1" dirty="0" smtClean="0">
                <a:solidFill>
                  <a:schemeClr val="bg1"/>
                </a:solidFill>
              </a:rPr>
              <a:t>Need help? </a:t>
            </a:r>
            <a:r>
              <a:rPr lang="en-US" sz="1161" dirty="0" smtClean="0">
                <a:solidFill>
                  <a:schemeClr val="bg1"/>
                </a:solidFill>
              </a:rPr>
              <a:t>Visit </a:t>
            </a:r>
            <a:r>
              <a:rPr lang="en-US" sz="1161" b="1" dirty="0" smtClean="0">
                <a:solidFill>
                  <a:schemeClr val="bg1"/>
                </a:solidFill>
              </a:rPr>
              <a:t>portals.advisory.com/</a:t>
            </a:r>
            <a:r>
              <a:rPr lang="en-US" sz="1161" b="1" dirty="0" err="1" smtClean="0">
                <a:solidFill>
                  <a:schemeClr val="bg1"/>
                </a:solidFill>
              </a:rPr>
              <a:t>dss</a:t>
            </a:r>
            <a:r>
              <a:rPr lang="en-US" sz="1161" dirty="0" smtClean="0">
                <a:solidFill>
                  <a:schemeClr val="bg1"/>
                </a:solidFill>
              </a:rPr>
              <a:t> or email </a:t>
            </a:r>
            <a:r>
              <a:rPr lang="en-US" sz="1161" b="1" dirty="0" smtClean="0">
                <a:solidFill>
                  <a:schemeClr val="bg1"/>
                </a:solidFill>
              </a:rPr>
              <a:t>dss_requests@advisory.com</a:t>
            </a:r>
            <a:endParaRPr lang="en-US" sz="1161" b="1" dirty="0">
              <a:solidFill>
                <a:schemeClr val="bg1"/>
              </a:solidFill>
            </a:endParaRPr>
          </a:p>
        </p:txBody>
      </p:sp>
      <p:pic>
        <p:nvPicPr>
          <p:cNvPr id="16" name="Pictur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79202" y="1591950"/>
            <a:ext cx="3285992" cy="2464494"/>
          </a:xfrm>
          <a:prstGeom prst="rect">
            <a:avLst/>
          </a:prstGeom>
          <a:ln w="12700">
            <a:solidFill>
              <a:schemeClr val="accent3"/>
            </a:solidFill>
          </a:ln>
        </p:spPr>
      </p:pic>
      <p:sp>
        <p:nvSpPr>
          <p:cNvPr id="2" name="Rectangle 1"/>
          <p:cNvSpPr/>
          <p:nvPr userDrawn="1"/>
        </p:nvSpPr>
        <p:spPr bwMode="gray">
          <a:xfrm>
            <a:off x="0" y="-1"/>
            <a:ext cx="2368242" cy="1344613"/>
          </a:xfrm>
          <a:prstGeom prst="rect">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8521" tIns="44260" rIns="88521" bIns="44260" numCol="1" spcCol="0" rtlCol="0" fromWordArt="0" anchor="t" anchorCtr="0" forceAA="0" compatLnSpc="1">
            <a:prstTxWarp prst="textNoShape">
              <a:avLst/>
            </a:prstTxWarp>
            <a:noAutofit/>
          </a:bodyPr>
          <a:lstStyle/>
          <a:p>
            <a:pPr algn="ctr">
              <a:spcBef>
                <a:spcPts val="484"/>
              </a:spcBef>
            </a:pPr>
            <a:endParaRPr lang="en-US" sz="968" dirty="0" err="1" smtClean="0">
              <a:solidFill>
                <a:schemeClr val="bg1"/>
              </a:solidFill>
            </a:endParaRPr>
          </a:p>
        </p:txBody>
      </p:sp>
      <p:sp>
        <p:nvSpPr>
          <p:cNvPr id="6" name="TextBox 5"/>
          <p:cNvSpPr txBox="1"/>
          <p:nvPr userDrawn="1"/>
        </p:nvSpPr>
        <p:spPr bwMode="gray">
          <a:xfrm>
            <a:off x="312585" y="66108"/>
            <a:ext cx="2055659" cy="1128514"/>
          </a:xfrm>
          <a:prstGeom prst="rect">
            <a:avLst/>
          </a:prstGeom>
          <a:noFill/>
        </p:spPr>
        <p:txBody>
          <a:bodyPr wrap="square" lIns="0" tIns="0" rIns="0" bIns="0" rtlCol="0">
            <a:spAutoFit/>
          </a:bodyPr>
          <a:lstStyle/>
          <a:p>
            <a:pPr>
              <a:lnSpc>
                <a:spcPts val="2227"/>
              </a:lnSpc>
              <a:spcBef>
                <a:spcPts val="484"/>
              </a:spcBef>
            </a:pPr>
            <a:r>
              <a:rPr lang="en-US" sz="1453" dirty="0" smtClean="0">
                <a:solidFill>
                  <a:schemeClr val="bg1"/>
                </a:solidFill>
              </a:rPr>
              <a:t>Use the</a:t>
            </a:r>
            <a:r>
              <a:rPr lang="en-US" sz="2130" dirty="0" smtClean="0">
                <a:solidFill>
                  <a:schemeClr val="bg1"/>
                </a:solidFill>
              </a:rPr>
              <a:t/>
            </a:r>
            <a:br>
              <a:rPr lang="en-US" sz="2130" dirty="0" smtClean="0">
                <a:solidFill>
                  <a:schemeClr val="bg1"/>
                </a:solidFill>
              </a:rPr>
            </a:br>
            <a:r>
              <a:rPr lang="en-US" sz="2130" b="1" dirty="0" smtClean="0">
                <a:solidFill>
                  <a:schemeClr val="bg1"/>
                </a:solidFill>
              </a:rPr>
              <a:t>2017 AB PPT</a:t>
            </a:r>
            <a:br>
              <a:rPr lang="en-US" sz="2130" b="1" dirty="0" smtClean="0">
                <a:solidFill>
                  <a:schemeClr val="bg1"/>
                </a:solidFill>
              </a:rPr>
            </a:br>
            <a:r>
              <a:rPr lang="en-US" sz="2130" b="1" dirty="0" smtClean="0">
                <a:solidFill>
                  <a:schemeClr val="bg1"/>
                </a:solidFill>
              </a:rPr>
              <a:t>On-screen Template </a:t>
            </a:r>
            <a:r>
              <a:rPr lang="en-US" sz="1453" dirty="0" smtClean="0">
                <a:solidFill>
                  <a:schemeClr val="bg1"/>
                </a:solidFill>
              </a:rPr>
              <a:t>for…</a:t>
            </a:r>
          </a:p>
        </p:txBody>
      </p:sp>
    </p:spTree>
    <p:extLst>
      <p:ext uri="{BB962C8B-B14F-4D97-AF65-F5344CB8AC3E}">
        <p14:creationId xmlns:p14="http://schemas.microsoft.com/office/powerpoint/2010/main" val="901540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pic>
        <p:nvPicPr>
          <p:cNvPr id="15" name="Picture 14" descr="PPT_Onscreen_Banner.jpg"/>
          <p:cNvPicPr>
            <a:picLocks noChangeAspect="1"/>
          </p:cNvPicPr>
          <p:nvPr userDrawn="1"/>
        </p:nvPicPr>
        <p:blipFill>
          <a:blip r:embed="rId2" cstate="print"/>
          <a:stretch>
            <a:fillRect/>
          </a:stretch>
        </p:blipFill>
        <p:spPr bwMode="gray">
          <a:xfrm>
            <a:off x="0" y="0"/>
            <a:ext cx="6400800" cy="640080"/>
          </a:xfrm>
          <a:prstGeom prst="rect">
            <a:avLst/>
          </a:prstGeom>
        </p:spPr>
      </p:pic>
      <p:cxnSp>
        <p:nvCxnSpPr>
          <p:cNvPr id="16" name="Straight Connector 15"/>
          <p:cNvCxnSpPr/>
          <p:nvPr userDrawn="1"/>
        </p:nvCxnSpPr>
        <p:spPr bwMode="gray">
          <a:xfrm>
            <a:off x="0" y="666347"/>
            <a:ext cx="64008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userDrawn="1"/>
        </p:nvCxnSpPr>
        <p:spPr bwMode="gray">
          <a:xfrm>
            <a:off x="320676" y="1219200"/>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bwMode="gray">
          <a:xfrm>
            <a:off x="320676" y="1584501"/>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bwMode="gray">
          <a:xfrm>
            <a:off x="320676" y="1949802"/>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bwMode="gray">
          <a:xfrm>
            <a:off x="320676" y="2315103"/>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bwMode="gray">
          <a:xfrm>
            <a:off x="320676" y="2680404"/>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bwMode="gray">
          <a:xfrm>
            <a:off x="320676" y="3045705"/>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userDrawn="1"/>
        </p:nvCxnSpPr>
        <p:spPr bwMode="gray">
          <a:xfrm>
            <a:off x="320676" y="3411006"/>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userDrawn="1"/>
        </p:nvCxnSpPr>
        <p:spPr bwMode="gray">
          <a:xfrm>
            <a:off x="320676" y="3776307"/>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userDrawn="1"/>
        </p:nvCxnSpPr>
        <p:spPr bwMode="gray">
          <a:xfrm>
            <a:off x="320676" y="4141608"/>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bwMode="gray">
          <a:xfrm>
            <a:off x="320676" y="4506913"/>
            <a:ext cx="5759450" cy="0"/>
          </a:xfrm>
          <a:prstGeom prst="line">
            <a:avLst/>
          </a:prstGeom>
          <a:ln>
            <a:solidFill>
              <a:schemeClr val="accent2"/>
            </a:solidFill>
            <a:miter lim="800000"/>
          </a:ln>
        </p:spPr>
        <p:style>
          <a:lnRef idx="1">
            <a:schemeClr val="accent1"/>
          </a:lnRef>
          <a:fillRef idx="0">
            <a:schemeClr val="accent1"/>
          </a:fillRef>
          <a:effectRef idx="0">
            <a:schemeClr val="accent1"/>
          </a:effectRef>
          <a:fontRef idx="minor">
            <a:schemeClr val="tx1"/>
          </a:fontRef>
        </p:style>
      </p:cxnSp>
      <p:sp>
        <p:nvSpPr>
          <p:cNvPr id="14" name="TextBox 13"/>
          <p:cNvSpPr txBox="1"/>
          <p:nvPr userDrawn="1"/>
        </p:nvSpPr>
        <p:spPr bwMode="gray">
          <a:xfrm>
            <a:off x="320040" y="327181"/>
            <a:ext cx="4023360" cy="268087"/>
          </a:xfrm>
          <a:prstGeom prst="rect">
            <a:avLst/>
          </a:prstGeom>
          <a:noFill/>
        </p:spPr>
        <p:txBody>
          <a:bodyPr wrap="square" lIns="0" tIns="0" rIns="0" bIns="0" rtlCol="0" anchor="b" anchorCtr="0">
            <a:spAutoFit/>
          </a:bodyPr>
          <a:lstStyle/>
          <a:p>
            <a:r>
              <a:rPr lang="en-US" sz="1742" b="1" dirty="0" smtClean="0">
                <a:solidFill>
                  <a:schemeClr val="bg1"/>
                </a:solidFill>
                <a:latin typeface="Arial" pitchFamily="34" charset="0"/>
                <a:cs typeface="Arial" pitchFamily="34" charset="0"/>
              </a:rPr>
              <a:t>Notes:</a:t>
            </a:r>
          </a:p>
        </p:txBody>
      </p:sp>
      <p:sp>
        <p:nvSpPr>
          <p:cNvPr id="17" name="Slide Number Placeholder 2"/>
          <p:cNvSpPr txBox="1">
            <a:spLocks/>
          </p:cNvSpPr>
          <p:nvPr userDrawn="1"/>
        </p:nvSpPr>
        <p:spPr bwMode="gray">
          <a:xfrm>
            <a:off x="6086963" y="2"/>
            <a:ext cx="313839" cy="184256"/>
          </a:xfrm>
          <a:prstGeom prst="rect">
            <a:avLst/>
          </a:prstGeom>
        </p:spPr>
        <p:txBody>
          <a:bodyPr vert="horz" lIns="44260" tIns="44260" rIns="44260" bIns="4426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z="775" smtClean="0"/>
              <a:pPr/>
              <a:t>‹#›</a:t>
            </a:fld>
            <a:endParaRPr lang="en-US" sz="775" dirty="0"/>
          </a:p>
        </p:txBody>
      </p:sp>
    </p:spTree>
    <p:extLst>
      <p:ext uri="{BB962C8B-B14F-4D97-AF65-F5344CB8AC3E}">
        <p14:creationId xmlns:p14="http://schemas.microsoft.com/office/powerpoint/2010/main" val="3868244389"/>
      </p:ext>
    </p:extLst>
  </p:cSld>
  <p:clrMapOvr>
    <a:masterClrMapping/>
  </p:clrMapOvr>
  <p:extLst mod="1">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Copyright)">
    <p:spTree>
      <p:nvGrpSpPr>
        <p:cNvPr id="1" name=""/>
        <p:cNvGrpSpPr/>
        <p:nvPr/>
      </p:nvGrpSpPr>
      <p:grpSpPr>
        <a:xfrm>
          <a:off x="0" y="0"/>
          <a:ext cx="0" cy="0"/>
          <a:chOff x="0" y="0"/>
          <a:chExt cx="0" cy="0"/>
        </a:xfrm>
      </p:grpSpPr>
      <p:sp>
        <p:nvSpPr>
          <p:cNvPr id="7" name="Slide Number Placeholder 2"/>
          <p:cNvSpPr txBox="1">
            <a:spLocks/>
          </p:cNvSpPr>
          <p:nvPr userDrawn="1"/>
        </p:nvSpPr>
        <p:spPr bwMode="gray">
          <a:xfrm>
            <a:off x="6086963" y="2"/>
            <a:ext cx="313839" cy="184256"/>
          </a:xfrm>
          <a:prstGeom prst="rect">
            <a:avLst/>
          </a:prstGeom>
        </p:spPr>
        <p:txBody>
          <a:bodyPr vert="horz" lIns="44260" tIns="44260" rIns="44260" bIns="4426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z="775" smtClean="0">
                <a:solidFill>
                  <a:schemeClr val="tx1"/>
                </a:solidFill>
              </a:rPr>
              <a:pPr/>
              <a:t>‹#›</a:t>
            </a:fld>
            <a:endParaRPr lang="en-US" sz="775" dirty="0">
              <a:solidFill>
                <a:schemeClr val="tx1"/>
              </a:solidFill>
            </a:endParaRPr>
          </a:p>
        </p:txBody>
      </p:sp>
    </p:spTree>
    <p:extLst>
      <p:ext uri="{BB962C8B-B14F-4D97-AF65-F5344CB8AC3E}">
        <p14:creationId xmlns:p14="http://schemas.microsoft.com/office/powerpoint/2010/main" val="437831709"/>
      </p:ext>
    </p:extLst>
  </p:cSld>
  <p:clrMapOvr>
    <a:masterClrMapping/>
  </p:clrMapOvr>
  <p:extLst mod="1">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Cover Page Lockup: Top Slide">
    <p:spTree>
      <p:nvGrpSpPr>
        <p:cNvPr id="1" name=""/>
        <p:cNvGrpSpPr/>
        <p:nvPr/>
      </p:nvGrpSpPr>
      <p:grpSpPr>
        <a:xfrm>
          <a:off x="0" y="0"/>
          <a:ext cx="0" cy="0"/>
          <a:chOff x="0" y="0"/>
          <a:chExt cx="0" cy="0"/>
        </a:xfrm>
      </p:grpSpPr>
      <p:sp>
        <p:nvSpPr>
          <p:cNvPr id="5" name="Title 3"/>
          <p:cNvSpPr>
            <a:spLocks noGrp="1"/>
          </p:cNvSpPr>
          <p:nvPr>
            <p:ph type="title" hasCustomPrompt="1"/>
          </p:nvPr>
        </p:nvSpPr>
        <p:spPr bwMode="gray">
          <a:xfrm>
            <a:off x="495301" y="3609658"/>
            <a:ext cx="5721350" cy="1077218"/>
          </a:xfrm>
        </p:spPr>
        <p:txBody>
          <a:bodyPr/>
          <a:lstStyle>
            <a:lvl1pPr>
              <a:defRPr sz="3389" b="0">
                <a:solidFill>
                  <a:schemeClr val="tx1"/>
                </a:solidFill>
              </a:defRPr>
            </a:lvl1pPr>
          </a:lstStyle>
          <a:p>
            <a:r>
              <a:rPr lang="en-US" dirty="0" smtClean="0"/>
              <a:t>Presentation Title – Arial 35pt Regular, Use Title Case</a:t>
            </a:r>
          </a:p>
        </p:txBody>
      </p:sp>
      <p:sp>
        <p:nvSpPr>
          <p:cNvPr id="6" name="Text Placeholder 5"/>
          <p:cNvSpPr>
            <a:spLocks noGrp="1"/>
          </p:cNvSpPr>
          <p:nvPr>
            <p:ph type="body" sz="quarter" idx="21" hasCustomPrompt="1"/>
          </p:nvPr>
        </p:nvSpPr>
        <p:spPr bwMode="gray">
          <a:xfrm>
            <a:off x="1854301" y="359914"/>
            <a:ext cx="2286001" cy="429768"/>
          </a:xfrm>
        </p:spPr>
        <p:txBody>
          <a:bodyPr anchor="ctr">
            <a:noAutofit/>
          </a:bodyPr>
          <a:lstStyle>
            <a:lvl1pPr marL="0" indent="0">
              <a:spcBef>
                <a:spcPts val="0"/>
              </a:spcBef>
              <a:buNone/>
              <a:defRPr sz="1114">
                <a:solidFill>
                  <a:schemeClr val="tx1"/>
                </a:solidFill>
              </a:defRPr>
            </a:lvl1pPr>
            <a:lvl2pPr marL="110656" indent="0">
              <a:spcBef>
                <a:spcPts val="0"/>
              </a:spcBef>
              <a:buNone/>
              <a:defRPr sz="1161">
                <a:solidFill>
                  <a:schemeClr val="bg1"/>
                </a:solidFill>
              </a:defRPr>
            </a:lvl2pPr>
            <a:lvl3pPr marL="221312" indent="0">
              <a:spcBef>
                <a:spcPts val="0"/>
              </a:spcBef>
              <a:buNone/>
              <a:defRPr sz="1161">
                <a:solidFill>
                  <a:schemeClr val="bg1"/>
                </a:solidFill>
              </a:defRPr>
            </a:lvl3pPr>
            <a:lvl4pPr marL="331968" indent="0">
              <a:spcBef>
                <a:spcPts val="0"/>
              </a:spcBef>
              <a:buNone/>
              <a:defRPr sz="1161">
                <a:solidFill>
                  <a:schemeClr val="bg1"/>
                </a:solidFill>
              </a:defRPr>
            </a:lvl4pPr>
            <a:lvl5pPr marL="442624" indent="0">
              <a:spcBef>
                <a:spcPts val="0"/>
              </a:spcBef>
              <a:buNone/>
              <a:defRPr sz="1161">
                <a:solidFill>
                  <a:schemeClr val="bg1"/>
                </a:solidFill>
              </a:defRPr>
            </a:lvl5pPr>
          </a:lstStyle>
          <a:p>
            <a:pPr lvl="0"/>
            <a:r>
              <a:rPr lang="en-US" dirty="0" smtClean="0"/>
              <a:t>Program Name Appears Here Identically to Official Lock-up</a:t>
            </a:r>
          </a:p>
        </p:txBody>
      </p:sp>
      <p:cxnSp>
        <p:nvCxnSpPr>
          <p:cNvPr id="12" name="Straight Connector 11"/>
          <p:cNvCxnSpPr/>
          <p:nvPr userDrawn="1"/>
        </p:nvCxnSpPr>
        <p:spPr bwMode="gray">
          <a:xfrm>
            <a:off x="1729421" y="359915"/>
            <a:ext cx="0" cy="432435"/>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13" name="Picture 12"/>
          <p:cNvPicPr/>
          <p:nvPr userDrawn="1"/>
        </p:nvPicPr>
        <p:blipFill>
          <a:blip r:embed="rId2">
            <a:extLst>
              <a:ext uri="{28A0092B-C50C-407E-A947-70E740481C1C}">
                <a14:useLocalDpi xmlns:a14="http://schemas.microsoft.com/office/drawing/2010/main" val="0"/>
              </a:ext>
            </a:extLst>
          </a:blip>
          <a:stretch>
            <a:fillRect/>
          </a:stretch>
        </p:blipFill>
        <p:spPr bwMode="gray">
          <a:xfrm>
            <a:off x="27304" y="359915"/>
            <a:ext cx="1549400" cy="431800"/>
          </a:xfrm>
          <a:prstGeom prst="rect">
            <a:avLst/>
          </a:prstGeom>
        </p:spPr>
      </p:pic>
    </p:spTree>
    <p:extLst>
      <p:ext uri="{BB962C8B-B14F-4D97-AF65-F5344CB8AC3E}">
        <p14:creationId xmlns:p14="http://schemas.microsoft.com/office/powerpoint/2010/main" val="3846113663"/>
      </p:ext>
    </p:extLst>
  </p:cSld>
  <p:clrMapOvr>
    <a:masterClrMapping/>
  </p:clrMapOvr>
  <p:extLst mod="1">
    <p:ext uri="{DCECCB84-F9BA-43D5-87BE-67443E8EF086}">
      <p15:sldGuideLst xmlns:p15="http://schemas.microsoft.com/office/powerpoint/2012/main">
        <p15:guide id="1" pos="312" userDrawn="1">
          <p15:clr>
            <a:srgbClr val="FBAE40"/>
          </p15:clr>
        </p15:guide>
        <p15:guide id="2" orient="horz" pos="2952"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over Page Logo: Top Slide">
    <p:spTree>
      <p:nvGrpSpPr>
        <p:cNvPr id="1" name=""/>
        <p:cNvGrpSpPr/>
        <p:nvPr/>
      </p:nvGrpSpPr>
      <p:grpSpPr>
        <a:xfrm>
          <a:off x="0" y="0"/>
          <a:ext cx="0" cy="0"/>
          <a:chOff x="0" y="0"/>
          <a:chExt cx="0" cy="0"/>
        </a:xfrm>
      </p:grpSpPr>
      <p:sp>
        <p:nvSpPr>
          <p:cNvPr id="5" name="Title 3"/>
          <p:cNvSpPr>
            <a:spLocks noGrp="1"/>
          </p:cNvSpPr>
          <p:nvPr>
            <p:ph type="title" hasCustomPrompt="1"/>
          </p:nvPr>
        </p:nvSpPr>
        <p:spPr bwMode="gray">
          <a:xfrm>
            <a:off x="495301" y="3609658"/>
            <a:ext cx="5721350" cy="1077218"/>
          </a:xfrm>
        </p:spPr>
        <p:txBody>
          <a:bodyPr/>
          <a:lstStyle>
            <a:lvl1pPr>
              <a:defRPr sz="3389" b="0">
                <a:solidFill>
                  <a:schemeClr val="tx1"/>
                </a:solidFill>
              </a:defRPr>
            </a:lvl1pPr>
          </a:lstStyle>
          <a:p>
            <a:r>
              <a:rPr lang="en-US" dirty="0" smtClean="0"/>
              <a:t>Presentation Title – Arial 35pt Regular, Use Title Case</a:t>
            </a:r>
          </a:p>
        </p:txBody>
      </p:sp>
      <p:pic>
        <p:nvPicPr>
          <p:cNvPr id="13" name="Picture 12"/>
          <p:cNvPicPr/>
          <p:nvPr userDrawn="1"/>
        </p:nvPicPr>
        <p:blipFill>
          <a:blip r:embed="rId2">
            <a:extLst>
              <a:ext uri="{28A0092B-C50C-407E-A947-70E740481C1C}">
                <a14:useLocalDpi xmlns:a14="http://schemas.microsoft.com/office/drawing/2010/main" val="0"/>
              </a:ext>
            </a:extLst>
          </a:blip>
          <a:stretch>
            <a:fillRect/>
          </a:stretch>
        </p:blipFill>
        <p:spPr bwMode="gray">
          <a:xfrm>
            <a:off x="27304" y="359915"/>
            <a:ext cx="1549400" cy="431800"/>
          </a:xfrm>
          <a:prstGeom prst="rect">
            <a:avLst/>
          </a:prstGeom>
        </p:spPr>
      </p:pic>
    </p:spTree>
    <p:extLst>
      <p:ext uri="{BB962C8B-B14F-4D97-AF65-F5344CB8AC3E}">
        <p14:creationId xmlns:p14="http://schemas.microsoft.com/office/powerpoint/2010/main" val="1927078706"/>
      </p:ext>
    </p:extLst>
  </p:cSld>
  <p:clrMapOvr>
    <a:masterClrMapping/>
  </p:clrMapOvr>
  <p:extLst mod="1">
    <p:ext uri="{DCECCB84-F9BA-43D5-87BE-67443E8EF086}">
      <p15:sldGuideLst xmlns:p15="http://schemas.microsoft.com/office/powerpoint/2012/main">
        <p15:guide id="1" pos="312" userDrawn="1">
          <p15:clr>
            <a:srgbClr val="FBAE40"/>
          </p15:clr>
        </p15:guide>
        <p15:guide id="2" orient="horz" pos="2952"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Cover Page: Bottom Slide">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a:xfrm>
            <a:off x="501178" y="16928"/>
            <a:ext cx="5586830" cy="223587"/>
          </a:xfrm>
        </p:spPr>
        <p:txBody>
          <a:bodyPr anchor="t" anchorCtr="0"/>
          <a:lstStyle>
            <a:lvl1pPr>
              <a:defRPr sz="1453" b="0">
                <a:solidFill>
                  <a:schemeClr val="tx1"/>
                </a:solidFill>
              </a:defRPr>
            </a:lvl1pPr>
          </a:lstStyle>
          <a:p>
            <a:r>
              <a:rPr lang="en-US" sz="1453" dirty="0" smtClean="0"/>
              <a:t>Presentation Subtitle – Arial 15pt Regular, Use Title Case</a:t>
            </a:r>
          </a:p>
        </p:txBody>
      </p:sp>
      <p:cxnSp>
        <p:nvCxnSpPr>
          <p:cNvPr id="10" name="Straight Connector 9"/>
          <p:cNvCxnSpPr/>
          <p:nvPr userDrawn="1"/>
        </p:nvCxnSpPr>
        <p:spPr bwMode="gray">
          <a:xfrm>
            <a:off x="-4290" y="4336047"/>
            <a:ext cx="6405090" cy="0"/>
          </a:xfrm>
          <a:prstGeom prst="line">
            <a:avLst/>
          </a:prstGeom>
          <a:noFill/>
          <a:ln w="12700" cap="flat" cmpd="sng" algn="ctr">
            <a:solidFill>
              <a:schemeClr val="accent4"/>
            </a:solidFill>
            <a:prstDash val="solid"/>
            <a:miter lim="800000"/>
          </a:ln>
          <a:effectLst/>
        </p:spPr>
      </p:cxnSp>
      <p:sp>
        <p:nvSpPr>
          <p:cNvPr id="25" name="Text Placeholder 5"/>
          <p:cNvSpPr>
            <a:spLocks noGrp="1"/>
          </p:cNvSpPr>
          <p:nvPr>
            <p:ph type="body" sz="quarter" idx="21" hasCustomPrompt="1"/>
          </p:nvPr>
        </p:nvSpPr>
        <p:spPr bwMode="gray">
          <a:xfrm>
            <a:off x="501180" y="1310193"/>
            <a:ext cx="4572000" cy="169277"/>
          </a:xfrm>
        </p:spPr>
        <p:txBody>
          <a:bodyPr/>
          <a:lstStyle>
            <a:lvl1pPr marL="0" indent="0">
              <a:spcBef>
                <a:spcPts val="0"/>
              </a:spcBef>
              <a:buNone/>
              <a:defRPr sz="1065" b="1" baseline="0">
                <a:solidFill>
                  <a:schemeClr val="tx1"/>
                </a:solidFill>
              </a:defRPr>
            </a:lvl1pPr>
            <a:lvl2pPr marL="110656" indent="0">
              <a:spcBef>
                <a:spcPts val="0"/>
              </a:spcBef>
              <a:buNone/>
              <a:defRPr sz="1161">
                <a:solidFill>
                  <a:schemeClr val="bg1"/>
                </a:solidFill>
              </a:defRPr>
            </a:lvl2pPr>
            <a:lvl3pPr marL="221312" indent="0">
              <a:spcBef>
                <a:spcPts val="0"/>
              </a:spcBef>
              <a:buNone/>
              <a:defRPr sz="1161">
                <a:solidFill>
                  <a:schemeClr val="bg1"/>
                </a:solidFill>
              </a:defRPr>
            </a:lvl3pPr>
            <a:lvl4pPr marL="331968" indent="0">
              <a:spcBef>
                <a:spcPts val="0"/>
              </a:spcBef>
              <a:buNone/>
              <a:defRPr sz="1161">
                <a:solidFill>
                  <a:schemeClr val="bg1"/>
                </a:solidFill>
              </a:defRPr>
            </a:lvl4pPr>
            <a:lvl5pPr marL="442624" indent="0">
              <a:spcBef>
                <a:spcPts val="0"/>
              </a:spcBef>
              <a:buNone/>
              <a:defRPr sz="1161">
                <a:solidFill>
                  <a:schemeClr val="bg1"/>
                </a:solidFill>
              </a:defRPr>
            </a:lvl5pPr>
          </a:lstStyle>
          <a:p>
            <a:r>
              <a:rPr lang="en-US" dirty="0" smtClean="0"/>
              <a:t>Add Institution Name (If You Need to Customize)</a:t>
            </a:r>
          </a:p>
        </p:txBody>
      </p:sp>
      <p:sp>
        <p:nvSpPr>
          <p:cNvPr id="26" name="Text Placeholder 5"/>
          <p:cNvSpPr>
            <a:spLocks noGrp="1"/>
          </p:cNvSpPr>
          <p:nvPr>
            <p:ph type="body" sz="quarter" idx="22" hasCustomPrompt="1"/>
          </p:nvPr>
        </p:nvSpPr>
        <p:spPr bwMode="gray">
          <a:xfrm>
            <a:off x="501180" y="1543667"/>
            <a:ext cx="4572000" cy="169277"/>
          </a:xfrm>
        </p:spPr>
        <p:txBody>
          <a:bodyPr/>
          <a:lstStyle>
            <a:lvl1pPr marL="0" indent="0">
              <a:spcBef>
                <a:spcPts val="0"/>
              </a:spcBef>
              <a:buNone/>
              <a:defRPr sz="1065" b="0" baseline="0">
                <a:solidFill>
                  <a:schemeClr val="tx1"/>
                </a:solidFill>
              </a:defRPr>
            </a:lvl1pPr>
            <a:lvl2pPr marL="110656" indent="0">
              <a:spcBef>
                <a:spcPts val="0"/>
              </a:spcBef>
              <a:buNone/>
              <a:defRPr sz="1161">
                <a:solidFill>
                  <a:schemeClr val="bg1"/>
                </a:solidFill>
              </a:defRPr>
            </a:lvl2pPr>
            <a:lvl3pPr marL="221312" indent="0">
              <a:spcBef>
                <a:spcPts val="0"/>
              </a:spcBef>
              <a:buNone/>
              <a:defRPr sz="1161">
                <a:solidFill>
                  <a:schemeClr val="bg1"/>
                </a:solidFill>
              </a:defRPr>
            </a:lvl3pPr>
            <a:lvl4pPr marL="331968" indent="0">
              <a:spcBef>
                <a:spcPts val="0"/>
              </a:spcBef>
              <a:buNone/>
              <a:defRPr sz="1161">
                <a:solidFill>
                  <a:schemeClr val="bg1"/>
                </a:solidFill>
              </a:defRPr>
            </a:lvl4pPr>
            <a:lvl5pPr marL="442624" indent="0">
              <a:spcBef>
                <a:spcPts val="0"/>
              </a:spcBef>
              <a:buNone/>
              <a:defRPr sz="1161">
                <a:solidFill>
                  <a:schemeClr val="bg1"/>
                </a:solidFill>
              </a:defRPr>
            </a:lvl5pPr>
          </a:lstStyle>
          <a:p>
            <a:pPr lvl="0"/>
            <a:r>
              <a:rPr lang="en-US" dirty="0" smtClean="0"/>
              <a:t>Add Date of Presentation (If You Need to Customize)</a:t>
            </a:r>
          </a:p>
        </p:txBody>
      </p:sp>
      <p:pic>
        <p:nvPicPr>
          <p:cNvPr id="27" name="Picture 2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26066" y="4551142"/>
            <a:ext cx="2745138" cy="118694"/>
          </a:xfrm>
          <a:prstGeom prst="rect">
            <a:avLst/>
          </a:prstGeom>
        </p:spPr>
      </p:pic>
      <p:pic>
        <p:nvPicPr>
          <p:cNvPr id="29" name="Picture 2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736183" y="4474869"/>
            <a:ext cx="2653051" cy="238476"/>
          </a:xfrm>
          <a:prstGeom prst="rect">
            <a:avLst/>
          </a:prstGeom>
        </p:spPr>
      </p:pic>
    </p:spTree>
    <p:extLst>
      <p:ext uri="{BB962C8B-B14F-4D97-AF65-F5344CB8AC3E}">
        <p14:creationId xmlns:p14="http://schemas.microsoft.com/office/powerpoint/2010/main" val="131359951"/>
      </p:ext>
    </p:extLst>
  </p:cSld>
  <p:clrMapOvr>
    <a:masterClrMapping/>
  </p:clrMapOvr>
  <p:extLst mod="1">
    <p:ext uri="{DCECCB84-F9BA-43D5-87BE-67443E8EF086}">
      <p15:sldGuideLst xmlns:p15="http://schemas.microsoft.com/office/powerpoint/2012/main">
        <p15:guide id="1" pos="312"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Inside Cover: Top Slide">
    <p:spTree>
      <p:nvGrpSpPr>
        <p:cNvPr id="1" name=""/>
        <p:cNvGrpSpPr/>
        <p:nvPr/>
      </p:nvGrpSpPr>
      <p:grpSpPr>
        <a:xfrm>
          <a:off x="0" y="0"/>
          <a:ext cx="0" cy="0"/>
          <a:chOff x="0" y="0"/>
          <a:chExt cx="0" cy="0"/>
        </a:xfrm>
      </p:grpSpPr>
      <p:sp>
        <p:nvSpPr>
          <p:cNvPr id="3" name="Title 2"/>
          <p:cNvSpPr>
            <a:spLocks noGrp="1"/>
          </p:cNvSpPr>
          <p:nvPr>
            <p:ph type="title" hasCustomPrompt="1"/>
          </p:nvPr>
        </p:nvSpPr>
        <p:spPr bwMode="gray">
          <a:xfrm>
            <a:off x="326855" y="318542"/>
            <a:ext cx="3938201" cy="307777"/>
          </a:xfrm>
        </p:spPr>
        <p:txBody>
          <a:bodyPr anchor="t" anchorCtr="0"/>
          <a:lstStyle>
            <a:lvl1pPr>
              <a:defRPr sz="1936" b="0">
                <a:solidFill>
                  <a:schemeClr val="tx1"/>
                </a:solidFill>
              </a:defRPr>
            </a:lvl1pPr>
          </a:lstStyle>
          <a:p>
            <a:r>
              <a:rPr lang="en-US" dirty="0" smtClean="0"/>
              <a:t>Insert Program Name Here</a:t>
            </a:r>
          </a:p>
        </p:txBody>
      </p:sp>
      <p:sp>
        <p:nvSpPr>
          <p:cNvPr id="15" name="Text Placeholder 5"/>
          <p:cNvSpPr>
            <a:spLocks noGrp="1"/>
          </p:cNvSpPr>
          <p:nvPr>
            <p:ph type="body" sz="quarter" idx="20" hasCustomPrompt="1"/>
          </p:nvPr>
        </p:nvSpPr>
        <p:spPr bwMode="gray">
          <a:xfrm>
            <a:off x="784158" y="1143737"/>
            <a:ext cx="3474720" cy="184666"/>
          </a:xfrm>
        </p:spPr>
        <p:txBody>
          <a:bodyPr/>
          <a:lstStyle>
            <a:lvl1pPr marL="0" indent="0">
              <a:spcBef>
                <a:spcPts val="0"/>
              </a:spcBef>
              <a:buNone/>
              <a:defRPr sz="1161" baseline="0">
                <a:solidFill>
                  <a:schemeClr val="tx1"/>
                </a:solidFill>
              </a:defRPr>
            </a:lvl1pPr>
            <a:lvl2pPr marL="110656" indent="0">
              <a:spcBef>
                <a:spcPts val="0"/>
              </a:spcBef>
              <a:buNone/>
              <a:defRPr sz="1161">
                <a:solidFill>
                  <a:schemeClr val="bg1"/>
                </a:solidFill>
              </a:defRPr>
            </a:lvl2pPr>
            <a:lvl3pPr marL="221312" indent="0">
              <a:spcBef>
                <a:spcPts val="0"/>
              </a:spcBef>
              <a:buNone/>
              <a:defRPr sz="1161">
                <a:solidFill>
                  <a:schemeClr val="bg1"/>
                </a:solidFill>
              </a:defRPr>
            </a:lvl3pPr>
            <a:lvl4pPr marL="331968" indent="0">
              <a:spcBef>
                <a:spcPts val="0"/>
              </a:spcBef>
              <a:buNone/>
              <a:defRPr sz="1161">
                <a:solidFill>
                  <a:schemeClr val="bg1"/>
                </a:solidFill>
              </a:defRPr>
            </a:lvl4pPr>
            <a:lvl5pPr marL="442624" indent="0">
              <a:spcBef>
                <a:spcPts val="0"/>
              </a:spcBef>
              <a:buNone/>
              <a:defRPr sz="1161">
                <a:solidFill>
                  <a:schemeClr val="bg1"/>
                </a:solidFill>
              </a:defRPr>
            </a:lvl5pPr>
          </a:lstStyle>
          <a:p>
            <a:pPr lvl="0"/>
            <a:r>
              <a:rPr lang="en-US" dirty="0" smtClean="0"/>
              <a:t>Project Director (click to add desired text)</a:t>
            </a:r>
          </a:p>
        </p:txBody>
      </p:sp>
      <p:sp>
        <p:nvSpPr>
          <p:cNvPr id="5" name="Text Placeholder 4"/>
          <p:cNvSpPr>
            <a:spLocks noGrp="1"/>
          </p:cNvSpPr>
          <p:nvPr>
            <p:ph type="body" sz="quarter" idx="30" hasCustomPrompt="1"/>
          </p:nvPr>
        </p:nvSpPr>
        <p:spPr bwMode="gray">
          <a:xfrm>
            <a:off x="784158" y="1348780"/>
            <a:ext cx="3474720" cy="138499"/>
          </a:xfrm>
        </p:spPr>
        <p:txBody>
          <a:bodyPr/>
          <a:lstStyle>
            <a:lvl1pPr marL="0" indent="0">
              <a:spcBef>
                <a:spcPts val="194"/>
              </a:spcBef>
              <a:buNone/>
              <a:defRPr sz="872">
                <a:solidFill>
                  <a:schemeClr val="accent3"/>
                </a:solidFill>
              </a:defRPr>
            </a:lvl1pPr>
            <a:lvl2pPr marL="110656" indent="0">
              <a:spcBef>
                <a:spcPts val="194"/>
              </a:spcBef>
              <a:buNone/>
              <a:defRPr>
                <a:solidFill>
                  <a:schemeClr val="accent3"/>
                </a:solidFill>
              </a:defRPr>
            </a:lvl2pPr>
            <a:lvl3pPr marL="221312" indent="0">
              <a:spcBef>
                <a:spcPts val="194"/>
              </a:spcBef>
              <a:buNone/>
              <a:defRPr>
                <a:solidFill>
                  <a:schemeClr val="accent3"/>
                </a:solidFill>
              </a:defRPr>
            </a:lvl3pPr>
            <a:lvl4pPr marL="331968" indent="0">
              <a:spcBef>
                <a:spcPts val="194"/>
              </a:spcBef>
              <a:buNone/>
              <a:defRPr>
                <a:solidFill>
                  <a:schemeClr val="accent3"/>
                </a:solidFill>
              </a:defRPr>
            </a:lvl4pPr>
            <a:lvl5pPr marL="442624" indent="0">
              <a:spcBef>
                <a:spcPts val="194"/>
              </a:spcBef>
              <a:buNone/>
              <a:defRPr>
                <a:solidFill>
                  <a:schemeClr val="accent3"/>
                </a:solidFill>
              </a:defRPr>
            </a:lvl5pPr>
          </a:lstStyle>
          <a:p>
            <a:pPr lvl="0"/>
            <a:r>
              <a:rPr lang="en-US" dirty="0" smtClean="0"/>
              <a:t>Insert Name Here</a:t>
            </a:r>
          </a:p>
        </p:txBody>
      </p:sp>
      <p:cxnSp>
        <p:nvCxnSpPr>
          <p:cNvPr id="24" name="Straight Connector 23"/>
          <p:cNvCxnSpPr/>
          <p:nvPr userDrawn="1"/>
        </p:nvCxnSpPr>
        <p:spPr bwMode="gray">
          <a:xfrm>
            <a:off x="4879843" y="381003"/>
            <a:ext cx="0" cy="4419599"/>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5" name="TextBox 24"/>
          <p:cNvSpPr txBox="1"/>
          <p:nvPr userDrawn="1"/>
        </p:nvSpPr>
        <p:spPr bwMode="gray">
          <a:xfrm>
            <a:off x="4953943" y="367428"/>
            <a:ext cx="1419725" cy="4128118"/>
          </a:xfrm>
          <a:prstGeom prst="rect">
            <a:avLst/>
          </a:prstGeom>
          <a:noFill/>
        </p:spPr>
        <p:txBody>
          <a:bodyPr wrap="square" lIns="0" tIns="0" rIns="0" bIns="0" rtlCol="0">
            <a:spAutoFit/>
          </a:bodyPr>
          <a:lstStyle/>
          <a:p>
            <a:pPr>
              <a:spcBef>
                <a:spcPts val="387"/>
              </a:spcBef>
            </a:pPr>
            <a:r>
              <a:rPr lang="en-US" sz="513" b="1" baseline="0" dirty="0" smtClean="0">
                <a:solidFill>
                  <a:schemeClr val="tx1"/>
                </a:solidFill>
                <a:latin typeface="+mn-lt"/>
                <a:cs typeface="Arial"/>
              </a:rPr>
              <a:t>LEGAL CAVEAT</a:t>
            </a:r>
          </a:p>
          <a:p>
            <a:pPr>
              <a:spcBef>
                <a:spcPts val="387"/>
              </a:spcBef>
            </a:pPr>
            <a:r>
              <a:rPr lang="en-US" sz="513" baseline="0" smtClean="0">
                <a:solidFill>
                  <a:schemeClr val="tx1"/>
                </a:solidFill>
                <a:latin typeface="+mn-lt"/>
                <a:cs typeface="Arial"/>
              </a:rPr>
              <a:t>Advisory Board </a:t>
            </a:r>
            <a:r>
              <a:rPr lang="en-US" sz="513" baseline="0" dirty="0" smtClean="0">
                <a:solidFill>
                  <a:schemeClr val="tx1"/>
                </a:solidFill>
                <a:latin typeface="+mn-lt"/>
                <a:cs typeface="Arial"/>
              </a:rPr>
              <a:t>is a division of </a:t>
            </a:r>
            <a:r>
              <a:rPr lang="en-US" sz="513" baseline="0" smtClean="0">
                <a:solidFill>
                  <a:schemeClr val="tx1"/>
                </a:solidFill>
                <a:latin typeface="+mn-lt"/>
                <a:cs typeface="Arial"/>
              </a:rPr>
              <a:t>The Advisory Board </a:t>
            </a:r>
            <a:r>
              <a:rPr lang="en-US" sz="513" baseline="0" dirty="0" smtClean="0">
                <a:solidFill>
                  <a:schemeClr val="tx1"/>
                </a:solidFill>
                <a:latin typeface="+mn-lt"/>
                <a:cs typeface="Arial"/>
              </a:rPr>
              <a:t>Company</a:t>
            </a:r>
            <a:r>
              <a:rPr lang="en-US" sz="513" baseline="0" smtClean="0">
                <a:solidFill>
                  <a:schemeClr val="tx1"/>
                </a:solidFill>
                <a:latin typeface="+mn-lt"/>
                <a:cs typeface="Arial"/>
              </a:rPr>
              <a:t>. Advisory Board </a:t>
            </a:r>
            <a:r>
              <a:rPr lang="en-US" sz="513" baseline="0" dirty="0" smtClean="0">
                <a:solidFill>
                  <a:schemeClr val="tx1"/>
                </a:solidFill>
                <a:latin typeface="+mn-lt"/>
                <a:cs typeface="Arial"/>
              </a:rPr>
              <a:t>has made efforts to verify the accuracy of the information it provides to members. This report relies on data obtained from many sources, however, </a:t>
            </a:r>
            <a:r>
              <a:rPr lang="en-US" sz="513" baseline="0" smtClean="0">
                <a:solidFill>
                  <a:schemeClr val="tx1"/>
                </a:solidFill>
                <a:latin typeface="+mn-lt"/>
                <a:cs typeface="Arial"/>
              </a:rPr>
              <a:t>and Advisory Board </a:t>
            </a:r>
            <a:r>
              <a:rPr lang="en-US" sz="513" baseline="0" dirty="0" smtClean="0">
                <a:solidFill>
                  <a:schemeClr val="tx1"/>
                </a:solidFill>
                <a:latin typeface="+mn-lt"/>
                <a:cs typeface="Arial"/>
              </a:rPr>
              <a:t>cannot guarantee the accuracy of the information provided or any analysis based thereon. In addition</a:t>
            </a:r>
            <a:r>
              <a:rPr lang="en-US" sz="513" baseline="0" smtClean="0">
                <a:solidFill>
                  <a:schemeClr val="tx1"/>
                </a:solidFill>
                <a:latin typeface="+mn-lt"/>
                <a:cs typeface="Arial"/>
              </a:rPr>
              <a:t>, Advisory Board </a:t>
            </a:r>
            <a:r>
              <a:rPr lang="en-US" sz="513" baseline="0" dirty="0" smtClean="0">
                <a:solidFill>
                  <a:schemeClr val="tx1"/>
                </a:solidFill>
                <a:latin typeface="+mn-lt"/>
                <a:cs typeface="Arial"/>
              </a:rPr>
              <a:t>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a:t>
            </a:r>
            <a:br>
              <a:rPr lang="en-US" sz="513" baseline="0" dirty="0" smtClean="0">
                <a:solidFill>
                  <a:schemeClr val="tx1"/>
                </a:solidFill>
                <a:latin typeface="+mn-lt"/>
                <a:cs typeface="Arial"/>
              </a:rPr>
            </a:br>
            <a:r>
              <a:rPr lang="en-US" sz="513" baseline="0" dirty="0" smtClean="0">
                <a:solidFill>
                  <a:schemeClr val="tx1"/>
                </a:solidFill>
                <a:latin typeface="+mn-lt"/>
                <a:cs typeface="Arial"/>
              </a:rPr>
              <a:t>by applicable law or appropriate for a given member’s situation. Members are advised to consult with appropriate professionals concerning legal, medical, tax, or accounting issues, before implementing any of these tactics. </a:t>
            </a:r>
            <a:r>
              <a:rPr lang="en-US" sz="513" baseline="0" smtClean="0">
                <a:solidFill>
                  <a:schemeClr val="tx1"/>
                </a:solidFill>
                <a:latin typeface="+mn-lt"/>
                <a:cs typeface="Arial"/>
              </a:rPr>
              <a:t>Neither Advisory Board </a:t>
            </a:r>
            <a:r>
              <a:rPr lang="en-US" sz="513" baseline="0" dirty="0" smtClean="0">
                <a:solidFill>
                  <a:schemeClr val="tx1"/>
                </a:solidFill>
                <a:latin typeface="+mn-lt"/>
                <a:cs typeface="Arial"/>
              </a:rPr>
              <a:t>nor its officers, directors, trustees, employees, and agents shall be liable for any claims, liabilities, or expenses relating to (a) any errors or omissions in this report, whether caused </a:t>
            </a:r>
            <a:r>
              <a:rPr lang="en-US" sz="513" baseline="0" smtClean="0">
                <a:solidFill>
                  <a:schemeClr val="tx1"/>
                </a:solidFill>
                <a:latin typeface="+mn-lt"/>
                <a:cs typeface="Arial"/>
              </a:rPr>
              <a:t>by Advisory Board </a:t>
            </a:r>
            <a:r>
              <a:rPr lang="en-US" sz="513" baseline="0" dirty="0" smtClean="0">
                <a:solidFill>
                  <a:schemeClr val="tx1"/>
                </a:solidFill>
                <a:latin typeface="+mn-lt"/>
                <a:cs typeface="Arial"/>
              </a:rPr>
              <a:t>or any of its employees or agents, or sources or other third parties,</a:t>
            </a:r>
            <a:br>
              <a:rPr lang="en-US" sz="513" baseline="0" dirty="0" smtClean="0">
                <a:solidFill>
                  <a:schemeClr val="tx1"/>
                </a:solidFill>
                <a:latin typeface="+mn-lt"/>
                <a:cs typeface="Arial"/>
              </a:rPr>
            </a:br>
            <a:r>
              <a:rPr lang="en-US" sz="513" baseline="0" dirty="0" smtClean="0">
                <a:solidFill>
                  <a:schemeClr val="tx1"/>
                </a:solidFill>
                <a:latin typeface="+mn-lt"/>
                <a:cs typeface="Arial"/>
              </a:rPr>
              <a:t>(b) any recommendation or graded ranking </a:t>
            </a:r>
            <a:r>
              <a:rPr lang="en-US" sz="513" baseline="0" smtClean="0">
                <a:solidFill>
                  <a:schemeClr val="tx1"/>
                </a:solidFill>
                <a:latin typeface="+mn-lt"/>
                <a:cs typeface="Arial"/>
              </a:rPr>
              <a:t>by Advisory Board, </a:t>
            </a:r>
            <a:r>
              <a:rPr lang="en-US" sz="513" baseline="0" dirty="0" smtClean="0">
                <a:solidFill>
                  <a:schemeClr val="tx1"/>
                </a:solidFill>
                <a:latin typeface="+mn-lt"/>
                <a:cs typeface="Arial"/>
              </a:rPr>
              <a:t>or (c) failure of member and its employees and agents to abide by the terms set forth herein.</a:t>
            </a:r>
          </a:p>
          <a:p>
            <a:pPr>
              <a:spcBef>
                <a:spcPts val="387"/>
              </a:spcBef>
            </a:pPr>
            <a:r>
              <a:rPr lang="en-US" sz="513" baseline="0" smtClean="0">
                <a:solidFill>
                  <a:schemeClr val="tx1"/>
                </a:solidFill>
                <a:latin typeface="+mn-lt"/>
                <a:cs typeface="Arial"/>
              </a:rPr>
              <a:t>The Advisory Board </a:t>
            </a:r>
            <a:r>
              <a:rPr lang="en-US" sz="513" baseline="0" dirty="0" smtClean="0">
                <a:solidFill>
                  <a:schemeClr val="tx1"/>
                </a:solidFill>
                <a:latin typeface="+mn-lt"/>
                <a:cs typeface="Arial"/>
              </a:rPr>
              <a:t>Company and the “A” logo are registered trademarks of </a:t>
            </a:r>
            <a:r>
              <a:rPr lang="en-US" sz="513" baseline="0" smtClean="0">
                <a:solidFill>
                  <a:schemeClr val="tx1"/>
                </a:solidFill>
                <a:latin typeface="+mn-lt"/>
                <a:cs typeface="Arial"/>
              </a:rPr>
              <a:t>The Advisory Board </a:t>
            </a:r>
            <a:r>
              <a:rPr lang="en-US" sz="513" baseline="0" dirty="0" smtClean="0">
                <a:solidFill>
                  <a:schemeClr val="tx1"/>
                </a:solidFill>
                <a:latin typeface="+mn-lt"/>
                <a:cs typeface="Arial"/>
              </a:rPr>
              <a:t>Company in the United States and other countries. Members are not permitted to use these trademarks, or any other trademark, product name, service name, trade name, and logo </a:t>
            </a:r>
            <a:r>
              <a:rPr lang="en-US" sz="513" baseline="0" smtClean="0">
                <a:solidFill>
                  <a:schemeClr val="tx1"/>
                </a:solidFill>
                <a:latin typeface="+mn-lt"/>
                <a:cs typeface="Arial"/>
              </a:rPr>
              <a:t>of Advisory Board </a:t>
            </a:r>
            <a:r>
              <a:rPr lang="en-US" sz="513" baseline="0" dirty="0" smtClean="0">
                <a:solidFill>
                  <a:schemeClr val="tx1"/>
                </a:solidFill>
                <a:latin typeface="+mn-lt"/>
                <a:cs typeface="Arial"/>
              </a:rPr>
              <a:t>without prior written consent </a:t>
            </a:r>
            <a:r>
              <a:rPr lang="en-US" sz="513" baseline="0" smtClean="0">
                <a:solidFill>
                  <a:schemeClr val="tx1"/>
                </a:solidFill>
                <a:latin typeface="+mn-lt"/>
                <a:cs typeface="Arial"/>
              </a:rPr>
              <a:t>of Advisory Board. </a:t>
            </a:r>
            <a:r>
              <a:rPr lang="en-US" sz="513" baseline="0" dirty="0" smtClean="0">
                <a:solidFill>
                  <a:schemeClr val="tx1"/>
                </a:solidFill>
                <a:latin typeface="+mn-lt"/>
                <a:cs typeface="Arial"/>
              </a:rPr>
              <a:t>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a:t>
            </a:r>
            <a:r>
              <a:rPr lang="en-US" sz="513" baseline="0" smtClean="0">
                <a:solidFill>
                  <a:schemeClr val="tx1"/>
                </a:solidFill>
                <a:latin typeface="+mn-lt"/>
                <a:cs typeface="Arial"/>
              </a:rPr>
              <a:t>of Advisory Board </a:t>
            </a:r>
            <a:r>
              <a:rPr lang="en-US" sz="513" baseline="0" dirty="0" smtClean="0">
                <a:solidFill>
                  <a:schemeClr val="tx1"/>
                </a:solidFill>
                <a:latin typeface="+mn-lt"/>
                <a:cs typeface="Arial"/>
              </a:rPr>
              <a:t>and its products and services, or (b) an endorsement of the company or its products or services </a:t>
            </a:r>
            <a:r>
              <a:rPr lang="en-US" sz="513" baseline="0" smtClean="0">
                <a:solidFill>
                  <a:schemeClr val="tx1"/>
                </a:solidFill>
                <a:latin typeface="+mn-lt"/>
                <a:cs typeface="Arial"/>
              </a:rPr>
              <a:t>by Advisory Board. Advisory Board </a:t>
            </a:r>
            <a:r>
              <a:rPr lang="en-US" sz="513" baseline="0" dirty="0" smtClean="0">
                <a:solidFill>
                  <a:schemeClr val="tx1"/>
                </a:solidFill>
                <a:latin typeface="+mn-lt"/>
                <a:cs typeface="Arial"/>
              </a:rPr>
              <a:t>is not affiliated with any such company.</a:t>
            </a:r>
          </a:p>
        </p:txBody>
      </p:sp>
      <p:sp>
        <p:nvSpPr>
          <p:cNvPr id="6" name="Text Placeholder 5"/>
          <p:cNvSpPr>
            <a:spLocks noGrp="1"/>
          </p:cNvSpPr>
          <p:nvPr>
            <p:ph type="body" sz="quarter" idx="37" hasCustomPrompt="1"/>
          </p:nvPr>
        </p:nvSpPr>
        <p:spPr bwMode="gray">
          <a:xfrm>
            <a:off x="784158" y="1547068"/>
            <a:ext cx="3474720" cy="123111"/>
          </a:xfrm>
        </p:spPr>
        <p:txBody>
          <a:bodyPr/>
          <a:lstStyle>
            <a:lvl1pPr marL="0" indent="0">
              <a:spcBef>
                <a:spcPts val="0"/>
              </a:spcBef>
              <a:buNone/>
              <a:defRPr sz="775" baseline="0">
                <a:solidFill>
                  <a:schemeClr val="accent3"/>
                </a:solidFill>
              </a:defRPr>
            </a:lvl1pPr>
            <a:lvl2pPr marL="110656" indent="0">
              <a:buNone/>
              <a:defRPr sz="775">
                <a:solidFill>
                  <a:schemeClr val="accent3"/>
                </a:solidFill>
              </a:defRPr>
            </a:lvl2pPr>
            <a:lvl3pPr marL="221312" indent="0">
              <a:buNone/>
              <a:defRPr sz="775">
                <a:solidFill>
                  <a:schemeClr val="accent3"/>
                </a:solidFill>
              </a:defRPr>
            </a:lvl3pPr>
            <a:lvl4pPr marL="331968" indent="0">
              <a:buNone/>
              <a:defRPr sz="775">
                <a:solidFill>
                  <a:schemeClr val="accent3"/>
                </a:solidFill>
              </a:defRPr>
            </a:lvl4pPr>
            <a:lvl5pPr marL="442624" indent="0">
              <a:buNone/>
              <a:defRPr sz="775">
                <a:solidFill>
                  <a:schemeClr val="accent3"/>
                </a:solidFill>
              </a:defRPr>
            </a:lvl5pPr>
          </a:lstStyle>
          <a:p>
            <a:pPr lvl="0"/>
            <a:r>
              <a:rPr lang="en-US" dirty="0" smtClean="0"/>
              <a:t>Insert Project Director email (i.e., smithj@advisory.com)</a:t>
            </a:r>
            <a:endParaRPr lang="en-US" dirty="0"/>
          </a:p>
        </p:txBody>
      </p:sp>
      <p:sp>
        <p:nvSpPr>
          <p:cNvPr id="16" name="Text Placeholder 5"/>
          <p:cNvSpPr>
            <a:spLocks noGrp="1"/>
          </p:cNvSpPr>
          <p:nvPr>
            <p:ph type="body" sz="quarter" idx="38" hasCustomPrompt="1"/>
          </p:nvPr>
        </p:nvSpPr>
        <p:spPr bwMode="gray">
          <a:xfrm>
            <a:off x="784158" y="1677056"/>
            <a:ext cx="3474720" cy="123111"/>
          </a:xfrm>
        </p:spPr>
        <p:txBody>
          <a:bodyPr/>
          <a:lstStyle>
            <a:lvl1pPr marL="0" indent="0">
              <a:spcBef>
                <a:spcPts val="0"/>
              </a:spcBef>
              <a:buNone/>
              <a:defRPr sz="775">
                <a:solidFill>
                  <a:schemeClr val="accent3"/>
                </a:solidFill>
              </a:defRPr>
            </a:lvl1pPr>
            <a:lvl2pPr marL="110656" indent="0">
              <a:buNone/>
              <a:defRPr sz="775">
                <a:solidFill>
                  <a:schemeClr val="accent3"/>
                </a:solidFill>
              </a:defRPr>
            </a:lvl2pPr>
            <a:lvl3pPr marL="221312" indent="0">
              <a:buNone/>
              <a:defRPr sz="775">
                <a:solidFill>
                  <a:schemeClr val="accent3"/>
                </a:solidFill>
              </a:defRPr>
            </a:lvl3pPr>
            <a:lvl4pPr marL="331968" indent="0">
              <a:buNone/>
              <a:defRPr sz="775">
                <a:solidFill>
                  <a:schemeClr val="accent3"/>
                </a:solidFill>
              </a:defRPr>
            </a:lvl4pPr>
            <a:lvl5pPr marL="442624" indent="0">
              <a:buNone/>
              <a:defRPr sz="775">
                <a:solidFill>
                  <a:schemeClr val="accent3"/>
                </a:solidFill>
              </a:defRPr>
            </a:lvl5pPr>
          </a:lstStyle>
          <a:p>
            <a:pPr lvl="0"/>
            <a:r>
              <a:rPr lang="en-US" dirty="0" smtClean="0"/>
              <a:t>Insert Project Director phone (i.e., 202-266-XXXX)</a:t>
            </a:r>
          </a:p>
        </p:txBody>
      </p:sp>
      <p:sp>
        <p:nvSpPr>
          <p:cNvPr id="18" name="Text Placeholder 5"/>
          <p:cNvSpPr>
            <a:spLocks noGrp="1"/>
          </p:cNvSpPr>
          <p:nvPr>
            <p:ph type="body" sz="quarter" idx="39" hasCustomPrompt="1"/>
          </p:nvPr>
        </p:nvSpPr>
        <p:spPr bwMode="gray">
          <a:xfrm>
            <a:off x="784158" y="2111846"/>
            <a:ext cx="3474720" cy="184666"/>
          </a:xfrm>
        </p:spPr>
        <p:txBody>
          <a:bodyPr/>
          <a:lstStyle>
            <a:lvl1pPr marL="0" indent="0">
              <a:spcBef>
                <a:spcPts val="0"/>
              </a:spcBef>
              <a:buNone/>
              <a:defRPr sz="1161" baseline="0">
                <a:solidFill>
                  <a:schemeClr val="tx1"/>
                </a:solidFill>
              </a:defRPr>
            </a:lvl1pPr>
            <a:lvl2pPr marL="110656" indent="0">
              <a:spcBef>
                <a:spcPts val="0"/>
              </a:spcBef>
              <a:buNone/>
              <a:defRPr sz="1161">
                <a:solidFill>
                  <a:schemeClr val="bg1"/>
                </a:solidFill>
              </a:defRPr>
            </a:lvl2pPr>
            <a:lvl3pPr marL="221312" indent="0">
              <a:spcBef>
                <a:spcPts val="0"/>
              </a:spcBef>
              <a:buNone/>
              <a:defRPr sz="1161">
                <a:solidFill>
                  <a:schemeClr val="bg1"/>
                </a:solidFill>
              </a:defRPr>
            </a:lvl3pPr>
            <a:lvl4pPr marL="331968" indent="0">
              <a:spcBef>
                <a:spcPts val="0"/>
              </a:spcBef>
              <a:buNone/>
              <a:defRPr sz="1161">
                <a:solidFill>
                  <a:schemeClr val="bg1"/>
                </a:solidFill>
              </a:defRPr>
            </a:lvl4pPr>
            <a:lvl5pPr marL="442624" indent="0">
              <a:spcBef>
                <a:spcPts val="0"/>
              </a:spcBef>
              <a:buNone/>
              <a:defRPr sz="1161">
                <a:solidFill>
                  <a:schemeClr val="bg1"/>
                </a:solidFill>
              </a:defRPr>
            </a:lvl5pPr>
          </a:lstStyle>
          <a:p>
            <a:pPr lvl="0"/>
            <a:r>
              <a:rPr lang="en-US" dirty="0" smtClean="0"/>
              <a:t>Research Team (click to add desired text)</a:t>
            </a:r>
          </a:p>
        </p:txBody>
      </p:sp>
      <p:sp>
        <p:nvSpPr>
          <p:cNvPr id="26" name="Text Placeholder 4"/>
          <p:cNvSpPr>
            <a:spLocks noGrp="1"/>
          </p:cNvSpPr>
          <p:nvPr>
            <p:ph type="body" sz="quarter" idx="40" hasCustomPrompt="1"/>
          </p:nvPr>
        </p:nvSpPr>
        <p:spPr bwMode="gray">
          <a:xfrm>
            <a:off x="784158" y="2321374"/>
            <a:ext cx="3474720" cy="138499"/>
          </a:xfrm>
        </p:spPr>
        <p:txBody>
          <a:bodyPr/>
          <a:lstStyle>
            <a:lvl1pPr marL="0" indent="0">
              <a:spcBef>
                <a:spcPts val="484"/>
              </a:spcBef>
              <a:buNone/>
              <a:defRPr sz="872">
                <a:solidFill>
                  <a:schemeClr val="accent3"/>
                </a:solidFill>
              </a:defRPr>
            </a:lvl1pPr>
            <a:lvl2pPr marL="110656" indent="0">
              <a:spcBef>
                <a:spcPts val="194"/>
              </a:spcBef>
              <a:buNone/>
              <a:defRPr>
                <a:solidFill>
                  <a:schemeClr val="accent3"/>
                </a:solidFill>
              </a:defRPr>
            </a:lvl2pPr>
            <a:lvl3pPr marL="221312" indent="0">
              <a:spcBef>
                <a:spcPts val="194"/>
              </a:spcBef>
              <a:buNone/>
              <a:defRPr>
                <a:solidFill>
                  <a:schemeClr val="accent3"/>
                </a:solidFill>
              </a:defRPr>
            </a:lvl3pPr>
            <a:lvl4pPr marL="331968" indent="0">
              <a:spcBef>
                <a:spcPts val="194"/>
              </a:spcBef>
              <a:buNone/>
              <a:defRPr>
                <a:solidFill>
                  <a:schemeClr val="accent3"/>
                </a:solidFill>
              </a:defRPr>
            </a:lvl4pPr>
            <a:lvl5pPr marL="442624" indent="0">
              <a:spcBef>
                <a:spcPts val="194"/>
              </a:spcBef>
              <a:buNone/>
              <a:defRPr>
                <a:solidFill>
                  <a:schemeClr val="accent3"/>
                </a:solidFill>
              </a:defRPr>
            </a:lvl5pPr>
          </a:lstStyle>
          <a:p>
            <a:pPr lvl="0"/>
            <a:r>
              <a:rPr lang="en-US" dirty="0" smtClean="0"/>
              <a:t>Insert Name(s) Here</a:t>
            </a:r>
          </a:p>
        </p:txBody>
      </p:sp>
      <p:sp>
        <p:nvSpPr>
          <p:cNvPr id="27" name="Text Placeholder 5"/>
          <p:cNvSpPr>
            <a:spLocks noGrp="1"/>
          </p:cNvSpPr>
          <p:nvPr>
            <p:ph type="body" sz="quarter" idx="41" hasCustomPrompt="1"/>
          </p:nvPr>
        </p:nvSpPr>
        <p:spPr bwMode="gray">
          <a:xfrm>
            <a:off x="784158" y="2775233"/>
            <a:ext cx="3474720" cy="184666"/>
          </a:xfrm>
        </p:spPr>
        <p:txBody>
          <a:bodyPr/>
          <a:lstStyle>
            <a:lvl1pPr marL="0" indent="0">
              <a:spcBef>
                <a:spcPts val="0"/>
              </a:spcBef>
              <a:buNone/>
              <a:defRPr sz="1161" baseline="0">
                <a:solidFill>
                  <a:schemeClr val="tx1"/>
                </a:solidFill>
              </a:defRPr>
            </a:lvl1pPr>
            <a:lvl2pPr marL="110656" indent="0">
              <a:spcBef>
                <a:spcPts val="0"/>
              </a:spcBef>
              <a:buNone/>
              <a:defRPr sz="1161">
                <a:solidFill>
                  <a:schemeClr val="bg1"/>
                </a:solidFill>
              </a:defRPr>
            </a:lvl2pPr>
            <a:lvl3pPr marL="221312" indent="0">
              <a:spcBef>
                <a:spcPts val="0"/>
              </a:spcBef>
              <a:buNone/>
              <a:defRPr sz="1161">
                <a:solidFill>
                  <a:schemeClr val="bg1"/>
                </a:solidFill>
              </a:defRPr>
            </a:lvl3pPr>
            <a:lvl4pPr marL="331968" indent="0">
              <a:spcBef>
                <a:spcPts val="0"/>
              </a:spcBef>
              <a:buNone/>
              <a:defRPr sz="1161">
                <a:solidFill>
                  <a:schemeClr val="bg1"/>
                </a:solidFill>
              </a:defRPr>
            </a:lvl4pPr>
            <a:lvl5pPr marL="442624" indent="0">
              <a:spcBef>
                <a:spcPts val="0"/>
              </a:spcBef>
              <a:buNone/>
              <a:defRPr sz="1161">
                <a:solidFill>
                  <a:schemeClr val="bg1"/>
                </a:solidFill>
              </a:defRPr>
            </a:lvl5pPr>
          </a:lstStyle>
          <a:p>
            <a:pPr lvl="0"/>
            <a:r>
              <a:rPr lang="en-US" dirty="0" smtClean="0"/>
              <a:t>Program Leadership (click to add desired text)</a:t>
            </a:r>
          </a:p>
        </p:txBody>
      </p:sp>
      <p:sp>
        <p:nvSpPr>
          <p:cNvPr id="28" name="Text Placeholder 4"/>
          <p:cNvSpPr>
            <a:spLocks noGrp="1"/>
          </p:cNvSpPr>
          <p:nvPr>
            <p:ph type="body" sz="quarter" idx="42" hasCustomPrompt="1"/>
          </p:nvPr>
        </p:nvSpPr>
        <p:spPr bwMode="gray">
          <a:xfrm>
            <a:off x="784158" y="2984760"/>
            <a:ext cx="3474720" cy="138499"/>
          </a:xfrm>
        </p:spPr>
        <p:txBody>
          <a:bodyPr/>
          <a:lstStyle>
            <a:lvl1pPr marL="0" indent="0">
              <a:spcBef>
                <a:spcPts val="484"/>
              </a:spcBef>
              <a:buNone/>
              <a:defRPr sz="872">
                <a:solidFill>
                  <a:schemeClr val="accent3"/>
                </a:solidFill>
              </a:defRPr>
            </a:lvl1pPr>
            <a:lvl2pPr marL="110656" indent="0">
              <a:spcBef>
                <a:spcPts val="194"/>
              </a:spcBef>
              <a:buNone/>
              <a:defRPr>
                <a:solidFill>
                  <a:schemeClr val="accent3"/>
                </a:solidFill>
              </a:defRPr>
            </a:lvl2pPr>
            <a:lvl3pPr marL="221312" indent="0">
              <a:spcBef>
                <a:spcPts val="194"/>
              </a:spcBef>
              <a:buNone/>
              <a:defRPr>
                <a:solidFill>
                  <a:schemeClr val="accent3"/>
                </a:solidFill>
              </a:defRPr>
            </a:lvl3pPr>
            <a:lvl4pPr marL="331968" indent="0">
              <a:spcBef>
                <a:spcPts val="194"/>
              </a:spcBef>
              <a:buNone/>
              <a:defRPr>
                <a:solidFill>
                  <a:schemeClr val="accent3"/>
                </a:solidFill>
              </a:defRPr>
            </a:lvl4pPr>
            <a:lvl5pPr marL="442624" indent="0">
              <a:spcBef>
                <a:spcPts val="194"/>
              </a:spcBef>
              <a:buNone/>
              <a:defRPr>
                <a:solidFill>
                  <a:schemeClr val="accent3"/>
                </a:solidFill>
              </a:defRPr>
            </a:lvl5pPr>
          </a:lstStyle>
          <a:p>
            <a:pPr lvl="0"/>
            <a:r>
              <a:rPr lang="en-US" dirty="0" smtClean="0"/>
              <a:t>Insert Name(s) Here</a:t>
            </a:r>
          </a:p>
        </p:txBody>
      </p:sp>
      <p:sp>
        <p:nvSpPr>
          <p:cNvPr id="29" name="Text Placeholder 5"/>
          <p:cNvSpPr>
            <a:spLocks noGrp="1"/>
          </p:cNvSpPr>
          <p:nvPr>
            <p:ph type="body" sz="quarter" idx="43" hasCustomPrompt="1"/>
          </p:nvPr>
        </p:nvSpPr>
        <p:spPr bwMode="gray">
          <a:xfrm>
            <a:off x="784158" y="3438637"/>
            <a:ext cx="3474720" cy="184666"/>
          </a:xfrm>
        </p:spPr>
        <p:txBody>
          <a:bodyPr/>
          <a:lstStyle>
            <a:lvl1pPr marL="0" indent="0">
              <a:spcBef>
                <a:spcPts val="0"/>
              </a:spcBef>
              <a:buNone/>
              <a:defRPr sz="1161" baseline="0">
                <a:solidFill>
                  <a:schemeClr val="tx1"/>
                </a:solidFill>
              </a:defRPr>
            </a:lvl1pPr>
            <a:lvl2pPr marL="110656" indent="0">
              <a:spcBef>
                <a:spcPts val="0"/>
              </a:spcBef>
              <a:buNone/>
              <a:defRPr sz="1161">
                <a:solidFill>
                  <a:schemeClr val="bg1"/>
                </a:solidFill>
              </a:defRPr>
            </a:lvl2pPr>
            <a:lvl3pPr marL="221312" indent="0">
              <a:spcBef>
                <a:spcPts val="0"/>
              </a:spcBef>
              <a:buNone/>
              <a:defRPr sz="1161">
                <a:solidFill>
                  <a:schemeClr val="bg1"/>
                </a:solidFill>
              </a:defRPr>
            </a:lvl3pPr>
            <a:lvl4pPr marL="331968" indent="0">
              <a:spcBef>
                <a:spcPts val="0"/>
              </a:spcBef>
              <a:buNone/>
              <a:defRPr sz="1161">
                <a:solidFill>
                  <a:schemeClr val="bg1"/>
                </a:solidFill>
              </a:defRPr>
            </a:lvl4pPr>
            <a:lvl5pPr marL="442624" indent="0">
              <a:spcBef>
                <a:spcPts val="0"/>
              </a:spcBef>
              <a:buNone/>
              <a:defRPr sz="1161">
                <a:solidFill>
                  <a:schemeClr val="bg1"/>
                </a:solidFill>
              </a:defRPr>
            </a:lvl5pPr>
          </a:lstStyle>
          <a:p>
            <a:pPr lvl="0"/>
            <a:r>
              <a:rPr lang="en-US" dirty="0" smtClean="0"/>
              <a:t>Design Consultant (click to add desired text)</a:t>
            </a:r>
          </a:p>
        </p:txBody>
      </p:sp>
      <p:sp>
        <p:nvSpPr>
          <p:cNvPr id="30" name="Text Placeholder 4"/>
          <p:cNvSpPr>
            <a:spLocks noGrp="1"/>
          </p:cNvSpPr>
          <p:nvPr>
            <p:ph type="body" sz="quarter" idx="44" hasCustomPrompt="1"/>
          </p:nvPr>
        </p:nvSpPr>
        <p:spPr bwMode="gray">
          <a:xfrm>
            <a:off x="784158" y="3648164"/>
            <a:ext cx="3474720" cy="138499"/>
          </a:xfrm>
        </p:spPr>
        <p:txBody>
          <a:bodyPr/>
          <a:lstStyle>
            <a:lvl1pPr marL="0" indent="0">
              <a:spcBef>
                <a:spcPts val="484"/>
              </a:spcBef>
              <a:buNone/>
              <a:defRPr sz="872">
                <a:solidFill>
                  <a:schemeClr val="accent3"/>
                </a:solidFill>
              </a:defRPr>
            </a:lvl1pPr>
            <a:lvl2pPr marL="110656" indent="0">
              <a:spcBef>
                <a:spcPts val="194"/>
              </a:spcBef>
              <a:buNone/>
              <a:defRPr>
                <a:solidFill>
                  <a:schemeClr val="accent3"/>
                </a:solidFill>
              </a:defRPr>
            </a:lvl2pPr>
            <a:lvl3pPr marL="221312" indent="0">
              <a:spcBef>
                <a:spcPts val="194"/>
              </a:spcBef>
              <a:buNone/>
              <a:defRPr>
                <a:solidFill>
                  <a:schemeClr val="accent3"/>
                </a:solidFill>
              </a:defRPr>
            </a:lvl3pPr>
            <a:lvl4pPr marL="331968" indent="0">
              <a:spcBef>
                <a:spcPts val="194"/>
              </a:spcBef>
              <a:buNone/>
              <a:defRPr>
                <a:solidFill>
                  <a:schemeClr val="accent3"/>
                </a:solidFill>
              </a:defRPr>
            </a:lvl4pPr>
            <a:lvl5pPr marL="442624" indent="0">
              <a:spcBef>
                <a:spcPts val="194"/>
              </a:spcBef>
              <a:buNone/>
              <a:defRPr>
                <a:solidFill>
                  <a:schemeClr val="accent3"/>
                </a:solidFill>
              </a:defRPr>
            </a:lvl5pPr>
          </a:lstStyle>
          <a:p>
            <a:pPr lvl="0"/>
            <a:r>
              <a:rPr lang="en-US" dirty="0" smtClean="0"/>
              <a:t>Insert Name(s) Here</a:t>
            </a:r>
          </a:p>
        </p:txBody>
      </p:sp>
    </p:spTree>
    <p:extLst>
      <p:ext uri="{BB962C8B-B14F-4D97-AF65-F5344CB8AC3E}">
        <p14:creationId xmlns:p14="http://schemas.microsoft.com/office/powerpoint/2010/main" val="956866196"/>
      </p:ext>
    </p:extLst>
  </p:cSld>
  <p:clrMapOvr>
    <a:masterClrMapping/>
  </p:clrMapOvr>
  <p:extLst mod="1">
    <p:ext uri="{DCECCB84-F9BA-43D5-87BE-67443E8EF086}">
      <p15:sldGuideLst xmlns:p15="http://schemas.microsoft.com/office/powerpoint/2012/main">
        <p15:guide id="2" pos="2880" userDrawn="1">
          <p15:clr>
            <a:srgbClr val="FBAE40"/>
          </p15:clr>
        </p15:guide>
        <p15:guide id="3" orient="horz" pos="2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Inside Cover: Bottom Slide">
    <p:spTree>
      <p:nvGrpSpPr>
        <p:cNvPr id="1" name=""/>
        <p:cNvGrpSpPr/>
        <p:nvPr/>
      </p:nvGrpSpPr>
      <p:grpSpPr>
        <a:xfrm>
          <a:off x="0" y="0"/>
          <a:ext cx="0" cy="0"/>
          <a:chOff x="0" y="0"/>
          <a:chExt cx="0" cy="0"/>
        </a:xfrm>
      </p:grpSpPr>
      <p:sp>
        <p:nvSpPr>
          <p:cNvPr id="8" name="TextBox 7"/>
          <p:cNvSpPr txBox="1"/>
          <p:nvPr userDrawn="1"/>
        </p:nvSpPr>
        <p:spPr bwMode="gray">
          <a:xfrm>
            <a:off x="4953943" y="24057"/>
            <a:ext cx="1419725" cy="4384598"/>
          </a:xfrm>
          <a:prstGeom prst="rect">
            <a:avLst/>
          </a:prstGeom>
          <a:noFill/>
        </p:spPr>
        <p:txBody>
          <a:bodyPr wrap="square" lIns="0" tIns="0" rIns="0" bIns="0" rtlCol="0">
            <a:spAutoFit/>
          </a:bodyPr>
          <a:lstStyle/>
          <a:p>
            <a:pPr>
              <a:spcBef>
                <a:spcPts val="387"/>
              </a:spcBef>
            </a:pPr>
            <a:r>
              <a:rPr lang="en-US" sz="513" b="1" baseline="0" dirty="0" smtClean="0">
                <a:solidFill>
                  <a:schemeClr val="tx1"/>
                </a:solidFill>
                <a:latin typeface="+mn-lt"/>
                <a:cs typeface="Arial"/>
              </a:rPr>
              <a:t>IMPORTANT: Please read the following.</a:t>
            </a:r>
          </a:p>
          <a:p>
            <a:pPr>
              <a:spcBef>
                <a:spcPts val="387"/>
              </a:spcBef>
            </a:pPr>
            <a:r>
              <a:rPr lang="en-US" sz="513" baseline="0" smtClean="0">
                <a:solidFill>
                  <a:schemeClr val="tx1"/>
                </a:solidFill>
                <a:latin typeface="+mn-lt"/>
                <a:cs typeface="Arial"/>
              </a:rPr>
              <a:t>Advisory Board </a:t>
            </a:r>
            <a:r>
              <a:rPr lang="en-US" sz="513" baseline="0" dirty="0" smtClean="0">
                <a:solidFill>
                  <a:schemeClr val="tx1"/>
                </a:solidFill>
                <a:latin typeface="+mn-lt"/>
                <a:cs typeface="Arial"/>
              </a:rPr>
              <a:t>has prepared this report for the exclusive use of its members. Each member acknowledges and agrees that this report and the information contained herein (collectively, the “Report”) are confidential and proprietary</a:t>
            </a:r>
            <a:br>
              <a:rPr lang="en-US" sz="513" baseline="0" dirty="0" smtClean="0">
                <a:solidFill>
                  <a:schemeClr val="tx1"/>
                </a:solidFill>
                <a:latin typeface="+mn-lt"/>
                <a:cs typeface="Arial"/>
              </a:rPr>
            </a:br>
            <a:r>
              <a:rPr lang="en-US" sz="513" baseline="0" smtClean="0">
                <a:solidFill>
                  <a:schemeClr val="tx1"/>
                </a:solidFill>
                <a:latin typeface="+mn-lt"/>
                <a:cs typeface="Arial"/>
              </a:rPr>
              <a:t>to Advisory Board. </a:t>
            </a:r>
            <a:r>
              <a:rPr lang="en-US" sz="513" baseline="0" dirty="0" smtClean="0">
                <a:solidFill>
                  <a:schemeClr val="tx1"/>
                </a:solidFill>
                <a:latin typeface="+mn-lt"/>
                <a:cs typeface="Arial"/>
              </a:rPr>
              <a:t>By accepting delivery of this Report, each member agrees to abide by the terms as stated herein, including the following:</a:t>
            </a:r>
          </a:p>
          <a:p>
            <a:pPr marL="112194" indent="-112194">
              <a:spcBef>
                <a:spcPts val="387"/>
              </a:spcBef>
            </a:pPr>
            <a:r>
              <a:rPr lang="en-US" sz="513" baseline="0" dirty="0" smtClean="0">
                <a:solidFill>
                  <a:schemeClr val="tx1"/>
                </a:solidFill>
                <a:latin typeface="+mn-lt"/>
                <a:cs typeface="Arial"/>
              </a:rPr>
              <a:t>1.</a:t>
            </a:r>
            <a:r>
              <a:rPr lang="en-US" sz="513" baseline="0" smtClean="0">
                <a:solidFill>
                  <a:schemeClr val="tx1"/>
                </a:solidFill>
                <a:latin typeface="+mn-lt"/>
                <a:cs typeface="Arial"/>
              </a:rPr>
              <a:t>	Advisory Board </a:t>
            </a:r>
            <a:r>
              <a:rPr lang="en-US" sz="513" baseline="0" dirty="0" smtClean="0">
                <a:solidFill>
                  <a:schemeClr val="tx1"/>
                </a:solidFill>
                <a:latin typeface="+mn-lt"/>
                <a:cs typeface="Arial"/>
              </a:rPr>
              <a:t>owns all right, title, and interest in and to this Report. Except as stated herein, no right, license, permission, or interest of any kind in this Report is intended to be given, transferred to, or acquired by a member. Each member is authorized to use this Report only to the extent expressly authorized herein.</a:t>
            </a:r>
          </a:p>
          <a:p>
            <a:pPr marL="112194" indent="-112194">
              <a:spcBef>
                <a:spcPts val="387"/>
              </a:spcBef>
            </a:pPr>
            <a:r>
              <a:rPr lang="en-US" sz="513" baseline="0" dirty="0" smtClean="0">
                <a:solidFill>
                  <a:schemeClr val="tx1"/>
                </a:solidFill>
                <a:latin typeface="+mn-lt"/>
                <a:cs typeface="Arial"/>
              </a:rPr>
              <a:t>2.	Each member shall not sell, license, republish, or post online or otherwise this Report, in part or in whole. Each member shall not disseminate or permit the use of, and shall take reasonable precautions to prevent such dissemination or use of, this Report by (a) any of its employees and agents (except as stated below), or</a:t>
            </a:r>
            <a:br>
              <a:rPr lang="en-US" sz="513" baseline="0" dirty="0" smtClean="0">
                <a:solidFill>
                  <a:schemeClr val="tx1"/>
                </a:solidFill>
                <a:latin typeface="+mn-lt"/>
                <a:cs typeface="Arial"/>
              </a:rPr>
            </a:br>
            <a:r>
              <a:rPr lang="en-US" sz="513" baseline="0" dirty="0" smtClean="0">
                <a:solidFill>
                  <a:schemeClr val="tx1"/>
                </a:solidFill>
                <a:latin typeface="+mn-lt"/>
                <a:cs typeface="Arial"/>
              </a:rPr>
              <a:t>(b) any third party.</a:t>
            </a:r>
          </a:p>
          <a:p>
            <a:pPr marL="112194" indent="-112194">
              <a:spcBef>
                <a:spcPts val="387"/>
              </a:spcBef>
            </a:pPr>
            <a:r>
              <a:rPr lang="en-US" sz="513" baseline="0" dirty="0" smtClean="0">
                <a:solidFill>
                  <a:schemeClr val="tx1"/>
                </a:solidFill>
                <a:latin typeface="+mn-lt"/>
                <a:cs typeface="Arial"/>
              </a:rPr>
              <a:t>3.	Each member may make this Report available solely to those of its employees and agents who (a) are registered for the workshop or membership program of</a:t>
            </a:r>
            <a:br>
              <a:rPr lang="en-US" sz="513" baseline="0" dirty="0" smtClean="0">
                <a:solidFill>
                  <a:schemeClr val="tx1"/>
                </a:solidFill>
                <a:latin typeface="+mn-lt"/>
                <a:cs typeface="Arial"/>
              </a:rPr>
            </a:br>
            <a:r>
              <a:rPr lang="en-US" sz="513" baseline="0" dirty="0" smtClean="0">
                <a:solidFill>
                  <a:schemeClr val="tx1"/>
                </a:solidFill>
                <a:latin typeface="+mn-lt"/>
                <a:cs typeface="Arial"/>
              </a:rPr>
              <a:t>which this Report is a part, (b) require access to this Report in order to learn from the information described herein, and</a:t>
            </a:r>
            <a:br>
              <a:rPr lang="en-US" sz="513" baseline="0" dirty="0" smtClean="0">
                <a:solidFill>
                  <a:schemeClr val="tx1"/>
                </a:solidFill>
                <a:latin typeface="+mn-lt"/>
                <a:cs typeface="Arial"/>
              </a:rPr>
            </a:br>
            <a:r>
              <a:rPr lang="en-US" sz="513" baseline="0" dirty="0" smtClean="0">
                <a:solidFill>
                  <a:schemeClr val="tx1"/>
                </a:solidFill>
                <a:latin typeface="+mn-lt"/>
                <a:cs typeface="Arial"/>
              </a:rPr>
              <a:t>(c)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194" indent="-112194">
              <a:spcBef>
                <a:spcPts val="387"/>
              </a:spcBef>
            </a:pPr>
            <a:r>
              <a:rPr lang="en-US" sz="513" baseline="0" dirty="0" smtClean="0">
                <a:solidFill>
                  <a:schemeClr val="tx1"/>
                </a:solidFill>
                <a:latin typeface="+mn-lt"/>
                <a:cs typeface="Arial"/>
              </a:rPr>
              <a:t>4.	Each member shall not remove from this Report any confidential markings, copyright notices, and/or other similar indicia herein.</a:t>
            </a:r>
          </a:p>
          <a:p>
            <a:pPr marL="112194" indent="-112194">
              <a:spcBef>
                <a:spcPts val="387"/>
              </a:spcBef>
            </a:pPr>
            <a:r>
              <a:rPr lang="en-US" sz="513" baseline="0" dirty="0" smtClean="0">
                <a:solidFill>
                  <a:schemeClr val="tx1"/>
                </a:solidFill>
                <a:latin typeface="+mn-lt"/>
                <a:cs typeface="Arial"/>
              </a:rPr>
              <a:t>5.	Each member is responsible for any breach of its obligations as stated herein by any of its employees or agents.</a:t>
            </a:r>
          </a:p>
          <a:p>
            <a:pPr marL="112194" indent="-112194">
              <a:spcBef>
                <a:spcPts val="387"/>
              </a:spcBef>
            </a:pPr>
            <a:r>
              <a:rPr lang="en-US" sz="513" baseline="0" dirty="0" smtClean="0">
                <a:solidFill>
                  <a:schemeClr val="tx1"/>
                </a:solidFill>
                <a:latin typeface="+mn-lt"/>
                <a:cs typeface="Arial"/>
              </a:rPr>
              <a:t>6.	If a member is unwilling to abide by any</a:t>
            </a:r>
            <a:br>
              <a:rPr lang="en-US" sz="513" baseline="0" dirty="0" smtClean="0">
                <a:solidFill>
                  <a:schemeClr val="tx1"/>
                </a:solidFill>
                <a:latin typeface="+mn-lt"/>
                <a:cs typeface="Arial"/>
              </a:rPr>
            </a:br>
            <a:r>
              <a:rPr lang="en-US" sz="513" baseline="0" dirty="0" smtClean="0">
                <a:solidFill>
                  <a:schemeClr val="tx1"/>
                </a:solidFill>
                <a:latin typeface="+mn-lt"/>
                <a:cs typeface="Arial"/>
              </a:rPr>
              <a:t>of the foregoing obligations, then such member shall promptly return this Report and all copies thereof </a:t>
            </a:r>
            <a:r>
              <a:rPr lang="en-US" sz="513" baseline="0" smtClean="0">
                <a:solidFill>
                  <a:schemeClr val="tx1"/>
                </a:solidFill>
                <a:latin typeface="+mn-lt"/>
                <a:cs typeface="Arial"/>
              </a:rPr>
              <a:t>to Advisory Board.</a:t>
            </a:r>
            <a:endParaRPr lang="en-US" sz="513" baseline="0" dirty="0" smtClean="0">
              <a:solidFill>
                <a:schemeClr val="tx1"/>
              </a:solidFill>
              <a:latin typeface="+mn-lt"/>
              <a:cs typeface="Arial"/>
            </a:endParaRPr>
          </a:p>
        </p:txBody>
      </p:sp>
      <p:cxnSp>
        <p:nvCxnSpPr>
          <p:cNvPr id="9" name="Straight Connector 8"/>
          <p:cNvCxnSpPr/>
          <p:nvPr userDrawn="1"/>
        </p:nvCxnSpPr>
        <p:spPr bwMode="gray">
          <a:xfrm>
            <a:off x="4879843" y="-2108"/>
            <a:ext cx="0" cy="4578361"/>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7447654"/>
      </p:ext>
    </p:extLst>
  </p:cSld>
  <p:clrMapOvr>
    <a:masterClrMapping/>
  </p:clrMapOvr>
  <p:extLst mod="1">
    <p:ext uri="{DCECCB84-F9BA-43D5-87BE-67443E8EF086}">
      <p15:sldGuideLst xmlns:p15="http://schemas.microsoft.com/office/powerpoint/2012/main">
        <p15:guide id="1" pos="288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Paperless Meeting Credit/Caveat">
    <p:spTree>
      <p:nvGrpSpPr>
        <p:cNvPr id="1" name=""/>
        <p:cNvGrpSpPr/>
        <p:nvPr/>
      </p:nvGrpSpPr>
      <p:grpSpPr>
        <a:xfrm>
          <a:off x="0" y="0"/>
          <a:ext cx="0" cy="0"/>
          <a:chOff x="0" y="0"/>
          <a:chExt cx="0" cy="0"/>
        </a:xfrm>
      </p:grpSpPr>
      <p:cxnSp>
        <p:nvCxnSpPr>
          <p:cNvPr id="8" name="Straight Connector 7"/>
          <p:cNvCxnSpPr/>
          <p:nvPr/>
        </p:nvCxnSpPr>
        <p:spPr bwMode="gray">
          <a:xfrm>
            <a:off x="4101378" y="0"/>
            <a:ext cx="0" cy="480060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5" name="Title 2"/>
          <p:cNvSpPr>
            <a:spLocks noGrp="1"/>
          </p:cNvSpPr>
          <p:nvPr userDrawn="1">
            <p:ph type="title" hasCustomPrompt="1"/>
          </p:nvPr>
        </p:nvSpPr>
        <p:spPr bwMode="gray">
          <a:xfrm>
            <a:off x="320675" y="165641"/>
            <a:ext cx="3474720" cy="307777"/>
          </a:xfrm>
        </p:spPr>
        <p:txBody>
          <a:bodyPr anchor="t" anchorCtr="0"/>
          <a:lstStyle>
            <a:lvl1pPr>
              <a:defRPr sz="1936" b="0">
                <a:solidFill>
                  <a:schemeClr val="tx1"/>
                </a:solidFill>
              </a:defRPr>
            </a:lvl1pPr>
          </a:lstStyle>
          <a:p>
            <a:r>
              <a:rPr lang="en-US" dirty="0" smtClean="0"/>
              <a:t>Insert Program Name Here</a:t>
            </a:r>
          </a:p>
        </p:txBody>
      </p:sp>
      <p:sp>
        <p:nvSpPr>
          <p:cNvPr id="3" name="TextBox 2"/>
          <p:cNvSpPr txBox="1"/>
          <p:nvPr userDrawn="1"/>
        </p:nvSpPr>
        <p:spPr bwMode="gray">
          <a:xfrm>
            <a:off x="4222377" y="109807"/>
            <a:ext cx="2110918" cy="4465325"/>
          </a:xfrm>
          <a:prstGeom prst="rect">
            <a:avLst/>
          </a:prstGeom>
          <a:noFill/>
        </p:spPr>
        <p:txBody>
          <a:bodyPr wrap="square" lIns="0" tIns="0" rIns="0" bIns="0" rtlCol="0">
            <a:spAutoFit/>
          </a:bodyPr>
          <a:lstStyle/>
          <a:p>
            <a:pPr>
              <a:spcBef>
                <a:spcPts val="291"/>
              </a:spcBef>
            </a:pPr>
            <a:r>
              <a:rPr lang="en-US" sz="435" b="1" dirty="0" smtClean="0"/>
              <a:t>LEGAL CAVEAT</a:t>
            </a:r>
          </a:p>
          <a:p>
            <a:pPr>
              <a:spcBef>
                <a:spcPts val="291"/>
              </a:spcBef>
            </a:pPr>
            <a:r>
              <a:rPr lang="en-US" sz="435" smtClean="0"/>
              <a:t>Advisory Board </a:t>
            </a:r>
            <a:r>
              <a:rPr lang="en-US" sz="435" dirty="0" smtClean="0"/>
              <a:t>is a division of </a:t>
            </a:r>
            <a:r>
              <a:rPr lang="en-US" sz="435" smtClean="0"/>
              <a:t>The Advisory Board </a:t>
            </a:r>
            <a:r>
              <a:rPr lang="en-US" sz="435" dirty="0" smtClean="0"/>
              <a:t>Company</a:t>
            </a:r>
            <a:r>
              <a:rPr lang="en-US" sz="435" smtClean="0"/>
              <a:t>. Advisory Board </a:t>
            </a:r>
            <a:r>
              <a:rPr lang="en-US" sz="435" dirty="0" smtClean="0"/>
              <a:t>has made efforts to verify the accuracy of the information it provides to members. This report relies on data obtained from many sources, however, </a:t>
            </a:r>
            <a:r>
              <a:rPr lang="en-US" sz="435" smtClean="0"/>
              <a:t>and Advisory Board </a:t>
            </a:r>
            <a:r>
              <a:rPr lang="en-US" sz="435" dirty="0" smtClean="0"/>
              <a:t>cannot guarantee the accuracy of the information provided or any analysis based thereon. In addition</a:t>
            </a:r>
            <a:r>
              <a:rPr lang="en-US" sz="435" smtClean="0"/>
              <a:t>, Advisory Board </a:t>
            </a:r>
            <a:r>
              <a:rPr lang="en-US" sz="435" dirty="0" smtClean="0"/>
              <a:t>is not in the business of giving legal, medical, accounting, or other professional advice, and its reports should not be construed</a:t>
            </a:r>
            <a:br>
              <a:rPr lang="en-US" sz="435" dirty="0" smtClean="0"/>
            </a:br>
            <a:r>
              <a:rPr lang="en-US" sz="435" dirty="0" smtClean="0"/>
              <a:t>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a:t>
            </a:r>
            <a:r>
              <a:rPr lang="en-US" sz="435" smtClean="0"/>
              <a:t>Neither Advisory Board </a:t>
            </a:r>
            <a:r>
              <a:rPr lang="en-US" sz="435" dirty="0" smtClean="0"/>
              <a:t>nor its officers, directors, trustees, employees, and agents shall be liable for any claims, liabilities, or expenses relating to (a) any errors or omissions in this report, whether caused </a:t>
            </a:r>
            <a:r>
              <a:rPr lang="en-US" sz="435" smtClean="0"/>
              <a:t>by Advisory Board </a:t>
            </a:r>
            <a:r>
              <a:rPr lang="en-US" sz="435" dirty="0" smtClean="0"/>
              <a:t>or any of its employees or agents, or sources or other third parties, (b) any recommendation or graded ranking </a:t>
            </a:r>
            <a:r>
              <a:rPr lang="en-US" sz="435" smtClean="0"/>
              <a:t>by Advisory Board, </a:t>
            </a:r>
            <a:r>
              <a:rPr lang="en-US" sz="435" dirty="0" smtClean="0"/>
              <a:t>or (c) failure of member</a:t>
            </a:r>
            <a:br>
              <a:rPr lang="en-US" sz="435" dirty="0" smtClean="0"/>
            </a:br>
            <a:r>
              <a:rPr lang="en-US" sz="435" dirty="0" smtClean="0"/>
              <a:t>and its employees and agents to abide by the terms set forth herein.</a:t>
            </a:r>
          </a:p>
          <a:p>
            <a:pPr>
              <a:spcBef>
                <a:spcPts val="291"/>
              </a:spcBef>
            </a:pPr>
            <a:r>
              <a:rPr lang="en-US" sz="435" smtClean="0"/>
              <a:t>The Advisory Board </a:t>
            </a:r>
            <a:r>
              <a:rPr lang="en-US" sz="435" dirty="0" smtClean="0"/>
              <a:t>Company and the “A” logo are registered trademarks of </a:t>
            </a:r>
            <a:r>
              <a:rPr lang="en-US" sz="435" smtClean="0"/>
              <a:t>The Advisory Board </a:t>
            </a:r>
            <a:r>
              <a:rPr lang="en-US" sz="435" dirty="0" smtClean="0"/>
              <a:t>Company in the United States and other countries. Members are not permitted to use these trademarks, or any other trademark, product name, service name, trade name, and logo </a:t>
            </a:r>
            <a:r>
              <a:rPr lang="en-US" sz="435" smtClean="0"/>
              <a:t>of Advisory Board </a:t>
            </a:r>
            <a:r>
              <a:rPr lang="en-US" sz="435" dirty="0" smtClean="0"/>
              <a:t>without prior written consent </a:t>
            </a:r>
            <a:r>
              <a:rPr lang="en-US" sz="435" smtClean="0"/>
              <a:t>of Advisory Board. </a:t>
            </a:r>
            <a:r>
              <a:rPr lang="en-US" sz="435" dirty="0" smtClean="0"/>
              <a:t>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a:t>
            </a:r>
            <a:r>
              <a:rPr lang="en-US" sz="435" smtClean="0"/>
              <a:t>of Advisory Board </a:t>
            </a:r>
            <a:r>
              <a:rPr lang="en-US" sz="435" dirty="0" smtClean="0"/>
              <a:t>and its products and services, or (b) an endorsement of the company or its products or services </a:t>
            </a:r>
            <a:r>
              <a:rPr lang="en-US" sz="435" smtClean="0"/>
              <a:t>by Advisory Board. Advisory Board </a:t>
            </a:r>
            <a:r>
              <a:rPr lang="en-US" sz="435" dirty="0" smtClean="0"/>
              <a:t>is not affiliated with any such company.</a:t>
            </a:r>
          </a:p>
          <a:p>
            <a:pPr>
              <a:spcBef>
                <a:spcPts val="775"/>
              </a:spcBef>
            </a:pPr>
            <a:r>
              <a:rPr lang="en-US" sz="435" b="1" dirty="0" smtClean="0"/>
              <a:t>IMPORTANT: Please read the following.</a:t>
            </a:r>
          </a:p>
          <a:p>
            <a:pPr>
              <a:spcBef>
                <a:spcPts val="291"/>
              </a:spcBef>
            </a:pPr>
            <a:r>
              <a:rPr lang="en-US" sz="435" smtClean="0"/>
              <a:t>Advisory Board </a:t>
            </a:r>
            <a:r>
              <a:rPr lang="en-US" sz="435" dirty="0" smtClean="0"/>
              <a:t>has prepared this report for the exclusive use of its members.</a:t>
            </a:r>
            <a:br>
              <a:rPr lang="en-US" sz="435" dirty="0" smtClean="0"/>
            </a:br>
            <a:r>
              <a:rPr lang="en-US" sz="435" dirty="0" smtClean="0"/>
              <a:t>Each member acknowledges and agrees that this report and the information contained herein (collectively, the “Report”) are confidential and proprietary </a:t>
            </a:r>
            <a:r>
              <a:rPr lang="en-US" sz="435" smtClean="0"/>
              <a:t>to Advisory Board. </a:t>
            </a:r>
            <a:r>
              <a:rPr lang="en-US" sz="435" dirty="0" smtClean="0"/>
              <a:t>By accepting delivery of this Report, each member agrees to</a:t>
            </a:r>
            <a:br>
              <a:rPr lang="en-US" sz="435" dirty="0" smtClean="0"/>
            </a:br>
            <a:r>
              <a:rPr lang="en-US" sz="435" dirty="0" smtClean="0"/>
              <a:t>abide by the terms as stated herein, including the following:</a:t>
            </a:r>
          </a:p>
          <a:p>
            <a:pPr marL="112194" indent="-112194">
              <a:spcBef>
                <a:spcPts val="291"/>
              </a:spcBef>
            </a:pPr>
            <a:r>
              <a:rPr lang="en-US" sz="435" dirty="0" smtClean="0"/>
              <a:t>1.</a:t>
            </a:r>
            <a:r>
              <a:rPr lang="en-US" sz="435" smtClean="0"/>
              <a:t>	Advisory Board </a:t>
            </a:r>
            <a:r>
              <a:rPr lang="en-US" sz="435" dirty="0" smtClean="0"/>
              <a:t>owns all right, title, and interest in and to this Report. Except as stated herein, no right, license, permission, or interest of any kind in this Report is intended to be given, transferred to, or acquired by a member.</a:t>
            </a:r>
            <a:br>
              <a:rPr lang="en-US" sz="435" dirty="0" smtClean="0"/>
            </a:br>
            <a:r>
              <a:rPr lang="en-US" sz="435" dirty="0" smtClean="0"/>
              <a:t>Each member is authorized to use</a:t>
            </a:r>
            <a:r>
              <a:rPr lang="en-US" sz="435" baseline="0" dirty="0" smtClean="0"/>
              <a:t> </a:t>
            </a:r>
            <a:r>
              <a:rPr lang="en-US" sz="435" dirty="0" smtClean="0"/>
              <a:t>this Report only to the extent expressly authorized herein.</a:t>
            </a:r>
          </a:p>
          <a:p>
            <a:pPr marL="112194" indent="-112194">
              <a:spcBef>
                <a:spcPts val="291"/>
              </a:spcBef>
            </a:pPr>
            <a:r>
              <a:rPr lang="en-US" sz="435" dirty="0" smtClean="0"/>
              <a:t>2.	Each member shall not sell, license, republish, or post online or otherwise this Report, in part or in whole. Each member shall not disseminate or permit the use of, and shall take reasonable precautions to prevent such dissemination or use of, this Report by (a) any of its employees and agents (except as stated below), or (b) any third party.</a:t>
            </a:r>
          </a:p>
          <a:p>
            <a:pPr marL="112194" indent="-112194">
              <a:spcBef>
                <a:spcPts val="291"/>
              </a:spcBef>
            </a:pPr>
            <a:r>
              <a:rPr lang="en-US" sz="435" dirty="0" smtClean="0"/>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194" indent="-112194">
              <a:spcBef>
                <a:spcPts val="291"/>
              </a:spcBef>
            </a:pPr>
            <a:r>
              <a:rPr lang="en-US" sz="435" dirty="0" smtClean="0"/>
              <a:t>4.	Each member shall not remove from this Report any confidential markings, copyright notices, and/or other similar indicia herein.</a:t>
            </a:r>
          </a:p>
          <a:p>
            <a:pPr marL="112194" indent="-112194">
              <a:spcBef>
                <a:spcPts val="291"/>
              </a:spcBef>
            </a:pPr>
            <a:r>
              <a:rPr lang="en-US" sz="435" dirty="0" smtClean="0"/>
              <a:t>5.	Each member is responsible for any breach of its obligations as stated herein by any of its employees or agents.</a:t>
            </a:r>
          </a:p>
          <a:p>
            <a:pPr marL="112194" indent="-112194">
              <a:spcBef>
                <a:spcPts val="291"/>
              </a:spcBef>
            </a:pPr>
            <a:r>
              <a:rPr lang="en-US" sz="435" dirty="0" smtClean="0"/>
              <a:t>6.	If a member is unwilling to abide by any of the foregoing obligations, then</a:t>
            </a:r>
            <a:br>
              <a:rPr lang="en-US" sz="435" dirty="0" smtClean="0"/>
            </a:br>
            <a:r>
              <a:rPr lang="en-US" sz="435" dirty="0" smtClean="0"/>
              <a:t>such member shall promptly return this Report and all copies thereof </a:t>
            </a:r>
            <a:r>
              <a:rPr lang="en-US" sz="435" smtClean="0"/>
              <a:t>to Advisory Board.</a:t>
            </a:r>
            <a:endParaRPr lang="en-US" sz="435" dirty="0" smtClean="0"/>
          </a:p>
        </p:txBody>
      </p:sp>
      <p:sp>
        <p:nvSpPr>
          <p:cNvPr id="23" name="Text Placeholder 5"/>
          <p:cNvSpPr>
            <a:spLocks noGrp="1"/>
          </p:cNvSpPr>
          <p:nvPr>
            <p:ph type="body" sz="quarter" idx="37" hasCustomPrompt="1"/>
          </p:nvPr>
        </p:nvSpPr>
        <p:spPr bwMode="gray">
          <a:xfrm>
            <a:off x="597660" y="1041465"/>
            <a:ext cx="3200400" cy="184666"/>
          </a:xfrm>
        </p:spPr>
        <p:txBody>
          <a:bodyPr/>
          <a:lstStyle>
            <a:lvl1pPr marL="0" indent="0">
              <a:spcBef>
                <a:spcPts val="0"/>
              </a:spcBef>
              <a:buNone/>
              <a:defRPr sz="1161" baseline="0">
                <a:solidFill>
                  <a:schemeClr val="tx1"/>
                </a:solidFill>
              </a:defRPr>
            </a:lvl1pPr>
            <a:lvl2pPr marL="110656" indent="0">
              <a:spcBef>
                <a:spcPts val="0"/>
              </a:spcBef>
              <a:buNone/>
              <a:defRPr sz="1161">
                <a:solidFill>
                  <a:schemeClr val="bg1"/>
                </a:solidFill>
              </a:defRPr>
            </a:lvl2pPr>
            <a:lvl3pPr marL="221312" indent="0">
              <a:spcBef>
                <a:spcPts val="0"/>
              </a:spcBef>
              <a:buNone/>
              <a:defRPr sz="1161">
                <a:solidFill>
                  <a:schemeClr val="bg1"/>
                </a:solidFill>
              </a:defRPr>
            </a:lvl3pPr>
            <a:lvl4pPr marL="331968" indent="0">
              <a:spcBef>
                <a:spcPts val="0"/>
              </a:spcBef>
              <a:buNone/>
              <a:defRPr sz="1161">
                <a:solidFill>
                  <a:schemeClr val="bg1"/>
                </a:solidFill>
              </a:defRPr>
            </a:lvl4pPr>
            <a:lvl5pPr marL="442624" indent="0">
              <a:spcBef>
                <a:spcPts val="0"/>
              </a:spcBef>
              <a:buNone/>
              <a:defRPr sz="1161">
                <a:solidFill>
                  <a:schemeClr val="bg1"/>
                </a:solidFill>
              </a:defRPr>
            </a:lvl5pPr>
          </a:lstStyle>
          <a:p>
            <a:pPr lvl="0"/>
            <a:r>
              <a:rPr lang="en-US" dirty="0" smtClean="0"/>
              <a:t>Project Director (click to add desired text)</a:t>
            </a:r>
          </a:p>
        </p:txBody>
      </p:sp>
      <p:sp>
        <p:nvSpPr>
          <p:cNvPr id="24" name="Text Placeholder 4"/>
          <p:cNvSpPr>
            <a:spLocks noGrp="1"/>
          </p:cNvSpPr>
          <p:nvPr>
            <p:ph type="body" sz="quarter" idx="38" hasCustomPrompt="1"/>
          </p:nvPr>
        </p:nvSpPr>
        <p:spPr bwMode="gray">
          <a:xfrm>
            <a:off x="597660" y="1246508"/>
            <a:ext cx="3200400" cy="138499"/>
          </a:xfrm>
        </p:spPr>
        <p:txBody>
          <a:bodyPr/>
          <a:lstStyle>
            <a:lvl1pPr marL="0" indent="0">
              <a:spcBef>
                <a:spcPts val="194"/>
              </a:spcBef>
              <a:buNone/>
              <a:defRPr sz="872">
                <a:solidFill>
                  <a:schemeClr val="accent3"/>
                </a:solidFill>
              </a:defRPr>
            </a:lvl1pPr>
            <a:lvl2pPr marL="110656" indent="0">
              <a:spcBef>
                <a:spcPts val="194"/>
              </a:spcBef>
              <a:buNone/>
              <a:defRPr>
                <a:solidFill>
                  <a:schemeClr val="accent3"/>
                </a:solidFill>
              </a:defRPr>
            </a:lvl2pPr>
            <a:lvl3pPr marL="221312" indent="0">
              <a:spcBef>
                <a:spcPts val="194"/>
              </a:spcBef>
              <a:buNone/>
              <a:defRPr>
                <a:solidFill>
                  <a:schemeClr val="accent3"/>
                </a:solidFill>
              </a:defRPr>
            </a:lvl3pPr>
            <a:lvl4pPr marL="331968" indent="0">
              <a:spcBef>
                <a:spcPts val="194"/>
              </a:spcBef>
              <a:buNone/>
              <a:defRPr>
                <a:solidFill>
                  <a:schemeClr val="accent3"/>
                </a:solidFill>
              </a:defRPr>
            </a:lvl4pPr>
            <a:lvl5pPr marL="442624" indent="0">
              <a:spcBef>
                <a:spcPts val="194"/>
              </a:spcBef>
              <a:buNone/>
              <a:defRPr>
                <a:solidFill>
                  <a:schemeClr val="accent3"/>
                </a:solidFill>
              </a:defRPr>
            </a:lvl5pPr>
          </a:lstStyle>
          <a:p>
            <a:pPr lvl="0"/>
            <a:r>
              <a:rPr lang="en-US" dirty="0" smtClean="0"/>
              <a:t>Insert Name Here</a:t>
            </a:r>
          </a:p>
        </p:txBody>
      </p:sp>
      <p:sp>
        <p:nvSpPr>
          <p:cNvPr id="25" name="Text Placeholder 5"/>
          <p:cNvSpPr>
            <a:spLocks noGrp="1"/>
          </p:cNvSpPr>
          <p:nvPr>
            <p:ph type="body" sz="quarter" idx="39" hasCustomPrompt="1"/>
          </p:nvPr>
        </p:nvSpPr>
        <p:spPr bwMode="gray">
          <a:xfrm>
            <a:off x="597660" y="1444796"/>
            <a:ext cx="3200400" cy="123111"/>
          </a:xfrm>
        </p:spPr>
        <p:txBody>
          <a:bodyPr/>
          <a:lstStyle>
            <a:lvl1pPr marL="0" indent="0">
              <a:spcBef>
                <a:spcPts val="0"/>
              </a:spcBef>
              <a:buNone/>
              <a:defRPr sz="775" baseline="0">
                <a:solidFill>
                  <a:schemeClr val="accent3"/>
                </a:solidFill>
              </a:defRPr>
            </a:lvl1pPr>
            <a:lvl2pPr marL="110656" indent="0">
              <a:buNone/>
              <a:defRPr sz="775">
                <a:solidFill>
                  <a:schemeClr val="accent3"/>
                </a:solidFill>
              </a:defRPr>
            </a:lvl2pPr>
            <a:lvl3pPr marL="221312" indent="0">
              <a:buNone/>
              <a:defRPr sz="775">
                <a:solidFill>
                  <a:schemeClr val="accent3"/>
                </a:solidFill>
              </a:defRPr>
            </a:lvl3pPr>
            <a:lvl4pPr marL="331968" indent="0">
              <a:buNone/>
              <a:defRPr sz="775">
                <a:solidFill>
                  <a:schemeClr val="accent3"/>
                </a:solidFill>
              </a:defRPr>
            </a:lvl4pPr>
            <a:lvl5pPr marL="442624" indent="0">
              <a:buNone/>
              <a:defRPr sz="775">
                <a:solidFill>
                  <a:schemeClr val="accent3"/>
                </a:solidFill>
              </a:defRPr>
            </a:lvl5pPr>
          </a:lstStyle>
          <a:p>
            <a:pPr lvl="0"/>
            <a:r>
              <a:rPr lang="en-US" dirty="0" smtClean="0"/>
              <a:t>Insert Project Director email (i.e., smithj@advisory.com)</a:t>
            </a:r>
            <a:endParaRPr lang="en-US" dirty="0"/>
          </a:p>
        </p:txBody>
      </p:sp>
      <p:sp>
        <p:nvSpPr>
          <p:cNvPr id="26" name="Text Placeholder 5"/>
          <p:cNvSpPr>
            <a:spLocks noGrp="1"/>
          </p:cNvSpPr>
          <p:nvPr>
            <p:ph type="body" sz="quarter" idx="40" hasCustomPrompt="1"/>
          </p:nvPr>
        </p:nvSpPr>
        <p:spPr bwMode="gray">
          <a:xfrm>
            <a:off x="597660" y="1574783"/>
            <a:ext cx="3200400" cy="123111"/>
          </a:xfrm>
        </p:spPr>
        <p:txBody>
          <a:bodyPr/>
          <a:lstStyle>
            <a:lvl1pPr marL="0" indent="0">
              <a:spcBef>
                <a:spcPts val="0"/>
              </a:spcBef>
              <a:buNone/>
              <a:defRPr sz="775">
                <a:solidFill>
                  <a:schemeClr val="accent3"/>
                </a:solidFill>
              </a:defRPr>
            </a:lvl1pPr>
            <a:lvl2pPr marL="110656" indent="0">
              <a:buNone/>
              <a:defRPr sz="775">
                <a:solidFill>
                  <a:schemeClr val="accent3"/>
                </a:solidFill>
              </a:defRPr>
            </a:lvl2pPr>
            <a:lvl3pPr marL="221312" indent="0">
              <a:buNone/>
              <a:defRPr sz="775">
                <a:solidFill>
                  <a:schemeClr val="accent3"/>
                </a:solidFill>
              </a:defRPr>
            </a:lvl3pPr>
            <a:lvl4pPr marL="331968" indent="0">
              <a:buNone/>
              <a:defRPr sz="775">
                <a:solidFill>
                  <a:schemeClr val="accent3"/>
                </a:solidFill>
              </a:defRPr>
            </a:lvl4pPr>
            <a:lvl5pPr marL="442624" indent="0">
              <a:buNone/>
              <a:defRPr sz="775">
                <a:solidFill>
                  <a:schemeClr val="accent3"/>
                </a:solidFill>
              </a:defRPr>
            </a:lvl5pPr>
          </a:lstStyle>
          <a:p>
            <a:pPr lvl="0"/>
            <a:r>
              <a:rPr lang="en-US" dirty="0" smtClean="0"/>
              <a:t>Insert Project Director phone (i.e., 202-266-XXXX)</a:t>
            </a:r>
          </a:p>
        </p:txBody>
      </p:sp>
      <p:sp>
        <p:nvSpPr>
          <p:cNvPr id="27" name="Text Placeholder 5"/>
          <p:cNvSpPr>
            <a:spLocks noGrp="1"/>
          </p:cNvSpPr>
          <p:nvPr>
            <p:ph type="body" sz="quarter" idx="41" hasCustomPrompt="1"/>
          </p:nvPr>
        </p:nvSpPr>
        <p:spPr bwMode="gray">
          <a:xfrm>
            <a:off x="597660" y="2009574"/>
            <a:ext cx="3200400" cy="184666"/>
          </a:xfrm>
        </p:spPr>
        <p:txBody>
          <a:bodyPr/>
          <a:lstStyle>
            <a:lvl1pPr marL="0" indent="0">
              <a:spcBef>
                <a:spcPts val="0"/>
              </a:spcBef>
              <a:buNone/>
              <a:defRPr sz="1161" baseline="0">
                <a:solidFill>
                  <a:schemeClr val="tx1"/>
                </a:solidFill>
              </a:defRPr>
            </a:lvl1pPr>
            <a:lvl2pPr marL="110656" indent="0">
              <a:spcBef>
                <a:spcPts val="0"/>
              </a:spcBef>
              <a:buNone/>
              <a:defRPr sz="1161">
                <a:solidFill>
                  <a:schemeClr val="bg1"/>
                </a:solidFill>
              </a:defRPr>
            </a:lvl2pPr>
            <a:lvl3pPr marL="221312" indent="0">
              <a:spcBef>
                <a:spcPts val="0"/>
              </a:spcBef>
              <a:buNone/>
              <a:defRPr sz="1161">
                <a:solidFill>
                  <a:schemeClr val="bg1"/>
                </a:solidFill>
              </a:defRPr>
            </a:lvl3pPr>
            <a:lvl4pPr marL="331968" indent="0">
              <a:spcBef>
                <a:spcPts val="0"/>
              </a:spcBef>
              <a:buNone/>
              <a:defRPr sz="1161">
                <a:solidFill>
                  <a:schemeClr val="bg1"/>
                </a:solidFill>
              </a:defRPr>
            </a:lvl4pPr>
            <a:lvl5pPr marL="442624" indent="0">
              <a:spcBef>
                <a:spcPts val="0"/>
              </a:spcBef>
              <a:buNone/>
              <a:defRPr sz="1161">
                <a:solidFill>
                  <a:schemeClr val="bg1"/>
                </a:solidFill>
              </a:defRPr>
            </a:lvl5pPr>
          </a:lstStyle>
          <a:p>
            <a:pPr lvl="0"/>
            <a:r>
              <a:rPr lang="en-US" dirty="0" smtClean="0"/>
              <a:t>Research Team (click to add desired text)</a:t>
            </a:r>
          </a:p>
        </p:txBody>
      </p:sp>
      <p:sp>
        <p:nvSpPr>
          <p:cNvPr id="28" name="Text Placeholder 4"/>
          <p:cNvSpPr>
            <a:spLocks noGrp="1"/>
          </p:cNvSpPr>
          <p:nvPr>
            <p:ph type="body" sz="quarter" idx="42" hasCustomPrompt="1"/>
          </p:nvPr>
        </p:nvSpPr>
        <p:spPr bwMode="gray">
          <a:xfrm>
            <a:off x="597660" y="2219102"/>
            <a:ext cx="3200400" cy="138499"/>
          </a:xfrm>
        </p:spPr>
        <p:txBody>
          <a:bodyPr/>
          <a:lstStyle>
            <a:lvl1pPr marL="0" indent="0">
              <a:spcBef>
                <a:spcPts val="484"/>
              </a:spcBef>
              <a:buNone/>
              <a:defRPr sz="872">
                <a:solidFill>
                  <a:schemeClr val="accent3"/>
                </a:solidFill>
              </a:defRPr>
            </a:lvl1pPr>
            <a:lvl2pPr marL="110656" indent="0">
              <a:spcBef>
                <a:spcPts val="194"/>
              </a:spcBef>
              <a:buNone/>
              <a:defRPr>
                <a:solidFill>
                  <a:schemeClr val="accent3"/>
                </a:solidFill>
              </a:defRPr>
            </a:lvl2pPr>
            <a:lvl3pPr marL="221312" indent="0">
              <a:spcBef>
                <a:spcPts val="194"/>
              </a:spcBef>
              <a:buNone/>
              <a:defRPr>
                <a:solidFill>
                  <a:schemeClr val="accent3"/>
                </a:solidFill>
              </a:defRPr>
            </a:lvl3pPr>
            <a:lvl4pPr marL="331968" indent="0">
              <a:spcBef>
                <a:spcPts val="194"/>
              </a:spcBef>
              <a:buNone/>
              <a:defRPr>
                <a:solidFill>
                  <a:schemeClr val="accent3"/>
                </a:solidFill>
              </a:defRPr>
            </a:lvl4pPr>
            <a:lvl5pPr marL="442624" indent="0">
              <a:spcBef>
                <a:spcPts val="194"/>
              </a:spcBef>
              <a:buNone/>
              <a:defRPr>
                <a:solidFill>
                  <a:schemeClr val="accent3"/>
                </a:solidFill>
              </a:defRPr>
            </a:lvl5pPr>
          </a:lstStyle>
          <a:p>
            <a:pPr lvl="0"/>
            <a:r>
              <a:rPr lang="en-US" dirty="0" smtClean="0"/>
              <a:t>Insert Name(s) Here</a:t>
            </a:r>
          </a:p>
        </p:txBody>
      </p:sp>
      <p:sp>
        <p:nvSpPr>
          <p:cNvPr id="29" name="Text Placeholder 5"/>
          <p:cNvSpPr>
            <a:spLocks noGrp="1"/>
          </p:cNvSpPr>
          <p:nvPr>
            <p:ph type="body" sz="quarter" idx="43" hasCustomPrompt="1"/>
          </p:nvPr>
        </p:nvSpPr>
        <p:spPr bwMode="gray">
          <a:xfrm>
            <a:off x="597660" y="2672961"/>
            <a:ext cx="3200400" cy="184666"/>
          </a:xfrm>
        </p:spPr>
        <p:txBody>
          <a:bodyPr/>
          <a:lstStyle>
            <a:lvl1pPr marL="0" indent="0">
              <a:spcBef>
                <a:spcPts val="0"/>
              </a:spcBef>
              <a:buNone/>
              <a:defRPr sz="1161" baseline="0">
                <a:solidFill>
                  <a:schemeClr val="tx1"/>
                </a:solidFill>
              </a:defRPr>
            </a:lvl1pPr>
            <a:lvl2pPr marL="110656" indent="0">
              <a:spcBef>
                <a:spcPts val="0"/>
              </a:spcBef>
              <a:buNone/>
              <a:defRPr sz="1161">
                <a:solidFill>
                  <a:schemeClr val="bg1"/>
                </a:solidFill>
              </a:defRPr>
            </a:lvl2pPr>
            <a:lvl3pPr marL="221312" indent="0">
              <a:spcBef>
                <a:spcPts val="0"/>
              </a:spcBef>
              <a:buNone/>
              <a:defRPr sz="1161">
                <a:solidFill>
                  <a:schemeClr val="bg1"/>
                </a:solidFill>
              </a:defRPr>
            </a:lvl3pPr>
            <a:lvl4pPr marL="331968" indent="0">
              <a:spcBef>
                <a:spcPts val="0"/>
              </a:spcBef>
              <a:buNone/>
              <a:defRPr sz="1161">
                <a:solidFill>
                  <a:schemeClr val="bg1"/>
                </a:solidFill>
              </a:defRPr>
            </a:lvl4pPr>
            <a:lvl5pPr marL="442624" indent="0">
              <a:spcBef>
                <a:spcPts val="0"/>
              </a:spcBef>
              <a:buNone/>
              <a:defRPr sz="1161">
                <a:solidFill>
                  <a:schemeClr val="bg1"/>
                </a:solidFill>
              </a:defRPr>
            </a:lvl5pPr>
          </a:lstStyle>
          <a:p>
            <a:pPr lvl="0"/>
            <a:r>
              <a:rPr lang="en-US" dirty="0" smtClean="0"/>
              <a:t>Program Leadership (click to add desired text)</a:t>
            </a:r>
          </a:p>
        </p:txBody>
      </p:sp>
      <p:sp>
        <p:nvSpPr>
          <p:cNvPr id="30" name="Text Placeholder 4"/>
          <p:cNvSpPr>
            <a:spLocks noGrp="1"/>
          </p:cNvSpPr>
          <p:nvPr>
            <p:ph type="body" sz="quarter" idx="44" hasCustomPrompt="1"/>
          </p:nvPr>
        </p:nvSpPr>
        <p:spPr bwMode="gray">
          <a:xfrm>
            <a:off x="597660" y="2882489"/>
            <a:ext cx="3200400" cy="138499"/>
          </a:xfrm>
        </p:spPr>
        <p:txBody>
          <a:bodyPr/>
          <a:lstStyle>
            <a:lvl1pPr marL="0" indent="0">
              <a:spcBef>
                <a:spcPts val="484"/>
              </a:spcBef>
              <a:buNone/>
              <a:defRPr sz="872">
                <a:solidFill>
                  <a:schemeClr val="accent3"/>
                </a:solidFill>
              </a:defRPr>
            </a:lvl1pPr>
            <a:lvl2pPr marL="110656" indent="0">
              <a:spcBef>
                <a:spcPts val="194"/>
              </a:spcBef>
              <a:buNone/>
              <a:defRPr>
                <a:solidFill>
                  <a:schemeClr val="accent3"/>
                </a:solidFill>
              </a:defRPr>
            </a:lvl2pPr>
            <a:lvl3pPr marL="221312" indent="0">
              <a:spcBef>
                <a:spcPts val="194"/>
              </a:spcBef>
              <a:buNone/>
              <a:defRPr>
                <a:solidFill>
                  <a:schemeClr val="accent3"/>
                </a:solidFill>
              </a:defRPr>
            </a:lvl3pPr>
            <a:lvl4pPr marL="331968" indent="0">
              <a:spcBef>
                <a:spcPts val="194"/>
              </a:spcBef>
              <a:buNone/>
              <a:defRPr>
                <a:solidFill>
                  <a:schemeClr val="accent3"/>
                </a:solidFill>
              </a:defRPr>
            </a:lvl4pPr>
            <a:lvl5pPr marL="442624" indent="0">
              <a:spcBef>
                <a:spcPts val="194"/>
              </a:spcBef>
              <a:buNone/>
              <a:defRPr>
                <a:solidFill>
                  <a:schemeClr val="accent3"/>
                </a:solidFill>
              </a:defRPr>
            </a:lvl5pPr>
          </a:lstStyle>
          <a:p>
            <a:pPr lvl="0"/>
            <a:r>
              <a:rPr lang="en-US" dirty="0" smtClean="0"/>
              <a:t>Insert Name(s) Here</a:t>
            </a:r>
          </a:p>
        </p:txBody>
      </p:sp>
      <p:sp>
        <p:nvSpPr>
          <p:cNvPr id="31" name="Text Placeholder 5"/>
          <p:cNvSpPr>
            <a:spLocks noGrp="1"/>
          </p:cNvSpPr>
          <p:nvPr>
            <p:ph type="body" sz="quarter" idx="45" hasCustomPrompt="1"/>
          </p:nvPr>
        </p:nvSpPr>
        <p:spPr bwMode="gray">
          <a:xfrm>
            <a:off x="597660" y="3336365"/>
            <a:ext cx="3200400" cy="184666"/>
          </a:xfrm>
        </p:spPr>
        <p:txBody>
          <a:bodyPr/>
          <a:lstStyle>
            <a:lvl1pPr marL="0" indent="0">
              <a:spcBef>
                <a:spcPts val="0"/>
              </a:spcBef>
              <a:buNone/>
              <a:defRPr sz="1161" baseline="0">
                <a:solidFill>
                  <a:schemeClr val="tx1"/>
                </a:solidFill>
              </a:defRPr>
            </a:lvl1pPr>
            <a:lvl2pPr marL="110656" indent="0">
              <a:spcBef>
                <a:spcPts val="0"/>
              </a:spcBef>
              <a:buNone/>
              <a:defRPr sz="1161">
                <a:solidFill>
                  <a:schemeClr val="bg1"/>
                </a:solidFill>
              </a:defRPr>
            </a:lvl2pPr>
            <a:lvl3pPr marL="221312" indent="0">
              <a:spcBef>
                <a:spcPts val="0"/>
              </a:spcBef>
              <a:buNone/>
              <a:defRPr sz="1161">
                <a:solidFill>
                  <a:schemeClr val="bg1"/>
                </a:solidFill>
              </a:defRPr>
            </a:lvl3pPr>
            <a:lvl4pPr marL="331968" indent="0">
              <a:spcBef>
                <a:spcPts val="0"/>
              </a:spcBef>
              <a:buNone/>
              <a:defRPr sz="1161">
                <a:solidFill>
                  <a:schemeClr val="bg1"/>
                </a:solidFill>
              </a:defRPr>
            </a:lvl4pPr>
            <a:lvl5pPr marL="442624" indent="0">
              <a:spcBef>
                <a:spcPts val="0"/>
              </a:spcBef>
              <a:buNone/>
              <a:defRPr sz="1161">
                <a:solidFill>
                  <a:schemeClr val="bg1"/>
                </a:solidFill>
              </a:defRPr>
            </a:lvl5pPr>
          </a:lstStyle>
          <a:p>
            <a:pPr lvl="0"/>
            <a:r>
              <a:rPr lang="en-US" dirty="0" smtClean="0"/>
              <a:t>Design Consultant (click to add desired text)</a:t>
            </a:r>
          </a:p>
        </p:txBody>
      </p:sp>
      <p:sp>
        <p:nvSpPr>
          <p:cNvPr id="32" name="Text Placeholder 4"/>
          <p:cNvSpPr>
            <a:spLocks noGrp="1"/>
          </p:cNvSpPr>
          <p:nvPr>
            <p:ph type="body" sz="quarter" idx="46" hasCustomPrompt="1"/>
          </p:nvPr>
        </p:nvSpPr>
        <p:spPr bwMode="gray">
          <a:xfrm>
            <a:off x="597660" y="3545893"/>
            <a:ext cx="3200400" cy="138499"/>
          </a:xfrm>
        </p:spPr>
        <p:txBody>
          <a:bodyPr/>
          <a:lstStyle>
            <a:lvl1pPr marL="0" indent="0">
              <a:spcBef>
                <a:spcPts val="484"/>
              </a:spcBef>
              <a:buNone/>
              <a:defRPr sz="872">
                <a:solidFill>
                  <a:schemeClr val="accent3"/>
                </a:solidFill>
              </a:defRPr>
            </a:lvl1pPr>
            <a:lvl2pPr marL="110656" indent="0">
              <a:spcBef>
                <a:spcPts val="194"/>
              </a:spcBef>
              <a:buNone/>
              <a:defRPr>
                <a:solidFill>
                  <a:schemeClr val="accent3"/>
                </a:solidFill>
              </a:defRPr>
            </a:lvl2pPr>
            <a:lvl3pPr marL="221312" indent="0">
              <a:spcBef>
                <a:spcPts val="194"/>
              </a:spcBef>
              <a:buNone/>
              <a:defRPr>
                <a:solidFill>
                  <a:schemeClr val="accent3"/>
                </a:solidFill>
              </a:defRPr>
            </a:lvl3pPr>
            <a:lvl4pPr marL="331968" indent="0">
              <a:spcBef>
                <a:spcPts val="194"/>
              </a:spcBef>
              <a:buNone/>
              <a:defRPr>
                <a:solidFill>
                  <a:schemeClr val="accent3"/>
                </a:solidFill>
              </a:defRPr>
            </a:lvl4pPr>
            <a:lvl5pPr marL="442624" indent="0">
              <a:spcBef>
                <a:spcPts val="194"/>
              </a:spcBef>
              <a:buNone/>
              <a:defRPr>
                <a:solidFill>
                  <a:schemeClr val="accent3"/>
                </a:solidFill>
              </a:defRPr>
            </a:lvl5pPr>
          </a:lstStyle>
          <a:p>
            <a:pPr lvl="0"/>
            <a:r>
              <a:rPr lang="en-US" dirty="0" smtClean="0"/>
              <a:t>Insert Name(s) Here</a:t>
            </a:r>
          </a:p>
        </p:txBody>
      </p:sp>
    </p:spTree>
    <p:extLst>
      <p:ext uri="{BB962C8B-B14F-4D97-AF65-F5344CB8AC3E}">
        <p14:creationId xmlns:p14="http://schemas.microsoft.com/office/powerpoint/2010/main" val="3948356288"/>
      </p:ext>
    </p:extLst>
  </p:cSld>
  <p:clrMapOvr>
    <a:masterClrMapping/>
  </p:clrMapOvr>
  <p:extLst mod="1">
    <p:ext uri="{DCECCB84-F9BA-43D5-87BE-67443E8EF086}">
      <p15:sldGuideLst xmlns:p15="http://schemas.microsoft.com/office/powerpoint/2012/main">
        <p15:guide id="2" orient="horz" pos="144" userDrawn="1">
          <p15:clr>
            <a:srgbClr val="FBAE40"/>
          </p15:clr>
        </p15:guide>
        <p15:guide id="3" pos="240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Back Cover: Top Slid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894834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Back Cover: DC Address">
    <p:spTree>
      <p:nvGrpSpPr>
        <p:cNvPr id="1" name=""/>
        <p:cNvGrpSpPr/>
        <p:nvPr/>
      </p:nvGrpSpPr>
      <p:grpSpPr>
        <a:xfrm>
          <a:off x="0" y="0"/>
          <a:ext cx="0" cy="0"/>
          <a:chOff x="0" y="0"/>
          <a:chExt cx="0" cy="0"/>
        </a:xfrm>
      </p:grpSpPr>
      <p:sp>
        <p:nvSpPr>
          <p:cNvPr id="10" name="Rectangle 9">
            <a:hlinkClick r:id="rId2"/>
          </p:cNvPr>
          <p:cNvSpPr/>
          <p:nvPr userDrawn="1"/>
        </p:nvSpPr>
        <p:spPr bwMode="gray">
          <a:xfrm>
            <a:off x="0" y="3972699"/>
            <a:ext cx="5128054" cy="827903"/>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8521" tIns="44260" rIns="88521" bIns="44260" numCol="1" spcCol="0" rtlCol="0" fromWordArt="0" anchor="t" anchorCtr="0" forceAA="0" compatLnSpc="1">
            <a:prstTxWarp prst="textNoShape">
              <a:avLst/>
            </a:prstTxWarp>
            <a:noAutofit/>
          </a:bodyPr>
          <a:lstStyle/>
          <a:p>
            <a:pPr algn="ctr">
              <a:spcBef>
                <a:spcPts val="484"/>
              </a:spcBef>
            </a:pPr>
            <a:endParaRPr lang="en-US" sz="968" dirty="0" err="1" smtClean="0">
              <a:solidFill>
                <a:schemeClr val="bg1"/>
              </a:solidFill>
            </a:endParaRPr>
          </a:p>
        </p:txBody>
      </p:sp>
      <p:grpSp>
        <p:nvGrpSpPr>
          <p:cNvPr id="6" name="Group 5"/>
          <p:cNvGrpSpPr/>
          <p:nvPr userDrawn="1"/>
        </p:nvGrpSpPr>
        <p:grpSpPr bwMode="gray">
          <a:xfrm>
            <a:off x="318997" y="4051729"/>
            <a:ext cx="5746136" cy="532222"/>
            <a:chOff x="381609" y="3980285"/>
            <a:chExt cx="5746136" cy="532222"/>
          </a:xfrm>
        </p:grpSpPr>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8" name="Straight Connector 7"/>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16" b="0" dirty="0" smtClean="0">
                  <a:solidFill>
                    <a:schemeClr val="tx1"/>
                  </a:solidFill>
                </a:rPr>
                <a:t>2445 M Street NW, Washington DC 20037</a:t>
              </a:r>
            </a:p>
            <a:p>
              <a:pPr algn="l">
                <a:lnSpc>
                  <a:spcPct val="100000"/>
                </a:lnSpc>
                <a:spcBef>
                  <a:spcPts val="0"/>
                </a:spcBef>
              </a:pPr>
              <a:r>
                <a:rPr lang="en-US" sz="1016" b="0" dirty="0" smtClean="0">
                  <a:solidFill>
                    <a:schemeClr val="tx1"/>
                  </a:solidFill>
                </a:rPr>
                <a:t>P 202.266.5600 </a:t>
              </a:r>
              <a:r>
                <a:rPr lang="en-US" sz="872" baseline="0" dirty="0" smtClean="0"/>
                <a:t>│</a:t>
              </a:r>
              <a:r>
                <a:rPr lang="en-US" sz="1016" b="0" dirty="0" smtClean="0">
                  <a:solidFill>
                    <a:schemeClr val="tx1"/>
                  </a:solidFill>
                </a:rPr>
                <a:t> F 202.266.5700 </a:t>
              </a:r>
              <a:r>
                <a:rPr lang="en-US" sz="872" dirty="0" smtClean="0"/>
                <a:t>│</a:t>
              </a:r>
              <a:r>
                <a:rPr lang="en-US" sz="1016" b="0" dirty="0" smtClean="0">
                  <a:solidFill>
                    <a:schemeClr val="tx1"/>
                  </a:solidFill>
                </a:rPr>
                <a:t> </a:t>
              </a:r>
              <a:r>
                <a:rPr lang="en-US" sz="1016" b="1" dirty="0" smtClean="0">
                  <a:solidFill>
                    <a:schemeClr val="tx1"/>
                  </a:solidFill>
                </a:rPr>
                <a:t>advisory.com</a:t>
              </a:r>
            </a:p>
          </p:txBody>
        </p:sp>
      </p:grpSp>
    </p:spTree>
    <p:extLst>
      <p:ext uri="{BB962C8B-B14F-4D97-AF65-F5344CB8AC3E}">
        <p14:creationId xmlns:p14="http://schemas.microsoft.com/office/powerpoint/2010/main" val="453951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Logo Lock-up">
    <p:spTree>
      <p:nvGrpSpPr>
        <p:cNvPr id="1" name=""/>
        <p:cNvGrpSpPr/>
        <p:nvPr/>
      </p:nvGrpSpPr>
      <p:grpSpPr>
        <a:xfrm>
          <a:off x="0" y="0"/>
          <a:ext cx="0" cy="0"/>
          <a:chOff x="0" y="0"/>
          <a:chExt cx="0" cy="0"/>
        </a:xfrm>
      </p:grpSpPr>
      <p:sp>
        <p:nvSpPr>
          <p:cNvPr id="15" name="Rectangle 14"/>
          <p:cNvSpPr/>
          <p:nvPr userDrawn="1"/>
        </p:nvSpPr>
        <p:spPr bwMode="gray">
          <a:xfrm>
            <a:off x="238" y="1012086"/>
            <a:ext cx="6400800" cy="3790922"/>
          </a:xfrm>
          <a:prstGeom prst="rect">
            <a:avLst/>
          </a:prstGeom>
          <a:solidFill>
            <a:schemeClr val="accent4"/>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8521" tIns="44260" rIns="88521" bIns="44260" numCol="1" spcCol="0" rtlCol="0" fromWordArt="0" anchor="t" anchorCtr="0" forceAA="0" compatLnSpc="1">
            <a:prstTxWarp prst="textNoShape">
              <a:avLst/>
            </a:prstTxWarp>
            <a:noAutofit/>
          </a:bodyPr>
          <a:lstStyle/>
          <a:p>
            <a:pPr algn="ctr">
              <a:spcBef>
                <a:spcPts val="484"/>
              </a:spcBef>
            </a:pPr>
            <a:endParaRPr lang="en-US" sz="968" dirty="0" err="1" smtClean="0">
              <a:solidFill>
                <a:schemeClr val="bg1"/>
              </a:solidFill>
            </a:endParaRPr>
          </a:p>
        </p:txBody>
      </p:sp>
      <p:grpSp>
        <p:nvGrpSpPr>
          <p:cNvPr id="3" name="Group 2"/>
          <p:cNvGrpSpPr/>
          <p:nvPr userDrawn="1"/>
        </p:nvGrpSpPr>
        <p:grpSpPr bwMode="gray">
          <a:xfrm>
            <a:off x="2866050" y="1030289"/>
            <a:ext cx="3534988" cy="3408490"/>
            <a:chOff x="2866050" y="1030287"/>
            <a:chExt cx="3534988" cy="3408490"/>
          </a:xfrm>
        </p:grpSpPr>
        <p:sp>
          <p:nvSpPr>
            <p:cNvPr id="28" name="Freeform 6"/>
            <p:cNvSpPr>
              <a:spLocks/>
            </p:cNvSpPr>
            <p:nvPr userDrawn="1"/>
          </p:nvSpPr>
          <p:spPr bwMode="gray">
            <a:xfrm>
              <a:off x="2866050" y="2801691"/>
              <a:ext cx="2101665" cy="1637086"/>
            </a:xfrm>
            <a:custGeom>
              <a:avLst/>
              <a:gdLst>
                <a:gd name="T0" fmla="*/ 0 w 1009"/>
                <a:gd name="T1" fmla="*/ 781 h 781"/>
                <a:gd name="T2" fmla="*/ 0 w 1009"/>
                <a:gd name="T3" fmla="*/ 781 h 781"/>
                <a:gd name="T4" fmla="*/ 506 w 1009"/>
                <a:gd name="T5" fmla="*/ 781 h 781"/>
                <a:gd name="T6" fmla="*/ 1009 w 1009"/>
                <a:gd name="T7" fmla="*/ 0 h 781"/>
                <a:gd name="T8" fmla="*/ 503 w 1009"/>
                <a:gd name="T9" fmla="*/ 0 h 781"/>
                <a:gd name="T10" fmla="*/ 0 w 1009"/>
                <a:gd name="T11" fmla="*/ 781 h 781"/>
              </a:gdLst>
              <a:ahLst/>
              <a:cxnLst>
                <a:cxn ang="0">
                  <a:pos x="T0" y="T1"/>
                </a:cxn>
                <a:cxn ang="0">
                  <a:pos x="T2" y="T3"/>
                </a:cxn>
                <a:cxn ang="0">
                  <a:pos x="T4" y="T5"/>
                </a:cxn>
                <a:cxn ang="0">
                  <a:pos x="T6" y="T7"/>
                </a:cxn>
                <a:cxn ang="0">
                  <a:pos x="T8" y="T9"/>
                </a:cxn>
                <a:cxn ang="0">
                  <a:pos x="T10" y="T11"/>
                </a:cxn>
              </a:cxnLst>
              <a:rect l="0" t="0" r="r" b="b"/>
              <a:pathLst>
                <a:path w="1009" h="781">
                  <a:moveTo>
                    <a:pt x="0" y="781"/>
                  </a:moveTo>
                  <a:lnTo>
                    <a:pt x="0" y="781"/>
                  </a:lnTo>
                  <a:lnTo>
                    <a:pt x="506" y="781"/>
                  </a:lnTo>
                  <a:lnTo>
                    <a:pt x="1009" y="0"/>
                  </a:lnTo>
                  <a:lnTo>
                    <a:pt x="503" y="0"/>
                  </a:lnTo>
                  <a:lnTo>
                    <a:pt x="0" y="781"/>
                  </a:lnTo>
                  <a:close/>
                </a:path>
              </a:pathLst>
            </a:custGeom>
            <a:solidFill>
              <a:schemeClr val="accent1">
                <a:lumMod val="5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32"/>
            </a:p>
          </p:txBody>
        </p:sp>
        <p:sp>
          <p:nvSpPr>
            <p:cNvPr id="29" name="Freeform 7"/>
            <p:cNvSpPr>
              <a:spLocks/>
            </p:cNvSpPr>
            <p:nvPr userDrawn="1"/>
          </p:nvSpPr>
          <p:spPr bwMode="gray">
            <a:xfrm>
              <a:off x="4003793" y="1030287"/>
              <a:ext cx="2100085" cy="1638667"/>
            </a:xfrm>
            <a:custGeom>
              <a:avLst/>
              <a:gdLst>
                <a:gd name="T0" fmla="*/ 1008 w 1008"/>
                <a:gd name="T1" fmla="*/ 781 h 781"/>
                <a:gd name="T2" fmla="*/ 1008 w 1008"/>
                <a:gd name="T3" fmla="*/ 781 h 781"/>
                <a:gd name="T4" fmla="*/ 502 w 1008"/>
                <a:gd name="T5" fmla="*/ 781 h 781"/>
                <a:gd name="T6" fmla="*/ 0 w 1008"/>
                <a:gd name="T7" fmla="*/ 0 h 781"/>
                <a:gd name="T8" fmla="*/ 505 w 1008"/>
                <a:gd name="T9" fmla="*/ 0 h 781"/>
                <a:gd name="T10" fmla="*/ 1008 w 1008"/>
                <a:gd name="T11" fmla="*/ 781 h 781"/>
              </a:gdLst>
              <a:ahLst/>
              <a:cxnLst>
                <a:cxn ang="0">
                  <a:pos x="T0" y="T1"/>
                </a:cxn>
                <a:cxn ang="0">
                  <a:pos x="T2" y="T3"/>
                </a:cxn>
                <a:cxn ang="0">
                  <a:pos x="T4" y="T5"/>
                </a:cxn>
                <a:cxn ang="0">
                  <a:pos x="T6" y="T7"/>
                </a:cxn>
                <a:cxn ang="0">
                  <a:pos x="T8" y="T9"/>
                </a:cxn>
                <a:cxn ang="0">
                  <a:pos x="T10" y="T11"/>
                </a:cxn>
              </a:cxnLst>
              <a:rect l="0" t="0" r="r" b="b"/>
              <a:pathLst>
                <a:path w="1008" h="781">
                  <a:moveTo>
                    <a:pt x="1008" y="781"/>
                  </a:moveTo>
                  <a:lnTo>
                    <a:pt x="1008" y="781"/>
                  </a:lnTo>
                  <a:lnTo>
                    <a:pt x="502" y="781"/>
                  </a:lnTo>
                  <a:lnTo>
                    <a:pt x="0" y="0"/>
                  </a:lnTo>
                  <a:lnTo>
                    <a:pt x="505" y="0"/>
                  </a:lnTo>
                  <a:lnTo>
                    <a:pt x="1008" y="781"/>
                  </a:lnTo>
                  <a:close/>
                </a:path>
              </a:pathLst>
            </a:custGeom>
            <a:solidFill>
              <a:schemeClr val="accent1">
                <a:lumMod val="5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32"/>
            </a:p>
          </p:txBody>
        </p:sp>
        <p:sp>
          <p:nvSpPr>
            <p:cNvPr id="30" name="Freeform 5"/>
            <p:cNvSpPr>
              <a:spLocks/>
            </p:cNvSpPr>
            <p:nvPr userDrawn="1"/>
          </p:nvSpPr>
          <p:spPr bwMode="gray">
            <a:xfrm>
              <a:off x="5130476" y="2801691"/>
              <a:ext cx="1270562" cy="1637086"/>
            </a:xfrm>
            <a:custGeom>
              <a:avLst/>
              <a:gdLst/>
              <a:ahLst/>
              <a:cxnLst/>
              <a:rect l="l" t="t" r="r" b="b"/>
              <a:pathLst>
                <a:path w="1270562" h="1637086">
                  <a:moveTo>
                    <a:pt x="0" y="0"/>
                  </a:moveTo>
                  <a:lnTo>
                    <a:pt x="1052918" y="0"/>
                  </a:lnTo>
                  <a:lnTo>
                    <a:pt x="1270562" y="339741"/>
                  </a:lnTo>
                  <a:lnTo>
                    <a:pt x="1270562" y="1637086"/>
                  </a:lnTo>
                  <a:lnTo>
                    <a:pt x="1048748" y="1637086"/>
                  </a:lnTo>
                  <a:close/>
                </a:path>
              </a:pathLst>
            </a:custGeom>
            <a:solidFill>
              <a:schemeClr val="accent1">
                <a:lumMod val="5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32"/>
            </a:p>
          </p:txBody>
        </p:sp>
      </p:grpSp>
      <p:sp>
        <p:nvSpPr>
          <p:cNvPr id="24" name="Rectangle 23"/>
          <p:cNvSpPr/>
          <p:nvPr userDrawn="1"/>
        </p:nvSpPr>
        <p:spPr bwMode="gray">
          <a:xfrm>
            <a:off x="0" y="957156"/>
            <a:ext cx="6400800" cy="83167"/>
          </a:xfrm>
          <a:prstGeom prst="rect">
            <a:avLst/>
          </a:prstGeom>
          <a:solidFill>
            <a:schemeClr val="accent1">
              <a:lumMod val="5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8521" tIns="44260" rIns="88521" bIns="44260" numCol="1" spcCol="0" rtlCol="0" fromWordArt="0" anchor="t" anchorCtr="0" forceAA="0" compatLnSpc="1">
            <a:prstTxWarp prst="textNoShape">
              <a:avLst/>
            </a:prstTxWarp>
            <a:noAutofit/>
          </a:bodyPr>
          <a:lstStyle/>
          <a:p>
            <a:pPr algn="ctr">
              <a:spcBef>
                <a:spcPts val="484"/>
              </a:spcBef>
            </a:pPr>
            <a:endParaRPr lang="en-US" sz="968" dirty="0" err="1" smtClean="0">
              <a:solidFill>
                <a:schemeClr val="bg1"/>
              </a:solidFill>
            </a:endParaRPr>
          </a:p>
        </p:txBody>
      </p:sp>
      <p:sp>
        <p:nvSpPr>
          <p:cNvPr id="18" name="Text Placeholder 5"/>
          <p:cNvSpPr>
            <a:spLocks noGrp="1"/>
          </p:cNvSpPr>
          <p:nvPr>
            <p:ph type="body" sz="quarter" idx="21" hasCustomPrompt="1"/>
          </p:nvPr>
        </p:nvSpPr>
        <p:spPr bwMode="gray">
          <a:xfrm>
            <a:off x="2017639" y="272657"/>
            <a:ext cx="2286001" cy="402336"/>
          </a:xfrm>
        </p:spPr>
        <p:txBody>
          <a:bodyPr anchor="ctr">
            <a:noAutofit/>
          </a:bodyPr>
          <a:lstStyle>
            <a:lvl1pPr marL="0" indent="0">
              <a:spcBef>
                <a:spcPts val="0"/>
              </a:spcBef>
              <a:buNone/>
              <a:defRPr sz="1114">
                <a:solidFill>
                  <a:schemeClr val="tx1"/>
                </a:solidFill>
              </a:defRPr>
            </a:lvl1pPr>
            <a:lvl2pPr marL="110656" indent="0">
              <a:spcBef>
                <a:spcPts val="0"/>
              </a:spcBef>
              <a:buNone/>
              <a:defRPr sz="1161">
                <a:solidFill>
                  <a:schemeClr val="bg1"/>
                </a:solidFill>
              </a:defRPr>
            </a:lvl2pPr>
            <a:lvl3pPr marL="221312" indent="0">
              <a:spcBef>
                <a:spcPts val="0"/>
              </a:spcBef>
              <a:buNone/>
              <a:defRPr sz="1161">
                <a:solidFill>
                  <a:schemeClr val="bg1"/>
                </a:solidFill>
              </a:defRPr>
            </a:lvl3pPr>
            <a:lvl4pPr marL="331968" indent="0">
              <a:spcBef>
                <a:spcPts val="0"/>
              </a:spcBef>
              <a:buNone/>
              <a:defRPr sz="1161">
                <a:solidFill>
                  <a:schemeClr val="bg1"/>
                </a:solidFill>
              </a:defRPr>
            </a:lvl4pPr>
            <a:lvl5pPr marL="442624" indent="0">
              <a:spcBef>
                <a:spcPts val="0"/>
              </a:spcBef>
              <a:buNone/>
              <a:defRPr sz="1161">
                <a:solidFill>
                  <a:schemeClr val="bg1"/>
                </a:solidFill>
              </a:defRPr>
            </a:lvl5pPr>
          </a:lstStyle>
          <a:p>
            <a:pPr lvl="0"/>
            <a:r>
              <a:rPr lang="en-US" dirty="0" smtClean="0"/>
              <a:t>Program Name Appears Here Identically to Official Lock-up</a:t>
            </a:r>
          </a:p>
        </p:txBody>
      </p:sp>
      <p:cxnSp>
        <p:nvCxnSpPr>
          <p:cNvPr id="16" name="Straight Connector 15"/>
          <p:cNvCxnSpPr/>
          <p:nvPr userDrawn="1"/>
        </p:nvCxnSpPr>
        <p:spPr bwMode="gray">
          <a:xfrm>
            <a:off x="1900314" y="272659"/>
            <a:ext cx="0" cy="398908"/>
          </a:xfrm>
          <a:prstGeom prst="line">
            <a:avLst/>
          </a:prstGeom>
          <a:ln w="5715">
            <a:solidFill>
              <a:schemeClr val="accent4"/>
            </a:solidFill>
            <a:miter lim="800000"/>
          </a:ln>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18783" y="272659"/>
            <a:ext cx="1438723" cy="398908"/>
          </a:xfrm>
          <a:prstGeom prst="rect">
            <a:avLst/>
          </a:prstGeom>
        </p:spPr>
      </p:pic>
      <p:sp>
        <p:nvSpPr>
          <p:cNvPr id="4" name="Title 3"/>
          <p:cNvSpPr>
            <a:spLocks noGrp="1"/>
          </p:cNvSpPr>
          <p:nvPr userDrawn="1">
            <p:ph type="title" hasCustomPrompt="1"/>
          </p:nvPr>
        </p:nvSpPr>
        <p:spPr bwMode="gray">
          <a:xfrm>
            <a:off x="571499" y="1928736"/>
            <a:ext cx="3657600" cy="738664"/>
          </a:xfrm>
        </p:spPr>
        <p:txBody>
          <a:bodyPr/>
          <a:lstStyle>
            <a:lvl1pPr>
              <a:defRPr sz="2324" b="0"/>
            </a:lvl1pPr>
          </a:lstStyle>
          <a:p>
            <a:r>
              <a:rPr lang="en-US" dirty="0" smtClean="0"/>
              <a:t>Presentation Title – Arial 24pt Regular, Title Case</a:t>
            </a:r>
          </a:p>
        </p:txBody>
      </p:sp>
      <p:sp>
        <p:nvSpPr>
          <p:cNvPr id="6" name="Text Placeholder 5"/>
          <p:cNvSpPr>
            <a:spLocks noGrp="1"/>
          </p:cNvSpPr>
          <p:nvPr userDrawn="1">
            <p:ph type="body" sz="quarter" idx="20" hasCustomPrompt="1"/>
          </p:nvPr>
        </p:nvSpPr>
        <p:spPr bwMode="gray">
          <a:xfrm>
            <a:off x="571501" y="2797789"/>
            <a:ext cx="2743200" cy="369332"/>
          </a:xfrm>
        </p:spPr>
        <p:txBody>
          <a:bodyPr/>
          <a:lstStyle>
            <a:lvl1pPr marL="0" indent="0">
              <a:spcBef>
                <a:spcPts val="0"/>
              </a:spcBef>
              <a:buNone/>
              <a:defRPr sz="1161" baseline="0">
                <a:solidFill>
                  <a:schemeClr val="accent1"/>
                </a:solidFill>
              </a:defRPr>
            </a:lvl1pPr>
            <a:lvl2pPr marL="110656" indent="0">
              <a:spcBef>
                <a:spcPts val="0"/>
              </a:spcBef>
              <a:buNone/>
              <a:defRPr sz="1161">
                <a:solidFill>
                  <a:schemeClr val="bg1"/>
                </a:solidFill>
              </a:defRPr>
            </a:lvl2pPr>
            <a:lvl3pPr marL="221312" indent="0">
              <a:spcBef>
                <a:spcPts val="0"/>
              </a:spcBef>
              <a:buNone/>
              <a:defRPr sz="1161">
                <a:solidFill>
                  <a:schemeClr val="bg1"/>
                </a:solidFill>
              </a:defRPr>
            </a:lvl3pPr>
            <a:lvl4pPr marL="331968" indent="0">
              <a:spcBef>
                <a:spcPts val="0"/>
              </a:spcBef>
              <a:buNone/>
              <a:defRPr sz="1161">
                <a:solidFill>
                  <a:schemeClr val="bg1"/>
                </a:solidFill>
              </a:defRPr>
            </a:lvl4pPr>
            <a:lvl5pPr marL="442624" indent="0">
              <a:spcBef>
                <a:spcPts val="0"/>
              </a:spcBef>
              <a:buNone/>
              <a:defRPr sz="1161">
                <a:solidFill>
                  <a:schemeClr val="bg1"/>
                </a:solidFill>
              </a:defRPr>
            </a:lvl5pPr>
          </a:lstStyle>
          <a:p>
            <a:pPr lvl="0"/>
            <a:r>
              <a:rPr lang="en-US" dirty="0" smtClean="0"/>
              <a:t>Presentation Subtitle – Arial 12pt Regular, Title Case</a:t>
            </a:r>
          </a:p>
        </p:txBody>
      </p:sp>
      <p:sp>
        <p:nvSpPr>
          <p:cNvPr id="25" name="Rectangle 24"/>
          <p:cNvSpPr/>
          <p:nvPr userDrawn="1"/>
        </p:nvSpPr>
        <p:spPr bwMode="gray">
          <a:xfrm>
            <a:off x="0" y="4438778"/>
            <a:ext cx="6400800" cy="361824"/>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8521" tIns="44260" rIns="88521" bIns="44260" numCol="1" spcCol="0" rtlCol="0" fromWordArt="0" anchor="t" anchorCtr="0" forceAA="0" compatLnSpc="1">
            <a:prstTxWarp prst="textNoShape">
              <a:avLst/>
            </a:prstTxWarp>
            <a:noAutofit/>
          </a:bodyPr>
          <a:lstStyle/>
          <a:p>
            <a:pPr algn="ctr">
              <a:spcBef>
                <a:spcPts val="484"/>
              </a:spcBef>
            </a:pPr>
            <a:endParaRPr lang="en-US" sz="968" dirty="0" err="1" smtClean="0">
              <a:solidFill>
                <a:schemeClr val="bg1"/>
              </a:solidFill>
            </a:endParaRPr>
          </a:p>
        </p:txBody>
      </p:sp>
    </p:spTree>
    <p:extLst>
      <p:ext uri="{BB962C8B-B14F-4D97-AF65-F5344CB8AC3E}">
        <p14:creationId xmlns:p14="http://schemas.microsoft.com/office/powerpoint/2010/main" val="334838093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360" userDrawn="1">
          <p15:clr>
            <a:srgbClr val="FBAE40"/>
          </p15:clr>
        </p15:guide>
        <p15:guide id="2" orient="horz" pos="1681" userDrawn="1">
          <p15:clr>
            <a:srgbClr val="FBAE40"/>
          </p15:clr>
        </p15:guide>
        <p15:guide id="3" orient="horz" pos="1759"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ack Cover: London Address">
    <p:spTree>
      <p:nvGrpSpPr>
        <p:cNvPr id="1" name=""/>
        <p:cNvGrpSpPr/>
        <p:nvPr/>
      </p:nvGrpSpPr>
      <p:grpSpPr>
        <a:xfrm>
          <a:off x="0" y="0"/>
          <a:ext cx="0" cy="0"/>
          <a:chOff x="0" y="0"/>
          <a:chExt cx="0" cy="0"/>
        </a:xfrm>
      </p:grpSpPr>
      <p:sp>
        <p:nvSpPr>
          <p:cNvPr id="7" name="Rectangle 6">
            <a:hlinkClick r:id="rId2"/>
          </p:cNvPr>
          <p:cNvSpPr/>
          <p:nvPr userDrawn="1"/>
        </p:nvSpPr>
        <p:spPr bwMode="gray">
          <a:xfrm>
            <a:off x="0" y="3972699"/>
            <a:ext cx="6400800" cy="827903"/>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8521" tIns="44260" rIns="88521" bIns="44260" numCol="1" spcCol="0" rtlCol="0" fromWordArt="0" anchor="t" anchorCtr="0" forceAA="0" compatLnSpc="1">
            <a:prstTxWarp prst="textNoShape">
              <a:avLst/>
            </a:prstTxWarp>
            <a:noAutofit/>
          </a:bodyPr>
          <a:lstStyle/>
          <a:p>
            <a:pPr algn="ctr">
              <a:spcBef>
                <a:spcPts val="484"/>
              </a:spcBef>
            </a:pPr>
            <a:endParaRPr lang="en-US" sz="968" dirty="0" err="1" smtClean="0">
              <a:solidFill>
                <a:schemeClr val="bg1"/>
              </a:solidFill>
            </a:endParaRPr>
          </a:p>
        </p:txBody>
      </p:sp>
      <p:grpSp>
        <p:nvGrpSpPr>
          <p:cNvPr id="6" name="Group 5"/>
          <p:cNvGrpSpPr/>
          <p:nvPr userDrawn="1"/>
        </p:nvGrpSpPr>
        <p:grpSpPr bwMode="gray">
          <a:xfrm>
            <a:off x="318997" y="4051729"/>
            <a:ext cx="5746136" cy="532222"/>
            <a:chOff x="381609" y="3980285"/>
            <a:chExt cx="5746136" cy="532222"/>
          </a:xfrm>
        </p:grpSpPr>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81609" y="4056523"/>
              <a:ext cx="1369615" cy="379746"/>
            </a:xfrm>
            <a:prstGeom prst="rect">
              <a:avLst/>
            </a:prstGeom>
          </p:spPr>
        </p:pic>
        <p:cxnSp>
          <p:nvCxnSpPr>
            <p:cNvPr id="12" name="Straight Connector 11"/>
            <p:cNvCxnSpPr/>
            <p:nvPr userDrawn="1"/>
          </p:nvCxnSpPr>
          <p:spPr bwMode="gray">
            <a:xfrm>
              <a:off x="1907999" y="3980285"/>
              <a:ext cx="0" cy="532222"/>
            </a:xfrm>
            <a:prstGeom prst="line">
              <a:avLst/>
            </a:prstGeom>
            <a:ln w="6350">
              <a:solidFill>
                <a:schemeClr val="accent4"/>
              </a:solidFill>
              <a:miter lim="800000"/>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bwMode="gray">
            <a:xfrm>
              <a:off x="2058009" y="3980285"/>
              <a:ext cx="4069736" cy="530352"/>
            </a:xfrm>
            <a:prstGeom prst="rect">
              <a:avLst/>
            </a:prstGeom>
            <a:noFill/>
          </p:spPr>
          <p:txBody>
            <a:bodyPr wrap="square" lIns="0" tIns="0" rIns="0" bIns="0" rtlCol="0" anchor="ctr">
              <a:noAutofit/>
            </a:bodyPr>
            <a:lstStyle/>
            <a:p>
              <a:pPr algn="l">
                <a:lnSpc>
                  <a:spcPct val="100000"/>
                </a:lnSpc>
                <a:spcBef>
                  <a:spcPts val="0"/>
                </a:spcBef>
              </a:pPr>
              <a:r>
                <a:rPr lang="en-US" sz="1016" b="0" dirty="0" smtClean="0">
                  <a:solidFill>
                    <a:schemeClr val="tx1"/>
                  </a:solidFill>
                </a:rPr>
                <a:t>Third Floor,</a:t>
              </a:r>
              <a:r>
                <a:rPr lang="en-US" sz="1016" b="0" baseline="0" dirty="0" smtClean="0">
                  <a:solidFill>
                    <a:schemeClr val="tx1"/>
                  </a:solidFill>
                </a:rPr>
                <a:t> Melbourne House, 46 Aldwych, London WC2B 4LL, UK</a:t>
              </a:r>
              <a:endParaRPr lang="en-US" sz="1016" b="0" dirty="0" smtClean="0">
                <a:solidFill>
                  <a:schemeClr val="tx1"/>
                </a:solidFill>
              </a:endParaRPr>
            </a:p>
            <a:p>
              <a:pPr algn="l">
                <a:lnSpc>
                  <a:spcPct val="100000"/>
                </a:lnSpc>
                <a:spcBef>
                  <a:spcPts val="0"/>
                </a:spcBef>
              </a:pPr>
              <a:r>
                <a:rPr lang="en-US" sz="1016" b="0" dirty="0" smtClean="0">
                  <a:solidFill>
                    <a:schemeClr val="tx1"/>
                  </a:solidFill>
                </a:rPr>
                <a:t>P +44</a:t>
              </a:r>
              <a:r>
                <a:rPr lang="en-US" sz="1016" b="0" baseline="0" dirty="0" smtClean="0">
                  <a:solidFill>
                    <a:schemeClr val="tx1"/>
                  </a:solidFill>
                </a:rPr>
                <a:t> (0) 203 100 6800</a:t>
              </a:r>
              <a:r>
                <a:rPr lang="en-US" sz="1016" b="0" dirty="0" smtClean="0">
                  <a:solidFill>
                    <a:schemeClr val="tx1"/>
                  </a:solidFill>
                </a:rPr>
                <a:t> </a:t>
              </a:r>
              <a:r>
                <a:rPr lang="en-US" sz="872" dirty="0" smtClean="0"/>
                <a:t>│</a:t>
              </a:r>
              <a:r>
                <a:rPr lang="en-US" sz="1016" b="0" dirty="0" smtClean="0">
                  <a:solidFill>
                    <a:schemeClr val="tx1"/>
                  </a:solidFill>
                </a:rPr>
                <a:t> F +44</a:t>
              </a:r>
              <a:r>
                <a:rPr lang="en-US" sz="1016" b="0" baseline="0" dirty="0" smtClean="0">
                  <a:solidFill>
                    <a:schemeClr val="tx1"/>
                  </a:solidFill>
                </a:rPr>
                <a:t> (0) 203 318 3069</a:t>
              </a:r>
              <a:r>
                <a:rPr lang="en-US" sz="1016" b="0" dirty="0" smtClean="0">
                  <a:solidFill>
                    <a:schemeClr val="tx1"/>
                  </a:solidFill>
                </a:rPr>
                <a:t> </a:t>
              </a:r>
              <a:r>
                <a:rPr lang="en-US" sz="872" dirty="0" smtClean="0"/>
                <a:t>│</a:t>
              </a:r>
              <a:r>
                <a:rPr lang="en-US" sz="1016" b="0" dirty="0" smtClean="0">
                  <a:solidFill>
                    <a:schemeClr val="tx1"/>
                  </a:solidFill>
                </a:rPr>
                <a:t> </a:t>
              </a:r>
              <a:r>
                <a:rPr lang="en-US" sz="1016" b="1" dirty="0" smtClean="0">
                  <a:solidFill>
                    <a:schemeClr val="tx1"/>
                  </a:solidFill>
                </a:rPr>
                <a:t>advisory.com</a:t>
              </a:r>
            </a:p>
          </p:txBody>
        </p:sp>
      </p:grpSp>
    </p:spTree>
    <p:extLst>
      <p:ext uri="{BB962C8B-B14F-4D97-AF65-F5344CB8AC3E}">
        <p14:creationId xmlns:p14="http://schemas.microsoft.com/office/powerpoint/2010/main" val="3885140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Logo">
    <p:spTree>
      <p:nvGrpSpPr>
        <p:cNvPr id="1" name=""/>
        <p:cNvGrpSpPr/>
        <p:nvPr/>
      </p:nvGrpSpPr>
      <p:grpSpPr>
        <a:xfrm>
          <a:off x="0" y="0"/>
          <a:ext cx="0" cy="0"/>
          <a:chOff x="0" y="0"/>
          <a:chExt cx="0" cy="0"/>
        </a:xfrm>
      </p:grpSpPr>
      <p:sp>
        <p:nvSpPr>
          <p:cNvPr id="15" name="Rectangle 14"/>
          <p:cNvSpPr/>
          <p:nvPr userDrawn="1"/>
        </p:nvSpPr>
        <p:spPr bwMode="gray">
          <a:xfrm>
            <a:off x="238" y="1012086"/>
            <a:ext cx="6400800" cy="3790922"/>
          </a:xfrm>
          <a:prstGeom prst="rect">
            <a:avLst/>
          </a:prstGeom>
          <a:solidFill>
            <a:schemeClr val="accent4"/>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8521" tIns="44260" rIns="88521" bIns="44260" numCol="1" spcCol="0" rtlCol="0" fromWordArt="0" anchor="t" anchorCtr="0" forceAA="0" compatLnSpc="1">
            <a:prstTxWarp prst="textNoShape">
              <a:avLst/>
            </a:prstTxWarp>
            <a:noAutofit/>
          </a:bodyPr>
          <a:lstStyle/>
          <a:p>
            <a:pPr algn="ctr">
              <a:spcBef>
                <a:spcPts val="484"/>
              </a:spcBef>
            </a:pPr>
            <a:endParaRPr lang="en-US" sz="968" dirty="0" err="1" smtClean="0">
              <a:solidFill>
                <a:schemeClr val="bg1"/>
              </a:solidFill>
            </a:endParaRPr>
          </a:p>
        </p:txBody>
      </p:sp>
      <p:grpSp>
        <p:nvGrpSpPr>
          <p:cNvPr id="3" name="Group 2"/>
          <p:cNvGrpSpPr/>
          <p:nvPr userDrawn="1"/>
        </p:nvGrpSpPr>
        <p:grpSpPr bwMode="gray">
          <a:xfrm>
            <a:off x="2866050" y="1030289"/>
            <a:ext cx="3534988" cy="3408490"/>
            <a:chOff x="2866050" y="1030287"/>
            <a:chExt cx="3534988" cy="3408490"/>
          </a:xfrm>
        </p:grpSpPr>
        <p:sp>
          <p:nvSpPr>
            <p:cNvPr id="28" name="Freeform 6"/>
            <p:cNvSpPr>
              <a:spLocks/>
            </p:cNvSpPr>
            <p:nvPr userDrawn="1"/>
          </p:nvSpPr>
          <p:spPr bwMode="gray">
            <a:xfrm>
              <a:off x="2866050" y="2801691"/>
              <a:ext cx="2101665" cy="1637086"/>
            </a:xfrm>
            <a:custGeom>
              <a:avLst/>
              <a:gdLst>
                <a:gd name="T0" fmla="*/ 0 w 1009"/>
                <a:gd name="T1" fmla="*/ 781 h 781"/>
                <a:gd name="T2" fmla="*/ 0 w 1009"/>
                <a:gd name="T3" fmla="*/ 781 h 781"/>
                <a:gd name="T4" fmla="*/ 506 w 1009"/>
                <a:gd name="T5" fmla="*/ 781 h 781"/>
                <a:gd name="T6" fmla="*/ 1009 w 1009"/>
                <a:gd name="T7" fmla="*/ 0 h 781"/>
                <a:gd name="T8" fmla="*/ 503 w 1009"/>
                <a:gd name="T9" fmla="*/ 0 h 781"/>
                <a:gd name="T10" fmla="*/ 0 w 1009"/>
                <a:gd name="T11" fmla="*/ 781 h 781"/>
              </a:gdLst>
              <a:ahLst/>
              <a:cxnLst>
                <a:cxn ang="0">
                  <a:pos x="T0" y="T1"/>
                </a:cxn>
                <a:cxn ang="0">
                  <a:pos x="T2" y="T3"/>
                </a:cxn>
                <a:cxn ang="0">
                  <a:pos x="T4" y="T5"/>
                </a:cxn>
                <a:cxn ang="0">
                  <a:pos x="T6" y="T7"/>
                </a:cxn>
                <a:cxn ang="0">
                  <a:pos x="T8" y="T9"/>
                </a:cxn>
                <a:cxn ang="0">
                  <a:pos x="T10" y="T11"/>
                </a:cxn>
              </a:cxnLst>
              <a:rect l="0" t="0" r="r" b="b"/>
              <a:pathLst>
                <a:path w="1009" h="781">
                  <a:moveTo>
                    <a:pt x="0" y="781"/>
                  </a:moveTo>
                  <a:lnTo>
                    <a:pt x="0" y="781"/>
                  </a:lnTo>
                  <a:lnTo>
                    <a:pt x="506" y="781"/>
                  </a:lnTo>
                  <a:lnTo>
                    <a:pt x="1009" y="0"/>
                  </a:lnTo>
                  <a:lnTo>
                    <a:pt x="503" y="0"/>
                  </a:lnTo>
                  <a:lnTo>
                    <a:pt x="0" y="781"/>
                  </a:lnTo>
                  <a:close/>
                </a:path>
              </a:pathLst>
            </a:custGeom>
            <a:solidFill>
              <a:schemeClr val="accent1">
                <a:lumMod val="5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32"/>
            </a:p>
          </p:txBody>
        </p:sp>
        <p:sp>
          <p:nvSpPr>
            <p:cNvPr id="29" name="Freeform 7"/>
            <p:cNvSpPr>
              <a:spLocks/>
            </p:cNvSpPr>
            <p:nvPr userDrawn="1"/>
          </p:nvSpPr>
          <p:spPr bwMode="gray">
            <a:xfrm>
              <a:off x="4003793" y="1030287"/>
              <a:ext cx="2100085" cy="1638667"/>
            </a:xfrm>
            <a:custGeom>
              <a:avLst/>
              <a:gdLst>
                <a:gd name="T0" fmla="*/ 1008 w 1008"/>
                <a:gd name="T1" fmla="*/ 781 h 781"/>
                <a:gd name="T2" fmla="*/ 1008 w 1008"/>
                <a:gd name="T3" fmla="*/ 781 h 781"/>
                <a:gd name="T4" fmla="*/ 502 w 1008"/>
                <a:gd name="T5" fmla="*/ 781 h 781"/>
                <a:gd name="T6" fmla="*/ 0 w 1008"/>
                <a:gd name="T7" fmla="*/ 0 h 781"/>
                <a:gd name="T8" fmla="*/ 505 w 1008"/>
                <a:gd name="T9" fmla="*/ 0 h 781"/>
                <a:gd name="T10" fmla="*/ 1008 w 1008"/>
                <a:gd name="T11" fmla="*/ 781 h 781"/>
              </a:gdLst>
              <a:ahLst/>
              <a:cxnLst>
                <a:cxn ang="0">
                  <a:pos x="T0" y="T1"/>
                </a:cxn>
                <a:cxn ang="0">
                  <a:pos x="T2" y="T3"/>
                </a:cxn>
                <a:cxn ang="0">
                  <a:pos x="T4" y="T5"/>
                </a:cxn>
                <a:cxn ang="0">
                  <a:pos x="T6" y="T7"/>
                </a:cxn>
                <a:cxn ang="0">
                  <a:pos x="T8" y="T9"/>
                </a:cxn>
                <a:cxn ang="0">
                  <a:pos x="T10" y="T11"/>
                </a:cxn>
              </a:cxnLst>
              <a:rect l="0" t="0" r="r" b="b"/>
              <a:pathLst>
                <a:path w="1008" h="781">
                  <a:moveTo>
                    <a:pt x="1008" y="781"/>
                  </a:moveTo>
                  <a:lnTo>
                    <a:pt x="1008" y="781"/>
                  </a:lnTo>
                  <a:lnTo>
                    <a:pt x="502" y="781"/>
                  </a:lnTo>
                  <a:lnTo>
                    <a:pt x="0" y="0"/>
                  </a:lnTo>
                  <a:lnTo>
                    <a:pt x="505" y="0"/>
                  </a:lnTo>
                  <a:lnTo>
                    <a:pt x="1008" y="781"/>
                  </a:lnTo>
                  <a:close/>
                </a:path>
              </a:pathLst>
            </a:custGeom>
            <a:solidFill>
              <a:schemeClr val="accent1">
                <a:lumMod val="5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32"/>
            </a:p>
          </p:txBody>
        </p:sp>
        <p:sp>
          <p:nvSpPr>
            <p:cNvPr id="30" name="Freeform 5"/>
            <p:cNvSpPr>
              <a:spLocks/>
            </p:cNvSpPr>
            <p:nvPr userDrawn="1"/>
          </p:nvSpPr>
          <p:spPr bwMode="gray">
            <a:xfrm>
              <a:off x="5130476" y="2801691"/>
              <a:ext cx="1270562" cy="1637086"/>
            </a:xfrm>
            <a:custGeom>
              <a:avLst/>
              <a:gdLst/>
              <a:ahLst/>
              <a:cxnLst/>
              <a:rect l="l" t="t" r="r" b="b"/>
              <a:pathLst>
                <a:path w="1270562" h="1637086">
                  <a:moveTo>
                    <a:pt x="0" y="0"/>
                  </a:moveTo>
                  <a:lnTo>
                    <a:pt x="1052918" y="0"/>
                  </a:lnTo>
                  <a:lnTo>
                    <a:pt x="1270562" y="339741"/>
                  </a:lnTo>
                  <a:lnTo>
                    <a:pt x="1270562" y="1637086"/>
                  </a:lnTo>
                  <a:lnTo>
                    <a:pt x="1048748" y="1637086"/>
                  </a:lnTo>
                  <a:close/>
                </a:path>
              </a:pathLst>
            </a:custGeom>
            <a:solidFill>
              <a:schemeClr val="accent1">
                <a:lumMod val="50000"/>
              </a:schemeClr>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32"/>
            </a:p>
          </p:txBody>
        </p:sp>
      </p:grpSp>
      <p:sp>
        <p:nvSpPr>
          <p:cNvPr id="24" name="Rectangle 23"/>
          <p:cNvSpPr/>
          <p:nvPr userDrawn="1"/>
        </p:nvSpPr>
        <p:spPr bwMode="gray">
          <a:xfrm>
            <a:off x="0" y="957156"/>
            <a:ext cx="6400800" cy="83167"/>
          </a:xfrm>
          <a:prstGeom prst="rect">
            <a:avLst/>
          </a:prstGeom>
          <a:solidFill>
            <a:schemeClr val="accent1">
              <a:lumMod val="50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88521" tIns="44260" rIns="88521" bIns="44260" numCol="1" spcCol="0" rtlCol="0" fromWordArt="0" anchor="t" anchorCtr="0" forceAA="0" compatLnSpc="1">
            <a:prstTxWarp prst="textNoShape">
              <a:avLst/>
            </a:prstTxWarp>
            <a:noAutofit/>
          </a:bodyPr>
          <a:lstStyle/>
          <a:p>
            <a:pPr algn="ctr">
              <a:spcBef>
                <a:spcPts val="484"/>
              </a:spcBef>
            </a:pPr>
            <a:endParaRPr lang="en-US" sz="968" dirty="0" err="1" smtClean="0">
              <a:solidFill>
                <a:schemeClr val="bg1"/>
              </a:solidFill>
            </a:endParaRPr>
          </a:p>
        </p:txBody>
      </p:sp>
      <p:pic>
        <p:nvPicPr>
          <p:cNvPr id="19" name="Picture 1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18783" y="272659"/>
            <a:ext cx="1438723" cy="398908"/>
          </a:xfrm>
          <a:prstGeom prst="rect">
            <a:avLst/>
          </a:prstGeom>
        </p:spPr>
      </p:pic>
      <p:sp>
        <p:nvSpPr>
          <p:cNvPr id="4" name="Title 3"/>
          <p:cNvSpPr>
            <a:spLocks noGrp="1"/>
          </p:cNvSpPr>
          <p:nvPr userDrawn="1">
            <p:ph type="title" hasCustomPrompt="1"/>
          </p:nvPr>
        </p:nvSpPr>
        <p:spPr bwMode="gray">
          <a:xfrm>
            <a:off x="571499" y="1928736"/>
            <a:ext cx="3657600" cy="738664"/>
          </a:xfrm>
        </p:spPr>
        <p:txBody>
          <a:bodyPr/>
          <a:lstStyle>
            <a:lvl1pPr>
              <a:defRPr sz="2324" b="0"/>
            </a:lvl1pPr>
          </a:lstStyle>
          <a:p>
            <a:r>
              <a:rPr lang="en-US" dirty="0" smtClean="0"/>
              <a:t>Presentation Title – Arial 24pt Regular, Title Case</a:t>
            </a:r>
          </a:p>
        </p:txBody>
      </p:sp>
      <p:sp>
        <p:nvSpPr>
          <p:cNvPr id="6" name="Text Placeholder 5"/>
          <p:cNvSpPr>
            <a:spLocks noGrp="1"/>
          </p:cNvSpPr>
          <p:nvPr userDrawn="1">
            <p:ph type="body" sz="quarter" idx="20" hasCustomPrompt="1"/>
          </p:nvPr>
        </p:nvSpPr>
        <p:spPr bwMode="gray">
          <a:xfrm>
            <a:off x="571501" y="2797789"/>
            <a:ext cx="2743200" cy="369332"/>
          </a:xfrm>
        </p:spPr>
        <p:txBody>
          <a:bodyPr/>
          <a:lstStyle>
            <a:lvl1pPr marL="0" indent="0">
              <a:spcBef>
                <a:spcPts val="0"/>
              </a:spcBef>
              <a:buNone/>
              <a:defRPr sz="1161" baseline="0">
                <a:solidFill>
                  <a:schemeClr val="accent1"/>
                </a:solidFill>
              </a:defRPr>
            </a:lvl1pPr>
            <a:lvl2pPr marL="110656" indent="0">
              <a:spcBef>
                <a:spcPts val="0"/>
              </a:spcBef>
              <a:buNone/>
              <a:defRPr sz="1161">
                <a:solidFill>
                  <a:schemeClr val="bg1"/>
                </a:solidFill>
              </a:defRPr>
            </a:lvl2pPr>
            <a:lvl3pPr marL="221312" indent="0">
              <a:spcBef>
                <a:spcPts val="0"/>
              </a:spcBef>
              <a:buNone/>
              <a:defRPr sz="1161">
                <a:solidFill>
                  <a:schemeClr val="bg1"/>
                </a:solidFill>
              </a:defRPr>
            </a:lvl3pPr>
            <a:lvl4pPr marL="331968" indent="0">
              <a:spcBef>
                <a:spcPts val="0"/>
              </a:spcBef>
              <a:buNone/>
              <a:defRPr sz="1161">
                <a:solidFill>
                  <a:schemeClr val="bg1"/>
                </a:solidFill>
              </a:defRPr>
            </a:lvl4pPr>
            <a:lvl5pPr marL="442624" indent="0">
              <a:spcBef>
                <a:spcPts val="0"/>
              </a:spcBef>
              <a:buNone/>
              <a:defRPr sz="1161">
                <a:solidFill>
                  <a:schemeClr val="bg1"/>
                </a:solidFill>
              </a:defRPr>
            </a:lvl5pPr>
          </a:lstStyle>
          <a:p>
            <a:pPr lvl="0"/>
            <a:r>
              <a:rPr lang="en-US" dirty="0" smtClean="0"/>
              <a:t>Presentation Subtitle – Arial 12pt Regular, Title Case</a:t>
            </a:r>
          </a:p>
        </p:txBody>
      </p:sp>
      <p:sp>
        <p:nvSpPr>
          <p:cNvPr id="25" name="Rectangle 24"/>
          <p:cNvSpPr/>
          <p:nvPr userDrawn="1"/>
        </p:nvSpPr>
        <p:spPr bwMode="gray">
          <a:xfrm>
            <a:off x="0" y="4438778"/>
            <a:ext cx="6400800" cy="361824"/>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8521" tIns="44260" rIns="88521" bIns="44260" numCol="1" spcCol="0" rtlCol="0" fromWordArt="0" anchor="t" anchorCtr="0" forceAA="0" compatLnSpc="1">
            <a:prstTxWarp prst="textNoShape">
              <a:avLst/>
            </a:prstTxWarp>
            <a:noAutofit/>
          </a:bodyPr>
          <a:lstStyle/>
          <a:p>
            <a:pPr algn="ctr">
              <a:spcBef>
                <a:spcPts val="484"/>
              </a:spcBef>
            </a:pPr>
            <a:endParaRPr lang="en-US" sz="968" dirty="0" err="1" smtClean="0">
              <a:solidFill>
                <a:schemeClr val="bg1"/>
              </a:solidFill>
            </a:endParaRPr>
          </a:p>
        </p:txBody>
      </p:sp>
    </p:spTree>
    <p:extLst>
      <p:ext uri="{BB962C8B-B14F-4D97-AF65-F5344CB8AC3E}">
        <p14:creationId xmlns:p14="http://schemas.microsoft.com/office/powerpoint/2010/main" val="273379483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360" userDrawn="1">
          <p15:clr>
            <a:srgbClr val="FBAE40"/>
          </p15:clr>
        </p15:guide>
        <p15:guide id="2" orient="horz" pos="1681" userDrawn="1">
          <p15:clr>
            <a:srgbClr val="FBAE40"/>
          </p15:clr>
        </p15:guide>
        <p15:guide id="3" orient="horz" pos="1759"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B In-Brief (030117)">
    <p:spTree>
      <p:nvGrpSpPr>
        <p:cNvPr id="1" name=""/>
        <p:cNvGrpSpPr/>
        <p:nvPr/>
      </p:nvGrpSpPr>
      <p:grpSpPr>
        <a:xfrm>
          <a:off x="0" y="0"/>
          <a:ext cx="0" cy="0"/>
          <a:chOff x="0" y="0"/>
          <a:chExt cx="0" cy="0"/>
        </a:xfrm>
      </p:grpSpPr>
      <p:sp>
        <p:nvSpPr>
          <p:cNvPr id="4" name="Slide Number Placeholder 2"/>
          <p:cNvSpPr txBox="1">
            <a:spLocks/>
          </p:cNvSpPr>
          <p:nvPr userDrawn="1"/>
        </p:nvSpPr>
        <p:spPr bwMode="gray">
          <a:xfrm>
            <a:off x="5693925" y="1"/>
            <a:ext cx="706877" cy="255587"/>
          </a:xfrm>
          <a:prstGeom prst="rect">
            <a:avLst/>
          </a:prstGeom>
        </p:spPr>
        <p:txBody>
          <a:bodyPr vert="horz" lIns="44260" tIns="44260" rIns="44260" bIns="4426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z="775" smtClean="0">
                <a:solidFill>
                  <a:schemeClr val="tx1"/>
                </a:solidFill>
              </a:rPr>
              <a:pPr/>
              <a:t>‹#›</a:t>
            </a:fld>
            <a:endParaRPr lang="en-US" sz="775" dirty="0">
              <a:solidFill>
                <a:schemeClr val="tx1"/>
              </a:solidFill>
            </a:endParaRPr>
          </a:p>
        </p:txBody>
      </p:sp>
      <p:sp>
        <p:nvSpPr>
          <p:cNvPr id="35" name="Text Placeholder 1"/>
          <p:cNvSpPr txBox="1">
            <a:spLocks/>
          </p:cNvSpPr>
          <p:nvPr userDrawn="1"/>
        </p:nvSpPr>
        <p:spPr bwMode="gray">
          <a:xfrm>
            <a:off x="6494888" y="1"/>
            <a:ext cx="1672929" cy="1254211"/>
          </a:xfrm>
          <a:prstGeom prst="rect">
            <a:avLst/>
          </a:prstGeom>
          <a:solidFill>
            <a:srgbClr val="009900"/>
          </a:solidFill>
        </p:spPr>
        <p:txBody>
          <a:bodyPr vert="horz" wrap="square" lIns="61964" tIns="44260" rIns="61964" bIns="4426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sz="968" dirty="0">
              <a:solidFill>
                <a:schemeClr val="bg1"/>
              </a:solidFill>
            </a:endParaRPr>
          </a:p>
        </p:txBody>
      </p:sp>
      <p:sp>
        <p:nvSpPr>
          <p:cNvPr id="37" name="TextBox 36"/>
          <p:cNvSpPr txBox="1"/>
          <p:nvPr userDrawn="1"/>
        </p:nvSpPr>
        <p:spPr bwMode="gray">
          <a:xfrm>
            <a:off x="6578475" y="56015"/>
            <a:ext cx="1329852" cy="535916"/>
          </a:xfrm>
          <a:prstGeom prst="rect">
            <a:avLst/>
          </a:prstGeom>
          <a:noFill/>
        </p:spPr>
        <p:txBody>
          <a:bodyPr wrap="square" lIns="0" tIns="0" rIns="0" bIns="0" rtlCol="0">
            <a:spAutoFit/>
          </a:bodyPr>
          <a:lstStyle/>
          <a:p>
            <a:pPr>
              <a:spcBef>
                <a:spcPts val="484"/>
              </a:spcBef>
            </a:pPr>
            <a:r>
              <a:rPr lang="en-US" sz="1161" b="1" dirty="0" smtClean="0">
                <a:solidFill>
                  <a:schemeClr val="bg1"/>
                </a:solidFill>
              </a:rPr>
              <a:t>DO NOT EDIT THIS SLIDE FOR ANY PURPOSE</a:t>
            </a:r>
          </a:p>
        </p:txBody>
      </p:sp>
      <p:sp>
        <p:nvSpPr>
          <p:cNvPr id="38" name="TextBox 37"/>
          <p:cNvSpPr txBox="1"/>
          <p:nvPr userDrawn="1"/>
        </p:nvSpPr>
        <p:spPr bwMode="gray">
          <a:xfrm>
            <a:off x="6578476" y="728347"/>
            <a:ext cx="1480558" cy="421910"/>
          </a:xfrm>
          <a:prstGeom prst="rect">
            <a:avLst/>
          </a:prstGeom>
          <a:noFill/>
        </p:spPr>
        <p:txBody>
          <a:bodyPr wrap="square" lIns="0" tIns="0" rIns="0" bIns="0" rtlCol="0">
            <a:spAutoFit/>
          </a:bodyPr>
          <a:lstStyle/>
          <a:p>
            <a:pPr>
              <a:spcBef>
                <a:spcPts val="484"/>
              </a:spcBef>
            </a:pPr>
            <a:r>
              <a:rPr lang="en-US" sz="775" dirty="0" smtClean="0">
                <a:solidFill>
                  <a:schemeClr val="bg1"/>
                </a:solidFill>
              </a:rPr>
              <a:t>If an edit is necessary,</a:t>
            </a:r>
            <a:br>
              <a:rPr lang="en-US" sz="775" dirty="0" smtClean="0">
                <a:solidFill>
                  <a:schemeClr val="bg1"/>
                </a:solidFill>
              </a:rPr>
            </a:br>
            <a:r>
              <a:rPr lang="en-US" sz="775" dirty="0" smtClean="0">
                <a:solidFill>
                  <a:schemeClr val="bg1"/>
                </a:solidFill>
              </a:rPr>
              <a:t>please contact:</a:t>
            </a:r>
          </a:p>
          <a:p>
            <a:pPr>
              <a:spcBef>
                <a:spcPts val="484"/>
              </a:spcBef>
            </a:pPr>
            <a:r>
              <a:rPr lang="en-US" sz="775" b="1" dirty="0" smtClean="0">
                <a:solidFill>
                  <a:schemeClr val="bg1"/>
                </a:solidFill>
              </a:rPr>
              <a:t>DSS_Template@advisory.com</a:t>
            </a:r>
            <a:endParaRPr lang="en-US" sz="775" b="1" i="1" dirty="0">
              <a:solidFill>
                <a:schemeClr val="bg1"/>
              </a:solidFill>
            </a:endParaRPr>
          </a:p>
        </p:txBody>
      </p:sp>
      <p:sp>
        <p:nvSpPr>
          <p:cNvPr id="34" name="Text Placeholder 1"/>
          <p:cNvSpPr txBox="1">
            <a:spLocks/>
          </p:cNvSpPr>
          <p:nvPr userDrawn="1"/>
        </p:nvSpPr>
        <p:spPr bwMode="gray">
          <a:xfrm>
            <a:off x="6494889" y="1355454"/>
            <a:ext cx="1320762" cy="267723"/>
          </a:xfrm>
          <a:prstGeom prst="rect">
            <a:avLst/>
          </a:prstGeom>
          <a:solidFill>
            <a:srgbClr val="009900"/>
          </a:solidFill>
        </p:spPr>
        <p:txBody>
          <a:bodyPr vert="horz" wrap="square" lIns="61964" tIns="44260" rIns="61964" bIns="4426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sz="968" dirty="0">
              <a:solidFill>
                <a:schemeClr val="bg1"/>
              </a:solidFill>
            </a:endParaRPr>
          </a:p>
        </p:txBody>
      </p:sp>
      <p:sp>
        <p:nvSpPr>
          <p:cNvPr id="39" name="TextBox 38"/>
          <p:cNvSpPr txBox="1"/>
          <p:nvPr userDrawn="1"/>
        </p:nvSpPr>
        <p:spPr bwMode="gray">
          <a:xfrm>
            <a:off x="6578475" y="1411466"/>
            <a:ext cx="1329852" cy="148952"/>
          </a:xfrm>
          <a:prstGeom prst="rect">
            <a:avLst/>
          </a:prstGeom>
          <a:noFill/>
        </p:spPr>
        <p:txBody>
          <a:bodyPr wrap="square" lIns="0" tIns="0" rIns="0" bIns="0" rtlCol="0">
            <a:spAutoFit/>
          </a:bodyPr>
          <a:lstStyle/>
          <a:p>
            <a:pPr>
              <a:spcBef>
                <a:spcPts val="484"/>
              </a:spcBef>
            </a:pPr>
            <a:r>
              <a:rPr lang="en-US" sz="872" b="1" dirty="0" smtClean="0">
                <a:solidFill>
                  <a:schemeClr val="bg1"/>
                </a:solidFill>
              </a:rPr>
              <a:t>Updated</a:t>
            </a:r>
            <a:r>
              <a:rPr lang="en-US" sz="968" b="1" dirty="0" smtClean="0">
                <a:solidFill>
                  <a:schemeClr val="bg1"/>
                </a:solidFill>
              </a:rPr>
              <a:t>: </a:t>
            </a:r>
            <a:r>
              <a:rPr lang="en-US" sz="872" b="0" dirty="0" smtClean="0">
                <a:solidFill>
                  <a:schemeClr val="bg1"/>
                </a:solidFill>
              </a:rPr>
              <a:t>03/01/2017</a:t>
            </a:r>
          </a:p>
        </p:txBody>
      </p:sp>
      <p:sp>
        <p:nvSpPr>
          <p:cNvPr id="41" name="TextBox 40"/>
          <p:cNvSpPr txBox="1"/>
          <p:nvPr userDrawn="1"/>
        </p:nvSpPr>
        <p:spPr bwMode="gray">
          <a:xfrm>
            <a:off x="2202568" y="1035576"/>
            <a:ext cx="3916254" cy="2507033"/>
          </a:xfrm>
          <a:prstGeom prst="rect">
            <a:avLst/>
          </a:prstGeom>
          <a:noFill/>
        </p:spPr>
        <p:txBody>
          <a:bodyPr wrap="square" lIns="0" tIns="0" rIns="0" bIns="0" rtlCol="0">
            <a:spAutoFit/>
          </a:bodyPr>
          <a:lstStyle/>
          <a:p>
            <a:pPr marL="1522627">
              <a:spcBef>
                <a:spcPts val="484"/>
              </a:spcBef>
              <a:tabLst>
                <a:tab pos="1550722" algn="l"/>
              </a:tabLst>
            </a:pPr>
            <a:r>
              <a:rPr lang="en-US" sz="726" dirty="0" smtClean="0">
                <a:latin typeface="Arial" panose="020B0604020202020204" pitchFamily="34" charset="0"/>
                <a:cs typeface="Arial" panose="020B0604020202020204" pitchFamily="34" charset="0"/>
              </a:rPr>
              <a:t>WHERE WE RUN THE DEEPEST</a:t>
            </a:r>
          </a:p>
          <a:p>
            <a:pPr marL="1416398">
              <a:spcBef>
                <a:spcPts val="484"/>
              </a:spcBef>
              <a:tabLst>
                <a:tab pos="1381664" algn="l"/>
              </a:tabLst>
            </a:pPr>
            <a:r>
              <a:rPr lang="en-US" sz="726" dirty="0" smtClean="0">
                <a:latin typeface="Arial" panose="020B0604020202020204" pitchFamily="34" charset="0"/>
                <a:cs typeface="Arial" panose="020B0604020202020204" pitchFamily="34" charset="0"/>
              </a:rPr>
              <a:t>In </a:t>
            </a:r>
            <a:r>
              <a:rPr lang="en-US" sz="726" dirty="0">
                <a:latin typeface="Arial" panose="020B0604020202020204" pitchFamily="34" charset="0"/>
                <a:cs typeface="Arial" panose="020B0604020202020204" pitchFamily="34" charset="0"/>
              </a:rPr>
              <a:t>three critical areas, we run even deeper, </a:t>
            </a:r>
            <a:r>
              <a:rPr lang="en-US" sz="726" dirty="0" smtClean="0">
                <a:latin typeface="Arial" panose="020B0604020202020204" pitchFamily="34" charset="0"/>
                <a:cs typeface="Arial" panose="020B0604020202020204" pitchFamily="34" charset="0"/>
              </a:rPr>
              <a:t>providing</a:t>
            </a:r>
          </a:p>
          <a:p>
            <a:pPr marL="1327873">
              <a:tabLst>
                <a:tab pos="1274082" algn="l"/>
              </a:tabLst>
            </a:pPr>
            <a:r>
              <a:rPr lang="en-US" sz="726" dirty="0" smtClean="0">
                <a:latin typeface="Arial" panose="020B0604020202020204" pitchFamily="34" charset="0"/>
                <a:cs typeface="Arial" panose="020B0604020202020204" pitchFamily="34" charset="0"/>
              </a:rPr>
              <a:t>you with</a:t>
            </a:r>
            <a:r>
              <a:rPr lang="en-US" sz="726" dirty="0">
                <a:latin typeface="Arial" panose="020B0604020202020204" pitchFamily="34" charset="0"/>
                <a:cs typeface="Arial" panose="020B0604020202020204" pitchFamily="34" charset="0"/>
              </a:rPr>
              <a:t> the </a:t>
            </a:r>
            <a:r>
              <a:rPr lang="en-US" sz="726" b="1" dirty="0">
                <a:latin typeface="Arial" panose="020B0604020202020204" pitchFamily="34" charset="0"/>
                <a:cs typeface="Arial" panose="020B0604020202020204" pitchFamily="34" charset="0"/>
              </a:rPr>
              <a:t>technology</a:t>
            </a:r>
            <a:r>
              <a:rPr lang="en-US" sz="726" dirty="0">
                <a:latin typeface="Arial" panose="020B0604020202020204" pitchFamily="34" charset="0"/>
                <a:cs typeface="Arial" panose="020B0604020202020204" pitchFamily="34" charset="0"/>
              </a:rPr>
              <a:t> and </a:t>
            </a:r>
            <a:r>
              <a:rPr lang="en-US" sz="726" b="1" dirty="0">
                <a:latin typeface="Arial" panose="020B0604020202020204" pitchFamily="34" charset="0"/>
                <a:cs typeface="Arial" panose="020B0604020202020204" pitchFamily="34" charset="0"/>
              </a:rPr>
              <a:t>consulting</a:t>
            </a:r>
            <a:r>
              <a:rPr lang="en-US" sz="726" dirty="0">
                <a:latin typeface="Arial" panose="020B0604020202020204" pitchFamily="34" charset="0"/>
                <a:cs typeface="Arial" panose="020B0604020202020204" pitchFamily="34" charset="0"/>
              </a:rPr>
              <a:t> </a:t>
            </a:r>
            <a:r>
              <a:rPr lang="en-US" sz="726" dirty="0" smtClean="0">
                <a:latin typeface="Arial" panose="020B0604020202020204" pitchFamily="34" charset="0"/>
                <a:cs typeface="Arial" panose="020B0604020202020204" pitchFamily="34" charset="0"/>
              </a:rPr>
              <a:t>solutions</a:t>
            </a:r>
            <a:endParaRPr lang="en-US" sz="726" dirty="0">
              <a:latin typeface="Arial" panose="020B0604020202020204" pitchFamily="34" charset="0"/>
              <a:cs typeface="Arial" panose="020B0604020202020204" pitchFamily="34" charset="0"/>
            </a:endParaRPr>
          </a:p>
          <a:p>
            <a:pPr marL="1257053">
              <a:tabLst>
                <a:tab pos="1274082" algn="l"/>
              </a:tabLst>
            </a:pPr>
            <a:r>
              <a:rPr lang="en-US" sz="726" dirty="0" smtClean="0">
                <a:latin typeface="Arial" panose="020B0604020202020204" pitchFamily="34" charset="0"/>
                <a:cs typeface="Arial" panose="020B0604020202020204" pitchFamily="34" charset="0"/>
              </a:rPr>
              <a:t>needed to hardwire </a:t>
            </a:r>
            <a:r>
              <a:rPr lang="en-US" sz="726" dirty="0">
                <a:latin typeface="Arial" panose="020B0604020202020204" pitchFamily="34" charset="0"/>
                <a:cs typeface="Arial" panose="020B0604020202020204" pitchFamily="34" charset="0"/>
              </a:rPr>
              <a:t>best practices.</a:t>
            </a:r>
          </a:p>
          <a:p>
            <a:pPr marL="1026888">
              <a:spcBef>
                <a:spcPts val="1936"/>
              </a:spcBef>
            </a:pPr>
            <a:r>
              <a:rPr lang="en-US" sz="872" dirty="0">
                <a:latin typeface="Arial" panose="020B0604020202020204" pitchFamily="34" charset="0"/>
                <a:cs typeface="Arial" panose="020B0604020202020204" pitchFamily="34" charset="0"/>
              </a:rPr>
              <a:t>Drive </a:t>
            </a:r>
            <a:r>
              <a:rPr lang="en-US" sz="872" dirty="0" smtClean="0">
                <a:latin typeface="Arial" panose="020B0604020202020204" pitchFamily="34" charset="0"/>
                <a:cs typeface="Arial" panose="020B0604020202020204" pitchFamily="34" charset="0"/>
              </a:rPr>
              <a:t>Health </a:t>
            </a:r>
            <a:r>
              <a:rPr lang="en-US" sz="872" dirty="0">
                <a:latin typeface="Arial" panose="020B0604020202020204" pitchFamily="34" charset="0"/>
                <a:cs typeface="Arial" panose="020B0604020202020204" pitchFamily="34" charset="0"/>
              </a:rPr>
              <a:t>System </a:t>
            </a:r>
            <a:r>
              <a:rPr lang="en-US" sz="872" b="1" dirty="0" smtClean="0">
                <a:latin typeface="Arial" panose="020B0604020202020204" pitchFamily="34" charset="0"/>
                <a:cs typeface="Arial" panose="020B0604020202020204" pitchFamily="34" charset="0"/>
              </a:rPr>
              <a:t>GROWTH</a:t>
            </a:r>
            <a:endParaRPr lang="en-US" sz="872" b="1" dirty="0">
              <a:latin typeface="Arial" panose="020B0604020202020204" pitchFamily="34" charset="0"/>
              <a:cs typeface="Arial" panose="020B0604020202020204" pitchFamily="34" charset="0"/>
            </a:endParaRPr>
          </a:p>
          <a:p>
            <a:pPr marL="902953">
              <a:spcBef>
                <a:spcPts val="484"/>
              </a:spcBef>
            </a:pPr>
            <a:r>
              <a:rPr lang="en-US" sz="726" dirty="0">
                <a:latin typeface="Arial" panose="020B0604020202020204" pitchFamily="34" charset="0"/>
                <a:cs typeface="Arial" panose="020B0604020202020204" pitchFamily="34" charset="0"/>
              </a:rPr>
              <a:t>Attract and retain the patients you aspire to serve by offering </a:t>
            </a:r>
            <a:r>
              <a:rPr lang="en-US" sz="726" dirty="0" smtClean="0">
                <a:latin typeface="Arial" panose="020B0604020202020204" pitchFamily="34" charset="0"/>
                <a:cs typeface="Arial" panose="020B0604020202020204" pitchFamily="34" charset="0"/>
              </a:rPr>
              <a:t>the</a:t>
            </a:r>
          </a:p>
          <a:p>
            <a:pPr marL="831458"/>
            <a:r>
              <a:rPr lang="en-US" sz="726" dirty="0" smtClean="0">
                <a:latin typeface="Arial" panose="020B0604020202020204" pitchFamily="34" charset="0"/>
                <a:cs typeface="Arial" panose="020B0604020202020204" pitchFamily="34" charset="0"/>
              </a:rPr>
              <a:t>care network</a:t>
            </a:r>
            <a:r>
              <a:rPr lang="en-US" sz="726" dirty="0">
                <a:latin typeface="Arial" panose="020B0604020202020204" pitchFamily="34" charset="0"/>
                <a:cs typeface="Arial" panose="020B0604020202020204" pitchFamily="34" charset="0"/>
              </a:rPr>
              <a:t>, access, and experience they need.</a:t>
            </a:r>
          </a:p>
          <a:p>
            <a:pPr marL="607072">
              <a:spcBef>
                <a:spcPts val="1936"/>
              </a:spcBef>
            </a:pPr>
            <a:r>
              <a:rPr lang="en-US" sz="872" dirty="0">
                <a:latin typeface="Arial" panose="020B0604020202020204" pitchFamily="34" charset="0"/>
                <a:cs typeface="Arial" panose="020B0604020202020204" pitchFamily="34" charset="0"/>
              </a:rPr>
              <a:t>Reduce </a:t>
            </a:r>
            <a:r>
              <a:rPr lang="en-US" sz="872" b="1" dirty="0" smtClean="0">
                <a:latin typeface="Arial" panose="020B0604020202020204" pitchFamily="34" charset="0"/>
                <a:cs typeface="Arial" panose="020B0604020202020204" pitchFamily="34" charset="0"/>
              </a:rPr>
              <a:t>CARE</a:t>
            </a:r>
            <a:r>
              <a:rPr lang="en-US" sz="872" dirty="0" smtClean="0">
                <a:latin typeface="Arial" panose="020B0604020202020204" pitchFamily="34" charset="0"/>
                <a:cs typeface="Arial" panose="020B0604020202020204" pitchFamily="34" charset="0"/>
              </a:rPr>
              <a:t> </a:t>
            </a:r>
            <a:r>
              <a:rPr lang="en-US" sz="872" b="1" dirty="0" smtClean="0">
                <a:latin typeface="Arial" panose="020B0604020202020204" pitchFamily="34" charset="0"/>
                <a:cs typeface="Arial" panose="020B0604020202020204" pitchFamily="34" charset="0"/>
              </a:rPr>
              <a:t>VARIATION</a:t>
            </a:r>
            <a:endParaRPr lang="en-US" sz="872" b="1" dirty="0">
              <a:latin typeface="Arial" panose="020B0604020202020204" pitchFamily="34" charset="0"/>
              <a:cs typeface="Arial" panose="020B0604020202020204" pitchFamily="34" charset="0"/>
            </a:endParaRPr>
          </a:p>
          <a:p>
            <a:pPr marL="486887">
              <a:spcBef>
                <a:spcPts val="484"/>
              </a:spcBef>
            </a:pPr>
            <a:r>
              <a:rPr lang="en-US" sz="726" dirty="0">
                <a:latin typeface="Arial" panose="020B0604020202020204" pitchFamily="34" charset="0"/>
                <a:cs typeface="Arial" panose="020B0604020202020204" pitchFamily="34" charset="0"/>
              </a:rPr>
              <a:t>Improve quality and outcomes and lower costs by </a:t>
            </a:r>
            <a:r>
              <a:rPr lang="en-US" sz="726" dirty="0" smtClean="0">
                <a:latin typeface="Arial" panose="020B0604020202020204" pitchFamily="34" charset="0"/>
                <a:cs typeface="Arial" panose="020B0604020202020204" pitchFamily="34" charset="0"/>
              </a:rPr>
              <a:t>eliminating unwarranted</a:t>
            </a:r>
          </a:p>
          <a:p>
            <a:pPr marL="407214"/>
            <a:r>
              <a:rPr lang="en-US" sz="726" dirty="0" smtClean="0">
                <a:latin typeface="Arial" panose="020B0604020202020204" pitchFamily="34" charset="0"/>
                <a:cs typeface="Arial" panose="020B0604020202020204" pitchFamily="34" charset="0"/>
              </a:rPr>
              <a:t>deviation </a:t>
            </a:r>
            <a:r>
              <a:rPr lang="en-US" sz="726" dirty="0">
                <a:latin typeface="Arial" panose="020B0604020202020204" pitchFamily="34" charset="0"/>
                <a:cs typeface="Arial" panose="020B0604020202020204" pitchFamily="34" charset="0"/>
              </a:rPr>
              <a:t>from the best standard of care.</a:t>
            </a:r>
          </a:p>
          <a:p>
            <a:pPr marL="164448">
              <a:spcBef>
                <a:spcPts val="1936"/>
              </a:spcBef>
              <a:tabLst>
                <a:tab pos="164448" algn="l"/>
              </a:tabLst>
            </a:pPr>
            <a:r>
              <a:rPr lang="en-US" sz="872" dirty="0">
                <a:latin typeface="Arial" panose="020B0604020202020204" pitchFamily="34" charset="0"/>
                <a:cs typeface="Arial" panose="020B0604020202020204" pitchFamily="34" charset="0"/>
              </a:rPr>
              <a:t>Optimize the </a:t>
            </a:r>
            <a:r>
              <a:rPr lang="en-US" sz="872" b="1" dirty="0" smtClean="0">
                <a:latin typeface="Arial" panose="020B0604020202020204" pitchFamily="34" charset="0"/>
                <a:cs typeface="Arial" panose="020B0604020202020204" pitchFamily="34" charset="0"/>
              </a:rPr>
              <a:t>REVENUE CYCLE</a:t>
            </a:r>
          </a:p>
          <a:p>
            <a:pPr marL="70820">
              <a:spcBef>
                <a:spcPts val="484"/>
              </a:spcBef>
            </a:pPr>
            <a:r>
              <a:rPr lang="en-US" sz="726" dirty="0" smtClean="0">
                <a:latin typeface="Arial" panose="020B0604020202020204" pitchFamily="34" charset="0"/>
                <a:cs typeface="Arial" panose="020B0604020202020204" pitchFamily="34" charset="0"/>
              </a:rPr>
              <a:t>Sustain </a:t>
            </a:r>
            <a:r>
              <a:rPr lang="en-US" sz="726" dirty="0">
                <a:latin typeface="Arial" panose="020B0604020202020204" pitchFamily="34" charset="0"/>
                <a:cs typeface="Arial" panose="020B0604020202020204" pitchFamily="34" charset="0"/>
              </a:rPr>
              <a:t>the financial stability necessary to serve your </a:t>
            </a:r>
            <a:r>
              <a:rPr lang="en-US" sz="726" dirty="0" smtClean="0">
                <a:latin typeface="Arial" panose="020B0604020202020204" pitchFamily="34" charset="0"/>
                <a:cs typeface="Arial" panose="020B0604020202020204" pitchFamily="34" charset="0"/>
              </a:rPr>
              <a:t>community by </a:t>
            </a:r>
            <a:r>
              <a:rPr lang="en-US" sz="726" dirty="0">
                <a:latin typeface="Arial" panose="020B0604020202020204" pitchFamily="34" charset="0"/>
                <a:cs typeface="Arial" panose="020B0604020202020204" pitchFamily="34" charset="0"/>
              </a:rPr>
              <a:t>making </a:t>
            </a:r>
            <a:r>
              <a:rPr lang="en-US" sz="726" dirty="0" smtClean="0">
                <a:latin typeface="Arial" panose="020B0604020202020204" pitchFamily="34" charset="0"/>
                <a:cs typeface="Arial" panose="020B0604020202020204" pitchFamily="34" charset="0"/>
              </a:rPr>
              <a:t>sure</a:t>
            </a:r>
          </a:p>
          <a:p>
            <a:r>
              <a:rPr lang="en-US" sz="726" dirty="0" smtClean="0">
                <a:latin typeface="Arial" panose="020B0604020202020204" pitchFamily="34" charset="0"/>
                <a:cs typeface="Arial" panose="020B0604020202020204" pitchFamily="34" charset="0"/>
              </a:rPr>
              <a:t>you</a:t>
            </a:r>
            <a:r>
              <a:rPr lang="en-US" sz="726" dirty="0">
                <a:latin typeface="Arial" panose="020B0604020202020204" pitchFamily="34" charset="0"/>
                <a:cs typeface="Arial" panose="020B0604020202020204" pitchFamily="34" charset="0"/>
              </a:rPr>
              <a:t> are paid efficiently for services rendered.</a:t>
            </a:r>
            <a:endParaRPr lang="en-US" sz="726" dirty="0" smtClean="0"/>
          </a:p>
        </p:txBody>
      </p:sp>
      <p:pic>
        <p:nvPicPr>
          <p:cNvPr id="49" name="Picture 4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20319" y="228313"/>
            <a:ext cx="1133856" cy="314378"/>
          </a:xfrm>
          <a:prstGeom prst="rect">
            <a:avLst/>
          </a:prstGeom>
          <a:noFill/>
          <a:ln>
            <a:noFill/>
          </a:ln>
        </p:spPr>
      </p:pic>
      <p:grpSp>
        <p:nvGrpSpPr>
          <p:cNvPr id="50" name="Group 49"/>
          <p:cNvGrpSpPr/>
          <p:nvPr userDrawn="1"/>
        </p:nvGrpSpPr>
        <p:grpSpPr bwMode="gray">
          <a:xfrm>
            <a:off x="652894" y="4018423"/>
            <a:ext cx="952357" cy="502708"/>
            <a:chOff x="652892" y="4018422"/>
            <a:chExt cx="952357" cy="502708"/>
          </a:xfrm>
        </p:grpSpPr>
        <p:sp>
          <p:nvSpPr>
            <p:cNvPr id="51" name="TextBox 50"/>
            <p:cNvSpPr txBox="1"/>
            <p:nvPr/>
          </p:nvSpPr>
          <p:spPr bwMode="gray">
            <a:xfrm>
              <a:off x="652892" y="4327487"/>
              <a:ext cx="952357" cy="193643"/>
            </a:xfrm>
            <a:prstGeom prst="rect">
              <a:avLst/>
            </a:prstGeom>
            <a:noFill/>
          </p:spPr>
          <p:txBody>
            <a:bodyPr wrap="square" lIns="0" tIns="0" rIns="0" bIns="0" rtlCol="0">
              <a:spAutoFit/>
            </a:bodyPr>
            <a:lstStyle/>
            <a:p>
              <a:pPr>
                <a:spcBef>
                  <a:spcPts val="484"/>
                </a:spcBef>
              </a:pPr>
              <a:r>
                <a:rPr lang="en-US" sz="629" dirty="0"/>
                <a:t>health care organizations in our membership</a:t>
              </a:r>
              <a:endParaRPr lang="en-US" sz="629" dirty="0" smtClean="0"/>
            </a:p>
          </p:txBody>
        </p:sp>
        <p:sp>
          <p:nvSpPr>
            <p:cNvPr id="52" name="TextBox 51"/>
            <p:cNvSpPr txBox="1"/>
            <p:nvPr/>
          </p:nvSpPr>
          <p:spPr bwMode="gray">
            <a:xfrm>
              <a:off x="652892" y="4018422"/>
              <a:ext cx="892013" cy="297902"/>
            </a:xfrm>
            <a:prstGeom prst="rect">
              <a:avLst/>
            </a:prstGeom>
            <a:noFill/>
          </p:spPr>
          <p:txBody>
            <a:bodyPr wrap="square" lIns="0" tIns="0" rIns="0" bIns="0" rtlCol="0">
              <a:spAutoFit/>
            </a:bodyPr>
            <a:lstStyle/>
            <a:p>
              <a:pPr>
                <a:spcBef>
                  <a:spcPts val="484"/>
                </a:spcBef>
              </a:pPr>
              <a:r>
                <a:rPr lang="en-US" sz="1936" dirty="0" smtClean="0">
                  <a:solidFill>
                    <a:schemeClr val="accent6"/>
                  </a:solidFill>
                </a:rPr>
                <a:t>4,000</a:t>
              </a:r>
              <a:r>
                <a:rPr lang="en-US" sz="1936" baseline="30000" dirty="0" smtClean="0">
                  <a:solidFill>
                    <a:schemeClr val="accent6"/>
                  </a:solidFill>
                </a:rPr>
                <a:t>+</a:t>
              </a:r>
              <a:endParaRPr lang="en-US" sz="1936" dirty="0" smtClean="0">
                <a:solidFill>
                  <a:schemeClr val="accent6"/>
                </a:solidFill>
              </a:endParaRPr>
            </a:p>
          </p:txBody>
        </p:sp>
      </p:grpSp>
      <p:pic>
        <p:nvPicPr>
          <p:cNvPr id="53" name="Picture 5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787132" y="346579"/>
            <a:ext cx="2293520" cy="99167"/>
          </a:xfrm>
          <a:prstGeom prst="rect">
            <a:avLst/>
          </a:prstGeom>
        </p:spPr>
      </p:pic>
      <p:grpSp>
        <p:nvGrpSpPr>
          <p:cNvPr id="54" name="Group 53"/>
          <p:cNvGrpSpPr/>
          <p:nvPr userDrawn="1"/>
        </p:nvGrpSpPr>
        <p:grpSpPr bwMode="gray">
          <a:xfrm>
            <a:off x="4486047" y="4018421"/>
            <a:ext cx="1258884" cy="405886"/>
            <a:chOff x="4486045" y="4018422"/>
            <a:chExt cx="1258883" cy="405886"/>
          </a:xfrm>
        </p:grpSpPr>
        <p:sp>
          <p:nvSpPr>
            <p:cNvPr id="55" name="TextBox 54"/>
            <p:cNvSpPr txBox="1"/>
            <p:nvPr/>
          </p:nvSpPr>
          <p:spPr bwMode="gray">
            <a:xfrm>
              <a:off x="4486045" y="4327487"/>
              <a:ext cx="1258883" cy="96821"/>
            </a:xfrm>
            <a:prstGeom prst="rect">
              <a:avLst/>
            </a:prstGeom>
            <a:noFill/>
          </p:spPr>
          <p:txBody>
            <a:bodyPr wrap="square" lIns="0" tIns="0" rIns="0" bIns="0" rtlCol="0">
              <a:spAutoFit/>
            </a:bodyPr>
            <a:lstStyle/>
            <a:p>
              <a:pPr>
                <a:spcBef>
                  <a:spcPts val="484"/>
                </a:spcBef>
              </a:pPr>
              <a:r>
                <a:rPr lang="en-US" sz="629" dirty="0"/>
                <a:t>health care leaders in our network</a:t>
              </a:r>
              <a:endParaRPr lang="en-US" sz="629" dirty="0" smtClean="0"/>
            </a:p>
          </p:txBody>
        </p:sp>
        <p:sp>
          <p:nvSpPr>
            <p:cNvPr id="56" name="TextBox 55"/>
            <p:cNvSpPr txBox="1"/>
            <p:nvPr/>
          </p:nvSpPr>
          <p:spPr bwMode="gray">
            <a:xfrm>
              <a:off x="4490808" y="4018422"/>
              <a:ext cx="1052322" cy="297902"/>
            </a:xfrm>
            <a:prstGeom prst="rect">
              <a:avLst/>
            </a:prstGeom>
            <a:noFill/>
          </p:spPr>
          <p:txBody>
            <a:bodyPr wrap="square" lIns="0" tIns="0" rIns="0" bIns="0" rtlCol="0">
              <a:spAutoFit/>
            </a:bodyPr>
            <a:lstStyle/>
            <a:p>
              <a:pPr>
                <a:spcBef>
                  <a:spcPts val="484"/>
                </a:spcBef>
              </a:pPr>
              <a:r>
                <a:rPr lang="en-US" sz="1936" dirty="0" smtClean="0">
                  <a:solidFill>
                    <a:schemeClr val="accent6"/>
                  </a:solidFill>
                </a:rPr>
                <a:t>250,000</a:t>
              </a:r>
              <a:r>
                <a:rPr lang="en-US" sz="1936" baseline="30000" dirty="0" smtClean="0">
                  <a:solidFill>
                    <a:schemeClr val="accent6"/>
                  </a:solidFill>
                </a:rPr>
                <a:t>+</a:t>
              </a:r>
            </a:p>
          </p:txBody>
        </p:sp>
      </p:grpSp>
      <p:grpSp>
        <p:nvGrpSpPr>
          <p:cNvPr id="57" name="Group 56"/>
          <p:cNvGrpSpPr/>
          <p:nvPr userDrawn="1"/>
        </p:nvGrpSpPr>
        <p:grpSpPr bwMode="gray">
          <a:xfrm>
            <a:off x="2462674" y="4018421"/>
            <a:ext cx="1165949" cy="405886"/>
            <a:chOff x="2453050" y="4018422"/>
            <a:chExt cx="1165949" cy="405886"/>
          </a:xfrm>
        </p:grpSpPr>
        <p:sp>
          <p:nvSpPr>
            <p:cNvPr id="58" name="TextBox 57"/>
            <p:cNvSpPr txBox="1"/>
            <p:nvPr/>
          </p:nvSpPr>
          <p:spPr bwMode="gray">
            <a:xfrm>
              <a:off x="2469718" y="4327487"/>
              <a:ext cx="1149281" cy="96821"/>
            </a:xfrm>
            <a:prstGeom prst="rect">
              <a:avLst/>
            </a:prstGeom>
            <a:noFill/>
          </p:spPr>
          <p:txBody>
            <a:bodyPr wrap="square" lIns="0" tIns="0" rIns="0" bIns="0" rtlCol="0">
              <a:spAutoFit/>
            </a:bodyPr>
            <a:lstStyle/>
            <a:p>
              <a:pPr>
                <a:spcBef>
                  <a:spcPts val="484"/>
                </a:spcBef>
              </a:pPr>
              <a:r>
                <a:rPr lang="en-US" sz="629" dirty="0"/>
                <a:t>in documented ROI each year</a:t>
              </a:r>
              <a:endParaRPr lang="en-US" sz="629" dirty="0" smtClean="0"/>
            </a:p>
          </p:txBody>
        </p:sp>
        <p:sp>
          <p:nvSpPr>
            <p:cNvPr id="59" name="TextBox 58"/>
            <p:cNvSpPr txBox="1"/>
            <p:nvPr/>
          </p:nvSpPr>
          <p:spPr bwMode="gray">
            <a:xfrm>
              <a:off x="2453050" y="4018422"/>
              <a:ext cx="1110016" cy="297902"/>
            </a:xfrm>
            <a:prstGeom prst="rect">
              <a:avLst/>
            </a:prstGeom>
            <a:noFill/>
          </p:spPr>
          <p:txBody>
            <a:bodyPr wrap="square" lIns="0" tIns="0" rIns="0" bIns="0" rtlCol="0">
              <a:spAutoFit/>
            </a:bodyPr>
            <a:lstStyle/>
            <a:p>
              <a:pPr>
                <a:spcBef>
                  <a:spcPts val="484"/>
                </a:spcBef>
              </a:pPr>
              <a:r>
                <a:rPr lang="en-US" sz="1936" dirty="0" smtClean="0">
                  <a:solidFill>
                    <a:schemeClr val="accent6"/>
                  </a:solidFill>
                </a:rPr>
                <a:t>$2 billion</a:t>
              </a:r>
              <a:r>
                <a:rPr lang="en-US" sz="1936" baseline="30000" dirty="0" smtClean="0">
                  <a:solidFill>
                    <a:schemeClr val="accent6"/>
                  </a:solidFill>
                </a:rPr>
                <a:t>+</a:t>
              </a:r>
              <a:endParaRPr lang="en-US" sz="1936" dirty="0">
                <a:solidFill>
                  <a:schemeClr val="accent6"/>
                </a:solidFill>
              </a:endParaRPr>
            </a:p>
          </p:txBody>
        </p:sp>
      </p:grpSp>
      <p:grpSp>
        <p:nvGrpSpPr>
          <p:cNvPr id="60" name="Group 59"/>
          <p:cNvGrpSpPr/>
          <p:nvPr userDrawn="1"/>
        </p:nvGrpSpPr>
        <p:grpSpPr bwMode="gray">
          <a:xfrm>
            <a:off x="0" y="730533"/>
            <a:ext cx="3752990" cy="3146488"/>
            <a:chOff x="0" y="730531"/>
            <a:chExt cx="3752990" cy="3146488"/>
          </a:xfrm>
        </p:grpSpPr>
        <p:sp>
          <p:nvSpPr>
            <p:cNvPr id="61" name="Rectangle 27"/>
            <p:cNvSpPr/>
            <p:nvPr/>
          </p:nvSpPr>
          <p:spPr bwMode="gray">
            <a:xfrm>
              <a:off x="0" y="730531"/>
              <a:ext cx="3752990" cy="3146488"/>
            </a:xfrm>
            <a:custGeom>
              <a:avLst/>
              <a:gdLst/>
              <a:ahLst/>
              <a:cxnLst/>
              <a:rect l="l" t="t" r="r" b="b"/>
              <a:pathLst>
                <a:path w="3752990" h="3146488">
                  <a:moveTo>
                    <a:pt x="0" y="0"/>
                  </a:moveTo>
                  <a:lnTo>
                    <a:pt x="3752990" y="0"/>
                  </a:lnTo>
                  <a:lnTo>
                    <a:pt x="3752990" y="1331"/>
                  </a:lnTo>
                  <a:lnTo>
                    <a:pt x="1728610" y="3146488"/>
                  </a:lnTo>
                  <a:lnTo>
                    <a:pt x="0" y="3146488"/>
                  </a:lnTo>
                  <a:close/>
                </a:path>
              </a:pathLst>
            </a:custGeom>
            <a:solidFill>
              <a:srgbClr val="9EACB8"/>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484"/>
                </a:spcBef>
              </a:pPr>
              <a:endParaRPr lang="en-US" sz="968" dirty="0" err="1" smtClean="0">
                <a:solidFill>
                  <a:schemeClr val="bg1"/>
                </a:solidFill>
              </a:endParaRPr>
            </a:p>
          </p:txBody>
        </p:sp>
        <p:sp>
          <p:nvSpPr>
            <p:cNvPr id="62" name="Rectangle 26"/>
            <p:cNvSpPr/>
            <p:nvPr/>
          </p:nvSpPr>
          <p:spPr bwMode="gray">
            <a:xfrm>
              <a:off x="0" y="730531"/>
              <a:ext cx="3592716" cy="3146488"/>
            </a:xfrm>
            <a:custGeom>
              <a:avLst/>
              <a:gdLst/>
              <a:ahLst/>
              <a:cxnLst/>
              <a:rect l="l" t="t" r="r" b="b"/>
              <a:pathLst>
                <a:path w="3592716" h="3146488">
                  <a:moveTo>
                    <a:pt x="0" y="0"/>
                  </a:moveTo>
                  <a:lnTo>
                    <a:pt x="3592716" y="0"/>
                  </a:lnTo>
                  <a:lnTo>
                    <a:pt x="3592716" y="1331"/>
                  </a:lnTo>
                  <a:lnTo>
                    <a:pt x="1568336" y="3146488"/>
                  </a:lnTo>
                  <a:lnTo>
                    <a:pt x="0" y="3146488"/>
                  </a:lnTo>
                  <a:close/>
                </a:path>
              </a:pathLst>
            </a:custGeom>
            <a:solidFill>
              <a:srgbClr val="BBC6CD"/>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484"/>
                </a:spcBef>
              </a:pPr>
              <a:endParaRPr lang="en-US" sz="968" dirty="0" err="1" smtClean="0">
                <a:solidFill>
                  <a:schemeClr val="bg1"/>
                </a:solidFill>
              </a:endParaRPr>
            </a:p>
          </p:txBody>
        </p:sp>
        <p:sp>
          <p:nvSpPr>
            <p:cNvPr id="63" name="Rectangle 12"/>
            <p:cNvSpPr/>
            <p:nvPr/>
          </p:nvSpPr>
          <p:spPr bwMode="gray">
            <a:xfrm>
              <a:off x="0" y="730531"/>
              <a:ext cx="3433989" cy="3146488"/>
            </a:xfrm>
            <a:custGeom>
              <a:avLst/>
              <a:gdLst/>
              <a:ahLst/>
              <a:cxnLst/>
              <a:rect l="l" t="t" r="r" b="b"/>
              <a:pathLst>
                <a:path w="3433989" h="3146488">
                  <a:moveTo>
                    <a:pt x="0" y="0"/>
                  </a:moveTo>
                  <a:lnTo>
                    <a:pt x="3433989" y="0"/>
                  </a:lnTo>
                  <a:lnTo>
                    <a:pt x="3433989" y="1331"/>
                  </a:lnTo>
                  <a:lnTo>
                    <a:pt x="1409609" y="3146488"/>
                  </a:lnTo>
                  <a:lnTo>
                    <a:pt x="0" y="3146488"/>
                  </a:lnTo>
                  <a:close/>
                </a:path>
              </a:pathLst>
            </a:custGeom>
            <a:solidFill>
              <a:srgbClr val="D5DCE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484"/>
                </a:spcBef>
              </a:pPr>
              <a:endParaRPr lang="en-US" sz="968" dirty="0" err="1" smtClean="0">
                <a:solidFill>
                  <a:schemeClr val="bg1"/>
                </a:solidFill>
              </a:endParaRPr>
            </a:p>
          </p:txBody>
        </p:sp>
      </p:grpSp>
      <p:cxnSp>
        <p:nvCxnSpPr>
          <p:cNvPr id="64" name="Straight Connector 63"/>
          <p:cNvCxnSpPr/>
          <p:nvPr userDrawn="1"/>
        </p:nvCxnSpPr>
        <p:spPr bwMode="gray">
          <a:xfrm>
            <a:off x="2913418" y="2420595"/>
            <a:ext cx="274320" cy="0"/>
          </a:xfrm>
          <a:prstGeom prst="line">
            <a:avLst/>
          </a:prstGeom>
          <a:ln w="1270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userDrawn="1"/>
        </p:nvCxnSpPr>
        <p:spPr bwMode="gray">
          <a:xfrm>
            <a:off x="3342621" y="1737806"/>
            <a:ext cx="274320" cy="0"/>
          </a:xfrm>
          <a:prstGeom prst="line">
            <a:avLst/>
          </a:prstGeom>
          <a:ln w="1270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userDrawn="1"/>
        </p:nvCxnSpPr>
        <p:spPr bwMode="gray">
          <a:xfrm>
            <a:off x="2460824" y="3104252"/>
            <a:ext cx="274320" cy="0"/>
          </a:xfrm>
          <a:prstGeom prst="line">
            <a:avLst/>
          </a:prstGeom>
          <a:ln w="1270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userDrawn="1"/>
        </p:nvCxnSpPr>
        <p:spPr bwMode="gray">
          <a:xfrm>
            <a:off x="320320" y="2083700"/>
            <a:ext cx="274320" cy="0"/>
          </a:xfrm>
          <a:prstGeom prst="line">
            <a:avLst/>
          </a:prstGeom>
          <a:ln w="1270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68" name="TextBox 67"/>
          <p:cNvSpPr txBox="1"/>
          <p:nvPr userDrawn="1"/>
        </p:nvSpPr>
        <p:spPr bwMode="gray">
          <a:xfrm>
            <a:off x="320321" y="1035577"/>
            <a:ext cx="2184445" cy="510909"/>
          </a:xfrm>
          <a:prstGeom prst="rect">
            <a:avLst/>
          </a:prstGeom>
          <a:noFill/>
        </p:spPr>
        <p:txBody>
          <a:bodyPr wrap="square" lIns="0" tIns="0" rIns="0" bIns="0" rtlCol="0">
            <a:spAutoFit/>
          </a:bodyPr>
          <a:lstStyle/>
          <a:p>
            <a:pPr>
              <a:spcBef>
                <a:spcPts val="484"/>
              </a:spcBef>
              <a:tabLst>
                <a:tab pos="1550722" algn="l"/>
              </a:tabLst>
            </a:pPr>
            <a:r>
              <a:rPr lang="en-US" sz="726" dirty="0" smtClean="0">
                <a:latin typeface="Arial" panose="020B0604020202020204" pitchFamily="34" charset="0"/>
                <a:cs typeface="Arial" panose="020B0604020202020204" pitchFamily="34" charset="0"/>
              </a:rPr>
              <a:t>AT THE CORE</a:t>
            </a:r>
          </a:p>
          <a:p>
            <a:pPr>
              <a:spcBef>
                <a:spcPts val="484"/>
              </a:spcBef>
              <a:tabLst>
                <a:tab pos="1381664" algn="l"/>
              </a:tabLst>
            </a:pPr>
            <a:r>
              <a:rPr lang="en-US" sz="726" dirty="0">
                <a:latin typeface="Arial" panose="020B0604020202020204" pitchFamily="34" charset="0"/>
                <a:cs typeface="Arial" panose="020B0604020202020204" pitchFamily="34" charset="0"/>
              </a:rPr>
              <a:t>For 35+ years, our </a:t>
            </a:r>
            <a:r>
              <a:rPr lang="en-US" sz="726" b="1" dirty="0">
                <a:latin typeface="Arial" panose="020B0604020202020204" pitchFamily="34" charset="0"/>
                <a:cs typeface="Arial" panose="020B0604020202020204" pitchFamily="34" charset="0"/>
              </a:rPr>
              <a:t>research</a:t>
            </a:r>
            <a:r>
              <a:rPr lang="en-US" sz="726" dirty="0">
                <a:latin typeface="Arial" panose="020B0604020202020204" pitchFamily="34" charset="0"/>
                <a:cs typeface="Arial" panose="020B0604020202020204" pitchFamily="34" charset="0"/>
              </a:rPr>
              <a:t> has been the health care industry’s guiding light, bringing members closer to best practice performance</a:t>
            </a:r>
            <a:r>
              <a:rPr lang="en-US" sz="726" dirty="0" smtClean="0">
                <a:latin typeface="Arial" panose="020B0604020202020204" pitchFamily="34" charset="0"/>
                <a:cs typeface="Arial" panose="020B0604020202020204" pitchFamily="34" charset="0"/>
              </a:rPr>
              <a:t>.</a:t>
            </a:r>
            <a:endParaRPr lang="en-US" sz="726" dirty="0" smtClean="0"/>
          </a:p>
        </p:txBody>
      </p:sp>
      <p:sp>
        <p:nvSpPr>
          <p:cNvPr id="69" name="TextBox 68"/>
          <p:cNvSpPr txBox="1"/>
          <p:nvPr userDrawn="1"/>
        </p:nvSpPr>
        <p:spPr bwMode="gray">
          <a:xfrm>
            <a:off x="320319" y="2155877"/>
            <a:ext cx="1812496" cy="645113"/>
          </a:xfrm>
          <a:prstGeom prst="rect">
            <a:avLst/>
          </a:prstGeom>
          <a:noFill/>
        </p:spPr>
        <p:txBody>
          <a:bodyPr wrap="square" lIns="0" tIns="0" rIns="0" bIns="0" rtlCol="0">
            <a:spAutoFit/>
          </a:bodyPr>
          <a:lstStyle/>
          <a:p>
            <a:pPr>
              <a:spcBef>
                <a:spcPts val="1742"/>
              </a:spcBef>
            </a:pPr>
            <a:r>
              <a:rPr lang="en-US" sz="872" b="1" dirty="0" smtClean="0">
                <a:latin typeface="Arial" panose="020B0604020202020204" pitchFamily="34" charset="0"/>
                <a:cs typeface="Arial" panose="020B0604020202020204" pitchFamily="34" charset="0"/>
              </a:rPr>
              <a:t>RESEARCH </a:t>
            </a:r>
            <a:r>
              <a:rPr lang="en-US" sz="872" dirty="0" smtClean="0">
                <a:latin typeface="Arial" panose="020B0604020202020204" pitchFamily="34" charset="0"/>
                <a:cs typeface="Arial" panose="020B0604020202020204" pitchFamily="34" charset="0"/>
              </a:rPr>
              <a:t>Platform</a:t>
            </a:r>
            <a:endParaRPr lang="en-US" sz="872" b="1" dirty="0" smtClean="0">
              <a:latin typeface="Arial" panose="020B0604020202020204" pitchFamily="34" charset="0"/>
              <a:cs typeface="Arial" panose="020B0604020202020204" pitchFamily="34" charset="0"/>
            </a:endParaRPr>
          </a:p>
          <a:p>
            <a:pPr>
              <a:spcBef>
                <a:spcPts val="484"/>
              </a:spcBef>
            </a:pPr>
            <a:r>
              <a:rPr lang="en-US" sz="726" dirty="0">
                <a:latin typeface="Arial" panose="020B0604020202020204" pitchFamily="34" charset="0"/>
                <a:cs typeface="Arial" panose="020B0604020202020204" pitchFamily="34" charset="0"/>
              </a:rPr>
              <a:t>Every major player in your </a:t>
            </a:r>
            <a:r>
              <a:rPr lang="en-US" sz="726" dirty="0" smtClean="0">
                <a:latin typeface="Arial" panose="020B0604020202020204" pitchFamily="34" charset="0"/>
                <a:cs typeface="Arial" panose="020B0604020202020204" pitchFamily="34" charset="0"/>
              </a:rPr>
              <a:t>health </a:t>
            </a:r>
            <a:r>
              <a:rPr lang="en-US" sz="726" dirty="0">
                <a:latin typeface="Arial" panose="020B0604020202020204" pitchFamily="34" charset="0"/>
                <a:cs typeface="Arial" panose="020B0604020202020204" pitchFamily="34" charset="0"/>
              </a:rPr>
              <a:t>care organization gets a direct line to the industry’s most‑needed insights </a:t>
            </a:r>
            <a:r>
              <a:rPr lang="en-US" sz="726" dirty="0" smtClean="0">
                <a:latin typeface="Arial" panose="020B0604020202020204" pitchFamily="34" charset="0"/>
                <a:cs typeface="Arial" panose="020B0604020202020204" pitchFamily="34" charset="0"/>
              </a:rPr>
              <a:t>and</a:t>
            </a:r>
            <a:br>
              <a:rPr lang="en-US" sz="726" dirty="0" smtClean="0">
                <a:latin typeface="Arial" panose="020B0604020202020204" pitchFamily="34" charset="0"/>
                <a:cs typeface="Arial" panose="020B0604020202020204" pitchFamily="34" charset="0"/>
              </a:rPr>
            </a:br>
            <a:r>
              <a:rPr lang="en-US" sz="726" dirty="0" smtClean="0">
                <a:latin typeface="Arial" panose="020B0604020202020204" pitchFamily="34" charset="0"/>
                <a:cs typeface="Arial" panose="020B0604020202020204" pitchFamily="34" charset="0"/>
              </a:rPr>
              <a:t>most-successful </a:t>
            </a:r>
            <a:r>
              <a:rPr lang="en-US" sz="726" dirty="0">
                <a:latin typeface="Arial" panose="020B0604020202020204" pitchFamily="34" charset="0"/>
                <a:cs typeface="Arial" panose="020B0604020202020204" pitchFamily="34" charset="0"/>
              </a:rPr>
              <a:t>ideas.</a:t>
            </a:r>
            <a:endParaRPr lang="en-US" sz="726" dirty="0" smtClean="0"/>
          </a:p>
        </p:txBody>
      </p:sp>
    </p:spTree>
    <p:extLst>
      <p:ext uri="{BB962C8B-B14F-4D97-AF65-F5344CB8AC3E}">
        <p14:creationId xmlns:p14="http://schemas.microsoft.com/office/powerpoint/2010/main" val="3198043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oad Map (Editable)">
    <p:bg bwMode="gray">
      <p:bgPr>
        <a:solidFill>
          <a:schemeClr val="accent4"/>
        </a:solidFill>
        <a:effectLst/>
      </p:bgPr>
    </p:bg>
    <p:spTree>
      <p:nvGrpSpPr>
        <p:cNvPr id="1" name=""/>
        <p:cNvGrpSpPr/>
        <p:nvPr/>
      </p:nvGrpSpPr>
      <p:grpSpPr>
        <a:xfrm>
          <a:off x="0" y="0"/>
          <a:ext cx="0" cy="0"/>
          <a:chOff x="0" y="0"/>
          <a:chExt cx="0" cy="0"/>
        </a:xfrm>
      </p:grpSpPr>
      <p:sp>
        <p:nvSpPr>
          <p:cNvPr id="11" name="Rectangle 10"/>
          <p:cNvSpPr/>
          <p:nvPr userDrawn="1"/>
        </p:nvSpPr>
        <p:spPr bwMode="gray">
          <a:xfrm rot="10800000">
            <a:off x="5015829" y="1"/>
            <a:ext cx="843487" cy="346342"/>
          </a:xfrm>
          <a:prstGeom prst="rect">
            <a:avLst/>
          </a:prstGeom>
          <a:solidFill>
            <a:schemeClr val="accent6"/>
          </a:solidFill>
          <a:ln w="19050" cap="sq" cmpd="sng" algn="ctr">
            <a:noFill/>
            <a:prstDash val="solid"/>
            <a:miter lim="800000"/>
          </a:ln>
          <a:effectLst/>
        </p:spPr>
        <p:txBody>
          <a:bodyPr rot="0" spcFirstLastPara="0" vert="horz" wrap="square" lIns="88521" tIns="44260" rIns="88521" bIns="44260" numCol="1" spcCol="0" rtlCol="0" fromWordArt="0" anchor="t" anchorCtr="0" forceAA="0" compatLnSpc="1">
            <a:prstTxWarp prst="textNoShape">
              <a:avLst/>
            </a:prstTxWarp>
            <a:noAutofit/>
          </a:bodyPr>
          <a:lstStyle/>
          <a:p>
            <a:pPr algn="ctr"/>
            <a:endParaRPr lang="en-US" sz="968" dirty="0"/>
          </a:p>
        </p:txBody>
      </p:sp>
      <p:cxnSp>
        <p:nvCxnSpPr>
          <p:cNvPr id="24" name="Straight Connector 23"/>
          <p:cNvCxnSpPr/>
          <p:nvPr userDrawn="1"/>
        </p:nvCxnSpPr>
        <p:spPr bwMode="gray">
          <a:xfrm>
            <a:off x="863781" y="3942474"/>
            <a:ext cx="4673238" cy="0"/>
          </a:xfrm>
          <a:prstGeom prst="line">
            <a:avLst/>
          </a:prstGeom>
          <a:noFill/>
          <a:ln w="6350" cap="flat" cmpd="sng" algn="ctr">
            <a:solidFill>
              <a:schemeClr val="bg1"/>
            </a:solidFill>
            <a:prstDash val="solid"/>
            <a:miter lim="800000"/>
          </a:ln>
          <a:effectLst/>
        </p:spPr>
      </p:cxnSp>
      <p:sp>
        <p:nvSpPr>
          <p:cNvPr id="27" name="TextBox 26"/>
          <p:cNvSpPr txBox="1"/>
          <p:nvPr userDrawn="1"/>
        </p:nvSpPr>
        <p:spPr bwMode="gray">
          <a:xfrm>
            <a:off x="5015831" y="142001"/>
            <a:ext cx="843487" cy="134204"/>
          </a:xfrm>
          <a:prstGeom prst="rect">
            <a:avLst/>
          </a:prstGeom>
          <a:noFill/>
        </p:spPr>
        <p:txBody>
          <a:bodyPr wrap="square" lIns="0" tIns="0" rIns="0" bIns="0" rtlCol="0">
            <a:spAutoFit/>
          </a:bodyPr>
          <a:lstStyle/>
          <a:p>
            <a:pPr algn="ctr">
              <a:spcBef>
                <a:spcPts val="484"/>
              </a:spcBef>
            </a:pPr>
            <a:r>
              <a:rPr lang="en-US" sz="872" spc="0" baseline="0" dirty="0" smtClean="0">
                <a:solidFill>
                  <a:schemeClr val="bg1"/>
                </a:solidFill>
                <a:latin typeface="+mj-lt"/>
              </a:rPr>
              <a:t>ROAD MAP</a:t>
            </a:r>
          </a:p>
        </p:txBody>
      </p:sp>
      <p:sp>
        <p:nvSpPr>
          <p:cNvPr id="32" name="Text Placeholder 3"/>
          <p:cNvSpPr>
            <a:spLocks noGrp="1"/>
          </p:cNvSpPr>
          <p:nvPr>
            <p:ph type="body" sz="quarter" idx="13" hasCustomPrompt="1"/>
          </p:nvPr>
        </p:nvSpPr>
        <p:spPr bwMode="gray">
          <a:xfrm>
            <a:off x="1363152" y="1038841"/>
            <a:ext cx="3749040" cy="215444"/>
          </a:xfrm>
        </p:spPr>
        <p:txBody>
          <a:bodyPr anchor="ctr" anchorCtr="0"/>
          <a:lstStyle>
            <a:lvl1pPr marL="0" indent="0">
              <a:spcBef>
                <a:spcPts val="0"/>
              </a:spcBef>
              <a:buNone/>
              <a:defRPr sz="1355">
                <a:solidFill>
                  <a:schemeClr val="bg1"/>
                </a:solidFill>
                <a:latin typeface="+mj-lt"/>
              </a:defRPr>
            </a:lvl1pPr>
            <a:lvl2pPr marL="110656" indent="0">
              <a:buNone/>
              <a:defRPr>
                <a:solidFill>
                  <a:schemeClr val="accent1"/>
                </a:solidFill>
              </a:defRPr>
            </a:lvl2pPr>
            <a:lvl3pPr marL="221312" indent="0">
              <a:buNone/>
              <a:defRPr>
                <a:solidFill>
                  <a:schemeClr val="accent1"/>
                </a:solidFill>
              </a:defRPr>
            </a:lvl3pPr>
            <a:lvl4pPr marL="331968" indent="0">
              <a:buNone/>
              <a:defRPr>
                <a:solidFill>
                  <a:schemeClr val="accent1"/>
                </a:solidFill>
              </a:defRPr>
            </a:lvl4pPr>
            <a:lvl5pPr marL="442624" indent="0">
              <a:buNone/>
              <a:defRPr>
                <a:solidFill>
                  <a:schemeClr val="accent1"/>
                </a:solidFill>
              </a:defRPr>
            </a:lvl5pPr>
          </a:lstStyle>
          <a:p>
            <a:pPr lvl="0"/>
            <a:r>
              <a:rPr lang="en-US" dirty="0" smtClean="0"/>
              <a:t>Section Title – Arial 14pt, White, Title Case</a:t>
            </a:r>
          </a:p>
        </p:txBody>
      </p:sp>
      <p:sp>
        <p:nvSpPr>
          <p:cNvPr id="18" name="Title 17"/>
          <p:cNvSpPr>
            <a:spLocks noGrp="1"/>
          </p:cNvSpPr>
          <p:nvPr>
            <p:ph type="title" hasCustomPrompt="1"/>
          </p:nvPr>
        </p:nvSpPr>
        <p:spPr bwMode="gray">
          <a:xfrm>
            <a:off x="853936" y="1009402"/>
            <a:ext cx="274320" cy="274320"/>
          </a:xfrm>
          <a:prstGeom prst="ellipse">
            <a:avLst/>
          </a:prstGeom>
          <a:solidFill>
            <a:schemeClr val="bg1"/>
          </a:solidFill>
          <a:ln>
            <a:noFill/>
          </a:ln>
        </p:spPr>
        <p:txBody>
          <a:bodyPr wrap="none" anchor="ctr" anchorCtr="1">
            <a:noAutofit/>
          </a:bodyPr>
          <a:lstStyle>
            <a:lvl1pPr>
              <a:defRPr sz="1355" b="0">
                <a:solidFill>
                  <a:schemeClr val="accent6"/>
                </a:solidFill>
              </a:defRPr>
            </a:lvl1pPr>
          </a:lstStyle>
          <a:p>
            <a:r>
              <a:rPr lang="en-US" dirty="0" smtClean="0"/>
              <a:t>#</a:t>
            </a:r>
            <a:endParaRPr lang="en-US" dirty="0"/>
          </a:p>
        </p:txBody>
      </p:sp>
      <p:sp>
        <p:nvSpPr>
          <p:cNvPr id="20" name="Text Placeholder 19"/>
          <p:cNvSpPr>
            <a:spLocks noGrp="1"/>
          </p:cNvSpPr>
          <p:nvPr>
            <p:ph type="body" sz="quarter" idx="17" hasCustomPrompt="1"/>
          </p:nvPr>
        </p:nvSpPr>
        <p:spPr bwMode="gray">
          <a:xfrm>
            <a:off x="853936" y="1588776"/>
            <a:ext cx="274320" cy="276999"/>
          </a:xfrm>
          <a:prstGeom prst="ellipse">
            <a:avLst/>
          </a:prstGeom>
          <a:solidFill>
            <a:schemeClr val="bg1"/>
          </a:solidFill>
          <a:ln>
            <a:noFill/>
          </a:ln>
        </p:spPr>
        <p:txBody>
          <a:bodyPr wrap="none" anchor="ctr" anchorCtr="1">
            <a:noAutofit/>
          </a:bodyPr>
          <a:lstStyle>
            <a:lvl1pPr marL="0" indent="0">
              <a:buNone/>
              <a:defRPr sz="1355">
                <a:solidFill>
                  <a:schemeClr val="accent6"/>
                </a:solidFill>
                <a:latin typeface="+mj-lt"/>
              </a:defRPr>
            </a:lvl1pPr>
          </a:lstStyle>
          <a:p>
            <a:pPr lvl="0"/>
            <a:r>
              <a:rPr lang="en-US" dirty="0" smtClean="0"/>
              <a:t>#</a:t>
            </a:r>
            <a:endParaRPr lang="en-US" dirty="0"/>
          </a:p>
        </p:txBody>
      </p:sp>
      <p:sp>
        <p:nvSpPr>
          <p:cNvPr id="39" name="Text Placeholder 3"/>
          <p:cNvSpPr>
            <a:spLocks noGrp="1"/>
          </p:cNvSpPr>
          <p:nvPr>
            <p:ph type="body" sz="quarter" idx="18" hasCustomPrompt="1"/>
          </p:nvPr>
        </p:nvSpPr>
        <p:spPr bwMode="gray">
          <a:xfrm>
            <a:off x="1363152" y="1650328"/>
            <a:ext cx="3749040" cy="153888"/>
          </a:xfrm>
        </p:spPr>
        <p:txBody>
          <a:bodyPr anchor="ctr" anchorCtr="0"/>
          <a:lstStyle>
            <a:lvl1pPr marL="0" indent="0">
              <a:spcBef>
                <a:spcPts val="0"/>
              </a:spcBef>
              <a:buNone/>
              <a:defRPr sz="968">
                <a:solidFill>
                  <a:schemeClr val="accent1"/>
                </a:solidFill>
                <a:latin typeface="+mn-lt"/>
              </a:defRPr>
            </a:lvl1pPr>
            <a:lvl2pPr marL="110656" indent="0">
              <a:buNone/>
              <a:defRPr>
                <a:solidFill>
                  <a:schemeClr val="accent1"/>
                </a:solidFill>
              </a:defRPr>
            </a:lvl2pPr>
            <a:lvl3pPr marL="221312" indent="0">
              <a:buNone/>
              <a:defRPr>
                <a:solidFill>
                  <a:schemeClr val="accent1"/>
                </a:solidFill>
              </a:defRPr>
            </a:lvl3pPr>
            <a:lvl4pPr marL="331968" indent="0">
              <a:buNone/>
              <a:defRPr>
                <a:solidFill>
                  <a:schemeClr val="accent1"/>
                </a:solidFill>
              </a:defRPr>
            </a:lvl4pPr>
            <a:lvl5pPr marL="442624" indent="0">
              <a:buNone/>
              <a:defRPr>
                <a:solidFill>
                  <a:schemeClr val="accent1"/>
                </a:solidFill>
              </a:defRPr>
            </a:lvl5pPr>
          </a:lstStyle>
          <a:p>
            <a:pPr lvl="0"/>
            <a:r>
              <a:rPr lang="en-US" dirty="0" smtClean="0"/>
              <a:t>Section Title – Arial 10pt Regular, Accent 1, Title Case</a:t>
            </a:r>
          </a:p>
        </p:txBody>
      </p:sp>
      <p:sp>
        <p:nvSpPr>
          <p:cNvPr id="40" name="Text Placeholder 19"/>
          <p:cNvSpPr>
            <a:spLocks noGrp="1"/>
          </p:cNvSpPr>
          <p:nvPr>
            <p:ph type="body" sz="quarter" idx="19" hasCustomPrompt="1"/>
          </p:nvPr>
        </p:nvSpPr>
        <p:spPr bwMode="gray">
          <a:xfrm>
            <a:off x="853936" y="2170826"/>
            <a:ext cx="274320" cy="276999"/>
          </a:xfrm>
          <a:prstGeom prst="ellipse">
            <a:avLst/>
          </a:prstGeom>
          <a:solidFill>
            <a:schemeClr val="bg1"/>
          </a:solidFill>
          <a:ln>
            <a:noFill/>
          </a:ln>
        </p:spPr>
        <p:txBody>
          <a:bodyPr wrap="none" anchor="ctr" anchorCtr="1">
            <a:noAutofit/>
          </a:bodyPr>
          <a:lstStyle>
            <a:lvl1pPr marL="0" indent="0">
              <a:buNone/>
              <a:defRPr sz="1355">
                <a:solidFill>
                  <a:schemeClr val="accent6"/>
                </a:solidFill>
                <a:latin typeface="+mj-lt"/>
              </a:defRPr>
            </a:lvl1pPr>
          </a:lstStyle>
          <a:p>
            <a:pPr lvl="0"/>
            <a:r>
              <a:rPr lang="en-US" dirty="0" smtClean="0"/>
              <a:t>#</a:t>
            </a:r>
            <a:endParaRPr lang="en-US" dirty="0"/>
          </a:p>
        </p:txBody>
      </p:sp>
      <p:sp>
        <p:nvSpPr>
          <p:cNvPr id="41" name="Text Placeholder 3"/>
          <p:cNvSpPr>
            <a:spLocks noGrp="1"/>
          </p:cNvSpPr>
          <p:nvPr>
            <p:ph type="body" sz="quarter" idx="20" hasCustomPrompt="1"/>
          </p:nvPr>
        </p:nvSpPr>
        <p:spPr bwMode="gray">
          <a:xfrm>
            <a:off x="1363152" y="2232378"/>
            <a:ext cx="3749040" cy="153888"/>
          </a:xfrm>
        </p:spPr>
        <p:txBody>
          <a:bodyPr anchor="ctr" anchorCtr="0"/>
          <a:lstStyle>
            <a:lvl1pPr marL="0" indent="0">
              <a:spcBef>
                <a:spcPts val="0"/>
              </a:spcBef>
              <a:buNone/>
              <a:defRPr sz="968">
                <a:solidFill>
                  <a:schemeClr val="accent1"/>
                </a:solidFill>
                <a:latin typeface="+mn-lt"/>
              </a:defRPr>
            </a:lvl1pPr>
            <a:lvl2pPr marL="110656" indent="0">
              <a:buNone/>
              <a:defRPr>
                <a:solidFill>
                  <a:schemeClr val="accent1"/>
                </a:solidFill>
              </a:defRPr>
            </a:lvl2pPr>
            <a:lvl3pPr marL="221312" indent="0">
              <a:buNone/>
              <a:defRPr>
                <a:solidFill>
                  <a:schemeClr val="accent1"/>
                </a:solidFill>
              </a:defRPr>
            </a:lvl3pPr>
            <a:lvl4pPr marL="331968" indent="0">
              <a:buNone/>
              <a:defRPr>
                <a:solidFill>
                  <a:schemeClr val="accent1"/>
                </a:solidFill>
              </a:defRPr>
            </a:lvl4pPr>
            <a:lvl5pPr marL="442624" indent="0">
              <a:buNone/>
              <a:defRPr>
                <a:solidFill>
                  <a:schemeClr val="accent1"/>
                </a:solidFill>
              </a:defRPr>
            </a:lvl5pPr>
          </a:lstStyle>
          <a:p>
            <a:pPr lvl="0"/>
            <a:r>
              <a:rPr lang="en-US" dirty="0" smtClean="0"/>
              <a:t>Section Title – Arial 10pt Regular, Accent 1, Title Case</a:t>
            </a:r>
          </a:p>
        </p:txBody>
      </p:sp>
      <p:sp>
        <p:nvSpPr>
          <p:cNvPr id="42" name="Text Placeholder 19"/>
          <p:cNvSpPr>
            <a:spLocks noGrp="1"/>
          </p:cNvSpPr>
          <p:nvPr>
            <p:ph type="body" sz="quarter" idx="21" hasCustomPrompt="1"/>
          </p:nvPr>
        </p:nvSpPr>
        <p:spPr bwMode="gray">
          <a:xfrm>
            <a:off x="853936" y="2752875"/>
            <a:ext cx="274320" cy="276999"/>
          </a:xfrm>
          <a:prstGeom prst="ellipse">
            <a:avLst/>
          </a:prstGeom>
          <a:solidFill>
            <a:schemeClr val="bg1"/>
          </a:solidFill>
          <a:ln>
            <a:noFill/>
          </a:ln>
        </p:spPr>
        <p:txBody>
          <a:bodyPr wrap="none" anchor="ctr" anchorCtr="1">
            <a:noAutofit/>
          </a:bodyPr>
          <a:lstStyle>
            <a:lvl1pPr marL="0" indent="0">
              <a:buNone/>
              <a:defRPr sz="1355">
                <a:solidFill>
                  <a:schemeClr val="accent6"/>
                </a:solidFill>
                <a:latin typeface="+mj-lt"/>
              </a:defRPr>
            </a:lvl1pPr>
          </a:lstStyle>
          <a:p>
            <a:pPr lvl="0"/>
            <a:r>
              <a:rPr lang="en-US" dirty="0" smtClean="0"/>
              <a:t>#</a:t>
            </a:r>
            <a:endParaRPr lang="en-US" dirty="0"/>
          </a:p>
        </p:txBody>
      </p:sp>
      <p:sp>
        <p:nvSpPr>
          <p:cNvPr id="43" name="Text Placeholder 3"/>
          <p:cNvSpPr>
            <a:spLocks noGrp="1"/>
          </p:cNvSpPr>
          <p:nvPr>
            <p:ph type="body" sz="quarter" idx="22" hasCustomPrompt="1"/>
          </p:nvPr>
        </p:nvSpPr>
        <p:spPr bwMode="gray">
          <a:xfrm>
            <a:off x="1363152" y="2814428"/>
            <a:ext cx="3749040" cy="153888"/>
          </a:xfrm>
        </p:spPr>
        <p:txBody>
          <a:bodyPr anchor="ctr" anchorCtr="0"/>
          <a:lstStyle>
            <a:lvl1pPr marL="0" indent="0">
              <a:spcBef>
                <a:spcPts val="0"/>
              </a:spcBef>
              <a:buNone/>
              <a:defRPr sz="968">
                <a:solidFill>
                  <a:schemeClr val="accent1"/>
                </a:solidFill>
                <a:latin typeface="+mn-lt"/>
              </a:defRPr>
            </a:lvl1pPr>
            <a:lvl2pPr marL="110656" indent="0">
              <a:buNone/>
              <a:defRPr>
                <a:solidFill>
                  <a:schemeClr val="accent1"/>
                </a:solidFill>
              </a:defRPr>
            </a:lvl2pPr>
            <a:lvl3pPr marL="221312" indent="0">
              <a:buNone/>
              <a:defRPr>
                <a:solidFill>
                  <a:schemeClr val="accent1"/>
                </a:solidFill>
              </a:defRPr>
            </a:lvl3pPr>
            <a:lvl4pPr marL="331968" indent="0">
              <a:buNone/>
              <a:defRPr>
                <a:solidFill>
                  <a:schemeClr val="accent1"/>
                </a:solidFill>
              </a:defRPr>
            </a:lvl4pPr>
            <a:lvl5pPr marL="442624" indent="0">
              <a:buNone/>
              <a:defRPr>
                <a:solidFill>
                  <a:schemeClr val="accent1"/>
                </a:solidFill>
              </a:defRPr>
            </a:lvl5pPr>
          </a:lstStyle>
          <a:p>
            <a:pPr lvl="0"/>
            <a:r>
              <a:rPr lang="en-US" dirty="0" smtClean="0"/>
              <a:t>Section Title – Arial 10pt Regular, Accent 1, Title Case</a:t>
            </a:r>
          </a:p>
        </p:txBody>
      </p:sp>
      <p:sp>
        <p:nvSpPr>
          <p:cNvPr id="44" name="Text Placeholder 19"/>
          <p:cNvSpPr>
            <a:spLocks noGrp="1"/>
          </p:cNvSpPr>
          <p:nvPr>
            <p:ph type="body" sz="quarter" idx="23" hasCustomPrompt="1"/>
          </p:nvPr>
        </p:nvSpPr>
        <p:spPr bwMode="gray">
          <a:xfrm>
            <a:off x="853936" y="3334924"/>
            <a:ext cx="274320" cy="276999"/>
          </a:xfrm>
          <a:prstGeom prst="ellipse">
            <a:avLst/>
          </a:prstGeom>
          <a:solidFill>
            <a:schemeClr val="bg1"/>
          </a:solidFill>
          <a:ln>
            <a:noFill/>
          </a:ln>
        </p:spPr>
        <p:txBody>
          <a:bodyPr wrap="none" anchor="ctr" anchorCtr="1">
            <a:noAutofit/>
          </a:bodyPr>
          <a:lstStyle>
            <a:lvl1pPr marL="0" indent="0">
              <a:buNone/>
              <a:defRPr sz="1355">
                <a:solidFill>
                  <a:schemeClr val="accent6"/>
                </a:solidFill>
                <a:latin typeface="+mj-lt"/>
              </a:defRPr>
            </a:lvl1pPr>
          </a:lstStyle>
          <a:p>
            <a:pPr lvl="0"/>
            <a:r>
              <a:rPr lang="en-US" dirty="0" smtClean="0"/>
              <a:t>#</a:t>
            </a:r>
            <a:endParaRPr lang="en-US" dirty="0"/>
          </a:p>
        </p:txBody>
      </p:sp>
      <p:sp>
        <p:nvSpPr>
          <p:cNvPr id="45" name="Text Placeholder 3"/>
          <p:cNvSpPr>
            <a:spLocks noGrp="1"/>
          </p:cNvSpPr>
          <p:nvPr>
            <p:ph type="body" sz="quarter" idx="24" hasCustomPrompt="1"/>
          </p:nvPr>
        </p:nvSpPr>
        <p:spPr bwMode="gray">
          <a:xfrm>
            <a:off x="1363152" y="3396477"/>
            <a:ext cx="3749040" cy="153888"/>
          </a:xfrm>
        </p:spPr>
        <p:txBody>
          <a:bodyPr anchor="ctr" anchorCtr="0"/>
          <a:lstStyle>
            <a:lvl1pPr marL="0" indent="0">
              <a:spcBef>
                <a:spcPts val="0"/>
              </a:spcBef>
              <a:buNone/>
              <a:defRPr sz="968">
                <a:solidFill>
                  <a:schemeClr val="accent1"/>
                </a:solidFill>
                <a:latin typeface="+mn-lt"/>
              </a:defRPr>
            </a:lvl1pPr>
            <a:lvl2pPr marL="110656" indent="0">
              <a:buNone/>
              <a:defRPr>
                <a:solidFill>
                  <a:schemeClr val="accent1"/>
                </a:solidFill>
              </a:defRPr>
            </a:lvl2pPr>
            <a:lvl3pPr marL="221312" indent="0">
              <a:buNone/>
              <a:defRPr>
                <a:solidFill>
                  <a:schemeClr val="accent1"/>
                </a:solidFill>
              </a:defRPr>
            </a:lvl3pPr>
            <a:lvl4pPr marL="331968" indent="0">
              <a:buNone/>
              <a:defRPr>
                <a:solidFill>
                  <a:schemeClr val="accent1"/>
                </a:solidFill>
              </a:defRPr>
            </a:lvl4pPr>
            <a:lvl5pPr marL="442624" indent="0">
              <a:buNone/>
              <a:defRPr>
                <a:solidFill>
                  <a:schemeClr val="accent1"/>
                </a:solidFill>
              </a:defRPr>
            </a:lvl5pPr>
          </a:lstStyle>
          <a:p>
            <a:pPr lvl="0"/>
            <a:r>
              <a:rPr lang="en-US" dirty="0" smtClean="0"/>
              <a:t>Section Title – Arial 10pt Regular, Accent 1, Title Case</a:t>
            </a:r>
          </a:p>
        </p:txBody>
      </p:sp>
      <p:sp>
        <p:nvSpPr>
          <p:cNvPr id="17" name="Slide Number Placeholder 2"/>
          <p:cNvSpPr txBox="1">
            <a:spLocks/>
          </p:cNvSpPr>
          <p:nvPr userDrawn="1"/>
        </p:nvSpPr>
        <p:spPr bwMode="gray">
          <a:xfrm>
            <a:off x="6086963" y="2"/>
            <a:ext cx="313839" cy="184256"/>
          </a:xfrm>
          <a:prstGeom prst="rect">
            <a:avLst/>
          </a:prstGeom>
        </p:spPr>
        <p:txBody>
          <a:bodyPr vert="horz" lIns="44260" tIns="44260" rIns="44260" bIns="4426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z="775" smtClean="0"/>
              <a:pPr/>
              <a:t>‹#›</a:t>
            </a:fld>
            <a:endParaRPr lang="en-US" sz="775" dirty="0"/>
          </a:p>
        </p:txBody>
      </p:sp>
      <p:sp>
        <p:nvSpPr>
          <p:cNvPr id="19" name="Text Placeholder 1"/>
          <p:cNvSpPr txBox="1">
            <a:spLocks/>
          </p:cNvSpPr>
          <p:nvPr userDrawn="1"/>
        </p:nvSpPr>
        <p:spPr bwMode="gray">
          <a:xfrm>
            <a:off x="6469576" y="2"/>
            <a:ext cx="1685883" cy="3504871"/>
          </a:xfrm>
          <a:prstGeom prst="rect">
            <a:avLst/>
          </a:prstGeom>
          <a:solidFill>
            <a:srgbClr val="009900"/>
          </a:solidFill>
        </p:spPr>
        <p:txBody>
          <a:bodyPr vert="horz" wrap="square" lIns="61964" tIns="44260" rIns="61964" bIns="4426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968" b="1" dirty="0" smtClean="0">
                <a:solidFill>
                  <a:schemeClr val="bg1"/>
                </a:solidFill>
              </a:rPr>
              <a:t>How to Use this</a:t>
            </a:r>
            <a:br>
              <a:rPr lang="en-US" sz="968" b="1" dirty="0" smtClean="0">
                <a:solidFill>
                  <a:schemeClr val="bg1"/>
                </a:solidFill>
              </a:rPr>
            </a:br>
            <a:r>
              <a:rPr lang="en-US" sz="968" b="1" dirty="0" smtClean="0">
                <a:solidFill>
                  <a:schemeClr val="bg1"/>
                </a:solidFill>
              </a:rPr>
              <a:t>Editable Road Map</a:t>
            </a:r>
          </a:p>
          <a:p>
            <a:pPr marL="164448" indent="-164448">
              <a:buFont typeface="+mj-lt"/>
              <a:buAutoNum type="arabicPeriod"/>
            </a:pPr>
            <a:r>
              <a:rPr lang="en-US" sz="775" dirty="0" smtClean="0">
                <a:solidFill>
                  <a:schemeClr val="bg1"/>
                </a:solidFill>
              </a:rPr>
              <a:t>Insert a road map layout</a:t>
            </a:r>
          </a:p>
          <a:p>
            <a:pPr marL="164448" indent="-164448">
              <a:buFont typeface="+mj-lt"/>
              <a:buAutoNum type="arabicPeriod"/>
            </a:pPr>
            <a:r>
              <a:rPr lang="en-US" sz="775" dirty="0" smtClean="0">
                <a:solidFill>
                  <a:schemeClr val="bg1"/>
                </a:solidFill>
              </a:rPr>
              <a:t>Determine how many sections are needed</a:t>
            </a:r>
          </a:p>
          <a:p>
            <a:pPr marL="164448" indent="-164448">
              <a:buFont typeface="+mj-lt"/>
              <a:buAutoNum type="arabicPeriod"/>
            </a:pPr>
            <a:r>
              <a:rPr lang="en-US" sz="775" dirty="0" smtClean="0">
                <a:solidFill>
                  <a:schemeClr val="bg1"/>
                </a:solidFill>
              </a:rPr>
              <a:t>If only 3, delete rows 2 and 4. If 4, delete row 5.</a:t>
            </a:r>
          </a:p>
          <a:p>
            <a:pPr marL="164448" indent="-164448">
              <a:buFont typeface="+mj-lt"/>
              <a:buAutoNum type="arabicPeriod"/>
            </a:pPr>
            <a:r>
              <a:rPr lang="en-US" sz="775" dirty="0" smtClean="0">
                <a:solidFill>
                  <a:schemeClr val="bg1"/>
                </a:solidFill>
              </a:rPr>
              <a:t>Change the highlighted section title to Arial Regular 10pt, Accent 1 so all the titles are the exact same font style</a:t>
            </a:r>
          </a:p>
          <a:p>
            <a:pPr marL="164448" indent="-164448">
              <a:buFont typeface="+mj-lt"/>
              <a:buAutoNum type="arabicPeriod"/>
            </a:pPr>
            <a:r>
              <a:rPr lang="en-US" sz="775" dirty="0" smtClean="0">
                <a:solidFill>
                  <a:schemeClr val="bg1"/>
                </a:solidFill>
              </a:rPr>
              <a:t>Type in #’s and section titles for all levels</a:t>
            </a:r>
          </a:p>
          <a:p>
            <a:pPr marL="164448" indent="-164448">
              <a:buFont typeface="+mj-lt"/>
              <a:buAutoNum type="arabicPeriod"/>
            </a:pPr>
            <a:r>
              <a:rPr lang="en-US" sz="775" dirty="0" smtClean="0">
                <a:solidFill>
                  <a:schemeClr val="bg1"/>
                </a:solidFill>
              </a:rPr>
              <a:t>Duplicate the slide so you have a slide for each section</a:t>
            </a:r>
          </a:p>
          <a:p>
            <a:pPr marL="164448" indent="-164448">
              <a:buFont typeface="+mj-lt"/>
              <a:buAutoNum type="arabicPeriod"/>
            </a:pPr>
            <a:r>
              <a:rPr lang="en-US" sz="775" dirty="0" smtClean="0">
                <a:solidFill>
                  <a:schemeClr val="bg1"/>
                </a:solidFill>
              </a:rPr>
              <a:t>On each slide, change the highlighted section title back to Arial Regular 14pt white</a:t>
            </a:r>
          </a:p>
          <a:p>
            <a:pPr marL="0" indent="0">
              <a:spcBef>
                <a:spcPts val="1161"/>
              </a:spcBef>
              <a:buFont typeface="+mj-lt"/>
              <a:buNone/>
            </a:pPr>
            <a:r>
              <a:rPr lang="en-US" sz="872" b="1" dirty="0" smtClean="0">
                <a:solidFill>
                  <a:schemeClr val="bg1"/>
                </a:solidFill>
              </a:rPr>
              <a:t>NEED MORE SECTIONS?</a:t>
            </a:r>
          </a:p>
          <a:p>
            <a:pPr marL="0" indent="0">
              <a:spcBef>
                <a:spcPts val="194"/>
              </a:spcBef>
              <a:buFont typeface="+mj-lt"/>
              <a:buNone/>
            </a:pPr>
            <a:r>
              <a:rPr lang="en-US" sz="726" dirty="0" smtClean="0">
                <a:solidFill>
                  <a:schemeClr val="bg1"/>
                </a:solidFill>
              </a:rPr>
              <a:t>See</a:t>
            </a:r>
            <a:r>
              <a:rPr lang="en-US" sz="726" baseline="0" dirty="0" smtClean="0">
                <a:solidFill>
                  <a:schemeClr val="bg1"/>
                </a:solidFill>
              </a:rPr>
              <a:t> the on-screen GLG for a customizable road map layout that includes 8 levels. It can be inserted into this deck. </a:t>
            </a:r>
            <a:endParaRPr lang="en-US" sz="726" dirty="0">
              <a:solidFill>
                <a:schemeClr val="bg1"/>
              </a:solidFill>
            </a:endParaRPr>
          </a:p>
        </p:txBody>
      </p:sp>
    </p:spTree>
    <p:extLst>
      <p:ext uri="{BB962C8B-B14F-4D97-AF65-F5344CB8AC3E}">
        <p14:creationId xmlns:p14="http://schemas.microsoft.com/office/powerpoint/2010/main" val="75462716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852"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p:bg bwMode="gray">
      <p:bgPr>
        <a:solidFill>
          <a:schemeClr val="accent4"/>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74195" y="568403"/>
            <a:ext cx="1677880" cy="640080"/>
          </a:xfrm>
          <a:prstGeom prst="rect">
            <a:avLst/>
          </a:prstGeom>
        </p:spPr>
      </p:pic>
      <p:sp>
        <p:nvSpPr>
          <p:cNvPr id="2" name="Title 1"/>
          <p:cNvSpPr>
            <a:spLocks noGrp="1"/>
          </p:cNvSpPr>
          <p:nvPr>
            <p:ph type="title" hasCustomPrompt="1"/>
          </p:nvPr>
        </p:nvSpPr>
        <p:spPr bwMode="gray">
          <a:xfrm>
            <a:off x="595175" y="2061431"/>
            <a:ext cx="4114800" cy="664797"/>
          </a:xfrm>
          <a:prstGeom prst="rect">
            <a:avLst/>
          </a:prstGeom>
        </p:spPr>
        <p:txBody>
          <a:bodyPr lIns="0" tIns="0" rIns="0" bIns="0" anchor="b" anchorCtr="0">
            <a:spAutoFit/>
          </a:bodyPr>
          <a:lstStyle>
            <a:lvl1pPr>
              <a:lnSpc>
                <a:spcPct val="90000"/>
              </a:lnSpc>
              <a:defRPr sz="2324" b="0" baseline="0">
                <a:solidFill>
                  <a:schemeClr val="bg1"/>
                </a:solidFill>
              </a:defRPr>
            </a:lvl1pPr>
          </a:lstStyle>
          <a:p>
            <a:r>
              <a:rPr lang="en-US" dirty="0" smtClean="0"/>
              <a:t>Divider Title – Arial 25pt Regular, Title Case</a:t>
            </a:r>
          </a:p>
        </p:txBody>
      </p:sp>
      <p:sp>
        <p:nvSpPr>
          <p:cNvPr id="4" name="Text Placeholder 3"/>
          <p:cNvSpPr>
            <a:spLocks noGrp="1"/>
          </p:cNvSpPr>
          <p:nvPr>
            <p:ph type="body" sz="quarter" idx="19" hasCustomPrompt="1"/>
          </p:nvPr>
        </p:nvSpPr>
        <p:spPr bwMode="gray">
          <a:xfrm>
            <a:off x="595175" y="2827418"/>
            <a:ext cx="4114800" cy="184666"/>
          </a:xfrm>
        </p:spPr>
        <p:txBody>
          <a:bodyPr/>
          <a:lstStyle>
            <a:lvl1pPr marL="0" indent="0">
              <a:spcBef>
                <a:spcPts val="0"/>
              </a:spcBef>
              <a:buNone/>
              <a:defRPr sz="1161">
                <a:solidFill>
                  <a:schemeClr val="accent2"/>
                </a:solidFill>
              </a:defRPr>
            </a:lvl1pPr>
            <a:lvl2pPr marL="110656" indent="0">
              <a:spcBef>
                <a:spcPts val="0"/>
              </a:spcBef>
              <a:buNone/>
              <a:defRPr sz="1065">
                <a:solidFill>
                  <a:schemeClr val="accent1"/>
                </a:solidFill>
              </a:defRPr>
            </a:lvl2pPr>
            <a:lvl3pPr marL="221312" indent="0">
              <a:spcBef>
                <a:spcPts val="0"/>
              </a:spcBef>
              <a:buNone/>
              <a:defRPr sz="1065">
                <a:solidFill>
                  <a:schemeClr val="accent1"/>
                </a:solidFill>
              </a:defRPr>
            </a:lvl3pPr>
            <a:lvl4pPr marL="331968" indent="0">
              <a:spcBef>
                <a:spcPts val="0"/>
              </a:spcBef>
              <a:buNone/>
              <a:defRPr sz="1065">
                <a:solidFill>
                  <a:schemeClr val="accent1"/>
                </a:solidFill>
              </a:defRPr>
            </a:lvl4pPr>
            <a:lvl5pPr marL="442624" indent="0">
              <a:spcBef>
                <a:spcPts val="0"/>
              </a:spcBef>
              <a:buNone/>
              <a:defRPr sz="1065">
                <a:solidFill>
                  <a:schemeClr val="accent1"/>
                </a:solidFill>
              </a:defRPr>
            </a:lvl5pPr>
          </a:lstStyle>
          <a:p>
            <a:pPr lvl="0"/>
            <a:r>
              <a:rPr lang="en-US" dirty="0" smtClean="0"/>
              <a:t>Divider Subtitle – Arial 12pt Regular, Title Case</a:t>
            </a:r>
          </a:p>
        </p:txBody>
      </p:sp>
      <p:sp>
        <p:nvSpPr>
          <p:cNvPr id="7" name="Text Placeholder 6"/>
          <p:cNvSpPr>
            <a:spLocks noGrp="1"/>
          </p:cNvSpPr>
          <p:nvPr>
            <p:ph type="body" sz="quarter" idx="20" hasCustomPrompt="1"/>
          </p:nvPr>
        </p:nvSpPr>
        <p:spPr bwMode="gray">
          <a:xfrm>
            <a:off x="597556" y="3711661"/>
            <a:ext cx="2286001" cy="538609"/>
          </a:xfrm>
        </p:spPr>
        <p:txBody>
          <a:bodyPr/>
          <a:lstStyle>
            <a:lvl1pPr>
              <a:spcBef>
                <a:spcPts val="291"/>
              </a:spcBef>
              <a:defRPr sz="968">
                <a:solidFill>
                  <a:schemeClr val="bg1"/>
                </a:solidFill>
              </a:defRPr>
            </a:lvl1pPr>
            <a:lvl2pPr>
              <a:spcBef>
                <a:spcPts val="291"/>
              </a:spcBef>
              <a:defRPr sz="775">
                <a:solidFill>
                  <a:schemeClr val="bg1"/>
                </a:solidFill>
              </a:defRPr>
            </a:lvl2pPr>
            <a:lvl3pPr>
              <a:spcBef>
                <a:spcPts val="291"/>
              </a:spcBef>
              <a:defRPr sz="775">
                <a:solidFill>
                  <a:schemeClr val="bg1"/>
                </a:solidFill>
              </a:defRPr>
            </a:lvl3pPr>
            <a:lvl4pPr>
              <a:spcBef>
                <a:spcPts val="291"/>
              </a:spcBef>
              <a:defRPr sz="775">
                <a:solidFill>
                  <a:schemeClr val="bg1"/>
                </a:solidFill>
              </a:defRPr>
            </a:lvl4pPr>
            <a:lvl5pPr>
              <a:spcBef>
                <a:spcPts val="291"/>
              </a:spcBef>
              <a:defRPr sz="775">
                <a:solidFill>
                  <a:schemeClr val="bg1"/>
                </a:solidFill>
              </a:defRPr>
            </a:lvl5pPr>
          </a:lstStyle>
          <a:p>
            <a:pPr lvl="0"/>
            <a:r>
              <a:rPr lang="en-US" dirty="0" smtClean="0"/>
              <a:t>Divider Bullet Placement (if needed)</a:t>
            </a:r>
          </a:p>
          <a:p>
            <a:pPr lvl="0"/>
            <a:r>
              <a:rPr lang="en-US" dirty="0" smtClean="0"/>
              <a:t>Divider Bullet Placement (if needed)</a:t>
            </a:r>
          </a:p>
          <a:p>
            <a:pPr lvl="0"/>
            <a:r>
              <a:rPr lang="en-US" dirty="0" smtClean="0"/>
              <a:t>Divider Bullet Placement (if needed)</a:t>
            </a:r>
          </a:p>
        </p:txBody>
      </p:sp>
      <p:sp>
        <p:nvSpPr>
          <p:cNvPr id="16" name="Text Placeholder 15"/>
          <p:cNvSpPr>
            <a:spLocks noGrp="1"/>
          </p:cNvSpPr>
          <p:nvPr>
            <p:ph type="body" sz="quarter" idx="21" hasCustomPrompt="1"/>
          </p:nvPr>
        </p:nvSpPr>
        <p:spPr bwMode="gray">
          <a:xfrm>
            <a:off x="4109974" y="3491876"/>
            <a:ext cx="1240083" cy="189604"/>
          </a:xfrm>
          <a:prstGeom prst="rect">
            <a:avLst/>
          </a:prstGeom>
          <a:solidFill>
            <a:schemeClr val="accent6"/>
          </a:solidFill>
          <a:ln cap="sq">
            <a:noFill/>
            <a:miter lim="800000"/>
          </a:ln>
        </p:spPr>
        <p:txBody>
          <a:bodyPr wrap="none" lIns="45720" tIns="27432" rIns="45720" bIns="27432">
            <a:spAutoFit/>
          </a:bodyPr>
          <a:lstStyle>
            <a:lvl1pPr marL="0" indent="0" algn="r">
              <a:spcBef>
                <a:spcPts val="0"/>
              </a:spcBef>
              <a:buNone/>
              <a:defRPr sz="872" cap="all" spc="0" baseline="0">
                <a:solidFill>
                  <a:schemeClr val="bg1"/>
                </a:solidFill>
                <a:latin typeface="+mj-lt"/>
              </a:defRPr>
            </a:lvl1pPr>
          </a:lstStyle>
          <a:p>
            <a:pPr lvl="0"/>
            <a:r>
              <a:rPr lang="en-US" dirty="0" smtClean="0"/>
              <a:t>Insert break type</a:t>
            </a:r>
          </a:p>
        </p:txBody>
      </p:sp>
      <p:sp>
        <p:nvSpPr>
          <p:cNvPr id="18" name="Text Placeholder 17"/>
          <p:cNvSpPr>
            <a:spLocks noGrp="1"/>
          </p:cNvSpPr>
          <p:nvPr>
            <p:ph type="body" sz="quarter" idx="22" hasCustomPrompt="1"/>
          </p:nvPr>
        </p:nvSpPr>
        <p:spPr bwMode="gray">
          <a:xfrm>
            <a:off x="5397503" y="3171239"/>
            <a:ext cx="685800" cy="1384995"/>
          </a:xfrm>
        </p:spPr>
        <p:txBody>
          <a:bodyPr/>
          <a:lstStyle>
            <a:lvl1pPr marL="0" indent="0" algn="r">
              <a:spcBef>
                <a:spcPts val="0"/>
              </a:spcBef>
              <a:buNone/>
              <a:defRPr sz="8713">
                <a:solidFill>
                  <a:schemeClr val="accent3"/>
                </a:solidFill>
                <a:latin typeface="+mj-lt"/>
              </a:defRPr>
            </a:lvl1pPr>
          </a:lstStyle>
          <a:p>
            <a:pPr lvl="0"/>
            <a:r>
              <a:rPr lang="en-US" dirty="0" smtClean="0"/>
              <a:t>#</a:t>
            </a:r>
            <a:endParaRPr lang="en-US" dirty="0"/>
          </a:p>
        </p:txBody>
      </p:sp>
      <p:sp>
        <p:nvSpPr>
          <p:cNvPr id="12" name="Slide Number Placeholder 2"/>
          <p:cNvSpPr txBox="1">
            <a:spLocks/>
          </p:cNvSpPr>
          <p:nvPr userDrawn="1"/>
        </p:nvSpPr>
        <p:spPr bwMode="gray">
          <a:xfrm>
            <a:off x="6086963" y="2"/>
            <a:ext cx="313839" cy="184256"/>
          </a:xfrm>
          <a:prstGeom prst="rect">
            <a:avLst/>
          </a:prstGeom>
        </p:spPr>
        <p:txBody>
          <a:bodyPr vert="horz" lIns="44260" tIns="44260" rIns="44260" bIns="4426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z="775" smtClean="0"/>
              <a:pPr/>
              <a:t>‹#›</a:t>
            </a:fld>
            <a:endParaRPr lang="en-US" sz="775" dirty="0"/>
          </a:p>
        </p:txBody>
      </p:sp>
      <p:cxnSp>
        <p:nvCxnSpPr>
          <p:cNvPr id="11" name="Straight Connector 10"/>
          <p:cNvCxnSpPr/>
          <p:nvPr userDrawn="1"/>
        </p:nvCxnSpPr>
        <p:spPr bwMode="gray">
          <a:xfrm>
            <a:off x="595174" y="3486806"/>
            <a:ext cx="4754880" cy="0"/>
          </a:xfrm>
          <a:prstGeom prst="line">
            <a:avLst/>
          </a:prstGeom>
          <a:ln w="6350">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3" name="Text Placeholder 1"/>
          <p:cNvSpPr txBox="1">
            <a:spLocks/>
          </p:cNvSpPr>
          <p:nvPr userDrawn="1"/>
        </p:nvSpPr>
        <p:spPr bwMode="gray">
          <a:xfrm>
            <a:off x="6469579" y="3012084"/>
            <a:ext cx="1543781" cy="1713099"/>
          </a:xfrm>
          <a:prstGeom prst="rect">
            <a:avLst/>
          </a:prstGeom>
          <a:solidFill>
            <a:srgbClr val="009900"/>
          </a:solidFill>
        </p:spPr>
        <p:txBody>
          <a:bodyPr vert="horz" wrap="square" lIns="61964" tIns="44260" rIns="61964" bIns="4426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968" b="1" dirty="0" smtClean="0">
                <a:solidFill>
                  <a:schemeClr val="bg1"/>
                </a:solidFill>
              </a:rPr>
              <a:t>What’s a Break Type?</a:t>
            </a:r>
          </a:p>
          <a:p>
            <a:pPr marL="0" indent="0">
              <a:spcBef>
                <a:spcPts val="291"/>
              </a:spcBef>
              <a:buFont typeface="+mj-lt"/>
              <a:buNone/>
            </a:pPr>
            <a:r>
              <a:rPr lang="en-US" sz="775" b="0" dirty="0" smtClean="0">
                <a:solidFill>
                  <a:schemeClr val="bg1"/>
                </a:solidFill>
              </a:rPr>
              <a:t>Break types</a:t>
            </a:r>
            <a:r>
              <a:rPr lang="en-US" sz="775" b="0" baseline="0" dirty="0" smtClean="0">
                <a:solidFill>
                  <a:schemeClr val="bg1"/>
                </a:solidFill>
              </a:rPr>
              <a:t> can be anything that you want to consider the section following the divider as:</a:t>
            </a:r>
          </a:p>
          <a:p>
            <a:pPr marL="113730" indent="-113730">
              <a:spcBef>
                <a:spcPts val="484"/>
              </a:spcBef>
              <a:buFont typeface="Arial" panose="020B0604020202020204" pitchFamily="34" charset="0"/>
              <a:buChar char="•"/>
            </a:pPr>
            <a:r>
              <a:rPr lang="en-US" sz="775" b="0" baseline="0" dirty="0" smtClean="0">
                <a:solidFill>
                  <a:schemeClr val="bg1"/>
                </a:solidFill>
              </a:rPr>
              <a:t>Section</a:t>
            </a:r>
          </a:p>
          <a:p>
            <a:pPr marL="113730" indent="-113730">
              <a:spcBef>
                <a:spcPts val="194"/>
              </a:spcBef>
              <a:buFont typeface="Arial" panose="020B0604020202020204" pitchFamily="34" charset="0"/>
              <a:buChar char="•"/>
            </a:pPr>
            <a:r>
              <a:rPr lang="en-US" sz="775" b="0" baseline="0" dirty="0" smtClean="0">
                <a:solidFill>
                  <a:schemeClr val="bg1"/>
                </a:solidFill>
              </a:rPr>
              <a:t>Chapter</a:t>
            </a:r>
          </a:p>
          <a:p>
            <a:pPr marL="113730" indent="-113730">
              <a:spcBef>
                <a:spcPts val="194"/>
              </a:spcBef>
              <a:buFont typeface="Arial" panose="020B0604020202020204" pitchFamily="34" charset="0"/>
              <a:buChar char="•"/>
            </a:pPr>
            <a:r>
              <a:rPr lang="en-US" sz="775" b="0" baseline="0" dirty="0" smtClean="0">
                <a:solidFill>
                  <a:schemeClr val="bg1"/>
                </a:solidFill>
              </a:rPr>
              <a:t>Essay</a:t>
            </a:r>
          </a:p>
          <a:p>
            <a:pPr marL="113730" indent="-113730">
              <a:spcBef>
                <a:spcPts val="194"/>
              </a:spcBef>
              <a:buFont typeface="Arial" panose="020B0604020202020204" pitchFamily="34" charset="0"/>
              <a:buChar char="•"/>
            </a:pPr>
            <a:r>
              <a:rPr lang="en-US" sz="775" b="0" baseline="0" dirty="0" smtClean="0">
                <a:solidFill>
                  <a:schemeClr val="bg1"/>
                </a:solidFill>
              </a:rPr>
              <a:t>Appendix</a:t>
            </a:r>
          </a:p>
          <a:p>
            <a:pPr marL="113730" indent="-113730">
              <a:spcBef>
                <a:spcPts val="194"/>
              </a:spcBef>
              <a:buFont typeface="Arial" panose="020B0604020202020204" pitchFamily="34" charset="0"/>
              <a:buChar char="•"/>
            </a:pPr>
            <a:r>
              <a:rPr lang="en-US" sz="775" b="0" baseline="0" dirty="0" smtClean="0">
                <a:solidFill>
                  <a:schemeClr val="bg1"/>
                </a:solidFill>
              </a:rPr>
              <a:t>Etc.</a:t>
            </a:r>
          </a:p>
          <a:p>
            <a:pPr marL="0" indent="0">
              <a:spcBef>
                <a:spcPts val="581"/>
              </a:spcBef>
              <a:buFont typeface="Arial" panose="020B0604020202020204" pitchFamily="34" charset="0"/>
              <a:buNone/>
            </a:pPr>
            <a:r>
              <a:rPr lang="en-US" sz="775" b="0" i="1" baseline="0" dirty="0" smtClean="0">
                <a:solidFill>
                  <a:schemeClr val="bg1"/>
                </a:solidFill>
              </a:rPr>
              <a:t>If not needed, you may delete the break type box.</a:t>
            </a:r>
            <a:endParaRPr lang="en-US" sz="775" b="0" i="1" dirty="0">
              <a:solidFill>
                <a:schemeClr val="bg1"/>
              </a:solidFill>
            </a:endParaRPr>
          </a:p>
        </p:txBody>
      </p:sp>
    </p:spTree>
    <p:extLst>
      <p:ext uri="{BB962C8B-B14F-4D97-AF65-F5344CB8AC3E}">
        <p14:creationId xmlns:p14="http://schemas.microsoft.com/office/powerpoint/2010/main" val="997562610"/>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370" userDrawn="1">
          <p15:clr>
            <a:srgbClr val="FBAE40"/>
          </p15:clr>
        </p15:guide>
        <p15:guide id="2" orient="horz" pos="1718" userDrawn="1">
          <p15:clr>
            <a:srgbClr val="FBAE40"/>
          </p15:clr>
        </p15:guide>
        <p15:guide id="3" orient="horz" pos="1779"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tandard">
    <p:bg>
      <p:bgPr>
        <a:solidFill>
          <a:schemeClr val="bg1"/>
        </a:solidFill>
        <a:effectLst/>
      </p:bgPr>
    </p:bg>
    <p:spTree>
      <p:nvGrpSpPr>
        <p:cNvPr id="1" name=""/>
        <p:cNvGrpSpPr/>
        <p:nvPr/>
      </p:nvGrpSpPr>
      <p:grpSpPr>
        <a:xfrm>
          <a:off x="0" y="0"/>
          <a:ext cx="0" cy="0"/>
          <a:chOff x="0" y="0"/>
          <a:chExt cx="0" cy="0"/>
        </a:xfrm>
      </p:grpSpPr>
      <p:pic>
        <p:nvPicPr>
          <p:cNvPr id="20" name="Picture 19" descr="PPT_Onscreen_Banner.jpg"/>
          <p:cNvPicPr>
            <a:picLocks noChangeAspect="1"/>
          </p:cNvPicPr>
          <p:nvPr userDrawn="1"/>
        </p:nvPicPr>
        <p:blipFill>
          <a:blip r:embed="rId2" cstate="print"/>
          <a:stretch>
            <a:fillRect/>
          </a:stretch>
        </p:blipFill>
        <p:spPr bwMode="gray">
          <a:xfrm>
            <a:off x="0" y="0"/>
            <a:ext cx="6400800" cy="640080"/>
          </a:xfrm>
          <a:prstGeom prst="rect">
            <a:avLst/>
          </a:prstGeom>
        </p:spPr>
      </p:pic>
      <p:cxnSp>
        <p:nvCxnSpPr>
          <p:cNvPr id="21" name="Straight Connector 20"/>
          <p:cNvCxnSpPr/>
          <p:nvPr userDrawn="1"/>
        </p:nvCxnSpPr>
        <p:spPr bwMode="gray">
          <a:xfrm>
            <a:off x="0" y="666347"/>
            <a:ext cx="64008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3" name="Title 2"/>
          <p:cNvSpPr>
            <a:spLocks noGrp="1"/>
          </p:cNvSpPr>
          <p:nvPr>
            <p:ph type="title" hasCustomPrompt="1"/>
          </p:nvPr>
        </p:nvSpPr>
        <p:spPr bwMode="gray">
          <a:xfrm>
            <a:off x="320676" y="317905"/>
            <a:ext cx="5759450" cy="276999"/>
          </a:xfrm>
        </p:spPr>
        <p:txBody>
          <a:bodyPr/>
          <a:lstStyle/>
          <a:p>
            <a:r>
              <a:rPr lang="en-US" dirty="0" smtClean="0"/>
              <a:t>Slide Title – Arial 18pt Bold, Use Title Case</a:t>
            </a:r>
          </a:p>
        </p:txBody>
      </p:sp>
      <p:sp>
        <p:nvSpPr>
          <p:cNvPr id="7" name="Text Placeholder 6"/>
          <p:cNvSpPr>
            <a:spLocks noGrp="1"/>
          </p:cNvSpPr>
          <p:nvPr>
            <p:ph type="body" sz="quarter" idx="27" hasCustomPrompt="1"/>
          </p:nvPr>
        </p:nvSpPr>
        <p:spPr bwMode="gray">
          <a:xfrm>
            <a:off x="4389121" y="4623885"/>
            <a:ext cx="2011680" cy="176715"/>
          </a:xfrm>
        </p:spPr>
        <p:txBody>
          <a:bodyPr rIns="45720" bIns="27432" anchor="b" anchorCtr="0"/>
          <a:lstStyle>
            <a:lvl1pPr marL="0" indent="0">
              <a:spcBef>
                <a:spcPts val="0"/>
              </a:spcBef>
              <a:buNone/>
              <a:defRPr sz="484"/>
            </a:lvl1pPr>
            <a:lvl2pPr marL="110656" indent="0">
              <a:spcBef>
                <a:spcPts val="0"/>
              </a:spcBef>
              <a:buNone/>
              <a:defRPr sz="484"/>
            </a:lvl2pPr>
            <a:lvl3pPr marL="221312" indent="0">
              <a:spcBef>
                <a:spcPts val="0"/>
              </a:spcBef>
              <a:buNone/>
              <a:defRPr sz="484"/>
            </a:lvl3pPr>
            <a:lvl4pPr marL="331968" indent="0">
              <a:spcBef>
                <a:spcPts val="0"/>
              </a:spcBef>
              <a:buNone/>
              <a:defRPr sz="484"/>
            </a:lvl4pPr>
            <a:lvl5pPr marL="442624" indent="0">
              <a:spcBef>
                <a:spcPts val="0"/>
              </a:spcBef>
              <a:buNone/>
              <a:defRPr sz="484"/>
            </a:lvl5pPr>
          </a:lstStyle>
          <a:p>
            <a:pPr lvl="0"/>
            <a:r>
              <a:rPr lang="en-US" dirty="0" smtClean="0"/>
              <a:t>Source: Click to add source. Use a single space after “Source:” and a period at the end of the source. Stretch the box to the left as needed.</a:t>
            </a:r>
          </a:p>
        </p:txBody>
      </p:sp>
      <p:sp>
        <p:nvSpPr>
          <p:cNvPr id="14" name="Text Placeholder 6"/>
          <p:cNvSpPr>
            <a:spLocks noGrp="1"/>
          </p:cNvSpPr>
          <p:nvPr>
            <p:ph type="body" sz="quarter" idx="28" hasCustomPrompt="1"/>
          </p:nvPr>
        </p:nvSpPr>
        <p:spPr bwMode="gray">
          <a:xfrm>
            <a:off x="0" y="4390123"/>
            <a:ext cx="1746504" cy="230832"/>
          </a:xfrm>
        </p:spPr>
        <p:txBody>
          <a:bodyPr lIns="45720" rIns="0" bIns="0" anchor="b" anchorCtr="0"/>
          <a:lstStyle>
            <a:lvl1pPr marL="88525" indent="-88525">
              <a:spcBef>
                <a:spcPts val="97"/>
              </a:spcBef>
              <a:buFont typeface="+mj-lt"/>
              <a:buAutoNum type="arabicParenR"/>
              <a:defRPr sz="484"/>
            </a:lvl1pPr>
            <a:lvl2pPr marL="110656" indent="0">
              <a:spcBef>
                <a:spcPts val="0"/>
              </a:spcBef>
              <a:buNone/>
              <a:defRPr sz="484"/>
            </a:lvl2pPr>
            <a:lvl3pPr marL="221312" indent="0">
              <a:spcBef>
                <a:spcPts val="0"/>
              </a:spcBef>
              <a:buNone/>
              <a:defRPr sz="484"/>
            </a:lvl3pPr>
            <a:lvl4pPr marL="331968" indent="0">
              <a:spcBef>
                <a:spcPts val="0"/>
              </a:spcBef>
              <a:buNone/>
              <a:defRPr sz="484"/>
            </a:lvl4pPr>
            <a:lvl5pPr marL="442624" indent="0">
              <a:spcBef>
                <a:spcPts val="0"/>
              </a:spcBef>
              <a:buNone/>
              <a:defRPr sz="484"/>
            </a:lvl5pPr>
          </a:lstStyle>
          <a:p>
            <a:pPr lvl="0"/>
            <a:r>
              <a:rPr lang="en-US" dirty="0" smtClean="0"/>
              <a:t>Click to add footnote. Numbers appear automatically (no additional space or tab needed). Use a period at the end of each footnote. Stretch the box to the right as needed.</a:t>
            </a:r>
          </a:p>
        </p:txBody>
      </p:sp>
      <p:sp>
        <p:nvSpPr>
          <p:cNvPr id="10" name="Slide Number Placeholder 2"/>
          <p:cNvSpPr txBox="1">
            <a:spLocks/>
          </p:cNvSpPr>
          <p:nvPr userDrawn="1"/>
        </p:nvSpPr>
        <p:spPr bwMode="gray">
          <a:xfrm>
            <a:off x="6086963" y="2"/>
            <a:ext cx="313839" cy="184256"/>
          </a:xfrm>
          <a:prstGeom prst="rect">
            <a:avLst/>
          </a:prstGeom>
        </p:spPr>
        <p:txBody>
          <a:bodyPr vert="horz" lIns="44260" tIns="44260" rIns="44260" bIns="4426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z="775" smtClean="0"/>
              <a:pPr/>
              <a:t>‹#›</a:t>
            </a:fld>
            <a:endParaRPr lang="en-US" sz="775" dirty="0"/>
          </a:p>
        </p:txBody>
      </p:sp>
    </p:spTree>
    <p:extLst>
      <p:ext uri="{BB962C8B-B14F-4D97-AF65-F5344CB8AC3E}">
        <p14:creationId xmlns:p14="http://schemas.microsoft.com/office/powerpoint/2010/main" val="2553152389"/>
      </p:ext>
    </p:extLst>
  </p:cSld>
  <p:clrMapOvr>
    <a:masterClrMapping/>
  </p:clrMapOvr>
  <p:extLst mod="1">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Hidden Slide (Remember to Right Click and Hide It)">
    <p:bg bwMode="gray">
      <p:bgRef idx="1001">
        <a:schemeClr val="bg2"/>
      </p:bgRef>
    </p:bg>
    <p:spTree>
      <p:nvGrpSpPr>
        <p:cNvPr id="1" name=""/>
        <p:cNvGrpSpPr/>
        <p:nvPr/>
      </p:nvGrpSpPr>
      <p:grpSpPr>
        <a:xfrm>
          <a:off x="0" y="0"/>
          <a:ext cx="0" cy="0"/>
          <a:chOff x="0" y="0"/>
          <a:chExt cx="0" cy="0"/>
        </a:xfrm>
      </p:grpSpPr>
      <p:sp>
        <p:nvSpPr>
          <p:cNvPr id="8" name="Rectangle 7"/>
          <p:cNvSpPr/>
          <p:nvPr userDrawn="1"/>
        </p:nvSpPr>
        <p:spPr bwMode="gray">
          <a:xfrm>
            <a:off x="0" y="597697"/>
            <a:ext cx="6400800" cy="9763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832"/>
          </a:p>
        </p:txBody>
      </p:sp>
      <p:pic>
        <p:nvPicPr>
          <p:cNvPr id="12" name="Picture 11" descr="PPT_Onscreen_Banner.jpg"/>
          <p:cNvPicPr>
            <a:picLocks noChangeAspect="1"/>
          </p:cNvPicPr>
          <p:nvPr userDrawn="1"/>
        </p:nvPicPr>
        <p:blipFill>
          <a:blip r:embed="rId2" cstate="print"/>
          <a:stretch>
            <a:fillRect/>
          </a:stretch>
        </p:blipFill>
        <p:spPr bwMode="gray">
          <a:xfrm>
            <a:off x="0" y="0"/>
            <a:ext cx="6400800" cy="640080"/>
          </a:xfrm>
          <a:prstGeom prst="rect">
            <a:avLst/>
          </a:prstGeom>
        </p:spPr>
      </p:pic>
      <p:cxnSp>
        <p:nvCxnSpPr>
          <p:cNvPr id="13" name="Straight Connector 12"/>
          <p:cNvCxnSpPr/>
          <p:nvPr userDrawn="1"/>
        </p:nvCxnSpPr>
        <p:spPr bwMode="gray">
          <a:xfrm>
            <a:off x="0" y="666347"/>
            <a:ext cx="640080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
        <p:nvSpPr>
          <p:cNvPr id="6" name="Title 2"/>
          <p:cNvSpPr>
            <a:spLocks noGrp="1"/>
          </p:cNvSpPr>
          <p:nvPr>
            <p:ph type="title" hasCustomPrompt="1"/>
          </p:nvPr>
        </p:nvSpPr>
        <p:spPr bwMode="gray">
          <a:xfrm>
            <a:off x="320676" y="317905"/>
            <a:ext cx="5759450" cy="276999"/>
          </a:xfrm>
        </p:spPr>
        <p:txBody>
          <a:bodyPr/>
          <a:lstStyle/>
          <a:p>
            <a:r>
              <a:rPr lang="en-US" dirty="0" smtClean="0"/>
              <a:t>Slide Title – Arial 18pt Bold, Use Title Case</a:t>
            </a:r>
          </a:p>
        </p:txBody>
      </p:sp>
      <p:sp>
        <p:nvSpPr>
          <p:cNvPr id="10" name="Text Placeholder 6"/>
          <p:cNvSpPr>
            <a:spLocks noGrp="1"/>
          </p:cNvSpPr>
          <p:nvPr>
            <p:ph type="body" sz="quarter" idx="27" hasCustomPrompt="1"/>
          </p:nvPr>
        </p:nvSpPr>
        <p:spPr bwMode="gray">
          <a:xfrm>
            <a:off x="4389121" y="4623885"/>
            <a:ext cx="2011680" cy="176715"/>
          </a:xfrm>
        </p:spPr>
        <p:txBody>
          <a:bodyPr rIns="45720" bIns="27432" anchor="b" anchorCtr="0"/>
          <a:lstStyle>
            <a:lvl1pPr marL="0" indent="0">
              <a:spcBef>
                <a:spcPts val="0"/>
              </a:spcBef>
              <a:buNone/>
              <a:defRPr sz="484"/>
            </a:lvl1pPr>
            <a:lvl2pPr marL="110656" indent="0">
              <a:spcBef>
                <a:spcPts val="0"/>
              </a:spcBef>
              <a:buNone/>
              <a:defRPr sz="484"/>
            </a:lvl2pPr>
            <a:lvl3pPr marL="221312" indent="0">
              <a:spcBef>
                <a:spcPts val="0"/>
              </a:spcBef>
              <a:buNone/>
              <a:defRPr sz="484"/>
            </a:lvl3pPr>
            <a:lvl4pPr marL="331968" indent="0">
              <a:spcBef>
                <a:spcPts val="0"/>
              </a:spcBef>
              <a:buNone/>
              <a:defRPr sz="484"/>
            </a:lvl4pPr>
            <a:lvl5pPr marL="442624" indent="0">
              <a:spcBef>
                <a:spcPts val="0"/>
              </a:spcBef>
              <a:buNone/>
              <a:defRPr sz="484"/>
            </a:lvl5pPr>
          </a:lstStyle>
          <a:p>
            <a:pPr lvl="0"/>
            <a:r>
              <a:rPr lang="en-US" dirty="0" smtClean="0"/>
              <a:t>Source: Click to add source. Use a single space after “Source:” and a period at the end of the source. Stretch the box to the left as needed.</a:t>
            </a:r>
          </a:p>
        </p:txBody>
      </p:sp>
      <p:sp>
        <p:nvSpPr>
          <p:cNvPr id="11" name="Text Placeholder 6"/>
          <p:cNvSpPr>
            <a:spLocks noGrp="1"/>
          </p:cNvSpPr>
          <p:nvPr>
            <p:ph type="body" sz="quarter" idx="28" hasCustomPrompt="1"/>
          </p:nvPr>
        </p:nvSpPr>
        <p:spPr bwMode="gray">
          <a:xfrm>
            <a:off x="0" y="4390123"/>
            <a:ext cx="1746504" cy="230832"/>
          </a:xfrm>
        </p:spPr>
        <p:txBody>
          <a:bodyPr lIns="45720" rIns="0" bIns="0" anchor="b" anchorCtr="0"/>
          <a:lstStyle>
            <a:lvl1pPr marL="88525" indent="-88525">
              <a:spcBef>
                <a:spcPts val="97"/>
              </a:spcBef>
              <a:buFont typeface="+mj-lt"/>
              <a:buAutoNum type="arabicParenR"/>
              <a:defRPr sz="484"/>
            </a:lvl1pPr>
            <a:lvl2pPr marL="110656" indent="0">
              <a:spcBef>
                <a:spcPts val="0"/>
              </a:spcBef>
              <a:buNone/>
              <a:defRPr sz="484"/>
            </a:lvl2pPr>
            <a:lvl3pPr marL="221312" indent="0">
              <a:spcBef>
                <a:spcPts val="0"/>
              </a:spcBef>
              <a:buNone/>
              <a:defRPr sz="484"/>
            </a:lvl3pPr>
            <a:lvl4pPr marL="331968" indent="0">
              <a:spcBef>
                <a:spcPts val="0"/>
              </a:spcBef>
              <a:buNone/>
              <a:defRPr sz="484"/>
            </a:lvl4pPr>
            <a:lvl5pPr marL="442624" indent="0">
              <a:spcBef>
                <a:spcPts val="0"/>
              </a:spcBef>
              <a:buNone/>
              <a:defRPr sz="484"/>
            </a:lvl5pPr>
          </a:lstStyle>
          <a:p>
            <a:pPr lvl="0"/>
            <a:r>
              <a:rPr lang="en-US" dirty="0" smtClean="0"/>
              <a:t>Click to add footnote. Numbers appear automatically (no additional space or tab needed). Use a period at the end of each footnote. Stretch the box to the right as needed.</a:t>
            </a:r>
          </a:p>
        </p:txBody>
      </p:sp>
      <p:sp>
        <p:nvSpPr>
          <p:cNvPr id="15" name="Slide Number Placeholder 2"/>
          <p:cNvSpPr txBox="1">
            <a:spLocks/>
          </p:cNvSpPr>
          <p:nvPr userDrawn="1"/>
        </p:nvSpPr>
        <p:spPr bwMode="gray">
          <a:xfrm>
            <a:off x="6086963" y="2"/>
            <a:ext cx="313839" cy="184256"/>
          </a:xfrm>
          <a:prstGeom prst="rect">
            <a:avLst/>
          </a:prstGeom>
        </p:spPr>
        <p:txBody>
          <a:bodyPr vert="horz" lIns="44260" tIns="44260" rIns="44260" bIns="4426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z="775" smtClean="0"/>
              <a:pPr/>
              <a:t>‹#›</a:t>
            </a:fld>
            <a:endParaRPr lang="en-US" sz="775" dirty="0"/>
          </a:p>
        </p:txBody>
      </p:sp>
    </p:spTree>
    <p:extLst>
      <p:ext uri="{BB962C8B-B14F-4D97-AF65-F5344CB8AC3E}">
        <p14:creationId xmlns:p14="http://schemas.microsoft.com/office/powerpoint/2010/main" val="341015803"/>
      </p:ext>
    </p:extLst>
  </p:cSld>
  <p:clrMapOvr>
    <a:overrideClrMapping bg1="lt1" tx1="dk1" bg2="lt2" tx2="dk2" accent1="accent1" accent2="accent2" accent3="accent3" accent4="accent4" accent5="accent5" accent6="accent6" hlink="hlink" folHlink="folHlink"/>
  </p:clrMapOvr>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pact Slide">
    <p:bg bwMode="gray">
      <p:bgPr>
        <a:solidFill>
          <a:schemeClr val="accent4"/>
        </a:solidFill>
        <a:effectLst/>
      </p:bgPr>
    </p:bg>
    <p:spTree>
      <p:nvGrpSpPr>
        <p:cNvPr id="1" name=""/>
        <p:cNvGrpSpPr/>
        <p:nvPr/>
      </p:nvGrpSpPr>
      <p:grpSpPr>
        <a:xfrm>
          <a:off x="0" y="0"/>
          <a:ext cx="0" cy="0"/>
          <a:chOff x="0" y="0"/>
          <a:chExt cx="0" cy="0"/>
        </a:xfrm>
      </p:grpSpPr>
      <p:sp>
        <p:nvSpPr>
          <p:cNvPr id="10" name="Title 2"/>
          <p:cNvSpPr>
            <a:spLocks noGrp="1"/>
          </p:cNvSpPr>
          <p:nvPr>
            <p:ph type="title" hasCustomPrompt="1"/>
          </p:nvPr>
        </p:nvSpPr>
        <p:spPr bwMode="gray">
          <a:xfrm>
            <a:off x="320676" y="317905"/>
            <a:ext cx="5759450" cy="276999"/>
          </a:xfrm>
        </p:spPr>
        <p:txBody>
          <a:bodyPr/>
          <a:lstStyle/>
          <a:p>
            <a:r>
              <a:rPr lang="en-US" dirty="0" smtClean="0"/>
              <a:t>Slide Title – Arial 18pt Bold, Use Title Case</a:t>
            </a:r>
          </a:p>
        </p:txBody>
      </p:sp>
      <p:sp>
        <p:nvSpPr>
          <p:cNvPr id="12" name="Text Placeholder 4"/>
          <p:cNvSpPr>
            <a:spLocks noGrp="1"/>
          </p:cNvSpPr>
          <p:nvPr>
            <p:ph type="body" sz="quarter" idx="25" hasCustomPrompt="1"/>
          </p:nvPr>
        </p:nvSpPr>
        <p:spPr bwMode="gray">
          <a:xfrm>
            <a:off x="320676" y="718357"/>
            <a:ext cx="5760720" cy="215444"/>
          </a:xfrm>
        </p:spPr>
        <p:txBody>
          <a:bodyPr/>
          <a:lstStyle>
            <a:lvl1pPr marL="0" indent="0">
              <a:spcBef>
                <a:spcPts val="0"/>
              </a:spcBef>
              <a:buNone/>
              <a:defRPr sz="1355">
                <a:solidFill>
                  <a:schemeClr val="accent2"/>
                </a:solidFill>
              </a:defRPr>
            </a:lvl1pPr>
            <a:lvl2pPr marL="110656" indent="0">
              <a:spcBef>
                <a:spcPts val="0"/>
              </a:spcBef>
              <a:buNone/>
              <a:defRPr sz="1355">
                <a:solidFill>
                  <a:schemeClr val="accent3"/>
                </a:solidFill>
              </a:defRPr>
            </a:lvl2pPr>
            <a:lvl3pPr marL="221312" indent="0">
              <a:spcBef>
                <a:spcPts val="0"/>
              </a:spcBef>
              <a:buNone/>
              <a:defRPr sz="1355">
                <a:solidFill>
                  <a:schemeClr val="accent3"/>
                </a:solidFill>
              </a:defRPr>
            </a:lvl3pPr>
            <a:lvl4pPr marL="331968" indent="0">
              <a:spcBef>
                <a:spcPts val="0"/>
              </a:spcBef>
              <a:buNone/>
              <a:defRPr sz="1355">
                <a:solidFill>
                  <a:schemeClr val="accent3"/>
                </a:solidFill>
              </a:defRPr>
            </a:lvl4pPr>
            <a:lvl5pPr marL="442624" indent="0">
              <a:spcBef>
                <a:spcPts val="0"/>
              </a:spcBef>
              <a:buNone/>
              <a:defRPr sz="1355">
                <a:solidFill>
                  <a:schemeClr val="accent3"/>
                </a:solidFill>
              </a:defRPr>
            </a:lvl5pPr>
          </a:lstStyle>
          <a:p>
            <a:pPr lvl="0"/>
            <a:r>
              <a:rPr lang="en-US" dirty="0" smtClean="0"/>
              <a:t>Slide Subtitle – Arial 14pt Regular, Use Title Case</a:t>
            </a:r>
          </a:p>
        </p:txBody>
      </p:sp>
      <p:sp>
        <p:nvSpPr>
          <p:cNvPr id="13" name="Text Placeholder 4"/>
          <p:cNvSpPr>
            <a:spLocks noGrp="1"/>
          </p:cNvSpPr>
          <p:nvPr>
            <p:ph type="body" sz="quarter" idx="27" hasCustomPrompt="1"/>
          </p:nvPr>
        </p:nvSpPr>
        <p:spPr bwMode="gray">
          <a:xfrm>
            <a:off x="955977" y="1760830"/>
            <a:ext cx="4488849" cy="1777410"/>
          </a:xfrm>
        </p:spPr>
        <p:txBody>
          <a:bodyPr/>
          <a:lstStyle>
            <a:lvl1pPr marL="0" indent="0">
              <a:lnSpc>
                <a:spcPct val="110000"/>
              </a:lnSpc>
              <a:spcBef>
                <a:spcPts val="1161"/>
              </a:spcBef>
              <a:buNone/>
              <a:defRPr sz="1453" baseline="0">
                <a:solidFill>
                  <a:schemeClr val="bg1"/>
                </a:solidFill>
              </a:defRPr>
            </a:lvl1pPr>
            <a:lvl2pPr marL="110656" indent="0">
              <a:spcBef>
                <a:spcPts val="0"/>
              </a:spcBef>
              <a:buNone/>
              <a:defRPr sz="1355">
                <a:solidFill>
                  <a:schemeClr val="accent3"/>
                </a:solidFill>
              </a:defRPr>
            </a:lvl2pPr>
            <a:lvl3pPr marL="221312" indent="0">
              <a:spcBef>
                <a:spcPts val="0"/>
              </a:spcBef>
              <a:buNone/>
              <a:defRPr sz="1355">
                <a:solidFill>
                  <a:schemeClr val="accent3"/>
                </a:solidFill>
              </a:defRPr>
            </a:lvl3pPr>
            <a:lvl4pPr marL="331968" indent="0">
              <a:spcBef>
                <a:spcPts val="0"/>
              </a:spcBef>
              <a:buNone/>
              <a:defRPr sz="1355">
                <a:solidFill>
                  <a:schemeClr val="accent3"/>
                </a:solidFill>
              </a:defRPr>
            </a:lvl4pPr>
            <a:lvl5pPr marL="442624" indent="0">
              <a:spcBef>
                <a:spcPts val="0"/>
              </a:spcBef>
              <a:buNone/>
              <a:defRPr sz="1355">
                <a:solidFill>
                  <a:schemeClr val="accent3"/>
                </a:solidFill>
              </a:defRPr>
            </a:lvl5pPr>
          </a:lstStyle>
          <a:p>
            <a:pPr lvl="0"/>
            <a:r>
              <a:rPr lang="en-US" dirty="0" smtClean="0"/>
              <a:t>Use dark background slides sparingly as impact slides (ex: a single quote, statistic, or large image). See sample impact slides in the AB PPT On-screen Graphic and Layout Guide. Impact quote text – Arial 15pt Regular. Keep quote short and minimize slide titling. Be sure to incorporate the large quote graphic from the GLG.</a:t>
            </a:r>
          </a:p>
        </p:txBody>
      </p:sp>
      <p:sp>
        <p:nvSpPr>
          <p:cNvPr id="14" name="Text Placeholder 6"/>
          <p:cNvSpPr>
            <a:spLocks noGrp="1"/>
          </p:cNvSpPr>
          <p:nvPr>
            <p:ph type="body" sz="quarter" idx="28" hasCustomPrompt="1"/>
          </p:nvPr>
        </p:nvSpPr>
        <p:spPr bwMode="gray">
          <a:xfrm>
            <a:off x="4389121" y="4623885"/>
            <a:ext cx="2011680" cy="176715"/>
          </a:xfrm>
        </p:spPr>
        <p:txBody>
          <a:bodyPr rIns="45720" bIns="27432" anchor="b" anchorCtr="0"/>
          <a:lstStyle>
            <a:lvl1pPr marL="0" indent="0">
              <a:spcBef>
                <a:spcPts val="0"/>
              </a:spcBef>
              <a:buNone/>
              <a:defRPr sz="484">
                <a:solidFill>
                  <a:schemeClr val="accent1"/>
                </a:solidFill>
              </a:defRPr>
            </a:lvl1pPr>
            <a:lvl2pPr marL="110656" indent="0">
              <a:spcBef>
                <a:spcPts val="0"/>
              </a:spcBef>
              <a:buNone/>
              <a:defRPr sz="484"/>
            </a:lvl2pPr>
            <a:lvl3pPr marL="221312" indent="0">
              <a:spcBef>
                <a:spcPts val="0"/>
              </a:spcBef>
              <a:buNone/>
              <a:defRPr sz="484"/>
            </a:lvl3pPr>
            <a:lvl4pPr marL="331968" indent="0">
              <a:spcBef>
                <a:spcPts val="0"/>
              </a:spcBef>
              <a:buNone/>
              <a:defRPr sz="484"/>
            </a:lvl4pPr>
            <a:lvl5pPr marL="442624" indent="0">
              <a:spcBef>
                <a:spcPts val="0"/>
              </a:spcBef>
              <a:buNone/>
              <a:defRPr sz="484"/>
            </a:lvl5pPr>
          </a:lstStyle>
          <a:p>
            <a:pPr lvl="0"/>
            <a:r>
              <a:rPr lang="en-US" dirty="0" smtClean="0"/>
              <a:t>Source: Click to add source. Use a single space after “Source:” and a period at the end of the source. Stretch the box to the left as needed.</a:t>
            </a:r>
          </a:p>
        </p:txBody>
      </p:sp>
      <p:sp>
        <p:nvSpPr>
          <p:cNvPr id="9" name="Text Placeholder 6"/>
          <p:cNvSpPr>
            <a:spLocks noGrp="1"/>
          </p:cNvSpPr>
          <p:nvPr>
            <p:ph type="body" sz="quarter" idx="30" hasCustomPrompt="1"/>
          </p:nvPr>
        </p:nvSpPr>
        <p:spPr bwMode="gray">
          <a:xfrm>
            <a:off x="0" y="4390123"/>
            <a:ext cx="1746504" cy="230832"/>
          </a:xfrm>
        </p:spPr>
        <p:txBody>
          <a:bodyPr lIns="45720" rIns="0" bIns="0" anchor="b" anchorCtr="0"/>
          <a:lstStyle>
            <a:lvl1pPr marL="88525" indent="-88525">
              <a:spcBef>
                <a:spcPts val="97"/>
              </a:spcBef>
              <a:buFont typeface="+mj-lt"/>
              <a:buAutoNum type="arabicParenR"/>
              <a:defRPr sz="484">
                <a:solidFill>
                  <a:schemeClr val="accent1"/>
                </a:solidFill>
              </a:defRPr>
            </a:lvl1pPr>
            <a:lvl2pPr marL="110656" indent="0">
              <a:spcBef>
                <a:spcPts val="0"/>
              </a:spcBef>
              <a:buNone/>
              <a:defRPr sz="484"/>
            </a:lvl2pPr>
            <a:lvl3pPr marL="221312" indent="0">
              <a:spcBef>
                <a:spcPts val="0"/>
              </a:spcBef>
              <a:buNone/>
              <a:defRPr sz="484"/>
            </a:lvl3pPr>
            <a:lvl4pPr marL="331968" indent="0">
              <a:spcBef>
                <a:spcPts val="0"/>
              </a:spcBef>
              <a:buNone/>
              <a:defRPr sz="484"/>
            </a:lvl4pPr>
            <a:lvl5pPr marL="442624" indent="0">
              <a:spcBef>
                <a:spcPts val="0"/>
              </a:spcBef>
              <a:buNone/>
              <a:defRPr sz="484"/>
            </a:lvl5pPr>
          </a:lstStyle>
          <a:p>
            <a:pPr lvl="0"/>
            <a:r>
              <a:rPr lang="en-US" dirty="0" smtClean="0"/>
              <a:t>Click to add footnote. Numbers appear automatically (no additional space or tab needed). Use a period at the end of each footnote. Stretch the box to the right as needed.</a:t>
            </a:r>
          </a:p>
        </p:txBody>
      </p:sp>
      <p:sp>
        <p:nvSpPr>
          <p:cNvPr id="15" name="Slide Number Placeholder 2"/>
          <p:cNvSpPr txBox="1">
            <a:spLocks/>
          </p:cNvSpPr>
          <p:nvPr userDrawn="1"/>
        </p:nvSpPr>
        <p:spPr bwMode="gray">
          <a:xfrm>
            <a:off x="6086963" y="2"/>
            <a:ext cx="313839" cy="184256"/>
          </a:xfrm>
          <a:prstGeom prst="rect">
            <a:avLst/>
          </a:prstGeom>
        </p:spPr>
        <p:txBody>
          <a:bodyPr vert="horz" lIns="44260" tIns="44260" rIns="44260" bIns="44260" rtlCol="0" anchor="t" anchorCtr="0"/>
          <a:lstStyle>
            <a:defPPr>
              <a:defRPr lang="en-US"/>
            </a:defPPr>
            <a:lvl1pPr marL="0" algn="r" defTabSz="640080" rtl="0" eaLnBrk="1" latinLnBrk="0" hangingPunct="1">
              <a:defRPr sz="800" kern="1200">
                <a:solidFill>
                  <a:schemeClr val="bg1"/>
                </a:solidFill>
                <a:latin typeface="+mn-lt"/>
                <a:ea typeface="+mn-ea"/>
                <a:cs typeface="+mn-cs"/>
              </a:defRPr>
            </a:lvl1pPr>
            <a:lvl2pPr marL="320040" algn="l" defTabSz="640080" rtl="0" eaLnBrk="1" latinLnBrk="0" hangingPunct="1">
              <a:defRPr sz="1300" kern="1200">
                <a:solidFill>
                  <a:schemeClr val="tx1"/>
                </a:solidFill>
                <a:latin typeface="+mn-lt"/>
                <a:ea typeface="+mn-ea"/>
                <a:cs typeface="+mn-cs"/>
              </a:defRPr>
            </a:lvl2pPr>
            <a:lvl3pPr marL="640080" algn="l" defTabSz="640080" rtl="0" eaLnBrk="1" latinLnBrk="0" hangingPunct="1">
              <a:defRPr sz="1300" kern="1200">
                <a:solidFill>
                  <a:schemeClr val="tx1"/>
                </a:solidFill>
                <a:latin typeface="+mn-lt"/>
                <a:ea typeface="+mn-ea"/>
                <a:cs typeface="+mn-cs"/>
              </a:defRPr>
            </a:lvl3pPr>
            <a:lvl4pPr marL="960120" algn="l" defTabSz="640080" rtl="0" eaLnBrk="1" latinLnBrk="0" hangingPunct="1">
              <a:defRPr sz="1300" kern="1200">
                <a:solidFill>
                  <a:schemeClr val="tx1"/>
                </a:solidFill>
                <a:latin typeface="+mn-lt"/>
                <a:ea typeface="+mn-ea"/>
                <a:cs typeface="+mn-cs"/>
              </a:defRPr>
            </a:lvl4pPr>
            <a:lvl5pPr marL="1280160" algn="l" defTabSz="640080" rtl="0" eaLnBrk="1" latinLnBrk="0" hangingPunct="1">
              <a:defRPr sz="1300" kern="1200">
                <a:solidFill>
                  <a:schemeClr val="tx1"/>
                </a:solidFill>
                <a:latin typeface="+mn-lt"/>
                <a:ea typeface="+mn-ea"/>
                <a:cs typeface="+mn-cs"/>
              </a:defRPr>
            </a:lvl5pPr>
            <a:lvl6pPr marL="1600200" algn="l" defTabSz="640080" rtl="0" eaLnBrk="1" latinLnBrk="0" hangingPunct="1">
              <a:defRPr sz="1300" kern="1200">
                <a:solidFill>
                  <a:schemeClr val="tx1"/>
                </a:solidFill>
                <a:latin typeface="+mn-lt"/>
                <a:ea typeface="+mn-ea"/>
                <a:cs typeface="+mn-cs"/>
              </a:defRPr>
            </a:lvl6pPr>
            <a:lvl7pPr marL="1920240" algn="l" defTabSz="640080" rtl="0" eaLnBrk="1" latinLnBrk="0" hangingPunct="1">
              <a:defRPr sz="1300" kern="1200">
                <a:solidFill>
                  <a:schemeClr val="tx1"/>
                </a:solidFill>
                <a:latin typeface="+mn-lt"/>
                <a:ea typeface="+mn-ea"/>
                <a:cs typeface="+mn-cs"/>
              </a:defRPr>
            </a:lvl7pPr>
            <a:lvl8pPr marL="2240280" algn="l" defTabSz="640080" rtl="0" eaLnBrk="1" latinLnBrk="0" hangingPunct="1">
              <a:defRPr sz="1300" kern="1200">
                <a:solidFill>
                  <a:schemeClr val="tx1"/>
                </a:solidFill>
                <a:latin typeface="+mn-lt"/>
                <a:ea typeface="+mn-ea"/>
                <a:cs typeface="+mn-cs"/>
              </a:defRPr>
            </a:lvl8pPr>
            <a:lvl9pPr marL="2560320" algn="l" defTabSz="640080" rtl="0" eaLnBrk="1" latinLnBrk="0" hangingPunct="1">
              <a:defRPr sz="1300" kern="1200">
                <a:solidFill>
                  <a:schemeClr val="tx1"/>
                </a:solidFill>
                <a:latin typeface="+mn-lt"/>
                <a:ea typeface="+mn-ea"/>
                <a:cs typeface="+mn-cs"/>
              </a:defRPr>
            </a:lvl9pPr>
          </a:lstStyle>
          <a:p>
            <a:fld id="{56095604-8455-4BAB-96FE-C18C970BAFF4}" type="slidenum">
              <a:rPr lang="en-US" sz="775" smtClean="0"/>
              <a:pPr/>
              <a:t>‹#›</a:t>
            </a:fld>
            <a:endParaRPr lang="en-US" sz="775" dirty="0"/>
          </a:p>
        </p:txBody>
      </p:sp>
    </p:spTree>
    <p:extLst>
      <p:ext uri="{BB962C8B-B14F-4D97-AF65-F5344CB8AC3E}">
        <p14:creationId xmlns:p14="http://schemas.microsoft.com/office/powerpoint/2010/main" val="1592438710"/>
      </p:ext>
    </p:extLst>
  </p:cSld>
  <p:clrMapOvr>
    <a:masterClrMapping/>
  </p:clrMapOvr>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s://www.advisory.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3" name="Rectangle 2">
            <a:hlinkClick r:id="rId22"/>
          </p:cNvPr>
          <p:cNvSpPr/>
          <p:nvPr userDrawn="1"/>
        </p:nvSpPr>
        <p:spPr bwMode="gray">
          <a:xfrm>
            <a:off x="1" y="4621430"/>
            <a:ext cx="1834978" cy="179173"/>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8521" tIns="44260" rIns="88521" bIns="44260" numCol="1" spcCol="0" rtlCol="0" fromWordArt="0" anchor="t" anchorCtr="0" forceAA="0" compatLnSpc="1">
            <a:prstTxWarp prst="textNoShape">
              <a:avLst/>
            </a:prstTxWarp>
            <a:noAutofit/>
          </a:bodyPr>
          <a:lstStyle/>
          <a:p>
            <a:pPr algn="ctr">
              <a:spcBef>
                <a:spcPts val="484"/>
              </a:spcBef>
            </a:pPr>
            <a:endParaRPr lang="en-US" sz="968" dirty="0" err="1" smtClean="0">
              <a:solidFill>
                <a:schemeClr val="bg1"/>
              </a:solidFill>
            </a:endParaRPr>
          </a:p>
        </p:txBody>
      </p:sp>
      <p:sp>
        <p:nvSpPr>
          <p:cNvPr id="7" name="TextBox 6"/>
          <p:cNvSpPr txBox="1"/>
          <p:nvPr/>
        </p:nvSpPr>
        <p:spPr bwMode="gray">
          <a:xfrm>
            <a:off x="-2" y="4699276"/>
            <a:ext cx="2103121" cy="101324"/>
          </a:xfrm>
          <a:prstGeom prst="rect">
            <a:avLst/>
          </a:prstGeom>
          <a:noFill/>
        </p:spPr>
        <p:txBody>
          <a:bodyPr wrap="square" lIns="44260" tIns="0" rIns="44260" bIns="26557" rtlCol="0" anchor="b" anchorCtr="0">
            <a:spAutoFit/>
          </a:bodyPr>
          <a:lstStyle/>
          <a:p>
            <a:pPr marL="0" marR="0" lvl="0" indent="0" algn="l" defTabSz="619674" rtl="0" eaLnBrk="1" fontAlgn="auto" latinLnBrk="0" hangingPunct="1">
              <a:lnSpc>
                <a:spcPct val="100000"/>
              </a:lnSpc>
              <a:spcBef>
                <a:spcPts val="0"/>
              </a:spcBef>
              <a:spcAft>
                <a:spcPts val="0"/>
              </a:spcAft>
              <a:buClrTx/>
              <a:buSzTx/>
              <a:buFontTx/>
              <a:buNone/>
              <a:tabLst/>
              <a:defRPr/>
            </a:pPr>
            <a:r>
              <a:rPr kumimoji="0" lang="en-US" sz="484" b="0" i="0" u="none" strike="noStrike" kern="1200" cap="none" spc="0" normalizeH="0" baseline="0" noProof="0" dirty="0" smtClean="0">
                <a:ln>
                  <a:noFill/>
                </a:ln>
                <a:solidFill>
                  <a:schemeClr val="accent3"/>
                </a:solidFill>
                <a:effectLst/>
                <a:uLnTx/>
                <a:uFillTx/>
                <a:latin typeface="Arial" panose="020B0604020202020204" pitchFamily="34" charset="0"/>
                <a:ea typeface="+mn-ea"/>
                <a:cs typeface="+mn-cs"/>
              </a:rPr>
              <a:t>©</a:t>
            </a:r>
            <a:r>
              <a:rPr kumimoji="0" lang="en-US" sz="484" b="0" i="0" u="none" strike="noStrike" kern="1200" cap="none" spc="0" normalizeH="0" baseline="0" noProof="0" smtClean="0">
                <a:ln>
                  <a:noFill/>
                </a:ln>
                <a:solidFill>
                  <a:schemeClr val="accent3"/>
                </a:solidFill>
                <a:effectLst/>
                <a:uLnTx/>
                <a:uFillTx/>
                <a:latin typeface="+mn-lt"/>
                <a:ea typeface="+mn-ea"/>
                <a:cs typeface="+mn-cs"/>
              </a:rPr>
              <a:t>2020 Advisory Board </a:t>
            </a:r>
            <a:r>
              <a:rPr kumimoji="0" lang="en-US" sz="484" b="0" i="0" u="none" strike="noStrike" kern="1200" cap="none" spc="0" normalizeH="0" baseline="0" noProof="0" dirty="0" smtClean="0">
                <a:ln>
                  <a:noFill/>
                </a:ln>
                <a:solidFill>
                  <a:schemeClr val="accent3"/>
                </a:solidFill>
                <a:effectLst/>
                <a:uLnTx/>
                <a:uFillTx/>
                <a:latin typeface="Arial"/>
                <a:ea typeface="+mn-ea"/>
                <a:cs typeface="Arial"/>
              </a:rPr>
              <a:t>• All Rights Reserved </a:t>
            </a:r>
            <a:r>
              <a:rPr kumimoji="0" lang="en-US" sz="484" b="0" i="0" u="none" strike="noStrike" kern="1200" cap="none" spc="0" normalizeH="0" baseline="0" noProof="0" dirty="0" smtClean="0">
                <a:ln>
                  <a:noFill/>
                </a:ln>
                <a:solidFill>
                  <a:schemeClr val="accent3"/>
                </a:solidFill>
                <a:effectLst/>
                <a:uLnTx/>
                <a:uFillTx/>
                <a:latin typeface="+mn-lt"/>
                <a:ea typeface="+mn-ea"/>
                <a:cs typeface="+mn-cs"/>
              </a:rPr>
              <a:t>• </a:t>
            </a:r>
            <a:r>
              <a:rPr kumimoji="0" lang="en-US" sz="484" b="1" i="0" u="none" strike="noStrike" kern="1200" cap="none" spc="0" normalizeH="0" baseline="0" noProof="0" dirty="0" smtClean="0">
                <a:ln>
                  <a:noFill/>
                </a:ln>
                <a:solidFill>
                  <a:schemeClr val="accent3"/>
                </a:solidFill>
                <a:effectLst/>
                <a:uLnTx/>
                <a:uFillTx/>
                <a:latin typeface="+mn-lt"/>
                <a:ea typeface="+mn-ea"/>
                <a:cs typeface="+mn-cs"/>
              </a:rPr>
              <a:t>advisory.com</a:t>
            </a:r>
            <a:endParaRPr kumimoji="0" lang="en-US" sz="484" b="0" i="0" u="none" strike="noStrike" kern="1200" cap="none" spc="0" normalizeH="0" baseline="0" noProof="0" dirty="0" smtClean="0">
              <a:ln>
                <a:noFill/>
              </a:ln>
              <a:solidFill>
                <a:schemeClr val="accent3"/>
              </a:solidFill>
              <a:effectLst/>
              <a:uLnTx/>
              <a:uFillTx/>
              <a:latin typeface="+mn-lt"/>
              <a:ea typeface="+mn-ea"/>
              <a:cs typeface="+mn-cs"/>
            </a:endParaRPr>
          </a:p>
        </p:txBody>
      </p:sp>
      <p:sp>
        <p:nvSpPr>
          <p:cNvPr id="16" name="Text Placeholder 1"/>
          <p:cNvSpPr>
            <a:spLocks noGrp="1"/>
          </p:cNvSpPr>
          <p:nvPr>
            <p:ph type="body" idx="1"/>
          </p:nvPr>
        </p:nvSpPr>
        <p:spPr bwMode="gray">
          <a:xfrm>
            <a:off x="2296483" y="1451325"/>
            <a:ext cx="1807834" cy="1025922"/>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Placeholder 1"/>
          <p:cNvSpPr>
            <a:spLocks noGrp="1"/>
          </p:cNvSpPr>
          <p:nvPr>
            <p:ph type="title"/>
          </p:nvPr>
        </p:nvSpPr>
        <p:spPr bwMode="gray">
          <a:xfrm>
            <a:off x="320676" y="317905"/>
            <a:ext cx="5759450" cy="276999"/>
          </a:xfrm>
          <a:prstGeom prst="rect">
            <a:avLst/>
          </a:prstGeom>
        </p:spPr>
        <p:txBody>
          <a:bodyPr vert="horz" lIns="0" tIns="0" rIns="0" bIns="0" rtlCol="0" anchor="b" anchorCtr="0">
            <a:spAutoFit/>
          </a:bodyPr>
          <a:lstStyle/>
          <a:p>
            <a:r>
              <a:rPr lang="en-US" dirty="0" smtClean="0"/>
              <a:t>Slide Title – Arial 18pt Bold, Use Title Case</a:t>
            </a:r>
          </a:p>
        </p:txBody>
      </p:sp>
    </p:spTree>
    <p:extLst>
      <p:ext uri="{BB962C8B-B14F-4D97-AF65-F5344CB8AC3E}">
        <p14:creationId xmlns:p14="http://schemas.microsoft.com/office/powerpoint/2010/main" val="196734273"/>
      </p:ext>
    </p:extLst>
  </p:cSld>
  <p:clrMap bg1="lt1" tx1="dk1" bg2="lt2" tx2="dk2" accent1="accent1" accent2="accent2" accent3="accent3" accent4="accent4" accent5="accent5" accent6="accent6" hlink="hlink" folHlink="folHlink"/>
  <p:sldLayoutIdLst>
    <p:sldLayoutId id="2147483770" r:id="rId1"/>
    <p:sldLayoutId id="2147483791" r:id="rId2"/>
    <p:sldLayoutId id="2147483795" r:id="rId3"/>
    <p:sldLayoutId id="2147483773" r:id="rId4"/>
    <p:sldLayoutId id="2147483793" r:id="rId5"/>
    <p:sldLayoutId id="2147483794" r:id="rId6"/>
    <p:sldLayoutId id="2147483776" r:id="rId7"/>
    <p:sldLayoutId id="2147483777" r:id="rId8"/>
    <p:sldLayoutId id="2147483778" r:id="rId9"/>
    <p:sldLayoutId id="2147483780" r:id="rId10"/>
    <p:sldLayoutId id="2147483781" r:id="rId11"/>
    <p:sldLayoutId id="2147483782" r:id="rId12"/>
    <p:sldLayoutId id="2147483783" r:id="rId13"/>
    <p:sldLayoutId id="2147483784" r:id="rId14"/>
    <p:sldLayoutId id="2147483785" r:id="rId15"/>
    <p:sldLayoutId id="2147483786" r:id="rId16"/>
    <p:sldLayoutId id="2147483787" r:id="rId17"/>
    <p:sldLayoutId id="2147483788" r:id="rId18"/>
    <p:sldLayoutId id="2147483789" r:id="rId19"/>
    <p:sldLayoutId id="2147483790" r:id="rId20"/>
  </p:sldLayoutIdLst>
  <p:timing>
    <p:tnLst>
      <p:par>
        <p:cTn id="1" dur="indefinite" restart="never" nodeType="tmRoot"/>
      </p:par>
    </p:tnLst>
  </p:timing>
  <p:hf hdr="0" ftr="0" dt="0"/>
  <p:txStyles>
    <p:titleStyle>
      <a:lvl1pPr algn="l" defTabSz="619674" rtl="0" eaLnBrk="1" latinLnBrk="0" hangingPunct="1">
        <a:spcBef>
          <a:spcPct val="0"/>
        </a:spcBef>
        <a:buNone/>
        <a:defRPr sz="1742" b="1" kern="1200">
          <a:solidFill>
            <a:schemeClr val="bg1"/>
          </a:solidFill>
          <a:latin typeface="+mj-lt"/>
          <a:ea typeface="+mj-ea"/>
          <a:cs typeface="+mj-cs"/>
        </a:defRPr>
      </a:lvl1pPr>
    </p:titleStyle>
    <p:bodyStyle>
      <a:lvl1pPr marL="110656" indent="-110656" algn="l" defTabSz="619674" rtl="0" eaLnBrk="1" latinLnBrk="0" hangingPunct="1">
        <a:spcBef>
          <a:spcPts val="484"/>
        </a:spcBef>
        <a:buFont typeface="Arial" pitchFamily="34" charset="0"/>
        <a:buChar char="•"/>
        <a:defRPr sz="968" kern="1200">
          <a:solidFill>
            <a:schemeClr val="tx1"/>
          </a:solidFill>
          <a:latin typeface="+mn-lt"/>
          <a:ea typeface="+mn-ea"/>
          <a:cs typeface="+mn-cs"/>
        </a:defRPr>
      </a:lvl1pPr>
      <a:lvl2pPr marL="221312" indent="-110656" algn="l" defTabSz="619674" rtl="0" eaLnBrk="1" latinLnBrk="0" hangingPunct="1">
        <a:spcBef>
          <a:spcPts val="484"/>
        </a:spcBef>
        <a:buFont typeface="Arial" pitchFamily="34" charset="0"/>
        <a:buChar char="–"/>
        <a:defRPr sz="968" kern="1200">
          <a:solidFill>
            <a:schemeClr val="tx1"/>
          </a:solidFill>
          <a:latin typeface="+mn-lt"/>
          <a:ea typeface="+mn-ea"/>
          <a:cs typeface="+mn-cs"/>
        </a:defRPr>
      </a:lvl2pPr>
      <a:lvl3pPr marL="331968" indent="-110656" algn="l" defTabSz="619674" rtl="0" eaLnBrk="1" latinLnBrk="0" hangingPunct="1">
        <a:spcBef>
          <a:spcPts val="484"/>
        </a:spcBef>
        <a:buFont typeface="Arial" pitchFamily="34" charset="0"/>
        <a:buChar char="•"/>
        <a:defRPr sz="968" kern="1200">
          <a:solidFill>
            <a:schemeClr val="tx1"/>
          </a:solidFill>
          <a:latin typeface="+mn-lt"/>
          <a:ea typeface="+mn-ea"/>
          <a:cs typeface="+mn-cs"/>
        </a:defRPr>
      </a:lvl3pPr>
      <a:lvl4pPr marL="442624" indent="-110656" algn="l" defTabSz="619674" rtl="0" eaLnBrk="1" latinLnBrk="0" hangingPunct="1">
        <a:spcBef>
          <a:spcPts val="484"/>
        </a:spcBef>
        <a:buFont typeface="Arial" pitchFamily="34" charset="0"/>
        <a:buChar char="–"/>
        <a:defRPr sz="968" kern="1200">
          <a:solidFill>
            <a:schemeClr val="tx1"/>
          </a:solidFill>
          <a:latin typeface="+mn-lt"/>
          <a:ea typeface="+mn-ea"/>
          <a:cs typeface="+mn-cs"/>
        </a:defRPr>
      </a:lvl4pPr>
      <a:lvl5pPr marL="553280" indent="-110656" algn="l" defTabSz="619674" rtl="0" eaLnBrk="1" latinLnBrk="0" hangingPunct="1">
        <a:spcBef>
          <a:spcPts val="484"/>
        </a:spcBef>
        <a:buFont typeface="Arial" pitchFamily="34" charset="0"/>
        <a:buChar char="•"/>
        <a:defRPr sz="968" kern="1200" baseline="0">
          <a:solidFill>
            <a:schemeClr val="tx1"/>
          </a:solidFill>
          <a:latin typeface="+mn-lt"/>
          <a:ea typeface="+mn-ea"/>
          <a:cs typeface="+mn-cs"/>
        </a:defRPr>
      </a:lvl5pPr>
      <a:lvl6pPr marL="663936" indent="-110656" algn="l" defTabSz="619674" rtl="0" eaLnBrk="1" latinLnBrk="0" hangingPunct="1">
        <a:spcBef>
          <a:spcPts val="484"/>
        </a:spcBef>
        <a:buFont typeface="Arial" pitchFamily="34" charset="0"/>
        <a:buChar char="–"/>
        <a:defRPr sz="968" kern="1200">
          <a:solidFill>
            <a:schemeClr val="tx1"/>
          </a:solidFill>
          <a:latin typeface="+mn-lt"/>
          <a:ea typeface="+mn-ea"/>
          <a:cs typeface="+mn-cs"/>
        </a:defRPr>
      </a:lvl6pPr>
      <a:lvl7pPr marL="774593" indent="-110656" algn="l" defTabSz="619674" rtl="0" eaLnBrk="1" latinLnBrk="0" hangingPunct="1">
        <a:spcBef>
          <a:spcPts val="484"/>
        </a:spcBef>
        <a:buFont typeface="Arial" pitchFamily="34" charset="0"/>
        <a:buChar char="•"/>
        <a:defRPr sz="968" kern="1200">
          <a:solidFill>
            <a:schemeClr val="tx1"/>
          </a:solidFill>
          <a:latin typeface="+mn-lt"/>
          <a:ea typeface="+mn-ea"/>
          <a:cs typeface="+mn-cs"/>
        </a:defRPr>
      </a:lvl7pPr>
      <a:lvl8pPr marL="885249" indent="-110656" algn="l" defTabSz="619674" rtl="0" eaLnBrk="1" latinLnBrk="0" hangingPunct="1">
        <a:spcBef>
          <a:spcPts val="484"/>
        </a:spcBef>
        <a:buFont typeface="Arial" pitchFamily="34" charset="0"/>
        <a:buChar char="–"/>
        <a:defRPr sz="968" kern="1200">
          <a:solidFill>
            <a:schemeClr val="tx1"/>
          </a:solidFill>
          <a:latin typeface="+mn-lt"/>
          <a:ea typeface="+mn-ea"/>
          <a:cs typeface="+mn-cs"/>
        </a:defRPr>
      </a:lvl8pPr>
      <a:lvl9pPr marL="995905" indent="-110656" algn="l" defTabSz="619674" rtl="0" eaLnBrk="1" latinLnBrk="0" hangingPunct="1">
        <a:spcBef>
          <a:spcPts val="484"/>
        </a:spcBef>
        <a:buFont typeface="Arial" pitchFamily="34" charset="0"/>
        <a:buChar char="•"/>
        <a:defRPr sz="968" kern="1200" baseline="0">
          <a:solidFill>
            <a:schemeClr val="tx1"/>
          </a:solidFill>
          <a:latin typeface="+mn-lt"/>
          <a:ea typeface="+mn-ea"/>
          <a:cs typeface="+mn-cs"/>
        </a:defRPr>
      </a:lvl9pPr>
    </p:bodyStyle>
    <p:otherStyle>
      <a:defPPr>
        <a:defRPr lang="en-US"/>
      </a:defPPr>
      <a:lvl1pPr marL="0" algn="l" defTabSz="619674" rtl="0" eaLnBrk="1" latinLnBrk="0" hangingPunct="1">
        <a:spcBef>
          <a:spcPts val="291"/>
        </a:spcBef>
        <a:defRPr sz="872" kern="1200">
          <a:solidFill>
            <a:schemeClr val="tx1"/>
          </a:solidFill>
          <a:latin typeface="+mn-lt"/>
          <a:ea typeface="+mn-ea"/>
          <a:cs typeface="+mn-cs"/>
        </a:defRPr>
      </a:lvl1pPr>
      <a:lvl2pPr marL="110656" indent="-110656" algn="l" defTabSz="619674" rtl="0" eaLnBrk="1" latinLnBrk="0" hangingPunct="1">
        <a:spcBef>
          <a:spcPts val="291"/>
        </a:spcBef>
        <a:buSzPct val="100000"/>
        <a:buFont typeface="Arial" panose="020B0604020202020204" pitchFamily="34" charset="0"/>
        <a:buChar char="•"/>
        <a:defRPr sz="872" kern="1200">
          <a:solidFill>
            <a:schemeClr val="tx1"/>
          </a:solidFill>
          <a:latin typeface="+mn-lt"/>
          <a:ea typeface="+mn-ea"/>
          <a:cs typeface="+mn-cs"/>
        </a:defRPr>
      </a:lvl2pPr>
      <a:lvl3pPr marL="221312" indent="-110656" algn="l" defTabSz="619674" rtl="0" eaLnBrk="1" latinLnBrk="0" hangingPunct="1">
        <a:spcBef>
          <a:spcPts val="291"/>
        </a:spcBef>
        <a:buSzPct val="100000"/>
        <a:buFont typeface="Arial" panose="020B0604030504040204" pitchFamily="34" charset="0"/>
        <a:buChar char="–"/>
        <a:defRPr sz="872" kern="1200">
          <a:solidFill>
            <a:schemeClr val="tx1"/>
          </a:solidFill>
          <a:latin typeface="+mn-lt"/>
          <a:ea typeface="+mn-ea"/>
          <a:cs typeface="+mn-cs"/>
        </a:defRPr>
      </a:lvl3pPr>
      <a:lvl4pPr marL="331968" indent="-110656" algn="l" defTabSz="619674" rtl="0" eaLnBrk="1" latinLnBrk="0" hangingPunct="1">
        <a:spcBef>
          <a:spcPts val="291"/>
        </a:spcBef>
        <a:buSzPct val="100000"/>
        <a:buFont typeface="Arial" panose="020B0604020202020204" pitchFamily="34" charset="0"/>
        <a:buChar char="•"/>
        <a:defRPr sz="872" kern="1200">
          <a:solidFill>
            <a:schemeClr val="tx1"/>
          </a:solidFill>
          <a:latin typeface="+mn-lt"/>
          <a:ea typeface="+mn-ea"/>
          <a:cs typeface="+mn-cs"/>
        </a:defRPr>
      </a:lvl4pPr>
      <a:lvl5pPr marL="442624" indent="-110656" algn="l" defTabSz="619674" rtl="0" eaLnBrk="1" latinLnBrk="0" hangingPunct="1">
        <a:spcBef>
          <a:spcPts val="291"/>
        </a:spcBef>
        <a:buSzPct val="100000"/>
        <a:buFont typeface="Arial" panose="020B0604030504040204" pitchFamily="34" charset="0"/>
        <a:buChar char="–"/>
        <a:defRPr sz="872" kern="1200">
          <a:solidFill>
            <a:schemeClr val="tx1"/>
          </a:solidFill>
          <a:latin typeface="+mn-lt"/>
          <a:ea typeface="+mn-ea"/>
          <a:cs typeface="+mn-cs"/>
        </a:defRPr>
      </a:lvl5pPr>
      <a:lvl6pPr marL="553280" indent="-110656" algn="l" defTabSz="619674" rtl="0" eaLnBrk="1" latinLnBrk="0" hangingPunct="1">
        <a:spcBef>
          <a:spcPts val="291"/>
        </a:spcBef>
        <a:buSzPct val="100000"/>
        <a:buFont typeface="Arial" panose="020B0604020202020204" pitchFamily="34" charset="0"/>
        <a:buChar char="•"/>
        <a:defRPr sz="872" kern="1200">
          <a:solidFill>
            <a:schemeClr val="tx1"/>
          </a:solidFill>
          <a:latin typeface="+mn-lt"/>
          <a:ea typeface="+mn-ea"/>
          <a:cs typeface="+mn-cs"/>
        </a:defRPr>
      </a:lvl6pPr>
      <a:lvl7pPr marL="663936" indent="-110656" algn="l" defTabSz="619674" rtl="0" eaLnBrk="1" latinLnBrk="0" hangingPunct="1">
        <a:spcBef>
          <a:spcPts val="291"/>
        </a:spcBef>
        <a:buSzPct val="100000"/>
        <a:buFont typeface="Arial" panose="020B0604030504040204" pitchFamily="34" charset="0"/>
        <a:buChar char="–"/>
        <a:defRPr sz="872" kern="1200">
          <a:solidFill>
            <a:schemeClr val="tx1"/>
          </a:solidFill>
          <a:latin typeface="+mn-lt"/>
          <a:ea typeface="+mn-ea"/>
          <a:cs typeface="+mn-cs"/>
        </a:defRPr>
      </a:lvl7pPr>
      <a:lvl8pPr marL="774593" indent="-110656" algn="l" defTabSz="619674" rtl="0" eaLnBrk="1" latinLnBrk="0" hangingPunct="1">
        <a:spcBef>
          <a:spcPts val="291"/>
        </a:spcBef>
        <a:buSzPct val="100000"/>
        <a:buFont typeface="Arial" panose="020B0604020202020204" pitchFamily="34" charset="0"/>
        <a:buChar char="•"/>
        <a:defRPr sz="872" kern="1200">
          <a:solidFill>
            <a:schemeClr val="tx1"/>
          </a:solidFill>
          <a:latin typeface="+mn-lt"/>
          <a:ea typeface="+mn-ea"/>
          <a:cs typeface="+mn-cs"/>
        </a:defRPr>
      </a:lvl8pPr>
      <a:lvl9pPr marL="885249" indent="-110656" algn="l" defTabSz="619674" rtl="0" eaLnBrk="1" latinLnBrk="0" hangingPunct="1">
        <a:spcBef>
          <a:spcPts val="291"/>
        </a:spcBef>
        <a:buSzPct val="100000"/>
        <a:buFont typeface="Arial" panose="020B0604030504040204" pitchFamily="34" charset="0"/>
        <a:buChar char="–"/>
        <a:defRPr sz="872"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200" userDrawn="1">
          <p15:clr>
            <a:srgbClr val="C35EA4"/>
          </p15:clr>
        </p15:guide>
        <p15:guide id="2" pos="3832" userDrawn="1">
          <p15:clr>
            <a:srgbClr val="C35EA4"/>
          </p15:clr>
        </p15:guide>
        <p15:guide id="3" orient="horz" pos="2838" userDrawn="1">
          <p15:clr>
            <a:srgbClr val="C35EA4"/>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10.png"/><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16.png"/><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55447" y="1943795"/>
            <a:ext cx="3540803" cy="715076"/>
          </a:xfrm>
        </p:spPr>
        <p:txBody>
          <a:bodyPr/>
          <a:lstStyle/>
          <a:p>
            <a:r>
              <a:rPr lang="en-US" dirty="0" smtClean="0"/>
              <a:t>Primer on </a:t>
            </a:r>
            <a:br>
              <a:rPr lang="en-US" dirty="0" smtClean="0"/>
            </a:br>
            <a:r>
              <a:rPr lang="en-US" dirty="0" smtClean="0"/>
              <a:t>Motivational Interviewing</a:t>
            </a:r>
            <a:endParaRPr lang="en-US" dirty="0"/>
          </a:p>
        </p:txBody>
      </p:sp>
      <p:sp>
        <p:nvSpPr>
          <p:cNvPr id="7" name="Text Placeholder 6"/>
          <p:cNvSpPr>
            <a:spLocks noGrp="1"/>
          </p:cNvSpPr>
          <p:nvPr>
            <p:ph type="body" sz="quarter" idx="20"/>
          </p:nvPr>
        </p:nvSpPr>
        <p:spPr>
          <a:xfrm>
            <a:off x="655449" y="2785095"/>
            <a:ext cx="3449670" cy="357513"/>
          </a:xfrm>
        </p:spPr>
        <p:txBody>
          <a:bodyPr/>
          <a:lstStyle/>
          <a:p>
            <a:r>
              <a:rPr lang="en-US" dirty="0"/>
              <a:t>Setting the Foundation for </a:t>
            </a:r>
            <a:r>
              <a:rPr lang="en-US" dirty="0" smtClean="0"/>
              <a:t>Patient-Centered Communication at [Organization]</a:t>
            </a:r>
            <a:endParaRPr lang="en-US" dirty="0"/>
          </a:p>
        </p:txBody>
      </p:sp>
      <p:sp>
        <p:nvSpPr>
          <p:cNvPr id="8" name="Text Placeholder 7"/>
          <p:cNvSpPr>
            <a:spLocks noGrp="1"/>
          </p:cNvSpPr>
          <p:nvPr>
            <p:ph type="body" sz="quarter" idx="21"/>
          </p:nvPr>
        </p:nvSpPr>
        <p:spPr/>
        <p:txBody>
          <a:bodyPr/>
          <a:lstStyle/>
          <a:p>
            <a:r>
              <a:rPr lang="en-US" dirty="0" smtClean="0"/>
              <a:t>Physician Executive Council</a:t>
            </a:r>
          </a:p>
        </p:txBody>
      </p:sp>
      <p:sp>
        <p:nvSpPr>
          <p:cNvPr id="11" name="Line Callout 1 10"/>
          <p:cNvSpPr/>
          <p:nvPr/>
        </p:nvSpPr>
        <p:spPr bwMode="gray">
          <a:xfrm>
            <a:off x="4057698" y="2784123"/>
            <a:ext cx="1926508" cy="646331"/>
          </a:xfrm>
          <a:prstGeom prst="borderCallout1">
            <a:avLst>
              <a:gd name="adj1" fmla="val 46589"/>
              <a:gd name="adj2" fmla="val 5863"/>
              <a:gd name="adj3" fmla="val 46153"/>
              <a:gd name="adj4" fmla="val -52561"/>
            </a:avLst>
          </a:prstGeom>
          <a:solidFill>
            <a:srgbClr val="00B050"/>
          </a:solidFill>
          <a:ln w="19050" cap="flat" cmpd="sng" algn="ctr">
            <a:solidFill>
              <a:srgbClr val="00B050"/>
            </a:solidFill>
            <a:prstDash val="solid"/>
            <a:miter lim="800000"/>
            <a:headEnd type="none" w="med" len="med"/>
            <a:tailEnd type="oval" w="sm" len="sm"/>
          </a:ln>
          <a:effectLst/>
        </p:spPr>
        <p:txBody>
          <a:bodyPr vert="horz" wrap="square" lIns="91440" tIns="45720" rIns="91440" bIns="45720" numCol="1" rtlCol="0" anchor="t" anchorCtr="0" compatLnSpc="1">
            <a:prstTxWarp prst="textNoShape">
              <a:avLst/>
            </a:prstTxWarp>
            <a:spAutoFit/>
          </a:bodyPr>
          <a:lstStyle/>
          <a:p>
            <a:pPr>
              <a:spcBef>
                <a:spcPts val="300"/>
              </a:spcBef>
            </a:pPr>
            <a:r>
              <a:rPr lang="en-US" sz="1200" dirty="0">
                <a:solidFill>
                  <a:schemeClr val="bg1"/>
                </a:solidFill>
              </a:rPr>
              <a:t>C</a:t>
            </a:r>
            <a:r>
              <a:rPr lang="en-US" sz="1200" dirty="0" smtClean="0">
                <a:solidFill>
                  <a:schemeClr val="bg1"/>
                </a:solidFill>
              </a:rPr>
              <a:t>ustomize bracketed text with your organization’s information</a:t>
            </a:r>
          </a:p>
        </p:txBody>
      </p:sp>
    </p:spTree>
    <p:extLst>
      <p:ext uri="{BB962C8B-B14F-4D97-AF65-F5344CB8AC3E}">
        <p14:creationId xmlns:p14="http://schemas.microsoft.com/office/powerpoint/2010/main" val="17794070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gray"/>
        <p:txBody>
          <a:bodyPr/>
          <a:lstStyle/>
          <a:p>
            <a:r>
              <a:rPr lang="en-US" dirty="0" smtClean="0"/>
              <a:t>Introduction to Motivational Interviewing</a:t>
            </a:r>
            <a:endParaRPr lang="en-US" dirty="0"/>
          </a:p>
        </p:txBody>
      </p:sp>
      <p:sp>
        <p:nvSpPr>
          <p:cNvPr id="5" name="Text Placeholder 4"/>
          <p:cNvSpPr>
            <a:spLocks noGrp="1"/>
          </p:cNvSpPr>
          <p:nvPr>
            <p:ph type="body" sz="quarter" idx="27"/>
          </p:nvPr>
        </p:nvSpPr>
        <p:spPr bwMode="gray">
          <a:xfrm>
            <a:off x="3140364" y="4431998"/>
            <a:ext cx="3260436" cy="368602"/>
          </a:xfrm>
        </p:spPr>
        <p:txBody>
          <a:bodyPr/>
          <a:lstStyle/>
          <a:p>
            <a:r>
              <a:rPr lang="en-US" dirty="0"/>
              <a:t>Source: Miller WR, </a:t>
            </a:r>
            <a:r>
              <a:rPr lang="en-US" dirty="0" err="1"/>
              <a:t>Rollnick</a:t>
            </a:r>
            <a:r>
              <a:rPr lang="en-US" dirty="0"/>
              <a:t> S, </a:t>
            </a:r>
            <a:r>
              <a:rPr lang="en-US" i="1" dirty="0"/>
              <a:t>Motivational Interviewing: Helping People Change</a:t>
            </a:r>
            <a:r>
              <a:rPr lang="en-US" dirty="0"/>
              <a:t>, Third edition, New York: Guilford Press, 2013; Motivational Interviewing network of Trainers, “What is Motivational Interviewing?”  http://www.motivationalinterviewing.org; Community Care of North Carolina, “CCNC Motivational Interviewing (MI) Resource Guide,” https://www.communitycarenc.org/media/files/mi-guide.pdf; </a:t>
            </a:r>
            <a:r>
              <a:rPr lang="en-US" dirty="0" smtClean="0"/>
              <a:t>Physician Executive Council analysis.</a:t>
            </a:r>
            <a:endParaRPr lang="en-US" dirty="0"/>
          </a:p>
        </p:txBody>
      </p:sp>
      <p:grpSp>
        <p:nvGrpSpPr>
          <p:cNvPr id="3" name="Group 2"/>
          <p:cNvGrpSpPr/>
          <p:nvPr/>
        </p:nvGrpSpPr>
        <p:grpSpPr>
          <a:xfrm>
            <a:off x="565208" y="2530755"/>
            <a:ext cx="2642590" cy="1314405"/>
            <a:chOff x="587177" y="2715560"/>
            <a:chExt cx="2642590" cy="1314405"/>
          </a:xfrm>
        </p:grpSpPr>
        <p:sp>
          <p:nvSpPr>
            <p:cNvPr id="37" name="TextBox 36"/>
            <p:cNvSpPr txBox="1"/>
            <p:nvPr/>
          </p:nvSpPr>
          <p:spPr bwMode="gray">
            <a:xfrm>
              <a:off x="1007640" y="3574603"/>
              <a:ext cx="2222127" cy="297902"/>
            </a:xfrm>
            <a:prstGeom prst="rect">
              <a:avLst/>
            </a:prstGeom>
            <a:noFill/>
          </p:spPr>
          <p:txBody>
            <a:bodyPr wrap="square" lIns="0" tIns="0" rIns="0" bIns="0" rtlCol="0">
              <a:spAutoFit/>
            </a:bodyPr>
            <a:lstStyle/>
            <a:p>
              <a:pPr>
                <a:spcBef>
                  <a:spcPts val="484"/>
                </a:spcBef>
              </a:pPr>
              <a:r>
                <a:rPr lang="en-US" sz="968" dirty="0"/>
                <a:t>Strengthen patients’ motivation for change, commitment to goals</a:t>
              </a:r>
            </a:p>
          </p:txBody>
        </p:sp>
        <p:grpSp>
          <p:nvGrpSpPr>
            <p:cNvPr id="38" name="Group 37"/>
            <p:cNvGrpSpPr/>
            <p:nvPr/>
          </p:nvGrpSpPr>
          <p:grpSpPr>
            <a:xfrm>
              <a:off x="587177" y="2715560"/>
              <a:ext cx="2496407" cy="1314405"/>
              <a:chOff x="450196" y="2725959"/>
              <a:chExt cx="2578754" cy="1357762"/>
            </a:xfrm>
          </p:grpSpPr>
          <p:sp>
            <p:nvSpPr>
              <p:cNvPr id="39" name="TextBox 38"/>
              <p:cNvSpPr txBox="1"/>
              <p:nvPr/>
            </p:nvSpPr>
            <p:spPr bwMode="gray">
              <a:xfrm>
                <a:off x="450196" y="2725959"/>
                <a:ext cx="2578754" cy="1357762"/>
              </a:xfrm>
              <a:prstGeom prst="rect">
                <a:avLst/>
              </a:prstGeom>
              <a:noFill/>
              <a:ln w="19050">
                <a:solidFill>
                  <a:schemeClr val="accent3"/>
                </a:solidFill>
                <a:miter lim="800000"/>
              </a:ln>
            </p:spPr>
            <p:txBody>
              <a:bodyPr wrap="square" lIns="132767" tIns="88512" rIns="132767" bIns="0" rtlCol="0">
                <a:noAutofit/>
              </a:bodyPr>
              <a:lstStyle/>
              <a:p>
                <a:pPr>
                  <a:spcBef>
                    <a:spcPts val="484"/>
                  </a:spcBef>
                </a:pPr>
                <a:endParaRPr lang="en-US" sz="1065" b="1" dirty="0">
                  <a:solidFill>
                    <a:schemeClr val="accent3"/>
                  </a:solidFill>
                </a:endParaRPr>
              </a:p>
            </p:txBody>
          </p:sp>
          <p:sp>
            <p:nvSpPr>
              <p:cNvPr id="40" name="TextBox 39"/>
              <p:cNvSpPr txBox="1"/>
              <p:nvPr/>
            </p:nvSpPr>
            <p:spPr bwMode="gray">
              <a:xfrm>
                <a:off x="584472" y="2866680"/>
                <a:ext cx="2011680" cy="153865"/>
              </a:xfrm>
              <a:prstGeom prst="rect">
                <a:avLst/>
              </a:prstGeom>
              <a:noFill/>
            </p:spPr>
            <p:txBody>
              <a:bodyPr wrap="square" lIns="0" tIns="0" rIns="0" bIns="0" rtlCol="0">
                <a:spAutoFit/>
              </a:bodyPr>
              <a:lstStyle/>
              <a:p>
                <a:r>
                  <a:rPr lang="en-US" sz="968" b="1" dirty="0">
                    <a:latin typeface="+mj-lt"/>
                  </a:rPr>
                  <a:t>Used to:</a:t>
                </a:r>
              </a:p>
            </p:txBody>
          </p:sp>
          <p:sp>
            <p:nvSpPr>
              <p:cNvPr id="41" name="TextBox 40"/>
              <p:cNvSpPr txBox="1"/>
              <p:nvPr/>
            </p:nvSpPr>
            <p:spPr bwMode="gray">
              <a:xfrm>
                <a:off x="935309" y="3170676"/>
                <a:ext cx="2093641" cy="307729"/>
              </a:xfrm>
              <a:prstGeom prst="rect">
                <a:avLst/>
              </a:prstGeom>
              <a:noFill/>
            </p:spPr>
            <p:txBody>
              <a:bodyPr wrap="square" lIns="0" tIns="0" rIns="0" bIns="0" rtlCol="0">
                <a:spAutoFit/>
              </a:bodyPr>
              <a:lstStyle/>
              <a:p>
                <a:pPr>
                  <a:spcBef>
                    <a:spcPts val="484"/>
                  </a:spcBef>
                </a:pPr>
                <a:r>
                  <a:rPr lang="en-US" sz="968" dirty="0"/>
                  <a:t>Enable patients to share priorities </a:t>
                </a:r>
                <a:br>
                  <a:rPr lang="en-US" sz="968" dirty="0"/>
                </a:br>
                <a:r>
                  <a:rPr lang="en-US" sz="968" dirty="0"/>
                  <a:t>and issues with </a:t>
                </a:r>
                <a:r>
                  <a:rPr lang="en-US" sz="968" dirty="0" smtClean="0"/>
                  <a:t>clinicians</a:t>
                </a:r>
                <a:endParaRPr lang="en-US" sz="968" dirty="0"/>
              </a:p>
            </p:txBody>
          </p:sp>
          <p:sp>
            <p:nvSpPr>
              <p:cNvPr id="42" name="L-Shape 41"/>
              <p:cNvSpPr/>
              <p:nvPr/>
            </p:nvSpPr>
            <p:spPr bwMode="gray">
              <a:xfrm rot="18900000">
                <a:off x="594952" y="3213993"/>
                <a:ext cx="229408" cy="124665"/>
              </a:xfrm>
              <a:prstGeom prst="corner">
                <a:avLst/>
              </a:prstGeom>
              <a:solidFill>
                <a:srgbClr val="00B050"/>
              </a:solidFill>
              <a:ln w="9525" cap="flat" cmpd="sng" algn="ctr">
                <a:noFill/>
                <a:prstDash val="solid"/>
                <a:round/>
                <a:headEnd type="none" w="med" len="med"/>
                <a:tailEnd type="none" w="med" len="med"/>
              </a:ln>
              <a:effectLst/>
            </p:spPr>
            <p:txBody>
              <a:bodyPr vert="horz" wrap="square" lIns="88512" tIns="44257" rIns="88512" bIns="44257" numCol="1" rtlCol="0" anchor="t" anchorCtr="0" compatLnSpc="1">
                <a:prstTxWarp prst="textNoShape">
                  <a:avLst/>
                </a:prstTxWarp>
              </a:bodyPr>
              <a:lstStyle/>
              <a:p>
                <a:pPr defTabSz="1416871"/>
                <a:endParaRPr lang="en-US" sz="872" dirty="0">
                  <a:solidFill>
                    <a:srgbClr val="00B050"/>
                  </a:solidFill>
                  <a:latin typeface="+mj-lt"/>
                </a:endParaRPr>
              </a:p>
            </p:txBody>
          </p:sp>
          <p:sp>
            <p:nvSpPr>
              <p:cNvPr id="43" name="L-Shape 42"/>
              <p:cNvSpPr/>
              <p:nvPr/>
            </p:nvSpPr>
            <p:spPr bwMode="gray">
              <a:xfrm rot="18900000">
                <a:off x="575902" y="3676189"/>
                <a:ext cx="229408" cy="124665"/>
              </a:xfrm>
              <a:prstGeom prst="corner">
                <a:avLst/>
              </a:prstGeom>
              <a:solidFill>
                <a:srgbClr val="00B050"/>
              </a:solidFill>
              <a:ln w="9525" cap="flat" cmpd="sng" algn="ctr">
                <a:noFill/>
                <a:prstDash val="solid"/>
                <a:round/>
                <a:headEnd type="none" w="med" len="med"/>
                <a:tailEnd type="none" w="med" len="med"/>
              </a:ln>
              <a:effectLst/>
            </p:spPr>
            <p:txBody>
              <a:bodyPr vert="horz" wrap="square" lIns="88512" tIns="44257" rIns="88512" bIns="44257" numCol="1" rtlCol="0" anchor="t" anchorCtr="0" compatLnSpc="1">
                <a:prstTxWarp prst="textNoShape">
                  <a:avLst/>
                </a:prstTxWarp>
              </a:bodyPr>
              <a:lstStyle/>
              <a:p>
                <a:pPr defTabSz="1416871"/>
                <a:endParaRPr lang="en-US" sz="872" dirty="0">
                  <a:solidFill>
                    <a:srgbClr val="00B050"/>
                  </a:solidFill>
                  <a:latin typeface="+mj-lt"/>
                </a:endParaRPr>
              </a:p>
            </p:txBody>
          </p:sp>
        </p:grpSp>
      </p:grpSp>
      <p:grpSp>
        <p:nvGrpSpPr>
          <p:cNvPr id="44" name="Group 43"/>
          <p:cNvGrpSpPr/>
          <p:nvPr/>
        </p:nvGrpSpPr>
        <p:grpSpPr>
          <a:xfrm>
            <a:off x="3339325" y="2527532"/>
            <a:ext cx="2496266" cy="1314404"/>
            <a:chOff x="3364846" y="2725958"/>
            <a:chExt cx="2578608" cy="1357761"/>
          </a:xfrm>
        </p:grpSpPr>
        <p:sp>
          <p:nvSpPr>
            <p:cNvPr id="45" name="TextBox 44"/>
            <p:cNvSpPr txBox="1"/>
            <p:nvPr/>
          </p:nvSpPr>
          <p:spPr bwMode="gray">
            <a:xfrm>
              <a:off x="3364846" y="2725958"/>
              <a:ext cx="2578608" cy="1357761"/>
            </a:xfrm>
            <a:prstGeom prst="rect">
              <a:avLst/>
            </a:prstGeom>
            <a:noFill/>
            <a:ln w="19050">
              <a:solidFill>
                <a:schemeClr val="accent3"/>
              </a:solidFill>
              <a:miter lim="800000"/>
            </a:ln>
          </p:spPr>
          <p:txBody>
            <a:bodyPr wrap="square" lIns="132767" tIns="88512" rIns="132767" bIns="0" rtlCol="0">
              <a:noAutofit/>
            </a:bodyPr>
            <a:lstStyle/>
            <a:p>
              <a:pPr>
                <a:spcBef>
                  <a:spcPts val="484"/>
                </a:spcBef>
              </a:pPr>
              <a:endParaRPr lang="en-US" sz="1065" b="1" dirty="0">
                <a:solidFill>
                  <a:schemeClr val="accent3"/>
                </a:solidFill>
              </a:endParaRPr>
            </a:p>
          </p:txBody>
        </p:sp>
        <p:sp>
          <p:nvSpPr>
            <p:cNvPr id="46" name="TextBox 45"/>
            <p:cNvSpPr txBox="1"/>
            <p:nvPr/>
          </p:nvSpPr>
          <p:spPr bwMode="gray">
            <a:xfrm>
              <a:off x="3499122" y="2866679"/>
              <a:ext cx="2011680" cy="153865"/>
            </a:xfrm>
            <a:prstGeom prst="rect">
              <a:avLst/>
            </a:prstGeom>
            <a:noFill/>
          </p:spPr>
          <p:txBody>
            <a:bodyPr wrap="square" lIns="0" tIns="0" rIns="0" bIns="0" rtlCol="0">
              <a:spAutoFit/>
            </a:bodyPr>
            <a:lstStyle/>
            <a:p>
              <a:r>
                <a:rPr lang="en-US" sz="968" b="1" dirty="0">
                  <a:latin typeface="+mj-lt"/>
                </a:rPr>
                <a:t>Not Used to:</a:t>
              </a:r>
            </a:p>
          </p:txBody>
        </p:sp>
        <p:sp>
          <p:nvSpPr>
            <p:cNvPr id="47" name="TextBox 46"/>
            <p:cNvSpPr txBox="1"/>
            <p:nvPr/>
          </p:nvSpPr>
          <p:spPr bwMode="gray">
            <a:xfrm>
              <a:off x="3849959" y="3170675"/>
              <a:ext cx="2093495" cy="307729"/>
            </a:xfrm>
            <a:prstGeom prst="rect">
              <a:avLst/>
            </a:prstGeom>
            <a:noFill/>
          </p:spPr>
          <p:txBody>
            <a:bodyPr wrap="square" lIns="0" tIns="0" rIns="0" bIns="0" rtlCol="0">
              <a:spAutoFit/>
            </a:bodyPr>
            <a:lstStyle/>
            <a:p>
              <a:pPr>
                <a:spcBef>
                  <a:spcPts val="484"/>
                </a:spcBef>
              </a:pPr>
              <a:r>
                <a:rPr lang="en-US" sz="968" dirty="0"/>
                <a:t>Make decisions, choices </a:t>
              </a:r>
              <a:r>
                <a:rPr lang="en-US" sz="968" dirty="0" smtClean="0"/>
                <a:t>                             on behalf </a:t>
              </a:r>
              <a:r>
                <a:rPr lang="en-US" sz="968" dirty="0"/>
                <a:t>of patients</a:t>
              </a:r>
            </a:p>
          </p:txBody>
        </p:sp>
        <p:sp>
          <p:nvSpPr>
            <p:cNvPr id="48" name="TextBox 47"/>
            <p:cNvSpPr txBox="1"/>
            <p:nvPr/>
          </p:nvSpPr>
          <p:spPr bwMode="gray">
            <a:xfrm>
              <a:off x="3830908" y="3613337"/>
              <a:ext cx="2112546" cy="307729"/>
            </a:xfrm>
            <a:prstGeom prst="rect">
              <a:avLst/>
            </a:prstGeom>
            <a:noFill/>
          </p:spPr>
          <p:txBody>
            <a:bodyPr wrap="square" lIns="0" tIns="0" rIns="0" bIns="0" rtlCol="0">
              <a:spAutoFit/>
            </a:bodyPr>
            <a:lstStyle/>
            <a:p>
              <a:pPr>
                <a:spcBef>
                  <a:spcPts val="484"/>
                </a:spcBef>
              </a:pPr>
              <a:r>
                <a:rPr lang="en-US" sz="968" dirty="0"/>
                <a:t>Find a “quick fix” for</a:t>
              </a:r>
              <a:br>
                <a:rPr lang="en-US" sz="968" dirty="0"/>
              </a:br>
              <a:r>
                <a:rPr lang="en-US" sz="968" dirty="0"/>
                <a:t>patients’ challenges</a:t>
              </a:r>
            </a:p>
          </p:txBody>
        </p:sp>
        <p:sp>
          <p:nvSpPr>
            <p:cNvPr id="49" name="Multiply 48"/>
            <p:cNvSpPr/>
            <p:nvPr/>
          </p:nvSpPr>
          <p:spPr bwMode="gray">
            <a:xfrm>
              <a:off x="3497170" y="3151141"/>
              <a:ext cx="274320" cy="274320"/>
            </a:xfrm>
            <a:prstGeom prst="mathMultiply">
              <a:avLst/>
            </a:prstGeom>
            <a:solidFill>
              <a:schemeClr val="accent6"/>
            </a:solidFill>
            <a:ln w="9525" cap="flat" cmpd="sng" algn="ctr">
              <a:noFill/>
              <a:prstDash val="solid"/>
              <a:round/>
              <a:headEnd type="none" w="med" len="med"/>
              <a:tailEnd type="none" w="med" len="med"/>
            </a:ln>
            <a:effectLst/>
          </p:spPr>
          <p:txBody>
            <a:bodyPr vert="horz" wrap="square" lIns="88512" tIns="44257" rIns="88512" bIns="44257" numCol="1" rtlCol="0" anchor="t" anchorCtr="0" compatLnSpc="1">
              <a:prstTxWarp prst="textNoShape">
                <a:avLst/>
              </a:prstTxWarp>
            </a:bodyPr>
            <a:lstStyle/>
            <a:p>
              <a:pPr defTabSz="1416871"/>
              <a:endParaRPr lang="en-US" sz="872" dirty="0">
                <a:solidFill>
                  <a:schemeClr val="bg2"/>
                </a:solidFill>
                <a:latin typeface="+mj-lt"/>
              </a:endParaRPr>
            </a:p>
          </p:txBody>
        </p:sp>
        <p:sp>
          <p:nvSpPr>
            <p:cNvPr id="50" name="Multiply 49"/>
            <p:cNvSpPr/>
            <p:nvPr/>
          </p:nvSpPr>
          <p:spPr bwMode="gray">
            <a:xfrm>
              <a:off x="3497170" y="3613337"/>
              <a:ext cx="274320" cy="274320"/>
            </a:xfrm>
            <a:prstGeom prst="mathMultiply">
              <a:avLst/>
            </a:prstGeom>
            <a:solidFill>
              <a:schemeClr val="accent6"/>
            </a:solidFill>
            <a:ln w="9525" cap="flat" cmpd="sng" algn="ctr">
              <a:noFill/>
              <a:prstDash val="solid"/>
              <a:round/>
              <a:headEnd type="none" w="med" len="med"/>
              <a:tailEnd type="none" w="med" len="med"/>
            </a:ln>
            <a:effectLst/>
          </p:spPr>
          <p:txBody>
            <a:bodyPr vert="horz" wrap="square" lIns="88512" tIns="44257" rIns="88512" bIns="44257" numCol="1" rtlCol="0" anchor="t" anchorCtr="0" compatLnSpc="1">
              <a:prstTxWarp prst="textNoShape">
                <a:avLst/>
              </a:prstTxWarp>
            </a:bodyPr>
            <a:lstStyle/>
            <a:p>
              <a:pPr defTabSz="1416871"/>
              <a:endParaRPr lang="en-US" sz="872" dirty="0">
                <a:solidFill>
                  <a:schemeClr val="bg2"/>
                </a:solidFill>
                <a:latin typeface="+mj-lt"/>
              </a:endParaRPr>
            </a:p>
          </p:txBody>
        </p:sp>
      </p:grpSp>
      <p:sp>
        <p:nvSpPr>
          <p:cNvPr id="27" name="TextBox 26"/>
          <p:cNvSpPr txBox="1"/>
          <p:nvPr/>
        </p:nvSpPr>
        <p:spPr bwMode="gray">
          <a:xfrm>
            <a:off x="565208" y="1127620"/>
            <a:ext cx="5270383" cy="1034878"/>
          </a:xfrm>
          <a:prstGeom prst="rect">
            <a:avLst/>
          </a:prstGeom>
          <a:noFill/>
          <a:ln w="19050">
            <a:solidFill>
              <a:schemeClr val="accent3"/>
            </a:solidFill>
            <a:miter lim="800000"/>
          </a:ln>
        </p:spPr>
        <p:txBody>
          <a:bodyPr wrap="square" lIns="137160" tIns="91440" rIns="137160" bIns="0" rtlCol="0">
            <a:noAutofit/>
          </a:bodyPr>
          <a:lstStyle/>
          <a:p>
            <a:pPr>
              <a:spcBef>
                <a:spcPts val="500"/>
              </a:spcBef>
            </a:pPr>
            <a:endParaRPr lang="en-US" sz="1100" b="1" dirty="0">
              <a:solidFill>
                <a:schemeClr val="accent3"/>
              </a:solidFill>
            </a:endParaRPr>
          </a:p>
        </p:txBody>
      </p:sp>
      <p:grpSp>
        <p:nvGrpSpPr>
          <p:cNvPr id="4" name="Group 3"/>
          <p:cNvGrpSpPr/>
          <p:nvPr/>
        </p:nvGrpSpPr>
        <p:grpSpPr>
          <a:xfrm>
            <a:off x="827996" y="1376743"/>
            <a:ext cx="4744807" cy="536632"/>
            <a:chOff x="884600" y="1250483"/>
            <a:chExt cx="4744807" cy="536632"/>
          </a:xfrm>
        </p:grpSpPr>
        <p:sp>
          <p:nvSpPr>
            <p:cNvPr id="28" name="TextBox 27"/>
            <p:cNvSpPr txBox="1"/>
            <p:nvPr/>
          </p:nvSpPr>
          <p:spPr bwMode="gray">
            <a:xfrm>
              <a:off x="884601" y="1479338"/>
              <a:ext cx="4744806" cy="307777"/>
            </a:xfrm>
            <a:prstGeom prst="rect">
              <a:avLst/>
            </a:prstGeom>
            <a:noFill/>
          </p:spPr>
          <p:txBody>
            <a:bodyPr wrap="square" lIns="0" tIns="0" rIns="0" bIns="0" rtlCol="0">
              <a:spAutoFit/>
            </a:bodyPr>
            <a:lstStyle/>
            <a:p>
              <a:r>
                <a:rPr lang="en-US" sz="1000" dirty="0" smtClean="0"/>
                <a:t>A communication technique used to help patients set goals and strengthen their commitment to change by asking effective questions and practicing active listening </a:t>
              </a:r>
            </a:p>
          </p:txBody>
        </p:sp>
        <p:sp>
          <p:nvSpPr>
            <p:cNvPr id="29" name="TextBox 28"/>
            <p:cNvSpPr txBox="1"/>
            <p:nvPr/>
          </p:nvSpPr>
          <p:spPr bwMode="gray">
            <a:xfrm>
              <a:off x="884600" y="1250483"/>
              <a:ext cx="2702324" cy="169277"/>
            </a:xfrm>
            <a:prstGeom prst="rect">
              <a:avLst/>
            </a:prstGeom>
            <a:noFill/>
          </p:spPr>
          <p:txBody>
            <a:bodyPr wrap="square" lIns="0" tIns="0" rIns="0" bIns="0" rtlCol="0">
              <a:spAutoFit/>
            </a:bodyPr>
            <a:lstStyle/>
            <a:p>
              <a:r>
                <a:rPr lang="en-US" sz="1100" b="1" dirty="0" smtClean="0">
                  <a:solidFill>
                    <a:schemeClr val="accent3"/>
                  </a:solidFill>
                </a:rPr>
                <a:t>What is Motivational Interviewing?</a:t>
              </a:r>
            </a:p>
          </p:txBody>
        </p:sp>
      </p:grpSp>
    </p:spTree>
    <p:extLst>
      <p:ext uri="{BB962C8B-B14F-4D97-AF65-F5344CB8AC3E}">
        <p14:creationId xmlns:p14="http://schemas.microsoft.com/office/powerpoint/2010/main" val="40226121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Benefits of Motivational Interviewing</a:t>
            </a:r>
            <a:endParaRPr lang="en-US" dirty="0"/>
          </a:p>
        </p:txBody>
      </p:sp>
      <p:sp>
        <p:nvSpPr>
          <p:cNvPr id="5" name="Text Placeholder 4"/>
          <p:cNvSpPr>
            <a:spLocks noGrp="1"/>
          </p:cNvSpPr>
          <p:nvPr>
            <p:ph type="body" sz="quarter" idx="27"/>
          </p:nvPr>
        </p:nvSpPr>
        <p:spPr>
          <a:xfrm>
            <a:off x="3695788" y="4230698"/>
            <a:ext cx="2705012" cy="549253"/>
          </a:xfrm>
        </p:spPr>
        <p:txBody>
          <a:bodyPr/>
          <a:lstStyle/>
          <a:p>
            <a:r>
              <a:rPr lang="en-US" dirty="0" smtClean="0"/>
              <a:t>Source: McKenzie KJ, et al., “A Systematic Review of Motivational Interviewing in Healthcare: The Potential of Motivational Interviewing to Address the Lifestyle Factors Relevant to </a:t>
            </a:r>
            <a:r>
              <a:rPr lang="en-US" dirty="0" err="1" smtClean="0"/>
              <a:t>Multimorbidity</a:t>
            </a:r>
            <a:r>
              <a:rPr lang="en-US" dirty="0" smtClean="0"/>
              <a:t>,” Journal of </a:t>
            </a:r>
            <a:r>
              <a:rPr lang="en-US" dirty="0" err="1" smtClean="0"/>
              <a:t>Combordibity</a:t>
            </a:r>
            <a:r>
              <a:rPr lang="en-US" dirty="0" smtClean="0"/>
              <a:t>, 5 (2015): 162-184; Lee WW, et al., “Effectiveness of Motivational Interviewing on Lifestyle Modification and Health Outcomes of Clients at Risk or Diagnosed with Cardiovascular Diseases,” International Journal of Nursing Studies, 53 (2016): 331-341; Palacio A, et al., “Motivational Interviewing Improved Medication Adherence,” Journal of General Internal Medicine, 31, no.8 (2016): 929-940;  Physician Executive Council analysis.</a:t>
            </a:r>
            <a:endParaRPr lang="en-US" dirty="0"/>
          </a:p>
        </p:txBody>
      </p:sp>
      <p:sp>
        <p:nvSpPr>
          <p:cNvPr id="6" name="Text Placeholder 5"/>
          <p:cNvSpPr>
            <a:spLocks noGrp="1"/>
          </p:cNvSpPr>
          <p:nvPr>
            <p:ph type="body" sz="quarter" idx="28"/>
          </p:nvPr>
        </p:nvSpPr>
        <p:spPr>
          <a:xfrm>
            <a:off x="-1371600" y="5473523"/>
            <a:ext cx="2495006" cy="74487"/>
          </a:xfrm>
        </p:spPr>
        <p:txBody>
          <a:bodyPr/>
          <a:lstStyle/>
          <a:p>
            <a:endParaRPr lang="en-US"/>
          </a:p>
        </p:txBody>
      </p:sp>
      <p:grpSp>
        <p:nvGrpSpPr>
          <p:cNvPr id="41" name="Group 40"/>
          <p:cNvGrpSpPr/>
          <p:nvPr/>
        </p:nvGrpSpPr>
        <p:grpSpPr>
          <a:xfrm>
            <a:off x="736379" y="1150505"/>
            <a:ext cx="4521247" cy="949028"/>
            <a:chOff x="834915" y="1126572"/>
            <a:chExt cx="4521247" cy="949028"/>
          </a:xfrm>
        </p:grpSpPr>
        <p:grpSp>
          <p:nvGrpSpPr>
            <p:cNvPr id="18" name="Group 17"/>
            <p:cNvGrpSpPr/>
            <p:nvPr/>
          </p:nvGrpSpPr>
          <p:grpSpPr>
            <a:xfrm>
              <a:off x="834915" y="1431809"/>
              <a:ext cx="1552475" cy="643791"/>
              <a:chOff x="4029175" y="2808710"/>
              <a:chExt cx="1552475" cy="643791"/>
            </a:xfrm>
          </p:grpSpPr>
          <p:sp>
            <p:nvSpPr>
              <p:cNvPr id="19" name="TextBox 18"/>
              <p:cNvSpPr txBox="1"/>
              <p:nvPr/>
            </p:nvSpPr>
            <p:spPr bwMode="gray">
              <a:xfrm>
                <a:off x="4029176" y="3144724"/>
                <a:ext cx="1352522" cy="307777"/>
              </a:xfrm>
              <a:prstGeom prst="rect">
                <a:avLst/>
              </a:prstGeom>
              <a:noFill/>
            </p:spPr>
            <p:txBody>
              <a:bodyPr wrap="square" lIns="0" tIns="0" rIns="0" bIns="0" rtlCol="0">
                <a:spAutoFit/>
              </a:bodyPr>
              <a:lstStyle/>
              <a:p>
                <a:pPr>
                  <a:spcBef>
                    <a:spcPts val="500"/>
                  </a:spcBef>
                </a:pPr>
                <a:r>
                  <a:rPr lang="en-US" sz="1000" dirty="0" smtClean="0"/>
                  <a:t>Increase in </a:t>
                </a:r>
                <a:br>
                  <a:rPr lang="en-US" sz="1000" dirty="0" smtClean="0"/>
                </a:br>
                <a:r>
                  <a:rPr lang="en-US" sz="1000" dirty="0" smtClean="0"/>
                  <a:t>medication adherence</a:t>
                </a:r>
                <a:endParaRPr lang="en-US" sz="1000" dirty="0"/>
              </a:p>
            </p:txBody>
          </p:sp>
          <p:sp>
            <p:nvSpPr>
              <p:cNvPr id="20" name="TextBox 19"/>
              <p:cNvSpPr txBox="1"/>
              <p:nvPr/>
            </p:nvSpPr>
            <p:spPr bwMode="gray">
              <a:xfrm>
                <a:off x="4029175" y="2808710"/>
                <a:ext cx="1552475" cy="338554"/>
              </a:xfrm>
              <a:prstGeom prst="rect">
                <a:avLst/>
              </a:prstGeom>
              <a:noFill/>
            </p:spPr>
            <p:txBody>
              <a:bodyPr wrap="square" lIns="0" tIns="0" rIns="0" bIns="0" rtlCol="0">
                <a:spAutoFit/>
              </a:bodyPr>
              <a:lstStyle/>
              <a:p>
                <a:r>
                  <a:rPr lang="en-US" sz="2200" dirty="0" smtClean="0">
                    <a:solidFill>
                      <a:schemeClr val="accent6"/>
                    </a:solidFill>
                  </a:rPr>
                  <a:t>17%</a:t>
                </a:r>
              </a:p>
            </p:txBody>
          </p:sp>
        </p:grpSp>
        <p:grpSp>
          <p:nvGrpSpPr>
            <p:cNvPr id="21" name="Group 20"/>
            <p:cNvGrpSpPr/>
            <p:nvPr/>
          </p:nvGrpSpPr>
          <p:grpSpPr>
            <a:xfrm>
              <a:off x="2579077" y="1431809"/>
              <a:ext cx="1552475" cy="643791"/>
              <a:chOff x="5136692" y="3526818"/>
              <a:chExt cx="1552475" cy="643791"/>
            </a:xfrm>
          </p:grpSpPr>
          <p:sp>
            <p:nvSpPr>
              <p:cNvPr id="22" name="TextBox 21"/>
              <p:cNvSpPr txBox="1"/>
              <p:nvPr/>
            </p:nvSpPr>
            <p:spPr bwMode="gray">
              <a:xfrm>
                <a:off x="5136693" y="3862832"/>
                <a:ext cx="1215246" cy="307777"/>
              </a:xfrm>
              <a:prstGeom prst="rect">
                <a:avLst/>
              </a:prstGeom>
              <a:noFill/>
            </p:spPr>
            <p:txBody>
              <a:bodyPr wrap="square" lIns="0" tIns="0" rIns="0" bIns="0" rtlCol="0">
                <a:spAutoFit/>
              </a:bodyPr>
              <a:lstStyle/>
              <a:p>
                <a:r>
                  <a:rPr lang="en-US" sz="1000" dirty="0" smtClean="0"/>
                  <a:t>Higher likelihood of smoking cessation</a:t>
                </a:r>
                <a:endParaRPr lang="en-US" sz="1000" dirty="0"/>
              </a:p>
            </p:txBody>
          </p:sp>
          <p:sp>
            <p:nvSpPr>
              <p:cNvPr id="23" name="TextBox 22"/>
              <p:cNvSpPr txBox="1"/>
              <p:nvPr/>
            </p:nvSpPr>
            <p:spPr bwMode="gray">
              <a:xfrm>
                <a:off x="5136692" y="3526818"/>
                <a:ext cx="1552475" cy="338554"/>
              </a:xfrm>
              <a:prstGeom prst="rect">
                <a:avLst/>
              </a:prstGeom>
              <a:noFill/>
            </p:spPr>
            <p:txBody>
              <a:bodyPr wrap="square" lIns="0" tIns="0" rIns="0" bIns="0" rtlCol="0">
                <a:spAutoFit/>
              </a:bodyPr>
              <a:lstStyle/>
              <a:p>
                <a:r>
                  <a:rPr lang="en-US" sz="2200" dirty="0" smtClean="0">
                    <a:solidFill>
                      <a:schemeClr val="accent6"/>
                    </a:solidFill>
                  </a:rPr>
                  <a:t>27%</a:t>
                </a:r>
              </a:p>
            </p:txBody>
          </p:sp>
        </p:grpSp>
        <p:sp>
          <p:nvSpPr>
            <p:cNvPr id="24" name="TextBox 23"/>
            <p:cNvSpPr txBox="1"/>
            <p:nvPr/>
          </p:nvSpPr>
          <p:spPr bwMode="gray">
            <a:xfrm>
              <a:off x="834915" y="1126572"/>
              <a:ext cx="2702324" cy="169277"/>
            </a:xfrm>
            <a:prstGeom prst="rect">
              <a:avLst/>
            </a:prstGeom>
            <a:noFill/>
          </p:spPr>
          <p:txBody>
            <a:bodyPr wrap="square" lIns="0" tIns="0" rIns="0" bIns="0" rtlCol="0">
              <a:spAutoFit/>
            </a:bodyPr>
            <a:lstStyle/>
            <a:p>
              <a:r>
                <a:rPr lang="en-US" sz="1100" b="1" dirty="0" smtClean="0">
                  <a:solidFill>
                    <a:schemeClr val="accent5"/>
                  </a:solidFill>
                </a:rPr>
                <a:t>Demonstrated Quality Outcomes</a:t>
              </a:r>
            </a:p>
          </p:txBody>
        </p:sp>
        <p:grpSp>
          <p:nvGrpSpPr>
            <p:cNvPr id="25" name="Group 24"/>
            <p:cNvGrpSpPr/>
            <p:nvPr/>
          </p:nvGrpSpPr>
          <p:grpSpPr>
            <a:xfrm>
              <a:off x="4323239" y="1431809"/>
              <a:ext cx="1032923" cy="643791"/>
              <a:chOff x="5136692" y="3526818"/>
              <a:chExt cx="1412071" cy="643791"/>
            </a:xfrm>
          </p:grpSpPr>
          <p:sp>
            <p:nvSpPr>
              <p:cNvPr id="26" name="TextBox 25"/>
              <p:cNvSpPr txBox="1"/>
              <p:nvPr/>
            </p:nvSpPr>
            <p:spPr bwMode="gray">
              <a:xfrm>
                <a:off x="5136693" y="3862832"/>
                <a:ext cx="1412070" cy="307777"/>
              </a:xfrm>
              <a:prstGeom prst="rect">
                <a:avLst/>
              </a:prstGeom>
              <a:noFill/>
            </p:spPr>
            <p:txBody>
              <a:bodyPr wrap="square" lIns="0" tIns="0" rIns="0" bIns="0" rtlCol="0">
                <a:spAutoFit/>
              </a:bodyPr>
              <a:lstStyle/>
              <a:p>
                <a:r>
                  <a:rPr lang="en-US" sz="1000" dirty="0" smtClean="0"/>
                  <a:t>Increase in quality </a:t>
                </a:r>
                <a:br>
                  <a:rPr lang="en-US" sz="1000" dirty="0" smtClean="0"/>
                </a:br>
                <a:r>
                  <a:rPr lang="en-US" sz="1000" dirty="0" smtClean="0"/>
                  <a:t>of life</a:t>
                </a:r>
                <a:r>
                  <a:rPr lang="en-US" sz="1000" baseline="30000" dirty="0" smtClean="0"/>
                  <a:t>1</a:t>
                </a:r>
                <a:endParaRPr lang="en-US" sz="1000" dirty="0" smtClean="0"/>
              </a:p>
            </p:txBody>
          </p:sp>
          <p:sp>
            <p:nvSpPr>
              <p:cNvPr id="27" name="TextBox 26"/>
              <p:cNvSpPr txBox="1"/>
              <p:nvPr/>
            </p:nvSpPr>
            <p:spPr bwMode="gray">
              <a:xfrm>
                <a:off x="5136692" y="3526818"/>
                <a:ext cx="1064821" cy="336014"/>
              </a:xfrm>
              <a:prstGeom prst="rect">
                <a:avLst/>
              </a:prstGeom>
              <a:noFill/>
            </p:spPr>
            <p:txBody>
              <a:bodyPr wrap="square" lIns="0" tIns="0" rIns="0" bIns="0" rtlCol="0">
                <a:spAutoFit/>
              </a:bodyPr>
              <a:lstStyle/>
              <a:p>
                <a:r>
                  <a:rPr lang="en-US" sz="2200" dirty="0" smtClean="0">
                    <a:solidFill>
                      <a:schemeClr val="accent6"/>
                    </a:solidFill>
                  </a:rPr>
                  <a:t>4.7 </a:t>
                </a:r>
                <a:r>
                  <a:rPr lang="en-US" sz="2200" dirty="0" err="1" smtClean="0">
                    <a:solidFill>
                      <a:schemeClr val="accent6"/>
                    </a:solidFill>
                  </a:rPr>
                  <a:t>pt</a:t>
                </a:r>
                <a:endParaRPr lang="en-US" sz="2200" dirty="0" smtClean="0">
                  <a:solidFill>
                    <a:schemeClr val="accent6"/>
                  </a:solidFill>
                </a:endParaRPr>
              </a:p>
            </p:txBody>
          </p:sp>
        </p:grpSp>
      </p:grpSp>
      <p:sp>
        <p:nvSpPr>
          <p:cNvPr id="28" name="Text Placeholder 4"/>
          <p:cNvSpPr txBox="1">
            <a:spLocks/>
          </p:cNvSpPr>
          <p:nvPr/>
        </p:nvSpPr>
        <p:spPr bwMode="gray">
          <a:xfrm>
            <a:off x="0" y="4505325"/>
            <a:ext cx="2997003" cy="102207"/>
          </a:xfrm>
          <a:prstGeom prst="rect">
            <a:avLst/>
          </a:prstGeom>
        </p:spPr>
        <p:txBody>
          <a:bodyPr vert="horz" wrap="square" lIns="0" tIns="0" rIns="45720" bIns="27432" rtlCol="0" anchor="b" anchorCtr="0">
            <a:spAutoFit/>
          </a:bodyPr>
          <a:lstStyle>
            <a:lvl1pPr marL="0" indent="0" algn="l" defTabSz="619674" rtl="0" eaLnBrk="1" latinLnBrk="0" hangingPunct="1">
              <a:spcBef>
                <a:spcPts val="0"/>
              </a:spcBef>
              <a:buFont typeface="Arial" pitchFamily="34" charset="0"/>
              <a:buNone/>
              <a:defRPr sz="484" kern="1200">
                <a:solidFill>
                  <a:schemeClr val="tx1"/>
                </a:solidFill>
                <a:latin typeface="+mn-lt"/>
                <a:ea typeface="+mn-ea"/>
                <a:cs typeface="+mn-cs"/>
              </a:defRPr>
            </a:lvl1pPr>
            <a:lvl2pPr marL="110656" indent="0" algn="l" defTabSz="619674" rtl="0" eaLnBrk="1" latinLnBrk="0" hangingPunct="1">
              <a:spcBef>
                <a:spcPts val="0"/>
              </a:spcBef>
              <a:buFont typeface="Arial" pitchFamily="34" charset="0"/>
              <a:buNone/>
              <a:defRPr sz="484" kern="1200">
                <a:solidFill>
                  <a:schemeClr val="tx1"/>
                </a:solidFill>
                <a:latin typeface="+mn-lt"/>
                <a:ea typeface="+mn-ea"/>
                <a:cs typeface="+mn-cs"/>
              </a:defRPr>
            </a:lvl2pPr>
            <a:lvl3pPr marL="221312" indent="0" algn="l" defTabSz="619674" rtl="0" eaLnBrk="1" latinLnBrk="0" hangingPunct="1">
              <a:spcBef>
                <a:spcPts val="0"/>
              </a:spcBef>
              <a:buFont typeface="Arial" pitchFamily="34" charset="0"/>
              <a:buNone/>
              <a:defRPr sz="484" kern="1200">
                <a:solidFill>
                  <a:schemeClr val="tx1"/>
                </a:solidFill>
                <a:latin typeface="+mn-lt"/>
                <a:ea typeface="+mn-ea"/>
                <a:cs typeface="+mn-cs"/>
              </a:defRPr>
            </a:lvl3pPr>
            <a:lvl4pPr marL="331968" indent="0" algn="l" defTabSz="619674" rtl="0" eaLnBrk="1" latinLnBrk="0" hangingPunct="1">
              <a:spcBef>
                <a:spcPts val="0"/>
              </a:spcBef>
              <a:buFont typeface="Arial" pitchFamily="34" charset="0"/>
              <a:buNone/>
              <a:defRPr sz="484" kern="1200">
                <a:solidFill>
                  <a:schemeClr val="tx1"/>
                </a:solidFill>
                <a:latin typeface="+mn-lt"/>
                <a:ea typeface="+mn-ea"/>
                <a:cs typeface="+mn-cs"/>
              </a:defRPr>
            </a:lvl4pPr>
            <a:lvl5pPr marL="442624" indent="0" algn="l" defTabSz="619674" rtl="0" eaLnBrk="1" latinLnBrk="0" hangingPunct="1">
              <a:spcBef>
                <a:spcPts val="0"/>
              </a:spcBef>
              <a:buFont typeface="Arial" pitchFamily="34" charset="0"/>
              <a:buNone/>
              <a:defRPr sz="484" kern="1200" baseline="0">
                <a:solidFill>
                  <a:schemeClr val="tx1"/>
                </a:solidFill>
                <a:latin typeface="+mn-lt"/>
                <a:ea typeface="+mn-ea"/>
                <a:cs typeface="+mn-cs"/>
              </a:defRPr>
            </a:lvl5pPr>
            <a:lvl6pPr marL="663936" indent="-110656" algn="l" defTabSz="619674" rtl="0" eaLnBrk="1" latinLnBrk="0" hangingPunct="1">
              <a:spcBef>
                <a:spcPts val="484"/>
              </a:spcBef>
              <a:buFont typeface="Arial" pitchFamily="34" charset="0"/>
              <a:buChar char="–"/>
              <a:defRPr sz="968" kern="1200">
                <a:solidFill>
                  <a:schemeClr val="tx1"/>
                </a:solidFill>
                <a:latin typeface="+mn-lt"/>
                <a:ea typeface="+mn-ea"/>
                <a:cs typeface="+mn-cs"/>
              </a:defRPr>
            </a:lvl6pPr>
            <a:lvl7pPr marL="774593" indent="-110656" algn="l" defTabSz="619674" rtl="0" eaLnBrk="1" latinLnBrk="0" hangingPunct="1">
              <a:spcBef>
                <a:spcPts val="484"/>
              </a:spcBef>
              <a:buFont typeface="Arial" pitchFamily="34" charset="0"/>
              <a:buChar char="•"/>
              <a:defRPr sz="968" kern="1200">
                <a:solidFill>
                  <a:schemeClr val="tx1"/>
                </a:solidFill>
                <a:latin typeface="+mn-lt"/>
                <a:ea typeface="+mn-ea"/>
                <a:cs typeface="+mn-cs"/>
              </a:defRPr>
            </a:lvl7pPr>
            <a:lvl8pPr marL="885249" indent="-110656" algn="l" defTabSz="619674" rtl="0" eaLnBrk="1" latinLnBrk="0" hangingPunct="1">
              <a:spcBef>
                <a:spcPts val="484"/>
              </a:spcBef>
              <a:buFont typeface="Arial" pitchFamily="34" charset="0"/>
              <a:buChar char="–"/>
              <a:defRPr sz="968" kern="1200">
                <a:solidFill>
                  <a:schemeClr val="tx1"/>
                </a:solidFill>
                <a:latin typeface="+mn-lt"/>
                <a:ea typeface="+mn-ea"/>
                <a:cs typeface="+mn-cs"/>
              </a:defRPr>
            </a:lvl8pPr>
            <a:lvl9pPr marL="995905" indent="-110656" algn="l" defTabSz="619674" rtl="0" eaLnBrk="1" latinLnBrk="0" hangingPunct="1">
              <a:spcBef>
                <a:spcPts val="484"/>
              </a:spcBef>
              <a:buFont typeface="Arial" pitchFamily="34" charset="0"/>
              <a:buChar char="•"/>
              <a:defRPr sz="968" kern="1200" baseline="0">
                <a:solidFill>
                  <a:schemeClr val="tx1"/>
                </a:solidFill>
                <a:latin typeface="+mn-lt"/>
                <a:ea typeface="+mn-ea"/>
                <a:cs typeface="+mn-cs"/>
              </a:defRPr>
            </a:lvl9pPr>
          </a:lstStyle>
          <a:p>
            <a:r>
              <a:rPr lang="en-US" dirty="0" smtClean="0"/>
              <a:t>1) Results based on the SF-36, a short form survey used to assess quality of life measures. </a:t>
            </a:r>
            <a:endParaRPr lang="en-US" dirty="0"/>
          </a:p>
        </p:txBody>
      </p:sp>
      <p:sp>
        <p:nvSpPr>
          <p:cNvPr id="30" name="TextBox 29"/>
          <p:cNvSpPr txBox="1"/>
          <p:nvPr/>
        </p:nvSpPr>
        <p:spPr bwMode="gray">
          <a:xfrm>
            <a:off x="2446911" y="3620830"/>
            <a:ext cx="1416321" cy="307777"/>
          </a:xfrm>
          <a:prstGeom prst="rect">
            <a:avLst/>
          </a:prstGeom>
          <a:noFill/>
        </p:spPr>
        <p:txBody>
          <a:bodyPr wrap="square" lIns="0" tIns="0" rIns="0" bIns="0" rtlCol="0">
            <a:spAutoFit/>
          </a:bodyPr>
          <a:lstStyle/>
          <a:p>
            <a:pPr>
              <a:spcBef>
                <a:spcPts val="484"/>
              </a:spcBef>
            </a:pPr>
            <a:r>
              <a:rPr lang="en-US" sz="1000" dirty="0">
                <a:latin typeface="+mj-lt"/>
              </a:rPr>
              <a:t>Patients </a:t>
            </a:r>
            <a:r>
              <a:rPr lang="en-US" sz="1000" dirty="0" smtClean="0">
                <a:latin typeface="+mj-lt"/>
              </a:rPr>
              <a:t>share </a:t>
            </a:r>
            <a:r>
              <a:rPr lang="en-US" sz="1000" dirty="0">
                <a:latin typeface="+mj-lt"/>
              </a:rPr>
              <a:t>their </a:t>
            </a:r>
            <a:r>
              <a:rPr lang="en-US" sz="1000" dirty="0" smtClean="0">
                <a:latin typeface="+mj-lt"/>
              </a:rPr>
              <a:t>perspective</a:t>
            </a:r>
            <a:r>
              <a:rPr lang="en-US" sz="1000" dirty="0">
                <a:latin typeface="+mj-lt"/>
              </a:rPr>
              <a:t> </a:t>
            </a:r>
            <a:r>
              <a:rPr lang="en-US" sz="1000" dirty="0" smtClean="0">
                <a:latin typeface="+mj-lt"/>
              </a:rPr>
              <a:t>and goals</a:t>
            </a:r>
            <a:endParaRPr lang="en-US" sz="1000" dirty="0">
              <a:latin typeface="+mj-lt"/>
            </a:endParaRPr>
          </a:p>
        </p:txBody>
      </p:sp>
      <p:pic>
        <p:nvPicPr>
          <p:cNvPr id="31" name="Picture 3" descr="L:\public\share\ABC Templates and Resources\ABC Art Icons Logos\ABC Modern Icons\Out_patien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1221" y="3143862"/>
            <a:ext cx="357807" cy="354080"/>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4" descr="L:\public\share\ABC Templates and Resources\ABC Art Icons Logos\ABC Modern Icons\Stick_Doctor.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74765" y="3099602"/>
            <a:ext cx="166743" cy="442600"/>
          </a:xfrm>
          <a:prstGeom prst="rect">
            <a:avLst/>
          </a:prstGeom>
          <a:noFill/>
          <a:extLst>
            <a:ext uri="{909E8E84-426E-40DD-AFC4-6F175D3DCCD1}">
              <a14:hiddenFill xmlns:a14="http://schemas.microsoft.com/office/drawing/2010/main">
                <a:solidFill>
                  <a:srgbClr val="FFFFFF"/>
                </a:solidFill>
              </a14:hiddenFill>
            </a:ext>
          </a:extLst>
        </p:spPr>
      </p:pic>
      <p:sp>
        <p:nvSpPr>
          <p:cNvPr id="34" name="TextBox 33"/>
          <p:cNvSpPr txBox="1"/>
          <p:nvPr/>
        </p:nvSpPr>
        <p:spPr bwMode="gray">
          <a:xfrm>
            <a:off x="4191073" y="3620829"/>
            <a:ext cx="1581574" cy="307777"/>
          </a:xfrm>
          <a:prstGeom prst="rect">
            <a:avLst/>
          </a:prstGeom>
          <a:noFill/>
        </p:spPr>
        <p:txBody>
          <a:bodyPr wrap="square" lIns="0" tIns="0" rIns="0" bIns="0" rtlCol="0">
            <a:spAutoFit/>
          </a:bodyPr>
          <a:lstStyle/>
          <a:p>
            <a:pPr>
              <a:spcBef>
                <a:spcPts val="484"/>
              </a:spcBef>
            </a:pPr>
            <a:r>
              <a:rPr lang="en-US" sz="1000" dirty="0">
                <a:latin typeface="+mj-lt"/>
              </a:rPr>
              <a:t>Patients provide input into care plan and feel </a:t>
            </a:r>
            <a:r>
              <a:rPr lang="en-US" sz="1000" dirty="0" smtClean="0">
                <a:latin typeface="+mj-lt"/>
              </a:rPr>
              <a:t>invested</a:t>
            </a:r>
            <a:endParaRPr lang="en-US" sz="1000" dirty="0">
              <a:latin typeface="+mj-lt"/>
            </a:endParaRPr>
          </a:p>
        </p:txBody>
      </p:sp>
      <p:sp>
        <p:nvSpPr>
          <p:cNvPr id="36" name="TextBox 35"/>
          <p:cNvSpPr txBox="1"/>
          <p:nvPr/>
        </p:nvSpPr>
        <p:spPr bwMode="gray">
          <a:xfrm>
            <a:off x="702749" y="3620828"/>
            <a:ext cx="1099597" cy="307777"/>
          </a:xfrm>
          <a:prstGeom prst="rect">
            <a:avLst/>
          </a:prstGeom>
          <a:noFill/>
        </p:spPr>
        <p:txBody>
          <a:bodyPr wrap="square" lIns="0" tIns="0" rIns="0" bIns="0" rtlCol="0">
            <a:spAutoFit/>
          </a:bodyPr>
          <a:lstStyle/>
          <a:p>
            <a:pPr>
              <a:spcBef>
                <a:spcPts val="484"/>
              </a:spcBef>
            </a:pPr>
            <a:r>
              <a:rPr lang="en-US" sz="1000" dirty="0" smtClean="0">
                <a:latin typeface="+mj-lt"/>
              </a:rPr>
              <a:t>Patients feel heard and understood</a:t>
            </a:r>
            <a:endParaRPr lang="en-US" sz="1000" dirty="0">
              <a:latin typeface="+mj-lt"/>
            </a:endParaRPr>
          </a:p>
        </p:txBody>
      </p:sp>
      <p:pic>
        <p:nvPicPr>
          <p:cNvPr id="38" name="Picture 3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191073" y="3176321"/>
            <a:ext cx="442600" cy="289165"/>
          </a:xfrm>
          <a:prstGeom prst="rect">
            <a:avLst/>
          </a:prstGeom>
        </p:spPr>
      </p:pic>
      <p:pic>
        <p:nvPicPr>
          <p:cNvPr id="39" name="Picture 3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446911" y="3120260"/>
            <a:ext cx="442600" cy="377684"/>
          </a:xfrm>
          <a:prstGeom prst="rect">
            <a:avLst/>
          </a:prstGeom>
        </p:spPr>
      </p:pic>
      <p:sp>
        <p:nvSpPr>
          <p:cNvPr id="40" name="TextBox 39"/>
          <p:cNvSpPr txBox="1"/>
          <p:nvPr/>
        </p:nvSpPr>
        <p:spPr bwMode="gray">
          <a:xfrm>
            <a:off x="693513" y="2763302"/>
            <a:ext cx="2702324" cy="169277"/>
          </a:xfrm>
          <a:prstGeom prst="rect">
            <a:avLst/>
          </a:prstGeom>
          <a:noFill/>
        </p:spPr>
        <p:txBody>
          <a:bodyPr wrap="square" lIns="0" tIns="0" rIns="0" bIns="0" rtlCol="0">
            <a:spAutoFit/>
          </a:bodyPr>
          <a:lstStyle/>
          <a:p>
            <a:r>
              <a:rPr lang="en-US" sz="1100" b="1" dirty="0" smtClean="0">
                <a:solidFill>
                  <a:schemeClr val="accent5"/>
                </a:solidFill>
              </a:rPr>
              <a:t>Stronger Patient Relationship</a:t>
            </a:r>
          </a:p>
        </p:txBody>
      </p:sp>
    </p:spTree>
    <p:extLst>
      <p:ext uri="{BB962C8B-B14F-4D97-AF65-F5344CB8AC3E}">
        <p14:creationId xmlns:p14="http://schemas.microsoft.com/office/powerpoint/2010/main" val="32422684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635" y="391842"/>
            <a:ext cx="6008914" cy="260712"/>
          </a:xfrm>
        </p:spPr>
        <p:txBody>
          <a:bodyPr/>
          <a:lstStyle/>
          <a:p>
            <a:r>
              <a:rPr lang="en-US" sz="1694" dirty="0"/>
              <a:t>OARS: A Communication Framework to Engage Patients</a:t>
            </a:r>
          </a:p>
        </p:txBody>
      </p:sp>
      <p:sp>
        <p:nvSpPr>
          <p:cNvPr id="5" name="Text Placeholder 4"/>
          <p:cNvSpPr>
            <a:spLocks noGrp="1"/>
          </p:cNvSpPr>
          <p:nvPr>
            <p:ph type="body" sz="quarter" idx="27"/>
          </p:nvPr>
        </p:nvSpPr>
        <p:spPr>
          <a:xfrm>
            <a:off x="3125466" y="4400362"/>
            <a:ext cx="3275334" cy="400238"/>
          </a:xfrm>
        </p:spPr>
        <p:txBody>
          <a:bodyPr/>
          <a:lstStyle/>
          <a:p>
            <a:r>
              <a:rPr lang="en-US" dirty="0"/>
              <a:t>Source: Miller WR, </a:t>
            </a:r>
            <a:r>
              <a:rPr lang="en-US" dirty="0" err="1"/>
              <a:t>Rollnick</a:t>
            </a:r>
            <a:r>
              <a:rPr lang="en-US" dirty="0"/>
              <a:t> S, </a:t>
            </a:r>
            <a:r>
              <a:rPr lang="en-US" i="1" dirty="0"/>
              <a:t>Motivational Interviewing: Helping People Change</a:t>
            </a:r>
            <a:r>
              <a:rPr lang="en-US" dirty="0"/>
              <a:t>, Third edition, New York: Guilford Press, 2013; Community Care of North Carolina, “CCNC Motivational Interviewing (MI) Resource Guide,” https://www.communitycarenc.org/media/files/mi-guide.pdf; Oregon Health Authority, “The OARS Model Essential Communication Skills</a:t>
            </a:r>
            <a:r>
              <a:rPr lang="en-US" dirty="0" smtClean="0"/>
              <a:t>,” http</a:t>
            </a:r>
            <a:r>
              <a:rPr lang="en-US" dirty="0"/>
              <a:t>://</a:t>
            </a:r>
            <a:r>
              <a:rPr lang="en-US" dirty="0" smtClean="0"/>
              <a:t>public.health.oregon.gov/HealthyPeopleFamilies/ReproductiveSexualHealth/</a:t>
            </a:r>
          </a:p>
          <a:p>
            <a:r>
              <a:rPr lang="en-US" dirty="0" smtClean="0"/>
              <a:t>Documents/</a:t>
            </a:r>
            <a:r>
              <a:rPr lang="en-US" dirty="0" err="1" smtClean="0"/>
              <a:t>edmat</a:t>
            </a:r>
            <a:r>
              <a:rPr lang="en-US" dirty="0" smtClean="0"/>
              <a:t>/OARSEssentialCommunicationTechniques.pdf</a:t>
            </a:r>
            <a:r>
              <a:rPr lang="en-US" dirty="0"/>
              <a:t>; </a:t>
            </a:r>
            <a:r>
              <a:rPr lang="en-US" dirty="0" smtClean="0"/>
              <a:t>Physician Executive Council analysis</a:t>
            </a:r>
            <a:r>
              <a:rPr lang="en-US" dirty="0"/>
              <a:t>. </a:t>
            </a:r>
          </a:p>
        </p:txBody>
      </p:sp>
      <p:sp>
        <p:nvSpPr>
          <p:cNvPr id="6" name="Text Placeholder 5"/>
          <p:cNvSpPr>
            <a:spLocks noGrp="1"/>
          </p:cNvSpPr>
          <p:nvPr>
            <p:ph type="body" sz="quarter" idx="28"/>
          </p:nvPr>
        </p:nvSpPr>
        <p:spPr>
          <a:xfrm>
            <a:off x="-1371600" y="5473523"/>
            <a:ext cx="2495006" cy="74487"/>
          </a:xfrm>
        </p:spPr>
        <p:txBody>
          <a:bodyPr/>
          <a:lstStyle/>
          <a:p>
            <a:endParaRPr lang="en-US"/>
          </a:p>
        </p:txBody>
      </p:sp>
      <p:sp>
        <p:nvSpPr>
          <p:cNvPr id="7" name="Text Placeholder 7"/>
          <p:cNvSpPr txBox="1">
            <a:spLocks/>
          </p:cNvSpPr>
          <p:nvPr/>
        </p:nvSpPr>
        <p:spPr bwMode="gray">
          <a:xfrm>
            <a:off x="421642" y="1089668"/>
            <a:ext cx="4860447" cy="190707"/>
          </a:xfrm>
          <a:prstGeom prst="rect">
            <a:avLst/>
          </a:prstGeom>
        </p:spPr>
        <p:txBody>
          <a:bodyPr vert="horz" lIns="0" tIns="0" rIns="44260" bIns="26557" rtlCol="0" anchor="b">
            <a:spAutoFit/>
          </a:bodyPr>
          <a:lstStyle>
            <a:lvl1pPr marL="0" indent="0" algn="l" defTabSz="640080" rtl="0" eaLnBrk="1" latinLnBrk="0" hangingPunct="1">
              <a:spcBef>
                <a:spcPts val="0"/>
              </a:spcBef>
              <a:buFont typeface="Arial" pitchFamily="34" charset="0"/>
              <a:buNone/>
              <a:defRPr sz="5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None/>
              <a:defRPr sz="6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110602" indent="-110602" defTabSz="632203">
              <a:defRPr/>
            </a:pPr>
            <a:r>
              <a:rPr lang="en-US" sz="1065" b="1" dirty="0"/>
              <a:t>Four Skills</a:t>
            </a:r>
          </a:p>
        </p:txBody>
      </p:sp>
      <p:pic>
        <p:nvPicPr>
          <p:cNvPr id="8" name="Picture 2" descr="L:\public\share\ABC Templates and Resources\ABC Art Icons Logos\ABC Modern Icons\Question.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1644" y="1594088"/>
            <a:ext cx="314276" cy="4426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L:\public\share\ABC Templates and Resources\ABC Art Icons Logos\ABC Modern Icons\Thumbs_up_agree.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6187" y="1594088"/>
            <a:ext cx="434916" cy="44260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5" descr="L:\public\share\ABC Templates and Resources\ABC Art Icons Logos\ABC Modern Icons\Speech.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15477" y="1626363"/>
            <a:ext cx="442600" cy="378055"/>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p:cNvSpPr txBox="1"/>
          <p:nvPr/>
        </p:nvSpPr>
        <p:spPr bwMode="gray">
          <a:xfrm>
            <a:off x="421642" y="2296787"/>
            <a:ext cx="1239281" cy="297902"/>
          </a:xfrm>
          <a:prstGeom prst="rect">
            <a:avLst/>
          </a:prstGeom>
          <a:noFill/>
        </p:spPr>
        <p:txBody>
          <a:bodyPr wrap="square" lIns="0" tIns="0" rIns="0" bIns="0" rtlCol="0">
            <a:spAutoFit/>
          </a:bodyPr>
          <a:lstStyle/>
          <a:p>
            <a:r>
              <a:rPr lang="en-US" sz="968" b="1" dirty="0"/>
              <a:t>O:</a:t>
            </a:r>
          </a:p>
          <a:p>
            <a:r>
              <a:rPr lang="en-US" sz="968" b="1" dirty="0"/>
              <a:t>Open Questions</a:t>
            </a:r>
          </a:p>
        </p:txBody>
      </p:sp>
      <p:sp>
        <p:nvSpPr>
          <p:cNvPr id="12" name="TextBox 11"/>
          <p:cNvSpPr txBox="1"/>
          <p:nvPr/>
        </p:nvSpPr>
        <p:spPr bwMode="gray">
          <a:xfrm>
            <a:off x="1886185" y="2296787"/>
            <a:ext cx="1239281" cy="297902"/>
          </a:xfrm>
          <a:prstGeom prst="rect">
            <a:avLst/>
          </a:prstGeom>
          <a:noFill/>
        </p:spPr>
        <p:txBody>
          <a:bodyPr wrap="square" lIns="0" tIns="0" rIns="0" bIns="0" rtlCol="0">
            <a:spAutoFit/>
          </a:bodyPr>
          <a:lstStyle/>
          <a:p>
            <a:r>
              <a:rPr lang="en-US" sz="968" b="1" dirty="0"/>
              <a:t>A:</a:t>
            </a:r>
            <a:br>
              <a:rPr lang="en-US" sz="968" b="1" dirty="0"/>
            </a:br>
            <a:r>
              <a:rPr lang="en-US" sz="968" b="1" dirty="0"/>
              <a:t>Affirmations</a:t>
            </a:r>
          </a:p>
        </p:txBody>
      </p:sp>
      <p:sp>
        <p:nvSpPr>
          <p:cNvPr id="13" name="TextBox 12"/>
          <p:cNvSpPr txBox="1"/>
          <p:nvPr/>
        </p:nvSpPr>
        <p:spPr bwMode="gray">
          <a:xfrm>
            <a:off x="3384129" y="2296787"/>
            <a:ext cx="1239281" cy="297902"/>
          </a:xfrm>
          <a:prstGeom prst="rect">
            <a:avLst/>
          </a:prstGeom>
          <a:noFill/>
        </p:spPr>
        <p:txBody>
          <a:bodyPr wrap="square" lIns="0" tIns="0" rIns="0" bIns="0" rtlCol="0">
            <a:spAutoFit/>
          </a:bodyPr>
          <a:lstStyle/>
          <a:p>
            <a:r>
              <a:rPr lang="en-US" sz="968" b="1" dirty="0"/>
              <a:t>R:</a:t>
            </a:r>
            <a:br>
              <a:rPr lang="en-US" sz="968" b="1" dirty="0"/>
            </a:br>
            <a:r>
              <a:rPr lang="en-US" sz="968" b="1" dirty="0"/>
              <a:t>Reflective Listening</a:t>
            </a:r>
          </a:p>
        </p:txBody>
      </p:sp>
      <p:sp>
        <p:nvSpPr>
          <p:cNvPr id="14" name="TextBox 13"/>
          <p:cNvSpPr txBox="1"/>
          <p:nvPr/>
        </p:nvSpPr>
        <p:spPr bwMode="gray">
          <a:xfrm>
            <a:off x="4915477" y="2296787"/>
            <a:ext cx="1239281" cy="297902"/>
          </a:xfrm>
          <a:prstGeom prst="rect">
            <a:avLst/>
          </a:prstGeom>
          <a:noFill/>
        </p:spPr>
        <p:txBody>
          <a:bodyPr wrap="square" lIns="0" tIns="0" rIns="0" bIns="0" rtlCol="0">
            <a:spAutoFit/>
          </a:bodyPr>
          <a:lstStyle/>
          <a:p>
            <a:r>
              <a:rPr lang="en-US" sz="968" b="1" dirty="0"/>
              <a:t>S:</a:t>
            </a:r>
            <a:br>
              <a:rPr lang="en-US" sz="968" b="1" dirty="0"/>
            </a:br>
            <a:r>
              <a:rPr lang="en-US" sz="968" b="1" dirty="0"/>
              <a:t>Summarizing</a:t>
            </a:r>
          </a:p>
        </p:txBody>
      </p:sp>
      <p:sp>
        <p:nvSpPr>
          <p:cNvPr id="15" name="TextBox 14"/>
          <p:cNvSpPr txBox="1"/>
          <p:nvPr/>
        </p:nvSpPr>
        <p:spPr bwMode="gray">
          <a:xfrm>
            <a:off x="421641" y="2823062"/>
            <a:ext cx="1322205" cy="1078885"/>
          </a:xfrm>
          <a:prstGeom prst="rect">
            <a:avLst/>
          </a:prstGeom>
          <a:noFill/>
        </p:spPr>
        <p:txBody>
          <a:bodyPr wrap="square" lIns="0" tIns="0" rIns="0" bIns="0" rtlCol="0">
            <a:spAutoFit/>
          </a:bodyPr>
          <a:lstStyle/>
          <a:p>
            <a:pPr>
              <a:lnSpc>
                <a:spcPct val="115000"/>
              </a:lnSpc>
              <a:spcBef>
                <a:spcPts val="194"/>
              </a:spcBef>
              <a:spcAft>
                <a:spcPts val="194"/>
              </a:spcAft>
            </a:pPr>
            <a:r>
              <a:rPr lang="en-US" sz="968" dirty="0">
                <a:ea typeface="Times New Roman"/>
                <a:cs typeface="Times New Roman"/>
              </a:rPr>
              <a:t>Ask patients open-ended questions; allow the patient to reflect and elaborate in response to questions</a:t>
            </a:r>
          </a:p>
          <a:p>
            <a:pPr>
              <a:lnSpc>
                <a:spcPct val="115000"/>
              </a:lnSpc>
              <a:spcBef>
                <a:spcPts val="194"/>
              </a:spcBef>
              <a:spcAft>
                <a:spcPts val="194"/>
              </a:spcAft>
            </a:pPr>
            <a:endParaRPr lang="en-US" sz="968" dirty="0">
              <a:latin typeface="+mj-lt"/>
            </a:endParaRPr>
          </a:p>
        </p:txBody>
      </p:sp>
      <p:sp>
        <p:nvSpPr>
          <p:cNvPr id="16" name="TextBox 15"/>
          <p:cNvSpPr txBox="1"/>
          <p:nvPr/>
        </p:nvSpPr>
        <p:spPr bwMode="gray">
          <a:xfrm>
            <a:off x="1886185" y="2823061"/>
            <a:ext cx="1239281" cy="595804"/>
          </a:xfrm>
          <a:prstGeom prst="rect">
            <a:avLst/>
          </a:prstGeom>
          <a:noFill/>
        </p:spPr>
        <p:txBody>
          <a:bodyPr wrap="square" lIns="0" tIns="0" rIns="0" bIns="0" rtlCol="0">
            <a:spAutoFit/>
          </a:bodyPr>
          <a:lstStyle/>
          <a:p>
            <a:pPr>
              <a:spcBef>
                <a:spcPts val="194"/>
              </a:spcBef>
              <a:spcAft>
                <a:spcPts val="194"/>
              </a:spcAft>
            </a:pPr>
            <a:r>
              <a:rPr lang="en-US" sz="968" dirty="0">
                <a:ea typeface="Times New Roman"/>
                <a:cs typeface="Times New Roman"/>
              </a:rPr>
              <a:t>Recognize and reinforce success; express empathy for the patient’s situation</a:t>
            </a:r>
          </a:p>
        </p:txBody>
      </p:sp>
      <p:sp>
        <p:nvSpPr>
          <p:cNvPr id="17" name="TextBox 16"/>
          <p:cNvSpPr txBox="1"/>
          <p:nvPr/>
        </p:nvSpPr>
        <p:spPr bwMode="gray">
          <a:xfrm>
            <a:off x="3384129" y="2823061"/>
            <a:ext cx="1239281" cy="595804"/>
          </a:xfrm>
          <a:prstGeom prst="rect">
            <a:avLst/>
          </a:prstGeom>
          <a:noFill/>
        </p:spPr>
        <p:txBody>
          <a:bodyPr wrap="square" lIns="0" tIns="0" rIns="0" bIns="0" rtlCol="0">
            <a:spAutoFit/>
          </a:bodyPr>
          <a:lstStyle/>
          <a:p>
            <a:pPr>
              <a:spcBef>
                <a:spcPts val="194"/>
              </a:spcBef>
              <a:spcAft>
                <a:spcPts val="194"/>
              </a:spcAft>
            </a:pPr>
            <a:r>
              <a:rPr lang="en-US" sz="968" dirty="0">
                <a:ea typeface="Times New Roman"/>
                <a:cs typeface="Times New Roman"/>
              </a:rPr>
              <a:t>Mirror what the patient is saying; rephrase what the patient says in your own words</a:t>
            </a:r>
          </a:p>
        </p:txBody>
      </p:sp>
      <p:sp>
        <p:nvSpPr>
          <p:cNvPr id="18" name="TextBox 17"/>
          <p:cNvSpPr txBox="1"/>
          <p:nvPr/>
        </p:nvSpPr>
        <p:spPr bwMode="gray">
          <a:xfrm>
            <a:off x="4915479" y="2823061"/>
            <a:ext cx="1124246" cy="595804"/>
          </a:xfrm>
          <a:prstGeom prst="rect">
            <a:avLst/>
          </a:prstGeom>
          <a:noFill/>
        </p:spPr>
        <p:txBody>
          <a:bodyPr wrap="square" lIns="0" tIns="0" rIns="0" bIns="0" rtlCol="0">
            <a:spAutoFit/>
          </a:bodyPr>
          <a:lstStyle/>
          <a:p>
            <a:pPr>
              <a:spcBef>
                <a:spcPts val="194"/>
              </a:spcBef>
              <a:spcAft>
                <a:spcPts val="194"/>
              </a:spcAft>
            </a:pPr>
            <a:r>
              <a:rPr lang="en-US" sz="968" dirty="0">
                <a:ea typeface="Times New Roman"/>
                <a:cs typeface="Times New Roman"/>
              </a:rPr>
              <a:t>Paraphrase and/or </a:t>
            </a:r>
            <a:br>
              <a:rPr lang="en-US" sz="968" dirty="0">
                <a:ea typeface="Times New Roman"/>
                <a:cs typeface="Times New Roman"/>
              </a:rPr>
            </a:br>
            <a:r>
              <a:rPr lang="en-US" sz="968" dirty="0">
                <a:ea typeface="Times New Roman"/>
                <a:cs typeface="Times New Roman"/>
              </a:rPr>
              <a:t>pull out key points </a:t>
            </a:r>
            <a:br>
              <a:rPr lang="en-US" sz="968" dirty="0">
                <a:ea typeface="Times New Roman"/>
                <a:cs typeface="Times New Roman"/>
              </a:rPr>
            </a:br>
            <a:r>
              <a:rPr lang="en-US" sz="968" dirty="0">
                <a:ea typeface="Times New Roman"/>
                <a:cs typeface="Times New Roman"/>
              </a:rPr>
              <a:t>from the conversation</a:t>
            </a:r>
          </a:p>
        </p:txBody>
      </p:sp>
      <p:pic>
        <p:nvPicPr>
          <p:cNvPr id="19" name="Picture 1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384130" y="1594088"/>
            <a:ext cx="272936" cy="442600"/>
          </a:xfrm>
          <a:prstGeom prst="rect">
            <a:avLst/>
          </a:prstGeom>
        </p:spPr>
      </p:pic>
    </p:spTree>
    <p:extLst>
      <p:ext uri="{BB962C8B-B14F-4D97-AF65-F5344CB8AC3E}">
        <p14:creationId xmlns:p14="http://schemas.microsoft.com/office/powerpoint/2010/main" val="26868569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 Open Questions</a:t>
            </a:r>
            <a:endParaRPr lang="en-US" dirty="0"/>
          </a:p>
        </p:txBody>
      </p:sp>
      <p:sp>
        <p:nvSpPr>
          <p:cNvPr id="5" name="Text Placeholder 4"/>
          <p:cNvSpPr>
            <a:spLocks noGrp="1"/>
          </p:cNvSpPr>
          <p:nvPr>
            <p:ph type="body" sz="quarter" idx="27"/>
          </p:nvPr>
        </p:nvSpPr>
        <p:spPr>
          <a:xfrm>
            <a:off x="3168072" y="4474006"/>
            <a:ext cx="3232727" cy="326593"/>
          </a:xfrm>
        </p:spPr>
        <p:txBody>
          <a:bodyPr/>
          <a:lstStyle/>
          <a:p>
            <a:r>
              <a:rPr lang="en-US" dirty="0"/>
              <a:t>Source: Miller WR, </a:t>
            </a:r>
            <a:r>
              <a:rPr lang="en-US" dirty="0" err="1"/>
              <a:t>Rollnick</a:t>
            </a:r>
            <a:r>
              <a:rPr lang="en-US" dirty="0"/>
              <a:t> S, </a:t>
            </a:r>
            <a:r>
              <a:rPr lang="en-US" i="1" dirty="0"/>
              <a:t>Motivational Interviewing: Helping People Change</a:t>
            </a:r>
            <a:r>
              <a:rPr lang="en-US" dirty="0"/>
              <a:t>, Third edition, New York: Guilford Press, 2013; Community Care of North Carolina, “CCNC Motivational Interviewing (MI) Resource Guide,” https://www.communitycarenc.org/media/files/mi-guide.pdf; Oregon Health Authority, “The OARS Model Essential Communication Skills,” http://public.health.oregon.gov/HealthyPeopleFamilies/ReproductiveSexualHealth/</a:t>
            </a:r>
            <a:br>
              <a:rPr lang="en-US" dirty="0"/>
            </a:br>
            <a:r>
              <a:rPr lang="en-US" dirty="0"/>
              <a:t>Documents/</a:t>
            </a:r>
            <a:r>
              <a:rPr lang="en-US" dirty="0" err="1"/>
              <a:t>edmat</a:t>
            </a:r>
            <a:r>
              <a:rPr lang="en-US" dirty="0"/>
              <a:t>/OARSEssentialCommunicationTechniques.pdf; </a:t>
            </a:r>
            <a:r>
              <a:rPr lang="en-US" dirty="0" smtClean="0"/>
              <a:t>Physician Executive Council analysis.</a:t>
            </a:r>
            <a:endParaRPr lang="en-US" dirty="0"/>
          </a:p>
        </p:txBody>
      </p:sp>
      <p:sp>
        <p:nvSpPr>
          <p:cNvPr id="6" name="Text Placeholder 5"/>
          <p:cNvSpPr>
            <a:spLocks noGrp="1"/>
          </p:cNvSpPr>
          <p:nvPr>
            <p:ph type="body" sz="quarter" idx="28"/>
          </p:nvPr>
        </p:nvSpPr>
        <p:spPr>
          <a:xfrm>
            <a:off x="-1371600" y="5473523"/>
            <a:ext cx="2495006" cy="74487"/>
          </a:xfrm>
        </p:spPr>
        <p:txBody>
          <a:bodyPr/>
          <a:lstStyle/>
          <a:p>
            <a:endParaRPr lang="en-US"/>
          </a:p>
        </p:txBody>
      </p:sp>
      <p:graphicFrame>
        <p:nvGraphicFramePr>
          <p:cNvPr id="7" name="Table 6"/>
          <p:cNvGraphicFramePr>
            <a:graphicFrameLocks noGrp="1"/>
          </p:cNvGraphicFramePr>
          <p:nvPr>
            <p:extLst>
              <p:ext uri="{D42A27DB-BD31-4B8C-83A1-F6EECF244321}">
                <p14:modId xmlns:p14="http://schemas.microsoft.com/office/powerpoint/2010/main" val="2580032656"/>
              </p:ext>
            </p:extLst>
          </p:nvPr>
        </p:nvGraphicFramePr>
        <p:xfrm>
          <a:off x="317500" y="2594617"/>
          <a:ext cx="5762627" cy="1548640"/>
        </p:xfrm>
        <a:graphic>
          <a:graphicData uri="http://schemas.openxmlformats.org/drawingml/2006/table">
            <a:tbl>
              <a:tblPr firstRow="1" bandRow="1">
                <a:tableStyleId>{F5AB1C69-6EDB-4FF4-983F-18BD219EF322}</a:tableStyleId>
              </a:tblPr>
              <a:tblGrid>
                <a:gridCol w="822596">
                  <a:extLst>
                    <a:ext uri="{9D8B030D-6E8A-4147-A177-3AD203B41FA5}">
                      <a16:colId xmlns:a16="http://schemas.microsoft.com/office/drawing/2014/main" val="20000"/>
                    </a:ext>
                  </a:extLst>
                </a:gridCol>
                <a:gridCol w="2201003">
                  <a:extLst>
                    <a:ext uri="{9D8B030D-6E8A-4147-A177-3AD203B41FA5}">
                      <a16:colId xmlns:a16="http://schemas.microsoft.com/office/drawing/2014/main" val="20001"/>
                    </a:ext>
                  </a:extLst>
                </a:gridCol>
                <a:gridCol w="2739028">
                  <a:extLst>
                    <a:ext uri="{9D8B030D-6E8A-4147-A177-3AD203B41FA5}">
                      <a16:colId xmlns:a16="http://schemas.microsoft.com/office/drawing/2014/main" val="20002"/>
                    </a:ext>
                  </a:extLst>
                </a:gridCol>
              </a:tblGrid>
              <a:tr h="227203">
                <a:tc>
                  <a:txBody>
                    <a:bodyPr/>
                    <a:lstStyle/>
                    <a:p>
                      <a:pPr marL="0" marR="0" algn="l">
                        <a:lnSpc>
                          <a:spcPct val="100000"/>
                        </a:lnSpc>
                        <a:spcBef>
                          <a:spcPts val="0"/>
                        </a:spcBef>
                        <a:spcAft>
                          <a:spcPts val="0"/>
                        </a:spcAft>
                      </a:pPr>
                      <a:r>
                        <a:rPr lang="en-US" sz="1000" dirty="0" smtClean="0">
                          <a:latin typeface="+mn-lt"/>
                          <a:ea typeface="Times New Roman"/>
                          <a:cs typeface="Times New Roman"/>
                        </a:rPr>
                        <a:t>Skill</a:t>
                      </a:r>
                      <a:endParaRPr lang="en-US" sz="1000" dirty="0">
                        <a:latin typeface="+mn-lt"/>
                        <a:ea typeface="Times New Roman"/>
                        <a:cs typeface="Times New Roman"/>
                      </a:endParaRPr>
                    </a:p>
                  </a:txBody>
                  <a:tcPr marL="44260" marR="44260" marT="44260" marB="44260"/>
                </a:tc>
                <a:tc>
                  <a:txBody>
                    <a:bodyPr/>
                    <a:lstStyle/>
                    <a:p>
                      <a:pPr marL="0" marR="0" algn="l">
                        <a:lnSpc>
                          <a:spcPct val="100000"/>
                        </a:lnSpc>
                        <a:spcBef>
                          <a:spcPts val="0"/>
                        </a:spcBef>
                        <a:spcAft>
                          <a:spcPts val="0"/>
                        </a:spcAft>
                      </a:pPr>
                      <a:r>
                        <a:rPr lang="en-US" sz="1000" dirty="0" smtClean="0">
                          <a:latin typeface="+mn-lt"/>
                          <a:ea typeface="Times New Roman"/>
                          <a:cs typeface="Times New Roman"/>
                        </a:rPr>
                        <a:t>Description</a:t>
                      </a:r>
                      <a:endParaRPr lang="en-US" sz="1000" dirty="0">
                        <a:latin typeface="+mn-lt"/>
                        <a:ea typeface="Times New Roman"/>
                        <a:cs typeface="Times New Roman"/>
                      </a:endParaRPr>
                    </a:p>
                  </a:txBody>
                  <a:tcPr marL="44260" marR="44260" marT="44260" marB="44260"/>
                </a:tc>
                <a:tc>
                  <a:txBody>
                    <a:bodyPr/>
                    <a:lstStyle/>
                    <a:p>
                      <a:pPr marL="0" marR="0" algn="l">
                        <a:lnSpc>
                          <a:spcPct val="100000"/>
                        </a:lnSpc>
                        <a:spcBef>
                          <a:spcPts val="0"/>
                        </a:spcBef>
                        <a:spcAft>
                          <a:spcPts val="0"/>
                        </a:spcAft>
                      </a:pPr>
                      <a:r>
                        <a:rPr lang="en-US" sz="1000" dirty="0" smtClean="0">
                          <a:latin typeface="+mn-lt"/>
                          <a:ea typeface="Times New Roman"/>
                          <a:cs typeface="Times New Roman"/>
                        </a:rPr>
                        <a:t>Purpose</a:t>
                      </a:r>
                      <a:endParaRPr lang="en-US" sz="1000" dirty="0">
                        <a:latin typeface="+mn-lt"/>
                        <a:ea typeface="Times New Roman"/>
                        <a:cs typeface="Times New Roman"/>
                      </a:endParaRPr>
                    </a:p>
                  </a:txBody>
                  <a:tcPr marL="44260" marR="44260" marT="44260" marB="44260"/>
                </a:tc>
                <a:extLst>
                  <a:ext uri="{0D108BD9-81ED-4DB2-BD59-A6C34878D82A}">
                    <a16:rowId xmlns:a16="http://schemas.microsoft.com/office/drawing/2014/main" val="10000"/>
                  </a:ext>
                </a:extLst>
              </a:tr>
              <a:tr h="1165987">
                <a:tc>
                  <a:txBody>
                    <a:bodyPr/>
                    <a:lstStyle/>
                    <a:p>
                      <a:pPr marL="0" marR="0" algn="l">
                        <a:lnSpc>
                          <a:spcPct val="100000"/>
                        </a:lnSpc>
                        <a:spcBef>
                          <a:spcPts val="300"/>
                        </a:spcBef>
                        <a:spcAft>
                          <a:spcPts val="300"/>
                        </a:spcAft>
                      </a:pPr>
                      <a:r>
                        <a:rPr lang="en-US" sz="1000" b="1" dirty="0" smtClean="0">
                          <a:solidFill>
                            <a:schemeClr val="tx1"/>
                          </a:solidFill>
                          <a:latin typeface="+mn-lt"/>
                          <a:ea typeface="Times New Roman"/>
                          <a:cs typeface="Times New Roman"/>
                        </a:rPr>
                        <a:t>O:</a:t>
                      </a:r>
                      <a:br>
                        <a:rPr lang="en-US" sz="1000" b="1" dirty="0" smtClean="0">
                          <a:solidFill>
                            <a:schemeClr val="tx1"/>
                          </a:solidFill>
                          <a:latin typeface="+mn-lt"/>
                          <a:ea typeface="Times New Roman"/>
                          <a:cs typeface="Times New Roman"/>
                        </a:rPr>
                      </a:br>
                      <a:r>
                        <a:rPr lang="en-US" sz="1000" b="1" dirty="0" smtClean="0">
                          <a:solidFill>
                            <a:schemeClr val="tx1"/>
                          </a:solidFill>
                          <a:latin typeface="+mn-lt"/>
                          <a:ea typeface="Times New Roman"/>
                          <a:cs typeface="Times New Roman"/>
                        </a:rPr>
                        <a:t>Open Questions</a:t>
                      </a:r>
                    </a:p>
                  </a:txBody>
                  <a:tcPr marL="44260" marR="44260" marT="44260" marB="44260"/>
                </a:tc>
                <a:tc>
                  <a:txBody>
                    <a:bodyPr/>
                    <a:lstStyle/>
                    <a:p>
                      <a:pPr marL="114300" marR="0" indent="-114300" algn="l">
                        <a:lnSpc>
                          <a:spcPct val="100000"/>
                        </a:lnSpc>
                        <a:spcBef>
                          <a:spcPts val="200"/>
                        </a:spcBef>
                        <a:spcAft>
                          <a:spcPts val="200"/>
                        </a:spcAft>
                        <a:buFont typeface="Arial" panose="020B0604020202020204" pitchFamily="34" charset="0"/>
                        <a:buChar char="•"/>
                      </a:pPr>
                      <a:r>
                        <a:rPr lang="en-US" sz="1000" b="0" dirty="0" smtClean="0">
                          <a:solidFill>
                            <a:schemeClr val="tx1"/>
                          </a:solidFill>
                          <a:latin typeface="+mn-lt"/>
                          <a:ea typeface="Times New Roman"/>
                          <a:cs typeface="Times New Roman"/>
                        </a:rPr>
                        <a:t>Ask the</a:t>
                      </a:r>
                      <a:r>
                        <a:rPr lang="en-US" sz="1000" b="0" baseline="0" dirty="0" smtClean="0">
                          <a:solidFill>
                            <a:schemeClr val="tx1"/>
                          </a:solidFill>
                          <a:latin typeface="+mn-lt"/>
                          <a:ea typeface="Times New Roman"/>
                          <a:cs typeface="Times New Roman"/>
                        </a:rPr>
                        <a:t> </a:t>
                      </a:r>
                      <a:r>
                        <a:rPr lang="en-US" sz="1000" b="0" dirty="0" smtClean="0">
                          <a:solidFill>
                            <a:schemeClr val="tx1"/>
                          </a:solidFill>
                          <a:latin typeface="+mn-lt"/>
                          <a:ea typeface="Times New Roman"/>
                          <a:cs typeface="Times New Roman"/>
                        </a:rPr>
                        <a:t>patient open-ended questions</a:t>
                      </a:r>
                    </a:p>
                    <a:p>
                      <a:pPr marL="114300" marR="0" indent="-114300" algn="l">
                        <a:lnSpc>
                          <a:spcPct val="100000"/>
                        </a:lnSpc>
                        <a:spcBef>
                          <a:spcPts val="200"/>
                        </a:spcBef>
                        <a:spcAft>
                          <a:spcPts val="200"/>
                        </a:spcAft>
                        <a:buFont typeface="Arial" panose="020B0604020202020204" pitchFamily="34" charset="0"/>
                        <a:buChar char="•"/>
                      </a:pPr>
                      <a:r>
                        <a:rPr lang="en-US" sz="1000" b="0" dirty="0" smtClean="0">
                          <a:solidFill>
                            <a:schemeClr val="tx1"/>
                          </a:solidFill>
                          <a:latin typeface="+mn-lt"/>
                          <a:ea typeface="Times New Roman"/>
                          <a:cs typeface="Times New Roman"/>
                        </a:rPr>
                        <a:t>Allow the patient to reflect and elaborate in response to questions</a:t>
                      </a:r>
                    </a:p>
                    <a:p>
                      <a:pPr marL="114300" marR="0" indent="-114300" algn="l">
                        <a:lnSpc>
                          <a:spcPct val="100000"/>
                        </a:lnSpc>
                        <a:spcBef>
                          <a:spcPts val="200"/>
                        </a:spcBef>
                        <a:spcAft>
                          <a:spcPts val="200"/>
                        </a:spcAft>
                        <a:buFont typeface="Arial" panose="020B0604020202020204" pitchFamily="34" charset="0"/>
                        <a:buChar char="•"/>
                      </a:pPr>
                      <a:r>
                        <a:rPr lang="en-US" sz="1000" b="0" dirty="0" smtClean="0">
                          <a:solidFill>
                            <a:schemeClr val="tx1"/>
                          </a:solidFill>
                          <a:latin typeface="+mn-lt"/>
                          <a:ea typeface="Times New Roman"/>
                          <a:cs typeface="Times New Roman"/>
                        </a:rPr>
                        <a:t>Let the patient do most of the talking</a:t>
                      </a:r>
                    </a:p>
                  </a:txBody>
                  <a:tcPr marL="44260" marR="44260" marT="44260" marB="44260"/>
                </a:tc>
                <a:tc>
                  <a:txBody>
                    <a:bodyPr/>
                    <a:lstStyle/>
                    <a:p>
                      <a:pPr marL="114300" marR="0" indent="-114300" algn="l" defTabSz="1018879" rtl="0" eaLnBrk="1" latinLnBrk="0" hangingPunct="1">
                        <a:lnSpc>
                          <a:spcPct val="100000"/>
                        </a:lnSpc>
                        <a:spcBef>
                          <a:spcPts val="200"/>
                        </a:spcBef>
                        <a:spcAft>
                          <a:spcPts val="200"/>
                        </a:spcAft>
                        <a:buFont typeface="Arial" panose="020B0604020202020204" pitchFamily="34" charset="0"/>
                        <a:buChar char="•"/>
                      </a:pPr>
                      <a:r>
                        <a:rPr lang="en-US" sz="1000" b="0" i="0" kern="1200" dirty="0" smtClean="0">
                          <a:solidFill>
                            <a:schemeClr val="tx1"/>
                          </a:solidFill>
                          <a:latin typeface="+mn-lt"/>
                          <a:ea typeface="Times New Roman"/>
                          <a:cs typeface="Times New Roman"/>
                        </a:rPr>
                        <a:t>Establish a safe environment, and build a trusting and respectful relationship</a:t>
                      </a:r>
                    </a:p>
                    <a:p>
                      <a:pPr marL="114300" marR="0" indent="-114300" algn="l" defTabSz="1018879" rtl="0" eaLnBrk="1" latinLnBrk="0" hangingPunct="1">
                        <a:lnSpc>
                          <a:spcPct val="100000"/>
                        </a:lnSpc>
                        <a:spcBef>
                          <a:spcPts val="200"/>
                        </a:spcBef>
                        <a:spcAft>
                          <a:spcPts val="200"/>
                        </a:spcAft>
                        <a:buFont typeface="Arial" panose="020B0604020202020204" pitchFamily="34" charset="0"/>
                        <a:buChar char="•"/>
                      </a:pPr>
                      <a:r>
                        <a:rPr lang="en-US" sz="1000" b="0" i="0" kern="1200" dirty="0" smtClean="0">
                          <a:solidFill>
                            <a:schemeClr val="tx1"/>
                          </a:solidFill>
                          <a:latin typeface="+mn-lt"/>
                          <a:ea typeface="Times New Roman"/>
                          <a:cs typeface="Times New Roman"/>
                        </a:rPr>
                        <a:t>Explore, clarify, and gain an understanding of the patient’s world</a:t>
                      </a:r>
                    </a:p>
                    <a:p>
                      <a:pPr marL="114300" marR="0" indent="-114300" algn="l" defTabSz="1018879" rtl="0" eaLnBrk="1" latinLnBrk="0" hangingPunct="1">
                        <a:lnSpc>
                          <a:spcPct val="100000"/>
                        </a:lnSpc>
                        <a:spcBef>
                          <a:spcPts val="200"/>
                        </a:spcBef>
                        <a:spcAft>
                          <a:spcPts val="200"/>
                        </a:spcAft>
                        <a:buFont typeface="Arial" panose="020B0604020202020204" pitchFamily="34" charset="0"/>
                        <a:buChar char="•"/>
                      </a:pPr>
                      <a:r>
                        <a:rPr lang="en-US" sz="1000" b="0" i="0" kern="1200" dirty="0" smtClean="0">
                          <a:solidFill>
                            <a:schemeClr val="tx1"/>
                          </a:solidFill>
                          <a:latin typeface="+mn-lt"/>
                          <a:ea typeface="Times New Roman"/>
                          <a:cs typeface="Times New Roman"/>
                        </a:rPr>
                        <a:t>Learn about the patient’s past experiences, feelings, thoughts, beliefs, and behaviors</a:t>
                      </a:r>
                    </a:p>
                    <a:p>
                      <a:pPr marL="114300" marR="0" indent="-114300" algn="l" defTabSz="1018879" rtl="0" eaLnBrk="1" latinLnBrk="0" hangingPunct="1">
                        <a:lnSpc>
                          <a:spcPct val="100000"/>
                        </a:lnSpc>
                        <a:spcBef>
                          <a:spcPts val="200"/>
                        </a:spcBef>
                        <a:spcAft>
                          <a:spcPts val="200"/>
                        </a:spcAft>
                        <a:buFont typeface="Arial" panose="020B0604020202020204" pitchFamily="34" charset="0"/>
                        <a:buChar char="•"/>
                      </a:pPr>
                      <a:r>
                        <a:rPr lang="en-US" sz="1000" b="0" i="0" kern="1200" dirty="0" smtClean="0">
                          <a:solidFill>
                            <a:schemeClr val="tx1"/>
                          </a:solidFill>
                          <a:latin typeface="+mn-lt"/>
                          <a:ea typeface="Times New Roman"/>
                          <a:cs typeface="Times New Roman"/>
                        </a:rPr>
                        <a:t>Gather information</a:t>
                      </a:r>
                    </a:p>
                  </a:txBody>
                  <a:tcPr marL="44260" marR="44260" marT="44260" marB="44260"/>
                </a:tc>
                <a:extLst>
                  <a:ext uri="{0D108BD9-81ED-4DB2-BD59-A6C34878D82A}">
                    <a16:rowId xmlns:a16="http://schemas.microsoft.com/office/drawing/2014/main" val="10001"/>
                  </a:ext>
                </a:extLst>
              </a:tr>
            </a:tbl>
          </a:graphicData>
        </a:graphic>
      </p:graphicFrame>
      <p:sp>
        <p:nvSpPr>
          <p:cNvPr id="8" name="Text Placeholder 7"/>
          <p:cNvSpPr txBox="1">
            <a:spLocks/>
          </p:cNvSpPr>
          <p:nvPr/>
        </p:nvSpPr>
        <p:spPr bwMode="gray">
          <a:xfrm>
            <a:off x="859597" y="1396733"/>
            <a:ext cx="1725123" cy="196093"/>
          </a:xfrm>
          <a:prstGeom prst="rect">
            <a:avLst/>
          </a:prstGeom>
        </p:spPr>
        <p:txBody>
          <a:bodyPr vert="horz" wrap="square" lIns="0" tIns="0" rIns="44260" bIns="26557" rtlCol="0" anchor="b">
            <a:spAutoFit/>
          </a:bodyPr>
          <a:lstStyle>
            <a:lvl1pPr marL="0" indent="0" algn="l" defTabSz="640080" rtl="0" eaLnBrk="1" latinLnBrk="0" hangingPunct="1">
              <a:spcBef>
                <a:spcPts val="0"/>
              </a:spcBef>
              <a:buFont typeface="Arial" pitchFamily="34" charset="0"/>
              <a:buNone/>
              <a:defRPr sz="5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None/>
              <a:defRPr sz="6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110602" indent="-110602" defTabSz="632203">
              <a:defRPr/>
            </a:pPr>
            <a:r>
              <a:rPr lang="en-US" sz="1100" b="1" dirty="0"/>
              <a:t>Traditional Interviewing</a:t>
            </a:r>
          </a:p>
        </p:txBody>
      </p:sp>
      <p:sp>
        <p:nvSpPr>
          <p:cNvPr id="9" name="Text Placeholder 7"/>
          <p:cNvSpPr txBox="1">
            <a:spLocks/>
          </p:cNvSpPr>
          <p:nvPr/>
        </p:nvSpPr>
        <p:spPr bwMode="gray">
          <a:xfrm>
            <a:off x="3821402" y="1388623"/>
            <a:ext cx="1725123" cy="196093"/>
          </a:xfrm>
          <a:prstGeom prst="rect">
            <a:avLst/>
          </a:prstGeom>
        </p:spPr>
        <p:txBody>
          <a:bodyPr vert="horz" wrap="square" lIns="0" tIns="0" rIns="44260" bIns="26557" rtlCol="0" anchor="b">
            <a:spAutoFit/>
          </a:bodyPr>
          <a:lstStyle>
            <a:lvl1pPr marL="0" indent="0" algn="l" defTabSz="640080" rtl="0" eaLnBrk="1" latinLnBrk="0" hangingPunct="1">
              <a:spcBef>
                <a:spcPts val="0"/>
              </a:spcBef>
              <a:buFont typeface="Arial" pitchFamily="34" charset="0"/>
              <a:buNone/>
              <a:defRPr sz="5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None/>
              <a:defRPr sz="6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110602" indent="-110602" defTabSz="632203">
              <a:defRPr/>
            </a:pPr>
            <a:r>
              <a:rPr lang="en-US" sz="1100" b="1" dirty="0"/>
              <a:t>OARS Interviewing</a:t>
            </a:r>
          </a:p>
        </p:txBody>
      </p:sp>
      <p:sp>
        <p:nvSpPr>
          <p:cNvPr id="10" name="TextBox 9"/>
          <p:cNvSpPr txBox="1"/>
          <p:nvPr/>
        </p:nvSpPr>
        <p:spPr bwMode="gray">
          <a:xfrm>
            <a:off x="875228" y="1793224"/>
            <a:ext cx="1709492" cy="307777"/>
          </a:xfrm>
          <a:prstGeom prst="rect">
            <a:avLst/>
          </a:prstGeom>
          <a:noFill/>
        </p:spPr>
        <p:txBody>
          <a:bodyPr wrap="square" lIns="0" tIns="0" rIns="0" bIns="0" rtlCol="0">
            <a:spAutoFit/>
          </a:bodyPr>
          <a:lstStyle/>
          <a:p>
            <a:pPr>
              <a:spcBef>
                <a:spcPts val="484"/>
              </a:spcBef>
            </a:pPr>
            <a:r>
              <a:rPr lang="en-US" sz="1000" dirty="0"/>
              <a:t>“Does being around smoke trigger your asthma attacks?”</a:t>
            </a:r>
          </a:p>
        </p:txBody>
      </p:sp>
      <p:sp>
        <p:nvSpPr>
          <p:cNvPr id="11" name="TextBox 10"/>
          <p:cNvSpPr txBox="1"/>
          <p:nvPr/>
        </p:nvSpPr>
        <p:spPr bwMode="gray">
          <a:xfrm>
            <a:off x="3821403" y="1793225"/>
            <a:ext cx="1930468" cy="307777"/>
          </a:xfrm>
          <a:prstGeom prst="rect">
            <a:avLst/>
          </a:prstGeom>
          <a:noFill/>
        </p:spPr>
        <p:txBody>
          <a:bodyPr wrap="square" lIns="0" tIns="0" rIns="0" bIns="0" rtlCol="0">
            <a:spAutoFit/>
          </a:bodyPr>
          <a:lstStyle/>
          <a:p>
            <a:pPr>
              <a:spcBef>
                <a:spcPts val="484"/>
              </a:spcBef>
            </a:pPr>
            <a:r>
              <a:rPr lang="en-US" sz="1000" dirty="0"/>
              <a:t>“Tell me about the things that seem to trigger an asthma attack.”</a:t>
            </a:r>
          </a:p>
        </p:txBody>
      </p:sp>
      <p:sp>
        <p:nvSpPr>
          <p:cNvPr id="3" name="Right Arrow 2"/>
          <p:cNvSpPr/>
          <p:nvPr/>
        </p:nvSpPr>
        <p:spPr bwMode="gray">
          <a:xfrm>
            <a:off x="2949676" y="1782408"/>
            <a:ext cx="446319" cy="272535"/>
          </a:xfrm>
          <a:prstGeom prst="rightArrow">
            <a:avLst/>
          </a:prstGeom>
          <a:solidFill>
            <a:schemeClr val="accent3"/>
          </a:solidFill>
          <a:ln w="1905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Tree>
    <p:extLst>
      <p:ext uri="{BB962C8B-B14F-4D97-AF65-F5344CB8AC3E}">
        <p14:creationId xmlns:p14="http://schemas.microsoft.com/office/powerpoint/2010/main" val="3799537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Affirmations</a:t>
            </a:r>
            <a:endParaRPr lang="en-US" dirty="0"/>
          </a:p>
        </p:txBody>
      </p:sp>
      <p:sp>
        <p:nvSpPr>
          <p:cNvPr id="6" name="Text Placeholder 5"/>
          <p:cNvSpPr>
            <a:spLocks noGrp="1"/>
          </p:cNvSpPr>
          <p:nvPr>
            <p:ph type="body" sz="quarter" idx="28"/>
          </p:nvPr>
        </p:nvSpPr>
        <p:spPr>
          <a:xfrm>
            <a:off x="-1371600" y="5473523"/>
            <a:ext cx="2495006" cy="74487"/>
          </a:xfrm>
        </p:spPr>
        <p:txBody>
          <a:bodyPr/>
          <a:lstStyle/>
          <a:p>
            <a:endParaRPr lang="en-US"/>
          </a:p>
        </p:txBody>
      </p:sp>
      <p:sp>
        <p:nvSpPr>
          <p:cNvPr id="7" name="Text Placeholder 4"/>
          <p:cNvSpPr>
            <a:spLocks noGrp="1"/>
          </p:cNvSpPr>
          <p:nvPr>
            <p:ph type="body" sz="quarter" idx="27"/>
          </p:nvPr>
        </p:nvSpPr>
        <p:spPr>
          <a:xfrm>
            <a:off x="3325090" y="4397601"/>
            <a:ext cx="3075709" cy="400238"/>
          </a:xfrm>
        </p:spPr>
        <p:txBody>
          <a:bodyPr/>
          <a:lstStyle/>
          <a:p>
            <a:r>
              <a:rPr lang="en-US" dirty="0"/>
              <a:t>Source: Miller WR, </a:t>
            </a:r>
            <a:r>
              <a:rPr lang="en-US" dirty="0" err="1"/>
              <a:t>Rollnick</a:t>
            </a:r>
            <a:r>
              <a:rPr lang="en-US" dirty="0"/>
              <a:t> S, </a:t>
            </a:r>
            <a:r>
              <a:rPr lang="en-US" i="1" dirty="0"/>
              <a:t>Motivational Interviewing: Helping People Change</a:t>
            </a:r>
            <a:r>
              <a:rPr lang="en-US" dirty="0"/>
              <a:t>, Third edition, New York: Guilford Press, 2013; Community Care of North Carolina, “CCNC Motivational Interviewing (MI) Resource Guide,” https://www.communitycarenc.org/media/files/mi-guide.pdf; Oregon Health Authority, “The OARS Model Essential Communication Skills,” http://public.health.oregon.gov/HealthyPeopleFamilies/ReproductiveSexualHealth/</a:t>
            </a:r>
            <a:br>
              <a:rPr lang="en-US" dirty="0"/>
            </a:br>
            <a:r>
              <a:rPr lang="en-US" dirty="0"/>
              <a:t>Documents/</a:t>
            </a:r>
            <a:r>
              <a:rPr lang="en-US" dirty="0" err="1"/>
              <a:t>edmat</a:t>
            </a:r>
            <a:r>
              <a:rPr lang="en-US" dirty="0"/>
              <a:t>/OARSEssentialCommunicationTechniques.pdf; </a:t>
            </a:r>
            <a:r>
              <a:rPr lang="en-US" dirty="0" smtClean="0"/>
              <a:t>Physician Executive Council analysis.</a:t>
            </a: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967684086"/>
              </p:ext>
            </p:extLst>
          </p:nvPr>
        </p:nvGraphicFramePr>
        <p:xfrm>
          <a:off x="309564" y="2653611"/>
          <a:ext cx="5775324" cy="1345440"/>
        </p:xfrm>
        <a:graphic>
          <a:graphicData uri="http://schemas.openxmlformats.org/drawingml/2006/table">
            <a:tbl>
              <a:tblPr firstRow="1" bandRow="1">
                <a:tableStyleId>{F5AB1C69-6EDB-4FF4-983F-18BD219EF322}</a:tableStyleId>
              </a:tblPr>
              <a:tblGrid>
                <a:gridCol w="899804">
                  <a:extLst>
                    <a:ext uri="{9D8B030D-6E8A-4147-A177-3AD203B41FA5}">
                      <a16:colId xmlns:a16="http://schemas.microsoft.com/office/drawing/2014/main" val="20000"/>
                    </a:ext>
                  </a:extLst>
                </a:gridCol>
                <a:gridCol w="2231922">
                  <a:extLst>
                    <a:ext uri="{9D8B030D-6E8A-4147-A177-3AD203B41FA5}">
                      <a16:colId xmlns:a16="http://schemas.microsoft.com/office/drawing/2014/main" val="20001"/>
                    </a:ext>
                  </a:extLst>
                </a:gridCol>
                <a:gridCol w="2643598">
                  <a:extLst>
                    <a:ext uri="{9D8B030D-6E8A-4147-A177-3AD203B41FA5}">
                      <a16:colId xmlns:a16="http://schemas.microsoft.com/office/drawing/2014/main" val="20002"/>
                    </a:ext>
                  </a:extLst>
                </a:gridCol>
              </a:tblGrid>
              <a:tr h="227203">
                <a:tc>
                  <a:txBody>
                    <a:bodyPr/>
                    <a:lstStyle/>
                    <a:p>
                      <a:pPr marL="0" marR="0" algn="l">
                        <a:lnSpc>
                          <a:spcPct val="100000"/>
                        </a:lnSpc>
                        <a:spcBef>
                          <a:spcPts val="0"/>
                        </a:spcBef>
                        <a:spcAft>
                          <a:spcPts val="0"/>
                        </a:spcAft>
                      </a:pPr>
                      <a:r>
                        <a:rPr lang="en-US" sz="1000" dirty="0" smtClean="0">
                          <a:latin typeface="+mn-lt"/>
                          <a:ea typeface="Times New Roman"/>
                          <a:cs typeface="Times New Roman"/>
                        </a:rPr>
                        <a:t>Skill</a:t>
                      </a:r>
                      <a:endParaRPr lang="en-US" sz="1000" dirty="0">
                        <a:latin typeface="+mn-lt"/>
                        <a:ea typeface="Times New Roman"/>
                        <a:cs typeface="Times New Roman"/>
                      </a:endParaRPr>
                    </a:p>
                  </a:txBody>
                  <a:tcPr marL="44260" marR="44260" marT="44260" marB="44260"/>
                </a:tc>
                <a:tc>
                  <a:txBody>
                    <a:bodyPr/>
                    <a:lstStyle/>
                    <a:p>
                      <a:pPr marL="0" marR="0" algn="l">
                        <a:lnSpc>
                          <a:spcPct val="100000"/>
                        </a:lnSpc>
                        <a:spcBef>
                          <a:spcPts val="0"/>
                        </a:spcBef>
                        <a:spcAft>
                          <a:spcPts val="0"/>
                        </a:spcAft>
                      </a:pPr>
                      <a:r>
                        <a:rPr lang="en-US" sz="1000" dirty="0" smtClean="0">
                          <a:latin typeface="+mn-lt"/>
                          <a:ea typeface="Times New Roman"/>
                          <a:cs typeface="Times New Roman"/>
                        </a:rPr>
                        <a:t>Description</a:t>
                      </a:r>
                      <a:endParaRPr lang="en-US" sz="1000" dirty="0">
                        <a:latin typeface="+mn-lt"/>
                        <a:ea typeface="Times New Roman"/>
                        <a:cs typeface="Times New Roman"/>
                      </a:endParaRPr>
                    </a:p>
                  </a:txBody>
                  <a:tcPr marL="44260" marR="44260" marT="44260" marB="44260"/>
                </a:tc>
                <a:tc>
                  <a:txBody>
                    <a:bodyPr/>
                    <a:lstStyle/>
                    <a:p>
                      <a:pPr marL="0" marR="0" algn="l">
                        <a:lnSpc>
                          <a:spcPct val="100000"/>
                        </a:lnSpc>
                        <a:spcBef>
                          <a:spcPts val="0"/>
                        </a:spcBef>
                        <a:spcAft>
                          <a:spcPts val="0"/>
                        </a:spcAft>
                      </a:pPr>
                      <a:r>
                        <a:rPr lang="en-US" sz="1000" dirty="0" smtClean="0">
                          <a:latin typeface="+mn-lt"/>
                          <a:ea typeface="Times New Roman"/>
                          <a:cs typeface="Times New Roman"/>
                        </a:rPr>
                        <a:t>Purpose</a:t>
                      </a:r>
                      <a:endParaRPr lang="en-US" sz="1000" dirty="0">
                        <a:latin typeface="+mn-lt"/>
                        <a:ea typeface="Times New Roman"/>
                        <a:cs typeface="Times New Roman"/>
                      </a:endParaRPr>
                    </a:p>
                  </a:txBody>
                  <a:tcPr marL="44260" marR="44260" marT="44260" marB="44260"/>
                </a:tc>
                <a:extLst>
                  <a:ext uri="{0D108BD9-81ED-4DB2-BD59-A6C34878D82A}">
                    <a16:rowId xmlns:a16="http://schemas.microsoft.com/office/drawing/2014/main" val="10000"/>
                  </a:ext>
                </a:extLst>
              </a:tr>
              <a:tr h="991743">
                <a:tc>
                  <a:txBody>
                    <a:bodyPr/>
                    <a:lstStyle/>
                    <a:p>
                      <a:pPr marL="0" marR="0" algn="l">
                        <a:lnSpc>
                          <a:spcPct val="100000"/>
                        </a:lnSpc>
                        <a:spcBef>
                          <a:spcPts val="300"/>
                        </a:spcBef>
                        <a:spcAft>
                          <a:spcPts val="300"/>
                        </a:spcAft>
                      </a:pPr>
                      <a:r>
                        <a:rPr lang="en-US" sz="1000" b="1" dirty="0" smtClean="0">
                          <a:solidFill>
                            <a:schemeClr val="tx1"/>
                          </a:solidFill>
                          <a:latin typeface="+mn-lt"/>
                          <a:ea typeface="Times New Roman"/>
                          <a:cs typeface="Times New Roman"/>
                        </a:rPr>
                        <a:t>A: </a:t>
                      </a:r>
                      <a:br>
                        <a:rPr lang="en-US" sz="1000" b="1" dirty="0" smtClean="0">
                          <a:solidFill>
                            <a:schemeClr val="tx1"/>
                          </a:solidFill>
                          <a:latin typeface="+mn-lt"/>
                          <a:ea typeface="Times New Roman"/>
                          <a:cs typeface="Times New Roman"/>
                        </a:rPr>
                      </a:br>
                      <a:r>
                        <a:rPr lang="en-US" sz="1000" b="1" dirty="0" smtClean="0">
                          <a:solidFill>
                            <a:schemeClr val="tx1"/>
                          </a:solidFill>
                          <a:latin typeface="+mn-lt"/>
                          <a:ea typeface="Times New Roman"/>
                          <a:cs typeface="Times New Roman"/>
                        </a:rPr>
                        <a:t>Affirmations</a:t>
                      </a:r>
                    </a:p>
                  </a:txBody>
                  <a:tcPr marL="44260" marR="44260" marT="44260" marB="44260"/>
                </a:tc>
                <a:tc>
                  <a:txBody>
                    <a:bodyPr/>
                    <a:lstStyle/>
                    <a:p>
                      <a:pPr marL="114300" marR="0" indent="-114300" algn="l">
                        <a:lnSpc>
                          <a:spcPct val="100000"/>
                        </a:lnSpc>
                        <a:spcBef>
                          <a:spcPts val="200"/>
                        </a:spcBef>
                        <a:spcAft>
                          <a:spcPts val="200"/>
                        </a:spcAft>
                        <a:buFont typeface="Arial" panose="020B0604020202020204" pitchFamily="34" charset="0"/>
                        <a:buChar char="•"/>
                      </a:pPr>
                      <a:r>
                        <a:rPr lang="en-US" sz="1000" b="0" dirty="0" smtClean="0">
                          <a:solidFill>
                            <a:schemeClr val="tx1"/>
                          </a:solidFill>
                          <a:latin typeface="+mn-lt"/>
                          <a:ea typeface="Times New Roman"/>
                          <a:cs typeface="Times New Roman"/>
                        </a:rPr>
                        <a:t>Recognize and reinforce success</a:t>
                      </a:r>
                    </a:p>
                    <a:p>
                      <a:pPr marL="114300" marR="0" indent="-114300" algn="l">
                        <a:lnSpc>
                          <a:spcPct val="100000"/>
                        </a:lnSpc>
                        <a:spcBef>
                          <a:spcPts val="200"/>
                        </a:spcBef>
                        <a:spcAft>
                          <a:spcPts val="200"/>
                        </a:spcAft>
                        <a:buFont typeface="Arial" panose="020B0604020202020204" pitchFamily="34" charset="0"/>
                        <a:buChar char="•"/>
                      </a:pPr>
                      <a:r>
                        <a:rPr lang="en-US" sz="1000" b="0" dirty="0" smtClean="0">
                          <a:solidFill>
                            <a:schemeClr val="tx1"/>
                          </a:solidFill>
                          <a:latin typeface="+mn-lt"/>
                          <a:ea typeface="Times New Roman"/>
                          <a:cs typeface="Times New Roman"/>
                        </a:rPr>
                        <a:t>Express a positive statement about what the patient has already done or a personal strength or ability</a:t>
                      </a:r>
                    </a:p>
                    <a:p>
                      <a:pPr marL="114300" marR="0" indent="-114300" algn="l">
                        <a:lnSpc>
                          <a:spcPct val="100000"/>
                        </a:lnSpc>
                        <a:spcBef>
                          <a:spcPts val="200"/>
                        </a:spcBef>
                        <a:spcAft>
                          <a:spcPts val="200"/>
                        </a:spcAft>
                        <a:buFont typeface="Arial" panose="020B0604020202020204" pitchFamily="34" charset="0"/>
                        <a:buChar char="•"/>
                      </a:pPr>
                      <a:r>
                        <a:rPr lang="en-US" sz="1000" b="0" dirty="0" smtClean="0">
                          <a:solidFill>
                            <a:schemeClr val="tx1"/>
                          </a:solidFill>
                          <a:latin typeface="+mn-lt"/>
                          <a:ea typeface="Times New Roman"/>
                          <a:cs typeface="Times New Roman"/>
                        </a:rPr>
                        <a:t>Show empathy for the</a:t>
                      </a:r>
                      <a:br>
                        <a:rPr lang="en-US" sz="1000" b="0" dirty="0" smtClean="0">
                          <a:solidFill>
                            <a:schemeClr val="tx1"/>
                          </a:solidFill>
                          <a:latin typeface="+mn-lt"/>
                          <a:ea typeface="Times New Roman"/>
                          <a:cs typeface="Times New Roman"/>
                        </a:rPr>
                      </a:br>
                      <a:r>
                        <a:rPr lang="en-US" sz="1000" b="0" dirty="0" smtClean="0">
                          <a:solidFill>
                            <a:schemeClr val="tx1"/>
                          </a:solidFill>
                          <a:latin typeface="+mn-lt"/>
                          <a:ea typeface="Times New Roman"/>
                          <a:cs typeface="Times New Roman"/>
                        </a:rPr>
                        <a:t> patient’s situation</a:t>
                      </a:r>
                    </a:p>
                  </a:txBody>
                  <a:tcPr marL="44260" marR="44260" marT="44260" marB="44260"/>
                </a:tc>
                <a:tc>
                  <a:txBody>
                    <a:bodyPr/>
                    <a:lstStyle/>
                    <a:p>
                      <a:pPr marL="114300" marR="0" indent="-114300" algn="l" defTabSz="1018879" rtl="0" eaLnBrk="1" latinLnBrk="0" hangingPunct="1">
                        <a:lnSpc>
                          <a:spcPct val="100000"/>
                        </a:lnSpc>
                        <a:spcBef>
                          <a:spcPts val="200"/>
                        </a:spcBef>
                        <a:spcAft>
                          <a:spcPts val="200"/>
                        </a:spcAft>
                        <a:buFont typeface="Arial" panose="020B0604020202020204" pitchFamily="34" charset="0"/>
                        <a:buChar char="•"/>
                      </a:pPr>
                      <a:r>
                        <a:rPr lang="en-US" sz="1000" b="0" i="0" kern="1200" dirty="0" smtClean="0">
                          <a:solidFill>
                            <a:schemeClr val="tx1"/>
                          </a:solidFill>
                          <a:latin typeface="+mn-lt"/>
                          <a:ea typeface="Times New Roman"/>
                          <a:cs typeface="Times New Roman"/>
                        </a:rPr>
                        <a:t>Build rapport and affirm exploration into the patient’s world</a:t>
                      </a:r>
                    </a:p>
                    <a:p>
                      <a:pPr marL="114300" marR="0" indent="-114300" algn="l" defTabSz="1018879" rtl="0" eaLnBrk="1" latinLnBrk="0" hangingPunct="1">
                        <a:lnSpc>
                          <a:spcPct val="100000"/>
                        </a:lnSpc>
                        <a:spcBef>
                          <a:spcPts val="200"/>
                        </a:spcBef>
                        <a:spcAft>
                          <a:spcPts val="200"/>
                        </a:spcAft>
                        <a:buFont typeface="Arial" panose="020B0604020202020204" pitchFamily="34" charset="0"/>
                        <a:buChar char="•"/>
                      </a:pPr>
                      <a:r>
                        <a:rPr lang="en-US" sz="1000" b="0" i="0" kern="1200" dirty="0" smtClean="0">
                          <a:solidFill>
                            <a:schemeClr val="tx1"/>
                          </a:solidFill>
                          <a:latin typeface="+mn-lt"/>
                          <a:ea typeface="Times New Roman"/>
                          <a:cs typeface="Times New Roman"/>
                        </a:rPr>
                        <a:t>Affirm the patient’s past decisions, abilities, and healthy behaviors</a:t>
                      </a:r>
                    </a:p>
                    <a:p>
                      <a:pPr marL="114300" marR="0" indent="-114300" algn="l" defTabSz="1018879" rtl="0" eaLnBrk="1" latinLnBrk="0" hangingPunct="1">
                        <a:lnSpc>
                          <a:spcPct val="100000"/>
                        </a:lnSpc>
                        <a:spcBef>
                          <a:spcPts val="200"/>
                        </a:spcBef>
                        <a:spcAft>
                          <a:spcPts val="200"/>
                        </a:spcAft>
                        <a:buFont typeface="Arial" panose="020B0604020202020204" pitchFamily="34" charset="0"/>
                        <a:buChar char="•"/>
                      </a:pPr>
                      <a:r>
                        <a:rPr lang="en-US" sz="1000" b="0" i="0" kern="1200" dirty="0" smtClean="0">
                          <a:solidFill>
                            <a:schemeClr val="tx1"/>
                          </a:solidFill>
                          <a:latin typeface="+mn-lt"/>
                          <a:ea typeface="Times New Roman"/>
                          <a:cs typeface="Times New Roman"/>
                        </a:rPr>
                        <a:t>Build the patient’s confidence and self-efficacy</a:t>
                      </a:r>
                    </a:p>
                  </a:txBody>
                  <a:tcPr marL="44260" marR="44260" marT="44260" marB="44260"/>
                </a:tc>
                <a:extLst>
                  <a:ext uri="{0D108BD9-81ED-4DB2-BD59-A6C34878D82A}">
                    <a16:rowId xmlns:a16="http://schemas.microsoft.com/office/drawing/2014/main" val="10001"/>
                  </a:ext>
                </a:extLst>
              </a:tr>
            </a:tbl>
          </a:graphicData>
        </a:graphic>
      </p:graphicFrame>
      <p:sp>
        <p:nvSpPr>
          <p:cNvPr id="9" name="Text Placeholder 7"/>
          <p:cNvSpPr txBox="1">
            <a:spLocks/>
          </p:cNvSpPr>
          <p:nvPr/>
        </p:nvSpPr>
        <p:spPr bwMode="gray">
          <a:xfrm>
            <a:off x="859597" y="1369639"/>
            <a:ext cx="1795113" cy="196093"/>
          </a:xfrm>
          <a:prstGeom prst="rect">
            <a:avLst/>
          </a:prstGeom>
        </p:spPr>
        <p:txBody>
          <a:bodyPr vert="horz" wrap="square" lIns="0" tIns="0" rIns="44260" bIns="26557" rtlCol="0" anchor="b">
            <a:spAutoFit/>
          </a:bodyPr>
          <a:lstStyle>
            <a:lvl1pPr marL="0" indent="0" algn="l" defTabSz="640080" rtl="0" eaLnBrk="1" latinLnBrk="0" hangingPunct="1">
              <a:spcBef>
                <a:spcPts val="0"/>
              </a:spcBef>
              <a:buFont typeface="Arial" pitchFamily="34" charset="0"/>
              <a:buNone/>
              <a:defRPr sz="5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None/>
              <a:defRPr sz="6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110602" indent="-110602" defTabSz="632203">
              <a:defRPr/>
            </a:pPr>
            <a:r>
              <a:rPr lang="en-US" sz="1100" b="1" dirty="0"/>
              <a:t>Traditional Interviewing</a:t>
            </a:r>
          </a:p>
        </p:txBody>
      </p:sp>
      <p:sp>
        <p:nvSpPr>
          <p:cNvPr id="10" name="Text Placeholder 7"/>
          <p:cNvSpPr txBox="1">
            <a:spLocks/>
          </p:cNvSpPr>
          <p:nvPr/>
        </p:nvSpPr>
        <p:spPr bwMode="gray">
          <a:xfrm>
            <a:off x="3821402" y="1374083"/>
            <a:ext cx="1795113" cy="196093"/>
          </a:xfrm>
          <a:prstGeom prst="rect">
            <a:avLst/>
          </a:prstGeom>
        </p:spPr>
        <p:txBody>
          <a:bodyPr vert="horz" wrap="square" lIns="0" tIns="0" rIns="44260" bIns="26557" rtlCol="0" anchor="b">
            <a:spAutoFit/>
          </a:bodyPr>
          <a:lstStyle>
            <a:lvl1pPr marL="0" indent="0" algn="l" defTabSz="640080" rtl="0" eaLnBrk="1" latinLnBrk="0" hangingPunct="1">
              <a:spcBef>
                <a:spcPts val="0"/>
              </a:spcBef>
              <a:buFont typeface="Arial" pitchFamily="34" charset="0"/>
              <a:buNone/>
              <a:defRPr sz="5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None/>
              <a:defRPr sz="6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110602" indent="-110602" defTabSz="632203">
              <a:defRPr/>
            </a:pPr>
            <a:r>
              <a:rPr lang="en-US" sz="1100" b="1" dirty="0"/>
              <a:t>OARS Interviewing</a:t>
            </a:r>
          </a:p>
        </p:txBody>
      </p:sp>
      <p:sp>
        <p:nvSpPr>
          <p:cNvPr id="11" name="TextBox 10"/>
          <p:cNvSpPr txBox="1"/>
          <p:nvPr/>
        </p:nvSpPr>
        <p:spPr bwMode="gray">
          <a:xfrm>
            <a:off x="875229" y="1793224"/>
            <a:ext cx="1585890" cy="307777"/>
          </a:xfrm>
          <a:prstGeom prst="rect">
            <a:avLst/>
          </a:prstGeom>
          <a:noFill/>
        </p:spPr>
        <p:txBody>
          <a:bodyPr wrap="square" lIns="0" tIns="0" rIns="0" bIns="0" rtlCol="0">
            <a:spAutoFit/>
          </a:bodyPr>
          <a:lstStyle/>
          <a:p>
            <a:pPr>
              <a:spcBef>
                <a:spcPts val="484"/>
              </a:spcBef>
            </a:pPr>
            <a:r>
              <a:rPr lang="en-US" sz="1000" dirty="0"/>
              <a:t>“Why didn’t you come to the clinic sooner?”</a:t>
            </a:r>
          </a:p>
        </p:txBody>
      </p:sp>
      <p:sp>
        <p:nvSpPr>
          <p:cNvPr id="12" name="TextBox 11"/>
          <p:cNvSpPr txBox="1"/>
          <p:nvPr/>
        </p:nvSpPr>
        <p:spPr bwMode="gray">
          <a:xfrm>
            <a:off x="3821404" y="1793224"/>
            <a:ext cx="1547010" cy="307777"/>
          </a:xfrm>
          <a:prstGeom prst="rect">
            <a:avLst/>
          </a:prstGeom>
          <a:noFill/>
        </p:spPr>
        <p:txBody>
          <a:bodyPr wrap="square" lIns="0" tIns="0" rIns="0" bIns="0" rtlCol="0">
            <a:spAutoFit/>
          </a:bodyPr>
          <a:lstStyle/>
          <a:p>
            <a:pPr>
              <a:spcBef>
                <a:spcPts val="484"/>
              </a:spcBef>
            </a:pPr>
            <a:r>
              <a:rPr lang="en-US" sz="1000" dirty="0"/>
              <a:t>“I’m so glad that you came to the clinic today.”</a:t>
            </a:r>
          </a:p>
        </p:txBody>
      </p:sp>
      <p:sp>
        <p:nvSpPr>
          <p:cNvPr id="20" name="Right Arrow 19"/>
          <p:cNvSpPr/>
          <p:nvPr/>
        </p:nvSpPr>
        <p:spPr bwMode="gray">
          <a:xfrm>
            <a:off x="2949676" y="1782407"/>
            <a:ext cx="446319" cy="272535"/>
          </a:xfrm>
          <a:prstGeom prst="rightArrow">
            <a:avLst/>
          </a:prstGeom>
          <a:solidFill>
            <a:schemeClr val="accent3"/>
          </a:solidFill>
          <a:ln w="1905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Tree>
    <p:extLst>
      <p:ext uri="{BB962C8B-B14F-4D97-AF65-F5344CB8AC3E}">
        <p14:creationId xmlns:p14="http://schemas.microsoft.com/office/powerpoint/2010/main" val="2635283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 Reflective Listening</a:t>
            </a:r>
            <a:endParaRPr lang="en-US" dirty="0"/>
          </a:p>
        </p:txBody>
      </p:sp>
      <p:sp>
        <p:nvSpPr>
          <p:cNvPr id="6" name="Text Placeholder 5"/>
          <p:cNvSpPr>
            <a:spLocks noGrp="1"/>
          </p:cNvSpPr>
          <p:nvPr>
            <p:ph type="body" sz="quarter" idx="28"/>
          </p:nvPr>
        </p:nvSpPr>
        <p:spPr>
          <a:xfrm>
            <a:off x="-1371600" y="5473523"/>
            <a:ext cx="2495006" cy="74487"/>
          </a:xfrm>
        </p:spPr>
        <p:txBody>
          <a:bodyPr/>
          <a:lstStyle/>
          <a:p>
            <a:endParaRPr lang="en-US"/>
          </a:p>
        </p:txBody>
      </p:sp>
      <p:sp>
        <p:nvSpPr>
          <p:cNvPr id="7" name="Text Placeholder 4"/>
          <p:cNvSpPr>
            <a:spLocks noGrp="1"/>
          </p:cNvSpPr>
          <p:nvPr>
            <p:ph type="body" sz="quarter" idx="27"/>
          </p:nvPr>
        </p:nvSpPr>
        <p:spPr>
          <a:xfrm>
            <a:off x="3149600" y="4474870"/>
            <a:ext cx="3251200" cy="325730"/>
          </a:xfrm>
        </p:spPr>
        <p:txBody>
          <a:bodyPr/>
          <a:lstStyle/>
          <a:p>
            <a:r>
              <a:rPr lang="en-US" dirty="0"/>
              <a:t>Source: Miller WR, </a:t>
            </a:r>
            <a:r>
              <a:rPr lang="en-US" dirty="0" err="1"/>
              <a:t>Rollnick</a:t>
            </a:r>
            <a:r>
              <a:rPr lang="en-US" dirty="0"/>
              <a:t> S, </a:t>
            </a:r>
            <a:r>
              <a:rPr lang="en-US" i="1" dirty="0"/>
              <a:t>Motivational Interviewing: Helping People Change</a:t>
            </a:r>
            <a:r>
              <a:rPr lang="en-US" dirty="0"/>
              <a:t>, Third edition, New York: Guilford Press, 2013; Community Care of North Carolina, “CCNC Motivational Interviewing (MI) Resource Guide,” https://www.communitycarenc.org/media/files/mi-guide.pdf; Oregon Health Authority, “The OARS Model Essential Communication Skills,” http://public.health.oregon.gov/HealthyPeopleFamilies/ReproductiveSexualHealth/</a:t>
            </a:r>
            <a:br>
              <a:rPr lang="en-US" dirty="0"/>
            </a:br>
            <a:r>
              <a:rPr lang="en-US" dirty="0"/>
              <a:t>Documents/</a:t>
            </a:r>
            <a:r>
              <a:rPr lang="en-US" dirty="0" err="1"/>
              <a:t>edmat</a:t>
            </a:r>
            <a:r>
              <a:rPr lang="en-US" dirty="0"/>
              <a:t>/OARSEssentialCommunicationTechniques.pdf; </a:t>
            </a:r>
            <a:r>
              <a:rPr lang="en-US" dirty="0" smtClean="0"/>
              <a:t>Physician Executive Council analysis.</a:t>
            </a: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117846756"/>
              </p:ext>
            </p:extLst>
          </p:nvPr>
        </p:nvGraphicFramePr>
        <p:xfrm>
          <a:off x="342900" y="2545456"/>
          <a:ext cx="5741987" cy="1650240"/>
        </p:xfrm>
        <a:graphic>
          <a:graphicData uri="http://schemas.openxmlformats.org/drawingml/2006/table">
            <a:tbl>
              <a:tblPr firstRow="1" bandRow="1">
                <a:tableStyleId>{F5AB1C69-6EDB-4FF4-983F-18BD219EF322}</a:tableStyleId>
              </a:tblPr>
              <a:tblGrid>
                <a:gridCol w="819650">
                  <a:extLst>
                    <a:ext uri="{9D8B030D-6E8A-4147-A177-3AD203B41FA5}">
                      <a16:colId xmlns:a16="http://schemas.microsoft.com/office/drawing/2014/main" val="20000"/>
                    </a:ext>
                  </a:extLst>
                </a:gridCol>
                <a:gridCol w="2193119">
                  <a:extLst>
                    <a:ext uri="{9D8B030D-6E8A-4147-A177-3AD203B41FA5}">
                      <a16:colId xmlns:a16="http://schemas.microsoft.com/office/drawing/2014/main" val="20001"/>
                    </a:ext>
                  </a:extLst>
                </a:gridCol>
                <a:gridCol w="2729218">
                  <a:extLst>
                    <a:ext uri="{9D8B030D-6E8A-4147-A177-3AD203B41FA5}">
                      <a16:colId xmlns:a16="http://schemas.microsoft.com/office/drawing/2014/main" val="20002"/>
                    </a:ext>
                  </a:extLst>
                </a:gridCol>
              </a:tblGrid>
              <a:tr h="227203">
                <a:tc>
                  <a:txBody>
                    <a:bodyPr/>
                    <a:lstStyle/>
                    <a:p>
                      <a:pPr marL="0" marR="0" algn="l">
                        <a:lnSpc>
                          <a:spcPct val="100000"/>
                        </a:lnSpc>
                        <a:spcBef>
                          <a:spcPts val="0"/>
                        </a:spcBef>
                        <a:spcAft>
                          <a:spcPts val="0"/>
                        </a:spcAft>
                      </a:pPr>
                      <a:r>
                        <a:rPr lang="en-US" sz="1000" dirty="0" smtClean="0">
                          <a:latin typeface="+mn-lt"/>
                          <a:ea typeface="Times New Roman"/>
                          <a:cs typeface="Times New Roman"/>
                        </a:rPr>
                        <a:t>Skill</a:t>
                      </a:r>
                      <a:endParaRPr lang="en-US" sz="1000" dirty="0">
                        <a:latin typeface="+mn-lt"/>
                        <a:ea typeface="Times New Roman"/>
                        <a:cs typeface="Times New Roman"/>
                      </a:endParaRPr>
                    </a:p>
                  </a:txBody>
                  <a:tcPr marL="44260" marR="44260" marT="44260" marB="44260"/>
                </a:tc>
                <a:tc>
                  <a:txBody>
                    <a:bodyPr/>
                    <a:lstStyle/>
                    <a:p>
                      <a:pPr marL="0" marR="0" algn="l">
                        <a:lnSpc>
                          <a:spcPct val="100000"/>
                        </a:lnSpc>
                        <a:spcBef>
                          <a:spcPts val="0"/>
                        </a:spcBef>
                        <a:spcAft>
                          <a:spcPts val="0"/>
                        </a:spcAft>
                      </a:pPr>
                      <a:r>
                        <a:rPr lang="en-US" sz="1000" dirty="0" smtClean="0">
                          <a:latin typeface="+mn-lt"/>
                          <a:ea typeface="Times New Roman"/>
                          <a:cs typeface="Times New Roman"/>
                        </a:rPr>
                        <a:t>Description</a:t>
                      </a:r>
                      <a:endParaRPr lang="en-US" sz="1000" dirty="0">
                        <a:latin typeface="+mn-lt"/>
                        <a:ea typeface="Times New Roman"/>
                        <a:cs typeface="Times New Roman"/>
                      </a:endParaRPr>
                    </a:p>
                  </a:txBody>
                  <a:tcPr marL="44260" marR="44260" marT="44260" marB="44260"/>
                </a:tc>
                <a:tc>
                  <a:txBody>
                    <a:bodyPr/>
                    <a:lstStyle/>
                    <a:p>
                      <a:pPr marL="0" marR="0" algn="l">
                        <a:lnSpc>
                          <a:spcPct val="100000"/>
                        </a:lnSpc>
                        <a:spcBef>
                          <a:spcPts val="0"/>
                        </a:spcBef>
                        <a:spcAft>
                          <a:spcPts val="0"/>
                        </a:spcAft>
                      </a:pPr>
                      <a:r>
                        <a:rPr lang="en-US" sz="1000" dirty="0" smtClean="0">
                          <a:latin typeface="+mn-lt"/>
                          <a:ea typeface="Times New Roman"/>
                          <a:cs typeface="Times New Roman"/>
                        </a:rPr>
                        <a:t>Purpose</a:t>
                      </a:r>
                      <a:endParaRPr lang="en-US" sz="1000" dirty="0">
                        <a:latin typeface="+mn-lt"/>
                        <a:ea typeface="Times New Roman"/>
                        <a:cs typeface="Times New Roman"/>
                      </a:endParaRPr>
                    </a:p>
                  </a:txBody>
                  <a:tcPr marL="44260" marR="44260" marT="44260" marB="44260"/>
                </a:tc>
                <a:extLst>
                  <a:ext uri="{0D108BD9-81ED-4DB2-BD59-A6C34878D82A}">
                    <a16:rowId xmlns:a16="http://schemas.microsoft.com/office/drawing/2014/main" val="10000"/>
                  </a:ext>
                </a:extLst>
              </a:tr>
              <a:tr h="1130427">
                <a:tc>
                  <a:txBody>
                    <a:bodyPr/>
                    <a:lstStyle/>
                    <a:p>
                      <a:pPr marL="0" marR="0" algn="l">
                        <a:lnSpc>
                          <a:spcPct val="100000"/>
                        </a:lnSpc>
                        <a:spcBef>
                          <a:spcPts val="300"/>
                        </a:spcBef>
                        <a:spcAft>
                          <a:spcPts val="300"/>
                        </a:spcAft>
                      </a:pPr>
                      <a:r>
                        <a:rPr lang="en-US" sz="1000" b="1" dirty="0" smtClean="0">
                          <a:solidFill>
                            <a:schemeClr val="tx1"/>
                          </a:solidFill>
                          <a:latin typeface="+mn-lt"/>
                          <a:ea typeface="Times New Roman"/>
                          <a:cs typeface="Times New Roman"/>
                        </a:rPr>
                        <a:t>R: </a:t>
                      </a:r>
                      <a:br>
                        <a:rPr lang="en-US" sz="1000" b="1" dirty="0" smtClean="0">
                          <a:solidFill>
                            <a:schemeClr val="tx1"/>
                          </a:solidFill>
                          <a:latin typeface="+mn-lt"/>
                          <a:ea typeface="Times New Roman"/>
                          <a:cs typeface="Times New Roman"/>
                        </a:rPr>
                      </a:br>
                      <a:r>
                        <a:rPr lang="en-US" sz="1000" b="1" dirty="0" smtClean="0">
                          <a:solidFill>
                            <a:schemeClr val="tx1"/>
                          </a:solidFill>
                          <a:latin typeface="+mn-lt"/>
                          <a:ea typeface="Times New Roman"/>
                          <a:cs typeface="Times New Roman"/>
                        </a:rPr>
                        <a:t>Reflective Listening</a:t>
                      </a:r>
                    </a:p>
                  </a:txBody>
                  <a:tcPr marL="44260" marR="44260" marT="44260" marB="44260"/>
                </a:tc>
                <a:tc>
                  <a:txBody>
                    <a:bodyPr/>
                    <a:lstStyle/>
                    <a:p>
                      <a:pPr marL="114300" marR="0" indent="-114300" algn="l">
                        <a:lnSpc>
                          <a:spcPct val="100000"/>
                        </a:lnSpc>
                        <a:spcBef>
                          <a:spcPts val="200"/>
                        </a:spcBef>
                        <a:spcAft>
                          <a:spcPts val="200"/>
                        </a:spcAft>
                        <a:buFont typeface="Arial" panose="020B0604020202020204" pitchFamily="34" charset="0"/>
                        <a:buChar char="•"/>
                      </a:pPr>
                      <a:r>
                        <a:rPr lang="en-US" sz="1000" b="0" dirty="0" smtClean="0">
                          <a:solidFill>
                            <a:schemeClr val="tx1"/>
                          </a:solidFill>
                          <a:latin typeface="+mn-lt"/>
                          <a:ea typeface="Times New Roman"/>
                          <a:cs typeface="Times New Roman"/>
                        </a:rPr>
                        <a:t>Mirror what the patient is saying</a:t>
                      </a:r>
                    </a:p>
                    <a:p>
                      <a:pPr marL="114300" marR="0" indent="-114300" algn="l">
                        <a:lnSpc>
                          <a:spcPct val="100000"/>
                        </a:lnSpc>
                        <a:spcBef>
                          <a:spcPts val="200"/>
                        </a:spcBef>
                        <a:spcAft>
                          <a:spcPts val="200"/>
                        </a:spcAft>
                        <a:buFont typeface="Arial" panose="020B0604020202020204" pitchFamily="34" charset="0"/>
                        <a:buChar char="•"/>
                      </a:pPr>
                      <a:r>
                        <a:rPr lang="en-US" sz="1000" b="0" dirty="0" smtClean="0">
                          <a:solidFill>
                            <a:schemeClr val="tx1"/>
                          </a:solidFill>
                          <a:latin typeface="+mn-lt"/>
                          <a:ea typeface="Times New Roman"/>
                          <a:cs typeface="Times New Roman"/>
                        </a:rPr>
                        <a:t>Rephrase what the patient says in your own words</a:t>
                      </a:r>
                    </a:p>
                  </a:txBody>
                  <a:tcPr marL="44260" marR="44260" marT="44260" marB="44260"/>
                </a:tc>
                <a:tc>
                  <a:txBody>
                    <a:bodyPr/>
                    <a:lstStyle/>
                    <a:p>
                      <a:pPr marL="114300" marR="0" indent="-114300" algn="l" defTabSz="1018879" rtl="0" eaLnBrk="1" latinLnBrk="0" hangingPunct="1">
                        <a:lnSpc>
                          <a:spcPct val="100000"/>
                        </a:lnSpc>
                        <a:spcBef>
                          <a:spcPts val="200"/>
                        </a:spcBef>
                        <a:spcAft>
                          <a:spcPts val="200"/>
                        </a:spcAft>
                        <a:buFont typeface="Arial" panose="020B0604020202020204" pitchFamily="34" charset="0"/>
                        <a:buChar char="•"/>
                      </a:pPr>
                      <a:r>
                        <a:rPr lang="en-US" sz="1000" b="0" i="0" kern="1200" dirty="0" smtClean="0">
                          <a:solidFill>
                            <a:schemeClr val="tx1"/>
                          </a:solidFill>
                          <a:latin typeface="+mn-lt"/>
                          <a:ea typeface="Times New Roman"/>
                          <a:cs typeface="Times New Roman"/>
                        </a:rPr>
                        <a:t>Reflect the patient’s thoughts, feelings, </a:t>
                      </a:r>
                      <a:br>
                        <a:rPr lang="en-US" sz="1000" b="0" i="0" kern="1200" dirty="0" smtClean="0">
                          <a:solidFill>
                            <a:schemeClr val="tx1"/>
                          </a:solidFill>
                          <a:latin typeface="+mn-lt"/>
                          <a:ea typeface="Times New Roman"/>
                          <a:cs typeface="Times New Roman"/>
                        </a:rPr>
                      </a:br>
                      <a:r>
                        <a:rPr lang="en-US" sz="1000" b="0" i="0" kern="1200" dirty="0" smtClean="0">
                          <a:solidFill>
                            <a:schemeClr val="tx1"/>
                          </a:solidFill>
                          <a:latin typeface="+mn-lt"/>
                          <a:ea typeface="Times New Roman"/>
                          <a:cs typeface="Times New Roman"/>
                        </a:rPr>
                        <a:t>and behaviors </a:t>
                      </a:r>
                    </a:p>
                    <a:p>
                      <a:pPr marL="114300" marR="0" indent="-114300" algn="l" defTabSz="1018879" rtl="0" eaLnBrk="1" latinLnBrk="0" hangingPunct="1">
                        <a:lnSpc>
                          <a:spcPct val="100000"/>
                        </a:lnSpc>
                        <a:spcBef>
                          <a:spcPts val="200"/>
                        </a:spcBef>
                        <a:spcAft>
                          <a:spcPts val="200"/>
                        </a:spcAft>
                        <a:buFont typeface="Arial" panose="020B0604020202020204" pitchFamily="34" charset="0"/>
                        <a:buChar char="•"/>
                      </a:pPr>
                      <a:r>
                        <a:rPr lang="en-US" sz="1000" b="0" i="0" kern="1200" dirty="0" smtClean="0">
                          <a:solidFill>
                            <a:schemeClr val="tx1"/>
                          </a:solidFill>
                          <a:latin typeface="+mn-lt"/>
                          <a:ea typeface="Times New Roman"/>
                          <a:cs typeface="Times New Roman"/>
                        </a:rPr>
                        <a:t>Demonstrate to the patient that you’re listening and trying to understand his or </a:t>
                      </a:r>
                      <a:br>
                        <a:rPr lang="en-US" sz="1000" b="0" i="0" kern="1200" dirty="0" smtClean="0">
                          <a:solidFill>
                            <a:schemeClr val="tx1"/>
                          </a:solidFill>
                          <a:latin typeface="+mn-lt"/>
                          <a:ea typeface="Times New Roman"/>
                          <a:cs typeface="Times New Roman"/>
                        </a:rPr>
                      </a:br>
                      <a:r>
                        <a:rPr lang="en-US" sz="1000" b="0" i="0" kern="1200" dirty="0" smtClean="0">
                          <a:solidFill>
                            <a:schemeClr val="tx1"/>
                          </a:solidFill>
                          <a:latin typeface="+mn-lt"/>
                          <a:ea typeface="Times New Roman"/>
                          <a:cs typeface="Times New Roman"/>
                        </a:rPr>
                        <a:t>her situation</a:t>
                      </a:r>
                    </a:p>
                    <a:p>
                      <a:pPr marL="114300" marR="0" indent="-114300" algn="l" defTabSz="1018879" rtl="0" eaLnBrk="1" latinLnBrk="0" hangingPunct="1">
                        <a:lnSpc>
                          <a:spcPct val="100000"/>
                        </a:lnSpc>
                        <a:spcBef>
                          <a:spcPts val="200"/>
                        </a:spcBef>
                        <a:spcAft>
                          <a:spcPts val="200"/>
                        </a:spcAft>
                        <a:buFont typeface="Arial" panose="020B0604020202020204" pitchFamily="34" charset="0"/>
                        <a:buChar char="•"/>
                      </a:pPr>
                      <a:r>
                        <a:rPr lang="en-US" sz="1000" b="0" i="0" kern="1200" dirty="0" smtClean="0">
                          <a:solidFill>
                            <a:schemeClr val="tx1"/>
                          </a:solidFill>
                          <a:latin typeface="+mn-lt"/>
                          <a:ea typeface="Times New Roman"/>
                          <a:cs typeface="Times New Roman"/>
                        </a:rPr>
                        <a:t>Offer the patient the opportunity to “hear” his or her own words, feelings, and behaviors reflected back to him or her</a:t>
                      </a:r>
                    </a:p>
                  </a:txBody>
                  <a:tcPr marL="44260" marR="44260" marT="44260" marB="44260"/>
                </a:tc>
                <a:extLst>
                  <a:ext uri="{0D108BD9-81ED-4DB2-BD59-A6C34878D82A}">
                    <a16:rowId xmlns:a16="http://schemas.microsoft.com/office/drawing/2014/main" val="10001"/>
                  </a:ext>
                </a:extLst>
              </a:tr>
            </a:tbl>
          </a:graphicData>
        </a:graphic>
      </p:graphicFrame>
      <p:sp>
        <p:nvSpPr>
          <p:cNvPr id="9" name="Text Placeholder 7"/>
          <p:cNvSpPr txBox="1">
            <a:spLocks/>
          </p:cNvSpPr>
          <p:nvPr/>
        </p:nvSpPr>
        <p:spPr bwMode="gray">
          <a:xfrm>
            <a:off x="859597" y="1347573"/>
            <a:ext cx="1736119" cy="196093"/>
          </a:xfrm>
          <a:prstGeom prst="rect">
            <a:avLst/>
          </a:prstGeom>
        </p:spPr>
        <p:txBody>
          <a:bodyPr vert="horz" wrap="square" lIns="0" tIns="0" rIns="44260" bIns="26557" rtlCol="0" anchor="b">
            <a:spAutoFit/>
          </a:bodyPr>
          <a:lstStyle>
            <a:lvl1pPr marL="0" indent="0" algn="l" defTabSz="640080" rtl="0" eaLnBrk="1" latinLnBrk="0" hangingPunct="1">
              <a:spcBef>
                <a:spcPts val="0"/>
              </a:spcBef>
              <a:buFont typeface="Arial" pitchFamily="34" charset="0"/>
              <a:buNone/>
              <a:defRPr sz="5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None/>
              <a:defRPr sz="6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110602" indent="-110602" defTabSz="632203">
              <a:defRPr/>
            </a:pPr>
            <a:r>
              <a:rPr lang="en-US" sz="1100" b="1" dirty="0"/>
              <a:t>Traditional Interviewing</a:t>
            </a:r>
          </a:p>
        </p:txBody>
      </p:sp>
      <p:sp>
        <p:nvSpPr>
          <p:cNvPr id="10" name="Text Placeholder 7"/>
          <p:cNvSpPr txBox="1">
            <a:spLocks/>
          </p:cNvSpPr>
          <p:nvPr/>
        </p:nvSpPr>
        <p:spPr bwMode="gray">
          <a:xfrm>
            <a:off x="3821402" y="1362239"/>
            <a:ext cx="1736119" cy="196093"/>
          </a:xfrm>
          <a:prstGeom prst="rect">
            <a:avLst/>
          </a:prstGeom>
        </p:spPr>
        <p:txBody>
          <a:bodyPr vert="horz" wrap="square" lIns="0" tIns="0" rIns="44260" bIns="26557" rtlCol="0" anchor="b">
            <a:spAutoFit/>
          </a:bodyPr>
          <a:lstStyle>
            <a:lvl1pPr marL="0" indent="0" algn="l" defTabSz="640080" rtl="0" eaLnBrk="1" latinLnBrk="0" hangingPunct="1">
              <a:spcBef>
                <a:spcPts val="0"/>
              </a:spcBef>
              <a:buFont typeface="Arial" pitchFamily="34" charset="0"/>
              <a:buNone/>
              <a:defRPr sz="5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None/>
              <a:defRPr sz="6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110602" indent="-110602" defTabSz="632203">
              <a:defRPr/>
            </a:pPr>
            <a:r>
              <a:rPr lang="en-US" sz="1100" b="1" dirty="0"/>
              <a:t>OARS Interviewing</a:t>
            </a:r>
          </a:p>
        </p:txBody>
      </p:sp>
      <p:sp>
        <p:nvSpPr>
          <p:cNvPr id="11" name="TextBox 10"/>
          <p:cNvSpPr txBox="1"/>
          <p:nvPr/>
        </p:nvSpPr>
        <p:spPr bwMode="gray">
          <a:xfrm>
            <a:off x="875229" y="1793225"/>
            <a:ext cx="1585890" cy="307777"/>
          </a:xfrm>
          <a:prstGeom prst="rect">
            <a:avLst/>
          </a:prstGeom>
          <a:noFill/>
        </p:spPr>
        <p:txBody>
          <a:bodyPr wrap="square" lIns="0" tIns="0" rIns="0" bIns="0" rtlCol="0">
            <a:spAutoFit/>
          </a:bodyPr>
          <a:lstStyle/>
          <a:p>
            <a:pPr>
              <a:spcBef>
                <a:spcPts val="484"/>
              </a:spcBef>
            </a:pPr>
            <a:r>
              <a:rPr lang="en-US" sz="1000" dirty="0"/>
              <a:t>“You really need to </a:t>
            </a:r>
            <a:br>
              <a:rPr lang="en-US" sz="1000" dirty="0"/>
            </a:br>
            <a:r>
              <a:rPr lang="en-US" sz="1000" dirty="0"/>
              <a:t>stop smoking.”</a:t>
            </a:r>
          </a:p>
        </p:txBody>
      </p:sp>
      <p:sp>
        <p:nvSpPr>
          <p:cNvPr id="12" name="TextBox 11"/>
          <p:cNvSpPr txBox="1"/>
          <p:nvPr/>
        </p:nvSpPr>
        <p:spPr bwMode="gray">
          <a:xfrm>
            <a:off x="3821403" y="1793224"/>
            <a:ext cx="1861761" cy="461665"/>
          </a:xfrm>
          <a:prstGeom prst="rect">
            <a:avLst/>
          </a:prstGeom>
          <a:noFill/>
        </p:spPr>
        <p:txBody>
          <a:bodyPr wrap="square" lIns="0" tIns="0" rIns="0" bIns="0" rtlCol="0">
            <a:spAutoFit/>
          </a:bodyPr>
          <a:lstStyle/>
          <a:p>
            <a:pPr>
              <a:spcBef>
                <a:spcPts val="484"/>
              </a:spcBef>
            </a:pPr>
            <a:r>
              <a:rPr lang="en-US" sz="1000" dirty="0"/>
              <a:t>“It sounds like there are some </a:t>
            </a:r>
            <a:br>
              <a:rPr lang="en-US" sz="1000" dirty="0"/>
            </a:br>
            <a:r>
              <a:rPr lang="en-US" sz="1000" dirty="0"/>
              <a:t>real barriers in your life that are preventing you from quitting.”</a:t>
            </a:r>
          </a:p>
        </p:txBody>
      </p:sp>
      <p:sp>
        <p:nvSpPr>
          <p:cNvPr id="20" name="Right Arrow 19"/>
          <p:cNvSpPr/>
          <p:nvPr/>
        </p:nvSpPr>
        <p:spPr bwMode="gray">
          <a:xfrm>
            <a:off x="2910348" y="1802073"/>
            <a:ext cx="446319" cy="272535"/>
          </a:xfrm>
          <a:prstGeom prst="rightArrow">
            <a:avLst/>
          </a:prstGeom>
          <a:solidFill>
            <a:schemeClr val="accent3"/>
          </a:solidFill>
          <a:ln w="1905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Tree>
    <p:extLst>
      <p:ext uri="{BB962C8B-B14F-4D97-AF65-F5344CB8AC3E}">
        <p14:creationId xmlns:p14="http://schemas.microsoft.com/office/powerpoint/2010/main" val="4202364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 Summarizing</a:t>
            </a:r>
            <a:endParaRPr lang="en-US" dirty="0"/>
          </a:p>
        </p:txBody>
      </p:sp>
      <p:sp>
        <p:nvSpPr>
          <p:cNvPr id="6" name="Text Placeholder 5"/>
          <p:cNvSpPr>
            <a:spLocks noGrp="1"/>
          </p:cNvSpPr>
          <p:nvPr>
            <p:ph type="body" sz="quarter" idx="28"/>
          </p:nvPr>
        </p:nvSpPr>
        <p:spPr>
          <a:xfrm>
            <a:off x="-1371600" y="5473523"/>
            <a:ext cx="2495006" cy="74487"/>
          </a:xfrm>
        </p:spPr>
        <p:txBody>
          <a:bodyPr/>
          <a:lstStyle/>
          <a:p>
            <a:endParaRPr lang="en-US"/>
          </a:p>
        </p:txBody>
      </p:sp>
      <p:sp>
        <p:nvSpPr>
          <p:cNvPr id="7" name="Text Placeholder 4"/>
          <p:cNvSpPr>
            <a:spLocks noGrp="1"/>
          </p:cNvSpPr>
          <p:nvPr>
            <p:ph type="body" sz="quarter" idx="27"/>
          </p:nvPr>
        </p:nvSpPr>
        <p:spPr>
          <a:xfrm>
            <a:off x="3149600" y="4474870"/>
            <a:ext cx="3251200" cy="325730"/>
          </a:xfrm>
        </p:spPr>
        <p:txBody>
          <a:bodyPr/>
          <a:lstStyle/>
          <a:p>
            <a:r>
              <a:rPr lang="en-US" dirty="0"/>
              <a:t>Source: Miller WR, </a:t>
            </a:r>
            <a:r>
              <a:rPr lang="en-US" dirty="0" err="1"/>
              <a:t>Rollnick</a:t>
            </a:r>
            <a:r>
              <a:rPr lang="en-US" dirty="0"/>
              <a:t> S, </a:t>
            </a:r>
            <a:r>
              <a:rPr lang="en-US" i="1" dirty="0"/>
              <a:t>Motivational Interviewing: Helping People Change</a:t>
            </a:r>
            <a:r>
              <a:rPr lang="en-US" dirty="0"/>
              <a:t>, Third edition, New York: Guilford Press, 2013; Community Care of North Carolina, “CCNC Motivational Interviewing (MI) Resource Guide,” https://www.communitycarenc.org/media/files/mi-guide.pdf; Oregon Health Authority, “The OARS Model Essential Communication Skills,” http://public.health.oregon.gov/HealthyPeopleFamilies/ReproductiveSexualHealth/</a:t>
            </a:r>
            <a:br>
              <a:rPr lang="en-US" dirty="0"/>
            </a:br>
            <a:r>
              <a:rPr lang="en-US" dirty="0"/>
              <a:t>Documents/</a:t>
            </a:r>
            <a:r>
              <a:rPr lang="en-US" dirty="0" err="1"/>
              <a:t>edmat</a:t>
            </a:r>
            <a:r>
              <a:rPr lang="en-US" dirty="0"/>
              <a:t>/OARSEssentialCommunicationTechniques.pdf; </a:t>
            </a:r>
            <a:r>
              <a:rPr lang="en-US" dirty="0" smtClean="0"/>
              <a:t>Physician Executive Council analysis.</a:t>
            </a:r>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892759261"/>
              </p:ext>
            </p:extLst>
          </p:nvPr>
        </p:nvGraphicFramePr>
        <p:xfrm>
          <a:off x="317500" y="2653611"/>
          <a:ext cx="5767387" cy="1396240"/>
        </p:xfrm>
        <a:graphic>
          <a:graphicData uri="http://schemas.openxmlformats.org/drawingml/2006/table">
            <a:tbl>
              <a:tblPr firstRow="1" bandRow="1">
                <a:tableStyleId>{F5AB1C69-6EDB-4FF4-983F-18BD219EF322}</a:tableStyleId>
              </a:tblPr>
              <a:tblGrid>
                <a:gridCol w="931197">
                  <a:extLst>
                    <a:ext uri="{9D8B030D-6E8A-4147-A177-3AD203B41FA5}">
                      <a16:colId xmlns:a16="http://schemas.microsoft.com/office/drawing/2014/main" val="20000"/>
                    </a:ext>
                  </a:extLst>
                </a:gridCol>
                <a:gridCol w="2094899">
                  <a:extLst>
                    <a:ext uri="{9D8B030D-6E8A-4147-A177-3AD203B41FA5}">
                      <a16:colId xmlns:a16="http://schemas.microsoft.com/office/drawing/2014/main" val="20001"/>
                    </a:ext>
                  </a:extLst>
                </a:gridCol>
                <a:gridCol w="2741291">
                  <a:extLst>
                    <a:ext uri="{9D8B030D-6E8A-4147-A177-3AD203B41FA5}">
                      <a16:colId xmlns:a16="http://schemas.microsoft.com/office/drawing/2014/main" val="20002"/>
                    </a:ext>
                  </a:extLst>
                </a:gridCol>
              </a:tblGrid>
              <a:tr h="227203">
                <a:tc>
                  <a:txBody>
                    <a:bodyPr/>
                    <a:lstStyle/>
                    <a:p>
                      <a:pPr marL="0" marR="0" algn="l">
                        <a:lnSpc>
                          <a:spcPct val="100000"/>
                        </a:lnSpc>
                        <a:spcBef>
                          <a:spcPts val="0"/>
                        </a:spcBef>
                        <a:spcAft>
                          <a:spcPts val="0"/>
                        </a:spcAft>
                      </a:pPr>
                      <a:r>
                        <a:rPr lang="en-US" sz="1000" dirty="0" smtClean="0">
                          <a:latin typeface="+mn-lt"/>
                          <a:ea typeface="Times New Roman"/>
                          <a:cs typeface="Times New Roman"/>
                        </a:rPr>
                        <a:t>Skill</a:t>
                      </a:r>
                      <a:endParaRPr lang="en-US" sz="1000" dirty="0">
                        <a:latin typeface="+mn-lt"/>
                        <a:ea typeface="Times New Roman"/>
                        <a:cs typeface="Times New Roman"/>
                      </a:endParaRPr>
                    </a:p>
                  </a:txBody>
                  <a:tcPr marL="44260" marR="44260" marT="44260" marB="44260"/>
                </a:tc>
                <a:tc>
                  <a:txBody>
                    <a:bodyPr/>
                    <a:lstStyle/>
                    <a:p>
                      <a:pPr marL="0" marR="0" algn="l">
                        <a:lnSpc>
                          <a:spcPct val="100000"/>
                        </a:lnSpc>
                        <a:spcBef>
                          <a:spcPts val="0"/>
                        </a:spcBef>
                        <a:spcAft>
                          <a:spcPts val="0"/>
                        </a:spcAft>
                      </a:pPr>
                      <a:r>
                        <a:rPr lang="en-US" sz="1000" dirty="0" smtClean="0">
                          <a:latin typeface="+mn-lt"/>
                          <a:ea typeface="Times New Roman"/>
                          <a:cs typeface="Times New Roman"/>
                        </a:rPr>
                        <a:t>Description</a:t>
                      </a:r>
                      <a:endParaRPr lang="en-US" sz="1000" dirty="0">
                        <a:latin typeface="+mn-lt"/>
                        <a:ea typeface="Times New Roman"/>
                        <a:cs typeface="Times New Roman"/>
                      </a:endParaRPr>
                    </a:p>
                  </a:txBody>
                  <a:tcPr marL="44260" marR="44260" marT="44260" marB="44260"/>
                </a:tc>
                <a:tc>
                  <a:txBody>
                    <a:bodyPr/>
                    <a:lstStyle/>
                    <a:p>
                      <a:pPr marL="0" marR="0" algn="l">
                        <a:lnSpc>
                          <a:spcPct val="100000"/>
                        </a:lnSpc>
                        <a:spcBef>
                          <a:spcPts val="0"/>
                        </a:spcBef>
                        <a:spcAft>
                          <a:spcPts val="0"/>
                        </a:spcAft>
                      </a:pPr>
                      <a:r>
                        <a:rPr lang="en-US" sz="1000" dirty="0" smtClean="0">
                          <a:latin typeface="+mn-lt"/>
                          <a:ea typeface="Times New Roman"/>
                          <a:cs typeface="Times New Roman"/>
                        </a:rPr>
                        <a:t>Purpose</a:t>
                      </a:r>
                      <a:endParaRPr lang="en-US" sz="1000" dirty="0">
                        <a:latin typeface="+mn-lt"/>
                        <a:ea typeface="Times New Roman"/>
                        <a:cs typeface="Times New Roman"/>
                      </a:endParaRPr>
                    </a:p>
                  </a:txBody>
                  <a:tcPr marL="44260" marR="44260" marT="44260" marB="44260"/>
                </a:tc>
                <a:extLst>
                  <a:ext uri="{0D108BD9-81ED-4DB2-BD59-A6C34878D82A}">
                    <a16:rowId xmlns:a16="http://schemas.microsoft.com/office/drawing/2014/main" val="10000"/>
                  </a:ext>
                </a:extLst>
              </a:tr>
              <a:tr h="1032734">
                <a:tc>
                  <a:txBody>
                    <a:bodyPr/>
                    <a:lstStyle/>
                    <a:p>
                      <a:pPr marL="0" marR="0" algn="l">
                        <a:lnSpc>
                          <a:spcPct val="100000"/>
                        </a:lnSpc>
                        <a:spcBef>
                          <a:spcPts val="300"/>
                        </a:spcBef>
                        <a:spcAft>
                          <a:spcPts val="300"/>
                        </a:spcAft>
                      </a:pPr>
                      <a:r>
                        <a:rPr lang="en-US" sz="1000" b="1" dirty="0" smtClean="0">
                          <a:solidFill>
                            <a:schemeClr val="tx1"/>
                          </a:solidFill>
                          <a:latin typeface="+mn-lt"/>
                          <a:ea typeface="Times New Roman"/>
                          <a:cs typeface="Times New Roman"/>
                        </a:rPr>
                        <a:t>S: </a:t>
                      </a:r>
                      <a:br>
                        <a:rPr lang="en-US" sz="1000" b="1" dirty="0" smtClean="0">
                          <a:solidFill>
                            <a:schemeClr val="tx1"/>
                          </a:solidFill>
                          <a:latin typeface="+mn-lt"/>
                          <a:ea typeface="Times New Roman"/>
                          <a:cs typeface="Times New Roman"/>
                        </a:rPr>
                      </a:br>
                      <a:r>
                        <a:rPr lang="en-US" sz="1000" b="1" dirty="0" smtClean="0">
                          <a:solidFill>
                            <a:schemeClr val="tx1"/>
                          </a:solidFill>
                          <a:latin typeface="+mn-lt"/>
                          <a:ea typeface="Times New Roman"/>
                          <a:cs typeface="Times New Roman"/>
                        </a:rPr>
                        <a:t>Summarizing</a:t>
                      </a:r>
                    </a:p>
                  </a:txBody>
                  <a:tcPr marL="44260" marR="44260" marT="44260" marB="44260"/>
                </a:tc>
                <a:tc>
                  <a:txBody>
                    <a:bodyPr/>
                    <a:lstStyle/>
                    <a:p>
                      <a:pPr marL="114300" marR="0" indent="-114300" algn="l">
                        <a:lnSpc>
                          <a:spcPct val="100000"/>
                        </a:lnSpc>
                        <a:spcBef>
                          <a:spcPts val="200"/>
                        </a:spcBef>
                        <a:spcAft>
                          <a:spcPts val="200"/>
                        </a:spcAft>
                        <a:buFont typeface="Arial" panose="020B0604020202020204" pitchFamily="34" charset="0"/>
                        <a:buChar char="•"/>
                      </a:pPr>
                      <a:r>
                        <a:rPr lang="en-US" sz="1000" b="0" dirty="0" smtClean="0">
                          <a:solidFill>
                            <a:schemeClr val="tx1"/>
                          </a:solidFill>
                          <a:latin typeface="+mn-lt"/>
                          <a:ea typeface="Times New Roman"/>
                          <a:cs typeface="Times New Roman"/>
                        </a:rPr>
                        <a:t>Apply reflective listening when closing the conversation or transitioning to a different part of the conversation</a:t>
                      </a:r>
                    </a:p>
                    <a:p>
                      <a:pPr marL="114300" marR="0" indent="-114300" algn="l">
                        <a:lnSpc>
                          <a:spcPct val="100000"/>
                        </a:lnSpc>
                        <a:spcBef>
                          <a:spcPts val="200"/>
                        </a:spcBef>
                        <a:spcAft>
                          <a:spcPts val="200"/>
                        </a:spcAft>
                        <a:buFont typeface="Arial" panose="020B0604020202020204" pitchFamily="34" charset="0"/>
                        <a:buChar char="•"/>
                      </a:pPr>
                      <a:r>
                        <a:rPr lang="en-US" sz="1000" b="0" dirty="0" smtClean="0">
                          <a:solidFill>
                            <a:schemeClr val="tx1"/>
                          </a:solidFill>
                          <a:latin typeface="+mn-lt"/>
                          <a:ea typeface="Times New Roman"/>
                          <a:cs typeface="Times New Roman"/>
                        </a:rPr>
                        <a:t>Paraphrase and/or pull out key points from the conversation</a:t>
                      </a:r>
                    </a:p>
                  </a:txBody>
                  <a:tcPr marL="44260" marR="44260" marT="44260" marB="44260"/>
                </a:tc>
                <a:tc>
                  <a:txBody>
                    <a:bodyPr/>
                    <a:lstStyle/>
                    <a:p>
                      <a:pPr marL="114300" marR="0" indent="-114300" algn="l" defTabSz="1018879" rtl="0" eaLnBrk="1" latinLnBrk="0" hangingPunct="1">
                        <a:lnSpc>
                          <a:spcPct val="100000"/>
                        </a:lnSpc>
                        <a:spcBef>
                          <a:spcPts val="200"/>
                        </a:spcBef>
                        <a:spcAft>
                          <a:spcPts val="200"/>
                        </a:spcAft>
                        <a:buFont typeface="Arial" panose="020B0604020202020204" pitchFamily="34" charset="0"/>
                        <a:buChar char="•"/>
                      </a:pPr>
                      <a:r>
                        <a:rPr lang="en-US" sz="1000" b="0" i="0" kern="1200" dirty="0" smtClean="0">
                          <a:solidFill>
                            <a:schemeClr val="tx1"/>
                          </a:solidFill>
                          <a:latin typeface="+mn-lt"/>
                          <a:ea typeface="Times New Roman"/>
                          <a:cs typeface="Times New Roman"/>
                        </a:rPr>
                        <a:t>Keep the patient and care team “on the </a:t>
                      </a:r>
                      <a:br>
                        <a:rPr lang="en-US" sz="1000" b="0" i="0" kern="1200" dirty="0" smtClean="0">
                          <a:solidFill>
                            <a:schemeClr val="tx1"/>
                          </a:solidFill>
                          <a:latin typeface="+mn-lt"/>
                          <a:ea typeface="Times New Roman"/>
                          <a:cs typeface="Times New Roman"/>
                        </a:rPr>
                      </a:br>
                      <a:r>
                        <a:rPr lang="en-US" sz="1000" b="0" i="0" kern="1200" dirty="0" smtClean="0">
                          <a:solidFill>
                            <a:schemeClr val="tx1"/>
                          </a:solidFill>
                          <a:latin typeface="+mn-lt"/>
                          <a:ea typeface="Times New Roman"/>
                          <a:cs typeface="Times New Roman"/>
                        </a:rPr>
                        <a:t>same page”</a:t>
                      </a:r>
                    </a:p>
                    <a:p>
                      <a:pPr marL="114300" marR="0" indent="-114300" algn="l" defTabSz="1018879" rtl="0" eaLnBrk="1" latinLnBrk="0" hangingPunct="1">
                        <a:lnSpc>
                          <a:spcPct val="100000"/>
                        </a:lnSpc>
                        <a:spcBef>
                          <a:spcPts val="200"/>
                        </a:spcBef>
                        <a:spcAft>
                          <a:spcPts val="200"/>
                        </a:spcAft>
                        <a:buFont typeface="Arial" panose="020B0604020202020204" pitchFamily="34" charset="0"/>
                        <a:buChar char="•"/>
                      </a:pPr>
                      <a:r>
                        <a:rPr lang="en-US" sz="1000" b="0" i="0" kern="1200" dirty="0" smtClean="0">
                          <a:solidFill>
                            <a:schemeClr val="tx1"/>
                          </a:solidFill>
                          <a:latin typeface="+mn-lt"/>
                          <a:ea typeface="Times New Roman"/>
                          <a:cs typeface="Times New Roman"/>
                        </a:rPr>
                        <a:t>Close the conversation with a plan of action</a:t>
                      </a:r>
                    </a:p>
                    <a:p>
                      <a:pPr marL="114300" marR="0" indent="-114300" algn="l" defTabSz="1018879" rtl="0" eaLnBrk="1" latinLnBrk="0" hangingPunct="1">
                        <a:lnSpc>
                          <a:spcPct val="100000"/>
                        </a:lnSpc>
                        <a:spcBef>
                          <a:spcPts val="200"/>
                        </a:spcBef>
                        <a:spcAft>
                          <a:spcPts val="200"/>
                        </a:spcAft>
                        <a:buFont typeface="Arial" panose="020B0604020202020204" pitchFamily="34" charset="0"/>
                        <a:buChar char="•"/>
                      </a:pPr>
                      <a:r>
                        <a:rPr lang="en-US" sz="1000" b="0" i="0" kern="1200" dirty="0" smtClean="0">
                          <a:solidFill>
                            <a:schemeClr val="tx1"/>
                          </a:solidFill>
                          <a:latin typeface="+mn-lt"/>
                          <a:ea typeface="Times New Roman"/>
                          <a:cs typeface="Times New Roman"/>
                        </a:rPr>
                        <a:t>Help the patient see the bigger picture</a:t>
                      </a:r>
                    </a:p>
                    <a:p>
                      <a:pPr marL="114300" marR="0" indent="-114300" algn="l" defTabSz="1018879" rtl="0" eaLnBrk="1" latinLnBrk="0" hangingPunct="1">
                        <a:lnSpc>
                          <a:spcPct val="100000"/>
                        </a:lnSpc>
                        <a:spcBef>
                          <a:spcPts val="200"/>
                        </a:spcBef>
                        <a:spcAft>
                          <a:spcPts val="200"/>
                        </a:spcAft>
                        <a:buFont typeface="Arial" panose="020B0604020202020204" pitchFamily="34" charset="0"/>
                        <a:buChar char="•"/>
                      </a:pPr>
                      <a:r>
                        <a:rPr lang="en-US" sz="1000" b="0" i="0" kern="1200" dirty="0" smtClean="0">
                          <a:solidFill>
                            <a:schemeClr val="tx1"/>
                          </a:solidFill>
                          <a:latin typeface="+mn-lt"/>
                          <a:ea typeface="Times New Roman"/>
                          <a:cs typeface="Times New Roman"/>
                        </a:rPr>
                        <a:t>Highlight the most important elements of the conversation</a:t>
                      </a:r>
                    </a:p>
                  </a:txBody>
                  <a:tcPr marL="44260" marR="44260" marT="44260" marB="44260"/>
                </a:tc>
                <a:extLst>
                  <a:ext uri="{0D108BD9-81ED-4DB2-BD59-A6C34878D82A}">
                    <a16:rowId xmlns:a16="http://schemas.microsoft.com/office/drawing/2014/main" val="10001"/>
                  </a:ext>
                </a:extLst>
              </a:tr>
            </a:tbl>
          </a:graphicData>
        </a:graphic>
      </p:graphicFrame>
      <p:sp>
        <p:nvSpPr>
          <p:cNvPr id="9" name="Text Placeholder 7"/>
          <p:cNvSpPr txBox="1">
            <a:spLocks/>
          </p:cNvSpPr>
          <p:nvPr/>
        </p:nvSpPr>
        <p:spPr bwMode="gray">
          <a:xfrm>
            <a:off x="859597" y="1417314"/>
            <a:ext cx="1795113" cy="196093"/>
          </a:xfrm>
          <a:prstGeom prst="rect">
            <a:avLst/>
          </a:prstGeom>
        </p:spPr>
        <p:txBody>
          <a:bodyPr vert="horz" wrap="square" lIns="0" tIns="0" rIns="44260" bIns="26557" rtlCol="0" anchor="b">
            <a:spAutoFit/>
          </a:bodyPr>
          <a:lstStyle>
            <a:lvl1pPr marL="0" indent="0" algn="l" defTabSz="640080" rtl="0" eaLnBrk="1" latinLnBrk="0" hangingPunct="1">
              <a:spcBef>
                <a:spcPts val="0"/>
              </a:spcBef>
              <a:buFont typeface="Arial" pitchFamily="34" charset="0"/>
              <a:buNone/>
              <a:defRPr sz="5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None/>
              <a:defRPr sz="6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110602" indent="-110602" defTabSz="632203">
              <a:defRPr/>
            </a:pPr>
            <a:r>
              <a:rPr lang="en-US" sz="1100" b="1" dirty="0"/>
              <a:t>Traditional Interviewing</a:t>
            </a:r>
          </a:p>
        </p:txBody>
      </p:sp>
      <p:sp>
        <p:nvSpPr>
          <p:cNvPr id="10" name="Text Placeholder 7"/>
          <p:cNvSpPr txBox="1">
            <a:spLocks/>
          </p:cNvSpPr>
          <p:nvPr/>
        </p:nvSpPr>
        <p:spPr bwMode="gray">
          <a:xfrm>
            <a:off x="3821402" y="1399669"/>
            <a:ext cx="1795113" cy="196093"/>
          </a:xfrm>
          <a:prstGeom prst="rect">
            <a:avLst/>
          </a:prstGeom>
        </p:spPr>
        <p:txBody>
          <a:bodyPr vert="horz" wrap="square" lIns="0" tIns="0" rIns="44260" bIns="26557" rtlCol="0" anchor="b">
            <a:spAutoFit/>
          </a:bodyPr>
          <a:lstStyle>
            <a:lvl1pPr marL="0" indent="0" algn="l" defTabSz="640080" rtl="0" eaLnBrk="1" latinLnBrk="0" hangingPunct="1">
              <a:spcBef>
                <a:spcPts val="0"/>
              </a:spcBef>
              <a:buFont typeface="Arial" pitchFamily="34" charset="0"/>
              <a:buNone/>
              <a:defRPr sz="5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None/>
              <a:defRPr sz="6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None/>
              <a:defRPr sz="600" kern="1200" baseline="0">
                <a:solidFill>
                  <a:schemeClr val="tx1"/>
                </a:solidFill>
                <a:latin typeface="+mn-lt"/>
                <a:ea typeface="+mn-ea"/>
                <a:cs typeface="+mn-cs"/>
              </a:defRPr>
            </a:lvl5pPr>
            <a:lvl6pPr marL="176022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6pPr>
            <a:lvl7pPr marL="208026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7pPr>
            <a:lvl8pPr marL="240030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8pPr>
            <a:lvl9pPr marL="2720340" indent="-160020" algn="l" defTabSz="640080" rtl="0" eaLnBrk="1" latinLnBrk="0" hangingPunct="1">
              <a:spcBef>
                <a:spcPct val="20000"/>
              </a:spcBef>
              <a:buFont typeface="Arial" pitchFamily="34" charset="0"/>
              <a:buChar char="•"/>
              <a:defRPr sz="1400" kern="1200">
                <a:solidFill>
                  <a:schemeClr val="tx1"/>
                </a:solidFill>
                <a:latin typeface="+mn-lt"/>
                <a:ea typeface="+mn-ea"/>
                <a:cs typeface="+mn-cs"/>
              </a:defRPr>
            </a:lvl9pPr>
          </a:lstStyle>
          <a:p>
            <a:pPr marL="110602" indent="-110602" defTabSz="632203">
              <a:defRPr/>
            </a:pPr>
            <a:r>
              <a:rPr lang="en-US" sz="1100" b="1" dirty="0"/>
              <a:t>OARS Interviewing</a:t>
            </a:r>
          </a:p>
        </p:txBody>
      </p:sp>
      <p:sp>
        <p:nvSpPr>
          <p:cNvPr id="11" name="TextBox 10"/>
          <p:cNvSpPr txBox="1"/>
          <p:nvPr/>
        </p:nvSpPr>
        <p:spPr bwMode="gray">
          <a:xfrm>
            <a:off x="875229" y="1793224"/>
            <a:ext cx="1585890" cy="307777"/>
          </a:xfrm>
          <a:prstGeom prst="rect">
            <a:avLst/>
          </a:prstGeom>
          <a:noFill/>
        </p:spPr>
        <p:txBody>
          <a:bodyPr wrap="square" lIns="0" tIns="0" rIns="0" bIns="0" rtlCol="0">
            <a:spAutoFit/>
          </a:bodyPr>
          <a:lstStyle/>
          <a:p>
            <a:pPr>
              <a:spcBef>
                <a:spcPts val="484"/>
              </a:spcBef>
            </a:pPr>
            <a:r>
              <a:rPr lang="en-US" sz="1000" dirty="0"/>
              <a:t>“Those are all the questions I have for you today.”</a:t>
            </a:r>
          </a:p>
        </p:txBody>
      </p:sp>
      <p:sp>
        <p:nvSpPr>
          <p:cNvPr id="12" name="TextBox 11"/>
          <p:cNvSpPr txBox="1"/>
          <p:nvPr/>
        </p:nvSpPr>
        <p:spPr bwMode="gray">
          <a:xfrm>
            <a:off x="3821404" y="1793224"/>
            <a:ext cx="1566674" cy="307777"/>
          </a:xfrm>
          <a:prstGeom prst="rect">
            <a:avLst/>
          </a:prstGeom>
          <a:noFill/>
        </p:spPr>
        <p:txBody>
          <a:bodyPr wrap="square" lIns="0" tIns="0" rIns="0" bIns="0" rtlCol="0">
            <a:spAutoFit/>
          </a:bodyPr>
          <a:lstStyle/>
          <a:p>
            <a:pPr>
              <a:spcBef>
                <a:spcPts val="484"/>
              </a:spcBef>
            </a:pPr>
            <a:r>
              <a:rPr lang="en-US" sz="1000" dirty="0"/>
              <a:t>“Here’s what I heard. Tell me if I missed anything.”</a:t>
            </a:r>
          </a:p>
        </p:txBody>
      </p:sp>
      <p:sp>
        <p:nvSpPr>
          <p:cNvPr id="20" name="Right Arrow 19"/>
          <p:cNvSpPr/>
          <p:nvPr/>
        </p:nvSpPr>
        <p:spPr bwMode="gray">
          <a:xfrm>
            <a:off x="2949676" y="1762740"/>
            <a:ext cx="446319" cy="272535"/>
          </a:xfrm>
          <a:prstGeom prst="rightArrow">
            <a:avLst/>
          </a:prstGeom>
          <a:solidFill>
            <a:schemeClr val="accent3"/>
          </a:solidFill>
          <a:ln w="1905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Tree>
    <p:extLst>
      <p:ext uri="{BB962C8B-B14F-4D97-AF65-F5344CB8AC3E}">
        <p14:creationId xmlns:p14="http://schemas.microsoft.com/office/powerpoint/2010/main" val="792623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Key Takeaways for Frontline Staff</a:t>
            </a:r>
            <a:endParaRPr lang="en-US" dirty="0"/>
          </a:p>
        </p:txBody>
      </p:sp>
      <p:sp>
        <p:nvSpPr>
          <p:cNvPr id="5" name="Text Placeholder 4"/>
          <p:cNvSpPr>
            <a:spLocks noGrp="1"/>
          </p:cNvSpPr>
          <p:nvPr>
            <p:ph type="body" sz="quarter" idx="27"/>
          </p:nvPr>
        </p:nvSpPr>
        <p:spPr>
          <a:xfrm>
            <a:off x="4453358" y="4698393"/>
            <a:ext cx="1947442" cy="102207"/>
          </a:xfrm>
        </p:spPr>
        <p:txBody>
          <a:bodyPr/>
          <a:lstStyle/>
          <a:p>
            <a:pPr algn="r"/>
            <a:r>
              <a:rPr lang="en-US" dirty="0"/>
              <a:t>Source: </a:t>
            </a:r>
            <a:r>
              <a:rPr lang="en-US" dirty="0" smtClean="0"/>
              <a:t>Physician Executive Council analysis</a:t>
            </a:r>
            <a:r>
              <a:rPr lang="en-US" dirty="0"/>
              <a:t>.</a:t>
            </a:r>
          </a:p>
        </p:txBody>
      </p:sp>
      <p:sp>
        <p:nvSpPr>
          <p:cNvPr id="6" name="Text Placeholder 5"/>
          <p:cNvSpPr>
            <a:spLocks noGrp="1"/>
          </p:cNvSpPr>
          <p:nvPr>
            <p:ph type="body" sz="quarter" idx="28"/>
          </p:nvPr>
        </p:nvSpPr>
        <p:spPr>
          <a:xfrm>
            <a:off x="-1371600" y="5473523"/>
            <a:ext cx="2495006" cy="74487"/>
          </a:xfrm>
        </p:spPr>
        <p:txBody>
          <a:bodyPr/>
          <a:lstStyle/>
          <a:p>
            <a:endParaRPr lang="en-US"/>
          </a:p>
        </p:txBody>
      </p:sp>
      <p:sp>
        <p:nvSpPr>
          <p:cNvPr id="20" name="TextBox 19"/>
          <p:cNvSpPr txBox="1"/>
          <p:nvPr/>
        </p:nvSpPr>
        <p:spPr bwMode="gray">
          <a:xfrm>
            <a:off x="3860239" y="1091748"/>
            <a:ext cx="1592595" cy="163891"/>
          </a:xfrm>
          <a:prstGeom prst="rect">
            <a:avLst/>
          </a:prstGeom>
          <a:noFill/>
        </p:spPr>
        <p:txBody>
          <a:bodyPr wrap="square" lIns="0" tIns="0" rIns="0" bIns="0" rtlCol="0">
            <a:spAutoFit/>
          </a:bodyPr>
          <a:lstStyle/>
          <a:p>
            <a:r>
              <a:rPr lang="en-US" sz="1065" b="1" dirty="0" smtClean="0">
                <a:solidFill>
                  <a:schemeClr val="accent3"/>
                </a:solidFill>
              </a:rPr>
              <a:t>Reflection </a:t>
            </a:r>
            <a:r>
              <a:rPr lang="en-US" sz="1065" b="1" dirty="0">
                <a:solidFill>
                  <a:schemeClr val="accent3"/>
                </a:solidFill>
              </a:rPr>
              <a:t>Questions</a:t>
            </a:r>
          </a:p>
        </p:txBody>
      </p:sp>
      <p:sp>
        <p:nvSpPr>
          <p:cNvPr id="10" name="TextBox 9"/>
          <p:cNvSpPr txBox="1"/>
          <p:nvPr/>
        </p:nvSpPr>
        <p:spPr bwMode="gray">
          <a:xfrm>
            <a:off x="828430" y="1091739"/>
            <a:ext cx="1840258" cy="163891"/>
          </a:xfrm>
          <a:prstGeom prst="rect">
            <a:avLst/>
          </a:prstGeom>
          <a:noFill/>
        </p:spPr>
        <p:txBody>
          <a:bodyPr wrap="square" lIns="0" tIns="0" rIns="0" bIns="0" rtlCol="0" anchor="ctr">
            <a:spAutoFit/>
          </a:bodyPr>
          <a:lstStyle/>
          <a:p>
            <a:r>
              <a:rPr lang="en-US" sz="1065" b="1" dirty="0">
                <a:solidFill>
                  <a:schemeClr val="accent3"/>
                </a:solidFill>
              </a:rPr>
              <a:t>Top Takeaways</a:t>
            </a:r>
          </a:p>
        </p:txBody>
      </p:sp>
      <p:sp>
        <p:nvSpPr>
          <p:cNvPr id="42" name="Rectangle 41"/>
          <p:cNvSpPr/>
          <p:nvPr/>
        </p:nvSpPr>
        <p:spPr bwMode="gray">
          <a:xfrm>
            <a:off x="412635" y="1374943"/>
            <a:ext cx="2404181" cy="2913786"/>
          </a:xfrm>
          <a:prstGeom prst="rect">
            <a:avLst/>
          </a:prstGeom>
          <a:solidFill>
            <a:schemeClr val="accent1">
              <a:lumMod val="20000"/>
              <a:lumOff val="80000"/>
            </a:schemeClr>
          </a:solidFill>
          <a:ln w="19050">
            <a:solidFill>
              <a:schemeClr val="accent1">
                <a:lumMod val="20000"/>
                <a:lumOff val="80000"/>
              </a:schemeClr>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8521" tIns="44260" rIns="88521" bIns="44260" numCol="1" spcCol="0" rtlCol="0" fromWordArt="0" anchor="t" anchorCtr="0" forceAA="0" compatLnSpc="1">
            <a:prstTxWarp prst="textNoShape">
              <a:avLst/>
            </a:prstTxWarp>
            <a:noAutofit/>
          </a:bodyPr>
          <a:lstStyle/>
          <a:p>
            <a:pPr algn="ctr">
              <a:spcBef>
                <a:spcPts val="484"/>
              </a:spcBef>
            </a:pPr>
            <a:endParaRPr lang="en-US" sz="968" dirty="0" err="1">
              <a:solidFill>
                <a:schemeClr val="bg1"/>
              </a:solidFill>
            </a:endParaRPr>
          </a:p>
        </p:txBody>
      </p:sp>
      <p:pic>
        <p:nvPicPr>
          <p:cNvPr id="43" name="Picture 6" descr="L:\Public\Share\ABC Templates and Resources\Template Resources (AB and TABC)\Art Icons Logos (AB and TABC)\Icons (AB and TABC)\Meeting_Advisor.png"/>
          <p:cNvPicPr>
            <a:picLocks noChangeAspect="1" noChangeArrowheads="1"/>
          </p:cNvPicPr>
          <p:nvPr/>
        </p:nvPicPr>
        <p:blipFill>
          <a:blip r:embed="rId3">
            <a:lum bright="70000" contrast="-70000"/>
            <a:extLst>
              <a:ext uri="{28A0092B-C50C-407E-A947-70E740481C1C}">
                <a14:useLocalDpi xmlns:a14="http://schemas.microsoft.com/office/drawing/2010/main" val="0"/>
              </a:ext>
            </a:extLst>
          </a:blip>
          <a:srcRect/>
          <a:stretch>
            <a:fillRect/>
          </a:stretch>
        </p:blipFill>
        <p:spPr bwMode="auto">
          <a:xfrm>
            <a:off x="607128" y="1450926"/>
            <a:ext cx="442600" cy="367296"/>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3" descr="L:\Public\Share\ABC Templates and Resources\Template Resources (AB and TABC)\Art Icons Logos (AB and TABC)\Icons (AB and TABC)\Work_flow.png"/>
          <p:cNvPicPr>
            <a:picLocks noChangeAspect="1" noChangeArrowheads="1"/>
          </p:cNvPicPr>
          <p:nvPr/>
        </p:nvPicPr>
        <p:blipFill>
          <a:blip r:embed="rId4">
            <a:lum bright="70000" contrast="-70000"/>
            <a:extLst>
              <a:ext uri="{28A0092B-C50C-407E-A947-70E740481C1C}">
                <a14:useLocalDpi xmlns:a14="http://schemas.microsoft.com/office/drawing/2010/main" val="0"/>
              </a:ext>
            </a:extLst>
          </a:blip>
          <a:srcRect/>
          <a:stretch>
            <a:fillRect/>
          </a:stretch>
        </p:blipFill>
        <p:spPr bwMode="auto">
          <a:xfrm>
            <a:off x="607128" y="2410504"/>
            <a:ext cx="442600" cy="447259"/>
          </a:xfrm>
          <a:prstGeom prst="rect">
            <a:avLst/>
          </a:prstGeom>
          <a:noFill/>
          <a:extLst>
            <a:ext uri="{909E8E84-426E-40DD-AFC4-6F175D3DCCD1}">
              <a14:hiddenFill xmlns:a14="http://schemas.microsoft.com/office/drawing/2010/main">
                <a:solidFill>
                  <a:srgbClr val="FFFFFF"/>
                </a:solidFill>
              </a14:hiddenFill>
            </a:ext>
          </a:extLst>
        </p:spPr>
      </p:pic>
      <p:pic>
        <p:nvPicPr>
          <p:cNvPr id="45" name="Picture 5" descr="L:\Public\Share\ABC Templates and Resources\Template Resources (AB and TABC)\Art Icons Logos (AB and TABC)\Icons (AB and TABC)\Meeting_roundtable.png"/>
          <p:cNvPicPr>
            <a:picLocks noChangeAspect="1" noChangeArrowheads="1"/>
          </p:cNvPicPr>
          <p:nvPr/>
        </p:nvPicPr>
        <p:blipFill>
          <a:blip r:embed="rId5">
            <a:lum bright="70000" contrast="-70000"/>
            <a:extLst>
              <a:ext uri="{28A0092B-C50C-407E-A947-70E740481C1C}">
                <a14:useLocalDpi xmlns:a14="http://schemas.microsoft.com/office/drawing/2010/main" val="0"/>
              </a:ext>
            </a:extLst>
          </a:blip>
          <a:srcRect/>
          <a:stretch>
            <a:fillRect/>
          </a:stretch>
        </p:blipFill>
        <p:spPr bwMode="auto">
          <a:xfrm>
            <a:off x="607128" y="3354914"/>
            <a:ext cx="442600" cy="306592"/>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p:cNvGrpSpPr/>
          <p:nvPr/>
        </p:nvGrpSpPr>
        <p:grpSpPr>
          <a:xfrm>
            <a:off x="828428" y="1587636"/>
            <a:ext cx="5077774" cy="595804"/>
            <a:chOff x="750185" y="1444819"/>
            <a:chExt cx="5245270" cy="615457"/>
          </a:xfrm>
        </p:grpSpPr>
        <p:sp>
          <p:nvSpPr>
            <p:cNvPr id="38" name="TextBox 37"/>
            <p:cNvSpPr txBox="1"/>
            <p:nvPr/>
          </p:nvSpPr>
          <p:spPr bwMode="gray">
            <a:xfrm>
              <a:off x="3351799" y="1475596"/>
              <a:ext cx="372533" cy="553991"/>
            </a:xfrm>
            <a:prstGeom prst="rect">
              <a:avLst/>
            </a:prstGeom>
            <a:noFill/>
          </p:spPr>
          <p:txBody>
            <a:bodyPr wrap="square" lIns="0" tIns="0" rIns="0" bIns="0" rtlCol="0">
              <a:spAutoFit/>
            </a:bodyPr>
            <a:lstStyle/>
            <a:p>
              <a:pPr algn="r"/>
              <a:r>
                <a:rPr lang="en-US" sz="3485" dirty="0">
                  <a:solidFill>
                    <a:schemeClr val="bg2"/>
                  </a:solidFill>
                </a:rPr>
                <a:t>1</a:t>
              </a:r>
            </a:p>
          </p:txBody>
        </p:sp>
        <p:sp>
          <p:nvSpPr>
            <p:cNvPr id="39" name="TextBox 38"/>
            <p:cNvSpPr txBox="1"/>
            <p:nvPr/>
          </p:nvSpPr>
          <p:spPr bwMode="gray">
            <a:xfrm>
              <a:off x="3882003" y="1444819"/>
              <a:ext cx="2113452" cy="615457"/>
            </a:xfrm>
            <a:prstGeom prst="rect">
              <a:avLst/>
            </a:prstGeom>
            <a:noFill/>
          </p:spPr>
          <p:txBody>
            <a:bodyPr wrap="square" lIns="0" tIns="0" rIns="0" bIns="0" rtlCol="0">
              <a:spAutoFit/>
            </a:bodyPr>
            <a:lstStyle/>
            <a:p>
              <a:r>
                <a:rPr lang="en-US" sz="968" dirty="0"/>
                <a:t>Do the questions I ask patients encourage reflection and sharing? </a:t>
              </a:r>
              <a:br>
                <a:rPr lang="en-US" sz="968" dirty="0"/>
              </a:br>
              <a:r>
                <a:rPr lang="en-US" sz="968" dirty="0"/>
                <a:t>Do I have a full understanding of </a:t>
              </a:r>
              <a:br>
                <a:rPr lang="en-US" sz="968" dirty="0"/>
              </a:br>
              <a:r>
                <a:rPr lang="en-US" sz="968" dirty="0"/>
                <a:t>my patients’ preferences?</a:t>
              </a:r>
            </a:p>
          </p:txBody>
        </p:sp>
        <p:sp>
          <p:nvSpPr>
            <p:cNvPr id="48" name="Rectangle 47"/>
            <p:cNvSpPr/>
            <p:nvPr/>
          </p:nvSpPr>
          <p:spPr bwMode="gray">
            <a:xfrm>
              <a:off x="750185" y="1444819"/>
              <a:ext cx="1900961" cy="615457"/>
            </a:xfrm>
            <a:prstGeom prst="rect">
              <a:avLst/>
            </a:prstGeom>
          </p:spPr>
          <p:txBody>
            <a:bodyPr wrap="square" lIns="0" tIns="0" rIns="0" bIns="0">
              <a:spAutoFit/>
            </a:bodyPr>
            <a:lstStyle/>
            <a:p>
              <a:pPr defTabSz="885249">
                <a:spcBef>
                  <a:spcPts val="484"/>
                </a:spcBef>
                <a:defRPr/>
              </a:pPr>
              <a:r>
                <a:rPr lang="en-US" sz="968" b="1" dirty="0">
                  <a:solidFill>
                    <a:srgbClr val="333E48"/>
                  </a:solidFill>
                  <a:cs typeface="Arial" pitchFamily="34" charset="0"/>
                </a:rPr>
                <a:t>Reinforce patients’ ownership </a:t>
              </a:r>
              <a:br>
                <a:rPr lang="en-US" sz="968" b="1" dirty="0">
                  <a:solidFill>
                    <a:srgbClr val="333E48"/>
                  </a:solidFill>
                  <a:cs typeface="Arial" pitchFamily="34" charset="0"/>
                </a:rPr>
              </a:br>
              <a:r>
                <a:rPr lang="en-US" sz="968" b="1" dirty="0">
                  <a:solidFill>
                    <a:srgbClr val="333E48"/>
                  </a:solidFill>
                  <a:cs typeface="Arial" pitchFamily="34" charset="0"/>
                </a:rPr>
                <a:t>of care </a:t>
              </a:r>
              <a:r>
                <a:rPr lang="en-US" sz="968" dirty="0">
                  <a:solidFill>
                    <a:srgbClr val="333E48"/>
                  </a:solidFill>
                  <a:cs typeface="Arial" pitchFamily="34" charset="0"/>
                </a:rPr>
                <a:t>by enabling open communication of priorities </a:t>
              </a:r>
              <a:br>
                <a:rPr lang="en-US" sz="968" dirty="0">
                  <a:solidFill>
                    <a:srgbClr val="333E48"/>
                  </a:solidFill>
                  <a:cs typeface="Arial" pitchFamily="34" charset="0"/>
                </a:rPr>
              </a:br>
              <a:r>
                <a:rPr lang="en-US" sz="968" dirty="0">
                  <a:solidFill>
                    <a:srgbClr val="333E48"/>
                  </a:solidFill>
                  <a:cs typeface="Arial" pitchFamily="34" charset="0"/>
                </a:rPr>
                <a:t>and challenges</a:t>
              </a:r>
            </a:p>
          </p:txBody>
        </p:sp>
        <p:sp>
          <p:nvSpPr>
            <p:cNvPr id="49" name="Right Arrow 48"/>
            <p:cNvSpPr/>
            <p:nvPr/>
          </p:nvSpPr>
          <p:spPr bwMode="gray">
            <a:xfrm>
              <a:off x="3000421" y="1724935"/>
              <a:ext cx="155118" cy="55320"/>
            </a:xfrm>
            <a:prstGeom prst="rightArrow">
              <a:avLst/>
            </a:prstGeom>
            <a:solidFill>
              <a:schemeClr val="tx2"/>
            </a:solidFill>
            <a:ln w="19050">
              <a:solidFill>
                <a:schemeClr val="accent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8521" tIns="44260" rIns="88521" bIns="44260" numCol="1" spcCol="0" rtlCol="0" fromWordArt="0" anchor="t" anchorCtr="0" forceAA="0" compatLnSpc="1">
              <a:prstTxWarp prst="textNoShape">
                <a:avLst/>
              </a:prstTxWarp>
              <a:noAutofit/>
            </a:bodyPr>
            <a:lstStyle/>
            <a:p>
              <a:pPr algn="ctr">
                <a:spcBef>
                  <a:spcPts val="484"/>
                </a:spcBef>
              </a:pPr>
              <a:endParaRPr lang="en-US" sz="968" dirty="0" err="1">
                <a:solidFill>
                  <a:schemeClr val="bg1"/>
                </a:solidFill>
              </a:endParaRPr>
            </a:p>
          </p:txBody>
        </p:sp>
      </p:grpSp>
      <p:grpSp>
        <p:nvGrpSpPr>
          <p:cNvPr id="4" name="Group 3"/>
          <p:cNvGrpSpPr/>
          <p:nvPr/>
        </p:nvGrpSpPr>
        <p:grpSpPr>
          <a:xfrm>
            <a:off x="828428" y="2532016"/>
            <a:ext cx="5159740" cy="536301"/>
            <a:chOff x="750185" y="2350159"/>
            <a:chExt cx="5329940" cy="553991"/>
          </a:xfrm>
        </p:grpSpPr>
        <p:sp>
          <p:nvSpPr>
            <p:cNvPr id="40" name="TextBox 39"/>
            <p:cNvSpPr txBox="1"/>
            <p:nvPr/>
          </p:nvSpPr>
          <p:spPr bwMode="gray">
            <a:xfrm>
              <a:off x="3467852" y="2350159"/>
              <a:ext cx="256480" cy="553991"/>
            </a:xfrm>
            <a:prstGeom prst="rect">
              <a:avLst/>
            </a:prstGeom>
            <a:noFill/>
          </p:spPr>
          <p:txBody>
            <a:bodyPr wrap="square" lIns="0" tIns="0" rIns="0" bIns="0" rtlCol="0">
              <a:spAutoFit/>
            </a:bodyPr>
            <a:lstStyle/>
            <a:p>
              <a:pPr algn="r"/>
              <a:r>
                <a:rPr lang="en-US" sz="3485" dirty="0">
                  <a:solidFill>
                    <a:schemeClr val="bg2"/>
                  </a:solidFill>
                </a:rPr>
                <a:t>2</a:t>
              </a:r>
            </a:p>
          </p:txBody>
        </p:sp>
        <p:sp>
          <p:nvSpPr>
            <p:cNvPr id="41" name="TextBox 40"/>
            <p:cNvSpPr txBox="1"/>
            <p:nvPr/>
          </p:nvSpPr>
          <p:spPr bwMode="gray">
            <a:xfrm>
              <a:off x="3882003" y="2396326"/>
              <a:ext cx="2198122" cy="461594"/>
            </a:xfrm>
            <a:prstGeom prst="rect">
              <a:avLst/>
            </a:prstGeom>
            <a:noFill/>
          </p:spPr>
          <p:txBody>
            <a:bodyPr wrap="square" lIns="0" tIns="0" rIns="0" bIns="0" rtlCol="0">
              <a:spAutoFit/>
            </a:bodyPr>
            <a:lstStyle/>
            <a:p>
              <a:r>
                <a:rPr lang="en-US" sz="968" dirty="0"/>
                <a:t>Is my language caring and understanding? Do I help to build </a:t>
              </a:r>
              <a:br>
                <a:rPr lang="en-US" sz="968" dirty="0"/>
              </a:br>
              <a:r>
                <a:rPr lang="en-US" sz="968" dirty="0"/>
                <a:t>my patients’ confidence?</a:t>
              </a:r>
            </a:p>
          </p:txBody>
        </p:sp>
        <p:sp>
          <p:nvSpPr>
            <p:cNvPr id="47" name="Rectangle 46"/>
            <p:cNvSpPr/>
            <p:nvPr/>
          </p:nvSpPr>
          <p:spPr bwMode="gray">
            <a:xfrm>
              <a:off x="750185" y="2396326"/>
              <a:ext cx="1900961" cy="461594"/>
            </a:xfrm>
            <a:prstGeom prst="rect">
              <a:avLst/>
            </a:prstGeom>
          </p:spPr>
          <p:txBody>
            <a:bodyPr wrap="square" lIns="0" tIns="0" rIns="0" bIns="0">
              <a:spAutoFit/>
            </a:bodyPr>
            <a:lstStyle/>
            <a:p>
              <a:pPr defTabSz="885249">
                <a:spcBef>
                  <a:spcPts val="484"/>
                </a:spcBef>
                <a:defRPr/>
              </a:pPr>
              <a:r>
                <a:rPr lang="en-US" sz="968" b="1" dirty="0">
                  <a:solidFill>
                    <a:srgbClr val="333E48"/>
                  </a:solidFill>
                  <a:cs typeface="Arial" pitchFamily="34" charset="0"/>
                </a:rPr>
                <a:t>Affirm and empathize </a:t>
              </a:r>
              <a:r>
                <a:rPr lang="en-US" sz="968" dirty="0">
                  <a:solidFill>
                    <a:srgbClr val="333E48"/>
                  </a:solidFill>
                  <a:cs typeface="Arial" pitchFamily="34" charset="0"/>
                </a:rPr>
                <a:t>with patients to strengthen motivation for achieving goals</a:t>
              </a:r>
            </a:p>
          </p:txBody>
        </p:sp>
        <p:sp>
          <p:nvSpPr>
            <p:cNvPr id="50" name="Right Arrow 49"/>
            <p:cNvSpPr/>
            <p:nvPr/>
          </p:nvSpPr>
          <p:spPr bwMode="gray">
            <a:xfrm>
              <a:off x="3000421" y="2599498"/>
              <a:ext cx="155118" cy="55320"/>
            </a:xfrm>
            <a:prstGeom prst="rightArrow">
              <a:avLst/>
            </a:prstGeom>
            <a:solidFill>
              <a:schemeClr val="tx2"/>
            </a:solidFill>
            <a:ln w="19050">
              <a:solidFill>
                <a:schemeClr val="accent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8521" tIns="44260" rIns="88521" bIns="44260" numCol="1" spcCol="0" rtlCol="0" fromWordArt="0" anchor="t" anchorCtr="0" forceAA="0" compatLnSpc="1">
              <a:prstTxWarp prst="textNoShape">
                <a:avLst/>
              </a:prstTxWarp>
              <a:noAutofit/>
            </a:bodyPr>
            <a:lstStyle/>
            <a:p>
              <a:pPr algn="ctr">
                <a:spcBef>
                  <a:spcPts val="484"/>
                </a:spcBef>
              </a:pPr>
              <a:endParaRPr lang="en-US" sz="968" dirty="0" err="1">
                <a:solidFill>
                  <a:schemeClr val="bg1"/>
                </a:solidFill>
              </a:endParaRPr>
            </a:p>
          </p:txBody>
        </p:sp>
      </p:grpSp>
      <p:grpSp>
        <p:nvGrpSpPr>
          <p:cNvPr id="7" name="Group 6"/>
          <p:cNvGrpSpPr/>
          <p:nvPr/>
        </p:nvGrpSpPr>
        <p:grpSpPr>
          <a:xfrm>
            <a:off x="828429" y="3416805"/>
            <a:ext cx="4980293" cy="566034"/>
            <a:chOff x="750185" y="3450335"/>
            <a:chExt cx="5144573" cy="584705"/>
          </a:xfrm>
        </p:grpSpPr>
        <p:sp>
          <p:nvSpPr>
            <p:cNvPr id="29" name="TextBox 28"/>
            <p:cNvSpPr txBox="1"/>
            <p:nvPr/>
          </p:nvSpPr>
          <p:spPr bwMode="gray">
            <a:xfrm>
              <a:off x="3351798" y="3450335"/>
              <a:ext cx="372533" cy="553991"/>
            </a:xfrm>
            <a:prstGeom prst="rect">
              <a:avLst/>
            </a:prstGeom>
            <a:noFill/>
          </p:spPr>
          <p:txBody>
            <a:bodyPr wrap="square" lIns="0" tIns="0" rIns="0" bIns="0" rtlCol="0">
              <a:spAutoFit/>
            </a:bodyPr>
            <a:lstStyle/>
            <a:p>
              <a:pPr algn="r"/>
              <a:r>
                <a:rPr lang="en-US" sz="3485" dirty="0">
                  <a:solidFill>
                    <a:schemeClr val="bg2"/>
                  </a:solidFill>
                </a:rPr>
                <a:t>3</a:t>
              </a:r>
            </a:p>
          </p:txBody>
        </p:sp>
        <p:sp>
          <p:nvSpPr>
            <p:cNvPr id="34" name="TextBox 33"/>
            <p:cNvSpPr txBox="1"/>
            <p:nvPr/>
          </p:nvSpPr>
          <p:spPr bwMode="gray">
            <a:xfrm>
              <a:off x="3882003" y="3573446"/>
              <a:ext cx="2012755" cy="461594"/>
            </a:xfrm>
            <a:prstGeom prst="rect">
              <a:avLst/>
            </a:prstGeom>
            <a:noFill/>
          </p:spPr>
          <p:txBody>
            <a:bodyPr wrap="square" lIns="0" tIns="0" rIns="0" bIns="0" rtlCol="0">
              <a:spAutoFit/>
            </a:bodyPr>
            <a:lstStyle/>
            <a:p>
              <a:r>
                <a:rPr lang="en-US" sz="968" dirty="0"/>
                <a:t>Do I </a:t>
              </a:r>
              <a:r>
                <a:rPr lang="en-US" sz="968" dirty="0" smtClean="0"/>
                <a:t>take my patient’s day-to-day into account when creating their </a:t>
              </a:r>
              <a:br>
                <a:rPr lang="en-US" sz="968" dirty="0" smtClean="0"/>
              </a:br>
              <a:r>
                <a:rPr lang="en-US" sz="968" dirty="0" smtClean="0"/>
                <a:t>care plan? </a:t>
              </a:r>
              <a:endParaRPr lang="en-US" sz="968" dirty="0"/>
            </a:p>
          </p:txBody>
        </p:sp>
        <p:sp>
          <p:nvSpPr>
            <p:cNvPr id="46" name="TextBox 45"/>
            <p:cNvSpPr txBox="1"/>
            <p:nvPr/>
          </p:nvSpPr>
          <p:spPr bwMode="gray">
            <a:xfrm>
              <a:off x="750185" y="3496502"/>
              <a:ext cx="1900961" cy="461594"/>
            </a:xfrm>
            <a:prstGeom prst="rect">
              <a:avLst/>
            </a:prstGeom>
            <a:noFill/>
          </p:spPr>
          <p:txBody>
            <a:bodyPr wrap="square" lIns="0" tIns="0" rIns="0" bIns="0" rtlCol="0">
              <a:spAutoFit/>
            </a:bodyPr>
            <a:lstStyle/>
            <a:p>
              <a:pPr defTabSz="885249">
                <a:spcBef>
                  <a:spcPts val="484"/>
                </a:spcBef>
                <a:defRPr/>
              </a:pPr>
              <a:r>
                <a:rPr lang="en-US" sz="968" b="1" dirty="0">
                  <a:solidFill>
                    <a:srgbClr val="333E48"/>
                  </a:solidFill>
                  <a:cs typeface="Arial" pitchFamily="34" charset="0"/>
                </a:rPr>
                <a:t>Encourage short-term goals </a:t>
              </a:r>
              <a:r>
                <a:rPr lang="en-US" sz="968" dirty="0">
                  <a:solidFill>
                    <a:srgbClr val="333E48"/>
                  </a:solidFill>
                  <a:cs typeface="Arial" pitchFamily="34" charset="0"/>
                </a:rPr>
                <a:t>by identifying supportive loved ones and planning for change</a:t>
              </a:r>
            </a:p>
          </p:txBody>
        </p:sp>
        <p:sp>
          <p:nvSpPr>
            <p:cNvPr id="51" name="Right Arrow 50"/>
            <p:cNvSpPr/>
            <p:nvPr/>
          </p:nvSpPr>
          <p:spPr bwMode="gray">
            <a:xfrm>
              <a:off x="3000421" y="3699674"/>
              <a:ext cx="155118" cy="55320"/>
            </a:xfrm>
            <a:prstGeom prst="rightArrow">
              <a:avLst/>
            </a:prstGeom>
            <a:solidFill>
              <a:schemeClr val="tx2"/>
            </a:solidFill>
            <a:ln w="19050">
              <a:solidFill>
                <a:schemeClr val="accent2"/>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88521" tIns="44260" rIns="88521" bIns="44260" numCol="1" spcCol="0" rtlCol="0" fromWordArt="0" anchor="t" anchorCtr="0" forceAA="0" compatLnSpc="1">
              <a:prstTxWarp prst="textNoShape">
                <a:avLst/>
              </a:prstTxWarp>
              <a:noAutofit/>
            </a:bodyPr>
            <a:lstStyle/>
            <a:p>
              <a:pPr algn="ctr">
                <a:spcBef>
                  <a:spcPts val="484"/>
                </a:spcBef>
              </a:pPr>
              <a:endParaRPr lang="en-US" sz="968" dirty="0" err="1">
                <a:solidFill>
                  <a:schemeClr val="bg1"/>
                </a:solidFill>
              </a:endParaRPr>
            </a:p>
          </p:txBody>
        </p:sp>
      </p:grpSp>
    </p:spTree>
    <p:extLst>
      <p:ext uri="{BB962C8B-B14F-4D97-AF65-F5344CB8AC3E}">
        <p14:creationId xmlns:p14="http://schemas.microsoft.com/office/powerpoint/2010/main" val="2492784912"/>
      </p:ext>
    </p:extLst>
  </p:cSld>
  <p:clrMapOvr>
    <a:masterClrMapping/>
  </p:clrMapOvr>
  <p:timing>
    <p:tnLst>
      <p:par>
        <p:cTn id="1" dur="indefinite" restart="never" nodeType="tmRoot"/>
      </p:par>
    </p:tnLst>
  </p:timing>
</p:sld>
</file>

<file path=ppt/theme/theme1.xml><?xml version="1.0" encoding="utf-8"?>
<a:theme xmlns:a="http://schemas.openxmlformats.org/drawingml/2006/main" name="AB1 On-screen">
  <a:themeElements>
    <a:clrScheme name="ABC Pantone+ Color Palette">
      <a:dk1>
        <a:srgbClr val="333E48"/>
      </a:dk1>
      <a:lt1>
        <a:srgbClr val="FFFFFF"/>
      </a:lt1>
      <a:dk2>
        <a:srgbClr val="617685"/>
      </a:dk2>
      <a:lt2>
        <a:srgbClr val="DBE1E5"/>
      </a:lt2>
      <a:accent1>
        <a:srgbClr val="BEC9D0"/>
      </a:accent1>
      <a:accent2>
        <a:srgbClr val="899BA9"/>
      </a:accent2>
      <a:accent3>
        <a:srgbClr val="617685"/>
      </a:accent3>
      <a:accent4>
        <a:srgbClr val="333E48"/>
      </a:accent4>
      <a:accent5>
        <a:srgbClr val="000000"/>
      </a:accent5>
      <a:accent6>
        <a:srgbClr val="CF0A2C"/>
      </a:accent6>
      <a:hlink>
        <a:srgbClr val="0086B9"/>
      </a:hlink>
      <a:folHlink>
        <a:srgbClr val="CF0A2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1000" dirty="0" smtClean="0"/>
        </a:defPPr>
      </a:lstStyle>
    </a:txDef>
  </a:objectDefaults>
  <a:extraClrSchemeLst/>
  <a:custClrLst>
    <a:custClr name="Green">
      <a:srgbClr val="91BE3A"/>
    </a:custClr>
    <a:custClr name="Yellow">
      <a:srgbClr val="FFE512"/>
    </a:custClr>
  </a:custClrLst>
  <a:extLst>
    <a:ext uri="{05A4C25C-085E-4340-85A3-A5531E510DB2}">
      <thm15:themeFamily xmlns:thm15="http://schemas.microsoft.com/office/thememl/2012/main" name="AB1 On-screen 030117.potm" id="{9F6320B9-4BF0-428B-869F-B6B5335729FA}" vid="{ADDD6B45-DDE8-411D-AC38-8D97A1E0D7FE}"/>
    </a:ext>
  </a:extLst>
</a:theme>
</file>

<file path=ppt/theme/theme2.xml><?xml version="1.0" encoding="utf-8"?>
<a:theme xmlns:a="http://schemas.openxmlformats.org/drawingml/2006/main" name="Office Theme">
  <a:themeElements>
    <a:clrScheme name="ABC Colors 2011">
      <a:dk1>
        <a:sysClr val="windowText" lastClr="000000"/>
      </a:dk1>
      <a:lt1>
        <a:srgbClr val="FFFFFF"/>
      </a:lt1>
      <a:dk2>
        <a:srgbClr val="CE1126"/>
      </a:dk2>
      <a:lt2>
        <a:srgbClr val="DBE1E5"/>
      </a:lt2>
      <a:accent1>
        <a:srgbClr val="BEC9D0"/>
      </a:accent1>
      <a:accent2>
        <a:srgbClr val="899BA9"/>
      </a:accent2>
      <a:accent3>
        <a:srgbClr val="617685"/>
      </a:accent3>
      <a:accent4>
        <a:srgbClr val="455560"/>
      </a:accent4>
      <a:accent5>
        <a:srgbClr val="000000"/>
      </a:accent5>
      <a:accent6>
        <a:srgbClr val="CE1126"/>
      </a:accent6>
      <a:hlink>
        <a:srgbClr val="548DD4"/>
      </a:hlink>
      <a:folHlink>
        <a:srgbClr val="4F612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0AF68AFDDC6742A4E204E0523D35EB" ma:contentTypeVersion="16" ma:contentTypeDescription="Create a new document." ma:contentTypeScope="" ma:versionID="84b6fa1d1767d2c1d753a66acd43f21a">
  <xsd:schema xmlns:xsd="http://www.w3.org/2001/XMLSchema" xmlns:xs="http://www.w3.org/2001/XMLSchema" xmlns:p="http://schemas.microsoft.com/office/2006/metadata/properties" xmlns:ns2="f7e4f93e-e6bf-434b-9f44-5cf3f51b7100" xmlns:ns3="79837e85-97c4-49a9-a0d6-139d8727844a" targetNamespace="http://schemas.microsoft.com/office/2006/metadata/properties" ma:root="true" ma:fieldsID="ec51b4b1c174a353a327bad6f24ae0b2" ns2:_="" ns3:_="">
    <xsd:import namespace="f7e4f93e-e6bf-434b-9f44-5cf3f51b7100"/>
    <xsd:import namespace="79837e85-97c4-49a9-a0d6-139d8727844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7e4f93e-e6bf-434b-9f44-5cf3f51b71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a6b2b66-40d8-4e06-8a39-adc3ecd4519b"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837e85-97c4-49a9-a0d6-139d8727844a"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d9cdf6e6-d84b-4e09-9e02-7d9362edd517}" ma:internalName="TaxCatchAll" ma:showField="CatchAllData" ma:web="79837e85-97c4-49a9-a0d6-139d8727844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FE96BBE-2F1F-4EC2-B389-6938BFDA30A9}"/>
</file>

<file path=customXml/itemProps2.xml><?xml version="1.0" encoding="utf-8"?>
<ds:datastoreItem xmlns:ds="http://schemas.openxmlformats.org/officeDocument/2006/customXml" ds:itemID="{EF8CB228-6226-4C9A-9AD5-29AA8AC9A79B}"/>
</file>

<file path=docProps/app.xml><?xml version="1.0" encoding="utf-8"?>
<Properties xmlns="http://schemas.openxmlformats.org/officeDocument/2006/extended-properties" xmlns:vt="http://schemas.openxmlformats.org/officeDocument/2006/docPropsVTypes">
  <Template>blank</Template>
  <TotalTime>0</TotalTime>
  <Words>2582</Words>
  <Application>Microsoft Office PowerPoint</Application>
  <PresentationFormat>Custom</PresentationFormat>
  <Paragraphs>186</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Times New Roman</vt:lpstr>
      <vt:lpstr>AB1 On-screen</vt:lpstr>
      <vt:lpstr>Primer on  Motivational Interviewing</vt:lpstr>
      <vt:lpstr>Introduction to Motivational Interviewing</vt:lpstr>
      <vt:lpstr>The Benefits of Motivational Interviewing</vt:lpstr>
      <vt:lpstr>OARS: A Communication Framework to Engage Patients</vt:lpstr>
      <vt:lpstr>O: Open Questions</vt:lpstr>
      <vt:lpstr>A: Affirmations</vt:lpstr>
      <vt:lpstr>R: Reflective Listening</vt:lpstr>
      <vt:lpstr>S: Summarizing</vt:lpstr>
      <vt:lpstr>Key Takeaways for Frontline Staff</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2017-11-08T22:09:34Z</dcterms:created>
  <dcterms:modified xsi:type="dcterms:W3CDTF">2020-04-09T14:41:47Z</dcterms:modified>
</cp:coreProperties>
</file>