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315" r:id="rId2"/>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commentAuthors" Target="commentAuthors.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91073"/>
            <a:ext cx="6858000" cy="2369906"/>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9: Guide </a:t>
            </a:r>
            <a:r>
              <a:rPr lang="en-US" dirty="0" smtClean="0"/>
              <a:t>for Check-In </a:t>
            </a:r>
            <a:r>
              <a:rPr lang="en-US" dirty="0"/>
              <a:t>Between Medical Leader and New Hires </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0" y="1751762"/>
            <a:ext cx="6036067" cy="921502"/>
          </a:xfrm>
        </p:spPr>
        <p:txBody>
          <a:bodyPr/>
          <a:lstStyle/>
          <a:p>
            <a:r>
              <a:rPr lang="en-US" b="1" dirty="0"/>
              <a:t>Purpose:</a:t>
            </a:r>
            <a:r>
              <a:rPr lang="en-US" dirty="0"/>
              <a:t> This discussion guide equips senior medical leaders to hold meaningful conversations with new hires during the second month of employment (between 30 and 60 </a:t>
            </a:r>
            <a:r>
              <a:rPr lang="en-US" dirty="0" smtClean="0"/>
              <a:t>days). </a:t>
            </a:r>
            <a:r>
              <a:rPr lang="en-US" dirty="0"/>
              <a:t>The goals of this conversation are to inform the new hire about the department’s business plan and performance, reinforce the institution’s goals and </a:t>
            </a:r>
            <a:r>
              <a:rPr lang="en-US" dirty="0" smtClean="0"/>
              <a:t>mission, </a:t>
            </a:r>
            <a:r>
              <a:rPr lang="en-US" dirty="0"/>
              <a:t>and introduce new </a:t>
            </a:r>
            <a:r>
              <a:rPr lang="en-US" dirty="0" smtClean="0"/>
              <a:t>physicians to </a:t>
            </a:r>
            <a:r>
              <a:rPr lang="en-US" dirty="0"/>
              <a:t>a senior-level advocate. In addition, the discussions help senior leaders audit </a:t>
            </a:r>
            <a:r>
              <a:rPr lang="en-US" dirty="0" smtClean="0"/>
              <a:t>the effectiveness </a:t>
            </a:r>
            <a:r>
              <a:rPr lang="en-US" dirty="0"/>
              <a:t>of </a:t>
            </a:r>
            <a:r>
              <a:rPr lang="en-US" dirty="0" smtClean="0"/>
              <a:t>various physician onboarding </a:t>
            </a:r>
            <a:r>
              <a:rPr lang="en-US" dirty="0"/>
              <a:t>elements and identify successes and failures.</a:t>
            </a:r>
          </a:p>
          <a:p>
            <a:r>
              <a:rPr lang="en-US" b="1" dirty="0"/>
              <a:t>Timeline:</a:t>
            </a:r>
            <a:r>
              <a:rPr lang="en-US" dirty="0"/>
              <a:t> 30 to 60 </a:t>
            </a:r>
            <a:r>
              <a:rPr lang="en-US" dirty="0" smtClean="0"/>
              <a:t>days</a:t>
            </a:r>
            <a:endParaRPr lang="en-US" dirty="0"/>
          </a:p>
          <a:p>
            <a:r>
              <a:rPr lang="en-US" b="1" dirty="0"/>
              <a:t>Duration:</a:t>
            </a:r>
            <a:r>
              <a:rPr lang="en-US" dirty="0"/>
              <a:t> 30 minutes</a:t>
            </a:r>
          </a:p>
          <a:p>
            <a:r>
              <a:rPr lang="en-US" b="1" dirty="0"/>
              <a:t>Available Online: </a:t>
            </a:r>
            <a:r>
              <a:rPr lang="en-US" dirty="0"/>
              <a:t>To access an editable version of this tool, please visit </a:t>
            </a:r>
            <a:r>
              <a:rPr lang="en-US" dirty="0" smtClean="0">
                <a:hlinkClick r:id="rId2"/>
              </a:rPr>
              <a:t>advisory.com/pec/physician-onboarding-toolkit</a:t>
            </a:r>
            <a:r>
              <a:rPr lang="en-US" dirty="0" smtClean="0"/>
              <a:t>.</a:t>
            </a:r>
            <a:endParaRPr lang="en-US" dirty="0"/>
          </a:p>
        </p:txBody>
      </p:sp>
      <p:sp>
        <p:nvSpPr>
          <p:cNvPr id="5" name="Text Placeholder 4"/>
          <p:cNvSpPr>
            <a:spLocks noGrp="1"/>
          </p:cNvSpPr>
          <p:nvPr>
            <p:ph type="body" sz="quarter" idx="37"/>
          </p:nvPr>
        </p:nvSpPr>
        <p:spPr>
          <a:xfrm>
            <a:off x="713581" y="4257750"/>
            <a:ext cx="5943600" cy="5140350"/>
          </a:xfrm>
        </p:spPr>
        <p:txBody>
          <a:bodyPr/>
          <a:lstStyle/>
          <a:p>
            <a:pPr>
              <a:spcBef>
                <a:spcPts val="500"/>
              </a:spcBef>
            </a:pPr>
            <a:r>
              <a:rPr lang="en-US" dirty="0" smtClean="0"/>
              <a:t>Before the </a:t>
            </a:r>
            <a:r>
              <a:rPr lang="en-US" dirty="0"/>
              <a:t>formal discussion, senior leaders </a:t>
            </a:r>
            <a:r>
              <a:rPr lang="en-US" dirty="0" smtClean="0"/>
              <a:t>share </a:t>
            </a:r>
            <a:r>
              <a:rPr lang="en-US" dirty="0"/>
              <a:t>information on the following topics with new hires: </a:t>
            </a:r>
          </a:p>
          <a:p>
            <a:pPr marL="171450" lvl="0" indent="-171450">
              <a:spcBef>
                <a:spcPts val="500"/>
              </a:spcBef>
              <a:buFont typeface="Wingdings" panose="05000000000000000000" pitchFamily="2" charset="2"/>
              <a:buChar char="q"/>
            </a:pPr>
            <a:r>
              <a:rPr lang="en-US" dirty="0"/>
              <a:t>Department </a:t>
            </a:r>
            <a:r>
              <a:rPr lang="en-US" dirty="0" smtClean="0"/>
              <a:t>news </a:t>
            </a:r>
            <a:r>
              <a:rPr lang="en-US" dirty="0"/>
              <a:t>(including updates on future growth and other new initiatives)</a:t>
            </a:r>
          </a:p>
          <a:p>
            <a:pPr marL="171450" lvl="0" indent="-171450">
              <a:spcBef>
                <a:spcPts val="500"/>
              </a:spcBef>
              <a:buFont typeface="Wingdings" panose="05000000000000000000" pitchFamily="2" charset="2"/>
              <a:buChar char="q"/>
            </a:pPr>
            <a:r>
              <a:rPr lang="en-US" dirty="0"/>
              <a:t>Recognition and </a:t>
            </a:r>
            <a:r>
              <a:rPr lang="en-US" dirty="0" smtClean="0"/>
              <a:t>celebration </a:t>
            </a:r>
            <a:r>
              <a:rPr lang="en-US" dirty="0"/>
              <a:t>o</a:t>
            </a:r>
            <a:r>
              <a:rPr lang="en-US" dirty="0" smtClean="0"/>
              <a:t>pportunities</a:t>
            </a:r>
            <a:endParaRPr lang="en-US" dirty="0"/>
          </a:p>
          <a:p>
            <a:pPr marL="171450" indent="-171450">
              <a:spcBef>
                <a:spcPts val="500"/>
              </a:spcBef>
              <a:buFont typeface="Wingdings" panose="05000000000000000000" pitchFamily="2" charset="2"/>
              <a:buChar char="q"/>
            </a:pPr>
            <a:r>
              <a:rPr lang="en-US" dirty="0" smtClean="0"/>
              <a:t>Introductory </a:t>
            </a:r>
            <a:r>
              <a:rPr lang="en-US" dirty="0"/>
              <a:t>o</a:t>
            </a:r>
            <a:r>
              <a:rPr lang="en-US" dirty="0" smtClean="0"/>
              <a:t>rientation </a:t>
            </a:r>
            <a:r>
              <a:rPr lang="en-US" dirty="0"/>
              <a:t>and c</a:t>
            </a:r>
            <a:r>
              <a:rPr lang="en-US" dirty="0" smtClean="0"/>
              <a:t>ompetencies</a:t>
            </a:r>
          </a:p>
          <a:p>
            <a:pPr marL="171450" indent="-171450">
              <a:spcBef>
                <a:spcPts val="500"/>
              </a:spcBef>
              <a:buFont typeface="Wingdings" panose="05000000000000000000" pitchFamily="2" charset="2"/>
              <a:buChar char="q"/>
            </a:pPr>
            <a:r>
              <a:rPr lang="en-US" dirty="0" smtClean="0"/>
              <a:t>Compressed physician-specific </a:t>
            </a:r>
            <a:r>
              <a:rPr lang="en-US" dirty="0"/>
              <a:t>o</a:t>
            </a:r>
            <a:r>
              <a:rPr lang="en-US" dirty="0" smtClean="0"/>
              <a:t>rientation </a:t>
            </a:r>
            <a:r>
              <a:rPr lang="en-US" dirty="0"/>
              <a:t>p</a:t>
            </a:r>
            <a:r>
              <a:rPr lang="en-US" dirty="0" smtClean="0"/>
              <a:t>rogram and other learning opportunities</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1" name="TextBox 10"/>
          <p:cNvSpPr txBox="1"/>
          <p:nvPr/>
        </p:nvSpPr>
        <p:spPr bwMode="gray">
          <a:xfrm>
            <a:off x="713581" y="4023979"/>
            <a:ext cx="4601256" cy="169277"/>
          </a:xfrm>
          <a:prstGeom prst="rect">
            <a:avLst/>
          </a:prstGeom>
          <a:noFill/>
        </p:spPr>
        <p:txBody>
          <a:bodyPr wrap="square" lIns="0" tIns="0" rIns="0" bIns="0" rtlCol="0">
            <a:spAutoFit/>
          </a:bodyPr>
          <a:lstStyle/>
          <a:p>
            <a:r>
              <a:rPr lang="en-US" sz="1100" b="1" dirty="0" smtClean="0"/>
              <a:t>Guide for Check-In </a:t>
            </a:r>
            <a:r>
              <a:rPr lang="en-US" sz="1100" b="1" dirty="0"/>
              <a:t>Between Medical Leader and New Hires </a:t>
            </a:r>
          </a:p>
        </p:txBody>
      </p:sp>
      <p:sp>
        <p:nvSpPr>
          <p:cNvPr id="12" name="Text Placeholder 4"/>
          <p:cNvSpPr txBox="1">
            <a:spLocks/>
          </p:cNvSpPr>
          <p:nvPr/>
        </p:nvSpPr>
        <p:spPr bwMode="gray">
          <a:xfrm>
            <a:off x="713580" y="5894044"/>
            <a:ext cx="5735345" cy="1311962"/>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228600" lvl="0" indent="-228600">
              <a:spcBef>
                <a:spcPts val="500"/>
              </a:spcBef>
              <a:buFont typeface="+mj-lt"/>
              <a:buAutoNum type="arabicPeriod"/>
            </a:pPr>
            <a:r>
              <a:rPr lang="en-US" dirty="0"/>
              <a:t>Do you have any questions about the information I just shared?</a:t>
            </a:r>
          </a:p>
          <a:p>
            <a:pPr marL="228600" lvl="0" indent="-228600">
              <a:spcBef>
                <a:spcPts val="500"/>
              </a:spcBef>
              <a:buFont typeface="+mj-lt"/>
              <a:buAutoNum type="arabicPeriod"/>
            </a:pPr>
            <a:r>
              <a:rPr lang="en-US" dirty="0"/>
              <a:t>Describe your biggest frustration to date.</a:t>
            </a:r>
          </a:p>
          <a:p>
            <a:pPr marL="228600" lvl="0" indent="-228600">
              <a:spcBef>
                <a:spcPts val="500"/>
              </a:spcBef>
              <a:buFont typeface="+mj-lt"/>
              <a:buAutoNum type="arabicPeriod"/>
            </a:pPr>
            <a:r>
              <a:rPr lang="en-US" dirty="0"/>
              <a:t>Tell me about your interactions and communications with your </a:t>
            </a:r>
            <a:r>
              <a:rPr lang="en-US" dirty="0" smtClean="0"/>
              <a:t>direct supervisor.</a:t>
            </a:r>
          </a:p>
          <a:p>
            <a:pPr lvl="2">
              <a:spcBef>
                <a:spcPts val="500"/>
              </a:spcBef>
            </a:pPr>
            <a:r>
              <a:rPr lang="en-US" dirty="0" smtClean="0"/>
              <a:t>Did </a:t>
            </a:r>
            <a:r>
              <a:rPr lang="en-US" dirty="0"/>
              <a:t>your </a:t>
            </a:r>
            <a:r>
              <a:rPr lang="en-US" dirty="0" smtClean="0"/>
              <a:t>supervisor contact </a:t>
            </a:r>
            <a:r>
              <a:rPr lang="en-US" dirty="0"/>
              <a:t>you prior to your start date? </a:t>
            </a:r>
          </a:p>
          <a:p>
            <a:pPr lvl="2">
              <a:spcBef>
                <a:spcPts val="500"/>
              </a:spcBef>
            </a:pPr>
            <a:r>
              <a:rPr lang="en-US" dirty="0" smtClean="0"/>
              <a:t>Did </a:t>
            </a:r>
            <a:r>
              <a:rPr lang="en-US" dirty="0"/>
              <a:t>your supervisor meet with you at the end of the first week? The first month? </a:t>
            </a:r>
          </a:p>
          <a:p>
            <a:pPr lvl="2">
              <a:spcBef>
                <a:spcPts val="500"/>
              </a:spcBef>
            </a:pPr>
            <a:r>
              <a:rPr lang="en-US" dirty="0" smtClean="0"/>
              <a:t>Do </a:t>
            </a:r>
            <a:r>
              <a:rPr lang="en-US" dirty="0"/>
              <a:t>you feel </a:t>
            </a:r>
            <a:r>
              <a:rPr lang="en-US" dirty="0" smtClean="0"/>
              <a:t>your </a:t>
            </a:r>
            <a:r>
              <a:rPr lang="en-US" dirty="0"/>
              <a:t>supervisor has made your role expectations clear?</a:t>
            </a:r>
          </a:p>
          <a:p>
            <a:pPr marL="228600" lvl="0" indent="-228600">
              <a:spcBef>
                <a:spcPts val="500"/>
              </a:spcBef>
              <a:buFont typeface="+mj-lt"/>
              <a:buAutoNum type="arabicPeriod" startAt="4"/>
            </a:pPr>
            <a:r>
              <a:rPr lang="en-US" dirty="0" smtClean="0"/>
              <a:t>(If </a:t>
            </a:r>
            <a:r>
              <a:rPr lang="en-US" dirty="0"/>
              <a:t>applicable) Has your mentor been in touch with you to schedule a meeting? </a:t>
            </a:r>
            <a:endParaRPr lang="en-US" dirty="0" smtClean="0"/>
          </a:p>
          <a:p>
            <a:pPr marL="228600" lvl="0" indent="-228600">
              <a:spcBef>
                <a:spcPts val="500"/>
              </a:spcBef>
              <a:buFont typeface="+mj-lt"/>
              <a:buAutoNum type="arabicPeriod" startAt="4"/>
            </a:pPr>
            <a:r>
              <a:rPr lang="en-US" dirty="0" smtClean="0"/>
              <a:t>Do </a:t>
            </a:r>
            <a:r>
              <a:rPr lang="en-US" dirty="0"/>
              <a:t>you feel you have the resources to do your job? What additional resources would be </a:t>
            </a:r>
            <a:r>
              <a:rPr lang="en-US" dirty="0" smtClean="0"/>
              <a:t>helpful?</a:t>
            </a:r>
          </a:p>
          <a:p>
            <a:pPr marL="228600" lvl="0" indent="-228600">
              <a:spcBef>
                <a:spcPts val="500"/>
              </a:spcBef>
              <a:buFont typeface="+mj-lt"/>
              <a:buAutoNum type="arabicPeriod" startAt="4"/>
            </a:pPr>
            <a:r>
              <a:rPr lang="en-US" dirty="0" smtClean="0"/>
              <a:t>How </a:t>
            </a:r>
            <a:r>
              <a:rPr lang="en-US" dirty="0"/>
              <a:t>would you describe your current level of job </a:t>
            </a:r>
            <a:r>
              <a:rPr lang="en-US" dirty="0" smtClean="0"/>
              <a:t>satisfaction?</a:t>
            </a:r>
          </a:p>
          <a:p>
            <a:pPr marL="228600" lvl="0" indent="-228600">
              <a:spcBef>
                <a:spcPts val="500"/>
              </a:spcBef>
              <a:buFont typeface="+mj-lt"/>
              <a:buAutoNum type="arabicPeriod" startAt="4"/>
            </a:pPr>
            <a:r>
              <a:rPr lang="en-US" dirty="0" smtClean="0"/>
              <a:t>What </a:t>
            </a:r>
            <a:r>
              <a:rPr lang="en-US" dirty="0"/>
              <a:t>can we do to improve your </a:t>
            </a:r>
            <a:r>
              <a:rPr lang="en-US" dirty="0" smtClean="0"/>
              <a:t>experience?</a:t>
            </a:r>
          </a:p>
          <a:p>
            <a:pPr marL="228600" lvl="0" indent="-228600">
              <a:spcBef>
                <a:spcPts val="500"/>
              </a:spcBef>
              <a:buFont typeface="+mj-lt"/>
              <a:buAutoNum type="arabicPeriod" startAt="4"/>
            </a:pPr>
            <a:r>
              <a:rPr lang="en-US" dirty="0" smtClean="0"/>
              <a:t>What </a:t>
            </a:r>
            <a:r>
              <a:rPr lang="en-US" dirty="0"/>
              <a:t>was the best part of your first week? First </a:t>
            </a:r>
            <a:r>
              <a:rPr lang="en-US" dirty="0" smtClean="0"/>
              <a:t>month?</a:t>
            </a:r>
          </a:p>
          <a:p>
            <a:pPr marL="228600" lvl="0" indent="-228600">
              <a:spcBef>
                <a:spcPts val="500"/>
              </a:spcBef>
              <a:buFont typeface="+mj-lt"/>
              <a:buAutoNum type="arabicPeriod" startAt="4"/>
            </a:pPr>
            <a:r>
              <a:rPr lang="en-US" dirty="0" smtClean="0"/>
              <a:t>Is </a:t>
            </a:r>
            <a:r>
              <a:rPr lang="en-US" dirty="0"/>
              <a:t>there anything we should change to help new physicians during their </a:t>
            </a:r>
            <a:r>
              <a:rPr lang="en-US" dirty="0" smtClean="0"/>
              <a:t>orientation?</a:t>
            </a:r>
          </a:p>
          <a:p>
            <a:pPr marL="228600" lvl="0" indent="-228600">
              <a:spcBef>
                <a:spcPts val="500"/>
              </a:spcBef>
              <a:buFont typeface="+mj-lt"/>
              <a:buAutoNum type="arabicPeriod" startAt="4"/>
            </a:pPr>
            <a:r>
              <a:rPr lang="en-US" dirty="0" smtClean="0"/>
              <a:t>Is </a:t>
            </a:r>
            <a:r>
              <a:rPr lang="en-US" dirty="0"/>
              <a:t>there anything else I can do for you? I want to make sure you are supported in your work.</a:t>
            </a:r>
          </a:p>
        </p:txBody>
      </p:sp>
      <p:sp>
        <p:nvSpPr>
          <p:cNvPr id="13" name="TextBox 12"/>
          <p:cNvSpPr txBox="1"/>
          <p:nvPr/>
        </p:nvSpPr>
        <p:spPr bwMode="gray">
          <a:xfrm>
            <a:off x="713581" y="5644227"/>
            <a:ext cx="4601256" cy="169277"/>
          </a:xfrm>
          <a:prstGeom prst="rect">
            <a:avLst/>
          </a:prstGeom>
          <a:noFill/>
        </p:spPr>
        <p:txBody>
          <a:bodyPr wrap="square" lIns="0" tIns="0" rIns="0" bIns="0" rtlCol="0">
            <a:spAutoFit/>
          </a:bodyPr>
          <a:lstStyle/>
          <a:p>
            <a:pPr defTabSz="640080">
              <a:spcBef>
                <a:spcPts val="500"/>
              </a:spcBef>
            </a:pPr>
            <a:r>
              <a:rPr lang="en-US" sz="1100" b="1" dirty="0" smtClean="0"/>
              <a:t>Discussion Questions</a:t>
            </a:r>
          </a:p>
        </p:txBody>
      </p:sp>
      <p:sp>
        <p:nvSpPr>
          <p:cNvPr id="14" name="Text Placeholder 6"/>
          <p:cNvSpPr txBox="1">
            <a:spLocks/>
          </p:cNvSpPr>
          <p:nvPr/>
        </p:nvSpPr>
        <p:spPr bwMode="gray">
          <a:xfrm>
            <a:off x="5567363" y="9398100"/>
            <a:ext cx="1748248" cy="153888"/>
          </a:xfrm>
          <a:prstGeom prst="rect">
            <a:avLst/>
          </a:prstGeom>
        </p:spPr>
        <p:txBody>
          <a:bodyPr vert="horz" wrap="square" lIns="0" tIns="0" rIns="0" bIns="0" rtlCol="0" anchor="b" anchorCtr="0">
            <a:spAutoFit/>
          </a:bodyPr>
          <a:lstStyle>
            <a:lvl1pPr marL="0"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1pPr>
            <a:lvl2pPr marL="112713"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2pPr>
            <a:lvl3pPr marL="230187"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3pPr>
            <a:lvl4pPr marL="342900"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4pPr>
            <a:lvl5pPr marL="458787" indent="0" algn="l" defTabSz="1018879" rtl="0" eaLnBrk="1" latinLnBrk="0" hangingPunct="1">
              <a:spcBef>
                <a:spcPts val="0"/>
              </a:spcBef>
              <a:buFont typeface="Arial" pitchFamily="34" charset="0"/>
              <a:buNone/>
              <a:defRPr sz="5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mtClean="0"/>
              <a:t>Source: Physician Executive Council interviews and analysis.</a:t>
            </a:r>
            <a:endParaRPr lang="en-US" dirty="0"/>
          </a:p>
        </p:txBody>
      </p:sp>
    </p:spTree>
    <p:extLst>
      <p:ext uri="{BB962C8B-B14F-4D97-AF65-F5344CB8AC3E}">
        <p14:creationId xmlns:p14="http://schemas.microsoft.com/office/powerpoint/2010/main" val="18567706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FF99D3-3DEB-41C6-8481-502BA8DBF5BB}"/>
</file>

<file path=customXml/itemProps2.xml><?xml version="1.0" encoding="utf-8"?>
<ds:datastoreItem xmlns:ds="http://schemas.openxmlformats.org/officeDocument/2006/customXml" ds:itemID="{27517417-F300-428D-B4AD-4CEFB05DE964}"/>
</file>

<file path=docProps/app.xml><?xml version="1.0" encoding="utf-8"?>
<Properties xmlns="http://schemas.openxmlformats.org/officeDocument/2006/extended-properties" xmlns:vt="http://schemas.openxmlformats.org/officeDocument/2006/docPropsVTypes">
  <Template>AB3 Portrait Standard 010118</Template>
  <TotalTime>0</TotalTime>
  <Words>367</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Wingdings</vt:lpstr>
      <vt:lpstr>AB3 Portrait Standard</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2018-04-16T19:10:33Z</dcterms:modified>
</cp:coreProperties>
</file>