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7.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4"/>
  </p:notesMasterIdLst>
  <p:handoutMasterIdLst>
    <p:handoutMasterId r:id="rId5"/>
  </p:handoutMasterIdLst>
  <p:sldIdLst>
    <p:sldId id="309" r:id="rId2"/>
    <p:sldId id="313" r:id="rId3"/>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openxmlformats.org/officeDocument/2006/relationships/customXml" Target="../customXml/item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5"/>
          <p:cNvSpPr txBox="1">
            <a:spLocks/>
          </p:cNvSpPr>
          <p:nvPr/>
        </p:nvSpPr>
        <p:spPr bwMode="gray">
          <a:xfrm>
            <a:off x="458788" y="1491073"/>
            <a:ext cx="6858000" cy="2619004"/>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a:xfrm>
            <a:off x="457611" y="1135856"/>
            <a:ext cx="6858000" cy="230832"/>
          </a:xfrm>
        </p:spPr>
        <p:txBody>
          <a:bodyPr/>
          <a:lstStyle/>
          <a:p>
            <a:r>
              <a:rPr lang="en-US" dirty="0"/>
              <a:t>Tool 7: Conversation Guide for Executive-Led Kickoff Breakfast </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2787" y="1751762"/>
            <a:ext cx="6036860" cy="2169320"/>
          </a:xfrm>
        </p:spPr>
        <p:txBody>
          <a:bodyPr/>
          <a:lstStyle/>
          <a:p>
            <a:r>
              <a:rPr lang="en-US" b="1" dirty="0"/>
              <a:t>Purpose:</a:t>
            </a:r>
            <a:r>
              <a:rPr lang="en-US" dirty="0"/>
              <a:t> This conversation guide prepares executives to facilitate </a:t>
            </a:r>
            <a:r>
              <a:rPr lang="en-US" dirty="0" smtClean="0"/>
              <a:t>an hour-long conversation </a:t>
            </a:r>
            <a:r>
              <a:rPr lang="en-US" dirty="0"/>
              <a:t>with a group of newly hired </a:t>
            </a:r>
            <a:r>
              <a:rPr lang="en-US" dirty="0" smtClean="0"/>
              <a:t>physicians, typically held over breakfast. </a:t>
            </a:r>
            <a:r>
              <a:rPr lang="en-US" dirty="0"/>
              <a:t>The </a:t>
            </a:r>
            <a:r>
              <a:rPr lang="en-US" dirty="0" smtClean="0"/>
              <a:t>goals are </a:t>
            </a:r>
            <a:r>
              <a:rPr lang="en-US" dirty="0"/>
              <a:t>to have a candid conversation about the likely challenges that new </a:t>
            </a:r>
            <a:r>
              <a:rPr lang="en-US" dirty="0" smtClean="0"/>
              <a:t>physicians will face </a:t>
            </a:r>
            <a:r>
              <a:rPr lang="en-US" dirty="0"/>
              <a:t>in </a:t>
            </a:r>
            <a:r>
              <a:rPr lang="en-US" dirty="0" smtClean="0"/>
              <a:t>the </a:t>
            </a:r>
            <a:r>
              <a:rPr lang="en-US" dirty="0"/>
              <a:t>new job and environment across the first year, </a:t>
            </a:r>
            <a:r>
              <a:rPr lang="en-US" dirty="0" smtClean="0"/>
              <a:t>brainstorm strategies to overcome them, </a:t>
            </a:r>
            <a:r>
              <a:rPr lang="en-US" dirty="0"/>
              <a:t>and highlight available support </a:t>
            </a:r>
            <a:r>
              <a:rPr lang="en-US" dirty="0" smtClean="0"/>
              <a:t>resources. </a:t>
            </a:r>
            <a:r>
              <a:rPr lang="en-US" dirty="0"/>
              <a:t>This conversation should also </a:t>
            </a:r>
            <a:r>
              <a:rPr lang="en-US" dirty="0" smtClean="0"/>
              <a:t>convey a </a:t>
            </a:r>
            <a:r>
              <a:rPr lang="en-US" dirty="0"/>
              <a:t>deeper understanding of the organization’s mission and </a:t>
            </a:r>
            <a:r>
              <a:rPr lang="en-US" dirty="0" smtClean="0"/>
              <a:t>how the new hires will contribute</a:t>
            </a:r>
            <a:r>
              <a:rPr lang="en-US" dirty="0"/>
              <a:t>. </a:t>
            </a:r>
            <a:r>
              <a:rPr lang="en-US" dirty="0" smtClean="0"/>
              <a:t>This </a:t>
            </a:r>
            <a:r>
              <a:rPr lang="en-US" dirty="0"/>
              <a:t>session should be led by the CEO </a:t>
            </a:r>
            <a:r>
              <a:rPr lang="en-US" dirty="0" smtClean="0"/>
              <a:t>and/or medical </a:t>
            </a:r>
            <a:r>
              <a:rPr lang="en-US" dirty="0"/>
              <a:t>l</a:t>
            </a:r>
            <a:r>
              <a:rPr lang="en-US" dirty="0" smtClean="0"/>
              <a:t>eader for small groups, signaling the </a:t>
            </a:r>
            <a:r>
              <a:rPr lang="en-US" dirty="0"/>
              <a:t>high value placed on new </a:t>
            </a:r>
            <a:r>
              <a:rPr lang="en-US" dirty="0" smtClean="0"/>
              <a:t>physician hires and commitment </a:t>
            </a:r>
            <a:r>
              <a:rPr lang="en-US" dirty="0"/>
              <a:t>to effective </a:t>
            </a:r>
            <a:r>
              <a:rPr lang="en-US" dirty="0" smtClean="0"/>
              <a:t>new-hire </a:t>
            </a:r>
            <a:r>
              <a:rPr lang="en-US" dirty="0"/>
              <a:t>onboarding.</a:t>
            </a:r>
          </a:p>
          <a:p>
            <a:r>
              <a:rPr lang="en-US" b="1" dirty="0"/>
              <a:t>Timeline:</a:t>
            </a:r>
            <a:r>
              <a:rPr lang="en-US" dirty="0"/>
              <a:t> Within </a:t>
            </a:r>
            <a:r>
              <a:rPr lang="en-US" dirty="0" smtClean="0"/>
              <a:t>30 </a:t>
            </a:r>
            <a:r>
              <a:rPr lang="en-US" dirty="0"/>
              <a:t>days</a:t>
            </a:r>
          </a:p>
          <a:p>
            <a:r>
              <a:rPr lang="en-US" b="1" dirty="0"/>
              <a:t>Duration:</a:t>
            </a:r>
            <a:r>
              <a:rPr lang="en-US" dirty="0"/>
              <a:t> 1 </a:t>
            </a:r>
            <a:r>
              <a:rPr lang="en-US" dirty="0" smtClean="0"/>
              <a:t>hour</a:t>
            </a:r>
            <a:endParaRPr lang="en-US" dirty="0"/>
          </a:p>
          <a:p>
            <a:r>
              <a:rPr lang="en-US" b="1" dirty="0"/>
              <a:t>Available Online: </a:t>
            </a:r>
            <a:r>
              <a:rPr lang="en-US" dirty="0"/>
              <a:t>To access an editable version of this </a:t>
            </a:r>
            <a:r>
              <a:rPr lang="en-US" dirty="0" smtClean="0"/>
              <a:t>tool, </a:t>
            </a:r>
            <a:r>
              <a:rPr lang="en-US" dirty="0"/>
              <a:t>please visit </a:t>
            </a:r>
            <a:r>
              <a:rPr lang="en-US" dirty="0" smtClean="0">
                <a:hlinkClick r:id="rId2"/>
              </a:rPr>
              <a:t>advisory.com/pec/physician-onboarding-toolkit</a:t>
            </a:r>
            <a:r>
              <a:rPr lang="en-US" dirty="0" smtClean="0"/>
              <a:t>.</a:t>
            </a:r>
            <a:endParaRPr lang="en-US" dirty="0"/>
          </a:p>
          <a:p>
            <a:endParaRPr lang="en-US" dirty="0"/>
          </a:p>
        </p:txBody>
      </p:sp>
      <p:sp>
        <p:nvSpPr>
          <p:cNvPr id="5" name="Text Placeholder 4"/>
          <p:cNvSpPr>
            <a:spLocks noGrp="1"/>
          </p:cNvSpPr>
          <p:nvPr>
            <p:ph type="body" sz="quarter" idx="37"/>
          </p:nvPr>
        </p:nvSpPr>
        <p:spPr>
          <a:xfrm>
            <a:off x="713582" y="4750688"/>
            <a:ext cx="3991982" cy="1593620"/>
          </a:xfrm>
        </p:spPr>
        <p:txBody>
          <a:bodyPr/>
          <a:lstStyle/>
          <a:p>
            <a:r>
              <a:rPr lang="en-US" dirty="0"/>
              <a:t>Hello, I’m [name], the [position title]. I want to welcome you to our </a:t>
            </a:r>
            <a:r>
              <a:rPr lang="en-US" dirty="0" smtClean="0"/>
              <a:t>health system and </a:t>
            </a:r>
            <a:r>
              <a:rPr lang="en-US" dirty="0"/>
              <a:t>thank you all for spending time with me today. The purpose of this session is to explore your expectations of the upcoming year and to think together about how to bridge the gap between your expectations and the often challenging reality of the first year on the job. Today’s session—no more than an hour in length—will cover four main points: the ideal first year, potential challenges, personal coping strategies, and hospital </a:t>
            </a:r>
            <a:r>
              <a:rPr lang="en-US" dirty="0" smtClean="0"/>
              <a:t>support resources.</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1" name="Text Placeholder 4"/>
          <p:cNvSpPr txBox="1">
            <a:spLocks/>
          </p:cNvSpPr>
          <p:nvPr/>
        </p:nvSpPr>
        <p:spPr bwMode="gray">
          <a:xfrm>
            <a:off x="713581" y="7021012"/>
            <a:ext cx="3906545" cy="1088275"/>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228600" lvl="0" indent="-228600">
              <a:buFont typeface="+mj-lt"/>
              <a:buAutoNum type="arabicPeriod"/>
            </a:pPr>
            <a:r>
              <a:rPr lang="en-US" dirty="0" smtClean="0"/>
              <a:t>Imagine </a:t>
            </a:r>
            <a:r>
              <a:rPr lang="en-US" dirty="0"/>
              <a:t>an ideal first year on the job. What are you looking forward to the most? </a:t>
            </a:r>
          </a:p>
          <a:p>
            <a:pPr marL="228600" lvl="0" indent="-228600">
              <a:buFont typeface="+mj-lt"/>
              <a:buAutoNum type="arabicPeriod"/>
            </a:pPr>
            <a:r>
              <a:rPr lang="en-US" dirty="0"/>
              <a:t>What do our mission and values mean to you? How might you incorporate them into your own work? </a:t>
            </a:r>
          </a:p>
        </p:txBody>
      </p:sp>
      <p:sp>
        <p:nvSpPr>
          <p:cNvPr id="17" name="TextBox 16"/>
          <p:cNvSpPr txBox="1"/>
          <p:nvPr/>
        </p:nvSpPr>
        <p:spPr bwMode="gray">
          <a:xfrm>
            <a:off x="713581" y="4469137"/>
            <a:ext cx="4601256" cy="184666"/>
          </a:xfrm>
          <a:prstGeom prst="rect">
            <a:avLst/>
          </a:prstGeom>
          <a:noFill/>
        </p:spPr>
        <p:txBody>
          <a:bodyPr wrap="square" lIns="0" tIns="0" rIns="0" bIns="0" rtlCol="0">
            <a:spAutoFit/>
          </a:bodyPr>
          <a:lstStyle/>
          <a:p>
            <a:pPr defTabSz="640080">
              <a:spcBef>
                <a:spcPts val="500"/>
              </a:spcBef>
            </a:pPr>
            <a:r>
              <a:rPr lang="en-US" sz="1200" b="1" dirty="0" smtClean="0"/>
              <a:t>Conversation Guide</a:t>
            </a:r>
          </a:p>
        </p:txBody>
      </p:sp>
      <p:sp>
        <p:nvSpPr>
          <p:cNvPr id="18" name="Rectangle 17"/>
          <p:cNvSpPr/>
          <p:nvPr/>
        </p:nvSpPr>
        <p:spPr bwMode="gray">
          <a:xfrm>
            <a:off x="712787" y="6484071"/>
            <a:ext cx="6602823"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100" b="1" dirty="0" smtClean="0">
                <a:solidFill>
                  <a:schemeClr val="tx1"/>
                </a:solidFill>
              </a:rPr>
              <a:t>Introduction</a:t>
            </a:r>
            <a:endParaRPr lang="en-US" sz="1100" b="1" dirty="0">
              <a:solidFill>
                <a:schemeClr val="tx1"/>
              </a:solidFill>
            </a:endParaRPr>
          </a:p>
        </p:txBody>
      </p:sp>
      <p:sp>
        <p:nvSpPr>
          <p:cNvPr id="20" name="Text Placeholder 6"/>
          <p:cNvSpPr>
            <a:spLocks noGrp="1"/>
          </p:cNvSpPr>
          <p:nvPr>
            <p:ph type="body" sz="quarter" idx="43"/>
          </p:nvPr>
        </p:nvSpPr>
        <p:spPr>
          <a:xfrm>
            <a:off x="5567363" y="9398100"/>
            <a:ext cx="1748248" cy="153888"/>
          </a:xfrm>
        </p:spPr>
        <p:txBody>
          <a:bodyPr/>
          <a:lstStyle/>
          <a:p>
            <a:r>
              <a:rPr lang="en-US" dirty="0"/>
              <a:t>Source: Physician Executive Council interviews and analysis</a:t>
            </a:r>
            <a:r>
              <a:rPr lang="en-US" dirty="0" smtClean="0"/>
              <a:t>.</a:t>
            </a:r>
            <a:endParaRPr lang="en-US" dirty="0"/>
          </a:p>
        </p:txBody>
      </p:sp>
      <p:sp>
        <p:nvSpPr>
          <p:cNvPr id="19" name="Rectangle 18"/>
          <p:cNvSpPr/>
          <p:nvPr/>
        </p:nvSpPr>
        <p:spPr bwMode="gray">
          <a:xfrm>
            <a:off x="5137484" y="4750688"/>
            <a:ext cx="2178126" cy="784830"/>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lvl="0" defTabSz="640080">
              <a:spcBef>
                <a:spcPts val="500"/>
              </a:spcBef>
            </a:pPr>
            <a:r>
              <a:rPr lang="en-US" sz="900" dirty="0">
                <a:solidFill>
                  <a:srgbClr val="333E48"/>
                </a:solidFill>
              </a:rPr>
              <a:t>The goal of this introduction is to clarify the purpose of this discussion, namely to discuss challenges and highlights of first year of employment and </a:t>
            </a:r>
            <a:r>
              <a:rPr lang="en-US" sz="900" dirty="0" smtClean="0">
                <a:solidFill>
                  <a:srgbClr val="333E48"/>
                </a:solidFill>
              </a:rPr>
              <a:t>to reaffirm </a:t>
            </a:r>
            <a:r>
              <a:rPr lang="en-US" sz="900" dirty="0">
                <a:solidFill>
                  <a:srgbClr val="333E48"/>
                </a:solidFill>
              </a:rPr>
              <a:t>the institution’s mission and values.</a:t>
            </a:r>
          </a:p>
        </p:txBody>
      </p:sp>
      <p:sp>
        <p:nvSpPr>
          <p:cNvPr id="21" name="Isosceles Triangle 20"/>
          <p:cNvSpPr/>
          <p:nvPr/>
        </p:nvSpPr>
        <p:spPr bwMode="gray">
          <a:xfrm rot="5400000" flipH="1">
            <a:off x="5067773" y="4809133"/>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2" name="Rectangle 21"/>
          <p:cNvSpPr/>
          <p:nvPr/>
        </p:nvSpPr>
        <p:spPr bwMode="gray">
          <a:xfrm>
            <a:off x="5137484" y="7021012"/>
            <a:ext cx="2178126" cy="784830"/>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defTabSz="640080">
              <a:spcBef>
                <a:spcPts val="500"/>
              </a:spcBef>
            </a:pPr>
            <a:r>
              <a:rPr lang="en-US" sz="900" dirty="0">
                <a:solidFill>
                  <a:srgbClr val="333E48"/>
                </a:solidFill>
              </a:rPr>
              <a:t>The goal of this section is to encourage new employees to think about how they can advance the hospital’s mission and values through their </a:t>
            </a:r>
            <a:r>
              <a:rPr lang="en-US" sz="900" dirty="0" smtClean="0">
                <a:solidFill>
                  <a:srgbClr val="333E48"/>
                </a:solidFill>
              </a:rPr>
              <a:t/>
            </a:r>
            <a:br>
              <a:rPr lang="en-US" sz="900" dirty="0" smtClean="0">
                <a:solidFill>
                  <a:srgbClr val="333E48"/>
                </a:solidFill>
              </a:rPr>
            </a:br>
            <a:r>
              <a:rPr lang="en-US" sz="900" dirty="0" smtClean="0">
                <a:solidFill>
                  <a:srgbClr val="333E48"/>
                </a:solidFill>
              </a:rPr>
              <a:t>daily </a:t>
            </a:r>
            <a:r>
              <a:rPr lang="en-US" sz="900" dirty="0">
                <a:solidFill>
                  <a:srgbClr val="333E48"/>
                </a:solidFill>
              </a:rPr>
              <a:t>work.</a:t>
            </a:r>
          </a:p>
        </p:txBody>
      </p:sp>
      <p:sp>
        <p:nvSpPr>
          <p:cNvPr id="23" name="Isosceles Triangle 22"/>
          <p:cNvSpPr/>
          <p:nvPr/>
        </p:nvSpPr>
        <p:spPr bwMode="gray">
          <a:xfrm rot="5400000" flipH="1">
            <a:off x="5067773" y="7079457"/>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971082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p:txBody>
          <a:bodyPr/>
          <a:lstStyle/>
          <a:p>
            <a:r>
              <a:rPr lang="en-US" dirty="0"/>
              <a:t>Tool 7: Conversation Guide for Executive-Led Kickoff Breakfast </a:t>
            </a:r>
          </a:p>
        </p:txBody>
      </p:sp>
      <p:sp>
        <p:nvSpPr>
          <p:cNvPr id="3" name="Text Placeholder 2"/>
          <p:cNvSpPr>
            <a:spLocks noGrp="1"/>
          </p:cNvSpPr>
          <p:nvPr>
            <p:ph type="body" sz="quarter" idx="29"/>
          </p:nvPr>
        </p:nvSpPr>
        <p:spPr/>
        <p:txBody>
          <a:bodyPr/>
          <a:lstStyle/>
          <a:p>
            <a:endParaRPr lang="en-US"/>
          </a:p>
        </p:txBody>
      </p:sp>
      <p:sp>
        <p:nvSpPr>
          <p:cNvPr id="7" name="Text Placeholder 6"/>
          <p:cNvSpPr>
            <a:spLocks noGrp="1"/>
          </p:cNvSpPr>
          <p:nvPr>
            <p:ph type="body" sz="quarter" idx="43"/>
          </p:nvPr>
        </p:nvSpPr>
        <p:spPr>
          <a:xfrm>
            <a:off x="5567363" y="9398100"/>
            <a:ext cx="1748248" cy="153888"/>
          </a:xfrm>
        </p:spPr>
        <p:txBody>
          <a:bodyPr/>
          <a:lstStyle/>
          <a:p>
            <a:r>
              <a:rPr lang="en-US" dirty="0"/>
              <a:t>Source: Physician Executive Council interviews and analysis</a:t>
            </a:r>
            <a:r>
              <a:rPr lang="en-US" dirty="0" smtClean="0"/>
              <a:t>.</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2" name="Text Placeholder 4"/>
          <p:cNvSpPr txBox="1">
            <a:spLocks/>
          </p:cNvSpPr>
          <p:nvPr/>
        </p:nvSpPr>
        <p:spPr bwMode="gray">
          <a:xfrm>
            <a:off x="800608" y="2197759"/>
            <a:ext cx="3906545" cy="1088275"/>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228600" lvl="0" indent="-228600">
              <a:buFont typeface="+mj-lt"/>
              <a:buAutoNum type="arabicPeriod" startAt="3"/>
            </a:pPr>
            <a:r>
              <a:rPr lang="en-US" dirty="0"/>
              <a:t>No matter where you work, the first year in a job is naturally a challenging time. What are some of the reasons that the first year can be </a:t>
            </a:r>
            <a:r>
              <a:rPr lang="en-US" dirty="0" smtClean="0"/>
              <a:t>stressful? </a:t>
            </a:r>
            <a:r>
              <a:rPr lang="en-US" dirty="0"/>
              <a:t>(Loneliness? Lack of social support? Unfamiliar environment? Steep learning curve?) </a:t>
            </a:r>
          </a:p>
          <a:p>
            <a:pPr marL="228600" lvl="0" indent="-228600">
              <a:buFont typeface="+mj-lt"/>
              <a:buAutoNum type="arabicPeriod" startAt="3"/>
            </a:pPr>
            <a:r>
              <a:rPr lang="en-US" dirty="0"/>
              <a:t>What do you expect to be the most difficult or challenging aspect of your first year? (Learning your way around? Learning hospital procedures? Dealing with staff or patients?) </a:t>
            </a:r>
          </a:p>
        </p:txBody>
      </p:sp>
      <p:sp>
        <p:nvSpPr>
          <p:cNvPr id="14" name="Text Placeholder 4"/>
          <p:cNvSpPr txBox="1">
            <a:spLocks/>
          </p:cNvSpPr>
          <p:nvPr/>
        </p:nvSpPr>
        <p:spPr bwMode="gray">
          <a:xfrm>
            <a:off x="800608" y="4158912"/>
            <a:ext cx="3906545" cy="1088275"/>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228600" lvl="0" indent="-228600">
              <a:buFont typeface="+mj-lt"/>
              <a:buAutoNum type="arabicPeriod" startAt="5"/>
            </a:pPr>
            <a:r>
              <a:rPr lang="en-US" dirty="0"/>
              <a:t>Think again about some of those challenges you’re going to face across the next several weeks and months. What steps can each of you take to make a difficult time more positive and bearable? </a:t>
            </a:r>
          </a:p>
          <a:p>
            <a:pPr marL="228600" lvl="0" indent="-228600">
              <a:buFont typeface="+mj-lt"/>
              <a:buAutoNum type="arabicPeriod" startAt="5"/>
            </a:pPr>
            <a:r>
              <a:rPr lang="en-US" dirty="0"/>
              <a:t>I’d like each of you to take a few minutes and </a:t>
            </a:r>
            <a:r>
              <a:rPr lang="en-US" dirty="0" smtClean="0"/>
              <a:t>think of two or three </a:t>
            </a:r>
            <a:r>
              <a:rPr lang="en-US" dirty="0"/>
              <a:t>actions you will take to minimize the negative aspects of transitioning to your new job. </a:t>
            </a:r>
          </a:p>
          <a:p>
            <a:pPr marL="228600" lvl="0" indent="-228600">
              <a:buFont typeface="+mj-lt"/>
              <a:buAutoNum type="arabicPeriod" startAt="5"/>
            </a:pPr>
            <a:r>
              <a:rPr lang="en-US" dirty="0"/>
              <a:t>Now, let’s share some of your ideas with the rest of the group. </a:t>
            </a:r>
          </a:p>
        </p:txBody>
      </p:sp>
      <p:sp>
        <p:nvSpPr>
          <p:cNvPr id="16" name="Text Placeholder 4"/>
          <p:cNvSpPr txBox="1">
            <a:spLocks/>
          </p:cNvSpPr>
          <p:nvPr/>
        </p:nvSpPr>
        <p:spPr bwMode="gray">
          <a:xfrm>
            <a:off x="800608" y="6224344"/>
            <a:ext cx="3906545" cy="1088275"/>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228600" lvl="0" indent="-228600">
              <a:buFont typeface="+mj-lt"/>
              <a:buAutoNum type="arabicPeriod" startAt="8"/>
            </a:pPr>
            <a:r>
              <a:rPr lang="en-US" dirty="0"/>
              <a:t>We’re committed to making your experience a positive one, and we recognize that the hospital has a large role to play in easing your transition. Let me tell you about some of the resources we’ll provide over the next several months. </a:t>
            </a:r>
            <a:r>
              <a:rPr lang="en-US" i="1" dirty="0"/>
              <a:t>[List your institution’s resources.] </a:t>
            </a:r>
            <a:endParaRPr lang="en-US" dirty="0"/>
          </a:p>
          <a:p>
            <a:pPr marL="228600" lvl="0" indent="-228600">
              <a:buFont typeface="+mj-lt"/>
              <a:buAutoNum type="arabicPeriod" startAt="8"/>
            </a:pPr>
            <a:r>
              <a:rPr lang="en-US" dirty="0"/>
              <a:t>Finally, I want to let you know that I and other senior leaders care about your experience as an employee, and my door is always open to hear your concerns. You also have </a:t>
            </a:r>
            <a:r>
              <a:rPr lang="en-US" dirty="0" smtClean="0"/>
              <a:t>two great support resources </a:t>
            </a:r>
            <a:r>
              <a:rPr lang="en-US" dirty="0"/>
              <a:t>in your mentors and in [</a:t>
            </a:r>
            <a:r>
              <a:rPr lang="en-US" i="1" dirty="0"/>
              <a:t>HR </a:t>
            </a:r>
            <a:r>
              <a:rPr lang="en-US" i="1" dirty="0" smtClean="0"/>
              <a:t>new-hire </a:t>
            </a:r>
            <a:r>
              <a:rPr lang="en-US" i="1" dirty="0"/>
              <a:t>contact</a:t>
            </a:r>
            <a:r>
              <a:rPr lang="en-US" dirty="0"/>
              <a:t>], and </a:t>
            </a:r>
            <a:r>
              <a:rPr lang="en-US" dirty="0" smtClean="0"/>
              <a:t>they are always </a:t>
            </a:r>
            <a:r>
              <a:rPr lang="en-US" dirty="0"/>
              <a:t>available if you need to talk. </a:t>
            </a:r>
          </a:p>
        </p:txBody>
      </p:sp>
      <p:sp>
        <p:nvSpPr>
          <p:cNvPr id="21" name="Rectangle 20"/>
          <p:cNvSpPr/>
          <p:nvPr/>
        </p:nvSpPr>
        <p:spPr bwMode="gray">
          <a:xfrm>
            <a:off x="716386" y="5779631"/>
            <a:ext cx="6599224"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100" b="1" dirty="0">
                <a:solidFill>
                  <a:schemeClr val="tx1"/>
                </a:solidFill>
              </a:rPr>
              <a:t>Hospital </a:t>
            </a:r>
            <a:r>
              <a:rPr lang="en-US" sz="1100" b="1" dirty="0" smtClean="0">
                <a:solidFill>
                  <a:schemeClr val="tx1"/>
                </a:solidFill>
              </a:rPr>
              <a:t>Resources</a:t>
            </a:r>
            <a:endParaRPr lang="en-US" sz="1100" b="1" dirty="0">
              <a:solidFill>
                <a:schemeClr val="tx1"/>
              </a:solidFill>
            </a:endParaRPr>
          </a:p>
        </p:txBody>
      </p:sp>
      <p:sp>
        <p:nvSpPr>
          <p:cNvPr id="22" name="Rectangle 21"/>
          <p:cNvSpPr/>
          <p:nvPr/>
        </p:nvSpPr>
        <p:spPr bwMode="gray">
          <a:xfrm>
            <a:off x="716385" y="3706188"/>
            <a:ext cx="6599225"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100" b="1" dirty="0" smtClean="0">
                <a:solidFill>
                  <a:schemeClr val="tx1"/>
                </a:solidFill>
              </a:rPr>
              <a:t>Personal Coping</a:t>
            </a:r>
            <a:endParaRPr lang="en-US" sz="1100" b="1" dirty="0">
              <a:solidFill>
                <a:schemeClr val="tx1"/>
              </a:solidFill>
            </a:endParaRPr>
          </a:p>
        </p:txBody>
      </p:sp>
      <p:sp>
        <p:nvSpPr>
          <p:cNvPr id="23" name="Rectangle 22"/>
          <p:cNvSpPr/>
          <p:nvPr/>
        </p:nvSpPr>
        <p:spPr bwMode="gray">
          <a:xfrm>
            <a:off x="716385" y="1753061"/>
            <a:ext cx="6599226"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100" b="1" dirty="0" smtClean="0">
                <a:solidFill>
                  <a:schemeClr val="tx1"/>
                </a:solidFill>
              </a:rPr>
              <a:t>The Ideal First Year</a:t>
            </a:r>
            <a:endParaRPr lang="en-US" sz="1100" b="1" dirty="0">
              <a:solidFill>
                <a:schemeClr val="tx1"/>
              </a:solidFill>
            </a:endParaRPr>
          </a:p>
        </p:txBody>
      </p:sp>
      <p:sp>
        <p:nvSpPr>
          <p:cNvPr id="17" name="Rectangle 16"/>
          <p:cNvSpPr/>
          <p:nvPr/>
        </p:nvSpPr>
        <p:spPr bwMode="gray">
          <a:xfrm>
            <a:off x="5137484" y="2196742"/>
            <a:ext cx="2178126" cy="923330"/>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defTabSz="640080">
              <a:spcBef>
                <a:spcPts val="500"/>
              </a:spcBef>
            </a:pPr>
            <a:r>
              <a:rPr lang="en-US" sz="900" dirty="0">
                <a:solidFill>
                  <a:srgbClr val="333E48"/>
                </a:solidFill>
              </a:rPr>
              <a:t>The executive should encourage participants to envision potential challenges they might face in the coming year. If conversation is lagging, they can prompt the group with some of the </a:t>
            </a:r>
            <a:r>
              <a:rPr lang="en-US" sz="900" dirty="0" smtClean="0">
                <a:solidFill>
                  <a:srgbClr val="333E48"/>
                </a:solidFill>
              </a:rPr>
              <a:t>potential challenges </a:t>
            </a:r>
            <a:r>
              <a:rPr lang="en-US" sz="900" dirty="0">
                <a:solidFill>
                  <a:srgbClr val="333E48"/>
                </a:solidFill>
              </a:rPr>
              <a:t>here.</a:t>
            </a:r>
          </a:p>
        </p:txBody>
      </p:sp>
      <p:sp>
        <p:nvSpPr>
          <p:cNvPr id="24" name="Isosceles Triangle 23"/>
          <p:cNvSpPr/>
          <p:nvPr/>
        </p:nvSpPr>
        <p:spPr bwMode="gray">
          <a:xfrm rot="5400000" flipH="1">
            <a:off x="5067773" y="2259484"/>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5" name="Rectangle 24"/>
          <p:cNvSpPr/>
          <p:nvPr/>
        </p:nvSpPr>
        <p:spPr bwMode="gray">
          <a:xfrm>
            <a:off x="5137484" y="4166868"/>
            <a:ext cx="2178126" cy="507831"/>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defTabSz="640080">
              <a:spcBef>
                <a:spcPts val="500"/>
              </a:spcBef>
            </a:pPr>
            <a:r>
              <a:rPr lang="en-US" sz="900" dirty="0">
                <a:solidFill>
                  <a:srgbClr val="333E48"/>
                </a:solidFill>
              </a:rPr>
              <a:t>The goal of this section is to help new employees identify actions to overcome the anticipated challenges.</a:t>
            </a:r>
          </a:p>
        </p:txBody>
      </p:sp>
      <p:sp>
        <p:nvSpPr>
          <p:cNvPr id="26" name="Isosceles Triangle 25"/>
          <p:cNvSpPr/>
          <p:nvPr/>
        </p:nvSpPr>
        <p:spPr bwMode="gray">
          <a:xfrm rot="5400000" flipH="1">
            <a:off x="5067773" y="4221654"/>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7" name="Rectangle 26"/>
          <p:cNvSpPr/>
          <p:nvPr/>
        </p:nvSpPr>
        <p:spPr bwMode="gray">
          <a:xfrm>
            <a:off x="5137484" y="6224344"/>
            <a:ext cx="2178126" cy="923330"/>
          </a:xfrm>
          <a:prstGeom prst="rect">
            <a:avLst/>
          </a:prstGeom>
          <a:solidFill>
            <a:schemeClr val="bg1"/>
          </a:solid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spAutoFit/>
          </a:bodyPr>
          <a:lstStyle/>
          <a:p>
            <a:pPr defTabSz="640080">
              <a:spcBef>
                <a:spcPts val="500"/>
              </a:spcBef>
            </a:pPr>
            <a:r>
              <a:rPr lang="en-US" sz="900" dirty="0">
                <a:solidFill>
                  <a:srgbClr val="333E48"/>
                </a:solidFill>
              </a:rPr>
              <a:t>Executives should emphasize their institution’s commitment to retaining employees and </a:t>
            </a:r>
            <a:r>
              <a:rPr lang="en-US" sz="900" dirty="0" smtClean="0">
                <a:solidFill>
                  <a:srgbClr val="333E48"/>
                </a:solidFill>
              </a:rPr>
              <a:t>mention any </a:t>
            </a:r>
            <a:r>
              <a:rPr lang="en-US" sz="900" dirty="0">
                <a:solidFill>
                  <a:srgbClr val="333E48"/>
                </a:solidFill>
              </a:rPr>
              <a:t>resources provided through the clinical department or through HR to ease the first-year transition.</a:t>
            </a:r>
          </a:p>
        </p:txBody>
      </p:sp>
      <p:sp>
        <p:nvSpPr>
          <p:cNvPr id="28" name="Isosceles Triangle 27"/>
          <p:cNvSpPr/>
          <p:nvPr/>
        </p:nvSpPr>
        <p:spPr bwMode="gray">
          <a:xfrm rot="5400000" flipH="1">
            <a:off x="5067773" y="6282641"/>
            <a:ext cx="139422" cy="120191"/>
          </a:xfrm>
          <a:prstGeom prst="triangle">
            <a:avLst/>
          </a:prstGeom>
          <a:solidFill>
            <a:schemeClr val="accent6"/>
          </a:solid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1771106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2EEB13-0FC9-452E-80D5-E1DEFDBA84BB}"/>
</file>

<file path=customXml/itemProps2.xml><?xml version="1.0" encoding="utf-8"?>
<ds:datastoreItem xmlns:ds="http://schemas.openxmlformats.org/officeDocument/2006/customXml" ds:itemID="{69696084-EB28-40A9-A7EB-28A98E5BA4AB}"/>
</file>

<file path=docProps/app.xml><?xml version="1.0" encoding="utf-8"?>
<Properties xmlns="http://schemas.openxmlformats.org/officeDocument/2006/extended-properties" xmlns:vt="http://schemas.openxmlformats.org/officeDocument/2006/docPropsVTypes">
  <Template>AB3 Portrait Standard 010118</Template>
  <TotalTime>0</TotalTime>
  <Words>739</Words>
  <Application>Microsoft Office PowerPoint</Application>
  <PresentationFormat>Custom</PresentationFormat>
  <Paragraphs>28</Paragraphs>
  <Slides>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AB3 Portrait Standard</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2018-04-16T19:09:35Z</dcterms:modified>
</cp:coreProperties>
</file>