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Layouts/slideLayout20.xml" ContentType="application/vnd.openxmlformats-officedocument.presentationml.slideLayout+xml"/>
  <Override PartName="/ppt/slideLayouts/slideLayout19.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7.xml" ContentType="application/vnd.openxmlformats-officedocument.presentationml.slideLayout+xml"/>
  <Override PartName="/ppt/slideLayouts/slideLayout13.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ppt/tags/tag1.xml" ContentType="application/vnd.openxmlformats-officedocument.presentationml.tags+xml"/>
  <Override PartName="/docProps/core.xml" ContentType="application/vnd.openxmlformats-package.core-properties+xml"/>
  <Override PartName="/ppt/tags/tag2.xml" ContentType="application/vnd.openxmlformats-officedocument.presentationml.tags+xml"/>
  <Override PartName="/ppt/tags/tag3.xml" ContentType="application/vnd.openxmlformats-officedocument.presentationml.tag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5"/>
  </p:notesMasterIdLst>
  <p:handoutMasterIdLst>
    <p:handoutMasterId r:id="rId6"/>
  </p:handoutMasterIdLst>
  <p:sldIdLst>
    <p:sldId id="304" r:id="rId2"/>
    <p:sldId id="305" r:id="rId3"/>
    <p:sldId id="306" r:id="rId4"/>
  </p:sldIdLst>
  <p:sldSz cx="7772400" cy="10058400"/>
  <p:notesSz cx="7102475" cy="9369425"/>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951" userDrawn="1">
          <p15:clr>
            <a:srgbClr val="A4A3A4"/>
          </p15:clr>
        </p15:guide>
        <p15:guide id="2"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39" autoAdjust="0"/>
    <p:restoredTop sz="86455" autoAdjust="0"/>
  </p:normalViewPr>
  <p:slideViewPr>
    <p:cSldViewPr snapToGrid="0">
      <p:cViewPr varScale="1">
        <p:scale>
          <a:sx n="63" d="100"/>
          <a:sy n="63" d="100"/>
        </p:scale>
        <p:origin x="2688" y="90"/>
      </p:cViewPr>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83" d="100"/>
          <a:sy n="83" d="100"/>
        </p:scale>
        <p:origin x="-3816" y="-78"/>
      </p:cViewPr>
      <p:guideLst>
        <p:guide orient="horz" pos="2951"/>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commentAuthors" Target="commentAuthors.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4023093" y="0"/>
            <a:ext cx="3077739" cy="468472"/>
          </a:xfrm>
          <a:prstGeom prst="rect">
            <a:avLst/>
          </a:prstGeom>
        </p:spPr>
        <p:txBody>
          <a:bodyPr vert="horz" lIns="94119" tIns="47060" rIns="94119" bIns="47060" rtlCol="0"/>
          <a:lstStyle>
            <a:lvl1pPr algn="r">
              <a:defRPr sz="1200"/>
            </a:lvl1pPr>
          </a:lstStyle>
          <a:p>
            <a:fld id="{C8A44135-346D-4984-992A-2748774C843D}" type="datetimeFigureOut">
              <a:rPr lang="en-US" smtClean="0">
                <a:latin typeface="Arial" panose="020B0604020202020204" pitchFamily="34" charset="0"/>
              </a:rPr>
              <a:pPr/>
              <a:t>4/16/2018</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1" y="8899328"/>
            <a:ext cx="3077739" cy="468472"/>
          </a:xfrm>
          <a:prstGeom prst="rect">
            <a:avLst/>
          </a:prstGeom>
        </p:spPr>
        <p:txBody>
          <a:bodyPr vert="horz" lIns="94119" tIns="47060" rIns="94119" bIns="4706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4023093" y="8899328"/>
            <a:ext cx="3077739" cy="468472"/>
          </a:xfrm>
          <a:prstGeom prst="rect">
            <a:avLst/>
          </a:prstGeom>
        </p:spPr>
        <p:txBody>
          <a:bodyPr vert="horz" lIns="94119" tIns="47060" rIns="94119" bIns="47060"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2749569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68472"/>
          </a:xfrm>
          <a:prstGeom prst="rect">
            <a:avLst/>
          </a:prstGeom>
        </p:spPr>
        <p:txBody>
          <a:bodyPr vert="horz" lIns="94119" tIns="47060" rIns="94119" bIns="47060"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4023093" y="0"/>
            <a:ext cx="3077739" cy="468472"/>
          </a:xfrm>
          <a:prstGeom prst="rect">
            <a:avLst/>
          </a:prstGeom>
        </p:spPr>
        <p:txBody>
          <a:bodyPr vert="horz" lIns="94119" tIns="47060" rIns="94119" bIns="47060" rtlCol="0"/>
          <a:lstStyle>
            <a:lvl1pPr algn="r">
              <a:defRPr sz="1200">
                <a:latin typeface="Arial" panose="020B0604020202020204" pitchFamily="34" charset="0"/>
              </a:defRPr>
            </a:lvl1pPr>
          </a:lstStyle>
          <a:p>
            <a:fld id="{69A07C00-4D30-4D5D-9A03-C91B9C1FD54F}" type="datetimeFigureOut">
              <a:rPr lang="en-US" smtClean="0"/>
              <a:pPr/>
              <a:t>4/16/2018</a:t>
            </a:fld>
            <a:endParaRPr lang="en-US" dirty="0"/>
          </a:p>
        </p:txBody>
      </p:sp>
      <p:sp>
        <p:nvSpPr>
          <p:cNvPr id="4" name="Slide Image Placeholder 3"/>
          <p:cNvSpPr>
            <a:spLocks noGrp="1" noRot="1" noChangeAspect="1"/>
          </p:cNvSpPr>
          <p:nvPr>
            <p:ph type="sldImg" idx="2"/>
          </p:nvPr>
        </p:nvSpPr>
        <p:spPr>
          <a:xfrm>
            <a:off x="2193925" y="703263"/>
            <a:ext cx="2714625" cy="3513137"/>
          </a:xfrm>
          <a:prstGeom prst="rect">
            <a:avLst/>
          </a:prstGeom>
          <a:noFill/>
          <a:ln w="12700">
            <a:solidFill>
              <a:prstClr val="black"/>
            </a:solidFill>
          </a:ln>
        </p:spPr>
        <p:txBody>
          <a:bodyPr vert="horz" lIns="94119" tIns="47060" rIns="94119" bIns="47060" rtlCol="0" anchor="ctr"/>
          <a:lstStyle/>
          <a:p>
            <a:endParaRPr lang="en-US" dirty="0"/>
          </a:p>
        </p:txBody>
      </p:sp>
      <p:sp>
        <p:nvSpPr>
          <p:cNvPr id="5" name="Notes Placeholder 4"/>
          <p:cNvSpPr>
            <a:spLocks noGrp="1"/>
          </p:cNvSpPr>
          <p:nvPr>
            <p:ph type="body" sz="quarter" idx="3"/>
          </p:nvPr>
        </p:nvSpPr>
        <p:spPr>
          <a:xfrm>
            <a:off x="710248" y="4450477"/>
            <a:ext cx="5681980" cy="4216242"/>
          </a:xfrm>
          <a:prstGeom prst="rect">
            <a:avLst/>
          </a:prstGeom>
        </p:spPr>
        <p:txBody>
          <a:bodyPr vert="horz" lIns="94119" tIns="47060" rIns="94119" bIns="4706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1" y="8899328"/>
            <a:ext cx="3077739" cy="468472"/>
          </a:xfrm>
          <a:prstGeom prst="rect">
            <a:avLst/>
          </a:prstGeom>
        </p:spPr>
        <p:txBody>
          <a:bodyPr vert="horz" lIns="94119" tIns="47060" rIns="94119" bIns="47060"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4023093" y="8899328"/>
            <a:ext cx="3077739" cy="468472"/>
          </a:xfrm>
          <a:prstGeom prst="rect">
            <a:avLst/>
          </a:prstGeom>
        </p:spPr>
        <p:txBody>
          <a:bodyPr vert="horz" lIns="94119" tIns="47060" rIns="94119" bIns="47060"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646733796"/>
      </p:ext>
    </p:extLst>
  </p:cSld>
  <p:clrMap bg1="lt1" tx1="dk1" bg2="lt2" tx2="dk2" accent1="accent1" accent2="accent2" accent3="accent3" accent4="accent4" accent5="accent5" accent6="accent6" hlink="hlink" folHlink="folHlink"/>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22" name="Rectangle 21"/>
          <p:cNvSpPr/>
          <p:nvPr userDrawn="1"/>
        </p:nvSpPr>
        <p:spPr bwMode="gray">
          <a:xfrm>
            <a:off x="457200" y="457200"/>
            <a:ext cx="6858000" cy="401986"/>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spcBef>
                <a:spcPts val="500"/>
              </a:spcBef>
            </a:pPr>
            <a:r>
              <a:rPr lang="en-US" sz="1200" b="1" dirty="0" smtClean="0">
                <a:solidFill>
                  <a:schemeClr val="bg1"/>
                </a:solidFill>
              </a:rPr>
              <a:t>Delete Page </a:t>
            </a:r>
            <a:r>
              <a:rPr lang="en-US" sz="1200" b="1" dirty="0">
                <a:solidFill>
                  <a:schemeClr val="bg1"/>
                </a:solidFill>
              </a:rPr>
              <a:t>A</a:t>
            </a:r>
            <a:r>
              <a:rPr lang="en-US" sz="1200" b="1" dirty="0" smtClean="0">
                <a:solidFill>
                  <a:schemeClr val="bg1"/>
                </a:solidFill>
              </a:rPr>
              <a:t>fter Reading   |   2018</a:t>
            </a:r>
            <a:r>
              <a:rPr lang="en-US" sz="1200" b="1" baseline="0" dirty="0" smtClean="0">
                <a:solidFill>
                  <a:schemeClr val="bg1"/>
                </a:solidFill>
              </a:rPr>
              <a:t> Template Edition</a:t>
            </a:r>
            <a:endParaRPr lang="en-US" sz="1200" b="1" dirty="0" smtClean="0">
              <a:solidFill>
                <a:schemeClr val="bg1"/>
              </a:solidFill>
            </a:endParaRPr>
          </a:p>
        </p:txBody>
      </p:sp>
      <p:sp>
        <p:nvSpPr>
          <p:cNvPr id="23" name="Rectangle 22"/>
          <p:cNvSpPr/>
          <p:nvPr userDrawn="1"/>
        </p:nvSpPr>
        <p:spPr bwMode="gray">
          <a:xfrm>
            <a:off x="457201" y="995529"/>
            <a:ext cx="3239854" cy="8548522"/>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sp>
        <p:nvSpPr>
          <p:cNvPr id="24" name="TextBox 23"/>
          <p:cNvSpPr txBox="1"/>
          <p:nvPr userDrawn="1"/>
        </p:nvSpPr>
        <p:spPr bwMode="gray">
          <a:xfrm>
            <a:off x="730388" y="2924709"/>
            <a:ext cx="3029982" cy="997196"/>
          </a:xfrm>
          <a:prstGeom prst="rect">
            <a:avLst/>
          </a:prstGeom>
          <a:noFill/>
        </p:spPr>
        <p:txBody>
          <a:bodyPr wrap="square" lIns="0" tIns="0" rIns="0" bIns="0" rtlCol="0">
            <a:spAutoFit/>
          </a:bodyPr>
          <a:lstStyle/>
          <a:p>
            <a:pPr>
              <a:lnSpc>
                <a:spcPct val="90000"/>
              </a:lnSpc>
              <a:spcBef>
                <a:spcPts val="500"/>
              </a:spcBef>
            </a:pPr>
            <a:r>
              <a:rPr lang="en-US" sz="4200" b="1" dirty="0" smtClean="0">
                <a:solidFill>
                  <a:schemeClr val="bg1"/>
                </a:solidFill>
              </a:rPr>
              <a:t>Standard</a:t>
            </a:r>
            <a:r>
              <a:rPr lang="en-US" sz="4200" dirty="0" smtClean="0">
                <a:solidFill>
                  <a:schemeClr val="bg1"/>
                </a:solidFill>
              </a:rPr>
              <a:t> </a:t>
            </a:r>
            <a:r>
              <a:rPr lang="en-US" sz="3000" dirty="0" smtClean="0">
                <a:solidFill>
                  <a:schemeClr val="bg1"/>
                </a:solidFill>
              </a:rPr>
              <a:t>Portrait</a:t>
            </a:r>
          </a:p>
        </p:txBody>
      </p:sp>
      <p:cxnSp>
        <p:nvCxnSpPr>
          <p:cNvPr id="25" name="Straight Connector 24"/>
          <p:cNvCxnSpPr/>
          <p:nvPr userDrawn="1"/>
        </p:nvCxnSpPr>
        <p:spPr bwMode="gray">
          <a:xfrm>
            <a:off x="730389" y="4200063"/>
            <a:ext cx="296666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userDrawn="1"/>
        </p:nvSpPr>
        <p:spPr bwMode="gray">
          <a:xfrm>
            <a:off x="730388" y="4788384"/>
            <a:ext cx="2457128" cy="492443"/>
          </a:xfrm>
          <a:prstGeom prst="rect">
            <a:avLst/>
          </a:prstGeom>
          <a:noFill/>
        </p:spPr>
        <p:txBody>
          <a:bodyPr wrap="square" lIns="0" tIns="0" rIns="0" bIns="0" rtlCol="0">
            <a:spAutoFit/>
          </a:bodyPr>
          <a:lstStyle/>
          <a:p>
            <a:pPr>
              <a:spcBef>
                <a:spcPts val="500"/>
              </a:spcBef>
            </a:pPr>
            <a:r>
              <a:rPr lang="en-US" sz="1600" dirty="0" smtClean="0">
                <a:solidFill>
                  <a:schemeClr val="bg1"/>
                </a:solidFill>
              </a:rPr>
              <a:t>Long documents that have a cover:</a:t>
            </a:r>
          </a:p>
        </p:txBody>
      </p:sp>
      <p:sp>
        <p:nvSpPr>
          <p:cNvPr id="27" name="TextBox 26"/>
          <p:cNvSpPr txBox="1"/>
          <p:nvPr userDrawn="1"/>
        </p:nvSpPr>
        <p:spPr bwMode="gray">
          <a:xfrm>
            <a:off x="900540" y="5493268"/>
            <a:ext cx="1344839" cy="161326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400" dirty="0" smtClean="0">
                <a:solidFill>
                  <a:schemeClr val="bg1"/>
                </a:solidFill>
              </a:rPr>
              <a:t>Studies</a:t>
            </a:r>
          </a:p>
          <a:p>
            <a:pPr marL="112713" indent="-112713">
              <a:spcBef>
                <a:spcPts val="500"/>
              </a:spcBef>
              <a:buFont typeface="Arial" panose="020B0604020202020204" pitchFamily="34" charset="0"/>
              <a:buChar char="•"/>
            </a:pPr>
            <a:r>
              <a:rPr lang="en-US" sz="1400" dirty="0" smtClean="0">
                <a:solidFill>
                  <a:schemeClr val="bg1"/>
                </a:solidFill>
              </a:rPr>
              <a:t>White papers</a:t>
            </a:r>
          </a:p>
          <a:p>
            <a:pPr marL="112713" indent="-112713">
              <a:spcBef>
                <a:spcPts val="500"/>
              </a:spcBef>
              <a:buFont typeface="Arial" panose="020B0604020202020204" pitchFamily="34" charset="0"/>
              <a:buChar char="•"/>
            </a:pPr>
            <a:r>
              <a:rPr lang="en-US" sz="1400" dirty="0" smtClean="0">
                <a:solidFill>
                  <a:schemeClr val="bg1"/>
                </a:solidFill>
              </a:rPr>
              <a:t>Research</a:t>
            </a:r>
          </a:p>
          <a:p>
            <a:pPr marL="112713" indent="-112713">
              <a:spcBef>
                <a:spcPts val="500"/>
              </a:spcBef>
              <a:buFont typeface="Arial" panose="020B0604020202020204" pitchFamily="34" charset="0"/>
              <a:buChar char="•"/>
            </a:pPr>
            <a:r>
              <a:rPr lang="en-US" sz="1400" dirty="0" smtClean="0">
                <a:solidFill>
                  <a:schemeClr val="bg1"/>
                </a:solidFill>
              </a:rPr>
              <a:t>Toolkits</a:t>
            </a:r>
          </a:p>
          <a:p>
            <a:pPr marL="112713" indent="-112713">
              <a:spcBef>
                <a:spcPts val="500"/>
              </a:spcBef>
              <a:buFont typeface="Arial" panose="020B0604020202020204" pitchFamily="34" charset="0"/>
              <a:buChar char="•"/>
            </a:pPr>
            <a:r>
              <a:rPr lang="en-US" sz="1400" dirty="0" smtClean="0">
                <a:solidFill>
                  <a:schemeClr val="bg1"/>
                </a:solidFill>
              </a:rPr>
              <a:t>Manuals</a:t>
            </a:r>
          </a:p>
          <a:p>
            <a:pPr marL="112713" indent="-112713">
              <a:spcBef>
                <a:spcPts val="500"/>
              </a:spcBef>
              <a:buFont typeface="Arial" panose="020B0604020202020204" pitchFamily="34" charset="0"/>
              <a:buChar char="•"/>
            </a:pPr>
            <a:r>
              <a:rPr lang="en-US" sz="1400" dirty="0" smtClean="0">
                <a:solidFill>
                  <a:schemeClr val="bg1"/>
                </a:solidFill>
              </a:rPr>
              <a:t>Assessments</a:t>
            </a:r>
          </a:p>
        </p:txBody>
      </p:sp>
      <p:sp>
        <p:nvSpPr>
          <p:cNvPr id="28" name="Text Placeholder 7"/>
          <p:cNvSpPr txBox="1">
            <a:spLocks/>
          </p:cNvSpPr>
          <p:nvPr userDrawn="1"/>
        </p:nvSpPr>
        <p:spPr bwMode="gray">
          <a:xfrm>
            <a:off x="730387" y="7531618"/>
            <a:ext cx="2841487" cy="702756"/>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marL="0" indent="0" algn="l">
              <a:spcBef>
                <a:spcPts val="2400"/>
              </a:spcBef>
              <a:buNone/>
            </a:pPr>
            <a:r>
              <a:rPr lang="en-US" sz="1300" b="1" dirty="0">
                <a:solidFill>
                  <a:schemeClr val="bg1"/>
                </a:solidFill>
              </a:rPr>
              <a:t>Need help? </a:t>
            </a:r>
            <a:endParaRPr lang="en-US" sz="1300" b="1" dirty="0" smtClean="0">
              <a:solidFill>
                <a:schemeClr val="bg1"/>
              </a:solidFill>
            </a:endParaRPr>
          </a:p>
          <a:p>
            <a:pPr marL="0" indent="0" algn="l">
              <a:spcBef>
                <a:spcPts val="800"/>
              </a:spcBef>
              <a:buNone/>
            </a:pPr>
            <a:r>
              <a:rPr lang="en-US" sz="1300" dirty="0" smtClean="0">
                <a:solidFill>
                  <a:schemeClr val="bg1"/>
                </a:solidFill>
              </a:rPr>
              <a:t>Visit </a:t>
            </a:r>
            <a:r>
              <a:rPr lang="en-US" sz="1300" b="1" dirty="0" smtClean="0">
                <a:solidFill>
                  <a:schemeClr val="bg1"/>
                </a:solidFill>
              </a:rPr>
              <a:t>portals.advisory.com/</a:t>
            </a:r>
            <a:r>
              <a:rPr lang="en-US" sz="1300" b="1" dirty="0" err="1" smtClean="0">
                <a:solidFill>
                  <a:schemeClr val="bg1"/>
                </a:solidFill>
              </a:rPr>
              <a:t>dss</a:t>
            </a:r>
            <a:r>
              <a:rPr lang="en-US" sz="1300" dirty="0" smtClean="0">
                <a:solidFill>
                  <a:schemeClr val="bg1"/>
                </a:solidFill>
              </a:rPr>
              <a:t> </a:t>
            </a:r>
            <a:r>
              <a:rPr lang="en-US" sz="1300" dirty="0">
                <a:solidFill>
                  <a:schemeClr val="bg1"/>
                </a:solidFill>
              </a:rPr>
              <a:t>or email </a:t>
            </a:r>
            <a:r>
              <a:rPr lang="en-US" sz="1300" b="1" dirty="0" smtClean="0">
                <a:solidFill>
                  <a:schemeClr val="bg1"/>
                </a:solidFill>
              </a:rPr>
              <a:t>DSS_Requests@advisory.com</a:t>
            </a:r>
            <a:endParaRPr lang="en-US" sz="1300" b="1" dirty="0">
              <a:solidFill>
                <a:schemeClr val="bg1"/>
              </a:solidFill>
            </a:endParaRPr>
          </a:p>
        </p:txBody>
      </p:sp>
      <p:sp>
        <p:nvSpPr>
          <p:cNvPr id="29" name="TextBox 28"/>
          <p:cNvSpPr txBox="1"/>
          <p:nvPr userDrawn="1"/>
        </p:nvSpPr>
        <p:spPr bwMode="gray">
          <a:xfrm>
            <a:off x="5206449" y="5375939"/>
            <a:ext cx="2113935" cy="123111"/>
          </a:xfrm>
          <a:prstGeom prst="rect">
            <a:avLst/>
          </a:prstGeom>
          <a:noFill/>
        </p:spPr>
        <p:txBody>
          <a:bodyPr wrap="square" lIns="0" tIns="0" rIns="0" bIns="0" rtlCol="0">
            <a:spAutoFit/>
          </a:bodyPr>
          <a:lstStyle/>
          <a:p>
            <a:pPr algn="r">
              <a:spcBef>
                <a:spcPts val="500"/>
              </a:spcBef>
            </a:pPr>
            <a:r>
              <a:rPr lang="en-US" sz="800" dirty="0" smtClean="0">
                <a:latin typeface="+mn-lt"/>
                <a:cs typeface="Arial" panose="020B0604020202020204" pitchFamily="34" charset="0"/>
              </a:rPr>
              <a:t>Page </a:t>
            </a:r>
            <a:r>
              <a:rPr lang="en-US" sz="800" dirty="0">
                <a:latin typeface="+mn-lt"/>
                <a:cs typeface="Arial" panose="020B0604020202020204" pitchFamily="34" charset="0"/>
              </a:rPr>
              <a:t>Size: 8.5ꞌꞌ x 11ꞌꞌ </a:t>
            </a:r>
          </a:p>
        </p:txBody>
      </p:sp>
      <p:pic>
        <p:nvPicPr>
          <p:cNvPr id="30" name="Picture 2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892633" y="6056074"/>
            <a:ext cx="3378588" cy="2175685"/>
          </a:xfrm>
          <a:prstGeom prst="rect">
            <a:avLst/>
          </a:prstGeom>
        </p:spPr>
      </p:pic>
      <p:grpSp>
        <p:nvGrpSpPr>
          <p:cNvPr id="38" name="Group 37"/>
          <p:cNvGrpSpPr/>
          <p:nvPr userDrawn="1"/>
        </p:nvGrpSpPr>
        <p:grpSpPr bwMode="gray">
          <a:xfrm>
            <a:off x="3924821" y="995529"/>
            <a:ext cx="3346400" cy="4295145"/>
            <a:chOff x="2730500" y="2697350"/>
            <a:chExt cx="4419600" cy="5672611"/>
          </a:xfrm>
        </p:grpSpPr>
        <p:pic>
          <p:nvPicPr>
            <p:cNvPr id="39" name="Picture 38"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882900" y="2849750"/>
              <a:ext cx="4267200" cy="5520211"/>
            </a:xfrm>
            <a:prstGeom prst="rect">
              <a:avLst/>
            </a:prstGeom>
            <a:ln w="12700">
              <a:solidFill>
                <a:schemeClr val="accent3"/>
              </a:solidFill>
            </a:ln>
          </p:spPr>
        </p:pic>
        <p:pic>
          <p:nvPicPr>
            <p:cNvPr id="40" name="Picture 39" descr="Screen Clippi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2730500" y="2697350"/>
              <a:ext cx="4267200" cy="5520211"/>
            </a:xfrm>
            <a:prstGeom prst="rect">
              <a:avLst/>
            </a:prstGeom>
            <a:ln w="12700">
              <a:solidFill>
                <a:schemeClr val="accent3"/>
              </a:solidFill>
            </a:ln>
          </p:spPr>
        </p:pic>
      </p:grpSp>
      <p:sp>
        <p:nvSpPr>
          <p:cNvPr id="43" name="Rectangle 42"/>
          <p:cNvSpPr/>
          <p:nvPr userDrawn="1"/>
        </p:nvSpPr>
        <p:spPr bwMode="gray">
          <a:xfrm>
            <a:off x="303213" y="1589773"/>
            <a:ext cx="2276103" cy="740693"/>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endParaRPr>
          </a:p>
        </p:txBody>
      </p:sp>
      <p:pic>
        <p:nvPicPr>
          <p:cNvPr id="44" name="Picture 4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577988" y="1589774"/>
            <a:ext cx="1941620" cy="740692"/>
          </a:xfrm>
          <a:prstGeom prst="rect">
            <a:avLst/>
          </a:prstGeom>
        </p:spPr>
      </p:pic>
    </p:spTree>
    <p:extLst>
      <p:ext uri="{BB962C8B-B14F-4D97-AF65-F5344CB8AC3E}">
        <p14:creationId xmlns:p14="http://schemas.microsoft.com/office/powerpoint/2010/main" val="249739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cxnSp>
        <p:nvCxnSpPr>
          <p:cNvPr id="23" name="Straight Connector 22"/>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9" name="Text Placeholder 4"/>
          <p:cNvSpPr>
            <a:spLocks noGrp="1"/>
          </p:cNvSpPr>
          <p:nvPr>
            <p:ph type="body" sz="quarter" idx="25" hasCustomPrompt="1"/>
          </p:nvPr>
        </p:nvSpPr>
        <p:spPr bwMode="gray">
          <a:xfrm>
            <a:off x="457200" y="1135856"/>
            <a:ext cx="6858412"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10"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1" name="Text Placeholder 6"/>
          <p:cNvSpPr>
            <a:spLocks noGrp="1"/>
          </p:cNvSpPr>
          <p:nvPr>
            <p:ph type="body" sz="quarter" idx="27"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2" name="Text Placeholder 6"/>
          <p:cNvSpPr>
            <a:spLocks noGrp="1"/>
          </p:cNvSpPr>
          <p:nvPr>
            <p:ph type="body" sz="quarter" idx="28"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Tree>
  </p:cSld>
  <p:clrMapOvr>
    <a:masterClrMapping/>
  </p:clrMapOvr>
  <p:extLst mod="1">
    <p:ext uri="{DCECCB84-F9BA-43D5-87BE-67443E8EF086}">
      <p15:sldGuideLst xmlns:p15="http://schemas.microsoft.com/office/powerpoint/2012/main">
        <p15:guide id="1" orient="horz" pos="656" userDrawn="1">
          <p15:clr>
            <a:srgbClr val="FBAE40"/>
          </p15:clr>
        </p15:guide>
        <p15:guide id="2" orient="horz" pos="716"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Top and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979564"/>
          </a:xfrm>
        </p:spPr>
        <p:txBody>
          <a:bodyPr>
            <a:no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6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5" name="Text Placeholder 4"/>
          <p:cNvSpPr>
            <a:spLocks noGrp="1"/>
          </p:cNvSpPr>
          <p:nvPr>
            <p:ph type="body" sz="quarter" idx="37" hasCustomPrompt="1"/>
          </p:nvPr>
        </p:nvSpPr>
        <p:spPr bwMode="gray">
          <a:xfrm>
            <a:off x="713581" y="7253618"/>
            <a:ext cx="5943600" cy="1311962"/>
          </a:xfrm>
        </p:spPr>
        <p:txBody>
          <a:bodyPr>
            <a:noAutofit/>
          </a:bodyPr>
          <a:lstStyle>
            <a:lvl1pPr marL="0" indent="0">
              <a:lnSpc>
                <a:spcPct val="110000"/>
              </a:lnSpc>
              <a:spcBef>
                <a:spcPts val="800"/>
              </a:spcBef>
              <a:buNone/>
              <a:defRPr baseline="0">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DO NOT ALTER BOX PLACEMENT OR WIDTH            Section Text – Arial 10pt Regular. Click to add MAX NUMBER OF LINES IS 12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3115047"/>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6901856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userDrawn="1">
          <p15:clr>
            <a:srgbClr val="FBAE40"/>
          </p15:clr>
        </p15:guide>
        <p15:guide id="0" orient="horz" pos="716" userDrawn="1">
          <p15:clr>
            <a:srgbClr val="FBAE40"/>
          </p15:clr>
        </p15:guide>
        <p15:guide id="3" orient="horz" pos="656"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Top">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1743572"/>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5102768"/>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723370575"/>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457611" y="1135856"/>
            <a:ext cx="6858000" cy="230832"/>
          </a:xfrm>
        </p:spPr>
        <p:txBody>
          <a:bodyPr/>
          <a:lstStyle>
            <a:lvl1pPr marL="0" indent="0">
              <a:spcBef>
                <a:spcPts val="0"/>
              </a:spcBef>
              <a:buNone/>
              <a:defRPr sz="1500">
                <a:solidFill>
                  <a:schemeClr val="accent3"/>
                </a:solidFill>
              </a:defRPr>
            </a:lvl1pPr>
          </a:lstStyle>
          <a:p>
            <a:pPr lvl="0"/>
            <a:r>
              <a:rPr lang="en-US" dirty="0" smtClean="0"/>
              <a:t>Page Subtitle – Arial 15pt Regular, Use Title Case</a:t>
            </a:r>
          </a:p>
        </p:txBody>
      </p:sp>
      <p:sp>
        <p:nvSpPr>
          <p:cNvPr id="14" name="Text Placeholder 7"/>
          <p:cNvSpPr>
            <a:spLocks noGrp="1"/>
          </p:cNvSpPr>
          <p:nvPr>
            <p:ph type="body" sz="quarter" idx="29" hasCustomPrompt="1"/>
          </p:nvPr>
        </p:nvSpPr>
        <p:spPr bwMode="gray">
          <a:xfrm>
            <a:off x="457612" y="458112"/>
            <a:ext cx="2926080" cy="138499"/>
          </a:xfrm>
        </p:spPr>
        <p:txBody>
          <a:bodyPr/>
          <a:lstStyle>
            <a:lvl1pPr marL="0" indent="0">
              <a:spcBef>
                <a:spcPts val="0"/>
              </a:spcBef>
              <a:buNone/>
              <a:defRPr sz="900" baseline="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Arial 9pt Regular, Use Title Case</a:t>
            </a:r>
          </a:p>
        </p:txBody>
      </p:sp>
      <p:sp>
        <p:nvSpPr>
          <p:cNvPr id="3" name="Text Placeholder 2"/>
          <p:cNvSpPr>
            <a:spLocks noGrp="1"/>
          </p:cNvSpPr>
          <p:nvPr>
            <p:ph type="body" sz="quarter" idx="36" hasCustomPrompt="1"/>
          </p:nvPr>
        </p:nvSpPr>
        <p:spPr bwMode="gray">
          <a:xfrm>
            <a:off x="713581" y="5899759"/>
            <a:ext cx="5943600" cy="3046988"/>
          </a:xfrm>
        </p:spPr>
        <p:txBody>
          <a:bodyPr>
            <a:spAutoFit/>
          </a:bodyPr>
          <a:lstStyle>
            <a:lvl1pPr marL="0" marR="0" indent="0" algn="l" defTabSz="1018879" rtl="0" eaLnBrk="1" fontAlgn="auto" latinLnBrk="0" hangingPunct="1">
              <a:lnSpc>
                <a:spcPct val="110000"/>
              </a:lnSpc>
              <a:spcBef>
                <a:spcPts val="800"/>
              </a:spcBef>
              <a:spcAft>
                <a:spcPts val="0"/>
              </a:spcAft>
              <a:buClrTx/>
              <a:buSzTx/>
              <a:buFont typeface="Arial" pitchFamily="34" charset="0"/>
              <a:buNone/>
              <a:tabLst/>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marL="0" marR="0" lvl="0" indent="0" algn="l" defTabSz="1018879" rtl="0" eaLnBrk="1" fontAlgn="auto" latinLnBrk="0" hangingPunct="1">
              <a:lnSpc>
                <a:spcPct val="110000"/>
              </a:lnSpc>
              <a:spcBef>
                <a:spcPts val="800"/>
              </a:spcBef>
              <a:spcAft>
                <a:spcPts val="0"/>
              </a:spcAft>
              <a:buClrTx/>
              <a:buSzTx/>
              <a:buFont typeface="Arial" pitchFamily="34" charset="0"/>
              <a:buNone/>
              <a:tabLst/>
              <a:defRPr/>
            </a:pPr>
            <a:r>
              <a:rPr lang="en-US" dirty="0" smtClean="0"/>
              <a:t>DO NOT ALTER BOX PLACEMENT OR WIDTH           Section Text – Arial 10pt Regular. Click to add MAX NUMBER OF LINES IS 18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7" name="Picture Placeholder 6"/>
          <p:cNvSpPr>
            <a:spLocks noGrp="1"/>
          </p:cNvSpPr>
          <p:nvPr>
            <p:ph type="pic" sz="quarter" idx="38" hasCustomPrompt="1"/>
          </p:nvPr>
        </p:nvSpPr>
        <p:spPr bwMode="gray">
          <a:xfrm>
            <a:off x="713581" y="1743869"/>
            <a:ext cx="5760720" cy="379476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5962299" y="9321156"/>
            <a:ext cx="1353312" cy="230832"/>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457199" y="9398101"/>
            <a:ext cx="2615184" cy="153888"/>
          </a:xfrm>
        </p:spPr>
        <p:txBody>
          <a:bodyPr anchor="b" anchorCtr="0"/>
          <a:lstStyle>
            <a:lvl1pPr marL="91440" indent="-91440">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457611" y="729525"/>
            <a:ext cx="6858000" cy="307777"/>
          </a:xfrm>
        </p:spPr>
        <p:txBody>
          <a:bodyPr/>
          <a:lstStyle>
            <a:lvl1pPr>
              <a:defRPr/>
            </a:lvl1pPr>
          </a:lstStyle>
          <a:p>
            <a:r>
              <a:rPr lang="en-US" dirty="0" smtClean="0"/>
              <a:t>Page Title – Arial 20pt Regular, Use Title Case</a:t>
            </a:r>
            <a:endParaRPr lang="en-US" dirty="0"/>
          </a:p>
        </p:txBody>
      </p:sp>
      <p:cxnSp>
        <p:nvCxnSpPr>
          <p:cNvPr id="12" name="Straight Connector 11"/>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31231485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97">
          <p15:clr>
            <a:srgbClr val="FBAE40"/>
          </p15:clr>
        </p15:guide>
        <p15:guide id="2" pos="449">
          <p15:clr>
            <a:srgbClr val="FBAE40"/>
          </p15:clr>
        </p15:guide>
        <p15:guide id="3" orient="horz" pos="716">
          <p15:clr>
            <a:srgbClr val="FBAE40"/>
          </p15:clr>
        </p15:guide>
        <p15:guide id="4" orient="horz" pos="656">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13" name="Straight Connector 12"/>
          <p:cNvCxnSpPr/>
          <p:nvPr userDrawn="1"/>
        </p:nvCxnSpPr>
        <p:spPr bwMode="gray">
          <a:xfrm>
            <a:off x="2329643" y="1285874"/>
            <a:ext cx="0" cy="7896226"/>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9"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0" name="Text Placeholder 4"/>
          <p:cNvSpPr>
            <a:spLocks noGrp="1"/>
          </p:cNvSpPr>
          <p:nvPr>
            <p:ph type="body" sz="quarter" idx="25" hasCustomPrompt="1"/>
          </p:nvPr>
        </p:nvSpPr>
        <p:spPr bwMode="gray">
          <a:xfrm>
            <a:off x="2466975" y="1285874"/>
            <a:ext cx="4851400"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1" name="Text Placeholder 4"/>
          <p:cNvSpPr>
            <a:spLocks noGrp="1"/>
          </p:cNvSpPr>
          <p:nvPr>
            <p:ph type="body" sz="quarter" idx="26" hasCustomPrompt="1"/>
          </p:nvPr>
        </p:nvSpPr>
        <p:spPr bwMode="gray">
          <a:xfrm>
            <a:off x="457200" y="457994"/>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23" name="Text Placeholder 3"/>
          <p:cNvSpPr>
            <a:spLocks noGrp="1"/>
          </p:cNvSpPr>
          <p:nvPr>
            <p:ph type="body" sz="quarter" idx="48" hasCustomPrompt="1"/>
          </p:nvPr>
        </p:nvSpPr>
        <p:spPr bwMode="gray">
          <a:xfrm>
            <a:off x="460188" y="1285874"/>
            <a:ext cx="1828800" cy="7896226"/>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6" name="Text Placeholder 6"/>
          <p:cNvSpPr>
            <a:spLocks noGrp="1"/>
          </p:cNvSpPr>
          <p:nvPr>
            <p:ph type="body" sz="quarter" idx="49"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7" name="Text Placeholder 6"/>
          <p:cNvSpPr>
            <a:spLocks noGrp="1"/>
          </p:cNvSpPr>
          <p:nvPr>
            <p:ph type="body" sz="quarter" idx="50" hasCustomPrompt="1"/>
          </p:nvPr>
        </p:nvSpPr>
        <p:spPr bwMode="gray">
          <a:xfrm>
            <a:off x="457200"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1" name="Straight Connector 10"/>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pos="1551" userDrawn="1">
          <p15:clr>
            <a:srgbClr val="FBAE40"/>
          </p15:clr>
        </p15:guide>
        <p15:guide id="4" orient="horz" pos="5786"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 Standard Two Slides">
    <p:spTree>
      <p:nvGrpSpPr>
        <p:cNvPr id="1" name=""/>
        <p:cNvGrpSpPr/>
        <p:nvPr/>
      </p:nvGrpSpPr>
      <p:grpSpPr>
        <a:xfrm>
          <a:off x="0" y="0"/>
          <a:ext cx="0" cy="0"/>
          <a:chOff x="0" y="0"/>
          <a:chExt cx="0" cy="0"/>
        </a:xfrm>
      </p:grpSpPr>
      <p:cxnSp>
        <p:nvCxnSpPr>
          <p:cNvPr id="17" name="Straight Connector 16"/>
          <p:cNvCxnSpPr/>
          <p:nvPr userDrawn="1"/>
        </p:nvCxnSpPr>
        <p:spPr bwMode="gray">
          <a:xfrm>
            <a:off x="2329643" y="1279525"/>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6" name="Title 1"/>
          <p:cNvSpPr>
            <a:spLocks noGrp="1"/>
          </p:cNvSpPr>
          <p:nvPr>
            <p:ph type="title" hasCustomPrompt="1"/>
          </p:nvPr>
        </p:nvSpPr>
        <p:spPr bwMode="gray">
          <a:xfrm>
            <a:off x="457612" y="729525"/>
            <a:ext cx="6858000" cy="307777"/>
          </a:xfrm>
        </p:spPr>
        <p:txBody>
          <a:bodyPr/>
          <a:lstStyle>
            <a:lvl1pPr>
              <a:defRPr/>
            </a:lvl1pPr>
          </a:lstStyle>
          <a:p>
            <a:r>
              <a:rPr lang="en-US" dirty="0" smtClean="0"/>
              <a:t>Page Title – Arial 20pt Regular, Use Title Case</a:t>
            </a:r>
            <a:endParaRPr lang="en-US" dirty="0"/>
          </a:p>
        </p:txBody>
      </p:sp>
      <p:sp>
        <p:nvSpPr>
          <p:cNvPr id="27" name="Text Placeholder 4"/>
          <p:cNvSpPr>
            <a:spLocks noGrp="1"/>
          </p:cNvSpPr>
          <p:nvPr>
            <p:ph type="body" sz="quarter" idx="25" hasCustomPrompt="1"/>
          </p:nvPr>
        </p:nvSpPr>
        <p:spPr bwMode="gray">
          <a:xfrm>
            <a:off x="2462213" y="1284041"/>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29" name="Text Placeholder 4"/>
          <p:cNvSpPr>
            <a:spLocks noGrp="1"/>
          </p:cNvSpPr>
          <p:nvPr>
            <p:ph type="body" sz="quarter" idx="26" hasCustomPrompt="1"/>
          </p:nvPr>
        </p:nvSpPr>
        <p:spPr bwMode="gray">
          <a:xfrm>
            <a:off x="457612"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33" name="Text Placeholder 4"/>
          <p:cNvSpPr>
            <a:spLocks noGrp="1"/>
          </p:cNvSpPr>
          <p:nvPr>
            <p:ph type="body" sz="quarter" idx="53" hasCustomPrompt="1"/>
          </p:nvPr>
        </p:nvSpPr>
        <p:spPr bwMode="gray">
          <a:xfrm>
            <a:off x="2462213" y="1531691"/>
            <a:ext cx="4858034"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sp>
        <p:nvSpPr>
          <p:cNvPr id="36" name="Text Placeholder 3"/>
          <p:cNvSpPr>
            <a:spLocks noGrp="1"/>
          </p:cNvSpPr>
          <p:nvPr>
            <p:ph type="body" sz="quarter" idx="54" hasCustomPrompt="1"/>
          </p:nvPr>
        </p:nvSpPr>
        <p:spPr bwMode="gray">
          <a:xfrm>
            <a:off x="460188" y="1284677"/>
            <a:ext cx="1828800" cy="3708901"/>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37" name="Text Placeholder 4"/>
          <p:cNvSpPr>
            <a:spLocks noGrp="1"/>
          </p:cNvSpPr>
          <p:nvPr>
            <p:ph type="body" sz="quarter" idx="55" hasCustomPrompt="1"/>
          </p:nvPr>
        </p:nvSpPr>
        <p:spPr bwMode="gray">
          <a:xfrm>
            <a:off x="2462213" y="5463667"/>
            <a:ext cx="4853399"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Use Title Case</a:t>
            </a:r>
          </a:p>
        </p:txBody>
      </p:sp>
      <p:sp>
        <p:nvSpPr>
          <p:cNvPr id="39" name="Text Placeholder 4"/>
          <p:cNvSpPr>
            <a:spLocks noGrp="1"/>
          </p:cNvSpPr>
          <p:nvPr>
            <p:ph type="body" sz="quarter" idx="56" hasCustomPrompt="1"/>
          </p:nvPr>
        </p:nvSpPr>
        <p:spPr bwMode="gray">
          <a:xfrm>
            <a:off x="2462213" y="5711317"/>
            <a:ext cx="4853399" cy="184666"/>
          </a:xfrm>
        </p:spPr>
        <p:txBody>
          <a:bodyPr/>
          <a:lstStyle>
            <a:lvl1pPr marL="0" indent="0">
              <a:spcBef>
                <a:spcPts val="0"/>
              </a:spcBef>
              <a:buNone/>
              <a:defRPr sz="1200" i="1">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Sub-Subtitle – Arial 12pt Regular Italic, Use Title Case</a:t>
            </a:r>
          </a:p>
        </p:txBody>
      </p:sp>
      <p:cxnSp>
        <p:nvCxnSpPr>
          <p:cNvPr id="40" name="Straight Connector 39"/>
          <p:cNvCxnSpPr/>
          <p:nvPr userDrawn="1"/>
        </p:nvCxnSpPr>
        <p:spPr bwMode="gray">
          <a:xfrm>
            <a:off x="2329643" y="5463667"/>
            <a:ext cx="0" cy="3721608"/>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1" name="Text Placeholder 3"/>
          <p:cNvSpPr>
            <a:spLocks noGrp="1"/>
          </p:cNvSpPr>
          <p:nvPr>
            <p:ph type="body" sz="quarter" idx="57" hasCustomPrompt="1"/>
          </p:nvPr>
        </p:nvSpPr>
        <p:spPr bwMode="gray">
          <a:xfrm>
            <a:off x="457612" y="5463667"/>
            <a:ext cx="1828800" cy="3721608"/>
          </a:xfrm>
        </p:spPr>
        <p:txBody>
          <a:bodyPr>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44" name="Text Placeholder 6"/>
          <p:cNvSpPr>
            <a:spLocks noGrp="1"/>
          </p:cNvSpPr>
          <p:nvPr>
            <p:ph type="body" sz="quarter" idx="58" hasCustomPrompt="1"/>
          </p:nvPr>
        </p:nvSpPr>
        <p:spPr bwMode="gray">
          <a:xfrm>
            <a:off x="5961888" y="9321156"/>
            <a:ext cx="1353312" cy="230832"/>
          </a:xfrm>
        </p:spPr>
        <p:txBody>
          <a:bodyPr rIns="0" bIns="0" anchor="b" anchorCtr="0"/>
          <a:lstStyle>
            <a:lvl1pPr marL="0" indent="0">
              <a:spcBef>
                <a:spcPts val="0"/>
              </a:spcBef>
              <a:buNone/>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45" name="Text Placeholder 6"/>
          <p:cNvSpPr>
            <a:spLocks noGrp="1"/>
          </p:cNvSpPr>
          <p:nvPr>
            <p:ph type="body" sz="quarter" idx="59" hasCustomPrompt="1"/>
          </p:nvPr>
        </p:nvSpPr>
        <p:spPr bwMode="gray">
          <a:xfrm>
            <a:off x="457612" y="9398100"/>
            <a:ext cx="2615184" cy="153888"/>
          </a:xfrm>
        </p:spPr>
        <p:txBody>
          <a:bodyPr lIns="0" rIns="0" bIns="0" anchor="b" anchorCtr="0"/>
          <a:lstStyle>
            <a:lvl1pPr marL="91440" indent="-91440">
              <a:spcBef>
                <a:spcPts val="100"/>
              </a:spcBef>
              <a:buFont typeface="+mj-lt"/>
              <a:buAutoNum type="arabicParenR"/>
              <a:defRPr sz="500"/>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cxnSp>
        <p:nvCxnSpPr>
          <p:cNvPr id="16" name="Straight Connector 15"/>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extLst mod="1">
    <p:ext uri="{DCECCB84-F9BA-43D5-87BE-67443E8EF086}">
      <p15:sldGuideLst xmlns:p15="http://schemas.microsoft.com/office/powerpoint/2012/main">
        <p15:guide id="1" orient="horz" pos="654" userDrawn="1">
          <p15:clr>
            <a:srgbClr val="FBAE40"/>
          </p15:clr>
        </p15:guide>
        <p15:guide id="2" orient="horz" pos="808" userDrawn="1">
          <p15:clr>
            <a:srgbClr val="FBAE40"/>
          </p15:clr>
        </p15:guide>
        <p15:guide id="3" orient="horz" pos="3440" userDrawn="1">
          <p15:clr>
            <a:srgbClr val="FBAE40"/>
          </p15:clr>
        </p15:guide>
        <p15:guide id="4" pos="1551" userDrawn="1">
          <p15:clr>
            <a:srgbClr val="FBAE40"/>
          </p15:clr>
        </p15:guide>
        <p15:guide id="5" orient="horz" pos="5786" userDrawn="1">
          <p15:clr>
            <a:srgbClr val="FBAE40"/>
          </p15:clr>
        </p15:guide>
        <p15:guide id="6" orient="horz" pos="3149"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9" name="Straight Connector 18"/>
          <p:cNvCxnSpPr/>
          <p:nvPr userDrawn="1"/>
        </p:nvCxnSpPr>
        <p:spPr bwMode="gray">
          <a:xfrm>
            <a:off x="2462213" y="1066294"/>
            <a:ext cx="48545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ext Placeholder 2"/>
          <p:cNvSpPr>
            <a:spLocks noGrp="1"/>
          </p:cNvSpPr>
          <p:nvPr>
            <p:ph type="body" sz="quarter" idx="47" hasCustomPrompt="1"/>
          </p:nvPr>
        </p:nvSpPr>
        <p:spPr bwMode="gray">
          <a:xfrm>
            <a:off x="458788" y="458112"/>
            <a:ext cx="1874520" cy="9093876"/>
          </a:xfrm>
          <a:ln w="19050">
            <a:solidFill>
              <a:schemeClr val="accent3"/>
            </a:solidFill>
            <a:miter lim="800000"/>
          </a:ln>
        </p:spPr>
        <p:txBody>
          <a:bodyPr lIns="137160" tIns="137160" rIns="137160" bIns="137160">
            <a:noAutofit/>
          </a:bodyPr>
          <a:lstStyle>
            <a:lvl1pPr marL="0" indent="0">
              <a:buNone/>
              <a:defRPr sz="1100" b="1">
                <a:solidFill>
                  <a:schemeClr val="accent3"/>
                </a:solidFill>
              </a:defRPr>
            </a:lvl1pPr>
            <a:lvl2pPr marL="112713" indent="0">
              <a:buNone/>
              <a:defRPr sz="1100" b="1">
                <a:solidFill>
                  <a:schemeClr val="accent3"/>
                </a:solidFill>
              </a:defRPr>
            </a:lvl2pPr>
            <a:lvl3pPr marL="230187" indent="0">
              <a:buNone/>
              <a:defRPr sz="1100" b="1">
                <a:solidFill>
                  <a:schemeClr val="accent3"/>
                </a:solidFill>
              </a:defRPr>
            </a:lvl3pPr>
            <a:lvl4pPr marL="342900" indent="0">
              <a:buNone/>
              <a:defRPr sz="1100" b="1">
                <a:solidFill>
                  <a:schemeClr val="accent3"/>
                </a:solidFill>
              </a:defRPr>
            </a:lvl4pPr>
            <a:lvl5pPr marL="458787" indent="0">
              <a:buNone/>
              <a:defRPr sz="1100" b="1">
                <a:solidFill>
                  <a:schemeClr val="accent3"/>
                </a:solidFill>
              </a:defRPr>
            </a:lvl5pPr>
          </a:lstStyle>
          <a:p>
            <a:pPr lvl="0"/>
            <a:r>
              <a:rPr lang="en-US" dirty="0" smtClean="0"/>
              <a:t>Box Title – Arial 11pt</a:t>
            </a:r>
          </a:p>
        </p:txBody>
      </p:sp>
      <p:sp>
        <p:nvSpPr>
          <p:cNvPr id="13" name="Title 1"/>
          <p:cNvSpPr>
            <a:spLocks noGrp="1"/>
          </p:cNvSpPr>
          <p:nvPr>
            <p:ph type="title" hasCustomPrompt="1"/>
          </p:nvPr>
        </p:nvSpPr>
        <p:spPr bwMode="gray">
          <a:xfrm>
            <a:off x="2462213" y="729525"/>
            <a:ext cx="4858034" cy="307777"/>
          </a:xfrm>
        </p:spPr>
        <p:txBody>
          <a:bodyPr/>
          <a:lstStyle>
            <a:lvl1pPr>
              <a:defRPr baseline="0"/>
            </a:lvl1pPr>
          </a:lstStyle>
          <a:p>
            <a:r>
              <a:rPr lang="en-US" dirty="0" smtClean="0"/>
              <a:t>Page Title – Arial 20pt Regular, Title Case</a:t>
            </a:r>
            <a:endParaRPr lang="en-US" dirty="0"/>
          </a:p>
        </p:txBody>
      </p:sp>
      <p:sp>
        <p:nvSpPr>
          <p:cNvPr id="14" name="Text Placeholder 4"/>
          <p:cNvSpPr>
            <a:spLocks noGrp="1"/>
          </p:cNvSpPr>
          <p:nvPr>
            <p:ph type="body" sz="quarter" idx="25" hasCustomPrompt="1"/>
          </p:nvPr>
        </p:nvSpPr>
        <p:spPr bwMode="gray">
          <a:xfrm>
            <a:off x="2462213" y="1130579"/>
            <a:ext cx="4858034" cy="230832"/>
          </a:xfrm>
        </p:spPr>
        <p:txBody>
          <a:bodyPr/>
          <a:lstStyle>
            <a:lvl1pPr marL="0" indent="0">
              <a:spcBef>
                <a:spcPts val="0"/>
              </a:spcBef>
              <a:buNone/>
              <a:defRPr sz="15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Page Subtitle – Arial 15pt Regular, Title Case</a:t>
            </a:r>
          </a:p>
        </p:txBody>
      </p:sp>
      <p:sp>
        <p:nvSpPr>
          <p:cNvPr id="16" name="Text Placeholder 4"/>
          <p:cNvSpPr>
            <a:spLocks noGrp="1"/>
          </p:cNvSpPr>
          <p:nvPr>
            <p:ph type="body" sz="quarter" idx="26" hasCustomPrompt="1"/>
          </p:nvPr>
        </p:nvSpPr>
        <p:spPr bwMode="gray">
          <a:xfrm>
            <a:off x="2462213" y="458112"/>
            <a:ext cx="2926080" cy="138499"/>
          </a:xfrm>
        </p:spPr>
        <p:txBody>
          <a:bodyPr/>
          <a:lstStyle>
            <a:lvl1pPr marL="0" indent="0">
              <a:spcBef>
                <a:spcPts val="0"/>
              </a:spcBef>
              <a:buNone/>
              <a:defRPr sz="900">
                <a:solidFill>
                  <a:schemeClr val="tx1"/>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Top Kicker – Arial 9pt Regular, Use Title Case</a:t>
            </a:r>
          </a:p>
        </p:txBody>
      </p:sp>
      <p:sp>
        <p:nvSpPr>
          <p:cNvPr id="17" name="Text Placeholder 4"/>
          <p:cNvSpPr>
            <a:spLocks noGrp="1"/>
          </p:cNvSpPr>
          <p:nvPr>
            <p:ph type="body" sz="quarter" idx="48" hasCustomPrompt="1"/>
          </p:nvPr>
        </p:nvSpPr>
        <p:spPr bwMode="gray">
          <a:xfrm>
            <a:off x="458788" y="744538"/>
            <a:ext cx="1874520" cy="8807450"/>
          </a:xfrm>
        </p:spPr>
        <p:txBody>
          <a:bodyPr lIns="137160" tIns="137160" rIns="137160" bIns="137160">
            <a:noAutofit/>
          </a:bodyPr>
          <a:lstStyle>
            <a:lvl1pPr marL="0" indent="0">
              <a:lnSpc>
                <a:spcPct val="110000"/>
              </a:lnSpc>
              <a:spcBef>
                <a:spcPts val="800"/>
              </a:spcBef>
              <a:buNone/>
              <a:defRPr/>
            </a:lvl1pPr>
            <a:lvl2pPr marL="112713" indent="0">
              <a:lnSpc>
                <a:spcPct val="110000"/>
              </a:lnSpc>
              <a:spcBef>
                <a:spcPts val="800"/>
              </a:spcBef>
              <a:buNone/>
              <a:defRPr/>
            </a:lvl2pPr>
            <a:lvl3pPr marL="230187" indent="0">
              <a:lnSpc>
                <a:spcPct val="110000"/>
              </a:lnSpc>
              <a:spcBef>
                <a:spcPts val="800"/>
              </a:spcBef>
              <a:buNone/>
              <a:defRPr/>
            </a:lvl3pPr>
            <a:lvl4pPr marL="342900" indent="0">
              <a:lnSpc>
                <a:spcPct val="110000"/>
              </a:lnSpc>
              <a:spcBef>
                <a:spcPts val="800"/>
              </a:spcBef>
              <a:buNone/>
              <a:defRPr/>
            </a:lvl4pPr>
            <a:lvl5pPr marL="458787" indent="0">
              <a:lnSpc>
                <a:spcPct val="110000"/>
              </a:lnSpc>
              <a:spcBef>
                <a:spcPts val="800"/>
              </a:spcBef>
              <a:buNone/>
              <a:defRPr/>
            </a:lvl5pPr>
          </a:lstStyle>
          <a:p>
            <a:pPr lvl="0"/>
            <a:r>
              <a:rPr lang="en-US" dirty="0" smtClean="0"/>
              <a:t>Body Text – Arial 10pt Regular.</a:t>
            </a:r>
            <a:br>
              <a:rPr lang="en-US" dirty="0" smtClean="0"/>
            </a:br>
            <a:r>
              <a:rPr lang="en-US" dirty="0" smtClean="0"/>
              <a:t>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a:t>
            </a:r>
          </a:p>
        </p:txBody>
      </p:sp>
      <p:sp>
        <p:nvSpPr>
          <p:cNvPr id="25" name="Text Placeholder 6"/>
          <p:cNvSpPr>
            <a:spLocks noGrp="1"/>
          </p:cNvSpPr>
          <p:nvPr>
            <p:ph type="body" sz="quarter" idx="50" hasCustomPrompt="1"/>
          </p:nvPr>
        </p:nvSpPr>
        <p:spPr bwMode="gray">
          <a:xfrm>
            <a:off x="2462213" y="9321156"/>
            <a:ext cx="1701284" cy="230832"/>
          </a:xfrm>
        </p:spPr>
        <p:txBody>
          <a:bodyPr anchor="b"/>
          <a:lstStyle>
            <a:lvl1pPr marL="91440" indent="-91440">
              <a:spcBef>
                <a:spcPts val="100"/>
              </a:spcBef>
              <a:buFont typeface="+mj-lt"/>
              <a:buAutoNum type="arabicParenR"/>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2" name="Text Placeholder 6"/>
          <p:cNvSpPr>
            <a:spLocks noGrp="1"/>
          </p:cNvSpPr>
          <p:nvPr>
            <p:ph type="body" sz="quarter" idx="49" hasCustomPrompt="1"/>
          </p:nvPr>
        </p:nvSpPr>
        <p:spPr bwMode="gray">
          <a:xfrm>
            <a:off x="5961888" y="9321156"/>
            <a:ext cx="1353312" cy="230832"/>
          </a:xfrm>
        </p:spPr>
        <p:txBody>
          <a:bodyPr anchor="b"/>
          <a:lstStyle>
            <a:lvl1pPr marL="0" indent="0">
              <a:spcBef>
                <a:spcPts val="0"/>
              </a:spcBef>
              <a:buNone/>
              <a:defRPr sz="500"/>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Tree>
  </p:cSld>
  <p:clrMapOvr>
    <a:masterClrMapping/>
  </p:clrMapOvr>
  <p:extLst mod="1">
    <p:ext uri="{DCECCB84-F9BA-43D5-87BE-67443E8EF086}">
      <p15:sldGuideLst xmlns:p15="http://schemas.microsoft.com/office/powerpoint/2012/main">
        <p15:guide id="1" pos="1551" userDrawn="1">
          <p15:clr>
            <a:srgbClr val="FBAE40"/>
          </p15:clr>
        </p15:guide>
        <p15:guide id="2" orient="horz" pos="655" userDrawn="1">
          <p15:clr>
            <a:srgbClr val="FBAE40"/>
          </p15:clr>
        </p15:guide>
        <p15:guide id="3" orient="horz" pos="712"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age: with Footer">
    <p:bg bwMode="gray">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lank Pag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71508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ack Cover: DC">
    <p:spTree>
      <p:nvGrpSpPr>
        <p:cNvPr id="1" name=""/>
        <p:cNvGrpSpPr/>
        <p:nvPr/>
      </p:nvGrpSpPr>
      <p:grpSpPr>
        <a:xfrm>
          <a:off x="0" y="0"/>
          <a:ext cx="0" cy="0"/>
          <a:chOff x="0" y="0"/>
          <a:chExt cx="0" cy="0"/>
        </a:xfrm>
      </p:grpSpPr>
      <p:sp>
        <p:nvSpPr>
          <p:cNvPr id="2" name="Rectangle 1">
            <a:hlinkClick r:id="rId2"/>
          </p:cNvPr>
          <p:cNvSpPr/>
          <p:nvPr userDrawn="1"/>
        </p:nvSpPr>
        <p:spPr bwMode="gray">
          <a:xfrm>
            <a:off x="382385" y="9049789"/>
            <a:ext cx="49543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9" name="Group 8"/>
          <p:cNvGrpSpPr/>
          <p:nvPr userDrawn="1"/>
        </p:nvGrpSpPr>
        <p:grpSpPr bwMode="gray">
          <a:xfrm>
            <a:off x="455426" y="9148513"/>
            <a:ext cx="5746136" cy="532222"/>
            <a:chOff x="381609" y="3980285"/>
            <a:chExt cx="5746136" cy="532222"/>
          </a:xfrm>
        </p:grpSpPr>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12" name="Straight Connector 11"/>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2445 M Street NW, Washington DC 20037</a:t>
              </a:r>
            </a:p>
            <a:p>
              <a:pPr algn="l">
                <a:lnSpc>
                  <a:spcPct val="100000"/>
                </a:lnSpc>
                <a:spcBef>
                  <a:spcPts val="0"/>
                </a:spcBef>
              </a:pPr>
              <a:r>
                <a:rPr lang="en-US" sz="1050" b="0" dirty="0" smtClean="0">
                  <a:solidFill>
                    <a:schemeClr val="tx1"/>
                  </a:solidFill>
                </a:rPr>
                <a:t>P 202.266.5600 </a:t>
              </a:r>
              <a:r>
                <a:rPr lang="en-US" sz="900" dirty="0" smtClean="0"/>
                <a:t>│</a:t>
              </a:r>
              <a:r>
                <a:rPr lang="en-US" sz="1050" b="0" dirty="0" smtClean="0">
                  <a:solidFill>
                    <a:schemeClr val="tx1"/>
                  </a:solidFill>
                </a:rPr>
                <a:t> F 202.266.5700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5" name="Text Placeholder 4"/>
          <p:cNvSpPr>
            <a:spLocks noGrp="1"/>
          </p:cNvSpPr>
          <p:nvPr userDrawn="1">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4" name="Straight Connector 3"/>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3303400"/>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ack Cover: London">
    <p:spTree>
      <p:nvGrpSpPr>
        <p:cNvPr id="1" name=""/>
        <p:cNvGrpSpPr/>
        <p:nvPr/>
      </p:nvGrpSpPr>
      <p:grpSpPr>
        <a:xfrm>
          <a:off x="0" y="0"/>
          <a:ext cx="0" cy="0"/>
          <a:chOff x="0" y="0"/>
          <a:chExt cx="0" cy="0"/>
        </a:xfrm>
      </p:grpSpPr>
      <p:sp>
        <p:nvSpPr>
          <p:cNvPr id="10" name="Rectangle 9">
            <a:hlinkClick r:id="rId2"/>
          </p:cNvPr>
          <p:cNvSpPr/>
          <p:nvPr userDrawn="1"/>
        </p:nvSpPr>
        <p:spPr bwMode="gray">
          <a:xfrm>
            <a:off x="382385" y="9049789"/>
            <a:ext cx="5868786" cy="687186"/>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6" name="Group 5"/>
          <p:cNvGrpSpPr/>
          <p:nvPr userDrawn="1"/>
        </p:nvGrpSpPr>
        <p:grpSpPr bwMode="gray">
          <a:xfrm>
            <a:off x="455426" y="9148513"/>
            <a:ext cx="5746136" cy="532222"/>
            <a:chOff x="381609" y="3980285"/>
            <a:chExt cx="5746136" cy="532222"/>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8" name="Straight Connector 7"/>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50" b="0" dirty="0" smtClean="0">
                  <a:solidFill>
                    <a:schemeClr val="tx1"/>
                  </a:solidFill>
                </a:rPr>
                <a:t>Third Floor,</a:t>
              </a:r>
              <a:r>
                <a:rPr lang="en-US" sz="1050" b="0" baseline="0" dirty="0" smtClean="0">
                  <a:solidFill>
                    <a:schemeClr val="tx1"/>
                  </a:solidFill>
                </a:rPr>
                <a:t> Melbourne House, 46 </a:t>
              </a:r>
              <a:r>
                <a:rPr lang="en-US" sz="1050" b="0" baseline="0" dirty="0" err="1" smtClean="0">
                  <a:solidFill>
                    <a:schemeClr val="tx1"/>
                  </a:solidFill>
                </a:rPr>
                <a:t>Aldwych</a:t>
              </a:r>
              <a:r>
                <a:rPr lang="en-US" sz="1050" b="0" baseline="0" dirty="0" smtClean="0">
                  <a:solidFill>
                    <a:schemeClr val="tx1"/>
                  </a:solidFill>
                </a:rPr>
                <a:t>, London WC2B 4LL, UK</a:t>
              </a:r>
              <a:endParaRPr lang="en-US" sz="1050" b="0" dirty="0" smtClean="0">
                <a:solidFill>
                  <a:schemeClr val="tx1"/>
                </a:solidFill>
              </a:endParaRPr>
            </a:p>
            <a:p>
              <a:pPr algn="l">
                <a:lnSpc>
                  <a:spcPct val="100000"/>
                </a:lnSpc>
                <a:spcBef>
                  <a:spcPts val="0"/>
                </a:spcBef>
              </a:pPr>
              <a:r>
                <a:rPr lang="en-US" sz="1050" b="0" dirty="0" smtClean="0">
                  <a:solidFill>
                    <a:schemeClr val="tx1"/>
                  </a:solidFill>
                </a:rPr>
                <a:t>P +44</a:t>
              </a:r>
              <a:r>
                <a:rPr lang="en-US" sz="1050" b="0" baseline="0" dirty="0" smtClean="0">
                  <a:solidFill>
                    <a:schemeClr val="tx1"/>
                  </a:solidFill>
                </a:rPr>
                <a:t> (0) 203 100 6800</a:t>
              </a:r>
              <a:r>
                <a:rPr lang="en-US" sz="1050" b="0" dirty="0" smtClean="0">
                  <a:solidFill>
                    <a:schemeClr val="tx1"/>
                  </a:solidFill>
                </a:rPr>
                <a:t> </a:t>
              </a:r>
              <a:r>
                <a:rPr lang="en-US" sz="900" dirty="0" smtClean="0"/>
                <a:t>│</a:t>
              </a:r>
              <a:r>
                <a:rPr lang="en-US" sz="1050" b="0" dirty="0" smtClean="0">
                  <a:solidFill>
                    <a:schemeClr val="tx1"/>
                  </a:solidFill>
                </a:rPr>
                <a:t> F +44</a:t>
              </a:r>
              <a:r>
                <a:rPr lang="en-US" sz="1050" b="0" baseline="0" dirty="0" smtClean="0">
                  <a:solidFill>
                    <a:schemeClr val="tx1"/>
                  </a:solidFill>
                </a:rPr>
                <a:t> (0) 203 318 3069</a:t>
              </a:r>
              <a:r>
                <a:rPr lang="en-US" sz="1050" b="0" dirty="0" smtClean="0">
                  <a:solidFill>
                    <a:schemeClr val="tx1"/>
                  </a:solidFill>
                </a:rPr>
                <a:t> </a:t>
              </a:r>
              <a:r>
                <a:rPr lang="en-US" sz="900" dirty="0" smtClean="0"/>
                <a:t>│</a:t>
              </a:r>
              <a:r>
                <a:rPr lang="en-US" sz="1050" b="0" dirty="0" smtClean="0">
                  <a:solidFill>
                    <a:schemeClr val="tx1"/>
                  </a:solidFill>
                </a:rPr>
                <a:t> </a:t>
              </a:r>
              <a:r>
                <a:rPr lang="en-US" sz="1050" b="1" dirty="0" smtClean="0">
                  <a:solidFill>
                    <a:schemeClr val="tx1"/>
                  </a:solidFill>
                </a:rPr>
                <a:t>advisory.com</a:t>
              </a: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7" name="Text Placeholder 6"/>
          <p:cNvSpPr>
            <a:spLocks noGrp="1"/>
          </p:cNvSpPr>
          <p:nvPr userDrawn="1">
            <p:ph type="body" sz="quarter" idx="59" hasCustomPrompt="1"/>
          </p:nvPr>
        </p:nvSpPr>
        <p:spPr bwMode="gray">
          <a:xfrm>
            <a:off x="1102099"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5" name="Straight Connector 14"/>
          <p:cNvCxnSpPr/>
          <p:nvPr userDrawn="1"/>
        </p:nvCxnSpPr>
        <p:spPr bwMode="gray">
          <a:xfrm>
            <a:off x="1095375" y="6047030"/>
            <a:ext cx="5872163"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3807301"/>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Research Cover: Lock-up">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cxnSp>
        <p:nvCxnSpPr>
          <p:cNvPr id="33" name="Straight Connector 32"/>
          <p:cNvCxnSpPr/>
          <p:nvPr userDrawn="1"/>
        </p:nvCxnSpPr>
        <p:spPr bwMode="gray">
          <a:xfrm>
            <a:off x="2333050" y="682524"/>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2" name="Text Placeholder 4"/>
          <p:cNvSpPr>
            <a:spLocks noGrp="1"/>
          </p:cNvSpPr>
          <p:nvPr>
            <p:ph type="body" sz="quarter" idx="57" hasCustomPrompt="1"/>
          </p:nvPr>
        </p:nvSpPr>
        <p:spPr bwMode="gray">
          <a:xfrm>
            <a:off x="2465384"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Program Name Appears Here Identically to Official Lock-up</a:t>
            </a:r>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5"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7" name="TextBox 26"/>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28" name="TextBox 27"/>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29" name="TextBox 28"/>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0" name="TextBox 29"/>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
        <p:nvSpPr>
          <p:cNvPr id="31" name="TextBox 30"/>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Tree>
    <p:extLst>
      <p:ext uri="{BB962C8B-B14F-4D97-AF65-F5344CB8AC3E}">
        <p14:creationId xmlns:p14="http://schemas.microsoft.com/office/powerpoint/2010/main" val="253848302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Research Cover: Logo">
    <p:spTree>
      <p:nvGrpSpPr>
        <p:cNvPr id="1" name=""/>
        <p:cNvGrpSpPr/>
        <p:nvPr/>
      </p:nvGrpSpPr>
      <p:grpSpPr>
        <a:xfrm>
          <a:off x="0" y="0"/>
          <a:ext cx="0" cy="0"/>
          <a:chOff x="0" y="0"/>
          <a:chExt cx="0" cy="0"/>
        </a:xfrm>
      </p:grpSpPr>
      <p:cxnSp>
        <p:nvCxnSpPr>
          <p:cNvPr id="21" name="Straight Connector 20"/>
          <p:cNvCxnSpPr/>
          <p:nvPr userDrawn="1"/>
        </p:nvCxnSpPr>
        <p:spPr bwMode="gray">
          <a:xfrm>
            <a:off x="627373" y="9396963"/>
            <a:ext cx="6802611" cy="0"/>
          </a:xfrm>
          <a:prstGeom prst="line">
            <a:avLst/>
          </a:prstGeom>
          <a:noFill/>
          <a:ln w="12700" cap="flat" cmpd="sng" algn="ctr">
            <a:solidFill>
              <a:schemeClr val="accent4"/>
            </a:solidFill>
            <a:prstDash val="solid"/>
            <a:miter lim="800000"/>
          </a:ln>
          <a:effectLst/>
        </p:spPr>
      </p:cxnSp>
      <p:pic>
        <p:nvPicPr>
          <p:cNvPr id="34" name="Picture 33"/>
          <p:cNvPicPr/>
          <p:nvPr userDrawn="1"/>
        </p:nvPicPr>
        <p:blipFill>
          <a:blip r:embed="rId2">
            <a:extLst>
              <a:ext uri="{28A0092B-C50C-407E-A947-70E740481C1C}">
                <a14:useLocalDpi xmlns:a14="http://schemas.microsoft.com/office/drawing/2010/main" val="0"/>
              </a:ext>
            </a:extLst>
          </a:blip>
          <a:stretch>
            <a:fillRect/>
          </a:stretch>
        </p:blipFill>
        <p:spPr bwMode="gray">
          <a:xfrm>
            <a:off x="626169" y="682841"/>
            <a:ext cx="1549400" cy="431800"/>
          </a:xfrm>
          <a:prstGeom prst="rect">
            <a:avLst/>
          </a:prstGeom>
        </p:spPr>
      </p:pic>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smtClean="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smtClean="0"/>
              <a:t>Document subtitle – Arial 15pt regular, use sentence case</a:t>
            </a:r>
          </a:p>
        </p:txBody>
      </p:sp>
      <p:pic>
        <p:nvPicPr>
          <p:cNvPr id="36" name="Picture 3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623848" y="9611778"/>
            <a:ext cx="2757005" cy="119207"/>
          </a:xfrm>
          <a:prstGeom prst="rect">
            <a:avLst/>
          </a:prstGeom>
        </p:spPr>
      </p:pic>
      <p:pic>
        <p:nvPicPr>
          <p:cNvPr id="37" name="Picture 3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bwMode="gray">
          <a:xfrm>
            <a:off x="4779168" y="9534848"/>
            <a:ext cx="2660340" cy="239132"/>
          </a:xfrm>
          <a:prstGeom prst="rect">
            <a:avLst/>
          </a:prstGeom>
        </p:spPr>
      </p:pic>
      <p:cxnSp>
        <p:nvCxnSpPr>
          <p:cNvPr id="19" name="Straight Connector 18"/>
          <p:cNvCxnSpPr/>
          <p:nvPr userDrawn="1"/>
        </p:nvCxnSpPr>
        <p:spPr bwMode="gray">
          <a:xfrm>
            <a:off x="1095375" y="6043352"/>
            <a:ext cx="5869782"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smtClean="0"/>
              <a:t>Insert editorial Label</a:t>
            </a:r>
            <a:endParaRPr lang="en-US" dirty="0"/>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smtClean="0"/>
              <a:t>Insert instructional header (i.e., Look inside for)</a:t>
            </a:r>
            <a:endParaRPr lang="en-US" dirty="0"/>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6" name="TextBox 25"/>
          <p:cNvSpPr txBox="1"/>
          <p:nvPr userDrawn="1"/>
        </p:nvSpPr>
        <p:spPr bwMode="gray">
          <a:xfrm>
            <a:off x="7993207" y="3133494"/>
            <a:ext cx="2514005" cy="1923604"/>
          </a:xfrm>
          <a:prstGeom prst="rect">
            <a:avLst/>
          </a:prstGeom>
          <a:noFill/>
        </p:spPr>
        <p:txBody>
          <a:bodyPr wrap="square" lIns="0" tIns="0" rIns="0" bIns="0" rtlCol="0">
            <a:spAutoFit/>
          </a:bodyPr>
          <a:lstStyle/>
          <a:p>
            <a:pPr>
              <a:spcBef>
                <a:spcPts val="500"/>
              </a:spcBef>
            </a:pPr>
            <a:r>
              <a:rPr lang="en-US" sz="2500" dirty="0" smtClean="0"/>
              <a:t>This</a:t>
            </a:r>
            <a:r>
              <a:rPr lang="en-US" sz="2500" baseline="0" dirty="0" smtClean="0"/>
              <a:t> cover</a:t>
            </a:r>
            <a:br>
              <a:rPr lang="en-US" sz="2500" baseline="0" dirty="0" smtClean="0"/>
            </a:br>
            <a:r>
              <a:rPr lang="en-US" sz="2500" baseline="0" dirty="0" smtClean="0"/>
              <a:t>option is strictly for </a:t>
            </a:r>
            <a:r>
              <a:rPr lang="en-US" sz="2500" b="1" baseline="0" dirty="0" smtClean="0"/>
              <a:t>Advisory Board Research </a:t>
            </a:r>
            <a:r>
              <a:rPr lang="en-US" sz="2500" baseline="0" dirty="0" smtClean="0"/>
              <a:t>usage only.</a:t>
            </a:r>
            <a:endParaRPr lang="en-US" sz="2500" dirty="0" smtClean="0"/>
          </a:p>
        </p:txBody>
      </p:sp>
      <p:sp>
        <p:nvSpPr>
          <p:cNvPr id="27" name="Text Placeholder 1"/>
          <p:cNvSpPr txBox="1">
            <a:spLocks/>
          </p:cNvSpPr>
          <p:nvPr userDrawn="1"/>
        </p:nvSpPr>
        <p:spPr bwMode="gray">
          <a:xfrm>
            <a:off x="7909621" y="6059023"/>
            <a:ext cx="2678275" cy="2206149"/>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8" name="TextBox 27"/>
          <p:cNvSpPr txBox="1"/>
          <p:nvPr userDrawn="1"/>
        </p:nvSpPr>
        <p:spPr bwMode="gray">
          <a:xfrm>
            <a:off x="7993208" y="6115037"/>
            <a:ext cx="2121352" cy="400110"/>
          </a:xfrm>
          <a:prstGeom prst="rect">
            <a:avLst/>
          </a:prstGeom>
          <a:noFill/>
        </p:spPr>
        <p:txBody>
          <a:bodyPr wrap="square" lIns="0" tIns="0" rIns="0" bIns="0" rtlCol="0">
            <a:spAutoFit/>
          </a:bodyPr>
          <a:lstStyle/>
          <a:p>
            <a:pPr>
              <a:spcBef>
                <a:spcPts val="500"/>
              </a:spcBef>
            </a:pPr>
            <a:r>
              <a:rPr lang="en-US" sz="1300" b="1" dirty="0" smtClean="0">
                <a:solidFill>
                  <a:schemeClr val="bg1"/>
                </a:solidFill>
              </a:rPr>
              <a:t>Approved Taxonomy for Research Editorial Labels</a:t>
            </a:r>
          </a:p>
        </p:txBody>
      </p:sp>
      <p:sp>
        <p:nvSpPr>
          <p:cNvPr id="29" name="TextBox 28"/>
          <p:cNvSpPr txBox="1"/>
          <p:nvPr userDrawn="1"/>
        </p:nvSpPr>
        <p:spPr bwMode="gray">
          <a:xfrm>
            <a:off x="7993209" y="6707422"/>
            <a:ext cx="1480558"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Research Report</a:t>
            </a:r>
            <a:endParaRPr lang="en-US" sz="1100" b="1" i="1" dirty="0">
              <a:solidFill>
                <a:schemeClr val="bg1"/>
              </a:solidFill>
            </a:endParaRPr>
          </a:p>
        </p:txBody>
      </p:sp>
      <p:sp>
        <p:nvSpPr>
          <p:cNvPr id="30" name="TextBox 29"/>
          <p:cNvSpPr txBox="1"/>
          <p:nvPr userDrawn="1"/>
        </p:nvSpPr>
        <p:spPr bwMode="gray">
          <a:xfrm>
            <a:off x="7993208" y="7284982"/>
            <a:ext cx="1739455" cy="169277"/>
          </a:xfrm>
          <a:prstGeom prst="rect">
            <a:avLst/>
          </a:prstGeom>
          <a:noFill/>
        </p:spPr>
        <p:txBody>
          <a:bodyPr wrap="square" lIns="0" tIns="0" rIns="0" bIns="0" rtlCol="0">
            <a:spAutoFit/>
          </a:bodyPr>
          <a:lstStyle/>
          <a:p>
            <a:pPr>
              <a:spcBef>
                <a:spcPts val="500"/>
              </a:spcBef>
            </a:pPr>
            <a:r>
              <a:rPr lang="en-US" sz="1100" b="1" dirty="0" smtClean="0">
                <a:solidFill>
                  <a:schemeClr val="bg1"/>
                </a:solidFill>
              </a:rPr>
              <a:t>Implementation Resource</a:t>
            </a:r>
            <a:endParaRPr lang="en-US" sz="1100" b="1" i="1" dirty="0">
              <a:solidFill>
                <a:schemeClr val="bg1"/>
              </a:solidFill>
            </a:endParaRPr>
          </a:p>
        </p:txBody>
      </p:sp>
      <p:sp>
        <p:nvSpPr>
          <p:cNvPr id="31" name="TextBox 30"/>
          <p:cNvSpPr txBox="1"/>
          <p:nvPr userDrawn="1"/>
        </p:nvSpPr>
        <p:spPr bwMode="gray">
          <a:xfrm>
            <a:off x="7993209" y="6877608"/>
            <a:ext cx="2008396" cy="276999"/>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replaces the previous terms “study” and “white paper.”</a:t>
            </a:r>
            <a:endParaRPr lang="en-US" sz="900" b="1" i="1" dirty="0">
              <a:solidFill>
                <a:schemeClr val="bg1"/>
              </a:solidFill>
            </a:endParaRPr>
          </a:p>
        </p:txBody>
      </p:sp>
      <p:sp>
        <p:nvSpPr>
          <p:cNvPr id="32" name="TextBox 31"/>
          <p:cNvSpPr txBox="1"/>
          <p:nvPr userDrawn="1"/>
        </p:nvSpPr>
        <p:spPr bwMode="gray">
          <a:xfrm>
            <a:off x="7993208" y="7456396"/>
            <a:ext cx="2514005" cy="692497"/>
          </a:xfrm>
          <a:prstGeom prst="rect">
            <a:avLst/>
          </a:prstGeom>
          <a:noFill/>
        </p:spPr>
        <p:txBody>
          <a:bodyPr wrap="square" lIns="0" tIns="0" rIns="0" bIns="0" rtlCol="0">
            <a:spAutoFit/>
          </a:bodyPr>
          <a:lstStyle/>
          <a:p>
            <a:pPr>
              <a:spcBef>
                <a:spcPts val="500"/>
              </a:spcBef>
            </a:pPr>
            <a:r>
              <a:rPr lang="en-US" sz="900" i="1" dirty="0" smtClean="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Tree>
    <p:extLst>
      <p:ext uri="{BB962C8B-B14F-4D97-AF65-F5344CB8AC3E}">
        <p14:creationId xmlns:p14="http://schemas.microsoft.com/office/powerpoint/2010/main" val="4254206518"/>
      </p:ext>
    </p:extLst>
  </p:cSld>
  <p:clrMapOvr>
    <a:masterClrMapping/>
  </p:clrMapOvr>
  <p:extLst mod="1">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redits &amp; Legal Caveat">
    <p:spTree>
      <p:nvGrpSpPr>
        <p:cNvPr id="1" name=""/>
        <p:cNvGrpSpPr/>
        <p:nvPr/>
      </p:nvGrpSpPr>
      <p:grpSpPr>
        <a:xfrm>
          <a:off x="0" y="0"/>
          <a:ext cx="0" cy="0"/>
          <a:chOff x="0" y="0"/>
          <a:chExt cx="0" cy="0"/>
        </a:xfrm>
      </p:grpSpPr>
      <p:sp>
        <p:nvSpPr>
          <p:cNvPr id="16" name="Title 2"/>
          <p:cNvSpPr>
            <a:spLocks noGrp="1"/>
          </p:cNvSpPr>
          <p:nvPr>
            <p:ph type="title" hasCustomPrompt="1"/>
          </p:nvPr>
        </p:nvSpPr>
        <p:spPr bwMode="gray">
          <a:xfrm>
            <a:off x="458788" y="729525"/>
            <a:ext cx="4800600" cy="307777"/>
          </a:xfrm>
        </p:spPr>
        <p:txBody>
          <a:bodyPr anchor="t" anchorCtr="0"/>
          <a:lstStyle>
            <a:lvl1pPr>
              <a:defRPr>
                <a:solidFill>
                  <a:schemeClr val="tx1"/>
                </a:solidFill>
              </a:defRPr>
            </a:lvl1pPr>
          </a:lstStyle>
          <a:p>
            <a:r>
              <a:rPr lang="en-US" dirty="0" smtClean="0"/>
              <a:t>Insert Program Name Here</a:t>
            </a:r>
          </a:p>
        </p:txBody>
      </p:sp>
      <p:sp>
        <p:nvSpPr>
          <p:cNvPr id="35" name="Text Placeholder 5"/>
          <p:cNvSpPr>
            <a:spLocks noGrp="1"/>
          </p:cNvSpPr>
          <p:nvPr>
            <p:ph type="body" sz="quarter" idx="44" hasCustomPrompt="1"/>
          </p:nvPr>
        </p:nvSpPr>
        <p:spPr bwMode="gray">
          <a:xfrm>
            <a:off x="1055179" y="16013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Project Director (click to add desired text)</a:t>
            </a:r>
          </a:p>
        </p:txBody>
      </p:sp>
      <p:sp>
        <p:nvSpPr>
          <p:cNvPr id="36" name="Text Placeholder 4"/>
          <p:cNvSpPr>
            <a:spLocks noGrp="1"/>
          </p:cNvSpPr>
          <p:nvPr>
            <p:ph type="body" sz="quarter" idx="45" hasCustomPrompt="1"/>
          </p:nvPr>
        </p:nvSpPr>
        <p:spPr bwMode="gray">
          <a:xfrm>
            <a:off x="1055179" y="1806389"/>
            <a:ext cx="4206240" cy="138499"/>
          </a:xfrm>
        </p:spPr>
        <p:txBody>
          <a:bodyPr/>
          <a:lstStyle>
            <a:lvl1pPr marL="0" indent="0">
              <a:spcBef>
                <a:spcPts val="2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 Here</a:t>
            </a:r>
          </a:p>
        </p:txBody>
      </p:sp>
      <p:sp>
        <p:nvSpPr>
          <p:cNvPr id="37" name="Text Placeholder 5"/>
          <p:cNvSpPr>
            <a:spLocks noGrp="1"/>
          </p:cNvSpPr>
          <p:nvPr>
            <p:ph type="body" sz="quarter" idx="46" hasCustomPrompt="1"/>
          </p:nvPr>
        </p:nvSpPr>
        <p:spPr bwMode="gray">
          <a:xfrm>
            <a:off x="1055179" y="2004675"/>
            <a:ext cx="4206240" cy="123111"/>
          </a:xfrm>
        </p:spPr>
        <p:txBody>
          <a:bodyPr/>
          <a:lstStyle>
            <a:lvl1pPr marL="0" indent="0">
              <a:spcBef>
                <a:spcPts val="0"/>
              </a:spcBef>
              <a:buNone/>
              <a:defRPr sz="800" baseline="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email (i.e., smithj@advisory.com)</a:t>
            </a:r>
            <a:endParaRPr lang="en-US" dirty="0"/>
          </a:p>
        </p:txBody>
      </p:sp>
      <p:sp>
        <p:nvSpPr>
          <p:cNvPr id="38" name="Text Placeholder 5"/>
          <p:cNvSpPr>
            <a:spLocks noGrp="1"/>
          </p:cNvSpPr>
          <p:nvPr>
            <p:ph type="body" sz="quarter" idx="47" hasCustomPrompt="1"/>
          </p:nvPr>
        </p:nvSpPr>
        <p:spPr bwMode="gray">
          <a:xfrm>
            <a:off x="1055179" y="2134663"/>
            <a:ext cx="4206240" cy="123111"/>
          </a:xfrm>
        </p:spPr>
        <p:txBody>
          <a:bodyPr/>
          <a:lstStyle>
            <a:lvl1pPr marL="0" indent="0">
              <a:spcBef>
                <a:spcPts val="0"/>
              </a:spcBef>
              <a:buNone/>
              <a:defRPr sz="80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smtClean="0"/>
              <a:t>Insert Project Director phone (i.e., 202-266-XXXX)</a:t>
            </a:r>
          </a:p>
        </p:txBody>
      </p:sp>
      <p:sp>
        <p:nvSpPr>
          <p:cNvPr id="39" name="Text Placeholder 5"/>
          <p:cNvSpPr>
            <a:spLocks noGrp="1"/>
          </p:cNvSpPr>
          <p:nvPr>
            <p:ph type="body" sz="quarter" idx="48" hasCustomPrompt="1"/>
          </p:nvPr>
        </p:nvSpPr>
        <p:spPr bwMode="gray">
          <a:xfrm>
            <a:off x="1055179" y="2569455"/>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Research Team (click to add desired text)</a:t>
            </a:r>
          </a:p>
        </p:txBody>
      </p:sp>
      <p:sp>
        <p:nvSpPr>
          <p:cNvPr id="40" name="Text Placeholder 4"/>
          <p:cNvSpPr>
            <a:spLocks noGrp="1"/>
          </p:cNvSpPr>
          <p:nvPr>
            <p:ph type="body" sz="quarter" idx="49" hasCustomPrompt="1"/>
          </p:nvPr>
        </p:nvSpPr>
        <p:spPr bwMode="gray">
          <a:xfrm>
            <a:off x="1055179" y="2778982"/>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1" name="Text Placeholder 5"/>
          <p:cNvSpPr>
            <a:spLocks noGrp="1"/>
          </p:cNvSpPr>
          <p:nvPr>
            <p:ph type="body" sz="quarter" idx="50" hasCustomPrompt="1"/>
          </p:nvPr>
        </p:nvSpPr>
        <p:spPr bwMode="gray">
          <a:xfrm>
            <a:off x="1055179" y="3232842"/>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Program Leadership (click to add desired text)</a:t>
            </a:r>
          </a:p>
        </p:txBody>
      </p:sp>
      <p:sp>
        <p:nvSpPr>
          <p:cNvPr id="42" name="Text Placeholder 4"/>
          <p:cNvSpPr>
            <a:spLocks noGrp="1"/>
          </p:cNvSpPr>
          <p:nvPr>
            <p:ph type="body" sz="quarter" idx="51" hasCustomPrompt="1"/>
          </p:nvPr>
        </p:nvSpPr>
        <p:spPr bwMode="gray">
          <a:xfrm>
            <a:off x="1055179" y="3442369"/>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3" name="Text Placeholder 5"/>
          <p:cNvSpPr>
            <a:spLocks noGrp="1"/>
          </p:cNvSpPr>
          <p:nvPr>
            <p:ph type="body" sz="quarter" idx="52" hasCustomPrompt="1"/>
          </p:nvPr>
        </p:nvSpPr>
        <p:spPr bwMode="gray">
          <a:xfrm>
            <a:off x="1055179" y="3896246"/>
            <a:ext cx="4206240" cy="184666"/>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smtClean="0"/>
              <a:t>Design Consultant (click to add desired text)</a:t>
            </a:r>
          </a:p>
        </p:txBody>
      </p:sp>
      <p:sp>
        <p:nvSpPr>
          <p:cNvPr id="44" name="Text Placeholder 4"/>
          <p:cNvSpPr>
            <a:spLocks noGrp="1"/>
          </p:cNvSpPr>
          <p:nvPr>
            <p:ph type="body" sz="quarter" idx="53" hasCustomPrompt="1"/>
          </p:nvPr>
        </p:nvSpPr>
        <p:spPr bwMode="gray">
          <a:xfrm>
            <a:off x="1055179" y="4105773"/>
            <a:ext cx="4206240" cy="138499"/>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cxnSp>
        <p:nvCxnSpPr>
          <p:cNvPr id="15" name="Straight Connector 14"/>
          <p:cNvCxnSpPr/>
          <p:nvPr userDrawn="1"/>
        </p:nvCxnSpPr>
        <p:spPr bwMode="gray">
          <a:xfrm>
            <a:off x="5638801" y="763588"/>
            <a:ext cx="0" cy="8189188"/>
          </a:xfrm>
          <a:prstGeom prst="line">
            <a:avLst/>
          </a:prstGeom>
          <a:ln w="635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17" name="TextBox 16"/>
          <p:cNvSpPr txBox="1"/>
          <p:nvPr userDrawn="1"/>
        </p:nvSpPr>
        <p:spPr bwMode="gray">
          <a:xfrm>
            <a:off x="5711821" y="754818"/>
            <a:ext cx="1572768" cy="8228968"/>
          </a:xfrm>
          <a:prstGeom prst="rect">
            <a:avLst/>
          </a:prstGeom>
          <a:noFill/>
        </p:spPr>
        <p:txBody>
          <a:bodyPr wrap="square" lIns="0" tIns="0" rIns="0" bIns="0" rtlCol="0">
            <a:noAutofit/>
          </a:bodyPr>
          <a:lstStyle/>
          <a:p>
            <a:pPr>
              <a:spcBef>
                <a:spcPts val="400"/>
              </a:spcBef>
            </a:pPr>
            <a:r>
              <a:rPr lang="en-US" sz="530" b="1" dirty="0" smtClean="0"/>
              <a:t>LEGAL</a:t>
            </a:r>
            <a:r>
              <a:rPr lang="en-US" sz="530" b="1" baseline="0" dirty="0" smtClean="0"/>
              <a:t> CAVEAT</a:t>
            </a:r>
            <a:endParaRPr lang="en-US" sz="530" b="1" dirty="0" smtClean="0"/>
          </a:p>
          <a:p>
            <a:pPr>
              <a:spcBef>
                <a:spcPts val="400"/>
              </a:spcBef>
            </a:pPr>
            <a:r>
              <a:rPr lang="en-US" sz="530" dirty="0" smtClean="0"/>
              <a:t>Advisory Board is a division of The Advisory Board Company. Advisory Board has made efforts to verify the accuracy of the information it provides to members. This report relies on data obtained from many sources, however, and Advisory Board cannot guarantee the accuracy of the information provided or any analysis based thereon. In addition, Advisory Board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Advisory Board nor its officers, directors, trustees, employees, and agents shall be liable for any claims, liabilities, or expenses relating to (a) any errors or omissions in this report, whether caused by Advisory Board or any of its employees or agents, or sources or other third parties, (b) any recommendation or graded ranking by Advisory Board, or (c) failure of member and its employees and agents to abide by the terms set forth herein.</a:t>
            </a:r>
          </a:p>
          <a:p>
            <a:pPr>
              <a:spcBef>
                <a:spcPts val="400"/>
              </a:spcBef>
            </a:pPr>
            <a:r>
              <a:rPr lang="en-US" sz="530" dirty="0" smtClean="0"/>
              <a:t>The Advisory Board Company and the “A” logo</a:t>
            </a:r>
            <a:br>
              <a:rPr lang="en-US" sz="530" dirty="0" smtClean="0"/>
            </a:br>
            <a:r>
              <a:rPr lang="en-US" sz="530" dirty="0" smtClean="0"/>
              <a:t>are registered trademarks of The Advisory Board Company in the United States and other countries. Members are not permitted to use these trademarks, or any other trademark, product name, service name, trade name, and logo of Advisory Board without prior written consent of Advisory Board.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Advisory Board and its products and services, or (b) an endorsement of the company or its products or services by Advisory Board. Advisory Board is not affiliated with any such company.</a:t>
            </a:r>
          </a:p>
          <a:p>
            <a:pPr>
              <a:spcBef>
                <a:spcPts val="1200"/>
              </a:spcBef>
            </a:pPr>
            <a:r>
              <a:rPr lang="en-US" sz="530" b="1" dirty="0" smtClean="0"/>
              <a:t>IMPORTANT: Please read the following.</a:t>
            </a:r>
          </a:p>
          <a:p>
            <a:pPr>
              <a:spcBef>
                <a:spcPts val="400"/>
              </a:spcBef>
            </a:pPr>
            <a:r>
              <a:rPr lang="en-US" sz="530" dirty="0" smtClean="0"/>
              <a:t>Advisory Board has prepared this report for the exclusive use of its members. Each member acknowledges and agrees that this report and</a:t>
            </a:r>
            <a:br>
              <a:rPr lang="en-US" sz="530" dirty="0" smtClean="0"/>
            </a:br>
            <a:r>
              <a:rPr lang="en-US" sz="530" dirty="0" smtClean="0"/>
              <a:t>the information contained herein (collectively,</a:t>
            </a:r>
            <a:br>
              <a:rPr lang="en-US" sz="530" dirty="0" smtClean="0"/>
            </a:br>
            <a:r>
              <a:rPr lang="en-US" sz="530" dirty="0" smtClean="0"/>
              <a:t>the “Report”) are confidential and proprietary to Advisory Board. By accepting delivery of this Report, each member agrees to abide by the</a:t>
            </a:r>
            <a:br>
              <a:rPr lang="en-US" sz="530" dirty="0" smtClean="0"/>
            </a:br>
            <a:r>
              <a:rPr lang="en-US" sz="530" dirty="0" smtClean="0"/>
              <a:t>terms as stated herein, including the following:</a:t>
            </a:r>
          </a:p>
          <a:p>
            <a:pPr marL="112713" indent="-112713">
              <a:spcBef>
                <a:spcPts val="400"/>
              </a:spcBef>
            </a:pPr>
            <a:r>
              <a:rPr lang="en-US" sz="530" dirty="0" smtClean="0"/>
              <a:t>1.	Advisory Board owns all right, title, and interest in and to this Report. Except as stated herein, no right, license, permission, or interest of any kind in this Report is intended to be given, transferred to, or acquired by a member. Each member is authorized to use</a:t>
            </a:r>
            <a:r>
              <a:rPr lang="en-US" sz="530" baseline="0" dirty="0" smtClean="0"/>
              <a:t> </a:t>
            </a:r>
            <a:r>
              <a:rPr lang="en-US" sz="530" dirty="0" smtClean="0"/>
              <a:t>this Report only to the extent expressly authorized herein.</a:t>
            </a:r>
          </a:p>
          <a:p>
            <a:pPr marL="112713" indent="-112713">
              <a:spcBef>
                <a:spcPts val="400"/>
              </a:spcBef>
            </a:pPr>
            <a:r>
              <a:rPr lang="en-US" sz="530" dirty="0" smtClean="0"/>
              <a:t>2.	Each member shall not sell, license, republish, or post online or otherwise this Report, in part</a:t>
            </a:r>
            <a:br>
              <a:rPr lang="en-US" sz="530" dirty="0" smtClean="0"/>
            </a:br>
            <a:r>
              <a:rPr lang="en-US" sz="530" dirty="0" smtClean="0"/>
              <a:t>or in whole. Each member shall not disseminate or permit the use of, and shall take reasonable precautions to prevent such dissemination or use of, this Report by (a) any of its employees and agents (except as stated below), or (b) any third party.</a:t>
            </a:r>
          </a:p>
          <a:p>
            <a:pPr marL="112713" indent="-112713">
              <a:spcBef>
                <a:spcPts val="400"/>
              </a:spcBef>
            </a:pPr>
            <a:r>
              <a:rPr lang="en-US" sz="530" dirty="0" smtClean="0"/>
              <a:t>3.	Each member may make this Report available solely to those of its employees and agents</a:t>
            </a:r>
            <a:br>
              <a:rPr lang="en-US" sz="530" dirty="0" smtClean="0"/>
            </a:br>
            <a:r>
              <a:rPr lang="en-US" sz="530" dirty="0" smtClean="0"/>
              <a:t>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400"/>
              </a:spcBef>
            </a:pPr>
            <a:r>
              <a:rPr lang="en-US" sz="530" dirty="0" smtClean="0"/>
              <a:t>4.	Each member shall not remove from this Report any confidential markings, copyright notices, and/or other similar indicia herein.</a:t>
            </a:r>
          </a:p>
          <a:p>
            <a:pPr marL="112713" indent="-112713">
              <a:spcBef>
                <a:spcPts val="400"/>
              </a:spcBef>
            </a:pPr>
            <a:r>
              <a:rPr lang="en-US" sz="530" dirty="0" smtClean="0"/>
              <a:t>5.	Each member is responsible for any breach of its obligations as stated herein by any of its employees or agents.</a:t>
            </a:r>
          </a:p>
          <a:p>
            <a:pPr marL="112713" indent="-112713">
              <a:spcBef>
                <a:spcPts val="400"/>
              </a:spcBef>
            </a:pPr>
            <a:r>
              <a:rPr lang="en-US" sz="530" dirty="0" smtClean="0"/>
              <a:t>6.	If a member is unwilling to abide by any of the foregoing obligations, then such member shall promptly return this Report and all copies thereof to Advisory Board.</a:t>
            </a:r>
          </a:p>
        </p:txBody>
      </p:sp>
    </p:spTree>
  </p:cSld>
  <p:clrMapOvr>
    <a:masterClrMapping/>
  </p:clrMapOvr>
  <p:extLst mod="1">
    <p:ext uri="{DCECCB84-F9BA-43D5-87BE-67443E8EF086}">
      <p15:sldGuideLst xmlns:p15="http://schemas.microsoft.com/office/powerpoint/2012/main">
        <p15:guide id="1" pos="337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B In-Brief (030117)">
    <p:spTree>
      <p:nvGrpSpPr>
        <p:cNvPr id="1" name=""/>
        <p:cNvGrpSpPr/>
        <p:nvPr/>
      </p:nvGrpSpPr>
      <p:grpSpPr>
        <a:xfrm>
          <a:off x="0" y="0"/>
          <a:ext cx="0" cy="0"/>
          <a:chOff x="0" y="0"/>
          <a:chExt cx="0" cy="0"/>
        </a:xfrm>
      </p:grpSpPr>
      <p:sp>
        <p:nvSpPr>
          <p:cNvPr id="35" name="Text Placeholder 1"/>
          <p:cNvSpPr txBox="1">
            <a:spLocks/>
          </p:cNvSpPr>
          <p:nvPr userDrawn="1"/>
        </p:nvSpPr>
        <p:spPr bwMode="gray">
          <a:xfrm>
            <a:off x="7933450" y="1984433"/>
            <a:ext cx="1672929" cy="125421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36" name="TextBox 35"/>
          <p:cNvSpPr txBox="1"/>
          <p:nvPr userDrawn="1"/>
        </p:nvSpPr>
        <p:spPr bwMode="gray">
          <a:xfrm>
            <a:off x="8017037" y="2040447"/>
            <a:ext cx="1329852" cy="553998"/>
          </a:xfrm>
          <a:prstGeom prst="rect">
            <a:avLst/>
          </a:prstGeom>
          <a:noFill/>
        </p:spPr>
        <p:txBody>
          <a:bodyPr wrap="square" lIns="0" tIns="0" rIns="0" bIns="0" rtlCol="0">
            <a:spAutoFit/>
          </a:bodyPr>
          <a:lstStyle/>
          <a:p>
            <a:pPr>
              <a:spcBef>
                <a:spcPts val="500"/>
              </a:spcBef>
            </a:pPr>
            <a:r>
              <a:rPr lang="en-US" sz="1200" b="1" dirty="0" smtClean="0">
                <a:solidFill>
                  <a:schemeClr val="bg1"/>
                </a:solidFill>
              </a:rPr>
              <a:t>DO NOT EDIT THIS SLIDE FOR ANY PURPOSE</a:t>
            </a:r>
          </a:p>
        </p:txBody>
      </p:sp>
      <p:sp>
        <p:nvSpPr>
          <p:cNvPr id="43" name="TextBox 42"/>
          <p:cNvSpPr txBox="1"/>
          <p:nvPr userDrawn="1"/>
        </p:nvSpPr>
        <p:spPr bwMode="gray">
          <a:xfrm>
            <a:off x="8017038" y="2712779"/>
            <a:ext cx="1547326" cy="433452"/>
          </a:xfrm>
          <a:prstGeom prst="rect">
            <a:avLst/>
          </a:prstGeom>
          <a:noFill/>
        </p:spPr>
        <p:txBody>
          <a:bodyPr wrap="square" lIns="0" tIns="0" rIns="0" bIns="0" rtlCol="0">
            <a:spAutoFit/>
          </a:bodyPr>
          <a:lstStyle/>
          <a:p>
            <a:pPr>
              <a:spcBef>
                <a:spcPts val="500"/>
              </a:spcBef>
            </a:pPr>
            <a:r>
              <a:rPr lang="en-US" sz="800" dirty="0" smtClean="0">
                <a:solidFill>
                  <a:schemeClr val="bg1"/>
                </a:solidFill>
              </a:rPr>
              <a:t>If an edit is necessary,</a:t>
            </a:r>
            <a:br>
              <a:rPr lang="en-US" sz="800" dirty="0" smtClean="0">
                <a:solidFill>
                  <a:schemeClr val="bg1"/>
                </a:solidFill>
              </a:rPr>
            </a:br>
            <a:r>
              <a:rPr lang="en-US" sz="800" dirty="0" smtClean="0">
                <a:solidFill>
                  <a:schemeClr val="bg1"/>
                </a:solidFill>
              </a:rPr>
              <a:t>please contact:</a:t>
            </a:r>
          </a:p>
          <a:p>
            <a:pPr>
              <a:spcBef>
                <a:spcPts val="500"/>
              </a:spcBef>
            </a:pPr>
            <a:r>
              <a:rPr lang="en-US" sz="800" b="1" dirty="0" smtClean="0">
                <a:solidFill>
                  <a:schemeClr val="bg1"/>
                </a:solidFill>
              </a:rPr>
              <a:t>DSS_Requests@advisory.com</a:t>
            </a:r>
            <a:endParaRPr lang="en-US" sz="800" b="1" i="1" dirty="0">
              <a:solidFill>
                <a:schemeClr val="bg1"/>
              </a:solidFill>
            </a:endParaRPr>
          </a:p>
        </p:txBody>
      </p:sp>
      <p:sp>
        <p:nvSpPr>
          <p:cNvPr id="44" name="Rectangle 33"/>
          <p:cNvSpPr/>
          <p:nvPr userDrawn="1"/>
        </p:nvSpPr>
        <p:spPr bwMode="gray">
          <a:xfrm>
            <a:off x="1" y="1984433"/>
            <a:ext cx="5209747" cy="5845922"/>
          </a:xfrm>
          <a:custGeom>
            <a:avLst/>
            <a:gdLst/>
            <a:ahLst/>
            <a:cxnLst/>
            <a:rect l="l" t="t" r="r" b="b"/>
            <a:pathLst>
              <a:path w="5209747" h="5845922">
                <a:moveTo>
                  <a:pt x="0" y="0"/>
                </a:moveTo>
                <a:lnTo>
                  <a:pt x="5209747" y="0"/>
                </a:lnTo>
                <a:lnTo>
                  <a:pt x="5209747" y="2473"/>
                </a:lnTo>
                <a:lnTo>
                  <a:pt x="1448612" y="5845922"/>
                </a:lnTo>
                <a:lnTo>
                  <a:pt x="0" y="5845922"/>
                </a:lnTo>
                <a:close/>
              </a:path>
            </a:pathLst>
          </a:custGeom>
          <a:solidFill>
            <a:srgbClr val="9EACB8"/>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5" name="Rectangle 32"/>
          <p:cNvSpPr/>
          <p:nvPr userDrawn="1"/>
        </p:nvSpPr>
        <p:spPr bwMode="gray">
          <a:xfrm>
            <a:off x="1" y="1984433"/>
            <a:ext cx="4911971" cy="5845922"/>
          </a:xfrm>
          <a:custGeom>
            <a:avLst/>
            <a:gdLst/>
            <a:ahLst/>
            <a:cxnLst/>
            <a:rect l="l" t="t" r="r" b="b"/>
            <a:pathLst>
              <a:path w="4911971" h="5845922">
                <a:moveTo>
                  <a:pt x="0" y="0"/>
                </a:moveTo>
                <a:lnTo>
                  <a:pt x="4911971" y="0"/>
                </a:lnTo>
                <a:lnTo>
                  <a:pt x="4911971" y="2473"/>
                </a:lnTo>
                <a:lnTo>
                  <a:pt x="1150835" y="5845922"/>
                </a:lnTo>
                <a:lnTo>
                  <a:pt x="0" y="5845922"/>
                </a:lnTo>
                <a:close/>
              </a:path>
            </a:pathLst>
          </a:custGeom>
          <a:solidFill>
            <a:srgbClr val="BBC6CD"/>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sp>
        <p:nvSpPr>
          <p:cNvPr id="46" name="Rectangle 12"/>
          <p:cNvSpPr/>
          <p:nvPr userDrawn="1"/>
        </p:nvSpPr>
        <p:spPr bwMode="gray">
          <a:xfrm>
            <a:off x="1" y="1984433"/>
            <a:ext cx="4617069" cy="5845922"/>
          </a:xfrm>
          <a:custGeom>
            <a:avLst/>
            <a:gdLst/>
            <a:ahLst/>
            <a:cxnLst/>
            <a:rect l="l" t="t" r="r" b="b"/>
            <a:pathLst>
              <a:path w="4617069" h="5845922">
                <a:moveTo>
                  <a:pt x="0" y="0"/>
                </a:moveTo>
                <a:lnTo>
                  <a:pt x="4617069" y="0"/>
                </a:lnTo>
                <a:lnTo>
                  <a:pt x="4617069" y="2473"/>
                </a:lnTo>
                <a:lnTo>
                  <a:pt x="855934" y="5845922"/>
                </a:lnTo>
                <a:lnTo>
                  <a:pt x="0" y="5845922"/>
                </a:lnTo>
                <a:close/>
              </a:path>
            </a:pathLst>
          </a:custGeom>
          <a:solidFill>
            <a:srgbClr val="D5DCE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a:solidFill>
                <a:schemeClr val="bg1"/>
              </a:solidFill>
            </a:endParaRPr>
          </a:p>
        </p:txBody>
      </p:sp>
      <p:pic>
        <p:nvPicPr>
          <p:cNvPr id="47" name="Picture 4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60912" y="857251"/>
            <a:ext cx="1769758" cy="490692"/>
          </a:xfrm>
          <a:prstGeom prst="rect">
            <a:avLst/>
          </a:prstGeom>
          <a:noFill/>
          <a:ln>
            <a:noFill/>
          </a:ln>
        </p:spPr>
      </p:pic>
      <p:sp>
        <p:nvSpPr>
          <p:cNvPr id="48" name="TextBox 47"/>
          <p:cNvSpPr txBox="1"/>
          <p:nvPr userDrawn="1"/>
        </p:nvSpPr>
        <p:spPr bwMode="gray">
          <a:xfrm>
            <a:off x="747584" y="8810739"/>
            <a:ext cx="1449767" cy="307777"/>
          </a:xfrm>
          <a:prstGeom prst="rect">
            <a:avLst/>
          </a:prstGeom>
          <a:noFill/>
        </p:spPr>
        <p:txBody>
          <a:bodyPr wrap="square" lIns="0" tIns="0" rIns="0" bIns="0" rtlCol="0">
            <a:spAutoFit/>
          </a:bodyPr>
          <a:lstStyle/>
          <a:p>
            <a:pPr>
              <a:spcBef>
                <a:spcPts val="500"/>
              </a:spcBef>
            </a:pPr>
            <a:r>
              <a:rPr lang="en-US" sz="1000" dirty="0"/>
              <a:t>health care organizations in our membership</a:t>
            </a:r>
          </a:p>
        </p:txBody>
      </p:sp>
      <p:sp>
        <p:nvSpPr>
          <p:cNvPr id="49" name="TextBox 48"/>
          <p:cNvSpPr txBox="1"/>
          <p:nvPr userDrawn="1"/>
        </p:nvSpPr>
        <p:spPr bwMode="gray">
          <a:xfrm>
            <a:off x="3202432" y="8810739"/>
            <a:ext cx="1301821" cy="307777"/>
          </a:xfrm>
          <a:prstGeom prst="rect">
            <a:avLst/>
          </a:prstGeom>
          <a:noFill/>
        </p:spPr>
        <p:txBody>
          <a:bodyPr wrap="square" lIns="0" tIns="0" rIns="0" bIns="0" rtlCol="0">
            <a:spAutoFit/>
          </a:bodyPr>
          <a:lstStyle/>
          <a:p>
            <a:pPr>
              <a:spcBef>
                <a:spcPts val="500"/>
              </a:spcBef>
            </a:pPr>
            <a:r>
              <a:rPr lang="en-US" sz="1000" dirty="0"/>
              <a:t>in documented </a:t>
            </a:r>
            <a:r>
              <a:rPr lang="en-US" sz="1000" dirty="0" smtClean="0"/>
              <a:t>ROI</a:t>
            </a:r>
            <a:br>
              <a:rPr lang="en-US" sz="1000" dirty="0" smtClean="0"/>
            </a:br>
            <a:r>
              <a:rPr lang="en-US" sz="1000" dirty="0" smtClean="0"/>
              <a:t>each </a:t>
            </a:r>
            <a:r>
              <a:rPr lang="en-US" sz="1000" dirty="0"/>
              <a:t>year</a:t>
            </a:r>
          </a:p>
        </p:txBody>
      </p:sp>
      <p:sp>
        <p:nvSpPr>
          <p:cNvPr id="50" name="TextBox 49"/>
          <p:cNvSpPr txBox="1"/>
          <p:nvPr userDrawn="1"/>
        </p:nvSpPr>
        <p:spPr bwMode="gray">
          <a:xfrm>
            <a:off x="747584" y="8338773"/>
            <a:ext cx="2004615"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4,000</a:t>
            </a:r>
            <a:r>
              <a:rPr lang="en-US" sz="2700" baseline="30000" dirty="0" smtClean="0">
                <a:solidFill>
                  <a:schemeClr val="accent6"/>
                </a:solidFill>
              </a:rPr>
              <a:t>+</a:t>
            </a:r>
            <a:endParaRPr lang="en-US" sz="2700" dirty="0" smtClean="0">
              <a:solidFill>
                <a:schemeClr val="accent6"/>
              </a:solidFill>
            </a:endParaRPr>
          </a:p>
        </p:txBody>
      </p:sp>
      <p:sp>
        <p:nvSpPr>
          <p:cNvPr id="51" name="TextBox 50"/>
          <p:cNvSpPr txBox="1"/>
          <p:nvPr userDrawn="1"/>
        </p:nvSpPr>
        <p:spPr bwMode="gray">
          <a:xfrm>
            <a:off x="3175523" y="8338773"/>
            <a:ext cx="1599663"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 billion</a:t>
            </a:r>
            <a:r>
              <a:rPr lang="en-US" sz="2700" baseline="30000" dirty="0" smtClean="0">
                <a:solidFill>
                  <a:schemeClr val="accent6"/>
                </a:solidFill>
              </a:rPr>
              <a:t>+</a:t>
            </a:r>
            <a:endParaRPr lang="en-US" sz="2700" dirty="0" smtClean="0">
              <a:solidFill>
                <a:schemeClr val="accent6"/>
              </a:solidFill>
            </a:endParaRPr>
          </a:p>
        </p:txBody>
      </p:sp>
      <p:sp>
        <p:nvSpPr>
          <p:cNvPr id="52" name="TextBox 51"/>
          <p:cNvSpPr txBox="1"/>
          <p:nvPr userDrawn="1"/>
        </p:nvSpPr>
        <p:spPr bwMode="gray">
          <a:xfrm>
            <a:off x="5575958" y="8810739"/>
            <a:ext cx="1194154" cy="307777"/>
          </a:xfrm>
          <a:prstGeom prst="rect">
            <a:avLst/>
          </a:prstGeom>
          <a:noFill/>
        </p:spPr>
        <p:txBody>
          <a:bodyPr wrap="square" lIns="0" tIns="0" rIns="0" bIns="0" rtlCol="0">
            <a:spAutoFit/>
          </a:bodyPr>
          <a:lstStyle/>
          <a:p>
            <a:pPr>
              <a:spcBef>
                <a:spcPts val="500"/>
              </a:spcBef>
            </a:pPr>
            <a:r>
              <a:rPr lang="en-US" sz="1000" dirty="0"/>
              <a:t>health care leaders in our network</a:t>
            </a:r>
          </a:p>
        </p:txBody>
      </p:sp>
      <p:sp>
        <p:nvSpPr>
          <p:cNvPr id="53" name="TextBox 52"/>
          <p:cNvSpPr txBox="1"/>
          <p:nvPr userDrawn="1"/>
        </p:nvSpPr>
        <p:spPr bwMode="gray">
          <a:xfrm>
            <a:off x="5581238" y="8338773"/>
            <a:ext cx="1660156" cy="415498"/>
          </a:xfrm>
          <a:prstGeom prst="rect">
            <a:avLst/>
          </a:prstGeom>
          <a:noFill/>
        </p:spPr>
        <p:txBody>
          <a:bodyPr wrap="square" lIns="0" tIns="0" rIns="0" bIns="0" rtlCol="0">
            <a:spAutoFit/>
          </a:bodyPr>
          <a:lstStyle/>
          <a:p>
            <a:pPr>
              <a:spcBef>
                <a:spcPts val="500"/>
              </a:spcBef>
            </a:pPr>
            <a:r>
              <a:rPr lang="en-US" sz="2700" dirty="0" smtClean="0">
                <a:solidFill>
                  <a:schemeClr val="accent6"/>
                </a:solidFill>
              </a:rPr>
              <a:t>250,000</a:t>
            </a:r>
            <a:r>
              <a:rPr lang="en-US" sz="2700" baseline="30000" dirty="0">
                <a:solidFill>
                  <a:schemeClr val="accent6"/>
                </a:solidFill>
              </a:rPr>
              <a:t>+</a:t>
            </a:r>
            <a:endParaRPr lang="en-US" sz="2700" baseline="30000" dirty="0" smtClean="0">
              <a:solidFill>
                <a:schemeClr val="accent6"/>
              </a:solidFill>
            </a:endParaRPr>
          </a:p>
        </p:txBody>
      </p:sp>
      <p:sp>
        <p:nvSpPr>
          <p:cNvPr id="54" name="TextBox 53"/>
          <p:cNvSpPr txBox="1"/>
          <p:nvPr userDrawn="1"/>
        </p:nvSpPr>
        <p:spPr bwMode="gray">
          <a:xfrm>
            <a:off x="460912" y="2841782"/>
            <a:ext cx="3072112" cy="754053"/>
          </a:xfrm>
          <a:prstGeom prst="rect">
            <a:avLst/>
          </a:prstGeom>
          <a:noFill/>
        </p:spPr>
        <p:txBody>
          <a:bodyPr wrap="square" lIns="0" tIns="0" rIns="0" bIns="0" rtlCol="0">
            <a:spAutoFit/>
          </a:bodyPr>
          <a:lstStyle/>
          <a:p>
            <a:pPr>
              <a:spcBef>
                <a:spcPts val="500"/>
              </a:spcBef>
            </a:pPr>
            <a:r>
              <a:rPr lang="en-US" sz="1100" dirty="0" smtClean="0">
                <a:latin typeface="Arial" panose="020B0604020202020204" pitchFamily="34" charset="0"/>
                <a:cs typeface="Arial" panose="020B0604020202020204" pitchFamily="34" charset="0"/>
              </a:rPr>
              <a:t>AT THE CORE</a:t>
            </a:r>
          </a:p>
          <a:p>
            <a:pPr>
              <a:spcBef>
                <a:spcPts val="600"/>
              </a:spcBef>
            </a:pPr>
            <a:r>
              <a:rPr lang="en-US" sz="1100" dirty="0">
                <a:latin typeface="Arial" panose="020B0604020202020204" pitchFamily="34" charset="0"/>
                <a:cs typeface="Arial" panose="020B0604020202020204" pitchFamily="34" charset="0"/>
              </a:rPr>
              <a:t>For 35+ years, our </a:t>
            </a:r>
            <a:r>
              <a:rPr lang="en-US" sz="1100" b="1" dirty="0">
                <a:latin typeface="Arial" panose="020B0604020202020204" pitchFamily="34" charset="0"/>
                <a:cs typeface="Arial" panose="020B0604020202020204" pitchFamily="34" charset="0"/>
              </a:rPr>
              <a:t>research</a:t>
            </a:r>
            <a:r>
              <a:rPr lang="en-US" sz="1100" dirty="0">
                <a:latin typeface="Arial" panose="020B0604020202020204" pitchFamily="34" charset="0"/>
                <a:cs typeface="Arial" panose="020B0604020202020204" pitchFamily="34" charset="0"/>
              </a:rPr>
              <a:t> has been the health care industry’s guiding light, bringing members closer to best practice performance.</a:t>
            </a:r>
          </a:p>
        </p:txBody>
      </p:sp>
      <p:pic>
        <p:nvPicPr>
          <p:cNvPr id="55" name="Picture 5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282974" y="957143"/>
            <a:ext cx="2026952" cy="325795"/>
          </a:xfrm>
          <a:prstGeom prst="rect">
            <a:avLst/>
          </a:prstGeom>
          <a:noFill/>
          <a:ln>
            <a:noFill/>
          </a:ln>
        </p:spPr>
      </p:pic>
      <p:sp>
        <p:nvSpPr>
          <p:cNvPr id="56" name="TextBox 55"/>
          <p:cNvSpPr txBox="1"/>
          <p:nvPr userDrawn="1"/>
        </p:nvSpPr>
        <p:spPr bwMode="gray">
          <a:xfrm>
            <a:off x="1878495" y="2841781"/>
            <a:ext cx="5431431" cy="4362733"/>
          </a:xfrm>
          <a:prstGeom prst="rect">
            <a:avLst/>
          </a:prstGeom>
          <a:noFill/>
        </p:spPr>
        <p:txBody>
          <a:bodyPr wrap="square" lIns="0" tIns="0" rIns="0" bIns="0" rtlCol="0">
            <a:spAutoFit/>
          </a:bodyPr>
          <a:lstStyle/>
          <a:p>
            <a:pPr marL="3154363">
              <a:spcBef>
                <a:spcPts val="500"/>
              </a:spcBef>
              <a:tabLst>
                <a:tab pos="1601788" algn="l"/>
              </a:tabLst>
            </a:pPr>
            <a:r>
              <a:rPr lang="en-US" sz="1100" dirty="0">
                <a:latin typeface="Arial" panose="020B0604020202020204" pitchFamily="34" charset="0"/>
                <a:cs typeface="Arial" panose="020B0604020202020204" pitchFamily="34" charset="0"/>
              </a:rPr>
              <a:t>WHERE WE RUN THE DEEPEST</a:t>
            </a:r>
          </a:p>
          <a:p>
            <a:pPr marL="2968625">
              <a:spcBef>
                <a:spcPts val="600"/>
              </a:spcBef>
              <a:tabLst>
                <a:tab pos="1427163" algn="l"/>
              </a:tabLst>
            </a:pPr>
            <a:r>
              <a:rPr lang="en-US" sz="1100" dirty="0">
                <a:latin typeface="Arial" panose="020B0604020202020204" pitchFamily="34" charset="0"/>
                <a:cs typeface="Arial" panose="020B0604020202020204" pitchFamily="34" charset="0"/>
              </a:rPr>
              <a:t>In three critical areas, we </a:t>
            </a:r>
            <a:r>
              <a:rPr lang="en-US" sz="1100" dirty="0" smtClean="0">
                <a:latin typeface="Arial" panose="020B0604020202020204" pitchFamily="34" charset="0"/>
                <a:cs typeface="Arial" panose="020B0604020202020204" pitchFamily="34" charset="0"/>
              </a:rPr>
              <a:t>run even</a:t>
            </a:r>
          </a:p>
          <a:p>
            <a:pPr marL="2859088">
              <a:tabLst>
                <a:tab pos="1427163" algn="l"/>
                <a:tab pos="2862263" algn="l"/>
              </a:tabLst>
            </a:pPr>
            <a:r>
              <a:rPr lang="en-US" sz="1100" dirty="0" smtClean="0">
                <a:latin typeface="Arial" panose="020B0604020202020204" pitchFamily="34" charset="0"/>
                <a:cs typeface="Arial" panose="020B0604020202020204" pitchFamily="34" charset="0"/>
              </a:rPr>
              <a:t>deeper, providing you with the</a:t>
            </a:r>
          </a:p>
          <a:p>
            <a:pPr marL="2741613">
              <a:tabLst>
                <a:tab pos="1427163" algn="l"/>
                <a:tab pos="2862263" algn="l"/>
              </a:tabLst>
            </a:pPr>
            <a:r>
              <a:rPr lang="en-US" sz="1100" b="1" dirty="0" smtClean="0">
                <a:latin typeface="Arial" panose="020B0604020202020204" pitchFamily="34" charset="0"/>
                <a:cs typeface="Arial" panose="020B0604020202020204" pitchFamily="34" charset="0"/>
              </a:rPr>
              <a:t>technology</a:t>
            </a:r>
            <a:r>
              <a:rPr lang="en-US" sz="1100" dirty="0" smtClean="0">
                <a:latin typeface="Arial" panose="020B0604020202020204" pitchFamily="34" charset="0"/>
                <a:cs typeface="Arial" panose="020B0604020202020204" pitchFamily="34" charset="0"/>
              </a:rPr>
              <a:t> and </a:t>
            </a:r>
            <a:r>
              <a:rPr lang="en-US" sz="1100" b="1" dirty="0" smtClean="0">
                <a:latin typeface="Arial" panose="020B0604020202020204" pitchFamily="34" charset="0"/>
                <a:cs typeface="Arial" panose="020B0604020202020204" pitchFamily="34" charset="0"/>
              </a:rPr>
              <a:t>consulting</a:t>
            </a:r>
            <a:r>
              <a:rPr lang="en-US" sz="1100" dirty="0" smtClean="0">
                <a:latin typeface="Arial" panose="020B0604020202020204" pitchFamily="34" charset="0"/>
                <a:cs typeface="Arial" panose="020B0604020202020204" pitchFamily="34" charset="0"/>
              </a:rPr>
              <a:t> solutions</a:t>
            </a:r>
          </a:p>
          <a:p>
            <a:pPr marL="2624138">
              <a:tabLst>
                <a:tab pos="1427163" algn="l"/>
                <a:tab pos="2625725" algn="l"/>
                <a:tab pos="2862263" algn="l"/>
              </a:tabLst>
            </a:pPr>
            <a:r>
              <a:rPr lang="en-US" sz="1100" dirty="0" smtClean="0">
                <a:latin typeface="Arial" panose="020B0604020202020204" pitchFamily="34" charset="0"/>
                <a:cs typeface="Arial" panose="020B0604020202020204" pitchFamily="34" charset="0"/>
              </a:rPr>
              <a:t>needed to hardwire best </a:t>
            </a:r>
            <a:r>
              <a:rPr lang="en-US" sz="1100" dirty="0">
                <a:latin typeface="Arial" panose="020B0604020202020204" pitchFamily="34" charset="0"/>
                <a:cs typeface="Arial" panose="020B0604020202020204" pitchFamily="34" charset="0"/>
              </a:rPr>
              <a:t>practices.</a:t>
            </a:r>
          </a:p>
          <a:p>
            <a:pPr marL="2228850">
              <a:spcBef>
                <a:spcPts val="3700"/>
              </a:spcBef>
            </a:pPr>
            <a:r>
              <a:rPr lang="en-US" sz="1300" dirty="0">
                <a:latin typeface="Arial" panose="020B0604020202020204" pitchFamily="34" charset="0"/>
                <a:cs typeface="Arial" panose="020B0604020202020204" pitchFamily="34" charset="0"/>
              </a:rPr>
              <a:t>Drive Health System </a:t>
            </a:r>
            <a:r>
              <a:rPr lang="en-US" sz="1300" b="1" dirty="0">
                <a:latin typeface="Arial" panose="020B0604020202020204" pitchFamily="34" charset="0"/>
                <a:cs typeface="Arial" panose="020B0604020202020204" pitchFamily="34" charset="0"/>
              </a:rPr>
              <a:t>GROWTH</a:t>
            </a:r>
          </a:p>
          <a:p>
            <a:pPr marL="2054225">
              <a:spcBef>
                <a:spcPts val="600"/>
              </a:spcBef>
            </a:pPr>
            <a:r>
              <a:rPr lang="en-US" sz="1100" dirty="0">
                <a:latin typeface="Arial" panose="020B0604020202020204" pitchFamily="34" charset="0"/>
                <a:cs typeface="Arial" panose="020B0604020202020204" pitchFamily="34" charset="0"/>
              </a:rPr>
              <a:t>Attract and retain the patients you aspire to </a:t>
            </a:r>
            <a:r>
              <a:rPr lang="en-US" sz="1100" dirty="0" smtClean="0">
                <a:latin typeface="Arial" panose="020B0604020202020204" pitchFamily="34" charset="0"/>
                <a:cs typeface="Arial" panose="020B0604020202020204" pitchFamily="34" charset="0"/>
              </a:rPr>
              <a:t>serve</a:t>
            </a:r>
          </a:p>
          <a:p>
            <a:pPr marL="1949450"/>
            <a:r>
              <a:rPr lang="en-US" sz="1100" dirty="0" smtClean="0">
                <a:latin typeface="Arial" panose="020B0604020202020204" pitchFamily="34" charset="0"/>
                <a:cs typeface="Arial" panose="020B0604020202020204" pitchFamily="34" charset="0"/>
              </a:rPr>
              <a:t>by offering the care </a:t>
            </a:r>
            <a:r>
              <a:rPr lang="en-US" sz="1100" dirty="0">
                <a:latin typeface="Arial" panose="020B0604020202020204" pitchFamily="34" charset="0"/>
                <a:cs typeface="Arial" panose="020B0604020202020204" pitchFamily="34" charset="0"/>
              </a:rPr>
              <a:t>network, access, and </a:t>
            </a:r>
            <a:r>
              <a:rPr lang="en-US" sz="1100" dirty="0" smtClean="0">
                <a:latin typeface="Arial" panose="020B0604020202020204" pitchFamily="34" charset="0"/>
                <a:cs typeface="Arial" panose="020B0604020202020204" pitchFamily="34" charset="0"/>
              </a:rPr>
              <a:t>experience</a:t>
            </a:r>
          </a:p>
          <a:p>
            <a:pPr marL="1825625"/>
            <a:r>
              <a:rPr lang="en-US" sz="1100" dirty="0" smtClean="0">
                <a:latin typeface="Arial" panose="020B0604020202020204" pitchFamily="34" charset="0"/>
                <a:cs typeface="Arial" panose="020B0604020202020204" pitchFamily="34" charset="0"/>
              </a:rPr>
              <a:t>they </a:t>
            </a:r>
            <a:r>
              <a:rPr lang="en-US" sz="1100" dirty="0">
                <a:latin typeface="Arial" panose="020B0604020202020204" pitchFamily="34" charset="0"/>
                <a:cs typeface="Arial" panose="020B0604020202020204" pitchFamily="34" charset="0"/>
              </a:rPr>
              <a:t>need.</a:t>
            </a:r>
          </a:p>
          <a:p>
            <a:pPr marL="1430338">
              <a:spcBef>
                <a:spcPts val="3700"/>
              </a:spcBef>
            </a:pPr>
            <a:r>
              <a:rPr lang="en-US" sz="1300" dirty="0">
                <a:latin typeface="Arial" panose="020B0604020202020204" pitchFamily="34" charset="0"/>
                <a:cs typeface="Arial" panose="020B0604020202020204" pitchFamily="34" charset="0"/>
              </a:rPr>
              <a:t>Reduce </a:t>
            </a:r>
            <a:r>
              <a:rPr lang="en-US" sz="1300" b="1" dirty="0" smtClean="0">
                <a:latin typeface="Arial" panose="020B0604020202020204" pitchFamily="34" charset="0"/>
                <a:cs typeface="Arial" panose="020B0604020202020204" pitchFamily="34" charset="0"/>
              </a:rPr>
              <a:t>CARE</a:t>
            </a:r>
            <a:r>
              <a:rPr lang="en-US" sz="1300" dirty="0" smtClean="0">
                <a:latin typeface="Arial" panose="020B0604020202020204" pitchFamily="34" charset="0"/>
                <a:cs typeface="Arial" panose="020B0604020202020204" pitchFamily="34" charset="0"/>
              </a:rPr>
              <a:t> </a:t>
            </a:r>
            <a:r>
              <a:rPr lang="en-US" sz="1300" b="1" dirty="0" smtClean="0">
                <a:latin typeface="Arial" panose="020B0604020202020204" pitchFamily="34" charset="0"/>
                <a:cs typeface="Arial" panose="020B0604020202020204" pitchFamily="34" charset="0"/>
              </a:rPr>
              <a:t>VARIATION</a:t>
            </a:r>
            <a:endParaRPr lang="en-US" sz="1300" b="1" dirty="0">
              <a:latin typeface="Arial" panose="020B0604020202020204" pitchFamily="34" charset="0"/>
              <a:cs typeface="Arial" panose="020B0604020202020204" pitchFamily="34" charset="0"/>
            </a:endParaRPr>
          </a:p>
          <a:p>
            <a:pPr marL="1265238">
              <a:spcBef>
                <a:spcPts val="600"/>
              </a:spcBef>
            </a:pPr>
            <a:r>
              <a:rPr lang="en-US" sz="1100" dirty="0">
                <a:latin typeface="Arial" panose="020B0604020202020204" pitchFamily="34" charset="0"/>
                <a:cs typeface="Arial" panose="020B0604020202020204" pitchFamily="34" charset="0"/>
              </a:rPr>
              <a:t>Improve quality and outcomes and lower costs by </a:t>
            </a:r>
            <a:r>
              <a:rPr lang="en-US" sz="1100" dirty="0" smtClean="0">
                <a:latin typeface="Arial" panose="020B0604020202020204" pitchFamily="34" charset="0"/>
                <a:cs typeface="Arial" panose="020B0604020202020204" pitchFamily="34" charset="0"/>
              </a:rPr>
              <a:t>eliminating</a:t>
            </a:r>
          </a:p>
          <a:p>
            <a:pPr marL="1143000"/>
            <a:r>
              <a:rPr lang="en-US" sz="1100" dirty="0" smtClean="0">
                <a:latin typeface="Arial" panose="020B0604020202020204" pitchFamily="34" charset="0"/>
                <a:cs typeface="Arial" panose="020B0604020202020204" pitchFamily="34" charset="0"/>
              </a:rPr>
              <a:t>unwarranted deviation </a:t>
            </a:r>
            <a:r>
              <a:rPr lang="en-US" sz="1100" dirty="0">
                <a:latin typeface="Arial" panose="020B0604020202020204" pitchFamily="34" charset="0"/>
                <a:cs typeface="Arial" panose="020B0604020202020204" pitchFamily="34" charset="0"/>
              </a:rPr>
              <a:t>from the best standard of care.</a:t>
            </a:r>
          </a:p>
          <a:p>
            <a:pPr marL="736600">
              <a:spcBef>
                <a:spcPts val="3700"/>
              </a:spcBef>
            </a:pPr>
            <a:r>
              <a:rPr lang="en-US" sz="1300" dirty="0">
                <a:latin typeface="Arial" panose="020B0604020202020204" pitchFamily="34" charset="0"/>
                <a:cs typeface="Arial" panose="020B0604020202020204" pitchFamily="34" charset="0"/>
              </a:rPr>
              <a:t>Optimize the </a:t>
            </a:r>
            <a:r>
              <a:rPr lang="en-US" sz="1300" b="1" dirty="0">
                <a:latin typeface="Arial" panose="020B0604020202020204" pitchFamily="34" charset="0"/>
                <a:cs typeface="Arial" panose="020B0604020202020204" pitchFamily="34" charset="0"/>
              </a:rPr>
              <a:t>REVENUE CYCLE</a:t>
            </a:r>
          </a:p>
          <a:p>
            <a:pPr marL="579438">
              <a:spcBef>
                <a:spcPts val="600"/>
              </a:spcBef>
            </a:pPr>
            <a:r>
              <a:rPr lang="en-US" sz="1100" dirty="0">
                <a:latin typeface="Arial" panose="020B0604020202020204" pitchFamily="34" charset="0"/>
                <a:cs typeface="Arial" panose="020B0604020202020204" pitchFamily="34" charset="0"/>
              </a:rPr>
              <a:t>Sustain the financial stability necessary to serve your </a:t>
            </a:r>
            <a:r>
              <a:rPr lang="en-US" sz="1100" dirty="0" smtClean="0">
                <a:latin typeface="Arial" panose="020B0604020202020204" pitchFamily="34" charset="0"/>
                <a:cs typeface="Arial" panose="020B0604020202020204" pitchFamily="34" charset="0"/>
              </a:rPr>
              <a:t>community</a:t>
            </a:r>
          </a:p>
          <a:p>
            <a:pPr marL="457200">
              <a:tabLst>
                <a:tab pos="457200" algn="l"/>
              </a:tabLst>
            </a:pPr>
            <a:r>
              <a:rPr lang="en-US" sz="1100" dirty="0" smtClean="0">
                <a:latin typeface="Arial" panose="020B0604020202020204" pitchFamily="34" charset="0"/>
                <a:cs typeface="Arial" panose="020B0604020202020204" pitchFamily="34" charset="0"/>
              </a:rPr>
              <a:t>by making sure you</a:t>
            </a:r>
            <a:r>
              <a:rPr lang="en-US" sz="1100" dirty="0">
                <a:latin typeface="Arial" panose="020B0604020202020204" pitchFamily="34" charset="0"/>
                <a:cs typeface="Arial" panose="020B0604020202020204" pitchFamily="34" charset="0"/>
              </a:rPr>
              <a:t> are paid efficiently for services rendered.</a:t>
            </a:r>
            <a:endParaRPr lang="en-US" sz="1100" dirty="0"/>
          </a:p>
        </p:txBody>
      </p:sp>
      <p:sp>
        <p:nvSpPr>
          <p:cNvPr id="57" name="TextBox 56"/>
          <p:cNvSpPr txBox="1"/>
          <p:nvPr userDrawn="1"/>
        </p:nvSpPr>
        <p:spPr bwMode="gray">
          <a:xfrm>
            <a:off x="460912" y="4393857"/>
            <a:ext cx="1848160" cy="1149033"/>
          </a:xfrm>
          <a:prstGeom prst="rect">
            <a:avLst/>
          </a:prstGeom>
          <a:noFill/>
        </p:spPr>
        <p:txBody>
          <a:bodyPr wrap="square" lIns="0" tIns="0" rIns="0" bIns="0" rtlCol="0">
            <a:spAutoFit/>
          </a:bodyPr>
          <a:lstStyle/>
          <a:p>
            <a:pPr>
              <a:spcBef>
                <a:spcPts val="3000"/>
              </a:spcBef>
              <a:tabLst>
                <a:tab pos="744538" algn="l"/>
              </a:tabLst>
            </a:pPr>
            <a:r>
              <a:rPr lang="en-US" sz="1300" b="1" dirty="0" smtClean="0">
                <a:latin typeface="Arial" panose="020B0604020202020204" pitchFamily="34" charset="0"/>
                <a:cs typeface="Arial" panose="020B0604020202020204" pitchFamily="34" charset="0"/>
              </a:rPr>
              <a:t>RESEARCH </a:t>
            </a:r>
            <a:r>
              <a:rPr lang="en-US" sz="1300" dirty="0" smtClean="0">
                <a:latin typeface="Arial" panose="020B0604020202020204" pitchFamily="34" charset="0"/>
                <a:cs typeface="Arial" panose="020B0604020202020204" pitchFamily="34" charset="0"/>
              </a:rPr>
              <a:t>Platform</a:t>
            </a:r>
            <a:endParaRPr lang="en-US" sz="1300" b="1" dirty="0">
              <a:latin typeface="Arial" panose="020B0604020202020204" pitchFamily="34" charset="0"/>
              <a:cs typeface="Arial" panose="020B0604020202020204" pitchFamily="34" charset="0"/>
            </a:endParaRPr>
          </a:p>
          <a:p>
            <a:pPr>
              <a:spcBef>
                <a:spcPts val="800"/>
              </a:spcBef>
              <a:tabLst>
                <a:tab pos="744538" algn="l"/>
              </a:tabLst>
            </a:pPr>
            <a:r>
              <a:rPr lang="en-US" sz="1100" dirty="0">
                <a:latin typeface="Arial" panose="020B0604020202020204" pitchFamily="34" charset="0"/>
                <a:cs typeface="Arial" panose="020B0604020202020204" pitchFamily="34" charset="0"/>
              </a:rPr>
              <a:t>Every major player in your health care organization gets a direct line to the industry’s most‑needed insights and</a:t>
            </a:r>
            <a:br>
              <a:rPr lang="en-US" sz="1100" dirty="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most-successful </a:t>
            </a:r>
            <a:r>
              <a:rPr lang="en-US" sz="1100" dirty="0">
                <a:latin typeface="Arial" panose="020B0604020202020204" pitchFamily="34" charset="0"/>
                <a:cs typeface="Arial" panose="020B0604020202020204" pitchFamily="34" charset="0"/>
              </a:rPr>
              <a:t>ideas.</a:t>
            </a:r>
          </a:p>
        </p:txBody>
      </p:sp>
      <p:cxnSp>
        <p:nvCxnSpPr>
          <p:cNvPr id="58" name="Straight Connector 57"/>
          <p:cNvCxnSpPr/>
          <p:nvPr userDrawn="1"/>
        </p:nvCxnSpPr>
        <p:spPr bwMode="gray">
          <a:xfrm>
            <a:off x="2715583" y="6455751"/>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userDrawn="1"/>
        </p:nvCxnSpPr>
        <p:spPr bwMode="gray">
          <a:xfrm>
            <a:off x="3392312" y="5384727"/>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userDrawn="1"/>
        </p:nvCxnSpPr>
        <p:spPr bwMode="gray">
          <a:xfrm>
            <a:off x="4175629" y="412802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userDrawn="1"/>
        </p:nvCxnSpPr>
        <p:spPr bwMode="gray">
          <a:xfrm>
            <a:off x="460912" y="4298876"/>
            <a:ext cx="365760"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5" name="Text Placeholder 1"/>
          <p:cNvSpPr txBox="1">
            <a:spLocks/>
          </p:cNvSpPr>
          <p:nvPr userDrawn="1"/>
        </p:nvSpPr>
        <p:spPr bwMode="gray">
          <a:xfrm>
            <a:off x="7933450" y="3322791"/>
            <a:ext cx="1672928" cy="46717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8017036" y="3378805"/>
            <a:ext cx="1329852" cy="356508"/>
          </a:xfrm>
          <a:prstGeom prst="rect">
            <a:avLst/>
          </a:prstGeom>
          <a:noFill/>
        </p:spPr>
        <p:txBody>
          <a:bodyPr wrap="square" lIns="0" tIns="0" rIns="0" bIns="0" rtlCol="0">
            <a:spAutoFit/>
          </a:bodyPr>
          <a:lstStyle/>
          <a:p>
            <a:pPr>
              <a:spcBef>
                <a:spcPts val="500"/>
              </a:spcBef>
            </a:pPr>
            <a:r>
              <a:rPr lang="en-US" sz="900" b="1" dirty="0" smtClean="0">
                <a:solidFill>
                  <a:schemeClr val="bg1"/>
                </a:solidFill>
              </a:rPr>
              <a:t>Updated</a:t>
            </a:r>
            <a:r>
              <a:rPr lang="en-US" sz="1000" b="1" dirty="0" smtClean="0">
                <a:solidFill>
                  <a:schemeClr val="bg1"/>
                </a:solidFill>
              </a:rPr>
              <a:t>: </a:t>
            </a:r>
            <a:r>
              <a:rPr lang="en-US" sz="900" b="0" dirty="0" smtClean="0">
                <a:solidFill>
                  <a:schemeClr val="bg1"/>
                </a:solidFill>
              </a:rPr>
              <a:t>03/01/2017</a:t>
            </a:r>
          </a:p>
          <a:p>
            <a:pPr>
              <a:spcBef>
                <a:spcPts val="500"/>
              </a:spcBef>
            </a:pPr>
            <a:r>
              <a:rPr lang="en-US" sz="900" b="1" dirty="0" smtClean="0">
                <a:solidFill>
                  <a:schemeClr val="bg1"/>
                </a:solidFill>
              </a:rPr>
              <a:t>Confirmed: </a:t>
            </a:r>
            <a:r>
              <a:rPr lang="en-US" sz="900" b="0" dirty="0" smtClean="0">
                <a:solidFill>
                  <a:schemeClr val="bg1"/>
                </a:solidFill>
              </a:rPr>
              <a:t>01/01/18</a:t>
            </a:r>
          </a:p>
        </p:txBody>
      </p:sp>
    </p:spTree>
    <p:extLst>
      <p:ext uri="{BB962C8B-B14F-4D97-AF65-F5344CB8AC3E}">
        <p14:creationId xmlns:p14="http://schemas.microsoft.com/office/powerpoint/2010/main" val="2010920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457613" y="729525"/>
            <a:ext cx="6860762" cy="307777"/>
          </a:xfrm>
        </p:spPr>
        <p:txBody>
          <a:bodyPr/>
          <a:lstStyle/>
          <a:p>
            <a:r>
              <a:rPr lang="en-US" dirty="0" smtClean="0"/>
              <a:t>Page Title – Arial 20pt Regular, Use Title Case</a:t>
            </a:r>
            <a:endParaRPr lang="en-US" dirty="0"/>
          </a:p>
        </p:txBody>
      </p:sp>
      <p:sp>
        <p:nvSpPr>
          <p:cNvPr id="4" name="Text Placeholder 3"/>
          <p:cNvSpPr>
            <a:spLocks noGrp="1"/>
          </p:cNvSpPr>
          <p:nvPr>
            <p:ph type="body" sz="quarter" idx="10" hasCustomPrompt="1"/>
          </p:nvPr>
        </p:nvSpPr>
        <p:spPr bwMode="gray">
          <a:xfrm>
            <a:off x="1074621" y="1562100"/>
            <a:ext cx="6309360" cy="5349063"/>
          </a:xfrm>
        </p:spPr>
        <p:txBody>
          <a:bodyPr>
            <a:noAutofit/>
          </a:bodyPr>
          <a:lstStyle>
            <a:lvl1pPr marL="0" marR="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sz="1100"/>
            </a:lvl1pPr>
            <a:lvl2pPr marL="112713" indent="0">
              <a:spcBef>
                <a:spcPts val="600"/>
              </a:spcBef>
              <a:buNone/>
              <a:defRPr sz="1100"/>
            </a:lvl2pPr>
            <a:lvl3pPr marL="230187" indent="0">
              <a:spcBef>
                <a:spcPts val="600"/>
              </a:spcBef>
              <a:buNone/>
              <a:defRPr sz="1100"/>
            </a:lvl3pPr>
            <a:lvl4pPr marL="342900" indent="0">
              <a:spcBef>
                <a:spcPts val="600"/>
              </a:spcBef>
              <a:buNone/>
              <a:defRPr sz="1100"/>
            </a:lvl4pPr>
            <a:lvl5pPr marL="458787" indent="0">
              <a:spcBef>
                <a:spcPts val="600"/>
              </a:spcBef>
              <a:buNone/>
              <a:defRPr sz="1100"/>
            </a:lvl5pPr>
          </a:lstStyle>
          <a:p>
            <a:pPr marL="0" marR="0" lvl="0" indent="0" algn="l" defTabSz="1018879" rtl="0" eaLnBrk="1" fontAlgn="auto" latinLnBrk="0" hangingPunct="1">
              <a:lnSpc>
                <a:spcPct val="100000"/>
              </a:lnSpc>
              <a:spcBef>
                <a:spcPts val="600"/>
              </a:spcBef>
              <a:spcAft>
                <a:spcPts val="0"/>
              </a:spcAft>
              <a:buClrTx/>
              <a:buSzTx/>
              <a:buFont typeface="Arial" pitchFamily="34" charset="0"/>
              <a:buNone/>
              <a:tabLst>
                <a:tab pos="6230938" algn="r"/>
              </a:tabLst>
              <a:defRPr/>
            </a:pP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br>
              <a:rPr lang="en-US" dirty="0" smtClean="0"/>
            </a:br>
            <a:r>
              <a:rPr lang="en-US" dirty="0" smtClean="0"/>
              <a:t>Type Section Title, tab, then page number, then period space, period space, etc.	. . . . . . . . . . . . . . . X</a:t>
            </a:r>
          </a:p>
        </p:txBody>
      </p:sp>
      <p:cxnSp>
        <p:nvCxnSpPr>
          <p:cNvPr id="7" name="Straight Connector 6"/>
          <p:cNvCxnSpPr/>
          <p:nvPr userDrawn="1"/>
        </p:nvCxnSpPr>
        <p:spPr bwMode="gray">
          <a:xfrm>
            <a:off x="457200" y="1066294"/>
            <a:ext cx="68611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bwMode="gray">
          <a:xfrm>
            <a:off x="7933450" y="1562100"/>
            <a:ext cx="2489481" cy="4844381"/>
          </a:xfrm>
          <a:prstGeom prst="rect">
            <a:avLst/>
          </a:prstGeom>
          <a:solidFill>
            <a:srgbClr val="009900"/>
          </a:solidFill>
        </p:spPr>
        <p:txBody>
          <a:bodyPr wrap="square" lIns="91440" rIns="91440" rtlCol="0">
            <a:noAutofit/>
          </a:bodyPr>
          <a:lstStyle/>
          <a:p>
            <a:pPr>
              <a:spcBef>
                <a:spcPts val="500"/>
              </a:spcBef>
            </a:pPr>
            <a:r>
              <a:rPr lang="en-US" sz="1500" dirty="0" smtClean="0">
                <a:solidFill>
                  <a:schemeClr val="bg1"/>
                </a:solidFill>
              </a:rPr>
              <a:t>Formatting Your Table</a:t>
            </a:r>
            <a:br>
              <a:rPr lang="en-US" sz="1500" dirty="0" smtClean="0">
                <a:solidFill>
                  <a:schemeClr val="bg1"/>
                </a:solidFill>
              </a:rPr>
            </a:br>
            <a:r>
              <a:rPr lang="en-US" sz="1500" dirty="0" smtClean="0">
                <a:solidFill>
                  <a:schemeClr val="bg1"/>
                </a:solidFill>
              </a:rPr>
              <a:t>of Contents (ToC)</a:t>
            </a:r>
          </a:p>
          <a:p>
            <a:pPr>
              <a:spcBef>
                <a:spcPts val="300"/>
              </a:spcBef>
            </a:pPr>
            <a:r>
              <a:rPr lang="en-US" sz="1000" dirty="0" smtClean="0">
                <a:solidFill>
                  <a:schemeClr val="bg1"/>
                </a:solidFill>
              </a:rPr>
              <a:t>To format your ToC correctly and have the page numbers perfectly align to the right margin, you will need to perform the following steps:</a:t>
            </a:r>
          </a:p>
          <a:p>
            <a:pPr marL="171450" indent="-171450">
              <a:spcBef>
                <a:spcPts val="1000"/>
              </a:spcBef>
              <a:buFont typeface="+mj-lt"/>
              <a:buAutoNum type="arabicParenR"/>
            </a:pPr>
            <a:r>
              <a:rPr lang="en-US" sz="1000" dirty="0" smtClean="0">
                <a:solidFill>
                  <a:schemeClr val="bg1"/>
                </a:solidFill>
              </a:rPr>
              <a:t>Type directly</a:t>
            </a:r>
            <a:r>
              <a:rPr lang="en-US" sz="1000" baseline="0" dirty="0" smtClean="0">
                <a:solidFill>
                  <a:schemeClr val="bg1"/>
                </a:solidFill>
              </a:rPr>
              <a:t> into the </a:t>
            </a:r>
            <a:r>
              <a:rPr lang="en-US" sz="1000" baseline="0" dirty="0" err="1" smtClean="0">
                <a:solidFill>
                  <a:schemeClr val="bg1"/>
                </a:solidFill>
              </a:rPr>
              <a:t>ToC</a:t>
            </a:r>
            <a:r>
              <a:rPr lang="en-US" sz="1000" baseline="0" dirty="0" smtClean="0">
                <a:solidFill>
                  <a:schemeClr val="bg1"/>
                </a:solidFill>
              </a:rPr>
              <a:t> placeholder with what the section should be called</a:t>
            </a:r>
            <a:endParaRPr lang="en-US" sz="1000" dirty="0" smtClean="0">
              <a:solidFill>
                <a:schemeClr val="bg1"/>
              </a:solidFill>
            </a:endParaRPr>
          </a:p>
          <a:p>
            <a:pPr marL="171450" indent="-171450">
              <a:spcBef>
                <a:spcPts val="600"/>
              </a:spcBef>
              <a:buFont typeface="+mj-lt"/>
              <a:buAutoNum type="arabicParenR"/>
            </a:pPr>
            <a:r>
              <a:rPr lang="en-US" sz="1000" dirty="0" smtClean="0">
                <a:solidFill>
                  <a:schemeClr val="bg1"/>
                </a:solidFill>
              </a:rPr>
              <a:t>Hit the “Tab” key</a:t>
            </a:r>
          </a:p>
          <a:p>
            <a:pPr marL="171450" indent="-171450">
              <a:spcBef>
                <a:spcPts val="600"/>
              </a:spcBef>
              <a:buFont typeface="+mj-lt"/>
              <a:buAutoNum type="arabicParenR"/>
            </a:pPr>
            <a:r>
              <a:rPr lang="en-US" sz="1000" dirty="0" smtClean="0">
                <a:solidFill>
                  <a:schemeClr val="bg1"/>
                </a:solidFill>
              </a:rPr>
              <a:t>Type in the correct page number</a:t>
            </a:r>
          </a:p>
          <a:p>
            <a:pPr marL="171450" indent="-171450">
              <a:spcBef>
                <a:spcPts val="600"/>
              </a:spcBef>
              <a:buFont typeface="+mj-lt"/>
              <a:buAutoNum type="arabicParenR"/>
            </a:pPr>
            <a:r>
              <a:rPr lang="en-US" sz="1000" dirty="0" smtClean="0">
                <a:solidFill>
                  <a:schemeClr val="bg1"/>
                </a:solidFill>
              </a:rPr>
              <a:t>Nudge your cursor to the left with</a:t>
            </a:r>
            <a:br>
              <a:rPr lang="en-US" sz="1000" dirty="0" smtClean="0">
                <a:solidFill>
                  <a:schemeClr val="bg1"/>
                </a:solidFill>
              </a:rPr>
            </a:br>
            <a:r>
              <a:rPr lang="en-US" sz="1000" dirty="0" smtClean="0">
                <a:solidFill>
                  <a:schemeClr val="bg1"/>
                </a:solidFill>
              </a:rPr>
              <a:t>the arrow key until it is directly before the number</a:t>
            </a:r>
          </a:p>
          <a:p>
            <a:pPr marL="171450" indent="-171450">
              <a:spcBef>
                <a:spcPts val="600"/>
              </a:spcBef>
              <a:buFont typeface="+mj-lt"/>
              <a:buAutoNum type="arabicParenR"/>
            </a:pPr>
            <a:r>
              <a:rPr lang="en-US" sz="1000" dirty="0" smtClean="0">
                <a:solidFill>
                  <a:schemeClr val="bg1"/>
                </a:solidFill>
              </a:rPr>
              <a:t>Alternate between “period” and “space” until it builds back to the </a:t>
            </a:r>
            <a:r>
              <a:rPr lang="en-US" sz="1000" dirty="0" err="1" smtClean="0">
                <a:solidFill>
                  <a:schemeClr val="bg1"/>
                </a:solidFill>
              </a:rPr>
              <a:t>ToC</a:t>
            </a:r>
            <a:r>
              <a:rPr lang="en-US" sz="1000" dirty="0" smtClean="0">
                <a:solidFill>
                  <a:schemeClr val="bg1"/>
                </a:solidFill>
              </a:rPr>
              <a:t> content. This is called a “Leader” and should look something like this:</a:t>
            </a:r>
            <a:br>
              <a:rPr lang="en-US" sz="1000" dirty="0" smtClean="0">
                <a:solidFill>
                  <a:schemeClr val="bg1"/>
                </a:solidFill>
              </a:rPr>
            </a:br>
            <a:r>
              <a:rPr lang="en-US" sz="1000" dirty="0" smtClean="0">
                <a:solidFill>
                  <a:schemeClr val="bg1"/>
                </a:solidFill>
              </a:rPr>
              <a:t>( . . . . . . . . . . . . . . . . )</a:t>
            </a:r>
          </a:p>
          <a:p>
            <a:pPr marL="171450" indent="-171450">
              <a:spcBef>
                <a:spcPts val="600"/>
              </a:spcBef>
              <a:buFont typeface="+mj-lt"/>
              <a:buAutoNum type="arabicParenR"/>
            </a:pPr>
            <a:r>
              <a:rPr lang="en-US" sz="1000" dirty="0" smtClean="0">
                <a:solidFill>
                  <a:schemeClr val="bg1"/>
                </a:solidFill>
              </a:rPr>
              <a:t>Repeat steps 1–5 for each level in</a:t>
            </a:r>
            <a:br>
              <a:rPr lang="en-US" sz="1000" dirty="0" smtClean="0">
                <a:solidFill>
                  <a:schemeClr val="bg1"/>
                </a:solidFill>
              </a:rPr>
            </a:br>
            <a:r>
              <a:rPr lang="en-US" sz="1000" dirty="0" smtClean="0">
                <a:solidFill>
                  <a:schemeClr val="bg1"/>
                </a:solidFill>
              </a:rPr>
              <a:t>the ToC</a:t>
            </a:r>
          </a:p>
          <a:p>
            <a:pPr marL="171450" indent="-171450">
              <a:spcBef>
                <a:spcPts val="300"/>
              </a:spcBef>
              <a:buFont typeface="+mj-lt"/>
              <a:buAutoNum type="arabicParenR"/>
            </a:pPr>
            <a:endParaRPr lang="en-US" sz="1000" dirty="0">
              <a:solidFill>
                <a:schemeClr val="bg1"/>
              </a:solidFill>
            </a:endParaRPr>
          </a:p>
          <a:p>
            <a:pPr>
              <a:spcBef>
                <a:spcPts val="300"/>
              </a:spcBef>
            </a:pPr>
            <a:r>
              <a:rPr lang="en-US" sz="1000" dirty="0" smtClean="0">
                <a:solidFill>
                  <a:schemeClr val="bg1"/>
                </a:solidFill>
              </a:rPr>
              <a:t>NOTE: Since PPT does not have an automated feature for this and it’s quite labor intensive, it’s strongly advised that you complete the ToC last. </a:t>
            </a:r>
          </a:p>
        </p:txBody>
      </p:sp>
    </p:spTree>
    <p:extLst>
      <p:ext uri="{BB962C8B-B14F-4D97-AF65-F5344CB8AC3E}">
        <p14:creationId xmlns:p14="http://schemas.microsoft.com/office/powerpoint/2010/main" val="3469220864"/>
      </p:ext>
    </p:extLst>
  </p:cSld>
  <p:clrMapOvr>
    <a:masterClrMapping/>
  </p:clrMapOvr>
  <p:extLst mod="1">
    <p:ext uri="{DCECCB84-F9BA-43D5-87BE-67443E8EF086}">
      <p15:sldGuideLst xmlns:p15="http://schemas.microsoft.com/office/powerpoint/2012/main">
        <p15:guide id="1" pos="677"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15" name="Rectangle 39"/>
          <p:cNvSpPr/>
          <p:nvPr userDrawn="1"/>
        </p:nvSpPr>
        <p:spPr bwMode="gray">
          <a:xfrm>
            <a:off x="182880" y="182881"/>
            <a:ext cx="7406639" cy="8285732"/>
          </a:xfrm>
          <a:custGeom>
            <a:avLst/>
            <a:gdLst/>
            <a:ahLst/>
            <a:cxnLst/>
            <a:rect l="l" t="t" r="r" b="b"/>
            <a:pathLst>
              <a:path w="7406639" h="8285732">
                <a:moveTo>
                  <a:pt x="0" y="0"/>
                </a:moveTo>
                <a:lnTo>
                  <a:pt x="3874934" y="0"/>
                </a:lnTo>
                <a:lnTo>
                  <a:pt x="7406639" y="5489460"/>
                </a:lnTo>
                <a:lnTo>
                  <a:pt x="7406639" y="8285732"/>
                </a:lnTo>
                <a:lnTo>
                  <a:pt x="2210169" y="8285732"/>
                </a:lnTo>
                <a:lnTo>
                  <a:pt x="0" y="4850385"/>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Rectangle 1"/>
          <p:cNvSpPr/>
          <p:nvPr userDrawn="1"/>
        </p:nvSpPr>
        <p:spPr bwMode="gray">
          <a:xfrm>
            <a:off x="457200" y="101601"/>
            <a:ext cx="5825578" cy="5606114"/>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70379 w 6735842"/>
              <a:gd name="connsiteY1" fmla="*/ 951711 h 6479814"/>
              <a:gd name="connsiteX2" fmla="*/ 6735842 w 6735842"/>
              <a:gd name="connsiteY2" fmla="*/ 6479814 h 6479814"/>
              <a:gd name="connsiteX3" fmla="*/ 0 w 6735842"/>
              <a:gd name="connsiteY3" fmla="*/ 6479814 h 6479814"/>
              <a:gd name="connsiteX0" fmla="*/ 3170379 w 6735842"/>
              <a:gd name="connsiteY0" fmla="*/ 0 h 5528103"/>
              <a:gd name="connsiteX1" fmla="*/ 6735842 w 6735842"/>
              <a:gd name="connsiteY1" fmla="*/ 5528103 h 5528103"/>
              <a:gd name="connsiteX2" fmla="*/ 0 w 6735842"/>
              <a:gd name="connsiteY2" fmla="*/ 5528103 h 5528103"/>
              <a:gd name="connsiteX0" fmla="*/ 3170379 w 6735842"/>
              <a:gd name="connsiteY0" fmla="*/ 0 h 5528103"/>
              <a:gd name="connsiteX1" fmla="*/ 6735842 w 6735842"/>
              <a:gd name="connsiteY1" fmla="*/ 5528103 h 5528103"/>
              <a:gd name="connsiteX2" fmla="*/ 991329 w 6735842"/>
              <a:gd name="connsiteY2" fmla="*/ 5522763 h 5528103"/>
              <a:gd name="connsiteX3" fmla="*/ 0 w 6735842"/>
              <a:gd name="connsiteY3" fmla="*/ 5528103 h 5528103"/>
              <a:gd name="connsiteX0" fmla="*/ 2179050 w 5744513"/>
              <a:gd name="connsiteY0" fmla="*/ 0 h 5528103"/>
              <a:gd name="connsiteX1" fmla="*/ 5744513 w 5744513"/>
              <a:gd name="connsiteY1" fmla="*/ 5528103 h 5528103"/>
              <a:gd name="connsiteX2" fmla="*/ 0 w 5744513"/>
              <a:gd name="connsiteY2" fmla="*/ 5522763 h 5528103"/>
            </a:gdLst>
            <a:ahLst/>
            <a:cxnLst>
              <a:cxn ang="0">
                <a:pos x="connsiteX0" y="connsiteY0"/>
              </a:cxn>
              <a:cxn ang="0">
                <a:pos x="connsiteX1" y="connsiteY1"/>
              </a:cxn>
              <a:cxn ang="0">
                <a:pos x="connsiteX2" y="connsiteY2"/>
              </a:cxn>
            </a:cxnLst>
            <a:rect l="l" t="t" r="r" b="b"/>
            <a:pathLst>
              <a:path w="5744513" h="5528103">
                <a:moveTo>
                  <a:pt x="2179050" y="0"/>
                </a:moveTo>
                <a:lnTo>
                  <a:pt x="5744513" y="5528103"/>
                </a:lnTo>
                <a:lnTo>
                  <a:pt x="0" y="5522763"/>
                </a:lnTo>
              </a:path>
            </a:pathLst>
          </a:custGeom>
          <a:noFill/>
          <a:ln w="317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 name="Rectangle 1"/>
          <p:cNvSpPr/>
          <p:nvPr userDrawn="1"/>
        </p:nvSpPr>
        <p:spPr bwMode="gray">
          <a:xfrm>
            <a:off x="330200" y="88900"/>
            <a:ext cx="6028777" cy="5449335"/>
          </a:xfrm>
          <a:custGeom>
            <a:avLst/>
            <a:gdLst>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4" fmla="*/ 91440 w 6735842"/>
              <a:gd name="connsiteY4" fmla="*/ 91440 h 6479814"/>
              <a:gd name="connsiteX0" fmla="*/ 0 w 6735842"/>
              <a:gd name="connsiteY0" fmla="*/ 0 h 6479814"/>
              <a:gd name="connsiteX1" fmla="*/ 2556875 w 6735842"/>
              <a:gd name="connsiteY1" fmla="*/ 0 h 6479814"/>
              <a:gd name="connsiteX2" fmla="*/ 6735842 w 6735842"/>
              <a:gd name="connsiteY2" fmla="*/ 6479814 h 6479814"/>
              <a:gd name="connsiteX3" fmla="*/ 0 w 6735842"/>
              <a:gd name="connsiteY3" fmla="*/ 6479814 h 6479814"/>
              <a:gd name="connsiteX0" fmla="*/ 2556875 w 6735842"/>
              <a:gd name="connsiteY0" fmla="*/ 0 h 6479814"/>
              <a:gd name="connsiteX1" fmla="*/ 6735842 w 6735842"/>
              <a:gd name="connsiteY1" fmla="*/ 6479814 h 6479814"/>
              <a:gd name="connsiteX2" fmla="*/ 0 w 6735842"/>
              <a:gd name="connsiteY2" fmla="*/ 6479814 h 6479814"/>
              <a:gd name="connsiteX0" fmla="*/ 2556875 w 6735842"/>
              <a:gd name="connsiteY0" fmla="*/ 0 h 6479814"/>
              <a:gd name="connsiteX1" fmla="*/ 3165972 w 6735842"/>
              <a:gd name="connsiteY1" fmla="*/ 964051 h 6479814"/>
              <a:gd name="connsiteX2" fmla="*/ 6735842 w 6735842"/>
              <a:gd name="connsiteY2" fmla="*/ 6479814 h 6479814"/>
              <a:gd name="connsiteX3" fmla="*/ 0 w 6735842"/>
              <a:gd name="connsiteY3" fmla="*/ 6479814 h 6479814"/>
              <a:gd name="connsiteX0" fmla="*/ 3165972 w 6735842"/>
              <a:gd name="connsiteY0" fmla="*/ 0 h 5515763"/>
              <a:gd name="connsiteX1" fmla="*/ 6735842 w 6735842"/>
              <a:gd name="connsiteY1" fmla="*/ 5515763 h 5515763"/>
              <a:gd name="connsiteX2" fmla="*/ 0 w 6735842"/>
              <a:gd name="connsiteY2" fmla="*/ 5515763 h 5515763"/>
              <a:gd name="connsiteX0" fmla="*/ 3165972 w 6735842"/>
              <a:gd name="connsiteY0" fmla="*/ 0 h 5515763"/>
              <a:gd name="connsiteX1" fmla="*/ 6735842 w 6735842"/>
              <a:gd name="connsiteY1" fmla="*/ 5515763 h 5515763"/>
              <a:gd name="connsiteX2" fmla="*/ 633574 w 6735842"/>
              <a:gd name="connsiteY2" fmla="*/ 5514715 h 5515763"/>
              <a:gd name="connsiteX3" fmla="*/ 0 w 6735842"/>
              <a:gd name="connsiteY3" fmla="*/ 5515763 h 5515763"/>
              <a:gd name="connsiteX0" fmla="*/ 2532398 w 6102268"/>
              <a:gd name="connsiteY0" fmla="*/ 0 h 5515763"/>
              <a:gd name="connsiteX1" fmla="*/ 6102268 w 6102268"/>
              <a:gd name="connsiteY1" fmla="*/ 5515763 h 5515763"/>
              <a:gd name="connsiteX2" fmla="*/ 0 w 6102268"/>
              <a:gd name="connsiteY2" fmla="*/ 5514715 h 5515763"/>
            </a:gdLst>
            <a:ahLst/>
            <a:cxnLst>
              <a:cxn ang="0">
                <a:pos x="connsiteX0" y="connsiteY0"/>
              </a:cxn>
              <a:cxn ang="0">
                <a:pos x="connsiteX1" y="connsiteY1"/>
              </a:cxn>
              <a:cxn ang="0">
                <a:pos x="connsiteX2" y="connsiteY2"/>
              </a:cxn>
            </a:cxnLst>
            <a:rect l="l" t="t" r="r" b="b"/>
            <a:pathLst>
              <a:path w="6102268" h="5515763">
                <a:moveTo>
                  <a:pt x="2532398" y="0"/>
                </a:moveTo>
                <a:lnTo>
                  <a:pt x="6102268" y="5515763"/>
                </a:lnTo>
                <a:lnTo>
                  <a:pt x="0" y="5514715"/>
                </a:lnTo>
              </a:path>
            </a:pathLst>
          </a:custGeom>
          <a:noFill/>
          <a:ln w="1905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7" name="Freeform 16"/>
          <p:cNvSpPr/>
          <p:nvPr userDrawn="1"/>
        </p:nvSpPr>
        <p:spPr bwMode="gray">
          <a:xfrm>
            <a:off x="182880" y="4978400"/>
            <a:ext cx="5352947" cy="1270000"/>
          </a:xfrm>
          <a:custGeom>
            <a:avLst/>
            <a:gdLst>
              <a:gd name="connsiteX0" fmla="*/ 0 w 5352947"/>
              <a:gd name="connsiteY0" fmla="*/ 0 h 1270000"/>
              <a:gd name="connsiteX1" fmla="*/ 5352947 w 5352947"/>
              <a:gd name="connsiteY1" fmla="*/ 0 h 1270000"/>
              <a:gd name="connsiteX2" fmla="*/ 5352947 w 5352947"/>
              <a:gd name="connsiteY2" fmla="*/ 1270000 h 1270000"/>
              <a:gd name="connsiteX3" fmla="*/ 781770 w 5352947"/>
              <a:gd name="connsiteY3" fmla="*/ 1270000 h 1270000"/>
              <a:gd name="connsiteX4" fmla="*/ 0 w 5352947"/>
              <a:gd name="connsiteY4" fmla="*/ 54866 h 127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52947" h="1270000">
                <a:moveTo>
                  <a:pt x="0" y="0"/>
                </a:moveTo>
                <a:lnTo>
                  <a:pt x="5352947" y="0"/>
                </a:lnTo>
                <a:lnTo>
                  <a:pt x="5352947" y="1270000"/>
                </a:lnTo>
                <a:lnTo>
                  <a:pt x="781770" y="1270000"/>
                </a:lnTo>
                <a:lnTo>
                  <a:pt x="0" y="54866"/>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2" name="Text Placeholder 5"/>
          <p:cNvSpPr>
            <a:spLocks noGrp="1"/>
          </p:cNvSpPr>
          <p:nvPr>
            <p:ph type="body" sz="quarter" idx="50" hasCustomPrompt="1"/>
          </p:nvPr>
        </p:nvSpPr>
        <p:spPr bwMode="gray">
          <a:xfrm>
            <a:off x="6906811" y="2770224"/>
            <a:ext cx="256480" cy="538609"/>
          </a:xfrm>
        </p:spPr>
        <p:txBody>
          <a:bodyPr wrap="none"/>
          <a:lstStyle>
            <a:lvl1pPr marL="0" indent="0" algn="r">
              <a:spcBef>
                <a:spcPts val="0"/>
              </a:spcBef>
              <a:buNone/>
              <a:defRPr sz="3500" b="0" i="0" spc="50" baseline="0">
                <a:solidFill>
                  <a:schemeClr val="accent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a:t>
            </a:r>
          </a:p>
        </p:txBody>
      </p:sp>
      <p:sp>
        <p:nvSpPr>
          <p:cNvPr id="26" name="Rectangle 25"/>
          <p:cNvSpPr/>
          <p:nvPr userDrawn="1"/>
        </p:nvSpPr>
        <p:spPr bwMode="gray">
          <a:xfrm>
            <a:off x="182880" y="0"/>
            <a:ext cx="4055633" cy="182881"/>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1" name="Title 1"/>
          <p:cNvSpPr>
            <a:spLocks noGrp="1"/>
          </p:cNvSpPr>
          <p:nvPr>
            <p:ph type="title" hasCustomPrompt="1"/>
          </p:nvPr>
        </p:nvSpPr>
        <p:spPr bwMode="gray">
          <a:xfrm>
            <a:off x="1584633" y="5122355"/>
            <a:ext cx="3951194" cy="692497"/>
          </a:xfrm>
        </p:spPr>
        <p:txBody>
          <a:bodyPr/>
          <a:lstStyle>
            <a:lvl1pPr marL="284163" indent="-284163">
              <a:lnSpc>
                <a:spcPct val="90000"/>
              </a:lnSpc>
              <a:buClr>
                <a:schemeClr val="accent6"/>
              </a:buClr>
              <a:buSzPct val="75000"/>
              <a:buFont typeface="Arial" panose="020B0604020202020204" pitchFamily="34" charset="0"/>
              <a:buChar char="►"/>
              <a:defRPr sz="2500" b="0">
                <a:solidFill>
                  <a:schemeClr val="tx1"/>
                </a:solidFill>
              </a:defRPr>
            </a:lvl1pPr>
          </a:lstStyle>
          <a:p>
            <a:r>
              <a:rPr lang="en-US" dirty="0" smtClean="0"/>
              <a:t>Divider Title – Arial 25pt Regular, Use Title Case</a:t>
            </a:r>
          </a:p>
        </p:txBody>
      </p:sp>
      <p:sp>
        <p:nvSpPr>
          <p:cNvPr id="12" name="Text Placeholder 3"/>
          <p:cNvSpPr>
            <a:spLocks noGrp="1"/>
          </p:cNvSpPr>
          <p:nvPr>
            <p:ph type="body" sz="quarter" idx="47" hasCustomPrompt="1"/>
          </p:nvPr>
        </p:nvSpPr>
        <p:spPr bwMode="gray">
          <a:xfrm>
            <a:off x="1886921" y="5949809"/>
            <a:ext cx="3655084" cy="184666"/>
          </a:xfrm>
        </p:spPr>
        <p:txBody>
          <a:bodyPr/>
          <a:lstStyle>
            <a:lvl1pPr marL="0" indent="0">
              <a:spcBef>
                <a:spcPts val="0"/>
              </a:spcBef>
              <a:buNone/>
              <a:defRPr sz="12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smtClean="0"/>
              <a:t>Divider Subtitle – Arial 12pt Regular</a:t>
            </a:r>
          </a:p>
        </p:txBody>
      </p:sp>
      <p:sp>
        <p:nvSpPr>
          <p:cNvPr id="13" name="Text Placeholder 5"/>
          <p:cNvSpPr>
            <a:spLocks noGrp="1"/>
          </p:cNvSpPr>
          <p:nvPr>
            <p:ph type="body" sz="quarter" idx="48" hasCustomPrompt="1"/>
          </p:nvPr>
        </p:nvSpPr>
        <p:spPr bwMode="gray">
          <a:xfrm>
            <a:off x="6021244" y="2627585"/>
            <a:ext cx="1141338" cy="138499"/>
          </a:xfrm>
        </p:spPr>
        <p:txBody>
          <a:bodyPr wrap="none" rIns="0"/>
          <a:lstStyle>
            <a:lvl1pPr marL="0" indent="0" algn="r">
              <a:spcBef>
                <a:spcPts val="0"/>
              </a:spcBef>
              <a:buNone/>
              <a:defRPr sz="900" b="1" i="0" spc="50" baseline="0">
                <a:solidFill>
                  <a:schemeClr val="tx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smtClean="0"/>
              <a:t>insert section type</a:t>
            </a:r>
          </a:p>
        </p:txBody>
      </p:sp>
      <p:sp>
        <p:nvSpPr>
          <p:cNvPr id="34" name="Text Placeholder 7"/>
          <p:cNvSpPr>
            <a:spLocks noGrp="1"/>
          </p:cNvSpPr>
          <p:nvPr>
            <p:ph type="body" sz="quarter" idx="51" hasCustomPrompt="1"/>
          </p:nvPr>
        </p:nvSpPr>
        <p:spPr bwMode="gray">
          <a:xfrm>
            <a:off x="2625725" y="6506537"/>
            <a:ext cx="2081968" cy="1269578"/>
          </a:xfrm>
        </p:spPr>
        <p:txBody>
          <a:bodyPr anchor="t" anchorCtr="0"/>
          <a:lstStyle>
            <a:lvl1pPr>
              <a:spcBef>
                <a:spcPts val="500"/>
              </a:spcBef>
              <a:defRPr/>
            </a:lvl1pPr>
            <a:lvl2pPr>
              <a:spcBef>
                <a:spcPts val="500"/>
              </a:spcBef>
              <a:defRPr/>
            </a:lvl2pPr>
            <a:lvl3pPr>
              <a:spcBef>
                <a:spcPts val="500"/>
              </a:spcBef>
              <a:defRPr/>
            </a:lvl3pPr>
            <a:lvl4pPr>
              <a:spcBef>
                <a:spcPts val="500"/>
              </a:spcBef>
              <a:defRPr/>
            </a:lvl4pPr>
            <a:lvl5pPr>
              <a:spcBef>
                <a:spcPts val="300"/>
              </a:spcBef>
              <a:defRPr/>
            </a:lvl5pPr>
          </a:lstStyle>
          <a:p>
            <a:pPr lvl="0"/>
            <a:r>
              <a:rPr lang="en-US" dirty="0" smtClean="0"/>
              <a:t>Bulleted text, if needed – Arial 10pt Regular Nine bullet levels are built in (hit Enter then Tab to get to the next bullet level)</a:t>
            </a:r>
          </a:p>
          <a:p>
            <a:pPr lvl="1"/>
            <a:r>
              <a:rPr lang="en-US" dirty="0" smtClean="0"/>
              <a:t>Second level</a:t>
            </a:r>
          </a:p>
          <a:p>
            <a:pPr lvl="2"/>
            <a:r>
              <a:rPr lang="en-US" dirty="0" smtClean="0"/>
              <a:t>Third level</a:t>
            </a:r>
          </a:p>
          <a:p>
            <a:pPr lvl="3"/>
            <a:r>
              <a:rPr lang="en-US" dirty="0" smtClean="0"/>
              <a:t>Fourth level</a:t>
            </a:r>
          </a:p>
        </p:txBody>
      </p:sp>
      <p:sp>
        <p:nvSpPr>
          <p:cNvPr id="18" name="Text Placeholder 1"/>
          <p:cNvSpPr txBox="1">
            <a:spLocks/>
          </p:cNvSpPr>
          <p:nvPr userDrawn="1"/>
        </p:nvSpPr>
        <p:spPr bwMode="gray">
          <a:xfrm>
            <a:off x="7933450" y="458788"/>
            <a:ext cx="1747667" cy="2903359"/>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100" b="1" dirty="0" smtClean="0">
                <a:solidFill>
                  <a:schemeClr val="bg1"/>
                </a:solidFill>
              </a:rPr>
              <a:t>What’s a Section Type?</a:t>
            </a:r>
          </a:p>
          <a:p>
            <a:pPr marL="0" indent="0">
              <a:spcBef>
                <a:spcPts val="300"/>
              </a:spcBef>
              <a:buFont typeface="+mj-lt"/>
              <a:buNone/>
            </a:pPr>
            <a:r>
              <a:rPr lang="en-US" sz="900" b="0" dirty="0" smtClean="0">
                <a:solidFill>
                  <a:schemeClr val="bg1"/>
                </a:solidFill>
              </a:rPr>
              <a:t>Section types</a:t>
            </a:r>
            <a:r>
              <a:rPr lang="en-US" sz="900" b="0" baseline="0" dirty="0" smtClean="0">
                <a:solidFill>
                  <a:schemeClr val="bg1"/>
                </a:solidFill>
              </a:rPr>
              <a:t> can be anything that you want to consider the section following the divider as:</a:t>
            </a:r>
          </a:p>
          <a:p>
            <a:pPr marL="117475" indent="-117475">
              <a:spcBef>
                <a:spcPts val="500"/>
              </a:spcBef>
              <a:buFont typeface="Arial" panose="020B0604020202020204" pitchFamily="34" charset="0"/>
              <a:buChar char="•"/>
            </a:pPr>
            <a:r>
              <a:rPr lang="en-US" sz="900" b="0" baseline="0" dirty="0" smtClean="0">
                <a:solidFill>
                  <a:schemeClr val="bg1"/>
                </a:solidFill>
              </a:rPr>
              <a:t>Section</a:t>
            </a:r>
          </a:p>
          <a:p>
            <a:pPr marL="117475" indent="-117475">
              <a:spcBef>
                <a:spcPts val="200"/>
              </a:spcBef>
              <a:buFont typeface="Arial" panose="020B0604020202020204" pitchFamily="34" charset="0"/>
              <a:buChar char="•"/>
            </a:pPr>
            <a:r>
              <a:rPr lang="en-US" sz="900" b="0" baseline="0" dirty="0" smtClean="0">
                <a:solidFill>
                  <a:schemeClr val="bg1"/>
                </a:solidFill>
              </a:rPr>
              <a:t>Chapter</a:t>
            </a:r>
          </a:p>
          <a:p>
            <a:pPr marL="117475" indent="-117475">
              <a:spcBef>
                <a:spcPts val="200"/>
              </a:spcBef>
              <a:buFont typeface="Arial" panose="020B0604020202020204" pitchFamily="34" charset="0"/>
              <a:buChar char="•"/>
            </a:pPr>
            <a:r>
              <a:rPr lang="en-US" sz="900" b="0" baseline="0" dirty="0" smtClean="0">
                <a:solidFill>
                  <a:schemeClr val="bg1"/>
                </a:solidFill>
              </a:rPr>
              <a:t>Essay</a:t>
            </a:r>
          </a:p>
          <a:p>
            <a:pPr marL="117475" indent="-117475">
              <a:spcBef>
                <a:spcPts val="200"/>
              </a:spcBef>
              <a:buFont typeface="Arial" panose="020B0604020202020204" pitchFamily="34" charset="0"/>
              <a:buChar char="•"/>
            </a:pPr>
            <a:r>
              <a:rPr lang="en-US" sz="900" b="0" baseline="0" dirty="0" smtClean="0">
                <a:solidFill>
                  <a:schemeClr val="bg1"/>
                </a:solidFill>
              </a:rPr>
              <a:t>Appendix</a:t>
            </a:r>
          </a:p>
          <a:p>
            <a:pPr marL="117475" indent="-117475">
              <a:spcBef>
                <a:spcPts val="200"/>
              </a:spcBef>
              <a:buFont typeface="Arial" panose="020B0604020202020204" pitchFamily="34" charset="0"/>
              <a:buChar char="•"/>
            </a:pPr>
            <a:r>
              <a:rPr lang="en-US" sz="900" b="0" baseline="0" dirty="0" smtClean="0">
                <a:solidFill>
                  <a:schemeClr val="bg1"/>
                </a:solidFill>
              </a:rPr>
              <a:t>Etc.</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Section Label but No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If section label is needed but not #, delete number box and bottom align label to red line.</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smtClean="0">
                <a:solidFill>
                  <a:schemeClr val="bg1"/>
                </a:solidFill>
              </a:rPr>
              <a:t>No Label or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smtClean="0">
                <a:solidFill>
                  <a:schemeClr val="bg1"/>
                </a:solidFill>
              </a:rPr>
              <a:t>You may ignore the placeholder text boxes.</a:t>
            </a:r>
          </a:p>
        </p:txBody>
      </p:sp>
    </p:spTree>
  </p:cSld>
  <p:clrMapOvr>
    <a:masterClrMapping/>
  </p:clrMapOvr>
  <p:extLst mod="1">
    <p:ext uri="{DCECCB84-F9BA-43D5-87BE-67443E8EF086}">
      <p15:sldGuideLst xmlns:p15="http://schemas.microsoft.com/office/powerpoint/2012/main">
        <p15:guide id="1" orient="horz" pos="3666" userDrawn="1">
          <p15:clr>
            <a:srgbClr val="FBAE40"/>
          </p15:clr>
        </p15:guide>
        <p15:guide id="2" orient="horz" pos="3747" userDrawn="1">
          <p15:clr>
            <a:srgbClr val="FBAE40"/>
          </p15:clr>
        </p15:guide>
        <p15:guide id="3" pos="1188"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s://www.advisory.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2" name="TextBox 11">
            <a:hlinkClick r:id="rId22"/>
          </p:cNvPr>
          <p:cNvSpPr txBox="1"/>
          <p:nvPr userDrawn="1"/>
        </p:nvSpPr>
        <p:spPr bwMode="gray">
          <a:xfrm>
            <a:off x="6530808" y="9645778"/>
            <a:ext cx="785980" cy="92333"/>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smtClean="0">
                <a:ln>
                  <a:noFill/>
                </a:ln>
                <a:solidFill>
                  <a:schemeClr val="accent3"/>
                </a:solidFill>
                <a:effectLst/>
                <a:uLnTx/>
                <a:uFillTx/>
                <a:latin typeface="+mn-lt"/>
                <a:ea typeface="+mn-ea"/>
                <a:cs typeface="+mn-cs"/>
              </a:rPr>
              <a:t>advisory.com</a:t>
            </a:r>
          </a:p>
        </p:txBody>
      </p:sp>
      <p:sp>
        <p:nvSpPr>
          <p:cNvPr id="13" name="Slide Number Placeholder 5"/>
          <p:cNvSpPr txBox="1">
            <a:spLocks/>
          </p:cNvSpPr>
          <p:nvPr userDrawn="1"/>
        </p:nvSpPr>
        <p:spPr bwMode="gray">
          <a:xfrm>
            <a:off x="3678414" y="9626542"/>
            <a:ext cx="415573" cy="130805"/>
          </a:xfrm>
          <a:prstGeom prst="rect">
            <a:avLst/>
          </a:prstGeom>
        </p:spPr>
        <p:txBody>
          <a:bodyPr vert="horz" wrap="square" lIns="0" tIns="0" rIns="0" bIns="0" rtlCol="0" anchor="t">
            <a:spAutoFit/>
          </a:bodyPr>
          <a:lstStyle>
            <a:defPPr>
              <a:defRPr lang="en-US"/>
            </a:defPPr>
            <a:lvl1pPr marL="0" algn="ctr" defTabSz="1018879" rtl="0" eaLnBrk="1" latinLnBrk="0" hangingPunct="1">
              <a:defRPr sz="9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fld id="{D1524D41-16DC-4D92-9EF9-071B213BE0F5}" type="slidenum">
              <a:rPr lang="en-US" sz="850" smtClean="0">
                <a:solidFill>
                  <a:schemeClr val="tx1"/>
                </a:solidFill>
              </a:rPr>
              <a:pPr/>
              <a:t>‹#›</a:t>
            </a:fld>
            <a:endParaRPr lang="en-US" sz="850" dirty="0">
              <a:solidFill>
                <a:schemeClr val="tx1"/>
              </a:solidFill>
            </a:endParaRPr>
          </a:p>
        </p:txBody>
      </p:sp>
      <p:sp>
        <p:nvSpPr>
          <p:cNvPr id="5" name="Text Placeholder 1"/>
          <p:cNvSpPr>
            <a:spLocks noGrp="1"/>
          </p:cNvSpPr>
          <p:nvPr>
            <p:ph type="body" idx="1"/>
          </p:nvPr>
        </p:nvSpPr>
        <p:spPr bwMode="gray">
          <a:xfrm>
            <a:off x="2986276" y="4080223"/>
            <a:ext cx="1799849" cy="1897955"/>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bwMode="gray">
          <a:xfrm>
            <a:off x="458899" y="729525"/>
            <a:ext cx="6858000" cy="307777"/>
          </a:xfrm>
          <a:prstGeom prst="rect">
            <a:avLst/>
          </a:prstGeom>
        </p:spPr>
        <p:txBody>
          <a:bodyPr vert="horz" lIns="0" tIns="0" rIns="0" bIns="0" rtlCol="0" anchor="b">
            <a:spAutoFit/>
          </a:bodyPr>
          <a:lstStyle/>
          <a:p>
            <a:r>
              <a:rPr lang="en-US" dirty="0" smtClean="0"/>
              <a:t>Page Title – Arial 20pt Regular, Use Title Case</a:t>
            </a:r>
          </a:p>
        </p:txBody>
      </p:sp>
      <p:sp>
        <p:nvSpPr>
          <p:cNvPr id="14" name="TextBox 13"/>
          <p:cNvSpPr txBox="1"/>
          <p:nvPr userDrawn="1"/>
        </p:nvSpPr>
        <p:spPr bwMode="gray">
          <a:xfrm>
            <a:off x="460375" y="9645778"/>
            <a:ext cx="1812926" cy="92333"/>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©2018 Advisory Board </a:t>
            </a:r>
            <a:r>
              <a:rPr kumimoji="0" lang="en-US" sz="600" b="0" i="0" u="none" strike="noStrike" kern="1200" cap="none" spc="0" normalizeH="0" baseline="0" noProof="0" dirty="0" smtClean="0">
                <a:ln>
                  <a:noFill/>
                </a:ln>
                <a:solidFill>
                  <a:schemeClr val="accent3"/>
                </a:solidFill>
                <a:effectLst/>
                <a:uLnTx/>
                <a:uFillTx/>
                <a:latin typeface="Arial"/>
                <a:ea typeface="+mn-ea"/>
                <a:cs typeface="Arial"/>
              </a:rPr>
              <a:t>• All Rights Reserved </a:t>
            </a:r>
            <a:r>
              <a:rPr kumimoji="0" lang="en-US" sz="600" b="0" i="0" u="none" strike="noStrike" kern="1200" cap="none" spc="0" normalizeH="0" baseline="0" noProof="0" dirty="0" smtClean="0">
                <a:ln>
                  <a:noFill/>
                </a:ln>
                <a:solidFill>
                  <a:schemeClr val="accent3"/>
                </a:solidFill>
                <a:effectLst/>
                <a:uLnTx/>
                <a:uFillTx/>
                <a:latin typeface="+mn-lt"/>
                <a:ea typeface="+mn-ea"/>
                <a:cs typeface="+mn-cs"/>
              </a:rPr>
              <a:t> </a:t>
            </a:r>
            <a:r>
              <a:rPr kumimoji="0" lang="en-US" sz="600" b="0" i="0" u="none" strike="noStrike" kern="1200" cap="none" spc="0" normalizeH="0" baseline="0" noProof="0" dirty="0" smtClean="0">
                <a:ln>
                  <a:noFill/>
                </a:ln>
                <a:solidFill>
                  <a:schemeClr val="accent3"/>
                </a:solidFill>
                <a:effectLst/>
                <a:uLnTx/>
                <a:uFillTx/>
                <a:latin typeface="+mn-lt"/>
                <a:ea typeface="+mn-ea"/>
                <a:cs typeface="Arial"/>
              </a:rPr>
              <a:t>• 36218</a:t>
            </a:r>
            <a:endParaRPr kumimoji="0" lang="en-US" sz="600" b="1" i="0" u="none" strike="noStrike" kern="1200" cap="none" spc="0" normalizeH="0" baseline="0" noProof="0" dirty="0" smtClean="0">
              <a:ln>
                <a:noFill/>
              </a:ln>
              <a:solidFill>
                <a:schemeClr val="accent3"/>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724" r:id="rId1"/>
    <p:sldLayoutId id="2147483727" r:id="rId2"/>
    <p:sldLayoutId id="2147483728" r:id="rId3"/>
    <p:sldLayoutId id="2147483729" r:id="rId4"/>
    <p:sldLayoutId id="2147483730" r:id="rId5"/>
    <p:sldLayoutId id="2147483715" r:id="rId6"/>
    <p:sldLayoutId id="2147483726" r:id="rId7"/>
    <p:sldLayoutId id="2147483723" r:id="rId8"/>
    <p:sldLayoutId id="2147483692" r:id="rId9"/>
    <p:sldLayoutId id="2147483694" r:id="rId10"/>
    <p:sldLayoutId id="2147483731" r:id="rId11"/>
    <p:sldLayoutId id="2147483734" r:id="rId12"/>
    <p:sldLayoutId id="2147483735" r:id="rId13"/>
    <p:sldLayoutId id="2147483718" r:id="rId14"/>
    <p:sldLayoutId id="2147483704" r:id="rId15"/>
    <p:sldLayoutId id="2147483707" r:id="rId16"/>
    <p:sldLayoutId id="2147483717" r:id="rId17"/>
    <p:sldLayoutId id="2147483721" r:id="rId18"/>
    <p:sldLayoutId id="2147483678" r:id="rId19"/>
    <p:sldLayoutId id="2147483679" r:id="rId20"/>
  </p:sldLayoutIdLst>
  <p:hf hdr="0" ftr="0" dt="0"/>
  <p:txStyles>
    <p:titleStyle>
      <a:lvl1pPr algn="l" defTabSz="1018879" rtl="0" eaLnBrk="1" latinLnBrk="0" hangingPunct="1">
        <a:spcBef>
          <a:spcPct val="0"/>
        </a:spcBef>
        <a:buNone/>
        <a:defRPr sz="2000" b="0" kern="1200">
          <a:solidFill>
            <a:schemeClr val="tx1"/>
          </a:solidFill>
          <a:latin typeface="+mj-lt"/>
          <a:ea typeface="+mj-ea"/>
          <a:cs typeface="+mj-cs"/>
        </a:defRPr>
      </a:lvl1pPr>
    </p:titleStyle>
    <p:body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9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88" userDrawn="1">
          <p15:clr>
            <a:srgbClr val="C35EA4"/>
          </p15:clr>
        </p15:guide>
        <p15:guide id="2" pos="4608" userDrawn="1">
          <p15:clr>
            <a:srgbClr val="C35EA4"/>
          </p15:clr>
        </p15:guide>
        <p15:guide id="3" orient="horz" pos="287" userDrawn="1">
          <p15:clr>
            <a:srgbClr val="C35EA4"/>
          </p15:clr>
        </p15:guide>
        <p15:guide id="4" orient="horz" pos="6017" userDrawn="1">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www.advisory.com/pec/physician-onboarding-toolkit" TargetMode="Externa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15"/>
          <p:cNvSpPr txBox="1">
            <a:spLocks/>
          </p:cNvSpPr>
          <p:nvPr/>
        </p:nvSpPr>
        <p:spPr bwMode="gray">
          <a:xfrm>
            <a:off x="458788" y="1478768"/>
            <a:ext cx="6858000" cy="2620108"/>
          </a:xfrm>
          <a:prstGeom prst="rect">
            <a:avLst/>
          </a:prstGeom>
          <a:solidFill>
            <a:schemeClr val="bg2"/>
          </a:solidFill>
        </p:spPr>
        <p:txBody>
          <a:bodyPr lIns="182880" tIns="118872" rIns="457200" bIns="182880"/>
          <a:lstStyle>
            <a:lvl1pPr marL="0" marR="0" indent="0" algn="l" defTabSz="1018879" rtl="0" eaLnBrk="1" fontAlgn="auto" latinLnBrk="0" hangingPunct="1">
              <a:lnSpc>
                <a:spcPts val="1400"/>
              </a:lnSpc>
              <a:spcBef>
                <a:spcPts val="500"/>
              </a:spcBef>
              <a:spcAft>
                <a:spcPts val="0"/>
              </a:spcAft>
              <a:buClrTx/>
              <a:buSzTx/>
              <a:buFont typeface="Arial" pitchFamily="34" charset="0"/>
              <a:buNone/>
              <a:tabLst/>
              <a:defRPr sz="1000" b="1" kern="1200" baseline="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None/>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None/>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None/>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None/>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nSpc>
                <a:spcPct val="100000"/>
              </a:lnSpc>
            </a:pPr>
            <a:endParaRPr lang="en-US" dirty="0" smtClean="0"/>
          </a:p>
        </p:txBody>
      </p:sp>
      <p:sp>
        <p:nvSpPr>
          <p:cNvPr id="2" name="Text Placeholder 1"/>
          <p:cNvSpPr>
            <a:spLocks noGrp="1"/>
          </p:cNvSpPr>
          <p:nvPr>
            <p:ph type="body" sz="quarter" idx="28"/>
          </p:nvPr>
        </p:nvSpPr>
        <p:spPr/>
        <p:txBody>
          <a:bodyPr/>
          <a:lstStyle/>
          <a:p>
            <a:r>
              <a:rPr lang="en-US" dirty="0"/>
              <a:t>Tool 6: Job Description for </a:t>
            </a:r>
            <a:r>
              <a:rPr lang="en-US" dirty="0" smtClean="0"/>
              <a:t>New-Hire </a:t>
            </a:r>
            <a:r>
              <a:rPr lang="en-US" dirty="0"/>
              <a:t>Support Coordinator</a:t>
            </a:r>
          </a:p>
        </p:txBody>
      </p:sp>
      <p:sp>
        <p:nvSpPr>
          <p:cNvPr id="3" name="Text Placeholder 2"/>
          <p:cNvSpPr>
            <a:spLocks noGrp="1"/>
          </p:cNvSpPr>
          <p:nvPr>
            <p:ph type="body" sz="quarter" idx="29"/>
          </p:nvPr>
        </p:nvSpPr>
        <p:spPr/>
        <p:txBody>
          <a:bodyPr/>
          <a:lstStyle/>
          <a:p>
            <a:endParaRPr lang="en-US"/>
          </a:p>
        </p:txBody>
      </p:sp>
      <p:sp>
        <p:nvSpPr>
          <p:cNvPr id="4" name="Text Placeholder 3"/>
          <p:cNvSpPr>
            <a:spLocks noGrp="1"/>
          </p:cNvSpPr>
          <p:nvPr>
            <p:ph type="body" sz="quarter" idx="36"/>
          </p:nvPr>
        </p:nvSpPr>
        <p:spPr>
          <a:xfrm>
            <a:off x="713580" y="1751762"/>
            <a:ext cx="6211202" cy="1956158"/>
          </a:xfrm>
        </p:spPr>
        <p:txBody>
          <a:bodyPr/>
          <a:lstStyle/>
          <a:p>
            <a:r>
              <a:rPr lang="en-US" b="1" dirty="0"/>
              <a:t>Purpose:</a:t>
            </a:r>
            <a:r>
              <a:rPr lang="en-US" dirty="0"/>
              <a:t> This </a:t>
            </a:r>
            <a:r>
              <a:rPr lang="en-US" dirty="0" smtClean="0"/>
              <a:t>position is designed to reduce the risk and cost of new-hire turnover. The new-hire support coordinator offers </a:t>
            </a:r>
            <a:r>
              <a:rPr lang="en-US" dirty="0"/>
              <a:t>one-on-one administrative support to new hires, </a:t>
            </a:r>
            <a:r>
              <a:rPr lang="en-US" dirty="0" smtClean="0"/>
              <a:t>oversees clinical onboarding, orientation and the mentorship program, and consults </a:t>
            </a:r>
            <a:r>
              <a:rPr lang="en-US" dirty="0"/>
              <a:t>with </a:t>
            </a:r>
            <a:r>
              <a:rPr lang="en-US" dirty="0" smtClean="0"/>
              <a:t>department leaders to </a:t>
            </a:r>
            <a:r>
              <a:rPr lang="en-US" dirty="0"/>
              <a:t>address </a:t>
            </a:r>
            <a:r>
              <a:rPr lang="en-US" dirty="0" smtClean="0"/>
              <a:t>new-hire turnover problems. In </a:t>
            </a:r>
            <a:r>
              <a:rPr lang="en-US" dirty="0"/>
              <a:t>addition to describing general </a:t>
            </a:r>
            <a:r>
              <a:rPr lang="en-US" dirty="0" smtClean="0"/>
              <a:t>duties of the new-hire </a:t>
            </a:r>
            <a:r>
              <a:rPr lang="en-US" dirty="0"/>
              <a:t>s</a:t>
            </a:r>
            <a:r>
              <a:rPr lang="en-US" dirty="0" smtClean="0"/>
              <a:t>upport coordinator, this </a:t>
            </a:r>
            <a:r>
              <a:rPr lang="en-US" dirty="0"/>
              <a:t>tool delineates the coordinator’s specific responsibilities regarding contact with new hires across their first three years of employment.</a:t>
            </a:r>
          </a:p>
          <a:p>
            <a:r>
              <a:rPr lang="en-US" b="1" dirty="0"/>
              <a:t>Limitation:</a:t>
            </a:r>
            <a:r>
              <a:rPr lang="en-US" dirty="0"/>
              <a:t> </a:t>
            </a:r>
            <a:r>
              <a:rPr lang="en-US" dirty="0" smtClean="0"/>
              <a:t>Although physician turnover is particularly costly, a </a:t>
            </a:r>
            <a:r>
              <a:rPr lang="en-US" dirty="0"/>
              <a:t>business case may be necessary to justify this partial FTE that reports up through </a:t>
            </a:r>
            <a:r>
              <a:rPr lang="en-US" dirty="0" smtClean="0"/>
              <a:t>human </a:t>
            </a:r>
            <a:r>
              <a:rPr lang="en-US" dirty="0"/>
              <a:t>r</a:t>
            </a:r>
            <a:r>
              <a:rPr lang="en-US" dirty="0" smtClean="0"/>
              <a:t>esources</a:t>
            </a:r>
            <a:r>
              <a:rPr lang="en-US" dirty="0"/>
              <a:t>. You may wish to collaborate with other clinical leaders to share the </a:t>
            </a:r>
            <a:r>
              <a:rPr lang="en-US" dirty="0" smtClean="0"/>
              <a:t>cost of the additional </a:t>
            </a:r>
            <a:r>
              <a:rPr lang="en-US" dirty="0"/>
              <a:t>resource and bolster the case. If you </a:t>
            </a:r>
            <a:r>
              <a:rPr lang="en-US" dirty="0" smtClean="0"/>
              <a:t>choose not </a:t>
            </a:r>
            <a:r>
              <a:rPr lang="en-US" dirty="0"/>
              <a:t>to implement a </a:t>
            </a:r>
            <a:r>
              <a:rPr lang="en-US" dirty="0" smtClean="0"/>
              <a:t>physician mentorship program</a:t>
            </a:r>
            <a:r>
              <a:rPr lang="en-US" dirty="0"/>
              <a:t>, you may consider bypassing this position. </a:t>
            </a:r>
            <a:endParaRPr lang="en-US" dirty="0" smtClean="0"/>
          </a:p>
          <a:p>
            <a:r>
              <a:rPr lang="en-US" b="1" dirty="0"/>
              <a:t>Available Online: </a:t>
            </a:r>
            <a:r>
              <a:rPr lang="en-US" dirty="0"/>
              <a:t>To access an editable version of this </a:t>
            </a:r>
            <a:r>
              <a:rPr lang="en-US" dirty="0" smtClean="0"/>
              <a:t>tool, </a:t>
            </a:r>
            <a:r>
              <a:rPr lang="en-US" dirty="0"/>
              <a:t>please visit </a:t>
            </a:r>
            <a:r>
              <a:rPr lang="en-US" dirty="0" smtClean="0">
                <a:hlinkClick r:id="rId2"/>
              </a:rPr>
              <a:t>advisory.com/pec/physician-onboarding-toolkit</a:t>
            </a:r>
            <a:r>
              <a:rPr lang="en-US" dirty="0" smtClean="0"/>
              <a:t>.</a:t>
            </a:r>
            <a:endParaRPr lang="en-US" dirty="0"/>
          </a:p>
        </p:txBody>
      </p:sp>
      <p:sp>
        <p:nvSpPr>
          <p:cNvPr id="5" name="Text Placeholder 4"/>
          <p:cNvSpPr>
            <a:spLocks noGrp="1"/>
          </p:cNvSpPr>
          <p:nvPr>
            <p:ph type="body" sz="quarter" idx="37"/>
          </p:nvPr>
        </p:nvSpPr>
        <p:spPr>
          <a:xfrm>
            <a:off x="808831" y="4760573"/>
            <a:ext cx="5943600" cy="774508"/>
          </a:xfrm>
        </p:spPr>
        <p:txBody>
          <a:bodyPr/>
          <a:lstStyle/>
          <a:p>
            <a:r>
              <a:rPr lang="en-US" dirty="0" smtClean="0"/>
              <a:t>The new-hire </a:t>
            </a:r>
            <a:r>
              <a:rPr lang="en-US" dirty="0"/>
              <a:t>s</a:t>
            </a:r>
            <a:r>
              <a:rPr lang="en-US" dirty="0" smtClean="0"/>
              <a:t>upport </a:t>
            </a:r>
            <a:r>
              <a:rPr lang="en-US" dirty="0"/>
              <a:t>c</a:t>
            </a:r>
            <a:r>
              <a:rPr lang="en-US" dirty="0" smtClean="0"/>
              <a:t>oordinator oversees much of new-hire orientation and early retention initiatives, including the physician mentorship program. This position </a:t>
            </a:r>
            <a:r>
              <a:rPr lang="en-US" dirty="0"/>
              <a:t>promotes, facilitates, and </a:t>
            </a:r>
            <a:r>
              <a:rPr lang="en-US" dirty="0" smtClean="0"/>
              <a:t>develops the mentorship program itself; </a:t>
            </a:r>
            <a:r>
              <a:rPr lang="en-US" dirty="0"/>
              <a:t>provides education to improve </a:t>
            </a:r>
            <a:r>
              <a:rPr lang="en-US" dirty="0" smtClean="0"/>
              <a:t>new-hire integration; </a:t>
            </a:r>
            <a:r>
              <a:rPr lang="en-US" dirty="0"/>
              <a:t>facilitates enhancements to support systems and integration </a:t>
            </a:r>
            <a:r>
              <a:rPr lang="en-US" dirty="0" smtClean="0"/>
              <a:t>efforts; </a:t>
            </a:r>
            <a:r>
              <a:rPr lang="en-US" dirty="0"/>
              <a:t>and acts as a </a:t>
            </a:r>
            <a:r>
              <a:rPr lang="en-US" dirty="0" smtClean="0"/>
              <a:t>liaison between </a:t>
            </a:r>
            <a:r>
              <a:rPr lang="en-US" dirty="0"/>
              <a:t>h</a:t>
            </a:r>
            <a:r>
              <a:rPr lang="en-US" dirty="0" smtClean="0"/>
              <a:t>uman </a:t>
            </a:r>
            <a:r>
              <a:rPr lang="en-US" dirty="0"/>
              <a:t>r</a:t>
            </a:r>
            <a:r>
              <a:rPr lang="en-US" dirty="0" smtClean="0"/>
              <a:t>esources</a:t>
            </a:r>
            <a:r>
              <a:rPr lang="en-US" dirty="0"/>
              <a:t>, clinical departments, and new hires </a:t>
            </a:r>
            <a:r>
              <a:rPr lang="en-US" dirty="0" smtClean="0"/>
              <a:t>to improve organizational </a:t>
            </a:r>
            <a:r>
              <a:rPr lang="en-US" dirty="0"/>
              <a:t>retention efforts. </a:t>
            </a:r>
            <a:endParaRPr lang="en-US" sz="1050" dirty="0"/>
          </a:p>
        </p:txBody>
      </p:sp>
      <p:sp>
        <p:nvSpPr>
          <p:cNvPr id="8" name="Text Placeholder 7"/>
          <p:cNvSpPr>
            <a:spLocks noGrp="1"/>
          </p:cNvSpPr>
          <p:nvPr>
            <p:ph type="body" sz="quarter" idx="44"/>
          </p:nvPr>
        </p:nvSpPr>
        <p:spPr/>
        <p:txBody>
          <a:bodyPr/>
          <a:lstStyle/>
          <a:p>
            <a:endParaRPr lang="en-US"/>
          </a:p>
        </p:txBody>
      </p:sp>
      <p:sp>
        <p:nvSpPr>
          <p:cNvPr id="9" name="Title 8"/>
          <p:cNvSpPr>
            <a:spLocks noGrp="1"/>
          </p:cNvSpPr>
          <p:nvPr>
            <p:ph type="title"/>
          </p:nvPr>
        </p:nvSpPr>
        <p:spPr/>
        <p:txBody>
          <a:bodyPr/>
          <a:lstStyle/>
          <a:p>
            <a:endParaRPr lang="en-US"/>
          </a:p>
        </p:txBody>
      </p:sp>
      <p:sp>
        <p:nvSpPr>
          <p:cNvPr id="11" name="Rectangle 10"/>
          <p:cNvSpPr/>
          <p:nvPr/>
        </p:nvSpPr>
        <p:spPr bwMode="gray">
          <a:xfrm>
            <a:off x="713581" y="4359997"/>
            <a:ext cx="6602030" cy="28416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100" b="1" dirty="0" smtClean="0">
                <a:solidFill>
                  <a:schemeClr val="tx1"/>
                </a:solidFill>
              </a:rPr>
              <a:t>Position Purpose</a:t>
            </a:r>
            <a:endParaRPr lang="en-US" sz="1100" b="1" dirty="0">
              <a:solidFill>
                <a:schemeClr val="tx1"/>
              </a:solidFill>
            </a:endParaRPr>
          </a:p>
        </p:txBody>
      </p:sp>
      <p:sp>
        <p:nvSpPr>
          <p:cNvPr id="12" name="Rectangle 11"/>
          <p:cNvSpPr/>
          <p:nvPr/>
        </p:nvSpPr>
        <p:spPr bwMode="gray">
          <a:xfrm>
            <a:off x="713580" y="5691495"/>
            <a:ext cx="6601619" cy="28416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100" b="1" dirty="0" smtClean="0">
                <a:solidFill>
                  <a:schemeClr val="tx1"/>
                </a:solidFill>
              </a:rPr>
              <a:t>Professional Attributes and Experience</a:t>
            </a:r>
            <a:endParaRPr lang="en-US" sz="1100" b="1" dirty="0">
              <a:solidFill>
                <a:schemeClr val="tx1"/>
              </a:solidFill>
            </a:endParaRPr>
          </a:p>
        </p:txBody>
      </p:sp>
      <p:sp>
        <p:nvSpPr>
          <p:cNvPr id="13" name="Text Placeholder 4"/>
          <p:cNvSpPr txBox="1">
            <a:spLocks/>
          </p:cNvSpPr>
          <p:nvPr/>
        </p:nvSpPr>
        <p:spPr bwMode="gray">
          <a:xfrm>
            <a:off x="799306" y="6092074"/>
            <a:ext cx="5943600" cy="534823"/>
          </a:xfrm>
          <a:prstGeom prst="rect">
            <a:avLst/>
          </a:prstGeom>
        </p:spPr>
        <p:txBody>
          <a:bodyPr vert="horz" wrap="square" lIns="0" tIns="0" rIns="0" bIns="0" rtlCol="0">
            <a:noAutofit/>
          </a:bodyPr>
          <a:lstStyle>
            <a:lvl1pPr marL="0" indent="0" algn="l" defTabSz="1018879" rtl="0" eaLnBrk="1" latinLnBrk="0" hangingPunct="1">
              <a:lnSpc>
                <a:spcPct val="110000"/>
              </a:lnSpc>
              <a:spcBef>
                <a:spcPts val="800"/>
              </a:spcBef>
              <a:buFont typeface="Arial" pitchFamily="34" charset="0"/>
              <a:buNone/>
              <a:defRPr sz="1000" kern="1200" baseline="0">
                <a:solidFill>
                  <a:schemeClr val="tx1"/>
                </a:solidFill>
                <a:latin typeface="+mn-lt"/>
                <a:ea typeface="+mn-ea"/>
                <a:cs typeface="+mn-cs"/>
              </a:defRPr>
            </a:lvl1pPr>
            <a:lvl2pPr marL="230188" indent="-117475"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lnSpc>
                <a:spcPct val="120000"/>
              </a:lnSpc>
              <a:spcBef>
                <a:spcPts val="8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dirty="0" smtClean="0"/>
              <a:t>The new-hire support coordinator should have three </a:t>
            </a:r>
            <a:r>
              <a:rPr lang="en-US" dirty="0"/>
              <a:t>to five years of experience </a:t>
            </a:r>
            <a:r>
              <a:rPr lang="en-US" dirty="0" smtClean="0"/>
              <a:t>with physicians, physician groups, or inpatient care teams. Leadership</a:t>
            </a:r>
            <a:r>
              <a:rPr lang="en-US" dirty="0"/>
              <a:t>, problem solving, and relationship </a:t>
            </a:r>
            <a:r>
              <a:rPr lang="en-US" dirty="0" smtClean="0"/>
              <a:t>building are particularly important for this role. </a:t>
            </a:r>
            <a:r>
              <a:rPr lang="en-US" dirty="0"/>
              <a:t>Self-direction, creativity, </a:t>
            </a:r>
            <a:r>
              <a:rPr lang="en-US" dirty="0" smtClean="0"/>
              <a:t>and </a:t>
            </a:r>
            <a:r>
              <a:rPr lang="en-US" dirty="0"/>
              <a:t>strong </a:t>
            </a:r>
            <a:r>
              <a:rPr lang="en-US" dirty="0" smtClean="0"/>
              <a:t>communication and group facilitation skills are required</a:t>
            </a:r>
            <a:r>
              <a:rPr lang="en-US" dirty="0"/>
              <a:t>. </a:t>
            </a:r>
            <a:r>
              <a:rPr lang="en-US" dirty="0" smtClean="0"/>
              <a:t>Clinical experience is preferred. Part-time and retired clinicians are well suited for this role.</a:t>
            </a:r>
          </a:p>
        </p:txBody>
      </p:sp>
      <p:grpSp>
        <p:nvGrpSpPr>
          <p:cNvPr id="7" name="Group 6"/>
          <p:cNvGrpSpPr/>
          <p:nvPr/>
        </p:nvGrpSpPr>
        <p:grpSpPr>
          <a:xfrm>
            <a:off x="1070811" y="7039718"/>
            <a:ext cx="5630778" cy="2097263"/>
            <a:chOff x="1046747" y="7039718"/>
            <a:chExt cx="5630778" cy="2097263"/>
          </a:xfrm>
        </p:grpSpPr>
        <p:sp>
          <p:nvSpPr>
            <p:cNvPr id="17" name="TextBox 16"/>
            <p:cNvSpPr txBox="1"/>
            <p:nvPr/>
          </p:nvSpPr>
          <p:spPr bwMode="gray">
            <a:xfrm>
              <a:off x="1046747" y="7039718"/>
              <a:ext cx="5630778" cy="2097262"/>
            </a:xfrm>
            <a:prstGeom prst="rect">
              <a:avLst/>
            </a:prstGeom>
            <a:noFill/>
            <a:ln w="19050">
              <a:solidFill>
                <a:schemeClr val="accent3"/>
              </a:solidFill>
              <a:miter lim="800000"/>
            </a:ln>
          </p:spPr>
          <p:txBody>
            <a:bodyPr wrap="square" lIns="137160" tIns="91440" rIns="137160" bIns="0" rtlCol="0">
              <a:noAutofit/>
            </a:bodyPr>
            <a:lstStyle/>
            <a:p>
              <a:pPr>
                <a:spcBef>
                  <a:spcPts val="500"/>
                </a:spcBef>
              </a:pPr>
              <a:r>
                <a:rPr lang="en-US" sz="1100" b="1" dirty="0" smtClean="0">
                  <a:solidFill>
                    <a:schemeClr val="accent3"/>
                  </a:solidFill>
                </a:rPr>
                <a:t>Various Retention Activities Led by New-Hire Support Coordinator</a:t>
              </a:r>
              <a:endParaRPr lang="en-US" sz="1100" b="1" dirty="0">
                <a:solidFill>
                  <a:schemeClr val="accent3"/>
                </a:solidFill>
              </a:endParaRPr>
            </a:p>
          </p:txBody>
        </p:sp>
        <p:sp>
          <p:nvSpPr>
            <p:cNvPr id="16" name="Text Placeholder 4"/>
            <p:cNvSpPr txBox="1">
              <a:spLocks/>
            </p:cNvSpPr>
            <p:nvPr/>
          </p:nvSpPr>
          <p:spPr bwMode="gray">
            <a:xfrm>
              <a:off x="1195754" y="7372433"/>
              <a:ext cx="5350040" cy="1764548"/>
            </a:xfrm>
            <a:prstGeom prst="rect">
              <a:avLst/>
            </a:prstGeom>
          </p:spPr>
          <p:txBody>
            <a:bodyPr vert="horz" wrap="square" lIns="0" tIns="0" rIns="0" bIns="0" rtlCol="0">
              <a:noAutofit/>
            </a:bodyPr>
            <a:lstStyle>
              <a:lvl1pPr marL="0" indent="0" algn="l" defTabSz="1018879" rtl="0" eaLnBrk="1" latinLnBrk="0" hangingPunct="1">
                <a:lnSpc>
                  <a:spcPct val="110000"/>
                </a:lnSpc>
                <a:spcBef>
                  <a:spcPts val="800"/>
                </a:spcBef>
                <a:buFont typeface="Arial" pitchFamily="34" charset="0"/>
                <a:buNone/>
                <a:defRPr sz="1000" kern="1200" baseline="0">
                  <a:solidFill>
                    <a:schemeClr val="tx1"/>
                  </a:solidFill>
                  <a:latin typeface="+mn-lt"/>
                  <a:ea typeface="+mn-ea"/>
                  <a:cs typeface="+mn-cs"/>
                </a:defRPr>
              </a:lvl1pPr>
              <a:lvl2pPr marL="230188" indent="-117475"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lnSpc>
                  <a:spcPct val="120000"/>
                </a:lnSpc>
                <a:spcBef>
                  <a:spcPts val="8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b="1" dirty="0" smtClean="0"/>
                <a:t>Retention </a:t>
              </a:r>
              <a:r>
                <a:rPr lang="en-US" b="1" dirty="0"/>
                <a:t>r</a:t>
              </a:r>
              <a:r>
                <a:rPr lang="en-US" b="1" dirty="0" smtClean="0"/>
                <a:t>oundtable </a:t>
              </a:r>
              <a:r>
                <a:rPr lang="en-US" b="1" dirty="0"/>
                <a:t>m</a:t>
              </a:r>
              <a:r>
                <a:rPr lang="en-US" b="1" dirty="0" smtClean="0"/>
                <a:t>eeting</a:t>
              </a:r>
              <a:r>
                <a:rPr lang="en-US" b="1" dirty="0"/>
                <a:t>: </a:t>
              </a:r>
              <a:r>
                <a:rPr lang="en-US" dirty="0"/>
                <a:t>Meeting of first-, second-, and third-year hires to discuss onboarding successes, problems, and </a:t>
              </a:r>
              <a:r>
                <a:rPr lang="en-US" dirty="0" smtClean="0"/>
                <a:t>trends. Roundtable </a:t>
              </a:r>
              <a:r>
                <a:rPr lang="en-US" dirty="0"/>
                <a:t>findings </a:t>
              </a:r>
              <a:r>
                <a:rPr lang="en-US" dirty="0" smtClean="0"/>
                <a:t>are summarized into a report and </a:t>
              </a:r>
              <a:r>
                <a:rPr lang="en-US" dirty="0"/>
                <a:t>action plan and distributed to senior executives, </a:t>
              </a:r>
              <a:r>
                <a:rPr lang="en-US" dirty="0" smtClean="0"/>
                <a:t>clinical leaders, </a:t>
              </a:r>
              <a:r>
                <a:rPr lang="en-US" dirty="0"/>
                <a:t>and </a:t>
              </a:r>
              <a:r>
                <a:rPr lang="en-US" dirty="0" smtClean="0"/>
                <a:t>mentors</a:t>
              </a:r>
              <a:r>
                <a:rPr lang="en-US" dirty="0"/>
                <a:t>. </a:t>
              </a:r>
            </a:p>
            <a:p>
              <a:r>
                <a:rPr lang="en-US" b="1" dirty="0"/>
                <a:t>Mentor </a:t>
              </a:r>
              <a:r>
                <a:rPr lang="en-US" b="1" dirty="0" smtClean="0"/>
                <a:t>meetings</a:t>
              </a:r>
              <a:r>
                <a:rPr lang="en-US" b="1" dirty="0"/>
                <a:t>: </a:t>
              </a:r>
              <a:r>
                <a:rPr lang="en-US" dirty="0"/>
                <a:t>Department-based meetings involving mentor teams and mentees. </a:t>
              </a:r>
            </a:p>
            <a:p>
              <a:r>
                <a:rPr lang="en-US" b="1" dirty="0" smtClean="0"/>
                <a:t>Retention </a:t>
              </a:r>
              <a:r>
                <a:rPr lang="en-US" b="1" dirty="0"/>
                <a:t>c</a:t>
              </a:r>
              <a:r>
                <a:rPr lang="en-US" b="1" dirty="0" smtClean="0"/>
                <a:t>onference</a:t>
              </a:r>
              <a:r>
                <a:rPr lang="en-US" b="1" dirty="0"/>
                <a:t>: </a:t>
              </a:r>
              <a:r>
                <a:rPr lang="en-US" dirty="0"/>
                <a:t>In-house conference that is open to all </a:t>
              </a:r>
              <a:r>
                <a:rPr lang="en-US" dirty="0" smtClean="0"/>
                <a:t>employees. National </a:t>
              </a:r>
              <a:r>
                <a:rPr lang="en-US" dirty="0"/>
                <a:t>speakers present on topics </a:t>
              </a:r>
              <a:r>
                <a:rPr lang="en-US" dirty="0" smtClean="0"/>
                <a:t>determined through employee </a:t>
              </a:r>
              <a:r>
                <a:rPr lang="en-US" dirty="0"/>
                <a:t>feedback. </a:t>
              </a:r>
            </a:p>
            <a:p>
              <a:r>
                <a:rPr lang="en-US" b="1" dirty="0" smtClean="0"/>
                <a:t>Stay </a:t>
              </a:r>
              <a:r>
                <a:rPr lang="en-US" b="1" dirty="0"/>
                <a:t>i</a:t>
              </a:r>
              <a:r>
                <a:rPr lang="en-US" b="1" dirty="0" smtClean="0"/>
                <a:t>nterview</a:t>
              </a:r>
              <a:r>
                <a:rPr lang="en-US" b="1" dirty="0"/>
                <a:t>: </a:t>
              </a:r>
              <a:r>
                <a:rPr lang="en-US" dirty="0"/>
                <a:t>One-on-one resignation recovery meeting between the </a:t>
              </a:r>
              <a:r>
                <a:rPr lang="en-US" dirty="0" smtClean="0"/>
                <a:t>new-hire </a:t>
              </a:r>
              <a:r>
                <a:rPr lang="en-US" dirty="0"/>
                <a:t>support coordinator and a new hire who is considering leaving (takes place before formal resignation).</a:t>
              </a:r>
            </a:p>
          </p:txBody>
        </p:sp>
      </p:grpSp>
      <p:sp>
        <p:nvSpPr>
          <p:cNvPr id="18" name="Text Placeholder 6"/>
          <p:cNvSpPr>
            <a:spLocks noGrp="1"/>
          </p:cNvSpPr>
          <p:nvPr>
            <p:ph type="body" sz="quarter" idx="43"/>
          </p:nvPr>
        </p:nvSpPr>
        <p:spPr>
          <a:xfrm>
            <a:off x="5600700" y="9475044"/>
            <a:ext cx="1714911" cy="76944"/>
          </a:xfrm>
        </p:spPr>
        <p:txBody>
          <a:bodyPr/>
          <a:lstStyle/>
          <a:p>
            <a:r>
              <a:rPr lang="en-US" dirty="0" smtClean="0"/>
              <a:t>Source: Physician Executive Council interviews and analysis.</a:t>
            </a:r>
            <a:endParaRPr lang="en-US" dirty="0"/>
          </a:p>
        </p:txBody>
      </p:sp>
    </p:spTree>
    <p:extLst>
      <p:ext uri="{BB962C8B-B14F-4D97-AF65-F5344CB8AC3E}">
        <p14:creationId xmlns:p14="http://schemas.microsoft.com/office/powerpoint/2010/main" val="723394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8"/>
          </p:nvPr>
        </p:nvSpPr>
        <p:spPr/>
        <p:txBody>
          <a:bodyPr/>
          <a:lstStyle/>
          <a:p>
            <a:r>
              <a:rPr lang="en-US" dirty="0"/>
              <a:t>Tool 6: Job Description for New-Hire Support Coordinator</a:t>
            </a:r>
          </a:p>
        </p:txBody>
      </p:sp>
      <p:sp>
        <p:nvSpPr>
          <p:cNvPr id="3" name="Text Placeholder 2"/>
          <p:cNvSpPr>
            <a:spLocks noGrp="1"/>
          </p:cNvSpPr>
          <p:nvPr>
            <p:ph type="body" sz="quarter" idx="29"/>
          </p:nvPr>
        </p:nvSpPr>
        <p:spPr/>
        <p:txBody>
          <a:bodyPr/>
          <a:lstStyle/>
          <a:p>
            <a:endParaRPr lang="en-US"/>
          </a:p>
        </p:txBody>
      </p:sp>
      <p:sp>
        <p:nvSpPr>
          <p:cNvPr id="4" name="Text Placeholder 3"/>
          <p:cNvSpPr>
            <a:spLocks noGrp="1"/>
          </p:cNvSpPr>
          <p:nvPr>
            <p:ph type="body" sz="quarter" idx="36"/>
          </p:nvPr>
        </p:nvSpPr>
        <p:spPr>
          <a:xfrm>
            <a:off x="724051" y="2127731"/>
            <a:ext cx="5639594" cy="4856367"/>
          </a:xfrm>
        </p:spPr>
        <p:txBody>
          <a:bodyPr/>
          <a:lstStyle/>
          <a:p>
            <a:pPr marL="228600" lvl="0" indent="-171450">
              <a:spcBef>
                <a:spcPts val="500"/>
              </a:spcBef>
              <a:buFont typeface="+mj-lt"/>
              <a:buAutoNum type="arabicPeriod"/>
            </a:pPr>
            <a:r>
              <a:rPr lang="en-US" dirty="0"/>
              <a:t>Promote, facilitate, and provide ongoing development of the m</a:t>
            </a:r>
            <a:r>
              <a:rPr lang="en-US" dirty="0" smtClean="0"/>
              <a:t>entorship program </a:t>
            </a:r>
            <a:endParaRPr lang="en-US" sz="1050" dirty="0"/>
          </a:p>
          <a:p>
            <a:pPr marL="342900" lvl="1" indent="-115888">
              <a:spcBef>
                <a:spcPts val="500"/>
              </a:spcBef>
              <a:buFont typeface="Arial" panose="020B0604020202020204" pitchFamily="34" charset="0"/>
              <a:buChar char="•"/>
            </a:pPr>
            <a:r>
              <a:rPr lang="en-US" dirty="0" smtClean="0"/>
              <a:t>Establish criteria and facilitate </a:t>
            </a:r>
            <a:r>
              <a:rPr lang="en-US" dirty="0"/>
              <a:t>identification and selection of mentors </a:t>
            </a:r>
            <a:endParaRPr lang="en-US" sz="1050" dirty="0"/>
          </a:p>
          <a:p>
            <a:pPr lvl="2" indent="-115888">
              <a:spcBef>
                <a:spcPts val="500"/>
              </a:spcBef>
            </a:pPr>
            <a:r>
              <a:rPr lang="en-US" dirty="0"/>
              <a:t>Provide mentor education </a:t>
            </a:r>
            <a:r>
              <a:rPr lang="en-US" dirty="0" smtClean="0"/>
              <a:t>and lead mentor meetings for peer learning</a:t>
            </a:r>
            <a:endParaRPr lang="en-US" sz="1050" dirty="0"/>
          </a:p>
          <a:p>
            <a:pPr lvl="2" indent="-115888">
              <a:spcBef>
                <a:spcPts val="500"/>
              </a:spcBef>
            </a:pPr>
            <a:r>
              <a:rPr lang="en-US" dirty="0"/>
              <a:t>Role model a “mentoring culture” by mentoring the mentors </a:t>
            </a:r>
            <a:endParaRPr lang="en-US" sz="1050" dirty="0"/>
          </a:p>
          <a:p>
            <a:pPr lvl="2" indent="-115888">
              <a:spcBef>
                <a:spcPts val="500"/>
              </a:spcBef>
            </a:pPr>
            <a:r>
              <a:rPr lang="en-US" dirty="0"/>
              <a:t>Track and record key program metrics for </a:t>
            </a:r>
            <a:r>
              <a:rPr lang="en-US" dirty="0" smtClean="0"/>
              <a:t>reporting and analysis </a:t>
            </a:r>
            <a:endParaRPr lang="en-US" dirty="0"/>
          </a:p>
          <a:p>
            <a:pPr marL="228600" lvl="1" indent="-171450">
              <a:spcBef>
                <a:spcPts val="500"/>
              </a:spcBef>
              <a:buFont typeface="+mj-lt"/>
              <a:buAutoNum type="arabicPeriod" startAt="2"/>
            </a:pPr>
            <a:r>
              <a:rPr lang="en-US" dirty="0"/>
              <a:t>Identify </a:t>
            </a:r>
            <a:r>
              <a:rPr lang="en-US" dirty="0" smtClean="0"/>
              <a:t>new-hire </a:t>
            </a:r>
            <a:r>
              <a:rPr lang="en-US" dirty="0"/>
              <a:t>adjustment problems and </a:t>
            </a:r>
            <a:r>
              <a:rPr lang="en-US" dirty="0" smtClean="0"/>
              <a:t>prompt timely interventions </a:t>
            </a:r>
            <a:endParaRPr lang="en-US" sz="1050" dirty="0"/>
          </a:p>
          <a:p>
            <a:pPr marL="342900" lvl="1" indent="-115888">
              <a:spcBef>
                <a:spcPts val="500"/>
              </a:spcBef>
              <a:buFont typeface="Arial" panose="020B0604020202020204" pitchFamily="34" charset="0"/>
              <a:buChar char="•"/>
              <a:tabLst>
                <a:tab pos="349250" algn="l"/>
              </a:tabLst>
            </a:pPr>
            <a:r>
              <a:rPr lang="en-US" dirty="0"/>
              <a:t>Establish initial relationship with new </a:t>
            </a:r>
            <a:r>
              <a:rPr lang="en-US" dirty="0" smtClean="0"/>
              <a:t>hires; </a:t>
            </a:r>
            <a:r>
              <a:rPr lang="en-US" dirty="0"/>
              <a:t>maintain visibility through rounding </a:t>
            </a:r>
            <a:endParaRPr lang="en-US" sz="1050" dirty="0"/>
          </a:p>
          <a:p>
            <a:pPr marL="342900" lvl="1" indent="-115888">
              <a:spcBef>
                <a:spcPts val="500"/>
              </a:spcBef>
              <a:buFont typeface="Arial" panose="020B0604020202020204" pitchFamily="34" charset="0"/>
              <a:buChar char="•"/>
              <a:tabLst>
                <a:tab pos="288925" algn="l"/>
              </a:tabLst>
            </a:pPr>
            <a:r>
              <a:rPr lang="en-US" dirty="0"/>
              <a:t>Conduct 30-day check-in meetings and “stay” interviews as requested by managers</a:t>
            </a:r>
            <a:endParaRPr lang="en-US" sz="1050" dirty="0"/>
          </a:p>
          <a:p>
            <a:pPr marL="342900" lvl="1" indent="-115888">
              <a:spcBef>
                <a:spcPts val="500"/>
              </a:spcBef>
              <a:buFont typeface="Arial" panose="020B0604020202020204" pitchFamily="34" charset="0"/>
              <a:buChar char="•"/>
              <a:tabLst>
                <a:tab pos="288925" algn="l"/>
              </a:tabLst>
            </a:pPr>
            <a:r>
              <a:rPr lang="en-US" dirty="0"/>
              <a:t>Support </a:t>
            </a:r>
            <a:r>
              <a:rPr lang="en-US" dirty="0" smtClean="0"/>
              <a:t>department leaders by spearheading new-hire retention efforts for the first three years </a:t>
            </a:r>
            <a:endParaRPr lang="en-US" sz="1050" dirty="0"/>
          </a:p>
          <a:p>
            <a:pPr marL="342900" lvl="1" indent="-115888">
              <a:spcBef>
                <a:spcPts val="500"/>
              </a:spcBef>
              <a:buFont typeface="Arial" panose="020B0604020202020204" pitchFamily="34" charset="0"/>
              <a:buChar char="•"/>
              <a:tabLst>
                <a:tab pos="288925" algn="l"/>
              </a:tabLst>
            </a:pPr>
            <a:r>
              <a:rPr lang="en-US" dirty="0" smtClean="0"/>
              <a:t>Coordinate new-hire internal transfers </a:t>
            </a:r>
            <a:r>
              <a:rPr lang="en-US" dirty="0"/>
              <a:t>due to “fit” issues </a:t>
            </a:r>
            <a:endParaRPr lang="en-US" sz="1050" dirty="0"/>
          </a:p>
          <a:p>
            <a:pPr marL="228600" indent="-171450">
              <a:spcBef>
                <a:spcPts val="500"/>
              </a:spcBef>
              <a:buFont typeface="+mj-lt"/>
              <a:buAutoNum type="arabicPeriod" startAt="3"/>
            </a:pPr>
            <a:r>
              <a:rPr lang="en-US" dirty="0" smtClean="0"/>
              <a:t>Support organization-wide </a:t>
            </a:r>
            <a:r>
              <a:rPr lang="en-US" dirty="0"/>
              <a:t>retention efforts </a:t>
            </a:r>
            <a:endParaRPr lang="en-US" sz="1050" dirty="0"/>
          </a:p>
          <a:p>
            <a:pPr marL="342900" lvl="1" indent="-115888">
              <a:spcBef>
                <a:spcPts val="500"/>
              </a:spcBef>
              <a:buFont typeface="Arial" panose="020B0604020202020204" pitchFamily="34" charset="0"/>
              <a:buChar char="•"/>
            </a:pPr>
            <a:r>
              <a:rPr lang="en-US" dirty="0"/>
              <a:t>Serve as a link between </a:t>
            </a:r>
            <a:r>
              <a:rPr lang="en-US" dirty="0" smtClean="0"/>
              <a:t>human resources</a:t>
            </a:r>
            <a:r>
              <a:rPr lang="en-US" dirty="0"/>
              <a:t>, clinical leaders, and new hires </a:t>
            </a:r>
            <a:endParaRPr lang="en-US" sz="1050" dirty="0"/>
          </a:p>
          <a:p>
            <a:pPr marL="342900" lvl="1" indent="-115888">
              <a:spcBef>
                <a:spcPts val="500"/>
              </a:spcBef>
              <a:buFont typeface="Arial" panose="020B0604020202020204" pitchFamily="34" charset="0"/>
              <a:buChar char="•"/>
            </a:pPr>
            <a:r>
              <a:rPr lang="en-US" dirty="0"/>
              <a:t>Engage in ongoing communication with chief clinical executives, HR executives and HR retention leaders, </a:t>
            </a:r>
            <a:r>
              <a:rPr lang="en-US" dirty="0" smtClean="0"/>
              <a:t>retention consultants, and </a:t>
            </a:r>
            <a:r>
              <a:rPr lang="en-US" dirty="0"/>
              <a:t>recruiters </a:t>
            </a:r>
            <a:endParaRPr lang="en-US" sz="1050" dirty="0"/>
          </a:p>
          <a:p>
            <a:pPr marL="342900" lvl="1" indent="-115888">
              <a:spcBef>
                <a:spcPts val="500"/>
              </a:spcBef>
              <a:buFont typeface="Arial" panose="020B0604020202020204" pitchFamily="34" charset="0"/>
              <a:buChar char="•"/>
            </a:pPr>
            <a:r>
              <a:rPr lang="en-US" dirty="0"/>
              <a:t>Conduct exit interviews and </a:t>
            </a:r>
            <a:r>
              <a:rPr lang="en-US" dirty="0" smtClean="0"/>
              <a:t>summarize findings</a:t>
            </a:r>
            <a:endParaRPr lang="en-US" sz="1050" dirty="0"/>
          </a:p>
          <a:p>
            <a:pPr marL="342900" lvl="1" indent="-115888">
              <a:spcBef>
                <a:spcPts val="500"/>
              </a:spcBef>
              <a:buFont typeface="Arial" panose="020B0604020202020204" pitchFamily="34" charset="0"/>
              <a:buChar char="•"/>
            </a:pPr>
            <a:r>
              <a:rPr lang="en-US" dirty="0"/>
              <a:t>Conduct </a:t>
            </a:r>
            <a:r>
              <a:rPr lang="en-US" dirty="0" smtClean="0"/>
              <a:t>retention </a:t>
            </a:r>
            <a:r>
              <a:rPr lang="en-US" dirty="0"/>
              <a:t>r</a:t>
            </a:r>
            <a:r>
              <a:rPr lang="en-US" dirty="0" smtClean="0"/>
              <a:t>oundtable meetings, administer onboarding surveys</a:t>
            </a:r>
            <a:r>
              <a:rPr lang="en-US" dirty="0"/>
              <a:t>, </a:t>
            </a:r>
            <a:r>
              <a:rPr lang="en-US" dirty="0" smtClean="0"/>
              <a:t>and use data </a:t>
            </a:r>
            <a:r>
              <a:rPr lang="en-US" dirty="0"/>
              <a:t>to develop action plans </a:t>
            </a:r>
            <a:endParaRPr lang="en-US" sz="1050" dirty="0"/>
          </a:p>
          <a:p>
            <a:pPr marL="342900" lvl="1" indent="-115888">
              <a:spcBef>
                <a:spcPts val="500"/>
              </a:spcBef>
              <a:buFont typeface="Arial" panose="020B0604020202020204" pitchFamily="34" charset="0"/>
              <a:buChar char="•"/>
            </a:pPr>
            <a:r>
              <a:rPr lang="en-US" dirty="0"/>
              <a:t>Track and report mentor program retention and turnover </a:t>
            </a:r>
            <a:r>
              <a:rPr lang="en-US" dirty="0" smtClean="0"/>
              <a:t>rates to help leaders isolate program improvement opportunities</a:t>
            </a:r>
            <a:endParaRPr lang="en-US" sz="1050" dirty="0"/>
          </a:p>
          <a:p>
            <a:pPr>
              <a:spcBef>
                <a:spcPts val="500"/>
              </a:spcBef>
            </a:pPr>
            <a:endParaRPr lang="en-US" dirty="0"/>
          </a:p>
        </p:txBody>
      </p:sp>
      <p:sp>
        <p:nvSpPr>
          <p:cNvPr id="8" name="Text Placeholder 7"/>
          <p:cNvSpPr>
            <a:spLocks noGrp="1"/>
          </p:cNvSpPr>
          <p:nvPr>
            <p:ph type="body" sz="quarter" idx="44"/>
          </p:nvPr>
        </p:nvSpPr>
        <p:spPr/>
        <p:txBody>
          <a:bodyPr/>
          <a:lstStyle/>
          <a:p>
            <a:endParaRPr lang="en-US"/>
          </a:p>
        </p:txBody>
      </p:sp>
      <p:sp>
        <p:nvSpPr>
          <p:cNvPr id="9" name="Title 8"/>
          <p:cNvSpPr>
            <a:spLocks noGrp="1"/>
          </p:cNvSpPr>
          <p:nvPr>
            <p:ph type="title"/>
          </p:nvPr>
        </p:nvSpPr>
        <p:spPr/>
        <p:txBody>
          <a:bodyPr/>
          <a:lstStyle/>
          <a:p>
            <a:endParaRPr lang="en-US"/>
          </a:p>
        </p:txBody>
      </p:sp>
      <p:sp>
        <p:nvSpPr>
          <p:cNvPr id="10" name="Text Placeholder 4"/>
          <p:cNvSpPr txBox="1">
            <a:spLocks/>
          </p:cNvSpPr>
          <p:nvPr/>
        </p:nvSpPr>
        <p:spPr bwMode="gray">
          <a:xfrm>
            <a:off x="713581" y="5224295"/>
            <a:ext cx="5943600" cy="534823"/>
          </a:xfrm>
          <a:prstGeom prst="rect">
            <a:avLst/>
          </a:prstGeom>
        </p:spPr>
        <p:txBody>
          <a:bodyPr vert="horz" wrap="square" lIns="0" tIns="0" rIns="0" bIns="0" rtlCol="0">
            <a:noAutofit/>
          </a:bodyPr>
          <a:lstStyle>
            <a:lvl1pPr marL="0" indent="0" algn="l" defTabSz="1018879" rtl="0" eaLnBrk="1" latinLnBrk="0" hangingPunct="1">
              <a:lnSpc>
                <a:spcPct val="110000"/>
              </a:lnSpc>
              <a:spcBef>
                <a:spcPts val="800"/>
              </a:spcBef>
              <a:buFont typeface="Arial" pitchFamily="34" charset="0"/>
              <a:buNone/>
              <a:defRPr sz="1000" kern="1200" baseline="0">
                <a:solidFill>
                  <a:schemeClr val="tx1"/>
                </a:solidFill>
                <a:latin typeface="+mn-lt"/>
                <a:ea typeface="+mn-ea"/>
                <a:cs typeface="+mn-cs"/>
              </a:defRPr>
            </a:lvl1pPr>
            <a:lvl2pPr marL="230188" indent="-117475"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lnSpc>
                <a:spcPct val="120000"/>
              </a:lnSpc>
              <a:spcBef>
                <a:spcPts val="8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228600" lvl="0" indent="-228600">
              <a:buFont typeface="+mj-lt"/>
              <a:buAutoNum type="arabicPeriod"/>
            </a:pPr>
            <a:endParaRPr lang="en-US" sz="1050" dirty="0"/>
          </a:p>
        </p:txBody>
      </p:sp>
      <p:sp>
        <p:nvSpPr>
          <p:cNvPr id="11" name="Rectangle 10"/>
          <p:cNvSpPr/>
          <p:nvPr/>
        </p:nvSpPr>
        <p:spPr bwMode="gray">
          <a:xfrm>
            <a:off x="713581" y="1743980"/>
            <a:ext cx="6602030" cy="28416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100" b="1" dirty="0" smtClean="0">
                <a:solidFill>
                  <a:schemeClr val="tx1"/>
                </a:solidFill>
              </a:rPr>
              <a:t>Performance, Technical, and Clinical Expectations</a:t>
            </a:r>
            <a:endParaRPr lang="en-US" sz="1100" b="1" dirty="0">
              <a:solidFill>
                <a:schemeClr val="tx1"/>
              </a:solidFill>
            </a:endParaRPr>
          </a:p>
        </p:txBody>
      </p:sp>
      <p:sp>
        <p:nvSpPr>
          <p:cNvPr id="12" name="Text Placeholder 6"/>
          <p:cNvSpPr>
            <a:spLocks noGrp="1"/>
          </p:cNvSpPr>
          <p:nvPr>
            <p:ph type="body" sz="quarter" idx="43"/>
          </p:nvPr>
        </p:nvSpPr>
        <p:spPr>
          <a:xfrm>
            <a:off x="5600700" y="9475044"/>
            <a:ext cx="1714911" cy="76944"/>
          </a:xfrm>
        </p:spPr>
        <p:txBody>
          <a:bodyPr/>
          <a:lstStyle/>
          <a:p>
            <a:r>
              <a:rPr lang="en-US" dirty="0" smtClean="0"/>
              <a:t>Source: Physician Executive Council interviews and analysis.</a:t>
            </a:r>
            <a:endParaRPr lang="en-US" dirty="0"/>
          </a:p>
        </p:txBody>
      </p:sp>
    </p:spTree>
    <p:extLst>
      <p:ext uri="{BB962C8B-B14F-4D97-AF65-F5344CB8AC3E}">
        <p14:creationId xmlns:p14="http://schemas.microsoft.com/office/powerpoint/2010/main" val="4083027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8"/>
          </p:nvPr>
        </p:nvSpPr>
        <p:spPr/>
        <p:txBody>
          <a:bodyPr/>
          <a:lstStyle/>
          <a:p>
            <a:r>
              <a:rPr lang="en-US" dirty="0"/>
              <a:t>Tool 6: Job Description for New-Hire Support Coordinator</a:t>
            </a:r>
          </a:p>
        </p:txBody>
      </p:sp>
      <p:sp>
        <p:nvSpPr>
          <p:cNvPr id="3" name="Text Placeholder 2"/>
          <p:cNvSpPr>
            <a:spLocks noGrp="1"/>
          </p:cNvSpPr>
          <p:nvPr>
            <p:ph type="body" sz="quarter" idx="29"/>
          </p:nvPr>
        </p:nvSpPr>
        <p:spPr/>
        <p:txBody>
          <a:bodyPr/>
          <a:lstStyle/>
          <a:p>
            <a:endParaRPr lang="en-US"/>
          </a:p>
        </p:txBody>
      </p:sp>
      <p:sp>
        <p:nvSpPr>
          <p:cNvPr id="4" name="Text Placeholder 3"/>
          <p:cNvSpPr>
            <a:spLocks noGrp="1"/>
          </p:cNvSpPr>
          <p:nvPr>
            <p:ph type="body" sz="quarter" idx="36"/>
          </p:nvPr>
        </p:nvSpPr>
        <p:spPr>
          <a:xfrm>
            <a:off x="723106" y="2119562"/>
            <a:ext cx="5943600" cy="6679912"/>
          </a:xfrm>
        </p:spPr>
        <p:txBody>
          <a:bodyPr vert="horz" wrap="square"/>
          <a:lstStyle/>
          <a:p>
            <a:pPr>
              <a:spcBef>
                <a:spcPts val="500"/>
              </a:spcBef>
            </a:pPr>
            <a:r>
              <a:rPr lang="en-US" b="1" dirty="0"/>
              <a:t>Year One </a:t>
            </a:r>
          </a:p>
          <a:p>
            <a:pPr marL="118872" indent="-118872">
              <a:lnSpc>
                <a:spcPct val="100000"/>
              </a:lnSpc>
              <a:spcBef>
                <a:spcPts val="500"/>
              </a:spcBef>
              <a:buFont typeface="Arial" panose="020B0604020202020204" pitchFamily="34" charset="0"/>
              <a:buChar char="•"/>
              <a:tabLst>
                <a:tab pos="514350" algn="l"/>
              </a:tabLst>
            </a:pPr>
            <a:r>
              <a:rPr lang="en-US" dirty="0"/>
              <a:t>Participate in recruiting process </a:t>
            </a:r>
            <a:r>
              <a:rPr lang="en-US" dirty="0" smtClean="0"/>
              <a:t>to validate cultural fit</a:t>
            </a:r>
            <a:endParaRPr lang="en-US" dirty="0"/>
          </a:p>
          <a:p>
            <a:pPr marL="118872" indent="-118872">
              <a:lnSpc>
                <a:spcPct val="100000"/>
              </a:lnSpc>
              <a:spcBef>
                <a:spcPts val="500"/>
              </a:spcBef>
              <a:buFont typeface="Arial" panose="020B0604020202020204" pitchFamily="34" charset="0"/>
              <a:buChar char="•"/>
            </a:pPr>
            <a:r>
              <a:rPr lang="en-US" dirty="0"/>
              <a:t>Introduce onboarding program in general </a:t>
            </a:r>
            <a:r>
              <a:rPr lang="en-US" dirty="0" smtClean="0"/>
              <a:t>orientation </a:t>
            </a:r>
          </a:p>
          <a:p>
            <a:pPr marL="118872" indent="-118872">
              <a:lnSpc>
                <a:spcPct val="100000"/>
              </a:lnSpc>
              <a:spcBef>
                <a:spcPts val="500"/>
              </a:spcBef>
              <a:buFont typeface="Arial" panose="020B0604020202020204" pitchFamily="34" charset="0"/>
              <a:buChar char="•"/>
            </a:pPr>
            <a:r>
              <a:rPr lang="en-US" dirty="0" smtClean="0"/>
              <a:t>Schedule </a:t>
            </a:r>
            <a:r>
              <a:rPr lang="en-US" dirty="0"/>
              <a:t>initial check-in meetings with </a:t>
            </a:r>
            <a:r>
              <a:rPr lang="en-US" dirty="0" smtClean="0"/>
              <a:t>new </a:t>
            </a:r>
            <a:r>
              <a:rPr lang="en-US" dirty="0"/>
              <a:t>hires </a:t>
            </a:r>
            <a:r>
              <a:rPr lang="en-US" dirty="0" smtClean="0"/>
              <a:t>within three </a:t>
            </a:r>
            <a:r>
              <a:rPr lang="en-US" dirty="0"/>
              <a:t>to four weeks of employment </a:t>
            </a:r>
          </a:p>
          <a:p>
            <a:pPr marL="118872" indent="-118872">
              <a:lnSpc>
                <a:spcPct val="100000"/>
              </a:lnSpc>
              <a:spcBef>
                <a:spcPts val="500"/>
              </a:spcBef>
              <a:buFont typeface="Arial" panose="020B0604020202020204" pitchFamily="34" charset="0"/>
              <a:buChar char="•"/>
            </a:pPr>
            <a:r>
              <a:rPr lang="en-US" dirty="0"/>
              <a:t>Schedule additional check-ins with new hires who have “red flags” </a:t>
            </a:r>
          </a:p>
          <a:p>
            <a:pPr marL="118872" indent="-118872">
              <a:lnSpc>
                <a:spcPct val="100000"/>
              </a:lnSpc>
              <a:spcBef>
                <a:spcPts val="500"/>
              </a:spcBef>
              <a:buFont typeface="Arial" panose="020B0604020202020204" pitchFamily="34" charset="0"/>
              <a:buChar char="•"/>
            </a:pPr>
            <a:r>
              <a:rPr lang="en-US" dirty="0"/>
              <a:t>Visit new hires as needed </a:t>
            </a:r>
            <a:r>
              <a:rPr lang="en-US" dirty="0" smtClean="0"/>
              <a:t>or requested by supervisors</a:t>
            </a:r>
            <a:endParaRPr lang="en-US" dirty="0"/>
          </a:p>
          <a:p>
            <a:pPr marL="118872" indent="-118872">
              <a:lnSpc>
                <a:spcPct val="100000"/>
              </a:lnSpc>
              <a:spcBef>
                <a:spcPts val="500"/>
              </a:spcBef>
              <a:buFont typeface="Arial" panose="020B0604020202020204" pitchFamily="34" charset="0"/>
              <a:buChar char="•"/>
            </a:pPr>
            <a:r>
              <a:rPr lang="en-US" dirty="0"/>
              <a:t>Send letter </a:t>
            </a:r>
            <a:r>
              <a:rPr lang="en-US" dirty="0" smtClean="0"/>
              <a:t>to cohorts of new hires </a:t>
            </a:r>
            <a:r>
              <a:rPr lang="en-US" dirty="0"/>
              <a:t>at three months, six months, and nine months </a:t>
            </a:r>
            <a:r>
              <a:rPr lang="en-US" dirty="0" smtClean="0"/>
              <a:t>tenure</a:t>
            </a:r>
            <a:endParaRPr lang="en-US" dirty="0"/>
          </a:p>
          <a:p>
            <a:pPr marL="118872" indent="-118872">
              <a:lnSpc>
                <a:spcPct val="100000"/>
              </a:lnSpc>
              <a:spcBef>
                <a:spcPts val="500"/>
              </a:spcBef>
              <a:buFont typeface="Arial" panose="020B0604020202020204" pitchFamily="34" charset="0"/>
              <a:buChar char="•"/>
            </a:pPr>
            <a:r>
              <a:rPr lang="en-US" dirty="0"/>
              <a:t>Complete </a:t>
            </a:r>
            <a:r>
              <a:rPr lang="en-US" dirty="0" smtClean="0"/>
              <a:t>regular rounding </a:t>
            </a:r>
            <a:r>
              <a:rPr lang="en-US" dirty="0"/>
              <a:t>on </a:t>
            </a:r>
            <a:r>
              <a:rPr lang="en-US" dirty="0" smtClean="0"/>
              <a:t>inpatient units and visit ambulatory clinics upon request</a:t>
            </a:r>
            <a:endParaRPr lang="en-US" dirty="0"/>
          </a:p>
          <a:p>
            <a:pPr marL="118872" indent="-118872">
              <a:lnSpc>
                <a:spcPct val="100000"/>
              </a:lnSpc>
              <a:spcBef>
                <a:spcPts val="500"/>
              </a:spcBef>
              <a:buFont typeface="Arial" panose="020B0604020202020204" pitchFamily="34" charset="0"/>
              <a:buChar char="•"/>
            </a:pPr>
            <a:r>
              <a:rPr lang="en-US" dirty="0"/>
              <a:t>Conduct “stay interviews” as requested </a:t>
            </a:r>
          </a:p>
          <a:p>
            <a:pPr marL="118872" indent="-118872">
              <a:lnSpc>
                <a:spcPct val="100000"/>
              </a:lnSpc>
              <a:spcBef>
                <a:spcPts val="500"/>
              </a:spcBef>
              <a:buFont typeface="Arial" panose="020B0604020202020204" pitchFamily="34" charset="0"/>
              <a:buChar char="•"/>
            </a:pPr>
            <a:r>
              <a:rPr lang="en-US" dirty="0"/>
              <a:t>Coordinate </a:t>
            </a:r>
            <a:r>
              <a:rPr lang="en-US" dirty="0" smtClean="0"/>
              <a:t>retention roundtables at </a:t>
            </a:r>
            <a:r>
              <a:rPr lang="en-US" dirty="0"/>
              <a:t>the end of new hires’ first year </a:t>
            </a:r>
          </a:p>
          <a:p>
            <a:pPr marL="118872" indent="-118872">
              <a:lnSpc>
                <a:spcPct val="100000"/>
              </a:lnSpc>
              <a:spcBef>
                <a:spcPts val="500"/>
              </a:spcBef>
              <a:buFont typeface="Arial" panose="020B0604020202020204" pitchFamily="34" charset="0"/>
              <a:buChar char="•"/>
            </a:pPr>
            <a:r>
              <a:rPr lang="en-US" dirty="0"/>
              <a:t>Encourage new </a:t>
            </a:r>
            <a:r>
              <a:rPr lang="en-US" dirty="0" smtClean="0"/>
              <a:t>physicians to </a:t>
            </a:r>
            <a:r>
              <a:rPr lang="en-US" dirty="0"/>
              <a:t>participate in a clinical ladder (if relevant) </a:t>
            </a:r>
          </a:p>
          <a:p>
            <a:pPr>
              <a:spcBef>
                <a:spcPts val="1200"/>
              </a:spcBef>
            </a:pPr>
            <a:r>
              <a:rPr lang="en-US" b="1" dirty="0"/>
              <a:t>Years Two and Three</a:t>
            </a:r>
          </a:p>
          <a:p>
            <a:pPr marL="118872" indent="-118872">
              <a:lnSpc>
                <a:spcPct val="100000"/>
              </a:lnSpc>
              <a:spcBef>
                <a:spcPts val="500"/>
              </a:spcBef>
              <a:buFont typeface="Arial" panose="020B0604020202020204" pitchFamily="34" charset="0"/>
              <a:buChar char="•"/>
            </a:pPr>
            <a:r>
              <a:rPr lang="en-US" dirty="0"/>
              <a:t>Send quarterly letter to hiring cohort </a:t>
            </a:r>
          </a:p>
          <a:p>
            <a:pPr marL="118872" indent="-118872">
              <a:lnSpc>
                <a:spcPct val="100000"/>
              </a:lnSpc>
              <a:spcBef>
                <a:spcPts val="500"/>
              </a:spcBef>
              <a:buFont typeface="Arial" panose="020B0604020202020204" pitchFamily="34" charset="0"/>
              <a:buChar char="•"/>
            </a:pPr>
            <a:r>
              <a:rPr lang="en-US" dirty="0" smtClean="0"/>
              <a:t>Complete regular rounding on inpatient </a:t>
            </a:r>
            <a:r>
              <a:rPr lang="en-US" dirty="0"/>
              <a:t>units </a:t>
            </a:r>
            <a:r>
              <a:rPr lang="en-US" dirty="0" smtClean="0"/>
              <a:t>and rounding in ambulatory clinics upon request</a:t>
            </a:r>
            <a:endParaRPr lang="en-US" dirty="0"/>
          </a:p>
          <a:p>
            <a:pPr marL="118872" indent="-118872">
              <a:lnSpc>
                <a:spcPct val="100000"/>
              </a:lnSpc>
              <a:spcBef>
                <a:spcPts val="500"/>
              </a:spcBef>
              <a:buFont typeface="Arial" panose="020B0604020202020204" pitchFamily="34" charset="0"/>
              <a:buChar char="•"/>
            </a:pPr>
            <a:r>
              <a:rPr lang="en-US" dirty="0"/>
              <a:t>Conduct “stay interviews” </a:t>
            </a:r>
            <a:r>
              <a:rPr lang="en-US" dirty="0" smtClean="0"/>
              <a:t>when requested </a:t>
            </a:r>
            <a:endParaRPr lang="en-US" dirty="0"/>
          </a:p>
          <a:p>
            <a:pPr marL="118872" indent="-118872">
              <a:lnSpc>
                <a:spcPct val="100000"/>
              </a:lnSpc>
              <a:spcBef>
                <a:spcPts val="500"/>
              </a:spcBef>
              <a:buFont typeface="Arial" panose="020B0604020202020204" pitchFamily="34" charset="0"/>
              <a:buChar char="•"/>
            </a:pPr>
            <a:r>
              <a:rPr lang="en-US" dirty="0" smtClean="0"/>
              <a:t>Coordinate </a:t>
            </a:r>
            <a:r>
              <a:rPr lang="en-US" dirty="0"/>
              <a:t>shadowing experiences for new hires to advance their professional growth </a:t>
            </a:r>
          </a:p>
          <a:p>
            <a:pPr marL="118872" indent="-118872">
              <a:lnSpc>
                <a:spcPct val="100000"/>
              </a:lnSpc>
              <a:spcBef>
                <a:spcPts val="500"/>
              </a:spcBef>
              <a:buFont typeface="Arial" panose="020B0604020202020204" pitchFamily="34" charset="0"/>
              <a:buChar char="•"/>
            </a:pPr>
            <a:r>
              <a:rPr lang="en-US" dirty="0"/>
              <a:t>Promote participation on </a:t>
            </a:r>
            <a:r>
              <a:rPr lang="en-US" dirty="0" smtClean="0"/>
              <a:t>department-level and health system organizational </a:t>
            </a:r>
            <a:r>
              <a:rPr lang="en-US" dirty="0"/>
              <a:t>committees </a:t>
            </a:r>
          </a:p>
          <a:p>
            <a:pPr marL="118872" indent="-118872">
              <a:lnSpc>
                <a:spcPct val="100000"/>
              </a:lnSpc>
              <a:spcBef>
                <a:spcPts val="500"/>
              </a:spcBef>
              <a:buFont typeface="Arial" panose="020B0604020202020204" pitchFamily="34" charset="0"/>
              <a:buChar char="•"/>
            </a:pPr>
            <a:r>
              <a:rPr lang="en-US" dirty="0"/>
              <a:t>Coordinate </a:t>
            </a:r>
            <a:r>
              <a:rPr lang="en-US" dirty="0" smtClean="0"/>
              <a:t>retention roundtables </a:t>
            </a:r>
            <a:r>
              <a:rPr lang="en-US" dirty="0"/>
              <a:t>at the end of new hires’ second and third years </a:t>
            </a:r>
          </a:p>
          <a:p>
            <a:pPr marL="118872" indent="-118872">
              <a:lnSpc>
                <a:spcPct val="100000"/>
              </a:lnSpc>
              <a:spcBef>
                <a:spcPts val="500"/>
              </a:spcBef>
              <a:buFont typeface="Arial" panose="020B0604020202020204" pitchFamily="34" charset="0"/>
              <a:buChar char="•"/>
            </a:pPr>
            <a:r>
              <a:rPr lang="en-US" dirty="0" smtClean="0"/>
              <a:t>Design </a:t>
            </a:r>
            <a:r>
              <a:rPr lang="en-US" dirty="0"/>
              <a:t>and distribute </a:t>
            </a:r>
            <a:r>
              <a:rPr lang="en-US" dirty="0" smtClean="0"/>
              <a:t>retention </a:t>
            </a:r>
            <a:r>
              <a:rPr lang="en-US" dirty="0"/>
              <a:t>r</a:t>
            </a:r>
            <a:r>
              <a:rPr lang="en-US" dirty="0" smtClean="0"/>
              <a:t>oundtable </a:t>
            </a:r>
            <a:r>
              <a:rPr lang="en-US" dirty="0"/>
              <a:t>survey at the end of hiring cohort’s second and third years </a:t>
            </a:r>
          </a:p>
          <a:p>
            <a:pPr>
              <a:spcBef>
                <a:spcPts val="1200"/>
              </a:spcBef>
            </a:pPr>
            <a:r>
              <a:rPr lang="en-US" b="1" dirty="0" smtClean="0"/>
              <a:t>General Responsibilities </a:t>
            </a:r>
            <a:endParaRPr lang="en-US" b="1" dirty="0"/>
          </a:p>
          <a:p>
            <a:pPr marL="118872" indent="-118872">
              <a:lnSpc>
                <a:spcPct val="100000"/>
              </a:lnSpc>
              <a:spcBef>
                <a:spcPts val="500"/>
              </a:spcBef>
              <a:buFont typeface="Arial" panose="020B0604020202020204" pitchFamily="34" charset="0"/>
              <a:buChar char="•"/>
            </a:pPr>
            <a:r>
              <a:rPr lang="en-US" dirty="0" smtClean="0"/>
              <a:t>Identify and groom strong potential mentors and panelists among new-hire cohorts</a:t>
            </a:r>
          </a:p>
          <a:p>
            <a:pPr marL="118872" indent="-118872">
              <a:lnSpc>
                <a:spcPct val="100000"/>
              </a:lnSpc>
              <a:spcBef>
                <a:spcPts val="500"/>
              </a:spcBef>
              <a:buFont typeface="Arial" panose="020B0604020202020204" pitchFamily="34" charset="0"/>
              <a:buChar char="•"/>
            </a:pPr>
            <a:r>
              <a:rPr lang="en-US" dirty="0"/>
              <a:t>Attend the </a:t>
            </a:r>
            <a:r>
              <a:rPr lang="en-US" dirty="0" smtClean="0"/>
              <a:t>house-wide physician mentor meetings </a:t>
            </a:r>
            <a:endParaRPr lang="en-US" dirty="0"/>
          </a:p>
          <a:p>
            <a:pPr marL="118872" indent="-118872">
              <a:lnSpc>
                <a:spcPct val="100000"/>
              </a:lnSpc>
              <a:spcBef>
                <a:spcPts val="500"/>
              </a:spcBef>
              <a:buFont typeface="Arial" panose="020B0604020202020204" pitchFamily="34" charset="0"/>
              <a:buChar char="•"/>
            </a:pPr>
            <a:r>
              <a:rPr lang="en-US" dirty="0" smtClean="0"/>
              <a:t>Attend department-level </a:t>
            </a:r>
            <a:r>
              <a:rPr lang="en-US" dirty="0"/>
              <a:t>mentor meetings upon request </a:t>
            </a:r>
            <a:endParaRPr lang="en-US" dirty="0" smtClean="0"/>
          </a:p>
          <a:p>
            <a:pPr marL="118872" indent="-118872">
              <a:lnSpc>
                <a:spcPct val="100000"/>
              </a:lnSpc>
              <a:spcBef>
                <a:spcPts val="500"/>
              </a:spcBef>
              <a:buFont typeface="Arial" panose="020B0604020202020204" pitchFamily="34" charset="0"/>
              <a:buChar char="•"/>
            </a:pPr>
            <a:r>
              <a:rPr lang="en-US" dirty="0" smtClean="0"/>
              <a:t>Attend one-on-one mentor and new hire meetings upon request</a:t>
            </a:r>
            <a:endParaRPr lang="en-US" dirty="0"/>
          </a:p>
          <a:p>
            <a:pPr marL="118872" indent="-118872">
              <a:lnSpc>
                <a:spcPct val="100000"/>
              </a:lnSpc>
              <a:spcBef>
                <a:spcPts val="500"/>
              </a:spcBef>
              <a:buFont typeface="Arial" panose="020B0604020202020204" pitchFamily="34" charset="0"/>
              <a:buChar char="•"/>
            </a:pPr>
            <a:r>
              <a:rPr lang="en-US" dirty="0"/>
              <a:t>Attend </a:t>
            </a:r>
            <a:r>
              <a:rPr lang="en-US" dirty="0" smtClean="0"/>
              <a:t>at least one retention conference every year </a:t>
            </a:r>
            <a:endParaRPr lang="en-US" dirty="0"/>
          </a:p>
          <a:p>
            <a:pPr marL="118872" indent="-118872">
              <a:lnSpc>
                <a:spcPct val="100000"/>
              </a:lnSpc>
              <a:spcBef>
                <a:spcPts val="500"/>
              </a:spcBef>
              <a:buFont typeface="Arial" panose="020B0604020202020204" pitchFamily="34" charset="0"/>
              <a:buChar char="•"/>
            </a:pPr>
            <a:r>
              <a:rPr lang="en-US" dirty="0" smtClean="0"/>
              <a:t>Participate </a:t>
            </a:r>
            <a:r>
              <a:rPr lang="en-US" dirty="0"/>
              <a:t>in retention focus groups as needed with tenured staff and new hires </a:t>
            </a:r>
          </a:p>
          <a:p>
            <a:pPr marL="118872" indent="-118872">
              <a:lnSpc>
                <a:spcPct val="100000"/>
              </a:lnSpc>
              <a:spcBef>
                <a:spcPts val="500"/>
              </a:spcBef>
              <a:buFont typeface="Arial" panose="020B0604020202020204" pitchFamily="34" charset="0"/>
              <a:buChar char="•"/>
            </a:pPr>
            <a:r>
              <a:rPr lang="en-US" dirty="0"/>
              <a:t>Conduct exit interviews and send </a:t>
            </a:r>
            <a:r>
              <a:rPr lang="en-US" dirty="0" smtClean="0"/>
              <a:t>letters </a:t>
            </a:r>
            <a:r>
              <a:rPr lang="en-US" dirty="0"/>
              <a:t>to employees who </a:t>
            </a:r>
            <a:r>
              <a:rPr lang="en-US" dirty="0" smtClean="0"/>
              <a:t>leave but </a:t>
            </a:r>
            <a:r>
              <a:rPr lang="en-US" dirty="0"/>
              <a:t>would be welcome to return </a:t>
            </a:r>
          </a:p>
        </p:txBody>
      </p:sp>
      <p:sp>
        <p:nvSpPr>
          <p:cNvPr id="8" name="Text Placeholder 7"/>
          <p:cNvSpPr>
            <a:spLocks noGrp="1"/>
          </p:cNvSpPr>
          <p:nvPr>
            <p:ph type="body" sz="quarter" idx="44"/>
          </p:nvPr>
        </p:nvSpPr>
        <p:spPr/>
        <p:txBody>
          <a:bodyPr/>
          <a:lstStyle/>
          <a:p>
            <a:endParaRPr lang="en-US"/>
          </a:p>
        </p:txBody>
      </p:sp>
      <p:sp>
        <p:nvSpPr>
          <p:cNvPr id="9" name="Title 8"/>
          <p:cNvSpPr>
            <a:spLocks noGrp="1"/>
          </p:cNvSpPr>
          <p:nvPr>
            <p:ph type="title"/>
          </p:nvPr>
        </p:nvSpPr>
        <p:spPr/>
        <p:txBody>
          <a:bodyPr/>
          <a:lstStyle/>
          <a:p>
            <a:endParaRPr lang="en-US"/>
          </a:p>
        </p:txBody>
      </p:sp>
      <p:sp>
        <p:nvSpPr>
          <p:cNvPr id="10" name="Text Placeholder 4"/>
          <p:cNvSpPr txBox="1">
            <a:spLocks/>
          </p:cNvSpPr>
          <p:nvPr/>
        </p:nvSpPr>
        <p:spPr bwMode="gray">
          <a:xfrm>
            <a:off x="713581" y="5224295"/>
            <a:ext cx="5943600" cy="534823"/>
          </a:xfrm>
          <a:prstGeom prst="rect">
            <a:avLst/>
          </a:prstGeom>
        </p:spPr>
        <p:txBody>
          <a:bodyPr vert="horz" wrap="square" lIns="0" tIns="0" rIns="0" bIns="0" rtlCol="0">
            <a:noAutofit/>
          </a:bodyPr>
          <a:lstStyle>
            <a:lvl1pPr marL="0" indent="0" algn="l" defTabSz="1018879" rtl="0" eaLnBrk="1" latinLnBrk="0" hangingPunct="1">
              <a:lnSpc>
                <a:spcPct val="110000"/>
              </a:lnSpc>
              <a:spcBef>
                <a:spcPts val="800"/>
              </a:spcBef>
              <a:buFont typeface="Arial" pitchFamily="34" charset="0"/>
              <a:buNone/>
              <a:defRPr sz="1000" kern="1200" baseline="0">
                <a:solidFill>
                  <a:schemeClr val="tx1"/>
                </a:solidFill>
                <a:latin typeface="+mn-lt"/>
                <a:ea typeface="+mn-ea"/>
                <a:cs typeface="+mn-cs"/>
              </a:defRPr>
            </a:lvl1pPr>
            <a:lvl2pPr marL="230188" indent="-117475"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lnSpc>
                <a:spcPct val="120000"/>
              </a:lnSpc>
              <a:spcBef>
                <a:spcPts val="8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lnSpc>
                <a:spcPct val="120000"/>
              </a:lnSpc>
              <a:spcBef>
                <a:spcPts val="800"/>
              </a:spcBef>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228600" lvl="0" indent="-228600">
              <a:buFont typeface="+mj-lt"/>
              <a:buAutoNum type="arabicPeriod"/>
            </a:pPr>
            <a:endParaRPr lang="en-US" sz="1050" dirty="0"/>
          </a:p>
        </p:txBody>
      </p:sp>
      <p:sp>
        <p:nvSpPr>
          <p:cNvPr id="11" name="Rectangle 10"/>
          <p:cNvSpPr/>
          <p:nvPr/>
        </p:nvSpPr>
        <p:spPr bwMode="gray">
          <a:xfrm>
            <a:off x="713580" y="1741488"/>
            <a:ext cx="6601619" cy="284168"/>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500"/>
              </a:spcBef>
            </a:pPr>
            <a:r>
              <a:rPr lang="en-US" sz="1100" b="1" dirty="0" smtClean="0">
                <a:solidFill>
                  <a:schemeClr val="tx1"/>
                </a:solidFill>
              </a:rPr>
              <a:t>New-Hire </a:t>
            </a:r>
            <a:r>
              <a:rPr lang="en-US" sz="1100" b="1" dirty="0">
                <a:solidFill>
                  <a:schemeClr val="tx1"/>
                </a:solidFill>
              </a:rPr>
              <a:t>Support Coordinator </a:t>
            </a:r>
            <a:r>
              <a:rPr lang="en-US" sz="1100" b="1" dirty="0" smtClean="0">
                <a:solidFill>
                  <a:schemeClr val="tx1"/>
                </a:solidFill>
              </a:rPr>
              <a:t>Responsibilities across a New Hire’s First Three Years</a:t>
            </a:r>
            <a:endParaRPr lang="en-US" sz="1100" b="1" dirty="0">
              <a:solidFill>
                <a:schemeClr val="tx1"/>
              </a:solidFill>
            </a:endParaRPr>
          </a:p>
        </p:txBody>
      </p:sp>
      <p:sp>
        <p:nvSpPr>
          <p:cNvPr id="12" name="Text Placeholder 6"/>
          <p:cNvSpPr>
            <a:spLocks noGrp="1"/>
          </p:cNvSpPr>
          <p:nvPr>
            <p:ph type="body" sz="quarter" idx="43"/>
          </p:nvPr>
        </p:nvSpPr>
        <p:spPr>
          <a:xfrm>
            <a:off x="5600700" y="9475044"/>
            <a:ext cx="1714911" cy="76944"/>
          </a:xfrm>
        </p:spPr>
        <p:txBody>
          <a:bodyPr/>
          <a:lstStyle/>
          <a:p>
            <a:r>
              <a:rPr lang="en-US" dirty="0" smtClean="0"/>
              <a:t>Source: Physician Executive Council interviews and analysis.</a:t>
            </a:r>
            <a:endParaRPr lang="en-US" dirty="0"/>
          </a:p>
        </p:txBody>
      </p:sp>
    </p:spTree>
    <p:extLst>
      <p:ext uri="{BB962C8B-B14F-4D97-AF65-F5344CB8AC3E}">
        <p14:creationId xmlns:p14="http://schemas.microsoft.com/office/powerpoint/2010/main" val="16956115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AB3 Portrait Standard">
  <a:themeElements>
    <a:clrScheme name="Custom 3">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333E48"/>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custClrLst>
    <a:custClr name="Green">
      <a:srgbClr val="91BE3A"/>
    </a:custClr>
    <a:custClr name="Yellow">
      <a:srgbClr val="FFE512"/>
    </a:custClr>
  </a:custClrLst>
  <a:extLst>
    <a:ext uri="{05A4C25C-085E-4340-85A3-A5531E510DB2}">
      <thm15:themeFamily xmlns:thm15="http://schemas.microsoft.com/office/thememl/2012/main" name="AB3 Portrait Standard 010118.potm" id="{3A4AB3AA-18E5-474F-81A8-45D24750C2FA}" vid="{9598C5EC-31A9-4468-A27C-C847C80F33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5068300-84BE-4F2E-9EB7-AAF681B2199C}"/>
</file>

<file path=customXml/itemProps2.xml><?xml version="1.0" encoding="utf-8"?>
<ds:datastoreItem xmlns:ds="http://schemas.openxmlformats.org/officeDocument/2006/customXml" ds:itemID="{8F64ACC8-A5B2-45A4-BB89-1AC1E29F2FC2}"/>
</file>

<file path=docProps/app.xml><?xml version="1.0" encoding="utf-8"?>
<Properties xmlns="http://schemas.openxmlformats.org/officeDocument/2006/extended-properties" xmlns:vt="http://schemas.openxmlformats.org/officeDocument/2006/docPropsVTypes">
  <Template>AB3 Portrait Standard 010118</Template>
  <TotalTime>0</TotalTime>
  <Words>941</Words>
  <Application>Microsoft Office PowerPoint</Application>
  <PresentationFormat>Custom</PresentationFormat>
  <Paragraphs>63</Paragraphs>
  <Slides>3</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3</vt:i4>
      </vt:variant>
    </vt:vector>
  </HeadingPairs>
  <TitlesOfParts>
    <vt:vector size="5" baseType="lpstr">
      <vt:lpstr>Arial</vt:lpstr>
      <vt:lpstr>AB3 Portrait Standard</vt:lpstr>
      <vt:lpstr>PowerPoint Presentation</vt:lpstr>
      <vt:lpstr>PowerPoint Presentation</vt:lpstr>
      <vt:lpstr>PowerPoint Presentation</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2018-01-02T19:36:43Z</dcterms:created>
  <dcterms:modified xsi:type="dcterms:W3CDTF">2018-04-16T19:05:58Z</dcterms:modified>
</cp:coreProperties>
</file>