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7.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4"/>
  </p:notesMasterIdLst>
  <p:handoutMasterIdLst>
    <p:handoutMasterId r:id="rId5"/>
  </p:handoutMasterIdLst>
  <p:sldIdLst>
    <p:sldId id="302" r:id="rId2"/>
    <p:sldId id="303" r:id="rId3"/>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openxmlformats.org/officeDocument/2006/relationships/customXml" Target="../customXml/item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5"/>
          <p:cNvSpPr txBox="1">
            <a:spLocks/>
          </p:cNvSpPr>
          <p:nvPr/>
        </p:nvSpPr>
        <p:spPr bwMode="gray">
          <a:xfrm>
            <a:off x="458788" y="1478767"/>
            <a:ext cx="6858000" cy="3226583"/>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ext Placeholder 1"/>
          <p:cNvSpPr>
            <a:spLocks noGrp="1"/>
          </p:cNvSpPr>
          <p:nvPr>
            <p:ph type="body" sz="quarter" idx="28"/>
          </p:nvPr>
        </p:nvSpPr>
        <p:spPr/>
        <p:txBody>
          <a:bodyPr/>
          <a:lstStyle/>
          <a:p>
            <a:r>
              <a:rPr lang="en-US" dirty="0"/>
              <a:t>Tool 5</a:t>
            </a:r>
            <a:r>
              <a:rPr lang="en-US" dirty="0" smtClean="0"/>
              <a:t>: </a:t>
            </a:r>
            <a:r>
              <a:rPr lang="en-US" dirty="0"/>
              <a:t>Mentor Selection Criteria</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3581" y="1751762"/>
            <a:ext cx="6314748" cy="2622761"/>
          </a:xfrm>
        </p:spPr>
        <p:txBody>
          <a:bodyPr/>
          <a:lstStyle/>
          <a:p>
            <a:r>
              <a:rPr lang="en-US" b="1" dirty="0"/>
              <a:t>Purpose:</a:t>
            </a:r>
            <a:r>
              <a:rPr lang="en-US" dirty="0"/>
              <a:t> This tool helps physician leaders identify and prepare potential physician mentors. </a:t>
            </a:r>
            <a:r>
              <a:rPr lang="en-US" dirty="0" smtClean="0"/>
              <a:t>We recommend selecting experienced physicians </a:t>
            </a:r>
            <a:r>
              <a:rPr lang="en-US" dirty="0"/>
              <a:t>to mentor new </a:t>
            </a:r>
            <a:r>
              <a:rPr lang="en-US" dirty="0" smtClean="0"/>
              <a:t>hires. Practical experience is necessary to provide </a:t>
            </a:r>
            <a:r>
              <a:rPr lang="en-US" dirty="0"/>
              <a:t>a foundation for practice, </a:t>
            </a:r>
            <a:r>
              <a:rPr lang="en-US" dirty="0" smtClean="0"/>
              <a:t>improve </a:t>
            </a:r>
            <a:r>
              <a:rPr lang="en-US" dirty="0"/>
              <a:t>integration with the organization, and </a:t>
            </a:r>
            <a:r>
              <a:rPr lang="en-US" dirty="0" smtClean="0"/>
              <a:t>assist </a:t>
            </a:r>
            <a:r>
              <a:rPr lang="en-US" dirty="0"/>
              <a:t>with personal </a:t>
            </a:r>
            <a:r>
              <a:rPr lang="en-US" dirty="0" smtClean="0"/>
              <a:t>growth. </a:t>
            </a:r>
            <a:r>
              <a:rPr lang="en-US" dirty="0"/>
              <a:t>A successful mentorship program </a:t>
            </a:r>
            <a:r>
              <a:rPr lang="en-US" dirty="0" smtClean="0"/>
              <a:t>requires a formal commitment </a:t>
            </a:r>
            <a:r>
              <a:rPr lang="en-US" dirty="0"/>
              <a:t>from prospective mentors to engage </a:t>
            </a:r>
            <a:r>
              <a:rPr lang="en-US" dirty="0" smtClean="0"/>
              <a:t>proactively and regularly </a:t>
            </a:r>
            <a:r>
              <a:rPr lang="en-US" dirty="0"/>
              <a:t>with </a:t>
            </a:r>
            <a:r>
              <a:rPr lang="en-US" dirty="0" smtClean="0"/>
              <a:t>mentees for one to three years. </a:t>
            </a:r>
            <a:r>
              <a:rPr lang="en-US" dirty="0"/>
              <a:t>Mentors must </a:t>
            </a:r>
            <a:r>
              <a:rPr lang="en-US" dirty="0" smtClean="0"/>
              <a:t>meet </a:t>
            </a:r>
            <a:r>
              <a:rPr lang="en-US" dirty="0"/>
              <a:t>a few basic qualifications and agree to meet specific goals. </a:t>
            </a:r>
          </a:p>
          <a:p>
            <a:r>
              <a:rPr lang="en-US" dirty="0"/>
              <a:t>Given </a:t>
            </a:r>
            <a:r>
              <a:rPr lang="en-US" dirty="0" smtClean="0"/>
              <a:t>physicians’ busy schedules and production-based compensation structure, some </a:t>
            </a:r>
            <a:r>
              <a:rPr lang="en-US" dirty="0"/>
              <a:t>form of compensation may </a:t>
            </a:r>
            <a:r>
              <a:rPr lang="en-US" dirty="0" smtClean="0"/>
              <a:t>attract a stronger selection of potential mentors and encourage them </a:t>
            </a:r>
            <a:r>
              <a:rPr lang="en-US" dirty="0"/>
              <a:t>to take the role seriously. If your organization </a:t>
            </a:r>
            <a:r>
              <a:rPr lang="en-US" dirty="0" smtClean="0"/>
              <a:t>cannot directly compensate mentors but has </a:t>
            </a:r>
            <a:r>
              <a:rPr lang="en-US" dirty="0"/>
              <a:t>a “citizenship” requirement in </a:t>
            </a:r>
            <a:r>
              <a:rPr lang="en-US" dirty="0" smtClean="0"/>
              <a:t>the compensation/bonus </a:t>
            </a:r>
            <a:r>
              <a:rPr lang="en-US" dirty="0"/>
              <a:t>structure, consider mentorship as one means of meeting that requirement.</a:t>
            </a:r>
          </a:p>
          <a:p>
            <a:r>
              <a:rPr lang="en-US" b="1" dirty="0"/>
              <a:t>Limitation:</a:t>
            </a:r>
            <a:r>
              <a:rPr lang="en-US" dirty="0"/>
              <a:t> </a:t>
            </a:r>
            <a:r>
              <a:rPr lang="en-US" dirty="0" smtClean="0"/>
              <a:t>A mentorship </a:t>
            </a:r>
            <a:r>
              <a:rPr lang="en-US" dirty="0"/>
              <a:t>program is most </a:t>
            </a:r>
            <a:r>
              <a:rPr lang="en-US" dirty="0" smtClean="0"/>
              <a:t>easily implemented anywhere there is a critical mass of </a:t>
            </a:r>
            <a:br>
              <a:rPr lang="en-US" dirty="0" smtClean="0"/>
            </a:br>
            <a:r>
              <a:rPr lang="en-US" dirty="0" smtClean="0"/>
              <a:t>co-located physicians</a:t>
            </a:r>
            <a:r>
              <a:rPr lang="en-US" dirty="0"/>
              <a:t>. </a:t>
            </a:r>
            <a:r>
              <a:rPr lang="en-US" dirty="0" smtClean="0"/>
              <a:t>The </a:t>
            </a:r>
            <a:r>
              <a:rPr lang="en-US" dirty="0"/>
              <a:t>program can </a:t>
            </a:r>
            <a:r>
              <a:rPr lang="en-US" dirty="0" smtClean="0"/>
              <a:t>work for both inpatient and ambulatory </a:t>
            </a:r>
            <a:r>
              <a:rPr lang="en-US" dirty="0"/>
              <a:t>physicians, </a:t>
            </a:r>
            <a:r>
              <a:rPr lang="en-US" dirty="0" smtClean="0"/>
              <a:t>but remain </a:t>
            </a:r>
            <a:r>
              <a:rPr lang="en-US" dirty="0"/>
              <a:t>cognizant of the need for cross-practice but still logistically convenient mentor-mentee pairings.  </a:t>
            </a:r>
          </a:p>
          <a:p>
            <a:r>
              <a:rPr lang="en-US" b="1" dirty="0"/>
              <a:t>Available Online: </a:t>
            </a:r>
            <a:r>
              <a:rPr lang="en-US" dirty="0"/>
              <a:t>To access an editable version of this </a:t>
            </a:r>
            <a:r>
              <a:rPr lang="en-US" dirty="0" smtClean="0"/>
              <a:t>tool, </a:t>
            </a:r>
            <a:r>
              <a:rPr lang="en-US" dirty="0"/>
              <a:t>please visit </a:t>
            </a:r>
            <a:r>
              <a:rPr lang="en-US" dirty="0" smtClean="0">
                <a:hlinkClick r:id="rId2"/>
              </a:rPr>
              <a:t>advisory.com/pec/physician-onboarding-toolkit</a:t>
            </a:r>
            <a:r>
              <a:rPr lang="en-US" dirty="0" smtClean="0"/>
              <a:t>.</a:t>
            </a:r>
            <a:endParaRPr lang="en-US" dirty="0"/>
          </a:p>
          <a:p>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2" name="Text Placeholder 11"/>
          <p:cNvSpPr txBox="1">
            <a:spLocks/>
          </p:cNvSpPr>
          <p:nvPr/>
        </p:nvSpPr>
        <p:spPr>
          <a:xfrm>
            <a:off x="713580" y="4854744"/>
            <a:ext cx="6030119" cy="4446603"/>
          </a:xfrm>
          <a:prstGeom prst="rect">
            <a:avLst/>
          </a:prstGeom>
        </p:spPr>
        <p:txBody>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buNone/>
            </a:pPr>
            <a:r>
              <a:rPr lang="en-US" b="1" dirty="0"/>
              <a:t>Mentor candidates must exhibit the following to be eligible:</a:t>
            </a:r>
            <a:endParaRPr lang="en-US" dirty="0"/>
          </a:p>
          <a:p>
            <a:pPr lvl="0"/>
            <a:r>
              <a:rPr lang="en-US" dirty="0"/>
              <a:t>Employed at the institution for a minimum of 2 </a:t>
            </a:r>
            <a:r>
              <a:rPr lang="en-US" dirty="0" smtClean="0"/>
              <a:t>years; however</a:t>
            </a:r>
            <a:r>
              <a:rPr lang="en-US" dirty="0"/>
              <a:t>, a department leader may determine that an employed physician is ready for this role </a:t>
            </a:r>
            <a:r>
              <a:rPr lang="en-US" dirty="0" smtClean="0"/>
              <a:t>sooner</a:t>
            </a:r>
            <a:endParaRPr lang="en-US" dirty="0"/>
          </a:p>
          <a:p>
            <a:pPr lvl="0"/>
            <a:r>
              <a:rPr lang="en-US" dirty="0"/>
              <a:t>Job performance rated “good” </a:t>
            </a:r>
            <a:r>
              <a:rPr lang="en-US" dirty="0" smtClean="0"/>
              <a:t>or above, </a:t>
            </a:r>
            <a:r>
              <a:rPr lang="en-US" dirty="0"/>
              <a:t>with strong interpersonal skills and role modeling </a:t>
            </a:r>
            <a:r>
              <a:rPr lang="en-US" dirty="0" smtClean="0"/>
              <a:t>behaviors</a:t>
            </a:r>
            <a:endParaRPr lang="en-US" dirty="0"/>
          </a:p>
          <a:p>
            <a:pPr lvl="0"/>
            <a:r>
              <a:rPr lang="en-US" dirty="0"/>
              <a:t>Interest in the mentor role and ability to maintain </a:t>
            </a:r>
            <a:r>
              <a:rPr lang="en-US" dirty="0" smtClean="0"/>
              <a:t>confidentiality while simultaneously minimizing new-hire turnover risk</a:t>
            </a:r>
            <a:endParaRPr lang="en-US" dirty="0"/>
          </a:p>
          <a:p>
            <a:pPr lvl="0"/>
            <a:r>
              <a:rPr lang="en-US" dirty="0"/>
              <a:t>Enough flexibility to meet mentor program demands </a:t>
            </a:r>
            <a:r>
              <a:rPr lang="en-US" dirty="0" smtClean="0"/>
              <a:t>and make </a:t>
            </a:r>
            <a:r>
              <a:rPr lang="en-US" dirty="0"/>
              <a:t>regular contact with new </a:t>
            </a:r>
            <a:r>
              <a:rPr lang="en-US" dirty="0" smtClean="0"/>
              <a:t>hires</a:t>
            </a:r>
            <a:endParaRPr lang="en-US" dirty="0"/>
          </a:p>
          <a:p>
            <a:pPr marL="0" indent="0">
              <a:buNone/>
            </a:pPr>
            <a:endParaRPr lang="en-US" b="1" dirty="0" smtClean="0"/>
          </a:p>
          <a:p>
            <a:pPr marL="0" indent="0">
              <a:buNone/>
            </a:pPr>
            <a:r>
              <a:rPr lang="en-US" b="1" dirty="0" smtClean="0"/>
              <a:t>Selected </a:t>
            </a:r>
            <a:r>
              <a:rPr lang="en-US" b="1" dirty="0"/>
              <a:t>m</a:t>
            </a:r>
            <a:r>
              <a:rPr lang="en-US" b="1" dirty="0" smtClean="0"/>
              <a:t>entors </a:t>
            </a:r>
            <a:r>
              <a:rPr lang="en-US" b="1" dirty="0"/>
              <a:t>m</a:t>
            </a:r>
            <a:r>
              <a:rPr lang="en-US" b="1" dirty="0" smtClean="0"/>
              <a:t>ust </a:t>
            </a:r>
            <a:r>
              <a:rPr lang="en-US" b="1" dirty="0"/>
              <a:t>a</a:t>
            </a:r>
            <a:r>
              <a:rPr lang="en-US" b="1" dirty="0" smtClean="0"/>
              <a:t>gree </a:t>
            </a:r>
            <a:r>
              <a:rPr lang="en-US" b="1" dirty="0"/>
              <a:t>to </a:t>
            </a:r>
            <a:r>
              <a:rPr lang="en-US" b="1" dirty="0" smtClean="0"/>
              <a:t>meet </a:t>
            </a:r>
            <a:r>
              <a:rPr lang="en-US" b="1" dirty="0"/>
              <a:t>the </a:t>
            </a:r>
            <a:r>
              <a:rPr lang="en-US" b="1" dirty="0" smtClean="0"/>
              <a:t>following minimum expectations</a:t>
            </a:r>
            <a:r>
              <a:rPr lang="en-US" b="1" dirty="0"/>
              <a:t>:</a:t>
            </a:r>
            <a:endParaRPr lang="en-US" dirty="0"/>
          </a:p>
          <a:p>
            <a:r>
              <a:rPr lang="en-US" dirty="0" smtClean="0"/>
              <a:t>Estimated </a:t>
            </a:r>
            <a:r>
              <a:rPr lang="en-US" dirty="0"/>
              <a:t>mentoring time ranges from 12 to 15 hours per new hire across the first </a:t>
            </a:r>
            <a:r>
              <a:rPr lang="en-US" dirty="0" smtClean="0"/>
              <a:t>year; some mentors </a:t>
            </a:r>
            <a:r>
              <a:rPr lang="en-US" dirty="0"/>
              <a:t>may be assigned more than one new </a:t>
            </a:r>
            <a:r>
              <a:rPr lang="en-US" dirty="0" smtClean="0"/>
              <a:t>hire</a:t>
            </a:r>
            <a:endParaRPr lang="en-US" dirty="0"/>
          </a:p>
          <a:p>
            <a:r>
              <a:rPr lang="en-US" dirty="0" smtClean="0"/>
              <a:t>Minimum </a:t>
            </a:r>
            <a:r>
              <a:rPr lang="en-US" dirty="0"/>
              <a:t>required mentor-initiated communication includes monthly </a:t>
            </a:r>
            <a:r>
              <a:rPr lang="en-US" dirty="0" smtClean="0"/>
              <a:t>in-person or phone meetings through </a:t>
            </a:r>
            <a:r>
              <a:rPr lang="en-US" dirty="0"/>
              <a:t>the first 3 months, and quarterly through at least one year of </a:t>
            </a:r>
            <a:r>
              <a:rPr lang="en-US" dirty="0" smtClean="0"/>
              <a:t>employment</a:t>
            </a:r>
          </a:p>
          <a:p>
            <a:r>
              <a:rPr lang="en-US" dirty="0" smtClean="0"/>
              <a:t>In </a:t>
            </a:r>
            <a:r>
              <a:rPr lang="en-US" dirty="0"/>
              <a:t>person </a:t>
            </a:r>
            <a:r>
              <a:rPr lang="en-US" dirty="0" smtClean="0"/>
              <a:t>meetings </a:t>
            </a:r>
            <a:r>
              <a:rPr lang="en-US" dirty="0"/>
              <a:t>are ideal, but </a:t>
            </a:r>
            <a:r>
              <a:rPr lang="en-US" dirty="0" smtClean="0"/>
              <a:t>webcam </a:t>
            </a:r>
            <a:r>
              <a:rPr lang="en-US" dirty="0"/>
              <a:t>and phone meetings are </a:t>
            </a:r>
            <a:r>
              <a:rPr lang="en-US" dirty="0" smtClean="0"/>
              <a:t>acceptable when logistically the only option; however, mentors </a:t>
            </a:r>
            <a:r>
              <a:rPr lang="en-US" dirty="0"/>
              <a:t>must be proactive to establish </a:t>
            </a:r>
            <a:r>
              <a:rPr lang="en-US" dirty="0" smtClean="0"/>
              <a:t>clear and open two-way </a:t>
            </a:r>
            <a:r>
              <a:rPr lang="en-US" dirty="0"/>
              <a:t>communication </a:t>
            </a:r>
          </a:p>
          <a:p>
            <a:r>
              <a:rPr lang="en-US" dirty="0"/>
              <a:t>Maintain regular communication with newly hired physicians, their supervisors, and an HR </a:t>
            </a:r>
            <a:r>
              <a:rPr lang="en-US" dirty="0" smtClean="0"/>
              <a:t>liaison</a:t>
            </a:r>
            <a:endParaRPr lang="en-US" dirty="0"/>
          </a:p>
          <a:p>
            <a:r>
              <a:rPr lang="en-US" dirty="0"/>
              <a:t>Report </a:t>
            </a:r>
            <a:r>
              <a:rPr lang="en-US" dirty="0" smtClean="0"/>
              <a:t>institutionalized </a:t>
            </a:r>
            <a:r>
              <a:rPr lang="en-US" dirty="0"/>
              <a:t>problems that could drive low engagement or high turnover </a:t>
            </a:r>
            <a:r>
              <a:rPr lang="en-US" dirty="0" smtClean="0"/>
              <a:t>more broadly</a:t>
            </a:r>
            <a:endParaRPr lang="en-US" dirty="0"/>
          </a:p>
          <a:p>
            <a:r>
              <a:rPr lang="en-US" dirty="0"/>
              <a:t>Organize </a:t>
            </a:r>
            <a:r>
              <a:rPr lang="en-US" dirty="0" smtClean="0"/>
              <a:t>a social activity and </a:t>
            </a:r>
            <a:r>
              <a:rPr lang="en-US" dirty="0"/>
              <a:t>host the new physician and spouse (if applicable) in the first quarter, and offer a second social event sometime across the remainder of the first year </a:t>
            </a:r>
          </a:p>
          <a:p>
            <a:r>
              <a:rPr lang="en-US" dirty="0" smtClean="0"/>
              <a:t>Participate </a:t>
            </a:r>
            <a:r>
              <a:rPr lang="en-US" dirty="0"/>
              <a:t>in scheduled new physician </a:t>
            </a:r>
            <a:r>
              <a:rPr lang="en-US" dirty="0" smtClean="0"/>
              <a:t>cohort support and mentorship </a:t>
            </a:r>
            <a:r>
              <a:rPr lang="en-US" dirty="0"/>
              <a:t>program activities to help promote program growth, as well as personal and professional </a:t>
            </a:r>
            <a:r>
              <a:rPr lang="en-US" dirty="0" smtClean="0"/>
              <a:t>development for both mentors and new physicians</a:t>
            </a:r>
            <a:endParaRPr lang="en-US" dirty="0"/>
          </a:p>
        </p:txBody>
      </p:sp>
      <p:sp>
        <p:nvSpPr>
          <p:cNvPr id="13" name="Text Placeholder 6"/>
          <p:cNvSpPr>
            <a:spLocks noGrp="1"/>
          </p:cNvSpPr>
          <p:nvPr>
            <p:ph type="body" sz="quarter" idx="43"/>
          </p:nvPr>
        </p:nvSpPr>
        <p:spPr>
          <a:xfrm>
            <a:off x="5600700" y="9475044"/>
            <a:ext cx="1714911" cy="76944"/>
          </a:xfrm>
        </p:spPr>
        <p:txBody>
          <a:bodyPr/>
          <a:lstStyle/>
          <a:p>
            <a:r>
              <a:rPr lang="en-US" dirty="0" smtClean="0"/>
              <a:t>Source: Physician Executive Council interviews and analysis.</a:t>
            </a:r>
            <a:endParaRPr lang="en-US" dirty="0"/>
          </a:p>
        </p:txBody>
      </p:sp>
    </p:spTree>
    <p:extLst>
      <p:ext uri="{BB962C8B-B14F-4D97-AF65-F5344CB8AC3E}">
        <p14:creationId xmlns:p14="http://schemas.microsoft.com/office/powerpoint/2010/main" val="198501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p:txBody>
          <a:bodyPr/>
          <a:lstStyle/>
          <a:p>
            <a:r>
              <a:rPr lang="en-US" dirty="0"/>
              <a:t>Tool </a:t>
            </a:r>
            <a:r>
              <a:rPr lang="en-US" dirty="0" smtClean="0"/>
              <a:t>5</a:t>
            </a:r>
            <a:r>
              <a:rPr lang="en-US" dirty="0"/>
              <a:t>: Mentor Selection Criteria</a:t>
            </a:r>
          </a:p>
        </p:txBody>
      </p:sp>
      <p:sp>
        <p:nvSpPr>
          <p:cNvPr id="3" name="Text Placeholder 2"/>
          <p:cNvSpPr>
            <a:spLocks noGrp="1"/>
          </p:cNvSpPr>
          <p:nvPr>
            <p:ph type="body" sz="quarter" idx="29"/>
          </p:nvPr>
        </p:nvSpPr>
        <p:spPr/>
        <p:txBody>
          <a:bodyPr/>
          <a:lstStyle/>
          <a:p>
            <a:endParaRPr lang="en-US"/>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5" name="Text Placeholder 11"/>
          <p:cNvSpPr txBox="1">
            <a:spLocks/>
          </p:cNvSpPr>
          <p:nvPr/>
        </p:nvSpPr>
        <p:spPr>
          <a:xfrm>
            <a:off x="761205" y="1684269"/>
            <a:ext cx="5563395" cy="3973581"/>
          </a:xfrm>
          <a:prstGeom prst="rect">
            <a:avLst/>
          </a:prstGeom>
        </p:spPr>
        <p:txBody>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buNone/>
            </a:pPr>
            <a:r>
              <a:rPr lang="en-US" b="1" dirty="0" smtClean="0"/>
              <a:t>Selected </a:t>
            </a:r>
            <a:r>
              <a:rPr lang="en-US" b="1" dirty="0"/>
              <a:t>mentors must set the following </a:t>
            </a:r>
            <a:r>
              <a:rPr lang="en-US" b="1" dirty="0" smtClean="0"/>
              <a:t>goals when working with new hires:</a:t>
            </a:r>
            <a:endParaRPr lang="en-US" dirty="0"/>
          </a:p>
          <a:p>
            <a:pPr marL="114300" lvl="3" indent="-114300">
              <a:buFont typeface="Arial" panose="020B0604020202020204" pitchFamily="34" charset="0"/>
              <a:buChar char="•"/>
            </a:pPr>
            <a:r>
              <a:rPr lang="en-US" dirty="0"/>
              <a:t>Supplement orientation programs by helping new graduates and experienced physicians adjust, specifically focusing on non-clinical issues that influence satisfaction and </a:t>
            </a:r>
            <a:r>
              <a:rPr lang="en-US" dirty="0" smtClean="0"/>
              <a:t>retention</a:t>
            </a:r>
            <a:endParaRPr lang="en-US" dirty="0"/>
          </a:p>
          <a:p>
            <a:pPr marL="114300" lvl="3" indent="-114300">
              <a:buFont typeface="Arial" panose="020B0604020202020204" pitchFamily="34" charset="0"/>
              <a:buChar char="•"/>
            </a:pPr>
            <a:r>
              <a:rPr lang="en-US" dirty="0"/>
              <a:t>Help improve retention by quickly identifying issues and concerns that can cause new physicians to leave, and by helping mentees overcome </a:t>
            </a:r>
            <a:r>
              <a:rPr lang="en-US" dirty="0" smtClean="0"/>
              <a:t>them</a:t>
            </a:r>
            <a:endParaRPr lang="en-US" dirty="0"/>
          </a:p>
          <a:p>
            <a:pPr marL="114300" lvl="3" indent="-114300">
              <a:buFont typeface="Arial" panose="020B0604020202020204" pitchFamily="34" charset="0"/>
              <a:buChar char="•"/>
            </a:pPr>
            <a:r>
              <a:rPr lang="en-US" dirty="0"/>
              <a:t>Serve as a source of information and experience-based advice on professional </a:t>
            </a:r>
            <a:r>
              <a:rPr lang="en-US" dirty="0" smtClean="0"/>
              <a:t>issues; </a:t>
            </a:r>
            <a:r>
              <a:rPr lang="en-US" dirty="0"/>
              <a:t>help new physicians navigate the health system and overcome difficult situations </a:t>
            </a:r>
          </a:p>
          <a:p>
            <a:pPr marL="114300" lvl="3" indent="-114300">
              <a:buFont typeface="Arial" panose="020B0604020202020204" pitchFamily="34" charset="0"/>
              <a:buChar char="•"/>
            </a:pPr>
            <a:r>
              <a:rPr lang="en-US" dirty="0"/>
              <a:t>Serve as a role model for new physicians to help them develop leadership skills, discipline, hard work, job dedication, honesty, persistence, tactfulness, dignity, and </a:t>
            </a:r>
            <a:r>
              <a:rPr lang="en-US" dirty="0" smtClean="0"/>
              <a:t>respect</a:t>
            </a:r>
            <a:endParaRPr lang="en-US" dirty="0"/>
          </a:p>
          <a:p>
            <a:pPr marL="114300" lvl="3" indent="-114300">
              <a:buFont typeface="Arial" panose="020B0604020202020204" pitchFamily="34" charset="0"/>
              <a:buChar char="•"/>
            </a:pPr>
            <a:r>
              <a:rPr lang="en-US" dirty="0"/>
              <a:t>Act as an exemplar of institutional mission and values while teaching service excellence </a:t>
            </a:r>
            <a:r>
              <a:rPr lang="en-US" dirty="0" smtClean="0"/>
              <a:t>skills</a:t>
            </a:r>
            <a:endParaRPr lang="en-US" dirty="0"/>
          </a:p>
          <a:p>
            <a:pPr marL="114300" lvl="3" indent="-114300">
              <a:buFont typeface="Arial" panose="020B0604020202020204" pitchFamily="34" charset="0"/>
              <a:buChar char="•"/>
            </a:pPr>
            <a:r>
              <a:rPr lang="en-US" dirty="0"/>
              <a:t>Offer new physicians unconditional support and an opportunity to work in a supportive </a:t>
            </a:r>
            <a:r>
              <a:rPr lang="en-US" dirty="0" smtClean="0"/>
              <a:t>culture</a:t>
            </a:r>
            <a:endParaRPr lang="en-US" dirty="0"/>
          </a:p>
          <a:p>
            <a:pPr marL="114300" lvl="3" indent="-114300">
              <a:buFont typeface="Arial" panose="020B0604020202020204" pitchFamily="34" charset="0"/>
              <a:buChar char="•"/>
            </a:pPr>
            <a:r>
              <a:rPr lang="en-US" dirty="0"/>
              <a:t>Give additional support to </a:t>
            </a:r>
            <a:r>
              <a:rPr lang="en-US" dirty="0" smtClean="0"/>
              <a:t>new hire’s supervisor </a:t>
            </a:r>
            <a:r>
              <a:rPr lang="en-US" dirty="0"/>
              <a:t>as an integral part of the department “retention </a:t>
            </a:r>
            <a:r>
              <a:rPr lang="en-US" dirty="0" smtClean="0"/>
              <a:t>team”</a:t>
            </a:r>
            <a:endParaRPr lang="en-US" dirty="0"/>
          </a:p>
          <a:p>
            <a:pPr marL="0" indent="0">
              <a:buNone/>
            </a:pPr>
            <a:endParaRPr lang="en-US" b="1" dirty="0" smtClean="0"/>
          </a:p>
          <a:p>
            <a:pPr marL="0" indent="0">
              <a:buNone/>
            </a:pPr>
            <a:r>
              <a:rPr lang="en-US" b="1" dirty="0" smtClean="0"/>
              <a:t>Health systems can improve the quality of mentor pairings by considering proximity, personality, </a:t>
            </a:r>
            <a:r>
              <a:rPr lang="en-US" b="1" dirty="0"/>
              <a:t>and </a:t>
            </a:r>
            <a:r>
              <a:rPr lang="en-US" b="1" dirty="0" smtClean="0"/>
              <a:t>practical experiences</a:t>
            </a:r>
            <a:endParaRPr lang="en-US" dirty="0" smtClean="0"/>
          </a:p>
          <a:p>
            <a:pPr lvl="0"/>
            <a:r>
              <a:rPr lang="en-US" dirty="0" smtClean="0"/>
              <a:t>Proximity </a:t>
            </a:r>
            <a:r>
              <a:rPr lang="en-US" dirty="0"/>
              <a:t>to new physician’s physical location is </a:t>
            </a:r>
            <a:r>
              <a:rPr lang="en-US" dirty="0" smtClean="0"/>
              <a:t>critical, particularly for community-based physicians. When practical, mentor pairings are ideal when physicians are from </a:t>
            </a:r>
            <a:r>
              <a:rPr lang="en-US" dirty="0"/>
              <a:t>different </a:t>
            </a:r>
            <a:r>
              <a:rPr lang="en-US" dirty="0" smtClean="0"/>
              <a:t>practices (but still </a:t>
            </a:r>
            <a:r>
              <a:rPr lang="en-US" dirty="0"/>
              <a:t>in close proximity) to encourage more candid </a:t>
            </a:r>
            <a:r>
              <a:rPr lang="en-US" dirty="0" smtClean="0"/>
              <a:t>conversations.</a:t>
            </a:r>
          </a:p>
          <a:p>
            <a:pPr lvl="0"/>
            <a:r>
              <a:rPr lang="en-US" dirty="0" smtClean="0"/>
              <a:t>Predicting personalities that mesh well is more art than science. Look for some common ground to increase the odds of successful pairings. At its simplest levels, consider marital status, children and age of children, medical school and residency program, years in practice, age, and hometown or region as starting points for selecting pairs. </a:t>
            </a:r>
          </a:p>
          <a:p>
            <a:pPr lvl="0"/>
            <a:r>
              <a:rPr lang="en-US" dirty="0" smtClean="0"/>
              <a:t>Pair mentors with new hires based on specific acumen or practical experience dealing with a new physician’s anticipated business challenges. Examples include anticipated technology adjustment challenges, financial management challenges, care variation challenges, and adjusting to team-based care models.</a:t>
            </a:r>
          </a:p>
          <a:p>
            <a:pPr lvl="0"/>
            <a:r>
              <a:rPr lang="en-US" dirty="0" smtClean="0"/>
              <a:t>When an </a:t>
            </a:r>
            <a:r>
              <a:rPr lang="en-US" dirty="0"/>
              <a:t>acquired </a:t>
            </a:r>
            <a:r>
              <a:rPr lang="en-US" dirty="0" smtClean="0"/>
              <a:t>practice is </a:t>
            </a:r>
            <a:r>
              <a:rPr lang="en-US" dirty="0"/>
              <a:t>already established in the </a:t>
            </a:r>
            <a:r>
              <a:rPr lang="en-US" dirty="0" smtClean="0"/>
              <a:t>community, in many cases the physicians will not need one-to-one dedicated mentors. Instead</a:t>
            </a:r>
            <a:r>
              <a:rPr lang="en-US" dirty="0"/>
              <a:t>, designate a single mentor </a:t>
            </a:r>
            <a:r>
              <a:rPr lang="en-US" dirty="0" smtClean="0"/>
              <a:t>to </a:t>
            </a:r>
            <a:r>
              <a:rPr lang="en-US" dirty="0"/>
              <a:t>work </a:t>
            </a:r>
            <a:r>
              <a:rPr lang="en-US" dirty="0" smtClean="0"/>
              <a:t>across the established practice or across multiple physicians.</a:t>
            </a:r>
            <a:endParaRPr lang="en-US" dirty="0"/>
          </a:p>
          <a:p>
            <a:endParaRPr lang="en-US" dirty="0" smtClean="0"/>
          </a:p>
          <a:p>
            <a:pPr lvl="0"/>
            <a:endParaRPr lang="en-US" dirty="0"/>
          </a:p>
        </p:txBody>
      </p:sp>
      <p:sp>
        <p:nvSpPr>
          <p:cNvPr id="17" name="Text Placeholder 6"/>
          <p:cNvSpPr>
            <a:spLocks noGrp="1"/>
          </p:cNvSpPr>
          <p:nvPr>
            <p:ph type="body" sz="quarter" idx="43"/>
          </p:nvPr>
        </p:nvSpPr>
        <p:spPr>
          <a:xfrm>
            <a:off x="5600700" y="9475044"/>
            <a:ext cx="1714911" cy="76944"/>
          </a:xfrm>
        </p:spPr>
        <p:txBody>
          <a:bodyPr/>
          <a:lstStyle/>
          <a:p>
            <a:r>
              <a:rPr lang="en-US" dirty="0" smtClean="0"/>
              <a:t>Source: Physician Executive Council interviews and analysis.</a:t>
            </a:r>
            <a:endParaRPr lang="en-US" dirty="0"/>
          </a:p>
        </p:txBody>
      </p:sp>
    </p:spTree>
    <p:extLst>
      <p:ext uri="{BB962C8B-B14F-4D97-AF65-F5344CB8AC3E}">
        <p14:creationId xmlns:p14="http://schemas.microsoft.com/office/powerpoint/2010/main" val="6780143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A0A858-1997-4E64-801E-CD6ABA3C357C}"/>
</file>

<file path=customXml/itemProps2.xml><?xml version="1.0" encoding="utf-8"?>
<ds:datastoreItem xmlns:ds="http://schemas.openxmlformats.org/officeDocument/2006/customXml" ds:itemID="{AD492F83-53A1-4A0F-A038-2F09EB7697FE}"/>
</file>

<file path=docProps/app.xml><?xml version="1.0" encoding="utf-8"?>
<Properties xmlns="http://schemas.openxmlformats.org/officeDocument/2006/extended-properties" xmlns:vt="http://schemas.openxmlformats.org/officeDocument/2006/docPropsVTypes">
  <Template>AB3 Portrait Standard 010118</Template>
  <TotalTime>0</TotalTime>
  <Words>827</Words>
  <Application>Microsoft Office PowerPoint</Application>
  <PresentationFormat>Custom</PresentationFormat>
  <Paragraphs>36</Paragraphs>
  <Slides>2</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AB3 Portrait Standard</vt:lpstr>
      <vt:lpstr>PowerPoint Presentation</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2018-04-16T19:02:02Z</dcterms:modified>
</cp:coreProperties>
</file>