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handoutMasterIdLst>
    <p:handoutMasterId r:id="rId5"/>
  </p:handoutMasterIdLst>
  <p:sldIdLst>
    <p:sldId id="337" r:id="rId2"/>
    <p:sldId id="338" r:id="rId3"/>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openxmlformats.org/officeDocument/2006/relationships/customXml" Target="../customXml/item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5"/>
          <p:cNvSpPr txBox="1">
            <a:spLocks/>
          </p:cNvSpPr>
          <p:nvPr/>
        </p:nvSpPr>
        <p:spPr bwMode="gray">
          <a:xfrm>
            <a:off x="458788" y="1478768"/>
            <a:ext cx="6858000" cy="1670488"/>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grpSp>
        <p:nvGrpSpPr>
          <p:cNvPr id="14" name="Group 13"/>
          <p:cNvGrpSpPr/>
          <p:nvPr/>
        </p:nvGrpSpPr>
        <p:grpSpPr bwMode="gray">
          <a:xfrm>
            <a:off x="1155555" y="6468930"/>
            <a:ext cx="5461291" cy="2742723"/>
            <a:chOff x="4069662" y="5335588"/>
            <a:chExt cx="2534628" cy="2220235"/>
          </a:xfrm>
        </p:grpSpPr>
        <p:sp>
          <p:nvSpPr>
            <p:cNvPr id="15" name="TextBox 14"/>
            <p:cNvSpPr txBox="1"/>
            <p:nvPr/>
          </p:nvSpPr>
          <p:spPr bwMode="gray">
            <a:xfrm>
              <a:off x="4069662" y="5335588"/>
              <a:ext cx="2534628" cy="2220235"/>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endParaRPr lang="en-US" sz="1100" b="1" dirty="0">
                <a:solidFill>
                  <a:schemeClr val="accent3"/>
                </a:solidFill>
              </a:endParaRPr>
            </a:p>
          </p:txBody>
        </p:sp>
        <p:sp>
          <p:nvSpPr>
            <p:cNvPr id="16" name="Text Placeholder 1"/>
            <p:cNvSpPr txBox="1">
              <a:spLocks/>
            </p:cNvSpPr>
            <p:nvPr/>
          </p:nvSpPr>
          <p:spPr bwMode="gray">
            <a:xfrm>
              <a:off x="4069663" y="5736550"/>
              <a:ext cx="2534627" cy="246221"/>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dirty="0"/>
            </a:p>
          </p:txBody>
        </p:sp>
      </p:grpSp>
      <p:grpSp>
        <p:nvGrpSpPr>
          <p:cNvPr id="10" name="Group 9"/>
          <p:cNvGrpSpPr/>
          <p:nvPr/>
        </p:nvGrpSpPr>
        <p:grpSpPr bwMode="gray">
          <a:xfrm>
            <a:off x="1155555" y="3435069"/>
            <a:ext cx="5461291" cy="2718646"/>
            <a:chOff x="4069662" y="5335589"/>
            <a:chExt cx="2534628" cy="2215623"/>
          </a:xfrm>
        </p:grpSpPr>
        <p:sp>
          <p:nvSpPr>
            <p:cNvPr id="11" name="TextBox 10"/>
            <p:cNvSpPr txBox="1"/>
            <p:nvPr/>
          </p:nvSpPr>
          <p:spPr bwMode="gray">
            <a:xfrm>
              <a:off x="4069662" y="5335589"/>
              <a:ext cx="2534628" cy="2215623"/>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endParaRPr lang="en-US" sz="1100" b="1" dirty="0">
                <a:solidFill>
                  <a:schemeClr val="accent3"/>
                </a:solidFill>
              </a:endParaRPr>
            </a:p>
          </p:txBody>
        </p:sp>
        <p:sp>
          <p:nvSpPr>
            <p:cNvPr id="12" name="Text Placeholder 1"/>
            <p:cNvSpPr txBox="1">
              <a:spLocks/>
            </p:cNvSpPr>
            <p:nvPr/>
          </p:nvSpPr>
          <p:spPr bwMode="gray">
            <a:xfrm>
              <a:off x="4069663" y="5736550"/>
              <a:ext cx="2534627" cy="246221"/>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dirty="0"/>
            </a:p>
          </p:txBody>
        </p:sp>
      </p:grpSp>
      <p:sp>
        <p:nvSpPr>
          <p:cNvPr id="2" name="Text Placeholder 1"/>
          <p:cNvSpPr>
            <a:spLocks noGrp="1"/>
          </p:cNvSpPr>
          <p:nvPr>
            <p:ph type="body" sz="quarter" idx="28"/>
          </p:nvPr>
        </p:nvSpPr>
        <p:spPr/>
        <p:txBody>
          <a:bodyPr/>
          <a:lstStyle/>
          <a:p>
            <a:r>
              <a:rPr lang="en-US" dirty="0"/>
              <a:t>Tool </a:t>
            </a:r>
            <a:r>
              <a:rPr lang="en-US" dirty="0" smtClean="0"/>
              <a:t>3: </a:t>
            </a:r>
            <a:r>
              <a:rPr lang="en-US" dirty="0"/>
              <a:t>Sample Outreach Letters to New Recruits</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2788" y="1751762"/>
            <a:ext cx="6314736" cy="917850"/>
          </a:xfrm>
        </p:spPr>
        <p:txBody>
          <a:bodyPr/>
          <a:lstStyle/>
          <a:p>
            <a:r>
              <a:rPr lang="en-US" b="1" dirty="0"/>
              <a:t>Purpose:</a:t>
            </a:r>
            <a:r>
              <a:rPr lang="en-US" dirty="0"/>
              <a:t> </a:t>
            </a:r>
            <a:r>
              <a:rPr lang="en-US" dirty="0" smtClean="0"/>
              <a:t>These letters prevent </a:t>
            </a:r>
            <a:r>
              <a:rPr lang="en-US" dirty="0"/>
              <a:t>the potential communication drought that regularly follows a </a:t>
            </a:r>
            <a:r>
              <a:rPr lang="en-US" dirty="0" smtClean="0"/>
              <a:t>new hire’s acceptance </a:t>
            </a:r>
            <a:r>
              <a:rPr lang="en-US" dirty="0"/>
              <a:t>of a new position and </a:t>
            </a:r>
            <a:r>
              <a:rPr lang="en-US" dirty="0" smtClean="0"/>
              <a:t>precedes the </a:t>
            </a:r>
            <a:r>
              <a:rPr lang="en-US" dirty="0"/>
              <a:t>actual start date. This light touch </a:t>
            </a:r>
            <a:r>
              <a:rPr lang="en-US" dirty="0" smtClean="0"/>
              <a:t>reinforces </a:t>
            </a:r>
            <a:r>
              <a:rPr lang="en-US" dirty="0"/>
              <a:t>the department’s excitement about the new partnership. Department chiefs and administrative directors should adapt </a:t>
            </a:r>
            <a:r>
              <a:rPr lang="en-US" dirty="0" smtClean="0"/>
              <a:t>and customize these examples, </a:t>
            </a:r>
            <a:r>
              <a:rPr lang="en-US" dirty="0"/>
              <a:t>and </a:t>
            </a:r>
            <a:r>
              <a:rPr lang="en-US" dirty="0" smtClean="0"/>
              <a:t>mail (or email) them to </a:t>
            </a:r>
            <a:r>
              <a:rPr lang="en-US" dirty="0"/>
              <a:t>each new hire one to two weeks prior to the start date. </a:t>
            </a:r>
            <a:endParaRPr lang="en-US" dirty="0" smtClean="0"/>
          </a:p>
          <a:p>
            <a:r>
              <a:rPr lang="en-US" b="1" dirty="0" smtClean="0"/>
              <a:t>Available </a:t>
            </a:r>
            <a:r>
              <a:rPr lang="en-US" b="1" dirty="0"/>
              <a:t>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a:p>
            <a:endParaRPr lang="en-US" dirty="0"/>
          </a:p>
        </p:txBody>
      </p:sp>
      <p:sp>
        <p:nvSpPr>
          <p:cNvPr id="5" name="Text Placeholder 4"/>
          <p:cNvSpPr>
            <a:spLocks noGrp="1"/>
          </p:cNvSpPr>
          <p:nvPr>
            <p:ph type="body" sz="quarter" idx="37"/>
          </p:nvPr>
        </p:nvSpPr>
        <p:spPr>
          <a:xfrm>
            <a:off x="1275347" y="3639134"/>
            <a:ext cx="5137485" cy="2323524"/>
          </a:xfrm>
        </p:spPr>
        <p:txBody>
          <a:bodyPr/>
          <a:lstStyle/>
          <a:p>
            <a:r>
              <a:rPr lang="en-US" sz="900" dirty="0">
                <a:latin typeface="Segoe Print" panose="02000600000000000000" pitchFamily="2" charset="0"/>
              </a:rPr>
              <a:t>Dear Dr. </a:t>
            </a:r>
            <a:r>
              <a:rPr lang="en-US" sz="900" dirty="0" smtClean="0">
                <a:latin typeface="Segoe Print" panose="02000600000000000000" pitchFamily="2" charset="0"/>
              </a:rPr>
              <a:t>Orchard,</a:t>
            </a:r>
            <a:endParaRPr lang="en-US" sz="900" dirty="0">
              <a:latin typeface="Segoe Print" panose="02000600000000000000" pitchFamily="2" charset="0"/>
            </a:endParaRPr>
          </a:p>
          <a:p>
            <a:r>
              <a:rPr lang="en-US" sz="900" dirty="0">
                <a:latin typeface="Segoe Print" panose="02000600000000000000" pitchFamily="2" charset="0"/>
              </a:rPr>
              <a:t>Welcome! On behalf of the entire intensivist team, we are excited to have you on board. After our spirited conversation last month, I look forward to collaborating with you and seeing how your passion for intensive care contributes to our quality improvement efforts, particularly on the sepsis initiative.  </a:t>
            </a:r>
          </a:p>
          <a:p>
            <a:r>
              <a:rPr lang="en-US" sz="900" dirty="0">
                <a:latin typeface="Segoe Print" panose="02000600000000000000" pitchFamily="2" charset="0"/>
              </a:rPr>
              <a:t>I’ve arranged for your mentor, Dr. Andy Bannister, to greet you on Monday morning. Andy will have a welcome packet and schedule for you, and you and I will meet in the afternoon. </a:t>
            </a:r>
          </a:p>
          <a:p>
            <a:r>
              <a:rPr lang="en-US" sz="900" dirty="0">
                <a:latin typeface="Segoe Print" panose="02000600000000000000" pitchFamily="2" charset="0"/>
              </a:rPr>
              <a:t>Again, we are excited and fortunate to have you join the team.</a:t>
            </a:r>
          </a:p>
          <a:p>
            <a:r>
              <a:rPr lang="en-US" sz="900" dirty="0">
                <a:latin typeface="Segoe Print" panose="02000600000000000000" pitchFamily="2" charset="0"/>
              </a:rPr>
              <a:t>Best regards,</a:t>
            </a:r>
          </a:p>
          <a:p>
            <a:r>
              <a:rPr lang="en-US" sz="900" dirty="0">
                <a:latin typeface="Segoe Print" panose="02000600000000000000" pitchFamily="2" charset="0"/>
              </a:rPr>
              <a:t>Dr. Sarah Kelly</a:t>
            </a:r>
          </a:p>
          <a:p>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3" name="Text Placeholder 4"/>
          <p:cNvSpPr txBox="1">
            <a:spLocks/>
          </p:cNvSpPr>
          <p:nvPr/>
        </p:nvSpPr>
        <p:spPr bwMode="gray">
          <a:xfrm>
            <a:off x="1271335" y="6793921"/>
            <a:ext cx="5137485" cy="2131919"/>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900" dirty="0">
                <a:latin typeface="Segoe Print" panose="02000600000000000000" pitchFamily="2" charset="0"/>
              </a:rPr>
              <a:t>Dear Dr. Lopez,</a:t>
            </a:r>
          </a:p>
          <a:p>
            <a:r>
              <a:rPr lang="en-US" sz="900" dirty="0" smtClean="0">
                <a:latin typeface="Segoe Print" panose="02000600000000000000" pitchFamily="2" charset="0"/>
              </a:rPr>
              <a:t>Welcome to Elden Memorial and our ED </a:t>
            </a:r>
            <a:r>
              <a:rPr lang="en-US" sz="900" dirty="0">
                <a:latin typeface="Segoe Print" panose="02000600000000000000" pitchFamily="2" charset="0"/>
              </a:rPr>
              <a:t>f</a:t>
            </a:r>
            <a:r>
              <a:rPr lang="en-US" sz="900" dirty="0" smtClean="0">
                <a:latin typeface="Segoe Print" panose="02000600000000000000" pitchFamily="2" charset="0"/>
              </a:rPr>
              <a:t>aculty practice. It </a:t>
            </a:r>
            <a:r>
              <a:rPr lang="en-US" sz="900" dirty="0">
                <a:latin typeface="Segoe Print" panose="02000600000000000000" pitchFamily="2" charset="0"/>
              </a:rPr>
              <a:t>was a pleasure meeting you in </a:t>
            </a:r>
            <a:r>
              <a:rPr lang="en-US" sz="900" dirty="0" smtClean="0">
                <a:latin typeface="Segoe Print" panose="02000600000000000000" pitchFamily="2" charset="0"/>
              </a:rPr>
              <a:t>March and </a:t>
            </a:r>
            <a:r>
              <a:rPr lang="en-US" sz="900" dirty="0">
                <a:latin typeface="Segoe Print" panose="02000600000000000000" pitchFamily="2" charset="0"/>
              </a:rPr>
              <a:t>we are thrilled to have someone with your experience joining the team</a:t>
            </a:r>
            <a:r>
              <a:rPr lang="en-US" sz="900" dirty="0" smtClean="0">
                <a:latin typeface="Segoe Print" panose="02000600000000000000" pitchFamily="2" charset="0"/>
              </a:rPr>
              <a:t>! </a:t>
            </a:r>
          </a:p>
          <a:p>
            <a:r>
              <a:rPr lang="en-US" sz="900" dirty="0" smtClean="0">
                <a:latin typeface="Segoe Print" panose="02000600000000000000" pitchFamily="2" charset="0"/>
              </a:rPr>
              <a:t>I hope that you and Bill are settling into your new home in East Springfield. I’ve attached a list of complimentary services that we provide as a convenience for medical staff, as well as a short list of dry cleaners and other services in the immediate vicinity assembled by physicians sharing your practice location.</a:t>
            </a:r>
          </a:p>
          <a:p>
            <a:r>
              <a:rPr lang="en-US" sz="900" dirty="0" smtClean="0">
                <a:latin typeface="Segoe Print" panose="02000600000000000000" pitchFamily="2" charset="0"/>
              </a:rPr>
              <a:t>My </a:t>
            </a:r>
            <a:r>
              <a:rPr lang="en-US" sz="900" dirty="0">
                <a:latin typeface="Segoe Print" panose="02000600000000000000" pitchFamily="2" charset="0"/>
              </a:rPr>
              <a:t>colleague </a:t>
            </a:r>
            <a:r>
              <a:rPr lang="en-US" sz="900" dirty="0" smtClean="0">
                <a:latin typeface="Segoe Print" panose="02000600000000000000" pitchFamily="2" charset="0"/>
              </a:rPr>
              <a:t>Elizabeth Van </a:t>
            </a:r>
            <a:r>
              <a:rPr lang="en-US" sz="900" dirty="0" err="1" smtClean="0">
                <a:latin typeface="Segoe Print" panose="02000600000000000000" pitchFamily="2" charset="0"/>
              </a:rPr>
              <a:t>Arsdall</a:t>
            </a:r>
            <a:r>
              <a:rPr lang="en-US" sz="900" dirty="0" smtClean="0">
                <a:latin typeface="Segoe Print" panose="02000600000000000000" pitchFamily="2" charset="0"/>
              </a:rPr>
              <a:t> will </a:t>
            </a:r>
            <a:r>
              <a:rPr lang="en-US" sz="900" dirty="0">
                <a:latin typeface="Segoe Print" panose="02000600000000000000" pitchFamily="2" charset="0"/>
              </a:rPr>
              <a:t>meet you </a:t>
            </a:r>
            <a:r>
              <a:rPr lang="en-US" sz="900" dirty="0" smtClean="0">
                <a:latin typeface="Segoe Print" panose="02000600000000000000" pitchFamily="2" charset="0"/>
              </a:rPr>
              <a:t>at the information desk on </a:t>
            </a:r>
            <a:r>
              <a:rPr lang="en-US" sz="900" dirty="0">
                <a:latin typeface="Segoe Print" panose="02000600000000000000" pitchFamily="2" charset="0"/>
              </a:rPr>
              <a:t>Monday morning. </a:t>
            </a:r>
          </a:p>
          <a:p>
            <a:r>
              <a:rPr lang="en-US" sz="900" dirty="0">
                <a:latin typeface="Segoe Print" panose="02000600000000000000" pitchFamily="2" charset="0"/>
              </a:rPr>
              <a:t>Sincerely,</a:t>
            </a:r>
          </a:p>
          <a:p>
            <a:r>
              <a:rPr lang="en-US" sz="900" dirty="0">
                <a:latin typeface="Segoe Print" panose="02000600000000000000" pitchFamily="2" charset="0"/>
              </a:rPr>
              <a:t>Dr. Amanda Reichert</a:t>
            </a:r>
          </a:p>
          <a:p>
            <a:endParaRPr lang="en-US" sz="900" dirty="0">
              <a:latin typeface="Segoe Print" panose="02000600000000000000" pitchFamily="2" charset="0"/>
            </a:endParaRPr>
          </a:p>
        </p:txBody>
      </p:sp>
      <p:sp>
        <p:nvSpPr>
          <p:cNvPr id="18"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3406130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bwMode="gray">
          <a:xfrm>
            <a:off x="1155555" y="5563621"/>
            <a:ext cx="5461291" cy="2823677"/>
            <a:chOff x="4069662" y="5335588"/>
            <a:chExt cx="2534628" cy="2220235"/>
          </a:xfrm>
        </p:grpSpPr>
        <p:sp>
          <p:nvSpPr>
            <p:cNvPr id="15" name="TextBox 14"/>
            <p:cNvSpPr txBox="1"/>
            <p:nvPr/>
          </p:nvSpPr>
          <p:spPr bwMode="gray">
            <a:xfrm>
              <a:off x="4069662" y="5335588"/>
              <a:ext cx="2534628" cy="2220235"/>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endParaRPr lang="en-US" sz="1100" b="1" dirty="0">
                <a:solidFill>
                  <a:schemeClr val="accent3"/>
                </a:solidFill>
              </a:endParaRPr>
            </a:p>
          </p:txBody>
        </p:sp>
        <p:sp>
          <p:nvSpPr>
            <p:cNvPr id="16" name="Text Placeholder 1"/>
            <p:cNvSpPr txBox="1">
              <a:spLocks/>
            </p:cNvSpPr>
            <p:nvPr/>
          </p:nvSpPr>
          <p:spPr bwMode="gray">
            <a:xfrm>
              <a:off x="4069663" y="5736550"/>
              <a:ext cx="2534627" cy="246221"/>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dirty="0"/>
            </a:p>
          </p:txBody>
        </p:sp>
      </p:grpSp>
      <p:grpSp>
        <p:nvGrpSpPr>
          <p:cNvPr id="10" name="Group 9"/>
          <p:cNvGrpSpPr/>
          <p:nvPr/>
        </p:nvGrpSpPr>
        <p:grpSpPr bwMode="gray">
          <a:xfrm>
            <a:off x="1155555" y="2028375"/>
            <a:ext cx="5461291" cy="2657925"/>
            <a:chOff x="4069662" y="5335588"/>
            <a:chExt cx="2534628" cy="2220235"/>
          </a:xfrm>
        </p:grpSpPr>
        <p:sp>
          <p:nvSpPr>
            <p:cNvPr id="11" name="TextBox 10"/>
            <p:cNvSpPr txBox="1"/>
            <p:nvPr/>
          </p:nvSpPr>
          <p:spPr bwMode="gray">
            <a:xfrm>
              <a:off x="4069662" y="5335588"/>
              <a:ext cx="2534628" cy="2220235"/>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endParaRPr lang="en-US" sz="1100" b="1" dirty="0">
                <a:solidFill>
                  <a:schemeClr val="accent3"/>
                </a:solidFill>
              </a:endParaRPr>
            </a:p>
          </p:txBody>
        </p:sp>
        <p:sp>
          <p:nvSpPr>
            <p:cNvPr id="12" name="Text Placeholder 1"/>
            <p:cNvSpPr txBox="1">
              <a:spLocks/>
            </p:cNvSpPr>
            <p:nvPr/>
          </p:nvSpPr>
          <p:spPr bwMode="gray">
            <a:xfrm>
              <a:off x="4069663" y="5736550"/>
              <a:ext cx="2534627" cy="246221"/>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dirty="0"/>
            </a:p>
          </p:txBody>
        </p:sp>
      </p:grpSp>
      <p:sp>
        <p:nvSpPr>
          <p:cNvPr id="2" name="Text Placeholder 1"/>
          <p:cNvSpPr>
            <a:spLocks noGrp="1"/>
          </p:cNvSpPr>
          <p:nvPr>
            <p:ph type="body" sz="quarter" idx="28"/>
          </p:nvPr>
        </p:nvSpPr>
        <p:spPr/>
        <p:txBody>
          <a:bodyPr/>
          <a:lstStyle/>
          <a:p>
            <a:r>
              <a:rPr lang="en-US" dirty="0"/>
              <a:t>Tool </a:t>
            </a:r>
            <a:r>
              <a:rPr lang="en-US" dirty="0" smtClean="0"/>
              <a:t>3</a:t>
            </a:r>
            <a:r>
              <a:rPr lang="en-US" dirty="0"/>
              <a:t>: Sample Outreach Letters to New Recruits</a:t>
            </a:r>
          </a:p>
        </p:txBody>
      </p:sp>
      <p:sp>
        <p:nvSpPr>
          <p:cNvPr id="3" name="Text Placeholder 2"/>
          <p:cNvSpPr>
            <a:spLocks noGrp="1"/>
          </p:cNvSpPr>
          <p:nvPr>
            <p:ph type="body" sz="quarter" idx="29"/>
          </p:nvPr>
        </p:nvSpPr>
        <p:spPr/>
        <p:txBody>
          <a:bodyPr/>
          <a:lstStyle/>
          <a:p>
            <a:endParaRPr lang="en-US"/>
          </a:p>
        </p:txBody>
      </p:sp>
      <p:sp>
        <p:nvSpPr>
          <p:cNvPr id="5" name="Text Placeholder 4"/>
          <p:cNvSpPr>
            <a:spLocks noGrp="1"/>
          </p:cNvSpPr>
          <p:nvPr>
            <p:ph type="body" sz="quarter" idx="37"/>
          </p:nvPr>
        </p:nvSpPr>
        <p:spPr>
          <a:xfrm>
            <a:off x="1275347" y="2306027"/>
            <a:ext cx="5137485" cy="2102620"/>
          </a:xfrm>
        </p:spPr>
        <p:txBody>
          <a:bodyPr/>
          <a:lstStyle/>
          <a:p>
            <a:r>
              <a:rPr lang="en-US" sz="900" dirty="0">
                <a:latin typeface="Segoe Print" panose="02000600000000000000" pitchFamily="2" charset="0"/>
              </a:rPr>
              <a:t>Dear Dr. </a:t>
            </a:r>
            <a:r>
              <a:rPr lang="en-US" sz="900" dirty="0" smtClean="0">
                <a:latin typeface="Segoe Print" panose="02000600000000000000" pitchFamily="2" charset="0"/>
              </a:rPr>
              <a:t>Finn,</a:t>
            </a:r>
            <a:endParaRPr lang="en-US" sz="900" dirty="0">
              <a:latin typeface="Segoe Print" panose="02000600000000000000" pitchFamily="2" charset="0"/>
            </a:endParaRPr>
          </a:p>
          <a:p>
            <a:r>
              <a:rPr lang="en-US" sz="900" dirty="0">
                <a:latin typeface="Segoe Print" panose="02000600000000000000" pitchFamily="2" charset="0"/>
              </a:rPr>
              <a:t>I would like to extend a </a:t>
            </a:r>
            <a:r>
              <a:rPr lang="en-US" sz="900" dirty="0" smtClean="0">
                <a:latin typeface="Segoe Print" panose="02000600000000000000" pitchFamily="2" charset="0"/>
              </a:rPr>
              <a:t>heartfelt welcome </a:t>
            </a:r>
            <a:r>
              <a:rPr lang="en-US" sz="900" dirty="0">
                <a:latin typeface="Segoe Print" panose="02000600000000000000" pitchFamily="2" charset="0"/>
              </a:rPr>
              <a:t>on behalf </a:t>
            </a:r>
            <a:r>
              <a:rPr lang="en-US" sz="900" dirty="0" smtClean="0">
                <a:latin typeface="Segoe Print" panose="02000600000000000000" pitchFamily="2" charset="0"/>
              </a:rPr>
              <a:t>of all staff on the </a:t>
            </a:r>
            <a:r>
              <a:rPr lang="en-US" sz="900" dirty="0">
                <a:latin typeface="Segoe Print" panose="02000600000000000000" pitchFamily="2" charset="0"/>
              </a:rPr>
              <a:t>pediatrics team at </a:t>
            </a:r>
            <a:r>
              <a:rPr lang="en-US" sz="900" dirty="0" err="1" smtClean="0">
                <a:latin typeface="Segoe Print" panose="02000600000000000000" pitchFamily="2" charset="0"/>
              </a:rPr>
              <a:t>Bellavia</a:t>
            </a:r>
            <a:r>
              <a:rPr lang="en-US" sz="900" dirty="0" smtClean="0">
                <a:latin typeface="Segoe Print" panose="02000600000000000000" pitchFamily="2" charset="0"/>
              </a:rPr>
              <a:t> Health Network. </a:t>
            </a:r>
            <a:r>
              <a:rPr lang="en-US" sz="900" dirty="0">
                <a:latin typeface="Segoe Print" panose="02000600000000000000" pitchFamily="2" charset="0"/>
              </a:rPr>
              <a:t>I enjoyed meeting </a:t>
            </a:r>
            <a:r>
              <a:rPr lang="en-US" sz="900" dirty="0" smtClean="0">
                <a:latin typeface="Segoe Print" panose="02000600000000000000" pitchFamily="2" charset="0"/>
              </a:rPr>
              <a:t>you </a:t>
            </a:r>
            <a:r>
              <a:rPr lang="en-US" sz="900" dirty="0">
                <a:latin typeface="Segoe Print" panose="02000600000000000000" pitchFamily="2" charset="0"/>
              </a:rPr>
              <a:t>last month </a:t>
            </a:r>
            <a:r>
              <a:rPr lang="en-US" sz="900" dirty="0" smtClean="0">
                <a:latin typeface="Segoe Print" panose="02000600000000000000" pitchFamily="2" charset="0"/>
              </a:rPr>
              <a:t>and understanding the profound and personal impact of some of the healing experiences from your time at Benjamin General. </a:t>
            </a:r>
          </a:p>
          <a:p>
            <a:r>
              <a:rPr lang="en-US" sz="900" dirty="0" smtClean="0">
                <a:latin typeface="Segoe Print" panose="02000600000000000000" pitchFamily="2" charset="0"/>
              </a:rPr>
              <a:t>I couldn’t be more confident that our partnership will be a win for our health system, a win for you professionally, and most importantly, a huge win for the families and kids that we treat here at </a:t>
            </a:r>
            <a:r>
              <a:rPr lang="en-US" sz="900" dirty="0" err="1" smtClean="0">
                <a:latin typeface="Segoe Print" panose="02000600000000000000" pitchFamily="2" charset="0"/>
              </a:rPr>
              <a:t>Bellavia</a:t>
            </a:r>
            <a:r>
              <a:rPr lang="en-US" sz="900" dirty="0" smtClean="0">
                <a:latin typeface="Segoe Print" panose="02000600000000000000" pitchFamily="2" charset="0"/>
              </a:rPr>
              <a:t>. </a:t>
            </a:r>
          </a:p>
          <a:p>
            <a:r>
              <a:rPr lang="en-US" sz="900" dirty="0" smtClean="0">
                <a:latin typeface="Segoe Print" panose="02000600000000000000" pitchFamily="2" charset="0"/>
              </a:rPr>
              <a:t>We </a:t>
            </a:r>
            <a:r>
              <a:rPr lang="en-US" sz="900" dirty="0">
                <a:latin typeface="Segoe Print" panose="02000600000000000000" pitchFamily="2" charset="0"/>
              </a:rPr>
              <a:t>are fortunate to have you join us!</a:t>
            </a:r>
          </a:p>
          <a:p>
            <a:r>
              <a:rPr lang="en-US" sz="900" dirty="0">
                <a:latin typeface="Segoe Print" panose="02000600000000000000" pitchFamily="2" charset="0"/>
              </a:rPr>
              <a:t>Sincerely,</a:t>
            </a:r>
          </a:p>
          <a:p>
            <a:r>
              <a:rPr lang="en-US" sz="900" dirty="0">
                <a:latin typeface="Segoe Print" panose="02000600000000000000" pitchFamily="2" charset="0"/>
              </a:rPr>
              <a:t>Dr. Margaret </a:t>
            </a:r>
            <a:r>
              <a:rPr lang="en-US" sz="900" dirty="0" err="1">
                <a:latin typeface="Segoe Print" panose="02000600000000000000" pitchFamily="2" charset="0"/>
              </a:rPr>
              <a:t>Cortezi</a:t>
            </a:r>
            <a:endParaRPr lang="en-US" sz="900" dirty="0">
              <a:latin typeface="Segoe Print" panose="02000600000000000000" pitchFamily="2" charset="0"/>
            </a:endParaRPr>
          </a:p>
          <a:p>
            <a:endParaRPr lang="en-US" sz="900" dirty="0">
              <a:latin typeface="Segoe Print" panose="02000600000000000000" pitchFamily="2" charset="0"/>
            </a:endParaRPr>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3" name="Text Placeholder 4"/>
          <p:cNvSpPr txBox="1">
            <a:spLocks/>
          </p:cNvSpPr>
          <p:nvPr/>
        </p:nvSpPr>
        <p:spPr bwMode="gray">
          <a:xfrm>
            <a:off x="1271335" y="5735492"/>
            <a:ext cx="5137485" cy="2479935"/>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900" dirty="0">
                <a:latin typeface="Segoe Print" panose="02000600000000000000" pitchFamily="2" charset="0"/>
              </a:rPr>
              <a:t>Dear Dr. </a:t>
            </a:r>
            <a:r>
              <a:rPr lang="en-US" sz="900" dirty="0" err="1">
                <a:latin typeface="Segoe Print" panose="02000600000000000000" pitchFamily="2" charset="0"/>
              </a:rPr>
              <a:t>Menkin</a:t>
            </a:r>
            <a:r>
              <a:rPr lang="en-US" sz="900" dirty="0">
                <a:latin typeface="Segoe Print" panose="02000600000000000000" pitchFamily="2" charset="0"/>
              </a:rPr>
              <a:t>,</a:t>
            </a:r>
          </a:p>
          <a:p>
            <a:r>
              <a:rPr lang="en-US" sz="900" dirty="0">
                <a:latin typeface="Segoe Print" panose="02000600000000000000" pitchFamily="2" charset="0"/>
              </a:rPr>
              <a:t>I would like to extend </a:t>
            </a:r>
            <a:r>
              <a:rPr lang="en-US" sz="900" dirty="0" smtClean="0">
                <a:latin typeface="Segoe Print" panose="02000600000000000000" pitchFamily="2" charset="0"/>
              </a:rPr>
              <a:t>an enthusiastic welcome from </a:t>
            </a:r>
            <a:r>
              <a:rPr lang="en-US" sz="900" dirty="0">
                <a:latin typeface="Segoe Print" panose="02000600000000000000" pitchFamily="2" charset="0"/>
              </a:rPr>
              <a:t>all our staff </a:t>
            </a:r>
            <a:r>
              <a:rPr lang="en-US" sz="900" dirty="0" smtClean="0">
                <a:latin typeface="Segoe Print" panose="02000600000000000000" pitchFamily="2" charset="0"/>
              </a:rPr>
              <a:t>in the Diagnostic </a:t>
            </a:r>
            <a:r>
              <a:rPr lang="en-US" sz="900" dirty="0">
                <a:latin typeface="Segoe Print" panose="02000600000000000000" pitchFamily="2" charset="0"/>
              </a:rPr>
              <a:t>Imaging Department. I </a:t>
            </a:r>
            <a:r>
              <a:rPr lang="en-US" sz="900" dirty="0" smtClean="0">
                <a:latin typeface="Segoe Print" panose="02000600000000000000" pitchFamily="2" charset="0"/>
              </a:rPr>
              <a:t>appreciated our conversation </a:t>
            </a:r>
            <a:r>
              <a:rPr lang="en-US" sz="900" dirty="0">
                <a:latin typeface="Segoe Print" panose="02000600000000000000" pitchFamily="2" charset="0"/>
              </a:rPr>
              <a:t>last </a:t>
            </a:r>
            <a:r>
              <a:rPr lang="en-US" sz="900" dirty="0" smtClean="0">
                <a:latin typeface="Segoe Print" panose="02000600000000000000" pitchFamily="2" charset="0"/>
              </a:rPr>
              <a:t>month—specifically, exploring how we might build upon your experiences </a:t>
            </a:r>
            <a:r>
              <a:rPr lang="en-US" sz="900" dirty="0">
                <a:latin typeface="Segoe Print" panose="02000600000000000000" pitchFamily="2" charset="0"/>
              </a:rPr>
              <a:t>in residency at Memorial Hospital. </a:t>
            </a:r>
            <a:r>
              <a:rPr lang="en-US" sz="900" dirty="0" smtClean="0">
                <a:latin typeface="Segoe Print" panose="02000600000000000000" pitchFamily="2" charset="0"/>
              </a:rPr>
              <a:t>I’m excited to tell you that we’ve already hired a research assistant and secured additional staffing funds for you once your research commences.</a:t>
            </a:r>
          </a:p>
          <a:p>
            <a:r>
              <a:rPr lang="en-US" sz="900" dirty="0" smtClean="0">
                <a:latin typeface="Segoe Print" panose="02000600000000000000" pitchFamily="2" charset="0"/>
              </a:rPr>
              <a:t>We’re excited to continue building your regional profile as a thought leader in imaging and help you meet your research goals. Our patients and their families have so much to gain from our new partnership. </a:t>
            </a:r>
          </a:p>
          <a:p>
            <a:r>
              <a:rPr lang="en-US" sz="900" dirty="0" smtClean="0">
                <a:latin typeface="Segoe Print" panose="02000600000000000000" pitchFamily="2" charset="0"/>
              </a:rPr>
              <a:t>I </a:t>
            </a:r>
            <a:r>
              <a:rPr lang="en-US" sz="900" dirty="0">
                <a:latin typeface="Segoe Print" panose="02000600000000000000" pitchFamily="2" charset="0"/>
              </a:rPr>
              <a:t>will meet you at the reception desk on the first floor at 9am on </a:t>
            </a:r>
            <a:r>
              <a:rPr lang="en-US" sz="900" dirty="0" smtClean="0">
                <a:latin typeface="Segoe Print" panose="02000600000000000000" pitchFamily="2" charset="0"/>
              </a:rPr>
              <a:t>Monday. We </a:t>
            </a:r>
            <a:r>
              <a:rPr lang="en-US" sz="900" dirty="0">
                <a:latin typeface="Segoe Print" panose="02000600000000000000" pitchFamily="2" charset="0"/>
              </a:rPr>
              <a:t>are glad to have you onboard!</a:t>
            </a:r>
          </a:p>
          <a:p>
            <a:r>
              <a:rPr lang="en-US" sz="900" dirty="0">
                <a:latin typeface="Segoe Print" panose="02000600000000000000" pitchFamily="2" charset="0"/>
              </a:rPr>
              <a:t>Sincerely,</a:t>
            </a:r>
          </a:p>
          <a:p>
            <a:r>
              <a:rPr lang="en-US" sz="900" dirty="0">
                <a:latin typeface="Segoe Print" panose="02000600000000000000" pitchFamily="2" charset="0"/>
              </a:rPr>
              <a:t>Dr. Grace White</a:t>
            </a:r>
          </a:p>
          <a:p>
            <a:endParaRPr lang="en-US" sz="900" dirty="0">
              <a:latin typeface="Segoe Print" panose="02000600000000000000" pitchFamily="2" charset="0"/>
            </a:endParaRPr>
          </a:p>
          <a:p>
            <a:endParaRPr lang="en-US" sz="900" dirty="0">
              <a:latin typeface="Segoe Print" panose="02000600000000000000" pitchFamily="2" charset="0"/>
            </a:endParaRPr>
          </a:p>
        </p:txBody>
      </p:sp>
      <p:sp>
        <p:nvSpPr>
          <p:cNvPr id="17"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19341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8E3A0B-2EEC-4281-BEFF-DEB03AED0622}"/>
</file>

<file path=customXml/itemProps2.xml><?xml version="1.0" encoding="utf-8"?>
<ds:datastoreItem xmlns:ds="http://schemas.openxmlformats.org/officeDocument/2006/customXml" ds:itemID="{49F8E8AE-B3AA-4E82-B024-ECD2D61A228B}"/>
</file>

<file path=docProps/app.xml><?xml version="1.0" encoding="utf-8"?>
<Properties xmlns="http://schemas.openxmlformats.org/officeDocument/2006/extended-properties" xmlns:vt="http://schemas.openxmlformats.org/officeDocument/2006/docPropsVTypes">
  <Template>AB3 Portrait Standard 010118</Template>
  <TotalTime>0</TotalTime>
  <Words>605</Words>
  <Application>Microsoft Office PowerPoint</Application>
  <PresentationFormat>Custom</PresentationFormat>
  <Paragraphs>30</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Segoe Print</vt:lpstr>
      <vt:lpstr>AB3 Portrait Standard</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2018-04-16T17:54:09Z</dcterms:modified>
</cp:coreProperties>
</file>