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8.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6"/>
  </p:notesMasterIdLst>
  <p:handoutMasterIdLst>
    <p:handoutMasterId r:id="rId7"/>
  </p:handoutMasterIdLst>
  <p:sldIdLst>
    <p:sldId id="296" r:id="rId2"/>
    <p:sldId id="326" r:id="rId3"/>
    <p:sldId id="327" r:id="rId4"/>
    <p:sldId id="329" r:id="rId5"/>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5"/>
          <p:cNvSpPr txBox="1">
            <a:spLocks/>
          </p:cNvSpPr>
          <p:nvPr/>
        </p:nvSpPr>
        <p:spPr bwMode="gray">
          <a:xfrm>
            <a:off x="458788" y="1465977"/>
            <a:ext cx="6856412" cy="4629882"/>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solidFill>
                  <a:schemeClr val="bg1">
                    <a:lumMod val="50000"/>
                  </a:schemeClr>
                </a:solidFill>
              </a:rPr>
              <a:t>Tool </a:t>
            </a:r>
            <a:r>
              <a:rPr lang="en-US" dirty="0" smtClean="0">
                <a:solidFill>
                  <a:schemeClr val="bg1">
                    <a:lumMod val="50000"/>
                  </a:schemeClr>
                </a:solidFill>
              </a:rPr>
              <a:t>2: Cultural </a:t>
            </a:r>
            <a:r>
              <a:rPr lang="en-US" dirty="0">
                <a:solidFill>
                  <a:schemeClr val="bg1">
                    <a:lumMod val="50000"/>
                  </a:schemeClr>
                </a:solidFill>
              </a:rPr>
              <a:t>Compatibility Assessment for </a:t>
            </a:r>
            <a:r>
              <a:rPr lang="en-US" dirty="0" smtClean="0">
                <a:solidFill>
                  <a:schemeClr val="bg1">
                    <a:lumMod val="50000"/>
                  </a:schemeClr>
                </a:solidFill>
              </a:rPr>
              <a:t>Multi-provider Practices</a:t>
            </a:r>
            <a:endParaRPr lang="en-US" dirty="0">
              <a:solidFill>
                <a:schemeClr val="bg1">
                  <a:lumMod val="50000"/>
                </a:schemeClr>
              </a:solidFill>
            </a:endParaRP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0" y="1751762"/>
            <a:ext cx="6171450" cy="4115210"/>
          </a:xfrm>
        </p:spPr>
        <p:txBody>
          <a:bodyPr/>
          <a:lstStyle/>
          <a:p>
            <a:r>
              <a:rPr lang="en-US" b="1" dirty="0"/>
              <a:t>Purpose:</a:t>
            </a:r>
            <a:r>
              <a:rPr lang="en-US" dirty="0"/>
              <a:t> </a:t>
            </a:r>
            <a:r>
              <a:rPr lang="en-US" dirty="0" smtClean="0"/>
              <a:t>Cultural fit is </a:t>
            </a:r>
            <a:r>
              <a:rPr lang="en-US" dirty="0"/>
              <a:t>often the single most important determinant of whether </a:t>
            </a:r>
            <a:r>
              <a:rPr lang="en-US" dirty="0" smtClean="0"/>
              <a:t>a multi-provider practice </a:t>
            </a:r>
            <a:r>
              <a:rPr lang="en-US" dirty="0"/>
              <a:t>acquisition succeeds or fails. </a:t>
            </a:r>
            <a:r>
              <a:rPr lang="en-US" dirty="0" smtClean="0"/>
              <a:t>This </a:t>
            </a:r>
            <a:r>
              <a:rPr lang="en-US" dirty="0"/>
              <a:t>assessment </a:t>
            </a:r>
            <a:r>
              <a:rPr lang="en-US" dirty="0" smtClean="0"/>
              <a:t>helps evaluate physician practices for acquisition based </a:t>
            </a:r>
            <a:r>
              <a:rPr lang="en-US" dirty="0"/>
              <a:t>on cultural </a:t>
            </a:r>
            <a:r>
              <a:rPr lang="en-US" dirty="0" smtClean="0"/>
              <a:t>compatibility. Practice evaluators use this tool to highlight specific concerns around cultural fit, and to determine both the relative risk of practice integration failure and the effort required to overcome any incompatibility. The tool also prioritizes the most urgent compatibility issues for immediate resolution.</a:t>
            </a:r>
          </a:p>
          <a:p>
            <a:r>
              <a:rPr lang="en-US" b="1" dirty="0"/>
              <a:t>Instructions: </a:t>
            </a:r>
            <a:r>
              <a:rPr lang="en-US" dirty="0"/>
              <a:t>The degree of cultural compatibility is one leading indicator of integration </a:t>
            </a:r>
            <a:r>
              <a:rPr lang="en-US" dirty="0" smtClean="0"/>
              <a:t>success </a:t>
            </a:r>
            <a:r>
              <a:rPr lang="en-US" dirty="0"/>
              <a:t>and should influence the projected cost (and valuation) of integrating the practice. Medical leaders should incorporate this assessment into the go/no-go acquisition decisions when evaluating a practice. </a:t>
            </a:r>
          </a:p>
          <a:p>
            <a:r>
              <a:rPr lang="en-US" dirty="0" smtClean="0"/>
              <a:t>Answer </a:t>
            </a:r>
            <a:r>
              <a:rPr lang="en-US" dirty="0"/>
              <a:t>the assessment with the following in mind: your health system’s strategic plan, values, current operating processes, and cultural characteristics. </a:t>
            </a:r>
            <a:r>
              <a:rPr lang="en-US" dirty="0" smtClean="0"/>
              <a:t>For a prospective practice, score </a:t>
            </a:r>
            <a:r>
              <a:rPr lang="en-US" dirty="0"/>
              <a:t>each numbered statement </a:t>
            </a:r>
            <a:r>
              <a:rPr lang="en-US" dirty="0" smtClean="0"/>
              <a:t>using </a:t>
            </a:r>
            <a:r>
              <a:rPr lang="en-US" dirty="0"/>
              <a:t>the rating scale below. </a:t>
            </a:r>
            <a:r>
              <a:rPr lang="en-US" dirty="0" smtClean="0"/>
              <a:t>Within </a:t>
            </a:r>
            <a:r>
              <a:rPr lang="en-US" dirty="0"/>
              <a:t>each </a:t>
            </a:r>
            <a:r>
              <a:rPr lang="en-US" dirty="0" smtClean="0"/>
              <a:t>category, use </a:t>
            </a:r>
            <a:r>
              <a:rPr lang="en-US" dirty="0"/>
              <a:t>the </a:t>
            </a:r>
            <a:r>
              <a:rPr lang="en-US" dirty="0" smtClean="0"/>
              <a:t>average score of the first </a:t>
            </a:r>
            <a:r>
              <a:rPr lang="en-US" dirty="0"/>
              <a:t>column </a:t>
            </a:r>
            <a:r>
              <a:rPr lang="en-US" dirty="0" smtClean="0"/>
              <a:t>to </a:t>
            </a:r>
            <a:r>
              <a:rPr lang="en-US" dirty="0"/>
              <a:t>identify concerning cultural dissimilarities. If </a:t>
            </a:r>
            <a:r>
              <a:rPr lang="en-US" dirty="0" smtClean="0"/>
              <a:t>the average </a:t>
            </a:r>
            <a:r>
              <a:rPr lang="en-US" dirty="0"/>
              <a:t>score is 2 or less, the practice is culturally </a:t>
            </a:r>
            <a:r>
              <a:rPr lang="en-US" dirty="0" smtClean="0"/>
              <a:t>compatible. </a:t>
            </a:r>
            <a:r>
              <a:rPr lang="en-US" dirty="0"/>
              <a:t>If </a:t>
            </a:r>
            <a:r>
              <a:rPr lang="en-US" dirty="0" smtClean="0"/>
              <a:t>the average </a:t>
            </a:r>
            <a:r>
              <a:rPr lang="en-US" dirty="0"/>
              <a:t>score is more than 2, proceed to the second and third columns </a:t>
            </a:r>
            <a:r>
              <a:rPr lang="en-US" dirty="0" smtClean="0"/>
              <a:t>to isolate the </a:t>
            </a:r>
            <a:r>
              <a:rPr lang="en-US" dirty="0"/>
              <a:t>relative risk to integration and the amount of effort required to resolve the risk. </a:t>
            </a:r>
            <a:r>
              <a:rPr lang="en-US" dirty="0" smtClean="0"/>
              <a:t>You might want to add </a:t>
            </a:r>
            <a:r>
              <a:rPr lang="en-US" dirty="0"/>
              <a:t>a comments section for evaluators to provide additional context surrounding scores</a:t>
            </a:r>
            <a:r>
              <a:rPr lang="en-US" dirty="0" smtClean="0"/>
              <a:t>.</a:t>
            </a:r>
            <a:r>
              <a:rPr lang="en-US" dirty="0"/>
              <a:t> </a:t>
            </a:r>
            <a:endParaRPr lang="en-US" dirty="0" smtClean="0"/>
          </a:p>
          <a:p>
            <a:pPr lvl="0"/>
            <a:r>
              <a:rPr lang="en-US" b="1" dirty="0" smtClean="0"/>
              <a:t>Information </a:t>
            </a:r>
            <a:r>
              <a:rPr lang="en-US" b="1" dirty="0"/>
              <a:t>Sources:</a:t>
            </a:r>
            <a:r>
              <a:rPr lang="en-US" dirty="0"/>
              <a:t> In addition to staff and leader interviews, use the following practice information to inform assessments: values, vision, and mission statements; HR policy manual; employee handbook; affirmative action plan; code of conduct; turnover data; leader turnover; leadership development plans. </a:t>
            </a:r>
            <a:endParaRPr lang="en-US" dirty="0" smtClean="0"/>
          </a:p>
          <a:p>
            <a:r>
              <a:rPr lang="en-US" b="1" dirty="0" smtClean="0"/>
              <a:t>Tip: </a:t>
            </a:r>
            <a:r>
              <a:rPr lang="en-US" dirty="0" smtClean="0"/>
              <a:t>In multi-provider practices, </a:t>
            </a:r>
            <a:r>
              <a:rPr lang="en-US" dirty="0"/>
              <a:t>some individual </a:t>
            </a:r>
            <a:r>
              <a:rPr lang="en-US" dirty="0" smtClean="0"/>
              <a:t>physicians will generate cultural fit concerns. This assessment may help isolate them for early and intensive intervention, </a:t>
            </a:r>
            <a:r>
              <a:rPr lang="en-US" dirty="0"/>
              <a:t>before major issues take root.</a:t>
            </a:r>
          </a:p>
          <a:p>
            <a:r>
              <a:rPr lang="en-US" b="1" dirty="0" smtClean="0"/>
              <a:t>Available </a:t>
            </a:r>
            <a:r>
              <a:rPr lang="en-US" b="1" dirty="0"/>
              <a:t>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graphicFrame>
        <p:nvGraphicFramePr>
          <p:cNvPr id="17" name="Table 16"/>
          <p:cNvGraphicFramePr>
            <a:graphicFrameLocks noGrp="1"/>
          </p:cNvGraphicFramePr>
          <p:nvPr>
            <p:extLst>
              <p:ext uri="{D42A27DB-BD31-4B8C-83A1-F6EECF244321}">
                <p14:modId xmlns:p14="http://schemas.microsoft.com/office/powerpoint/2010/main" val="3338479942"/>
              </p:ext>
            </p:extLst>
          </p:nvPr>
        </p:nvGraphicFramePr>
        <p:xfrm>
          <a:off x="713581" y="6898951"/>
          <a:ext cx="6251661" cy="2240280"/>
        </p:xfrm>
        <a:graphic>
          <a:graphicData uri="http://schemas.openxmlformats.org/drawingml/2006/table">
            <a:tbl>
              <a:tblPr firstRow="1" bandRow="1">
                <a:effectLst/>
                <a:tableStyleId>{F5AB1C69-6EDB-4FF4-983F-18BD219EF322}</a:tableStyleId>
              </a:tblPr>
              <a:tblGrid>
                <a:gridCol w="3440730"/>
                <a:gridCol w="936977"/>
                <a:gridCol w="936977"/>
                <a:gridCol w="936977"/>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Mission, Values, and Vision</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1. Values are known and supported across the medical group</a:t>
                      </a:r>
                    </a:p>
                  </a:txBody>
                  <a:tcPr marL="64008" marR="64008" anchor="ctr"/>
                </a:tc>
                <a:tc>
                  <a:txBody>
                    <a:bodyPr/>
                    <a:lstStyle/>
                    <a:p>
                      <a:endParaRPr lang="en-US"/>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2. Leaders exemplify their organizational values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3. The group’s values are in alignment with our</a:t>
                      </a:r>
                      <a:r>
                        <a:rPr lang="en-US" sz="900" baseline="0" dirty="0" smtClean="0"/>
                        <a:t> </a:t>
                      </a:r>
                      <a:r>
                        <a:rPr lang="en-US" sz="900" dirty="0" smtClean="0"/>
                        <a:t>values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4. External regulations are similar or compatible with ours</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5. The mission, vision, and strategy are compatible with ours</a:t>
                      </a:r>
                      <a:endParaRPr lang="en-US" dirty="0" smtClean="0"/>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sp>
        <p:nvSpPr>
          <p:cNvPr id="18" name="TextBox 17"/>
          <p:cNvSpPr txBox="1"/>
          <p:nvPr/>
        </p:nvSpPr>
        <p:spPr bwMode="gray">
          <a:xfrm>
            <a:off x="713581" y="6185504"/>
            <a:ext cx="6251662" cy="686754"/>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smtClean="0">
                <a:solidFill>
                  <a:schemeClr val="accent3"/>
                </a:solidFill>
              </a:rPr>
              <a:t>Compatibility Rating Scale</a:t>
            </a:r>
          </a:p>
          <a:p>
            <a:pPr>
              <a:spcBef>
                <a:spcPts val="300"/>
              </a:spcBef>
            </a:pPr>
            <a:r>
              <a:rPr lang="en-US" sz="1000" dirty="0" smtClean="0">
                <a:solidFill>
                  <a:schemeClr val="accent3"/>
                </a:solidFill>
              </a:rPr>
              <a:t>1 – Strongly Agree;   2 – Agree;   3 </a:t>
            </a:r>
            <a:r>
              <a:rPr lang="en-US" sz="1000" dirty="0">
                <a:solidFill>
                  <a:schemeClr val="accent3"/>
                </a:solidFill>
              </a:rPr>
              <a:t>– Tend to </a:t>
            </a:r>
            <a:r>
              <a:rPr lang="en-US" sz="1000" dirty="0" smtClean="0">
                <a:solidFill>
                  <a:schemeClr val="accent3"/>
                </a:solidFill>
              </a:rPr>
              <a:t>Agree;  </a:t>
            </a:r>
          </a:p>
          <a:p>
            <a:r>
              <a:rPr lang="en-US" sz="1000" dirty="0" smtClean="0">
                <a:solidFill>
                  <a:schemeClr val="accent3"/>
                </a:solidFill>
              </a:rPr>
              <a:t>4 </a:t>
            </a:r>
            <a:r>
              <a:rPr lang="en-US" sz="1000" dirty="0">
                <a:solidFill>
                  <a:schemeClr val="accent3"/>
                </a:solidFill>
              </a:rPr>
              <a:t>– Tend to </a:t>
            </a:r>
            <a:r>
              <a:rPr lang="en-US" sz="1000" dirty="0" smtClean="0">
                <a:solidFill>
                  <a:schemeClr val="accent3"/>
                </a:solidFill>
              </a:rPr>
              <a:t>Disagree;   5 – Disagree;   6 – Strongly Disagree;   N/A – Not Applicable</a:t>
            </a:r>
            <a:endParaRPr lang="en-US" sz="1000" dirty="0">
              <a:solidFill>
                <a:schemeClr val="accent3"/>
              </a:solidFill>
            </a:endParaRPr>
          </a:p>
        </p:txBody>
      </p:sp>
      <p:sp>
        <p:nvSpPr>
          <p:cNvPr id="20" name="Text Placeholder 11"/>
          <p:cNvSpPr txBox="1">
            <a:spLocks/>
          </p:cNvSpPr>
          <p:nvPr/>
        </p:nvSpPr>
        <p:spPr>
          <a:xfrm>
            <a:off x="713580" y="4374334"/>
            <a:ext cx="6080919" cy="1569120"/>
          </a:xfrm>
          <a:prstGeom prst="rect">
            <a:avLst/>
          </a:prstGeom>
        </p:spPr>
        <p:txBody>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lvl="0" indent="0">
              <a:buNone/>
            </a:pPr>
            <a:endParaRPr lang="en-US" dirty="0"/>
          </a:p>
        </p:txBody>
      </p:sp>
      <p:sp>
        <p:nvSpPr>
          <p:cNvPr id="21" name="Rectangle 20"/>
          <p:cNvSpPr/>
          <p:nvPr/>
        </p:nvSpPr>
        <p:spPr bwMode="gray">
          <a:xfrm>
            <a:off x="713581" y="9169944"/>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Mission, Values, and Vision Rating                          _________        </a:t>
            </a:r>
            <a:endParaRPr lang="en-US" sz="1000" b="1" dirty="0">
              <a:solidFill>
                <a:schemeClr val="tx1"/>
              </a:solidFill>
            </a:endParaRPr>
          </a:p>
        </p:txBody>
      </p:sp>
      <p:sp>
        <p:nvSpPr>
          <p:cNvPr id="22" name="Rectangle 21"/>
          <p:cNvSpPr/>
          <p:nvPr/>
        </p:nvSpPr>
        <p:spPr bwMode="gray">
          <a:xfrm>
            <a:off x="4156180" y="6898951"/>
            <a:ext cx="931708" cy="2571036"/>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5" name="Text Placeholder 4"/>
          <p:cNvSpPr>
            <a:spLocks noGrp="1"/>
          </p:cNvSpPr>
          <p:nvPr>
            <p:ph type="body" sz="quarter" idx="4294967295"/>
          </p:nvPr>
        </p:nvSpPr>
        <p:spPr>
          <a:xfrm>
            <a:off x="5576888" y="9398100"/>
            <a:ext cx="1738312" cy="153888"/>
          </a:xfrm>
          <a:prstGeom prst="rect">
            <a:avLst/>
          </a:prstGeom>
        </p:spPr>
        <p:txBody>
          <a:bodyPr/>
          <a:lstStyle/>
          <a:p>
            <a:pPr marL="0" indent="0">
              <a:buNone/>
            </a:pPr>
            <a:r>
              <a:rPr lang="en-US" sz="500" dirty="0"/>
              <a:t>Source: </a:t>
            </a:r>
            <a:r>
              <a:rPr lang="en-US" sz="500" dirty="0" smtClean="0"/>
              <a:t>Fairview Health Services, Minneapolis, MN; Physician </a:t>
            </a:r>
            <a:r>
              <a:rPr lang="en-US" sz="500" dirty="0"/>
              <a:t>Executive Council interviews and analysis</a:t>
            </a:r>
            <a:r>
              <a:rPr lang="en-US" sz="500" dirty="0" smtClean="0"/>
              <a:t>.</a:t>
            </a:r>
            <a:endParaRPr lang="en-US" sz="500" dirty="0"/>
          </a:p>
        </p:txBody>
      </p:sp>
    </p:spTree>
    <p:extLst>
      <p:ext uri="{BB962C8B-B14F-4D97-AF65-F5344CB8AC3E}">
        <p14:creationId xmlns:p14="http://schemas.microsoft.com/office/powerpoint/2010/main" val="60067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bwMode="gray">
          <a:xfrm>
            <a:off x="713581" y="4395860"/>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Human Resources Philosophy Rating                    _________         </a:t>
            </a:r>
            <a:endParaRPr lang="en-US" sz="1000" b="1" dirty="0">
              <a:solidFill>
                <a:schemeClr val="tx1"/>
              </a:solidFill>
            </a:endParaRPr>
          </a:p>
        </p:txBody>
      </p:sp>
      <p:sp>
        <p:nvSpPr>
          <p:cNvPr id="2" name="Text Placeholder 1"/>
          <p:cNvSpPr>
            <a:spLocks noGrp="1"/>
          </p:cNvSpPr>
          <p:nvPr>
            <p:ph type="body" sz="quarter" idx="28"/>
          </p:nvPr>
        </p:nvSpPr>
        <p:spPr/>
        <p:txBody>
          <a:bodyPr/>
          <a:lstStyle/>
          <a:p>
            <a:r>
              <a:rPr lang="en-US" dirty="0">
                <a:solidFill>
                  <a:schemeClr val="bg1">
                    <a:lumMod val="50000"/>
                  </a:schemeClr>
                </a:solidFill>
              </a:rPr>
              <a:t>Tool 2: Cultural Compatibility Assessment for Multi-provider Practices</a:t>
            </a:r>
          </a:p>
        </p:txBody>
      </p:sp>
      <p:sp>
        <p:nvSpPr>
          <p:cNvPr id="3" name="Text Placeholder 2"/>
          <p:cNvSpPr>
            <a:spLocks noGrp="1"/>
          </p:cNvSpPr>
          <p:nvPr>
            <p:ph type="body" sz="quarter" idx="29"/>
          </p:nvPr>
        </p:nvSpPr>
        <p:spPr/>
        <p:txBody>
          <a:bodyPr/>
          <a:lstStyle/>
          <a:p>
            <a:endParaRPr lang="en-US"/>
          </a:p>
        </p:txBody>
      </p:sp>
      <p:sp>
        <p:nvSpPr>
          <p:cNvPr id="9" name="Title 8"/>
          <p:cNvSpPr>
            <a:spLocks noGrp="1"/>
          </p:cNvSpPr>
          <p:nvPr>
            <p:ph type="title"/>
          </p:nvPr>
        </p:nvSpPr>
        <p:spPr/>
        <p:txBody>
          <a:bodyPr/>
          <a:lstStyle/>
          <a:p>
            <a:endParaRPr lang="en-US"/>
          </a:p>
        </p:txBody>
      </p:sp>
      <p:graphicFrame>
        <p:nvGraphicFramePr>
          <p:cNvPr id="16" name="Table 15"/>
          <p:cNvGraphicFramePr>
            <a:graphicFrameLocks noGrp="1"/>
          </p:cNvGraphicFramePr>
          <p:nvPr>
            <p:extLst>
              <p:ext uri="{D42A27DB-BD31-4B8C-83A1-F6EECF244321}">
                <p14:modId xmlns:p14="http://schemas.microsoft.com/office/powerpoint/2010/main" val="2747216420"/>
              </p:ext>
            </p:extLst>
          </p:nvPr>
        </p:nvGraphicFramePr>
        <p:xfrm>
          <a:off x="713581" y="1450704"/>
          <a:ext cx="6251661" cy="2935224"/>
        </p:xfrm>
        <a:graphic>
          <a:graphicData uri="http://schemas.openxmlformats.org/drawingml/2006/table">
            <a:tbl>
              <a:tblPr firstRow="1" bandRow="1">
                <a:effectLst/>
                <a:tableStyleId>{F5AB1C69-6EDB-4FF4-983F-18BD219EF322}</a:tableStyleId>
              </a:tblPr>
              <a:tblGrid>
                <a:gridCol w="3452019"/>
                <a:gridCol w="933214"/>
                <a:gridCol w="933214"/>
                <a:gridCol w="933214"/>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Human Resources Philosophy</a:t>
                      </a:r>
                      <a:r>
                        <a:rPr lang="en-US" sz="900" b="1" kern="1200" baseline="30000" dirty="0" smtClean="0">
                          <a:solidFill>
                            <a:schemeClr val="lt1"/>
                          </a:solidFill>
                          <a:latin typeface="+mn-lt"/>
                          <a:ea typeface="+mn-ea"/>
                          <a:cs typeface="+mn-cs"/>
                        </a:rPr>
                        <a:t>1</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6. Pay/benefits are consistent and in line</a:t>
                      </a:r>
                      <a:r>
                        <a:rPr lang="en-US" sz="900" baseline="0" dirty="0" smtClean="0"/>
                        <a:t> </a:t>
                      </a:r>
                      <a:r>
                        <a:rPr lang="en-US" sz="900" dirty="0" smtClean="0"/>
                        <a:t>with ours</a:t>
                      </a:r>
                    </a:p>
                  </a:txBody>
                  <a:tcPr marL="64008" marR="64008" anchor="ctr"/>
                </a:tc>
                <a:tc>
                  <a:txBody>
                    <a:bodyPr/>
                    <a:lstStyle/>
                    <a:p>
                      <a:endParaRPr lang="en-US"/>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7. Diversity is clearly</a:t>
                      </a:r>
                      <a:r>
                        <a:rPr lang="en-US" sz="900" baseline="0" dirty="0" smtClean="0"/>
                        <a:t> </a:t>
                      </a:r>
                      <a:r>
                        <a:rPr lang="en-US" sz="900" dirty="0" smtClean="0"/>
                        <a:t>valued and promoted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8. Expectations for performance are clearly defined</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9. Performance issues are addressed regardless of rank or title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10. Good performance is recognized and rewarded</a:t>
                      </a:r>
                      <a:endParaRPr lang="en-US" dirty="0" smtClean="0"/>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11. Pay is market equitable and based on performance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12. Practice</a:t>
                      </a:r>
                      <a:r>
                        <a:rPr lang="en-US" sz="900" baseline="0" dirty="0" smtClean="0"/>
                        <a:t> works </a:t>
                      </a:r>
                      <a:r>
                        <a:rPr lang="en-US" sz="900" dirty="0" smtClean="0"/>
                        <a:t>collaboratively in unionized environments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4091944678"/>
              </p:ext>
            </p:extLst>
          </p:nvPr>
        </p:nvGraphicFramePr>
        <p:xfrm>
          <a:off x="713581" y="4821053"/>
          <a:ext cx="6251661" cy="4325112"/>
        </p:xfrm>
        <a:graphic>
          <a:graphicData uri="http://schemas.openxmlformats.org/drawingml/2006/table">
            <a:tbl>
              <a:tblPr firstRow="1" bandRow="1">
                <a:effectLst/>
                <a:tableStyleId>{F5AB1C69-6EDB-4FF4-983F-18BD219EF322}</a:tableStyleId>
              </a:tblPr>
              <a:tblGrid>
                <a:gridCol w="3452019"/>
                <a:gridCol w="933214"/>
                <a:gridCol w="933214"/>
                <a:gridCol w="933214"/>
              </a:tblGrid>
              <a:tr h="3200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Leadership</a:t>
                      </a:r>
                      <a:r>
                        <a:rPr lang="en-US" sz="900" b="1" kern="1200" baseline="30000" dirty="0" smtClean="0">
                          <a:solidFill>
                            <a:schemeClr val="lt1"/>
                          </a:solidFill>
                          <a:latin typeface="+mn-lt"/>
                          <a:ea typeface="+mn-ea"/>
                          <a:cs typeface="+mn-cs"/>
                        </a:rPr>
                        <a:t>1</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13. Employee development is budgeted for and supported </a:t>
                      </a:r>
                    </a:p>
                  </a:txBody>
                  <a:tcPr marL="64008" marR="64008" anchor="ctr"/>
                </a:tc>
                <a:tc>
                  <a:txBody>
                    <a:bodyPr/>
                    <a:lstStyle/>
                    <a:p>
                      <a:endParaRPr lang="en-US"/>
                    </a:p>
                  </a:txBody>
                  <a:tcPr marL="64008" marR="64008" anchor="ctr"/>
                </a:tc>
                <a:tc>
                  <a:txBody>
                    <a:bodyPr/>
                    <a:lstStyle/>
                    <a:p>
                      <a:endParaRPr lang="en-US"/>
                    </a:p>
                  </a:txBody>
                  <a:tcPr marL="64008" marR="64008" anchor="ctr"/>
                </a:tc>
                <a:tc>
                  <a:txBody>
                    <a:bodyPr/>
                    <a:lstStyle/>
                    <a:p>
                      <a:endParaRPr lang="en-US" dirty="0"/>
                    </a:p>
                  </a:txBody>
                  <a:tcPr marL="64008" marR="64008" anchor="ctr"/>
                </a:tc>
              </a:tr>
              <a:tr h="347472">
                <a:tc>
                  <a:txBody>
                    <a:bodyPr/>
                    <a:lstStyle/>
                    <a:p>
                      <a:r>
                        <a:rPr lang="en-US" sz="900" dirty="0" smtClean="0"/>
                        <a:t>14. Succession plans exist and are operationalized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15. Leaders are collaborative vs. “command and control”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16. Leaders are accessible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17. Leaders are trusted and respected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18. There is a strong and capable leadership team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19. Leaders are promoted based on performance and behavior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20. Formalized mentoring programs exist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21. Commitment to leadership development is evident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22. Leaders demonstrate ability to adapt and lead change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177800" marR="0" lvl="0" indent="-177800" algn="l" defTabSz="640080" rtl="0" eaLnBrk="1" fontAlgn="auto" latinLnBrk="0" hangingPunct="1">
                        <a:lnSpc>
                          <a:spcPct val="100000"/>
                        </a:lnSpc>
                        <a:spcBef>
                          <a:spcPts val="300"/>
                        </a:spcBef>
                        <a:spcAft>
                          <a:spcPts val="0"/>
                        </a:spcAft>
                        <a:buClrTx/>
                        <a:buSzTx/>
                        <a:buFontTx/>
                        <a:buNone/>
                        <a:tabLst/>
                        <a:defRPr/>
                      </a:pPr>
                      <a:r>
                        <a:rPr lang="en-US" sz="900" dirty="0" smtClean="0"/>
                        <a:t>23. Leaders are nurturing</a:t>
                      </a:r>
                      <a:r>
                        <a:rPr lang="en-US" sz="900" baseline="0" dirty="0" smtClean="0"/>
                        <a:t> and </a:t>
                      </a:r>
                      <a:r>
                        <a:rPr lang="en-US" sz="900" dirty="0" smtClean="0"/>
                        <a:t>supportive vs. aggressive</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sp>
        <p:nvSpPr>
          <p:cNvPr id="19" name="Rectangle 18"/>
          <p:cNvSpPr/>
          <p:nvPr/>
        </p:nvSpPr>
        <p:spPr bwMode="gray">
          <a:xfrm>
            <a:off x="713581" y="9153328"/>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Leadership Rating                                                      _________         </a:t>
            </a:r>
            <a:endParaRPr lang="en-US" sz="1000" b="1" dirty="0">
              <a:solidFill>
                <a:schemeClr val="tx1"/>
              </a:solidFill>
            </a:endParaRPr>
          </a:p>
        </p:txBody>
      </p:sp>
      <p:sp>
        <p:nvSpPr>
          <p:cNvPr id="21" name="Rectangle 20"/>
          <p:cNvSpPr/>
          <p:nvPr/>
        </p:nvSpPr>
        <p:spPr bwMode="gray">
          <a:xfrm>
            <a:off x="4169607" y="4822141"/>
            <a:ext cx="927100" cy="4617720"/>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Rectangle 21"/>
          <p:cNvSpPr/>
          <p:nvPr/>
        </p:nvSpPr>
        <p:spPr bwMode="gray">
          <a:xfrm>
            <a:off x="4169607" y="1450704"/>
            <a:ext cx="927100" cy="3218688"/>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3" name="Text Placeholder 4"/>
          <p:cNvSpPr>
            <a:spLocks noGrp="1"/>
          </p:cNvSpPr>
          <p:nvPr>
            <p:ph type="body" sz="quarter" idx="43"/>
          </p:nvPr>
        </p:nvSpPr>
        <p:spPr>
          <a:xfrm>
            <a:off x="5586413" y="9398100"/>
            <a:ext cx="1729198" cy="153888"/>
          </a:xfrm>
        </p:spPr>
        <p:txBody>
          <a:bodyPr/>
          <a:lstStyle/>
          <a:p>
            <a:r>
              <a:rPr lang="en-US" dirty="0"/>
              <a:t>Source: Fairview Health Services, Minneapolis, MN; Physician Executive Council interviews and analysis.</a:t>
            </a:r>
          </a:p>
        </p:txBody>
      </p:sp>
      <p:sp>
        <p:nvSpPr>
          <p:cNvPr id="8" name="Text Placeholder 7"/>
          <p:cNvSpPr>
            <a:spLocks noGrp="1"/>
          </p:cNvSpPr>
          <p:nvPr>
            <p:ph type="body" sz="quarter" idx="44"/>
          </p:nvPr>
        </p:nvSpPr>
        <p:spPr>
          <a:xfrm>
            <a:off x="457198" y="9475044"/>
            <a:ext cx="3581401" cy="76944"/>
          </a:xfrm>
        </p:spPr>
        <p:txBody>
          <a:bodyPr/>
          <a:lstStyle/>
          <a:p>
            <a:r>
              <a:rPr lang="en-US" dirty="0"/>
              <a:t>Statements should be adapted to health system’s specific organizational </a:t>
            </a:r>
            <a:r>
              <a:rPr lang="en-US" dirty="0" smtClean="0"/>
              <a:t>HR and leadership philosophy.</a:t>
            </a:r>
            <a:endParaRPr lang="en-US" dirty="0"/>
          </a:p>
        </p:txBody>
      </p:sp>
    </p:spTree>
    <p:extLst>
      <p:ext uri="{BB962C8B-B14F-4D97-AF65-F5344CB8AC3E}">
        <p14:creationId xmlns:p14="http://schemas.microsoft.com/office/powerpoint/2010/main" val="3673878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solidFill>
                  <a:schemeClr val="bg1">
                    <a:lumMod val="50000"/>
                  </a:schemeClr>
                </a:solidFill>
              </a:rPr>
              <a:t>Tool 2: Cultural Compatibility Assessment for Multi-provider Practices</a:t>
            </a:r>
          </a:p>
        </p:txBody>
      </p:sp>
      <p:sp>
        <p:nvSpPr>
          <p:cNvPr id="3" name="Text Placeholder 2"/>
          <p:cNvSpPr>
            <a:spLocks noGrp="1"/>
          </p:cNvSpPr>
          <p:nvPr>
            <p:ph type="body" sz="quarter" idx="29"/>
          </p:nvPr>
        </p:nvSpPr>
        <p:spPr/>
        <p:txBody>
          <a:bodyPr/>
          <a:lstStyle/>
          <a:p>
            <a:endParaRPr lang="en-US"/>
          </a:p>
        </p:txBody>
      </p:sp>
      <p:sp>
        <p:nvSpPr>
          <p:cNvPr id="8" name="Text Placeholder 7"/>
          <p:cNvSpPr>
            <a:spLocks noGrp="1"/>
          </p:cNvSpPr>
          <p:nvPr>
            <p:ph type="body" sz="quarter" idx="44"/>
          </p:nvPr>
        </p:nvSpPr>
        <p:spPr>
          <a:xfrm>
            <a:off x="457199" y="9475045"/>
            <a:ext cx="2615184" cy="76944"/>
          </a:xfrm>
        </p:spPr>
        <p:txBody>
          <a:bodyPr/>
          <a:lstStyle/>
          <a:p>
            <a:r>
              <a:rPr lang="en-US" dirty="0"/>
              <a:t>Statements should be adapted to health system’s specific organizational </a:t>
            </a:r>
            <a:r>
              <a:rPr lang="en-US" dirty="0" smtClean="0"/>
              <a:t>environment.</a:t>
            </a:r>
            <a:endParaRPr lang="en-US" dirty="0"/>
          </a:p>
        </p:txBody>
      </p:sp>
      <p:sp>
        <p:nvSpPr>
          <p:cNvPr id="9" name="Title 8"/>
          <p:cNvSpPr>
            <a:spLocks noGrp="1"/>
          </p:cNvSpPr>
          <p:nvPr>
            <p:ph type="title"/>
          </p:nvPr>
        </p:nvSpPr>
        <p:spPr/>
        <p:txBody>
          <a:bodyPr/>
          <a:lstStyle/>
          <a:p>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4004917157"/>
              </p:ext>
            </p:extLst>
          </p:nvPr>
        </p:nvGraphicFramePr>
        <p:xfrm>
          <a:off x="713581" y="7233946"/>
          <a:ext cx="6251661" cy="1545336"/>
        </p:xfrm>
        <a:graphic>
          <a:graphicData uri="http://schemas.openxmlformats.org/drawingml/2006/table">
            <a:tbl>
              <a:tblPr firstRow="1" bandRow="1">
                <a:effectLst/>
                <a:tableStyleId>{F5AB1C69-6EDB-4FF4-983F-18BD219EF322}</a:tableStyleId>
              </a:tblPr>
              <a:tblGrid>
                <a:gridCol w="3440730"/>
                <a:gridCol w="936977"/>
                <a:gridCol w="936977"/>
                <a:gridCol w="936977"/>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Perspective</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35. Tends toward innovative thinking rather than traditional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36. The broader organization exhibits a readiness for change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37. Risk is encouraged</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814799444"/>
              </p:ext>
            </p:extLst>
          </p:nvPr>
        </p:nvGraphicFramePr>
        <p:xfrm>
          <a:off x="713581" y="3135835"/>
          <a:ext cx="6251661" cy="3630168"/>
        </p:xfrm>
        <a:graphic>
          <a:graphicData uri="http://schemas.openxmlformats.org/drawingml/2006/table">
            <a:tbl>
              <a:tblPr firstRow="1" bandRow="1">
                <a:effectLst/>
                <a:tableStyleId>{F5AB1C69-6EDB-4FF4-983F-18BD219EF322}</a:tableStyleId>
              </a:tblPr>
              <a:tblGrid>
                <a:gridCol w="3440730"/>
                <a:gridCol w="936977"/>
                <a:gridCol w="936977"/>
                <a:gridCol w="936977"/>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Environment</a:t>
                      </a:r>
                      <a:r>
                        <a:rPr lang="en-US" sz="900" b="1" kern="1200" baseline="30000" dirty="0" smtClean="0">
                          <a:solidFill>
                            <a:schemeClr val="lt1"/>
                          </a:solidFill>
                          <a:latin typeface="+mn-lt"/>
                          <a:ea typeface="+mn-ea"/>
                          <a:cs typeface="+mn-cs"/>
                        </a:rPr>
                        <a:t>1</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26. There is an emphasis on computer literacy/technology </a:t>
                      </a:r>
                    </a:p>
                  </a:txBody>
                  <a:tcPr marL="64008" marR="64008" anchor="ctr"/>
                </a:tc>
                <a:tc>
                  <a:txBody>
                    <a:bodyPr/>
                    <a:lstStyle/>
                    <a:p>
                      <a:endParaRPr lang="en-US"/>
                    </a:p>
                  </a:txBody>
                  <a:tcPr marL="64008" marR="64008" anchor="ctr"/>
                </a:tc>
                <a:tc>
                  <a:txBody>
                    <a:bodyPr/>
                    <a:lstStyle/>
                    <a:p>
                      <a:endParaRPr lang="en-US"/>
                    </a:p>
                  </a:txBody>
                  <a:tcPr marL="64008" marR="64008" anchor="ctr"/>
                </a:tc>
                <a:tc>
                  <a:txBody>
                    <a:bodyPr/>
                    <a:lstStyle/>
                    <a:p>
                      <a:endParaRPr lang="en-US" dirty="0"/>
                    </a:p>
                  </a:txBody>
                  <a:tcPr marL="64008" marR="64008" anchor="ctr"/>
                </a:tc>
              </a:tr>
              <a:tr h="347472">
                <a:tc>
                  <a:txBody>
                    <a:bodyPr/>
                    <a:lstStyle/>
                    <a:p>
                      <a:r>
                        <a:rPr lang="en-US" sz="900" dirty="0" smtClean="0"/>
                        <a:t>27. There is an emphasis on fiscal</a:t>
                      </a:r>
                      <a:r>
                        <a:rPr lang="en-US" sz="900" baseline="0" dirty="0" smtClean="0"/>
                        <a:t> responsibility</a:t>
                      </a:r>
                      <a:endParaRPr lang="en-US" sz="900" dirty="0" smtClean="0"/>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28. Authority and accountability are defined clearly across roles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29. Decision making is timely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30. Decision making is transparent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31. Employees enjoy working here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32. Employees have the tools and equipment to do their jobs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33. Conflict is addressed directly and not avoided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r>
                        <a:rPr lang="en-US" sz="900" dirty="0" smtClean="0"/>
                        <a:t>34. Relationship management is considered important  </a:t>
                      </a:r>
                      <a:endParaRPr lang="en-US" sz="900" dirty="0"/>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sp>
        <p:nvSpPr>
          <p:cNvPr id="14" name="Rectangle 13"/>
          <p:cNvSpPr/>
          <p:nvPr/>
        </p:nvSpPr>
        <p:spPr bwMode="gray">
          <a:xfrm>
            <a:off x="713581" y="6795708"/>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Leadership Rating                                                     _________         </a:t>
            </a:r>
            <a:endParaRPr lang="en-US" sz="1000" b="1" dirty="0">
              <a:solidFill>
                <a:schemeClr val="tx1"/>
              </a:solidFill>
            </a:endParaRPr>
          </a:p>
        </p:txBody>
      </p:sp>
      <p:sp>
        <p:nvSpPr>
          <p:cNvPr id="16" name="Rectangle 15"/>
          <p:cNvSpPr/>
          <p:nvPr/>
        </p:nvSpPr>
        <p:spPr bwMode="gray">
          <a:xfrm>
            <a:off x="730513" y="8808909"/>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Perspective Rating                                                    _________         </a:t>
            </a:r>
            <a:endParaRPr lang="en-US" sz="1000" b="1" dirty="0">
              <a:solidFill>
                <a:schemeClr val="tx1"/>
              </a:solidFill>
            </a:endParaRPr>
          </a:p>
        </p:txBody>
      </p:sp>
      <p:graphicFrame>
        <p:nvGraphicFramePr>
          <p:cNvPr id="17" name="Table 16"/>
          <p:cNvGraphicFramePr>
            <a:graphicFrameLocks noGrp="1"/>
          </p:cNvGraphicFramePr>
          <p:nvPr>
            <p:extLst>
              <p:ext uri="{D42A27DB-BD31-4B8C-83A1-F6EECF244321}">
                <p14:modId xmlns:p14="http://schemas.microsoft.com/office/powerpoint/2010/main" val="2509767918"/>
              </p:ext>
            </p:extLst>
          </p:nvPr>
        </p:nvGraphicFramePr>
        <p:xfrm>
          <a:off x="713581" y="1442579"/>
          <a:ext cx="6251661" cy="1197864"/>
        </p:xfrm>
        <a:graphic>
          <a:graphicData uri="http://schemas.openxmlformats.org/drawingml/2006/table">
            <a:tbl>
              <a:tblPr firstRow="1" bandRow="1">
                <a:effectLst/>
                <a:tableStyleId>{F5AB1C69-6EDB-4FF4-983F-18BD219EF322}</a:tableStyleId>
              </a:tblPr>
              <a:tblGrid>
                <a:gridCol w="3440730"/>
                <a:gridCol w="936977"/>
                <a:gridCol w="936977"/>
                <a:gridCol w="936977"/>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Achievement</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24. Provider productivity is tracked and communicated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25. Performance outcomes are tracked and recognized</a:t>
                      </a:r>
                      <a:endParaRPr lang="en-US" sz="900"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bl>
          </a:graphicData>
        </a:graphic>
      </p:graphicFrame>
      <p:sp>
        <p:nvSpPr>
          <p:cNvPr id="18" name="Rectangle 17"/>
          <p:cNvSpPr/>
          <p:nvPr/>
        </p:nvSpPr>
        <p:spPr bwMode="gray">
          <a:xfrm>
            <a:off x="719224" y="2688388"/>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Achievement Rating                                                  _________         </a:t>
            </a:r>
            <a:endParaRPr lang="en-US" sz="1000" b="1" dirty="0">
              <a:solidFill>
                <a:schemeClr val="tx1"/>
              </a:solidFill>
            </a:endParaRPr>
          </a:p>
        </p:txBody>
      </p:sp>
      <p:sp>
        <p:nvSpPr>
          <p:cNvPr id="19" name="Rectangle 18"/>
          <p:cNvSpPr/>
          <p:nvPr/>
        </p:nvSpPr>
        <p:spPr bwMode="gray">
          <a:xfrm>
            <a:off x="4158467" y="3129668"/>
            <a:ext cx="936968" cy="3950208"/>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Rectangle 19"/>
          <p:cNvSpPr/>
          <p:nvPr/>
        </p:nvSpPr>
        <p:spPr bwMode="gray">
          <a:xfrm>
            <a:off x="4153047" y="7233946"/>
            <a:ext cx="933678" cy="1938675"/>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Rectangle 20"/>
          <p:cNvSpPr/>
          <p:nvPr/>
        </p:nvSpPr>
        <p:spPr bwMode="gray">
          <a:xfrm>
            <a:off x="4164898" y="1442986"/>
            <a:ext cx="933678" cy="1554480"/>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Text Placeholder 4"/>
          <p:cNvSpPr>
            <a:spLocks noGrp="1"/>
          </p:cNvSpPr>
          <p:nvPr>
            <p:ph type="body" sz="quarter" idx="43"/>
          </p:nvPr>
        </p:nvSpPr>
        <p:spPr>
          <a:xfrm>
            <a:off x="5586413" y="9398100"/>
            <a:ext cx="1729198" cy="153888"/>
          </a:xfrm>
        </p:spPr>
        <p:txBody>
          <a:bodyPr/>
          <a:lstStyle/>
          <a:p>
            <a:r>
              <a:rPr lang="en-US" dirty="0"/>
              <a:t>Source: Fairview Health Services, Minneapolis, MN; Physician Executive Council interviews and analysis</a:t>
            </a:r>
            <a:r>
              <a:rPr lang="en-US" dirty="0" smtClean="0"/>
              <a:t>.</a:t>
            </a:r>
            <a:endParaRPr lang="en-US" dirty="0"/>
          </a:p>
        </p:txBody>
      </p:sp>
    </p:spTree>
    <p:extLst>
      <p:ext uri="{BB962C8B-B14F-4D97-AF65-F5344CB8AC3E}">
        <p14:creationId xmlns:p14="http://schemas.microsoft.com/office/powerpoint/2010/main" val="533923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solidFill>
                  <a:schemeClr val="bg1">
                    <a:lumMod val="50000"/>
                  </a:schemeClr>
                </a:solidFill>
              </a:rPr>
              <a:t>Tool 2: Cultural Compatibility Assessment for Multi-provider Practices</a:t>
            </a:r>
          </a:p>
        </p:txBody>
      </p:sp>
      <p:sp>
        <p:nvSpPr>
          <p:cNvPr id="3" name="Text Placeholder 2"/>
          <p:cNvSpPr>
            <a:spLocks noGrp="1"/>
          </p:cNvSpPr>
          <p:nvPr>
            <p:ph type="body" sz="quarter" idx="29"/>
          </p:nvPr>
        </p:nvSpPr>
        <p:spPr/>
        <p:txBody>
          <a:bodyPr/>
          <a:lstStyle/>
          <a:p>
            <a:endParaRPr lang="en-US"/>
          </a:p>
        </p:txBody>
      </p:sp>
      <p:sp>
        <p:nvSpPr>
          <p:cNvPr id="8" name="Text Placeholder 7"/>
          <p:cNvSpPr>
            <a:spLocks noGrp="1"/>
          </p:cNvSpPr>
          <p:nvPr>
            <p:ph type="body" sz="quarter" idx="44"/>
          </p:nvPr>
        </p:nvSpPr>
        <p:spPr>
          <a:xfrm>
            <a:off x="457198" y="9398101"/>
            <a:ext cx="3454401" cy="153887"/>
          </a:xfrm>
        </p:spPr>
        <p:txBody>
          <a:bodyPr/>
          <a:lstStyle/>
          <a:p>
            <a:r>
              <a:rPr lang="en-US" dirty="0" smtClean="0"/>
              <a:t>Statements should be adapted to health system’s specific organizational structure and communication style.</a:t>
            </a:r>
            <a:endParaRPr lang="en-US" dirty="0"/>
          </a:p>
        </p:txBody>
      </p:sp>
      <p:sp>
        <p:nvSpPr>
          <p:cNvPr id="9" name="Title 8"/>
          <p:cNvSpPr>
            <a:spLocks noGrp="1"/>
          </p:cNvSpPr>
          <p:nvPr>
            <p:ph type="title"/>
          </p:nvPr>
        </p:nvSpPr>
        <p:spPr/>
        <p:txBody>
          <a:bodyPr/>
          <a:lstStyle/>
          <a:p>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2090715379"/>
              </p:ext>
            </p:extLst>
          </p:nvPr>
        </p:nvGraphicFramePr>
        <p:xfrm>
          <a:off x="713581" y="6779489"/>
          <a:ext cx="6251661" cy="1545336"/>
        </p:xfrm>
        <a:graphic>
          <a:graphicData uri="http://schemas.openxmlformats.org/drawingml/2006/table">
            <a:tbl>
              <a:tblPr firstRow="1" bandRow="1">
                <a:effectLst/>
                <a:tableStyleId>{F5AB1C69-6EDB-4FF4-983F-18BD219EF322}</a:tableStyleId>
              </a:tblPr>
              <a:tblGrid>
                <a:gridCol w="3447123"/>
                <a:gridCol w="930584"/>
                <a:gridCol w="936977"/>
                <a:gridCol w="936977"/>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Organizational Structure</a:t>
                      </a:r>
                      <a:r>
                        <a:rPr lang="en-US" sz="900" b="1" kern="1200" baseline="30000" dirty="0" smtClean="0">
                          <a:solidFill>
                            <a:schemeClr val="lt1"/>
                          </a:solidFill>
                          <a:latin typeface="+mn-lt"/>
                          <a:ea typeface="+mn-ea"/>
                          <a:cs typeface="+mn-cs"/>
                        </a:rPr>
                        <a:t>1</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46. The structure is centralized vs. decentralized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171450" indent="-171450"/>
                      <a:r>
                        <a:rPr lang="en-US" sz="900" dirty="0" smtClean="0"/>
                        <a:t>47. Team vs. individual contributions are recognized, rewarded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48. Org</a:t>
                      </a:r>
                      <a:r>
                        <a:rPr lang="en-US" sz="900" baseline="0" dirty="0" smtClean="0"/>
                        <a:t> </a:t>
                      </a:r>
                      <a:r>
                        <a:rPr lang="en-US" sz="900" dirty="0" smtClean="0"/>
                        <a:t>structure is compatible with our current structure </a:t>
                      </a:r>
                      <a:endParaRPr lang="en-US" sz="900" dirty="0"/>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936487190"/>
              </p:ext>
            </p:extLst>
          </p:nvPr>
        </p:nvGraphicFramePr>
        <p:xfrm>
          <a:off x="713581" y="1455442"/>
          <a:ext cx="6251661" cy="2240280"/>
        </p:xfrm>
        <a:graphic>
          <a:graphicData uri="http://schemas.openxmlformats.org/drawingml/2006/table">
            <a:tbl>
              <a:tblPr firstRow="1" bandRow="1">
                <a:effectLst/>
                <a:tableStyleId>{F5AB1C69-6EDB-4FF4-983F-18BD219EF322}</a:tableStyleId>
              </a:tblPr>
              <a:tblGrid>
                <a:gridCol w="3446376"/>
                <a:gridCol w="935095"/>
                <a:gridCol w="935095"/>
                <a:gridCol w="935095"/>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dirty="0" smtClean="0"/>
                        <a:t>Quality</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38. Customer satisfaction is a high priority and is measured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39. Process standardization is a high priority and is measured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r>
                        <a:rPr lang="en-US" sz="900" dirty="0" smtClean="0"/>
                        <a:t>40. Employee engagement is a high priority and is measured </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41.</a:t>
                      </a:r>
                      <a:r>
                        <a:rPr lang="en-US" sz="900" baseline="0" dirty="0" smtClean="0"/>
                        <a:t> Perspectives on clinical variation are similar to ours</a:t>
                      </a:r>
                      <a:endParaRPr lang="en-US" sz="900" dirty="0" smtClean="0"/>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r h="347472">
                <a:tc>
                  <a:txBody>
                    <a:bodyPr/>
                    <a:lstStyle/>
                    <a:p>
                      <a:pPr marL="0" marR="0" lvl="0" indent="0" algn="l" defTabSz="640080" rtl="0" eaLnBrk="1" fontAlgn="auto" latinLnBrk="0" hangingPunct="1">
                        <a:lnSpc>
                          <a:spcPct val="100000"/>
                        </a:lnSpc>
                        <a:spcBef>
                          <a:spcPts val="300"/>
                        </a:spcBef>
                        <a:spcAft>
                          <a:spcPts val="0"/>
                        </a:spcAft>
                        <a:buClrTx/>
                        <a:buSzTx/>
                        <a:buFontTx/>
                        <a:buNone/>
                        <a:tabLst/>
                        <a:defRPr/>
                      </a:pPr>
                      <a:r>
                        <a:rPr lang="en-US" sz="900" dirty="0" smtClean="0"/>
                        <a:t>42. Improving clinical quality is a high priority and is measured</a:t>
                      </a: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c>
                  <a:txBody>
                    <a:bodyPr/>
                    <a:lstStyle/>
                    <a:p>
                      <a:pPr algn="l">
                        <a:spcBef>
                          <a:spcPts val="300"/>
                        </a:spcBef>
                      </a:pPr>
                      <a:endParaRPr lang="en-US" sz="900" dirty="0">
                        <a:latin typeface="+mn-lt"/>
                      </a:endParaRPr>
                    </a:p>
                  </a:txBody>
                  <a:tcPr marL="64008" marR="64008" anchor="ct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4135344952"/>
              </p:ext>
            </p:extLst>
          </p:nvPr>
        </p:nvGraphicFramePr>
        <p:xfrm>
          <a:off x="713581" y="4401419"/>
          <a:ext cx="6251661" cy="1545336"/>
        </p:xfrm>
        <a:graphic>
          <a:graphicData uri="http://schemas.openxmlformats.org/drawingml/2006/table">
            <a:tbl>
              <a:tblPr firstRow="1" bandRow="1">
                <a:effectLst/>
                <a:tableStyleId>{F5AB1C69-6EDB-4FF4-983F-18BD219EF322}</a:tableStyleId>
              </a:tblPr>
              <a:tblGrid>
                <a:gridCol w="3452019"/>
                <a:gridCol w="933214"/>
                <a:gridCol w="933214"/>
                <a:gridCol w="933214"/>
              </a:tblGrid>
              <a:tr h="370840">
                <a:tc>
                  <a:txBody>
                    <a:bodyPr/>
                    <a:lstStyle/>
                    <a:p>
                      <a:pPr algn="l">
                        <a:spcBef>
                          <a:spcPts val="300"/>
                        </a:spcBef>
                      </a:pPr>
                      <a:r>
                        <a:rPr lang="en-US" sz="900" b="1" kern="1200" dirty="0" smtClean="0">
                          <a:solidFill>
                            <a:schemeClr val="lt1"/>
                          </a:solidFill>
                          <a:latin typeface="+mn-lt"/>
                          <a:ea typeface="+mn-ea"/>
                          <a:cs typeface="+mn-cs"/>
                        </a:rPr>
                        <a:t>Category:</a:t>
                      </a:r>
                      <a:r>
                        <a:rPr lang="en-US" sz="900" b="1" kern="1200" baseline="0" dirty="0" smtClean="0">
                          <a:solidFill>
                            <a:schemeClr val="lt1"/>
                          </a:solidFill>
                          <a:latin typeface="+mn-lt"/>
                          <a:ea typeface="+mn-ea"/>
                          <a:cs typeface="+mn-cs"/>
                        </a:rPr>
                        <a:t> </a:t>
                      </a:r>
                      <a:r>
                        <a:rPr lang="en-US" sz="900" b="1" kern="1200" dirty="0" smtClean="0">
                          <a:solidFill>
                            <a:schemeClr val="lt1"/>
                          </a:solidFill>
                          <a:latin typeface="+mn-lt"/>
                          <a:ea typeface="+mn-ea"/>
                          <a:cs typeface="+mn-cs"/>
                        </a:rPr>
                        <a:t>Communication</a:t>
                      </a:r>
                      <a:r>
                        <a:rPr lang="en-US" sz="900" b="1" kern="1200" baseline="30000" dirty="0" smtClean="0">
                          <a:solidFill>
                            <a:schemeClr val="lt1"/>
                          </a:solidFill>
                          <a:latin typeface="+mn-lt"/>
                          <a:ea typeface="+mn-ea"/>
                          <a:cs typeface="+mn-cs"/>
                        </a:rPr>
                        <a:t>1</a:t>
                      </a: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is a true statement for this practice</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a:t>
                      </a:r>
                      <a:r>
                        <a:rPr lang="en-US" sz="900" b="1" kern="1200" baseline="0" dirty="0" smtClean="0">
                          <a:solidFill>
                            <a:schemeClr val="lt1"/>
                          </a:solidFill>
                          <a:latin typeface="+mn-lt"/>
                          <a:ea typeface="+mn-ea"/>
                          <a:cs typeface="+mn-cs"/>
                        </a:rPr>
                        <a:t> presents no risk to integration</a:t>
                      </a:r>
                      <a:endParaRPr lang="en-US" sz="900" b="1" kern="1200" dirty="0" smtClean="0">
                        <a:solidFill>
                          <a:schemeClr val="lt1"/>
                        </a:solidFill>
                        <a:latin typeface="+mn-lt"/>
                        <a:ea typeface="+mn-ea"/>
                        <a:cs typeface="+mn-cs"/>
                      </a:endParaRPr>
                    </a:p>
                  </a:txBody>
                  <a:tcPr marL="64008" marR="64008" anchor="ctr"/>
                </a:tc>
                <a:tc>
                  <a:txBody>
                    <a:bodyPr/>
                    <a:lstStyle/>
                    <a:p>
                      <a:pPr algn="l">
                        <a:spcBef>
                          <a:spcPts val="300"/>
                        </a:spcBef>
                      </a:pPr>
                      <a:r>
                        <a:rPr lang="en-US" sz="900" b="1" kern="1200" dirty="0" smtClean="0">
                          <a:solidFill>
                            <a:schemeClr val="lt1"/>
                          </a:solidFill>
                          <a:latin typeface="+mn-lt"/>
                          <a:ea typeface="+mn-ea"/>
                          <a:cs typeface="+mn-cs"/>
                        </a:rPr>
                        <a:t>This </a:t>
                      </a:r>
                      <a:r>
                        <a:rPr lang="en-US" sz="900" b="1" kern="1200" baseline="0" dirty="0" smtClean="0">
                          <a:solidFill>
                            <a:schemeClr val="lt1"/>
                          </a:solidFill>
                          <a:latin typeface="+mn-lt"/>
                          <a:ea typeface="+mn-ea"/>
                          <a:cs typeface="+mn-cs"/>
                        </a:rPr>
                        <a:t>requires minimal effort to resolve</a:t>
                      </a:r>
                      <a:endParaRPr lang="en-US" sz="900" b="1" kern="1200" dirty="0" smtClean="0">
                        <a:solidFill>
                          <a:schemeClr val="lt1"/>
                        </a:solidFill>
                        <a:latin typeface="+mn-lt"/>
                        <a:ea typeface="+mn-ea"/>
                        <a:cs typeface="+mn-cs"/>
                      </a:endParaRPr>
                    </a:p>
                  </a:txBody>
                  <a:tcPr marL="64008" marR="64008" anchor="ctr"/>
                </a:tc>
              </a:tr>
              <a:tr h="347472">
                <a:tc>
                  <a:txBody>
                    <a:bodyPr/>
                    <a:lstStyle/>
                    <a:p>
                      <a:r>
                        <a:rPr lang="en-US" sz="900" dirty="0" smtClean="0"/>
                        <a:t>43. Communication style is informal vs. hierarchical </a:t>
                      </a:r>
                    </a:p>
                  </a:txBody>
                  <a:tcPr marL="64008" marR="64008" anchor="ctr"/>
                </a:tc>
                <a:tc>
                  <a:txBody>
                    <a:bodyPr/>
                    <a:lstStyle/>
                    <a:p>
                      <a:endParaRPr lang="en-US" dirty="0"/>
                    </a:p>
                  </a:txBody>
                  <a:tcPr marL="64008" marR="64008" anchor="ctr"/>
                </a:tc>
                <a:tc>
                  <a:txBody>
                    <a:bodyPr/>
                    <a:lstStyle/>
                    <a:p>
                      <a:endParaRPr lang="en-US"/>
                    </a:p>
                  </a:txBody>
                  <a:tcPr marL="64008" marR="64008" anchor="ctr"/>
                </a:tc>
                <a:tc>
                  <a:txBody>
                    <a:bodyPr/>
                    <a:lstStyle/>
                    <a:p>
                      <a:endParaRPr lang="en-US" dirty="0"/>
                    </a:p>
                  </a:txBody>
                  <a:tcPr marL="64008" marR="64008" anchor="ctr"/>
                </a:tc>
              </a:tr>
              <a:tr h="347472">
                <a:tc>
                  <a:txBody>
                    <a:bodyPr/>
                    <a:lstStyle/>
                    <a:p>
                      <a:r>
                        <a:rPr lang="en-US" sz="900" dirty="0" smtClean="0"/>
                        <a:t>44. Employee’s suggestions are heard and valued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r h="347472">
                <a:tc>
                  <a:txBody>
                    <a:bodyPr/>
                    <a:lstStyle/>
                    <a:p>
                      <a:pPr marL="171450" indent="-171450"/>
                      <a:r>
                        <a:rPr lang="en-US" sz="900" dirty="0" smtClean="0"/>
                        <a:t>45. Communication channels are effective </a:t>
                      </a:r>
                    </a:p>
                  </a:txBody>
                  <a:tcPr marL="64008" marR="64008" anchor="ctr"/>
                </a:tc>
                <a:tc>
                  <a:txBody>
                    <a:bodyPr/>
                    <a:lstStyle/>
                    <a:p>
                      <a:endParaRPr lang="en-US" dirty="0"/>
                    </a:p>
                  </a:txBody>
                  <a:tcPr marL="64008" marR="64008" anchor="ctr"/>
                </a:tc>
                <a:tc>
                  <a:txBody>
                    <a:bodyPr/>
                    <a:lstStyle/>
                    <a:p>
                      <a:endParaRPr lang="en-US" dirty="0"/>
                    </a:p>
                  </a:txBody>
                  <a:tcPr marL="64008" marR="64008" anchor="ctr"/>
                </a:tc>
                <a:tc>
                  <a:txBody>
                    <a:bodyPr/>
                    <a:lstStyle/>
                    <a:p>
                      <a:endParaRPr lang="en-US" dirty="0"/>
                    </a:p>
                  </a:txBody>
                  <a:tcPr marL="64008" marR="64008" anchor="ctr"/>
                </a:tc>
              </a:tr>
            </a:tbl>
          </a:graphicData>
        </a:graphic>
      </p:graphicFrame>
      <p:sp>
        <p:nvSpPr>
          <p:cNvPr id="16" name="Rectangle 15"/>
          <p:cNvSpPr/>
          <p:nvPr/>
        </p:nvSpPr>
        <p:spPr bwMode="gray">
          <a:xfrm>
            <a:off x="713581" y="3761667"/>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Quality Rating                                                             _________        </a:t>
            </a:r>
            <a:endParaRPr lang="en-US" sz="1000" b="1" dirty="0">
              <a:solidFill>
                <a:schemeClr val="tx1"/>
              </a:solidFill>
            </a:endParaRPr>
          </a:p>
        </p:txBody>
      </p:sp>
      <p:sp>
        <p:nvSpPr>
          <p:cNvPr id="17" name="Rectangle 16"/>
          <p:cNvSpPr/>
          <p:nvPr/>
        </p:nvSpPr>
        <p:spPr bwMode="gray">
          <a:xfrm>
            <a:off x="713581" y="6003643"/>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Communication Rating                                             _________         </a:t>
            </a:r>
            <a:endParaRPr lang="en-US" sz="1000" b="1" dirty="0">
              <a:solidFill>
                <a:schemeClr val="tx1"/>
              </a:solidFill>
            </a:endParaRPr>
          </a:p>
        </p:txBody>
      </p:sp>
      <p:sp>
        <p:nvSpPr>
          <p:cNvPr id="18" name="Rectangle 17"/>
          <p:cNvSpPr/>
          <p:nvPr/>
        </p:nvSpPr>
        <p:spPr bwMode="gray">
          <a:xfrm>
            <a:off x="713581" y="8379636"/>
            <a:ext cx="6251661" cy="28416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Average Organizational Structure Rating                              _________         </a:t>
            </a:r>
            <a:endParaRPr lang="en-US" sz="1000" b="1" dirty="0">
              <a:solidFill>
                <a:schemeClr val="tx1"/>
              </a:solidFill>
            </a:endParaRPr>
          </a:p>
        </p:txBody>
      </p:sp>
      <p:sp>
        <p:nvSpPr>
          <p:cNvPr id="21" name="Rectangle 20"/>
          <p:cNvSpPr/>
          <p:nvPr/>
        </p:nvSpPr>
        <p:spPr bwMode="gray">
          <a:xfrm>
            <a:off x="4161928" y="6787646"/>
            <a:ext cx="925416" cy="1920240"/>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Rectangle 21"/>
          <p:cNvSpPr/>
          <p:nvPr/>
        </p:nvSpPr>
        <p:spPr bwMode="gray">
          <a:xfrm>
            <a:off x="4165600" y="4398555"/>
            <a:ext cx="927100" cy="1920240"/>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3" name="Rectangle 22"/>
          <p:cNvSpPr/>
          <p:nvPr/>
        </p:nvSpPr>
        <p:spPr bwMode="gray">
          <a:xfrm>
            <a:off x="4161928" y="1450718"/>
            <a:ext cx="927100" cy="2661719"/>
          </a:xfrm>
          <a:prstGeom prst="rect">
            <a:avLst/>
          </a:prstGeom>
          <a:no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4" name="Text Placeholder 4"/>
          <p:cNvSpPr>
            <a:spLocks noGrp="1"/>
          </p:cNvSpPr>
          <p:nvPr>
            <p:ph type="body" sz="quarter" idx="43"/>
          </p:nvPr>
        </p:nvSpPr>
        <p:spPr>
          <a:xfrm>
            <a:off x="5586413" y="9398100"/>
            <a:ext cx="1729198" cy="153888"/>
          </a:xfrm>
        </p:spPr>
        <p:txBody>
          <a:bodyPr/>
          <a:lstStyle/>
          <a:p>
            <a:r>
              <a:rPr lang="en-US" dirty="0"/>
              <a:t>Source: Fairview Health Services, Minneapolis, MN; Physician Executive Council interviews and analysis.</a:t>
            </a:r>
          </a:p>
        </p:txBody>
      </p:sp>
    </p:spTree>
    <p:extLst>
      <p:ext uri="{BB962C8B-B14F-4D97-AF65-F5344CB8AC3E}">
        <p14:creationId xmlns:p14="http://schemas.microsoft.com/office/powerpoint/2010/main" val="31220297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A46836-257B-44EA-BD68-A2930EC05459}"/>
</file>

<file path=customXml/itemProps2.xml><?xml version="1.0" encoding="utf-8"?>
<ds:datastoreItem xmlns:ds="http://schemas.openxmlformats.org/officeDocument/2006/customXml" ds:itemID="{067A0EB4-906E-458C-9774-334D550BA1EF}"/>
</file>

<file path=docProps/app.xml><?xml version="1.0" encoding="utf-8"?>
<Properties xmlns="http://schemas.openxmlformats.org/officeDocument/2006/extended-properties" xmlns:vt="http://schemas.openxmlformats.org/officeDocument/2006/docPropsVTypes">
  <Template>AB3 Portrait Standard 010118</Template>
  <TotalTime>0</TotalTime>
  <Words>1222</Words>
  <Application>Microsoft Office PowerPoint</Application>
  <PresentationFormat>Custom</PresentationFormat>
  <Paragraphs>113</Paragraphs>
  <Slides>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AB3 Portrait Standard</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2018-04-16T17:45:12Z</dcterms:modified>
</cp:coreProperties>
</file>