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5"/>
  </p:notesMasterIdLst>
  <p:handoutMasterIdLst>
    <p:handoutMasterId r:id="rId6"/>
  </p:handoutMasterIdLst>
  <p:sldIdLst>
    <p:sldId id="348" r:id="rId2"/>
    <p:sldId id="349" r:id="rId3"/>
    <p:sldId id="358" r:id="rId4"/>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commentAuthors" Target="commentAuthor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5"/>
          <p:cNvSpPr txBox="1">
            <a:spLocks/>
          </p:cNvSpPr>
          <p:nvPr/>
        </p:nvSpPr>
        <p:spPr bwMode="gray">
          <a:xfrm>
            <a:off x="458788" y="1489040"/>
            <a:ext cx="6858000" cy="2014195"/>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ext Placeholder 1"/>
          <p:cNvSpPr>
            <a:spLocks noGrp="1"/>
          </p:cNvSpPr>
          <p:nvPr>
            <p:ph type="body" sz="quarter" idx="28"/>
          </p:nvPr>
        </p:nvSpPr>
        <p:spPr/>
        <p:txBody>
          <a:bodyPr/>
          <a:lstStyle/>
          <a:p>
            <a:r>
              <a:rPr lang="en-US" dirty="0"/>
              <a:t>Tool 12: Tip-Sheet for New-Hire Onboarding </a:t>
            </a:r>
            <a:r>
              <a:rPr lang="en-US" dirty="0" smtClean="0"/>
              <a:t>Survey</a:t>
            </a:r>
            <a:endParaRPr lang="en-US" dirty="0"/>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3581" y="1753846"/>
            <a:ext cx="5943600" cy="979564"/>
          </a:xfrm>
        </p:spPr>
        <p:txBody>
          <a:bodyPr/>
          <a:lstStyle/>
          <a:p>
            <a:r>
              <a:rPr lang="en-US" b="1" dirty="0"/>
              <a:t>Purpose:</a:t>
            </a:r>
            <a:r>
              <a:rPr lang="en-US" dirty="0"/>
              <a:t> This tool provides </a:t>
            </a:r>
            <a:r>
              <a:rPr lang="en-US" dirty="0" smtClean="0"/>
              <a:t>10 tips for </a:t>
            </a:r>
            <a:r>
              <a:rPr lang="en-US" dirty="0"/>
              <a:t>clinical leaders (and HR business partners, if applicable) to design a </a:t>
            </a:r>
            <a:r>
              <a:rPr lang="en-US" dirty="0" smtClean="0"/>
              <a:t>new-hire </a:t>
            </a:r>
            <a:r>
              <a:rPr lang="en-US" dirty="0"/>
              <a:t>survey that efficiently and effectively assesses the impact of their institution’s onboarding program. </a:t>
            </a:r>
            <a:r>
              <a:rPr lang="en-US" dirty="0" smtClean="0"/>
              <a:t>Survey results indicate the overall health and wellness of new-hire integration efforts and pinpoint drivers of early turnover risk. Responsibility </a:t>
            </a:r>
            <a:r>
              <a:rPr lang="en-US" dirty="0"/>
              <a:t>for designing the survey and analyzing survey data can be delegated to HR with physician leader input. </a:t>
            </a:r>
            <a:r>
              <a:rPr lang="en-US" dirty="0" smtClean="0"/>
              <a:t>As with any survey, administer this only if your organization has bandwidth to analyze results and invest in onboarding program improvements. </a:t>
            </a:r>
            <a:endParaRPr lang="en-US" dirty="0"/>
          </a:p>
          <a:p>
            <a:r>
              <a:rPr lang="en-US" b="1" dirty="0"/>
              <a:t>Available Online: </a:t>
            </a:r>
            <a:r>
              <a:rPr lang="en-US" dirty="0"/>
              <a:t>To access an editable version of this tool, please visit </a:t>
            </a:r>
            <a:r>
              <a:rPr lang="en-US" dirty="0" smtClean="0">
                <a:hlinkClick r:id="rId2"/>
              </a:rPr>
              <a:t>advisory.com/pec/physician-onboarding-toolkit</a:t>
            </a:r>
            <a:r>
              <a:rPr lang="en-US" dirty="0" smtClean="0"/>
              <a:t>.</a:t>
            </a:r>
            <a:endParaRPr lang="en-US" dirty="0"/>
          </a:p>
          <a:p>
            <a:r>
              <a:rPr lang="en-US" dirty="0"/>
              <a:t> </a:t>
            </a:r>
          </a:p>
          <a:p>
            <a:endParaRPr lang="en-US" dirty="0"/>
          </a:p>
        </p:txBody>
      </p:sp>
      <p:sp>
        <p:nvSpPr>
          <p:cNvPr id="7" name="Text Placeholder 6"/>
          <p:cNvSpPr>
            <a:spLocks noGrp="1"/>
          </p:cNvSpPr>
          <p:nvPr>
            <p:ph type="body" sz="quarter" idx="43"/>
          </p:nvPr>
        </p:nvSpPr>
        <p:spPr>
          <a:xfrm>
            <a:off x="5600700" y="9398100"/>
            <a:ext cx="1714911" cy="153888"/>
          </a:xfrm>
        </p:spPr>
        <p:txBody>
          <a:bodyPr/>
          <a:lstStyle/>
          <a:p>
            <a:r>
              <a:rPr lang="en-US" dirty="0"/>
              <a:t>Source: Physician Executive Council interviews and </a:t>
            </a:r>
            <a:r>
              <a:rPr lang="en-US" dirty="0" smtClean="0"/>
              <a:t>analysis</a:t>
            </a:r>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2" name="TextBox 11"/>
          <p:cNvSpPr txBox="1"/>
          <p:nvPr/>
        </p:nvSpPr>
        <p:spPr bwMode="gray">
          <a:xfrm>
            <a:off x="728897" y="4474275"/>
            <a:ext cx="163506" cy="161583"/>
          </a:xfrm>
          <a:prstGeom prst="rect">
            <a:avLst/>
          </a:prstGeom>
          <a:noFill/>
        </p:spPr>
        <p:txBody>
          <a:bodyPr vert="horz" wrap="square" lIns="0" tIns="0" rIns="0" bIns="0" rtlCol="0">
            <a:spAutoFit/>
          </a:bodyPr>
          <a:lstStyle/>
          <a:p>
            <a:r>
              <a:rPr lang="en-US" sz="1050" b="1" dirty="0" smtClean="0">
                <a:solidFill>
                  <a:schemeClr val="accent6"/>
                </a:solidFill>
              </a:rPr>
              <a:t>1</a:t>
            </a:r>
            <a:endParaRPr lang="en-US" sz="1400" b="1" dirty="0" smtClean="0">
              <a:solidFill>
                <a:schemeClr val="accent6"/>
              </a:solidFill>
            </a:endParaRPr>
          </a:p>
        </p:txBody>
      </p:sp>
      <p:sp>
        <p:nvSpPr>
          <p:cNvPr id="13" name="TextBox 12"/>
          <p:cNvSpPr txBox="1"/>
          <p:nvPr/>
        </p:nvSpPr>
        <p:spPr bwMode="gray">
          <a:xfrm>
            <a:off x="937668" y="4474275"/>
            <a:ext cx="5478453" cy="1154162"/>
          </a:xfrm>
          <a:prstGeom prst="rect">
            <a:avLst/>
          </a:prstGeom>
          <a:noFill/>
        </p:spPr>
        <p:txBody>
          <a:bodyPr vert="horz" wrap="square" lIns="0" tIns="0" rIns="0" bIns="0" rtlCol="0">
            <a:spAutoFit/>
          </a:bodyPr>
          <a:lstStyle/>
          <a:p>
            <a:pPr>
              <a:spcAft>
                <a:spcPts val="300"/>
              </a:spcAft>
            </a:pPr>
            <a:r>
              <a:rPr lang="en-US" sz="1000" b="1" dirty="0" smtClean="0"/>
              <a:t>Audit </a:t>
            </a:r>
            <a:r>
              <a:rPr lang="en-US" sz="1000" b="1" dirty="0"/>
              <a:t>Existing Onboarding Survey</a:t>
            </a:r>
            <a:endParaRPr lang="en-US" sz="1000" dirty="0"/>
          </a:p>
          <a:p>
            <a:pPr marL="118872" indent="-118872">
              <a:spcBef>
                <a:spcPts val="500"/>
              </a:spcBef>
              <a:buFont typeface="Arial" panose="020B0604020202020204" pitchFamily="34" charset="0"/>
              <a:buChar char="•"/>
            </a:pPr>
            <a:r>
              <a:rPr lang="en-US" sz="1000" dirty="0"/>
              <a:t>The </a:t>
            </a:r>
            <a:r>
              <a:rPr lang="en-US" sz="1000" dirty="0" smtClean="0"/>
              <a:t>table below helps improve </a:t>
            </a:r>
            <a:r>
              <a:rPr lang="en-US" sz="1000" dirty="0"/>
              <a:t>the effectiveness of your </a:t>
            </a:r>
            <a:r>
              <a:rPr lang="en-US" sz="1000" dirty="0" smtClean="0"/>
              <a:t>new-hire </a:t>
            </a:r>
            <a:r>
              <a:rPr lang="en-US" sz="1000" dirty="0"/>
              <a:t>onboarding </a:t>
            </a:r>
            <a:r>
              <a:rPr lang="en-US" sz="1000" dirty="0" smtClean="0"/>
              <a:t>survey </a:t>
            </a:r>
          </a:p>
          <a:p>
            <a:pPr marL="118872" indent="-118872">
              <a:spcBef>
                <a:spcPts val="500"/>
              </a:spcBef>
              <a:buFont typeface="Arial" panose="020B0604020202020204" pitchFamily="34" charset="0"/>
              <a:buChar char="•"/>
            </a:pPr>
            <a:r>
              <a:rPr lang="en-US" sz="1000" dirty="0" smtClean="0"/>
              <a:t>The remaining step-by-step </a:t>
            </a:r>
            <a:r>
              <a:rPr lang="en-US" sz="1000" dirty="0"/>
              <a:t>guide </a:t>
            </a:r>
            <a:r>
              <a:rPr lang="en-US" sz="1000" dirty="0" smtClean="0"/>
              <a:t>walks </a:t>
            </a:r>
            <a:r>
              <a:rPr lang="en-US" sz="1000" dirty="0"/>
              <a:t>you through the process of adding </a:t>
            </a:r>
            <a:r>
              <a:rPr lang="en-US" sz="1000" dirty="0" smtClean="0"/>
              <a:t>questions </a:t>
            </a:r>
            <a:r>
              <a:rPr lang="en-US" sz="1000" dirty="0"/>
              <a:t>and piloting your </a:t>
            </a:r>
            <a:r>
              <a:rPr lang="en-US" sz="1000" dirty="0" smtClean="0"/>
              <a:t>updated </a:t>
            </a:r>
            <a:r>
              <a:rPr lang="en-US" sz="1000" dirty="0"/>
              <a:t>onboarding </a:t>
            </a:r>
            <a:r>
              <a:rPr lang="en-US" sz="1000" dirty="0" smtClean="0"/>
              <a:t>survey</a:t>
            </a:r>
          </a:p>
          <a:p>
            <a:pPr marL="118872" indent="-118872">
              <a:spcBef>
                <a:spcPts val="500"/>
              </a:spcBef>
              <a:buFont typeface="Arial" panose="020B0604020202020204" pitchFamily="34" charset="0"/>
              <a:buChar char="•"/>
            </a:pPr>
            <a:r>
              <a:rPr lang="en-US" sz="1000" dirty="0"/>
              <a:t>If you do not currently have an onboarding survey, Tool </a:t>
            </a:r>
            <a:r>
              <a:rPr lang="en-US" sz="1000" dirty="0" smtClean="0"/>
              <a:t>13 of this toolkit provides </a:t>
            </a:r>
            <a:r>
              <a:rPr lang="en-US" sz="1000" dirty="0"/>
              <a:t>a starter </a:t>
            </a:r>
            <a:r>
              <a:rPr lang="en-US" sz="1000" dirty="0" smtClean="0"/>
              <a:t>set of onboarding survey questions</a:t>
            </a:r>
            <a:endParaRPr lang="en-US" sz="1000" dirty="0"/>
          </a:p>
        </p:txBody>
      </p:sp>
      <p:graphicFrame>
        <p:nvGraphicFramePr>
          <p:cNvPr id="17" name="Table 16"/>
          <p:cNvGraphicFramePr>
            <a:graphicFrameLocks noGrp="1"/>
          </p:cNvGraphicFramePr>
          <p:nvPr>
            <p:extLst>
              <p:ext uri="{D42A27DB-BD31-4B8C-83A1-F6EECF244321}">
                <p14:modId xmlns:p14="http://schemas.microsoft.com/office/powerpoint/2010/main" val="1700538430"/>
              </p:ext>
            </p:extLst>
          </p:nvPr>
        </p:nvGraphicFramePr>
        <p:xfrm>
          <a:off x="719923" y="5857869"/>
          <a:ext cx="6613205" cy="3278189"/>
        </p:xfrm>
        <a:graphic>
          <a:graphicData uri="http://schemas.openxmlformats.org/drawingml/2006/table">
            <a:tbl>
              <a:tblPr firstRow="1" bandRow="1">
                <a:tableStyleId>{F5AB1C69-6EDB-4FF4-983F-18BD219EF322}</a:tableStyleId>
              </a:tblPr>
              <a:tblGrid>
                <a:gridCol w="1602037"/>
                <a:gridCol w="3696918"/>
                <a:gridCol w="483545"/>
                <a:gridCol w="830705"/>
              </a:tblGrid>
              <a:tr h="292219">
                <a:tc>
                  <a:txBody>
                    <a:bodyPr/>
                    <a:lstStyle/>
                    <a:p>
                      <a:r>
                        <a:rPr lang="en-US" sz="900" i="0" dirty="0" smtClean="0">
                          <a:latin typeface="+mn-lt"/>
                        </a:rPr>
                        <a:t>Desired Survey Element</a:t>
                      </a:r>
                      <a:endParaRPr lang="en-US" sz="900" i="0" dirty="0">
                        <a:latin typeface="+mn-lt"/>
                      </a:endParaRPr>
                    </a:p>
                  </a:txBody>
                  <a:tcPr/>
                </a:tc>
                <a:tc>
                  <a:txBody>
                    <a:bodyPr/>
                    <a:lstStyle/>
                    <a:p>
                      <a:r>
                        <a:rPr lang="en-US" sz="900" i="0" dirty="0" smtClean="0">
                          <a:latin typeface="+mn-lt"/>
                        </a:rPr>
                        <a:t>Rationale</a:t>
                      </a:r>
                      <a:endParaRPr lang="en-US" sz="900" i="0" dirty="0">
                        <a:latin typeface="+mn-lt"/>
                      </a:endParaRPr>
                    </a:p>
                  </a:txBody>
                  <a:tcPr/>
                </a:tc>
                <a:tc gridSpan="2">
                  <a:txBody>
                    <a:bodyPr/>
                    <a:lstStyle/>
                    <a:p>
                      <a:r>
                        <a:rPr lang="en-US" sz="900" i="0" dirty="0" smtClean="0">
                          <a:latin typeface="+mn-lt"/>
                        </a:rPr>
                        <a:t>Existing</a:t>
                      </a:r>
                      <a:r>
                        <a:rPr lang="en-US" sz="900" i="0" baseline="0" dirty="0" smtClean="0">
                          <a:latin typeface="+mn-lt"/>
                        </a:rPr>
                        <a:t> Survey Element?</a:t>
                      </a:r>
                      <a:endParaRPr lang="en-US" sz="900" i="0" dirty="0">
                        <a:latin typeface="+mn-lt"/>
                      </a:endParaRPr>
                    </a:p>
                  </a:txBody>
                  <a:tcPr/>
                </a:tc>
                <a:tc hMerge="1">
                  <a:txBody>
                    <a:bodyPr/>
                    <a:lstStyle/>
                    <a:p>
                      <a:endParaRPr lang="en-US" dirty="0"/>
                    </a:p>
                  </a:txBody>
                  <a:tcPr/>
                </a:tc>
              </a:tr>
              <a:tr h="424783">
                <a:tc>
                  <a:txBody>
                    <a:bodyPr/>
                    <a:lstStyle/>
                    <a:p>
                      <a:pPr marL="0" marR="0">
                        <a:lnSpc>
                          <a:spcPct val="107000"/>
                        </a:lnSpc>
                        <a:spcBef>
                          <a:spcPts val="0"/>
                        </a:spcBef>
                        <a:spcAft>
                          <a:spcPts val="0"/>
                        </a:spcAft>
                      </a:pPr>
                      <a:r>
                        <a:rPr lang="en-US" sz="900" b="0" i="0" dirty="0">
                          <a:solidFill>
                            <a:schemeClr val="tx1"/>
                          </a:solidFill>
                          <a:effectLst/>
                          <a:latin typeface="+mn-lt"/>
                          <a:ea typeface="Calibri" panose="020F0502020204030204" pitchFamily="34" charset="0"/>
                        </a:rPr>
                        <a:t>Collects only the most critical demographic information </a:t>
                      </a:r>
                      <a:endParaRPr lang="en-US" sz="900" b="0" i="0" dirty="0" smtClean="0">
                        <a:solidFill>
                          <a:schemeClr val="tx1"/>
                        </a:solidFill>
                        <a:effectLst/>
                        <a:latin typeface="+mn-lt"/>
                        <a:ea typeface="Calibri" panose="020F0502020204030204" pitchFamily="34" charset="0"/>
                      </a:endParaRPr>
                    </a:p>
                  </a:txBody>
                  <a:tcPr/>
                </a:tc>
                <a:tc>
                  <a:txBody>
                    <a:bodyPr/>
                    <a:lstStyle/>
                    <a:p>
                      <a:pPr marL="118872" marR="0" lvl="0" indent="-118872" algn="l" defTabSz="640080" rtl="0" eaLnBrk="1" latinLnBrk="0" hangingPunct="1">
                        <a:lnSpc>
                          <a:spcPct val="107000"/>
                        </a:lnSpc>
                        <a:spcBef>
                          <a:spcPts val="0"/>
                        </a:spcBef>
                        <a:spcAft>
                          <a:spcPts val="500"/>
                        </a:spcAft>
                        <a:buClrTx/>
                        <a:buFont typeface="Arial" panose="020B0604020202020204" pitchFamily="34" charset="0"/>
                        <a:buChar char="•"/>
                      </a:pPr>
                      <a:r>
                        <a:rPr lang="en-US" sz="900" i="0" dirty="0">
                          <a:solidFill>
                            <a:schemeClr val="tx1"/>
                          </a:solidFill>
                          <a:effectLst/>
                          <a:latin typeface="+mn-lt"/>
                          <a:ea typeface="Calibri" panose="020F0502020204030204" pitchFamily="34" charset="0"/>
                        </a:rPr>
                        <a:t>Provides clinical leaders department-specific results </a:t>
                      </a:r>
                    </a:p>
                    <a:p>
                      <a:pPr marL="118872" marR="0" lvl="0" indent="-118872" algn="l" defTabSz="640080" rtl="0" eaLnBrk="1" latinLnBrk="0" hangingPunct="1">
                        <a:lnSpc>
                          <a:spcPct val="107000"/>
                        </a:lnSpc>
                        <a:spcBef>
                          <a:spcPts val="0"/>
                        </a:spcBef>
                        <a:spcAft>
                          <a:spcPts val="500"/>
                        </a:spcAft>
                        <a:buClrTx/>
                        <a:buFont typeface="Arial" panose="020B0604020202020204" pitchFamily="34" charset="0"/>
                        <a:buChar char="•"/>
                      </a:pPr>
                      <a:r>
                        <a:rPr lang="en-US" sz="900" i="0" dirty="0" smtClean="0">
                          <a:solidFill>
                            <a:schemeClr val="tx1"/>
                          </a:solidFill>
                          <a:effectLst/>
                          <a:latin typeface="+mn-lt"/>
                          <a:ea typeface="Calibri" panose="020F0502020204030204" pitchFamily="34" charset="0"/>
                        </a:rPr>
                        <a:t>Isolates departments </a:t>
                      </a:r>
                      <a:r>
                        <a:rPr lang="en-US" sz="900" i="0" dirty="0">
                          <a:solidFill>
                            <a:schemeClr val="tx1"/>
                          </a:solidFill>
                          <a:effectLst/>
                          <a:latin typeface="+mn-lt"/>
                          <a:ea typeface="Calibri" panose="020F0502020204030204" pitchFamily="34" charset="0"/>
                        </a:rPr>
                        <a:t>that need </a:t>
                      </a:r>
                      <a:r>
                        <a:rPr lang="en-US" sz="900" i="0" dirty="0" smtClean="0">
                          <a:solidFill>
                            <a:schemeClr val="tx1"/>
                          </a:solidFill>
                          <a:effectLst/>
                          <a:latin typeface="+mn-lt"/>
                          <a:ea typeface="Calibri" panose="020F0502020204030204" pitchFamily="34" charset="0"/>
                        </a:rPr>
                        <a:t>additional onboarding </a:t>
                      </a:r>
                      <a:r>
                        <a:rPr lang="en-US" sz="900" i="0" dirty="0">
                          <a:solidFill>
                            <a:schemeClr val="tx1"/>
                          </a:solidFill>
                          <a:effectLst/>
                          <a:latin typeface="+mn-lt"/>
                          <a:ea typeface="Calibri" panose="020F0502020204030204" pitchFamily="34" charset="0"/>
                        </a:rPr>
                        <a:t>support </a:t>
                      </a:r>
                    </a:p>
                  </a:txBody>
                  <a:tcPr/>
                </a:tc>
                <a:tc>
                  <a:txBody>
                    <a:bodyPr/>
                    <a:lstStyle/>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Yes </a:t>
                      </a:r>
                    </a:p>
                  </a:txBody>
                  <a:tcPr/>
                </a:tc>
                <a:tc>
                  <a:txBody>
                    <a:bodyPr/>
                    <a:lstStyle/>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No </a:t>
                      </a:r>
                    </a:p>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(See step </a:t>
                      </a:r>
                      <a:r>
                        <a:rPr lang="en-US" sz="900" i="0" dirty="0" smtClean="0">
                          <a:solidFill>
                            <a:schemeClr val="tx1"/>
                          </a:solidFill>
                          <a:effectLst/>
                          <a:latin typeface="+mn-lt"/>
                          <a:ea typeface="Calibri" panose="020F0502020204030204" pitchFamily="34" charset="0"/>
                        </a:rPr>
                        <a:t>2) </a:t>
                      </a:r>
                      <a:endParaRPr lang="en-US" sz="900" i="0" dirty="0">
                        <a:solidFill>
                          <a:schemeClr val="tx1"/>
                        </a:solidFill>
                        <a:effectLst/>
                        <a:latin typeface="+mn-lt"/>
                        <a:ea typeface="Calibri" panose="020F0502020204030204" pitchFamily="34" charset="0"/>
                      </a:endParaRPr>
                    </a:p>
                  </a:txBody>
                  <a:tcPr/>
                </a:tc>
              </a:tr>
              <a:tr h="424783">
                <a:tc>
                  <a:txBody>
                    <a:bodyPr/>
                    <a:lstStyle/>
                    <a:p>
                      <a:pPr marL="0" marR="0">
                        <a:lnSpc>
                          <a:spcPct val="107000"/>
                        </a:lnSpc>
                        <a:spcBef>
                          <a:spcPts val="0"/>
                        </a:spcBef>
                        <a:spcAft>
                          <a:spcPts val="0"/>
                        </a:spcAft>
                      </a:pPr>
                      <a:r>
                        <a:rPr lang="en-US" sz="900" b="0" i="0" dirty="0">
                          <a:solidFill>
                            <a:schemeClr val="tx1"/>
                          </a:solidFill>
                          <a:effectLst/>
                          <a:latin typeface="+mn-lt"/>
                          <a:ea typeface="Calibri" panose="020F0502020204030204" pitchFamily="34" charset="0"/>
                        </a:rPr>
                        <a:t>Seeks feedback on specific onboarding events </a:t>
                      </a:r>
                    </a:p>
                  </a:txBody>
                  <a:tcPr/>
                </a:tc>
                <a:tc>
                  <a:txBody>
                    <a:bodyPr/>
                    <a:lstStyle/>
                    <a:p>
                      <a:pPr marL="118872" marR="0" lvl="0" indent="-118872" algn="l" defTabSz="640080" rtl="0" eaLnBrk="1" latinLnBrk="0" hangingPunct="1">
                        <a:lnSpc>
                          <a:spcPct val="107000"/>
                        </a:lnSpc>
                        <a:spcBef>
                          <a:spcPts val="0"/>
                        </a:spcBef>
                        <a:spcAft>
                          <a:spcPts val="500"/>
                        </a:spcAft>
                        <a:buClrTx/>
                        <a:buFont typeface="Arial" panose="020B0604020202020204" pitchFamily="34" charset="0"/>
                        <a:buChar char="•"/>
                      </a:pPr>
                      <a:r>
                        <a:rPr lang="en-US" sz="900" i="0" dirty="0">
                          <a:solidFill>
                            <a:schemeClr val="tx1"/>
                          </a:solidFill>
                          <a:effectLst/>
                          <a:latin typeface="+mn-lt"/>
                          <a:ea typeface="Calibri" panose="020F0502020204030204" pitchFamily="34" charset="0"/>
                        </a:rPr>
                        <a:t>Provides </a:t>
                      </a:r>
                      <a:r>
                        <a:rPr lang="en-US" sz="900" i="0" dirty="0" smtClean="0">
                          <a:solidFill>
                            <a:schemeClr val="tx1"/>
                          </a:solidFill>
                          <a:effectLst/>
                          <a:latin typeface="+mn-lt"/>
                          <a:ea typeface="Calibri" panose="020F0502020204030204" pitchFamily="34" charset="0"/>
                        </a:rPr>
                        <a:t>new-hire </a:t>
                      </a:r>
                      <a:r>
                        <a:rPr lang="en-US" sz="900" i="0" dirty="0">
                          <a:solidFill>
                            <a:schemeClr val="tx1"/>
                          </a:solidFill>
                          <a:effectLst/>
                          <a:latin typeface="+mn-lt"/>
                          <a:ea typeface="Calibri" panose="020F0502020204030204" pitchFamily="34" charset="0"/>
                        </a:rPr>
                        <a:t>feedback on specific onboarding </a:t>
                      </a:r>
                      <a:r>
                        <a:rPr lang="en-US" sz="900" i="0" dirty="0" smtClean="0">
                          <a:solidFill>
                            <a:schemeClr val="tx1"/>
                          </a:solidFill>
                          <a:effectLst/>
                          <a:latin typeface="+mn-lt"/>
                          <a:ea typeface="Calibri" panose="020F0502020204030204" pitchFamily="34" charset="0"/>
                        </a:rPr>
                        <a:t>elements </a:t>
                      </a:r>
                      <a:endParaRPr lang="en-US" sz="900" i="0" dirty="0">
                        <a:solidFill>
                          <a:schemeClr val="tx1"/>
                        </a:solidFill>
                        <a:effectLst/>
                        <a:latin typeface="+mn-lt"/>
                        <a:ea typeface="Calibri" panose="020F0502020204030204" pitchFamily="34" charset="0"/>
                      </a:endParaRPr>
                    </a:p>
                    <a:p>
                      <a:pPr marL="118872" marR="0" lvl="0" indent="-118872" algn="l" defTabSz="640080" rtl="0" eaLnBrk="1" latinLnBrk="0" hangingPunct="1">
                        <a:lnSpc>
                          <a:spcPct val="107000"/>
                        </a:lnSpc>
                        <a:spcBef>
                          <a:spcPts val="0"/>
                        </a:spcBef>
                        <a:spcAft>
                          <a:spcPts val="500"/>
                        </a:spcAft>
                        <a:buClrTx/>
                        <a:buFont typeface="Arial" panose="020B0604020202020204" pitchFamily="34" charset="0"/>
                        <a:buChar char="•"/>
                      </a:pPr>
                      <a:r>
                        <a:rPr lang="en-US" sz="900" i="0" dirty="0">
                          <a:solidFill>
                            <a:schemeClr val="tx1"/>
                          </a:solidFill>
                          <a:effectLst/>
                          <a:latin typeface="+mn-lt"/>
                          <a:ea typeface="Calibri" panose="020F0502020204030204" pitchFamily="34" charset="0"/>
                        </a:rPr>
                        <a:t>Helps </a:t>
                      </a:r>
                      <a:r>
                        <a:rPr lang="en-US" sz="900" i="0" dirty="0" smtClean="0">
                          <a:solidFill>
                            <a:schemeClr val="tx1"/>
                          </a:solidFill>
                          <a:effectLst/>
                          <a:latin typeface="+mn-lt"/>
                          <a:ea typeface="Calibri" panose="020F0502020204030204" pitchFamily="34" charset="0"/>
                        </a:rPr>
                        <a:t>leaders </a:t>
                      </a:r>
                      <a:r>
                        <a:rPr lang="en-US" sz="900" i="0" dirty="0">
                          <a:solidFill>
                            <a:schemeClr val="tx1"/>
                          </a:solidFill>
                          <a:effectLst/>
                          <a:latin typeface="+mn-lt"/>
                          <a:ea typeface="Calibri" panose="020F0502020204030204" pitchFamily="34" charset="0"/>
                        </a:rPr>
                        <a:t>refine onboarding program to enhance </a:t>
                      </a:r>
                      <a:r>
                        <a:rPr lang="en-US" sz="900" i="0" dirty="0" smtClean="0">
                          <a:solidFill>
                            <a:schemeClr val="tx1"/>
                          </a:solidFill>
                          <a:effectLst/>
                          <a:latin typeface="+mn-lt"/>
                          <a:ea typeface="Calibri" panose="020F0502020204030204" pitchFamily="34" charset="0"/>
                        </a:rPr>
                        <a:t>new-hire engagement </a:t>
                      </a:r>
                      <a:endParaRPr lang="en-US" sz="900" i="0" dirty="0">
                        <a:solidFill>
                          <a:schemeClr val="tx1"/>
                        </a:solidFill>
                        <a:effectLst/>
                        <a:latin typeface="+mn-lt"/>
                        <a:ea typeface="Calibri" panose="020F0502020204030204" pitchFamily="34" charset="0"/>
                      </a:endParaRPr>
                    </a:p>
                  </a:txBody>
                  <a:tcPr/>
                </a:tc>
                <a:tc>
                  <a:txBody>
                    <a:bodyPr/>
                    <a:lstStyle/>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Yes </a:t>
                      </a:r>
                    </a:p>
                  </a:txBody>
                  <a:tcPr/>
                </a:tc>
                <a:tc>
                  <a:txBody>
                    <a:bodyPr/>
                    <a:lstStyle/>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No </a:t>
                      </a:r>
                    </a:p>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(See step </a:t>
                      </a:r>
                      <a:r>
                        <a:rPr lang="en-US" sz="900" i="0" dirty="0" smtClean="0">
                          <a:solidFill>
                            <a:schemeClr val="tx1"/>
                          </a:solidFill>
                          <a:effectLst/>
                          <a:latin typeface="+mn-lt"/>
                          <a:ea typeface="Calibri" panose="020F0502020204030204" pitchFamily="34" charset="0"/>
                        </a:rPr>
                        <a:t>3) </a:t>
                      </a:r>
                      <a:endParaRPr lang="en-US" sz="900" i="0" dirty="0">
                        <a:solidFill>
                          <a:schemeClr val="tx1"/>
                        </a:solidFill>
                        <a:effectLst/>
                        <a:latin typeface="+mn-lt"/>
                        <a:ea typeface="Calibri" panose="020F0502020204030204" pitchFamily="34" charset="0"/>
                      </a:endParaRPr>
                    </a:p>
                  </a:txBody>
                  <a:tcPr/>
                </a:tc>
              </a:tr>
              <a:tr h="307540">
                <a:tc>
                  <a:txBody>
                    <a:bodyPr/>
                    <a:lstStyle/>
                    <a:p>
                      <a:pPr marL="0" marR="0">
                        <a:lnSpc>
                          <a:spcPct val="107000"/>
                        </a:lnSpc>
                        <a:spcBef>
                          <a:spcPts val="0"/>
                        </a:spcBef>
                        <a:spcAft>
                          <a:spcPts val="0"/>
                        </a:spcAft>
                      </a:pPr>
                      <a:r>
                        <a:rPr lang="en-US" sz="900" b="0" i="0" dirty="0" smtClean="0">
                          <a:solidFill>
                            <a:schemeClr val="tx1"/>
                          </a:solidFill>
                          <a:effectLst/>
                          <a:latin typeface="+mn-lt"/>
                          <a:ea typeface="Calibri" panose="020F0502020204030204" pitchFamily="34" charset="0"/>
                        </a:rPr>
                        <a:t>Very limited </a:t>
                      </a:r>
                      <a:r>
                        <a:rPr lang="en-US" sz="900" b="0" i="0" dirty="0">
                          <a:solidFill>
                            <a:schemeClr val="tx1"/>
                          </a:solidFill>
                          <a:effectLst/>
                          <a:latin typeface="+mn-lt"/>
                          <a:ea typeface="Calibri" panose="020F0502020204030204" pitchFamily="34" charset="0"/>
                        </a:rPr>
                        <a:t>number of questions </a:t>
                      </a:r>
                    </a:p>
                  </a:txBody>
                  <a:tcPr/>
                </a:tc>
                <a:tc>
                  <a:txBody>
                    <a:bodyPr/>
                    <a:lstStyle/>
                    <a:p>
                      <a:pPr marL="118872" marR="0" lvl="0" indent="-118872" algn="l" defTabSz="640080" rtl="0" eaLnBrk="1" latinLnBrk="0" hangingPunct="1">
                        <a:lnSpc>
                          <a:spcPct val="107000"/>
                        </a:lnSpc>
                        <a:spcBef>
                          <a:spcPts val="0"/>
                        </a:spcBef>
                        <a:spcAft>
                          <a:spcPts val="500"/>
                        </a:spcAft>
                        <a:buClrTx/>
                        <a:buFont typeface="Arial" panose="020B0604020202020204" pitchFamily="34" charset="0"/>
                        <a:buChar char="•"/>
                      </a:pPr>
                      <a:r>
                        <a:rPr lang="en-US" sz="900" i="0" dirty="0">
                          <a:solidFill>
                            <a:schemeClr val="tx1"/>
                          </a:solidFill>
                          <a:effectLst/>
                          <a:latin typeface="+mn-lt"/>
                          <a:ea typeface="Calibri" panose="020F0502020204030204" pitchFamily="34" charset="0"/>
                        </a:rPr>
                        <a:t>Minimizes survey fatigue and increases response rate </a:t>
                      </a:r>
                    </a:p>
                    <a:p>
                      <a:pPr marL="118872" marR="0" lvl="0" indent="-118872" algn="l" defTabSz="640080" rtl="0" eaLnBrk="1" latinLnBrk="0" hangingPunct="1">
                        <a:lnSpc>
                          <a:spcPct val="107000"/>
                        </a:lnSpc>
                        <a:spcBef>
                          <a:spcPts val="0"/>
                        </a:spcBef>
                        <a:spcAft>
                          <a:spcPts val="500"/>
                        </a:spcAft>
                        <a:buClrTx/>
                        <a:buFont typeface="Arial" panose="020B0604020202020204" pitchFamily="34" charset="0"/>
                        <a:buChar char="•"/>
                      </a:pPr>
                      <a:r>
                        <a:rPr lang="en-US" sz="900" i="0" dirty="0" smtClean="0">
                          <a:solidFill>
                            <a:schemeClr val="tx1"/>
                          </a:solidFill>
                          <a:effectLst/>
                          <a:latin typeface="+mn-lt"/>
                          <a:ea typeface="Calibri" panose="020F0502020204030204" pitchFamily="34" charset="0"/>
                        </a:rPr>
                        <a:t>Requires less</a:t>
                      </a:r>
                      <a:r>
                        <a:rPr lang="en-US" sz="900" i="0" baseline="0" dirty="0" smtClean="0">
                          <a:solidFill>
                            <a:schemeClr val="tx1"/>
                          </a:solidFill>
                          <a:effectLst/>
                          <a:latin typeface="+mn-lt"/>
                          <a:ea typeface="Calibri" panose="020F0502020204030204" pitchFamily="34" charset="0"/>
                        </a:rPr>
                        <a:t> than 10 minutes to complete</a:t>
                      </a:r>
                      <a:endParaRPr lang="en-US" sz="900" i="0" dirty="0">
                        <a:solidFill>
                          <a:schemeClr val="tx1"/>
                        </a:solidFill>
                        <a:effectLst/>
                        <a:latin typeface="+mn-lt"/>
                        <a:ea typeface="Calibri" panose="020F0502020204030204" pitchFamily="34" charset="0"/>
                      </a:endParaRPr>
                    </a:p>
                  </a:txBody>
                  <a:tcPr/>
                </a:tc>
                <a:tc>
                  <a:txBody>
                    <a:bodyPr/>
                    <a:lstStyle/>
                    <a:p>
                      <a:pPr marL="0" marR="0">
                        <a:lnSpc>
                          <a:spcPct val="107000"/>
                        </a:lnSpc>
                        <a:spcBef>
                          <a:spcPts val="0"/>
                        </a:spcBef>
                        <a:spcAft>
                          <a:spcPts val="0"/>
                        </a:spcAft>
                      </a:pPr>
                      <a:r>
                        <a:rPr lang="en-US" sz="900" i="0">
                          <a:solidFill>
                            <a:schemeClr val="tx1"/>
                          </a:solidFill>
                          <a:effectLst/>
                          <a:latin typeface="+mn-lt"/>
                          <a:ea typeface="Calibri" panose="020F0502020204030204" pitchFamily="34" charset="0"/>
                        </a:rPr>
                        <a:t>Yes </a:t>
                      </a:r>
                    </a:p>
                  </a:txBody>
                  <a:tcPr/>
                </a:tc>
                <a:tc>
                  <a:txBody>
                    <a:bodyPr/>
                    <a:lstStyle/>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No </a:t>
                      </a:r>
                    </a:p>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(See step </a:t>
                      </a:r>
                      <a:r>
                        <a:rPr lang="en-US" sz="900" i="0" dirty="0" smtClean="0">
                          <a:solidFill>
                            <a:schemeClr val="tx1"/>
                          </a:solidFill>
                          <a:effectLst/>
                          <a:latin typeface="+mn-lt"/>
                          <a:ea typeface="Calibri" panose="020F0502020204030204" pitchFamily="34" charset="0"/>
                        </a:rPr>
                        <a:t>4) </a:t>
                      </a:r>
                      <a:endParaRPr lang="en-US" sz="900" i="0" dirty="0">
                        <a:solidFill>
                          <a:schemeClr val="tx1"/>
                        </a:solidFill>
                        <a:effectLst/>
                        <a:latin typeface="+mn-lt"/>
                        <a:ea typeface="Calibri" panose="020F0502020204030204" pitchFamily="34" charset="0"/>
                      </a:endParaRPr>
                    </a:p>
                  </a:txBody>
                  <a:tcPr/>
                </a:tc>
              </a:tr>
              <a:tr h="416260">
                <a:tc>
                  <a:txBody>
                    <a:bodyPr/>
                    <a:lstStyle/>
                    <a:p>
                      <a:pPr marL="0" marR="0">
                        <a:lnSpc>
                          <a:spcPct val="107000"/>
                        </a:lnSpc>
                        <a:spcBef>
                          <a:spcPts val="0"/>
                        </a:spcBef>
                        <a:spcAft>
                          <a:spcPts val="0"/>
                        </a:spcAft>
                      </a:pPr>
                      <a:r>
                        <a:rPr lang="en-US" sz="900" b="0" i="0" dirty="0">
                          <a:solidFill>
                            <a:schemeClr val="tx1"/>
                          </a:solidFill>
                          <a:effectLst/>
                          <a:latin typeface="+mn-lt"/>
                          <a:ea typeface="Calibri" panose="020F0502020204030204" pitchFamily="34" charset="0"/>
                        </a:rPr>
                        <a:t>Questions phrased for Likert Scale responses </a:t>
                      </a:r>
                    </a:p>
                  </a:txBody>
                  <a:tcPr/>
                </a:tc>
                <a:tc>
                  <a:txBody>
                    <a:bodyPr/>
                    <a:lstStyle/>
                    <a:p>
                      <a:pPr marL="118872" marR="0" lvl="0" indent="-118872" algn="l" defTabSz="640080" rtl="0" eaLnBrk="1" latinLnBrk="0" hangingPunct="1">
                        <a:lnSpc>
                          <a:spcPct val="107000"/>
                        </a:lnSpc>
                        <a:spcBef>
                          <a:spcPts val="0"/>
                        </a:spcBef>
                        <a:spcAft>
                          <a:spcPts val="500"/>
                        </a:spcAft>
                        <a:buClrTx/>
                        <a:buFont typeface="Arial" panose="020B0604020202020204" pitchFamily="34" charset="0"/>
                        <a:buChar char="•"/>
                      </a:pPr>
                      <a:r>
                        <a:rPr lang="en-US" sz="900" i="0" dirty="0">
                          <a:solidFill>
                            <a:schemeClr val="tx1"/>
                          </a:solidFill>
                          <a:effectLst/>
                          <a:latin typeface="+mn-lt"/>
                          <a:ea typeface="Calibri" panose="020F0502020204030204" pitchFamily="34" charset="0"/>
                        </a:rPr>
                        <a:t>Ensures </a:t>
                      </a:r>
                      <a:r>
                        <a:rPr lang="en-US" sz="900" i="0" dirty="0" smtClean="0">
                          <a:solidFill>
                            <a:schemeClr val="tx1"/>
                          </a:solidFill>
                          <a:effectLst/>
                          <a:latin typeface="+mn-lt"/>
                          <a:ea typeface="Calibri" panose="020F0502020204030204" pitchFamily="34" charset="0"/>
                        </a:rPr>
                        <a:t>responses are written as all positive (or negative)</a:t>
                      </a:r>
                      <a:r>
                        <a:rPr lang="en-US" sz="900" i="0" baseline="0" dirty="0" smtClean="0">
                          <a:solidFill>
                            <a:schemeClr val="tx1"/>
                          </a:solidFill>
                          <a:effectLst/>
                          <a:latin typeface="+mn-lt"/>
                          <a:ea typeface="Calibri" panose="020F0502020204030204" pitchFamily="34" charset="0"/>
                        </a:rPr>
                        <a:t> statements </a:t>
                      </a:r>
                    </a:p>
                    <a:p>
                      <a:pPr marL="118872" marR="0" lvl="0" indent="-118872" algn="l" defTabSz="640080" rtl="0" eaLnBrk="1" latinLnBrk="0" hangingPunct="1">
                        <a:lnSpc>
                          <a:spcPct val="107000"/>
                        </a:lnSpc>
                        <a:spcBef>
                          <a:spcPts val="0"/>
                        </a:spcBef>
                        <a:spcAft>
                          <a:spcPts val="500"/>
                        </a:spcAft>
                        <a:buClrTx/>
                        <a:buFont typeface="Arial" panose="020B0604020202020204" pitchFamily="34" charset="0"/>
                        <a:buChar char="•"/>
                      </a:pPr>
                      <a:r>
                        <a:rPr lang="en-US" sz="900" i="0" dirty="0" smtClean="0">
                          <a:solidFill>
                            <a:schemeClr val="tx1"/>
                          </a:solidFill>
                          <a:effectLst/>
                          <a:latin typeface="+mn-lt"/>
                          <a:ea typeface="Calibri" panose="020F0502020204030204" pitchFamily="34" charset="0"/>
                        </a:rPr>
                        <a:t>Uses the same </a:t>
                      </a:r>
                      <a:r>
                        <a:rPr lang="en-US" sz="900" i="0" dirty="0">
                          <a:solidFill>
                            <a:schemeClr val="tx1"/>
                          </a:solidFill>
                          <a:effectLst/>
                          <a:latin typeface="+mn-lt"/>
                          <a:ea typeface="Calibri" panose="020F0502020204030204" pitchFamily="34" charset="0"/>
                        </a:rPr>
                        <a:t>answer scale </a:t>
                      </a:r>
                      <a:r>
                        <a:rPr lang="en-US" sz="900" i="0" dirty="0" smtClean="0">
                          <a:solidFill>
                            <a:schemeClr val="tx1"/>
                          </a:solidFill>
                          <a:effectLst/>
                          <a:latin typeface="+mn-lt"/>
                          <a:ea typeface="Calibri" panose="020F0502020204030204" pitchFamily="34" charset="0"/>
                        </a:rPr>
                        <a:t>so data can </a:t>
                      </a:r>
                      <a:r>
                        <a:rPr lang="en-US" sz="900" i="0" dirty="0">
                          <a:solidFill>
                            <a:schemeClr val="tx1"/>
                          </a:solidFill>
                          <a:effectLst/>
                          <a:latin typeface="+mn-lt"/>
                          <a:ea typeface="Calibri" panose="020F0502020204030204" pitchFamily="34" charset="0"/>
                        </a:rPr>
                        <a:t>be easily compared </a:t>
                      </a:r>
                    </a:p>
                  </a:txBody>
                  <a:tcPr/>
                </a:tc>
                <a:tc>
                  <a:txBody>
                    <a:bodyPr/>
                    <a:lstStyle/>
                    <a:p>
                      <a:pPr marL="0" marR="0">
                        <a:lnSpc>
                          <a:spcPct val="107000"/>
                        </a:lnSpc>
                        <a:spcBef>
                          <a:spcPts val="0"/>
                        </a:spcBef>
                        <a:spcAft>
                          <a:spcPts val="0"/>
                        </a:spcAft>
                      </a:pPr>
                      <a:r>
                        <a:rPr lang="en-US" sz="900" i="0">
                          <a:solidFill>
                            <a:schemeClr val="tx1"/>
                          </a:solidFill>
                          <a:effectLst/>
                          <a:latin typeface="+mn-lt"/>
                          <a:ea typeface="Calibri" panose="020F0502020204030204" pitchFamily="34" charset="0"/>
                        </a:rPr>
                        <a:t>Yes </a:t>
                      </a:r>
                    </a:p>
                  </a:txBody>
                  <a:tcPr/>
                </a:tc>
                <a:tc>
                  <a:txBody>
                    <a:bodyPr/>
                    <a:lstStyle/>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No </a:t>
                      </a:r>
                    </a:p>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(See step </a:t>
                      </a:r>
                      <a:r>
                        <a:rPr lang="en-US" sz="900" i="0" dirty="0" smtClean="0">
                          <a:solidFill>
                            <a:schemeClr val="tx1"/>
                          </a:solidFill>
                          <a:effectLst/>
                          <a:latin typeface="+mn-lt"/>
                          <a:ea typeface="Calibri" panose="020F0502020204030204" pitchFamily="34" charset="0"/>
                        </a:rPr>
                        <a:t>5) </a:t>
                      </a:r>
                      <a:endParaRPr lang="en-US" sz="900" i="0" dirty="0">
                        <a:solidFill>
                          <a:schemeClr val="tx1"/>
                        </a:solidFill>
                        <a:effectLst/>
                        <a:latin typeface="+mn-lt"/>
                        <a:ea typeface="Calibri" panose="020F0502020204030204" pitchFamily="34" charset="0"/>
                      </a:endParaRPr>
                    </a:p>
                  </a:txBody>
                  <a:tcPr/>
                </a:tc>
              </a:tr>
              <a:tr h="542025">
                <a:tc>
                  <a:txBody>
                    <a:bodyPr/>
                    <a:lstStyle/>
                    <a:p>
                      <a:pPr marL="0" marR="0">
                        <a:lnSpc>
                          <a:spcPct val="107000"/>
                        </a:lnSpc>
                        <a:spcBef>
                          <a:spcPts val="0"/>
                        </a:spcBef>
                        <a:spcAft>
                          <a:spcPts val="0"/>
                        </a:spcAft>
                      </a:pPr>
                      <a:r>
                        <a:rPr lang="en-US" sz="900" b="0" i="0" dirty="0">
                          <a:solidFill>
                            <a:schemeClr val="tx1"/>
                          </a:solidFill>
                          <a:effectLst/>
                          <a:latin typeface="+mn-lt"/>
                          <a:ea typeface="Calibri" panose="020F0502020204030204" pitchFamily="34" charset="0"/>
                        </a:rPr>
                        <a:t>Captures </a:t>
                      </a:r>
                      <a:endParaRPr lang="en-US" sz="900" b="0" i="0" dirty="0" smtClean="0">
                        <a:solidFill>
                          <a:schemeClr val="tx1"/>
                        </a:solidFill>
                        <a:effectLst/>
                        <a:latin typeface="+mn-lt"/>
                        <a:ea typeface="Calibri" panose="020F0502020204030204" pitchFamily="34" charset="0"/>
                      </a:endParaRPr>
                    </a:p>
                    <a:p>
                      <a:pPr marL="0" marR="0">
                        <a:lnSpc>
                          <a:spcPct val="107000"/>
                        </a:lnSpc>
                        <a:spcBef>
                          <a:spcPts val="0"/>
                        </a:spcBef>
                        <a:spcAft>
                          <a:spcPts val="0"/>
                        </a:spcAft>
                      </a:pPr>
                      <a:r>
                        <a:rPr lang="en-US" sz="900" b="0" i="0" dirty="0" smtClean="0">
                          <a:solidFill>
                            <a:schemeClr val="tx1"/>
                          </a:solidFill>
                          <a:effectLst/>
                          <a:latin typeface="+mn-lt"/>
                          <a:ea typeface="Calibri" panose="020F0502020204030204" pitchFamily="34" charset="0"/>
                        </a:rPr>
                        <a:t>longitudinal </a:t>
                      </a:r>
                      <a:r>
                        <a:rPr lang="en-US" sz="900" b="0" i="0" dirty="0">
                          <a:solidFill>
                            <a:schemeClr val="tx1"/>
                          </a:solidFill>
                          <a:effectLst/>
                          <a:latin typeface="+mn-lt"/>
                          <a:ea typeface="Calibri" panose="020F0502020204030204" pitchFamily="34" charset="0"/>
                        </a:rPr>
                        <a:t>data </a:t>
                      </a:r>
                    </a:p>
                  </a:txBody>
                  <a:tcPr/>
                </a:tc>
                <a:tc>
                  <a:txBody>
                    <a:bodyPr/>
                    <a:lstStyle/>
                    <a:p>
                      <a:pPr marL="118872" marR="0" lvl="0" indent="-118872" algn="l" defTabSz="640080" rtl="0" eaLnBrk="1" latinLnBrk="0" hangingPunct="1">
                        <a:lnSpc>
                          <a:spcPct val="107000"/>
                        </a:lnSpc>
                        <a:spcBef>
                          <a:spcPts val="0"/>
                        </a:spcBef>
                        <a:spcAft>
                          <a:spcPts val="500"/>
                        </a:spcAft>
                        <a:buClrTx/>
                        <a:buFont typeface="Arial" panose="020B0604020202020204" pitchFamily="34" charset="0"/>
                        <a:buChar char="•"/>
                      </a:pPr>
                      <a:r>
                        <a:rPr lang="en-US" sz="900" i="0" dirty="0">
                          <a:solidFill>
                            <a:schemeClr val="tx1"/>
                          </a:solidFill>
                          <a:effectLst/>
                          <a:latin typeface="+mn-lt"/>
                          <a:ea typeface="Calibri" panose="020F0502020204030204" pitchFamily="34" charset="0"/>
                        </a:rPr>
                        <a:t>Pinpoints </a:t>
                      </a:r>
                      <a:r>
                        <a:rPr lang="en-US" sz="900" i="0" dirty="0" smtClean="0">
                          <a:solidFill>
                            <a:schemeClr val="tx1"/>
                          </a:solidFill>
                          <a:effectLst/>
                          <a:latin typeface="+mn-lt"/>
                          <a:ea typeface="Calibri" panose="020F0502020204030204" pitchFamily="34" charset="0"/>
                        </a:rPr>
                        <a:t>tenure</a:t>
                      </a:r>
                      <a:r>
                        <a:rPr lang="en-US" sz="900" i="0" baseline="0" dirty="0" smtClean="0">
                          <a:solidFill>
                            <a:schemeClr val="tx1"/>
                          </a:solidFill>
                          <a:effectLst/>
                          <a:latin typeface="+mn-lt"/>
                          <a:ea typeface="Calibri" panose="020F0502020204030204" pitchFamily="34" charset="0"/>
                        </a:rPr>
                        <a:t> </a:t>
                      </a:r>
                      <a:r>
                        <a:rPr lang="en-US" sz="900" i="0" dirty="0" smtClean="0">
                          <a:solidFill>
                            <a:schemeClr val="tx1"/>
                          </a:solidFill>
                          <a:effectLst/>
                          <a:latin typeface="+mn-lt"/>
                          <a:ea typeface="Calibri" panose="020F0502020204030204" pitchFamily="34" charset="0"/>
                        </a:rPr>
                        <a:t>when </a:t>
                      </a:r>
                      <a:r>
                        <a:rPr lang="en-US" sz="900" i="0" dirty="0">
                          <a:solidFill>
                            <a:schemeClr val="tx1"/>
                          </a:solidFill>
                          <a:effectLst/>
                          <a:latin typeface="+mn-lt"/>
                          <a:ea typeface="Calibri" panose="020F0502020204030204" pitchFamily="34" charset="0"/>
                        </a:rPr>
                        <a:t>new hires </a:t>
                      </a:r>
                      <a:r>
                        <a:rPr lang="en-US" sz="900" i="0" dirty="0" smtClean="0">
                          <a:solidFill>
                            <a:schemeClr val="tx1"/>
                          </a:solidFill>
                          <a:effectLst/>
                          <a:latin typeface="+mn-lt"/>
                          <a:ea typeface="Calibri" panose="020F0502020204030204" pitchFamily="34" charset="0"/>
                        </a:rPr>
                        <a:t>are at </a:t>
                      </a:r>
                      <a:r>
                        <a:rPr lang="en-US" sz="900" i="0" dirty="0">
                          <a:solidFill>
                            <a:schemeClr val="tx1"/>
                          </a:solidFill>
                          <a:effectLst/>
                          <a:latin typeface="+mn-lt"/>
                          <a:ea typeface="Calibri" panose="020F0502020204030204" pitchFamily="34" charset="0"/>
                        </a:rPr>
                        <a:t>greatest risk of becoming disengaged </a:t>
                      </a:r>
                    </a:p>
                    <a:p>
                      <a:pPr marL="118872" marR="0" lvl="0" indent="-118872" algn="l" defTabSz="640080" rtl="0" eaLnBrk="1" latinLnBrk="0" hangingPunct="1">
                        <a:lnSpc>
                          <a:spcPct val="107000"/>
                        </a:lnSpc>
                        <a:spcBef>
                          <a:spcPts val="0"/>
                        </a:spcBef>
                        <a:spcAft>
                          <a:spcPts val="500"/>
                        </a:spcAft>
                        <a:buClrTx/>
                        <a:buFont typeface="Arial" panose="020B0604020202020204" pitchFamily="34" charset="0"/>
                        <a:buChar char="•"/>
                      </a:pPr>
                      <a:r>
                        <a:rPr lang="en-US" sz="900" i="0" dirty="0" smtClean="0">
                          <a:solidFill>
                            <a:schemeClr val="tx1"/>
                          </a:solidFill>
                          <a:effectLst/>
                          <a:latin typeface="+mn-lt"/>
                          <a:ea typeface="Calibri" panose="020F0502020204030204" pitchFamily="34" charset="0"/>
                        </a:rPr>
                        <a:t>Links new-hire</a:t>
                      </a:r>
                      <a:r>
                        <a:rPr lang="en-US" sz="900" i="0" baseline="0" dirty="0" smtClean="0">
                          <a:solidFill>
                            <a:schemeClr val="tx1"/>
                          </a:solidFill>
                          <a:effectLst/>
                          <a:latin typeface="+mn-lt"/>
                          <a:ea typeface="Calibri" panose="020F0502020204030204" pitchFamily="34" charset="0"/>
                        </a:rPr>
                        <a:t> engagement to </a:t>
                      </a:r>
                      <a:r>
                        <a:rPr lang="en-US" sz="900" i="0" dirty="0" smtClean="0">
                          <a:solidFill>
                            <a:schemeClr val="tx1"/>
                          </a:solidFill>
                          <a:effectLst/>
                          <a:latin typeface="+mn-lt"/>
                          <a:ea typeface="Calibri" panose="020F0502020204030204" pitchFamily="34" charset="0"/>
                        </a:rPr>
                        <a:t>timing </a:t>
                      </a:r>
                      <a:r>
                        <a:rPr lang="en-US" sz="900" i="0" dirty="0">
                          <a:solidFill>
                            <a:schemeClr val="tx1"/>
                          </a:solidFill>
                          <a:effectLst/>
                          <a:latin typeface="+mn-lt"/>
                          <a:ea typeface="Calibri" panose="020F0502020204030204" pitchFamily="34" charset="0"/>
                        </a:rPr>
                        <a:t>of </a:t>
                      </a:r>
                      <a:r>
                        <a:rPr lang="en-US" sz="900" i="0" dirty="0" smtClean="0">
                          <a:solidFill>
                            <a:schemeClr val="tx1"/>
                          </a:solidFill>
                          <a:effectLst/>
                          <a:latin typeface="+mn-lt"/>
                          <a:ea typeface="Calibri" panose="020F0502020204030204" pitchFamily="34" charset="0"/>
                        </a:rPr>
                        <a:t>specific onboarding elements to facilitate</a:t>
                      </a:r>
                      <a:r>
                        <a:rPr lang="en-US" sz="900" i="0" baseline="0" dirty="0" smtClean="0">
                          <a:solidFill>
                            <a:schemeClr val="tx1"/>
                          </a:solidFill>
                          <a:effectLst/>
                          <a:latin typeface="+mn-lt"/>
                          <a:ea typeface="Calibri" panose="020F0502020204030204" pitchFamily="34" charset="0"/>
                        </a:rPr>
                        <a:t> program improvement</a:t>
                      </a:r>
                      <a:endParaRPr lang="en-US" sz="900" i="0" dirty="0">
                        <a:solidFill>
                          <a:schemeClr val="tx1"/>
                        </a:solidFill>
                        <a:effectLst/>
                        <a:latin typeface="+mn-lt"/>
                        <a:ea typeface="Calibri" panose="020F0502020204030204" pitchFamily="34" charset="0"/>
                      </a:endParaRPr>
                    </a:p>
                  </a:txBody>
                  <a:tcPr/>
                </a:tc>
                <a:tc>
                  <a:txBody>
                    <a:bodyPr/>
                    <a:lstStyle/>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Yes </a:t>
                      </a:r>
                    </a:p>
                  </a:txBody>
                  <a:tcPr/>
                </a:tc>
                <a:tc>
                  <a:txBody>
                    <a:bodyPr/>
                    <a:lstStyle/>
                    <a:p>
                      <a:pPr marL="0" marR="0">
                        <a:lnSpc>
                          <a:spcPct val="107000"/>
                        </a:lnSpc>
                        <a:spcBef>
                          <a:spcPts val="0"/>
                        </a:spcBef>
                        <a:spcAft>
                          <a:spcPts val="0"/>
                        </a:spcAft>
                      </a:pPr>
                      <a:r>
                        <a:rPr lang="en-US" sz="900" i="0" dirty="0">
                          <a:solidFill>
                            <a:schemeClr val="tx1"/>
                          </a:solidFill>
                          <a:effectLst/>
                          <a:latin typeface="+mn-lt"/>
                          <a:ea typeface="Calibri" panose="020F0502020204030204" pitchFamily="34" charset="0"/>
                        </a:rPr>
                        <a:t>No </a:t>
                      </a:r>
                      <a:endParaRPr lang="en-US" sz="900" i="0" dirty="0" smtClean="0">
                        <a:solidFill>
                          <a:schemeClr val="tx1"/>
                        </a:solidFill>
                        <a:effectLst/>
                        <a:latin typeface="+mn-lt"/>
                        <a:ea typeface="Calibri" panose="020F0502020204030204" pitchFamily="34" charset="0"/>
                      </a:endParaRPr>
                    </a:p>
                    <a:p>
                      <a:pPr marL="0" marR="0" lvl="0" indent="0" algn="l" defTabSz="640080" rtl="0" eaLnBrk="1" fontAlgn="auto" latinLnBrk="0" hangingPunct="1">
                        <a:lnSpc>
                          <a:spcPct val="107000"/>
                        </a:lnSpc>
                        <a:spcBef>
                          <a:spcPts val="0"/>
                        </a:spcBef>
                        <a:spcAft>
                          <a:spcPts val="0"/>
                        </a:spcAft>
                        <a:buClrTx/>
                        <a:buSzTx/>
                        <a:buFontTx/>
                        <a:buNone/>
                        <a:tabLst/>
                        <a:defRPr/>
                      </a:pPr>
                      <a:r>
                        <a:rPr lang="en-US" sz="900" i="0" dirty="0" smtClean="0">
                          <a:solidFill>
                            <a:schemeClr val="tx1"/>
                          </a:solidFill>
                          <a:effectLst/>
                          <a:latin typeface="+mn-lt"/>
                          <a:ea typeface="Calibri" panose="020F0502020204030204" pitchFamily="34" charset="0"/>
                        </a:rPr>
                        <a:t>(See step 6)</a:t>
                      </a:r>
                    </a:p>
                  </a:txBody>
                  <a:tcPr/>
                </a:tc>
              </a:tr>
            </a:tbl>
          </a:graphicData>
        </a:graphic>
      </p:graphicFrame>
      <p:sp>
        <p:nvSpPr>
          <p:cNvPr id="15" name="TextBox 14"/>
          <p:cNvSpPr txBox="1"/>
          <p:nvPr/>
        </p:nvSpPr>
        <p:spPr bwMode="gray">
          <a:xfrm>
            <a:off x="704056" y="4075951"/>
            <a:ext cx="4601256" cy="169277"/>
          </a:xfrm>
          <a:prstGeom prst="rect">
            <a:avLst/>
          </a:prstGeom>
          <a:noFill/>
        </p:spPr>
        <p:txBody>
          <a:bodyPr wrap="square" lIns="0" tIns="0" rIns="0" bIns="0" rtlCol="0">
            <a:spAutoFit/>
          </a:bodyPr>
          <a:lstStyle/>
          <a:p>
            <a:pPr defTabSz="640080">
              <a:spcBef>
                <a:spcPts val="500"/>
              </a:spcBef>
            </a:pPr>
            <a:r>
              <a:rPr lang="en-US" sz="1100" b="1" dirty="0" smtClean="0"/>
              <a:t>Ten Tips for Building a Useful New-Hire Onboarding Survey</a:t>
            </a:r>
          </a:p>
        </p:txBody>
      </p:sp>
    </p:spTree>
    <p:extLst>
      <p:ext uri="{BB962C8B-B14F-4D97-AF65-F5344CB8AC3E}">
        <p14:creationId xmlns:p14="http://schemas.microsoft.com/office/powerpoint/2010/main" val="629184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a:xfrm>
            <a:off x="457611" y="1135856"/>
            <a:ext cx="6858000" cy="230832"/>
          </a:xfrm>
        </p:spPr>
        <p:txBody>
          <a:bodyPr/>
          <a:lstStyle/>
          <a:p>
            <a:r>
              <a:rPr lang="en-US" dirty="0"/>
              <a:t>Tool 12: Tip-Sheet for New-Hire Onboarding Survey </a:t>
            </a:r>
          </a:p>
        </p:txBody>
      </p:sp>
      <p:sp>
        <p:nvSpPr>
          <p:cNvPr id="3" name="Text Placeholder 2"/>
          <p:cNvSpPr>
            <a:spLocks noGrp="1"/>
          </p:cNvSpPr>
          <p:nvPr>
            <p:ph type="body" sz="quarter" idx="29"/>
          </p:nvPr>
        </p:nvSpPr>
        <p:spPr/>
        <p:txBody>
          <a:bodyPr/>
          <a:lstStyle/>
          <a:p>
            <a:endParaRPr lang="en-US"/>
          </a:p>
        </p:txBody>
      </p:sp>
      <p:sp>
        <p:nvSpPr>
          <p:cNvPr id="7" name="Text Placeholder 6"/>
          <p:cNvSpPr>
            <a:spLocks noGrp="1"/>
          </p:cNvSpPr>
          <p:nvPr>
            <p:ph type="body" sz="quarter" idx="43"/>
          </p:nvPr>
        </p:nvSpPr>
        <p:spPr>
          <a:xfrm>
            <a:off x="5578923" y="9388438"/>
            <a:ext cx="1714911" cy="153888"/>
          </a:xfrm>
        </p:spPr>
        <p:txBody>
          <a:bodyPr/>
          <a:lstStyle/>
          <a:p>
            <a:r>
              <a:rPr lang="en-US" dirty="0"/>
              <a:t>Source: Physician Executive Council interviews and analysis</a:t>
            </a:r>
            <a:r>
              <a:rPr lang="en-US" dirty="0" smtClean="0"/>
              <a:t>.</a:t>
            </a:r>
            <a:endParaRPr lang="en-US" dirty="0"/>
          </a:p>
        </p:txBody>
      </p:sp>
      <p:sp>
        <p:nvSpPr>
          <p:cNvPr id="9" name="Title 8"/>
          <p:cNvSpPr>
            <a:spLocks noGrp="1"/>
          </p:cNvSpPr>
          <p:nvPr>
            <p:ph type="title"/>
          </p:nvPr>
        </p:nvSpPr>
        <p:spPr/>
        <p:txBody>
          <a:bodyPr/>
          <a:lstStyle/>
          <a:p>
            <a:endParaRPr lang="en-US"/>
          </a:p>
        </p:txBody>
      </p:sp>
      <p:sp>
        <p:nvSpPr>
          <p:cNvPr id="29" name="TextBox 28"/>
          <p:cNvSpPr txBox="1"/>
          <p:nvPr/>
        </p:nvSpPr>
        <p:spPr bwMode="gray">
          <a:xfrm>
            <a:off x="933538" y="7380366"/>
            <a:ext cx="4674809" cy="1764586"/>
          </a:xfrm>
          <a:prstGeom prst="rect">
            <a:avLst/>
          </a:prstGeom>
          <a:noFill/>
        </p:spPr>
        <p:txBody>
          <a:bodyPr vert="horz" wrap="square" lIns="0" tIns="0" rIns="0" bIns="0" rtlCol="0">
            <a:spAutoFit/>
          </a:bodyPr>
          <a:lstStyle/>
          <a:p>
            <a:pPr>
              <a:spcAft>
                <a:spcPts val="300"/>
              </a:spcAft>
            </a:pPr>
            <a:r>
              <a:rPr lang="en-US" sz="1000" b="1" dirty="0" smtClean="0"/>
              <a:t>Frame </a:t>
            </a:r>
            <a:r>
              <a:rPr lang="en-US" sz="1000" b="1" dirty="0"/>
              <a:t>questions for Likert </a:t>
            </a:r>
            <a:r>
              <a:rPr lang="en-US" sz="1000" b="1" dirty="0" smtClean="0"/>
              <a:t>Scale </a:t>
            </a:r>
            <a:r>
              <a:rPr lang="en-US" sz="1000" b="1" dirty="0"/>
              <a:t>responses</a:t>
            </a:r>
            <a:endParaRPr lang="en-US" sz="1000" dirty="0"/>
          </a:p>
          <a:p>
            <a:pPr marL="118872" indent="-118872">
              <a:spcBef>
                <a:spcPts val="500"/>
              </a:spcBef>
              <a:spcAft>
                <a:spcPts val="300"/>
              </a:spcAft>
              <a:buFont typeface="Arial" panose="020B0604020202020204" pitchFamily="34" charset="0"/>
              <a:buChar char="•"/>
            </a:pPr>
            <a:r>
              <a:rPr lang="en-US" sz="900" dirty="0"/>
              <a:t>Frame survey questions so they can be answered with the same answer </a:t>
            </a:r>
            <a:r>
              <a:rPr lang="en-US" sz="900" dirty="0" smtClean="0"/>
              <a:t>scale</a:t>
            </a:r>
          </a:p>
          <a:p>
            <a:pPr marL="118872" indent="-118872">
              <a:spcBef>
                <a:spcPts val="500"/>
              </a:spcBef>
              <a:spcAft>
                <a:spcPts val="300"/>
              </a:spcAft>
              <a:buFont typeface="Arial" panose="020B0604020202020204" pitchFamily="34" charset="0"/>
              <a:buChar char="•"/>
            </a:pPr>
            <a:r>
              <a:rPr lang="en-US" sz="900" dirty="0" smtClean="0"/>
              <a:t>This </a:t>
            </a:r>
            <a:r>
              <a:rPr lang="en-US" sz="900" dirty="0"/>
              <a:t>means </a:t>
            </a:r>
            <a:r>
              <a:rPr lang="en-US" sz="900" dirty="0" smtClean="0"/>
              <a:t>questions are all </a:t>
            </a:r>
            <a:r>
              <a:rPr lang="en-US" sz="900" dirty="0"/>
              <a:t>consistently written as </a:t>
            </a:r>
            <a:r>
              <a:rPr lang="en-US" sz="900" dirty="0" smtClean="0"/>
              <a:t>positive </a:t>
            </a:r>
            <a:r>
              <a:rPr lang="en-US" sz="900" dirty="0"/>
              <a:t>(or all negative) </a:t>
            </a:r>
            <a:r>
              <a:rPr lang="en-US" sz="900" dirty="0" smtClean="0"/>
              <a:t>statements</a:t>
            </a:r>
          </a:p>
          <a:p>
            <a:pPr marL="118872" indent="-118872">
              <a:spcBef>
                <a:spcPts val="500"/>
              </a:spcBef>
              <a:spcAft>
                <a:spcPts val="300"/>
              </a:spcAft>
              <a:buFont typeface="Arial" panose="020B0604020202020204" pitchFamily="34" charset="0"/>
              <a:buChar char="•"/>
            </a:pPr>
            <a:r>
              <a:rPr lang="en-US" sz="900" dirty="0" smtClean="0"/>
              <a:t>Use </a:t>
            </a:r>
            <a:r>
              <a:rPr lang="en-US" sz="900" dirty="0"/>
              <a:t>identical language when describing identical </a:t>
            </a:r>
            <a:r>
              <a:rPr lang="en-US" sz="900" dirty="0" smtClean="0"/>
              <a:t>concepts</a:t>
            </a:r>
            <a:endParaRPr lang="en-US" sz="900" dirty="0"/>
          </a:p>
          <a:p>
            <a:pPr marL="118872" indent="-118872">
              <a:spcBef>
                <a:spcPts val="500"/>
              </a:spcBef>
              <a:spcAft>
                <a:spcPts val="300"/>
              </a:spcAft>
              <a:buFont typeface="Arial" panose="020B0604020202020204" pitchFamily="34" charset="0"/>
              <a:buChar char="•"/>
              <a:tabLst>
                <a:tab pos="168275" algn="l"/>
              </a:tabLst>
            </a:pPr>
            <a:r>
              <a:rPr lang="en-US" sz="900" dirty="0" smtClean="0"/>
              <a:t>Example </a:t>
            </a:r>
            <a:r>
              <a:rPr lang="en-US" sz="900" dirty="0"/>
              <a:t>e</a:t>
            </a:r>
            <a:r>
              <a:rPr lang="en-US" sz="900" dirty="0" smtClean="0"/>
              <a:t>lement</a:t>
            </a:r>
            <a:r>
              <a:rPr lang="en-US" sz="900" dirty="0"/>
              <a:t>: Department </a:t>
            </a:r>
            <a:r>
              <a:rPr lang="en-US" sz="900" dirty="0" smtClean="0"/>
              <a:t>orientation </a:t>
            </a:r>
            <a:r>
              <a:rPr lang="en-US" sz="900" dirty="0"/>
              <a:t>and </a:t>
            </a:r>
            <a:r>
              <a:rPr lang="en-US" sz="900" dirty="0" smtClean="0"/>
              <a:t>training</a:t>
            </a:r>
            <a:endParaRPr lang="en-US" sz="900" dirty="0"/>
          </a:p>
          <a:p>
            <a:pPr marL="237744" lvl="1" indent="-118872">
              <a:spcBef>
                <a:spcPts val="300"/>
              </a:spcBef>
              <a:spcAft>
                <a:spcPts val="300"/>
              </a:spcAft>
              <a:buFont typeface="Arial" panose="020B0604020202020204" pitchFamily="34" charset="0"/>
              <a:buChar char="–"/>
            </a:pPr>
            <a:r>
              <a:rPr lang="en-US" sz="900" dirty="0"/>
              <a:t>I received excellent orientation to my </a:t>
            </a:r>
            <a:r>
              <a:rPr lang="en-US" sz="900" dirty="0" smtClean="0"/>
              <a:t>department</a:t>
            </a:r>
            <a:endParaRPr lang="en-US" sz="900" dirty="0"/>
          </a:p>
          <a:p>
            <a:pPr marL="237744" lvl="1" indent="-118872">
              <a:spcBef>
                <a:spcPts val="300"/>
              </a:spcBef>
              <a:spcAft>
                <a:spcPts val="300"/>
              </a:spcAft>
              <a:buFont typeface="Arial" panose="020B0604020202020204" pitchFamily="34" charset="0"/>
              <a:buChar char="–"/>
            </a:pPr>
            <a:endParaRPr lang="en-US" sz="900" dirty="0" smtClean="0"/>
          </a:p>
          <a:p>
            <a:pPr marL="237744" lvl="1" indent="-118872">
              <a:spcBef>
                <a:spcPts val="300"/>
              </a:spcBef>
              <a:spcAft>
                <a:spcPts val="300"/>
              </a:spcAft>
              <a:buFont typeface="Arial" panose="020B0604020202020204" pitchFamily="34" charset="0"/>
              <a:buChar char="–"/>
            </a:pPr>
            <a:r>
              <a:rPr lang="en-US" sz="900" dirty="0" smtClean="0"/>
              <a:t>I </a:t>
            </a:r>
            <a:r>
              <a:rPr lang="en-US" sz="900" dirty="0"/>
              <a:t>received excellent training to do my job </a:t>
            </a:r>
            <a:r>
              <a:rPr lang="en-US" sz="900" dirty="0" smtClean="0"/>
              <a:t>effectively</a:t>
            </a:r>
            <a:endParaRPr lang="en-US" sz="900" dirty="0"/>
          </a:p>
        </p:txBody>
      </p:sp>
      <p:sp>
        <p:nvSpPr>
          <p:cNvPr id="33" name="TextBox 32"/>
          <p:cNvSpPr txBox="1"/>
          <p:nvPr/>
        </p:nvSpPr>
        <p:spPr bwMode="gray">
          <a:xfrm>
            <a:off x="708849" y="7380366"/>
            <a:ext cx="163506" cy="161583"/>
          </a:xfrm>
          <a:prstGeom prst="rect">
            <a:avLst/>
          </a:prstGeom>
          <a:noFill/>
        </p:spPr>
        <p:txBody>
          <a:bodyPr vert="horz" wrap="square" lIns="0" tIns="0" rIns="0" bIns="0" rtlCol="0">
            <a:spAutoFit/>
          </a:bodyPr>
          <a:lstStyle/>
          <a:p>
            <a:r>
              <a:rPr lang="en-US" sz="1050" b="1" dirty="0">
                <a:solidFill>
                  <a:schemeClr val="accent6"/>
                </a:solidFill>
              </a:rPr>
              <a:t>5</a:t>
            </a:r>
            <a:endParaRPr lang="en-US" sz="1050" b="1" dirty="0" smtClean="0">
              <a:solidFill>
                <a:schemeClr val="accent6"/>
              </a:solidFill>
            </a:endParaRPr>
          </a:p>
        </p:txBody>
      </p:sp>
      <p:grpSp>
        <p:nvGrpSpPr>
          <p:cNvPr id="43" name="Group 42"/>
          <p:cNvGrpSpPr/>
          <p:nvPr/>
        </p:nvGrpSpPr>
        <p:grpSpPr>
          <a:xfrm>
            <a:off x="1157663" y="9199608"/>
            <a:ext cx="5871416" cy="138499"/>
            <a:chOff x="1130962" y="8700214"/>
            <a:chExt cx="5871416" cy="138499"/>
          </a:xfrm>
        </p:grpSpPr>
        <p:sp>
          <p:nvSpPr>
            <p:cNvPr id="44" name="TextBox 43"/>
            <p:cNvSpPr txBox="1"/>
            <p:nvPr/>
          </p:nvSpPr>
          <p:spPr bwMode="gray">
            <a:xfrm>
              <a:off x="1283777" y="8700214"/>
              <a:ext cx="797683" cy="138499"/>
            </a:xfrm>
            <a:prstGeom prst="rect">
              <a:avLst/>
            </a:prstGeom>
            <a:noFill/>
          </p:spPr>
          <p:txBody>
            <a:bodyPr wrap="square" lIns="0" tIns="0" rIns="0" bIns="0" rtlCol="0">
              <a:spAutoFit/>
            </a:bodyPr>
            <a:lstStyle/>
            <a:p>
              <a:pPr>
                <a:spcBef>
                  <a:spcPts val="500"/>
                </a:spcBef>
                <a:spcAft>
                  <a:spcPts val="400"/>
                </a:spcAft>
              </a:pPr>
              <a:r>
                <a:rPr lang="en-US" sz="900" dirty="0" smtClean="0"/>
                <a:t>Strongly agree</a:t>
              </a:r>
            </a:p>
          </p:txBody>
        </p:sp>
        <p:sp>
          <p:nvSpPr>
            <p:cNvPr id="45" name="TextBox 44"/>
            <p:cNvSpPr txBox="1"/>
            <p:nvPr/>
          </p:nvSpPr>
          <p:spPr bwMode="gray">
            <a:xfrm>
              <a:off x="2338541" y="8700214"/>
              <a:ext cx="797683" cy="138499"/>
            </a:xfrm>
            <a:prstGeom prst="rect">
              <a:avLst/>
            </a:prstGeom>
            <a:noFill/>
          </p:spPr>
          <p:txBody>
            <a:bodyPr wrap="square" lIns="0" tIns="0" rIns="0" bIns="0" rtlCol="0">
              <a:spAutoFit/>
            </a:bodyPr>
            <a:lstStyle/>
            <a:p>
              <a:pPr>
                <a:spcBef>
                  <a:spcPts val="500"/>
                </a:spcBef>
                <a:spcAft>
                  <a:spcPts val="400"/>
                </a:spcAft>
              </a:pPr>
              <a:r>
                <a:rPr lang="en-US" sz="900" dirty="0" smtClean="0"/>
                <a:t>Agree</a:t>
              </a:r>
            </a:p>
          </p:txBody>
        </p:sp>
        <p:sp>
          <p:nvSpPr>
            <p:cNvPr id="46" name="TextBox 45"/>
            <p:cNvSpPr txBox="1"/>
            <p:nvPr/>
          </p:nvSpPr>
          <p:spPr bwMode="gray">
            <a:xfrm>
              <a:off x="2996271" y="8700214"/>
              <a:ext cx="797683" cy="138499"/>
            </a:xfrm>
            <a:prstGeom prst="rect">
              <a:avLst/>
            </a:prstGeom>
            <a:noFill/>
          </p:spPr>
          <p:txBody>
            <a:bodyPr wrap="square" lIns="0" tIns="0" rIns="0" bIns="0" rtlCol="0">
              <a:spAutoFit/>
            </a:bodyPr>
            <a:lstStyle/>
            <a:p>
              <a:pPr>
                <a:spcBef>
                  <a:spcPts val="500"/>
                </a:spcBef>
                <a:spcAft>
                  <a:spcPts val="400"/>
                </a:spcAft>
              </a:pPr>
              <a:r>
                <a:rPr lang="en-US" sz="900" dirty="0" smtClean="0"/>
                <a:t>Tend to agree</a:t>
              </a:r>
            </a:p>
          </p:txBody>
        </p:sp>
        <p:sp>
          <p:nvSpPr>
            <p:cNvPr id="47" name="TextBox 46"/>
            <p:cNvSpPr txBox="1"/>
            <p:nvPr/>
          </p:nvSpPr>
          <p:spPr bwMode="gray">
            <a:xfrm>
              <a:off x="4111199" y="8700214"/>
              <a:ext cx="871293" cy="138499"/>
            </a:xfrm>
            <a:prstGeom prst="rect">
              <a:avLst/>
            </a:prstGeom>
            <a:noFill/>
          </p:spPr>
          <p:txBody>
            <a:bodyPr wrap="square" lIns="0" tIns="0" rIns="0" bIns="0" rtlCol="0">
              <a:spAutoFit/>
            </a:bodyPr>
            <a:lstStyle/>
            <a:p>
              <a:pPr>
                <a:spcBef>
                  <a:spcPts val="500"/>
                </a:spcBef>
                <a:spcAft>
                  <a:spcPts val="400"/>
                </a:spcAft>
              </a:pPr>
              <a:r>
                <a:rPr lang="en-US" sz="900" dirty="0" smtClean="0"/>
                <a:t>Tend to disagree</a:t>
              </a:r>
            </a:p>
          </p:txBody>
        </p:sp>
        <p:sp>
          <p:nvSpPr>
            <p:cNvPr id="48" name="TextBox 47"/>
            <p:cNvSpPr txBox="1"/>
            <p:nvPr/>
          </p:nvSpPr>
          <p:spPr bwMode="gray">
            <a:xfrm>
              <a:off x="5286281" y="8700214"/>
              <a:ext cx="871293" cy="138499"/>
            </a:xfrm>
            <a:prstGeom prst="rect">
              <a:avLst/>
            </a:prstGeom>
            <a:noFill/>
          </p:spPr>
          <p:txBody>
            <a:bodyPr wrap="square" lIns="0" tIns="0" rIns="0" bIns="0" rtlCol="0">
              <a:spAutoFit/>
            </a:bodyPr>
            <a:lstStyle/>
            <a:p>
              <a:pPr>
                <a:spcBef>
                  <a:spcPts val="500"/>
                </a:spcBef>
                <a:spcAft>
                  <a:spcPts val="400"/>
                </a:spcAft>
              </a:pPr>
              <a:r>
                <a:rPr lang="en-US" sz="900" dirty="0" smtClean="0"/>
                <a:t>Disagree</a:t>
              </a:r>
            </a:p>
          </p:txBody>
        </p:sp>
        <p:sp>
          <p:nvSpPr>
            <p:cNvPr id="49" name="TextBox 48"/>
            <p:cNvSpPr txBox="1"/>
            <p:nvPr/>
          </p:nvSpPr>
          <p:spPr bwMode="gray">
            <a:xfrm>
              <a:off x="6040260" y="8700214"/>
              <a:ext cx="962118" cy="138499"/>
            </a:xfrm>
            <a:prstGeom prst="rect">
              <a:avLst/>
            </a:prstGeom>
            <a:noFill/>
          </p:spPr>
          <p:txBody>
            <a:bodyPr wrap="square" lIns="0" tIns="0" rIns="0" bIns="0" rtlCol="0">
              <a:spAutoFit/>
            </a:bodyPr>
            <a:lstStyle/>
            <a:p>
              <a:pPr>
                <a:spcBef>
                  <a:spcPts val="500"/>
                </a:spcBef>
                <a:spcAft>
                  <a:spcPts val="400"/>
                </a:spcAft>
              </a:pPr>
              <a:r>
                <a:rPr lang="en-US" sz="900" dirty="0" smtClean="0"/>
                <a:t>Strongly disagree</a:t>
              </a:r>
            </a:p>
          </p:txBody>
        </p:sp>
        <p:sp>
          <p:nvSpPr>
            <p:cNvPr id="50" name="Rectangle 49"/>
            <p:cNvSpPr/>
            <p:nvPr/>
          </p:nvSpPr>
          <p:spPr bwMode="gray">
            <a:xfrm>
              <a:off x="1130962"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sp>
          <p:nvSpPr>
            <p:cNvPr id="51" name="Rectangle 50"/>
            <p:cNvSpPr/>
            <p:nvPr/>
          </p:nvSpPr>
          <p:spPr bwMode="gray">
            <a:xfrm>
              <a:off x="5121443"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sp>
          <p:nvSpPr>
            <p:cNvPr id="52" name="Rectangle 51"/>
            <p:cNvSpPr/>
            <p:nvPr/>
          </p:nvSpPr>
          <p:spPr bwMode="gray">
            <a:xfrm>
              <a:off x="3950365"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sp>
          <p:nvSpPr>
            <p:cNvPr id="53" name="Rectangle 52"/>
            <p:cNvSpPr/>
            <p:nvPr/>
          </p:nvSpPr>
          <p:spPr bwMode="gray">
            <a:xfrm>
              <a:off x="2851480"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sp>
          <p:nvSpPr>
            <p:cNvPr id="54" name="Rectangle 53"/>
            <p:cNvSpPr/>
            <p:nvPr/>
          </p:nvSpPr>
          <p:spPr bwMode="gray">
            <a:xfrm>
              <a:off x="2185734"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sp>
          <p:nvSpPr>
            <p:cNvPr id="55" name="Rectangle 54"/>
            <p:cNvSpPr/>
            <p:nvPr/>
          </p:nvSpPr>
          <p:spPr bwMode="gray">
            <a:xfrm>
              <a:off x="5887458"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grpSp>
      <p:grpSp>
        <p:nvGrpSpPr>
          <p:cNvPr id="56" name="Group 55"/>
          <p:cNvGrpSpPr/>
          <p:nvPr/>
        </p:nvGrpSpPr>
        <p:grpSpPr>
          <a:xfrm>
            <a:off x="1157663" y="8744019"/>
            <a:ext cx="5871416" cy="138499"/>
            <a:chOff x="1130962" y="8700214"/>
            <a:chExt cx="5871416" cy="138499"/>
          </a:xfrm>
        </p:grpSpPr>
        <p:sp>
          <p:nvSpPr>
            <p:cNvPr id="57" name="TextBox 56"/>
            <p:cNvSpPr txBox="1"/>
            <p:nvPr/>
          </p:nvSpPr>
          <p:spPr bwMode="gray">
            <a:xfrm>
              <a:off x="1283777" y="8700214"/>
              <a:ext cx="797683" cy="138499"/>
            </a:xfrm>
            <a:prstGeom prst="rect">
              <a:avLst/>
            </a:prstGeom>
            <a:noFill/>
          </p:spPr>
          <p:txBody>
            <a:bodyPr wrap="square" lIns="0" tIns="0" rIns="0" bIns="0" rtlCol="0">
              <a:spAutoFit/>
            </a:bodyPr>
            <a:lstStyle/>
            <a:p>
              <a:pPr>
                <a:spcBef>
                  <a:spcPts val="500"/>
                </a:spcBef>
                <a:spcAft>
                  <a:spcPts val="400"/>
                </a:spcAft>
              </a:pPr>
              <a:r>
                <a:rPr lang="en-US" sz="900" dirty="0" smtClean="0"/>
                <a:t>Strongly agree</a:t>
              </a:r>
            </a:p>
          </p:txBody>
        </p:sp>
        <p:sp>
          <p:nvSpPr>
            <p:cNvPr id="58" name="TextBox 57"/>
            <p:cNvSpPr txBox="1"/>
            <p:nvPr/>
          </p:nvSpPr>
          <p:spPr bwMode="gray">
            <a:xfrm>
              <a:off x="2338541" y="8700214"/>
              <a:ext cx="797683" cy="138499"/>
            </a:xfrm>
            <a:prstGeom prst="rect">
              <a:avLst/>
            </a:prstGeom>
            <a:noFill/>
          </p:spPr>
          <p:txBody>
            <a:bodyPr wrap="square" lIns="0" tIns="0" rIns="0" bIns="0" rtlCol="0">
              <a:spAutoFit/>
            </a:bodyPr>
            <a:lstStyle/>
            <a:p>
              <a:pPr>
                <a:spcBef>
                  <a:spcPts val="500"/>
                </a:spcBef>
                <a:spcAft>
                  <a:spcPts val="400"/>
                </a:spcAft>
              </a:pPr>
              <a:r>
                <a:rPr lang="en-US" sz="900" dirty="0" smtClean="0"/>
                <a:t>Agree</a:t>
              </a:r>
            </a:p>
          </p:txBody>
        </p:sp>
        <p:sp>
          <p:nvSpPr>
            <p:cNvPr id="59" name="TextBox 58"/>
            <p:cNvSpPr txBox="1"/>
            <p:nvPr/>
          </p:nvSpPr>
          <p:spPr bwMode="gray">
            <a:xfrm>
              <a:off x="2996271" y="8700214"/>
              <a:ext cx="797683" cy="138499"/>
            </a:xfrm>
            <a:prstGeom prst="rect">
              <a:avLst/>
            </a:prstGeom>
            <a:noFill/>
          </p:spPr>
          <p:txBody>
            <a:bodyPr wrap="square" lIns="0" tIns="0" rIns="0" bIns="0" rtlCol="0">
              <a:spAutoFit/>
            </a:bodyPr>
            <a:lstStyle/>
            <a:p>
              <a:pPr>
                <a:spcBef>
                  <a:spcPts val="500"/>
                </a:spcBef>
                <a:spcAft>
                  <a:spcPts val="400"/>
                </a:spcAft>
              </a:pPr>
              <a:r>
                <a:rPr lang="en-US" sz="900" dirty="0" smtClean="0"/>
                <a:t>Tend to agree</a:t>
              </a:r>
            </a:p>
          </p:txBody>
        </p:sp>
        <p:sp>
          <p:nvSpPr>
            <p:cNvPr id="60" name="TextBox 59"/>
            <p:cNvSpPr txBox="1"/>
            <p:nvPr/>
          </p:nvSpPr>
          <p:spPr bwMode="gray">
            <a:xfrm>
              <a:off x="4111199" y="8700214"/>
              <a:ext cx="871293" cy="138499"/>
            </a:xfrm>
            <a:prstGeom prst="rect">
              <a:avLst/>
            </a:prstGeom>
            <a:noFill/>
          </p:spPr>
          <p:txBody>
            <a:bodyPr wrap="square" lIns="0" tIns="0" rIns="0" bIns="0" rtlCol="0">
              <a:spAutoFit/>
            </a:bodyPr>
            <a:lstStyle/>
            <a:p>
              <a:pPr>
                <a:spcBef>
                  <a:spcPts val="500"/>
                </a:spcBef>
                <a:spcAft>
                  <a:spcPts val="400"/>
                </a:spcAft>
              </a:pPr>
              <a:r>
                <a:rPr lang="en-US" sz="900" dirty="0" smtClean="0"/>
                <a:t>Tend to disagree</a:t>
              </a:r>
            </a:p>
          </p:txBody>
        </p:sp>
        <p:sp>
          <p:nvSpPr>
            <p:cNvPr id="61" name="TextBox 60"/>
            <p:cNvSpPr txBox="1"/>
            <p:nvPr/>
          </p:nvSpPr>
          <p:spPr bwMode="gray">
            <a:xfrm>
              <a:off x="5286281" y="8700214"/>
              <a:ext cx="871293" cy="138499"/>
            </a:xfrm>
            <a:prstGeom prst="rect">
              <a:avLst/>
            </a:prstGeom>
            <a:noFill/>
          </p:spPr>
          <p:txBody>
            <a:bodyPr wrap="square" lIns="0" tIns="0" rIns="0" bIns="0" rtlCol="0">
              <a:spAutoFit/>
            </a:bodyPr>
            <a:lstStyle/>
            <a:p>
              <a:pPr>
                <a:spcBef>
                  <a:spcPts val="500"/>
                </a:spcBef>
                <a:spcAft>
                  <a:spcPts val="400"/>
                </a:spcAft>
              </a:pPr>
              <a:r>
                <a:rPr lang="en-US" sz="900" dirty="0" smtClean="0"/>
                <a:t>Disagree</a:t>
              </a:r>
            </a:p>
          </p:txBody>
        </p:sp>
        <p:sp>
          <p:nvSpPr>
            <p:cNvPr id="62" name="TextBox 61"/>
            <p:cNvSpPr txBox="1"/>
            <p:nvPr/>
          </p:nvSpPr>
          <p:spPr bwMode="gray">
            <a:xfrm>
              <a:off x="6040260" y="8700214"/>
              <a:ext cx="962118" cy="138499"/>
            </a:xfrm>
            <a:prstGeom prst="rect">
              <a:avLst/>
            </a:prstGeom>
            <a:noFill/>
          </p:spPr>
          <p:txBody>
            <a:bodyPr wrap="square" lIns="0" tIns="0" rIns="0" bIns="0" rtlCol="0">
              <a:spAutoFit/>
            </a:bodyPr>
            <a:lstStyle/>
            <a:p>
              <a:pPr>
                <a:spcBef>
                  <a:spcPts val="500"/>
                </a:spcBef>
                <a:spcAft>
                  <a:spcPts val="400"/>
                </a:spcAft>
              </a:pPr>
              <a:r>
                <a:rPr lang="en-US" sz="900" dirty="0" smtClean="0"/>
                <a:t>Strongly disagree</a:t>
              </a:r>
            </a:p>
          </p:txBody>
        </p:sp>
        <p:sp>
          <p:nvSpPr>
            <p:cNvPr id="63" name="Rectangle 62"/>
            <p:cNvSpPr/>
            <p:nvPr/>
          </p:nvSpPr>
          <p:spPr bwMode="gray">
            <a:xfrm>
              <a:off x="1130962"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sp>
          <p:nvSpPr>
            <p:cNvPr id="64" name="Rectangle 63"/>
            <p:cNvSpPr/>
            <p:nvPr/>
          </p:nvSpPr>
          <p:spPr bwMode="gray">
            <a:xfrm>
              <a:off x="5121443"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sp>
          <p:nvSpPr>
            <p:cNvPr id="65" name="Rectangle 64"/>
            <p:cNvSpPr/>
            <p:nvPr/>
          </p:nvSpPr>
          <p:spPr bwMode="gray">
            <a:xfrm>
              <a:off x="3950365"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sp>
          <p:nvSpPr>
            <p:cNvPr id="66" name="Rectangle 65"/>
            <p:cNvSpPr/>
            <p:nvPr/>
          </p:nvSpPr>
          <p:spPr bwMode="gray">
            <a:xfrm>
              <a:off x="2851480"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sp>
          <p:nvSpPr>
            <p:cNvPr id="67" name="Rectangle 66"/>
            <p:cNvSpPr/>
            <p:nvPr/>
          </p:nvSpPr>
          <p:spPr bwMode="gray">
            <a:xfrm>
              <a:off x="2185734"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sp>
          <p:nvSpPr>
            <p:cNvPr id="68" name="Rectangle 67"/>
            <p:cNvSpPr/>
            <p:nvPr/>
          </p:nvSpPr>
          <p:spPr bwMode="gray">
            <a:xfrm>
              <a:off x="5887458" y="8723743"/>
              <a:ext cx="82296" cy="82296"/>
            </a:xfrm>
            <a:prstGeom prst="rect">
              <a:avLst/>
            </a:prstGeom>
            <a:noFill/>
            <a:ln w="6350">
              <a:solidFill>
                <a:schemeClr val="tx1"/>
              </a:solidFill>
              <a:miter lim="800000"/>
            </a:ln>
            <a:scene3d>
              <a:camera prst="obliqueBottom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spcAft>
                  <a:spcPts val="400"/>
                </a:spcAft>
              </a:pPr>
              <a:endParaRPr lang="en-US" sz="1000" dirty="0" err="1" smtClean="0">
                <a:solidFill>
                  <a:schemeClr val="bg1"/>
                </a:solidFill>
              </a:endParaRPr>
            </a:p>
          </p:txBody>
        </p:sp>
      </p:grpSp>
      <p:sp>
        <p:nvSpPr>
          <p:cNvPr id="10" name="Rectangle 9"/>
          <p:cNvSpPr/>
          <p:nvPr/>
        </p:nvSpPr>
        <p:spPr bwMode="gray">
          <a:xfrm>
            <a:off x="5794374" y="1521474"/>
            <a:ext cx="1445528" cy="507831"/>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defTabSz="640080">
              <a:spcBef>
                <a:spcPts val="500"/>
              </a:spcBef>
            </a:pPr>
            <a:r>
              <a:rPr lang="en-US" sz="900">
                <a:solidFill>
                  <a:srgbClr val="333E48"/>
                </a:solidFill>
              </a:rPr>
              <a:t>Keep the survey short </a:t>
            </a:r>
            <a:br>
              <a:rPr lang="en-US" sz="900">
                <a:solidFill>
                  <a:srgbClr val="333E48"/>
                </a:solidFill>
              </a:rPr>
            </a:br>
            <a:r>
              <a:rPr lang="en-US" sz="900">
                <a:solidFill>
                  <a:srgbClr val="333E48"/>
                </a:solidFill>
              </a:rPr>
              <a:t>by minimizing demographic questions</a:t>
            </a:r>
            <a:endParaRPr lang="en-US" sz="900" dirty="0">
              <a:solidFill>
                <a:srgbClr val="333E48"/>
              </a:solidFill>
            </a:endParaRPr>
          </a:p>
        </p:txBody>
      </p:sp>
      <p:sp>
        <p:nvSpPr>
          <p:cNvPr id="11" name="TextBox 10"/>
          <p:cNvSpPr txBox="1"/>
          <p:nvPr/>
        </p:nvSpPr>
        <p:spPr bwMode="gray">
          <a:xfrm>
            <a:off x="720881" y="1524074"/>
            <a:ext cx="163506" cy="161583"/>
          </a:xfrm>
          <a:prstGeom prst="rect">
            <a:avLst/>
          </a:prstGeom>
          <a:noFill/>
        </p:spPr>
        <p:txBody>
          <a:bodyPr vert="horz" wrap="square" lIns="0" tIns="0" rIns="0" bIns="0" rtlCol="0">
            <a:spAutoFit/>
          </a:bodyPr>
          <a:lstStyle/>
          <a:p>
            <a:r>
              <a:rPr lang="en-US" sz="1050" b="1" dirty="0" smtClean="0">
                <a:solidFill>
                  <a:schemeClr val="accent6"/>
                </a:solidFill>
              </a:rPr>
              <a:t>2</a:t>
            </a:r>
          </a:p>
        </p:txBody>
      </p:sp>
      <p:sp>
        <p:nvSpPr>
          <p:cNvPr id="12" name="TextBox 11"/>
          <p:cNvSpPr txBox="1"/>
          <p:nvPr/>
        </p:nvSpPr>
        <p:spPr bwMode="gray">
          <a:xfrm>
            <a:off x="933538" y="1524074"/>
            <a:ext cx="4662777" cy="1420902"/>
          </a:xfrm>
          <a:prstGeom prst="rect">
            <a:avLst/>
          </a:prstGeom>
          <a:noFill/>
        </p:spPr>
        <p:txBody>
          <a:bodyPr vert="horz" wrap="square" lIns="0" tIns="0" rIns="0" bIns="0" rtlCol="0">
            <a:spAutoFit/>
          </a:bodyPr>
          <a:lstStyle/>
          <a:p>
            <a:pPr>
              <a:spcAft>
                <a:spcPts val="300"/>
              </a:spcAft>
            </a:pPr>
            <a:r>
              <a:rPr lang="en-US" sz="1000" b="1" dirty="0" smtClean="0"/>
              <a:t>Include </a:t>
            </a:r>
            <a:r>
              <a:rPr lang="en-US" sz="1000" b="1" dirty="0"/>
              <a:t>only strategically important demographic questions</a:t>
            </a:r>
            <a:endParaRPr lang="en-US" sz="1000" dirty="0"/>
          </a:p>
          <a:p>
            <a:pPr marL="118872" indent="-118872">
              <a:spcBef>
                <a:spcPts val="500"/>
              </a:spcBef>
              <a:spcAft>
                <a:spcPts val="300"/>
              </a:spcAft>
              <a:buFont typeface="Arial" panose="020B0604020202020204" pitchFamily="34" charset="0"/>
              <a:buChar char="•"/>
            </a:pPr>
            <a:r>
              <a:rPr lang="en-US" sz="900" dirty="0" smtClean="0"/>
              <a:t>Focus </a:t>
            </a:r>
            <a:r>
              <a:rPr lang="en-US" sz="900" dirty="0"/>
              <a:t>only on demographic information that will allow you to further focus your onboarding </a:t>
            </a:r>
            <a:r>
              <a:rPr lang="en-US" sz="900" dirty="0" smtClean="0"/>
              <a:t>improvement efforts </a:t>
            </a:r>
            <a:r>
              <a:rPr lang="en-US" sz="900" dirty="0"/>
              <a:t>(such as by department/specialty or </a:t>
            </a:r>
            <a:r>
              <a:rPr lang="en-US" sz="900" dirty="0" smtClean="0"/>
              <a:t>tenure).</a:t>
            </a:r>
          </a:p>
          <a:p>
            <a:pPr marL="114300">
              <a:spcBef>
                <a:spcPts val="500"/>
              </a:spcBef>
              <a:spcAft>
                <a:spcPts val="300"/>
              </a:spcAft>
            </a:pPr>
            <a:r>
              <a:rPr lang="en-US" sz="900" b="1" dirty="0" smtClean="0"/>
              <a:t>Sample </a:t>
            </a:r>
            <a:r>
              <a:rPr lang="en-US" sz="900" b="1" dirty="0"/>
              <a:t>questions: </a:t>
            </a:r>
          </a:p>
          <a:p>
            <a:pPr marL="237744" lvl="1" indent="-118872">
              <a:spcBef>
                <a:spcPts val="300"/>
              </a:spcBef>
              <a:spcAft>
                <a:spcPts val="300"/>
              </a:spcAft>
              <a:buFont typeface="Arial" panose="020B0604020202020204" pitchFamily="34" charset="0"/>
              <a:buChar char="–"/>
            </a:pPr>
            <a:r>
              <a:rPr lang="en-US" sz="900" dirty="0"/>
              <a:t>Please select the length of time you have worked at [institution] </a:t>
            </a:r>
          </a:p>
          <a:p>
            <a:pPr marL="237744" lvl="1" indent="-118872">
              <a:spcBef>
                <a:spcPts val="300"/>
              </a:spcBef>
              <a:spcAft>
                <a:spcPts val="300"/>
              </a:spcAft>
              <a:buFont typeface="Arial" panose="020B0604020202020204" pitchFamily="34" charset="0"/>
              <a:buChar char="–"/>
            </a:pPr>
            <a:r>
              <a:rPr lang="en-US" sz="900" dirty="0"/>
              <a:t>Please select your current job title </a:t>
            </a:r>
          </a:p>
          <a:p>
            <a:pPr marL="237744" lvl="1" indent="-118872">
              <a:spcBef>
                <a:spcPts val="300"/>
              </a:spcBef>
              <a:spcAft>
                <a:spcPts val="300"/>
              </a:spcAft>
              <a:buFont typeface="Arial" panose="020B0604020202020204" pitchFamily="34" charset="0"/>
              <a:buChar char="–"/>
            </a:pPr>
            <a:r>
              <a:rPr lang="en-US" sz="900" dirty="0"/>
              <a:t>Please select your department/specialty </a:t>
            </a:r>
          </a:p>
        </p:txBody>
      </p:sp>
      <p:sp>
        <p:nvSpPr>
          <p:cNvPr id="15" name="Isosceles Triangle 14"/>
          <p:cNvSpPr/>
          <p:nvPr/>
        </p:nvSpPr>
        <p:spPr bwMode="gray">
          <a:xfrm rot="5400000" flipH="1">
            <a:off x="5724662" y="1576675"/>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TextBox 16"/>
          <p:cNvSpPr txBox="1"/>
          <p:nvPr/>
        </p:nvSpPr>
        <p:spPr bwMode="gray">
          <a:xfrm>
            <a:off x="933538" y="3256508"/>
            <a:ext cx="4464735" cy="1636345"/>
          </a:xfrm>
          <a:prstGeom prst="rect">
            <a:avLst/>
          </a:prstGeom>
          <a:noFill/>
        </p:spPr>
        <p:txBody>
          <a:bodyPr vert="horz" wrap="square" lIns="0" tIns="0" rIns="0" bIns="0" rtlCol="0">
            <a:spAutoFit/>
          </a:bodyPr>
          <a:lstStyle/>
          <a:p>
            <a:pPr>
              <a:spcAft>
                <a:spcPts val="300"/>
              </a:spcAft>
            </a:pPr>
            <a:r>
              <a:rPr lang="en-US" sz="1000" b="1" dirty="0" smtClean="0"/>
              <a:t>Select </a:t>
            </a:r>
            <a:r>
              <a:rPr lang="en-US" sz="1000" b="1" dirty="0"/>
              <a:t>critical onboarding elements to ask about </a:t>
            </a:r>
            <a:endParaRPr lang="en-US" sz="1000" dirty="0"/>
          </a:p>
          <a:p>
            <a:pPr marL="118872" indent="-118872">
              <a:spcBef>
                <a:spcPts val="500"/>
              </a:spcBef>
              <a:spcAft>
                <a:spcPts val="300"/>
              </a:spcAft>
              <a:buFont typeface="Arial" panose="020B0604020202020204" pitchFamily="34" charset="0"/>
              <a:buChar char="•"/>
            </a:pPr>
            <a:r>
              <a:rPr lang="en-US" sz="900" dirty="0"/>
              <a:t>Determine elements of the onboarding experience </a:t>
            </a:r>
            <a:r>
              <a:rPr lang="en-US" sz="900" dirty="0" smtClean="0"/>
              <a:t>to </a:t>
            </a:r>
            <a:r>
              <a:rPr lang="en-US" sz="900" dirty="0"/>
              <a:t>be measured by the survey </a:t>
            </a:r>
            <a:r>
              <a:rPr lang="en-US" sz="900" dirty="0" smtClean="0"/>
              <a:t>(distinct </a:t>
            </a:r>
            <a:r>
              <a:rPr lang="en-US" sz="900" dirty="0"/>
              <a:t>from individual onboarding </a:t>
            </a:r>
            <a:r>
              <a:rPr lang="en-US" sz="900" dirty="0" smtClean="0"/>
              <a:t>classes).</a:t>
            </a:r>
            <a:endParaRPr lang="en-US" sz="900" dirty="0"/>
          </a:p>
          <a:p>
            <a:pPr marL="114300">
              <a:spcBef>
                <a:spcPts val="500"/>
              </a:spcBef>
              <a:spcAft>
                <a:spcPts val="300"/>
              </a:spcAft>
            </a:pPr>
            <a:r>
              <a:rPr lang="en-US" sz="900" b="1" dirty="0" smtClean="0"/>
              <a:t>Sample </a:t>
            </a:r>
            <a:r>
              <a:rPr lang="en-US" sz="900" b="1" dirty="0"/>
              <a:t>elements: </a:t>
            </a:r>
          </a:p>
          <a:p>
            <a:pPr marL="237744" lvl="1" indent="-118872">
              <a:spcBef>
                <a:spcPts val="300"/>
              </a:spcBef>
              <a:spcAft>
                <a:spcPts val="300"/>
              </a:spcAft>
              <a:buFont typeface="Arial" panose="020B0604020202020204" pitchFamily="34" charset="0"/>
              <a:buChar char="–"/>
            </a:pPr>
            <a:r>
              <a:rPr lang="en-US" sz="900" dirty="0"/>
              <a:t>Department </a:t>
            </a:r>
            <a:r>
              <a:rPr lang="en-US" sz="900" dirty="0" smtClean="0"/>
              <a:t>orientation </a:t>
            </a:r>
            <a:r>
              <a:rPr lang="en-US" sz="900" dirty="0"/>
              <a:t>and </a:t>
            </a:r>
            <a:r>
              <a:rPr lang="en-US" sz="900" dirty="0" smtClean="0"/>
              <a:t>training </a:t>
            </a:r>
            <a:endParaRPr lang="en-US" sz="900" dirty="0"/>
          </a:p>
          <a:p>
            <a:pPr marL="237744" lvl="1" indent="-118872">
              <a:spcBef>
                <a:spcPts val="300"/>
              </a:spcBef>
              <a:spcAft>
                <a:spcPts val="300"/>
              </a:spcAft>
              <a:buFont typeface="Arial" panose="020B0604020202020204" pitchFamily="34" charset="0"/>
              <a:buChar char="–"/>
            </a:pPr>
            <a:r>
              <a:rPr lang="en-US" sz="900" dirty="0"/>
              <a:t>Departmental </a:t>
            </a:r>
            <a:r>
              <a:rPr lang="en-US" sz="900" dirty="0" smtClean="0"/>
              <a:t>relations </a:t>
            </a:r>
            <a:endParaRPr lang="en-US" sz="900" dirty="0"/>
          </a:p>
          <a:p>
            <a:pPr marL="237744" lvl="1" indent="-118872">
              <a:spcBef>
                <a:spcPts val="300"/>
              </a:spcBef>
              <a:spcAft>
                <a:spcPts val="300"/>
              </a:spcAft>
              <a:buFont typeface="Arial" panose="020B0604020202020204" pitchFamily="34" charset="0"/>
              <a:buChar char="–"/>
            </a:pPr>
            <a:r>
              <a:rPr lang="en-US" sz="900" dirty="0" smtClean="0"/>
              <a:t>Position/</a:t>
            </a:r>
            <a:r>
              <a:rPr lang="en-US" sz="900" dirty="0"/>
              <a:t>w</a:t>
            </a:r>
            <a:r>
              <a:rPr lang="en-US" sz="900" dirty="0" smtClean="0"/>
              <a:t>ork </a:t>
            </a:r>
            <a:r>
              <a:rPr lang="en-US" sz="900" dirty="0"/>
              <a:t>e</a:t>
            </a:r>
            <a:r>
              <a:rPr lang="en-US" sz="900" dirty="0" smtClean="0"/>
              <a:t>nvironment </a:t>
            </a:r>
            <a:endParaRPr lang="en-US" sz="900" dirty="0"/>
          </a:p>
          <a:p>
            <a:pPr marL="237744" lvl="1" indent="-118872">
              <a:spcBef>
                <a:spcPts val="300"/>
              </a:spcBef>
              <a:spcAft>
                <a:spcPts val="300"/>
              </a:spcAft>
              <a:buFont typeface="Arial" panose="020B0604020202020204" pitchFamily="34" charset="0"/>
              <a:buChar char="–"/>
            </a:pPr>
            <a:r>
              <a:rPr lang="en-US" sz="900" dirty="0"/>
              <a:t>Organizational </a:t>
            </a:r>
            <a:r>
              <a:rPr lang="en-US" sz="900" dirty="0" smtClean="0"/>
              <a:t>values </a:t>
            </a:r>
            <a:endParaRPr lang="en-US" sz="900" dirty="0"/>
          </a:p>
        </p:txBody>
      </p:sp>
      <p:sp>
        <p:nvSpPr>
          <p:cNvPr id="21" name="TextBox 20"/>
          <p:cNvSpPr txBox="1"/>
          <p:nvPr/>
        </p:nvSpPr>
        <p:spPr bwMode="gray">
          <a:xfrm>
            <a:off x="708849" y="3247455"/>
            <a:ext cx="163506" cy="161583"/>
          </a:xfrm>
          <a:prstGeom prst="rect">
            <a:avLst/>
          </a:prstGeom>
          <a:noFill/>
        </p:spPr>
        <p:txBody>
          <a:bodyPr vert="horz" wrap="square" lIns="0" tIns="0" rIns="0" bIns="0" rtlCol="0">
            <a:spAutoFit/>
          </a:bodyPr>
          <a:lstStyle/>
          <a:p>
            <a:r>
              <a:rPr lang="en-US" sz="1050" b="1" dirty="0">
                <a:solidFill>
                  <a:schemeClr val="accent6"/>
                </a:solidFill>
              </a:rPr>
              <a:t>3</a:t>
            </a:r>
            <a:endParaRPr lang="en-US" sz="1050" b="1" dirty="0" smtClean="0">
              <a:solidFill>
                <a:schemeClr val="accent6"/>
              </a:solidFill>
            </a:endParaRPr>
          </a:p>
        </p:txBody>
      </p:sp>
      <p:sp>
        <p:nvSpPr>
          <p:cNvPr id="69" name="Rectangle 68"/>
          <p:cNvSpPr/>
          <p:nvPr/>
        </p:nvSpPr>
        <p:spPr bwMode="gray">
          <a:xfrm>
            <a:off x="5794374" y="3256508"/>
            <a:ext cx="1445528" cy="773442"/>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defTabSz="640080">
              <a:spcBef>
                <a:spcPts val="500"/>
              </a:spcBef>
            </a:pPr>
            <a:r>
              <a:rPr lang="en-US" sz="900" dirty="0">
                <a:solidFill>
                  <a:srgbClr val="333E48"/>
                </a:solidFill>
              </a:rPr>
              <a:t>Make sure survey design will pinpoint where and when interventions are necessary </a:t>
            </a:r>
          </a:p>
        </p:txBody>
      </p:sp>
      <p:sp>
        <p:nvSpPr>
          <p:cNvPr id="70" name="Isosceles Triangle 69"/>
          <p:cNvSpPr/>
          <p:nvPr/>
        </p:nvSpPr>
        <p:spPr bwMode="gray">
          <a:xfrm rot="5400000" flipH="1">
            <a:off x="5724662" y="3311709"/>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3" name="TextBox 22"/>
          <p:cNvSpPr txBox="1"/>
          <p:nvPr/>
        </p:nvSpPr>
        <p:spPr bwMode="gray">
          <a:xfrm>
            <a:off x="933538" y="5171429"/>
            <a:ext cx="4618049" cy="1903085"/>
          </a:xfrm>
          <a:prstGeom prst="rect">
            <a:avLst/>
          </a:prstGeom>
          <a:noFill/>
        </p:spPr>
        <p:txBody>
          <a:bodyPr vert="horz" wrap="square" lIns="0" tIns="0" rIns="0" bIns="0" rtlCol="0">
            <a:spAutoFit/>
          </a:bodyPr>
          <a:lstStyle/>
          <a:p>
            <a:pPr>
              <a:spcAft>
                <a:spcPts val="300"/>
              </a:spcAft>
            </a:pPr>
            <a:r>
              <a:rPr lang="en-US" sz="1000" b="1" dirty="0" smtClean="0"/>
              <a:t>Develop </a:t>
            </a:r>
            <a:r>
              <a:rPr lang="en-US" sz="1000" b="1" dirty="0"/>
              <a:t>discrete questions corresponding to specific onboarding events </a:t>
            </a:r>
            <a:endParaRPr lang="en-US" sz="1000" dirty="0"/>
          </a:p>
          <a:p>
            <a:pPr marL="118872" indent="-118872">
              <a:spcBef>
                <a:spcPts val="500"/>
              </a:spcBef>
              <a:spcAft>
                <a:spcPts val="300"/>
              </a:spcAft>
              <a:buFont typeface="Arial" panose="020B0604020202020204" pitchFamily="34" charset="0"/>
              <a:buChar char="•"/>
            </a:pPr>
            <a:r>
              <a:rPr lang="en-US" sz="900" dirty="0"/>
              <a:t>Develop a brief list of questions that correspond to selected onboarding </a:t>
            </a:r>
            <a:r>
              <a:rPr lang="en-US" sz="900" dirty="0" smtClean="0"/>
              <a:t>elements </a:t>
            </a:r>
          </a:p>
          <a:p>
            <a:pPr marL="117475" indent="-117475">
              <a:spcBef>
                <a:spcPts val="500"/>
              </a:spcBef>
              <a:spcAft>
                <a:spcPts val="300"/>
              </a:spcAft>
              <a:buFont typeface="Arial" panose="020B0604020202020204" pitchFamily="34" charset="0"/>
              <a:buChar char="•"/>
            </a:pPr>
            <a:r>
              <a:rPr lang="en-US" sz="900" dirty="0" smtClean="0"/>
              <a:t>Ask about only </a:t>
            </a:r>
            <a:r>
              <a:rPr lang="en-US" sz="900" dirty="0"/>
              <a:t>the most important events to keep the survey </a:t>
            </a:r>
            <a:r>
              <a:rPr lang="en-US" sz="900" dirty="0" smtClean="0"/>
              <a:t>short, </a:t>
            </a:r>
            <a:r>
              <a:rPr lang="en-US" sz="900" dirty="0"/>
              <a:t>particularly if the survey is administered multiple </a:t>
            </a:r>
            <a:r>
              <a:rPr lang="en-US" sz="900" dirty="0" smtClean="0"/>
              <a:t>times</a:t>
            </a:r>
            <a:endParaRPr lang="en-US" sz="900" dirty="0"/>
          </a:p>
          <a:p>
            <a:pPr marL="117475" indent="-117475">
              <a:spcBef>
                <a:spcPts val="500"/>
              </a:spcBef>
              <a:spcAft>
                <a:spcPts val="300"/>
              </a:spcAft>
              <a:buFont typeface="Arial" panose="020B0604020202020204" pitchFamily="34" charset="0"/>
              <a:buChar char="•"/>
            </a:pPr>
            <a:r>
              <a:rPr lang="en-US" sz="900" b="1" dirty="0" smtClean="0"/>
              <a:t>Example </a:t>
            </a:r>
            <a:r>
              <a:rPr lang="en-US" sz="900" b="1" dirty="0"/>
              <a:t>Element: </a:t>
            </a:r>
            <a:r>
              <a:rPr lang="en-US" sz="900" dirty="0"/>
              <a:t>Departmental </a:t>
            </a:r>
            <a:r>
              <a:rPr lang="en-US" sz="900" dirty="0" smtClean="0"/>
              <a:t>relations </a:t>
            </a:r>
            <a:endParaRPr lang="en-US" sz="900" dirty="0"/>
          </a:p>
          <a:p>
            <a:pPr marL="117475" indent="-117475">
              <a:spcBef>
                <a:spcPts val="500"/>
              </a:spcBef>
              <a:spcAft>
                <a:spcPts val="300"/>
              </a:spcAft>
              <a:buFont typeface="Arial" panose="020B0604020202020204" pitchFamily="34" charset="0"/>
              <a:buChar char="•"/>
            </a:pPr>
            <a:r>
              <a:rPr lang="en-US" sz="900" b="1" dirty="0" smtClean="0"/>
              <a:t>Questions</a:t>
            </a:r>
            <a:r>
              <a:rPr lang="en-US" sz="900" dirty="0"/>
              <a:t>: </a:t>
            </a:r>
          </a:p>
          <a:p>
            <a:pPr marL="237744" lvl="1" indent="-118872">
              <a:spcBef>
                <a:spcPts val="300"/>
              </a:spcBef>
              <a:spcAft>
                <a:spcPts val="300"/>
              </a:spcAft>
              <a:buFont typeface="Arial" panose="020B0604020202020204" pitchFamily="34" charset="0"/>
              <a:buChar char="–"/>
            </a:pPr>
            <a:r>
              <a:rPr lang="en-US" sz="900" dirty="0"/>
              <a:t>I feel welcomed by physicians and staff in my </a:t>
            </a:r>
            <a:r>
              <a:rPr lang="en-US" sz="900" dirty="0" smtClean="0"/>
              <a:t>department</a:t>
            </a:r>
            <a:endParaRPr lang="en-US" sz="900" dirty="0"/>
          </a:p>
          <a:p>
            <a:pPr marL="237744" lvl="1" indent="-118872">
              <a:spcBef>
                <a:spcPts val="300"/>
              </a:spcBef>
              <a:spcAft>
                <a:spcPts val="300"/>
              </a:spcAft>
              <a:buFont typeface="Arial" panose="020B0604020202020204" pitchFamily="34" charset="0"/>
              <a:buChar char="–"/>
            </a:pPr>
            <a:r>
              <a:rPr lang="en-US" sz="900" dirty="0"/>
              <a:t>I have made friends with other new physicians and </a:t>
            </a:r>
            <a:r>
              <a:rPr lang="en-US" sz="900" dirty="0" smtClean="0"/>
              <a:t>staff</a:t>
            </a:r>
            <a:endParaRPr lang="en-US" sz="900" dirty="0"/>
          </a:p>
          <a:p>
            <a:pPr marL="237744" lvl="1" indent="-118872">
              <a:spcBef>
                <a:spcPts val="300"/>
              </a:spcBef>
              <a:spcAft>
                <a:spcPts val="300"/>
              </a:spcAft>
              <a:buFont typeface="Arial" panose="020B0604020202020204" pitchFamily="34" charset="0"/>
              <a:buChar char="–"/>
            </a:pPr>
            <a:r>
              <a:rPr lang="en-US" sz="900" dirty="0"/>
              <a:t>I have been assigned a helpful peer or mentor from my </a:t>
            </a:r>
            <a:r>
              <a:rPr lang="en-US" sz="900" dirty="0" smtClean="0"/>
              <a:t>department</a:t>
            </a:r>
            <a:endParaRPr lang="en-US" sz="900" dirty="0"/>
          </a:p>
        </p:txBody>
      </p:sp>
      <p:sp>
        <p:nvSpPr>
          <p:cNvPr id="27" name="TextBox 26"/>
          <p:cNvSpPr txBox="1"/>
          <p:nvPr/>
        </p:nvSpPr>
        <p:spPr bwMode="gray">
          <a:xfrm>
            <a:off x="708849" y="5140435"/>
            <a:ext cx="163506" cy="161583"/>
          </a:xfrm>
          <a:prstGeom prst="rect">
            <a:avLst/>
          </a:prstGeom>
          <a:noFill/>
        </p:spPr>
        <p:txBody>
          <a:bodyPr vert="horz" wrap="square" lIns="0" tIns="0" rIns="0" bIns="0" rtlCol="0">
            <a:spAutoFit/>
          </a:bodyPr>
          <a:lstStyle/>
          <a:p>
            <a:r>
              <a:rPr lang="en-US" sz="1050" b="1" dirty="0" smtClean="0">
                <a:solidFill>
                  <a:schemeClr val="accent6"/>
                </a:solidFill>
              </a:rPr>
              <a:t>4</a:t>
            </a:r>
          </a:p>
        </p:txBody>
      </p:sp>
      <p:sp>
        <p:nvSpPr>
          <p:cNvPr id="71" name="Rectangle 70"/>
          <p:cNvSpPr/>
          <p:nvPr/>
        </p:nvSpPr>
        <p:spPr bwMode="gray">
          <a:xfrm>
            <a:off x="5794374" y="5171428"/>
            <a:ext cx="1445528" cy="1227077"/>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defTabSz="640080">
              <a:spcBef>
                <a:spcPts val="500"/>
              </a:spcBef>
            </a:pPr>
            <a:r>
              <a:rPr lang="en-US" sz="900" dirty="0">
                <a:solidFill>
                  <a:srgbClr val="333E48"/>
                </a:solidFill>
              </a:rPr>
              <a:t>Administer an identical survey several times across early tenure to identify when new hires are most at </a:t>
            </a:r>
            <a:r>
              <a:rPr lang="en-US" sz="900" dirty="0" smtClean="0">
                <a:solidFill>
                  <a:srgbClr val="333E48"/>
                </a:solidFill>
              </a:rPr>
              <a:t>risk; keep </a:t>
            </a:r>
            <a:r>
              <a:rPr lang="en-US" sz="900" dirty="0">
                <a:solidFill>
                  <a:srgbClr val="333E48"/>
                </a:solidFill>
              </a:rPr>
              <a:t>survey short and questions simple to minimize survey fatigue</a:t>
            </a:r>
          </a:p>
        </p:txBody>
      </p:sp>
      <p:sp>
        <p:nvSpPr>
          <p:cNvPr id="72" name="Isosceles Triangle 71"/>
          <p:cNvSpPr/>
          <p:nvPr/>
        </p:nvSpPr>
        <p:spPr bwMode="gray">
          <a:xfrm rot="5400000" flipH="1">
            <a:off x="5724662" y="5187720"/>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3" name="Rectangle 72"/>
          <p:cNvSpPr/>
          <p:nvPr/>
        </p:nvSpPr>
        <p:spPr bwMode="gray">
          <a:xfrm>
            <a:off x="5794374" y="7380366"/>
            <a:ext cx="1445528" cy="664077"/>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defTabSz="640080">
              <a:spcBef>
                <a:spcPts val="500"/>
              </a:spcBef>
            </a:pPr>
            <a:r>
              <a:rPr lang="en-US" sz="900" dirty="0">
                <a:solidFill>
                  <a:srgbClr val="333E48"/>
                </a:solidFill>
              </a:rPr>
              <a:t>Statements framed in the positive and use parallel language and structure</a:t>
            </a:r>
          </a:p>
        </p:txBody>
      </p:sp>
      <p:sp>
        <p:nvSpPr>
          <p:cNvPr id="74" name="Isosceles Triangle 73"/>
          <p:cNvSpPr/>
          <p:nvPr/>
        </p:nvSpPr>
        <p:spPr bwMode="gray">
          <a:xfrm rot="5400000" flipH="1">
            <a:off x="5724662" y="7426515"/>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Tree>
    <p:extLst>
      <p:ext uri="{BB962C8B-B14F-4D97-AF65-F5344CB8AC3E}">
        <p14:creationId xmlns:p14="http://schemas.microsoft.com/office/powerpoint/2010/main" val="4061333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p:txBody>
          <a:bodyPr/>
          <a:lstStyle/>
          <a:p>
            <a:r>
              <a:rPr lang="en-US" dirty="0"/>
              <a:t>Tool 12: Tip-Sheet for New-Hire Onboarding Survey </a:t>
            </a:r>
          </a:p>
        </p:txBody>
      </p:sp>
      <p:sp>
        <p:nvSpPr>
          <p:cNvPr id="3" name="Text Placeholder 2"/>
          <p:cNvSpPr>
            <a:spLocks noGrp="1"/>
          </p:cNvSpPr>
          <p:nvPr>
            <p:ph type="body" sz="quarter" idx="29"/>
          </p:nvPr>
        </p:nvSpPr>
        <p:spPr/>
        <p:txBody>
          <a:bodyPr/>
          <a:lstStyle/>
          <a:p>
            <a:endParaRPr lang="en-US"/>
          </a:p>
        </p:txBody>
      </p:sp>
      <p:sp>
        <p:nvSpPr>
          <p:cNvPr id="7" name="Text Placeholder 6"/>
          <p:cNvSpPr>
            <a:spLocks noGrp="1"/>
          </p:cNvSpPr>
          <p:nvPr>
            <p:ph type="body" sz="quarter" idx="43"/>
          </p:nvPr>
        </p:nvSpPr>
        <p:spPr>
          <a:xfrm>
            <a:off x="5578923" y="9388438"/>
            <a:ext cx="1714911" cy="153888"/>
          </a:xfrm>
        </p:spPr>
        <p:txBody>
          <a:bodyPr/>
          <a:lstStyle/>
          <a:p>
            <a:r>
              <a:rPr lang="en-US" dirty="0"/>
              <a:t>Source: Physician Executive Council interviews and analysis</a:t>
            </a:r>
            <a:r>
              <a:rPr lang="en-US" dirty="0" smtClean="0"/>
              <a:t>.</a:t>
            </a:r>
            <a:endParaRPr lang="en-US" dirty="0"/>
          </a:p>
        </p:txBody>
      </p:sp>
      <p:sp>
        <p:nvSpPr>
          <p:cNvPr id="9" name="Title 8"/>
          <p:cNvSpPr>
            <a:spLocks noGrp="1"/>
          </p:cNvSpPr>
          <p:nvPr>
            <p:ph type="title"/>
          </p:nvPr>
        </p:nvSpPr>
        <p:spPr/>
        <p:txBody>
          <a:bodyPr/>
          <a:lstStyle/>
          <a:p>
            <a:endParaRPr lang="en-US"/>
          </a:p>
        </p:txBody>
      </p:sp>
      <p:sp>
        <p:nvSpPr>
          <p:cNvPr id="10" name="Rectangle 9"/>
          <p:cNvSpPr/>
          <p:nvPr/>
        </p:nvSpPr>
        <p:spPr bwMode="gray">
          <a:xfrm>
            <a:off x="5794374" y="1746559"/>
            <a:ext cx="1445528" cy="389477"/>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defTabSz="640080">
              <a:spcBef>
                <a:spcPts val="500"/>
              </a:spcBef>
            </a:pPr>
            <a:r>
              <a:rPr lang="en-US" sz="900" dirty="0">
                <a:solidFill>
                  <a:srgbClr val="333E48"/>
                </a:solidFill>
              </a:rPr>
              <a:t>Isolate when new hires are most at risk</a:t>
            </a:r>
          </a:p>
        </p:txBody>
      </p:sp>
      <p:sp>
        <p:nvSpPr>
          <p:cNvPr id="11" name="TextBox 10"/>
          <p:cNvSpPr txBox="1"/>
          <p:nvPr/>
        </p:nvSpPr>
        <p:spPr bwMode="gray">
          <a:xfrm>
            <a:off x="720881" y="1737506"/>
            <a:ext cx="163506" cy="161583"/>
          </a:xfrm>
          <a:prstGeom prst="rect">
            <a:avLst/>
          </a:prstGeom>
          <a:noFill/>
        </p:spPr>
        <p:txBody>
          <a:bodyPr vert="horz" wrap="square" lIns="0" tIns="0" rIns="0" bIns="0" rtlCol="0">
            <a:spAutoFit/>
          </a:bodyPr>
          <a:lstStyle/>
          <a:p>
            <a:r>
              <a:rPr lang="en-US" sz="1050" b="1" dirty="0" smtClean="0">
                <a:solidFill>
                  <a:schemeClr val="accent6"/>
                </a:solidFill>
              </a:rPr>
              <a:t>6</a:t>
            </a:r>
          </a:p>
        </p:txBody>
      </p:sp>
      <p:sp>
        <p:nvSpPr>
          <p:cNvPr id="12" name="TextBox 11"/>
          <p:cNvSpPr txBox="1"/>
          <p:nvPr/>
        </p:nvSpPr>
        <p:spPr bwMode="gray">
          <a:xfrm>
            <a:off x="933538" y="1749159"/>
            <a:ext cx="4464735" cy="1361911"/>
          </a:xfrm>
          <a:prstGeom prst="rect">
            <a:avLst/>
          </a:prstGeom>
          <a:noFill/>
        </p:spPr>
        <p:txBody>
          <a:bodyPr vert="horz" wrap="square" lIns="0" tIns="0" rIns="0" bIns="0" rtlCol="0">
            <a:spAutoFit/>
          </a:bodyPr>
          <a:lstStyle/>
          <a:p>
            <a:pPr>
              <a:spcAft>
                <a:spcPts val="300"/>
              </a:spcAft>
            </a:pPr>
            <a:r>
              <a:rPr lang="en-US" sz="1050" b="1" dirty="0"/>
              <a:t>Determine appropriate survey collection intervals</a:t>
            </a:r>
          </a:p>
          <a:p>
            <a:pPr marL="118872" indent="-118872">
              <a:spcBef>
                <a:spcPts val="500"/>
              </a:spcBef>
              <a:buFont typeface="Arial" panose="020B0604020202020204" pitchFamily="34" charset="0"/>
              <a:buChar char="•"/>
            </a:pPr>
            <a:r>
              <a:rPr lang="en-US" sz="900" dirty="0"/>
              <a:t>Best-practice institutions survey employees multiple times across their first year of employment using the exact same question set</a:t>
            </a:r>
          </a:p>
          <a:p>
            <a:pPr marL="118872" indent="-118872">
              <a:spcBef>
                <a:spcPts val="500"/>
              </a:spcBef>
              <a:buFont typeface="Arial" panose="020B0604020202020204" pitchFamily="34" charset="0"/>
              <a:buChar char="•"/>
            </a:pPr>
            <a:r>
              <a:rPr lang="en-US" sz="900" dirty="0"/>
              <a:t>This helps pinpoint onboarding events that are critical to retention</a:t>
            </a:r>
          </a:p>
          <a:p>
            <a:pPr marL="118872" indent="-118872">
              <a:spcBef>
                <a:spcPts val="500"/>
              </a:spcBef>
              <a:buFont typeface="Arial" panose="020B0604020202020204" pitchFamily="34" charset="0"/>
              <a:buChar char="•"/>
            </a:pPr>
            <a:r>
              <a:rPr lang="en-US" sz="900" dirty="0"/>
              <a:t>Administer the same survey across multiple start groups to track the impact of </a:t>
            </a:r>
            <a:r>
              <a:rPr lang="en-US" sz="900" dirty="0" smtClean="0"/>
              <a:t>new- </a:t>
            </a:r>
            <a:r>
              <a:rPr lang="en-US" sz="900" dirty="0"/>
              <a:t>hire onboarding over </a:t>
            </a:r>
            <a:r>
              <a:rPr lang="en-US" sz="900" dirty="0" smtClean="0"/>
              <a:t>time</a:t>
            </a:r>
            <a:br>
              <a:rPr lang="en-US" sz="900" dirty="0" smtClean="0"/>
            </a:br>
            <a:r>
              <a:rPr lang="en-US" sz="900" dirty="0" smtClean="0"/>
              <a:t/>
            </a:r>
            <a:br>
              <a:rPr lang="en-US" sz="900" dirty="0" smtClean="0"/>
            </a:br>
            <a:r>
              <a:rPr lang="en-US" sz="900" b="1" dirty="0" smtClean="0"/>
              <a:t>Sample </a:t>
            </a:r>
            <a:r>
              <a:rPr lang="en-US" sz="900" b="1" dirty="0"/>
              <a:t>survey intervals: </a:t>
            </a:r>
            <a:r>
              <a:rPr lang="en-US" sz="900" dirty="0" smtClean="0"/>
              <a:t>30-, 60-, 90-, and 180-days</a:t>
            </a:r>
            <a:endParaRPr lang="en-US" sz="1000" dirty="0"/>
          </a:p>
        </p:txBody>
      </p:sp>
      <p:sp>
        <p:nvSpPr>
          <p:cNvPr id="15" name="Isosceles Triangle 14"/>
          <p:cNvSpPr/>
          <p:nvPr/>
        </p:nvSpPr>
        <p:spPr bwMode="gray">
          <a:xfrm rot="5400000" flipH="1">
            <a:off x="5724662" y="1801760"/>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8" name="Group 7"/>
          <p:cNvGrpSpPr/>
          <p:nvPr/>
        </p:nvGrpSpPr>
        <p:grpSpPr>
          <a:xfrm>
            <a:off x="708849" y="3523404"/>
            <a:ext cx="6531053" cy="1029845"/>
            <a:chOff x="708849" y="3509876"/>
            <a:chExt cx="6531053" cy="1029845"/>
          </a:xfrm>
        </p:grpSpPr>
        <p:sp>
          <p:nvSpPr>
            <p:cNvPr id="17" name="TextBox 16"/>
            <p:cNvSpPr txBox="1"/>
            <p:nvPr/>
          </p:nvSpPr>
          <p:spPr bwMode="gray">
            <a:xfrm>
              <a:off x="933538" y="3518929"/>
              <a:ext cx="4464735" cy="1020792"/>
            </a:xfrm>
            <a:prstGeom prst="rect">
              <a:avLst/>
            </a:prstGeom>
            <a:noFill/>
          </p:spPr>
          <p:txBody>
            <a:bodyPr vert="horz" wrap="square" lIns="0" tIns="0" rIns="0" bIns="0" rtlCol="0">
              <a:spAutoFit/>
            </a:bodyPr>
            <a:lstStyle/>
            <a:p>
              <a:pPr>
                <a:spcAft>
                  <a:spcPts val="300"/>
                </a:spcAft>
              </a:pPr>
              <a:r>
                <a:rPr lang="en-US" sz="1050" b="1" dirty="0"/>
                <a:t>Build the survey</a:t>
              </a:r>
              <a:endParaRPr lang="en-US" sz="1050" dirty="0"/>
            </a:p>
            <a:p>
              <a:pPr marL="118872" indent="-118872">
                <a:spcBef>
                  <a:spcPts val="500"/>
                </a:spcBef>
                <a:buFont typeface="Arial" panose="020B0604020202020204" pitchFamily="34" charset="0"/>
                <a:buChar char="•"/>
              </a:pPr>
              <a:r>
                <a:rPr lang="en-US" sz="900" dirty="0"/>
                <a:t>Build the survey using an online survey </a:t>
              </a:r>
              <a:r>
                <a:rPr lang="en-US" sz="900" dirty="0" smtClean="0"/>
                <a:t>instrument; if </a:t>
              </a:r>
              <a:r>
                <a:rPr lang="en-US" sz="900" dirty="0"/>
                <a:t>necessary, contact your IT department to coordinate the survey</a:t>
              </a:r>
            </a:p>
            <a:p>
              <a:pPr marL="118872" indent="-118872">
                <a:spcBef>
                  <a:spcPts val="500"/>
                </a:spcBef>
                <a:buFont typeface="Arial" panose="020B0604020202020204" pitchFamily="34" charset="0"/>
                <a:buChar char="•"/>
              </a:pPr>
              <a:r>
                <a:rPr lang="en-US" sz="900" dirty="0"/>
                <a:t>We recommend simple tools like </a:t>
              </a:r>
              <a:r>
                <a:rPr lang="en-US" sz="900" dirty="0" err="1"/>
                <a:t>SurveyMonkey</a:t>
              </a:r>
              <a:r>
                <a:rPr lang="en-US" sz="900" dirty="0"/>
                <a:t>, a free online survey design instrument to easily build and deploy surveys independently, with pre-packaged analytics that meet your needs</a:t>
              </a:r>
            </a:p>
          </p:txBody>
        </p:sp>
        <p:sp>
          <p:nvSpPr>
            <p:cNvPr id="21" name="TextBox 20"/>
            <p:cNvSpPr txBox="1"/>
            <p:nvPr/>
          </p:nvSpPr>
          <p:spPr bwMode="gray">
            <a:xfrm>
              <a:off x="708849" y="3509876"/>
              <a:ext cx="163506" cy="161583"/>
            </a:xfrm>
            <a:prstGeom prst="rect">
              <a:avLst/>
            </a:prstGeom>
            <a:noFill/>
          </p:spPr>
          <p:txBody>
            <a:bodyPr vert="horz" wrap="square" lIns="0" tIns="0" rIns="0" bIns="0" rtlCol="0">
              <a:spAutoFit/>
            </a:bodyPr>
            <a:lstStyle/>
            <a:p>
              <a:r>
                <a:rPr lang="en-US" sz="1050" b="1" dirty="0">
                  <a:solidFill>
                    <a:schemeClr val="accent6"/>
                  </a:solidFill>
                </a:rPr>
                <a:t>7</a:t>
              </a:r>
              <a:endParaRPr lang="en-US" sz="1050" b="1" dirty="0" smtClean="0">
                <a:solidFill>
                  <a:schemeClr val="accent6"/>
                </a:solidFill>
              </a:endParaRPr>
            </a:p>
          </p:txBody>
        </p:sp>
        <p:sp>
          <p:nvSpPr>
            <p:cNvPr id="69" name="Rectangle 68"/>
            <p:cNvSpPr/>
            <p:nvPr/>
          </p:nvSpPr>
          <p:spPr bwMode="gray">
            <a:xfrm>
              <a:off x="5794374" y="3518929"/>
              <a:ext cx="1445528" cy="667914"/>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defTabSz="640080">
                <a:spcBef>
                  <a:spcPts val="500"/>
                </a:spcBef>
              </a:pPr>
              <a:r>
                <a:rPr lang="en-US" sz="900" dirty="0">
                  <a:solidFill>
                    <a:srgbClr val="333E48"/>
                  </a:solidFill>
                </a:rPr>
                <a:t>Save time and resources with free </a:t>
              </a:r>
              <a:r>
                <a:rPr lang="en-US" sz="900" dirty="0" smtClean="0">
                  <a:solidFill>
                    <a:srgbClr val="333E48"/>
                  </a:solidFill>
                </a:rPr>
                <a:t/>
              </a:r>
              <a:br>
                <a:rPr lang="en-US" sz="900" dirty="0" smtClean="0">
                  <a:solidFill>
                    <a:srgbClr val="333E48"/>
                  </a:solidFill>
                </a:rPr>
              </a:br>
              <a:r>
                <a:rPr lang="en-US" sz="900" dirty="0" smtClean="0">
                  <a:solidFill>
                    <a:srgbClr val="333E48"/>
                  </a:solidFill>
                </a:rPr>
                <a:t>plug-and-play </a:t>
              </a:r>
              <a:r>
                <a:rPr lang="en-US" sz="900" dirty="0">
                  <a:solidFill>
                    <a:srgbClr val="333E48"/>
                  </a:solidFill>
                </a:rPr>
                <a:t>online </a:t>
              </a:r>
              <a:r>
                <a:rPr lang="en-US" sz="900" dirty="0" smtClean="0">
                  <a:solidFill>
                    <a:srgbClr val="333E48"/>
                  </a:solidFill>
                </a:rPr>
                <a:t>surveys </a:t>
              </a:r>
              <a:r>
                <a:rPr lang="en-US" sz="900" dirty="0">
                  <a:solidFill>
                    <a:srgbClr val="333E48"/>
                  </a:solidFill>
                </a:rPr>
                <a:t>and analytics </a:t>
              </a:r>
            </a:p>
          </p:txBody>
        </p:sp>
        <p:sp>
          <p:nvSpPr>
            <p:cNvPr id="70" name="Isosceles Triangle 69"/>
            <p:cNvSpPr/>
            <p:nvPr/>
          </p:nvSpPr>
          <p:spPr bwMode="gray">
            <a:xfrm rot="5400000" flipH="1">
              <a:off x="5724662" y="3574130"/>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nvGrpSpPr>
          <p:cNvPr id="6" name="Group 5"/>
          <p:cNvGrpSpPr/>
          <p:nvPr/>
        </p:nvGrpSpPr>
        <p:grpSpPr>
          <a:xfrm>
            <a:off x="708849" y="4965583"/>
            <a:ext cx="4689424" cy="743793"/>
            <a:chOff x="708849" y="4963435"/>
            <a:chExt cx="4689424" cy="743793"/>
          </a:xfrm>
        </p:grpSpPr>
        <p:sp>
          <p:nvSpPr>
            <p:cNvPr id="23" name="TextBox 22"/>
            <p:cNvSpPr txBox="1"/>
            <p:nvPr/>
          </p:nvSpPr>
          <p:spPr bwMode="gray">
            <a:xfrm>
              <a:off x="933538" y="4963435"/>
              <a:ext cx="4464735" cy="743793"/>
            </a:xfrm>
            <a:prstGeom prst="rect">
              <a:avLst/>
            </a:prstGeom>
            <a:noFill/>
          </p:spPr>
          <p:txBody>
            <a:bodyPr vert="horz" wrap="square" lIns="0" tIns="0" rIns="0" bIns="0" rtlCol="0">
              <a:spAutoFit/>
            </a:bodyPr>
            <a:lstStyle/>
            <a:p>
              <a:pPr>
                <a:spcAft>
                  <a:spcPts val="300"/>
                </a:spcAft>
              </a:pPr>
              <a:r>
                <a:rPr lang="en-US" sz="1050" b="1" dirty="0"/>
                <a:t>Pilot the survey </a:t>
              </a:r>
              <a:endParaRPr lang="en-US" sz="1050" dirty="0"/>
            </a:p>
            <a:p>
              <a:pPr marL="118872" indent="-118872">
                <a:spcBef>
                  <a:spcPts val="500"/>
                </a:spcBef>
                <a:buFont typeface="Arial" panose="020B0604020202020204" pitchFamily="34" charset="0"/>
                <a:buChar char="•"/>
              </a:pPr>
              <a:r>
                <a:rPr lang="en-US" sz="900" dirty="0"/>
                <a:t>Pilot the survey with a small number of new hires</a:t>
              </a:r>
            </a:p>
            <a:p>
              <a:pPr marL="118872" indent="-118872">
                <a:spcBef>
                  <a:spcPts val="500"/>
                </a:spcBef>
                <a:buFont typeface="Arial" panose="020B0604020202020204" pitchFamily="34" charset="0"/>
                <a:buChar char="•"/>
              </a:pPr>
              <a:r>
                <a:rPr lang="en-US" sz="900" dirty="0"/>
                <a:t>Adjust questions and interface if survey participants don’t understand questions or have concerns about survey length, confidentiality, </a:t>
              </a:r>
              <a:r>
                <a:rPr lang="en-US" sz="900" dirty="0" smtClean="0"/>
                <a:t>etc.</a:t>
              </a:r>
              <a:endParaRPr lang="en-US" sz="900" dirty="0"/>
            </a:p>
          </p:txBody>
        </p:sp>
        <p:sp>
          <p:nvSpPr>
            <p:cNvPr id="27" name="TextBox 26"/>
            <p:cNvSpPr txBox="1"/>
            <p:nvPr/>
          </p:nvSpPr>
          <p:spPr bwMode="gray">
            <a:xfrm>
              <a:off x="708849" y="4971351"/>
              <a:ext cx="163506" cy="161583"/>
            </a:xfrm>
            <a:prstGeom prst="rect">
              <a:avLst/>
            </a:prstGeom>
            <a:noFill/>
          </p:spPr>
          <p:txBody>
            <a:bodyPr vert="horz" wrap="square" lIns="0" tIns="0" rIns="0" bIns="0" rtlCol="0">
              <a:spAutoFit/>
            </a:bodyPr>
            <a:lstStyle/>
            <a:p>
              <a:r>
                <a:rPr lang="en-US" sz="1050" b="1" dirty="0">
                  <a:solidFill>
                    <a:schemeClr val="accent6"/>
                  </a:solidFill>
                </a:rPr>
                <a:t>8</a:t>
              </a:r>
              <a:endParaRPr lang="en-US" sz="1050" b="1" dirty="0" smtClean="0">
                <a:solidFill>
                  <a:schemeClr val="accent6"/>
                </a:solidFill>
              </a:endParaRPr>
            </a:p>
          </p:txBody>
        </p:sp>
      </p:grpSp>
      <p:grpSp>
        <p:nvGrpSpPr>
          <p:cNvPr id="5" name="Group 4"/>
          <p:cNvGrpSpPr/>
          <p:nvPr/>
        </p:nvGrpSpPr>
        <p:grpSpPr>
          <a:xfrm>
            <a:off x="708849" y="6121710"/>
            <a:ext cx="6531053" cy="1206688"/>
            <a:chOff x="708849" y="6130943"/>
            <a:chExt cx="6531053" cy="1206688"/>
          </a:xfrm>
        </p:grpSpPr>
        <p:sp>
          <p:nvSpPr>
            <p:cNvPr id="29" name="TextBox 28"/>
            <p:cNvSpPr txBox="1"/>
            <p:nvPr/>
          </p:nvSpPr>
          <p:spPr bwMode="gray">
            <a:xfrm>
              <a:off x="933538" y="6132173"/>
              <a:ext cx="4674809" cy="1205458"/>
            </a:xfrm>
            <a:prstGeom prst="rect">
              <a:avLst/>
            </a:prstGeom>
            <a:noFill/>
          </p:spPr>
          <p:txBody>
            <a:bodyPr vert="horz" wrap="square" lIns="0" tIns="0" rIns="0" bIns="0" rtlCol="0">
              <a:spAutoFit/>
            </a:bodyPr>
            <a:lstStyle/>
            <a:p>
              <a:pPr>
                <a:spcAft>
                  <a:spcPts val="300"/>
                </a:spcAft>
              </a:pPr>
              <a:r>
                <a:rPr lang="en-US" sz="1000" b="1" dirty="0"/>
                <a:t>Analyze survey data </a:t>
              </a:r>
            </a:p>
            <a:p>
              <a:pPr marL="118872" indent="-118872">
                <a:spcBef>
                  <a:spcPts val="500"/>
                </a:spcBef>
                <a:buFont typeface="Arial" panose="020B0604020202020204" pitchFamily="34" charset="0"/>
                <a:buChar char="•"/>
              </a:pPr>
              <a:r>
                <a:rPr lang="en-US" sz="900" dirty="0"/>
                <a:t>Analyze survey data to evaluate onboarding performance. </a:t>
              </a:r>
            </a:p>
            <a:p>
              <a:pPr marL="118872" indent="-118872">
                <a:spcBef>
                  <a:spcPts val="500"/>
                </a:spcBef>
                <a:buFont typeface="Arial" panose="020B0604020202020204" pitchFamily="34" charset="0"/>
                <a:buChar char="•"/>
              </a:pPr>
              <a:r>
                <a:rPr lang="en-US" sz="900" dirty="0"/>
                <a:t>Consider cutting and analyzing the data by:  </a:t>
              </a:r>
            </a:p>
            <a:p>
              <a:pPr marL="237744" lvl="1" indent="-118872">
                <a:spcBef>
                  <a:spcPts val="500"/>
                </a:spcBef>
                <a:buFont typeface="Arial" panose="020B0604020202020204" pitchFamily="34" charset="0"/>
                <a:buChar char="–"/>
              </a:pPr>
              <a:r>
                <a:rPr lang="en-US" sz="900" dirty="0" smtClean="0"/>
                <a:t>Department/specialty</a:t>
              </a:r>
              <a:endParaRPr lang="en-US" sz="900" dirty="0"/>
            </a:p>
            <a:p>
              <a:pPr marL="237744" lvl="1" indent="-118872">
                <a:spcBef>
                  <a:spcPts val="500"/>
                </a:spcBef>
                <a:buFont typeface="Arial" panose="020B0604020202020204" pitchFamily="34" charset="0"/>
                <a:buChar char="–"/>
              </a:pPr>
              <a:r>
                <a:rPr lang="en-US" sz="900" dirty="0"/>
                <a:t>Onboarding period </a:t>
              </a:r>
            </a:p>
            <a:p>
              <a:pPr marL="237744" lvl="1" indent="-118872">
                <a:spcBef>
                  <a:spcPts val="500"/>
                </a:spcBef>
                <a:buFont typeface="Arial" panose="020B0604020202020204" pitchFamily="34" charset="0"/>
                <a:buChar char="–"/>
              </a:pPr>
              <a:r>
                <a:rPr lang="en-US" sz="900" dirty="0"/>
                <a:t>Respondent tenure </a:t>
              </a:r>
            </a:p>
          </p:txBody>
        </p:sp>
        <p:sp>
          <p:nvSpPr>
            <p:cNvPr id="33" name="TextBox 32"/>
            <p:cNvSpPr txBox="1"/>
            <p:nvPr/>
          </p:nvSpPr>
          <p:spPr bwMode="gray">
            <a:xfrm>
              <a:off x="708849" y="6139995"/>
              <a:ext cx="163506" cy="161583"/>
            </a:xfrm>
            <a:prstGeom prst="rect">
              <a:avLst/>
            </a:prstGeom>
            <a:noFill/>
          </p:spPr>
          <p:txBody>
            <a:bodyPr vert="horz" wrap="square" lIns="0" tIns="0" rIns="0" bIns="0" rtlCol="0">
              <a:spAutoFit/>
            </a:bodyPr>
            <a:lstStyle/>
            <a:p>
              <a:r>
                <a:rPr lang="en-US" sz="1050" b="1" dirty="0">
                  <a:solidFill>
                    <a:schemeClr val="accent6"/>
                  </a:solidFill>
                </a:rPr>
                <a:t>9</a:t>
              </a:r>
              <a:endParaRPr lang="en-US" sz="1050" b="1" dirty="0" smtClean="0">
                <a:solidFill>
                  <a:schemeClr val="accent6"/>
                </a:solidFill>
              </a:endParaRPr>
            </a:p>
          </p:txBody>
        </p:sp>
        <p:sp>
          <p:nvSpPr>
            <p:cNvPr id="73" name="Rectangle 72"/>
            <p:cNvSpPr/>
            <p:nvPr/>
          </p:nvSpPr>
          <p:spPr bwMode="gray">
            <a:xfrm>
              <a:off x="5794374" y="6130943"/>
              <a:ext cx="1445528" cy="645482"/>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defTabSz="640080">
                <a:spcBef>
                  <a:spcPts val="500"/>
                </a:spcBef>
              </a:pPr>
              <a:r>
                <a:rPr lang="en-US" sz="900" dirty="0">
                  <a:solidFill>
                    <a:srgbClr val="333E48"/>
                  </a:solidFill>
                </a:rPr>
                <a:t>Select the same categories and cuts that were used in steps two and three</a:t>
              </a:r>
            </a:p>
          </p:txBody>
        </p:sp>
        <p:sp>
          <p:nvSpPr>
            <p:cNvPr id="74" name="Isosceles Triangle 73"/>
            <p:cNvSpPr/>
            <p:nvPr/>
          </p:nvSpPr>
          <p:spPr bwMode="gray">
            <a:xfrm rot="5400000" flipH="1">
              <a:off x="5724662" y="6186144"/>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nvGrpSpPr>
          <p:cNvPr id="4" name="Group 3"/>
          <p:cNvGrpSpPr/>
          <p:nvPr/>
        </p:nvGrpSpPr>
        <p:grpSpPr>
          <a:xfrm>
            <a:off x="708849" y="7740732"/>
            <a:ext cx="6531053" cy="763951"/>
            <a:chOff x="708849" y="7740732"/>
            <a:chExt cx="6531053" cy="763951"/>
          </a:xfrm>
        </p:grpSpPr>
        <p:sp>
          <p:nvSpPr>
            <p:cNvPr id="75" name="TextBox 74"/>
            <p:cNvSpPr txBox="1"/>
            <p:nvPr/>
          </p:nvSpPr>
          <p:spPr bwMode="gray">
            <a:xfrm>
              <a:off x="933539" y="7741963"/>
              <a:ext cx="4374186" cy="743793"/>
            </a:xfrm>
            <a:prstGeom prst="rect">
              <a:avLst/>
            </a:prstGeom>
            <a:noFill/>
          </p:spPr>
          <p:txBody>
            <a:bodyPr vert="horz" wrap="square" lIns="0" tIns="0" rIns="0" bIns="0" rtlCol="0">
              <a:spAutoFit/>
            </a:bodyPr>
            <a:lstStyle/>
            <a:p>
              <a:pPr>
                <a:spcAft>
                  <a:spcPts val="300"/>
                </a:spcAft>
              </a:pPr>
              <a:r>
                <a:rPr lang="en-US" sz="1050" b="1" dirty="0"/>
                <a:t>Improve onboarding program based on survey findings </a:t>
              </a:r>
              <a:endParaRPr lang="en-US" sz="1050" dirty="0"/>
            </a:p>
            <a:p>
              <a:pPr marL="118872" indent="-118872">
                <a:spcBef>
                  <a:spcPts val="500"/>
                </a:spcBef>
                <a:buFont typeface="Arial" panose="020B0604020202020204" pitchFamily="34" charset="0"/>
                <a:buChar char="•"/>
              </a:pPr>
              <a:r>
                <a:rPr lang="en-US" sz="900" dirty="0"/>
                <a:t>Apply survey findings to your facility’s physician onboarding program</a:t>
              </a:r>
            </a:p>
            <a:p>
              <a:pPr marL="118872" indent="-118872">
                <a:spcBef>
                  <a:spcPts val="500"/>
                </a:spcBef>
                <a:buFont typeface="Arial" panose="020B0604020202020204" pitchFamily="34" charset="0"/>
                <a:buChar char="•"/>
              </a:pPr>
              <a:r>
                <a:rPr lang="en-US" sz="900" dirty="0"/>
                <a:t>Prioritize efforts on new hires who are the least satisfied, most costly to replace, or in departments with the greatest improvement </a:t>
              </a:r>
              <a:r>
                <a:rPr lang="en-US" sz="900" dirty="0" smtClean="0"/>
                <a:t>needs</a:t>
              </a:r>
              <a:endParaRPr lang="en-US" sz="900" dirty="0"/>
            </a:p>
          </p:txBody>
        </p:sp>
        <p:sp>
          <p:nvSpPr>
            <p:cNvPr id="76" name="TextBox 75"/>
            <p:cNvSpPr txBox="1"/>
            <p:nvPr/>
          </p:nvSpPr>
          <p:spPr bwMode="gray">
            <a:xfrm>
              <a:off x="708849" y="7749785"/>
              <a:ext cx="163506" cy="161583"/>
            </a:xfrm>
            <a:prstGeom prst="rect">
              <a:avLst/>
            </a:prstGeom>
            <a:noFill/>
          </p:spPr>
          <p:txBody>
            <a:bodyPr vert="horz" wrap="square" lIns="0" tIns="0" rIns="0" bIns="0" rtlCol="0">
              <a:spAutoFit/>
            </a:bodyPr>
            <a:lstStyle/>
            <a:p>
              <a:r>
                <a:rPr lang="en-US" sz="1050" b="1" dirty="0" smtClean="0">
                  <a:solidFill>
                    <a:schemeClr val="accent6"/>
                  </a:solidFill>
                </a:rPr>
                <a:t>10</a:t>
              </a:r>
            </a:p>
          </p:txBody>
        </p:sp>
        <p:sp>
          <p:nvSpPr>
            <p:cNvPr id="77" name="Rectangle 76"/>
            <p:cNvSpPr/>
            <p:nvPr/>
          </p:nvSpPr>
          <p:spPr bwMode="gray">
            <a:xfrm>
              <a:off x="5794374" y="7740732"/>
              <a:ext cx="1445528" cy="763951"/>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defTabSz="640080">
                <a:spcBef>
                  <a:spcPts val="500"/>
                </a:spcBef>
              </a:pPr>
              <a:r>
                <a:rPr lang="en-US" sz="900" dirty="0">
                  <a:solidFill>
                    <a:srgbClr val="333E48"/>
                  </a:solidFill>
                </a:rPr>
                <a:t>Confirm health system’s commitment to improving onboarding program prior to </a:t>
              </a:r>
              <a:r>
                <a:rPr lang="en-US" sz="900" dirty="0" smtClean="0">
                  <a:solidFill>
                    <a:srgbClr val="333E48"/>
                  </a:solidFill>
                </a:rPr>
                <a:t>new-hire </a:t>
              </a:r>
              <a:r>
                <a:rPr lang="en-US" sz="900" dirty="0">
                  <a:solidFill>
                    <a:srgbClr val="333E48"/>
                  </a:solidFill>
                </a:rPr>
                <a:t>survey rollout</a:t>
              </a:r>
            </a:p>
          </p:txBody>
        </p:sp>
        <p:sp>
          <p:nvSpPr>
            <p:cNvPr id="78" name="Isosceles Triangle 77"/>
            <p:cNvSpPr/>
            <p:nvPr/>
          </p:nvSpPr>
          <p:spPr bwMode="gray">
            <a:xfrm rot="5400000" flipH="1">
              <a:off x="5724662" y="7795934"/>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Tree>
    <p:extLst>
      <p:ext uri="{BB962C8B-B14F-4D97-AF65-F5344CB8AC3E}">
        <p14:creationId xmlns:p14="http://schemas.microsoft.com/office/powerpoint/2010/main" val="23860960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19C7194-3B3A-4907-B22F-F76A563D92B7}"/>
</file>

<file path=customXml/itemProps2.xml><?xml version="1.0" encoding="utf-8"?>
<ds:datastoreItem xmlns:ds="http://schemas.openxmlformats.org/officeDocument/2006/customXml" ds:itemID="{15D66033-D66E-480C-88D0-DA412DCD1D25}"/>
</file>

<file path=docProps/app.xml><?xml version="1.0" encoding="utf-8"?>
<Properties xmlns="http://schemas.openxmlformats.org/officeDocument/2006/extended-properties" xmlns:vt="http://schemas.openxmlformats.org/officeDocument/2006/docPropsVTypes">
  <Template>AB3 Portrait Standard 010118</Template>
  <TotalTime>0</TotalTime>
  <Words>961</Words>
  <Application>Microsoft Office PowerPoint</Application>
  <PresentationFormat>Custom</PresentationFormat>
  <Paragraphs>126</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AB3 Portrait Standard</vt:lpstr>
      <vt:lpstr>PowerPoint Presentation</vt:lpstr>
      <vt:lpstr>PowerPoint Presentation</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2018-04-16T19:12:18Z</dcterms:modified>
</cp:coreProperties>
</file>