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317" r:id="rId2"/>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advisory.com/pec/physician-onboarding-toolkit"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89040"/>
            <a:ext cx="6858000" cy="2082475"/>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11: Discussion Guide to Identify Retention Risk at 30/60/90 Days </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2788" y="1751762"/>
            <a:ext cx="6396929" cy="1495233"/>
          </a:xfrm>
        </p:spPr>
        <p:txBody>
          <a:bodyPr/>
          <a:lstStyle/>
          <a:p>
            <a:r>
              <a:rPr lang="en-US" b="1" dirty="0"/>
              <a:t>Purpose:</a:t>
            </a:r>
            <a:r>
              <a:rPr lang="en-US" dirty="0"/>
              <a:t> This discussion guide equips </a:t>
            </a:r>
            <a:r>
              <a:rPr lang="en-US" dirty="0" smtClean="0"/>
              <a:t>direct supervisors to </a:t>
            </a:r>
            <a:r>
              <a:rPr lang="en-US" dirty="0"/>
              <a:t>gauge how a new </a:t>
            </a:r>
            <a:r>
              <a:rPr lang="en-US" dirty="0" smtClean="0"/>
              <a:t>physician is </a:t>
            </a:r>
            <a:r>
              <a:rPr lang="en-US" dirty="0"/>
              <a:t>adjusting and surface any potential retention concerns. </a:t>
            </a:r>
            <a:r>
              <a:rPr lang="en-US" dirty="0" smtClean="0"/>
              <a:t>Supervisors should </a:t>
            </a:r>
            <a:r>
              <a:rPr lang="en-US" dirty="0"/>
              <a:t>meet with each new hire after the first 30, 60, </a:t>
            </a:r>
            <a:r>
              <a:rPr lang="en-US" dirty="0" smtClean="0"/>
              <a:t>and/or </a:t>
            </a:r>
            <a:r>
              <a:rPr lang="en-US" dirty="0"/>
              <a:t>90 days of employment and ask these questions. If the new hire’s responses signal that they may be a retention risk, </a:t>
            </a:r>
            <a:r>
              <a:rPr lang="en-US" dirty="0" smtClean="0"/>
              <a:t>supervisors should </a:t>
            </a:r>
            <a:r>
              <a:rPr lang="en-US" dirty="0"/>
              <a:t>consider meeting with the new hire more frequently to monitor their progress and intent to </a:t>
            </a:r>
            <a:r>
              <a:rPr lang="en-US" dirty="0" smtClean="0"/>
              <a:t>stay.</a:t>
            </a:r>
          </a:p>
          <a:p>
            <a:r>
              <a:rPr lang="en-US" b="1" dirty="0" smtClean="0"/>
              <a:t>Timeline</a:t>
            </a:r>
            <a:r>
              <a:rPr lang="en-US" b="1" dirty="0"/>
              <a:t>:</a:t>
            </a:r>
            <a:r>
              <a:rPr lang="en-US" dirty="0"/>
              <a:t> </a:t>
            </a:r>
            <a:r>
              <a:rPr lang="en-US" dirty="0" smtClean="0"/>
              <a:t>30-, 60-, and/or 90-day intervals</a:t>
            </a:r>
            <a:endParaRPr lang="en-US" dirty="0"/>
          </a:p>
          <a:p>
            <a:r>
              <a:rPr lang="en-US" b="1" dirty="0"/>
              <a:t>Duration:</a:t>
            </a:r>
            <a:r>
              <a:rPr lang="en-US" dirty="0"/>
              <a:t> </a:t>
            </a:r>
            <a:r>
              <a:rPr lang="en-US" dirty="0" smtClean="0"/>
              <a:t>20-30 </a:t>
            </a:r>
            <a:r>
              <a:rPr lang="en-US" dirty="0"/>
              <a:t>m</a:t>
            </a:r>
            <a:r>
              <a:rPr lang="en-US" dirty="0" smtClean="0"/>
              <a:t>inutes</a:t>
            </a:r>
            <a:endParaRPr lang="en-US" dirty="0"/>
          </a:p>
          <a:p>
            <a:r>
              <a:rPr lang="en-US" b="1" dirty="0"/>
              <a:t>Available Online: </a:t>
            </a:r>
            <a:r>
              <a:rPr lang="en-US" dirty="0"/>
              <a:t>To access an editable version of this tool, please visit </a:t>
            </a:r>
            <a:r>
              <a:rPr lang="en-US" dirty="0" smtClean="0">
                <a:hlinkClick r:id="rId2"/>
              </a:rPr>
              <a:t>advisory.com/pec/physician-</a:t>
            </a:r>
            <a:br>
              <a:rPr lang="en-US" dirty="0" smtClean="0">
                <a:hlinkClick r:id="rId2"/>
              </a:rPr>
            </a:br>
            <a:r>
              <a:rPr lang="en-US" dirty="0" smtClean="0">
                <a:hlinkClick r:id="rId2"/>
              </a:rPr>
              <a:t>onboarding-toolkit</a:t>
            </a:r>
            <a:r>
              <a:rPr lang="en-US" dirty="0" smtClean="0"/>
              <a:t>.</a:t>
            </a:r>
            <a:endParaRPr lang="en-US" dirty="0"/>
          </a:p>
          <a:p>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graphicFrame>
        <p:nvGraphicFramePr>
          <p:cNvPr id="11" name="Table 10"/>
          <p:cNvGraphicFramePr>
            <a:graphicFrameLocks noGrp="1"/>
          </p:cNvGraphicFramePr>
          <p:nvPr>
            <p:extLst>
              <p:ext uri="{D42A27DB-BD31-4B8C-83A1-F6EECF244321}">
                <p14:modId xmlns:p14="http://schemas.microsoft.com/office/powerpoint/2010/main" val="856904047"/>
              </p:ext>
            </p:extLst>
          </p:nvPr>
        </p:nvGraphicFramePr>
        <p:xfrm>
          <a:off x="712788" y="3647050"/>
          <a:ext cx="6651772" cy="5925336"/>
        </p:xfrm>
        <a:graphic>
          <a:graphicData uri="http://schemas.openxmlformats.org/drawingml/2006/table">
            <a:tbl>
              <a:tblPr firstRow="1" bandRow="1">
                <a:tableStyleId>{F5AB1C69-6EDB-4FF4-983F-18BD219EF322}</a:tableStyleId>
              </a:tblPr>
              <a:tblGrid>
                <a:gridCol w="3446836"/>
                <a:gridCol w="233680"/>
                <a:gridCol w="2971256"/>
              </a:tblGrid>
              <a:tr h="360865">
                <a:tc gridSpan="2">
                  <a:txBody>
                    <a:bodyPr/>
                    <a:lstStyle/>
                    <a:p>
                      <a:r>
                        <a:rPr lang="en-US" sz="1100" dirty="0" smtClean="0">
                          <a:solidFill>
                            <a:schemeClr val="tx1"/>
                          </a:solidFill>
                        </a:rPr>
                        <a:t>Retention Risk Discussion Guide</a:t>
                      </a:r>
                    </a:p>
                  </a:txBody>
                  <a:tcPr marL="45720" marR="45720"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endParaRPr lang="en-US" sz="900" dirty="0" smtClean="0">
                        <a:solidFill>
                          <a:schemeClr val="tx1"/>
                        </a:solidFill>
                      </a:endParaRPr>
                    </a:p>
                  </a:txBody>
                  <a:tcPr marL="45720" marR="45720"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27779">
                <a:tc gridSpan="3">
                  <a:txBody>
                    <a:bodyPr/>
                    <a:lstStyle/>
                    <a:p>
                      <a:pPr lvl="0">
                        <a:spcBef>
                          <a:spcPts val="500"/>
                        </a:spcBef>
                        <a:spcAft>
                          <a:spcPts val="500"/>
                        </a:spcAft>
                      </a:pPr>
                      <a:r>
                        <a:rPr lang="en-US" sz="1000" b="1" i="0" dirty="0" smtClean="0"/>
                        <a:t>General</a:t>
                      </a:r>
                      <a:r>
                        <a:rPr lang="en-US" sz="1000" b="1" i="0" baseline="0" dirty="0" smtClean="0"/>
                        <a:t> Expectations</a:t>
                      </a:r>
                      <a:endParaRPr lang="en-US" sz="1000" b="1" i="0" dirty="0" smtClean="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US"/>
                    </a:p>
                  </a:txBody>
                  <a:tcPr/>
                </a:tc>
                <a:tc hMerge="1">
                  <a:txBody>
                    <a:bodyPr/>
                    <a:lstStyle/>
                    <a:p>
                      <a:endParaRPr lang="en-US"/>
                    </a:p>
                  </a:txBody>
                  <a:tcPr/>
                </a:tc>
              </a:tr>
              <a:tr h="1141080">
                <a:tc>
                  <a:txBody>
                    <a:bodyPr/>
                    <a:lstStyle/>
                    <a:p>
                      <a:pPr marL="228600" indent="-228600">
                        <a:spcBef>
                          <a:spcPts val="600"/>
                        </a:spcBef>
                        <a:buFont typeface="+mj-lt"/>
                        <a:buAutoNum type="arabicPeriod"/>
                      </a:pPr>
                      <a:r>
                        <a:rPr lang="en-US" sz="1000" dirty="0" smtClean="0"/>
                        <a:t>Has this job met your expectations? In what ways? Where has it fallen short?</a:t>
                      </a:r>
                    </a:p>
                    <a:p>
                      <a:pPr marL="228600" indent="-228600">
                        <a:spcBef>
                          <a:spcPts val="600"/>
                        </a:spcBef>
                        <a:buFont typeface="+mj-lt"/>
                        <a:buAutoNum type="arabicPeriod"/>
                      </a:pPr>
                      <a:r>
                        <a:rPr lang="en-US" sz="1000" dirty="0" smtClean="0"/>
                        <a:t>Do you have the tools and equipment you need to do your job?</a:t>
                      </a:r>
                    </a:p>
                    <a:p>
                      <a:pPr marL="228600" marR="0" lvl="0" indent="-228600" algn="l" defTabSz="640080" rtl="0" eaLnBrk="1" fontAlgn="auto" latinLnBrk="0" hangingPunct="1">
                        <a:lnSpc>
                          <a:spcPct val="100000"/>
                        </a:lnSpc>
                        <a:spcBef>
                          <a:spcPts val="600"/>
                        </a:spcBef>
                        <a:spcAft>
                          <a:spcPts val="0"/>
                        </a:spcAft>
                        <a:buClrTx/>
                        <a:buSzTx/>
                        <a:buFont typeface="+mj-lt"/>
                        <a:buAutoNum type="arabicPeriod"/>
                        <a:tabLst/>
                        <a:defRPr/>
                      </a:pPr>
                      <a:r>
                        <a:rPr lang="en-US" sz="1000" dirty="0" smtClean="0"/>
                        <a:t>Do you have any general concerns about your job that I could address?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endParaRPr lang="en-US"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indent="-171450">
                        <a:spcBef>
                          <a:spcPts val="600"/>
                        </a:spcBef>
                        <a:buFont typeface="Arial" panose="020B0604020202020204" pitchFamily="34" charset="0"/>
                        <a:buChar char="•"/>
                      </a:pPr>
                      <a:endParaRPr lang="en-US" sz="900"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07697">
                <a:tc gridSpan="3">
                  <a:txBody>
                    <a:bodyPr/>
                    <a:lstStyle/>
                    <a:p>
                      <a:pPr marL="0" marR="0" indent="0" algn="l" defTabSz="1018879" rtl="0" eaLnBrk="1" fontAlgn="auto" latinLnBrk="0" hangingPunct="1">
                        <a:lnSpc>
                          <a:spcPct val="100000"/>
                        </a:lnSpc>
                        <a:spcBef>
                          <a:spcPts val="600"/>
                        </a:spcBef>
                        <a:spcAft>
                          <a:spcPts val="0"/>
                        </a:spcAft>
                        <a:buClrTx/>
                        <a:buSzTx/>
                        <a:buFont typeface="+mj-lt"/>
                        <a:buNone/>
                        <a:tabLst/>
                        <a:defRPr/>
                      </a:pPr>
                      <a:r>
                        <a:rPr lang="en-US" sz="1000" b="1" i="0" dirty="0" smtClean="0"/>
                        <a:t>Acculturation and Institutional</a:t>
                      </a:r>
                      <a:r>
                        <a:rPr lang="en-US" sz="1000" b="1" i="0" baseline="0" dirty="0" smtClean="0"/>
                        <a:t> Awareness</a:t>
                      </a:r>
                      <a:endParaRPr lang="en-US" sz="1000" b="1" i="0" dirty="0" smtClean="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US"/>
                    </a:p>
                  </a:txBody>
                  <a:tcPr/>
                </a:tc>
                <a:tc hMerge="1">
                  <a:txBody>
                    <a:bodyPr/>
                    <a:lstStyle/>
                    <a:p>
                      <a:endParaRPr lang="en-US"/>
                    </a:p>
                  </a:txBody>
                  <a:tcPr/>
                </a:tc>
              </a:tr>
              <a:tr h="1005952">
                <a:tc>
                  <a:txBody>
                    <a:bodyPr/>
                    <a:lstStyle/>
                    <a:p>
                      <a:pPr marL="228600" indent="-228600">
                        <a:spcBef>
                          <a:spcPts val="600"/>
                        </a:spcBef>
                        <a:buFont typeface="+mj-lt"/>
                        <a:buAutoNum type="arabicPeriod" startAt="4"/>
                      </a:pPr>
                      <a:r>
                        <a:rPr lang="en-US" sz="1000" dirty="0" smtClean="0"/>
                        <a:t>Which coworkers have been especially helpful to you?</a:t>
                      </a:r>
                    </a:p>
                    <a:p>
                      <a:pPr marL="228600" indent="-228600">
                        <a:spcBef>
                          <a:spcPts val="600"/>
                        </a:spcBef>
                        <a:buFont typeface="+mj-lt"/>
                        <a:buAutoNum type="arabicPeriod" startAt="4"/>
                      </a:pPr>
                      <a:r>
                        <a:rPr lang="en-US" sz="1000" dirty="0" smtClean="0"/>
                        <a:t>From what sources have you obtained information about news in the department and the institution?</a:t>
                      </a:r>
                    </a:p>
                    <a:p>
                      <a:pPr marL="228600" indent="-228600">
                        <a:spcBef>
                          <a:spcPts val="600"/>
                        </a:spcBef>
                        <a:buFont typeface="+mj-lt"/>
                        <a:buAutoNum type="arabicPeriod" startAt="4"/>
                      </a:pPr>
                      <a:r>
                        <a:rPr lang="en-US" sz="1000" dirty="0" smtClean="0"/>
                        <a:t>Tell me about some successes across</a:t>
                      </a:r>
                      <a:r>
                        <a:rPr lang="en-US" sz="1000" baseline="0" dirty="0" smtClean="0"/>
                        <a:t> the first </a:t>
                      </a:r>
                      <a:br>
                        <a:rPr lang="en-US" sz="1000" baseline="0" dirty="0" smtClean="0"/>
                      </a:br>
                      <a:r>
                        <a:rPr lang="en-US" sz="1000" dirty="0" smtClean="0"/>
                        <a:t>[30/60/90 days].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endParaRPr lang="en-US"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indent="-171450">
                        <a:spcBef>
                          <a:spcPts val="600"/>
                        </a:spcBef>
                        <a:buFont typeface="Arial" panose="020B0604020202020204" pitchFamily="34" charset="0"/>
                        <a:buChar char="•"/>
                      </a:pPr>
                      <a:endParaRPr lang="en-US" sz="900"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01485">
                <a:tc gridSpan="3">
                  <a:txBody>
                    <a:bodyPr/>
                    <a:lstStyle/>
                    <a:p>
                      <a:pPr marL="0" marR="0" indent="0" algn="l" defTabSz="1018879" rtl="0" eaLnBrk="1" fontAlgn="auto" latinLnBrk="0" hangingPunct="1">
                        <a:lnSpc>
                          <a:spcPct val="100000"/>
                        </a:lnSpc>
                        <a:spcBef>
                          <a:spcPts val="600"/>
                        </a:spcBef>
                        <a:spcAft>
                          <a:spcPts val="0"/>
                        </a:spcAft>
                        <a:buClrTx/>
                        <a:buSzTx/>
                        <a:buFont typeface="+mj-lt"/>
                        <a:buNone/>
                        <a:tabLst/>
                        <a:defRPr/>
                      </a:pPr>
                      <a:r>
                        <a:rPr lang="en-US" sz="1000" b="1" i="0" dirty="0" smtClean="0"/>
                        <a:t>Challenges and Resolution Tools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US"/>
                    </a:p>
                  </a:txBody>
                  <a:tcPr/>
                </a:tc>
                <a:tc hMerge="1">
                  <a:txBody>
                    <a:bodyPr/>
                    <a:lstStyle/>
                    <a:p>
                      <a:endParaRPr lang="en-US"/>
                    </a:p>
                  </a:txBody>
                  <a:tcPr/>
                </a:tc>
              </a:tr>
              <a:tr h="735311">
                <a:tc>
                  <a:txBody>
                    <a:bodyPr/>
                    <a:lstStyle/>
                    <a:p>
                      <a:pPr marL="228600" indent="-228600">
                        <a:spcBef>
                          <a:spcPts val="600"/>
                        </a:spcBef>
                        <a:buFont typeface="+mj-lt"/>
                        <a:buAutoNum type="arabicPeriod" startAt="7"/>
                      </a:pPr>
                      <a:r>
                        <a:rPr lang="en-US" sz="1000" dirty="0" smtClean="0"/>
                        <a:t>Describe any frustrations you’ve experienced so far.</a:t>
                      </a:r>
                    </a:p>
                    <a:p>
                      <a:pPr marL="228600" indent="-228600">
                        <a:spcBef>
                          <a:spcPts val="600"/>
                        </a:spcBef>
                        <a:buFont typeface="+mj-lt"/>
                        <a:buAutoNum type="arabicPeriod" startAt="7"/>
                      </a:pPr>
                      <a:r>
                        <a:rPr lang="en-US" sz="1000" dirty="0" smtClean="0"/>
                        <a:t>Have you done anything to address these frustrations?</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endParaRPr lang="en-US"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indent="-171450">
                        <a:spcBef>
                          <a:spcPts val="600"/>
                        </a:spcBef>
                        <a:buSzPct val="120000"/>
                        <a:buFont typeface="Arial" panose="020B0604020202020204" pitchFamily="34" charset="0"/>
                        <a:buChar char="•"/>
                      </a:pPr>
                      <a:endParaRPr lang="en-US" sz="900" dirty="0" smtClean="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79914">
                <a:tc gridSpan="3">
                  <a:txBody>
                    <a:bodyPr/>
                    <a:lstStyle/>
                    <a:p>
                      <a:pPr>
                        <a:spcBef>
                          <a:spcPts val="600"/>
                        </a:spcBef>
                      </a:pPr>
                      <a:r>
                        <a:rPr lang="en-US" sz="1000" b="1" i="0" dirty="0" smtClean="0"/>
                        <a:t>Onboarding</a:t>
                      </a:r>
                      <a:r>
                        <a:rPr lang="en-US" sz="1000" b="1" i="0" baseline="0" dirty="0" smtClean="0"/>
                        <a:t> Impact and </a:t>
                      </a:r>
                      <a:r>
                        <a:rPr lang="en-US" sz="1000" b="1" i="0" dirty="0" smtClean="0"/>
                        <a:t>Improvements</a:t>
                      </a:r>
                      <a:endParaRPr lang="en-US" sz="900" b="1" i="0" dirty="0" smtClean="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lang="en-US"/>
                    </a:p>
                  </a:txBody>
                  <a:tcPr/>
                </a:tc>
                <a:tc hMerge="1">
                  <a:txBody>
                    <a:bodyPr/>
                    <a:lstStyle/>
                    <a:p>
                      <a:endParaRPr lang="en-US"/>
                    </a:p>
                  </a:txBody>
                  <a:tcPr/>
                </a:tc>
              </a:tr>
              <a:tr h="1141080">
                <a:tc gridSpan="2">
                  <a:txBody>
                    <a:bodyPr/>
                    <a:lstStyle/>
                    <a:p>
                      <a:pPr marL="228600" indent="-228600">
                        <a:spcBef>
                          <a:spcPts val="600"/>
                        </a:spcBef>
                        <a:buFont typeface="+mj-lt"/>
                        <a:buAutoNum type="arabicPeriod" startAt="9"/>
                      </a:pPr>
                      <a:r>
                        <a:rPr lang="en-US" sz="1000" spc="-10" baseline="0" dirty="0" smtClean="0"/>
                        <a:t>In what areas would more training be helpful for new hires?</a:t>
                      </a:r>
                    </a:p>
                    <a:p>
                      <a:pPr marL="228600" indent="-228600">
                        <a:spcBef>
                          <a:spcPts val="600"/>
                        </a:spcBef>
                        <a:buFont typeface="+mj-lt"/>
                        <a:buAutoNum type="arabicPeriod" startAt="9"/>
                      </a:pPr>
                      <a:r>
                        <a:rPr lang="en-US" sz="1000" spc="-10" baseline="0" dirty="0" smtClean="0"/>
                        <a:t>If you could change one aspect of your experience in the department, what would it be?</a:t>
                      </a:r>
                    </a:p>
                    <a:p>
                      <a:pPr marL="228600" indent="-228600">
                        <a:spcBef>
                          <a:spcPts val="600"/>
                        </a:spcBef>
                        <a:buFont typeface="+mj-lt"/>
                        <a:buAutoNum type="arabicPeriod" startAt="9"/>
                      </a:pPr>
                      <a:r>
                        <a:rPr lang="en-US" sz="1000" spc="-10" baseline="0" dirty="0" smtClean="0"/>
                        <a:t>On which aspects of performance would you like </a:t>
                      </a:r>
                      <a:br>
                        <a:rPr lang="en-US" sz="1000" spc="-10" baseline="0" dirty="0" smtClean="0"/>
                      </a:br>
                      <a:r>
                        <a:rPr lang="en-US" sz="1000" spc="-10" baseline="0" dirty="0" smtClean="0"/>
                        <a:t>more feedback?</a:t>
                      </a:r>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marT="91440" marB="9144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Text Placeholder 6"/>
          <p:cNvSpPr>
            <a:spLocks noGrp="1"/>
          </p:cNvSpPr>
          <p:nvPr>
            <p:ph type="body" sz="quarter" idx="43"/>
          </p:nvPr>
        </p:nvSpPr>
        <p:spPr>
          <a:xfrm>
            <a:off x="5567363" y="9398100"/>
            <a:ext cx="1748248" cy="153888"/>
          </a:xfrm>
        </p:spPr>
        <p:txBody>
          <a:bodyPr/>
          <a:lstStyle/>
          <a:p>
            <a:r>
              <a:rPr lang="en-US" dirty="0"/>
              <a:t>Source: Physician Executive Council interviews and analysis</a:t>
            </a:r>
            <a:r>
              <a:rPr lang="en-US" dirty="0" smtClean="0"/>
              <a:t>.</a:t>
            </a:r>
            <a:endParaRPr lang="en-US" dirty="0"/>
          </a:p>
        </p:txBody>
      </p:sp>
      <p:sp>
        <p:nvSpPr>
          <p:cNvPr id="17" name="Rectangle 16"/>
          <p:cNvSpPr/>
          <p:nvPr/>
        </p:nvSpPr>
        <p:spPr bwMode="gray">
          <a:xfrm>
            <a:off x="4494416" y="4523908"/>
            <a:ext cx="2820784" cy="774571"/>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lvl="0" defTabSz="640080">
              <a:spcBef>
                <a:spcPts val="500"/>
              </a:spcBef>
            </a:pPr>
            <a:r>
              <a:rPr lang="en-US" sz="900" b="1" dirty="0">
                <a:solidFill>
                  <a:srgbClr val="333E48"/>
                </a:solidFill>
              </a:rPr>
              <a:t>Retention red flags:</a:t>
            </a:r>
          </a:p>
          <a:p>
            <a:pPr marL="118872" indent="-118872" defTabSz="640080">
              <a:spcBef>
                <a:spcPts val="500"/>
              </a:spcBef>
              <a:buFont typeface="Arial" panose="020B0604020202020204" pitchFamily="34" charset="0"/>
              <a:buChar char="•"/>
            </a:pPr>
            <a:r>
              <a:rPr lang="en-US" sz="900" dirty="0">
                <a:solidFill>
                  <a:srgbClr val="333E48"/>
                </a:solidFill>
              </a:rPr>
              <a:t>Job is not meeting expectations or expectations are </a:t>
            </a:r>
            <a:r>
              <a:rPr lang="en-US" sz="900" dirty="0" smtClean="0">
                <a:solidFill>
                  <a:srgbClr val="333E48"/>
                </a:solidFill>
              </a:rPr>
              <a:t>unrealistic</a:t>
            </a:r>
            <a:endParaRPr lang="en-US" sz="900" dirty="0">
              <a:solidFill>
                <a:srgbClr val="333E48"/>
              </a:solidFill>
            </a:endParaRPr>
          </a:p>
          <a:p>
            <a:pPr marL="118872" indent="-118872" defTabSz="640080">
              <a:spcBef>
                <a:spcPts val="500"/>
              </a:spcBef>
              <a:buFont typeface="Arial" panose="020B0604020202020204" pitchFamily="34" charset="0"/>
              <a:buChar char="•"/>
            </a:pPr>
            <a:r>
              <a:rPr lang="en-US" sz="900" dirty="0">
                <a:solidFill>
                  <a:srgbClr val="333E48"/>
                </a:solidFill>
              </a:rPr>
              <a:t>Voices multiple concerns or clearly dissatisfied </a:t>
            </a:r>
          </a:p>
        </p:txBody>
      </p:sp>
      <p:sp>
        <p:nvSpPr>
          <p:cNvPr id="18" name="Isosceles Triangle 17"/>
          <p:cNvSpPr/>
          <p:nvPr/>
        </p:nvSpPr>
        <p:spPr bwMode="gray">
          <a:xfrm rot="5400000" flipH="1">
            <a:off x="4424705" y="4566950"/>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9" name="Rectangle 18"/>
          <p:cNvSpPr/>
          <p:nvPr/>
        </p:nvSpPr>
        <p:spPr bwMode="gray">
          <a:xfrm>
            <a:off x="4494416" y="5941313"/>
            <a:ext cx="2820784" cy="774571"/>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lvl="0" defTabSz="640080">
              <a:spcBef>
                <a:spcPts val="500"/>
              </a:spcBef>
            </a:pPr>
            <a:r>
              <a:rPr lang="en-US" sz="900" b="1" dirty="0">
                <a:solidFill>
                  <a:srgbClr val="333E48"/>
                </a:solidFill>
              </a:rPr>
              <a:t>Retention red flags:</a:t>
            </a:r>
          </a:p>
          <a:p>
            <a:pPr marL="118872" indent="-118872" defTabSz="640080">
              <a:spcBef>
                <a:spcPts val="500"/>
              </a:spcBef>
              <a:buFont typeface="Arial" panose="020B0604020202020204" pitchFamily="34" charset="0"/>
              <a:buChar char="•"/>
            </a:pPr>
            <a:r>
              <a:rPr lang="en-US" sz="900" dirty="0">
                <a:solidFill>
                  <a:srgbClr val="333E48"/>
                </a:solidFill>
              </a:rPr>
              <a:t>No examples of helpful colleagues or personal successes</a:t>
            </a:r>
          </a:p>
          <a:p>
            <a:pPr marL="118872" indent="-118872" defTabSz="640080">
              <a:spcBef>
                <a:spcPts val="500"/>
              </a:spcBef>
              <a:buFont typeface="Arial" panose="020B0604020202020204" pitchFamily="34" charset="0"/>
              <a:buChar char="•"/>
            </a:pPr>
            <a:r>
              <a:rPr lang="en-US" sz="900" dirty="0">
                <a:solidFill>
                  <a:srgbClr val="333E48"/>
                </a:solidFill>
              </a:rPr>
              <a:t>Information sources listed are unreliable</a:t>
            </a:r>
          </a:p>
        </p:txBody>
      </p:sp>
      <p:sp>
        <p:nvSpPr>
          <p:cNvPr id="20" name="Isosceles Triangle 19"/>
          <p:cNvSpPr/>
          <p:nvPr/>
        </p:nvSpPr>
        <p:spPr bwMode="gray">
          <a:xfrm rot="5400000" flipH="1">
            <a:off x="4424705" y="5993408"/>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1" name="Rectangle 20"/>
          <p:cNvSpPr/>
          <p:nvPr/>
        </p:nvSpPr>
        <p:spPr bwMode="gray">
          <a:xfrm>
            <a:off x="4494416" y="7245799"/>
            <a:ext cx="2820784" cy="636072"/>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lvl="0" defTabSz="640080">
              <a:spcBef>
                <a:spcPts val="500"/>
              </a:spcBef>
            </a:pPr>
            <a:r>
              <a:rPr lang="en-US" sz="900" b="1" dirty="0">
                <a:solidFill>
                  <a:srgbClr val="333E48"/>
                </a:solidFill>
              </a:rPr>
              <a:t>Retention red flags:</a:t>
            </a:r>
          </a:p>
          <a:p>
            <a:pPr marL="118872" indent="-118872" defTabSz="640080">
              <a:spcBef>
                <a:spcPts val="500"/>
              </a:spcBef>
              <a:buFont typeface="Arial" panose="020B0604020202020204" pitchFamily="34" charset="0"/>
              <a:buChar char="•"/>
            </a:pPr>
            <a:r>
              <a:rPr lang="en-US" sz="900" dirty="0">
                <a:solidFill>
                  <a:srgbClr val="333E48"/>
                </a:solidFill>
              </a:rPr>
              <a:t>Cites multiple frustrations and blames others</a:t>
            </a:r>
          </a:p>
          <a:p>
            <a:pPr marL="118872" indent="-118872" defTabSz="640080">
              <a:spcBef>
                <a:spcPts val="500"/>
              </a:spcBef>
              <a:buFont typeface="Arial" panose="020B0604020202020204" pitchFamily="34" charset="0"/>
              <a:buChar char="•"/>
            </a:pPr>
            <a:r>
              <a:rPr lang="en-US" sz="900" dirty="0">
                <a:solidFill>
                  <a:srgbClr val="333E48"/>
                </a:solidFill>
              </a:rPr>
              <a:t>Makes no attempt to resolve problems</a:t>
            </a:r>
          </a:p>
        </p:txBody>
      </p:sp>
      <p:sp>
        <p:nvSpPr>
          <p:cNvPr id="22" name="Isosceles Triangle 21"/>
          <p:cNvSpPr/>
          <p:nvPr/>
        </p:nvSpPr>
        <p:spPr bwMode="gray">
          <a:xfrm rot="5400000" flipH="1">
            <a:off x="4424705" y="7292757"/>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3" name="Rectangle 22"/>
          <p:cNvSpPr/>
          <p:nvPr/>
        </p:nvSpPr>
        <p:spPr bwMode="gray">
          <a:xfrm>
            <a:off x="4494416" y="8368259"/>
            <a:ext cx="2820784" cy="774571"/>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lvl="0" defTabSz="640080">
              <a:spcBef>
                <a:spcPts val="500"/>
              </a:spcBef>
            </a:pPr>
            <a:r>
              <a:rPr lang="en-US" sz="900" b="1" dirty="0">
                <a:solidFill>
                  <a:srgbClr val="333E48"/>
                </a:solidFill>
              </a:rPr>
              <a:t>Retention red flags:</a:t>
            </a:r>
          </a:p>
          <a:p>
            <a:pPr marL="118872" indent="-118872" defTabSz="640080">
              <a:spcBef>
                <a:spcPts val="500"/>
              </a:spcBef>
              <a:buFont typeface="Arial" panose="020B0604020202020204" pitchFamily="34" charset="0"/>
              <a:buChar char="•"/>
            </a:pPr>
            <a:r>
              <a:rPr lang="en-US" sz="900" dirty="0">
                <a:solidFill>
                  <a:srgbClr val="333E48"/>
                </a:solidFill>
              </a:rPr>
              <a:t>Uninterested </a:t>
            </a:r>
            <a:r>
              <a:rPr lang="en-US" sz="900" dirty="0" smtClean="0">
                <a:solidFill>
                  <a:srgbClr val="333E48"/>
                </a:solidFill>
              </a:rPr>
              <a:t>in additional </a:t>
            </a:r>
            <a:r>
              <a:rPr lang="en-US" sz="900" dirty="0">
                <a:solidFill>
                  <a:srgbClr val="333E48"/>
                </a:solidFill>
              </a:rPr>
              <a:t>professional development or feedback</a:t>
            </a:r>
          </a:p>
          <a:p>
            <a:pPr marL="118872" indent="-118872" defTabSz="640080">
              <a:spcBef>
                <a:spcPts val="500"/>
              </a:spcBef>
              <a:buFont typeface="Arial" panose="020B0604020202020204" pitchFamily="34" charset="0"/>
              <a:buChar char="•"/>
            </a:pPr>
            <a:r>
              <a:rPr lang="en-US" sz="900" dirty="0">
                <a:solidFill>
                  <a:srgbClr val="333E48"/>
                </a:solidFill>
              </a:rPr>
              <a:t>No desire to help department improve</a:t>
            </a:r>
          </a:p>
        </p:txBody>
      </p:sp>
      <p:sp>
        <p:nvSpPr>
          <p:cNvPr id="24" name="Isosceles Triangle 23"/>
          <p:cNvSpPr/>
          <p:nvPr/>
        </p:nvSpPr>
        <p:spPr bwMode="gray">
          <a:xfrm rot="5400000" flipH="1">
            <a:off x="4424705" y="8416191"/>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26060814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E08E42-10C6-43A4-A715-11FC101D57A5}"/>
</file>

<file path=customXml/itemProps2.xml><?xml version="1.0" encoding="utf-8"?>
<ds:datastoreItem xmlns:ds="http://schemas.openxmlformats.org/officeDocument/2006/customXml" ds:itemID="{4A89FB2C-D6E9-47AD-9C16-5E1DEF6D95D1}"/>
</file>

<file path=docProps/app.xml><?xml version="1.0" encoding="utf-8"?>
<Properties xmlns="http://schemas.openxmlformats.org/officeDocument/2006/extended-properties" xmlns:vt="http://schemas.openxmlformats.org/officeDocument/2006/docPropsVTypes">
  <Template>AB3 Portrait Standard 010118</Template>
  <TotalTime>0</TotalTime>
  <Words>349</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AB3 Portrait Standard</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2018-04-16T19:11:35Z</dcterms:modified>
</cp:coreProperties>
</file>