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22"/>
  </p:notesMasterIdLst>
  <p:handoutMasterIdLst>
    <p:handoutMasterId r:id="rId23"/>
  </p:handoutMasterIdLst>
  <p:sldIdLst>
    <p:sldId id="267" r:id="rId5"/>
    <p:sldId id="298" r:id="rId6"/>
    <p:sldId id="285" r:id="rId7"/>
    <p:sldId id="280" r:id="rId8"/>
    <p:sldId id="281" r:id="rId9"/>
    <p:sldId id="291" r:id="rId10"/>
    <p:sldId id="290" r:id="rId11"/>
    <p:sldId id="293" r:id="rId12"/>
    <p:sldId id="287" r:id="rId13"/>
    <p:sldId id="292" r:id="rId14"/>
    <p:sldId id="284" r:id="rId15"/>
    <p:sldId id="297" r:id="rId16"/>
    <p:sldId id="295" r:id="rId17"/>
    <p:sldId id="294" r:id="rId18"/>
    <p:sldId id="279" r:id="rId19"/>
    <p:sldId id="299" r:id="rId20"/>
    <p:sldId id="263" r:id="rId21"/>
  </p:sldIdLst>
  <p:sldSz cx="6400800" cy="4800600"/>
  <p:notesSz cx="6950075" cy="9236075"/>
  <p:defaultTex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38">
          <p15:clr>
            <a:srgbClr val="A4A3A4"/>
          </p15:clr>
        </p15:guide>
        <p15:guide id="2" pos="202">
          <p15:clr>
            <a:srgbClr val="A4A3A4"/>
          </p15:clr>
        </p15:guide>
        <p15:guide id="3" pos="3830">
          <p15:clr>
            <a:srgbClr val="A4A3A4"/>
          </p15:clr>
        </p15:guide>
      </p15:sldGuideLst>
    </p:ext>
    <p:ext uri="{2D200454-40CA-4A62-9FC3-DE9A4176ACB9}">
      <p15:notesGuideLst xmlns:p15="http://schemas.microsoft.com/office/powerpoint/2012/main">
        <p15:guide id="1" orient="horz" pos="2909">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00CC00"/>
    <a:srgbClr val="6176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9591" autoAdjust="0"/>
    <p:restoredTop sz="94915" autoAdjust="0"/>
  </p:normalViewPr>
  <p:slideViewPr>
    <p:cSldViewPr snapToGrid="0">
      <p:cViewPr>
        <p:scale>
          <a:sx n="90" d="100"/>
          <a:sy n="90" d="100"/>
        </p:scale>
        <p:origin x="-840" y="-390"/>
      </p:cViewPr>
      <p:guideLst>
        <p:guide orient="horz" pos="2838"/>
        <p:guide pos="202"/>
        <p:guide pos="3830"/>
      </p:guideLst>
    </p:cSldViewPr>
  </p:slideViewPr>
  <p:notesTextViewPr>
    <p:cViewPr>
      <p:scale>
        <a:sx n="100" d="100"/>
        <a:sy n="100" d="100"/>
      </p:scale>
      <p:origin x="0" y="0"/>
    </p:cViewPr>
  </p:notesTextViewPr>
  <p:notesViewPr>
    <p:cSldViewPr snapToGrid="0" showGuides="1">
      <p:cViewPr varScale="1">
        <p:scale>
          <a:sx n="40" d="100"/>
          <a:sy n="40" d="100"/>
        </p:scale>
        <p:origin x="2924" y="56"/>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4553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695008" y="5397366"/>
            <a:ext cx="5560060" cy="3140266"/>
          </a:xfrm>
          <a:prstGeom prst="rect">
            <a:avLst/>
          </a:prstGeom>
        </p:spPr>
        <p:txBody>
          <a:bodyPr vert="horz" lIns="92492" tIns="46246" rIns="92492" bIns="46246" rtlCol="0">
            <a:normAutofit/>
          </a:bodyPr>
          <a:lstStyle/>
          <a:p>
            <a:pPr lvl="0"/>
            <a:r>
              <a:rPr lang="en-US" dirty="0"/>
              <a:t>Click to add speech text.</a:t>
            </a:r>
          </a:p>
        </p:txBody>
      </p:sp>
      <p:sp>
        <p:nvSpPr>
          <p:cNvPr id="8" name="Slide Image Placeholder 7"/>
          <p:cNvSpPr>
            <a:spLocks noGrp="1" noRot="1" noChangeAspect="1"/>
          </p:cNvSpPr>
          <p:nvPr>
            <p:ph type="sldImg" idx="2"/>
          </p:nvPr>
        </p:nvSpPr>
        <p:spPr>
          <a:xfrm>
            <a:off x="236538" y="241300"/>
            <a:ext cx="6467475" cy="4849813"/>
          </a:xfrm>
          <a:prstGeom prst="rect">
            <a:avLst/>
          </a:prstGeom>
          <a:noFill/>
          <a:ln w="12700">
            <a:solidFill>
              <a:prstClr val="black"/>
            </a:solidFill>
          </a:ln>
        </p:spPr>
        <p:txBody>
          <a:bodyPr vert="horz" lIns="92492" tIns="46246" rIns="92492" bIns="46246" rtlCol="0" anchor="ctr"/>
          <a:lstStyle/>
          <a:p>
            <a:endParaRPr lang="en-US"/>
          </a:p>
        </p:txBody>
      </p:sp>
    </p:spTree>
    <p:extLst>
      <p:ext uri="{BB962C8B-B14F-4D97-AF65-F5344CB8AC3E}">
        <p14:creationId xmlns:p14="http://schemas.microsoft.com/office/powerpoint/2010/main" val="3144894227"/>
      </p:ext>
    </p:extLst>
  </p:cSld>
  <p:clrMap bg1="lt1" tx1="dk1" bg2="lt2" tx2="dk2" accent1="accent1" accent2="accent2" accent3="accent3" accent4="accent4" accent5="accent5" accent6="accent6" hlink="hlink" folHlink="folHlink"/>
  <p:notesStyle>
    <a:lvl1pPr marL="0" algn="l"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900" kern="1200">
        <a:solidFill>
          <a:schemeClr val="tx1"/>
        </a:solidFill>
        <a:latin typeface="+mn-lt"/>
        <a:ea typeface="+mn-ea"/>
        <a:cs typeface="+mn-cs"/>
      </a:defRPr>
    </a:lvl2pPr>
    <a:lvl3pPr marL="914400" algn="l" defTabSz="914400" rtl="0" eaLnBrk="1" latinLnBrk="0" hangingPunct="1">
      <a:defRPr sz="900" kern="1200">
        <a:solidFill>
          <a:schemeClr val="tx1"/>
        </a:solidFill>
        <a:latin typeface="+mn-lt"/>
        <a:ea typeface="+mn-ea"/>
        <a:cs typeface="+mn-cs"/>
      </a:defRPr>
    </a:lvl3pPr>
    <a:lvl4pPr marL="1371600" algn="l" defTabSz="914400" rtl="0" eaLnBrk="1" latinLnBrk="0" hangingPunct="1">
      <a:defRPr sz="900" kern="1200">
        <a:solidFill>
          <a:schemeClr val="tx1"/>
        </a:solidFill>
        <a:latin typeface="+mn-lt"/>
        <a:ea typeface="+mn-ea"/>
        <a:cs typeface="+mn-cs"/>
      </a:defRPr>
    </a:lvl4pPr>
    <a:lvl5pPr marL="1828800" algn="l" defTabSz="914400" rtl="0" eaLnBrk="1" latinLnBrk="0" hangingPunct="1">
      <a:defRPr sz="9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25" y="242888"/>
            <a:ext cx="6464300" cy="4848225"/>
          </a:xfrm>
        </p:spPr>
      </p:sp>
      <p:sp>
        <p:nvSpPr>
          <p:cNvPr id="3" name="Notes Placeholder 2"/>
          <p:cNvSpPr>
            <a:spLocks noGrp="1"/>
          </p:cNvSpPr>
          <p:nvPr>
            <p:ph type="body" idx="1"/>
          </p:nvPr>
        </p:nvSpPr>
        <p:spPr/>
        <p:txBody>
          <a:bodyPr/>
          <a:lstStyle/>
          <a:p>
            <a:r>
              <a:rPr lang="en-US" b="1" dirty="0"/>
              <a:t>Slide 1: Title Slide</a:t>
            </a:r>
          </a:p>
          <a:p>
            <a:endParaRPr lang="en-US" b="1" dirty="0"/>
          </a:p>
          <a:p>
            <a:r>
              <a:rPr lang="en-US" dirty="0"/>
              <a:t>Guidance for points of discussion and conversation framing is provided in standard text format. </a:t>
            </a:r>
            <a:r>
              <a:rPr lang="en-US" i="1" dirty="0"/>
              <a:t>Scripted talking points are provided in italics</a:t>
            </a:r>
            <a:r>
              <a:rPr lang="en-US" dirty="0"/>
              <a:t>.</a:t>
            </a:r>
            <a:endParaRPr lang="en-US" b="1" dirty="0"/>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Begin the conversation by introducing yourself, including your role and your organization</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Identify the purpose for the conversation at hand.  This presentation is structured to educate health system leaders regarding the range of opportunities for post-acute partnerships and your organization’s capabilities to support these opportunities..  </a:t>
            </a:r>
          </a:p>
          <a:p>
            <a:pPr lvl="0"/>
            <a:endParaRPr lang="en-US" i="1" dirty="0"/>
          </a:p>
          <a:p>
            <a:pPr marL="171450" lvl="0" indent="-171450">
              <a:buFont typeface="Arial" panose="020B0604020202020204" pitchFamily="34" charset="0"/>
              <a:buChar char="•"/>
            </a:pPr>
            <a:r>
              <a:rPr lang="en-US" i="1" dirty="0"/>
              <a:t>I hope you leave this conversation today with a better sense of the different models for partnering with post-acute providers, including how my organization can assist in pursuing these opportunities.</a:t>
            </a:r>
            <a:endParaRPr lang="en-US" dirty="0"/>
          </a:p>
        </p:txBody>
      </p:sp>
    </p:spTree>
    <p:extLst>
      <p:ext uri="{BB962C8B-B14F-4D97-AF65-F5344CB8AC3E}">
        <p14:creationId xmlns:p14="http://schemas.microsoft.com/office/powerpoint/2010/main" val="3814343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0526434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dirty="0"/>
              <a:t>Slide 11:  Delegating Risk for High-Cost Populations</a:t>
            </a:r>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To wrap up this section on strategic contracting, I’ll give you a more ambitious but nonetheless interesting example.  Increasingly, there are cases where hospitals are asking their post-acute partners to assume financial risk for the hospital’s high-cost patients. Contracting strategically with post-acute providers can extend a relationship where instead of purchasing fee-for-service programs like home visits, health systems instead sub-contract risk management to a post-acute provider in full.</a:t>
            </a:r>
          </a:p>
          <a:p>
            <a:pPr lvl="0"/>
            <a:endParaRPr lang="en-US" dirty="0"/>
          </a:p>
          <a:p>
            <a:pPr marL="171450" lvl="0" indent="-171450">
              <a:buFont typeface="Arial" panose="020B0604020202020204" pitchFamily="34" charset="0"/>
              <a:buChar char="•"/>
            </a:pPr>
            <a:r>
              <a:rPr lang="en-US" i="1" dirty="0"/>
              <a:t>Home care and hospice organizations are particularly well-positioned to do this on slide 11.  For example, Medicare costs at the end of life account for around a fourth of total spending, and there is significant opportunity to build more comprehensive solutions to help patients in this difficult time.  </a:t>
            </a:r>
          </a:p>
          <a:p>
            <a:pPr lvl="0"/>
            <a:endParaRPr lang="en-US" dirty="0"/>
          </a:p>
          <a:p>
            <a:pPr marL="171450" lvl="0" indent="-171450">
              <a:buFont typeface="Arial" panose="020B0604020202020204" pitchFamily="34" charset="0"/>
              <a:buChar char="•"/>
            </a:pPr>
            <a:r>
              <a:rPr lang="en-US" i="1" dirty="0"/>
              <a:t>So the Michigan Pioneer ACO realized an opportunity to sub-contract their risk for high-utilizer patients with advanced illnesses nearing the end of life.  Under this program the ACO refers patients identified in the hospital with a 2 year end-of-life prognosis to their partner Hospice of Michigan’s “At Home” program.  Since only patients with 6 months left to live can qualify for hospice, Hospice of Michigan built a customized set of home and telephonic services shown on the left of the slide, all centered in the patient to provide both curative and psychosocial support.  These services would not be traditionally reimbursed by Medicare, so Hospice of Michigan assumes the costs of these services up front and only receives payment from the ACO if they can demonstrate Medicare savings through their model.</a:t>
            </a:r>
          </a:p>
          <a:p>
            <a:pPr lvl="0"/>
            <a:endParaRPr lang="en-US" dirty="0"/>
          </a:p>
          <a:p>
            <a:pPr marL="171450" lvl="0" indent="-171450">
              <a:buFont typeface="Arial" panose="020B0604020202020204" pitchFamily="34" charset="0"/>
              <a:buChar char="•"/>
            </a:pPr>
            <a:r>
              <a:rPr lang="en-US" i="1" dirty="0"/>
              <a:t>And they’ve been very successful in doing so.  By providing access to palliative services and a suite of care management resources to these patients, Hospice of Michigan ultimately saved the pioneer ACO $3.5 million.</a:t>
            </a:r>
          </a:p>
          <a:p>
            <a:pPr lvl="0"/>
            <a:endParaRPr lang="en-US" dirty="0"/>
          </a:p>
          <a:p>
            <a:pPr marL="171450" lvl="0" indent="-171450">
              <a:buFont typeface="Arial" panose="020B0604020202020204" pitchFamily="34" charset="0"/>
              <a:buChar char="•"/>
            </a:pPr>
            <a:r>
              <a:rPr lang="en-US" dirty="0"/>
              <a:t>Use this slide as an opportunity to discuss your own experience assuming risk.  If you have no such experience, discuss the practices you’ve put in place (such as care management roles) to assume risk in the future.  Position this experience as evidence that your organization can align with your audience’s population health incentives.  </a:t>
            </a:r>
          </a:p>
        </p:txBody>
      </p:sp>
    </p:spTree>
    <p:extLst>
      <p:ext uri="{BB962C8B-B14F-4D97-AF65-F5344CB8AC3E}">
        <p14:creationId xmlns:p14="http://schemas.microsoft.com/office/powerpoint/2010/main" val="10270210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4339925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b="1" dirty="0"/>
              <a:t>Slide 13: Flexible Joint Ventures Preserve Branding, Coverage </a:t>
            </a:r>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So with that last example I’ll wrap up our discussion of the second partnership model type: strategic contracting.  The last model type is the most straightforward, post-acute asset operation.  Simply, taking an equity stake in a post-acute business.  Post-acute care has compelling margins and it is a critical tool for population health, so some health systems may want more control over this care delivery.</a:t>
            </a:r>
          </a:p>
          <a:p>
            <a:pPr lvl="0"/>
            <a:endParaRPr lang="en-US" dirty="0"/>
          </a:p>
          <a:p>
            <a:pPr marL="171450" lvl="0" indent="-171450">
              <a:buFont typeface="Arial" panose="020B0604020202020204" pitchFamily="34" charset="0"/>
              <a:buChar char="•"/>
            </a:pPr>
            <a:r>
              <a:rPr lang="en-US" i="1" dirty="0"/>
              <a:t>To do this health systems can acquire a post-acute business like a long-term acute care hospital or a hospice, and some have run these businesses very well for decades.  But many other health systems have sold their post-acute businesses or are looking for a strategic partner to help them achieve the best returns, given the scale and operational expertise needed to run these businesses in today’s competitive market place.  </a:t>
            </a:r>
          </a:p>
          <a:p>
            <a:pPr lvl="0"/>
            <a:endParaRPr lang="en-US" dirty="0"/>
          </a:p>
          <a:p>
            <a:pPr marL="171450" lvl="0" indent="-171450">
              <a:buFont typeface="Arial" panose="020B0604020202020204" pitchFamily="34" charset="0"/>
              <a:buChar char="•"/>
            </a:pPr>
            <a:r>
              <a:rPr lang="en-US" i="1" dirty="0"/>
              <a:t>Joint ventures are the most common form of this partnership and they are conceptually straightforward.  Here both the hospital and post-acute provider take an equity stake in a post-acute business, and they agree upon management responsibilities.  But strategically these deals can be complicated – hospitals typically need a joint venture partner with significant experience and scale but one that will help them achieve their regional population health goals.  Often post-acute organizations pursuing joint ventures cannot do so exclusively with a single hospital, so health systems must ensure the deal serves their strategic interests.</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i="1" dirty="0"/>
              <a:t>I’ll show you how VNA Health Group addresses this on slide 13.  VNA Health group is a not-for profit post-acute provider that serves the New Jersey market.  They operate three separate home health agencies in partnership with 3 hospitals in their market, and one independent home health agency.  All are managed under the parent brand “VNA Health Group.”  As you see on the slide, they operate these joint ventures within the regions their hospital partners serve, and the VNA uses their independent home health agency the VNA of Central New Jersey to cover the rest of their New Jersey market.  </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i="1" dirty="0"/>
              <a:t>This structure is beneficial for the VNA and its hospital partners for a few reasons.  First, the VNA achieves scale, which lowers its costs and therefore the costs of its hospital partners.  Second, the VNA’s partnerships are geographically situated such that it can serve the regional interests of its joint venture partners without conflict of interest.  And third, keeping a separate corporate governance structure for each deal allows the VNA to separately pursue philanthropic community services without compromising the joint ventured agencies’ financials.</a:t>
            </a:r>
          </a:p>
          <a:p>
            <a:pPr lvl="0"/>
            <a:endParaRPr lang="en-US" dirty="0"/>
          </a:p>
          <a:p>
            <a:pPr marL="171450" lvl="0" indent="-171450">
              <a:buFont typeface="Arial" panose="020B0604020202020204" pitchFamily="34" charset="0"/>
              <a:buChar char="•"/>
            </a:pPr>
            <a:r>
              <a:rPr lang="en-US" dirty="0"/>
              <a:t>Discuss any experience you have conducting joint ventures should this type of partnership be of potential interest.  If you have multiple joint ventures, be prepared to address any conflict of interest concerns.  </a:t>
            </a:r>
          </a:p>
          <a:p>
            <a:endParaRPr lang="en-US" dirty="0"/>
          </a:p>
          <a:p>
            <a:endParaRPr lang="en-US" dirty="0"/>
          </a:p>
        </p:txBody>
      </p:sp>
    </p:spTree>
    <p:extLst>
      <p:ext uri="{BB962C8B-B14F-4D97-AF65-F5344CB8AC3E}">
        <p14:creationId xmlns:p14="http://schemas.microsoft.com/office/powerpoint/2010/main" val="23475864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376211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1" dirty="0"/>
              <a:t>Slide 15:  Preserving Equity and Leveraging External Expertise</a:t>
            </a:r>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Lastly on slide 15, some health systems may want to have the management expertise of an external partner, preserve their equity in a post-acute business or retain valued urban real estate.  In this case a managed services agreement can be an excellent option.  </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i="1" dirty="0"/>
              <a:t>Here the health system pays an external party to manage the post-acute entity.  So for example, the health system might own a senior living campus but pay an external party to manage the building. Historically these agreements were largely tied to the financial performance of the post-acute business.  Today, because post-acute care plays such an important role in population health, these agreements are evolving to include both financial and quality goals.  I have an illustrative example for you here where a hospital ties the profits of their managed services partner to their ability to hit annual quality and financial performance goals.  Here the health system promises to make the managed services party whole on all operating costs, but uses a tiered bonus structure to ensure that both parties’ incentives are aligned. </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i="1" dirty="0"/>
              <a:t>If you take anything away from these last two examples, I hope it’s that any joint venture or managed services agreement should ensure the business is financially sustainable and aligned with the system’s value-based care goals.</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Share any experience you have with managed services agreements should this partnership vehicle be of interest.  </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Consider overviewing the different potential models (joint ventures, managed services, acquiring a PAC entity).  Compare and contrast these models should you wish to educate the audience regarding the benefits of a specific option.</a:t>
            </a:r>
          </a:p>
        </p:txBody>
      </p:sp>
    </p:spTree>
    <p:extLst>
      <p:ext uri="{BB962C8B-B14F-4D97-AF65-F5344CB8AC3E}">
        <p14:creationId xmlns:p14="http://schemas.microsoft.com/office/powerpoint/2010/main" val="7584318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16: Thee Models for Post-Acute Partnership</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Consider replacing this slide with a recap slide of your own to help the health system executive understand the purpose of this background.  For example, if you are trying to pitch a certain type of partnership, create a lead-in to your partnership pitch. </a:t>
            </a:r>
          </a:p>
          <a:p>
            <a:pPr lvl="0"/>
            <a:endParaRPr lang="en-US" dirty="0"/>
          </a:p>
          <a:p>
            <a:pPr marL="171450" lvl="0" indent="-171450">
              <a:buFont typeface="Arial" panose="020B0604020202020204" pitchFamily="34" charset="0"/>
              <a:buChar char="•"/>
            </a:pPr>
            <a:r>
              <a:rPr lang="en-US" dirty="0"/>
              <a:t>Otherwise, use this slide to recap the presentation, walking through all three partnership model types and closing for discussion and questions.</a:t>
            </a:r>
          </a:p>
          <a:p>
            <a:endParaRPr lang="en-US" dirty="0"/>
          </a:p>
        </p:txBody>
      </p:sp>
    </p:spTree>
    <p:extLst>
      <p:ext uri="{BB962C8B-B14F-4D97-AF65-F5344CB8AC3E}">
        <p14:creationId xmlns:p14="http://schemas.microsoft.com/office/powerpoint/2010/main" val="4037539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8125" y="242888"/>
            <a:ext cx="6464300" cy="4848225"/>
          </a:xfrm>
        </p:spPr>
      </p:sp>
      <p:sp>
        <p:nvSpPr>
          <p:cNvPr id="3" name="Notes Placeholder 2"/>
          <p:cNvSpPr>
            <a:spLocks noGrp="1"/>
          </p:cNvSpPr>
          <p:nvPr>
            <p:ph type="body" idx="1"/>
          </p:nvPr>
        </p:nvSpPr>
        <p:spPr/>
        <p:txBody>
          <a:bodyPr>
            <a:normAutofit lnSpcReduction="10000"/>
          </a:bodyPr>
          <a:lstStyle/>
          <a:p>
            <a:r>
              <a:rPr lang="en-US" b="1" dirty="0"/>
              <a:t>Slide 2: Defining Post-Acute Care (PAC) Services</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Orient the user to your definition of post-acute care services.  Replace this slide with your own should you wish to define post-acute services differently.</a:t>
            </a:r>
          </a:p>
          <a:p>
            <a:pPr lvl="0"/>
            <a:endParaRPr lang="en-US" dirty="0"/>
          </a:p>
          <a:p>
            <a:pPr marL="171450" lvl="0" indent="-171450">
              <a:buFont typeface="Arial" panose="020B0604020202020204" pitchFamily="34" charset="0"/>
              <a:buChar char="•"/>
            </a:pPr>
            <a:r>
              <a:rPr lang="en-US" i="1" dirty="0"/>
              <a:t>To start us off, I want to make sure we’re on the same page regarding how we’re defining post-acute services.  Post-acute care has become an umbrella term for a large range of services that care for patients both before and after the hospital.  Typically, these services are most easily grouped into two categories.  </a:t>
            </a:r>
          </a:p>
          <a:p>
            <a:pPr lvl="0"/>
            <a:endParaRPr lang="en-US" dirty="0"/>
          </a:p>
          <a:p>
            <a:pPr marL="171450" lvl="0" indent="-171450">
              <a:buFont typeface="Arial" panose="020B0604020202020204" pitchFamily="34" charset="0"/>
              <a:buChar char="•"/>
            </a:pPr>
            <a:r>
              <a:rPr lang="en-US" i="1" dirty="0"/>
              <a:t>On the left, rehabilitative services paid for by Medicare. Patients receiving these services typically are receiving care after an acute episode or are homebound with chronic disease.  </a:t>
            </a:r>
          </a:p>
          <a:p>
            <a:pPr lvl="0"/>
            <a:endParaRPr lang="en-US" dirty="0"/>
          </a:p>
          <a:p>
            <a:pPr marL="171450" lvl="0" indent="-171450">
              <a:buFont typeface="Arial" panose="020B0604020202020204" pitchFamily="34" charset="0"/>
              <a:buChar char="•"/>
            </a:pPr>
            <a:r>
              <a:rPr lang="en-US" i="1" dirty="0"/>
              <a:t>On the right, long-term care services typically paid for by Medicaid or out of pocket by the patient.  These are services that keep seniors and disabled individuals safe in their homes or in a home environment on a long-term basis.  </a:t>
            </a:r>
          </a:p>
          <a:p>
            <a:pPr lvl="0"/>
            <a:endParaRPr lang="en-US" dirty="0"/>
          </a:p>
          <a:p>
            <a:pPr marL="171450" indent="-171450">
              <a:buFont typeface="Arial" panose="020B0604020202020204" pitchFamily="34" charset="0"/>
              <a:buChar char="•"/>
            </a:pPr>
            <a:r>
              <a:rPr lang="en-US" i="1" dirty="0"/>
              <a:t>Together these groups of services represent providers responsible for returning patients back to the community after an acute episode and keeping them safe and free of pain in their homes. </a:t>
            </a:r>
            <a:endParaRPr lang="en-US" dirty="0"/>
          </a:p>
        </p:txBody>
      </p:sp>
    </p:spTree>
    <p:extLst>
      <p:ext uri="{BB962C8B-B14F-4D97-AF65-F5344CB8AC3E}">
        <p14:creationId xmlns:p14="http://schemas.microsoft.com/office/powerpoint/2010/main" val="4223854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5008" y="5397366"/>
            <a:ext cx="5560060" cy="3172476"/>
          </a:xfrm>
        </p:spPr>
        <p:txBody>
          <a:bodyPr>
            <a:noAutofit/>
          </a:bodyPr>
          <a:lstStyle/>
          <a:p>
            <a:r>
              <a:rPr lang="en-US" sz="700" b="1" dirty="0"/>
              <a:t>Slide 3:  Three Models for Post-Acute Partnership</a:t>
            </a:r>
          </a:p>
          <a:p>
            <a:pPr marL="171450" lvl="0" indent="-171450">
              <a:buFont typeface="Arial" panose="020B0604020202020204" pitchFamily="34" charset="0"/>
              <a:buChar char="•"/>
            </a:pPr>
            <a:endParaRPr lang="en-US" sz="700" dirty="0"/>
          </a:p>
          <a:p>
            <a:pPr marL="171450" lvl="0" indent="-171450">
              <a:buFont typeface="Arial" panose="020B0604020202020204" pitchFamily="34" charset="0"/>
              <a:buChar char="•"/>
            </a:pPr>
            <a:r>
              <a:rPr lang="en-US" sz="700" dirty="0"/>
              <a:t>Reiterate the purpose of the discussion and orient your audience to your frame for the rest of the conversation: three categories of post-acute partnership arranged by the financial commitment from the health system from left to right.</a:t>
            </a:r>
          </a:p>
          <a:p>
            <a:pPr marL="171450" lvl="0" indent="-171450">
              <a:buFont typeface="Arial" panose="020B0604020202020204" pitchFamily="34" charset="0"/>
              <a:buChar char="•"/>
            </a:pPr>
            <a:endParaRPr lang="en-US" sz="700" i="1" dirty="0"/>
          </a:p>
          <a:p>
            <a:pPr marL="171450" lvl="0" indent="-171450">
              <a:buFont typeface="Arial" panose="020B0604020202020204" pitchFamily="34" charset="0"/>
              <a:buChar char="•"/>
            </a:pPr>
            <a:r>
              <a:rPr lang="en-US" sz="700" i="1" dirty="0"/>
              <a:t>So with definitions out of the way the rest of our discussion focuses on the primary opportunities for health system leaders to create alignment with post-acute providers. There are many opportunities for partnership across the continuum, but we find that the opportunities fall into three categories. I’ll dive a bit deeper into each throughout the discussion.  </a:t>
            </a:r>
            <a:endParaRPr lang="en-US" sz="700" dirty="0"/>
          </a:p>
          <a:p>
            <a:pPr marL="171450" indent="-171450">
              <a:buFont typeface="Arial" panose="020B0604020202020204" pitchFamily="34" charset="0"/>
              <a:buChar char="•"/>
            </a:pPr>
            <a:endParaRPr lang="en-US" sz="700" i="1" dirty="0"/>
          </a:p>
          <a:p>
            <a:pPr marL="171450" indent="-171450">
              <a:buFont typeface="Arial" panose="020B0604020202020204" pitchFamily="34" charset="0"/>
              <a:buChar char="•"/>
            </a:pPr>
            <a:r>
              <a:rPr lang="en-US" sz="700" i="1" dirty="0"/>
              <a:t>On the left, joint quality improvement.  Here health systems and PAC providers work together to set quality standards, root cause readmissions, improve handoffs.  No money changes hands in these initiatives and all groups remain independent. Some health systems form preferred provider networks to conduct joint quality improvement across a smaller group.  These networks make quality improvement initiatives more feasible, since working with over 100 different PAC providers can be logistically challenging.  </a:t>
            </a:r>
            <a:endParaRPr lang="en-US" sz="700" dirty="0"/>
          </a:p>
          <a:p>
            <a:pPr marL="171450" indent="-171450">
              <a:buFont typeface="Arial" panose="020B0604020202020204" pitchFamily="34" charset="0"/>
              <a:buChar char="•"/>
            </a:pPr>
            <a:endParaRPr lang="en-US" sz="700" i="1" dirty="0"/>
          </a:p>
          <a:p>
            <a:pPr marL="171450" indent="-171450">
              <a:buFont typeface="Arial" panose="020B0604020202020204" pitchFamily="34" charset="0"/>
              <a:buChar char="•"/>
            </a:pPr>
            <a:r>
              <a:rPr lang="en-US" sz="700" i="1" dirty="0"/>
              <a:t>In the middle, strategic contracting.  Here the health system contracts with a specific post-acute provider to accomplish population health goals.  For example, they may ask the PAC provider to assume risk for readmissions or to provide new home services that help with chronic disease.  Models differ but here the health system is establishing written agreements with and often paying PAC providers to help with population health.  </a:t>
            </a:r>
            <a:endParaRPr lang="en-US" sz="700" dirty="0"/>
          </a:p>
          <a:p>
            <a:pPr marL="171450" indent="-171450">
              <a:buFont typeface="Arial" panose="020B0604020202020204" pitchFamily="34" charset="0"/>
              <a:buChar char="•"/>
            </a:pPr>
            <a:endParaRPr lang="en-US" sz="700" dirty="0"/>
          </a:p>
          <a:p>
            <a:pPr marL="171450" indent="-171450">
              <a:buFont typeface="Arial" panose="020B0604020202020204" pitchFamily="34" charset="0"/>
              <a:buChar char="•"/>
            </a:pPr>
            <a:r>
              <a:rPr lang="en-US" sz="700" dirty="0"/>
              <a:t>Depending on your audiences’ progressiveness, the discussion of strategic contracting presents an opportunity to reference your organization’s comfort assuming risk, either in the form of performance incentives or cost of care risk.  Position this risk experience as evidence that your organization can closely align with the health systems’ population health contracting.</a:t>
            </a:r>
          </a:p>
          <a:p>
            <a:pPr marL="171450" indent="-171450">
              <a:buFont typeface="Arial" panose="020B0604020202020204" pitchFamily="34" charset="0"/>
              <a:buChar char="•"/>
            </a:pPr>
            <a:endParaRPr lang="en-US" sz="700" i="1" dirty="0"/>
          </a:p>
          <a:p>
            <a:pPr marL="171450" indent="-171450">
              <a:buFont typeface="Arial" panose="020B0604020202020204" pitchFamily="34" charset="0"/>
              <a:buChar char="•"/>
            </a:pPr>
            <a:r>
              <a:rPr lang="en-US" sz="700" i="1" dirty="0"/>
              <a:t>On the far right, post-acute asset operation.  Here the health system assumes some form of equity in post-acute care.  This can be through joint ventures, managed services agreements, or fully owning and operating a post-acute business.</a:t>
            </a:r>
            <a:endParaRPr lang="en-US" sz="700" dirty="0"/>
          </a:p>
          <a:p>
            <a:pPr marL="171450" lvl="0" indent="-171450">
              <a:buFont typeface="Arial" panose="020B0604020202020204" pitchFamily="34" charset="0"/>
              <a:buChar char="•"/>
            </a:pPr>
            <a:endParaRPr lang="en-US" sz="700" i="1" dirty="0"/>
          </a:p>
          <a:p>
            <a:pPr marL="171450" lvl="0" indent="-171450">
              <a:buFont typeface="Arial" panose="020B0604020202020204" pitchFamily="34" charset="0"/>
              <a:buChar char="•"/>
            </a:pPr>
            <a:r>
              <a:rPr lang="en-US" sz="700" i="1" dirty="0"/>
              <a:t>These types of partnership options serve different purposes, and I’ll walk through each in greater detail.</a:t>
            </a:r>
          </a:p>
        </p:txBody>
      </p:sp>
    </p:spTree>
    <p:extLst>
      <p:ext uri="{BB962C8B-B14F-4D97-AF65-F5344CB8AC3E}">
        <p14:creationId xmlns:p14="http://schemas.microsoft.com/office/powerpoint/2010/main" val="3286342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dirty="0"/>
              <a:t>Slide 4:  Joint Operating Committees Forge Clinical Alignment</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Explain to the audience that you are first going to be speaking about the partnership model #1: joint quality improvement.  </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Walk through the next three slides to explain how many systems achieve this goal.</a:t>
            </a:r>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So to start us off, I’ll walk through the first category of partnership models, joint quality improvement.  This type of partnership requires only the commitment of time from existing health system staff to improve coordination with post-acute providers.  </a:t>
            </a:r>
            <a:endParaRPr lang="en-US" dirty="0"/>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On slide 4, the most common way hospitals and post-acute providers achieve this is through a joint operating committee.  A joint operating committee is an established group of representatives from the health system and partner post-acute providers that works together to identify quality improvement opportunities and address gaps in care.</a:t>
            </a:r>
            <a:br>
              <a:rPr lang="en-US" i="1" dirty="0"/>
            </a:br>
            <a:r>
              <a:rPr lang="en-US" i="1" dirty="0"/>
              <a:t> </a:t>
            </a:r>
            <a:endParaRPr lang="en-US" dirty="0"/>
          </a:p>
          <a:p>
            <a:pPr marL="171450" lvl="0" indent="-171450">
              <a:buFont typeface="Arial" panose="020B0604020202020204" pitchFamily="34" charset="0"/>
              <a:buChar char="•"/>
            </a:pPr>
            <a:r>
              <a:rPr lang="en-US" i="1" dirty="0"/>
              <a:t>Typical stakeholders are shown on the left side of the slide, and their involvement will vary by the types of projects the joint operating committee is taking on.  It’s important, to have a diverse group of stakeholders aware of the joint operating committee as different parts of the hospital from the emergency department, the lab, case management, and geriatrics, all have different roles to play in post-acute alignment.</a:t>
            </a:r>
            <a:endParaRPr lang="en-US" dirty="0"/>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I’ll give you an example of how a typical joint operating committee might work to improve quality.  The case management director notices that a high proportion of heart failure patients are returning to the hospital from skilled nursing facilities with preventable admissions.  So the committee then works to root cause the sources of admissions and address them. If the committee finds that the readmissions are related to gaps in information shared between providers, they may alter the hospital’s discharge information sharing practices to better accommodate both groups’ needs.</a:t>
            </a:r>
            <a:endParaRPr lang="en-US" dirty="0"/>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Seems simple, right?  That’s because many avoidable readmissions are related to the fact that historically hospitals and post-acute providers have not worked closely together, let alone at all. </a:t>
            </a:r>
            <a:endParaRPr lang="en-US" dirty="0"/>
          </a:p>
        </p:txBody>
      </p:sp>
    </p:spTree>
    <p:extLst>
      <p:ext uri="{BB962C8B-B14F-4D97-AF65-F5344CB8AC3E}">
        <p14:creationId xmlns:p14="http://schemas.microsoft.com/office/powerpoint/2010/main" val="3705417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b="1" dirty="0"/>
              <a:t>Slide 5:  Reducing the Impact of Low-Performers</a:t>
            </a:r>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Of course, many health systems have found that some post-acute providers collaborate better than others.  Moreover, this type of collaboration takes time.  To share resources and meet with hundreds of post-acute providers (some of whom only see a few hospital patients a year) can create a drag on post-acute alignment efforts.</a:t>
            </a:r>
          </a:p>
          <a:p>
            <a:pPr lvl="0"/>
            <a:endParaRPr lang="en-US" dirty="0"/>
          </a:p>
          <a:p>
            <a:pPr marL="171450" lvl="0" indent="-171450">
              <a:buFont typeface="Arial" panose="020B0604020202020204" pitchFamily="34" charset="0"/>
              <a:buChar char="•"/>
            </a:pPr>
            <a:r>
              <a:rPr lang="en-US" i="1" dirty="0"/>
              <a:t>So to address this, joint quality improvement may include establishing preferred partners or creating a narrow post-acute network.  On slide six, an example of how we see some organizations going about this using a “post-acute scorecard.”  Here the hospital establishes metrics to evaluate performance and asks all home health agencies, for example, in a market to submit these metrics for comparison. Typically the performance metrics hospitals request follow Medicare payment metrics such as readmissions and patient satisfaction.  </a:t>
            </a:r>
          </a:p>
          <a:p>
            <a:pPr lvl="0"/>
            <a:endParaRPr lang="en-US" dirty="0"/>
          </a:p>
          <a:p>
            <a:pPr marL="171450" lvl="0" indent="-171450">
              <a:buFont typeface="Arial" panose="020B0604020202020204" pitchFamily="34" charset="0"/>
              <a:buChar char="•"/>
            </a:pPr>
            <a:r>
              <a:rPr lang="en-US" i="1" dirty="0"/>
              <a:t>Creating scorecards to identify top providers can be helpful in prioritizing your time.  However, keep in mind that even the best data on post-acute performance is self-reported or based on older Medicare claims.  So we recommend using this type of analysis to weed out the low performing providers in a market and then use interviews and strategic considerations like geography to determine fit and potential long-term alignment with your top partners.</a:t>
            </a:r>
          </a:p>
          <a:p>
            <a:pPr lvl="0"/>
            <a:endParaRPr lang="en-US" dirty="0"/>
          </a:p>
          <a:p>
            <a:pPr marL="171450" lvl="0" indent="-171450">
              <a:buFont typeface="Arial" panose="020B0604020202020204" pitchFamily="34" charset="0"/>
              <a:buChar char="•"/>
            </a:pPr>
            <a:r>
              <a:rPr lang="en-US" dirty="0"/>
              <a:t>This is an opportunity to alert the health system stakeholder to your organization’s performance metrics.  Consider top-lining the main points rather than going into depth on the scorecard, or you may risk losing the primary narrative in this discussion.</a:t>
            </a:r>
          </a:p>
          <a:p>
            <a:endParaRPr lang="en-US" dirty="0"/>
          </a:p>
        </p:txBody>
      </p:sp>
    </p:spTree>
    <p:extLst>
      <p:ext uri="{BB962C8B-B14F-4D97-AF65-F5344CB8AC3E}">
        <p14:creationId xmlns:p14="http://schemas.microsoft.com/office/powerpoint/2010/main" val="1084205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a:t>Slide 6:  Putting the Partnership in Writing</a:t>
            </a:r>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Building off our last example, some health systems who are narrowing networks may choose to establish their preferred providers contractually, or in the form of what we call an “affiliation agreement.”  Affiliation agreements are written documents that establish a relationship between providers without a merger or exchange of money.  They lay out what both parties intend to bring to the table to improve patient care together.</a:t>
            </a:r>
            <a:r>
              <a:rPr lang="en-US" dirty="0"/>
              <a:t>  </a:t>
            </a:r>
            <a:r>
              <a:rPr lang="en-US" i="1" dirty="0"/>
              <a:t>Many times these agreements will outline performance expectations such as those included in the scorecard on the previous slide.</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i="1" dirty="0"/>
              <a:t>Affiliation agreements can be helpful for a few reasons shown on the right of the slide.  There are some CMS programs that require formal selection of post-acute providers, such as the CMS 3-day stay waiver.  Additionally, post-acute alignment can be a very grey legal area, particularly since hospital discharge planners are required to provide a choice of post-acute providers.  So laying out the exact nature of post-acute relationships can be a helpful tool for ensuring relationships are documented and compliant with all relevant regulations.</a:t>
            </a:r>
            <a:endParaRPr lang="en-US" dirty="0"/>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Consider discussing your experience forging affiliations with health systems.  Be prepared to address the degree to which you are aligned with the health system’s competitors.  If you are currently playing the role of “Switzerland” in a market, be prepared to address any skepticism regarding your future commitment to this audience. </a:t>
            </a:r>
          </a:p>
          <a:p>
            <a:endParaRPr lang="en-US" dirty="0"/>
          </a:p>
        </p:txBody>
      </p:sp>
    </p:spTree>
    <p:extLst>
      <p:ext uri="{BB962C8B-B14F-4D97-AF65-F5344CB8AC3E}">
        <p14:creationId xmlns:p14="http://schemas.microsoft.com/office/powerpoint/2010/main" val="570506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1" dirty="0"/>
              <a:t>Slide 7:  Home Visits for All High-Risk Patients</a:t>
            </a:r>
          </a:p>
          <a:p>
            <a:pPr lvl="0"/>
            <a:endParaRPr lang="en-US" i="1" dirty="0"/>
          </a:p>
          <a:p>
            <a:pPr marL="171450" lvl="0" indent="-171450">
              <a:buFont typeface="Arial" panose="020B0604020202020204" pitchFamily="34" charset="0"/>
              <a:buChar char="•"/>
            </a:pPr>
            <a:r>
              <a:rPr lang="en-US" i="1" dirty="0"/>
              <a:t>Moving on, we just covered our first type of partnerships: joint quality improvement.  Here both parties simply commit to a stronger relationship but no money changes hands. Our second partnership model is strategic contracting, on slide 7.  Here the health system formalizes a relationship with a single provider or group of post-acute providers, either in the form of a non-financial memorandum of understanding or in the form of a contract where the hospital purchases specific services.  </a:t>
            </a:r>
          </a:p>
          <a:p>
            <a:pPr lvl="0"/>
            <a:endParaRPr lang="en-US" dirty="0"/>
          </a:p>
          <a:p>
            <a:pPr marL="171450" lvl="0" indent="-171450">
              <a:buFont typeface="Arial" panose="020B0604020202020204" pitchFamily="34" charset="0"/>
              <a:buChar char="•"/>
            </a:pPr>
            <a:r>
              <a:rPr lang="en-US" i="1" dirty="0"/>
              <a:t>As I mentioned, one primary reason that we see health systems putting post-acute relationships in writing like this is to access waivers under the ACO program. Historically, post-acute providers could not provide free patient services like care transitions programming without being perceived as inducing hospital referrals.  But under the ACO program, post-acute providers can provide innovative programming to help health systems coordinate care.  Written agreements allow providers to establish these relationships without money needing to change hands.</a:t>
            </a:r>
          </a:p>
          <a:p>
            <a:pPr lvl="0"/>
            <a:endParaRPr lang="en-US" dirty="0"/>
          </a:p>
          <a:p>
            <a:pPr marL="171450" lvl="0" indent="-171450">
              <a:buFont typeface="Arial" panose="020B0604020202020204" pitchFamily="34" charset="0"/>
              <a:buChar char="•"/>
            </a:pPr>
            <a:r>
              <a:rPr lang="en-US" i="1" dirty="0"/>
              <a:t>I’ll give you the example of Senior Independence, a home health agency in Ohio. This organization partnered with a physician ACO to provide free transitional home care visits for high risk patients regardless of whether they were to receive home health services.  What Senior Independence found in launching the program was that enough patients were actually home health appropriate after the hospital that the free home visits paid for themselves with new home health business.  So by establishing a formal relationship with the ACO, the home health agency improved their referrals while bringing readmission rates for high risk patients in the program down to single digit levels for the ACO.</a:t>
            </a:r>
          </a:p>
          <a:p>
            <a:pPr lvl="0"/>
            <a:r>
              <a:rPr lang="en-US" i="1" dirty="0"/>
              <a:t>  </a:t>
            </a:r>
            <a:endParaRPr lang="en-US" dirty="0"/>
          </a:p>
          <a:p>
            <a:pPr marL="171450" lvl="0" indent="-171450">
              <a:buFont typeface="Arial" panose="020B0604020202020204" pitchFamily="34" charset="0"/>
              <a:buChar char="•"/>
            </a:pPr>
            <a:r>
              <a:rPr lang="en-US" dirty="0"/>
              <a:t>Consider discussing how you have created value-added services on behalf of health system partners.  For example, if you’re a facility-based provider and you have added care transitions support post-discharge, bring this up as a parallel example for reducing readmissions.  </a:t>
            </a:r>
          </a:p>
          <a:p>
            <a:endParaRPr lang="en-US" dirty="0"/>
          </a:p>
        </p:txBody>
      </p:sp>
    </p:spTree>
    <p:extLst>
      <p:ext uri="{BB962C8B-B14F-4D97-AF65-F5344CB8AC3E}">
        <p14:creationId xmlns:p14="http://schemas.microsoft.com/office/powerpoint/2010/main" val="7061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45162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1" dirty="0"/>
              <a:t>Slide 9:  Purchasing Transition Services for Chronic Disease</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i="1" dirty="0"/>
              <a:t>In the last case, no money changed hands as there was a great win-win for both parties. But there are some scenarios in which hospitals can benefit from purchasing non-traditional services from post-acute providers. These types of arrangements are particularly helpful in cases where hospitals need to reduce readmissions but payer sources have not caught up to fund the services patients need.  As such, hospitals are funding telehealth, transitions services, housing for patients, all to help improve their ability to manage avoidable hospitalizations and length of stay.</a:t>
            </a:r>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For example, on slide 9, Greater Baltimore Medical Center realized that they needed a comprehensive solution to reduce COPD and heart failure (CHF) readmissions.  But they needed a solution that covered all their patients, not just their patients in skilled nursing or home health.  They already worked with John’s Hopkins home care so an extension of that relationship made sense.  </a:t>
            </a:r>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So Greater Baltimore Medical Center decided to purchase transitional care nurse services from John’s Hopkins Home Care Group to coordinate care for all of Greater Baltimore’s high-risk COPD and CHF patients.  Under this arrangement, John’s Hopkins staffs a nurse with a critical care background in the hospital who coordinates transitions to skilled nursing and home health and conducts home visits for patients returning to the community without services.  </a:t>
            </a:r>
          </a:p>
          <a:p>
            <a:pPr marL="171450" lvl="0" indent="-171450">
              <a:buFont typeface="Arial" panose="020B0604020202020204" pitchFamily="34" charset="0"/>
              <a:buChar char="•"/>
            </a:pPr>
            <a:endParaRPr lang="en-US" i="1" dirty="0"/>
          </a:p>
          <a:p>
            <a:pPr marL="171450" lvl="0" indent="-171450">
              <a:buFont typeface="Arial" panose="020B0604020202020204" pitchFamily="34" charset="0"/>
              <a:buChar char="•"/>
            </a:pPr>
            <a:r>
              <a:rPr lang="en-US" i="1" dirty="0"/>
              <a:t>Greater Baltimore Medical Center funds this position through a staffing contract with John’s Hopkins and they report they’ve cut their readmissions for these high risk patients by a third since launching the program.</a:t>
            </a:r>
          </a:p>
          <a:p>
            <a:pPr lvl="0"/>
            <a:endParaRPr lang="en-US" i="1" dirty="0"/>
          </a:p>
          <a:p>
            <a:pPr marL="171450" lvl="0" indent="-171450">
              <a:buFont typeface="Arial" panose="020B0604020202020204" pitchFamily="34" charset="0"/>
              <a:buChar char="•"/>
            </a:pPr>
            <a:r>
              <a:rPr lang="en-US" dirty="0"/>
              <a:t>Highlight any experience you may have contracting for non-traditional or “unbundled” services to support provider and payer partners.</a:t>
            </a:r>
          </a:p>
          <a:p>
            <a:endParaRPr lang="en-US" dirty="0"/>
          </a:p>
        </p:txBody>
      </p:sp>
    </p:spTree>
    <p:extLst>
      <p:ext uri="{BB962C8B-B14F-4D97-AF65-F5344CB8AC3E}">
        <p14:creationId xmlns:p14="http://schemas.microsoft.com/office/powerpoint/2010/main" val="5368482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88" y="-24065"/>
            <a:ext cx="6419088" cy="4835714"/>
          </a:xfrm>
          <a:prstGeom prst="rect">
            <a:avLst/>
          </a:prstGeom>
        </p:spPr>
      </p:pic>
    </p:spTree>
    <p:extLst>
      <p:ext uri="{BB962C8B-B14F-4D97-AF65-F5344CB8AC3E}">
        <p14:creationId xmlns:p14="http://schemas.microsoft.com/office/powerpoint/2010/main" val="1773982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p:spTree>
      <p:nvGrpSpPr>
        <p:cNvPr id="1" name=""/>
        <p:cNvGrpSpPr/>
        <p:nvPr/>
      </p:nvGrpSpPr>
      <p:grpSpPr>
        <a:xfrm>
          <a:off x="0" y="0"/>
          <a:ext cx="0" cy="0"/>
          <a:chOff x="0" y="0"/>
          <a:chExt cx="0" cy="0"/>
        </a:xfrm>
      </p:grpSpPr>
      <p:cxnSp>
        <p:nvCxnSpPr>
          <p:cNvPr id="15" name="Straight Connector 14"/>
          <p:cNvCxnSpPr/>
          <p:nvPr userDrawn="1"/>
        </p:nvCxnSpPr>
        <p:spPr bwMode="gray">
          <a:xfrm>
            <a:off x="1169427" y="1576552"/>
            <a:ext cx="4830717"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17"/>
          <p:cNvSpPr>
            <a:spLocks noGrp="1"/>
          </p:cNvSpPr>
          <p:nvPr>
            <p:ph type="body" sz="quarter" idx="40" hasCustomPrompt="1"/>
          </p:nvPr>
        </p:nvSpPr>
        <p:spPr bwMode="gray">
          <a:xfrm>
            <a:off x="1172943" y="2284456"/>
            <a:ext cx="4424668" cy="307777"/>
          </a:xfrm>
          <a:prstGeom prst="rect">
            <a:avLst/>
          </a:prstGeom>
        </p:spPr>
        <p:txBody>
          <a:bodyPr wrap="square" lIns="0" tIns="0" rIns="0" bIns="0" anchor="b" anchorCtr="0">
            <a:spAutoFit/>
          </a:bodyPr>
          <a:lstStyle>
            <a:lvl1pPr marL="0" indent="0">
              <a:spcBef>
                <a:spcPts val="0"/>
              </a:spcBef>
              <a:buNone/>
              <a:defRPr sz="2000" b="0" baseline="0">
                <a:solidFill>
                  <a:schemeClr val="accent4"/>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a:t>Divider Title – Arial 20pt Regular</a:t>
            </a:r>
          </a:p>
        </p:txBody>
      </p:sp>
      <p:sp>
        <p:nvSpPr>
          <p:cNvPr id="19" name="Text Placeholder 17"/>
          <p:cNvSpPr>
            <a:spLocks noGrp="1"/>
          </p:cNvSpPr>
          <p:nvPr>
            <p:ph type="body" sz="quarter" idx="41" hasCustomPrompt="1"/>
          </p:nvPr>
        </p:nvSpPr>
        <p:spPr bwMode="gray">
          <a:xfrm>
            <a:off x="1172943" y="2604778"/>
            <a:ext cx="4425696" cy="230832"/>
          </a:xfrm>
          <a:prstGeom prst="rect">
            <a:avLst/>
          </a:prstGeom>
        </p:spPr>
        <p:txBody>
          <a:bodyPr lIns="0" tIns="0" rIns="0" bIns="0" anchor="t" anchorCtr="0">
            <a:spAutoFit/>
          </a:bodyPr>
          <a:lstStyle>
            <a:lvl1pPr marL="0" indent="0">
              <a:spcBef>
                <a:spcPts val="0"/>
              </a:spcBef>
              <a:buNone/>
              <a:defRPr sz="1500" b="0"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a:t>Divider Subtitle – Arial 14pt Regular</a:t>
            </a:r>
          </a:p>
        </p:txBody>
      </p:sp>
      <p:sp>
        <p:nvSpPr>
          <p:cNvPr id="11"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chemeClr val="tx1"/>
                </a:solidFill>
              </a:rPr>
              <a:pPr/>
              <a:t>‹#›</a:t>
            </a:fld>
            <a:endParaRPr lang="en-US" dirty="0">
              <a:solidFill>
                <a:schemeClr val="tx1"/>
              </a:solidFill>
            </a:endParaRPr>
          </a:p>
        </p:txBody>
      </p:sp>
      <p:sp>
        <p:nvSpPr>
          <p:cNvPr id="29" name="Text Placeholder 17"/>
          <p:cNvSpPr>
            <a:spLocks noGrp="1"/>
          </p:cNvSpPr>
          <p:nvPr>
            <p:ph type="body" sz="quarter" idx="46" hasCustomPrompt="1"/>
          </p:nvPr>
        </p:nvSpPr>
        <p:spPr bwMode="gray">
          <a:xfrm>
            <a:off x="4743444" y="1658893"/>
            <a:ext cx="1256700" cy="200055"/>
          </a:xfrm>
          <a:prstGeom prst="rect">
            <a:avLst/>
          </a:prstGeom>
        </p:spPr>
        <p:txBody>
          <a:bodyPr wrap="square" lIns="0" tIns="0" rIns="0" bIns="0" anchor="t" anchorCtr="0">
            <a:spAutoFit/>
          </a:bodyPr>
          <a:lstStyle>
            <a:lvl1pPr marL="0" indent="0" algn="r">
              <a:spcBef>
                <a:spcPts val="0"/>
              </a:spcBef>
              <a:buNone/>
              <a:defRPr sz="1300" b="0" i="1"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a:t>Chapter #</a:t>
            </a:r>
          </a:p>
        </p:txBody>
      </p:sp>
      <p:sp>
        <p:nvSpPr>
          <p:cNvPr id="30" name="Text Placeholder 31"/>
          <p:cNvSpPr>
            <a:spLocks noGrp="1"/>
          </p:cNvSpPr>
          <p:nvPr>
            <p:ph type="body" sz="quarter" idx="43" hasCustomPrompt="1"/>
          </p:nvPr>
        </p:nvSpPr>
        <p:spPr bwMode="gray">
          <a:xfrm>
            <a:off x="1381117" y="3078496"/>
            <a:ext cx="2733683" cy="1333698"/>
          </a:xfrm>
          <a:prstGeom prst="rect">
            <a:avLst/>
          </a:prstGeom>
        </p:spPr>
        <p:txBody>
          <a:bodyPr wrap="square" lIns="0" tIns="0" rIns="0" bIns="0">
            <a:spAutoFit/>
          </a:bodyPr>
          <a:lstStyle>
            <a:lvl1pPr>
              <a:lnSpc>
                <a:spcPct val="100000"/>
              </a:lnSpc>
              <a:spcBef>
                <a:spcPts val="500"/>
              </a:spcBef>
              <a:defRPr baseline="0">
                <a:solidFill>
                  <a:schemeClr val="accent4"/>
                </a:solidFill>
              </a:defRPr>
            </a:lvl1pPr>
            <a:lvl2pPr>
              <a:lnSpc>
                <a:spcPct val="100000"/>
              </a:lnSpc>
              <a:spcBef>
                <a:spcPts val="500"/>
              </a:spcBef>
              <a:defRPr>
                <a:solidFill>
                  <a:schemeClr val="accent4"/>
                </a:solidFill>
              </a:defRPr>
            </a:lvl2pPr>
            <a:lvl3pPr>
              <a:lnSpc>
                <a:spcPct val="100000"/>
              </a:lnSpc>
              <a:spcBef>
                <a:spcPts val="500"/>
              </a:spcBef>
              <a:defRPr>
                <a:solidFill>
                  <a:schemeClr val="accent4"/>
                </a:solidFill>
              </a:defRPr>
            </a:lvl3pPr>
            <a:lvl4pPr>
              <a:lnSpc>
                <a:spcPct val="100000"/>
              </a:lnSpc>
              <a:spcBef>
                <a:spcPts val="500"/>
              </a:spcBef>
              <a:defRPr>
                <a:solidFill>
                  <a:schemeClr val="accent4"/>
                </a:solidFill>
              </a:defRPr>
            </a:lvl4pPr>
            <a:lvl5pPr>
              <a:lnSpc>
                <a:spcPct val="100000"/>
              </a:lnSpc>
              <a:spcBef>
                <a:spcPts val="500"/>
              </a:spcBef>
              <a:defRPr>
                <a:solidFill>
                  <a:schemeClr val="accent4"/>
                </a:solidFill>
              </a:defRPr>
            </a:lvl5pPr>
          </a:lstStyle>
          <a:p>
            <a:pPr lvl="0"/>
            <a:r>
              <a:rPr lang="en-US" dirty="0"/>
              <a:t>Bulleted text, if needed – Arial 10pt Regular Five bullet levels are built in (hit Enter then Tab to get to the next bullet level)</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0" name="Group 4"/>
          <p:cNvGrpSpPr>
            <a:grpSpLocks noChangeAspect="1"/>
          </p:cNvGrpSpPr>
          <p:nvPr userDrawn="1"/>
        </p:nvGrpSpPr>
        <p:grpSpPr bwMode="gray">
          <a:xfrm>
            <a:off x="1171808" y="939171"/>
            <a:ext cx="720279" cy="558772"/>
            <a:chOff x="1155" y="849"/>
            <a:chExt cx="1717" cy="1332"/>
          </a:xfrm>
        </p:grpSpPr>
        <p:sp>
          <p:nvSpPr>
            <p:cNvPr id="26" name="Freeform 6"/>
            <p:cNvSpPr>
              <a:spLocks/>
            </p:cNvSpPr>
            <p:nvPr userDrawn="1"/>
          </p:nvSpPr>
          <p:spPr bwMode="gray">
            <a:xfrm>
              <a:off x="2045" y="1541"/>
              <a:ext cx="827" cy="640"/>
            </a:xfrm>
            <a:custGeom>
              <a:avLst/>
              <a:gdLst>
                <a:gd name="T0" fmla="*/ 0 w 1653"/>
                <a:gd name="T1" fmla="*/ 0 h 1280"/>
                <a:gd name="T2" fmla="*/ 828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8" y="0"/>
                  </a:lnTo>
                  <a:lnTo>
                    <a:pt x="1653" y="1280"/>
                  </a:lnTo>
                  <a:lnTo>
                    <a:pt x="824" y="1280"/>
                  </a:lnTo>
                  <a:lnTo>
                    <a:pt x="0"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7"/>
            <p:cNvSpPr>
              <a:spLocks/>
            </p:cNvSpPr>
            <p:nvPr userDrawn="1"/>
          </p:nvSpPr>
          <p:spPr bwMode="gray">
            <a:xfrm>
              <a:off x="1155" y="1541"/>
              <a:ext cx="826" cy="640"/>
            </a:xfrm>
            <a:custGeom>
              <a:avLst/>
              <a:gdLst>
                <a:gd name="T0" fmla="*/ 824 w 1653"/>
                <a:gd name="T1" fmla="*/ 0 h 1280"/>
                <a:gd name="T2" fmla="*/ 1653 w 1653"/>
                <a:gd name="T3" fmla="*/ 0 h 1280"/>
                <a:gd name="T4" fmla="*/ 829 w 1653"/>
                <a:gd name="T5" fmla="*/ 1280 h 1280"/>
                <a:gd name="T6" fmla="*/ 0 w 1653"/>
                <a:gd name="T7" fmla="*/ 1280 h 1280"/>
                <a:gd name="T8" fmla="*/ 824 w 1653"/>
                <a:gd name="T9" fmla="*/ 0 h 1280"/>
              </a:gdLst>
              <a:ahLst/>
              <a:cxnLst>
                <a:cxn ang="0">
                  <a:pos x="T0" y="T1"/>
                </a:cxn>
                <a:cxn ang="0">
                  <a:pos x="T2" y="T3"/>
                </a:cxn>
                <a:cxn ang="0">
                  <a:pos x="T4" y="T5"/>
                </a:cxn>
                <a:cxn ang="0">
                  <a:pos x="T6" y="T7"/>
                </a:cxn>
                <a:cxn ang="0">
                  <a:pos x="T8" y="T9"/>
                </a:cxn>
              </a:cxnLst>
              <a:rect l="0" t="0" r="r" b="b"/>
              <a:pathLst>
                <a:path w="1653" h="1280">
                  <a:moveTo>
                    <a:pt x="824" y="0"/>
                  </a:moveTo>
                  <a:lnTo>
                    <a:pt x="1653" y="0"/>
                  </a:lnTo>
                  <a:lnTo>
                    <a:pt x="829" y="1280"/>
                  </a:lnTo>
                  <a:lnTo>
                    <a:pt x="0" y="1280"/>
                  </a:lnTo>
                  <a:lnTo>
                    <a:pt x="824"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8"/>
            <p:cNvSpPr>
              <a:spLocks/>
            </p:cNvSpPr>
            <p:nvPr userDrawn="1"/>
          </p:nvSpPr>
          <p:spPr bwMode="gray">
            <a:xfrm>
              <a:off x="1609" y="849"/>
              <a:ext cx="826" cy="640"/>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9" y="0"/>
                  </a:lnTo>
                  <a:lnTo>
                    <a:pt x="1653" y="1280"/>
                  </a:lnTo>
                  <a:lnTo>
                    <a:pt x="824" y="1280"/>
                  </a:lnTo>
                  <a:lnTo>
                    <a:pt x="0" y="0"/>
                  </a:lnTo>
                  <a:close/>
                </a:path>
              </a:pathLst>
            </a:custGeom>
            <a:solidFill>
              <a:srgbClr val="CF0A2C"/>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2" name="Text Placeholder 4"/>
          <p:cNvSpPr>
            <a:spLocks noGrp="1"/>
          </p:cNvSpPr>
          <p:nvPr>
            <p:ph type="body" sz="quarter" idx="21" hasCustomPrompt="1"/>
          </p:nvPr>
        </p:nvSpPr>
        <p:spPr bwMode="gray">
          <a:xfrm>
            <a:off x="320040" y="718356"/>
            <a:ext cx="5759450" cy="215444"/>
          </a:xfrm>
          <a:prstGeom prst="rect">
            <a:avLst/>
          </a:prstGeom>
        </p:spPr>
        <p:txBody>
          <a:bodyPr lIns="0" tIns="0" rIns="0" bIns="0">
            <a:spAutoFit/>
          </a:bodyPr>
          <a:lstStyle>
            <a:lvl1pPr marL="0" indent="0">
              <a:spcBef>
                <a:spcPts val="0"/>
              </a:spcBef>
              <a:buNone/>
              <a:defRPr sz="1400" baseline="0">
                <a:solidFill>
                  <a:schemeClr val="accent3"/>
                </a:solidFill>
              </a:defRPr>
            </a:lvl1pPr>
          </a:lstStyle>
          <a:p>
            <a:pPr lvl="0"/>
            <a:r>
              <a:rPr lang="en-US" dirty="0"/>
              <a:t>Slide Subtitle – Arial 14pt Regular, Use Title Case</a:t>
            </a:r>
          </a:p>
        </p:txBody>
      </p:sp>
      <p:sp>
        <p:nvSpPr>
          <p:cNvPr id="17" name="Text Placeholder 4"/>
          <p:cNvSpPr>
            <a:spLocks noGrp="1"/>
          </p:cNvSpPr>
          <p:nvPr>
            <p:ph type="body" sz="quarter" idx="22" hasCustomPrompt="1"/>
          </p:nvPr>
        </p:nvSpPr>
        <p:spPr bwMode="gray">
          <a:xfrm>
            <a:off x="320040" y="45947"/>
            <a:ext cx="2926080" cy="138499"/>
          </a:xfrm>
          <a:prstGeom prst="rect">
            <a:avLst/>
          </a:prstGeom>
        </p:spPr>
        <p:txBody>
          <a:bodyPr lIns="0" tIns="0" rIns="0" bIns="0">
            <a:spAutoFit/>
          </a:bodyPr>
          <a:lstStyle>
            <a:lvl1pPr marL="0" indent="0">
              <a:spcBef>
                <a:spcPts val="0"/>
              </a:spcBef>
              <a:buNone/>
              <a:defRPr sz="900" baseline="0">
                <a:solidFill>
                  <a:schemeClr val="bg1"/>
                </a:solidFill>
              </a:defRPr>
            </a:lvl1pPr>
          </a:lstStyle>
          <a:p>
            <a:pPr lvl="0"/>
            <a:r>
              <a:rPr lang="en-US" dirty="0"/>
              <a:t>Top Kicker – Arial 9pt Regular, Use Title Case</a:t>
            </a:r>
          </a:p>
        </p:txBody>
      </p:sp>
      <p:sp>
        <p:nvSpPr>
          <p:cNvPr id="20" name="Text Placeholder 21"/>
          <p:cNvSpPr>
            <a:spLocks noGrp="1"/>
          </p:cNvSpPr>
          <p:nvPr>
            <p:ph type="body" sz="quarter" idx="23" hasCustomPrompt="1"/>
          </p:nvPr>
        </p:nvSpPr>
        <p:spPr bwMode="gray">
          <a:xfrm>
            <a:off x="4412710" y="4619012"/>
            <a:ext cx="1988089" cy="181588"/>
          </a:xfrm>
          <a:prstGeom prst="rect">
            <a:avLst/>
          </a:prstGeom>
        </p:spPr>
        <p:txBody>
          <a:bodyPr lIns="0" tIns="0" rIns="45720" bIns="27432"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a:t>Source: Click to add source. Use a single space after “Source:” and a period at the end of the source. Stretch the box to the left as needed.</a:t>
            </a:r>
          </a:p>
        </p:txBody>
      </p:sp>
      <p:sp>
        <p:nvSpPr>
          <p:cNvPr id="21" name="Text Placeholder 23"/>
          <p:cNvSpPr>
            <a:spLocks noGrp="1"/>
          </p:cNvSpPr>
          <p:nvPr>
            <p:ph type="body" sz="quarter" idx="24" hasCustomPrompt="1"/>
          </p:nvPr>
        </p:nvSpPr>
        <p:spPr bwMode="gray">
          <a:xfrm>
            <a:off x="0" y="4390123"/>
            <a:ext cx="1743559" cy="230832"/>
          </a:xfrm>
          <a:prstGeom prst="rect">
            <a:avLst/>
          </a:prstGeom>
        </p:spPr>
        <p:txBody>
          <a:bodyPr lIns="4572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a:t>Click to add footnote. Numbers appear automatically (no additional space or tab needed). Use a period at the end of each footnote. Stretch the box to the right as needed.</a:t>
            </a:r>
          </a:p>
        </p:txBody>
      </p:sp>
      <p:sp>
        <p:nvSpPr>
          <p:cNvPr id="23" name="Text Placeholder 4"/>
          <p:cNvSpPr>
            <a:spLocks noGrp="1"/>
          </p:cNvSpPr>
          <p:nvPr>
            <p:ph type="body" sz="quarter" idx="25" hasCustomPrompt="1"/>
          </p:nvPr>
        </p:nvSpPr>
        <p:spPr bwMode="gray">
          <a:xfrm>
            <a:off x="320040" y="317903"/>
            <a:ext cx="5759450" cy="276999"/>
          </a:xfrm>
          <a:prstGeom prst="rect">
            <a:avLst/>
          </a:prstGeom>
        </p:spPr>
        <p:txBody>
          <a:bodyPr lIns="0" tIns="0" rIns="0" bIns="0" anchor="b" anchorCtr="0">
            <a:spAutoFit/>
          </a:bodyPr>
          <a:lstStyle>
            <a:lvl1pPr marL="0" indent="0">
              <a:spcBef>
                <a:spcPts val="0"/>
              </a:spcBef>
              <a:buNone/>
              <a:defRPr sz="1800" b="1" baseline="0">
                <a:solidFill>
                  <a:schemeClr val="bg1"/>
                </a:solidFill>
              </a:defRPr>
            </a:lvl1pPr>
          </a:lstStyle>
          <a:p>
            <a:pPr lvl="0"/>
            <a:r>
              <a:rPr lang="en-US" dirty="0"/>
              <a:t>Slide Title – Arial 18pt Bold, Use Title Case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p:bgRef idx="1001">
        <a:schemeClr val="bg2"/>
      </p:bgRef>
    </p:bg>
    <p:spTree>
      <p:nvGrpSpPr>
        <p:cNvPr id="1" name=""/>
        <p:cNvGrpSpPr/>
        <p:nvPr/>
      </p:nvGrpSpPr>
      <p:grpSpPr>
        <a:xfrm>
          <a:off x="0" y="0"/>
          <a:ext cx="0" cy="0"/>
          <a:chOff x="0" y="0"/>
          <a:chExt cx="0" cy="0"/>
        </a:xfrm>
      </p:grpSpPr>
      <p:sp>
        <p:nvSpPr>
          <p:cNvPr id="8" name="Text Placeholder 4"/>
          <p:cNvSpPr>
            <a:spLocks noGrp="1"/>
          </p:cNvSpPr>
          <p:nvPr>
            <p:ph type="body" sz="quarter" idx="21" hasCustomPrompt="1"/>
          </p:nvPr>
        </p:nvSpPr>
        <p:spPr bwMode="gray">
          <a:xfrm>
            <a:off x="320040" y="718356"/>
            <a:ext cx="5759450" cy="215444"/>
          </a:xfrm>
          <a:prstGeom prst="rect">
            <a:avLst/>
          </a:prstGeom>
        </p:spPr>
        <p:txBody>
          <a:bodyPr lIns="0" tIns="0" rIns="0" bIns="0">
            <a:spAutoFit/>
          </a:bodyPr>
          <a:lstStyle>
            <a:lvl1pPr marL="0" indent="0">
              <a:spcBef>
                <a:spcPts val="0"/>
              </a:spcBef>
              <a:buNone/>
              <a:defRPr sz="1400" baseline="0">
                <a:solidFill>
                  <a:schemeClr val="accent3"/>
                </a:solidFill>
              </a:defRPr>
            </a:lvl1pPr>
          </a:lstStyle>
          <a:p>
            <a:pPr lvl="0"/>
            <a:r>
              <a:rPr lang="en-US" dirty="0"/>
              <a:t>Slide Subtitle – Arial 14pt Regular, Use Title Case</a:t>
            </a:r>
          </a:p>
        </p:txBody>
      </p:sp>
      <p:sp>
        <p:nvSpPr>
          <p:cNvPr id="12" name="Text Placeholder 21"/>
          <p:cNvSpPr>
            <a:spLocks noGrp="1"/>
          </p:cNvSpPr>
          <p:nvPr>
            <p:ph type="body" sz="quarter" idx="23" hasCustomPrompt="1"/>
          </p:nvPr>
        </p:nvSpPr>
        <p:spPr bwMode="gray">
          <a:xfrm>
            <a:off x="4412710" y="4619012"/>
            <a:ext cx="1988089" cy="181588"/>
          </a:xfrm>
          <a:prstGeom prst="rect">
            <a:avLst/>
          </a:prstGeom>
        </p:spPr>
        <p:txBody>
          <a:bodyPr lIns="0" tIns="0" rIns="45720" bIns="27432"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a:t>Source: Click to add source. Use a single space after “Source:” and a period at the end of the source. Stretch the box to the left as needed.</a:t>
            </a:r>
          </a:p>
        </p:txBody>
      </p:sp>
      <p:sp>
        <p:nvSpPr>
          <p:cNvPr id="13" name="Text Placeholder 23"/>
          <p:cNvSpPr>
            <a:spLocks noGrp="1"/>
          </p:cNvSpPr>
          <p:nvPr>
            <p:ph type="body" sz="quarter" idx="24" hasCustomPrompt="1"/>
          </p:nvPr>
        </p:nvSpPr>
        <p:spPr bwMode="gray">
          <a:xfrm>
            <a:off x="0" y="4390123"/>
            <a:ext cx="1743559" cy="230832"/>
          </a:xfrm>
          <a:prstGeom prst="rect">
            <a:avLst/>
          </a:prstGeom>
        </p:spPr>
        <p:txBody>
          <a:bodyPr lIns="4572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a:t>Click to add footnote. Numbers appear automatically (no additional space or tab needed). Use a period at the end of each footnote. Stretch the box to the right as needed.</a:t>
            </a:r>
          </a:p>
        </p:txBody>
      </p:sp>
      <p:sp>
        <p:nvSpPr>
          <p:cNvPr id="15" name="Text Placeholder 4"/>
          <p:cNvSpPr>
            <a:spLocks noGrp="1"/>
          </p:cNvSpPr>
          <p:nvPr>
            <p:ph type="body" sz="quarter" idx="25" hasCustomPrompt="1"/>
          </p:nvPr>
        </p:nvSpPr>
        <p:spPr bwMode="gray">
          <a:xfrm>
            <a:off x="320040" y="317903"/>
            <a:ext cx="5759450" cy="276999"/>
          </a:xfrm>
          <a:prstGeom prst="rect">
            <a:avLst/>
          </a:prstGeom>
        </p:spPr>
        <p:txBody>
          <a:bodyPr lIns="0" tIns="0" rIns="0" bIns="0" anchor="b" anchorCtr="0">
            <a:spAutoFit/>
          </a:bodyPr>
          <a:lstStyle>
            <a:lvl1pPr marL="0" indent="0">
              <a:spcBef>
                <a:spcPts val="0"/>
              </a:spcBef>
              <a:buNone/>
              <a:defRPr sz="1800" b="1" baseline="0">
                <a:solidFill>
                  <a:schemeClr val="bg1"/>
                </a:solidFill>
              </a:defRPr>
            </a:lvl1pPr>
          </a:lstStyle>
          <a:p>
            <a:pPr lvl="0"/>
            <a:r>
              <a:rPr lang="en-US" dirty="0"/>
              <a:t>Slide Title – Arial 18pt Bold, Use Title Case</a:t>
            </a: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pact Slide">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 name="TextBox 2"/>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a:t>
            </a:r>
            <a:r>
              <a:rPr kumimoji="0" lang="en-US" sz="500" b="0" i="0" u="none" strike="noStrike" kern="1200" cap="none" spc="0" normalizeH="0" baseline="0" noProof="0" dirty="0">
                <a:ln>
                  <a:noFill/>
                </a:ln>
                <a:solidFill>
                  <a:schemeClr val="accent1"/>
                </a:solidFill>
                <a:effectLst/>
                <a:uLnTx/>
                <a:uFillTx/>
                <a:latin typeface="+mn-lt"/>
                <a:ea typeface="+mn-ea"/>
                <a:cs typeface="+mn-cs"/>
              </a:rPr>
              <a:t>2015 The Advisory Board Company • </a:t>
            </a:r>
            <a:r>
              <a:rPr kumimoji="0" lang="en-US" sz="500" b="1" i="0" u="none" strike="noStrike" kern="1200" cap="none" spc="0" normalizeH="0" baseline="0" noProof="0" dirty="0">
                <a:ln>
                  <a:noFill/>
                </a:ln>
                <a:solidFill>
                  <a:schemeClr val="accent1"/>
                </a:solidFill>
                <a:effectLst/>
                <a:uLnTx/>
                <a:uFillTx/>
                <a:latin typeface="+mn-lt"/>
                <a:ea typeface="+mn-ea"/>
                <a:cs typeface="+mn-cs"/>
              </a:rPr>
              <a:t>advisory.com</a:t>
            </a:r>
            <a:endParaRPr kumimoji="0" lang="en-US" sz="500" b="0" i="0" u="none" strike="noStrike" kern="1200" cap="none" spc="0" normalizeH="0" baseline="0" noProof="0" dirty="0">
              <a:ln>
                <a:noFill/>
              </a:ln>
              <a:solidFill>
                <a:schemeClr val="accent1"/>
              </a:solidFill>
              <a:effectLst/>
              <a:uLnTx/>
              <a:uFillTx/>
              <a:latin typeface="+mn-lt"/>
              <a:ea typeface="+mn-ea"/>
              <a:cs typeface="+mn-cs"/>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6" name="Text Placeholder 4"/>
          <p:cNvSpPr>
            <a:spLocks noGrp="1"/>
          </p:cNvSpPr>
          <p:nvPr>
            <p:ph type="body" sz="quarter" idx="21" hasCustomPrompt="1"/>
          </p:nvPr>
        </p:nvSpPr>
        <p:spPr bwMode="gray">
          <a:xfrm>
            <a:off x="320040" y="718356"/>
            <a:ext cx="5759450" cy="215444"/>
          </a:xfrm>
          <a:prstGeom prst="rect">
            <a:avLst/>
          </a:prstGeom>
        </p:spPr>
        <p:txBody>
          <a:bodyPr lIns="0" tIns="0" rIns="0" bIns="0">
            <a:spAutoFit/>
          </a:bodyPr>
          <a:lstStyle>
            <a:lvl1pPr marL="0" indent="0">
              <a:spcBef>
                <a:spcPts val="0"/>
              </a:spcBef>
              <a:buNone/>
              <a:defRPr sz="1400" baseline="0">
                <a:solidFill>
                  <a:schemeClr val="accent2"/>
                </a:solidFill>
              </a:defRPr>
            </a:lvl1pPr>
          </a:lstStyle>
          <a:p>
            <a:pPr lvl="0"/>
            <a:r>
              <a:rPr lang="en-US" dirty="0"/>
              <a:t>Slide Subtitle – Arial 14pt Regular, Use Title Case</a:t>
            </a:r>
          </a:p>
        </p:txBody>
      </p:sp>
      <p:sp>
        <p:nvSpPr>
          <p:cNvPr id="7" name="Text Placeholder 4"/>
          <p:cNvSpPr>
            <a:spLocks noGrp="1"/>
          </p:cNvSpPr>
          <p:nvPr>
            <p:ph type="body" sz="quarter" idx="25" hasCustomPrompt="1"/>
          </p:nvPr>
        </p:nvSpPr>
        <p:spPr bwMode="gray">
          <a:xfrm>
            <a:off x="320040" y="317903"/>
            <a:ext cx="5759450" cy="276999"/>
          </a:xfrm>
          <a:prstGeom prst="rect">
            <a:avLst/>
          </a:prstGeom>
        </p:spPr>
        <p:txBody>
          <a:bodyPr lIns="0" tIns="0" rIns="0" bIns="0" anchor="b" anchorCtr="0">
            <a:spAutoFit/>
          </a:bodyPr>
          <a:lstStyle>
            <a:lvl1pPr marL="0" indent="0">
              <a:spcBef>
                <a:spcPts val="0"/>
              </a:spcBef>
              <a:buNone/>
              <a:defRPr sz="1800" b="1" baseline="0">
                <a:solidFill>
                  <a:schemeClr val="bg1"/>
                </a:solidFill>
              </a:defRPr>
            </a:lvl1pPr>
          </a:lstStyle>
          <a:p>
            <a:pPr lvl="0"/>
            <a:r>
              <a:rPr lang="en-US" dirty="0"/>
              <a:t>Slide Title – Arial 18pt Bold, Use Title Case</a:t>
            </a:r>
          </a:p>
        </p:txBody>
      </p:sp>
      <p:sp>
        <p:nvSpPr>
          <p:cNvPr id="9" name="Text Placeholder 8"/>
          <p:cNvSpPr>
            <a:spLocks noGrp="1"/>
          </p:cNvSpPr>
          <p:nvPr>
            <p:ph type="body" sz="quarter" idx="26" hasCustomPrompt="1"/>
          </p:nvPr>
        </p:nvSpPr>
        <p:spPr bwMode="gray">
          <a:xfrm>
            <a:off x="1143000" y="1565321"/>
            <a:ext cx="4114800" cy="2011680"/>
          </a:xfrm>
          <a:prstGeom prst="rect">
            <a:avLst/>
          </a:prstGeom>
          <a:noFill/>
          <a:ln>
            <a:noFill/>
          </a:ln>
        </p:spPr>
        <p:txBody>
          <a:bodyPr wrap="square" lIns="0" tIns="0" rIns="0" bIns="0">
            <a:spAutoFit/>
          </a:bodyPr>
          <a:lstStyle>
            <a:lvl1pPr marL="0" marR="0" indent="0" algn="l" defTabSz="640080" rtl="0" eaLnBrk="1" fontAlgn="auto" latinLnBrk="0" hangingPunct="1">
              <a:lnSpc>
                <a:spcPct val="100000"/>
              </a:lnSpc>
              <a:spcBef>
                <a:spcPts val="1200"/>
              </a:spcBef>
              <a:spcAft>
                <a:spcPts val="0"/>
              </a:spcAft>
              <a:buClrTx/>
              <a:buSzTx/>
              <a:buFont typeface="Arial" pitchFamily="34" charset="0"/>
              <a:buNone/>
              <a:tabLst/>
              <a:defRPr sz="1500" baseline="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marL="0" marR="0" lvl="0" indent="0" algn="l" defTabSz="640080" rtl="0" eaLnBrk="1" fontAlgn="auto" latinLnBrk="0" hangingPunct="1">
              <a:lnSpc>
                <a:spcPct val="100000"/>
              </a:lnSpc>
              <a:spcBef>
                <a:spcPts val="500"/>
              </a:spcBef>
              <a:spcAft>
                <a:spcPts val="0"/>
              </a:spcAft>
              <a:buClrTx/>
              <a:buSzTx/>
              <a:buFont typeface="Arial" pitchFamily="34" charset="0"/>
              <a:buNone/>
              <a:tabLst/>
              <a:defRPr/>
            </a:pPr>
            <a:r>
              <a:rPr lang="en-US" dirty="0"/>
              <a:t>Use dark background slides sparingly as impact slides (ex: a single quote, statistic, or large image). See sample impact slides in the ABC PPT On-screen Graphic and Layout Guide.</a:t>
            </a:r>
            <a:br>
              <a:rPr lang="en-US" dirty="0"/>
            </a:br>
            <a:r>
              <a:rPr lang="en-US" dirty="0"/>
              <a:t>Impact quote text – Arial 15pt Regular. Keep quote short and minimize slide titling. Be sure to incorporate the large quote graphic from page 117 of the GLG.</a:t>
            </a:r>
          </a:p>
        </p:txBody>
      </p:sp>
      <p:sp>
        <p:nvSpPr>
          <p:cNvPr id="8" name="Text Placeholder 21"/>
          <p:cNvSpPr>
            <a:spLocks noGrp="1"/>
          </p:cNvSpPr>
          <p:nvPr>
            <p:ph type="body" sz="quarter" idx="23" hasCustomPrompt="1"/>
          </p:nvPr>
        </p:nvSpPr>
        <p:spPr bwMode="gray">
          <a:xfrm>
            <a:off x="4412710" y="4619012"/>
            <a:ext cx="1988089" cy="181588"/>
          </a:xfrm>
          <a:prstGeom prst="rect">
            <a:avLst/>
          </a:prstGeom>
        </p:spPr>
        <p:txBody>
          <a:bodyPr lIns="0" tIns="0" rIns="45720" bIns="27432" anchor="b">
            <a:spAutoFit/>
          </a:bodyPr>
          <a:lstStyle>
            <a:lvl1pPr marL="0" indent="0" algn="l">
              <a:spcBef>
                <a:spcPts val="0"/>
              </a:spcBef>
              <a:buNone/>
              <a:defRPr sz="500" baseline="0">
                <a:solidFill>
                  <a:schemeClr val="accent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a:t>Source: Click to add source. Use a single space after “Source:” and a period at the end of the source. Stretch the box to the left as needed.</a:t>
            </a:r>
          </a:p>
        </p:txBody>
      </p:sp>
    </p:spTree>
    <p:extLst>
      <p:ext uri="{BB962C8B-B14F-4D97-AF65-F5344CB8AC3E}">
        <p14:creationId xmlns:p14="http://schemas.microsoft.com/office/powerpoint/2010/main" val="2647681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cxnSp>
        <p:nvCxnSpPr>
          <p:cNvPr id="20" name="Straight Connector 19"/>
          <p:cNvCxnSpPr/>
          <p:nvPr userDrawn="1"/>
        </p:nvCxnSpPr>
        <p:spPr bwMode="gray">
          <a:xfrm>
            <a:off x="320675" y="1219200"/>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320675" y="1584501"/>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320675" y="1949802"/>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320675" y="231510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320675" y="2680404"/>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20675" y="3045705"/>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320675" y="3411006"/>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320675" y="3776307"/>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320675" y="4141608"/>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320675" y="450691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320040" y="318266"/>
            <a:ext cx="4023360" cy="276999"/>
          </a:xfrm>
          <a:prstGeom prst="rect">
            <a:avLst/>
          </a:prstGeom>
          <a:noFill/>
        </p:spPr>
        <p:txBody>
          <a:bodyPr wrap="square" lIns="0" tIns="0" rIns="0" bIns="0" rtlCol="0" anchor="b" anchorCtr="0">
            <a:spAutoFit/>
          </a:bodyPr>
          <a:lstStyle/>
          <a:p>
            <a:r>
              <a:rPr lang="en-US" sz="1800" b="1" dirty="0">
                <a:solidFill>
                  <a:schemeClr val="bg1"/>
                </a:solidFill>
                <a:latin typeface="Arial" pitchFamily="34" charset="0"/>
                <a:cs typeface="Arial" pitchFamily="34" charset="0"/>
              </a:rPr>
              <a:t>Notes: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 (Alt)">
    <p:spTree>
      <p:nvGrpSpPr>
        <p:cNvPr id="1" name=""/>
        <p:cNvGrpSpPr/>
        <p:nvPr/>
      </p:nvGrpSpPr>
      <p:grpSpPr>
        <a:xfrm>
          <a:off x="0" y="0"/>
          <a:ext cx="0" cy="0"/>
          <a:chOff x="0" y="0"/>
          <a:chExt cx="0" cy="0"/>
        </a:xfrm>
      </p:grpSpPr>
      <p:sp>
        <p:nvSpPr>
          <p:cNvPr id="14" name="Rectangle 13"/>
          <p:cNvSpPr/>
          <p:nvPr userDrawn="1"/>
        </p:nvSpPr>
        <p:spPr bwMode="gray">
          <a:xfrm>
            <a:off x="0" y="-1"/>
            <a:ext cx="6400800" cy="1088572"/>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userDrawn="1"/>
        </p:nvCxnSpPr>
        <p:spPr bwMode="gray">
          <a:xfrm>
            <a:off x="320675" y="1219200"/>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320675" y="1584501"/>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320675" y="1949802"/>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320675" y="231510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320675" y="2680404"/>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20675" y="3045705"/>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320675" y="3411006"/>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320675" y="3776307"/>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320675" y="4141608"/>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320675" y="450691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bwMode="gray">
          <a:xfrm>
            <a:off x="320675" y="853096"/>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6"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chemeClr val="tx1"/>
                </a:solidFill>
              </a:rPr>
              <a:pPr/>
              <a:t>‹#›</a:t>
            </a:fld>
            <a:endParaRPr lang="en-US" dirty="0">
              <a:solidFill>
                <a:schemeClr val="tx1"/>
              </a:solidFill>
            </a:endParaRPr>
          </a:p>
        </p:txBody>
      </p:sp>
      <p:sp>
        <p:nvSpPr>
          <p:cNvPr id="18" name="TextBox 17"/>
          <p:cNvSpPr txBox="1"/>
          <p:nvPr userDrawn="1"/>
        </p:nvSpPr>
        <p:spPr bwMode="gray">
          <a:xfrm>
            <a:off x="320040" y="318266"/>
            <a:ext cx="4023360" cy="276999"/>
          </a:xfrm>
          <a:prstGeom prst="rect">
            <a:avLst/>
          </a:prstGeom>
          <a:noFill/>
        </p:spPr>
        <p:txBody>
          <a:bodyPr wrap="square" lIns="0" tIns="0" rIns="0" bIns="0" rtlCol="0" anchor="b" anchorCtr="0">
            <a:spAutoFit/>
          </a:bodyPr>
          <a:lstStyle/>
          <a:p>
            <a:r>
              <a:rPr lang="en-US" sz="1800" b="1" dirty="0">
                <a:solidFill>
                  <a:schemeClr val="tx1"/>
                </a:solidFill>
                <a:latin typeface="Arial" pitchFamily="34" charset="0"/>
                <a:cs typeface="Arial" pitchFamily="34" charset="0"/>
              </a:rPr>
              <a:t>Notes: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peech Text Bottom">
    <p:spTree>
      <p:nvGrpSpPr>
        <p:cNvPr id="1" name=""/>
        <p:cNvGrpSpPr/>
        <p:nvPr/>
      </p:nvGrpSpPr>
      <p:grpSpPr>
        <a:xfrm>
          <a:off x="0" y="0"/>
          <a:ext cx="0" cy="0"/>
          <a:chOff x="0" y="0"/>
          <a:chExt cx="0" cy="0"/>
        </a:xfrm>
      </p:grpSpPr>
      <p:sp>
        <p:nvSpPr>
          <p:cNvPr id="4" name="Rectangle 3"/>
          <p:cNvSpPr/>
          <p:nvPr userDrawn="1"/>
        </p:nvSpPr>
        <p:spPr bwMode="gray">
          <a:xfrm>
            <a:off x="0" y="-1"/>
            <a:ext cx="6400800" cy="1088572"/>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6"/>
          <p:cNvSpPr>
            <a:spLocks noGrp="1"/>
          </p:cNvSpPr>
          <p:nvPr>
            <p:ph type="body" sz="quarter" idx="24" hasCustomPrompt="1"/>
          </p:nvPr>
        </p:nvSpPr>
        <p:spPr bwMode="gray">
          <a:xfrm>
            <a:off x="320674" y="2504777"/>
            <a:ext cx="5759451" cy="2000548"/>
          </a:xfrm>
          <a:prstGeom prst="rect">
            <a:avLst/>
          </a:prstGeom>
        </p:spPr>
        <p:txBody>
          <a:bodyPr lIns="0" tIns="0" rIns="0" bIns="0">
            <a:spAutoFit/>
          </a:bodyPr>
          <a:lstStyle>
            <a:lvl1pPr marL="0" indent="0" algn="l">
              <a:lnSpc>
                <a:spcPts val="1300"/>
              </a:lnSpc>
              <a:buNone/>
              <a:defRPr sz="1000"/>
            </a:lvl1pPr>
          </a:lstStyle>
          <a:p>
            <a:pPr lvl="0"/>
            <a:r>
              <a:rPr lang="en-US" dirty="0"/>
              <a:t>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a:t>
            </a:r>
          </a:p>
        </p:txBody>
      </p:sp>
      <p:sp>
        <p:nvSpPr>
          <p:cNvPr id="6"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chemeClr val="tx1"/>
                </a:solidFill>
              </a:rPr>
              <a:pPr/>
              <a:t>‹#›</a:t>
            </a:fld>
            <a:endParaRPr lang="en-US" dirty="0">
              <a:solidFill>
                <a:schemeClr val="tx1"/>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Cover Page Lockup: Top Slide">
    <p:spTree>
      <p:nvGrpSpPr>
        <p:cNvPr id="1" name=""/>
        <p:cNvGrpSpPr/>
        <p:nvPr/>
      </p:nvGrpSpPr>
      <p:grpSpPr>
        <a:xfrm>
          <a:off x="0" y="0"/>
          <a:ext cx="0" cy="0"/>
          <a:chOff x="0" y="0"/>
          <a:chExt cx="0" cy="0"/>
        </a:xfrm>
      </p:grpSpPr>
      <p:sp>
        <p:nvSpPr>
          <p:cNvPr id="11" name="Freeform 10"/>
          <p:cNvSpPr/>
          <p:nvPr userDrawn="1"/>
        </p:nvSpPr>
        <p:spPr bwMode="gray">
          <a:xfrm flipV="1">
            <a:off x="1522142" y="-3202"/>
            <a:ext cx="4878658" cy="4711593"/>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565650 w 5105400"/>
              <a:gd name="connsiteY3" fmla="*/ 819150 h 3962400"/>
              <a:gd name="connsiteX4" fmla="*/ 2556666 w 5105400"/>
              <a:gd name="connsiteY4" fmla="*/ 3962400 h 3962400"/>
              <a:gd name="connsiteX5" fmla="*/ 0 w 51054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2556666 w 4572000"/>
              <a:gd name="connsiteY4" fmla="*/ 3962400 h 3962400"/>
              <a:gd name="connsiteX5" fmla="*/ 0 w 45720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4098208 w 4572000"/>
              <a:gd name="connsiteY4" fmla="*/ 1547341 h 3962400"/>
              <a:gd name="connsiteX5" fmla="*/ 2556666 w 4572000"/>
              <a:gd name="connsiteY5" fmla="*/ 3962400 h 3962400"/>
              <a:gd name="connsiteX6" fmla="*/ 0 w 4572000"/>
              <a:gd name="connsiteY6"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102899"/>
              <a:gd name="connsiteY0" fmla="*/ 3962400 h 3962400"/>
              <a:gd name="connsiteX1" fmla="*/ 2548734 w 4102899"/>
              <a:gd name="connsiteY1" fmla="*/ 0 h 3962400"/>
              <a:gd name="connsiteX2" fmla="*/ 4100987 w 4102899"/>
              <a:gd name="connsiteY2" fmla="*/ 0 h 3962400"/>
              <a:gd name="connsiteX3" fmla="*/ 4098208 w 4102899"/>
              <a:gd name="connsiteY3" fmla="*/ 1547341 h 3962400"/>
              <a:gd name="connsiteX4" fmla="*/ 2556666 w 4102899"/>
              <a:gd name="connsiteY4" fmla="*/ 3962400 h 3962400"/>
              <a:gd name="connsiteX5" fmla="*/ 0 w 4102899"/>
              <a:gd name="connsiteY5" fmla="*/ 3962400 h 396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02899" h="3962400">
                <a:moveTo>
                  <a:pt x="0" y="3962400"/>
                </a:moveTo>
                <a:lnTo>
                  <a:pt x="2548734" y="0"/>
                </a:lnTo>
                <a:lnTo>
                  <a:pt x="4100987" y="0"/>
                </a:lnTo>
                <a:cubicBezTo>
                  <a:pt x="4102899" y="315565"/>
                  <a:pt x="4097659" y="1380383"/>
                  <a:pt x="4098208" y="1547341"/>
                </a:cubicBezTo>
                <a:lnTo>
                  <a:pt x="2556666" y="3962400"/>
                </a:lnTo>
                <a:lnTo>
                  <a:pt x="0" y="3962400"/>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userDrawn="1"/>
        </p:nvCxnSpPr>
        <p:spPr bwMode="gray">
          <a:xfrm>
            <a:off x="1677053" y="519535"/>
            <a:ext cx="0" cy="50292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0" hasCustomPrompt="1"/>
          </p:nvPr>
        </p:nvSpPr>
        <p:spPr bwMode="gray">
          <a:xfrm>
            <a:off x="1754514" y="529222"/>
            <a:ext cx="2480260" cy="490926"/>
          </a:xfrm>
          <a:prstGeom prst="rect">
            <a:avLst/>
          </a:prstGeom>
        </p:spPr>
        <p:txBody>
          <a:bodyPr anchor="ctr" anchorCtr="0"/>
          <a:lstStyle>
            <a:lvl1pPr marL="0" indent="0">
              <a:spcBef>
                <a:spcPts val="0"/>
              </a:spcBef>
              <a:buNone/>
              <a:defRPr sz="1200">
                <a:solidFill>
                  <a:schemeClr val="tx1"/>
                </a:solidFill>
              </a:defRPr>
            </a:lvl1pPr>
          </a:lstStyle>
          <a:p>
            <a:pPr lvl="0"/>
            <a:r>
              <a:rPr lang="en-US" dirty="0"/>
              <a:t>Program Name Goes Here on One Line or Two Equal Lines</a:t>
            </a:r>
          </a:p>
        </p:txBody>
      </p:sp>
      <p:sp>
        <p:nvSpPr>
          <p:cNvPr id="10" name="Text Placeholder 8"/>
          <p:cNvSpPr>
            <a:spLocks noGrp="1"/>
          </p:cNvSpPr>
          <p:nvPr>
            <p:ph type="body" sz="quarter" idx="13" hasCustomPrompt="1"/>
          </p:nvPr>
        </p:nvSpPr>
        <p:spPr bwMode="gray">
          <a:xfrm>
            <a:off x="913784" y="2994031"/>
            <a:ext cx="4610546" cy="769441"/>
          </a:xfrm>
          <a:prstGeom prst="rect">
            <a:avLst/>
          </a:prstGeom>
        </p:spPr>
        <p:txBody>
          <a:bodyPr lIns="0" tIns="0" rIns="0" bIns="0" anchor="b">
            <a:spAutoFit/>
          </a:bodyPr>
          <a:lstStyle>
            <a:lvl1pPr marL="0" indent="0">
              <a:spcBef>
                <a:spcPts val="0"/>
              </a:spcBef>
              <a:buNone/>
              <a:defRPr sz="2500" b="0" baseline="0">
                <a:solidFill>
                  <a:schemeClr val="tx1"/>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a:t>Presentation Title – Arial </a:t>
            </a:r>
            <a:br>
              <a:rPr lang="en-US" dirty="0"/>
            </a:br>
            <a:r>
              <a:rPr lang="en-US" dirty="0"/>
              <a:t>25pt Regular, Use Title Case</a:t>
            </a:r>
          </a:p>
        </p:txBody>
      </p:sp>
      <p:sp>
        <p:nvSpPr>
          <p:cNvPr id="12" name="Text Placeholder 8"/>
          <p:cNvSpPr>
            <a:spLocks noGrp="1"/>
          </p:cNvSpPr>
          <p:nvPr>
            <p:ph type="body" sz="quarter" idx="14" hasCustomPrompt="1"/>
          </p:nvPr>
        </p:nvSpPr>
        <p:spPr bwMode="gray">
          <a:xfrm>
            <a:off x="913784" y="3850943"/>
            <a:ext cx="4610546" cy="184666"/>
          </a:xfrm>
          <a:prstGeom prst="rect">
            <a:avLst/>
          </a:prstGeom>
        </p:spPr>
        <p:txBody>
          <a:bodyPr lIns="0" tIns="0" rIns="0" bIns="0" anchor="t">
            <a:spAutoFit/>
          </a:bodyPr>
          <a:lstStyle>
            <a:lvl1pPr marL="0" indent="0">
              <a:spcBef>
                <a:spcPts val="0"/>
              </a:spcBef>
              <a:buNone/>
              <a:defRPr sz="1200" b="0" baseline="0">
                <a:solidFill>
                  <a:schemeClr val="tx1"/>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a:t>Presentation Subtitle – Arial 12pt Regular, Use Title Case</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2874" y="396313"/>
            <a:ext cx="1517904" cy="737308"/>
          </a:xfrm>
          <a:prstGeom prst="rect">
            <a:avLst/>
          </a:prstGeom>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over Page Logo: Top Slide">
    <p:spTree>
      <p:nvGrpSpPr>
        <p:cNvPr id="1" name=""/>
        <p:cNvGrpSpPr/>
        <p:nvPr/>
      </p:nvGrpSpPr>
      <p:grpSpPr>
        <a:xfrm>
          <a:off x="0" y="0"/>
          <a:ext cx="0" cy="0"/>
          <a:chOff x="0" y="0"/>
          <a:chExt cx="0" cy="0"/>
        </a:xfrm>
      </p:grpSpPr>
      <p:sp>
        <p:nvSpPr>
          <p:cNvPr id="11" name="Freeform 10"/>
          <p:cNvSpPr/>
          <p:nvPr userDrawn="1"/>
        </p:nvSpPr>
        <p:spPr bwMode="gray">
          <a:xfrm flipV="1">
            <a:off x="1522142" y="-3202"/>
            <a:ext cx="4878658" cy="4711593"/>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565650 w 5105400"/>
              <a:gd name="connsiteY3" fmla="*/ 819150 h 3962400"/>
              <a:gd name="connsiteX4" fmla="*/ 2556666 w 5105400"/>
              <a:gd name="connsiteY4" fmla="*/ 3962400 h 3962400"/>
              <a:gd name="connsiteX5" fmla="*/ 0 w 51054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2556666 w 4572000"/>
              <a:gd name="connsiteY4" fmla="*/ 3962400 h 3962400"/>
              <a:gd name="connsiteX5" fmla="*/ 0 w 45720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4098208 w 4572000"/>
              <a:gd name="connsiteY4" fmla="*/ 1547341 h 3962400"/>
              <a:gd name="connsiteX5" fmla="*/ 2556666 w 4572000"/>
              <a:gd name="connsiteY5" fmla="*/ 3962400 h 3962400"/>
              <a:gd name="connsiteX6" fmla="*/ 0 w 4572000"/>
              <a:gd name="connsiteY6"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102899"/>
              <a:gd name="connsiteY0" fmla="*/ 3962400 h 3962400"/>
              <a:gd name="connsiteX1" fmla="*/ 2548734 w 4102899"/>
              <a:gd name="connsiteY1" fmla="*/ 0 h 3962400"/>
              <a:gd name="connsiteX2" fmla="*/ 4100987 w 4102899"/>
              <a:gd name="connsiteY2" fmla="*/ 0 h 3962400"/>
              <a:gd name="connsiteX3" fmla="*/ 4098208 w 4102899"/>
              <a:gd name="connsiteY3" fmla="*/ 1547341 h 3962400"/>
              <a:gd name="connsiteX4" fmla="*/ 2556666 w 4102899"/>
              <a:gd name="connsiteY4" fmla="*/ 3962400 h 3962400"/>
              <a:gd name="connsiteX5" fmla="*/ 0 w 4102899"/>
              <a:gd name="connsiteY5" fmla="*/ 3962400 h 396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02899" h="3962400">
                <a:moveTo>
                  <a:pt x="0" y="3962400"/>
                </a:moveTo>
                <a:lnTo>
                  <a:pt x="2548734" y="0"/>
                </a:lnTo>
                <a:lnTo>
                  <a:pt x="4100987" y="0"/>
                </a:lnTo>
                <a:cubicBezTo>
                  <a:pt x="4102899" y="315565"/>
                  <a:pt x="4097659" y="1380383"/>
                  <a:pt x="4098208" y="1547341"/>
                </a:cubicBezTo>
                <a:lnTo>
                  <a:pt x="2556666" y="3962400"/>
                </a:lnTo>
                <a:lnTo>
                  <a:pt x="0" y="3962400"/>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8"/>
          <p:cNvSpPr>
            <a:spLocks noGrp="1"/>
          </p:cNvSpPr>
          <p:nvPr>
            <p:ph type="body" sz="quarter" idx="13" hasCustomPrompt="1"/>
          </p:nvPr>
        </p:nvSpPr>
        <p:spPr bwMode="gray">
          <a:xfrm>
            <a:off x="913784" y="2994031"/>
            <a:ext cx="4610546" cy="769441"/>
          </a:xfrm>
          <a:prstGeom prst="rect">
            <a:avLst/>
          </a:prstGeom>
        </p:spPr>
        <p:txBody>
          <a:bodyPr lIns="0" tIns="0" rIns="0" bIns="0" anchor="b">
            <a:spAutoFit/>
          </a:bodyPr>
          <a:lstStyle>
            <a:lvl1pPr marL="0" indent="0">
              <a:spcBef>
                <a:spcPts val="0"/>
              </a:spcBef>
              <a:buNone/>
              <a:defRPr sz="2500" b="0" baseline="0">
                <a:solidFill>
                  <a:schemeClr val="tx1"/>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a:t>Presentation Title – Arial </a:t>
            </a:r>
            <a:br>
              <a:rPr lang="en-US" dirty="0"/>
            </a:br>
            <a:r>
              <a:rPr lang="en-US" dirty="0"/>
              <a:t>25pt Regular, Use Title Case</a:t>
            </a:r>
          </a:p>
        </p:txBody>
      </p:sp>
      <p:sp>
        <p:nvSpPr>
          <p:cNvPr id="12" name="Text Placeholder 8"/>
          <p:cNvSpPr>
            <a:spLocks noGrp="1"/>
          </p:cNvSpPr>
          <p:nvPr>
            <p:ph type="body" sz="quarter" idx="14" hasCustomPrompt="1"/>
          </p:nvPr>
        </p:nvSpPr>
        <p:spPr bwMode="gray">
          <a:xfrm>
            <a:off x="913784" y="3850943"/>
            <a:ext cx="4610546" cy="184666"/>
          </a:xfrm>
          <a:prstGeom prst="rect">
            <a:avLst/>
          </a:prstGeom>
        </p:spPr>
        <p:txBody>
          <a:bodyPr lIns="0" tIns="0" rIns="0" bIns="0" anchor="t">
            <a:spAutoFit/>
          </a:bodyPr>
          <a:lstStyle>
            <a:lvl1pPr marL="0" indent="0">
              <a:spcBef>
                <a:spcPts val="0"/>
              </a:spcBef>
              <a:buNone/>
              <a:defRPr sz="1200" b="0" baseline="0">
                <a:solidFill>
                  <a:schemeClr val="tx1"/>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a:t>Presentation Subtitle – Arial 12pt Regular, Use Title Case</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2874" y="396313"/>
            <a:ext cx="1517904" cy="737308"/>
          </a:xfrm>
          <a:prstGeom prst="rect">
            <a:avLst/>
          </a:prstGeom>
        </p:spPr>
      </p:pic>
    </p:spTree>
    <p:extLst>
      <p:ext uri="{BB962C8B-B14F-4D97-AF65-F5344CB8AC3E}">
        <p14:creationId xmlns:p14="http://schemas.microsoft.com/office/powerpoint/2010/main" val="26670207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sp>
        <p:nvSpPr>
          <p:cNvPr id="11" name="Freeform 10"/>
          <p:cNvSpPr/>
          <p:nvPr userDrawn="1"/>
        </p:nvSpPr>
        <p:spPr bwMode="gray">
          <a:xfrm flipV="1">
            <a:off x="4745692" y="117821"/>
            <a:ext cx="1664902" cy="3445353"/>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1866900 w 5105400"/>
              <a:gd name="connsiteY1" fmla="*/ 1060450 h 3962400"/>
              <a:gd name="connsiteX2" fmla="*/ 2548734 w 5105400"/>
              <a:gd name="connsiteY2" fmla="*/ 0 h 3962400"/>
              <a:gd name="connsiteX3" fmla="*/ 5105400 w 5105400"/>
              <a:gd name="connsiteY3" fmla="*/ 0 h 3962400"/>
              <a:gd name="connsiteX4" fmla="*/ 2556666 w 5105400"/>
              <a:gd name="connsiteY4" fmla="*/ 3962400 h 3962400"/>
              <a:gd name="connsiteX5" fmla="*/ 0 w 5105400"/>
              <a:gd name="connsiteY5" fmla="*/ 3962400 h 3962400"/>
              <a:gd name="connsiteX0" fmla="*/ 0 w 5105400"/>
              <a:gd name="connsiteY0" fmla="*/ 3962400 h 3962400"/>
              <a:gd name="connsiteX1" fmla="*/ 1866900 w 5105400"/>
              <a:gd name="connsiteY1" fmla="*/ 106045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2556666"/>
              <a:gd name="connsiteY0" fmla="*/ 2901950 h 2901950"/>
              <a:gd name="connsiteX1" fmla="*/ 1866900 w 2556666"/>
              <a:gd name="connsiteY1" fmla="*/ 0 h 2901950"/>
              <a:gd name="connsiteX2" fmla="*/ 2556666 w 2556666"/>
              <a:gd name="connsiteY2" fmla="*/ 2901950 h 2901950"/>
              <a:gd name="connsiteX3" fmla="*/ 0 w 2556666"/>
              <a:gd name="connsiteY3" fmla="*/ 2901950 h 2901950"/>
              <a:gd name="connsiteX0" fmla="*/ 0 w 1866900"/>
              <a:gd name="connsiteY0" fmla="*/ 2901950 h 2901950"/>
              <a:gd name="connsiteX1" fmla="*/ 1866900 w 1866900"/>
              <a:gd name="connsiteY1" fmla="*/ 0 h 2901950"/>
              <a:gd name="connsiteX2" fmla="*/ 1866900 w 1866900"/>
              <a:gd name="connsiteY2" fmla="*/ 2901950 h 2901950"/>
              <a:gd name="connsiteX3" fmla="*/ 0 w 1866900"/>
              <a:gd name="connsiteY3" fmla="*/ 2901950 h 2901950"/>
              <a:gd name="connsiteX0" fmla="*/ 0 w 1866900"/>
              <a:gd name="connsiteY0" fmla="*/ 2901950 h 2901950"/>
              <a:gd name="connsiteX1" fmla="*/ 1866900 w 1866900"/>
              <a:gd name="connsiteY1" fmla="*/ 0 h 2901950"/>
              <a:gd name="connsiteX2" fmla="*/ 1400165 w 1866900"/>
              <a:gd name="connsiteY2" fmla="*/ 2901950 h 2901950"/>
              <a:gd name="connsiteX3" fmla="*/ 0 w 1866900"/>
              <a:gd name="connsiteY3" fmla="*/ 2901950 h 2901950"/>
              <a:gd name="connsiteX0" fmla="*/ 0 w 1400165"/>
              <a:gd name="connsiteY0" fmla="*/ 2897505 h 2897505"/>
              <a:gd name="connsiteX1" fmla="*/ 1395720 w 1400165"/>
              <a:gd name="connsiteY1" fmla="*/ 0 h 2897505"/>
              <a:gd name="connsiteX2" fmla="*/ 1400165 w 1400165"/>
              <a:gd name="connsiteY2" fmla="*/ 2897505 h 2897505"/>
              <a:gd name="connsiteX3" fmla="*/ 0 w 1400165"/>
              <a:gd name="connsiteY3" fmla="*/ 2897505 h 2897505"/>
            </a:gdLst>
            <a:ahLst/>
            <a:cxnLst>
              <a:cxn ang="0">
                <a:pos x="connsiteX0" y="connsiteY0"/>
              </a:cxn>
              <a:cxn ang="0">
                <a:pos x="connsiteX1" y="connsiteY1"/>
              </a:cxn>
              <a:cxn ang="0">
                <a:pos x="connsiteX2" y="connsiteY2"/>
              </a:cxn>
              <a:cxn ang="0">
                <a:pos x="connsiteX3" y="connsiteY3"/>
              </a:cxn>
            </a:cxnLst>
            <a:rect l="l" t="t" r="r" b="b"/>
            <a:pathLst>
              <a:path w="1400165" h="2897505">
                <a:moveTo>
                  <a:pt x="0" y="2897505"/>
                </a:moveTo>
                <a:lnTo>
                  <a:pt x="1395720" y="0"/>
                </a:lnTo>
                <a:cubicBezTo>
                  <a:pt x="1397202" y="965835"/>
                  <a:pt x="1398683" y="1931670"/>
                  <a:pt x="1400165" y="2897505"/>
                </a:cubicBezTo>
                <a:lnTo>
                  <a:pt x="0" y="2897505"/>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 name="Freeform 13"/>
          <p:cNvSpPr/>
          <p:nvPr userDrawn="1"/>
        </p:nvSpPr>
        <p:spPr bwMode="gray">
          <a:xfrm flipH="1" flipV="1">
            <a:off x="-7670" y="117822"/>
            <a:ext cx="4255019" cy="4690452"/>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114800 w 5105400"/>
              <a:gd name="connsiteY3" fmla="*/ 1530350 h 3962400"/>
              <a:gd name="connsiteX4" fmla="*/ 2556666 w 5105400"/>
              <a:gd name="connsiteY4" fmla="*/ 3962400 h 3962400"/>
              <a:gd name="connsiteX5" fmla="*/ 0 w 5105400"/>
              <a:gd name="connsiteY5" fmla="*/ 3962400 h 3962400"/>
              <a:gd name="connsiteX0" fmla="*/ 0 w 4114800"/>
              <a:gd name="connsiteY0" fmla="*/ 3962400 h 3962400"/>
              <a:gd name="connsiteX1" fmla="*/ 2548734 w 4114800"/>
              <a:gd name="connsiteY1" fmla="*/ 0 h 3962400"/>
              <a:gd name="connsiteX2" fmla="*/ 4114800 w 4114800"/>
              <a:gd name="connsiteY2" fmla="*/ 0 h 3962400"/>
              <a:gd name="connsiteX3" fmla="*/ 4114800 w 4114800"/>
              <a:gd name="connsiteY3" fmla="*/ 1530350 h 3962400"/>
              <a:gd name="connsiteX4" fmla="*/ 2556666 w 4114800"/>
              <a:gd name="connsiteY4" fmla="*/ 3962400 h 3962400"/>
              <a:gd name="connsiteX5" fmla="*/ 0 w 4114800"/>
              <a:gd name="connsiteY5" fmla="*/ 3962400 h 3962400"/>
              <a:gd name="connsiteX0" fmla="*/ 0 w 4114800"/>
              <a:gd name="connsiteY0" fmla="*/ 3962400 h 3962400"/>
              <a:gd name="connsiteX1" fmla="*/ 2548734 w 4114800"/>
              <a:gd name="connsiteY1" fmla="*/ 0 h 3962400"/>
              <a:gd name="connsiteX2" fmla="*/ 4114800 w 4114800"/>
              <a:gd name="connsiteY2" fmla="*/ 0 h 3962400"/>
              <a:gd name="connsiteX3" fmla="*/ 3576944 w 4114800"/>
              <a:gd name="connsiteY3" fmla="*/ 2374917 h 3962400"/>
              <a:gd name="connsiteX4" fmla="*/ 2556666 w 4114800"/>
              <a:gd name="connsiteY4" fmla="*/ 3962400 h 3962400"/>
              <a:gd name="connsiteX5" fmla="*/ 0 w 4114800"/>
              <a:gd name="connsiteY5" fmla="*/ 3962400 h 3962400"/>
              <a:gd name="connsiteX0" fmla="*/ 0 w 3603615"/>
              <a:gd name="connsiteY0" fmla="*/ 3962400 h 3962400"/>
              <a:gd name="connsiteX1" fmla="*/ 2548734 w 3603615"/>
              <a:gd name="connsiteY1" fmla="*/ 0 h 3962400"/>
              <a:gd name="connsiteX2" fmla="*/ 3603615 w 3603615"/>
              <a:gd name="connsiteY2" fmla="*/ 0 h 3962400"/>
              <a:gd name="connsiteX3" fmla="*/ 3576944 w 3603615"/>
              <a:gd name="connsiteY3" fmla="*/ 2374917 h 3962400"/>
              <a:gd name="connsiteX4" fmla="*/ 2556666 w 3603615"/>
              <a:gd name="connsiteY4" fmla="*/ 3962400 h 3962400"/>
              <a:gd name="connsiteX5" fmla="*/ 0 w 3603615"/>
              <a:gd name="connsiteY5" fmla="*/ 3962400 h 3962400"/>
              <a:gd name="connsiteX0" fmla="*/ 0 w 3576944"/>
              <a:gd name="connsiteY0" fmla="*/ 3962400 h 3962400"/>
              <a:gd name="connsiteX1" fmla="*/ 2548734 w 3576944"/>
              <a:gd name="connsiteY1" fmla="*/ 0 h 3962400"/>
              <a:gd name="connsiteX2" fmla="*/ 3496933 w 3576944"/>
              <a:gd name="connsiteY2" fmla="*/ 4445 h 3962400"/>
              <a:gd name="connsiteX3" fmla="*/ 3576944 w 3576944"/>
              <a:gd name="connsiteY3" fmla="*/ 2374917 h 3962400"/>
              <a:gd name="connsiteX4" fmla="*/ 2556666 w 3576944"/>
              <a:gd name="connsiteY4" fmla="*/ 3962400 h 3962400"/>
              <a:gd name="connsiteX5" fmla="*/ 0 w 3576944"/>
              <a:gd name="connsiteY5" fmla="*/ 3962400 h 3962400"/>
              <a:gd name="connsiteX0" fmla="*/ 0 w 3576944"/>
              <a:gd name="connsiteY0" fmla="*/ 3962400 h 3962400"/>
              <a:gd name="connsiteX1" fmla="*/ 2548734 w 3576944"/>
              <a:gd name="connsiteY1" fmla="*/ 0 h 3962400"/>
              <a:gd name="connsiteX2" fmla="*/ 3572500 w 3576944"/>
              <a:gd name="connsiteY2" fmla="*/ 4445 h 3962400"/>
              <a:gd name="connsiteX3" fmla="*/ 3576944 w 3576944"/>
              <a:gd name="connsiteY3" fmla="*/ 2374917 h 3962400"/>
              <a:gd name="connsiteX4" fmla="*/ 2556666 w 3576944"/>
              <a:gd name="connsiteY4" fmla="*/ 3962400 h 3962400"/>
              <a:gd name="connsiteX5" fmla="*/ 0 w 3576944"/>
              <a:gd name="connsiteY5" fmla="*/ 3962400 h 3962400"/>
              <a:gd name="connsiteX0" fmla="*/ 0 w 3576944"/>
              <a:gd name="connsiteY0" fmla="*/ 3971291 h 3971291"/>
              <a:gd name="connsiteX1" fmla="*/ 2548734 w 3576944"/>
              <a:gd name="connsiteY1" fmla="*/ 8891 h 3971291"/>
              <a:gd name="connsiteX2" fmla="*/ 3572500 w 3576944"/>
              <a:gd name="connsiteY2" fmla="*/ 0 h 3971291"/>
              <a:gd name="connsiteX3" fmla="*/ 3576944 w 3576944"/>
              <a:gd name="connsiteY3" fmla="*/ 2383808 h 3971291"/>
              <a:gd name="connsiteX4" fmla="*/ 2556666 w 3576944"/>
              <a:gd name="connsiteY4" fmla="*/ 3971291 h 3971291"/>
              <a:gd name="connsiteX5" fmla="*/ 0 w 3576944"/>
              <a:gd name="connsiteY5" fmla="*/ 3971291 h 3971291"/>
              <a:gd name="connsiteX0" fmla="*/ 0 w 3576944"/>
              <a:gd name="connsiteY0" fmla="*/ 3971291 h 3971291"/>
              <a:gd name="connsiteX1" fmla="*/ 2548734 w 3576944"/>
              <a:gd name="connsiteY1" fmla="*/ 31116 h 3971291"/>
              <a:gd name="connsiteX2" fmla="*/ 3572500 w 3576944"/>
              <a:gd name="connsiteY2" fmla="*/ 0 h 3971291"/>
              <a:gd name="connsiteX3" fmla="*/ 3576944 w 3576944"/>
              <a:gd name="connsiteY3" fmla="*/ 2383808 h 3971291"/>
              <a:gd name="connsiteX4" fmla="*/ 2556666 w 3576944"/>
              <a:gd name="connsiteY4" fmla="*/ 3971291 h 3971291"/>
              <a:gd name="connsiteX5" fmla="*/ 0 w 3576944"/>
              <a:gd name="connsiteY5" fmla="*/ 3971291 h 3971291"/>
              <a:gd name="connsiteX0" fmla="*/ 0 w 3578427"/>
              <a:gd name="connsiteY0" fmla="*/ 3944621 h 3944621"/>
              <a:gd name="connsiteX1" fmla="*/ 2548734 w 3578427"/>
              <a:gd name="connsiteY1" fmla="*/ 4446 h 3944621"/>
              <a:gd name="connsiteX2" fmla="*/ 3576946 w 3578427"/>
              <a:gd name="connsiteY2" fmla="*/ 0 h 3944621"/>
              <a:gd name="connsiteX3" fmla="*/ 3576944 w 3578427"/>
              <a:gd name="connsiteY3" fmla="*/ 2357138 h 3944621"/>
              <a:gd name="connsiteX4" fmla="*/ 2556666 w 3578427"/>
              <a:gd name="connsiteY4" fmla="*/ 3944621 h 3944621"/>
              <a:gd name="connsiteX5" fmla="*/ 0 w 3578427"/>
              <a:gd name="connsiteY5" fmla="*/ 3944621 h 394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78427" h="3944621">
                <a:moveTo>
                  <a:pt x="0" y="3944621"/>
                </a:moveTo>
                <a:lnTo>
                  <a:pt x="2548734" y="4446"/>
                </a:lnTo>
                <a:lnTo>
                  <a:pt x="3576946" y="0"/>
                </a:lnTo>
                <a:cubicBezTo>
                  <a:pt x="3578427" y="790157"/>
                  <a:pt x="3575463" y="1566981"/>
                  <a:pt x="3576944" y="2357138"/>
                </a:cubicBezTo>
                <a:lnTo>
                  <a:pt x="2556666" y="3944621"/>
                </a:lnTo>
                <a:lnTo>
                  <a:pt x="0" y="3944621"/>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8"/>
          <p:cNvSpPr>
            <a:spLocks noGrp="1"/>
          </p:cNvSpPr>
          <p:nvPr>
            <p:ph type="body" sz="quarter" idx="14" hasCustomPrompt="1"/>
          </p:nvPr>
        </p:nvSpPr>
        <p:spPr bwMode="gray">
          <a:xfrm>
            <a:off x="913784" y="771428"/>
            <a:ext cx="4496674" cy="184666"/>
          </a:xfrm>
          <a:prstGeom prst="rect">
            <a:avLst/>
          </a:prstGeom>
        </p:spPr>
        <p:txBody>
          <a:bodyPr lIns="0" tIns="0" rIns="0" bIns="0" anchor="b" anchorCtr="0">
            <a:spAutoFit/>
          </a:bodyPr>
          <a:lstStyle>
            <a:lvl1pPr marL="0" marR="0" indent="0" algn="l" defTabSz="640080" rtl="0" eaLnBrk="1" fontAlgn="auto" latinLnBrk="0" hangingPunct="1">
              <a:lnSpc>
                <a:spcPct val="100000"/>
              </a:lnSpc>
              <a:spcBef>
                <a:spcPts val="0"/>
              </a:spcBef>
              <a:spcAft>
                <a:spcPts val="0"/>
              </a:spcAft>
              <a:buClrTx/>
              <a:buSzTx/>
              <a:buFont typeface="Arial" pitchFamily="34" charset="0"/>
              <a:buNone/>
              <a:tabLst/>
              <a:defRPr sz="1200" b="1">
                <a:solidFill>
                  <a:schemeClr val="tx1"/>
                </a:solidFill>
              </a:defRPr>
            </a:lvl1pPr>
            <a:lvl2pPr marL="0" indent="0" algn="l">
              <a:buNone/>
              <a:defRPr sz="1200"/>
            </a:lvl2pPr>
            <a:lvl3pPr marL="0" indent="0" algn="l">
              <a:buNone/>
              <a:defRPr sz="1200"/>
            </a:lvl3pPr>
            <a:lvl4pPr marL="0" indent="0" algn="l">
              <a:buNone/>
              <a:defRPr sz="1200"/>
            </a:lvl4pPr>
            <a:lvl5pPr marL="0" indent="0" algn="l">
              <a:buNone/>
              <a:defRPr sz="1200"/>
            </a:lvl5pPr>
          </a:lstStyle>
          <a:p>
            <a:pPr lvl="0"/>
            <a:r>
              <a:rPr lang="en-US" dirty="0"/>
              <a:t>Click to Add Institution Name (If You Need to Customize)</a:t>
            </a:r>
          </a:p>
        </p:txBody>
      </p:sp>
      <p:sp>
        <p:nvSpPr>
          <p:cNvPr id="9" name="Text Placeholder 8"/>
          <p:cNvSpPr>
            <a:spLocks noGrp="1"/>
          </p:cNvSpPr>
          <p:nvPr>
            <p:ph type="body" sz="quarter" idx="15" hasCustomPrompt="1"/>
          </p:nvPr>
        </p:nvSpPr>
        <p:spPr bwMode="gray">
          <a:xfrm>
            <a:off x="913784" y="1020291"/>
            <a:ext cx="4496674" cy="184666"/>
          </a:xfrm>
          <a:prstGeom prst="rect">
            <a:avLst/>
          </a:prstGeom>
        </p:spPr>
        <p:txBody>
          <a:bodyPr lIns="0" tIns="0" rIns="0" bIns="0" anchor="b" anchorCtr="0">
            <a:spAutoFit/>
          </a:bodyPr>
          <a:lstStyle>
            <a:lvl1pPr marL="0" marR="0" indent="0" algn="l" defTabSz="640080" rtl="0" eaLnBrk="1" fontAlgn="auto" latinLnBrk="0" hangingPunct="1">
              <a:lnSpc>
                <a:spcPct val="100000"/>
              </a:lnSpc>
              <a:spcBef>
                <a:spcPts val="0"/>
              </a:spcBef>
              <a:spcAft>
                <a:spcPts val="0"/>
              </a:spcAft>
              <a:buClrTx/>
              <a:buSzTx/>
              <a:buFont typeface="Arial" pitchFamily="34" charset="0"/>
              <a:buNone/>
              <a:tabLst/>
              <a:defRPr sz="1200" b="0">
                <a:solidFill>
                  <a:schemeClr val="tx1"/>
                </a:solidFill>
              </a:defRPr>
            </a:lvl1pPr>
            <a:lvl2pPr marL="0" indent="0" algn="l">
              <a:buNone/>
              <a:defRPr sz="1200"/>
            </a:lvl2pPr>
            <a:lvl3pPr marL="0" indent="0" algn="l">
              <a:buNone/>
              <a:defRPr sz="1200"/>
            </a:lvl3pPr>
            <a:lvl4pPr marL="0" indent="0" algn="l">
              <a:buNone/>
              <a:defRPr sz="1200"/>
            </a:lvl4pPr>
            <a:lvl5pPr marL="0" indent="0" algn="l">
              <a:buNone/>
              <a:defRPr sz="1200"/>
            </a:lvl5pPr>
          </a:lstStyle>
          <a:p>
            <a:pPr lvl="0"/>
            <a:r>
              <a:rPr lang="en-US" dirty="0"/>
              <a:t>Click to Add Date of Presentation (If You Need to Customize)</a:t>
            </a:r>
          </a:p>
        </p:txBody>
      </p:sp>
      <p:sp>
        <p:nvSpPr>
          <p:cNvPr id="12" name="TextBox 11"/>
          <p:cNvSpPr txBox="1"/>
          <p:nvPr userDrawn="1"/>
        </p:nvSpPr>
        <p:spPr bwMode="gray">
          <a:xfrm>
            <a:off x="201703" y="4523275"/>
            <a:ext cx="2204936" cy="92333"/>
          </a:xfrm>
          <a:prstGeom prst="rect">
            <a:avLst/>
          </a:prstGeom>
          <a:noFill/>
        </p:spPr>
        <p:txBody>
          <a:bodyPr wrap="square" lIns="0" tIns="0" rIns="0" bIns="0" rtlCol="0" anchor="t"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chemeClr val="accent3"/>
                </a:solidFill>
                <a:effectLst/>
                <a:uLnTx/>
                <a:uFillTx/>
                <a:latin typeface="+mn-lt"/>
                <a:ea typeface="+mn-ea"/>
                <a:cs typeface="+mn-cs"/>
              </a:rPr>
              <a:t>©2015 The Advisory Board Company • </a:t>
            </a:r>
            <a:r>
              <a:rPr kumimoji="0" lang="en-US" sz="600" b="1" i="0" u="none" strike="noStrike" kern="1200" cap="none" spc="0" normalizeH="0" baseline="0" noProof="0" dirty="0">
                <a:ln>
                  <a:noFill/>
                </a:ln>
                <a:solidFill>
                  <a:schemeClr val="accent3"/>
                </a:solidFill>
                <a:effectLst/>
                <a:uLnTx/>
                <a:uFillTx/>
                <a:latin typeface="+mn-lt"/>
                <a:ea typeface="+mn-ea"/>
                <a:cs typeface="+mn-cs"/>
              </a:rPr>
              <a:t>advisory.com</a:t>
            </a:r>
            <a:endParaRPr kumimoji="0" lang="en-US" sz="600" b="0" i="0" u="none" strike="noStrike" kern="1200" cap="none" spc="0" normalizeH="0" baseline="0" noProof="0" dirty="0">
              <a:ln>
                <a:noFill/>
              </a:ln>
              <a:solidFill>
                <a:schemeClr val="accent3"/>
              </a:solidFill>
              <a:effectLst/>
              <a:uLnTx/>
              <a:uFillTx/>
              <a:latin typeface="+mn-lt"/>
              <a:ea typeface="+mn-ea"/>
              <a:cs typeface="+mn-cs"/>
            </a:endParaRPr>
          </a:p>
        </p:txBody>
      </p:sp>
    </p:spTree>
    <p:extLst>
      <p:ext uri="{BB962C8B-B14F-4D97-AF65-F5344CB8AC3E}">
        <p14:creationId xmlns:p14="http://schemas.microsoft.com/office/powerpoint/2010/main" val="859499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ogo Lock-up">
    <p:spTree>
      <p:nvGrpSpPr>
        <p:cNvPr id="1" name=""/>
        <p:cNvGrpSpPr/>
        <p:nvPr/>
      </p:nvGrpSpPr>
      <p:grpSpPr>
        <a:xfrm>
          <a:off x="0" y="0"/>
          <a:ext cx="0" cy="0"/>
          <a:chOff x="0" y="0"/>
          <a:chExt cx="0" cy="0"/>
        </a:xfrm>
      </p:grpSpPr>
      <p:sp>
        <p:nvSpPr>
          <p:cNvPr id="8" name="Rectangle 7"/>
          <p:cNvSpPr/>
          <p:nvPr userDrawn="1"/>
        </p:nvSpPr>
        <p:spPr bwMode="gray">
          <a:xfrm>
            <a:off x="238" y="1012086"/>
            <a:ext cx="6400800" cy="3790922"/>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grpSp>
        <p:nvGrpSpPr>
          <p:cNvPr id="36" name="Group 35"/>
          <p:cNvGrpSpPr/>
          <p:nvPr userDrawn="1"/>
        </p:nvGrpSpPr>
        <p:grpSpPr bwMode="gray">
          <a:xfrm>
            <a:off x="2469328" y="1009678"/>
            <a:ext cx="3931710" cy="3793330"/>
            <a:chOff x="2469328" y="1009678"/>
            <a:chExt cx="3931710" cy="3793330"/>
          </a:xfrm>
        </p:grpSpPr>
        <p:sp>
          <p:nvSpPr>
            <p:cNvPr id="10" name="Freeform 6"/>
            <p:cNvSpPr>
              <a:spLocks/>
            </p:cNvSpPr>
            <p:nvPr userDrawn="1"/>
          </p:nvSpPr>
          <p:spPr bwMode="gray">
            <a:xfrm>
              <a:off x="5008810" y="3040732"/>
              <a:ext cx="1392228" cy="1762276"/>
            </a:xfrm>
            <a:custGeom>
              <a:avLst/>
              <a:gdLst>
                <a:gd name="T0" fmla="*/ 0 w 2938"/>
                <a:gd name="T1" fmla="*/ 0 h 2276"/>
                <a:gd name="T2" fmla="*/ 1472 w 2938"/>
                <a:gd name="T3" fmla="*/ 0 h 2276"/>
                <a:gd name="T4" fmla="*/ 2938 w 2938"/>
                <a:gd name="T5" fmla="*/ 2276 h 2276"/>
                <a:gd name="T6" fmla="*/ 1465 w 2938"/>
                <a:gd name="T7" fmla="*/ 2276 h 2276"/>
                <a:gd name="T8" fmla="*/ 0 w 2938"/>
                <a:gd name="T9" fmla="*/ 0 h 2276"/>
                <a:gd name="connsiteX0" fmla="*/ 0 w 10000"/>
                <a:gd name="connsiteY0" fmla="*/ 0 h 10000"/>
                <a:gd name="connsiteX1" fmla="*/ 5010 w 10000"/>
                <a:gd name="connsiteY1" fmla="*/ 0 h 10000"/>
                <a:gd name="connsiteX2" fmla="*/ 10000 w 10000"/>
                <a:gd name="connsiteY2" fmla="*/ 10000 h 10000"/>
                <a:gd name="connsiteX3" fmla="*/ 4986 w 10000"/>
                <a:gd name="connsiteY3" fmla="*/ 10000 h 10000"/>
                <a:gd name="connsiteX4" fmla="*/ 4675 w 10000"/>
                <a:gd name="connsiteY4" fmla="*/ 9365 h 10000"/>
                <a:gd name="connsiteX5" fmla="*/ 0 w 10000"/>
                <a:gd name="connsiteY5"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986 w 10000"/>
                <a:gd name="connsiteY4" fmla="*/ 10000 h 10000"/>
                <a:gd name="connsiteX5" fmla="*/ 4675 w 10000"/>
                <a:gd name="connsiteY5" fmla="*/ 9365 h 10000"/>
                <a:gd name="connsiteX6" fmla="*/ 0 w 10000"/>
                <a:gd name="connsiteY6"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675 w 10000"/>
                <a:gd name="connsiteY4" fmla="*/ 9365 h 10000"/>
                <a:gd name="connsiteX5" fmla="*/ 0 w 10000"/>
                <a:gd name="connsiteY5" fmla="*/ 0 h 10000"/>
                <a:gd name="connsiteX0" fmla="*/ 0 w 5735"/>
                <a:gd name="connsiteY0" fmla="*/ 0 h 9365"/>
                <a:gd name="connsiteX1" fmla="*/ 5010 w 5735"/>
                <a:gd name="connsiteY1" fmla="*/ 0 h 9365"/>
                <a:gd name="connsiteX2" fmla="*/ 5735 w 5735"/>
                <a:gd name="connsiteY2" fmla="*/ 1445 h 9365"/>
                <a:gd name="connsiteX3" fmla="*/ 5556 w 5735"/>
                <a:gd name="connsiteY3" fmla="*/ 8986 h 9365"/>
                <a:gd name="connsiteX4" fmla="*/ 4675 w 5735"/>
                <a:gd name="connsiteY4" fmla="*/ 9365 h 9365"/>
                <a:gd name="connsiteX5" fmla="*/ 0 w 5735"/>
                <a:gd name="connsiteY5" fmla="*/ 0 h 9365"/>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661"/>
                <a:gd name="connsiteY0" fmla="*/ 0 h 10014"/>
                <a:gd name="connsiteX1" fmla="*/ 8736 w 10661"/>
                <a:gd name="connsiteY1" fmla="*/ 0 h 10014"/>
                <a:gd name="connsiteX2" fmla="*/ 10000 w 10661"/>
                <a:gd name="connsiteY2" fmla="*/ 1543 h 10014"/>
                <a:gd name="connsiteX3" fmla="*/ 9962 w 10661"/>
                <a:gd name="connsiteY3" fmla="*/ 10014 h 10014"/>
                <a:gd name="connsiteX4" fmla="*/ 8152 w 10661"/>
                <a:gd name="connsiteY4" fmla="*/ 10000 h 10014"/>
                <a:gd name="connsiteX5" fmla="*/ 0 w 10661"/>
                <a:gd name="connsiteY5" fmla="*/ 0 h 10014"/>
                <a:gd name="connsiteX0" fmla="*/ 0 w 10085"/>
                <a:gd name="connsiteY0" fmla="*/ 0 h 10014"/>
                <a:gd name="connsiteX1" fmla="*/ 8736 w 10085"/>
                <a:gd name="connsiteY1" fmla="*/ 0 h 10014"/>
                <a:gd name="connsiteX2" fmla="*/ 10000 w 10085"/>
                <a:gd name="connsiteY2" fmla="*/ 1543 h 10014"/>
                <a:gd name="connsiteX3" fmla="*/ 9962 w 10085"/>
                <a:gd name="connsiteY3" fmla="*/ 10014 h 10014"/>
                <a:gd name="connsiteX4" fmla="*/ 8152 w 10085"/>
                <a:gd name="connsiteY4" fmla="*/ 10000 h 10014"/>
                <a:gd name="connsiteX5" fmla="*/ 0 w 10085"/>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1"/>
                <a:gd name="connsiteY0" fmla="*/ 0 h 10014"/>
                <a:gd name="connsiteX1" fmla="*/ 8736 w 10001"/>
                <a:gd name="connsiteY1" fmla="*/ 0 h 10014"/>
                <a:gd name="connsiteX2" fmla="*/ 10000 w 10001"/>
                <a:gd name="connsiteY2" fmla="*/ 1543 h 10014"/>
                <a:gd name="connsiteX3" fmla="*/ 9996 w 10001"/>
                <a:gd name="connsiteY3" fmla="*/ 10014 h 10014"/>
                <a:gd name="connsiteX4" fmla="*/ 8152 w 10001"/>
                <a:gd name="connsiteY4" fmla="*/ 10000 h 10014"/>
                <a:gd name="connsiteX5" fmla="*/ 0 w 10001"/>
                <a:gd name="connsiteY5" fmla="*/ 0 h 10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1" h="10014">
                  <a:moveTo>
                    <a:pt x="0" y="0"/>
                  </a:moveTo>
                  <a:lnTo>
                    <a:pt x="8736" y="0"/>
                  </a:lnTo>
                  <a:lnTo>
                    <a:pt x="10000" y="1543"/>
                  </a:lnTo>
                  <a:cubicBezTo>
                    <a:pt x="9981" y="5778"/>
                    <a:pt x="10015" y="5778"/>
                    <a:pt x="9996" y="10014"/>
                  </a:cubicBezTo>
                  <a:lnTo>
                    <a:pt x="8152" y="10000"/>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7"/>
            <p:cNvSpPr>
              <a:spLocks/>
            </p:cNvSpPr>
            <p:nvPr userDrawn="1"/>
          </p:nvSpPr>
          <p:spPr bwMode="gray">
            <a:xfrm>
              <a:off x="2469328" y="3040732"/>
              <a:ext cx="2351237" cy="1759812"/>
            </a:xfrm>
            <a:custGeom>
              <a:avLst/>
              <a:gdLst>
                <a:gd name="T0" fmla="*/ 1465 w 2939"/>
                <a:gd name="T1" fmla="*/ 0 h 2276"/>
                <a:gd name="T2" fmla="*/ 2939 w 2939"/>
                <a:gd name="T3" fmla="*/ 0 h 2276"/>
                <a:gd name="T4" fmla="*/ 1474 w 2939"/>
                <a:gd name="T5" fmla="*/ 2276 h 2276"/>
                <a:gd name="T6" fmla="*/ 0 w 2939"/>
                <a:gd name="T7" fmla="*/ 2276 h 2276"/>
                <a:gd name="T8" fmla="*/ 1465 w 2939"/>
                <a:gd name="T9" fmla="*/ 0 h 2276"/>
                <a:gd name="connsiteX0" fmla="*/ 4985 w 10000"/>
                <a:gd name="connsiteY0" fmla="*/ 0 h 10000"/>
                <a:gd name="connsiteX1" fmla="*/ 10000 w 10000"/>
                <a:gd name="connsiteY1" fmla="*/ 0 h 10000"/>
                <a:gd name="connsiteX2" fmla="*/ 5015 w 10000"/>
                <a:gd name="connsiteY2" fmla="*/ 10000 h 10000"/>
                <a:gd name="connsiteX3" fmla="*/ 0 w 10000"/>
                <a:gd name="connsiteY3" fmla="*/ 10000 h 10000"/>
                <a:gd name="connsiteX4" fmla="*/ 307 w 10000"/>
                <a:gd name="connsiteY4" fmla="*/ 9365 h 10000"/>
                <a:gd name="connsiteX5" fmla="*/ 4985 w 10000"/>
                <a:gd name="connsiteY5" fmla="*/ 0 h 10000"/>
                <a:gd name="connsiteX0" fmla="*/ 4985 w 10000"/>
                <a:gd name="connsiteY0" fmla="*/ 0 h 10000"/>
                <a:gd name="connsiteX1" fmla="*/ 10000 w 10000"/>
                <a:gd name="connsiteY1" fmla="*/ 0 h 10000"/>
                <a:gd name="connsiteX2" fmla="*/ 5333 w 10000"/>
                <a:gd name="connsiteY2" fmla="*/ 9353 h 10000"/>
                <a:gd name="connsiteX3" fmla="*/ 5015 w 10000"/>
                <a:gd name="connsiteY3" fmla="*/ 10000 h 10000"/>
                <a:gd name="connsiteX4" fmla="*/ 0 w 10000"/>
                <a:gd name="connsiteY4" fmla="*/ 10000 h 10000"/>
                <a:gd name="connsiteX5" fmla="*/ 307 w 10000"/>
                <a:gd name="connsiteY5" fmla="*/ 9365 h 10000"/>
                <a:gd name="connsiteX6" fmla="*/ 4985 w 10000"/>
                <a:gd name="connsiteY6" fmla="*/ 0 h 10000"/>
                <a:gd name="connsiteX0" fmla="*/ 4985 w 10000"/>
                <a:gd name="connsiteY0" fmla="*/ 0 h 10000"/>
                <a:gd name="connsiteX1" fmla="*/ 10000 w 10000"/>
                <a:gd name="connsiteY1" fmla="*/ 0 h 10000"/>
                <a:gd name="connsiteX2" fmla="*/ 5333 w 10000"/>
                <a:gd name="connsiteY2" fmla="*/ 9353 h 10000"/>
                <a:gd name="connsiteX3" fmla="*/ 0 w 10000"/>
                <a:gd name="connsiteY3" fmla="*/ 10000 h 10000"/>
                <a:gd name="connsiteX4" fmla="*/ 307 w 10000"/>
                <a:gd name="connsiteY4" fmla="*/ 9365 h 10000"/>
                <a:gd name="connsiteX5" fmla="*/ 4985 w 10000"/>
                <a:gd name="connsiteY5" fmla="*/ 0 h 10000"/>
                <a:gd name="connsiteX0" fmla="*/ 4678 w 9693"/>
                <a:gd name="connsiteY0" fmla="*/ 0 h 9365"/>
                <a:gd name="connsiteX1" fmla="*/ 9693 w 9693"/>
                <a:gd name="connsiteY1" fmla="*/ 0 h 9365"/>
                <a:gd name="connsiteX2" fmla="*/ 5026 w 9693"/>
                <a:gd name="connsiteY2" fmla="*/ 9353 h 9365"/>
                <a:gd name="connsiteX3" fmla="*/ 0 w 9693"/>
                <a:gd name="connsiteY3" fmla="*/ 9365 h 9365"/>
                <a:gd name="connsiteX4" fmla="*/ 4678 w 9693"/>
                <a:gd name="connsiteY4" fmla="*/ 0 h 9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3" h="9365">
                  <a:moveTo>
                    <a:pt x="4678" y="0"/>
                  </a:moveTo>
                  <a:lnTo>
                    <a:pt x="9693" y="0"/>
                  </a:lnTo>
                  <a:lnTo>
                    <a:pt x="5026" y="9353"/>
                  </a:lnTo>
                  <a:lnTo>
                    <a:pt x="0" y="9365"/>
                  </a:lnTo>
                  <a:lnTo>
                    <a:pt x="4678"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userDrawn="1"/>
          </p:nvSpPr>
          <p:spPr bwMode="gray">
            <a:xfrm>
              <a:off x="3727429" y="1009678"/>
              <a:ext cx="2427357" cy="1879137"/>
            </a:xfrm>
            <a:custGeom>
              <a:avLst/>
              <a:gdLst>
                <a:gd name="T0" fmla="*/ 0 w 2939"/>
                <a:gd name="T1" fmla="*/ 0 h 2276"/>
                <a:gd name="T2" fmla="*/ 1474 w 2939"/>
                <a:gd name="T3" fmla="*/ 0 h 2276"/>
                <a:gd name="T4" fmla="*/ 2939 w 2939"/>
                <a:gd name="T5" fmla="*/ 2276 h 2276"/>
                <a:gd name="T6" fmla="*/ 1465 w 2939"/>
                <a:gd name="T7" fmla="*/ 2276 h 2276"/>
                <a:gd name="T8" fmla="*/ 0 w 2939"/>
                <a:gd name="T9" fmla="*/ 0 h 2276"/>
              </a:gdLst>
              <a:ahLst/>
              <a:cxnLst>
                <a:cxn ang="0">
                  <a:pos x="T0" y="T1"/>
                </a:cxn>
                <a:cxn ang="0">
                  <a:pos x="T2" y="T3"/>
                </a:cxn>
                <a:cxn ang="0">
                  <a:pos x="T4" y="T5"/>
                </a:cxn>
                <a:cxn ang="0">
                  <a:pos x="T6" y="T7"/>
                </a:cxn>
                <a:cxn ang="0">
                  <a:pos x="T8" y="T9"/>
                </a:cxn>
              </a:cxnLst>
              <a:rect l="0" t="0" r="r" b="b"/>
              <a:pathLst>
                <a:path w="2939" h="2276">
                  <a:moveTo>
                    <a:pt x="0" y="0"/>
                  </a:moveTo>
                  <a:lnTo>
                    <a:pt x="1474" y="0"/>
                  </a:lnTo>
                  <a:lnTo>
                    <a:pt x="2939" y="2276"/>
                  </a:lnTo>
                  <a:lnTo>
                    <a:pt x="1465" y="2276"/>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 name="Rectangle 16"/>
          <p:cNvSpPr/>
          <p:nvPr userDrawn="1"/>
        </p:nvSpPr>
        <p:spPr bwMode="gray">
          <a:xfrm>
            <a:off x="0" y="950976"/>
            <a:ext cx="6400800" cy="83167"/>
          </a:xfrm>
          <a:prstGeom prst="rect">
            <a:avLst/>
          </a:prstGeom>
          <a:solidFill>
            <a:srgbClr val="53636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cxnSp>
        <p:nvCxnSpPr>
          <p:cNvPr id="23" name="Straight Connector 22"/>
          <p:cNvCxnSpPr/>
          <p:nvPr userDrawn="1"/>
        </p:nvCxnSpPr>
        <p:spPr bwMode="gray">
          <a:xfrm>
            <a:off x="1745473" y="232899"/>
            <a:ext cx="0" cy="50292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26" name="Text Placeholder 14"/>
          <p:cNvSpPr>
            <a:spLocks noGrp="1"/>
          </p:cNvSpPr>
          <p:nvPr userDrawn="1">
            <p:ph type="body" sz="quarter" idx="17" hasCustomPrompt="1"/>
          </p:nvPr>
        </p:nvSpPr>
        <p:spPr bwMode="gray">
          <a:xfrm>
            <a:off x="1866845" y="242958"/>
            <a:ext cx="2170565" cy="490926"/>
          </a:xfrm>
          <a:prstGeom prst="rect">
            <a:avLst/>
          </a:prstGeom>
        </p:spPr>
        <p:txBody>
          <a:bodyPr lIns="0" tIns="0" rIns="0" bIns="0" anchor="ctr" anchorCtr="0"/>
          <a:lstStyle>
            <a:lvl1pPr marL="0" indent="0">
              <a:spcBef>
                <a:spcPts val="0"/>
              </a:spcBef>
              <a:buNone/>
              <a:defRPr sz="1200">
                <a:solidFill>
                  <a:schemeClr val="tx1"/>
                </a:solidFill>
              </a:defRPr>
            </a:lvl1pPr>
          </a:lstStyle>
          <a:p>
            <a:pPr lvl="0"/>
            <a:r>
              <a:rPr lang="en-US" dirty="0"/>
              <a:t>Program Name Appears Here Identically to Official Lock-up</a:t>
            </a:r>
          </a:p>
        </p:txBody>
      </p:sp>
      <p:sp>
        <p:nvSpPr>
          <p:cNvPr id="27" name="Text Placeholder 15"/>
          <p:cNvSpPr>
            <a:spLocks noGrp="1"/>
          </p:cNvSpPr>
          <p:nvPr userDrawn="1">
            <p:ph type="body" sz="quarter" idx="18" hasCustomPrompt="1"/>
          </p:nvPr>
        </p:nvSpPr>
        <p:spPr bwMode="gray">
          <a:xfrm>
            <a:off x="521743" y="1953544"/>
            <a:ext cx="3685738" cy="615553"/>
          </a:xfrm>
          <a:prstGeom prst="rect">
            <a:avLst/>
          </a:prstGeom>
        </p:spPr>
        <p:txBody>
          <a:bodyPr lIns="0" tIns="0" rIns="0" bIns="0" anchor="b">
            <a:spAutoFit/>
          </a:bodyPr>
          <a:lstStyle>
            <a:lvl1pPr marL="0" indent="0" algn="l">
              <a:spcBef>
                <a:spcPts val="0"/>
              </a:spcBef>
              <a:buNone/>
              <a:defRPr sz="20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a:t>Presentation Title – Arial 20pt Regular, Use Title Case</a:t>
            </a:r>
          </a:p>
        </p:txBody>
      </p:sp>
      <p:sp>
        <p:nvSpPr>
          <p:cNvPr id="28" name="Text Placeholder 15"/>
          <p:cNvSpPr>
            <a:spLocks noGrp="1"/>
          </p:cNvSpPr>
          <p:nvPr userDrawn="1">
            <p:ph type="body" sz="quarter" idx="19" hasCustomPrompt="1"/>
          </p:nvPr>
        </p:nvSpPr>
        <p:spPr bwMode="gray">
          <a:xfrm>
            <a:off x="521743" y="2660226"/>
            <a:ext cx="3685032" cy="369332"/>
          </a:xfrm>
          <a:prstGeom prst="rect">
            <a:avLst/>
          </a:prstGeom>
        </p:spPr>
        <p:txBody>
          <a:bodyPr lIns="0" tIns="0" rIns="0" bIns="0" anchor="t">
            <a:spAutoFit/>
          </a:bodyPr>
          <a:lstStyle>
            <a:lvl1pPr marL="0" indent="0" algn="l">
              <a:spcBef>
                <a:spcPts val="0"/>
              </a:spcBef>
              <a:buNone/>
              <a:defRPr sz="12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a:t>Presentation Subtitle – Arial </a:t>
            </a:r>
            <a:br>
              <a:rPr lang="en-US" dirty="0"/>
            </a:br>
            <a:r>
              <a:rPr lang="en-US" dirty="0"/>
              <a:t>12pt Regular, Use Title Case</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06723" y="103457"/>
            <a:ext cx="1517904" cy="737308"/>
          </a:xfrm>
          <a:prstGeom prst="rect">
            <a:avLst/>
          </a:prstGeom>
        </p:spPr>
      </p:pic>
    </p:spTree>
    <p:extLst>
      <p:ext uri="{BB962C8B-B14F-4D97-AF65-F5344CB8AC3E}">
        <p14:creationId xmlns:p14="http://schemas.microsoft.com/office/powerpoint/2010/main" val="35153469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12" name="TextBox 11"/>
          <p:cNvSpPr txBox="1"/>
          <p:nvPr userDrawn="1"/>
        </p:nvSpPr>
        <p:spPr bwMode="gray">
          <a:xfrm rot="10800000" flipH="1" flipV="1">
            <a:off x="4800739" y="342697"/>
            <a:ext cx="1620156" cy="4378460"/>
          </a:xfrm>
          <a:prstGeom prst="rect">
            <a:avLst/>
          </a:prstGeom>
          <a:noFill/>
        </p:spPr>
        <p:txBody>
          <a:bodyPr wrap="square" rtlCol="0">
            <a:noAutofit/>
          </a:bodyPr>
          <a:lstStyle/>
          <a:p>
            <a:pPr>
              <a:spcBef>
                <a:spcPts val="400"/>
              </a:spcBef>
            </a:pPr>
            <a:r>
              <a:rPr lang="en-US" sz="800" b="1" baseline="30000" dirty="0">
                <a:solidFill>
                  <a:schemeClr val="tx1"/>
                </a:solidFill>
                <a:latin typeface="+mn-lt"/>
                <a:cs typeface="Arial"/>
              </a:rPr>
              <a:t>LEGAL CAVEAT</a:t>
            </a:r>
          </a:p>
          <a:p>
            <a:pPr>
              <a:spcBef>
                <a:spcPts val="400"/>
              </a:spcBef>
            </a:pPr>
            <a:r>
              <a:rPr lang="en-US" sz="800" baseline="30000" dirty="0">
                <a:solidFill>
                  <a:schemeClr val="tx1"/>
                </a:solidFill>
                <a:latin typeface="+mn-lt"/>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a:spcBef>
                <a:spcPts val="400"/>
              </a:spcBef>
            </a:pPr>
            <a:r>
              <a:rPr lang="en-US" sz="800" baseline="30000" dirty="0">
                <a:solidFill>
                  <a:schemeClr val="tx1"/>
                </a:solidFill>
                <a:latin typeface="+mn-lt"/>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a:t>
            </a:r>
          </a:p>
        </p:txBody>
      </p:sp>
      <p:cxnSp>
        <p:nvCxnSpPr>
          <p:cNvPr id="13" name="Straight Connector 12"/>
          <p:cNvCxnSpPr/>
          <p:nvPr userDrawn="1"/>
        </p:nvCxnSpPr>
        <p:spPr bwMode="gray">
          <a:xfrm>
            <a:off x="4790690" y="342697"/>
            <a:ext cx="0" cy="4457903"/>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 Placeholder 5"/>
          <p:cNvSpPr>
            <a:spLocks noGrp="1"/>
          </p:cNvSpPr>
          <p:nvPr>
            <p:ph type="body" sz="quarter" idx="21" hasCustomPrompt="1"/>
          </p:nvPr>
        </p:nvSpPr>
        <p:spPr bwMode="gray">
          <a:xfrm>
            <a:off x="318194" y="329300"/>
            <a:ext cx="4069336" cy="276999"/>
          </a:xfrm>
          <a:prstGeom prst="rect">
            <a:avLst/>
          </a:prstGeom>
        </p:spPr>
        <p:txBody>
          <a:bodyPr wrap="square" lIns="0" tIns="0" rIns="0" bIns="0" anchor="b" anchorCtr="0">
            <a:spAutoFit/>
          </a:bodyPr>
          <a:lstStyle>
            <a:lvl1pPr marL="0" indent="0">
              <a:spcBef>
                <a:spcPts val="0"/>
              </a:spcBef>
              <a:buNone/>
              <a:defRPr sz="1800" b="1" baseline="0">
                <a:solidFill>
                  <a:schemeClr val="tx1"/>
                </a:solidFill>
              </a:defRPr>
            </a:lvl1pPr>
            <a:lvl2pPr marL="114300" indent="0">
              <a:buNone/>
              <a:defRPr/>
            </a:lvl2pPr>
            <a:lvl3pPr marL="228600" indent="0">
              <a:buNone/>
              <a:defRPr/>
            </a:lvl3pPr>
            <a:lvl4pPr marL="342900" indent="0">
              <a:buNone/>
              <a:defRPr/>
            </a:lvl4pPr>
            <a:lvl5pPr marL="457200" indent="0">
              <a:buNone/>
              <a:defRPr/>
            </a:lvl5pPr>
          </a:lstStyle>
          <a:p>
            <a:pPr lvl="0"/>
            <a:r>
              <a:rPr lang="en-US" dirty="0"/>
              <a:t>Insert Program Name Here</a:t>
            </a:r>
          </a:p>
        </p:txBody>
      </p:sp>
      <p:sp>
        <p:nvSpPr>
          <p:cNvPr id="18" name="Text Placeholder 2"/>
          <p:cNvSpPr>
            <a:spLocks noGrp="1"/>
          </p:cNvSpPr>
          <p:nvPr>
            <p:ph type="body" sz="quarter" idx="22" hasCustomPrompt="1"/>
          </p:nvPr>
        </p:nvSpPr>
        <p:spPr bwMode="gray">
          <a:xfrm>
            <a:off x="810300" y="994636"/>
            <a:ext cx="3495811" cy="184666"/>
          </a:xfrm>
          <a:prstGeom prst="rect">
            <a:avLst/>
          </a:prstGeom>
        </p:spPr>
        <p:txBody>
          <a:bodyPr wrap="square" lIns="0" tIns="0" rIns="0" bIns="0">
            <a:spAutoFit/>
          </a:bodyPr>
          <a:lstStyle>
            <a:lvl1pPr marL="0" indent="0">
              <a:buNone/>
              <a:defRPr sz="1200" baseline="0">
                <a:solidFill>
                  <a:schemeClr val="tx1"/>
                </a:solidFill>
              </a:defRPr>
            </a:lvl1pPr>
          </a:lstStyle>
          <a:p>
            <a:pPr lvl="0"/>
            <a:r>
              <a:rPr lang="en-US" dirty="0"/>
              <a:t>Project Director (click to add desired text)</a:t>
            </a:r>
          </a:p>
        </p:txBody>
      </p:sp>
      <p:sp>
        <p:nvSpPr>
          <p:cNvPr id="24" name="Text Placeholder 2"/>
          <p:cNvSpPr>
            <a:spLocks noGrp="1"/>
          </p:cNvSpPr>
          <p:nvPr>
            <p:ph type="body" sz="quarter" idx="23" hasCustomPrompt="1"/>
          </p:nvPr>
        </p:nvSpPr>
        <p:spPr bwMode="gray">
          <a:xfrm>
            <a:off x="810300" y="1208645"/>
            <a:ext cx="3495811" cy="153888"/>
          </a:xfrm>
          <a:prstGeom prst="rect">
            <a:avLst/>
          </a:prstGeom>
        </p:spPr>
        <p:txBody>
          <a:bodyPr wrap="square" lIns="0" tIns="0" rIns="0" bIns="0">
            <a:spAutoFit/>
          </a:bodyPr>
          <a:lstStyle>
            <a:lvl1pPr marL="0" indent="0">
              <a:buNone/>
              <a:defRPr sz="1000" baseline="0">
                <a:solidFill>
                  <a:schemeClr val="accent3"/>
                </a:solidFill>
              </a:defRPr>
            </a:lvl1pPr>
          </a:lstStyle>
          <a:p>
            <a:pPr lvl="0"/>
            <a:r>
              <a:rPr lang="en-US" dirty="0"/>
              <a:t>Insert Name(s) Here</a:t>
            </a:r>
          </a:p>
        </p:txBody>
      </p:sp>
      <p:sp>
        <p:nvSpPr>
          <p:cNvPr id="25" name="Text Placeholder 2"/>
          <p:cNvSpPr>
            <a:spLocks noGrp="1"/>
          </p:cNvSpPr>
          <p:nvPr>
            <p:ph type="body" sz="quarter" idx="24" hasCustomPrompt="1"/>
          </p:nvPr>
        </p:nvSpPr>
        <p:spPr bwMode="gray">
          <a:xfrm>
            <a:off x="810300" y="1581750"/>
            <a:ext cx="3495811" cy="184666"/>
          </a:xfrm>
          <a:prstGeom prst="rect">
            <a:avLst/>
          </a:prstGeom>
        </p:spPr>
        <p:txBody>
          <a:bodyPr wrap="square" lIns="0" tIns="0" rIns="0" bIns="0">
            <a:spAutoFit/>
          </a:bodyPr>
          <a:lstStyle>
            <a:lvl1pPr marL="0" indent="0">
              <a:buNone/>
              <a:defRPr sz="1200" baseline="0">
                <a:solidFill>
                  <a:schemeClr val="tx1"/>
                </a:solidFill>
              </a:defRPr>
            </a:lvl1pPr>
          </a:lstStyle>
          <a:p>
            <a:pPr lvl="0"/>
            <a:r>
              <a:rPr lang="en-US" dirty="0"/>
              <a:t>Contributing Consultants (click to add desired text)</a:t>
            </a:r>
          </a:p>
        </p:txBody>
      </p:sp>
      <p:sp>
        <p:nvSpPr>
          <p:cNvPr id="26" name="Text Placeholder 2"/>
          <p:cNvSpPr>
            <a:spLocks noGrp="1"/>
          </p:cNvSpPr>
          <p:nvPr>
            <p:ph type="body" sz="quarter" idx="25" hasCustomPrompt="1"/>
          </p:nvPr>
        </p:nvSpPr>
        <p:spPr bwMode="gray">
          <a:xfrm>
            <a:off x="810300" y="1795759"/>
            <a:ext cx="3495811" cy="153888"/>
          </a:xfrm>
          <a:prstGeom prst="rect">
            <a:avLst/>
          </a:prstGeom>
        </p:spPr>
        <p:txBody>
          <a:bodyPr wrap="square" lIns="0" tIns="0" rIns="0" bIns="0">
            <a:spAutoFit/>
          </a:bodyPr>
          <a:lstStyle>
            <a:lvl1pPr marL="0" indent="0">
              <a:buNone/>
              <a:defRPr sz="1000" baseline="0">
                <a:solidFill>
                  <a:schemeClr val="accent3"/>
                </a:solidFill>
              </a:defRPr>
            </a:lvl1pPr>
          </a:lstStyle>
          <a:p>
            <a:pPr lvl="0"/>
            <a:r>
              <a:rPr lang="en-US" dirty="0"/>
              <a:t>Insert Name(s) Here</a:t>
            </a:r>
          </a:p>
        </p:txBody>
      </p:sp>
      <p:sp>
        <p:nvSpPr>
          <p:cNvPr id="27" name="Text Placeholder 2"/>
          <p:cNvSpPr>
            <a:spLocks noGrp="1"/>
          </p:cNvSpPr>
          <p:nvPr>
            <p:ph type="body" sz="quarter" idx="26" hasCustomPrompt="1"/>
          </p:nvPr>
        </p:nvSpPr>
        <p:spPr bwMode="gray">
          <a:xfrm>
            <a:off x="810300" y="2167888"/>
            <a:ext cx="3495811" cy="184666"/>
          </a:xfrm>
          <a:prstGeom prst="rect">
            <a:avLst/>
          </a:prstGeom>
        </p:spPr>
        <p:txBody>
          <a:bodyPr wrap="square" lIns="0" tIns="0" rIns="0" bIns="0">
            <a:spAutoFit/>
          </a:bodyPr>
          <a:lstStyle>
            <a:lvl1pPr marL="0" indent="0">
              <a:buNone/>
              <a:defRPr sz="1200" baseline="0">
                <a:solidFill>
                  <a:schemeClr val="tx1"/>
                </a:solidFill>
              </a:defRPr>
            </a:lvl1pPr>
          </a:lstStyle>
          <a:p>
            <a:pPr lvl="0"/>
            <a:r>
              <a:rPr lang="en-US" dirty="0"/>
              <a:t>Design Consultant (click to add desired text)</a:t>
            </a:r>
          </a:p>
        </p:txBody>
      </p:sp>
      <p:sp>
        <p:nvSpPr>
          <p:cNvPr id="28" name="Text Placeholder 2"/>
          <p:cNvSpPr>
            <a:spLocks noGrp="1"/>
          </p:cNvSpPr>
          <p:nvPr>
            <p:ph type="body" sz="quarter" idx="27" hasCustomPrompt="1"/>
          </p:nvPr>
        </p:nvSpPr>
        <p:spPr bwMode="gray">
          <a:xfrm>
            <a:off x="810300" y="2381897"/>
            <a:ext cx="3495811" cy="153888"/>
          </a:xfrm>
          <a:prstGeom prst="rect">
            <a:avLst/>
          </a:prstGeom>
        </p:spPr>
        <p:txBody>
          <a:bodyPr wrap="square" lIns="0" tIns="0" rIns="0" bIns="0">
            <a:spAutoFit/>
          </a:bodyPr>
          <a:lstStyle>
            <a:lvl1pPr marL="0" indent="0">
              <a:buNone/>
              <a:defRPr sz="1000" baseline="0">
                <a:solidFill>
                  <a:schemeClr val="accent3"/>
                </a:solidFill>
              </a:defRPr>
            </a:lvl1pPr>
          </a:lstStyle>
          <a:p>
            <a:pPr lvl="0"/>
            <a:r>
              <a:rPr lang="en-US" dirty="0"/>
              <a:t>Insert Name(s) Here</a:t>
            </a:r>
          </a:p>
        </p:txBody>
      </p:sp>
      <p:sp>
        <p:nvSpPr>
          <p:cNvPr id="29" name="Text Placeholder 2"/>
          <p:cNvSpPr>
            <a:spLocks noGrp="1"/>
          </p:cNvSpPr>
          <p:nvPr>
            <p:ph type="body" sz="quarter" idx="28" hasCustomPrompt="1"/>
          </p:nvPr>
        </p:nvSpPr>
        <p:spPr bwMode="gray">
          <a:xfrm>
            <a:off x="810300" y="2755516"/>
            <a:ext cx="3495811" cy="184666"/>
          </a:xfrm>
          <a:prstGeom prst="rect">
            <a:avLst/>
          </a:prstGeom>
        </p:spPr>
        <p:txBody>
          <a:bodyPr wrap="square" lIns="0" tIns="0" rIns="0" bIns="0">
            <a:spAutoFit/>
          </a:bodyPr>
          <a:lstStyle>
            <a:lvl1pPr marL="0" indent="0">
              <a:buNone/>
              <a:defRPr sz="1200" baseline="0">
                <a:solidFill>
                  <a:schemeClr val="tx1"/>
                </a:solidFill>
              </a:defRPr>
            </a:lvl1pPr>
          </a:lstStyle>
          <a:p>
            <a:pPr lvl="0"/>
            <a:r>
              <a:rPr lang="en-US" dirty="0"/>
              <a:t>Executive Director (click to add desired text)</a:t>
            </a:r>
          </a:p>
        </p:txBody>
      </p:sp>
      <p:sp>
        <p:nvSpPr>
          <p:cNvPr id="30" name="Text Placeholder 2"/>
          <p:cNvSpPr>
            <a:spLocks noGrp="1"/>
          </p:cNvSpPr>
          <p:nvPr>
            <p:ph type="body" sz="quarter" idx="29" hasCustomPrompt="1"/>
          </p:nvPr>
        </p:nvSpPr>
        <p:spPr bwMode="gray">
          <a:xfrm>
            <a:off x="810300" y="2969525"/>
            <a:ext cx="3495811" cy="153888"/>
          </a:xfrm>
          <a:prstGeom prst="rect">
            <a:avLst/>
          </a:prstGeom>
        </p:spPr>
        <p:txBody>
          <a:bodyPr wrap="square" lIns="0" tIns="0" rIns="0" bIns="0">
            <a:spAutoFit/>
          </a:bodyPr>
          <a:lstStyle>
            <a:lvl1pPr marL="0" indent="0">
              <a:buNone/>
              <a:defRPr sz="1000" baseline="0">
                <a:solidFill>
                  <a:schemeClr val="accent3"/>
                </a:solidFill>
              </a:defRPr>
            </a:lvl1pPr>
          </a:lstStyle>
          <a:p>
            <a:pPr lvl="0"/>
            <a:r>
              <a:rPr lang="en-US" dirty="0"/>
              <a:t>Insert Name(s) Here</a:t>
            </a:r>
          </a:p>
        </p:txBody>
      </p:sp>
    </p:spTree>
    <p:extLst>
      <p:ext uri="{BB962C8B-B14F-4D97-AF65-F5344CB8AC3E}">
        <p14:creationId xmlns:p14="http://schemas.microsoft.com/office/powerpoint/2010/main" val="22721290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Inside Cover: Bottom Slide">
    <p:spTree>
      <p:nvGrpSpPr>
        <p:cNvPr id="1" name=""/>
        <p:cNvGrpSpPr/>
        <p:nvPr/>
      </p:nvGrpSpPr>
      <p:grpSpPr>
        <a:xfrm>
          <a:off x="0" y="0"/>
          <a:ext cx="0" cy="0"/>
          <a:chOff x="0" y="0"/>
          <a:chExt cx="0" cy="0"/>
        </a:xfrm>
      </p:grpSpPr>
      <p:sp>
        <p:nvSpPr>
          <p:cNvPr id="6" name="TextBox 5"/>
          <p:cNvSpPr txBox="1"/>
          <p:nvPr userDrawn="1"/>
        </p:nvSpPr>
        <p:spPr bwMode="gray">
          <a:xfrm>
            <a:off x="4800738" y="0"/>
            <a:ext cx="1618488" cy="4800600"/>
          </a:xfrm>
          <a:prstGeom prst="rect">
            <a:avLst/>
          </a:prstGeom>
          <a:noFill/>
        </p:spPr>
        <p:txBody>
          <a:bodyPr wrap="square" rtlCol="0">
            <a:noAutofit/>
          </a:bodyPr>
          <a:lstStyle/>
          <a:p>
            <a:pPr>
              <a:spcBef>
                <a:spcPts val="400"/>
              </a:spcBef>
            </a:pPr>
            <a:r>
              <a:rPr lang="en-US" sz="800" b="1" baseline="30000" dirty="0">
                <a:solidFill>
                  <a:schemeClr val="tx1"/>
                </a:solidFill>
                <a:latin typeface="+mn-lt"/>
                <a:cs typeface="Arial"/>
              </a:rPr>
              <a:t>IMPORTANT: Please read the following.</a:t>
            </a:r>
          </a:p>
          <a:p>
            <a:pPr>
              <a:spcBef>
                <a:spcPts val="400"/>
              </a:spcBef>
            </a:pPr>
            <a:r>
              <a:rPr lang="en-US" sz="800" baseline="30000" dirty="0">
                <a:solidFill>
                  <a:schemeClr val="tx1"/>
                </a:solidFill>
                <a:latin typeface="+mn-lt"/>
                <a:cs typeface="Arial"/>
              </a:rPr>
              <a:t>The Advisory Board Company has prepared this report for the exclusive use of its members. Each member acknowledges and agrees that this report and the information contained herein (collectively, the “Report”) are confidential and proprietary to The Advisory Board Company. By accepting delivery of this Report, each member agrees to abide by the terms as stated herein, including the following:</a:t>
            </a:r>
          </a:p>
          <a:p>
            <a:pPr marL="112713" indent="-112713">
              <a:spcBef>
                <a:spcPts val="200"/>
              </a:spcBef>
            </a:pPr>
            <a:r>
              <a:rPr lang="en-US" sz="800" baseline="30000" dirty="0">
                <a:solidFill>
                  <a:schemeClr val="tx1"/>
                </a:solidFill>
                <a:latin typeface="+mn-lt"/>
                <a:cs typeface="Arial"/>
              </a:rPr>
              <a:t>1.</a:t>
            </a:r>
            <a:r>
              <a:rPr lang="en-US" sz="800" dirty="0">
                <a:solidFill>
                  <a:schemeClr val="tx1"/>
                </a:solidFill>
                <a:latin typeface="+mn-lt"/>
                <a:cs typeface="Arial"/>
              </a:rPr>
              <a:t> 	</a:t>
            </a:r>
            <a:r>
              <a:rPr lang="en-US" sz="800" baseline="30000" dirty="0">
                <a:solidFill>
                  <a:schemeClr val="tx1"/>
                </a:solidFill>
                <a:latin typeface="+mn-lt"/>
                <a:cs typeface="Arial"/>
              </a:rPr>
              <a:t>The Advisory Board Company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  </a:t>
            </a:r>
          </a:p>
          <a:p>
            <a:pPr marL="112713" indent="-112713">
              <a:spcBef>
                <a:spcPts val="200"/>
              </a:spcBef>
            </a:pPr>
            <a:r>
              <a:rPr lang="en-US" sz="800" baseline="30000" dirty="0">
                <a:solidFill>
                  <a:schemeClr val="tx1"/>
                </a:solidFill>
                <a:latin typeface="+mn-lt"/>
                <a:cs typeface="Arial"/>
              </a:rPr>
              <a:t>2. 	Each member shall not sell, license, or republish this Report. Each member shall not disseminate or permit the use of, and shall take reasonable precautions to prevent such dissemination or use of, this Report by (a) any of its employees and agents (except as stated below), or</a:t>
            </a:r>
            <a:br>
              <a:rPr lang="en-US" sz="800" baseline="30000" dirty="0">
                <a:solidFill>
                  <a:schemeClr val="tx1"/>
                </a:solidFill>
                <a:latin typeface="+mn-lt"/>
                <a:cs typeface="Arial"/>
              </a:rPr>
            </a:br>
            <a:r>
              <a:rPr lang="en-US" sz="800" baseline="30000" dirty="0">
                <a:solidFill>
                  <a:schemeClr val="tx1"/>
                </a:solidFill>
                <a:latin typeface="+mn-lt"/>
                <a:cs typeface="Arial"/>
              </a:rPr>
              <a:t>(b) any third party.</a:t>
            </a:r>
          </a:p>
          <a:p>
            <a:pPr marL="112713" indent="-112713">
              <a:spcBef>
                <a:spcPts val="200"/>
              </a:spcBef>
            </a:pPr>
            <a:r>
              <a:rPr lang="en-US" sz="800" baseline="30000" dirty="0">
                <a:solidFill>
                  <a:schemeClr val="tx1"/>
                </a:solidFill>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a:t>
            </a:r>
            <a:r>
              <a:rPr lang="en-US" sz="800" spc="-10" baseline="30000" dirty="0">
                <a:solidFill>
                  <a:schemeClr val="tx1"/>
                </a:solidFill>
                <a:latin typeface="+mn-lt"/>
                <a:cs typeface="Arial"/>
              </a:rPr>
              <a:t>Report for its internal use only. Each member may make a limited number of copies, solely </a:t>
            </a:r>
            <a:r>
              <a:rPr lang="en-US" sz="800" baseline="30000" dirty="0">
                <a:solidFill>
                  <a:schemeClr val="tx1"/>
                </a:solidFill>
                <a:latin typeface="+mn-lt"/>
                <a:cs typeface="Arial"/>
              </a:rPr>
              <a:t>as adequate for use by its employees and agents in accordance with the terms herein. </a:t>
            </a:r>
          </a:p>
          <a:p>
            <a:pPr marL="112713" indent="-112713">
              <a:spcBef>
                <a:spcPts val="200"/>
              </a:spcBef>
            </a:pPr>
            <a:r>
              <a:rPr lang="en-US" sz="800" baseline="30000" dirty="0">
                <a:solidFill>
                  <a:schemeClr val="tx1"/>
                </a:solidFill>
                <a:latin typeface="+mn-lt"/>
                <a:cs typeface="Arial"/>
              </a:rPr>
              <a:t>4. 	Each member shall not remove from this Report any confidential markings, copyright notices, and other similar indicia herein.</a:t>
            </a:r>
          </a:p>
          <a:p>
            <a:pPr marL="112713" indent="-112713">
              <a:spcBef>
                <a:spcPts val="200"/>
              </a:spcBef>
            </a:pPr>
            <a:r>
              <a:rPr lang="en-US" sz="800" baseline="30000" dirty="0">
                <a:solidFill>
                  <a:schemeClr val="tx1"/>
                </a:solidFill>
                <a:latin typeface="+mn-lt"/>
                <a:cs typeface="Arial"/>
              </a:rPr>
              <a:t>5. 	Each member is responsible for any breach of its obligations as stated herein by any of its employees or agents. </a:t>
            </a:r>
          </a:p>
          <a:p>
            <a:pPr marL="112713" indent="-112713">
              <a:spcBef>
                <a:spcPts val="200"/>
              </a:spcBef>
            </a:pPr>
            <a:r>
              <a:rPr lang="en-US" sz="800" baseline="30000" dirty="0">
                <a:solidFill>
                  <a:schemeClr val="tx1"/>
                </a:solidFill>
                <a:latin typeface="+mn-lt"/>
                <a:cs typeface="Arial"/>
              </a:rPr>
              <a:t>6. 	If a member is unwilling to abide by any of the foregoing obligations, then such member shall promptly return this Report and all copies thereof to The Advisory Board Company. </a:t>
            </a:r>
          </a:p>
        </p:txBody>
      </p:sp>
      <p:cxnSp>
        <p:nvCxnSpPr>
          <p:cNvPr id="7" name="Straight Connector 6"/>
          <p:cNvCxnSpPr/>
          <p:nvPr userDrawn="1"/>
        </p:nvCxnSpPr>
        <p:spPr bwMode="gray">
          <a:xfrm>
            <a:off x="4790690" y="0"/>
            <a:ext cx="0" cy="4608821"/>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9393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Paperless Meeting Credit/Caveat">
    <p:spTree>
      <p:nvGrpSpPr>
        <p:cNvPr id="1" name=""/>
        <p:cNvGrpSpPr/>
        <p:nvPr/>
      </p:nvGrpSpPr>
      <p:grpSpPr>
        <a:xfrm>
          <a:off x="0" y="0"/>
          <a:ext cx="0" cy="0"/>
          <a:chOff x="0" y="0"/>
          <a:chExt cx="0" cy="0"/>
        </a:xfrm>
      </p:grpSpPr>
      <p:grpSp>
        <p:nvGrpSpPr>
          <p:cNvPr id="4" name="Group 3"/>
          <p:cNvGrpSpPr/>
          <p:nvPr userDrawn="1"/>
        </p:nvGrpSpPr>
        <p:grpSpPr bwMode="gray">
          <a:xfrm>
            <a:off x="4097437" y="0"/>
            <a:ext cx="2170753" cy="4800600"/>
            <a:chOff x="4097437" y="0"/>
            <a:chExt cx="2170753" cy="4800600"/>
          </a:xfrm>
        </p:grpSpPr>
        <p:sp>
          <p:nvSpPr>
            <p:cNvPr id="5" name="TextBox 4"/>
            <p:cNvSpPr txBox="1"/>
            <p:nvPr/>
          </p:nvSpPr>
          <p:spPr bwMode="gray">
            <a:xfrm rot="10800000" flipH="1" flipV="1">
              <a:off x="4103923" y="261651"/>
              <a:ext cx="2164267" cy="4277297"/>
            </a:xfrm>
            <a:prstGeom prst="rect">
              <a:avLst/>
            </a:prstGeom>
            <a:noFill/>
          </p:spPr>
          <p:txBody>
            <a:bodyPr wrap="square" tIns="0" rIns="0" bIns="0" rtlCol="0">
              <a:noAutofit/>
            </a:bodyPr>
            <a:lstStyle/>
            <a:p>
              <a:pPr>
                <a:spcBef>
                  <a:spcPts val="400"/>
                </a:spcBef>
              </a:pPr>
              <a:r>
                <a:rPr lang="en-US" sz="650" b="1" baseline="30000" dirty="0">
                  <a:solidFill>
                    <a:schemeClr val="tx1"/>
                  </a:solidFill>
                  <a:latin typeface="+mn-lt"/>
                  <a:cs typeface="Arial"/>
                </a:rPr>
                <a:t>LEGAL CAVEAT</a:t>
              </a:r>
            </a:p>
            <a:p>
              <a:pPr>
                <a:spcBef>
                  <a:spcPts val="200"/>
                </a:spcBef>
              </a:pPr>
              <a:r>
                <a:rPr lang="en-US" sz="650" baseline="30000" dirty="0">
                  <a:solidFill>
                    <a:schemeClr val="tx1"/>
                  </a:solidFill>
                  <a:latin typeface="+mn-lt"/>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a:spcBef>
                  <a:spcPts val="400"/>
                </a:spcBef>
              </a:pPr>
              <a:r>
                <a:rPr lang="en-US" sz="650" baseline="30000" dirty="0">
                  <a:solidFill>
                    <a:schemeClr val="tx1"/>
                  </a:solidFill>
                  <a:latin typeface="+mn-lt"/>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a:t>
              </a:r>
            </a:p>
            <a:p>
              <a:pPr>
                <a:spcBef>
                  <a:spcPts val="900"/>
                </a:spcBef>
              </a:pPr>
              <a:r>
                <a:rPr lang="en-US" sz="650" b="1" baseline="30000" dirty="0">
                  <a:solidFill>
                    <a:schemeClr val="tx1"/>
                  </a:solidFill>
                  <a:latin typeface="+mn-lt"/>
                  <a:cs typeface="Arial"/>
                </a:rPr>
                <a:t>IMPORTANT: Please read the following.</a:t>
              </a:r>
            </a:p>
            <a:p>
              <a:pPr>
                <a:spcBef>
                  <a:spcPts val="200"/>
                </a:spcBef>
              </a:pPr>
              <a:r>
                <a:rPr lang="en-US" sz="650" baseline="30000" dirty="0">
                  <a:solidFill>
                    <a:schemeClr val="tx1"/>
                  </a:solidFill>
                  <a:latin typeface="+mn-lt"/>
                  <a:cs typeface="Arial"/>
                </a:rPr>
                <a:t>The Advisory Board Company has prepared this report for the exclusive use of</a:t>
              </a:r>
              <a:br>
                <a:rPr lang="en-US" sz="650" baseline="30000" dirty="0">
                  <a:solidFill>
                    <a:schemeClr val="tx1"/>
                  </a:solidFill>
                  <a:latin typeface="+mn-lt"/>
                  <a:cs typeface="Arial"/>
                </a:rPr>
              </a:br>
              <a:r>
                <a:rPr lang="en-US" sz="650" baseline="30000" dirty="0">
                  <a:solidFill>
                    <a:schemeClr val="tx1"/>
                  </a:solidFill>
                  <a:latin typeface="+mn-lt"/>
                  <a:cs typeface="Arial"/>
                </a:rPr>
                <a:t>its members. Each member acknowledges and agrees that this report and the information contained herein (collectively, the “Report”) are confidential and proprietary to The Advisory Board Company. By accepting delivery of this Report, each member agrees to abide by the terms as stated herein, including the following:</a:t>
              </a:r>
            </a:p>
            <a:p>
              <a:pPr marL="73152" indent="-114300">
                <a:spcBef>
                  <a:spcPts val="200"/>
                </a:spcBef>
              </a:pPr>
              <a:r>
                <a:rPr lang="en-US" sz="650" baseline="30000" dirty="0">
                  <a:solidFill>
                    <a:schemeClr val="tx1"/>
                  </a:solidFill>
                  <a:latin typeface="+mn-lt"/>
                  <a:cs typeface="Arial"/>
                </a:rPr>
                <a:t>1.</a:t>
              </a:r>
              <a:r>
                <a:rPr lang="en-US" sz="650" dirty="0">
                  <a:solidFill>
                    <a:schemeClr val="tx1"/>
                  </a:solidFill>
                  <a:latin typeface="+mn-lt"/>
                  <a:cs typeface="Arial"/>
                </a:rPr>
                <a:t> 	</a:t>
              </a:r>
              <a:r>
                <a:rPr lang="en-US" sz="650" baseline="30000" dirty="0">
                  <a:solidFill>
                    <a:schemeClr val="tx1"/>
                  </a:solidFill>
                  <a:latin typeface="+mn-lt"/>
                  <a:cs typeface="Arial"/>
                </a:rPr>
                <a:t>The Advisory Board Company owns all right, title and interest in and to this Report. Except as stated herein, no right, license, permission or interest of</a:t>
              </a:r>
              <a:br>
                <a:rPr lang="en-US" sz="650" baseline="30000" dirty="0">
                  <a:solidFill>
                    <a:schemeClr val="tx1"/>
                  </a:solidFill>
                  <a:latin typeface="+mn-lt"/>
                  <a:cs typeface="Arial"/>
                </a:rPr>
              </a:br>
              <a:r>
                <a:rPr lang="en-US" sz="650" baseline="30000" dirty="0">
                  <a:solidFill>
                    <a:schemeClr val="tx1"/>
                  </a:solidFill>
                  <a:latin typeface="+mn-lt"/>
                  <a:cs typeface="Arial"/>
                </a:rPr>
                <a:t>any kind in this Report is intended to be given, transferred to or acquired by</a:t>
              </a:r>
              <a:br>
                <a:rPr lang="en-US" sz="650" baseline="30000" dirty="0">
                  <a:solidFill>
                    <a:schemeClr val="tx1"/>
                  </a:solidFill>
                  <a:latin typeface="+mn-lt"/>
                  <a:cs typeface="Arial"/>
                </a:rPr>
              </a:br>
              <a:r>
                <a:rPr lang="en-US" sz="650" baseline="30000" dirty="0">
                  <a:solidFill>
                    <a:schemeClr val="tx1"/>
                  </a:solidFill>
                  <a:latin typeface="+mn-lt"/>
                  <a:cs typeface="Arial"/>
                </a:rPr>
                <a:t>a member. Each member is authorized to use this Report only to the extent expressly authorized herein.  </a:t>
              </a:r>
            </a:p>
            <a:p>
              <a:pPr marL="73152" indent="-114300">
                <a:spcBef>
                  <a:spcPts val="200"/>
                </a:spcBef>
              </a:pPr>
              <a:r>
                <a:rPr lang="en-US" sz="650" baseline="30000" dirty="0">
                  <a:solidFill>
                    <a:schemeClr val="tx1"/>
                  </a:solidFill>
                  <a:latin typeface="+mn-lt"/>
                  <a:cs typeface="Arial"/>
                </a:rPr>
                <a:t>2. 	Each member shall not sell, license, or republish this Report. Each member</a:t>
              </a:r>
              <a:br>
                <a:rPr lang="en-US" sz="650" baseline="30000" dirty="0">
                  <a:solidFill>
                    <a:schemeClr val="tx1"/>
                  </a:solidFill>
                  <a:latin typeface="+mn-lt"/>
                  <a:cs typeface="Arial"/>
                </a:rPr>
              </a:br>
              <a:r>
                <a:rPr lang="en-US" sz="650" baseline="30000" dirty="0">
                  <a:solidFill>
                    <a:schemeClr val="tx1"/>
                  </a:solidFill>
                  <a:latin typeface="+mn-lt"/>
                  <a:cs typeface="Arial"/>
                </a:rPr>
                <a:t>shall not disseminate or permit the use of, and shall take reasonable precautions to prevent such dissemination or use of, this Report by (a) any of its employees and agents (except as stated below), or (b) any third party.</a:t>
              </a:r>
            </a:p>
            <a:p>
              <a:pPr marL="73152" indent="-114300">
                <a:spcBef>
                  <a:spcPts val="200"/>
                </a:spcBef>
              </a:pPr>
              <a:r>
                <a:rPr lang="en-US" sz="650" baseline="30000" dirty="0">
                  <a:solidFill>
                    <a:schemeClr val="tx1"/>
                  </a:solidFill>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a:t>
              </a:r>
              <a:r>
                <a:rPr lang="en-US" sz="650" spc="-10" baseline="30000" dirty="0">
                  <a:solidFill>
                    <a:schemeClr val="tx1"/>
                  </a:solidFill>
                  <a:latin typeface="+mn-lt"/>
                  <a:cs typeface="Arial"/>
                </a:rPr>
                <a:t>Report for its internal use only. Each member may make a limited number of copies, solely </a:t>
              </a:r>
              <a:r>
                <a:rPr lang="en-US" sz="650" baseline="30000" dirty="0">
                  <a:solidFill>
                    <a:schemeClr val="tx1"/>
                  </a:solidFill>
                  <a:latin typeface="+mn-lt"/>
                  <a:cs typeface="Arial"/>
                </a:rPr>
                <a:t>as adequate for use by its employees and agents in accordance with the terms herein. </a:t>
              </a:r>
            </a:p>
            <a:p>
              <a:pPr marL="73152" indent="-114300">
                <a:spcBef>
                  <a:spcPts val="200"/>
                </a:spcBef>
              </a:pPr>
              <a:r>
                <a:rPr lang="en-US" sz="650" baseline="30000" dirty="0">
                  <a:solidFill>
                    <a:schemeClr val="tx1"/>
                  </a:solidFill>
                  <a:latin typeface="+mn-lt"/>
                  <a:cs typeface="Arial"/>
                </a:rPr>
                <a:t>4. 	Each member shall not remove from this Report any confidential markings, copyright notices, and other similar indicia herein.</a:t>
              </a:r>
            </a:p>
            <a:p>
              <a:pPr marL="73152" indent="-114300">
                <a:spcBef>
                  <a:spcPts val="200"/>
                </a:spcBef>
              </a:pPr>
              <a:r>
                <a:rPr lang="en-US" sz="650" baseline="30000" dirty="0">
                  <a:solidFill>
                    <a:schemeClr val="tx1"/>
                  </a:solidFill>
                  <a:latin typeface="+mn-lt"/>
                  <a:cs typeface="Arial"/>
                </a:rPr>
                <a:t>5. 	Each member is responsible for any breach of its obligations as stated herein</a:t>
              </a:r>
              <a:br>
                <a:rPr lang="en-US" sz="650" baseline="30000" dirty="0">
                  <a:solidFill>
                    <a:schemeClr val="tx1"/>
                  </a:solidFill>
                  <a:latin typeface="+mn-lt"/>
                  <a:cs typeface="Arial"/>
                </a:rPr>
              </a:br>
              <a:r>
                <a:rPr lang="en-US" sz="650" baseline="30000" dirty="0">
                  <a:solidFill>
                    <a:schemeClr val="tx1"/>
                  </a:solidFill>
                  <a:latin typeface="+mn-lt"/>
                  <a:cs typeface="Arial"/>
                </a:rPr>
                <a:t>by any of its employees or agents. </a:t>
              </a:r>
            </a:p>
            <a:p>
              <a:pPr marL="73152" indent="-114300">
                <a:spcBef>
                  <a:spcPts val="200"/>
                </a:spcBef>
              </a:pPr>
              <a:r>
                <a:rPr lang="en-US" sz="650" baseline="30000" dirty="0">
                  <a:solidFill>
                    <a:schemeClr val="tx1"/>
                  </a:solidFill>
                  <a:latin typeface="+mn-lt"/>
                  <a:cs typeface="Arial"/>
                </a:rPr>
                <a:t>6. 	If a member is unwilling to abide by any of the foregoing obligations, then such member shall promptly return this Report and all copies thereof to The Advisory Board Company.</a:t>
              </a:r>
            </a:p>
          </p:txBody>
        </p:sp>
        <p:cxnSp>
          <p:nvCxnSpPr>
            <p:cNvPr id="8" name="Straight Connector 7"/>
            <p:cNvCxnSpPr/>
            <p:nvPr/>
          </p:nvCxnSpPr>
          <p:spPr bwMode="gray">
            <a:xfrm>
              <a:off x="4097437" y="0"/>
              <a:ext cx="0" cy="48006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9" name="Text Placeholder 5"/>
          <p:cNvSpPr>
            <a:spLocks noGrp="1"/>
          </p:cNvSpPr>
          <p:nvPr>
            <p:ph type="body" sz="quarter" idx="21" hasCustomPrompt="1"/>
          </p:nvPr>
        </p:nvSpPr>
        <p:spPr bwMode="gray">
          <a:xfrm>
            <a:off x="320675" y="197781"/>
            <a:ext cx="3550934" cy="246221"/>
          </a:xfrm>
          <a:prstGeom prst="rect">
            <a:avLst/>
          </a:prstGeom>
        </p:spPr>
        <p:txBody>
          <a:bodyPr wrap="square" lIns="0" tIns="0" rIns="0" bIns="0" anchor="t" anchorCtr="0">
            <a:spAutoFit/>
          </a:bodyPr>
          <a:lstStyle>
            <a:lvl1pPr marL="0" indent="0">
              <a:spcBef>
                <a:spcPts val="0"/>
              </a:spcBef>
              <a:buNone/>
              <a:defRPr sz="1600" b="1" baseline="0">
                <a:solidFill>
                  <a:schemeClr val="tx1"/>
                </a:solidFill>
              </a:defRPr>
            </a:lvl1pPr>
            <a:lvl2pPr marL="114300" indent="0">
              <a:buNone/>
              <a:defRPr/>
            </a:lvl2pPr>
            <a:lvl3pPr marL="228600" indent="0">
              <a:buNone/>
              <a:defRPr/>
            </a:lvl3pPr>
            <a:lvl4pPr marL="342900" indent="0">
              <a:buNone/>
              <a:defRPr/>
            </a:lvl4pPr>
            <a:lvl5pPr marL="457200" indent="0">
              <a:buNone/>
              <a:defRPr/>
            </a:lvl5pPr>
          </a:lstStyle>
          <a:p>
            <a:pPr lvl="0"/>
            <a:r>
              <a:rPr lang="en-US" dirty="0"/>
              <a:t>Insert Program Name Here</a:t>
            </a:r>
          </a:p>
        </p:txBody>
      </p:sp>
      <p:sp>
        <p:nvSpPr>
          <p:cNvPr id="10" name="Text Placeholder 2"/>
          <p:cNvSpPr>
            <a:spLocks noGrp="1"/>
          </p:cNvSpPr>
          <p:nvPr>
            <p:ph type="body" sz="quarter" idx="22" hasCustomPrompt="1"/>
          </p:nvPr>
        </p:nvSpPr>
        <p:spPr bwMode="gray">
          <a:xfrm>
            <a:off x="673132" y="1001121"/>
            <a:ext cx="3211447" cy="169277"/>
          </a:xfrm>
          <a:prstGeom prst="rect">
            <a:avLst/>
          </a:prstGeom>
        </p:spPr>
        <p:txBody>
          <a:bodyPr wrap="square" lIns="0" tIns="0" rIns="0" bIns="0">
            <a:spAutoFit/>
          </a:bodyPr>
          <a:lstStyle>
            <a:lvl1pPr marL="0" indent="0">
              <a:buNone/>
              <a:defRPr sz="1100" baseline="0">
                <a:solidFill>
                  <a:schemeClr val="tx1"/>
                </a:solidFill>
              </a:defRPr>
            </a:lvl1pPr>
          </a:lstStyle>
          <a:p>
            <a:pPr lvl="0"/>
            <a:r>
              <a:rPr lang="en-US" dirty="0"/>
              <a:t>Project Director (click to add desired text)</a:t>
            </a:r>
          </a:p>
        </p:txBody>
      </p:sp>
      <p:sp>
        <p:nvSpPr>
          <p:cNvPr id="11" name="Text Placeholder 2"/>
          <p:cNvSpPr>
            <a:spLocks noGrp="1"/>
          </p:cNvSpPr>
          <p:nvPr>
            <p:ph type="body" sz="quarter" idx="23" hasCustomPrompt="1"/>
          </p:nvPr>
        </p:nvSpPr>
        <p:spPr bwMode="gray">
          <a:xfrm>
            <a:off x="673132" y="1215130"/>
            <a:ext cx="3211447" cy="138499"/>
          </a:xfrm>
          <a:prstGeom prst="rect">
            <a:avLst/>
          </a:prstGeom>
        </p:spPr>
        <p:txBody>
          <a:bodyPr wrap="square" lIns="0" tIns="0" rIns="0" bIns="0">
            <a:spAutoFit/>
          </a:bodyPr>
          <a:lstStyle>
            <a:lvl1pPr marL="0" indent="0">
              <a:buNone/>
              <a:defRPr sz="900" baseline="0">
                <a:solidFill>
                  <a:schemeClr val="accent3"/>
                </a:solidFill>
              </a:defRPr>
            </a:lvl1pPr>
          </a:lstStyle>
          <a:p>
            <a:pPr lvl="0"/>
            <a:r>
              <a:rPr lang="en-US" dirty="0"/>
              <a:t>Insert Name(s) Here</a:t>
            </a:r>
          </a:p>
        </p:txBody>
      </p:sp>
      <p:sp>
        <p:nvSpPr>
          <p:cNvPr id="12" name="Text Placeholder 2"/>
          <p:cNvSpPr>
            <a:spLocks noGrp="1"/>
          </p:cNvSpPr>
          <p:nvPr>
            <p:ph type="body" sz="quarter" idx="24" hasCustomPrompt="1"/>
          </p:nvPr>
        </p:nvSpPr>
        <p:spPr bwMode="gray">
          <a:xfrm>
            <a:off x="673132" y="1588235"/>
            <a:ext cx="3211447" cy="169277"/>
          </a:xfrm>
          <a:prstGeom prst="rect">
            <a:avLst/>
          </a:prstGeom>
        </p:spPr>
        <p:txBody>
          <a:bodyPr wrap="square" lIns="0" tIns="0" rIns="0" bIns="0">
            <a:spAutoFit/>
          </a:bodyPr>
          <a:lstStyle>
            <a:lvl1pPr marL="0" indent="0">
              <a:buNone/>
              <a:defRPr sz="1100" baseline="0">
                <a:solidFill>
                  <a:schemeClr val="tx1"/>
                </a:solidFill>
              </a:defRPr>
            </a:lvl1pPr>
          </a:lstStyle>
          <a:p>
            <a:pPr lvl="0"/>
            <a:r>
              <a:rPr lang="en-US" dirty="0"/>
              <a:t>Contributing Consultants (click to add desired text)</a:t>
            </a:r>
          </a:p>
        </p:txBody>
      </p:sp>
      <p:sp>
        <p:nvSpPr>
          <p:cNvPr id="13" name="Text Placeholder 2"/>
          <p:cNvSpPr>
            <a:spLocks noGrp="1"/>
          </p:cNvSpPr>
          <p:nvPr>
            <p:ph type="body" sz="quarter" idx="25" hasCustomPrompt="1"/>
          </p:nvPr>
        </p:nvSpPr>
        <p:spPr bwMode="gray">
          <a:xfrm>
            <a:off x="673132" y="1802244"/>
            <a:ext cx="3211447" cy="138499"/>
          </a:xfrm>
          <a:prstGeom prst="rect">
            <a:avLst/>
          </a:prstGeom>
        </p:spPr>
        <p:txBody>
          <a:bodyPr wrap="square" lIns="0" tIns="0" rIns="0" bIns="0">
            <a:spAutoFit/>
          </a:bodyPr>
          <a:lstStyle>
            <a:lvl1pPr marL="0" indent="0">
              <a:buNone/>
              <a:defRPr sz="900" baseline="0">
                <a:solidFill>
                  <a:schemeClr val="accent3"/>
                </a:solidFill>
              </a:defRPr>
            </a:lvl1pPr>
          </a:lstStyle>
          <a:p>
            <a:pPr lvl="0"/>
            <a:r>
              <a:rPr lang="en-US" dirty="0"/>
              <a:t>Insert Name(s) Here</a:t>
            </a:r>
          </a:p>
        </p:txBody>
      </p:sp>
      <p:sp>
        <p:nvSpPr>
          <p:cNvPr id="14" name="Text Placeholder 2"/>
          <p:cNvSpPr>
            <a:spLocks noGrp="1"/>
          </p:cNvSpPr>
          <p:nvPr>
            <p:ph type="body" sz="quarter" idx="26" hasCustomPrompt="1"/>
          </p:nvPr>
        </p:nvSpPr>
        <p:spPr bwMode="gray">
          <a:xfrm>
            <a:off x="673132" y="2174373"/>
            <a:ext cx="3211447" cy="169277"/>
          </a:xfrm>
          <a:prstGeom prst="rect">
            <a:avLst/>
          </a:prstGeom>
        </p:spPr>
        <p:txBody>
          <a:bodyPr wrap="square" lIns="0" tIns="0" rIns="0" bIns="0">
            <a:spAutoFit/>
          </a:bodyPr>
          <a:lstStyle>
            <a:lvl1pPr marL="0" indent="0">
              <a:buNone/>
              <a:defRPr sz="1100" baseline="0">
                <a:solidFill>
                  <a:schemeClr val="tx1"/>
                </a:solidFill>
              </a:defRPr>
            </a:lvl1pPr>
          </a:lstStyle>
          <a:p>
            <a:pPr lvl="0"/>
            <a:r>
              <a:rPr lang="en-US" dirty="0"/>
              <a:t>Design Consultant (click to add desired text)</a:t>
            </a:r>
          </a:p>
        </p:txBody>
      </p:sp>
      <p:sp>
        <p:nvSpPr>
          <p:cNvPr id="15" name="Text Placeholder 2"/>
          <p:cNvSpPr>
            <a:spLocks noGrp="1"/>
          </p:cNvSpPr>
          <p:nvPr>
            <p:ph type="body" sz="quarter" idx="27" hasCustomPrompt="1"/>
          </p:nvPr>
        </p:nvSpPr>
        <p:spPr bwMode="gray">
          <a:xfrm>
            <a:off x="673132" y="2388382"/>
            <a:ext cx="3211447" cy="138499"/>
          </a:xfrm>
          <a:prstGeom prst="rect">
            <a:avLst/>
          </a:prstGeom>
        </p:spPr>
        <p:txBody>
          <a:bodyPr wrap="square" lIns="0" tIns="0" rIns="0" bIns="0">
            <a:spAutoFit/>
          </a:bodyPr>
          <a:lstStyle>
            <a:lvl1pPr marL="0" indent="0">
              <a:buNone/>
              <a:defRPr sz="900" baseline="0">
                <a:solidFill>
                  <a:schemeClr val="accent3"/>
                </a:solidFill>
              </a:defRPr>
            </a:lvl1pPr>
          </a:lstStyle>
          <a:p>
            <a:pPr lvl="0"/>
            <a:r>
              <a:rPr lang="en-US" dirty="0"/>
              <a:t>Insert Name(s) Here</a:t>
            </a:r>
          </a:p>
        </p:txBody>
      </p:sp>
      <p:sp>
        <p:nvSpPr>
          <p:cNvPr id="16" name="Text Placeholder 2"/>
          <p:cNvSpPr>
            <a:spLocks noGrp="1"/>
          </p:cNvSpPr>
          <p:nvPr>
            <p:ph type="body" sz="quarter" idx="28" hasCustomPrompt="1"/>
          </p:nvPr>
        </p:nvSpPr>
        <p:spPr bwMode="gray">
          <a:xfrm>
            <a:off x="673132" y="2762001"/>
            <a:ext cx="3211447" cy="169277"/>
          </a:xfrm>
          <a:prstGeom prst="rect">
            <a:avLst/>
          </a:prstGeom>
        </p:spPr>
        <p:txBody>
          <a:bodyPr wrap="square" lIns="0" tIns="0" rIns="0" bIns="0">
            <a:spAutoFit/>
          </a:bodyPr>
          <a:lstStyle>
            <a:lvl1pPr marL="0" indent="0">
              <a:buNone/>
              <a:defRPr sz="1100" baseline="0">
                <a:solidFill>
                  <a:schemeClr val="tx1"/>
                </a:solidFill>
              </a:defRPr>
            </a:lvl1pPr>
          </a:lstStyle>
          <a:p>
            <a:pPr lvl="0"/>
            <a:r>
              <a:rPr lang="en-US" dirty="0"/>
              <a:t>Executive Director (click to add desired text)</a:t>
            </a:r>
          </a:p>
        </p:txBody>
      </p:sp>
      <p:sp>
        <p:nvSpPr>
          <p:cNvPr id="17" name="Text Placeholder 2"/>
          <p:cNvSpPr>
            <a:spLocks noGrp="1"/>
          </p:cNvSpPr>
          <p:nvPr>
            <p:ph type="body" sz="quarter" idx="29" hasCustomPrompt="1"/>
          </p:nvPr>
        </p:nvSpPr>
        <p:spPr bwMode="gray">
          <a:xfrm>
            <a:off x="673132" y="2976010"/>
            <a:ext cx="3211447" cy="138499"/>
          </a:xfrm>
          <a:prstGeom prst="rect">
            <a:avLst/>
          </a:prstGeom>
        </p:spPr>
        <p:txBody>
          <a:bodyPr wrap="square" lIns="0" tIns="0" rIns="0" bIns="0">
            <a:spAutoFit/>
          </a:bodyPr>
          <a:lstStyle>
            <a:lvl1pPr marL="0" indent="0">
              <a:buNone/>
              <a:defRPr sz="900" baseline="0">
                <a:solidFill>
                  <a:schemeClr val="accent3"/>
                </a:solidFill>
              </a:defRPr>
            </a:lvl1pPr>
          </a:lstStyle>
          <a:p>
            <a:pPr lvl="0"/>
            <a:r>
              <a:rPr lang="en-US" dirty="0"/>
              <a:t>Insert Name(s) Here</a:t>
            </a:r>
          </a:p>
        </p:txBody>
      </p:sp>
    </p:spTree>
    <p:extLst>
      <p:ext uri="{BB962C8B-B14F-4D97-AF65-F5344CB8AC3E}">
        <p14:creationId xmlns:p14="http://schemas.microsoft.com/office/powerpoint/2010/main" val="19361541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05478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Cover: DC Address">
    <p:spTree>
      <p:nvGrpSpPr>
        <p:cNvPr id="1" name=""/>
        <p:cNvGrpSpPr/>
        <p:nvPr/>
      </p:nvGrpSpPr>
      <p:grpSpPr>
        <a:xfrm>
          <a:off x="0" y="0"/>
          <a:ext cx="0" cy="0"/>
          <a:chOff x="0" y="0"/>
          <a:chExt cx="0" cy="0"/>
        </a:xfrm>
      </p:grpSpPr>
      <p:grpSp>
        <p:nvGrpSpPr>
          <p:cNvPr id="3" name="Group 2"/>
          <p:cNvGrpSpPr/>
          <p:nvPr userDrawn="1"/>
        </p:nvGrpSpPr>
        <p:grpSpPr bwMode="gray">
          <a:xfrm>
            <a:off x="596190" y="3978148"/>
            <a:ext cx="5083097" cy="737308"/>
            <a:chOff x="596190" y="3978148"/>
            <a:chExt cx="5083097" cy="737308"/>
          </a:xfrm>
        </p:grpSpPr>
        <p:grpSp>
          <p:nvGrpSpPr>
            <p:cNvPr id="2" name="Group 1"/>
            <p:cNvGrpSpPr/>
            <p:nvPr userDrawn="1"/>
          </p:nvGrpSpPr>
          <p:grpSpPr bwMode="gray">
            <a:xfrm>
              <a:off x="2148791" y="4090988"/>
              <a:ext cx="3530496" cy="493029"/>
              <a:chOff x="2148791" y="4090988"/>
              <a:chExt cx="3530496" cy="493029"/>
            </a:xfrm>
          </p:grpSpPr>
          <p:sp>
            <p:nvSpPr>
              <p:cNvPr id="11" name="TextBox 10"/>
              <p:cNvSpPr txBox="1"/>
              <p:nvPr userDrawn="1"/>
            </p:nvSpPr>
            <p:spPr bwMode="gray">
              <a:xfrm>
                <a:off x="2232660" y="4146231"/>
                <a:ext cx="2284554" cy="384050"/>
              </a:xfrm>
              <a:prstGeom prst="rect">
                <a:avLst/>
              </a:prstGeom>
              <a:noFill/>
            </p:spPr>
            <p:txBody>
              <a:bodyPr wrap="square" lIns="45720" rIns="45720" rtlCol="0" anchor="ctr">
                <a:noAutofit/>
              </a:bodyPr>
              <a:lstStyle/>
              <a:p>
                <a:pPr algn="ctr">
                  <a:spcBef>
                    <a:spcPts val="100"/>
                  </a:spcBef>
                </a:pPr>
                <a:r>
                  <a:rPr lang="en-US" sz="900" dirty="0">
                    <a:solidFill>
                      <a:schemeClr val="accent4"/>
                    </a:solidFill>
                  </a:rPr>
                  <a:t>2445 M Street NW </a:t>
                </a:r>
                <a:r>
                  <a:rPr lang="en-US" sz="900" b="1" dirty="0">
                    <a:solidFill>
                      <a:schemeClr val="accent1"/>
                    </a:solidFill>
                  </a:rPr>
                  <a:t>I</a:t>
                </a:r>
                <a:r>
                  <a:rPr lang="en-US" sz="900" dirty="0">
                    <a:solidFill>
                      <a:schemeClr val="accent4"/>
                    </a:solidFill>
                  </a:rPr>
                  <a:t> Washington DC 20037</a:t>
                </a:r>
              </a:p>
              <a:p>
                <a:pPr algn="ctr">
                  <a:spcBef>
                    <a:spcPts val="100"/>
                  </a:spcBef>
                </a:pPr>
                <a:r>
                  <a:rPr lang="en-US" sz="900" dirty="0">
                    <a:solidFill>
                      <a:schemeClr val="accent4"/>
                    </a:solidFill>
                  </a:rPr>
                  <a:t>P 202.266.5600 </a:t>
                </a:r>
                <a:r>
                  <a:rPr lang="en-US" sz="900" b="1" dirty="0">
                    <a:solidFill>
                      <a:schemeClr val="accent1"/>
                    </a:solidFill>
                  </a:rPr>
                  <a:t>I</a:t>
                </a:r>
                <a:r>
                  <a:rPr lang="en-US" sz="900" dirty="0">
                    <a:solidFill>
                      <a:schemeClr val="accent4"/>
                    </a:solidFill>
                  </a:rPr>
                  <a:t> F 202.266.5700</a:t>
                </a:r>
              </a:p>
            </p:txBody>
          </p:sp>
          <p:sp>
            <p:nvSpPr>
              <p:cNvPr id="14" name="TextBox 13"/>
              <p:cNvSpPr txBox="1"/>
              <p:nvPr userDrawn="1"/>
            </p:nvSpPr>
            <p:spPr bwMode="gray">
              <a:xfrm>
                <a:off x="4659625" y="4223041"/>
                <a:ext cx="1019662" cy="230430"/>
              </a:xfrm>
              <a:prstGeom prst="rect">
                <a:avLst/>
              </a:prstGeom>
              <a:noFill/>
            </p:spPr>
            <p:txBody>
              <a:bodyPr wrap="square" lIns="45720" rIns="45720" rtlCol="0" anchor="ctr">
                <a:noAutofit/>
              </a:bodyPr>
              <a:lstStyle/>
              <a:p>
                <a:pPr algn="ctr">
                  <a:spcBef>
                    <a:spcPts val="100"/>
                  </a:spcBef>
                </a:pPr>
                <a:r>
                  <a:rPr lang="en-US" sz="1100" b="1" dirty="0">
                    <a:solidFill>
                      <a:schemeClr val="accent4"/>
                    </a:solidFill>
                  </a:rPr>
                  <a:t>advisory.com</a:t>
                </a:r>
              </a:p>
            </p:txBody>
          </p:sp>
          <p:cxnSp>
            <p:nvCxnSpPr>
              <p:cNvPr id="16" name="Straight Connector 15"/>
              <p:cNvCxnSpPr/>
              <p:nvPr userDrawn="1"/>
            </p:nvCxnSpPr>
            <p:spPr bwMode="gray">
              <a:xfrm>
                <a:off x="4591953"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bwMode="gray">
              <a:xfrm>
                <a:off x="2148791"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gr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96190" y="3978148"/>
              <a:ext cx="1517904" cy="737308"/>
            </a:xfrm>
            <a:prstGeom prst="rect">
              <a:avLst/>
            </a:prstGeom>
          </p:spPr>
        </p:pic>
      </p:grpSp>
    </p:spTree>
    <p:extLst>
      <p:ext uri="{BB962C8B-B14F-4D97-AF65-F5344CB8AC3E}">
        <p14:creationId xmlns:p14="http://schemas.microsoft.com/office/powerpoint/2010/main" val="13493725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ack Cover: London Address">
    <p:spTree>
      <p:nvGrpSpPr>
        <p:cNvPr id="1" name=""/>
        <p:cNvGrpSpPr/>
        <p:nvPr/>
      </p:nvGrpSpPr>
      <p:grpSpPr>
        <a:xfrm>
          <a:off x="0" y="0"/>
          <a:ext cx="0" cy="0"/>
          <a:chOff x="0" y="0"/>
          <a:chExt cx="0" cy="0"/>
        </a:xfrm>
      </p:grpSpPr>
      <p:grpSp>
        <p:nvGrpSpPr>
          <p:cNvPr id="2" name="Group 1"/>
          <p:cNvGrpSpPr/>
          <p:nvPr userDrawn="1"/>
        </p:nvGrpSpPr>
        <p:grpSpPr bwMode="gray">
          <a:xfrm>
            <a:off x="318732" y="3948514"/>
            <a:ext cx="5763336" cy="737308"/>
            <a:chOff x="264909" y="3948514"/>
            <a:chExt cx="5763336" cy="737308"/>
          </a:xfrm>
        </p:grpSpPr>
        <p:sp>
          <p:nvSpPr>
            <p:cNvPr id="14" name="TextBox 13"/>
            <p:cNvSpPr txBox="1"/>
            <p:nvPr userDrawn="1"/>
          </p:nvSpPr>
          <p:spPr bwMode="gray">
            <a:xfrm>
              <a:off x="3191977" y="4013660"/>
              <a:ext cx="1764451" cy="604781"/>
            </a:xfrm>
            <a:prstGeom prst="rect">
              <a:avLst/>
            </a:prstGeom>
            <a:noFill/>
          </p:spPr>
          <p:txBody>
            <a:bodyPr wrap="square" lIns="45720" rIns="45720" rtlCol="0" anchor="ctr">
              <a:spAutoFit/>
            </a:bodyPr>
            <a:lstStyle/>
            <a:p>
              <a:pPr algn="ctr">
                <a:spcBef>
                  <a:spcPts val="100"/>
                </a:spcBef>
              </a:pPr>
              <a:r>
                <a:rPr lang="en-US" sz="770" dirty="0">
                  <a:solidFill>
                    <a:schemeClr val="accent4"/>
                  </a:solidFill>
                </a:rPr>
                <a:t>19 Eastbourne Terrace</a:t>
              </a:r>
            </a:p>
            <a:p>
              <a:pPr algn="ctr">
                <a:spcBef>
                  <a:spcPts val="100"/>
                </a:spcBef>
              </a:pPr>
              <a:r>
                <a:rPr lang="en-US" sz="770" dirty="0">
                  <a:solidFill>
                    <a:schemeClr val="accent4"/>
                  </a:solidFill>
                </a:rPr>
                <a:t>Paddington, London W2 6LG,</a:t>
              </a:r>
              <a:r>
                <a:rPr lang="en-US" sz="770" baseline="0" dirty="0">
                  <a:solidFill>
                    <a:schemeClr val="accent4"/>
                  </a:solidFill>
                </a:rPr>
                <a:t> </a:t>
              </a:r>
              <a:r>
                <a:rPr lang="en-US" sz="770" dirty="0">
                  <a:solidFill>
                    <a:schemeClr val="accent4"/>
                  </a:solidFill>
                </a:rPr>
                <a:t>UK</a:t>
              </a:r>
            </a:p>
            <a:p>
              <a:pPr algn="ctr">
                <a:spcBef>
                  <a:spcPts val="100"/>
                </a:spcBef>
              </a:pPr>
              <a:r>
                <a:rPr lang="en-US" sz="770" dirty="0">
                  <a:solidFill>
                    <a:schemeClr val="accent4"/>
                  </a:solidFill>
                </a:rPr>
                <a:t>P +44 (0) 203.626.0230</a:t>
              </a:r>
            </a:p>
            <a:p>
              <a:pPr algn="ctr">
                <a:spcBef>
                  <a:spcPts val="100"/>
                </a:spcBef>
              </a:pPr>
              <a:r>
                <a:rPr lang="en-US" sz="770" dirty="0">
                  <a:solidFill>
                    <a:schemeClr val="accent4"/>
                  </a:solidFill>
                </a:rPr>
                <a:t>F +44 (0) 203.626.0101</a:t>
              </a:r>
            </a:p>
          </p:txBody>
        </p:sp>
        <p:sp>
          <p:nvSpPr>
            <p:cNvPr id="15" name="TextBox 14"/>
            <p:cNvSpPr txBox="1"/>
            <p:nvPr userDrawn="1"/>
          </p:nvSpPr>
          <p:spPr bwMode="gray">
            <a:xfrm>
              <a:off x="5008583" y="4192940"/>
              <a:ext cx="1019662" cy="246221"/>
            </a:xfrm>
            <a:prstGeom prst="rect">
              <a:avLst/>
            </a:prstGeom>
            <a:noFill/>
          </p:spPr>
          <p:txBody>
            <a:bodyPr wrap="square" lIns="45720" rIns="45720" rtlCol="0" anchor="ctr">
              <a:spAutoFit/>
            </a:bodyPr>
            <a:lstStyle/>
            <a:p>
              <a:pPr algn="ctr">
                <a:spcBef>
                  <a:spcPts val="100"/>
                </a:spcBef>
              </a:pPr>
              <a:r>
                <a:rPr lang="en-US" sz="1000" b="1" dirty="0">
                  <a:solidFill>
                    <a:schemeClr val="accent4"/>
                  </a:solidFill>
                </a:rPr>
                <a:t>advisory.com</a:t>
              </a:r>
            </a:p>
          </p:txBody>
        </p:sp>
        <p:sp>
          <p:nvSpPr>
            <p:cNvPr id="16" name="TextBox 15"/>
            <p:cNvSpPr txBox="1"/>
            <p:nvPr userDrawn="1"/>
          </p:nvSpPr>
          <p:spPr bwMode="gray">
            <a:xfrm>
              <a:off x="1804195" y="4013660"/>
              <a:ext cx="1382866" cy="604781"/>
            </a:xfrm>
            <a:prstGeom prst="rect">
              <a:avLst/>
            </a:prstGeom>
            <a:noFill/>
          </p:spPr>
          <p:txBody>
            <a:bodyPr wrap="square" lIns="45720" rIns="45720" rtlCol="0" anchor="ctr">
              <a:spAutoFit/>
            </a:bodyPr>
            <a:lstStyle/>
            <a:p>
              <a:pPr algn="ctr">
                <a:spcBef>
                  <a:spcPts val="100"/>
                </a:spcBef>
              </a:pPr>
              <a:r>
                <a:rPr lang="en-US" sz="770" dirty="0">
                  <a:solidFill>
                    <a:schemeClr val="accent4"/>
                  </a:solidFill>
                </a:rPr>
                <a:t>2445 M Street NW</a:t>
              </a:r>
            </a:p>
            <a:p>
              <a:pPr algn="ctr">
                <a:spcBef>
                  <a:spcPts val="100"/>
                </a:spcBef>
              </a:pPr>
              <a:r>
                <a:rPr lang="en-US" sz="770" dirty="0">
                  <a:solidFill>
                    <a:schemeClr val="accent4"/>
                  </a:solidFill>
                </a:rPr>
                <a:t>Washington DC 20037, USA</a:t>
              </a:r>
            </a:p>
            <a:p>
              <a:pPr algn="ctr">
                <a:spcBef>
                  <a:spcPts val="100"/>
                </a:spcBef>
              </a:pPr>
              <a:r>
                <a:rPr lang="en-US" sz="770" dirty="0">
                  <a:solidFill>
                    <a:schemeClr val="accent4"/>
                  </a:solidFill>
                </a:rPr>
                <a:t>P +1 202.266.5600</a:t>
              </a:r>
            </a:p>
            <a:p>
              <a:pPr algn="ctr">
                <a:spcBef>
                  <a:spcPts val="100"/>
                </a:spcBef>
              </a:pPr>
              <a:r>
                <a:rPr lang="en-US" sz="770" dirty="0">
                  <a:solidFill>
                    <a:schemeClr val="accent4"/>
                  </a:solidFill>
                </a:rPr>
                <a:t>F +1 202.266.5700</a:t>
              </a:r>
            </a:p>
          </p:txBody>
        </p:sp>
        <p:cxnSp>
          <p:nvCxnSpPr>
            <p:cNvPr id="19" name="Straight Connector 18"/>
            <p:cNvCxnSpPr/>
            <p:nvPr userDrawn="1"/>
          </p:nvCxnSpPr>
          <p:spPr bwMode="gray">
            <a:xfrm>
              <a:off x="1799279"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187061"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4951511"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64909" y="3948514"/>
              <a:ext cx="1517904" cy="737308"/>
            </a:xfrm>
            <a:prstGeom prst="rect">
              <a:avLst/>
            </a:prstGeom>
          </p:spPr>
        </p:pic>
      </p:grpSp>
    </p:spTree>
    <p:extLst>
      <p:ext uri="{BB962C8B-B14F-4D97-AF65-F5344CB8AC3E}">
        <p14:creationId xmlns:p14="http://schemas.microsoft.com/office/powerpoint/2010/main" val="344872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Logo">
    <p:spTree>
      <p:nvGrpSpPr>
        <p:cNvPr id="1" name=""/>
        <p:cNvGrpSpPr/>
        <p:nvPr/>
      </p:nvGrpSpPr>
      <p:grpSpPr>
        <a:xfrm>
          <a:off x="0" y="0"/>
          <a:ext cx="0" cy="0"/>
          <a:chOff x="0" y="0"/>
          <a:chExt cx="0" cy="0"/>
        </a:xfrm>
      </p:grpSpPr>
      <p:sp>
        <p:nvSpPr>
          <p:cNvPr id="8" name="Rectangle 7"/>
          <p:cNvSpPr/>
          <p:nvPr userDrawn="1"/>
        </p:nvSpPr>
        <p:spPr bwMode="gray">
          <a:xfrm>
            <a:off x="238" y="1012086"/>
            <a:ext cx="6400800" cy="3790922"/>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grpSp>
        <p:nvGrpSpPr>
          <p:cNvPr id="36" name="Group 35"/>
          <p:cNvGrpSpPr/>
          <p:nvPr userDrawn="1"/>
        </p:nvGrpSpPr>
        <p:grpSpPr bwMode="gray">
          <a:xfrm>
            <a:off x="2469328" y="1009678"/>
            <a:ext cx="3931710" cy="3793330"/>
            <a:chOff x="2469328" y="1009678"/>
            <a:chExt cx="3931710" cy="3793330"/>
          </a:xfrm>
        </p:grpSpPr>
        <p:sp>
          <p:nvSpPr>
            <p:cNvPr id="10" name="Freeform 6"/>
            <p:cNvSpPr>
              <a:spLocks/>
            </p:cNvSpPr>
            <p:nvPr userDrawn="1"/>
          </p:nvSpPr>
          <p:spPr bwMode="gray">
            <a:xfrm>
              <a:off x="5008810" y="3040732"/>
              <a:ext cx="1392228" cy="1762276"/>
            </a:xfrm>
            <a:custGeom>
              <a:avLst/>
              <a:gdLst>
                <a:gd name="T0" fmla="*/ 0 w 2938"/>
                <a:gd name="T1" fmla="*/ 0 h 2276"/>
                <a:gd name="T2" fmla="*/ 1472 w 2938"/>
                <a:gd name="T3" fmla="*/ 0 h 2276"/>
                <a:gd name="T4" fmla="*/ 2938 w 2938"/>
                <a:gd name="T5" fmla="*/ 2276 h 2276"/>
                <a:gd name="T6" fmla="*/ 1465 w 2938"/>
                <a:gd name="T7" fmla="*/ 2276 h 2276"/>
                <a:gd name="T8" fmla="*/ 0 w 2938"/>
                <a:gd name="T9" fmla="*/ 0 h 2276"/>
                <a:gd name="connsiteX0" fmla="*/ 0 w 10000"/>
                <a:gd name="connsiteY0" fmla="*/ 0 h 10000"/>
                <a:gd name="connsiteX1" fmla="*/ 5010 w 10000"/>
                <a:gd name="connsiteY1" fmla="*/ 0 h 10000"/>
                <a:gd name="connsiteX2" fmla="*/ 10000 w 10000"/>
                <a:gd name="connsiteY2" fmla="*/ 10000 h 10000"/>
                <a:gd name="connsiteX3" fmla="*/ 4986 w 10000"/>
                <a:gd name="connsiteY3" fmla="*/ 10000 h 10000"/>
                <a:gd name="connsiteX4" fmla="*/ 4675 w 10000"/>
                <a:gd name="connsiteY4" fmla="*/ 9365 h 10000"/>
                <a:gd name="connsiteX5" fmla="*/ 0 w 10000"/>
                <a:gd name="connsiteY5"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986 w 10000"/>
                <a:gd name="connsiteY4" fmla="*/ 10000 h 10000"/>
                <a:gd name="connsiteX5" fmla="*/ 4675 w 10000"/>
                <a:gd name="connsiteY5" fmla="*/ 9365 h 10000"/>
                <a:gd name="connsiteX6" fmla="*/ 0 w 10000"/>
                <a:gd name="connsiteY6"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675 w 10000"/>
                <a:gd name="connsiteY4" fmla="*/ 9365 h 10000"/>
                <a:gd name="connsiteX5" fmla="*/ 0 w 10000"/>
                <a:gd name="connsiteY5" fmla="*/ 0 h 10000"/>
                <a:gd name="connsiteX0" fmla="*/ 0 w 5735"/>
                <a:gd name="connsiteY0" fmla="*/ 0 h 9365"/>
                <a:gd name="connsiteX1" fmla="*/ 5010 w 5735"/>
                <a:gd name="connsiteY1" fmla="*/ 0 h 9365"/>
                <a:gd name="connsiteX2" fmla="*/ 5735 w 5735"/>
                <a:gd name="connsiteY2" fmla="*/ 1445 h 9365"/>
                <a:gd name="connsiteX3" fmla="*/ 5556 w 5735"/>
                <a:gd name="connsiteY3" fmla="*/ 8986 h 9365"/>
                <a:gd name="connsiteX4" fmla="*/ 4675 w 5735"/>
                <a:gd name="connsiteY4" fmla="*/ 9365 h 9365"/>
                <a:gd name="connsiteX5" fmla="*/ 0 w 5735"/>
                <a:gd name="connsiteY5" fmla="*/ 0 h 9365"/>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661"/>
                <a:gd name="connsiteY0" fmla="*/ 0 h 10014"/>
                <a:gd name="connsiteX1" fmla="*/ 8736 w 10661"/>
                <a:gd name="connsiteY1" fmla="*/ 0 h 10014"/>
                <a:gd name="connsiteX2" fmla="*/ 10000 w 10661"/>
                <a:gd name="connsiteY2" fmla="*/ 1543 h 10014"/>
                <a:gd name="connsiteX3" fmla="*/ 9962 w 10661"/>
                <a:gd name="connsiteY3" fmla="*/ 10014 h 10014"/>
                <a:gd name="connsiteX4" fmla="*/ 8152 w 10661"/>
                <a:gd name="connsiteY4" fmla="*/ 10000 h 10014"/>
                <a:gd name="connsiteX5" fmla="*/ 0 w 10661"/>
                <a:gd name="connsiteY5" fmla="*/ 0 h 10014"/>
                <a:gd name="connsiteX0" fmla="*/ 0 w 10085"/>
                <a:gd name="connsiteY0" fmla="*/ 0 h 10014"/>
                <a:gd name="connsiteX1" fmla="*/ 8736 w 10085"/>
                <a:gd name="connsiteY1" fmla="*/ 0 h 10014"/>
                <a:gd name="connsiteX2" fmla="*/ 10000 w 10085"/>
                <a:gd name="connsiteY2" fmla="*/ 1543 h 10014"/>
                <a:gd name="connsiteX3" fmla="*/ 9962 w 10085"/>
                <a:gd name="connsiteY3" fmla="*/ 10014 h 10014"/>
                <a:gd name="connsiteX4" fmla="*/ 8152 w 10085"/>
                <a:gd name="connsiteY4" fmla="*/ 10000 h 10014"/>
                <a:gd name="connsiteX5" fmla="*/ 0 w 10085"/>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1"/>
                <a:gd name="connsiteY0" fmla="*/ 0 h 10014"/>
                <a:gd name="connsiteX1" fmla="*/ 8736 w 10001"/>
                <a:gd name="connsiteY1" fmla="*/ 0 h 10014"/>
                <a:gd name="connsiteX2" fmla="*/ 10000 w 10001"/>
                <a:gd name="connsiteY2" fmla="*/ 1543 h 10014"/>
                <a:gd name="connsiteX3" fmla="*/ 9996 w 10001"/>
                <a:gd name="connsiteY3" fmla="*/ 10014 h 10014"/>
                <a:gd name="connsiteX4" fmla="*/ 8152 w 10001"/>
                <a:gd name="connsiteY4" fmla="*/ 10000 h 10014"/>
                <a:gd name="connsiteX5" fmla="*/ 0 w 10001"/>
                <a:gd name="connsiteY5" fmla="*/ 0 h 10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1" h="10014">
                  <a:moveTo>
                    <a:pt x="0" y="0"/>
                  </a:moveTo>
                  <a:lnTo>
                    <a:pt x="8736" y="0"/>
                  </a:lnTo>
                  <a:lnTo>
                    <a:pt x="10000" y="1543"/>
                  </a:lnTo>
                  <a:cubicBezTo>
                    <a:pt x="9981" y="5778"/>
                    <a:pt x="10015" y="5778"/>
                    <a:pt x="9996" y="10014"/>
                  </a:cubicBezTo>
                  <a:lnTo>
                    <a:pt x="8152" y="10000"/>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7"/>
            <p:cNvSpPr>
              <a:spLocks/>
            </p:cNvSpPr>
            <p:nvPr userDrawn="1"/>
          </p:nvSpPr>
          <p:spPr bwMode="gray">
            <a:xfrm>
              <a:off x="2469328" y="3040732"/>
              <a:ext cx="2351237" cy="1759812"/>
            </a:xfrm>
            <a:custGeom>
              <a:avLst/>
              <a:gdLst>
                <a:gd name="T0" fmla="*/ 1465 w 2939"/>
                <a:gd name="T1" fmla="*/ 0 h 2276"/>
                <a:gd name="T2" fmla="*/ 2939 w 2939"/>
                <a:gd name="T3" fmla="*/ 0 h 2276"/>
                <a:gd name="T4" fmla="*/ 1474 w 2939"/>
                <a:gd name="T5" fmla="*/ 2276 h 2276"/>
                <a:gd name="T6" fmla="*/ 0 w 2939"/>
                <a:gd name="T7" fmla="*/ 2276 h 2276"/>
                <a:gd name="T8" fmla="*/ 1465 w 2939"/>
                <a:gd name="T9" fmla="*/ 0 h 2276"/>
                <a:gd name="connsiteX0" fmla="*/ 4985 w 10000"/>
                <a:gd name="connsiteY0" fmla="*/ 0 h 10000"/>
                <a:gd name="connsiteX1" fmla="*/ 10000 w 10000"/>
                <a:gd name="connsiteY1" fmla="*/ 0 h 10000"/>
                <a:gd name="connsiteX2" fmla="*/ 5015 w 10000"/>
                <a:gd name="connsiteY2" fmla="*/ 10000 h 10000"/>
                <a:gd name="connsiteX3" fmla="*/ 0 w 10000"/>
                <a:gd name="connsiteY3" fmla="*/ 10000 h 10000"/>
                <a:gd name="connsiteX4" fmla="*/ 307 w 10000"/>
                <a:gd name="connsiteY4" fmla="*/ 9365 h 10000"/>
                <a:gd name="connsiteX5" fmla="*/ 4985 w 10000"/>
                <a:gd name="connsiteY5" fmla="*/ 0 h 10000"/>
                <a:gd name="connsiteX0" fmla="*/ 4985 w 10000"/>
                <a:gd name="connsiteY0" fmla="*/ 0 h 10000"/>
                <a:gd name="connsiteX1" fmla="*/ 10000 w 10000"/>
                <a:gd name="connsiteY1" fmla="*/ 0 h 10000"/>
                <a:gd name="connsiteX2" fmla="*/ 5333 w 10000"/>
                <a:gd name="connsiteY2" fmla="*/ 9353 h 10000"/>
                <a:gd name="connsiteX3" fmla="*/ 5015 w 10000"/>
                <a:gd name="connsiteY3" fmla="*/ 10000 h 10000"/>
                <a:gd name="connsiteX4" fmla="*/ 0 w 10000"/>
                <a:gd name="connsiteY4" fmla="*/ 10000 h 10000"/>
                <a:gd name="connsiteX5" fmla="*/ 307 w 10000"/>
                <a:gd name="connsiteY5" fmla="*/ 9365 h 10000"/>
                <a:gd name="connsiteX6" fmla="*/ 4985 w 10000"/>
                <a:gd name="connsiteY6" fmla="*/ 0 h 10000"/>
                <a:gd name="connsiteX0" fmla="*/ 4985 w 10000"/>
                <a:gd name="connsiteY0" fmla="*/ 0 h 10000"/>
                <a:gd name="connsiteX1" fmla="*/ 10000 w 10000"/>
                <a:gd name="connsiteY1" fmla="*/ 0 h 10000"/>
                <a:gd name="connsiteX2" fmla="*/ 5333 w 10000"/>
                <a:gd name="connsiteY2" fmla="*/ 9353 h 10000"/>
                <a:gd name="connsiteX3" fmla="*/ 0 w 10000"/>
                <a:gd name="connsiteY3" fmla="*/ 10000 h 10000"/>
                <a:gd name="connsiteX4" fmla="*/ 307 w 10000"/>
                <a:gd name="connsiteY4" fmla="*/ 9365 h 10000"/>
                <a:gd name="connsiteX5" fmla="*/ 4985 w 10000"/>
                <a:gd name="connsiteY5" fmla="*/ 0 h 10000"/>
                <a:gd name="connsiteX0" fmla="*/ 4678 w 9693"/>
                <a:gd name="connsiteY0" fmla="*/ 0 h 9365"/>
                <a:gd name="connsiteX1" fmla="*/ 9693 w 9693"/>
                <a:gd name="connsiteY1" fmla="*/ 0 h 9365"/>
                <a:gd name="connsiteX2" fmla="*/ 5026 w 9693"/>
                <a:gd name="connsiteY2" fmla="*/ 9353 h 9365"/>
                <a:gd name="connsiteX3" fmla="*/ 0 w 9693"/>
                <a:gd name="connsiteY3" fmla="*/ 9365 h 9365"/>
                <a:gd name="connsiteX4" fmla="*/ 4678 w 9693"/>
                <a:gd name="connsiteY4" fmla="*/ 0 h 9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3" h="9365">
                  <a:moveTo>
                    <a:pt x="4678" y="0"/>
                  </a:moveTo>
                  <a:lnTo>
                    <a:pt x="9693" y="0"/>
                  </a:lnTo>
                  <a:lnTo>
                    <a:pt x="5026" y="9353"/>
                  </a:lnTo>
                  <a:lnTo>
                    <a:pt x="0" y="9365"/>
                  </a:lnTo>
                  <a:lnTo>
                    <a:pt x="4678"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userDrawn="1"/>
          </p:nvSpPr>
          <p:spPr bwMode="gray">
            <a:xfrm>
              <a:off x="3727429" y="1009678"/>
              <a:ext cx="2427357" cy="1879137"/>
            </a:xfrm>
            <a:custGeom>
              <a:avLst/>
              <a:gdLst>
                <a:gd name="T0" fmla="*/ 0 w 2939"/>
                <a:gd name="T1" fmla="*/ 0 h 2276"/>
                <a:gd name="T2" fmla="*/ 1474 w 2939"/>
                <a:gd name="T3" fmla="*/ 0 h 2276"/>
                <a:gd name="T4" fmla="*/ 2939 w 2939"/>
                <a:gd name="T5" fmla="*/ 2276 h 2276"/>
                <a:gd name="T6" fmla="*/ 1465 w 2939"/>
                <a:gd name="T7" fmla="*/ 2276 h 2276"/>
                <a:gd name="T8" fmla="*/ 0 w 2939"/>
                <a:gd name="T9" fmla="*/ 0 h 2276"/>
              </a:gdLst>
              <a:ahLst/>
              <a:cxnLst>
                <a:cxn ang="0">
                  <a:pos x="T0" y="T1"/>
                </a:cxn>
                <a:cxn ang="0">
                  <a:pos x="T2" y="T3"/>
                </a:cxn>
                <a:cxn ang="0">
                  <a:pos x="T4" y="T5"/>
                </a:cxn>
                <a:cxn ang="0">
                  <a:pos x="T6" y="T7"/>
                </a:cxn>
                <a:cxn ang="0">
                  <a:pos x="T8" y="T9"/>
                </a:cxn>
              </a:cxnLst>
              <a:rect l="0" t="0" r="r" b="b"/>
              <a:pathLst>
                <a:path w="2939" h="2276">
                  <a:moveTo>
                    <a:pt x="0" y="0"/>
                  </a:moveTo>
                  <a:lnTo>
                    <a:pt x="1474" y="0"/>
                  </a:lnTo>
                  <a:lnTo>
                    <a:pt x="2939" y="2276"/>
                  </a:lnTo>
                  <a:lnTo>
                    <a:pt x="1465" y="2276"/>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 name="Rectangle 16"/>
          <p:cNvSpPr/>
          <p:nvPr userDrawn="1"/>
        </p:nvSpPr>
        <p:spPr bwMode="gray">
          <a:xfrm>
            <a:off x="0" y="950976"/>
            <a:ext cx="6400800" cy="83167"/>
          </a:xfrm>
          <a:prstGeom prst="rect">
            <a:avLst/>
          </a:prstGeom>
          <a:solidFill>
            <a:srgbClr val="53636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7" name="Text Placeholder 15"/>
          <p:cNvSpPr>
            <a:spLocks noGrp="1"/>
          </p:cNvSpPr>
          <p:nvPr userDrawn="1">
            <p:ph type="body" sz="quarter" idx="18" hasCustomPrompt="1"/>
          </p:nvPr>
        </p:nvSpPr>
        <p:spPr bwMode="gray">
          <a:xfrm>
            <a:off x="521743" y="1953544"/>
            <a:ext cx="3685738" cy="615553"/>
          </a:xfrm>
          <a:prstGeom prst="rect">
            <a:avLst/>
          </a:prstGeom>
        </p:spPr>
        <p:txBody>
          <a:bodyPr lIns="0" tIns="0" rIns="0" bIns="0" anchor="b">
            <a:spAutoFit/>
          </a:bodyPr>
          <a:lstStyle>
            <a:lvl1pPr marL="0" indent="0" algn="l">
              <a:spcBef>
                <a:spcPts val="0"/>
              </a:spcBef>
              <a:buNone/>
              <a:defRPr sz="20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a:t>Presentation Title – Arial 20pt Regular, Use Title Case</a:t>
            </a:r>
          </a:p>
        </p:txBody>
      </p:sp>
      <p:sp>
        <p:nvSpPr>
          <p:cNvPr id="28" name="Text Placeholder 15"/>
          <p:cNvSpPr>
            <a:spLocks noGrp="1"/>
          </p:cNvSpPr>
          <p:nvPr userDrawn="1">
            <p:ph type="body" sz="quarter" idx="19" hasCustomPrompt="1"/>
          </p:nvPr>
        </p:nvSpPr>
        <p:spPr bwMode="gray">
          <a:xfrm>
            <a:off x="521743" y="2660226"/>
            <a:ext cx="3685032" cy="369332"/>
          </a:xfrm>
          <a:prstGeom prst="rect">
            <a:avLst/>
          </a:prstGeom>
        </p:spPr>
        <p:txBody>
          <a:bodyPr lIns="0" tIns="0" rIns="0" bIns="0" anchor="t">
            <a:spAutoFit/>
          </a:bodyPr>
          <a:lstStyle>
            <a:lvl1pPr marL="0" indent="0" algn="l">
              <a:spcBef>
                <a:spcPts val="0"/>
              </a:spcBef>
              <a:buNone/>
              <a:defRPr sz="12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a:t>Presentation Subtitle – Arial </a:t>
            </a:r>
            <a:br>
              <a:rPr lang="en-US" dirty="0"/>
            </a:br>
            <a:r>
              <a:rPr lang="en-US" dirty="0"/>
              <a:t>12pt Regular, Use Title Case</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06723" y="103457"/>
            <a:ext cx="1517904" cy="737308"/>
          </a:xfrm>
          <a:prstGeom prst="rect">
            <a:avLst/>
          </a:prstGeom>
        </p:spPr>
      </p:pic>
    </p:spTree>
    <p:extLst>
      <p:ext uri="{BB962C8B-B14F-4D97-AF65-F5344CB8AC3E}">
        <p14:creationId xmlns:p14="http://schemas.microsoft.com/office/powerpoint/2010/main" val="1480258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oad Map 3">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a:solidFill>
                <a:schemeClr val="bg1"/>
              </a:solidFill>
            </a:endParaRPr>
          </a:p>
        </p:txBody>
      </p:sp>
      <p:sp>
        <p:nvSpPr>
          <p:cNvPr id="3" name="TextBox 2"/>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a:t>
            </a:r>
            <a:r>
              <a:rPr kumimoji="0" lang="en-US" sz="500" b="0" i="0" u="none" strike="noStrike" kern="1200" cap="none" spc="0" normalizeH="0" baseline="0" noProof="0" dirty="0">
                <a:ln>
                  <a:noFill/>
                </a:ln>
                <a:solidFill>
                  <a:schemeClr val="accent1"/>
                </a:solidFill>
                <a:effectLst/>
                <a:uLnTx/>
                <a:uFillTx/>
                <a:latin typeface="+mn-lt"/>
                <a:ea typeface="+mn-ea"/>
                <a:cs typeface="+mn-cs"/>
              </a:rPr>
              <a:t>2015 The Advisory Board Company • </a:t>
            </a:r>
            <a:r>
              <a:rPr kumimoji="0" lang="en-US" sz="500" b="1" i="0" u="none" strike="noStrike" kern="1200" cap="none" spc="0" normalizeH="0" baseline="0" noProof="0" dirty="0">
                <a:ln>
                  <a:noFill/>
                </a:ln>
                <a:solidFill>
                  <a:schemeClr val="accent1"/>
                </a:solidFill>
                <a:effectLst/>
                <a:uLnTx/>
                <a:uFillTx/>
                <a:latin typeface="+mn-lt"/>
                <a:ea typeface="+mn-ea"/>
                <a:cs typeface="+mn-cs"/>
              </a:rPr>
              <a:t>advisory.com</a:t>
            </a:r>
            <a:endParaRPr kumimoji="0" lang="en-US" sz="500" b="0" i="0" u="none" strike="noStrike" kern="1200" cap="none" spc="0" normalizeH="0" baseline="0" noProof="0" dirty="0">
              <a:ln>
                <a:noFill/>
              </a:ln>
              <a:solidFill>
                <a:schemeClr val="accent1"/>
              </a:solidFill>
              <a:effectLst/>
              <a:uLnTx/>
              <a:uFillTx/>
              <a:latin typeface="+mn-lt"/>
              <a:ea typeface="+mn-ea"/>
              <a:cs typeface="+mn-cs"/>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2"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13" name="TextBox 12"/>
          <p:cNvSpPr txBox="1"/>
          <p:nvPr userDrawn="1"/>
        </p:nvSpPr>
        <p:spPr bwMode="gray">
          <a:xfrm>
            <a:off x="786450" y="1980218"/>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2</a:t>
            </a:r>
          </a:p>
        </p:txBody>
      </p:sp>
      <p:sp>
        <p:nvSpPr>
          <p:cNvPr id="14" name="TextBox 13"/>
          <p:cNvSpPr txBox="1"/>
          <p:nvPr userDrawn="1"/>
        </p:nvSpPr>
        <p:spPr bwMode="gray">
          <a:xfrm>
            <a:off x="1070148" y="2683547"/>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3</a:t>
            </a:r>
          </a:p>
        </p:txBody>
      </p:sp>
      <p:sp>
        <p:nvSpPr>
          <p:cNvPr id="18" name="TextBox 17"/>
          <p:cNvSpPr txBox="1"/>
          <p:nvPr userDrawn="1"/>
        </p:nvSpPr>
        <p:spPr bwMode="gray">
          <a:xfrm>
            <a:off x="502752" y="1276889"/>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1</a:t>
            </a: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TextBox 20"/>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a:solidFill>
                  <a:schemeClr val="bg1"/>
                </a:solidFill>
                <a:latin typeface="Arial" pitchFamily="34" charset="0"/>
                <a:cs typeface="Arial" pitchFamily="34" charset="0"/>
              </a:rPr>
              <a:t>Road</a:t>
            </a:r>
            <a:r>
              <a:rPr lang="en-US" sz="1200" b="0" baseline="0" dirty="0">
                <a:solidFill>
                  <a:schemeClr val="bg1"/>
                </a:solidFill>
                <a:latin typeface="Arial" pitchFamily="34" charset="0"/>
                <a:cs typeface="Arial" pitchFamily="34" charset="0"/>
              </a:rPr>
              <a:t> Map</a:t>
            </a:r>
            <a:endParaRPr lang="en-US" sz="1200" b="0" dirty="0">
              <a:solidFill>
                <a:schemeClr val="bg1"/>
              </a:solidFill>
              <a:latin typeface="Arial" pitchFamily="34" charset="0"/>
              <a:cs typeface="Arial" pitchFamily="34" charset="0"/>
            </a:endParaRPr>
          </a:p>
        </p:txBody>
      </p:sp>
      <p:sp>
        <p:nvSpPr>
          <p:cNvPr id="6" name="Text Placeholder 5"/>
          <p:cNvSpPr>
            <a:spLocks noGrp="1"/>
          </p:cNvSpPr>
          <p:nvPr>
            <p:ph type="body" sz="quarter" idx="25" hasCustomPrompt="1"/>
          </p:nvPr>
        </p:nvSpPr>
        <p:spPr bwMode="gray">
          <a:xfrm>
            <a:off x="1089420" y="1446167"/>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23" name="Text Placeholder 4"/>
          <p:cNvSpPr>
            <a:spLocks noGrp="1"/>
          </p:cNvSpPr>
          <p:nvPr>
            <p:ph type="body" sz="quarter" idx="24" hasCustomPrompt="1"/>
          </p:nvPr>
        </p:nvSpPr>
        <p:spPr bwMode="gray">
          <a:xfrm>
            <a:off x="1341574" y="2118717"/>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Section Title – Arial 14pt Regular, White, Use Title Case</a:t>
            </a:r>
          </a:p>
        </p:txBody>
      </p:sp>
      <p:sp>
        <p:nvSpPr>
          <p:cNvPr id="11" name="Text Placeholder 10"/>
          <p:cNvSpPr>
            <a:spLocks noGrp="1"/>
          </p:cNvSpPr>
          <p:nvPr>
            <p:ph type="body" sz="quarter" idx="26" hasCustomPrompt="1"/>
          </p:nvPr>
        </p:nvSpPr>
        <p:spPr bwMode="gray">
          <a:xfrm>
            <a:off x="1560779" y="2852825"/>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a:t>Section Title – Arial 10pt Regular, Accent 1, Use Title Case</a:t>
            </a:r>
          </a:p>
        </p:txBody>
      </p:sp>
    </p:spTree>
    <p:extLst>
      <p:ext uri="{BB962C8B-B14F-4D97-AF65-F5344CB8AC3E}">
        <p14:creationId xmlns:p14="http://schemas.microsoft.com/office/powerpoint/2010/main" val="249909889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oad Map 4">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a:solidFill>
                <a:schemeClr val="bg1"/>
              </a:solidFill>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734092" y="1854958"/>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2</a:t>
            </a:r>
          </a:p>
        </p:txBody>
      </p:sp>
      <p:sp>
        <p:nvSpPr>
          <p:cNvPr id="14" name="TextBox 13"/>
          <p:cNvSpPr txBox="1"/>
          <p:nvPr userDrawn="1"/>
        </p:nvSpPr>
        <p:spPr bwMode="gray">
          <a:xfrm>
            <a:off x="972575" y="2433027"/>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3</a:t>
            </a:r>
          </a:p>
        </p:txBody>
      </p:sp>
      <p:sp>
        <p:nvSpPr>
          <p:cNvPr id="15" name="TextBox 14"/>
          <p:cNvSpPr txBox="1"/>
          <p:nvPr userDrawn="1"/>
        </p:nvSpPr>
        <p:spPr bwMode="gray">
          <a:xfrm>
            <a:off x="1196771" y="3011096"/>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4</a:t>
            </a:r>
          </a:p>
        </p:txBody>
      </p:sp>
      <p:sp>
        <p:nvSpPr>
          <p:cNvPr id="18" name="TextBox 17"/>
          <p:cNvSpPr txBox="1"/>
          <p:nvPr userDrawn="1"/>
        </p:nvSpPr>
        <p:spPr bwMode="gray">
          <a:xfrm>
            <a:off x="502752" y="1276889"/>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1</a:t>
            </a: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5" name="TextBox 24"/>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a:solidFill>
                  <a:schemeClr val="bg1"/>
                </a:solidFill>
                <a:latin typeface="Arial" pitchFamily="34" charset="0"/>
                <a:cs typeface="Arial" pitchFamily="34" charset="0"/>
              </a:rPr>
              <a:t>Road</a:t>
            </a:r>
            <a:r>
              <a:rPr lang="en-US" sz="1200" b="0" baseline="0" dirty="0">
                <a:solidFill>
                  <a:schemeClr val="bg1"/>
                </a:solidFill>
                <a:latin typeface="Arial" pitchFamily="34" charset="0"/>
                <a:cs typeface="Arial" pitchFamily="34" charset="0"/>
              </a:rPr>
              <a:t> Map</a:t>
            </a:r>
            <a:endParaRPr lang="en-US" sz="1200" b="0" dirty="0">
              <a:solidFill>
                <a:schemeClr val="bg1"/>
              </a:solidFill>
              <a:latin typeface="Arial" pitchFamily="34" charset="0"/>
              <a:cs typeface="Arial" pitchFamily="34" charset="0"/>
            </a:endParaRPr>
          </a:p>
        </p:txBody>
      </p:sp>
      <p:sp>
        <p:nvSpPr>
          <p:cNvPr id="22" name="Text Placeholder 5"/>
          <p:cNvSpPr>
            <a:spLocks noGrp="1"/>
          </p:cNvSpPr>
          <p:nvPr>
            <p:ph type="body" sz="quarter" idx="25" hasCustomPrompt="1"/>
          </p:nvPr>
        </p:nvSpPr>
        <p:spPr bwMode="gray">
          <a:xfrm>
            <a:off x="1089420" y="1446167"/>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23" name="Text Placeholder 4"/>
          <p:cNvSpPr>
            <a:spLocks noGrp="1"/>
          </p:cNvSpPr>
          <p:nvPr>
            <p:ph type="body" sz="quarter" idx="24" hasCustomPrompt="1"/>
          </p:nvPr>
        </p:nvSpPr>
        <p:spPr bwMode="gray">
          <a:xfrm>
            <a:off x="1341574" y="1993457"/>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Section Title – Arial 14pt Regular, White, Use Title Case</a:t>
            </a:r>
          </a:p>
        </p:txBody>
      </p:sp>
      <p:sp>
        <p:nvSpPr>
          <p:cNvPr id="26" name="Text Placeholder 10"/>
          <p:cNvSpPr>
            <a:spLocks noGrp="1"/>
          </p:cNvSpPr>
          <p:nvPr>
            <p:ph type="body" sz="quarter" idx="26" hasCustomPrompt="1"/>
          </p:nvPr>
        </p:nvSpPr>
        <p:spPr bwMode="gray">
          <a:xfrm>
            <a:off x="1560779" y="2602305"/>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a:t>Section Title – Arial 10pt Regular, Accent 1, Use Title Case</a:t>
            </a:r>
          </a:p>
        </p:txBody>
      </p:sp>
      <p:sp>
        <p:nvSpPr>
          <p:cNvPr id="3" name="Text Placeholder 2"/>
          <p:cNvSpPr>
            <a:spLocks noGrp="1"/>
          </p:cNvSpPr>
          <p:nvPr>
            <p:ph type="body" sz="quarter" idx="30" hasCustomPrompt="1"/>
          </p:nvPr>
        </p:nvSpPr>
        <p:spPr bwMode="gray">
          <a:xfrm>
            <a:off x="1792510" y="3180374"/>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27" name="TextBox 26"/>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a:t>
            </a:r>
            <a:r>
              <a:rPr kumimoji="0" lang="en-US" sz="500" b="0" i="0" u="none" strike="noStrike" kern="1200" cap="none" spc="0" normalizeH="0" baseline="0" noProof="0" dirty="0">
                <a:ln>
                  <a:noFill/>
                </a:ln>
                <a:solidFill>
                  <a:schemeClr val="accent1"/>
                </a:solidFill>
                <a:effectLst/>
                <a:uLnTx/>
                <a:uFillTx/>
                <a:latin typeface="+mn-lt"/>
                <a:ea typeface="+mn-ea"/>
                <a:cs typeface="+mn-cs"/>
              </a:rPr>
              <a:t>2015 The Advisory Board Company • </a:t>
            </a:r>
            <a:r>
              <a:rPr kumimoji="0" lang="en-US" sz="500" b="1" i="0" u="none" strike="noStrike" kern="1200" cap="none" spc="0" normalizeH="0" baseline="0" noProof="0" dirty="0">
                <a:ln>
                  <a:noFill/>
                </a:ln>
                <a:solidFill>
                  <a:schemeClr val="accent1"/>
                </a:solidFill>
                <a:effectLst/>
                <a:uLnTx/>
                <a:uFillTx/>
                <a:latin typeface="+mn-lt"/>
                <a:ea typeface="+mn-ea"/>
                <a:cs typeface="+mn-cs"/>
              </a:rPr>
              <a:t>advisory.com</a:t>
            </a:r>
            <a:endParaRPr kumimoji="0" lang="en-US" sz="500" b="0" i="0" u="none" strike="noStrike" kern="1200" cap="none" spc="0" normalizeH="0" baseline="0" noProof="0" dirty="0">
              <a:ln>
                <a:noFill/>
              </a:ln>
              <a:solidFill>
                <a:schemeClr val="accent1"/>
              </a:solidFill>
              <a:effectLst/>
              <a:uLnTx/>
              <a:uFillTx/>
              <a:latin typeface="+mn-lt"/>
              <a:ea typeface="+mn-ea"/>
              <a:cs typeface="+mn-cs"/>
            </a:endParaRPr>
          </a:p>
        </p:txBody>
      </p:sp>
    </p:spTree>
    <p:extLst>
      <p:ext uri="{BB962C8B-B14F-4D97-AF65-F5344CB8AC3E}">
        <p14:creationId xmlns:p14="http://schemas.microsoft.com/office/powerpoint/2010/main" val="416158806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Road Map 5">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a:solidFill>
                <a:schemeClr val="bg1"/>
              </a:solidFill>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629279" y="1604438"/>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2</a:t>
            </a:r>
          </a:p>
        </p:txBody>
      </p:sp>
      <p:sp>
        <p:nvSpPr>
          <p:cNvPr id="14" name="TextBox 13"/>
          <p:cNvSpPr txBox="1"/>
          <p:nvPr userDrawn="1"/>
        </p:nvSpPr>
        <p:spPr bwMode="gray">
          <a:xfrm>
            <a:off x="870300" y="2182507"/>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3</a:t>
            </a:r>
          </a:p>
        </p:txBody>
      </p:sp>
      <p:sp>
        <p:nvSpPr>
          <p:cNvPr id="15" name="TextBox 14"/>
          <p:cNvSpPr txBox="1"/>
          <p:nvPr userDrawn="1"/>
        </p:nvSpPr>
        <p:spPr bwMode="gray">
          <a:xfrm>
            <a:off x="1097035" y="2760576"/>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4</a:t>
            </a:r>
          </a:p>
        </p:txBody>
      </p:sp>
      <p:sp>
        <p:nvSpPr>
          <p:cNvPr id="17" name="TextBox 16"/>
          <p:cNvSpPr txBox="1"/>
          <p:nvPr userDrawn="1"/>
        </p:nvSpPr>
        <p:spPr bwMode="gray">
          <a:xfrm>
            <a:off x="1323771" y="3338645"/>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5</a:t>
            </a:r>
          </a:p>
        </p:txBody>
      </p:sp>
      <p:sp>
        <p:nvSpPr>
          <p:cNvPr id="18" name="TextBox 17"/>
          <p:cNvSpPr txBox="1"/>
          <p:nvPr userDrawn="1"/>
        </p:nvSpPr>
        <p:spPr bwMode="gray">
          <a:xfrm>
            <a:off x="402544" y="1026369"/>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1</a:t>
            </a: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4" name="TextBox 23"/>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a:solidFill>
                  <a:schemeClr val="bg1"/>
                </a:solidFill>
                <a:latin typeface="Arial" pitchFamily="34" charset="0"/>
                <a:cs typeface="Arial" pitchFamily="34" charset="0"/>
              </a:rPr>
              <a:t>Road</a:t>
            </a:r>
            <a:r>
              <a:rPr lang="en-US" sz="1200" b="0" baseline="0" dirty="0">
                <a:solidFill>
                  <a:schemeClr val="bg1"/>
                </a:solidFill>
                <a:latin typeface="Arial" pitchFamily="34" charset="0"/>
                <a:cs typeface="Arial" pitchFamily="34" charset="0"/>
              </a:rPr>
              <a:t> Map</a:t>
            </a:r>
            <a:endParaRPr lang="en-US" sz="1200" b="0" dirty="0">
              <a:solidFill>
                <a:schemeClr val="bg1"/>
              </a:solidFill>
              <a:latin typeface="Arial" pitchFamily="34" charset="0"/>
              <a:cs typeface="Arial" pitchFamily="34" charset="0"/>
            </a:endParaRPr>
          </a:p>
        </p:txBody>
      </p:sp>
      <p:sp>
        <p:nvSpPr>
          <p:cNvPr id="36" name="Text Placeholder 5"/>
          <p:cNvSpPr>
            <a:spLocks noGrp="1"/>
          </p:cNvSpPr>
          <p:nvPr>
            <p:ph type="body" sz="quarter" idx="25" hasCustomPrompt="1"/>
          </p:nvPr>
        </p:nvSpPr>
        <p:spPr bwMode="gray">
          <a:xfrm>
            <a:off x="1007460" y="1195646"/>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37" name="Text Placeholder 4"/>
          <p:cNvSpPr>
            <a:spLocks noGrp="1"/>
          </p:cNvSpPr>
          <p:nvPr>
            <p:ph type="body" sz="quarter" idx="24" hasCustomPrompt="1"/>
          </p:nvPr>
        </p:nvSpPr>
        <p:spPr bwMode="gray">
          <a:xfrm>
            <a:off x="1259614" y="1742937"/>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Section Title – Arial 14pt Regular, White, Use Title Case</a:t>
            </a:r>
          </a:p>
        </p:txBody>
      </p:sp>
      <p:sp>
        <p:nvSpPr>
          <p:cNvPr id="38" name="Text Placeholder 10"/>
          <p:cNvSpPr>
            <a:spLocks noGrp="1"/>
          </p:cNvSpPr>
          <p:nvPr>
            <p:ph type="body" sz="quarter" idx="26" hasCustomPrompt="1"/>
          </p:nvPr>
        </p:nvSpPr>
        <p:spPr bwMode="gray">
          <a:xfrm>
            <a:off x="1478819" y="2351784"/>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a:t>Section Title – Arial 10pt Regular, Accent 1, Use Title Case</a:t>
            </a:r>
          </a:p>
        </p:txBody>
      </p:sp>
      <p:sp>
        <p:nvSpPr>
          <p:cNvPr id="39" name="Text Placeholder 2"/>
          <p:cNvSpPr>
            <a:spLocks noGrp="1"/>
          </p:cNvSpPr>
          <p:nvPr>
            <p:ph type="body" sz="quarter" idx="33" hasCustomPrompt="1"/>
          </p:nvPr>
        </p:nvSpPr>
        <p:spPr bwMode="gray">
          <a:xfrm>
            <a:off x="1710550" y="2929853"/>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41" name="Text Placeholder 7"/>
          <p:cNvSpPr>
            <a:spLocks noGrp="1"/>
          </p:cNvSpPr>
          <p:nvPr>
            <p:ph type="body" sz="quarter" idx="34" hasCustomPrompt="1"/>
          </p:nvPr>
        </p:nvSpPr>
        <p:spPr bwMode="gray">
          <a:xfrm>
            <a:off x="1917770" y="3507922"/>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23" name="TextBox 22"/>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a:t>
            </a:r>
            <a:r>
              <a:rPr kumimoji="0" lang="en-US" sz="500" b="0" i="0" u="none" strike="noStrike" kern="1200" cap="none" spc="0" normalizeH="0" baseline="0" noProof="0" dirty="0">
                <a:ln>
                  <a:noFill/>
                </a:ln>
                <a:solidFill>
                  <a:schemeClr val="accent1"/>
                </a:solidFill>
                <a:effectLst/>
                <a:uLnTx/>
                <a:uFillTx/>
                <a:latin typeface="+mn-lt"/>
                <a:ea typeface="+mn-ea"/>
                <a:cs typeface="+mn-cs"/>
              </a:rPr>
              <a:t>2015 The Advisory Board Company • </a:t>
            </a:r>
            <a:r>
              <a:rPr kumimoji="0" lang="en-US" sz="500" b="1" i="0" u="none" strike="noStrike" kern="1200" cap="none" spc="0" normalizeH="0" baseline="0" noProof="0" dirty="0">
                <a:ln>
                  <a:noFill/>
                </a:ln>
                <a:solidFill>
                  <a:schemeClr val="accent1"/>
                </a:solidFill>
                <a:effectLst/>
                <a:uLnTx/>
                <a:uFillTx/>
                <a:latin typeface="+mn-lt"/>
                <a:ea typeface="+mn-ea"/>
                <a:cs typeface="+mn-cs"/>
              </a:rPr>
              <a:t>advisory.com</a:t>
            </a:r>
            <a:endParaRPr kumimoji="0" lang="en-US" sz="500" b="0" i="0" u="none" strike="noStrike" kern="1200" cap="none" spc="0" normalizeH="0" baseline="0" noProof="0" dirty="0">
              <a:ln>
                <a:noFill/>
              </a:ln>
              <a:solidFill>
                <a:schemeClr val="accent1"/>
              </a:solidFill>
              <a:effectLst/>
              <a:uLnTx/>
              <a:uFillTx/>
              <a:latin typeface="+mn-lt"/>
              <a:ea typeface="+mn-ea"/>
              <a:cs typeface="+mn-cs"/>
            </a:endParaRPr>
          </a:p>
        </p:txBody>
      </p:sp>
    </p:spTree>
    <p:extLst>
      <p:ext uri="{BB962C8B-B14F-4D97-AF65-F5344CB8AC3E}">
        <p14:creationId xmlns:p14="http://schemas.microsoft.com/office/powerpoint/2010/main" val="106497040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Road Map 6">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a:solidFill>
                <a:schemeClr val="bg1"/>
              </a:solidFill>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526564" y="1341392"/>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2</a:t>
            </a:r>
          </a:p>
        </p:txBody>
      </p:sp>
      <p:sp>
        <p:nvSpPr>
          <p:cNvPr id="14" name="TextBox 13"/>
          <p:cNvSpPr txBox="1"/>
          <p:nvPr userDrawn="1"/>
        </p:nvSpPr>
        <p:spPr bwMode="gray">
          <a:xfrm>
            <a:off x="760073" y="1919461"/>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3</a:t>
            </a:r>
          </a:p>
        </p:txBody>
      </p:sp>
      <p:sp>
        <p:nvSpPr>
          <p:cNvPr id="15" name="TextBox 14"/>
          <p:cNvSpPr txBox="1"/>
          <p:nvPr userDrawn="1"/>
        </p:nvSpPr>
        <p:spPr bwMode="gray">
          <a:xfrm>
            <a:off x="987319" y="2497530"/>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4</a:t>
            </a:r>
          </a:p>
        </p:txBody>
      </p:sp>
      <p:sp>
        <p:nvSpPr>
          <p:cNvPr id="16" name="TextBox 15"/>
          <p:cNvSpPr txBox="1"/>
          <p:nvPr userDrawn="1"/>
        </p:nvSpPr>
        <p:spPr bwMode="gray">
          <a:xfrm>
            <a:off x="1460598" y="3653668"/>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6</a:t>
            </a:r>
          </a:p>
        </p:txBody>
      </p:sp>
      <p:sp>
        <p:nvSpPr>
          <p:cNvPr id="17" name="TextBox 16"/>
          <p:cNvSpPr txBox="1"/>
          <p:nvPr userDrawn="1"/>
        </p:nvSpPr>
        <p:spPr bwMode="gray">
          <a:xfrm>
            <a:off x="1227091" y="3075599"/>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5</a:t>
            </a:r>
          </a:p>
        </p:txBody>
      </p:sp>
      <p:sp>
        <p:nvSpPr>
          <p:cNvPr id="18" name="TextBox 17"/>
          <p:cNvSpPr txBox="1"/>
          <p:nvPr userDrawn="1"/>
        </p:nvSpPr>
        <p:spPr bwMode="gray">
          <a:xfrm>
            <a:off x="293055" y="763323"/>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1</a:t>
            </a: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4" name="TextBox 23"/>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a:solidFill>
                  <a:schemeClr val="bg1"/>
                </a:solidFill>
                <a:latin typeface="Arial" pitchFamily="34" charset="0"/>
                <a:cs typeface="Arial" pitchFamily="34" charset="0"/>
              </a:rPr>
              <a:t>Road</a:t>
            </a:r>
            <a:r>
              <a:rPr lang="en-US" sz="1200" b="0" baseline="0" dirty="0">
                <a:solidFill>
                  <a:schemeClr val="bg1"/>
                </a:solidFill>
                <a:latin typeface="Arial" pitchFamily="34" charset="0"/>
                <a:cs typeface="Arial" pitchFamily="34" charset="0"/>
              </a:rPr>
              <a:t> Map</a:t>
            </a:r>
            <a:endParaRPr lang="en-US" sz="1200" b="0" dirty="0">
              <a:solidFill>
                <a:schemeClr val="bg1"/>
              </a:solidFill>
              <a:latin typeface="Arial" pitchFamily="34" charset="0"/>
              <a:cs typeface="Arial" pitchFamily="34" charset="0"/>
            </a:endParaRPr>
          </a:p>
        </p:txBody>
      </p:sp>
      <p:sp>
        <p:nvSpPr>
          <p:cNvPr id="35" name="Text Placeholder 5"/>
          <p:cNvSpPr>
            <a:spLocks noGrp="1"/>
          </p:cNvSpPr>
          <p:nvPr>
            <p:ph type="body" sz="quarter" idx="25" hasCustomPrompt="1"/>
          </p:nvPr>
        </p:nvSpPr>
        <p:spPr bwMode="gray">
          <a:xfrm>
            <a:off x="903718" y="932601"/>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36" name="Text Placeholder 4"/>
          <p:cNvSpPr>
            <a:spLocks noGrp="1"/>
          </p:cNvSpPr>
          <p:nvPr>
            <p:ph type="body" sz="quarter" idx="24" hasCustomPrompt="1"/>
          </p:nvPr>
        </p:nvSpPr>
        <p:spPr bwMode="gray">
          <a:xfrm>
            <a:off x="1155872" y="1479891"/>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Section Title – Arial 14pt Regular, White, Use Title Case</a:t>
            </a:r>
          </a:p>
        </p:txBody>
      </p:sp>
      <p:sp>
        <p:nvSpPr>
          <p:cNvPr id="39" name="Text Placeholder 10"/>
          <p:cNvSpPr>
            <a:spLocks noGrp="1"/>
          </p:cNvSpPr>
          <p:nvPr>
            <p:ph type="body" sz="quarter" idx="26" hasCustomPrompt="1"/>
          </p:nvPr>
        </p:nvSpPr>
        <p:spPr bwMode="gray">
          <a:xfrm>
            <a:off x="1375077" y="2088739"/>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a:t>Section Title – Arial 10pt Regular, Accent 1, Use Title Case</a:t>
            </a:r>
          </a:p>
        </p:txBody>
      </p:sp>
      <p:sp>
        <p:nvSpPr>
          <p:cNvPr id="40" name="Text Placeholder 2"/>
          <p:cNvSpPr>
            <a:spLocks noGrp="1"/>
          </p:cNvSpPr>
          <p:nvPr>
            <p:ph type="body" sz="quarter" idx="35" hasCustomPrompt="1"/>
          </p:nvPr>
        </p:nvSpPr>
        <p:spPr bwMode="gray">
          <a:xfrm>
            <a:off x="1606808" y="2666808"/>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41" name="Text Placeholder 7"/>
          <p:cNvSpPr>
            <a:spLocks noGrp="1"/>
          </p:cNvSpPr>
          <p:nvPr>
            <p:ph type="body" sz="quarter" idx="36" hasCustomPrompt="1"/>
          </p:nvPr>
        </p:nvSpPr>
        <p:spPr bwMode="gray">
          <a:xfrm>
            <a:off x="1814028" y="3244877"/>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6" name="Text Placeholder 5"/>
          <p:cNvSpPr>
            <a:spLocks noGrp="1"/>
          </p:cNvSpPr>
          <p:nvPr>
            <p:ph type="body" sz="quarter" idx="37" hasCustomPrompt="1"/>
          </p:nvPr>
        </p:nvSpPr>
        <p:spPr bwMode="gray">
          <a:xfrm>
            <a:off x="2046275" y="3822946"/>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22" name="TextBox 21"/>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a:t>
            </a:r>
            <a:r>
              <a:rPr kumimoji="0" lang="en-US" sz="500" b="0" i="0" u="none" strike="noStrike" kern="1200" cap="none" spc="0" normalizeH="0" baseline="0" noProof="0" dirty="0">
                <a:ln>
                  <a:noFill/>
                </a:ln>
                <a:solidFill>
                  <a:schemeClr val="accent1"/>
                </a:solidFill>
                <a:effectLst/>
                <a:uLnTx/>
                <a:uFillTx/>
                <a:latin typeface="+mn-lt"/>
                <a:ea typeface="+mn-ea"/>
                <a:cs typeface="+mn-cs"/>
              </a:rPr>
              <a:t>2015 The Advisory Board Company • </a:t>
            </a:r>
            <a:r>
              <a:rPr kumimoji="0" lang="en-US" sz="500" b="1" i="0" u="none" strike="noStrike" kern="1200" cap="none" spc="0" normalizeH="0" baseline="0" noProof="0" dirty="0">
                <a:ln>
                  <a:noFill/>
                </a:ln>
                <a:solidFill>
                  <a:schemeClr val="accent1"/>
                </a:solidFill>
                <a:effectLst/>
                <a:uLnTx/>
                <a:uFillTx/>
                <a:latin typeface="+mn-lt"/>
                <a:ea typeface="+mn-ea"/>
                <a:cs typeface="+mn-cs"/>
              </a:rPr>
              <a:t>advisory.com</a:t>
            </a:r>
            <a:endParaRPr kumimoji="0" lang="en-US" sz="500" b="0" i="0" u="none" strike="noStrike" kern="1200" cap="none" spc="0" normalizeH="0" baseline="0" noProof="0" dirty="0">
              <a:ln>
                <a:noFill/>
              </a:ln>
              <a:solidFill>
                <a:schemeClr val="accent1"/>
              </a:solidFill>
              <a:effectLst/>
              <a:uLnTx/>
              <a:uFillTx/>
              <a:latin typeface="+mn-lt"/>
              <a:ea typeface="+mn-ea"/>
              <a:cs typeface="+mn-cs"/>
            </a:endParaRPr>
          </a:p>
        </p:txBody>
      </p:sp>
    </p:spTree>
    <p:extLst>
      <p:ext uri="{BB962C8B-B14F-4D97-AF65-F5344CB8AC3E}">
        <p14:creationId xmlns:p14="http://schemas.microsoft.com/office/powerpoint/2010/main" val="301667799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Road Map 7">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a:solidFill>
                <a:schemeClr val="bg1"/>
              </a:solidFill>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480339" y="1245047"/>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2</a:t>
            </a:r>
          </a:p>
        </p:txBody>
      </p:sp>
      <p:sp>
        <p:nvSpPr>
          <p:cNvPr id="14" name="TextBox 13"/>
          <p:cNvSpPr txBox="1"/>
          <p:nvPr userDrawn="1"/>
        </p:nvSpPr>
        <p:spPr bwMode="gray">
          <a:xfrm>
            <a:off x="686412" y="1726771"/>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3</a:t>
            </a:r>
          </a:p>
        </p:txBody>
      </p:sp>
      <p:sp>
        <p:nvSpPr>
          <p:cNvPr id="15" name="TextBox 14"/>
          <p:cNvSpPr txBox="1"/>
          <p:nvPr userDrawn="1"/>
        </p:nvSpPr>
        <p:spPr bwMode="gray">
          <a:xfrm>
            <a:off x="873696" y="2208495"/>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4</a:t>
            </a:r>
          </a:p>
        </p:txBody>
      </p:sp>
      <p:sp>
        <p:nvSpPr>
          <p:cNvPr id="16" name="TextBox 15"/>
          <p:cNvSpPr txBox="1"/>
          <p:nvPr userDrawn="1"/>
        </p:nvSpPr>
        <p:spPr bwMode="gray">
          <a:xfrm>
            <a:off x="1460598" y="3653668"/>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7</a:t>
            </a:r>
          </a:p>
        </p:txBody>
      </p:sp>
      <p:sp>
        <p:nvSpPr>
          <p:cNvPr id="17" name="TextBox 16"/>
          <p:cNvSpPr txBox="1"/>
          <p:nvPr userDrawn="1"/>
        </p:nvSpPr>
        <p:spPr bwMode="gray">
          <a:xfrm>
            <a:off x="1073506" y="2690219"/>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5</a:t>
            </a:r>
          </a:p>
        </p:txBody>
      </p:sp>
      <p:sp>
        <p:nvSpPr>
          <p:cNvPr id="18" name="TextBox 17"/>
          <p:cNvSpPr txBox="1"/>
          <p:nvPr userDrawn="1"/>
        </p:nvSpPr>
        <p:spPr bwMode="gray">
          <a:xfrm>
            <a:off x="293055" y="763323"/>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1</a:t>
            </a:r>
          </a:p>
        </p:txBody>
      </p:sp>
      <p:sp>
        <p:nvSpPr>
          <p:cNvPr id="23" name="TextBox 22"/>
          <p:cNvSpPr txBox="1"/>
          <p:nvPr userDrawn="1"/>
        </p:nvSpPr>
        <p:spPr bwMode="gray">
          <a:xfrm>
            <a:off x="1267053" y="3171943"/>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6</a:t>
            </a: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6" name="TextBox 25"/>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a:solidFill>
                  <a:schemeClr val="bg1"/>
                </a:solidFill>
                <a:latin typeface="Arial" pitchFamily="34" charset="0"/>
                <a:cs typeface="Arial" pitchFamily="34" charset="0"/>
              </a:rPr>
              <a:t>Road</a:t>
            </a:r>
            <a:r>
              <a:rPr lang="en-US" sz="1200" b="0" baseline="0" dirty="0">
                <a:solidFill>
                  <a:schemeClr val="bg1"/>
                </a:solidFill>
                <a:latin typeface="Arial" pitchFamily="34" charset="0"/>
                <a:cs typeface="Arial" pitchFamily="34" charset="0"/>
              </a:rPr>
              <a:t> Map</a:t>
            </a:r>
            <a:endParaRPr lang="en-US" sz="1200" b="0" dirty="0">
              <a:solidFill>
                <a:schemeClr val="bg1"/>
              </a:solidFill>
              <a:latin typeface="Arial" pitchFamily="34" charset="0"/>
              <a:cs typeface="Arial" pitchFamily="34" charset="0"/>
            </a:endParaRPr>
          </a:p>
        </p:txBody>
      </p:sp>
      <p:sp>
        <p:nvSpPr>
          <p:cNvPr id="47" name="Text Placeholder 5"/>
          <p:cNvSpPr>
            <a:spLocks noGrp="1"/>
          </p:cNvSpPr>
          <p:nvPr>
            <p:ph type="body" sz="quarter" idx="25" hasCustomPrompt="1"/>
          </p:nvPr>
        </p:nvSpPr>
        <p:spPr bwMode="gray">
          <a:xfrm>
            <a:off x="887620" y="932600"/>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48" name="Text Placeholder 4"/>
          <p:cNvSpPr>
            <a:spLocks noGrp="1"/>
          </p:cNvSpPr>
          <p:nvPr>
            <p:ph type="body" sz="quarter" idx="24" hasCustomPrompt="1"/>
          </p:nvPr>
        </p:nvSpPr>
        <p:spPr bwMode="gray">
          <a:xfrm>
            <a:off x="1080729" y="1383546"/>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Section Title – Arial 14pt Regular, White, Use Title Case</a:t>
            </a:r>
          </a:p>
        </p:txBody>
      </p:sp>
      <p:sp>
        <p:nvSpPr>
          <p:cNvPr id="49" name="Text Placeholder 10"/>
          <p:cNvSpPr>
            <a:spLocks noGrp="1"/>
          </p:cNvSpPr>
          <p:nvPr>
            <p:ph type="body" sz="quarter" idx="26" hasCustomPrompt="1"/>
          </p:nvPr>
        </p:nvSpPr>
        <p:spPr bwMode="gray">
          <a:xfrm>
            <a:off x="1273838" y="1896048"/>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a:t>Section Title – Arial 10pt Regular, Accent 1, Use Title Case</a:t>
            </a:r>
          </a:p>
        </p:txBody>
      </p:sp>
      <p:sp>
        <p:nvSpPr>
          <p:cNvPr id="50" name="Text Placeholder 2"/>
          <p:cNvSpPr>
            <a:spLocks noGrp="1"/>
          </p:cNvSpPr>
          <p:nvPr>
            <p:ph type="body" sz="quarter" idx="37" hasCustomPrompt="1"/>
          </p:nvPr>
        </p:nvSpPr>
        <p:spPr bwMode="gray">
          <a:xfrm>
            <a:off x="1466947" y="2377773"/>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51" name="Text Placeholder 7"/>
          <p:cNvSpPr>
            <a:spLocks noGrp="1"/>
          </p:cNvSpPr>
          <p:nvPr>
            <p:ph type="body" sz="quarter" idx="38" hasCustomPrompt="1"/>
          </p:nvPr>
        </p:nvSpPr>
        <p:spPr bwMode="gray">
          <a:xfrm>
            <a:off x="1660056" y="2859496"/>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52" name="Text Placeholder 5"/>
          <p:cNvSpPr>
            <a:spLocks noGrp="1"/>
          </p:cNvSpPr>
          <p:nvPr>
            <p:ph type="body" sz="quarter" idx="39" hasCustomPrompt="1"/>
          </p:nvPr>
        </p:nvSpPr>
        <p:spPr bwMode="gray">
          <a:xfrm>
            <a:off x="1853165" y="3341221"/>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6" name="Text Placeholder 5"/>
          <p:cNvSpPr>
            <a:spLocks noGrp="1"/>
          </p:cNvSpPr>
          <p:nvPr>
            <p:ph type="body" sz="quarter" idx="40" hasCustomPrompt="1"/>
          </p:nvPr>
        </p:nvSpPr>
        <p:spPr bwMode="gray">
          <a:xfrm>
            <a:off x="2046275" y="3822945"/>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24" name="TextBox 23"/>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a:t>
            </a:r>
            <a:r>
              <a:rPr kumimoji="0" lang="en-US" sz="500" b="0" i="0" u="none" strike="noStrike" kern="1200" cap="none" spc="0" normalizeH="0" baseline="0" noProof="0" dirty="0">
                <a:ln>
                  <a:noFill/>
                </a:ln>
                <a:solidFill>
                  <a:schemeClr val="accent1"/>
                </a:solidFill>
                <a:effectLst/>
                <a:uLnTx/>
                <a:uFillTx/>
                <a:latin typeface="+mn-lt"/>
                <a:ea typeface="+mn-ea"/>
                <a:cs typeface="+mn-cs"/>
              </a:rPr>
              <a:t>2015 The Advisory Board Company • </a:t>
            </a:r>
            <a:r>
              <a:rPr kumimoji="0" lang="en-US" sz="500" b="1" i="0" u="none" strike="noStrike" kern="1200" cap="none" spc="0" normalizeH="0" baseline="0" noProof="0" dirty="0">
                <a:ln>
                  <a:noFill/>
                </a:ln>
                <a:solidFill>
                  <a:schemeClr val="accent1"/>
                </a:solidFill>
                <a:effectLst/>
                <a:uLnTx/>
                <a:uFillTx/>
                <a:latin typeface="+mn-lt"/>
                <a:ea typeface="+mn-ea"/>
                <a:cs typeface="+mn-cs"/>
              </a:rPr>
              <a:t>advisory.com</a:t>
            </a:r>
            <a:endParaRPr kumimoji="0" lang="en-US" sz="500" b="0" i="0" u="none" strike="noStrike" kern="1200" cap="none" spc="0" normalizeH="0" baseline="0" noProof="0" dirty="0">
              <a:ln>
                <a:noFill/>
              </a:ln>
              <a:solidFill>
                <a:schemeClr val="accent1"/>
              </a:solidFill>
              <a:effectLst/>
              <a:uLnTx/>
              <a:uFillTx/>
              <a:latin typeface="+mn-lt"/>
              <a:ea typeface="+mn-ea"/>
              <a:cs typeface="+mn-cs"/>
            </a:endParaRPr>
          </a:p>
        </p:txBody>
      </p:sp>
    </p:spTree>
    <p:extLst>
      <p:ext uri="{BB962C8B-B14F-4D97-AF65-F5344CB8AC3E}">
        <p14:creationId xmlns:p14="http://schemas.microsoft.com/office/powerpoint/2010/main" val="42123444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Road Map 8">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a:solidFill>
                <a:schemeClr val="bg1"/>
              </a:solidFill>
            </a:endParaRPr>
          </a:p>
        </p:txBody>
      </p:sp>
      <p:sp>
        <p:nvSpPr>
          <p:cNvPr id="25" name="TextBox 24"/>
          <p:cNvSpPr txBox="1"/>
          <p:nvPr userDrawn="1"/>
        </p:nvSpPr>
        <p:spPr bwMode="gray">
          <a:xfrm>
            <a:off x="1304319" y="3240759"/>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7</a:t>
            </a: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461414" y="1176229"/>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2</a:t>
            </a:r>
          </a:p>
        </p:txBody>
      </p:sp>
      <p:sp>
        <p:nvSpPr>
          <p:cNvPr id="15" name="TextBox 14"/>
          <p:cNvSpPr txBox="1"/>
          <p:nvPr userDrawn="1"/>
        </p:nvSpPr>
        <p:spPr bwMode="gray">
          <a:xfrm>
            <a:off x="786050" y="2002041"/>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4</a:t>
            </a:r>
          </a:p>
        </p:txBody>
      </p:sp>
      <p:sp>
        <p:nvSpPr>
          <p:cNvPr id="16" name="TextBox 15"/>
          <p:cNvSpPr txBox="1"/>
          <p:nvPr userDrawn="1"/>
        </p:nvSpPr>
        <p:spPr bwMode="gray">
          <a:xfrm>
            <a:off x="1472902" y="3653668"/>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8</a:t>
            </a:r>
          </a:p>
        </p:txBody>
      </p:sp>
      <p:sp>
        <p:nvSpPr>
          <p:cNvPr id="17" name="TextBox 16"/>
          <p:cNvSpPr txBox="1"/>
          <p:nvPr userDrawn="1"/>
        </p:nvSpPr>
        <p:spPr bwMode="gray">
          <a:xfrm>
            <a:off x="967157" y="2414947"/>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5</a:t>
            </a:r>
          </a:p>
        </p:txBody>
      </p:sp>
      <p:sp>
        <p:nvSpPr>
          <p:cNvPr id="18" name="TextBox 17"/>
          <p:cNvSpPr txBox="1"/>
          <p:nvPr userDrawn="1"/>
        </p:nvSpPr>
        <p:spPr bwMode="gray">
          <a:xfrm>
            <a:off x="292833" y="763323"/>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1</a:t>
            </a:r>
          </a:p>
        </p:txBody>
      </p:sp>
      <p:grpSp>
        <p:nvGrpSpPr>
          <p:cNvPr id="2" name="Group 1"/>
          <p:cNvGrpSpPr/>
          <p:nvPr userDrawn="1"/>
        </p:nvGrpSpPr>
        <p:grpSpPr bwMode="gray">
          <a:xfrm>
            <a:off x="629995" y="1589135"/>
            <a:ext cx="274320" cy="492443"/>
            <a:chOff x="842273" y="1726771"/>
            <a:chExt cx="274320" cy="492443"/>
          </a:xfrm>
        </p:grpSpPr>
        <p:sp>
          <p:nvSpPr>
            <p:cNvPr id="14" name="TextBox 13"/>
            <p:cNvSpPr txBox="1"/>
            <p:nvPr userDrawn="1"/>
          </p:nvSpPr>
          <p:spPr bwMode="gray">
            <a:xfrm>
              <a:off x="842273" y="1726771"/>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3</a:t>
              </a:r>
            </a:p>
          </p:txBody>
        </p:sp>
        <p:sp>
          <p:nvSpPr>
            <p:cNvPr id="28" name="Rectangle 27"/>
            <p:cNvSpPr/>
            <p:nvPr userDrawn="1"/>
          </p:nvSpPr>
          <p:spPr bwMode="gray">
            <a:xfrm rot="20240294">
              <a:off x="1002510" y="1948341"/>
              <a:ext cx="18288" cy="49301"/>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500"/>
                </a:spcBef>
              </a:pPr>
              <a:endParaRPr lang="en-US" sz="1000" dirty="0" err="1">
                <a:solidFill>
                  <a:schemeClr val="bg1"/>
                </a:solidFill>
              </a:endParaRPr>
            </a:p>
          </p:txBody>
        </p:sp>
      </p:grpSp>
      <p:sp>
        <p:nvSpPr>
          <p:cNvPr id="23" name="TextBox 22"/>
          <p:cNvSpPr txBox="1"/>
          <p:nvPr userDrawn="1"/>
        </p:nvSpPr>
        <p:spPr bwMode="gray">
          <a:xfrm>
            <a:off x="1135738" y="2827853"/>
            <a:ext cx="274320" cy="492443"/>
          </a:xfrm>
          <a:prstGeom prst="rect">
            <a:avLst/>
          </a:prstGeom>
          <a:noFill/>
          <a:ln w="12700">
            <a:noFill/>
          </a:ln>
        </p:spPr>
        <p:txBody>
          <a:bodyPr wrap="square" lIns="0" tIns="0" rIns="0" bIns="0" rtlCol="0" anchor="ctr">
            <a:spAutoFit/>
          </a:bodyPr>
          <a:lstStyle/>
          <a:p>
            <a:pPr>
              <a:spcBef>
                <a:spcPts val="500"/>
              </a:spcBef>
            </a:pPr>
            <a:r>
              <a:rPr lang="en-US" sz="3200" dirty="0">
                <a:ln w="9525">
                  <a:noFill/>
                </a:ln>
                <a:solidFill>
                  <a:schemeClr val="bg1"/>
                </a:solidFill>
              </a:rPr>
              <a:t>6</a:t>
            </a: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3" name="TextBox 32"/>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a:solidFill>
                  <a:schemeClr val="bg1"/>
                </a:solidFill>
                <a:latin typeface="Arial" pitchFamily="34" charset="0"/>
                <a:cs typeface="Arial" pitchFamily="34" charset="0"/>
              </a:rPr>
              <a:t>Road</a:t>
            </a:r>
            <a:r>
              <a:rPr lang="en-US" sz="1200" b="0" baseline="0" dirty="0">
                <a:solidFill>
                  <a:schemeClr val="bg1"/>
                </a:solidFill>
                <a:latin typeface="Arial" pitchFamily="34" charset="0"/>
                <a:cs typeface="Arial" pitchFamily="34" charset="0"/>
              </a:rPr>
              <a:t> Map</a:t>
            </a:r>
            <a:endParaRPr lang="en-US" sz="1200" b="0" dirty="0">
              <a:solidFill>
                <a:schemeClr val="bg1"/>
              </a:solidFill>
              <a:latin typeface="Arial" pitchFamily="34" charset="0"/>
              <a:cs typeface="Arial" pitchFamily="34" charset="0"/>
            </a:endParaRPr>
          </a:p>
        </p:txBody>
      </p:sp>
      <p:sp>
        <p:nvSpPr>
          <p:cNvPr id="48" name="Text Placeholder 5"/>
          <p:cNvSpPr>
            <a:spLocks noGrp="1"/>
          </p:cNvSpPr>
          <p:nvPr>
            <p:ph type="body" sz="quarter" idx="25" hasCustomPrompt="1"/>
          </p:nvPr>
        </p:nvSpPr>
        <p:spPr bwMode="gray">
          <a:xfrm>
            <a:off x="887620" y="932600"/>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49" name="Text Placeholder 4"/>
          <p:cNvSpPr>
            <a:spLocks noGrp="1"/>
          </p:cNvSpPr>
          <p:nvPr>
            <p:ph type="body" sz="quarter" idx="24" hasCustomPrompt="1"/>
          </p:nvPr>
        </p:nvSpPr>
        <p:spPr bwMode="gray">
          <a:xfrm>
            <a:off x="1053142" y="1314728"/>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Section Title – Arial 14pt Regular, White, Use Title Case</a:t>
            </a:r>
          </a:p>
        </p:txBody>
      </p:sp>
      <p:sp>
        <p:nvSpPr>
          <p:cNvPr id="50" name="Text Placeholder 10"/>
          <p:cNvSpPr>
            <a:spLocks noGrp="1"/>
          </p:cNvSpPr>
          <p:nvPr>
            <p:ph type="body" sz="quarter" idx="26" hasCustomPrompt="1"/>
          </p:nvPr>
        </p:nvSpPr>
        <p:spPr bwMode="gray">
          <a:xfrm>
            <a:off x="1218664" y="1758412"/>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a:t>Section Title – Arial 10pt Regular, Accent 1, Use Title Case</a:t>
            </a:r>
          </a:p>
        </p:txBody>
      </p:sp>
      <p:sp>
        <p:nvSpPr>
          <p:cNvPr id="51" name="Text Placeholder 2"/>
          <p:cNvSpPr>
            <a:spLocks noGrp="1"/>
          </p:cNvSpPr>
          <p:nvPr>
            <p:ph type="body" sz="quarter" idx="40" hasCustomPrompt="1"/>
          </p:nvPr>
        </p:nvSpPr>
        <p:spPr bwMode="gray">
          <a:xfrm>
            <a:off x="1384186" y="2171318"/>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52" name="Text Placeholder 7"/>
          <p:cNvSpPr>
            <a:spLocks noGrp="1"/>
          </p:cNvSpPr>
          <p:nvPr>
            <p:ph type="body" sz="quarter" idx="41" hasCustomPrompt="1"/>
          </p:nvPr>
        </p:nvSpPr>
        <p:spPr bwMode="gray">
          <a:xfrm>
            <a:off x="1549708" y="2584224"/>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53" name="Text Placeholder 5"/>
          <p:cNvSpPr>
            <a:spLocks noGrp="1"/>
          </p:cNvSpPr>
          <p:nvPr>
            <p:ph type="body" sz="quarter" idx="42" hasCustomPrompt="1"/>
          </p:nvPr>
        </p:nvSpPr>
        <p:spPr bwMode="gray">
          <a:xfrm>
            <a:off x="1715230" y="2997130"/>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54" name="Text Placeholder 5"/>
          <p:cNvSpPr>
            <a:spLocks noGrp="1"/>
          </p:cNvSpPr>
          <p:nvPr>
            <p:ph type="body" sz="quarter" idx="43" hasCustomPrompt="1"/>
          </p:nvPr>
        </p:nvSpPr>
        <p:spPr bwMode="gray">
          <a:xfrm>
            <a:off x="1880752" y="3410036"/>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7" name="Text Placeholder 6"/>
          <p:cNvSpPr>
            <a:spLocks noGrp="1"/>
          </p:cNvSpPr>
          <p:nvPr>
            <p:ph type="body" sz="quarter" idx="44" hasCustomPrompt="1"/>
          </p:nvPr>
        </p:nvSpPr>
        <p:spPr bwMode="gray">
          <a:xfrm>
            <a:off x="2046275" y="3822945"/>
            <a:ext cx="4114800" cy="153888"/>
          </a:xfrm>
          <a:prstGeom prst="rect">
            <a:avLst/>
          </a:prstGeom>
        </p:spPr>
        <p:txBody>
          <a:bodyPr lIns="0" tIns="0" rIns="0" bIns="0" anchor="ctr" anchorCtr="0">
            <a:spAutoFit/>
          </a:bodyPr>
          <a:lstStyle>
            <a:lvl1pPr marL="0" indent="0">
              <a:buNone/>
              <a:defRPr sz="1000">
                <a:solidFill>
                  <a:schemeClr val="accent1"/>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a:t>Section Title – Arial 10pt Regular, Accent 1, Use Title Case</a:t>
            </a:r>
          </a:p>
        </p:txBody>
      </p:sp>
      <p:sp>
        <p:nvSpPr>
          <p:cNvPr id="31" name="TextBox 30"/>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a:t>
            </a:r>
            <a:r>
              <a:rPr kumimoji="0" lang="en-US" sz="500" b="0" i="0" u="none" strike="noStrike" kern="1200" cap="none" spc="0" normalizeH="0" baseline="0" noProof="0" dirty="0">
                <a:ln>
                  <a:noFill/>
                </a:ln>
                <a:solidFill>
                  <a:schemeClr val="accent1"/>
                </a:solidFill>
                <a:effectLst/>
                <a:uLnTx/>
                <a:uFillTx/>
                <a:latin typeface="+mn-lt"/>
                <a:ea typeface="+mn-ea"/>
                <a:cs typeface="+mn-cs"/>
              </a:rPr>
              <a:t>2015 The Advisory Board Company • </a:t>
            </a:r>
            <a:r>
              <a:rPr kumimoji="0" lang="en-US" sz="500" b="1" i="0" u="none" strike="noStrike" kern="1200" cap="none" spc="0" normalizeH="0" baseline="0" noProof="0" dirty="0">
                <a:ln>
                  <a:noFill/>
                </a:ln>
                <a:solidFill>
                  <a:schemeClr val="accent1"/>
                </a:solidFill>
                <a:effectLst/>
                <a:uLnTx/>
                <a:uFillTx/>
                <a:latin typeface="+mn-lt"/>
                <a:ea typeface="+mn-ea"/>
                <a:cs typeface="+mn-cs"/>
              </a:rPr>
              <a:t>advisory.com</a:t>
            </a:r>
            <a:endParaRPr kumimoji="0" lang="en-US" sz="500" b="0" i="0" u="none" strike="noStrike" kern="1200" cap="none" spc="0" normalizeH="0" baseline="0" noProof="0" dirty="0">
              <a:ln>
                <a:noFill/>
              </a:ln>
              <a:solidFill>
                <a:schemeClr val="accent1"/>
              </a:solidFill>
              <a:effectLst/>
              <a:uLnTx/>
              <a:uFillTx/>
              <a:latin typeface="+mn-lt"/>
              <a:ea typeface="+mn-ea"/>
              <a:cs typeface="+mn-cs"/>
            </a:endParaRPr>
          </a:p>
        </p:txBody>
      </p:sp>
    </p:spTree>
    <p:extLst>
      <p:ext uri="{BB962C8B-B14F-4D97-AF65-F5344CB8AC3E}">
        <p14:creationId xmlns:p14="http://schemas.microsoft.com/office/powerpoint/2010/main" val="358628954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7" name="Rectangle 16"/>
          <p:cNvSpPr/>
          <p:nvPr/>
        </p:nvSpPr>
        <p:spPr bwMode="gray">
          <a:xfrm>
            <a:off x="0" y="597694"/>
            <a:ext cx="6400800" cy="976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8" name="Picture 17" descr="PPT_Onscreen_Banner.jpg"/>
          <p:cNvPicPr>
            <a:picLocks noChangeAspect="1"/>
          </p:cNvPicPr>
          <p:nvPr/>
        </p:nvPicPr>
        <p:blipFill>
          <a:blip r:embed="rId27" cstate="print"/>
          <a:stretch>
            <a:fillRect/>
          </a:stretch>
        </p:blipFill>
        <p:spPr bwMode="gray">
          <a:xfrm>
            <a:off x="0" y="0"/>
            <a:ext cx="6400800" cy="640080"/>
          </a:xfrm>
          <a:prstGeom prst="rect">
            <a:avLst/>
          </a:prstGeom>
        </p:spPr>
      </p:pic>
      <p:cxnSp>
        <p:nvCxnSpPr>
          <p:cNvPr id="19" name="Straight Connector 18"/>
          <p:cNvCxnSpPr/>
          <p:nvPr/>
        </p:nvCxnSpPr>
        <p:spPr bwMode="gray">
          <a:xfrm>
            <a:off x="0" y="666347"/>
            <a:ext cx="64008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a:t>
            </a:r>
            <a:r>
              <a:rPr kumimoji="0" lang="en-US" sz="500" b="0" i="0" u="none" strike="noStrike" kern="1200" cap="none" spc="0" normalizeH="0" baseline="0" noProof="0" dirty="0">
                <a:ln>
                  <a:noFill/>
                </a:ln>
                <a:solidFill>
                  <a:schemeClr val="tx1"/>
                </a:solidFill>
                <a:effectLst/>
                <a:uLnTx/>
                <a:uFillTx/>
                <a:latin typeface="+mn-lt"/>
                <a:ea typeface="+mn-ea"/>
                <a:cs typeface="+mn-cs"/>
              </a:rPr>
              <a:t>2015 The Advisory Board Company • </a:t>
            </a:r>
            <a:r>
              <a:rPr kumimoji="0" lang="en-US" sz="500" b="1" i="0" u="none" strike="noStrike" kern="1200" cap="none" spc="0" normalizeH="0" baseline="0" noProof="0" dirty="0">
                <a:ln>
                  <a:noFill/>
                </a:ln>
                <a:solidFill>
                  <a:schemeClr val="tx1"/>
                </a:solidFill>
                <a:effectLst/>
                <a:uLnTx/>
                <a:uFillTx/>
                <a:latin typeface="+mn-lt"/>
                <a:ea typeface="+mn-ea"/>
                <a:cs typeface="+mn-cs"/>
              </a:rPr>
              <a:t>advisory.com</a:t>
            </a:r>
            <a:endParaRPr kumimoji="0" lang="en-US" sz="500" b="0" i="0" u="none" strike="noStrike" kern="1200" cap="none" spc="0" normalizeH="0" baseline="0" noProof="0" dirty="0">
              <a:ln>
                <a:noFill/>
              </a:ln>
              <a:solidFill>
                <a:schemeClr val="tx1"/>
              </a:solidFill>
              <a:effectLst/>
              <a:uLnTx/>
              <a:uFillTx/>
              <a:latin typeface="+mn-lt"/>
              <a:ea typeface="+mn-ea"/>
              <a:cs typeface="+mn-cs"/>
            </a:endParaRPr>
          </a:p>
        </p:txBody>
      </p:sp>
      <p:sp>
        <p:nvSpPr>
          <p:cNvPr id="13" name="Slide Number Placeholder 2"/>
          <p:cNvSpPr txBox="1">
            <a:spLocks/>
          </p:cNvSpPr>
          <p:nvPr/>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6" name="Text Placeholder 1"/>
          <p:cNvSpPr>
            <a:spLocks noGrp="1"/>
          </p:cNvSpPr>
          <p:nvPr>
            <p:ph type="body" idx="1"/>
          </p:nvPr>
        </p:nvSpPr>
        <p:spPr bwMode="gray">
          <a:xfrm>
            <a:off x="2270871" y="1887339"/>
            <a:ext cx="1859059" cy="1025922"/>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60" r:id="rId1"/>
    <p:sldLayoutId id="2147483753" r:id="rId2"/>
    <p:sldLayoutId id="2147483761" r:id="rId3"/>
    <p:sldLayoutId id="2147483757" r:id="rId4"/>
    <p:sldLayoutId id="2147483756" r:id="rId5"/>
    <p:sldLayoutId id="2147483755" r:id="rId6"/>
    <p:sldLayoutId id="2147483754" r:id="rId7"/>
    <p:sldLayoutId id="2147483758" r:id="rId8"/>
    <p:sldLayoutId id="2147483759" r:id="rId9"/>
    <p:sldLayoutId id="2147483679" r:id="rId10"/>
    <p:sldLayoutId id="2147483649" r:id="rId11"/>
    <p:sldLayoutId id="2147483694" r:id="rId12"/>
    <p:sldLayoutId id="2147483752" r:id="rId13"/>
    <p:sldLayoutId id="2147483665" r:id="rId14"/>
    <p:sldLayoutId id="2147483742" r:id="rId15"/>
    <p:sldLayoutId id="2147483704" r:id="rId16"/>
    <p:sldLayoutId id="2147483727" r:id="rId17"/>
    <p:sldLayoutId id="2147483762" r:id="rId18"/>
    <p:sldLayoutId id="2147483745" r:id="rId19"/>
    <p:sldLayoutId id="2147483746" r:id="rId20"/>
    <p:sldLayoutId id="2147483747" r:id="rId21"/>
    <p:sldLayoutId id="2147483763" r:id="rId22"/>
    <p:sldLayoutId id="2147483748" r:id="rId23"/>
    <p:sldLayoutId id="2147483749" r:id="rId24"/>
    <p:sldLayoutId id="2147483750" r:id="rId25"/>
  </p:sldLayoutIdLst>
  <p:hf hdr="0" ftr="0" dt="0"/>
  <p:txStyles>
    <p:titleStyle>
      <a:lvl1pPr algn="l" defTabSz="640080" rtl="0" eaLnBrk="1" latinLnBrk="0" hangingPunct="1">
        <a:spcBef>
          <a:spcPct val="0"/>
        </a:spcBef>
        <a:buNone/>
        <a:defRPr sz="1800" b="1" kern="1200">
          <a:solidFill>
            <a:schemeClr val="bg1"/>
          </a:solidFill>
          <a:latin typeface="+mj-lt"/>
          <a:ea typeface="+mj-ea"/>
          <a:cs typeface="+mj-cs"/>
        </a:defRPr>
      </a:lvl1pPr>
    </p:titleStyle>
    <p:body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p:bodyStyle>
    <p:other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11.xml"/><Relationship Id="rId1" Type="http://schemas.openxmlformats.org/officeDocument/2006/relationships/slideLayout" Target="../slideLayouts/slideLayout11.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40.png"/><Relationship Id="rId2" Type="http://schemas.openxmlformats.org/officeDocument/2006/relationships/notesSlide" Target="../notesSlides/notesSlide13.xml"/><Relationship Id="rId1" Type="http://schemas.openxmlformats.org/officeDocument/2006/relationships/slideLayout" Target="../slideLayouts/slideLayout11.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1.xml"/><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notesSlide" Target="../notesSlides/notesSlide9.xml"/><Relationship Id="rId1" Type="http://schemas.openxmlformats.org/officeDocument/2006/relationships/slideLayout" Target="../slideLayouts/slideLayout11.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24.png"/><Relationship Id="rId10" Type="http://schemas.openxmlformats.org/officeDocument/2006/relationships/image" Target="../media/image29.png"/><Relationship Id="rId4" Type="http://schemas.openxmlformats.org/officeDocument/2006/relationships/image" Target="../media/image23.png"/><Relationship Id="rId9"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nvPr>
        </p:nvSpPr>
        <p:spPr bwMode="gray">
          <a:xfrm>
            <a:off x="1866845" y="396088"/>
            <a:ext cx="2170565" cy="184666"/>
          </a:xfrm>
        </p:spPr>
        <p:txBody>
          <a:bodyPr/>
          <a:lstStyle/>
          <a:p>
            <a:r>
              <a:rPr lang="en-US" dirty="0"/>
              <a:t>Post-Acute Care Collaborative</a:t>
            </a:r>
          </a:p>
        </p:txBody>
      </p:sp>
      <p:sp>
        <p:nvSpPr>
          <p:cNvPr id="10" name="Text Placeholder 9"/>
          <p:cNvSpPr>
            <a:spLocks noGrp="1"/>
          </p:cNvSpPr>
          <p:nvPr>
            <p:ph type="body" sz="quarter" idx="18"/>
          </p:nvPr>
        </p:nvSpPr>
        <p:spPr bwMode="gray">
          <a:xfrm>
            <a:off x="521743" y="1953544"/>
            <a:ext cx="3685738" cy="615553"/>
          </a:xfrm>
        </p:spPr>
        <p:txBody>
          <a:bodyPr/>
          <a:lstStyle/>
          <a:p>
            <a:r>
              <a:rPr lang="en-US" dirty="0"/>
              <a:t>Post-Acute Partnership Options for Health Systems</a:t>
            </a:r>
          </a:p>
        </p:txBody>
      </p:sp>
      <p:sp>
        <p:nvSpPr>
          <p:cNvPr id="11" name="Text Placeholder 10"/>
          <p:cNvSpPr>
            <a:spLocks noGrp="1"/>
          </p:cNvSpPr>
          <p:nvPr>
            <p:ph type="body" sz="quarter" idx="19"/>
          </p:nvPr>
        </p:nvSpPr>
        <p:spPr bwMode="gray">
          <a:xfrm>
            <a:off x="521743" y="2660226"/>
            <a:ext cx="3685032" cy="184666"/>
          </a:xfrm>
        </p:spPr>
        <p:txBody>
          <a:bodyPr/>
          <a:lstStyle/>
          <a:p>
            <a:r>
              <a:rPr lang="en-US" dirty="0"/>
              <a:t>Opportunity for Alignment in the Accountable Care Era</a:t>
            </a:r>
          </a:p>
        </p:txBody>
      </p:sp>
    </p:spTree>
    <p:extLst>
      <p:ext uri="{BB962C8B-B14F-4D97-AF65-F5344CB8AC3E}">
        <p14:creationId xmlns:p14="http://schemas.microsoft.com/office/powerpoint/2010/main" val="1638797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endParaRPr lang="en-US"/>
          </a:p>
        </p:txBody>
      </p:sp>
      <p:sp>
        <p:nvSpPr>
          <p:cNvPr id="3" name="Text Placeholder 2"/>
          <p:cNvSpPr>
            <a:spLocks noGrp="1"/>
          </p:cNvSpPr>
          <p:nvPr>
            <p:ph type="body" sz="quarter" idx="23"/>
          </p:nvPr>
        </p:nvSpPr>
        <p:spPr/>
        <p:txBody>
          <a:bodyPr/>
          <a:lstStyle/>
          <a:p>
            <a:endParaRPr lang="en-US"/>
          </a:p>
        </p:txBody>
      </p:sp>
      <p:sp>
        <p:nvSpPr>
          <p:cNvPr id="4" name="Text Placeholder 3"/>
          <p:cNvSpPr>
            <a:spLocks noGrp="1"/>
          </p:cNvSpPr>
          <p:nvPr>
            <p:ph type="body" sz="quarter" idx="24"/>
          </p:nvPr>
        </p:nvSpPr>
        <p:spPr/>
        <p:txBody>
          <a:bodyPr/>
          <a:lstStyle/>
          <a:p>
            <a:endParaRPr lang="en-US"/>
          </a:p>
        </p:txBody>
      </p:sp>
      <p:sp>
        <p:nvSpPr>
          <p:cNvPr id="5" name="Text Placeholder 4"/>
          <p:cNvSpPr>
            <a:spLocks noGrp="1"/>
          </p:cNvSpPr>
          <p:nvPr>
            <p:ph type="body" sz="quarter" idx="25"/>
          </p:nvPr>
        </p:nvSpPr>
        <p:spPr>
          <a:xfrm>
            <a:off x="320040" y="317903"/>
            <a:ext cx="5759450" cy="276999"/>
          </a:xfrm>
        </p:spPr>
        <p:txBody>
          <a:bodyPr/>
          <a:lstStyle/>
          <a:p>
            <a:r>
              <a:rPr lang="en-US" dirty="0"/>
              <a:t>Purchasing Transition Services for Chronic Disease</a:t>
            </a:r>
          </a:p>
        </p:txBody>
      </p:sp>
      <p:grpSp>
        <p:nvGrpSpPr>
          <p:cNvPr id="6" name="Group 5"/>
          <p:cNvGrpSpPr/>
          <p:nvPr/>
        </p:nvGrpSpPr>
        <p:grpSpPr>
          <a:xfrm>
            <a:off x="612648" y="1211580"/>
            <a:ext cx="5175504" cy="2026196"/>
            <a:chOff x="992124" y="1041559"/>
            <a:chExt cx="5175504" cy="2290482"/>
          </a:xfrm>
        </p:grpSpPr>
        <p:sp>
          <p:nvSpPr>
            <p:cNvPr id="7" name="TextBox 6"/>
            <p:cNvSpPr txBox="1"/>
            <p:nvPr/>
          </p:nvSpPr>
          <p:spPr bwMode="gray">
            <a:xfrm>
              <a:off x="992124" y="1041559"/>
              <a:ext cx="5175504" cy="2290482"/>
            </a:xfrm>
            <a:prstGeom prst="rect">
              <a:avLst/>
            </a:prstGeom>
            <a:solidFill>
              <a:schemeClr val="accent1"/>
            </a:solidFill>
            <a:ln w="6350">
              <a:solidFill>
                <a:schemeClr val="bg1"/>
              </a:solidFill>
            </a:ln>
          </p:spPr>
          <p:txBody>
            <a:bodyPr wrap="square" lIns="182880" tIns="274320" rIns="182880" bIns="91440" rtlCol="0">
              <a:spAutoFit/>
            </a:bodyPr>
            <a:lstStyle/>
            <a:p>
              <a:r>
                <a:rPr lang="en-US" sz="1100" b="1" dirty="0"/>
                <a:t>Case in Brief: Greater Baltimore Medical Center </a:t>
              </a:r>
            </a:p>
            <a:p>
              <a:pPr marL="118872" indent="-118872">
                <a:spcBef>
                  <a:spcPts val="500"/>
                </a:spcBef>
                <a:buFont typeface="Arial" pitchFamily="34" charset="0"/>
                <a:buChar char="•"/>
              </a:pPr>
              <a:r>
                <a:rPr lang="en-US" sz="1000" dirty="0"/>
                <a:t>Not-for-profit, 280 bed acute and sub-acute hospital located in Baltimore, Maryland</a:t>
              </a:r>
            </a:p>
            <a:p>
              <a:pPr marL="118872" indent="-118872">
                <a:spcBef>
                  <a:spcPts val="500"/>
                </a:spcBef>
                <a:buFont typeface="Arial" pitchFamily="34" charset="0"/>
                <a:buChar char="•"/>
              </a:pPr>
              <a:r>
                <a:rPr lang="en-US" sz="1000" dirty="0"/>
                <a:t>Contracts with preferred home health provider, Johns Hopkins Home Care Group, to provide transition guides for COPD</a:t>
              </a:r>
              <a:r>
                <a:rPr lang="en-US" sz="1000" baseline="30000" dirty="0"/>
                <a:t>1</a:t>
              </a:r>
              <a:r>
                <a:rPr lang="en-US" sz="1000" dirty="0"/>
                <a:t>, CHF</a:t>
              </a:r>
              <a:r>
                <a:rPr lang="en-US" sz="1000" baseline="30000" dirty="0"/>
                <a:t>2</a:t>
              </a:r>
              <a:r>
                <a:rPr lang="en-US" sz="1000" dirty="0"/>
                <a:t> patients</a:t>
              </a:r>
            </a:p>
            <a:p>
              <a:pPr marL="118872" indent="-118872">
                <a:spcBef>
                  <a:spcPts val="500"/>
                </a:spcBef>
                <a:buFont typeface="Arial" pitchFamily="34" charset="0"/>
                <a:buChar char="•"/>
              </a:pPr>
              <a:r>
                <a:rPr lang="en-US" sz="1000" dirty="0"/>
                <a:t>Transition guides responsible for disease-specific population coordinate, provide transitional care to skilled nursing, home health, home without post-acute</a:t>
              </a:r>
            </a:p>
            <a:p>
              <a:pPr marL="118872" indent="-118872">
                <a:spcBef>
                  <a:spcPts val="500"/>
                </a:spcBef>
                <a:buFont typeface="Arial" pitchFamily="34" charset="0"/>
                <a:buChar char="•"/>
              </a:pPr>
              <a:r>
                <a:rPr lang="en-US" sz="1000" dirty="0"/>
                <a:t>Program reduced readmissions for GBMC and solidified Johns Hopkins Home Care Group’s preferred partnership through performance recognition, increased presence in discharge transition process</a:t>
              </a:r>
            </a:p>
          </p:txBody>
        </p:sp>
        <p:sp>
          <p:nvSpPr>
            <p:cNvPr id="8" name="Freeform 7"/>
            <p:cNvSpPr/>
            <p:nvPr/>
          </p:nvSpPr>
          <p:spPr bwMode="gray">
            <a:xfrm flipH="1">
              <a:off x="992124" y="1046993"/>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9" name="Plus 8"/>
            <p:cNvSpPr/>
            <p:nvPr/>
          </p:nvSpPr>
          <p:spPr bwMode="gray">
            <a:xfrm>
              <a:off x="1014626" y="1064889"/>
              <a:ext cx="182880" cy="182880"/>
            </a:xfrm>
            <a:prstGeom prst="mathPlus">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1463675"/>
              <a:endParaRPr lang="en-US" sz="1000" dirty="0">
                <a:solidFill>
                  <a:schemeClr val="bg2"/>
                </a:solidFill>
                <a:latin typeface="+mj-lt"/>
              </a:endParaRPr>
            </a:p>
          </p:txBody>
        </p:sp>
      </p:grpSp>
    </p:spTree>
    <p:extLst>
      <p:ext uri="{BB962C8B-B14F-4D97-AF65-F5344CB8AC3E}">
        <p14:creationId xmlns:p14="http://schemas.microsoft.com/office/powerpoint/2010/main" val="4250535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2"/>
          </p:nvPr>
        </p:nvSpPr>
        <p:spPr/>
        <p:txBody>
          <a:bodyPr/>
          <a:lstStyle/>
          <a:p>
            <a:endParaRPr lang="en-US"/>
          </a:p>
        </p:txBody>
      </p:sp>
      <p:sp>
        <p:nvSpPr>
          <p:cNvPr id="4" name="Text Placeholder 3"/>
          <p:cNvSpPr>
            <a:spLocks noGrp="1"/>
          </p:cNvSpPr>
          <p:nvPr>
            <p:ph type="body" sz="quarter" idx="23"/>
          </p:nvPr>
        </p:nvSpPr>
        <p:spPr>
          <a:xfrm>
            <a:off x="2923954" y="3772626"/>
            <a:ext cx="3476846" cy="1027974"/>
          </a:xfrm>
        </p:spPr>
        <p:txBody>
          <a:bodyPr/>
          <a:lstStyle/>
          <a:p>
            <a:r>
              <a:rPr lang="en-US" dirty="0"/>
              <a:t>Source: PR Newswire, “Hospice of Michigan Announces Decreased Patient Costs from Innovative Home Care Program”, 2012, available at:  www.prnewswire.com/news-releases/hospice-of-michigan-announces-decreased-patient-costs-from-innovative-home-care-program-142445925.html; Modern Healthcare, “Post-Acute Partners”, 2012, available at: www.modernhealthcare.com/article/20120825/MAGAZINE/308259961#; Crain’s Detroit Business, “Health Care Heroes 2013: Dottie </a:t>
            </a:r>
            <a:r>
              <a:rPr lang="en-US" dirty="0" err="1"/>
              <a:t>Duermo</a:t>
            </a:r>
            <a:r>
              <a:rPr lang="en-US" dirty="0"/>
              <a:t>,” 2013, available at: www.crainsdetroit.com/article/20130811/AWARDS05/308119996/dottie-deremo; Remington Report, “Leadership Roundtable: ACOs And Post-Acute Provider Partnerships – Insights and Innovations” 2013; Post-Acute Care Collaborative interviews and analysis.</a:t>
            </a:r>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25"/>
          </p:nvPr>
        </p:nvSpPr>
        <p:spPr/>
        <p:txBody>
          <a:bodyPr/>
          <a:lstStyle/>
          <a:p>
            <a:r>
              <a:rPr lang="en-US" dirty="0"/>
              <a:t>Delegating Risk for High-Cost Populations</a:t>
            </a:r>
          </a:p>
        </p:txBody>
      </p:sp>
      <p:cxnSp>
        <p:nvCxnSpPr>
          <p:cNvPr id="45" name="Straight Connector 44"/>
          <p:cNvCxnSpPr/>
          <p:nvPr/>
        </p:nvCxnSpPr>
        <p:spPr bwMode="auto">
          <a:xfrm flipV="1">
            <a:off x="1953912" y="1933202"/>
            <a:ext cx="231764" cy="216772"/>
          </a:xfrm>
          <a:prstGeom prst="line">
            <a:avLst/>
          </a:prstGeom>
          <a:solidFill>
            <a:schemeClr val="accent1"/>
          </a:solidFill>
          <a:ln w="12700" cap="flat" cmpd="sng" algn="ctr">
            <a:solidFill>
              <a:schemeClr val="accent3"/>
            </a:solidFill>
            <a:prstDash val="dash"/>
            <a:round/>
            <a:headEnd type="none" w="med" len="med"/>
            <a:tailEnd type="none"/>
          </a:ln>
          <a:effectLst/>
        </p:spPr>
      </p:cxnSp>
      <p:cxnSp>
        <p:nvCxnSpPr>
          <p:cNvPr id="46" name="Straight Connector 45"/>
          <p:cNvCxnSpPr/>
          <p:nvPr/>
        </p:nvCxnSpPr>
        <p:spPr bwMode="auto">
          <a:xfrm>
            <a:off x="1941510" y="2375273"/>
            <a:ext cx="244166" cy="200672"/>
          </a:xfrm>
          <a:prstGeom prst="line">
            <a:avLst/>
          </a:prstGeom>
          <a:solidFill>
            <a:schemeClr val="accent1"/>
          </a:solidFill>
          <a:ln w="12700" cap="flat" cmpd="sng" algn="ctr">
            <a:solidFill>
              <a:schemeClr val="accent3"/>
            </a:solidFill>
            <a:prstDash val="dash"/>
            <a:round/>
            <a:headEnd type="none" w="med" len="med"/>
            <a:tailEnd type="none"/>
          </a:ln>
          <a:effectLst/>
        </p:spPr>
      </p:cxnSp>
      <p:sp>
        <p:nvSpPr>
          <p:cNvPr id="47" name="Rectangle 46"/>
          <p:cNvSpPr/>
          <p:nvPr/>
        </p:nvSpPr>
        <p:spPr>
          <a:xfrm>
            <a:off x="241420" y="2034121"/>
            <a:ext cx="1712492" cy="452121"/>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 Placeholder 7"/>
          <p:cNvSpPr txBox="1">
            <a:spLocks/>
          </p:cNvSpPr>
          <p:nvPr/>
        </p:nvSpPr>
        <p:spPr bwMode="gray">
          <a:xfrm>
            <a:off x="315581" y="882016"/>
            <a:ext cx="4635185" cy="196977"/>
          </a:xfrm>
          <a:prstGeom prst="rect">
            <a:avLst/>
          </a:prstGeom>
        </p:spPr>
        <p:txBody>
          <a:bodyPr vert="horz" wrap="square" lIns="0" tIns="0" rIns="45720" bIns="27432"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sz="1100" b="1" dirty="0"/>
              <a:t>Michigan Pioneer ACO’s Advanced Illness Care Services</a:t>
            </a:r>
          </a:p>
        </p:txBody>
      </p:sp>
      <p:sp>
        <p:nvSpPr>
          <p:cNvPr id="49" name="Text Placeholder 7"/>
          <p:cNvSpPr txBox="1">
            <a:spLocks/>
          </p:cNvSpPr>
          <p:nvPr/>
        </p:nvSpPr>
        <p:spPr bwMode="gray">
          <a:xfrm>
            <a:off x="252053" y="2604124"/>
            <a:ext cx="2103120" cy="241417"/>
          </a:xfrm>
          <a:prstGeom prst="rect">
            <a:avLst/>
          </a:prstGeom>
        </p:spPr>
        <p:txBody>
          <a:bodyPr vert="horz" lIns="0" tIns="0" rIns="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spcBef>
                <a:spcPts val="300"/>
              </a:spcBef>
              <a:buFont typeface="Arial" pitchFamily="34" charset="0"/>
              <a:buNone/>
            </a:pPr>
            <a:r>
              <a:rPr lang="en-US" sz="900" b="1" dirty="0"/>
              <a:t>Outcomes                                     Predictive Modeling</a:t>
            </a:r>
          </a:p>
        </p:txBody>
      </p:sp>
      <p:sp>
        <p:nvSpPr>
          <p:cNvPr id="50" name="Text Placeholder 7"/>
          <p:cNvSpPr txBox="1">
            <a:spLocks/>
          </p:cNvSpPr>
          <p:nvPr/>
        </p:nvSpPr>
        <p:spPr bwMode="gray">
          <a:xfrm>
            <a:off x="241420" y="3145358"/>
            <a:ext cx="2127514" cy="226896"/>
          </a:xfrm>
          <a:prstGeom prst="rect">
            <a:avLst/>
          </a:prstGeom>
        </p:spPr>
        <p:txBody>
          <a:bodyPr vert="horz" lIns="0" tIns="0" rIns="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spcBef>
                <a:spcPts val="300"/>
              </a:spcBef>
              <a:buFont typeface="Arial" pitchFamily="34" charset="0"/>
              <a:buNone/>
            </a:pPr>
            <a:r>
              <a:rPr lang="en-US" sz="900" b="1"/>
              <a:t>24/7 TeleSupport</a:t>
            </a:r>
            <a:endParaRPr lang="en-US" sz="900" dirty="0"/>
          </a:p>
        </p:txBody>
      </p:sp>
      <p:sp>
        <p:nvSpPr>
          <p:cNvPr id="51" name="Text Placeholder 7"/>
          <p:cNvSpPr txBox="1">
            <a:spLocks/>
          </p:cNvSpPr>
          <p:nvPr/>
        </p:nvSpPr>
        <p:spPr bwMode="gray">
          <a:xfrm>
            <a:off x="781000" y="2113288"/>
            <a:ext cx="1015759" cy="208650"/>
          </a:xfrm>
          <a:prstGeom prst="rect">
            <a:avLst/>
          </a:prstGeom>
        </p:spPr>
        <p:txBody>
          <a:bodyPr vert="horz" lIns="0" tIns="0" rIns="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spcBef>
                <a:spcPts val="300"/>
              </a:spcBef>
              <a:buFont typeface="Arial" pitchFamily="34" charset="0"/>
              <a:buNone/>
            </a:pPr>
            <a:r>
              <a:rPr lang="en-US" sz="900" b="1" dirty="0"/>
              <a:t>24/7 Home            Services</a:t>
            </a:r>
          </a:p>
        </p:txBody>
      </p:sp>
      <p:pic>
        <p:nvPicPr>
          <p:cNvPr id="52" name="Picture 51" descr="Computer.png"/>
          <p:cNvPicPr>
            <a:picLocks noChangeAspect="1"/>
          </p:cNvPicPr>
          <p:nvPr/>
        </p:nvPicPr>
        <p:blipFill>
          <a:blip r:embed="rId3" cstate="print"/>
          <a:stretch>
            <a:fillRect/>
          </a:stretch>
        </p:blipFill>
        <p:spPr>
          <a:xfrm>
            <a:off x="267353" y="2575945"/>
            <a:ext cx="402477" cy="347472"/>
          </a:xfrm>
          <a:prstGeom prst="rect">
            <a:avLst/>
          </a:prstGeom>
        </p:spPr>
      </p:pic>
      <p:grpSp>
        <p:nvGrpSpPr>
          <p:cNvPr id="53" name="Group 52"/>
          <p:cNvGrpSpPr/>
          <p:nvPr/>
        </p:nvGrpSpPr>
        <p:grpSpPr>
          <a:xfrm>
            <a:off x="315582" y="3042543"/>
            <a:ext cx="306018" cy="365760"/>
            <a:chOff x="572822" y="3075868"/>
            <a:chExt cx="306018" cy="365760"/>
          </a:xfrm>
        </p:grpSpPr>
        <p:pic>
          <p:nvPicPr>
            <p:cNvPr id="54" name="Picture 53" descr="Receptionist.png"/>
            <p:cNvPicPr>
              <a:picLocks noChangeAspect="1"/>
            </p:cNvPicPr>
            <p:nvPr/>
          </p:nvPicPr>
          <p:blipFill>
            <a:blip r:embed="rId4" cstate="print"/>
            <a:stretch>
              <a:fillRect/>
            </a:stretch>
          </p:blipFill>
          <p:spPr>
            <a:xfrm>
              <a:off x="572822" y="3075868"/>
              <a:ext cx="306018" cy="365760"/>
            </a:xfrm>
            <a:prstGeom prst="rect">
              <a:avLst/>
            </a:prstGeom>
          </p:spPr>
        </p:pic>
        <p:pic>
          <p:nvPicPr>
            <p:cNvPr id="55" name="Picture 54" descr="Nurse.png"/>
            <p:cNvPicPr>
              <a:picLocks noChangeAspect="1"/>
            </p:cNvPicPr>
            <p:nvPr/>
          </p:nvPicPr>
          <p:blipFill>
            <a:blip r:embed="rId5" cstate="print"/>
            <a:srcRect l="46095" t="56006" r="7825" b="11440"/>
            <a:stretch>
              <a:fillRect/>
            </a:stretch>
          </p:blipFill>
          <p:spPr>
            <a:xfrm>
              <a:off x="730157" y="3302764"/>
              <a:ext cx="129652" cy="114975"/>
            </a:xfrm>
            <a:prstGeom prst="rect">
              <a:avLst/>
            </a:prstGeom>
            <a:solidFill>
              <a:schemeClr val="bg1"/>
            </a:solidFill>
          </p:spPr>
        </p:pic>
      </p:grpSp>
      <p:pic>
        <p:nvPicPr>
          <p:cNvPr id="56" name="Picture 55" descr="Nurse.png"/>
          <p:cNvPicPr>
            <a:picLocks noChangeAspect="1"/>
          </p:cNvPicPr>
          <p:nvPr/>
        </p:nvPicPr>
        <p:blipFill>
          <a:blip r:embed="rId6" cstate="print"/>
          <a:stretch>
            <a:fillRect/>
          </a:stretch>
        </p:blipFill>
        <p:spPr>
          <a:xfrm>
            <a:off x="359321" y="1678767"/>
            <a:ext cx="218541" cy="274320"/>
          </a:xfrm>
          <a:prstGeom prst="rect">
            <a:avLst/>
          </a:prstGeom>
        </p:spPr>
      </p:pic>
      <p:sp>
        <p:nvSpPr>
          <p:cNvPr id="57" name="Text Placeholder 7"/>
          <p:cNvSpPr txBox="1">
            <a:spLocks/>
          </p:cNvSpPr>
          <p:nvPr/>
        </p:nvSpPr>
        <p:spPr bwMode="gray">
          <a:xfrm>
            <a:off x="645243" y="1678767"/>
            <a:ext cx="1287273" cy="241486"/>
          </a:xfrm>
          <a:prstGeom prst="rect">
            <a:avLst/>
          </a:prstGeom>
        </p:spPr>
        <p:txBody>
          <a:bodyPr vert="horz" lIns="0" tIns="0" rIns="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spcBef>
                <a:spcPts val="300"/>
              </a:spcBef>
              <a:buFont typeface="Arial" pitchFamily="34" charset="0"/>
              <a:buNone/>
            </a:pPr>
            <a:r>
              <a:rPr lang="en-US" sz="900" b="1"/>
              <a:t>Hospital              Transition Coaches</a:t>
            </a:r>
            <a:endParaRPr lang="en-US" sz="900" b="1" dirty="0"/>
          </a:p>
        </p:txBody>
      </p:sp>
      <p:pic>
        <p:nvPicPr>
          <p:cNvPr id="58" name="Picture 57" descr="Group_Doctors.png"/>
          <p:cNvPicPr>
            <a:picLocks noChangeAspect="1"/>
          </p:cNvPicPr>
          <p:nvPr/>
        </p:nvPicPr>
        <p:blipFill>
          <a:blip r:embed="rId7" cstate="print"/>
          <a:stretch>
            <a:fillRect/>
          </a:stretch>
        </p:blipFill>
        <p:spPr>
          <a:xfrm>
            <a:off x="3109049" y="2071603"/>
            <a:ext cx="516194" cy="320040"/>
          </a:xfrm>
          <a:prstGeom prst="rect">
            <a:avLst/>
          </a:prstGeom>
        </p:spPr>
      </p:pic>
      <p:sp>
        <p:nvSpPr>
          <p:cNvPr id="59" name="Rectangle 58"/>
          <p:cNvSpPr/>
          <p:nvPr/>
        </p:nvSpPr>
        <p:spPr>
          <a:xfrm>
            <a:off x="2220785" y="1670547"/>
            <a:ext cx="2243434" cy="2199704"/>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2220785" y="1706761"/>
            <a:ext cx="2243433" cy="369332"/>
          </a:xfrm>
          <a:prstGeom prst="rect">
            <a:avLst/>
          </a:prstGeom>
          <a:noFill/>
        </p:spPr>
        <p:txBody>
          <a:bodyPr wrap="square" lIns="45720" rIns="45720" rtlCol="0">
            <a:spAutoFit/>
          </a:bodyPr>
          <a:lstStyle/>
          <a:p>
            <a:pPr algn="ctr"/>
            <a:r>
              <a:rPr lang="en-US" sz="900" b="1" dirty="0"/>
              <a:t>Advanced Illness Management Team  Individualizes Care Model</a:t>
            </a:r>
          </a:p>
        </p:txBody>
      </p:sp>
      <p:sp>
        <p:nvSpPr>
          <p:cNvPr id="61" name="TextBox 60"/>
          <p:cNvSpPr txBox="1"/>
          <p:nvPr/>
        </p:nvSpPr>
        <p:spPr>
          <a:xfrm>
            <a:off x="2220785" y="2425570"/>
            <a:ext cx="2243433" cy="1338828"/>
          </a:xfrm>
          <a:prstGeom prst="rect">
            <a:avLst/>
          </a:prstGeom>
          <a:noFill/>
        </p:spPr>
        <p:txBody>
          <a:bodyPr wrap="square" lIns="45720" rIns="45720" rtlCol="0">
            <a:spAutoFit/>
          </a:bodyPr>
          <a:lstStyle/>
          <a:p>
            <a:pPr marL="115888" indent="-115888">
              <a:buFont typeface="Arial" pitchFamily="34" charset="0"/>
              <a:buChar char="•"/>
            </a:pPr>
            <a:r>
              <a:rPr lang="en-US" sz="900" dirty="0"/>
              <a:t>Always-available RNs, social workers, patient-family assistants and advocates, volunteers, others trained in Advanced Illness Management (AIM)</a:t>
            </a:r>
          </a:p>
          <a:p>
            <a:pPr marL="115888" indent="-115888">
              <a:buFont typeface="Arial" pitchFamily="34" charset="0"/>
              <a:buChar char="•"/>
            </a:pPr>
            <a:r>
              <a:rPr lang="en-US" sz="900" dirty="0"/>
              <a:t>Incorporates education and counseling, palliative care to tailor program around patient preferences</a:t>
            </a:r>
          </a:p>
          <a:p>
            <a:pPr marL="115888" indent="-115888">
              <a:buFont typeface="Arial" pitchFamily="34" charset="0"/>
              <a:buChar char="•"/>
            </a:pPr>
            <a:r>
              <a:rPr lang="en-US" sz="900" dirty="0"/>
              <a:t>Coordinates care with patient’s primary care physician</a:t>
            </a:r>
          </a:p>
        </p:txBody>
      </p:sp>
      <p:sp>
        <p:nvSpPr>
          <p:cNvPr id="62" name="Text Placeholder 9"/>
          <p:cNvSpPr>
            <a:spLocks noGrp="1"/>
          </p:cNvSpPr>
          <p:nvPr/>
        </p:nvSpPr>
        <p:spPr bwMode="gray">
          <a:xfrm>
            <a:off x="4663276" y="1665128"/>
            <a:ext cx="1412259" cy="1952378"/>
          </a:xfrm>
          <a:prstGeom prst="rect">
            <a:avLst/>
          </a:prstGeom>
          <a:solidFill>
            <a:schemeClr val="accent1"/>
          </a:solidFill>
          <a:ln w="6350">
            <a:solidFill>
              <a:schemeClr val="bg1"/>
            </a:solidFill>
          </a:ln>
        </p:spPr>
        <p:txBody>
          <a:bodyPr vert="horz" wrap="square" lIns="182880" tIns="274320" rIns="182880" bIns="45720" rtlCol="0">
            <a:noAutofit/>
          </a:bodyPr>
          <a:lstStyle>
            <a:lvl1pPr marL="0" indent="0" algn="l" defTabSz="640080" rtl="0" eaLnBrk="1" latinLnBrk="0" hangingPunct="1">
              <a:spcBef>
                <a:spcPts val="0"/>
              </a:spcBef>
              <a:buFont typeface="Arial" pitchFamily="34" charset="0"/>
              <a:buNone/>
              <a:defRPr sz="1000" b="1" kern="1200" baseline="0">
                <a:solidFill>
                  <a:schemeClr val="tx1"/>
                </a:solidFill>
                <a:latin typeface="+mn-lt"/>
                <a:ea typeface="+mn-ea"/>
                <a:cs typeface="+mn-cs"/>
              </a:defRPr>
            </a:lvl1pPr>
            <a:lvl2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2pPr>
            <a:lvl3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3pPr>
            <a:lvl4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4pPr>
            <a:lvl5pPr marL="0" indent="0" algn="l" defTabSz="640080" rtl="0" eaLnBrk="1" latinLnBrk="0" hangingPunct="1">
              <a:spcBef>
                <a:spcPts val="300"/>
              </a:spcBef>
              <a:buFont typeface="Arial" pitchFamily="34" charset="0"/>
              <a:buNone/>
              <a:defRPr sz="9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endParaRPr lang="en-US" sz="1100" dirty="0"/>
          </a:p>
        </p:txBody>
      </p:sp>
      <p:sp>
        <p:nvSpPr>
          <p:cNvPr id="63" name="TextBox 62"/>
          <p:cNvSpPr txBox="1"/>
          <p:nvPr/>
        </p:nvSpPr>
        <p:spPr bwMode="gray">
          <a:xfrm>
            <a:off x="4822971" y="1897770"/>
            <a:ext cx="1165306" cy="400110"/>
          </a:xfrm>
          <a:prstGeom prst="rect">
            <a:avLst/>
          </a:prstGeom>
          <a:noFill/>
        </p:spPr>
        <p:txBody>
          <a:bodyPr wrap="square" rtlCol="0">
            <a:spAutoFit/>
          </a:bodyPr>
          <a:lstStyle/>
          <a:p>
            <a:r>
              <a:rPr lang="en-US" sz="2000" b="1" dirty="0">
                <a:solidFill>
                  <a:schemeClr val="accent6"/>
                </a:solidFill>
                <a:latin typeface="+mj-lt"/>
              </a:rPr>
              <a:t>$3,416</a:t>
            </a:r>
          </a:p>
        </p:txBody>
      </p:sp>
      <p:sp>
        <p:nvSpPr>
          <p:cNvPr id="64" name="TextBox 63"/>
          <p:cNvSpPr txBox="1"/>
          <p:nvPr/>
        </p:nvSpPr>
        <p:spPr>
          <a:xfrm>
            <a:off x="4650286" y="2258183"/>
            <a:ext cx="1510675" cy="435697"/>
          </a:xfrm>
          <a:prstGeom prst="rect">
            <a:avLst/>
          </a:prstGeom>
          <a:noFill/>
        </p:spPr>
        <p:txBody>
          <a:bodyPr wrap="square" rtlCol="0">
            <a:spAutoFit/>
          </a:bodyPr>
          <a:lstStyle/>
          <a:p>
            <a:pPr>
              <a:lnSpc>
                <a:spcPts val="1400"/>
              </a:lnSpc>
            </a:pPr>
            <a:r>
              <a:rPr lang="en-US" sz="1000" dirty="0"/>
              <a:t>Average total cost reduction per month</a:t>
            </a:r>
            <a:endParaRPr lang="en-US" sz="1000" dirty="0">
              <a:latin typeface="+mn-lt"/>
            </a:endParaRPr>
          </a:p>
        </p:txBody>
      </p:sp>
      <p:grpSp>
        <p:nvGrpSpPr>
          <p:cNvPr id="65" name="Group 64"/>
          <p:cNvGrpSpPr/>
          <p:nvPr/>
        </p:nvGrpSpPr>
        <p:grpSpPr bwMode="gray">
          <a:xfrm>
            <a:off x="4663276" y="1665128"/>
            <a:ext cx="319390" cy="218673"/>
            <a:chOff x="833510" y="2448462"/>
            <a:chExt cx="319390" cy="218673"/>
          </a:xfrm>
        </p:grpSpPr>
        <p:sp>
          <p:nvSpPr>
            <p:cNvPr id="66" name="Freeform 65"/>
            <p:cNvSpPr/>
            <p:nvPr/>
          </p:nvSpPr>
          <p:spPr bwMode="gray">
            <a:xfrm flipH="1">
              <a:off x="833510" y="2448462"/>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67" name="Freeform 66"/>
            <p:cNvSpPr/>
            <p:nvPr/>
          </p:nvSpPr>
          <p:spPr bwMode="gray">
            <a:xfrm rot="1510923" flipV="1">
              <a:off x="911594" y="2461850"/>
              <a:ext cx="84539" cy="176966"/>
            </a:xfrm>
            <a:custGeom>
              <a:avLst/>
              <a:gdLst>
                <a:gd name="connsiteX0" fmla="*/ 0 w 183356"/>
                <a:gd name="connsiteY0" fmla="*/ 45839 h 183356"/>
                <a:gd name="connsiteX1" fmla="*/ 45839 w 183356"/>
                <a:gd name="connsiteY1" fmla="*/ 45839 h 183356"/>
                <a:gd name="connsiteX2" fmla="*/ 45839 w 183356"/>
                <a:gd name="connsiteY2" fmla="*/ 0 h 183356"/>
                <a:gd name="connsiteX3" fmla="*/ 137517 w 183356"/>
                <a:gd name="connsiteY3" fmla="*/ 0 h 183356"/>
                <a:gd name="connsiteX4" fmla="*/ 137517 w 183356"/>
                <a:gd name="connsiteY4" fmla="*/ 45839 h 183356"/>
                <a:gd name="connsiteX5" fmla="*/ 183356 w 183356"/>
                <a:gd name="connsiteY5" fmla="*/ 45839 h 183356"/>
                <a:gd name="connsiteX6" fmla="*/ 183356 w 183356"/>
                <a:gd name="connsiteY6" fmla="*/ 137517 h 183356"/>
                <a:gd name="connsiteX7" fmla="*/ 137517 w 183356"/>
                <a:gd name="connsiteY7" fmla="*/ 137517 h 183356"/>
                <a:gd name="connsiteX8" fmla="*/ 137517 w 183356"/>
                <a:gd name="connsiteY8" fmla="*/ 183356 h 183356"/>
                <a:gd name="connsiteX9" fmla="*/ 45839 w 183356"/>
                <a:gd name="connsiteY9" fmla="*/ 183356 h 183356"/>
                <a:gd name="connsiteX10" fmla="*/ 45839 w 183356"/>
                <a:gd name="connsiteY10" fmla="*/ 137517 h 183356"/>
                <a:gd name="connsiteX11" fmla="*/ 0 w 183356"/>
                <a:gd name="connsiteY11" fmla="*/ 137517 h 183356"/>
                <a:gd name="connsiteX12" fmla="*/ 0 w 183356"/>
                <a:gd name="connsiteY12" fmla="*/ 45839 h 183356"/>
                <a:gd name="connsiteX0" fmla="*/ 137517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11" fmla="*/ 137279 w 183356"/>
                <a:gd name="connsiteY11" fmla="*/ 91440 h 183356"/>
                <a:gd name="connsiteX0" fmla="*/ 137517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0" fmla="*/ 47029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0" fmla="*/ 137517 w 183356"/>
                <a:gd name="connsiteY0" fmla="*/ 0 h 137517"/>
                <a:gd name="connsiteX1" fmla="*/ 183356 w 183356"/>
                <a:gd name="connsiteY1" fmla="*/ 0 h 137517"/>
                <a:gd name="connsiteX2" fmla="*/ 183356 w 183356"/>
                <a:gd name="connsiteY2" fmla="*/ 91678 h 137517"/>
                <a:gd name="connsiteX3" fmla="*/ 137517 w 183356"/>
                <a:gd name="connsiteY3" fmla="*/ 91678 h 137517"/>
                <a:gd name="connsiteX4" fmla="*/ 137517 w 183356"/>
                <a:gd name="connsiteY4" fmla="*/ 137517 h 137517"/>
                <a:gd name="connsiteX5" fmla="*/ 45839 w 183356"/>
                <a:gd name="connsiteY5" fmla="*/ 137517 h 137517"/>
                <a:gd name="connsiteX6" fmla="*/ 45839 w 183356"/>
                <a:gd name="connsiteY6" fmla="*/ 91678 h 137517"/>
                <a:gd name="connsiteX7" fmla="*/ 0 w 183356"/>
                <a:gd name="connsiteY7" fmla="*/ 91678 h 137517"/>
                <a:gd name="connsiteX8" fmla="*/ 0 w 183356"/>
                <a:gd name="connsiteY8" fmla="*/ 0 h 137517"/>
                <a:gd name="connsiteX9" fmla="*/ 45839 w 183356"/>
                <a:gd name="connsiteY9" fmla="*/ 0 h 137517"/>
                <a:gd name="connsiteX0" fmla="*/ 183356 w 183356"/>
                <a:gd name="connsiteY0" fmla="*/ 0 h 137517"/>
                <a:gd name="connsiteX1" fmla="*/ 183356 w 183356"/>
                <a:gd name="connsiteY1" fmla="*/ 91678 h 137517"/>
                <a:gd name="connsiteX2" fmla="*/ 137517 w 183356"/>
                <a:gd name="connsiteY2" fmla="*/ 91678 h 137517"/>
                <a:gd name="connsiteX3" fmla="*/ 137517 w 183356"/>
                <a:gd name="connsiteY3" fmla="*/ 137517 h 137517"/>
                <a:gd name="connsiteX4" fmla="*/ 45839 w 183356"/>
                <a:gd name="connsiteY4" fmla="*/ 137517 h 137517"/>
                <a:gd name="connsiteX5" fmla="*/ 45839 w 183356"/>
                <a:gd name="connsiteY5" fmla="*/ 91678 h 137517"/>
                <a:gd name="connsiteX6" fmla="*/ 0 w 183356"/>
                <a:gd name="connsiteY6" fmla="*/ 91678 h 137517"/>
                <a:gd name="connsiteX7" fmla="*/ 0 w 183356"/>
                <a:gd name="connsiteY7" fmla="*/ 0 h 137517"/>
                <a:gd name="connsiteX8" fmla="*/ 45839 w 183356"/>
                <a:gd name="connsiteY8" fmla="*/ 0 h 137517"/>
                <a:gd name="connsiteX0" fmla="*/ 183356 w 183356"/>
                <a:gd name="connsiteY0" fmla="*/ 0 h 137517"/>
                <a:gd name="connsiteX1" fmla="*/ 183356 w 183356"/>
                <a:gd name="connsiteY1" fmla="*/ 91678 h 137517"/>
                <a:gd name="connsiteX2" fmla="*/ 137517 w 183356"/>
                <a:gd name="connsiteY2" fmla="*/ 91678 h 137517"/>
                <a:gd name="connsiteX3" fmla="*/ 137517 w 183356"/>
                <a:gd name="connsiteY3" fmla="*/ 137517 h 137517"/>
                <a:gd name="connsiteX4" fmla="*/ 45839 w 183356"/>
                <a:gd name="connsiteY4" fmla="*/ 137517 h 137517"/>
                <a:gd name="connsiteX5" fmla="*/ 45839 w 183356"/>
                <a:gd name="connsiteY5" fmla="*/ 91678 h 137517"/>
                <a:gd name="connsiteX6" fmla="*/ 0 w 183356"/>
                <a:gd name="connsiteY6" fmla="*/ 91678 h 137517"/>
                <a:gd name="connsiteX7" fmla="*/ 0 w 183356"/>
                <a:gd name="connsiteY7" fmla="*/ 0 h 137517"/>
                <a:gd name="connsiteX0" fmla="*/ 183356 w 183356"/>
                <a:gd name="connsiteY0" fmla="*/ 91678 h 137517"/>
                <a:gd name="connsiteX1" fmla="*/ 137517 w 183356"/>
                <a:gd name="connsiteY1" fmla="*/ 91678 h 137517"/>
                <a:gd name="connsiteX2" fmla="*/ 137517 w 183356"/>
                <a:gd name="connsiteY2" fmla="*/ 137517 h 137517"/>
                <a:gd name="connsiteX3" fmla="*/ 45839 w 183356"/>
                <a:gd name="connsiteY3" fmla="*/ 137517 h 137517"/>
                <a:gd name="connsiteX4" fmla="*/ 45839 w 183356"/>
                <a:gd name="connsiteY4" fmla="*/ 91678 h 137517"/>
                <a:gd name="connsiteX5" fmla="*/ 0 w 183356"/>
                <a:gd name="connsiteY5" fmla="*/ 91678 h 137517"/>
                <a:gd name="connsiteX6" fmla="*/ 0 w 183356"/>
                <a:gd name="connsiteY6" fmla="*/ 0 h 137517"/>
                <a:gd name="connsiteX0" fmla="*/ 137517 w 137517"/>
                <a:gd name="connsiteY0" fmla="*/ 91678 h 137517"/>
                <a:gd name="connsiteX1" fmla="*/ 137517 w 137517"/>
                <a:gd name="connsiteY1" fmla="*/ 137517 h 137517"/>
                <a:gd name="connsiteX2" fmla="*/ 45839 w 137517"/>
                <a:gd name="connsiteY2" fmla="*/ 137517 h 137517"/>
                <a:gd name="connsiteX3" fmla="*/ 45839 w 137517"/>
                <a:gd name="connsiteY3" fmla="*/ 91678 h 137517"/>
                <a:gd name="connsiteX4" fmla="*/ 0 w 137517"/>
                <a:gd name="connsiteY4" fmla="*/ 91678 h 137517"/>
                <a:gd name="connsiteX5" fmla="*/ 0 w 137517"/>
                <a:gd name="connsiteY5" fmla="*/ 0 h 137517"/>
                <a:gd name="connsiteX0" fmla="*/ 93193 w 137517"/>
                <a:gd name="connsiteY0" fmla="*/ 197142 h 197142"/>
                <a:gd name="connsiteX1" fmla="*/ 137517 w 137517"/>
                <a:gd name="connsiteY1" fmla="*/ 137517 h 197142"/>
                <a:gd name="connsiteX2" fmla="*/ 45839 w 137517"/>
                <a:gd name="connsiteY2" fmla="*/ 137517 h 197142"/>
                <a:gd name="connsiteX3" fmla="*/ 45839 w 137517"/>
                <a:gd name="connsiteY3" fmla="*/ 91678 h 197142"/>
                <a:gd name="connsiteX4" fmla="*/ 0 w 137517"/>
                <a:gd name="connsiteY4" fmla="*/ 91678 h 197142"/>
                <a:gd name="connsiteX5" fmla="*/ 0 w 137517"/>
                <a:gd name="connsiteY5" fmla="*/ 0 h 197142"/>
                <a:gd name="connsiteX0" fmla="*/ 93193 w 96703"/>
                <a:gd name="connsiteY0" fmla="*/ 197142 h 197142"/>
                <a:gd name="connsiteX1" fmla="*/ 96703 w 96703"/>
                <a:gd name="connsiteY1" fmla="*/ 123589 h 197142"/>
                <a:gd name="connsiteX2" fmla="*/ 45839 w 96703"/>
                <a:gd name="connsiteY2" fmla="*/ 137517 h 197142"/>
                <a:gd name="connsiteX3" fmla="*/ 45839 w 96703"/>
                <a:gd name="connsiteY3" fmla="*/ 91678 h 197142"/>
                <a:gd name="connsiteX4" fmla="*/ 0 w 96703"/>
                <a:gd name="connsiteY4" fmla="*/ 91678 h 197142"/>
                <a:gd name="connsiteX5" fmla="*/ 0 w 96703"/>
                <a:gd name="connsiteY5" fmla="*/ 0 h 197142"/>
                <a:gd name="connsiteX0" fmla="*/ 93193 w 96703"/>
                <a:gd name="connsiteY0" fmla="*/ 197142 h 197142"/>
                <a:gd name="connsiteX1" fmla="*/ 96703 w 96703"/>
                <a:gd name="connsiteY1" fmla="*/ 123589 h 197142"/>
                <a:gd name="connsiteX2" fmla="*/ 45839 w 96703"/>
                <a:gd name="connsiteY2" fmla="*/ 137517 h 197142"/>
                <a:gd name="connsiteX3" fmla="*/ 57740 w 96703"/>
                <a:gd name="connsiteY3" fmla="*/ 55172 h 197142"/>
                <a:gd name="connsiteX4" fmla="*/ 0 w 96703"/>
                <a:gd name="connsiteY4" fmla="*/ 91678 h 197142"/>
                <a:gd name="connsiteX5" fmla="*/ 0 w 96703"/>
                <a:gd name="connsiteY5" fmla="*/ 0 h 197142"/>
                <a:gd name="connsiteX0" fmla="*/ 97246 w 100756"/>
                <a:gd name="connsiteY0" fmla="*/ 197142 h 197142"/>
                <a:gd name="connsiteX1" fmla="*/ 100756 w 100756"/>
                <a:gd name="connsiteY1" fmla="*/ 123589 h 197142"/>
                <a:gd name="connsiteX2" fmla="*/ 49892 w 100756"/>
                <a:gd name="connsiteY2" fmla="*/ 137517 h 197142"/>
                <a:gd name="connsiteX3" fmla="*/ 61793 w 100756"/>
                <a:gd name="connsiteY3" fmla="*/ 55172 h 197142"/>
                <a:gd name="connsiteX4" fmla="*/ 0 w 100756"/>
                <a:gd name="connsiteY4" fmla="*/ 100298 h 197142"/>
                <a:gd name="connsiteX5" fmla="*/ 4053 w 100756"/>
                <a:gd name="connsiteY5" fmla="*/ 0 h 197142"/>
                <a:gd name="connsiteX0" fmla="*/ 97246 w 100756"/>
                <a:gd name="connsiteY0" fmla="*/ 197142 h 197142"/>
                <a:gd name="connsiteX1" fmla="*/ 100756 w 100756"/>
                <a:gd name="connsiteY1" fmla="*/ 123589 h 197142"/>
                <a:gd name="connsiteX2" fmla="*/ 49892 w 100756"/>
                <a:gd name="connsiteY2" fmla="*/ 137517 h 197142"/>
                <a:gd name="connsiteX3" fmla="*/ 48235 w 100756"/>
                <a:gd name="connsiteY3" fmla="*/ 67217 h 197142"/>
                <a:gd name="connsiteX4" fmla="*/ 0 w 100756"/>
                <a:gd name="connsiteY4" fmla="*/ 100298 h 197142"/>
                <a:gd name="connsiteX5" fmla="*/ 4053 w 100756"/>
                <a:gd name="connsiteY5" fmla="*/ 0 h 197142"/>
                <a:gd name="connsiteX0" fmla="*/ 93321 w 100756"/>
                <a:gd name="connsiteY0" fmla="*/ 211084 h 211084"/>
                <a:gd name="connsiteX1" fmla="*/ 100756 w 100756"/>
                <a:gd name="connsiteY1" fmla="*/ 123589 h 211084"/>
                <a:gd name="connsiteX2" fmla="*/ 49892 w 100756"/>
                <a:gd name="connsiteY2" fmla="*/ 137517 h 211084"/>
                <a:gd name="connsiteX3" fmla="*/ 48235 w 100756"/>
                <a:gd name="connsiteY3" fmla="*/ 67217 h 211084"/>
                <a:gd name="connsiteX4" fmla="*/ 0 w 100756"/>
                <a:gd name="connsiteY4" fmla="*/ 100298 h 211084"/>
                <a:gd name="connsiteX5" fmla="*/ 4053 w 100756"/>
                <a:gd name="connsiteY5" fmla="*/ 0 h 211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6" h="211084">
                  <a:moveTo>
                    <a:pt x="93321" y="211084"/>
                  </a:moveTo>
                  <a:lnTo>
                    <a:pt x="100756" y="123589"/>
                  </a:lnTo>
                  <a:lnTo>
                    <a:pt x="49892" y="137517"/>
                  </a:lnTo>
                  <a:cubicBezTo>
                    <a:pt x="49340" y="114084"/>
                    <a:pt x="48787" y="90650"/>
                    <a:pt x="48235" y="67217"/>
                  </a:cubicBezTo>
                  <a:lnTo>
                    <a:pt x="0" y="100298"/>
                  </a:lnTo>
                  <a:lnTo>
                    <a:pt x="4053" y="0"/>
                  </a:lnTo>
                </a:path>
              </a:pathLst>
            </a:custGeom>
            <a:noFill/>
            <a:ln w="19050" cap="flat" cmpd="sng" algn="ctr">
              <a:solidFill>
                <a:schemeClr val="bg1"/>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1463675"/>
              <a:endParaRPr lang="en-US" sz="1000" dirty="0">
                <a:solidFill>
                  <a:schemeClr val="bg2"/>
                </a:solidFill>
                <a:latin typeface="+mj-lt"/>
              </a:endParaRPr>
            </a:p>
          </p:txBody>
        </p:sp>
      </p:grpSp>
      <p:pic>
        <p:nvPicPr>
          <p:cNvPr id="68" name="Picture 2" descr="L:\Public\Share\ABC Templates and Resources\ABC Art Icons Logos\ABC Modern Icons\House.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8286" y="2093627"/>
            <a:ext cx="340611" cy="298626"/>
          </a:xfrm>
          <a:prstGeom prst="rect">
            <a:avLst/>
          </a:prstGeom>
          <a:noFill/>
          <a:extLst>
            <a:ext uri="{909E8E84-426E-40DD-AFC4-6F175D3DCCD1}">
              <a14:hiddenFill xmlns:a14="http://schemas.microsoft.com/office/drawing/2010/main">
                <a:solidFill>
                  <a:srgbClr val="FFFFFF"/>
                </a:solidFill>
              </a14:hiddenFill>
            </a:ext>
          </a:extLst>
        </p:spPr>
      </p:pic>
      <p:sp>
        <p:nvSpPr>
          <p:cNvPr id="69" name="TextBox 68"/>
          <p:cNvSpPr txBox="1"/>
          <p:nvPr/>
        </p:nvSpPr>
        <p:spPr bwMode="gray">
          <a:xfrm>
            <a:off x="4783629" y="2719334"/>
            <a:ext cx="1165306" cy="400110"/>
          </a:xfrm>
          <a:prstGeom prst="rect">
            <a:avLst/>
          </a:prstGeom>
          <a:noFill/>
        </p:spPr>
        <p:txBody>
          <a:bodyPr wrap="square" rtlCol="0">
            <a:spAutoFit/>
          </a:bodyPr>
          <a:lstStyle/>
          <a:p>
            <a:r>
              <a:rPr lang="en-US" sz="2000" b="1" dirty="0">
                <a:solidFill>
                  <a:schemeClr val="accent6"/>
                </a:solidFill>
                <a:latin typeface="+mj-lt"/>
              </a:rPr>
              <a:t>$3.5M</a:t>
            </a:r>
          </a:p>
        </p:txBody>
      </p:sp>
      <p:sp>
        <p:nvSpPr>
          <p:cNvPr id="70" name="TextBox 69"/>
          <p:cNvSpPr txBox="1"/>
          <p:nvPr/>
        </p:nvSpPr>
        <p:spPr>
          <a:xfrm>
            <a:off x="4650285" y="3079747"/>
            <a:ext cx="1510676" cy="451406"/>
          </a:xfrm>
          <a:prstGeom prst="rect">
            <a:avLst/>
          </a:prstGeom>
          <a:noFill/>
        </p:spPr>
        <p:txBody>
          <a:bodyPr wrap="square" rtlCol="0">
            <a:spAutoFit/>
          </a:bodyPr>
          <a:lstStyle/>
          <a:p>
            <a:pPr>
              <a:lnSpc>
                <a:spcPts val="1400"/>
              </a:lnSpc>
            </a:pPr>
            <a:r>
              <a:rPr lang="en-US" sz="1000" dirty="0"/>
              <a:t>Savings delivered to Michigan Pioneer ACO</a:t>
            </a:r>
            <a:endParaRPr lang="en-US" sz="1000" dirty="0">
              <a:latin typeface="+mn-lt"/>
            </a:endParaRPr>
          </a:p>
        </p:txBody>
      </p:sp>
      <p:sp>
        <p:nvSpPr>
          <p:cNvPr id="71" name="Text Placeholder 7"/>
          <p:cNvSpPr txBox="1">
            <a:spLocks/>
          </p:cNvSpPr>
          <p:nvPr/>
        </p:nvSpPr>
        <p:spPr bwMode="gray">
          <a:xfrm>
            <a:off x="315582" y="1181532"/>
            <a:ext cx="4635185" cy="196977"/>
          </a:xfrm>
          <a:prstGeom prst="rect">
            <a:avLst/>
          </a:prstGeom>
        </p:spPr>
        <p:txBody>
          <a:bodyPr vert="horz" wrap="square" lIns="0" tIns="0" rIns="45720" bIns="27432"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sz="1100" i="1" dirty="0"/>
              <a:t>Risk-Contracted through Hospice of Michigan’s @Home Program </a:t>
            </a:r>
          </a:p>
        </p:txBody>
      </p:sp>
    </p:spTree>
    <p:extLst>
      <p:ext uri="{BB962C8B-B14F-4D97-AF65-F5344CB8AC3E}">
        <p14:creationId xmlns:p14="http://schemas.microsoft.com/office/powerpoint/2010/main" val="3237132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endParaRPr lang="en-US"/>
          </a:p>
        </p:txBody>
      </p:sp>
      <p:sp>
        <p:nvSpPr>
          <p:cNvPr id="3" name="Text Placeholder 2"/>
          <p:cNvSpPr>
            <a:spLocks noGrp="1"/>
          </p:cNvSpPr>
          <p:nvPr>
            <p:ph type="body" sz="quarter" idx="23"/>
          </p:nvPr>
        </p:nvSpPr>
        <p:spPr/>
        <p:txBody>
          <a:bodyPr/>
          <a:lstStyle/>
          <a:p>
            <a:endParaRPr lang="en-US"/>
          </a:p>
        </p:txBody>
      </p:sp>
      <p:sp>
        <p:nvSpPr>
          <p:cNvPr id="4" name="Text Placeholder 3"/>
          <p:cNvSpPr>
            <a:spLocks noGrp="1"/>
          </p:cNvSpPr>
          <p:nvPr>
            <p:ph type="body" sz="quarter" idx="24"/>
          </p:nvPr>
        </p:nvSpPr>
        <p:spPr/>
        <p:txBody>
          <a:bodyPr/>
          <a:lstStyle/>
          <a:p>
            <a:endParaRPr lang="en-US"/>
          </a:p>
        </p:txBody>
      </p:sp>
      <p:sp>
        <p:nvSpPr>
          <p:cNvPr id="5" name="Text Placeholder 4"/>
          <p:cNvSpPr>
            <a:spLocks noGrp="1"/>
          </p:cNvSpPr>
          <p:nvPr>
            <p:ph type="body" sz="quarter" idx="25"/>
          </p:nvPr>
        </p:nvSpPr>
        <p:spPr>
          <a:xfrm>
            <a:off x="320040" y="317903"/>
            <a:ext cx="5759450" cy="276999"/>
          </a:xfrm>
        </p:spPr>
        <p:txBody>
          <a:bodyPr/>
          <a:lstStyle/>
          <a:p>
            <a:r>
              <a:rPr lang="en-US" dirty="0"/>
              <a:t>Delegating Risk for High-Cost Populations</a:t>
            </a:r>
          </a:p>
        </p:txBody>
      </p:sp>
      <p:sp>
        <p:nvSpPr>
          <p:cNvPr id="11" name="Text Placeholder 9"/>
          <p:cNvSpPr>
            <a:spLocks noGrp="1"/>
          </p:cNvSpPr>
          <p:nvPr/>
        </p:nvSpPr>
        <p:spPr bwMode="gray">
          <a:xfrm>
            <a:off x="914400" y="1211580"/>
            <a:ext cx="4572000" cy="2377440"/>
          </a:xfrm>
          <a:prstGeom prst="rect">
            <a:avLst/>
          </a:prstGeom>
          <a:solidFill>
            <a:schemeClr val="accent1"/>
          </a:solidFill>
          <a:ln w="6350">
            <a:solidFill>
              <a:schemeClr val="bg1"/>
            </a:solidFill>
          </a:ln>
        </p:spPr>
        <p:txBody>
          <a:bodyPr vert="horz" wrap="square" lIns="182880" tIns="274320" rIns="182880" bIns="45720" rtlCol="0">
            <a:noAutofit/>
          </a:bodyPr>
          <a:lstStyle>
            <a:lvl1pPr marL="0" indent="0" algn="l" defTabSz="640080" rtl="0" eaLnBrk="1" latinLnBrk="0" hangingPunct="1">
              <a:spcBef>
                <a:spcPts val="0"/>
              </a:spcBef>
              <a:buFont typeface="Arial" pitchFamily="34" charset="0"/>
              <a:buNone/>
              <a:defRPr sz="1000" b="1" kern="1200" baseline="0">
                <a:solidFill>
                  <a:schemeClr val="tx1"/>
                </a:solidFill>
                <a:latin typeface="+mn-lt"/>
                <a:ea typeface="+mn-ea"/>
                <a:cs typeface="+mn-cs"/>
              </a:defRPr>
            </a:lvl1pPr>
            <a:lvl2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2pPr>
            <a:lvl3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3pPr>
            <a:lvl4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4pPr>
            <a:lvl5pPr marL="0" indent="0" algn="l" defTabSz="640080" rtl="0" eaLnBrk="1" latinLnBrk="0" hangingPunct="1">
              <a:spcBef>
                <a:spcPts val="300"/>
              </a:spcBef>
              <a:buFont typeface="Arial" pitchFamily="34" charset="0"/>
              <a:buNone/>
              <a:defRPr sz="9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a:t>Case in Brief: Hospice of Michigan</a:t>
            </a:r>
          </a:p>
        </p:txBody>
      </p:sp>
      <p:grpSp>
        <p:nvGrpSpPr>
          <p:cNvPr id="12" name="Group 11"/>
          <p:cNvGrpSpPr/>
          <p:nvPr/>
        </p:nvGrpSpPr>
        <p:grpSpPr bwMode="gray">
          <a:xfrm>
            <a:off x="914400" y="1211580"/>
            <a:ext cx="319390" cy="218673"/>
            <a:chOff x="2438320" y="3628871"/>
            <a:chExt cx="319390" cy="218673"/>
          </a:xfrm>
        </p:grpSpPr>
        <p:sp>
          <p:nvSpPr>
            <p:cNvPr id="13" name="Freeform 12"/>
            <p:cNvSpPr/>
            <p:nvPr/>
          </p:nvSpPr>
          <p:spPr bwMode="gray">
            <a:xfrm flipH="1">
              <a:off x="2438320" y="3628871"/>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4" name="Plus 13"/>
            <p:cNvSpPr/>
            <p:nvPr/>
          </p:nvSpPr>
          <p:spPr bwMode="gray">
            <a:xfrm>
              <a:off x="2460424" y="3643867"/>
              <a:ext cx="182880" cy="182880"/>
            </a:xfrm>
            <a:prstGeom prst="mathPlus">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1463675"/>
              <a:endParaRPr lang="en-US" sz="1000" dirty="0">
                <a:solidFill>
                  <a:schemeClr val="bg2"/>
                </a:solidFill>
                <a:latin typeface="+mj-lt"/>
              </a:endParaRPr>
            </a:p>
          </p:txBody>
        </p:sp>
      </p:grpSp>
      <p:sp>
        <p:nvSpPr>
          <p:cNvPr id="15" name="Text Placeholder 9"/>
          <p:cNvSpPr>
            <a:spLocks noGrp="1"/>
          </p:cNvSpPr>
          <p:nvPr/>
        </p:nvSpPr>
        <p:spPr>
          <a:xfrm>
            <a:off x="914400" y="1740188"/>
            <a:ext cx="4572000" cy="1659231"/>
          </a:xfrm>
          <a:prstGeom prst="rect">
            <a:avLst/>
          </a:prstGeom>
        </p:spPr>
        <p:txBody>
          <a:bodyPr vert="horz" wrap="square" lIns="182880" tIns="45720" rIns="182880" bIns="45720" rtlCol="0">
            <a:noAutofit/>
          </a:bodyPr>
          <a:lstStyle>
            <a:lvl1pPr marL="114300" indent="-114300" algn="l" defTabSz="640080" rtl="0" eaLnBrk="1" latinLnBrk="0" hangingPunct="1">
              <a:spcBef>
                <a:spcPts val="300"/>
              </a:spcBef>
              <a:buFont typeface="Arial" pitchFamily="34" charset="0"/>
              <a:buChar char="•"/>
              <a:defRPr sz="900" kern="1200" baseline="0">
                <a:solidFill>
                  <a:schemeClr val="tx1"/>
                </a:solidFill>
                <a:latin typeface="+mn-lt"/>
                <a:ea typeface="+mn-ea"/>
                <a:cs typeface="+mn-cs"/>
              </a:defRPr>
            </a:lvl1pPr>
            <a:lvl2pPr marL="228600" indent="-114300" algn="l" defTabSz="640080" rtl="0" eaLnBrk="1" latinLnBrk="0" hangingPunct="1">
              <a:spcBef>
                <a:spcPts val="300"/>
              </a:spcBef>
              <a:buFont typeface="Arial"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300"/>
              </a:spcBef>
              <a:buFont typeface="Arial"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300"/>
              </a:spcBef>
              <a:buFont typeface="Arial"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300"/>
              </a:spcBef>
              <a:buFont typeface="Arial" pitchFamily="34" charset="0"/>
              <a:buChar char="•"/>
              <a:defRPr sz="9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sz="1000" dirty="0"/>
              <a:t>Not-for-profit, post-acute care provider located in the Midwest, providing hospice, palliative care, and advanced illness management services</a:t>
            </a:r>
          </a:p>
          <a:p>
            <a:r>
              <a:rPr lang="en-US" sz="1000" dirty="0"/>
              <a:t>Formed three-year contract with Michigan Pioneer ACO to provide, @</a:t>
            </a:r>
            <a:r>
              <a:rPr lang="en-US" sz="1000" dirty="0" err="1"/>
              <a:t>HOMe</a:t>
            </a:r>
            <a:r>
              <a:rPr lang="en-US" sz="1000" dirty="0"/>
              <a:t> program, a technology-enabled, customized care management service for patients with advanced illnesses who are not ready for or ineligible for hospice care</a:t>
            </a:r>
          </a:p>
          <a:p>
            <a:r>
              <a:rPr lang="en-US" sz="1000" dirty="0"/>
              <a:t>Lowered total costs of care for target population, including unnecessary hospitalizations and shares in a portion of savings generated with Michigan Pioneer ACO and other partners</a:t>
            </a:r>
          </a:p>
          <a:p>
            <a:r>
              <a:rPr lang="en-US" sz="1000" dirty="0"/>
              <a:t>Franchising @</a:t>
            </a:r>
            <a:r>
              <a:rPr lang="en-US" sz="1000" dirty="0" err="1"/>
              <a:t>HOMe</a:t>
            </a:r>
            <a:r>
              <a:rPr lang="en-US" sz="1000" dirty="0"/>
              <a:t> nationally to other hospice organizations</a:t>
            </a:r>
          </a:p>
          <a:p>
            <a:endParaRPr lang="en-US" sz="1000" dirty="0"/>
          </a:p>
        </p:txBody>
      </p:sp>
    </p:spTree>
    <p:extLst>
      <p:ext uri="{BB962C8B-B14F-4D97-AF65-F5344CB8AC3E}">
        <p14:creationId xmlns:p14="http://schemas.microsoft.com/office/powerpoint/2010/main" val="3656398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2"/>
          </p:nvPr>
        </p:nvSpPr>
        <p:spPr/>
        <p:txBody>
          <a:bodyPr/>
          <a:lstStyle/>
          <a:p>
            <a:r>
              <a:rPr lang="en-US" dirty="0"/>
              <a:t>Partnership Model #3: Post-Acute Asset Operation</a:t>
            </a:r>
          </a:p>
        </p:txBody>
      </p:sp>
      <p:sp>
        <p:nvSpPr>
          <p:cNvPr id="4" name="Text Placeholder 3"/>
          <p:cNvSpPr>
            <a:spLocks noGrp="1"/>
          </p:cNvSpPr>
          <p:nvPr>
            <p:ph type="body" sz="quarter" idx="23"/>
          </p:nvPr>
        </p:nvSpPr>
        <p:spPr>
          <a:xfrm>
            <a:off x="4202806" y="4603898"/>
            <a:ext cx="2197994" cy="196702"/>
          </a:xfrm>
        </p:spPr>
        <p:txBody>
          <a:bodyPr/>
          <a:lstStyle/>
          <a:p>
            <a:r>
              <a:rPr lang="en-US" dirty="0"/>
              <a:t>Source: VNA Health Group; Post-Acute Care Collaborative interviews and analysis.</a:t>
            </a:r>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25"/>
          </p:nvPr>
        </p:nvSpPr>
        <p:spPr>
          <a:xfrm>
            <a:off x="320040" y="317903"/>
            <a:ext cx="5759450" cy="276999"/>
          </a:xfrm>
        </p:spPr>
        <p:txBody>
          <a:bodyPr/>
          <a:lstStyle/>
          <a:p>
            <a:r>
              <a:rPr lang="en-US" dirty="0"/>
              <a:t>Flexible Joint Ventures Preserve Branding, Coverage</a:t>
            </a:r>
          </a:p>
        </p:txBody>
      </p:sp>
      <p:pic>
        <p:nvPicPr>
          <p:cNvPr id="7" name="Picture 3" descr="L:\Public\Share\ABC Templates and Resources\ABC Art Icons Logos\ABC Modern Icons\Medical_hom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8177" y="1471130"/>
            <a:ext cx="411479" cy="342899"/>
          </a:xfrm>
          <a:prstGeom prst="rect">
            <a:avLst/>
          </a:prstGeom>
          <a:noFill/>
        </p:spPr>
      </p:pic>
      <p:pic>
        <p:nvPicPr>
          <p:cNvPr id="8" name="Picture 3" descr="L:\Public\Share\ABC Templates and Resources\ABC Art Icons Logos\ABC Modern Icons\Medical_hom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8651" y="1974431"/>
            <a:ext cx="411479" cy="342899"/>
          </a:xfrm>
          <a:prstGeom prst="rect">
            <a:avLst/>
          </a:prstGeom>
          <a:noFill/>
        </p:spPr>
      </p:pic>
      <p:pic>
        <p:nvPicPr>
          <p:cNvPr id="9" name="Picture 3" descr="L:\Public\Share\ABC Templates and Resources\ABC Art Icons Logos\ABC Modern Icons\Medical_hom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99126" y="3660310"/>
            <a:ext cx="411479" cy="342899"/>
          </a:xfrm>
          <a:prstGeom prst="rect">
            <a:avLst/>
          </a:prstGeom>
          <a:noFill/>
        </p:spPr>
      </p:pic>
      <p:pic>
        <p:nvPicPr>
          <p:cNvPr id="10" name="Picture 4" descr="L:\Public\Share\ABC Templates and Resources\ABC Art Icons Logos\ABC Modern Icons\Hospital_buildin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8310" y="1471130"/>
            <a:ext cx="350816" cy="342899"/>
          </a:xfrm>
          <a:prstGeom prst="rect">
            <a:avLst/>
          </a:prstGeom>
          <a:noFill/>
        </p:spPr>
      </p:pic>
      <p:pic>
        <p:nvPicPr>
          <p:cNvPr id="11" name="Picture 4" descr="L:\Public\Share\ABC Templates and Resources\ABC Art Icons Logos\ABC Modern Icons\Hospital_buildin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4827" y="1974431"/>
            <a:ext cx="350816" cy="342899"/>
          </a:xfrm>
          <a:prstGeom prst="rect">
            <a:avLst/>
          </a:prstGeom>
          <a:noFill/>
        </p:spPr>
      </p:pic>
      <p:pic>
        <p:nvPicPr>
          <p:cNvPr id="12" name="Picture 4" descr="L:\Public\Share\ABC Templates and Resources\ABC Art Icons Logos\ABC Modern Icons\Hospital_buildin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5302" y="3666660"/>
            <a:ext cx="350816" cy="342899"/>
          </a:xfrm>
          <a:prstGeom prst="rect">
            <a:avLst/>
          </a:prstGeom>
          <a:noFill/>
        </p:spPr>
      </p:pic>
      <p:pic>
        <p:nvPicPr>
          <p:cNvPr id="13" name="Picture 3" descr="L:\Public\Share\ABC Templates and Resources\ABC Art Icons Logos\ABC Modern Icons\Medical_hom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3778" y="3000503"/>
            <a:ext cx="411479" cy="342899"/>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bwMode="gray">
          <a:xfrm>
            <a:off x="2901460" y="1533141"/>
            <a:ext cx="1143000" cy="307777"/>
          </a:xfrm>
          <a:prstGeom prst="rect">
            <a:avLst/>
          </a:prstGeom>
          <a:noFill/>
        </p:spPr>
        <p:txBody>
          <a:bodyPr wrap="square" lIns="0" tIns="0" rIns="0" bIns="0" rtlCol="0">
            <a:spAutoFit/>
          </a:bodyPr>
          <a:lstStyle/>
          <a:p>
            <a:pPr>
              <a:spcBef>
                <a:spcPts val="500"/>
              </a:spcBef>
            </a:pPr>
            <a:r>
              <a:rPr lang="en-US" sz="1000" b="1" dirty="0"/>
              <a:t>VNA of Englewood</a:t>
            </a:r>
            <a:br>
              <a:rPr lang="en-US" sz="1000" dirty="0"/>
            </a:br>
            <a:r>
              <a:rPr lang="en-US" sz="1000" dirty="0"/>
              <a:t>Joint Venture</a:t>
            </a:r>
          </a:p>
        </p:txBody>
      </p:sp>
      <p:sp>
        <p:nvSpPr>
          <p:cNvPr id="15" name="TextBox 14"/>
          <p:cNvSpPr txBox="1"/>
          <p:nvPr/>
        </p:nvSpPr>
        <p:spPr bwMode="gray">
          <a:xfrm>
            <a:off x="2910985" y="1928491"/>
            <a:ext cx="1032972" cy="461665"/>
          </a:xfrm>
          <a:prstGeom prst="rect">
            <a:avLst/>
          </a:prstGeom>
          <a:noFill/>
        </p:spPr>
        <p:txBody>
          <a:bodyPr wrap="square" lIns="0" tIns="0" rIns="0" bIns="0" rtlCol="0">
            <a:spAutoFit/>
          </a:bodyPr>
          <a:lstStyle/>
          <a:p>
            <a:pPr>
              <a:spcBef>
                <a:spcPts val="500"/>
              </a:spcBef>
            </a:pPr>
            <a:r>
              <a:rPr lang="en-US" sz="1000" b="1" dirty="0"/>
              <a:t>Robert Wood Johnson VNA</a:t>
            </a:r>
            <a:br>
              <a:rPr lang="en-US" sz="1000" dirty="0"/>
            </a:br>
            <a:r>
              <a:rPr lang="en-US" sz="1000" dirty="0"/>
              <a:t>Joint Venture</a:t>
            </a:r>
          </a:p>
        </p:txBody>
      </p:sp>
      <p:sp>
        <p:nvSpPr>
          <p:cNvPr id="16" name="TextBox 15"/>
          <p:cNvSpPr txBox="1"/>
          <p:nvPr/>
        </p:nvSpPr>
        <p:spPr bwMode="gray">
          <a:xfrm>
            <a:off x="2527082" y="3061689"/>
            <a:ext cx="2286000" cy="307777"/>
          </a:xfrm>
          <a:prstGeom prst="rect">
            <a:avLst/>
          </a:prstGeom>
          <a:noFill/>
        </p:spPr>
        <p:txBody>
          <a:bodyPr wrap="square" lIns="0" tIns="0" rIns="0" bIns="0" rtlCol="0">
            <a:spAutoFit/>
          </a:bodyPr>
          <a:lstStyle/>
          <a:p>
            <a:pPr>
              <a:spcBef>
                <a:spcPts val="500"/>
              </a:spcBef>
            </a:pPr>
            <a:r>
              <a:rPr lang="en-US" sz="1000" b="1" dirty="0"/>
              <a:t>VNA of Central Jersey</a:t>
            </a:r>
            <a:br>
              <a:rPr lang="en-US" sz="1000" b="1" dirty="0"/>
            </a:br>
            <a:r>
              <a:rPr lang="en-US" sz="1000" dirty="0"/>
              <a:t>100% Owned</a:t>
            </a:r>
          </a:p>
        </p:txBody>
      </p:sp>
      <p:sp>
        <p:nvSpPr>
          <p:cNvPr id="17" name="TextBox 16"/>
          <p:cNvSpPr txBox="1"/>
          <p:nvPr/>
        </p:nvSpPr>
        <p:spPr bwMode="gray">
          <a:xfrm>
            <a:off x="2895302" y="3705207"/>
            <a:ext cx="1013922" cy="307777"/>
          </a:xfrm>
          <a:prstGeom prst="rect">
            <a:avLst/>
          </a:prstGeom>
          <a:noFill/>
        </p:spPr>
        <p:txBody>
          <a:bodyPr wrap="square" lIns="0" tIns="0" rIns="0" bIns="0" rtlCol="0">
            <a:spAutoFit/>
          </a:bodyPr>
          <a:lstStyle/>
          <a:p>
            <a:pPr>
              <a:spcBef>
                <a:spcPts val="500"/>
              </a:spcBef>
            </a:pPr>
            <a:r>
              <a:rPr lang="en-US" sz="1000" b="1" dirty="0"/>
              <a:t>Cape VNA</a:t>
            </a:r>
            <a:br>
              <a:rPr lang="en-US" sz="1000" b="1" dirty="0"/>
            </a:br>
            <a:r>
              <a:rPr lang="en-US" sz="1000" dirty="0"/>
              <a:t>Joint Venture</a:t>
            </a:r>
          </a:p>
        </p:txBody>
      </p:sp>
      <p:sp>
        <p:nvSpPr>
          <p:cNvPr id="18" name="TextBox 17"/>
          <p:cNvSpPr txBox="1"/>
          <p:nvPr/>
        </p:nvSpPr>
        <p:spPr bwMode="gray">
          <a:xfrm>
            <a:off x="356258" y="845389"/>
            <a:ext cx="3853123" cy="169277"/>
          </a:xfrm>
          <a:prstGeom prst="rect">
            <a:avLst/>
          </a:prstGeom>
          <a:noFill/>
        </p:spPr>
        <p:txBody>
          <a:bodyPr wrap="square" lIns="0" tIns="0" rIns="0" bIns="0" rtlCol="0">
            <a:spAutoFit/>
          </a:bodyPr>
          <a:lstStyle/>
          <a:p>
            <a:pPr>
              <a:spcBef>
                <a:spcPts val="500"/>
              </a:spcBef>
            </a:pPr>
            <a:r>
              <a:rPr lang="en-US" sz="1100" b="1" dirty="0"/>
              <a:t>VNA Health Group’s Service Distribution</a:t>
            </a:r>
          </a:p>
        </p:txBody>
      </p:sp>
      <p:grpSp>
        <p:nvGrpSpPr>
          <p:cNvPr id="19" name="vMap : USA State : New Jersey"/>
          <p:cNvGrpSpPr>
            <a:grpSpLocks noChangeAspect="1"/>
          </p:cNvGrpSpPr>
          <p:nvPr/>
        </p:nvGrpSpPr>
        <p:grpSpPr>
          <a:xfrm>
            <a:off x="211003" y="1390154"/>
            <a:ext cx="1571696" cy="2743472"/>
            <a:chOff x="3241898" y="317500"/>
            <a:chExt cx="3562350" cy="6218238"/>
          </a:xfrm>
          <a:solidFill>
            <a:schemeClr val="accent1"/>
          </a:solidFill>
          <a:effectLst/>
        </p:grpSpPr>
        <p:sp>
          <p:nvSpPr>
            <p:cNvPr id="20" name="vMap : New Jersey - Warren (34-041)"/>
            <p:cNvSpPr>
              <a:spLocks/>
            </p:cNvSpPr>
            <p:nvPr/>
          </p:nvSpPr>
          <p:spPr bwMode="auto">
            <a:xfrm>
              <a:off x="4016598" y="990600"/>
              <a:ext cx="925513" cy="1285875"/>
            </a:xfrm>
            <a:custGeom>
              <a:avLst/>
              <a:gdLst>
                <a:gd name="T0" fmla="*/ 579 w 583"/>
                <a:gd name="T1" fmla="*/ 302 h 810"/>
                <a:gd name="T2" fmla="*/ 531 w 583"/>
                <a:gd name="T3" fmla="*/ 350 h 810"/>
                <a:gd name="T4" fmla="*/ 527 w 583"/>
                <a:gd name="T5" fmla="*/ 382 h 810"/>
                <a:gd name="T6" fmla="*/ 515 w 583"/>
                <a:gd name="T7" fmla="*/ 406 h 810"/>
                <a:gd name="T8" fmla="*/ 485 w 583"/>
                <a:gd name="T9" fmla="*/ 450 h 810"/>
                <a:gd name="T10" fmla="*/ 455 w 583"/>
                <a:gd name="T11" fmla="*/ 472 h 810"/>
                <a:gd name="T12" fmla="*/ 403 w 583"/>
                <a:gd name="T13" fmla="*/ 514 h 810"/>
                <a:gd name="T14" fmla="*/ 329 w 583"/>
                <a:gd name="T15" fmla="*/ 594 h 810"/>
                <a:gd name="T16" fmla="*/ 299 w 583"/>
                <a:gd name="T17" fmla="*/ 622 h 810"/>
                <a:gd name="T18" fmla="*/ 263 w 583"/>
                <a:gd name="T19" fmla="*/ 642 h 810"/>
                <a:gd name="T20" fmla="*/ 231 w 583"/>
                <a:gd name="T21" fmla="*/ 654 h 810"/>
                <a:gd name="T22" fmla="*/ 207 w 583"/>
                <a:gd name="T23" fmla="*/ 666 h 810"/>
                <a:gd name="T24" fmla="*/ 139 w 583"/>
                <a:gd name="T25" fmla="*/ 716 h 810"/>
                <a:gd name="T26" fmla="*/ 73 w 583"/>
                <a:gd name="T27" fmla="*/ 756 h 810"/>
                <a:gd name="T28" fmla="*/ 18 w 583"/>
                <a:gd name="T29" fmla="*/ 810 h 810"/>
                <a:gd name="T30" fmla="*/ 6 w 583"/>
                <a:gd name="T31" fmla="*/ 776 h 810"/>
                <a:gd name="T32" fmla="*/ 12 w 583"/>
                <a:gd name="T33" fmla="*/ 764 h 810"/>
                <a:gd name="T34" fmla="*/ 18 w 583"/>
                <a:gd name="T35" fmla="*/ 736 h 810"/>
                <a:gd name="T36" fmla="*/ 6 w 583"/>
                <a:gd name="T37" fmla="*/ 720 h 810"/>
                <a:gd name="T38" fmla="*/ 32 w 583"/>
                <a:gd name="T39" fmla="*/ 682 h 810"/>
                <a:gd name="T40" fmla="*/ 12 w 583"/>
                <a:gd name="T41" fmla="*/ 662 h 810"/>
                <a:gd name="T42" fmla="*/ 4 w 583"/>
                <a:gd name="T43" fmla="*/ 630 h 810"/>
                <a:gd name="T44" fmla="*/ 20 w 583"/>
                <a:gd name="T45" fmla="*/ 600 h 810"/>
                <a:gd name="T46" fmla="*/ 28 w 583"/>
                <a:gd name="T47" fmla="*/ 582 h 810"/>
                <a:gd name="T48" fmla="*/ 8 w 583"/>
                <a:gd name="T49" fmla="*/ 552 h 810"/>
                <a:gd name="T50" fmla="*/ 28 w 583"/>
                <a:gd name="T51" fmla="*/ 538 h 810"/>
                <a:gd name="T52" fmla="*/ 40 w 583"/>
                <a:gd name="T53" fmla="*/ 518 h 810"/>
                <a:gd name="T54" fmla="*/ 54 w 583"/>
                <a:gd name="T55" fmla="*/ 506 h 810"/>
                <a:gd name="T56" fmla="*/ 95 w 583"/>
                <a:gd name="T57" fmla="*/ 512 h 810"/>
                <a:gd name="T58" fmla="*/ 113 w 583"/>
                <a:gd name="T59" fmla="*/ 490 h 810"/>
                <a:gd name="T60" fmla="*/ 135 w 583"/>
                <a:gd name="T61" fmla="*/ 472 h 810"/>
                <a:gd name="T62" fmla="*/ 149 w 583"/>
                <a:gd name="T63" fmla="*/ 450 h 810"/>
                <a:gd name="T64" fmla="*/ 159 w 583"/>
                <a:gd name="T65" fmla="*/ 430 h 810"/>
                <a:gd name="T66" fmla="*/ 145 w 583"/>
                <a:gd name="T67" fmla="*/ 406 h 810"/>
                <a:gd name="T68" fmla="*/ 155 w 583"/>
                <a:gd name="T69" fmla="*/ 394 h 810"/>
                <a:gd name="T70" fmla="*/ 173 w 583"/>
                <a:gd name="T71" fmla="*/ 394 h 810"/>
                <a:gd name="T72" fmla="*/ 187 w 583"/>
                <a:gd name="T73" fmla="*/ 390 h 810"/>
                <a:gd name="T74" fmla="*/ 201 w 583"/>
                <a:gd name="T75" fmla="*/ 368 h 810"/>
                <a:gd name="T76" fmla="*/ 173 w 583"/>
                <a:gd name="T77" fmla="*/ 322 h 810"/>
                <a:gd name="T78" fmla="*/ 161 w 583"/>
                <a:gd name="T79" fmla="*/ 284 h 810"/>
                <a:gd name="T80" fmla="*/ 125 w 583"/>
                <a:gd name="T81" fmla="*/ 240 h 810"/>
                <a:gd name="T82" fmla="*/ 113 w 583"/>
                <a:gd name="T83" fmla="*/ 214 h 810"/>
                <a:gd name="T84" fmla="*/ 97 w 583"/>
                <a:gd name="T85" fmla="*/ 200 h 810"/>
                <a:gd name="T86" fmla="*/ 93 w 583"/>
                <a:gd name="T87" fmla="*/ 180 h 810"/>
                <a:gd name="T88" fmla="*/ 129 w 583"/>
                <a:gd name="T89" fmla="*/ 142 h 810"/>
                <a:gd name="T90" fmla="*/ 203 w 583"/>
                <a:gd name="T91" fmla="*/ 108 h 810"/>
                <a:gd name="T92" fmla="*/ 235 w 583"/>
                <a:gd name="T93" fmla="*/ 86 h 810"/>
                <a:gd name="T94" fmla="*/ 241 w 583"/>
                <a:gd name="T95" fmla="*/ 70 h 810"/>
                <a:gd name="T96" fmla="*/ 257 w 583"/>
                <a:gd name="T97" fmla="*/ 44 h 810"/>
                <a:gd name="T98" fmla="*/ 273 w 583"/>
                <a:gd name="T99" fmla="*/ 32 h 810"/>
                <a:gd name="T100" fmla="*/ 317 w 583"/>
                <a:gd name="T101" fmla="*/ 4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83" h="810">
                  <a:moveTo>
                    <a:pt x="319" y="0"/>
                  </a:moveTo>
                  <a:lnTo>
                    <a:pt x="443" y="140"/>
                  </a:lnTo>
                  <a:lnTo>
                    <a:pt x="445" y="142"/>
                  </a:lnTo>
                  <a:lnTo>
                    <a:pt x="583" y="294"/>
                  </a:lnTo>
                  <a:lnTo>
                    <a:pt x="579" y="302"/>
                  </a:lnTo>
                  <a:lnTo>
                    <a:pt x="559" y="316"/>
                  </a:lnTo>
                  <a:lnTo>
                    <a:pt x="555" y="328"/>
                  </a:lnTo>
                  <a:lnTo>
                    <a:pt x="541" y="332"/>
                  </a:lnTo>
                  <a:lnTo>
                    <a:pt x="533" y="338"/>
                  </a:lnTo>
                  <a:lnTo>
                    <a:pt x="531" y="350"/>
                  </a:lnTo>
                  <a:lnTo>
                    <a:pt x="533" y="358"/>
                  </a:lnTo>
                  <a:lnTo>
                    <a:pt x="535" y="364"/>
                  </a:lnTo>
                  <a:lnTo>
                    <a:pt x="535" y="374"/>
                  </a:lnTo>
                  <a:lnTo>
                    <a:pt x="529" y="376"/>
                  </a:lnTo>
                  <a:lnTo>
                    <a:pt x="527" y="382"/>
                  </a:lnTo>
                  <a:lnTo>
                    <a:pt x="529" y="390"/>
                  </a:lnTo>
                  <a:lnTo>
                    <a:pt x="517" y="394"/>
                  </a:lnTo>
                  <a:lnTo>
                    <a:pt x="513" y="396"/>
                  </a:lnTo>
                  <a:lnTo>
                    <a:pt x="513" y="400"/>
                  </a:lnTo>
                  <a:lnTo>
                    <a:pt x="515" y="406"/>
                  </a:lnTo>
                  <a:lnTo>
                    <a:pt x="517" y="416"/>
                  </a:lnTo>
                  <a:lnTo>
                    <a:pt x="511" y="420"/>
                  </a:lnTo>
                  <a:lnTo>
                    <a:pt x="505" y="422"/>
                  </a:lnTo>
                  <a:lnTo>
                    <a:pt x="493" y="444"/>
                  </a:lnTo>
                  <a:lnTo>
                    <a:pt x="485" y="450"/>
                  </a:lnTo>
                  <a:lnTo>
                    <a:pt x="483" y="458"/>
                  </a:lnTo>
                  <a:lnTo>
                    <a:pt x="477" y="464"/>
                  </a:lnTo>
                  <a:lnTo>
                    <a:pt x="469" y="470"/>
                  </a:lnTo>
                  <a:lnTo>
                    <a:pt x="455" y="472"/>
                  </a:lnTo>
                  <a:lnTo>
                    <a:pt x="455" y="472"/>
                  </a:lnTo>
                  <a:lnTo>
                    <a:pt x="451" y="482"/>
                  </a:lnTo>
                  <a:lnTo>
                    <a:pt x="413" y="498"/>
                  </a:lnTo>
                  <a:lnTo>
                    <a:pt x="409" y="502"/>
                  </a:lnTo>
                  <a:lnTo>
                    <a:pt x="405" y="506"/>
                  </a:lnTo>
                  <a:lnTo>
                    <a:pt x="403" y="514"/>
                  </a:lnTo>
                  <a:lnTo>
                    <a:pt x="399" y="522"/>
                  </a:lnTo>
                  <a:lnTo>
                    <a:pt x="391" y="526"/>
                  </a:lnTo>
                  <a:lnTo>
                    <a:pt x="387" y="532"/>
                  </a:lnTo>
                  <a:lnTo>
                    <a:pt x="355" y="560"/>
                  </a:lnTo>
                  <a:lnTo>
                    <a:pt x="329" y="594"/>
                  </a:lnTo>
                  <a:lnTo>
                    <a:pt x="319" y="610"/>
                  </a:lnTo>
                  <a:lnTo>
                    <a:pt x="315" y="616"/>
                  </a:lnTo>
                  <a:lnTo>
                    <a:pt x="307" y="616"/>
                  </a:lnTo>
                  <a:lnTo>
                    <a:pt x="299" y="618"/>
                  </a:lnTo>
                  <a:lnTo>
                    <a:pt x="299" y="622"/>
                  </a:lnTo>
                  <a:lnTo>
                    <a:pt x="295" y="624"/>
                  </a:lnTo>
                  <a:lnTo>
                    <a:pt x="291" y="626"/>
                  </a:lnTo>
                  <a:lnTo>
                    <a:pt x="279" y="632"/>
                  </a:lnTo>
                  <a:lnTo>
                    <a:pt x="267" y="642"/>
                  </a:lnTo>
                  <a:lnTo>
                    <a:pt x="263" y="642"/>
                  </a:lnTo>
                  <a:lnTo>
                    <a:pt x="255" y="644"/>
                  </a:lnTo>
                  <a:lnTo>
                    <a:pt x="247" y="644"/>
                  </a:lnTo>
                  <a:lnTo>
                    <a:pt x="239" y="648"/>
                  </a:lnTo>
                  <a:lnTo>
                    <a:pt x="235" y="652"/>
                  </a:lnTo>
                  <a:lnTo>
                    <a:pt x="231" y="654"/>
                  </a:lnTo>
                  <a:lnTo>
                    <a:pt x="227" y="658"/>
                  </a:lnTo>
                  <a:lnTo>
                    <a:pt x="221" y="660"/>
                  </a:lnTo>
                  <a:lnTo>
                    <a:pt x="215" y="662"/>
                  </a:lnTo>
                  <a:lnTo>
                    <a:pt x="211" y="664"/>
                  </a:lnTo>
                  <a:lnTo>
                    <a:pt x="207" y="666"/>
                  </a:lnTo>
                  <a:lnTo>
                    <a:pt x="203" y="670"/>
                  </a:lnTo>
                  <a:lnTo>
                    <a:pt x="195" y="672"/>
                  </a:lnTo>
                  <a:lnTo>
                    <a:pt x="185" y="684"/>
                  </a:lnTo>
                  <a:lnTo>
                    <a:pt x="175" y="690"/>
                  </a:lnTo>
                  <a:lnTo>
                    <a:pt x="139" y="716"/>
                  </a:lnTo>
                  <a:lnTo>
                    <a:pt x="127" y="728"/>
                  </a:lnTo>
                  <a:lnTo>
                    <a:pt x="101" y="736"/>
                  </a:lnTo>
                  <a:lnTo>
                    <a:pt x="93" y="742"/>
                  </a:lnTo>
                  <a:lnTo>
                    <a:pt x="77" y="750"/>
                  </a:lnTo>
                  <a:lnTo>
                    <a:pt x="73" y="756"/>
                  </a:lnTo>
                  <a:lnTo>
                    <a:pt x="60" y="764"/>
                  </a:lnTo>
                  <a:lnTo>
                    <a:pt x="56" y="768"/>
                  </a:lnTo>
                  <a:lnTo>
                    <a:pt x="52" y="782"/>
                  </a:lnTo>
                  <a:lnTo>
                    <a:pt x="50" y="782"/>
                  </a:lnTo>
                  <a:lnTo>
                    <a:pt x="18" y="810"/>
                  </a:lnTo>
                  <a:lnTo>
                    <a:pt x="18" y="806"/>
                  </a:lnTo>
                  <a:lnTo>
                    <a:pt x="14" y="792"/>
                  </a:lnTo>
                  <a:lnTo>
                    <a:pt x="12" y="784"/>
                  </a:lnTo>
                  <a:lnTo>
                    <a:pt x="8" y="780"/>
                  </a:lnTo>
                  <a:lnTo>
                    <a:pt x="6" y="776"/>
                  </a:lnTo>
                  <a:lnTo>
                    <a:pt x="6" y="772"/>
                  </a:lnTo>
                  <a:lnTo>
                    <a:pt x="6" y="768"/>
                  </a:lnTo>
                  <a:lnTo>
                    <a:pt x="6" y="766"/>
                  </a:lnTo>
                  <a:lnTo>
                    <a:pt x="8" y="764"/>
                  </a:lnTo>
                  <a:lnTo>
                    <a:pt x="12" y="764"/>
                  </a:lnTo>
                  <a:lnTo>
                    <a:pt x="16" y="762"/>
                  </a:lnTo>
                  <a:lnTo>
                    <a:pt x="18" y="760"/>
                  </a:lnTo>
                  <a:lnTo>
                    <a:pt x="20" y="756"/>
                  </a:lnTo>
                  <a:lnTo>
                    <a:pt x="20" y="744"/>
                  </a:lnTo>
                  <a:lnTo>
                    <a:pt x="18" y="736"/>
                  </a:lnTo>
                  <a:lnTo>
                    <a:pt x="16" y="730"/>
                  </a:lnTo>
                  <a:lnTo>
                    <a:pt x="14" y="726"/>
                  </a:lnTo>
                  <a:lnTo>
                    <a:pt x="12" y="724"/>
                  </a:lnTo>
                  <a:lnTo>
                    <a:pt x="10" y="722"/>
                  </a:lnTo>
                  <a:lnTo>
                    <a:pt x="6" y="720"/>
                  </a:lnTo>
                  <a:lnTo>
                    <a:pt x="6" y="718"/>
                  </a:lnTo>
                  <a:lnTo>
                    <a:pt x="6" y="714"/>
                  </a:lnTo>
                  <a:lnTo>
                    <a:pt x="6" y="710"/>
                  </a:lnTo>
                  <a:lnTo>
                    <a:pt x="10" y="702"/>
                  </a:lnTo>
                  <a:lnTo>
                    <a:pt x="32" y="682"/>
                  </a:lnTo>
                  <a:lnTo>
                    <a:pt x="34" y="676"/>
                  </a:lnTo>
                  <a:lnTo>
                    <a:pt x="34" y="672"/>
                  </a:lnTo>
                  <a:lnTo>
                    <a:pt x="34" y="668"/>
                  </a:lnTo>
                  <a:lnTo>
                    <a:pt x="30" y="664"/>
                  </a:lnTo>
                  <a:lnTo>
                    <a:pt x="12" y="662"/>
                  </a:lnTo>
                  <a:lnTo>
                    <a:pt x="6" y="660"/>
                  </a:lnTo>
                  <a:lnTo>
                    <a:pt x="4" y="658"/>
                  </a:lnTo>
                  <a:lnTo>
                    <a:pt x="2" y="654"/>
                  </a:lnTo>
                  <a:lnTo>
                    <a:pt x="0" y="646"/>
                  </a:lnTo>
                  <a:lnTo>
                    <a:pt x="4" y="630"/>
                  </a:lnTo>
                  <a:lnTo>
                    <a:pt x="6" y="620"/>
                  </a:lnTo>
                  <a:lnTo>
                    <a:pt x="12" y="612"/>
                  </a:lnTo>
                  <a:lnTo>
                    <a:pt x="14" y="606"/>
                  </a:lnTo>
                  <a:lnTo>
                    <a:pt x="18" y="602"/>
                  </a:lnTo>
                  <a:lnTo>
                    <a:pt x="20" y="600"/>
                  </a:lnTo>
                  <a:lnTo>
                    <a:pt x="22" y="596"/>
                  </a:lnTo>
                  <a:lnTo>
                    <a:pt x="24" y="592"/>
                  </a:lnTo>
                  <a:lnTo>
                    <a:pt x="24" y="588"/>
                  </a:lnTo>
                  <a:lnTo>
                    <a:pt x="28" y="586"/>
                  </a:lnTo>
                  <a:lnTo>
                    <a:pt x="28" y="582"/>
                  </a:lnTo>
                  <a:lnTo>
                    <a:pt x="26" y="578"/>
                  </a:lnTo>
                  <a:lnTo>
                    <a:pt x="22" y="570"/>
                  </a:lnTo>
                  <a:lnTo>
                    <a:pt x="12" y="560"/>
                  </a:lnTo>
                  <a:lnTo>
                    <a:pt x="10" y="558"/>
                  </a:lnTo>
                  <a:lnTo>
                    <a:pt x="8" y="552"/>
                  </a:lnTo>
                  <a:lnTo>
                    <a:pt x="8" y="550"/>
                  </a:lnTo>
                  <a:lnTo>
                    <a:pt x="10" y="548"/>
                  </a:lnTo>
                  <a:lnTo>
                    <a:pt x="16" y="544"/>
                  </a:lnTo>
                  <a:lnTo>
                    <a:pt x="22" y="540"/>
                  </a:lnTo>
                  <a:lnTo>
                    <a:pt x="28" y="538"/>
                  </a:lnTo>
                  <a:lnTo>
                    <a:pt x="32" y="534"/>
                  </a:lnTo>
                  <a:lnTo>
                    <a:pt x="36" y="530"/>
                  </a:lnTo>
                  <a:lnTo>
                    <a:pt x="38" y="526"/>
                  </a:lnTo>
                  <a:lnTo>
                    <a:pt x="40" y="522"/>
                  </a:lnTo>
                  <a:lnTo>
                    <a:pt x="40" y="518"/>
                  </a:lnTo>
                  <a:lnTo>
                    <a:pt x="40" y="516"/>
                  </a:lnTo>
                  <a:lnTo>
                    <a:pt x="42" y="512"/>
                  </a:lnTo>
                  <a:lnTo>
                    <a:pt x="44" y="510"/>
                  </a:lnTo>
                  <a:lnTo>
                    <a:pt x="48" y="508"/>
                  </a:lnTo>
                  <a:lnTo>
                    <a:pt x="54" y="506"/>
                  </a:lnTo>
                  <a:lnTo>
                    <a:pt x="58" y="508"/>
                  </a:lnTo>
                  <a:lnTo>
                    <a:pt x="68" y="508"/>
                  </a:lnTo>
                  <a:lnTo>
                    <a:pt x="89" y="514"/>
                  </a:lnTo>
                  <a:lnTo>
                    <a:pt x="93" y="514"/>
                  </a:lnTo>
                  <a:lnTo>
                    <a:pt x="95" y="512"/>
                  </a:lnTo>
                  <a:lnTo>
                    <a:pt x="99" y="506"/>
                  </a:lnTo>
                  <a:lnTo>
                    <a:pt x="105" y="498"/>
                  </a:lnTo>
                  <a:lnTo>
                    <a:pt x="107" y="496"/>
                  </a:lnTo>
                  <a:lnTo>
                    <a:pt x="109" y="492"/>
                  </a:lnTo>
                  <a:lnTo>
                    <a:pt x="113" y="490"/>
                  </a:lnTo>
                  <a:lnTo>
                    <a:pt x="119" y="490"/>
                  </a:lnTo>
                  <a:lnTo>
                    <a:pt x="123" y="486"/>
                  </a:lnTo>
                  <a:lnTo>
                    <a:pt x="127" y="484"/>
                  </a:lnTo>
                  <a:lnTo>
                    <a:pt x="131" y="478"/>
                  </a:lnTo>
                  <a:lnTo>
                    <a:pt x="135" y="472"/>
                  </a:lnTo>
                  <a:lnTo>
                    <a:pt x="139" y="468"/>
                  </a:lnTo>
                  <a:lnTo>
                    <a:pt x="139" y="464"/>
                  </a:lnTo>
                  <a:lnTo>
                    <a:pt x="143" y="458"/>
                  </a:lnTo>
                  <a:lnTo>
                    <a:pt x="143" y="456"/>
                  </a:lnTo>
                  <a:lnTo>
                    <a:pt x="149" y="450"/>
                  </a:lnTo>
                  <a:lnTo>
                    <a:pt x="153" y="448"/>
                  </a:lnTo>
                  <a:lnTo>
                    <a:pt x="157" y="446"/>
                  </a:lnTo>
                  <a:lnTo>
                    <a:pt x="157" y="442"/>
                  </a:lnTo>
                  <a:lnTo>
                    <a:pt x="159" y="436"/>
                  </a:lnTo>
                  <a:lnTo>
                    <a:pt x="159" y="430"/>
                  </a:lnTo>
                  <a:lnTo>
                    <a:pt x="159" y="424"/>
                  </a:lnTo>
                  <a:lnTo>
                    <a:pt x="151" y="416"/>
                  </a:lnTo>
                  <a:lnTo>
                    <a:pt x="149" y="414"/>
                  </a:lnTo>
                  <a:lnTo>
                    <a:pt x="145" y="410"/>
                  </a:lnTo>
                  <a:lnTo>
                    <a:pt x="145" y="406"/>
                  </a:lnTo>
                  <a:lnTo>
                    <a:pt x="145" y="402"/>
                  </a:lnTo>
                  <a:lnTo>
                    <a:pt x="145" y="398"/>
                  </a:lnTo>
                  <a:lnTo>
                    <a:pt x="149" y="396"/>
                  </a:lnTo>
                  <a:lnTo>
                    <a:pt x="151" y="394"/>
                  </a:lnTo>
                  <a:lnTo>
                    <a:pt x="155" y="394"/>
                  </a:lnTo>
                  <a:lnTo>
                    <a:pt x="161" y="392"/>
                  </a:lnTo>
                  <a:lnTo>
                    <a:pt x="165" y="392"/>
                  </a:lnTo>
                  <a:lnTo>
                    <a:pt x="169" y="394"/>
                  </a:lnTo>
                  <a:lnTo>
                    <a:pt x="171" y="394"/>
                  </a:lnTo>
                  <a:lnTo>
                    <a:pt x="173" y="394"/>
                  </a:lnTo>
                  <a:lnTo>
                    <a:pt x="177" y="396"/>
                  </a:lnTo>
                  <a:lnTo>
                    <a:pt x="181" y="396"/>
                  </a:lnTo>
                  <a:lnTo>
                    <a:pt x="183" y="396"/>
                  </a:lnTo>
                  <a:lnTo>
                    <a:pt x="187" y="392"/>
                  </a:lnTo>
                  <a:lnTo>
                    <a:pt x="187" y="390"/>
                  </a:lnTo>
                  <a:lnTo>
                    <a:pt x="189" y="386"/>
                  </a:lnTo>
                  <a:lnTo>
                    <a:pt x="191" y="382"/>
                  </a:lnTo>
                  <a:lnTo>
                    <a:pt x="193" y="380"/>
                  </a:lnTo>
                  <a:lnTo>
                    <a:pt x="197" y="376"/>
                  </a:lnTo>
                  <a:lnTo>
                    <a:pt x="201" y="368"/>
                  </a:lnTo>
                  <a:lnTo>
                    <a:pt x="201" y="362"/>
                  </a:lnTo>
                  <a:lnTo>
                    <a:pt x="199" y="356"/>
                  </a:lnTo>
                  <a:lnTo>
                    <a:pt x="195" y="350"/>
                  </a:lnTo>
                  <a:lnTo>
                    <a:pt x="189" y="342"/>
                  </a:lnTo>
                  <a:lnTo>
                    <a:pt x="173" y="322"/>
                  </a:lnTo>
                  <a:lnTo>
                    <a:pt x="171" y="312"/>
                  </a:lnTo>
                  <a:lnTo>
                    <a:pt x="171" y="308"/>
                  </a:lnTo>
                  <a:lnTo>
                    <a:pt x="165" y="292"/>
                  </a:lnTo>
                  <a:lnTo>
                    <a:pt x="163" y="290"/>
                  </a:lnTo>
                  <a:lnTo>
                    <a:pt x="161" y="284"/>
                  </a:lnTo>
                  <a:lnTo>
                    <a:pt x="157" y="282"/>
                  </a:lnTo>
                  <a:lnTo>
                    <a:pt x="153" y="280"/>
                  </a:lnTo>
                  <a:lnTo>
                    <a:pt x="151" y="278"/>
                  </a:lnTo>
                  <a:lnTo>
                    <a:pt x="145" y="272"/>
                  </a:lnTo>
                  <a:lnTo>
                    <a:pt x="125" y="240"/>
                  </a:lnTo>
                  <a:lnTo>
                    <a:pt x="121" y="236"/>
                  </a:lnTo>
                  <a:lnTo>
                    <a:pt x="115" y="224"/>
                  </a:lnTo>
                  <a:lnTo>
                    <a:pt x="113" y="220"/>
                  </a:lnTo>
                  <a:lnTo>
                    <a:pt x="113" y="216"/>
                  </a:lnTo>
                  <a:lnTo>
                    <a:pt x="113" y="214"/>
                  </a:lnTo>
                  <a:lnTo>
                    <a:pt x="111" y="210"/>
                  </a:lnTo>
                  <a:lnTo>
                    <a:pt x="111" y="206"/>
                  </a:lnTo>
                  <a:lnTo>
                    <a:pt x="107" y="204"/>
                  </a:lnTo>
                  <a:lnTo>
                    <a:pt x="99" y="202"/>
                  </a:lnTo>
                  <a:lnTo>
                    <a:pt x="97" y="200"/>
                  </a:lnTo>
                  <a:lnTo>
                    <a:pt x="93" y="198"/>
                  </a:lnTo>
                  <a:lnTo>
                    <a:pt x="89" y="196"/>
                  </a:lnTo>
                  <a:lnTo>
                    <a:pt x="87" y="190"/>
                  </a:lnTo>
                  <a:lnTo>
                    <a:pt x="89" y="186"/>
                  </a:lnTo>
                  <a:lnTo>
                    <a:pt x="93" y="180"/>
                  </a:lnTo>
                  <a:lnTo>
                    <a:pt x="93" y="178"/>
                  </a:lnTo>
                  <a:lnTo>
                    <a:pt x="95" y="168"/>
                  </a:lnTo>
                  <a:lnTo>
                    <a:pt x="97" y="166"/>
                  </a:lnTo>
                  <a:lnTo>
                    <a:pt x="107" y="158"/>
                  </a:lnTo>
                  <a:lnTo>
                    <a:pt x="129" y="142"/>
                  </a:lnTo>
                  <a:lnTo>
                    <a:pt x="147" y="136"/>
                  </a:lnTo>
                  <a:lnTo>
                    <a:pt x="165" y="126"/>
                  </a:lnTo>
                  <a:lnTo>
                    <a:pt x="173" y="124"/>
                  </a:lnTo>
                  <a:lnTo>
                    <a:pt x="193" y="116"/>
                  </a:lnTo>
                  <a:lnTo>
                    <a:pt x="203" y="108"/>
                  </a:lnTo>
                  <a:lnTo>
                    <a:pt x="213" y="102"/>
                  </a:lnTo>
                  <a:lnTo>
                    <a:pt x="225" y="94"/>
                  </a:lnTo>
                  <a:lnTo>
                    <a:pt x="229" y="90"/>
                  </a:lnTo>
                  <a:lnTo>
                    <a:pt x="233" y="88"/>
                  </a:lnTo>
                  <a:lnTo>
                    <a:pt x="235" y="86"/>
                  </a:lnTo>
                  <a:lnTo>
                    <a:pt x="237" y="84"/>
                  </a:lnTo>
                  <a:lnTo>
                    <a:pt x="237" y="82"/>
                  </a:lnTo>
                  <a:lnTo>
                    <a:pt x="237" y="80"/>
                  </a:lnTo>
                  <a:lnTo>
                    <a:pt x="239" y="72"/>
                  </a:lnTo>
                  <a:lnTo>
                    <a:pt x="241" y="70"/>
                  </a:lnTo>
                  <a:lnTo>
                    <a:pt x="247" y="64"/>
                  </a:lnTo>
                  <a:lnTo>
                    <a:pt x="251" y="52"/>
                  </a:lnTo>
                  <a:lnTo>
                    <a:pt x="253" y="50"/>
                  </a:lnTo>
                  <a:lnTo>
                    <a:pt x="255" y="46"/>
                  </a:lnTo>
                  <a:lnTo>
                    <a:pt x="257" y="44"/>
                  </a:lnTo>
                  <a:lnTo>
                    <a:pt x="259" y="42"/>
                  </a:lnTo>
                  <a:lnTo>
                    <a:pt x="261" y="40"/>
                  </a:lnTo>
                  <a:lnTo>
                    <a:pt x="265" y="40"/>
                  </a:lnTo>
                  <a:lnTo>
                    <a:pt x="269" y="34"/>
                  </a:lnTo>
                  <a:lnTo>
                    <a:pt x="273" y="32"/>
                  </a:lnTo>
                  <a:lnTo>
                    <a:pt x="287" y="26"/>
                  </a:lnTo>
                  <a:lnTo>
                    <a:pt x="297" y="22"/>
                  </a:lnTo>
                  <a:lnTo>
                    <a:pt x="309" y="14"/>
                  </a:lnTo>
                  <a:lnTo>
                    <a:pt x="313" y="8"/>
                  </a:lnTo>
                  <a:lnTo>
                    <a:pt x="317" y="4"/>
                  </a:lnTo>
                  <a:lnTo>
                    <a:pt x="319" y="0"/>
                  </a:lnTo>
                  <a:lnTo>
                    <a:pt x="319" y="0"/>
                  </a:lnTo>
                  <a:lnTo>
                    <a:pt x="319" y="0"/>
                  </a:lnTo>
                  <a:close/>
                </a:path>
              </a:pathLst>
            </a:custGeom>
            <a:solidFill>
              <a:schemeClr val="bg2"/>
            </a:solidFill>
            <a:ln w="6350" cmpd="sng">
              <a:solidFill>
                <a:schemeClr val="accent2"/>
              </a:solidFill>
              <a:round/>
              <a:headEnd/>
              <a:tailEnd/>
            </a:ln>
          </p:spPr>
          <p:txBody>
            <a:bodyPr/>
            <a:lstStyle/>
            <a:p>
              <a:endParaRPr lang="en-GB"/>
            </a:p>
          </p:txBody>
        </p:sp>
        <p:sp>
          <p:nvSpPr>
            <p:cNvPr id="21" name="vMap : New Jersey - Union (34-039)"/>
            <p:cNvSpPr>
              <a:spLocks/>
            </p:cNvSpPr>
            <p:nvPr/>
          </p:nvSpPr>
          <p:spPr bwMode="auto">
            <a:xfrm>
              <a:off x="5580286" y="1901825"/>
              <a:ext cx="687388" cy="381000"/>
            </a:xfrm>
            <a:custGeom>
              <a:avLst/>
              <a:gdLst>
                <a:gd name="T0" fmla="*/ 146 w 433"/>
                <a:gd name="T1" fmla="*/ 6 h 240"/>
                <a:gd name="T2" fmla="*/ 182 w 433"/>
                <a:gd name="T3" fmla="*/ 30 h 240"/>
                <a:gd name="T4" fmla="*/ 196 w 433"/>
                <a:gd name="T5" fmla="*/ 32 h 240"/>
                <a:gd name="T6" fmla="*/ 229 w 433"/>
                <a:gd name="T7" fmla="*/ 36 h 240"/>
                <a:gd name="T8" fmla="*/ 247 w 433"/>
                <a:gd name="T9" fmla="*/ 28 h 240"/>
                <a:gd name="T10" fmla="*/ 321 w 433"/>
                <a:gd name="T11" fmla="*/ 50 h 240"/>
                <a:gd name="T12" fmla="*/ 345 w 433"/>
                <a:gd name="T13" fmla="*/ 68 h 240"/>
                <a:gd name="T14" fmla="*/ 357 w 433"/>
                <a:gd name="T15" fmla="*/ 82 h 240"/>
                <a:gd name="T16" fmla="*/ 417 w 433"/>
                <a:gd name="T17" fmla="*/ 82 h 240"/>
                <a:gd name="T18" fmla="*/ 431 w 433"/>
                <a:gd name="T19" fmla="*/ 104 h 240"/>
                <a:gd name="T20" fmla="*/ 427 w 433"/>
                <a:gd name="T21" fmla="*/ 118 h 240"/>
                <a:gd name="T22" fmla="*/ 409 w 433"/>
                <a:gd name="T23" fmla="*/ 142 h 240"/>
                <a:gd name="T24" fmla="*/ 393 w 433"/>
                <a:gd name="T25" fmla="*/ 146 h 240"/>
                <a:gd name="T26" fmla="*/ 363 w 433"/>
                <a:gd name="T27" fmla="*/ 160 h 240"/>
                <a:gd name="T28" fmla="*/ 353 w 433"/>
                <a:gd name="T29" fmla="*/ 176 h 240"/>
                <a:gd name="T30" fmla="*/ 347 w 433"/>
                <a:gd name="T31" fmla="*/ 210 h 240"/>
                <a:gd name="T32" fmla="*/ 347 w 433"/>
                <a:gd name="T33" fmla="*/ 232 h 240"/>
                <a:gd name="T34" fmla="*/ 339 w 433"/>
                <a:gd name="T35" fmla="*/ 222 h 240"/>
                <a:gd name="T36" fmla="*/ 311 w 433"/>
                <a:gd name="T37" fmla="*/ 224 h 240"/>
                <a:gd name="T38" fmla="*/ 283 w 433"/>
                <a:gd name="T39" fmla="*/ 222 h 240"/>
                <a:gd name="T40" fmla="*/ 279 w 433"/>
                <a:gd name="T41" fmla="*/ 232 h 240"/>
                <a:gd name="T42" fmla="*/ 235 w 433"/>
                <a:gd name="T43" fmla="*/ 238 h 240"/>
                <a:gd name="T44" fmla="*/ 225 w 433"/>
                <a:gd name="T45" fmla="*/ 228 h 240"/>
                <a:gd name="T46" fmla="*/ 221 w 433"/>
                <a:gd name="T47" fmla="*/ 214 h 240"/>
                <a:gd name="T48" fmla="*/ 6 w 433"/>
                <a:gd name="T49" fmla="*/ 232 h 240"/>
                <a:gd name="T50" fmla="*/ 16 w 433"/>
                <a:gd name="T51" fmla="*/ 220 h 240"/>
                <a:gd name="T52" fmla="*/ 50 w 433"/>
                <a:gd name="T53" fmla="*/ 194 h 240"/>
                <a:gd name="T54" fmla="*/ 82 w 433"/>
                <a:gd name="T55" fmla="*/ 152 h 240"/>
                <a:gd name="T56" fmla="*/ 86 w 433"/>
                <a:gd name="T57" fmla="*/ 120 h 240"/>
                <a:gd name="T58" fmla="*/ 66 w 433"/>
                <a:gd name="T59" fmla="*/ 128 h 240"/>
                <a:gd name="T60" fmla="*/ 22 w 433"/>
                <a:gd name="T61" fmla="*/ 138 h 240"/>
                <a:gd name="T62" fmla="*/ 10 w 433"/>
                <a:gd name="T63" fmla="*/ 108 h 240"/>
                <a:gd name="T64" fmla="*/ 14 w 433"/>
                <a:gd name="T65" fmla="*/ 102 h 240"/>
                <a:gd name="T66" fmla="*/ 20 w 433"/>
                <a:gd name="T67" fmla="*/ 102 h 240"/>
                <a:gd name="T68" fmla="*/ 24 w 433"/>
                <a:gd name="T69" fmla="*/ 94 h 240"/>
                <a:gd name="T70" fmla="*/ 22 w 433"/>
                <a:gd name="T71" fmla="*/ 88 h 240"/>
                <a:gd name="T72" fmla="*/ 52 w 433"/>
                <a:gd name="T73" fmla="*/ 72 h 240"/>
                <a:gd name="T74" fmla="*/ 64 w 433"/>
                <a:gd name="T75" fmla="*/ 56 h 240"/>
                <a:gd name="T76" fmla="*/ 76 w 433"/>
                <a:gd name="T77" fmla="*/ 44 h 240"/>
                <a:gd name="T78" fmla="*/ 88 w 433"/>
                <a:gd name="T79" fmla="*/ 36 h 240"/>
                <a:gd name="T80" fmla="*/ 104 w 433"/>
                <a:gd name="T81" fmla="*/ 20 h 240"/>
                <a:gd name="T82" fmla="*/ 130 w 433"/>
                <a:gd name="T83" fmla="*/ 0 h 240"/>
                <a:gd name="T84" fmla="*/ 130 w 433"/>
                <a:gd name="T85" fmla="*/ 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33" h="240">
                  <a:moveTo>
                    <a:pt x="130" y="0"/>
                  </a:moveTo>
                  <a:lnTo>
                    <a:pt x="146" y="6"/>
                  </a:lnTo>
                  <a:lnTo>
                    <a:pt x="160" y="14"/>
                  </a:lnTo>
                  <a:lnTo>
                    <a:pt x="182" y="30"/>
                  </a:lnTo>
                  <a:lnTo>
                    <a:pt x="188" y="32"/>
                  </a:lnTo>
                  <a:lnTo>
                    <a:pt x="196" y="32"/>
                  </a:lnTo>
                  <a:lnTo>
                    <a:pt x="219" y="40"/>
                  </a:lnTo>
                  <a:lnTo>
                    <a:pt x="229" y="36"/>
                  </a:lnTo>
                  <a:lnTo>
                    <a:pt x="239" y="28"/>
                  </a:lnTo>
                  <a:lnTo>
                    <a:pt x="247" y="28"/>
                  </a:lnTo>
                  <a:lnTo>
                    <a:pt x="293" y="44"/>
                  </a:lnTo>
                  <a:lnTo>
                    <a:pt x="321" y="50"/>
                  </a:lnTo>
                  <a:lnTo>
                    <a:pt x="337" y="56"/>
                  </a:lnTo>
                  <a:lnTo>
                    <a:pt x="345" y="68"/>
                  </a:lnTo>
                  <a:lnTo>
                    <a:pt x="351" y="80"/>
                  </a:lnTo>
                  <a:lnTo>
                    <a:pt x="357" y="82"/>
                  </a:lnTo>
                  <a:lnTo>
                    <a:pt x="399" y="84"/>
                  </a:lnTo>
                  <a:lnTo>
                    <a:pt x="417" y="82"/>
                  </a:lnTo>
                  <a:lnTo>
                    <a:pt x="433" y="96"/>
                  </a:lnTo>
                  <a:lnTo>
                    <a:pt x="431" y="104"/>
                  </a:lnTo>
                  <a:lnTo>
                    <a:pt x="429" y="110"/>
                  </a:lnTo>
                  <a:lnTo>
                    <a:pt x="427" y="118"/>
                  </a:lnTo>
                  <a:lnTo>
                    <a:pt x="413" y="134"/>
                  </a:lnTo>
                  <a:lnTo>
                    <a:pt x="409" y="142"/>
                  </a:lnTo>
                  <a:lnTo>
                    <a:pt x="401" y="148"/>
                  </a:lnTo>
                  <a:lnTo>
                    <a:pt x="393" y="146"/>
                  </a:lnTo>
                  <a:lnTo>
                    <a:pt x="381" y="148"/>
                  </a:lnTo>
                  <a:lnTo>
                    <a:pt x="363" y="160"/>
                  </a:lnTo>
                  <a:lnTo>
                    <a:pt x="359" y="166"/>
                  </a:lnTo>
                  <a:lnTo>
                    <a:pt x="353" y="176"/>
                  </a:lnTo>
                  <a:lnTo>
                    <a:pt x="351" y="186"/>
                  </a:lnTo>
                  <a:lnTo>
                    <a:pt x="347" y="210"/>
                  </a:lnTo>
                  <a:lnTo>
                    <a:pt x="349" y="232"/>
                  </a:lnTo>
                  <a:lnTo>
                    <a:pt x="347" y="232"/>
                  </a:lnTo>
                  <a:lnTo>
                    <a:pt x="343" y="222"/>
                  </a:lnTo>
                  <a:lnTo>
                    <a:pt x="339" y="222"/>
                  </a:lnTo>
                  <a:lnTo>
                    <a:pt x="327" y="226"/>
                  </a:lnTo>
                  <a:lnTo>
                    <a:pt x="311" y="224"/>
                  </a:lnTo>
                  <a:lnTo>
                    <a:pt x="299" y="226"/>
                  </a:lnTo>
                  <a:lnTo>
                    <a:pt x="283" y="222"/>
                  </a:lnTo>
                  <a:lnTo>
                    <a:pt x="283" y="226"/>
                  </a:lnTo>
                  <a:lnTo>
                    <a:pt x="279" y="232"/>
                  </a:lnTo>
                  <a:lnTo>
                    <a:pt x="235" y="240"/>
                  </a:lnTo>
                  <a:lnTo>
                    <a:pt x="235" y="238"/>
                  </a:lnTo>
                  <a:lnTo>
                    <a:pt x="231" y="236"/>
                  </a:lnTo>
                  <a:lnTo>
                    <a:pt x="225" y="228"/>
                  </a:lnTo>
                  <a:lnTo>
                    <a:pt x="221" y="222"/>
                  </a:lnTo>
                  <a:lnTo>
                    <a:pt x="221" y="214"/>
                  </a:lnTo>
                  <a:lnTo>
                    <a:pt x="219" y="212"/>
                  </a:lnTo>
                  <a:lnTo>
                    <a:pt x="6" y="232"/>
                  </a:lnTo>
                  <a:lnTo>
                    <a:pt x="0" y="226"/>
                  </a:lnTo>
                  <a:lnTo>
                    <a:pt x="16" y="220"/>
                  </a:lnTo>
                  <a:lnTo>
                    <a:pt x="24" y="214"/>
                  </a:lnTo>
                  <a:lnTo>
                    <a:pt x="50" y="194"/>
                  </a:lnTo>
                  <a:lnTo>
                    <a:pt x="72" y="172"/>
                  </a:lnTo>
                  <a:lnTo>
                    <a:pt x="82" y="152"/>
                  </a:lnTo>
                  <a:lnTo>
                    <a:pt x="86" y="134"/>
                  </a:lnTo>
                  <a:lnTo>
                    <a:pt x="86" y="120"/>
                  </a:lnTo>
                  <a:lnTo>
                    <a:pt x="84" y="116"/>
                  </a:lnTo>
                  <a:lnTo>
                    <a:pt x="66" y="128"/>
                  </a:lnTo>
                  <a:lnTo>
                    <a:pt x="54" y="124"/>
                  </a:lnTo>
                  <a:lnTo>
                    <a:pt x="22" y="138"/>
                  </a:lnTo>
                  <a:lnTo>
                    <a:pt x="14" y="116"/>
                  </a:lnTo>
                  <a:lnTo>
                    <a:pt x="10" y="108"/>
                  </a:lnTo>
                  <a:lnTo>
                    <a:pt x="12" y="102"/>
                  </a:lnTo>
                  <a:lnTo>
                    <a:pt x="14" y="102"/>
                  </a:lnTo>
                  <a:lnTo>
                    <a:pt x="18" y="102"/>
                  </a:lnTo>
                  <a:lnTo>
                    <a:pt x="20" y="102"/>
                  </a:lnTo>
                  <a:lnTo>
                    <a:pt x="24" y="94"/>
                  </a:lnTo>
                  <a:lnTo>
                    <a:pt x="24" y="94"/>
                  </a:lnTo>
                  <a:lnTo>
                    <a:pt x="22" y="90"/>
                  </a:lnTo>
                  <a:lnTo>
                    <a:pt x="22" y="88"/>
                  </a:lnTo>
                  <a:lnTo>
                    <a:pt x="24" y="84"/>
                  </a:lnTo>
                  <a:lnTo>
                    <a:pt x="52" y="72"/>
                  </a:lnTo>
                  <a:lnTo>
                    <a:pt x="52" y="70"/>
                  </a:lnTo>
                  <a:lnTo>
                    <a:pt x="64" y="56"/>
                  </a:lnTo>
                  <a:lnTo>
                    <a:pt x="64" y="56"/>
                  </a:lnTo>
                  <a:lnTo>
                    <a:pt x="76" y="44"/>
                  </a:lnTo>
                  <a:lnTo>
                    <a:pt x="76" y="44"/>
                  </a:lnTo>
                  <a:lnTo>
                    <a:pt x="88" y="36"/>
                  </a:lnTo>
                  <a:lnTo>
                    <a:pt x="88" y="34"/>
                  </a:lnTo>
                  <a:lnTo>
                    <a:pt x="104" y="20"/>
                  </a:lnTo>
                  <a:lnTo>
                    <a:pt x="106" y="20"/>
                  </a:lnTo>
                  <a:lnTo>
                    <a:pt x="130" y="0"/>
                  </a:lnTo>
                  <a:lnTo>
                    <a:pt x="130" y="0"/>
                  </a:lnTo>
                  <a:lnTo>
                    <a:pt x="130" y="0"/>
                  </a:lnTo>
                  <a:close/>
                </a:path>
              </a:pathLst>
            </a:custGeom>
            <a:solidFill>
              <a:schemeClr val="accent1"/>
            </a:solidFill>
            <a:ln w="6350" cmpd="sng">
              <a:solidFill>
                <a:schemeClr val="accent2"/>
              </a:solidFill>
              <a:round/>
              <a:headEnd/>
              <a:tailEnd/>
            </a:ln>
          </p:spPr>
          <p:txBody>
            <a:bodyPr/>
            <a:lstStyle/>
            <a:p>
              <a:endParaRPr lang="en-GB"/>
            </a:p>
          </p:txBody>
        </p:sp>
        <p:sp>
          <p:nvSpPr>
            <p:cNvPr id="22" name="vMap : New Jersey - Sussex (34-037)"/>
            <p:cNvSpPr>
              <a:spLocks/>
            </p:cNvSpPr>
            <p:nvPr/>
          </p:nvSpPr>
          <p:spPr bwMode="auto">
            <a:xfrm>
              <a:off x="4465861" y="317500"/>
              <a:ext cx="1330325" cy="1171575"/>
            </a:xfrm>
            <a:custGeom>
              <a:avLst/>
              <a:gdLst>
                <a:gd name="T0" fmla="*/ 656 w 838"/>
                <a:gd name="T1" fmla="*/ 438 h 738"/>
                <a:gd name="T2" fmla="*/ 522 w 838"/>
                <a:gd name="T3" fmla="*/ 578 h 738"/>
                <a:gd name="T4" fmla="*/ 470 w 838"/>
                <a:gd name="T5" fmla="*/ 636 h 738"/>
                <a:gd name="T6" fmla="*/ 472 w 838"/>
                <a:gd name="T7" fmla="*/ 646 h 738"/>
                <a:gd name="T8" fmla="*/ 478 w 838"/>
                <a:gd name="T9" fmla="*/ 654 h 738"/>
                <a:gd name="T10" fmla="*/ 476 w 838"/>
                <a:gd name="T11" fmla="*/ 672 h 738"/>
                <a:gd name="T12" fmla="*/ 460 w 838"/>
                <a:gd name="T13" fmla="*/ 686 h 738"/>
                <a:gd name="T14" fmla="*/ 456 w 838"/>
                <a:gd name="T15" fmla="*/ 698 h 738"/>
                <a:gd name="T16" fmla="*/ 452 w 838"/>
                <a:gd name="T17" fmla="*/ 704 h 738"/>
                <a:gd name="T18" fmla="*/ 448 w 838"/>
                <a:gd name="T19" fmla="*/ 706 h 738"/>
                <a:gd name="T20" fmla="*/ 396 w 838"/>
                <a:gd name="T21" fmla="*/ 730 h 738"/>
                <a:gd name="T22" fmla="*/ 376 w 838"/>
                <a:gd name="T23" fmla="*/ 734 h 738"/>
                <a:gd name="T24" fmla="*/ 358 w 838"/>
                <a:gd name="T25" fmla="*/ 714 h 738"/>
                <a:gd name="T26" fmla="*/ 344 w 838"/>
                <a:gd name="T27" fmla="*/ 708 h 738"/>
                <a:gd name="T28" fmla="*/ 328 w 838"/>
                <a:gd name="T29" fmla="*/ 712 h 738"/>
                <a:gd name="T30" fmla="*/ 300 w 838"/>
                <a:gd name="T31" fmla="*/ 718 h 738"/>
                <a:gd name="T32" fmla="*/ 36 w 838"/>
                <a:gd name="T33" fmla="*/ 424 h 738"/>
                <a:gd name="T34" fmla="*/ 32 w 838"/>
                <a:gd name="T35" fmla="*/ 420 h 738"/>
                <a:gd name="T36" fmla="*/ 22 w 838"/>
                <a:gd name="T37" fmla="*/ 424 h 738"/>
                <a:gd name="T38" fmla="*/ 6 w 838"/>
                <a:gd name="T39" fmla="*/ 434 h 738"/>
                <a:gd name="T40" fmla="*/ 0 w 838"/>
                <a:gd name="T41" fmla="*/ 428 h 738"/>
                <a:gd name="T42" fmla="*/ 12 w 838"/>
                <a:gd name="T43" fmla="*/ 406 h 738"/>
                <a:gd name="T44" fmla="*/ 26 w 838"/>
                <a:gd name="T45" fmla="*/ 392 h 738"/>
                <a:gd name="T46" fmla="*/ 34 w 838"/>
                <a:gd name="T47" fmla="*/ 392 h 738"/>
                <a:gd name="T48" fmla="*/ 44 w 838"/>
                <a:gd name="T49" fmla="*/ 386 h 738"/>
                <a:gd name="T50" fmla="*/ 58 w 838"/>
                <a:gd name="T51" fmla="*/ 378 h 738"/>
                <a:gd name="T52" fmla="*/ 66 w 838"/>
                <a:gd name="T53" fmla="*/ 366 h 738"/>
                <a:gd name="T54" fmla="*/ 84 w 838"/>
                <a:gd name="T55" fmla="*/ 358 h 738"/>
                <a:gd name="T56" fmla="*/ 116 w 838"/>
                <a:gd name="T57" fmla="*/ 324 h 738"/>
                <a:gd name="T58" fmla="*/ 128 w 838"/>
                <a:gd name="T59" fmla="*/ 302 h 738"/>
                <a:gd name="T60" fmla="*/ 140 w 838"/>
                <a:gd name="T61" fmla="*/ 292 h 738"/>
                <a:gd name="T62" fmla="*/ 150 w 838"/>
                <a:gd name="T63" fmla="*/ 272 h 738"/>
                <a:gd name="T64" fmla="*/ 174 w 838"/>
                <a:gd name="T65" fmla="*/ 230 h 738"/>
                <a:gd name="T66" fmla="*/ 178 w 838"/>
                <a:gd name="T67" fmla="*/ 216 h 738"/>
                <a:gd name="T68" fmla="*/ 170 w 838"/>
                <a:gd name="T69" fmla="*/ 206 h 738"/>
                <a:gd name="T70" fmla="*/ 174 w 838"/>
                <a:gd name="T71" fmla="*/ 194 h 738"/>
                <a:gd name="T72" fmla="*/ 178 w 838"/>
                <a:gd name="T73" fmla="*/ 182 h 738"/>
                <a:gd name="T74" fmla="*/ 188 w 838"/>
                <a:gd name="T75" fmla="*/ 170 h 738"/>
                <a:gd name="T76" fmla="*/ 198 w 838"/>
                <a:gd name="T77" fmla="*/ 158 h 738"/>
                <a:gd name="T78" fmla="*/ 202 w 838"/>
                <a:gd name="T79" fmla="*/ 142 h 738"/>
                <a:gd name="T80" fmla="*/ 206 w 838"/>
                <a:gd name="T81" fmla="*/ 132 h 738"/>
                <a:gd name="T82" fmla="*/ 224 w 838"/>
                <a:gd name="T83" fmla="*/ 106 h 738"/>
                <a:gd name="T84" fmla="*/ 266 w 838"/>
                <a:gd name="T85" fmla="*/ 76 h 738"/>
                <a:gd name="T86" fmla="*/ 268 w 838"/>
                <a:gd name="T87" fmla="*/ 70 h 738"/>
                <a:gd name="T88" fmla="*/ 264 w 838"/>
                <a:gd name="T89" fmla="*/ 62 h 738"/>
                <a:gd name="T90" fmla="*/ 268 w 838"/>
                <a:gd name="T91" fmla="*/ 56 h 738"/>
                <a:gd name="T92" fmla="*/ 284 w 838"/>
                <a:gd name="T93" fmla="*/ 54 h 738"/>
                <a:gd name="T94" fmla="*/ 302 w 838"/>
                <a:gd name="T95" fmla="*/ 48 h 738"/>
                <a:gd name="T96" fmla="*/ 316 w 838"/>
                <a:gd name="T97" fmla="*/ 24 h 738"/>
                <a:gd name="T98" fmla="*/ 336 w 838"/>
                <a:gd name="T99" fmla="*/ 16 h 738"/>
                <a:gd name="T100" fmla="*/ 354 w 838"/>
                <a:gd name="T101" fmla="*/ 18 h 738"/>
                <a:gd name="T102" fmla="*/ 398 w 838"/>
                <a:gd name="T103" fmla="*/ 0 h 738"/>
                <a:gd name="T104" fmla="*/ 838 w 838"/>
                <a:gd name="T105" fmla="*/ 248 h 7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838" h="738">
                  <a:moveTo>
                    <a:pt x="838" y="248"/>
                  </a:moveTo>
                  <a:lnTo>
                    <a:pt x="662" y="432"/>
                  </a:lnTo>
                  <a:lnTo>
                    <a:pt x="656" y="438"/>
                  </a:lnTo>
                  <a:lnTo>
                    <a:pt x="598" y="498"/>
                  </a:lnTo>
                  <a:lnTo>
                    <a:pt x="596" y="500"/>
                  </a:lnTo>
                  <a:lnTo>
                    <a:pt x="522" y="578"/>
                  </a:lnTo>
                  <a:lnTo>
                    <a:pt x="520" y="580"/>
                  </a:lnTo>
                  <a:lnTo>
                    <a:pt x="512" y="588"/>
                  </a:lnTo>
                  <a:lnTo>
                    <a:pt x="470" y="636"/>
                  </a:lnTo>
                  <a:lnTo>
                    <a:pt x="470" y="638"/>
                  </a:lnTo>
                  <a:lnTo>
                    <a:pt x="470" y="642"/>
                  </a:lnTo>
                  <a:lnTo>
                    <a:pt x="472" y="646"/>
                  </a:lnTo>
                  <a:lnTo>
                    <a:pt x="474" y="648"/>
                  </a:lnTo>
                  <a:lnTo>
                    <a:pt x="478" y="652"/>
                  </a:lnTo>
                  <a:lnTo>
                    <a:pt x="478" y="654"/>
                  </a:lnTo>
                  <a:lnTo>
                    <a:pt x="478" y="658"/>
                  </a:lnTo>
                  <a:lnTo>
                    <a:pt x="478" y="664"/>
                  </a:lnTo>
                  <a:lnTo>
                    <a:pt x="476" y="672"/>
                  </a:lnTo>
                  <a:lnTo>
                    <a:pt x="472" y="678"/>
                  </a:lnTo>
                  <a:lnTo>
                    <a:pt x="470" y="678"/>
                  </a:lnTo>
                  <a:lnTo>
                    <a:pt x="460" y="686"/>
                  </a:lnTo>
                  <a:lnTo>
                    <a:pt x="456" y="688"/>
                  </a:lnTo>
                  <a:lnTo>
                    <a:pt x="454" y="694"/>
                  </a:lnTo>
                  <a:lnTo>
                    <a:pt x="456" y="698"/>
                  </a:lnTo>
                  <a:lnTo>
                    <a:pt x="456" y="702"/>
                  </a:lnTo>
                  <a:lnTo>
                    <a:pt x="454" y="704"/>
                  </a:lnTo>
                  <a:lnTo>
                    <a:pt x="452" y="704"/>
                  </a:lnTo>
                  <a:lnTo>
                    <a:pt x="450" y="704"/>
                  </a:lnTo>
                  <a:lnTo>
                    <a:pt x="448" y="704"/>
                  </a:lnTo>
                  <a:lnTo>
                    <a:pt x="448" y="706"/>
                  </a:lnTo>
                  <a:lnTo>
                    <a:pt x="440" y="712"/>
                  </a:lnTo>
                  <a:lnTo>
                    <a:pt x="428" y="718"/>
                  </a:lnTo>
                  <a:lnTo>
                    <a:pt x="396" y="730"/>
                  </a:lnTo>
                  <a:lnTo>
                    <a:pt x="386" y="738"/>
                  </a:lnTo>
                  <a:lnTo>
                    <a:pt x="378" y="738"/>
                  </a:lnTo>
                  <a:lnTo>
                    <a:pt x="376" y="734"/>
                  </a:lnTo>
                  <a:lnTo>
                    <a:pt x="372" y="724"/>
                  </a:lnTo>
                  <a:lnTo>
                    <a:pt x="366" y="718"/>
                  </a:lnTo>
                  <a:lnTo>
                    <a:pt x="358" y="714"/>
                  </a:lnTo>
                  <a:lnTo>
                    <a:pt x="352" y="714"/>
                  </a:lnTo>
                  <a:lnTo>
                    <a:pt x="346" y="710"/>
                  </a:lnTo>
                  <a:lnTo>
                    <a:pt x="344" y="708"/>
                  </a:lnTo>
                  <a:lnTo>
                    <a:pt x="340" y="706"/>
                  </a:lnTo>
                  <a:lnTo>
                    <a:pt x="336" y="706"/>
                  </a:lnTo>
                  <a:lnTo>
                    <a:pt x="328" y="712"/>
                  </a:lnTo>
                  <a:lnTo>
                    <a:pt x="318" y="716"/>
                  </a:lnTo>
                  <a:lnTo>
                    <a:pt x="312" y="716"/>
                  </a:lnTo>
                  <a:lnTo>
                    <a:pt x="300" y="718"/>
                  </a:lnTo>
                  <a:lnTo>
                    <a:pt x="162" y="566"/>
                  </a:lnTo>
                  <a:lnTo>
                    <a:pt x="160" y="564"/>
                  </a:lnTo>
                  <a:lnTo>
                    <a:pt x="36" y="424"/>
                  </a:lnTo>
                  <a:lnTo>
                    <a:pt x="36" y="422"/>
                  </a:lnTo>
                  <a:lnTo>
                    <a:pt x="34" y="420"/>
                  </a:lnTo>
                  <a:lnTo>
                    <a:pt x="32" y="420"/>
                  </a:lnTo>
                  <a:lnTo>
                    <a:pt x="30" y="420"/>
                  </a:lnTo>
                  <a:lnTo>
                    <a:pt x="26" y="422"/>
                  </a:lnTo>
                  <a:lnTo>
                    <a:pt x="22" y="424"/>
                  </a:lnTo>
                  <a:lnTo>
                    <a:pt x="20" y="426"/>
                  </a:lnTo>
                  <a:lnTo>
                    <a:pt x="12" y="432"/>
                  </a:lnTo>
                  <a:lnTo>
                    <a:pt x="6" y="434"/>
                  </a:lnTo>
                  <a:lnTo>
                    <a:pt x="4" y="432"/>
                  </a:lnTo>
                  <a:lnTo>
                    <a:pt x="2" y="430"/>
                  </a:lnTo>
                  <a:lnTo>
                    <a:pt x="0" y="428"/>
                  </a:lnTo>
                  <a:lnTo>
                    <a:pt x="0" y="426"/>
                  </a:lnTo>
                  <a:lnTo>
                    <a:pt x="4" y="420"/>
                  </a:lnTo>
                  <a:lnTo>
                    <a:pt x="12" y="406"/>
                  </a:lnTo>
                  <a:lnTo>
                    <a:pt x="20" y="398"/>
                  </a:lnTo>
                  <a:lnTo>
                    <a:pt x="20" y="396"/>
                  </a:lnTo>
                  <a:lnTo>
                    <a:pt x="26" y="392"/>
                  </a:lnTo>
                  <a:lnTo>
                    <a:pt x="28" y="394"/>
                  </a:lnTo>
                  <a:lnTo>
                    <a:pt x="30" y="392"/>
                  </a:lnTo>
                  <a:lnTo>
                    <a:pt x="34" y="392"/>
                  </a:lnTo>
                  <a:lnTo>
                    <a:pt x="36" y="392"/>
                  </a:lnTo>
                  <a:lnTo>
                    <a:pt x="40" y="390"/>
                  </a:lnTo>
                  <a:lnTo>
                    <a:pt x="44" y="386"/>
                  </a:lnTo>
                  <a:lnTo>
                    <a:pt x="48" y="384"/>
                  </a:lnTo>
                  <a:lnTo>
                    <a:pt x="48" y="384"/>
                  </a:lnTo>
                  <a:lnTo>
                    <a:pt x="58" y="378"/>
                  </a:lnTo>
                  <a:lnTo>
                    <a:pt x="60" y="374"/>
                  </a:lnTo>
                  <a:lnTo>
                    <a:pt x="62" y="370"/>
                  </a:lnTo>
                  <a:lnTo>
                    <a:pt x="66" y="366"/>
                  </a:lnTo>
                  <a:lnTo>
                    <a:pt x="70" y="364"/>
                  </a:lnTo>
                  <a:lnTo>
                    <a:pt x="72" y="364"/>
                  </a:lnTo>
                  <a:lnTo>
                    <a:pt x="84" y="358"/>
                  </a:lnTo>
                  <a:lnTo>
                    <a:pt x="98" y="348"/>
                  </a:lnTo>
                  <a:lnTo>
                    <a:pt x="110" y="334"/>
                  </a:lnTo>
                  <a:lnTo>
                    <a:pt x="116" y="324"/>
                  </a:lnTo>
                  <a:lnTo>
                    <a:pt x="124" y="308"/>
                  </a:lnTo>
                  <a:lnTo>
                    <a:pt x="126" y="306"/>
                  </a:lnTo>
                  <a:lnTo>
                    <a:pt x="128" y="302"/>
                  </a:lnTo>
                  <a:lnTo>
                    <a:pt x="130" y="300"/>
                  </a:lnTo>
                  <a:lnTo>
                    <a:pt x="134" y="296"/>
                  </a:lnTo>
                  <a:lnTo>
                    <a:pt x="140" y="292"/>
                  </a:lnTo>
                  <a:lnTo>
                    <a:pt x="146" y="284"/>
                  </a:lnTo>
                  <a:lnTo>
                    <a:pt x="150" y="276"/>
                  </a:lnTo>
                  <a:lnTo>
                    <a:pt x="150" y="272"/>
                  </a:lnTo>
                  <a:lnTo>
                    <a:pt x="154" y="264"/>
                  </a:lnTo>
                  <a:lnTo>
                    <a:pt x="174" y="232"/>
                  </a:lnTo>
                  <a:lnTo>
                    <a:pt x="174" y="230"/>
                  </a:lnTo>
                  <a:lnTo>
                    <a:pt x="178" y="222"/>
                  </a:lnTo>
                  <a:lnTo>
                    <a:pt x="178" y="218"/>
                  </a:lnTo>
                  <a:lnTo>
                    <a:pt x="178" y="216"/>
                  </a:lnTo>
                  <a:lnTo>
                    <a:pt x="176" y="216"/>
                  </a:lnTo>
                  <a:lnTo>
                    <a:pt x="176" y="214"/>
                  </a:lnTo>
                  <a:lnTo>
                    <a:pt x="170" y="206"/>
                  </a:lnTo>
                  <a:lnTo>
                    <a:pt x="168" y="202"/>
                  </a:lnTo>
                  <a:lnTo>
                    <a:pt x="170" y="200"/>
                  </a:lnTo>
                  <a:lnTo>
                    <a:pt x="174" y="194"/>
                  </a:lnTo>
                  <a:lnTo>
                    <a:pt x="174" y="190"/>
                  </a:lnTo>
                  <a:lnTo>
                    <a:pt x="176" y="186"/>
                  </a:lnTo>
                  <a:lnTo>
                    <a:pt x="178" y="182"/>
                  </a:lnTo>
                  <a:lnTo>
                    <a:pt x="178" y="180"/>
                  </a:lnTo>
                  <a:lnTo>
                    <a:pt x="184" y="172"/>
                  </a:lnTo>
                  <a:lnTo>
                    <a:pt x="188" y="170"/>
                  </a:lnTo>
                  <a:lnTo>
                    <a:pt x="192" y="168"/>
                  </a:lnTo>
                  <a:lnTo>
                    <a:pt x="196" y="164"/>
                  </a:lnTo>
                  <a:lnTo>
                    <a:pt x="198" y="158"/>
                  </a:lnTo>
                  <a:lnTo>
                    <a:pt x="198" y="156"/>
                  </a:lnTo>
                  <a:lnTo>
                    <a:pt x="200" y="148"/>
                  </a:lnTo>
                  <a:lnTo>
                    <a:pt x="202" y="142"/>
                  </a:lnTo>
                  <a:lnTo>
                    <a:pt x="204" y="140"/>
                  </a:lnTo>
                  <a:lnTo>
                    <a:pt x="206" y="136"/>
                  </a:lnTo>
                  <a:lnTo>
                    <a:pt x="206" y="132"/>
                  </a:lnTo>
                  <a:lnTo>
                    <a:pt x="208" y="128"/>
                  </a:lnTo>
                  <a:lnTo>
                    <a:pt x="220" y="108"/>
                  </a:lnTo>
                  <a:lnTo>
                    <a:pt x="224" y="106"/>
                  </a:lnTo>
                  <a:lnTo>
                    <a:pt x="256" y="82"/>
                  </a:lnTo>
                  <a:lnTo>
                    <a:pt x="264" y="78"/>
                  </a:lnTo>
                  <a:lnTo>
                    <a:pt x="266" y="76"/>
                  </a:lnTo>
                  <a:lnTo>
                    <a:pt x="266" y="76"/>
                  </a:lnTo>
                  <a:lnTo>
                    <a:pt x="268" y="72"/>
                  </a:lnTo>
                  <a:lnTo>
                    <a:pt x="268" y="70"/>
                  </a:lnTo>
                  <a:lnTo>
                    <a:pt x="268" y="68"/>
                  </a:lnTo>
                  <a:lnTo>
                    <a:pt x="266" y="64"/>
                  </a:lnTo>
                  <a:lnTo>
                    <a:pt x="264" y="62"/>
                  </a:lnTo>
                  <a:lnTo>
                    <a:pt x="264" y="60"/>
                  </a:lnTo>
                  <a:lnTo>
                    <a:pt x="266" y="58"/>
                  </a:lnTo>
                  <a:lnTo>
                    <a:pt x="268" y="56"/>
                  </a:lnTo>
                  <a:lnTo>
                    <a:pt x="272" y="54"/>
                  </a:lnTo>
                  <a:lnTo>
                    <a:pt x="278" y="54"/>
                  </a:lnTo>
                  <a:lnTo>
                    <a:pt x="284" y="54"/>
                  </a:lnTo>
                  <a:lnTo>
                    <a:pt x="290" y="52"/>
                  </a:lnTo>
                  <a:lnTo>
                    <a:pt x="298" y="50"/>
                  </a:lnTo>
                  <a:lnTo>
                    <a:pt x="302" y="48"/>
                  </a:lnTo>
                  <a:lnTo>
                    <a:pt x="304" y="44"/>
                  </a:lnTo>
                  <a:lnTo>
                    <a:pt x="312" y="30"/>
                  </a:lnTo>
                  <a:lnTo>
                    <a:pt x="316" y="24"/>
                  </a:lnTo>
                  <a:lnTo>
                    <a:pt x="320" y="22"/>
                  </a:lnTo>
                  <a:lnTo>
                    <a:pt x="324" y="20"/>
                  </a:lnTo>
                  <a:lnTo>
                    <a:pt x="336" y="16"/>
                  </a:lnTo>
                  <a:lnTo>
                    <a:pt x="344" y="16"/>
                  </a:lnTo>
                  <a:lnTo>
                    <a:pt x="348" y="18"/>
                  </a:lnTo>
                  <a:lnTo>
                    <a:pt x="354" y="18"/>
                  </a:lnTo>
                  <a:lnTo>
                    <a:pt x="358" y="16"/>
                  </a:lnTo>
                  <a:lnTo>
                    <a:pt x="384" y="8"/>
                  </a:lnTo>
                  <a:lnTo>
                    <a:pt x="398" y="0"/>
                  </a:lnTo>
                  <a:lnTo>
                    <a:pt x="838" y="248"/>
                  </a:lnTo>
                  <a:lnTo>
                    <a:pt x="838" y="248"/>
                  </a:lnTo>
                  <a:lnTo>
                    <a:pt x="838" y="248"/>
                  </a:lnTo>
                  <a:close/>
                </a:path>
              </a:pathLst>
            </a:custGeom>
            <a:solidFill>
              <a:schemeClr val="bg2"/>
            </a:solidFill>
            <a:ln w="6350" cmpd="sng">
              <a:solidFill>
                <a:schemeClr val="accent2"/>
              </a:solidFill>
              <a:round/>
              <a:headEnd/>
              <a:tailEnd/>
            </a:ln>
          </p:spPr>
          <p:txBody>
            <a:bodyPr/>
            <a:lstStyle/>
            <a:p>
              <a:endParaRPr lang="en-GB"/>
            </a:p>
          </p:txBody>
        </p:sp>
        <p:sp>
          <p:nvSpPr>
            <p:cNvPr id="23" name="vMap : New Jersey - Somerset (34-035)"/>
            <p:cNvSpPr>
              <a:spLocks/>
            </p:cNvSpPr>
            <p:nvPr/>
          </p:nvSpPr>
          <p:spPr bwMode="auto">
            <a:xfrm>
              <a:off x="4878611" y="1847850"/>
              <a:ext cx="838200" cy="987425"/>
            </a:xfrm>
            <a:custGeom>
              <a:avLst/>
              <a:gdLst>
                <a:gd name="T0" fmla="*/ 270 w 528"/>
                <a:gd name="T1" fmla="*/ 16 h 622"/>
                <a:gd name="T2" fmla="*/ 336 w 528"/>
                <a:gd name="T3" fmla="*/ 30 h 622"/>
                <a:gd name="T4" fmla="*/ 346 w 528"/>
                <a:gd name="T5" fmla="*/ 46 h 622"/>
                <a:gd name="T6" fmla="*/ 358 w 528"/>
                <a:gd name="T7" fmla="*/ 60 h 622"/>
                <a:gd name="T8" fmla="*/ 360 w 528"/>
                <a:gd name="T9" fmla="*/ 66 h 622"/>
                <a:gd name="T10" fmla="*/ 374 w 528"/>
                <a:gd name="T11" fmla="*/ 88 h 622"/>
                <a:gd name="T12" fmla="*/ 368 w 528"/>
                <a:gd name="T13" fmla="*/ 114 h 622"/>
                <a:gd name="T14" fmla="*/ 364 w 528"/>
                <a:gd name="T15" fmla="*/ 136 h 622"/>
                <a:gd name="T16" fmla="*/ 358 w 528"/>
                <a:gd name="T17" fmla="*/ 152 h 622"/>
                <a:gd name="T18" fmla="*/ 366 w 528"/>
                <a:gd name="T19" fmla="*/ 174 h 622"/>
                <a:gd name="T20" fmla="*/ 386 w 528"/>
                <a:gd name="T21" fmla="*/ 176 h 622"/>
                <a:gd name="T22" fmla="*/ 398 w 528"/>
                <a:gd name="T23" fmla="*/ 160 h 622"/>
                <a:gd name="T24" fmla="*/ 416 w 528"/>
                <a:gd name="T25" fmla="*/ 152 h 622"/>
                <a:gd name="T26" fmla="*/ 452 w 528"/>
                <a:gd name="T27" fmla="*/ 142 h 622"/>
                <a:gd name="T28" fmla="*/ 496 w 528"/>
                <a:gd name="T29" fmla="*/ 158 h 622"/>
                <a:gd name="T30" fmla="*/ 528 w 528"/>
                <a:gd name="T31" fmla="*/ 154 h 622"/>
                <a:gd name="T32" fmla="*/ 514 w 528"/>
                <a:gd name="T33" fmla="*/ 206 h 622"/>
                <a:gd name="T34" fmla="*/ 458 w 528"/>
                <a:gd name="T35" fmla="*/ 254 h 622"/>
                <a:gd name="T36" fmla="*/ 382 w 528"/>
                <a:gd name="T37" fmla="*/ 288 h 622"/>
                <a:gd name="T38" fmla="*/ 368 w 528"/>
                <a:gd name="T39" fmla="*/ 328 h 622"/>
                <a:gd name="T40" fmla="*/ 400 w 528"/>
                <a:gd name="T41" fmla="*/ 366 h 622"/>
                <a:gd name="T42" fmla="*/ 424 w 528"/>
                <a:gd name="T43" fmla="*/ 398 h 622"/>
                <a:gd name="T44" fmla="*/ 456 w 528"/>
                <a:gd name="T45" fmla="*/ 432 h 622"/>
                <a:gd name="T46" fmla="*/ 412 w 528"/>
                <a:gd name="T47" fmla="*/ 462 h 622"/>
                <a:gd name="T48" fmla="*/ 354 w 528"/>
                <a:gd name="T49" fmla="*/ 516 h 622"/>
                <a:gd name="T50" fmla="*/ 298 w 528"/>
                <a:gd name="T51" fmla="*/ 542 h 622"/>
                <a:gd name="T52" fmla="*/ 286 w 528"/>
                <a:gd name="T53" fmla="*/ 550 h 622"/>
                <a:gd name="T54" fmla="*/ 244 w 528"/>
                <a:gd name="T55" fmla="*/ 620 h 622"/>
                <a:gd name="T56" fmla="*/ 238 w 528"/>
                <a:gd name="T57" fmla="*/ 610 h 622"/>
                <a:gd name="T58" fmla="*/ 198 w 528"/>
                <a:gd name="T59" fmla="*/ 592 h 622"/>
                <a:gd name="T60" fmla="*/ 102 w 528"/>
                <a:gd name="T61" fmla="*/ 616 h 622"/>
                <a:gd name="T62" fmla="*/ 66 w 528"/>
                <a:gd name="T63" fmla="*/ 536 h 622"/>
                <a:gd name="T64" fmla="*/ 28 w 528"/>
                <a:gd name="T65" fmla="*/ 454 h 622"/>
                <a:gd name="T66" fmla="*/ 24 w 528"/>
                <a:gd name="T67" fmla="*/ 444 h 622"/>
                <a:gd name="T68" fmla="*/ 12 w 528"/>
                <a:gd name="T69" fmla="*/ 416 h 622"/>
                <a:gd name="T70" fmla="*/ 2 w 528"/>
                <a:gd name="T71" fmla="*/ 392 h 622"/>
                <a:gd name="T72" fmla="*/ 6 w 528"/>
                <a:gd name="T73" fmla="*/ 394 h 622"/>
                <a:gd name="T74" fmla="*/ 10 w 528"/>
                <a:gd name="T75" fmla="*/ 396 h 622"/>
                <a:gd name="T76" fmla="*/ 74 w 528"/>
                <a:gd name="T77" fmla="*/ 332 h 622"/>
                <a:gd name="T78" fmla="*/ 118 w 528"/>
                <a:gd name="T79" fmla="*/ 284 h 622"/>
                <a:gd name="T80" fmla="*/ 106 w 528"/>
                <a:gd name="T81" fmla="*/ 258 h 622"/>
                <a:gd name="T82" fmla="*/ 114 w 528"/>
                <a:gd name="T83" fmla="*/ 238 h 622"/>
                <a:gd name="T84" fmla="*/ 128 w 528"/>
                <a:gd name="T85" fmla="*/ 224 h 622"/>
                <a:gd name="T86" fmla="*/ 118 w 528"/>
                <a:gd name="T87" fmla="*/ 214 h 622"/>
                <a:gd name="T88" fmla="*/ 98 w 528"/>
                <a:gd name="T89" fmla="*/ 200 h 622"/>
                <a:gd name="T90" fmla="*/ 102 w 528"/>
                <a:gd name="T91" fmla="*/ 182 h 622"/>
                <a:gd name="T92" fmla="*/ 96 w 528"/>
                <a:gd name="T93" fmla="*/ 160 h 622"/>
                <a:gd name="T94" fmla="*/ 104 w 528"/>
                <a:gd name="T95" fmla="*/ 140 h 622"/>
                <a:gd name="T96" fmla="*/ 110 w 528"/>
                <a:gd name="T97" fmla="*/ 118 h 622"/>
                <a:gd name="T98" fmla="*/ 104 w 528"/>
                <a:gd name="T99" fmla="*/ 104 h 622"/>
                <a:gd name="T100" fmla="*/ 108 w 528"/>
                <a:gd name="T101" fmla="*/ 82 h 622"/>
                <a:gd name="T102" fmla="*/ 96 w 528"/>
                <a:gd name="T103" fmla="*/ 60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528" h="622">
                  <a:moveTo>
                    <a:pt x="96" y="60"/>
                  </a:moveTo>
                  <a:lnTo>
                    <a:pt x="262" y="16"/>
                  </a:lnTo>
                  <a:lnTo>
                    <a:pt x="270" y="16"/>
                  </a:lnTo>
                  <a:lnTo>
                    <a:pt x="324" y="0"/>
                  </a:lnTo>
                  <a:lnTo>
                    <a:pt x="326" y="2"/>
                  </a:lnTo>
                  <a:lnTo>
                    <a:pt x="336" y="30"/>
                  </a:lnTo>
                  <a:lnTo>
                    <a:pt x="334" y="36"/>
                  </a:lnTo>
                  <a:lnTo>
                    <a:pt x="336" y="42"/>
                  </a:lnTo>
                  <a:lnTo>
                    <a:pt x="346" y="46"/>
                  </a:lnTo>
                  <a:lnTo>
                    <a:pt x="358" y="50"/>
                  </a:lnTo>
                  <a:lnTo>
                    <a:pt x="356" y="56"/>
                  </a:lnTo>
                  <a:lnTo>
                    <a:pt x="358" y="60"/>
                  </a:lnTo>
                  <a:lnTo>
                    <a:pt x="356" y="62"/>
                  </a:lnTo>
                  <a:lnTo>
                    <a:pt x="356" y="64"/>
                  </a:lnTo>
                  <a:lnTo>
                    <a:pt x="360" y="66"/>
                  </a:lnTo>
                  <a:lnTo>
                    <a:pt x="364" y="72"/>
                  </a:lnTo>
                  <a:lnTo>
                    <a:pt x="366" y="80"/>
                  </a:lnTo>
                  <a:lnTo>
                    <a:pt x="374" y="88"/>
                  </a:lnTo>
                  <a:lnTo>
                    <a:pt x="380" y="96"/>
                  </a:lnTo>
                  <a:lnTo>
                    <a:pt x="376" y="114"/>
                  </a:lnTo>
                  <a:lnTo>
                    <a:pt x="368" y="114"/>
                  </a:lnTo>
                  <a:lnTo>
                    <a:pt x="362" y="120"/>
                  </a:lnTo>
                  <a:lnTo>
                    <a:pt x="362" y="130"/>
                  </a:lnTo>
                  <a:lnTo>
                    <a:pt x="364" y="136"/>
                  </a:lnTo>
                  <a:lnTo>
                    <a:pt x="362" y="142"/>
                  </a:lnTo>
                  <a:lnTo>
                    <a:pt x="356" y="148"/>
                  </a:lnTo>
                  <a:lnTo>
                    <a:pt x="358" y="152"/>
                  </a:lnTo>
                  <a:lnTo>
                    <a:pt x="360" y="154"/>
                  </a:lnTo>
                  <a:lnTo>
                    <a:pt x="362" y="158"/>
                  </a:lnTo>
                  <a:lnTo>
                    <a:pt x="366" y="174"/>
                  </a:lnTo>
                  <a:lnTo>
                    <a:pt x="372" y="176"/>
                  </a:lnTo>
                  <a:lnTo>
                    <a:pt x="380" y="178"/>
                  </a:lnTo>
                  <a:lnTo>
                    <a:pt x="386" y="176"/>
                  </a:lnTo>
                  <a:lnTo>
                    <a:pt x="390" y="170"/>
                  </a:lnTo>
                  <a:lnTo>
                    <a:pt x="394" y="162"/>
                  </a:lnTo>
                  <a:lnTo>
                    <a:pt x="398" y="160"/>
                  </a:lnTo>
                  <a:lnTo>
                    <a:pt x="404" y="158"/>
                  </a:lnTo>
                  <a:lnTo>
                    <a:pt x="406" y="156"/>
                  </a:lnTo>
                  <a:lnTo>
                    <a:pt x="416" y="152"/>
                  </a:lnTo>
                  <a:lnTo>
                    <a:pt x="422" y="152"/>
                  </a:lnTo>
                  <a:lnTo>
                    <a:pt x="436" y="148"/>
                  </a:lnTo>
                  <a:lnTo>
                    <a:pt x="452" y="142"/>
                  </a:lnTo>
                  <a:lnTo>
                    <a:pt x="456" y="150"/>
                  </a:lnTo>
                  <a:lnTo>
                    <a:pt x="464" y="172"/>
                  </a:lnTo>
                  <a:lnTo>
                    <a:pt x="496" y="158"/>
                  </a:lnTo>
                  <a:lnTo>
                    <a:pt x="508" y="162"/>
                  </a:lnTo>
                  <a:lnTo>
                    <a:pt x="526" y="150"/>
                  </a:lnTo>
                  <a:lnTo>
                    <a:pt x="528" y="154"/>
                  </a:lnTo>
                  <a:lnTo>
                    <a:pt x="528" y="168"/>
                  </a:lnTo>
                  <a:lnTo>
                    <a:pt x="524" y="186"/>
                  </a:lnTo>
                  <a:lnTo>
                    <a:pt x="514" y="206"/>
                  </a:lnTo>
                  <a:lnTo>
                    <a:pt x="492" y="228"/>
                  </a:lnTo>
                  <a:lnTo>
                    <a:pt x="466" y="248"/>
                  </a:lnTo>
                  <a:lnTo>
                    <a:pt x="458" y="254"/>
                  </a:lnTo>
                  <a:lnTo>
                    <a:pt x="432" y="264"/>
                  </a:lnTo>
                  <a:lnTo>
                    <a:pt x="420" y="274"/>
                  </a:lnTo>
                  <a:lnTo>
                    <a:pt x="382" y="288"/>
                  </a:lnTo>
                  <a:lnTo>
                    <a:pt x="370" y="300"/>
                  </a:lnTo>
                  <a:lnTo>
                    <a:pt x="364" y="316"/>
                  </a:lnTo>
                  <a:lnTo>
                    <a:pt x="368" y="328"/>
                  </a:lnTo>
                  <a:lnTo>
                    <a:pt x="378" y="346"/>
                  </a:lnTo>
                  <a:lnTo>
                    <a:pt x="384" y="354"/>
                  </a:lnTo>
                  <a:lnTo>
                    <a:pt x="400" y="366"/>
                  </a:lnTo>
                  <a:lnTo>
                    <a:pt x="410" y="376"/>
                  </a:lnTo>
                  <a:lnTo>
                    <a:pt x="420" y="396"/>
                  </a:lnTo>
                  <a:lnTo>
                    <a:pt x="424" y="398"/>
                  </a:lnTo>
                  <a:lnTo>
                    <a:pt x="450" y="404"/>
                  </a:lnTo>
                  <a:lnTo>
                    <a:pt x="458" y="426"/>
                  </a:lnTo>
                  <a:lnTo>
                    <a:pt x="456" y="432"/>
                  </a:lnTo>
                  <a:lnTo>
                    <a:pt x="428" y="444"/>
                  </a:lnTo>
                  <a:lnTo>
                    <a:pt x="422" y="448"/>
                  </a:lnTo>
                  <a:lnTo>
                    <a:pt x="412" y="462"/>
                  </a:lnTo>
                  <a:lnTo>
                    <a:pt x="404" y="470"/>
                  </a:lnTo>
                  <a:lnTo>
                    <a:pt x="400" y="472"/>
                  </a:lnTo>
                  <a:lnTo>
                    <a:pt x="354" y="516"/>
                  </a:lnTo>
                  <a:lnTo>
                    <a:pt x="350" y="518"/>
                  </a:lnTo>
                  <a:lnTo>
                    <a:pt x="320" y="538"/>
                  </a:lnTo>
                  <a:lnTo>
                    <a:pt x="298" y="542"/>
                  </a:lnTo>
                  <a:lnTo>
                    <a:pt x="296" y="544"/>
                  </a:lnTo>
                  <a:lnTo>
                    <a:pt x="286" y="548"/>
                  </a:lnTo>
                  <a:lnTo>
                    <a:pt x="286" y="550"/>
                  </a:lnTo>
                  <a:lnTo>
                    <a:pt x="278" y="584"/>
                  </a:lnTo>
                  <a:lnTo>
                    <a:pt x="260" y="610"/>
                  </a:lnTo>
                  <a:lnTo>
                    <a:pt x="244" y="620"/>
                  </a:lnTo>
                  <a:lnTo>
                    <a:pt x="238" y="622"/>
                  </a:lnTo>
                  <a:lnTo>
                    <a:pt x="238" y="616"/>
                  </a:lnTo>
                  <a:lnTo>
                    <a:pt x="238" y="610"/>
                  </a:lnTo>
                  <a:lnTo>
                    <a:pt x="236" y="606"/>
                  </a:lnTo>
                  <a:lnTo>
                    <a:pt x="234" y="600"/>
                  </a:lnTo>
                  <a:lnTo>
                    <a:pt x="198" y="592"/>
                  </a:lnTo>
                  <a:lnTo>
                    <a:pt x="188" y="592"/>
                  </a:lnTo>
                  <a:lnTo>
                    <a:pt x="106" y="620"/>
                  </a:lnTo>
                  <a:lnTo>
                    <a:pt x="102" y="616"/>
                  </a:lnTo>
                  <a:lnTo>
                    <a:pt x="70" y="544"/>
                  </a:lnTo>
                  <a:lnTo>
                    <a:pt x="68" y="540"/>
                  </a:lnTo>
                  <a:lnTo>
                    <a:pt x="66" y="536"/>
                  </a:lnTo>
                  <a:lnTo>
                    <a:pt x="66" y="534"/>
                  </a:lnTo>
                  <a:lnTo>
                    <a:pt x="30" y="458"/>
                  </a:lnTo>
                  <a:lnTo>
                    <a:pt x="28" y="454"/>
                  </a:lnTo>
                  <a:lnTo>
                    <a:pt x="28" y="454"/>
                  </a:lnTo>
                  <a:lnTo>
                    <a:pt x="26" y="448"/>
                  </a:lnTo>
                  <a:lnTo>
                    <a:pt x="24" y="444"/>
                  </a:lnTo>
                  <a:lnTo>
                    <a:pt x="24" y="442"/>
                  </a:lnTo>
                  <a:lnTo>
                    <a:pt x="18" y="432"/>
                  </a:lnTo>
                  <a:lnTo>
                    <a:pt x="12" y="416"/>
                  </a:lnTo>
                  <a:lnTo>
                    <a:pt x="12" y="414"/>
                  </a:lnTo>
                  <a:lnTo>
                    <a:pt x="0" y="392"/>
                  </a:lnTo>
                  <a:lnTo>
                    <a:pt x="2" y="392"/>
                  </a:lnTo>
                  <a:lnTo>
                    <a:pt x="4" y="392"/>
                  </a:lnTo>
                  <a:lnTo>
                    <a:pt x="4" y="392"/>
                  </a:lnTo>
                  <a:lnTo>
                    <a:pt x="6" y="394"/>
                  </a:lnTo>
                  <a:lnTo>
                    <a:pt x="8" y="396"/>
                  </a:lnTo>
                  <a:lnTo>
                    <a:pt x="10" y="396"/>
                  </a:lnTo>
                  <a:lnTo>
                    <a:pt x="10" y="396"/>
                  </a:lnTo>
                  <a:lnTo>
                    <a:pt x="28" y="410"/>
                  </a:lnTo>
                  <a:lnTo>
                    <a:pt x="32" y="410"/>
                  </a:lnTo>
                  <a:lnTo>
                    <a:pt x="74" y="332"/>
                  </a:lnTo>
                  <a:lnTo>
                    <a:pt x="74" y="332"/>
                  </a:lnTo>
                  <a:lnTo>
                    <a:pt x="94" y="322"/>
                  </a:lnTo>
                  <a:lnTo>
                    <a:pt x="118" y="284"/>
                  </a:lnTo>
                  <a:lnTo>
                    <a:pt x="100" y="276"/>
                  </a:lnTo>
                  <a:lnTo>
                    <a:pt x="106" y="258"/>
                  </a:lnTo>
                  <a:lnTo>
                    <a:pt x="106" y="258"/>
                  </a:lnTo>
                  <a:lnTo>
                    <a:pt x="102" y="256"/>
                  </a:lnTo>
                  <a:lnTo>
                    <a:pt x="104" y="254"/>
                  </a:lnTo>
                  <a:lnTo>
                    <a:pt x="114" y="238"/>
                  </a:lnTo>
                  <a:lnTo>
                    <a:pt x="116" y="238"/>
                  </a:lnTo>
                  <a:lnTo>
                    <a:pt x="120" y="238"/>
                  </a:lnTo>
                  <a:lnTo>
                    <a:pt x="128" y="224"/>
                  </a:lnTo>
                  <a:lnTo>
                    <a:pt x="128" y="222"/>
                  </a:lnTo>
                  <a:lnTo>
                    <a:pt x="124" y="220"/>
                  </a:lnTo>
                  <a:lnTo>
                    <a:pt x="118" y="214"/>
                  </a:lnTo>
                  <a:lnTo>
                    <a:pt x="114" y="204"/>
                  </a:lnTo>
                  <a:lnTo>
                    <a:pt x="108" y="204"/>
                  </a:lnTo>
                  <a:lnTo>
                    <a:pt x="98" y="200"/>
                  </a:lnTo>
                  <a:lnTo>
                    <a:pt x="96" y="196"/>
                  </a:lnTo>
                  <a:lnTo>
                    <a:pt x="104" y="188"/>
                  </a:lnTo>
                  <a:lnTo>
                    <a:pt x="102" y="182"/>
                  </a:lnTo>
                  <a:lnTo>
                    <a:pt x="106" y="174"/>
                  </a:lnTo>
                  <a:lnTo>
                    <a:pt x="104" y="166"/>
                  </a:lnTo>
                  <a:lnTo>
                    <a:pt x="96" y="160"/>
                  </a:lnTo>
                  <a:lnTo>
                    <a:pt x="94" y="154"/>
                  </a:lnTo>
                  <a:lnTo>
                    <a:pt x="94" y="152"/>
                  </a:lnTo>
                  <a:lnTo>
                    <a:pt x="104" y="140"/>
                  </a:lnTo>
                  <a:lnTo>
                    <a:pt x="106" y="128"/>
                  </a:lnTo>
                  <a:lnTo>
                    <a:pt x="110" y="122"/>
                  </a:lnTo>
                  <a:lnTo>
                    <a:pt x="110" y="118"/>
                  </a:lnTo>
                  <a:lnTo>
                    <a:pt x="104" y="116"/>
                  </a:lnTo>
                  <a:lnTo>
                    <a:pt x="102" y="112"/>
                  </a:lnTo>
                  <a:lnTo>
                    <a:pt x="104" y="104"/>
                  </a:lnTo>
                  <a:lnTo>
                    <a:pt x="110" y="96"/>
                  </a:lnTo>
                  <a:lnTo>
                    <a:pt x="112" y="88"/>
                  </a:lnTo>
                  <a:lnTo>
                    <a:pt x="108" y="82"/>
                  </a:lnTo>
                  <a:lnTo>
                    <a:pt x="100" y="66"/>
                  </a:lnTo>
                  <a:lnTo>
                    <a:pt x="96" y="60"/>
                  </a:lnTo>
                  <a:lnTo>
                    <a:pt x="96" y="60"/>
                  </a:lnTo>
                  <a:lnTo>
                    <a:pt x="96" y="60"/>
                  </a:lnTo>
                  <a:close/>
                </a:path>
              </a:pathLst>
            </a:custGeom>
            <a:solidFill>
              <a:schemeClr val="accent1"/>
            </a:solidFill>
            <a:ln w="6350" cmpd="sng">
              <a:solidFill>
                <a:schemeClr val="accent2"/>
              </a:solidFill>
              <a:round/>
              <a:headEnd/>
              <a:tailEnd/>
            </a:ln>
          </p:spPr>
          <p:txBody>
            <a:bodyPr/>
            <a:lstStyle/>
            <a:p>
              <a:endParaRPr lang="en-GB"/>
            </a:p>
          </p:txBody>
        </p:sp>
        <p:sp>
          <p:nvSpPr>
            <p:cNvPr id="24" name="vMap : New Jersey - Salem (34-033)"/>
            <p:cNvSpPr>
              <a:spLocks/>
            </p:cNvSpPr>
            <p:nvPr/>
          </p:nvSpPr>
          <p:spPr bwMode="auto">
            <a:xfrm>
              <a:off x="3241898" y="4329113"/>
              <a:ext cx="1074738" cy="1028700"/>
            </a:xfrm>
            <a:custGeom>
              <a:avLst/>
              <a:gdLst>
                <a:gd name="T0" fmla="*/ 671 w 677"/>
                <a:gd name="T1" fmla="*/ 372 h 648"/>
                <a:gd name="T2" fmla="*/ 663 w 677"/>
                <a:gd name="T3" fmla="*/ 380 h 648"/>
                <a:gd name="T4" fmla="*/ 659 w 677"/>
                <a:gd name="T5" fmla="*/ 454 h 648"/>
                <a:gd name="T6" fmla="*/ 659 w 677"/>
                <a:gd name="T7" fmla="*/ 476 h 648"/>
                <a:gd name="T8" fmla="*/ 651 w 677"/>
                <a:gd name="T9" fmla="*/ 512 h 648"/>
                <a:gd name="T10" fmla="*/ 350 w 677"/>
                <a:gd name="T11" fmla="*/ 460 h 648"/>
                <a:gd name="T12" fmla="*/ 304 w 677"/>
                <a:gd name="T13" fmla="*/ 480 h 648"/>
                <a:gd name="T14" fmla="*/ 274 w 677"/>
                <a:gd name="T15" fmla="*/ 516 h 648"/>
                <a:gd name="T16" fmla="*/ 218 w 677"/>
                <a:gd name="T17" fmla="*/ 526 h 648"/>
                <a:gd name="T18" fmla="*/ 208 w 677"/>
                <a:gd name="T19" fmla="*/ 554 h 648"/>
                <a:gd name="T20" fmla="*/ 202 w 677"/>
                <a:gd name="T21" fmla="*/ 566 h 648"/>
                <a:gd name="T22" fmla="*/ 204 w 677"/>
                <a:gd name="T23" fmla="*/ 576 h 648"/>
                <a:gd name="T24" fmla="*/ 202 w 677"/>
                <a:gd name="T25" fmla="*/ 596 h 648"/>
                <a:gd name="T26" fmla="*/ 208 w 677"/>
                <a:gd name="T27" fmla="*/ 618 h 648"/>
                <a:gd name="T28" fmla="*/ 204 w 677"/>
                <a:gd name="T29" fmla="*/ 632 h 648"/>
                <a:gd name="T30" fmla="*/ 202 w 677"/>
                <a:gd name="T31" fmla="*/ 646 h 648"/>
                <a:gd name="T32" fmla="*/ 168 w 677"/>
                <a:gd name="T33" fmla="*/ 626 h 648"/>
                <a:gd name="T34" fmla="*/ 138 w 677"/>
                <a:gd name="T35" fmla="*/ 588 h 648"/>
                <a:gd name="T36" fmla="*/ 80 w 677"/>
                <a:gd name="T37" fmla="*/ 542 h 648"/>
                <a:gd name="T38" fmla="*/ 46 w 677"/>
                <a:gd name="T39" fmla="*/ 536 h 648"/>
                <a:gd name="T40" fmla="*/ 0 w 677"/>
                <a:gd name="T41" fmla="*/ 496 h 648"/>
                <a:gd name="T42" fmla="*/ 48 w 677"/>
                <a:gd name="T43" fmla="*/ 466 h 648"/>
                <a:gd name="T44" fmla="*/ 50 w 677"/>
                <a:gd name="T45" fmla="*/ 450 h 648"/>
                <a:gd name="T46" fmla="*/ 52 w 677"/>
                <a:gd name="T47" fmla="*/ 434 h 648"/>
                <a:gd name="T48" fmla="*/ 54 w 677"/>
                <a:gd name="T49" fmla="*/ 406 h 648"/>
                <a:gd name="T50" fmla="*/ 46 w 677"/>
                <a:gd name="T51" fmla="*/ 398 h 648"/>
                <a:gd name="T52" fmla="*/ 62 w 677"/>
                <a:gd name="T53" fmla="*/ 378 h 648"/>
                <a:gd name="T54" fmla="*/ 76 w 677"/>
                <a:gd name="T55" fmla="*/ 346 h 648"/>
                <a:gd name="T56" fmla="*/ 64 w 677"/>
                <a:gd name="T57" fmla="*/ 330 h 648"/>
                <a:gd name="T58" fmla="*/ 46 w 677"/>
                <a:gd name="T59" fmla="*/ 320 h 648"/>
                <a:gd name="T60" fmla="*/ 40 w 677"/>
                <a:gd name="T61" fmla="*/ 310 h 648"/>
                <a:gd name="T62" fmla="*/ 18 w 677"/>
                <a:gd name="T63" fmla="*/ 294 h 648"/>
                <a:gd name="T64" fmla="*/ 16 w 677"/>
                <a:gd name="T65" fmla="*/ 246 h 648"/>
                <a:gd name="T66" fmla="*/ 28 w 677"/>
                <a:gd name="T67" fmla="*/ 234 h 648"/>
                <a:gd name="T68" fmla="*/ 46 w 677"/>
                <a:gd name="T69" fmla="*/ 224 h 648"/>
                <a:gd name="T70" fmla="*/ 52 w 677"/>
                <a:gd name="T71" fmla="*/ 214 h 648"/>
                <a:gd name="T72" fmla="*/ 68 w 677"/>
                <a:gd name="T73" fmla="*/ 194 h 648"/>
                <a:gd name="T74" fmla="*/ 80 w 677"/>
                <a:gd name="T75" fmla="*/ 148 h 648"/>
                <a:gd name="T76" fmla="*/ 92 w 677"/>
                <a:gd name="T77" fmla="*/ 134 h 648"/>
                <a:gd name="T78" fmla="*/ 104 w 677"/>
                <a:gd name="T79" fmla="*/ 114 h 648"/>
                <a:gd name="T80" fmla="*/ 116 w 677"/>
                <a:gd name="T81" fmla="*/ 114 h 648"/>
                <a:gd name="T82" fmla="*/ 122 w 677"/>
                <a:gd name="T83" fmla="*/ 84 h 648"/>
                <a:gd name="T84" fmla="*/ 142 w 677"/>
                <a:gd name="T85" fmla="*/ 40 h 648"/>
                <a:gd name="T86" fmla="*/ 154 w 677"/>
                <a:gd name="T87" fmla="*/ 30 h 648"/>
                <a:gd name="T88" fmla="*/ 212 w 677"/>
                <a:gd name="T89" fmla="*/ 0 h 648"/>
                <a:gd name="T90" fmla="*/ 224 w 677"/>
                <a:gd name="T91" fmla="*/ 24 h 648"/>
                <a:gd name="T92" fmla="*/ 222 w 677"/>
                <a:gd name="T93" fmla="*/ 40 h 648"/>
                <a:gd name="T94" fmla="*/ 242 w 677"/>
                <a:gd name="T95" fmla="*/ 54 h 648"/>
                <a:gd name="T96" fmla="*/ 258 w 677"/>
                <a:gd name="T97" fmla="*/ 80 h 648"/>
                <a:gd name="T98" fmla="*/ 260 w 677"/>
                <a:gd name="T99" fmla="*/ 98 h 648"/>
                <a:gd name="T100" fmla="*/ 270 w 677"/>
                <a:gd name="T101" fmla="*/ 112 h 648"/>
                <a:gd name="T102" fmla="*/ 292 w 677"/>
                <a:gd name="T103" fmla="*/ 122 h 648"/>
                <a:gd name="T104" fmla="*/ 308 w 677"/>
                <a:gd name="T105" fmla="*/ 130 h 648"/>
                <a:gd name="T106" fmla="*/ 324 w 677"/>
                <a:gd name="T107" fmla="*/ 152 h 648"/>
                <a:gd name="T108" fmla="*/ 338 w 677"/>
                <a:gd name="T109" fmla="*/ 154 h 648"/>
                <a:gd name="T110" fmla="*/ 366 w 677"/>
                <a:gd name="T111" fmla="*/ 160 h 648"/>
                <a:gd name="T112" fmla="*/ 412 w 677"/>
                <a:gd name="T113" fmla="*/ 168 h 648"/>
                <a:gd name="T114" fmla="*/ 424 w 677"/>
                <a:gd name="T115" fmla="*/ 184 h 648"/>
                <a:gd name="T116" fmla="*/ 460 w 677"/>
                <a:gd name="T117" fmla="*/ 200 h 648"/>
                <a:gd name="T118" fmla="*/ 486 w 677"/>
                <a:gd name="T119" fmla="*/ 194 h 648"/>
                <a:gd name="T120" fmla="*/ 677 w 677"/>
                <a:gd name="T121" fmla="*/ 352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77" h="648">
                  <a:moveTo>
                    <a:pt x="677" y="352"/>
                  </a:moveTo>
                  <a:lnTo>
                    <a:pt x="673" y="358"/>
                  </a:lnTo>
                  <a:lnTo>
                    <a:pt x="669" y="370"/>
                  </a:lnTo>
                  <a:lnTo>
                    <a:pt x="671" y="372"/>
                  </a:lnTo>
                  <a:lnTo>
                    <a:pt x="671" y="376"/>
                  </a:lnTo>
                  <a:lnTo>
                    <a:pt x="669" y="376"/>
                  </a:lnTo>
                  <a:lnTo>
                    <a:pt x="667" y="378"/>
                  </a:lnTo>
                  <a:lnTo>
                    <a:pt x="663" y="380"/>
                  </a:lnTo>
                  <a:lnTo>
                    <a:pt x="661" y="386"/>
                  </a:lnTo>
                  <a:lnTo>
                    <a:pt x="665" y="418"/>
                  </a:lnTo>
                  <a:lnTo>
                    <a:pt x="659" y="434"/>
                  </a:lnTo>
                  <a:lnTo>
                    <a:pt x="659" y="454"/>
                  </a:lnTo>
                  <a:lnTo>
                    <a:pt x="653" y="462"/>
                  </a:lnTo>
                  <a:lnTo>
                    <a:pt x="653" y="466"/>
                  </a:lnTo>
                  <a:lnTo>
                    <a:pt x="659" y="474"/>
                  </a:lnTo>
                  <a:lnTo>
                    <a:pt x="659" y="476"/>
                  </a:lnTo>
                  <a:lnTo>
                    <a:pt x="659" y="480"/>
                  </a:lnTo>
                  <a:lnTo>
                    <a:pt x="661" y="488"/>
                  </a:lnTo>
                  <a:lnTo>
                    <a:pt x="661" y="492"/>
                  </a:lnTo>
                  <a:lnTo>
                    <a:pt x="651" y="512"/>
                  </a:lnTo>
                  <a:lnTo>
                    <a:pt x="651" y="524"/>
                  </a:lnTo>
                  <a:lnTo>
                    <a:pt x="649" y="530"/>
                  </a:lnTo>
                  <a:lnTo>
                    <a:pt x="440" y="368"/>
                  </a:lnTo>
                  <a:lnTo>
                    <a:pt x="350" y="460"/>
                  </a:lnTo>
                  <a:lnTo>
                    <a:pt x="338" y="476"/>
                  </a:lnTo>
                  <a:lnTo>
                    <a:pt x="328" y="478"/>
                  </a:lnTo>
                  <a:lnTo>
                    <a:pt x="314" y="482"/>
                  </a:lnTo>
                  <a:lnTo>
                    <a:pt x="304" y="480"/>
                  </a:lnTo>
                  <a:lnTo>
                    <a:pt x="300" y="484"/>
                  </a:lnTo>
                  <a:lnTo>
                    <a:pt x="296" y="494"/>
                  </a:lnTo>
                  <a:lnTo>
                    <a:pt x="288" y="506"/>
                  </a:lnTo>
                  <a:lnTo>
                    <a:pt x="274" y="516"/>
                  </a:lnTo>
                  <a:lnTo>
                    <a:pt x="268" y="532"/>
                  </a:lnTo>
                  <a:lnTo>
                    <a:pt x="260" y="532"/>
                  </a:lnTo>
                  <a:lnTo>
                    <a:pt x="222" y="524"/>
                  </a:lnTo>
                  <a:lnTo>
                    <a:pt x="218" y="526"/>
                  </a:lnTo>
                  <a:lnTo>
                    <a:pt x="212" y="536"/>
                  </a:lnTo>
                  <a:lnTo>
                    <a:pt x="208" y="542"/>
                  </a:lnTo>
                  <a:lnTo>
                    <a:pt x="208" y="546"/>
                  </a:lnTo>
                  <a:lnTo>
                    <a:pt x="208" y="554"/>
                  </a:lnTo>
                  <a:lnTo>
                    <a:pt x="206" y="556"/>
                  </a:lnTo>
                  <a:lnTo>
                    <a:pt x="204" y="558"/>
                  </a:lnTo>
                  <a:lnTo>
                    <a:pt x="204" y="560"/>
                  </a:lnTo>
                  <a:lnTo>
                    <a:pt x="202" y="566"/>
                  </a:lnTo>
                  <a:lnTo>
                    <a:pt x="202" y="566"/>
                  </a:lnTo>
                  <a:lnTo>
                    <a:pt x="200" y="568"/>
                  </a:lnTo>
                  <a:lnTo>
                    <a:pt x="198" y="574"/>
                  </a:lnTo>
                  <a:lnTo>
                    <a:pt x="204" y="576"/>
                  </a:lnTo>
                  <a:lnTo>
                    <a:pt x="210" y="578"/>
                  </a:lnTo>
                  <a:lnTo>
                    <a:pt x="210" y="582"/>
                  </a:lnTo>
                  <a:lnTo>
                    <a:pt x="204" y="590"/>
                  </a:lnTo>
                  <a:lnTo>
                    <a:pt x="202" y="596"/>
                  </a:lnTo>
                  <a:lnTo>
                    <a:pt x="202" y="598"/>
                  </a:lnTo>
                  <a:lnTo>
                    <a:pt x="202" y="600"/>
                  </a:lnTo>
                  <a:lnTo>
                    <a:pt x="206" y="606"/>
                  </a:lnTo>
                  <a:lnTo>
                    <a:pt x="208" y="618"/>
                  </a:lnTo>
                  <a:lnTo>
                    <a:pt x="212" y="620"/>
                  </a:lnTo>
                  <a:lnTo>
                    <a:pt x="210" y="622"/>
                  </a:lnTo>
                  <a:lnTo>
                    <a:pt x="210" y="632"/>
                  </a:lnTo>
                  <a:lnTo>
                    <a:pt x="204" y="632"/>
                  </a:lnTo>
                  <a:lnTo>
                    <a:pt x="202" y="634"/>
                  </a:lnTo>
                  <a:lnTo>
                    <a:pt x="202" y="640"/>
                  </a:lnTo>
                  <a:lnTo>
                    <a:pt x="202" y="642"/>
                  </a:lnTo>
                  <a:lnTo>
                    <a:pt x="202" y="646"/>
                  </a:lnTo>
                  <a:lnTo>
                    <a:pt x="194" y="648"/>
                  </a:lnTo>
                  <a:lnTo>
                    <a:pt x="184" y="644"/>
                  </a:lnTo>
                  <a:lnTo>
                    <a:pt x="176" y="634"/>
                  </a:lnTo>
                  <a:lnTo>
                    <a:pt x="168" y="626"/>
                  </a:lnTo>
                  <a:lnTo>
                    <a:pt x="162" y="624"/>
                  </a:lnTo>
                  <a:lnTo>
                    <a:pt x="152" y="616"/>
                  </a:lnTo>
                  <a:lnTo>
                    <a:pt x="148" y="602"/>
                  </a:lnTo>
                  <a:lnTo>
                    <a:pt x="138" y="588"/>
                  </a:lnTo>
                  <a:lnTo>
                    <a:pt x="108" y="558"/>
                  </a:lnTo>
                  <a:lnTo>
                    <a:pt x="96" y="554"/>
                  </a:lnTo>
                  <a:lnTo>
                    <a:pt x="92" y="550"/>
                  </a:lnTo>
                  <a:lnTo>
                    <a:pt x="80" y="542"/>
                  </a:lnTo>
                  <a:lnTo>
                    <a:pt x="72" y="536"/>
                  </a:lnTo>
                  <a:lnTo>
                    <a:pt x="62" y="534"/>
                  </a:lnTo>
                  <a:lnTo>
                    <a:pt x="56" y="536"/>
                  </a:lnTo>
                  <a:lnTo>
                    <a:pt x="46" y="536"/>
                  </a:lnTo>
                  <a:lnTo>
                    <a:pt x="34" y="544"/>
                  </a:lnTo>
                  <a:lnTo>
                    <a:pt x="18" y="526"/>
                  </a:lnTo>
                  <a:lnTo>
                    <a:pt x="6" y="512"/>
                  </a:lnTo>
                  <a:lnTo>
                    <a:pt x="0" y="496"/>
                  </a:lnTo>
                  <a:lnTo>
                    <a:pt x="0" y="490"/>
                  </a:lnTo>
                  <a:lnTo>
                    <a:pt x="4" y="478"/>
                  </a:lnTo>
                  <a:lnTo>
                    <a:pt x="8" y="468"/>
                  </a:lnTo>
                  <a:lnTo>
                    <a:pt x="48" y="466"/>
                  </a:lnTo>
                  <a:lnTo>
                    <a:pt x="54" y="464"/>
                  </a:lnTo>
                  <a:lnTo>
                    <a:pt x="52" y="454"/>
                  </a:lnTo>
                  <a:lnTo>
                    <a:pt x="50" y="452"/>
                  </a:lnTo>
                  <a:lnTo>
                    <a:pt x="50" y="450"/>
                  </a:lnTo>
                  <a:lnTo>
                    <a:pt x="50" y="444"/>
                  </a:lnTo>
                  <a:lnTo>
                    <a:pt x="52" y="438"/>
                  </a:lnTo>
                  <a:lnTo>
                    <a:pt x="54" y="436"/>
                  </a:lnTo>
                  <a:lnTo>
                    <a:pt x="52" y="434"/>
                  </a:lnTo>
                  <a:lnTo>
                    <a:pt x="52" y="426"/>
                  </a:lnTo>
                  <a:lnTo>
                    <a:pt x="54" y="420"/>
                  </a:lnTo>
                  <a:lnTo>
                    <a:pt x="54" y="412"/>
                  </a:lnTo>
                  <a:lnTo>
                    <a:pt x="54" y="406"/>
                  </a:lnTo>
                  <a:lnTo>
                    <a:pt x="54" y="406"/>
                  </a:lnTo>
                  <a:lnTo>
                    <a:pt x="48" y="402"/>
                  </a:lnTo>
                  <a:lnTo>
                    <a:pt x="48" y="400"/>
                  </a:lnTo>
                  <a:lnTo>
                    <a:pt x="46" y="398"/>
                  </a:lnTo>
                  <a:lnTo>
                    <a:pt x="48" y="392"/>
                  </a:lnTo>
                  <a:lnTo>
                    <a:pt x="50" y="390"/>
                  </a:lnTo>
                  <a:lnTo>
                    <a:pt x="60" y="382"/>
                  </a:lnTo>
                  <a:lnTo>
                    <a:pt x="62" y="378"/>
                  </a:lnTo>
                  <a:lnTo>
                    <a:pt x="70" y="366"/>
                  </a:lnTo>
                  <a:lnTo>
                    <a:pt x="72" y="360"/>
                  </a:lnTo>
                  <a:lnTo>
                    <a:pt x="76" y="352"/>
                  </a:lnTo>
                  <a:lnTo>
                    <a:pt x="76" y="346"/>
                  </a:lnTo>
                  <a:lnTo>
                    <a:pt x="76" y="342"/>
                  </a:lnTo>
                  <a:lnTo>
                    <a:pt x="72" y="336"/>
                  </a:lnTo>
                  <a:lnTo>
                    <a:pt x="70" y="332"/>
                  </a:lnTo>
                  <a:lnTo>
                    <a:pt x="64" y="330"/>
                  </a:lnTo>
                  <a:lnTo>
                    <a:pt x="54" y="326"/>
                  </a:lnTo>
                  <a:lnTo>
                    <a:pt x="50" y="324"/>
                  </a:lnTo>
                  <a:lnTo>
                    <a:pt x="48" y="322"/>
                  </a:lnTo>
                  <a:lnTo>
                    <a:pt x="46" y="320"/>
                  </a:lnTo>
                  <a:lnTo>
                    <a:pt x="44" y="316"/>
                  </a:lnTo>
                  <a:lnTo>
                    <a:pt x="44" y="314"/>
                  </a:lnTo>
                  <a:lnTo>
                    <a:pt x="42" y="312"/>
                  </a:lnTo>
                  <a:lnTo>
                    <a:pt x="40" y="310"/>
                  </a:lnTo>
                  <a:lnTo>
                    <a:pt x="34" y="308"/>
                  </a:lnTo>
                  <a:lnTo>
                    <a:pt x="24" y="302"/>
                  </a:lnTo>
                  <a:lnTo>
                    <a:pt x="20" y="298"/>
                  </a:lnTo>
                  <a:lnTo>
                    <a:pt x="18" y="294"/>
                  </a:lnTo>
                  <a:lnTo>
                    <a:pt x="10" y="270"/>
                  </a:lnTo>
                  <a:lnTo>
                    <a:pt x="10" y="262"/>
                  </a:lnTo>
                  <a:lnTo>
                    <a:pt x="14" y="250"/>
                  </a:lnTo>
                  <a:lnTo>
                    <a:pt x="16" y="246"/>
                  </a:lnTo>
                  <a:lnTo>
                    <a:pt x="18" y="242"/>
                  </a:lnTo>
                  <a:lnTo>
                    <a:pt x="22" y="240"/>
                  </a:lnTo>
                  <a:lnTo>
                    <a:pt x="26" y="238"/>
                  </a:lnTo>
                  <a:lnTo>
                    <a:pt x="28" y="234"/>
                  </a:lnTo>
                  <a:lnTo>
                    <a:pt x="30" y="232"/>
                  </a:lnTo>
                  <a:lnTo>
                    <a:pt x="34" y="228"/>
                  </a:lnTo>
                  <a:lnTo>
                    <a:pt x="40" y="226"/>
                  </a:lnTo>
                  <a:lnTo>
                    <a:pt x="46" y="224"/>
                  </a:lnTo>
                  <a:lnTo>
                    <a:pt x="46" y="222"/>
                  </a:lnTo>
                  <a:lnTo>
                    <a:pt x="48" y="220"/>
                  </a:lnTo>
                  <a:lnTo>
                    <a:pt x="50" y="218"/>
                  </a:lnTo>
                  <a:lnTo>
                    <a:pt x="52" y="214"/>
                  </a:lnTo>
                  <a:lnTo>
                    <a:pt x="54" y="212"/>
                  </a:lnTo>
                  <a:lnTo>
                    <a:pt x="56" y="208"/>
                  </a:lnTo>
                  <a:lnTo>
                    <a:pt x="62" y="202"/>
                  </a:lnTo>
                  <a:lnTo>
                    <a:pt x="68" y="194"/>
                  </a:lnTo>
                  <a:lnTo>
                    <a:pt x="72" y="190"/>
                  </a:lnTo>
                  <a:lnTo>
                    <a:pt x="74" y="186"/>
                  </a:lnTo>
                  <a:lnTo>
                    <a:pt x="78" y="152"/>
                  </a:lnTo>
                  <a:lnTo>
                    <a:pt x="80" y="148"/>
                  </a:lnTo>
                  <a:lnTo>
                    <a:pt x="82" y="144"/>
                  </a:lnTo>
                  <a:lnTo>
                    <a:pt x="86" y="142"/>
                  </a:lnTo>
                  <a:lnTo>
                    <a:pt x="92" y="138"/>
                  </a:lnTo>
                  <a:lnTo>
                    <a:pt x="92" y="134"/>
                  </a:lnTo>
                  <a:lnTo>
                    <a:pt x="100" y="122"/>
                  </a:lnTo>
                  <a:lnTo>
                    <a:pt x="100" y="118"/>
                  </a:lnTo>
                  <a:lnTo>
                    <a:pt x="102" y="116"/>
                  </a:lnTo>
                  <a:lnTo>
                    <a:pt x="104" y="114"/>
                  </a:lnTo>
                  <a:lnTo>
                    <a:pt x="106" y="116"/>
                  </a:lnTo>
                  <a:lnTo>
                    <a:pt x="110" y="116"/>
                  </a:lnTo>
                  <a:lnTo>
                    <a:pt x="114" y="116"/>
                  </a:lnTo>
                  <a:lnTo>
                    <a:pt x="116" y="114"/>
                  </a:lnTo>
                  <a:lnTo>
                    <a:pt x="118" y="108"/>
                  </a:lnTo>
                  <a:lnTo>
                    <a:pt x="118" y="104"/>
                  </a:lnTo>
                  <a:lnTo>
                    <a:pt x="120" y="88"/>
                  </a:lnTo>
                  <a:lnTo>
                    <a:pt x="122" y="84"/>
                  </a:lnTo>
                  <a:lnTo>
                    <a:pt x="134" y="60"/>
                  </a:lnTo>
                  <a:lnTo>
                    <a:pt x="138" y="50"/>
                  </a:lnTo>
                  <a:lnTo>
                    <a:pt x="140" y="46"/>
                  </a:lnTo>
                  <a:lnTo>
                    <a:pt x="142" y="40"/>
                  </a:lnTo>
                  <a:lnTo>
                    <a:pt x="144" y="38"/>
                  </a:lnTo>
                  <a:lnTo>
                    <a:pt x="148" y="34"/>
                  </a:lnTo>
                  <a:lnTo>
                    <a:pt x="150" y="34"/>
                  </a:lnTo>
                  <a:lnTo>
                    <a:pt x="154" y="30"/>
                  </a:lnTo>
                  <a:lnTo>
                    <a:pt x="182" y="4"/>
                  </a:lnTo>
                  <a:lnTo>
                    <a:pt x="184" y="6"/>
                  </a:lnTo>
                  <a:lnTo>
                    <a:pt x="206" y="2"/>
                  </a:lnTo>
                  <a:lnTo>
                    <a:pt x="212" y="0"/>
                  </a:lnTo>
                  <a:lnTo>
                    <a:pt x="216" y="0"/>
                  </a:lnTo>
                  <a:lnTo>
                    <a:pt x="218" y="6"/>
                  </a:lnTo>
                  <a:lnTo>
                    <a:pt x="224" y="12"/>
                  </a:lnTo>
                  <a:lnTo>
                    <a:pt x="224" y="24"/>
                  </a:lnTo>
                  <a:lnTo>
                    <a:pt x="218" y="32"/>
                  </a:lnTo>
                  <a:lnTo>
                    <a:pt x="218" y="38"/>
                  </a:lnTo>
                  <a:lnTo>
                    <a:pt x="222" y="38"/>
                  </a:lnTo>
                  <a:lnTo>
                    <a:pt x="222" y="40"/>
                  </a:lnTo>
                  <a:lnTo>
                    <a:pt x="226" y="42"/>
                  </a:lnTo>
                  <a:lnTo>
                    <a:pt x="228" y="48"/>
                  </a:lnTo>
                  <a:lnTo>
                    <a:pt x="236" y="52"/>
                  </a:lnTo>
                  <a:lnTo>
                    <a:pt x="242" y="54"/>
                  </a:lnTo>
                  <a:lnTo>
                    <a:pt x="246" y="64"/>
                  </a:lnTo>
                  <a:lnTo>
                    <a:pt x="252" y="64"/>
                  </a:lnTo>
                  <a:lnTo>
                    <a:pt x="254" y="68"/>
                  </a:lnTo>
                  <a:lnTo>
                    <a:pt x="258" y="80"/>
                  </a:lnTo>
                  <a:lnTo>
                    <a:pt x="260" y="82"/>
                  </a:lnTo>
                  <a:lnTo>
                    <a:pt x="260" y="84"/>
                  </a:lnTo>
                  <a:lnTo>
                    <a:pt x="258" y="94"/>
                  </a:lnTo>
                  <a:lnTo>
                    <a:pt x="260" y="98"/>
                  </a:lnTo>
                  <a:lnTo>
                    <a:pt x="262" y="102"/>
                  </a:lnTo>
                  <a:lnTo>
                    <a:pt x="268" y="104"/>
                  </a:lnTo>
                  <a:lnTo>
                    <a:pt x="270" y="108"/>
                  </a:lnTo>
                  <a:lnTo>
                    <a:pt x="270" y="112"/>
                  </a:lnTo>
                  <a:lnTo>
                    <a:pt x="274" y="118"/>
                  </a:lnTo>
                  <a:lnTo>
                    <a:pt x="280" y="120"/>
                  </a:lnTo>
                  <a:lnTo>
                    <a:pt x="288" y="120"/>
                  </a:lnTo>
                  <a:lnTo>
                    <a:pt x="292" y="122"/>
                  </a:lnTo>
                  <a:lnTo>
                    <a:pt x="294" y="126"/>
                  </a:lnTo>
                  <a:lnTo>
                    <a:pt x="300" y="130"/>
                  </a:lnTo>
                  <a:lnTo>
                    <a:pt x="306" y="130"/>
                  </a:lnTo>
                  <a:lnTo>
                    <a:pt x="308" y="130"/>
                  </a:lnTo>
                  <a:lnTo>
                    <a:pt x="312" y="136"/>
                  </a:lnTo>
                  <a:lnTo>
                    <a:pt x="318" y="144"/>
                  </a:lnTo>
                  <a:lnTo>
                    <a:pt x="322" y="148"/>
                  </a:lnTo>
                  <a:lnTo>
                    <a:pt x="324" y="152"/>
                  </a:lnTo>
                  <a:lnTo>
                    <a:pt x="326" y="154"/>
                  </a:lnTo>
                  <a:lnTo>
                    <a:pt x="330" y="154"/>
                  </a:lnTo>
                  <a:lnTo>
                    <a:pt x="336" y="152"/>
                  </a:lnTo>
                  <a:lnTo>
                    <a:pt x="338" y="154"/>
                  </a:lnTo>
                  <a:lnTo>
                    <a:pt x="344" y="160"/>
                  </a:lnTo>
                  <a:lnTo>
                    <a:pt x="350" y="158"/>
                  </a:lnTo>
                  <a:lnTo>
                    <a:pt x="360" y="158"/>
                  </a:lnTo>
                  <a:lnTo>
                    <a:pt x="366" y="160"/>
                  </a:lnTo>
                  <a:lnTo>
                    <a:pt x="372" y="166"/>
                  </a:lnTo>
                  <a:lnTo>
                    <a:pt x="382" y="170"/>
                  </a:lnTo>
                  <a:lnTo>
                    <a:pt x="402" y="166"/>
                  </a:lnTo>
                  <a:lnTo>
                    <a:pt x="412" y="168"/>
                  </a:lnTo>
                  <a:lnTo>
                    <a:pt x="420" y="172"/>
                  </a:lnTo>
                  <a:lnTo>
                    <a:pt x="422" y="174"/>
                  </a:lnTo>
                  <a:lnTo>
                    <a:pt x="424" y="178"/>
                  </a:lnTo>
                  <a:lnTo>
                    <a:pt x="424" y="184"/>
                  </a:lnTo>
                  <a:lnTo>
                    <a:pt x="428" y="190"/>
                  </a:lnTo>
                  <a:lnTo>
                    <a:pt x="432" y="196"/>
                  </a:lnTo>
                  <a:lnTo>
                    <a:pt x="450" y="202"/>
                  </a:lnTo>
                  <a:lnTo>
                    <a:pt x="460" y="200"/>
                  </a:lnTo>
                  <a:lnTo>
                    <a:pt x="462" y="200"/>
                  </a:lnTo>
                  <a:lnTo>
                    <a:pt x="470" y="200"/>
                  </a:lnTo>
                  <a:lnTo>
                    <a:pt x="478" y="196"/>
                  </a:lnTo>
                  <a:lnTo>
                    <a:pt x="486" y="194"/>
                  </a:lnTo>
                  <a:lnTo>
                    <a:pt x="492" y="196"/>
                  </a:lnTo>
                  <a:lnTo>
                    <a:pt x="677" y="352"/>
                  </a:lnTo>
                  <a:lnTo>
                    <a:pt x="677" y="352"/>
                  </a:lnTo>
                  <a:lnTo>
                    <a:pt x="677" y="352"/>
                  </a:lnTo>
                  <a:close/>
                </a:path>
              </a:pathLst>
            </a:custGeom>
            <a:solidFill>
              <a:schemeClr val="bg2"/>
            </a:solidFill>
            <a:ln w="6350" cmpd="sng">
              <a:solidFill>
                <a:schemeClr val="accent2"/>
              </a:solidFill>
              <a:round/>
              <a:headEnd/>
              <a:tailEnd/>
            </a:ln>
          </p:spPr>
          <p:txBody>
            <a:bodyPr/>
            <a:lstStyle/>
            <a:p>
              <a:endParaRPr lang="en-GB"/>
            </a:p>
          </p:txBody>
        </p:sp>
        <p:sp>
          <p:nvSpPr>
            <p:cNvPr id="25" name="vMap : New Jersey - Passaic (34-031)"/>
            <p:cNvSpPr>
              <a:spLocks/>
            </p:cNvSpPr>
            <p:nvPr/>
          </p:nvSpPr>
          <p:spPr bwMode="auto">
            <a:xfrm>
              <a:off x="5507261" y="711200"/>
              <a:ext cx="836613" cy="984250"/>
            </a:xfrm>
            <a:custGeom>
              <a:avLst/>
              <a:gdLst>
                <a:gd name="T0" fmla="*/ 351 w 527"/>
                <a:gd name="T1" fmla="*/ 198 h 620"/>
                <a:gd name="T2" fmla="*/ 339 w 527"/>
                <a:gd name="T3" fmla="*/ 226 h 620"/>
                <a:gd name="T4" fmla="*/ 331 w 527"/>
                <a:gd name="T5" fmla="*/ 242 h 620"/>
                <a:gd name="T6" fmla="*/ 319 w 527"/>
                <a:gd name="T7" fmla="*/ 308 h 620"/>
                <a:gd name="T8" fmla="*/ 357 w 527"/>
                <a:gd name="T9" fmla="*/ 356 h 620"/>
                <a:gd name="T10" fmla="*/ 449 w 527"/>
                <a:gd name="T11" fmla="*/ 362 h 620"/>
                <a:gd name="T12" fmla="*/ 481 w 527"/>
                <a:gd name="T13" fmla="*/ 380 h 620"/>
                <a:gd name="T14" fmla="*/ 485 w 527"/>
                <a:gd name="T15" fmla="*/ 396 h 620"/>
                <a:gd name="T16" fmla="*/ 473 w 527"/>
                <a:gd name="T17" fmla="*/ 416 h 620"/>
                <a:gd name="T18" fmla="*/ 479 w 527"/>
                <a:gd name="T19" fmla="*/ 422 h 620"/>
                <a:gd name="T20" fmla="*/ 487 w 527"/>
                <a:gd name="T21" fmla="*/ 434 h 620"/>
                <a:gd name="T22" fmla="*/ 485 w 527"/>
                <a:gd name="T23" fmla="*/ 440 h 620"/>
                <a:gd name="T24" fmla="*/ 483 w 527"/>
                <a:gd name="T25" fmla="*/ 446 h 620"/>
                <a:gd name="T26" fmla="*/ 495 w 527"/>
                <a:gd name="T27" fmla="*/ 452 h 620"/>
                <a:gd name="T28" fmla="*/ 497 w 527"/>
                <a:gd name="T29" fmla="*/ 460 h 620"/>
                <a:gd name="T30" fmla="*/ 497 w 527"/>
                <a:gd name="T31" fmla="*/ 494 h 620"/>
                <a:gd name="T32" fmla="*/ 501 w 527"/>
                <a:gd name="T33" fmla="*/ 512 h 620"/>
                <a:gd name="T34" fmla="*/ 505 w 527"/>
                <a:gd name="T35" fmla="*/ 516 h 620"/>
                <a:gd name="T36" fmla="*/ 507 w 527"/>
                <a:gd name="T37" fmla="*/ 518 h 620"/>
                <a:gd name="T38" fmla="*/ 515 w 527"/>
                <a:gd name="T39" fmla="*/ 526 h 620"/>
                <a:gd name="T40" fmla="*/ 523 w 527"/>
                <a:gd name="T41" fmla="*/ 566 h 620"/>
                <a:gd name="T42" fmla="*/ 515 w 527"/>
                <a:gd name="T43" fmla="*/ 556 h 620"/>
                <a:gd name="T44" fmla="*/ 509 w 527"/>
                <a:gd name="T45" fmla="*/ 568 h 620"/>
                <a:gd name="T46" fmla="*/ 511 w 527"/>
                <a:gd name="T47" fmla="*/ 598 h 620"/>
                <a:gd name="T48" fmla="*/ 511 w 527"/>
                <a:gd name="T49" fmla="*/ 608 h 620"/>
                <a:gd name="T50" fmla="*/ 507 w 527"/>
                <a:gd name="T51" fmla="*/ 614 h 620"/>
                <a:gd name="T52" fmla="*/ 363 w 527"/>
                <a:gd name="T53" fmla="*/ 528 h 620"/>
                <a:gd name="T54" fmla="*/ 345 w 527"/>
                <a:gd name="T55" fmla="*/ 504 h 620"/>
                <a:gd name="T56" fmla="*/ 323 w 527"/>
                <a:gd name="T57" fmla="*/ 518 h 620"/>
                <a:gd name="T58" fmla="*/ 319 w 527"/>
                <a:gd name="T59" fmla="*/ 508 h 620"/>
                <a:gd name="T60" fmla="*/ 319 w 527"/>
                <a:gd name="T61" fmla="*/ 500 h 620"/>
                <a:gd name="T62" fmla="*/ 311 w 527"/>
                <a:gd name="T63" fmla="*/ 490 h 620"/>
                <a:gd name="T64" fmla="*/ 319 w 527"/>
                <a:gd name="T65" fmla="*/ 474 h 620"/>
                <a:gd name="T66" fmla="*/ 309 w 527"/>
                <a:gd name="T67" fmla="*/ 466 h 620"/>
                <a:gd name="T68" fmla="*/ 293 w 527"/>
                <a:gd name="T69" fmla="*/ 460 h 620"/>
                <a:gd name="T70" fmla="*/ 287 w 527"/>
                <a:gd name="T71" fmla="*/ 444 h 620"/>
                <a:gd name="T72" fmla="*/ 301 w 527"/>
                <a:gd name="T73" fmla="*/ 402 h 620"/>
                <a:gd name="T74" fmla="*/ 297 w 527"/>
                <a:gd name="T75" fmla="*/ 378 h 620"/>
                <a:gd name="T76" fmla="*/ 283 w 527"/>
                <a:gd name="T77" fmla="*/ 364 h 620"/>
                <a:gd name="T78" fmla="*/ 273 w 527"/>
                <a:gd name="T79" fmla="*/ 358 h 620"/>
                <a:gd name="T80" fmla="*/ 283 w 527"/>
                <a:gd name="T81" fmla="*/ 346 h 620"/>
                <a:gd name="T82" fmla="*/ 271 w 527"/>
                <a:gd name="T83" fmla="*/ 330 h 620"/>
                <a:gd name="T84" fmla="*/ 230 w 527"/>
                <a:gd name="T85" fmla="*/ 324 h 620"/>
                <a:gd name="T86" fmla="*/ 214 w 527"/>
                <a:gd name="T87" fmla="*/ 316 h 620"/>
                <a:gd name="T88" fmla="*/ 192 w 527"/>
                <a:gd name="T89" fmla="*/ 304 h 620"/>
                <a:gd name="T90" fmla="*/ 162 w 527"/>
                <a:gd name="T91" fmla="*/ 308 h 620"/>
                <a:gd name="T92" fmla="*/ 146 w 527"/>
                <a:gd name="T93" fmla="*/ 300 h 620"/>
                <a:gd name="T94" fmla="*/ 118 w 527"/>
                <a:gd name="T95" fmla="*/ 282 h 620"/>
                <a:gd name="T96" fmla="*/ 102 w 527"/>
                <a:gd name="T97" fmla="*/ 292 h 620"/>
                <a:gd name="T98" fmla="*/ 90 w 527"/>
                <a:gd name="T99" fmla="*/ 288 h 620"/>
                <a:gd name="T100" fmla="*/ 94 w 527"/>
                <a:gd name="T101" fmla="*/ 268 h 620"/>
                <a:gd name="T102" fmla="*/ 64 w 527"/>
                <a:gd name="T103" fmla="*/ 240 h 620"/>
                <a:gd name="T104" fmla="*/ 18 w 527"/>
                <a:gd name="T105" fmla="*/ 262 h 620"/>
                <a:gd name="T106" fmla="*/ 6 w 527"/>
                <a:gd name="T107" fmla="*/ 272 h 620"/>
                <a:gd name="T108" fmla="*/ 2 w 527"/>
                <a:gd name="T109" fmla="*/ 254 h 620"/>
                <a:gd name="T110" fmla="*/ 14 w 527"/>
                <a:gd name="T111" fmla="*/ 228 h 620"/>
                <a:gd name="T112" fmla="*/ 26 w 527"/>
                <a:gd name="T113" fmla="*/ 216 h 620"/>
                <a:gd name="T114" fmla="*/ 0 w 527"/>
                <a:gd name="T115" fmla="*/ 190 h 620"/>
                <a:gd name="T116" fmla="*/ 361 w 527"/>
                <a:gd name="T117" fmla="*/ 98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27" h="620">
                  <a:moveTo>
                    <a:pt x="361" y="98"/>
                  </a:moveTo>
                  <a:lnTo>
                    <a:pt x="389" y="112"/>
                  </a:lnTo>
                  <a:lnTo>
                    <a:pt x="351" y="198"/>
                  </a:lnTo>
                  <a:lnTo>
                    <a:pt x="351" y="200"/>
                  </a:lnTo>
                  <a:lnTo>
                    <a:pt x="345" y="212"/>
                  </a:lnTo>
                  <a:lnTo>
                    <a:pt x="339" y="226"/>
                  </a:lnTo>
                  <a:lnTo>
                    <a:pt x="337" y="230"/>
                  </a:lnTo>
                  <a:lnTo>
                    <a:pt x="333" y="240"/>
                  </a:lnTo>
                  <a:lnTo>
                    <a:pt x="331" y="242"/>
                  </a:lnTo>
                  <a:lnTo>
                    <a:pt x="309" y="298"/>
                  </a:lnTo>
                  <a:lnTo>
                    <a:pt x="311" y="300"/>
                  </a:lnTo>
                  <a:lnTo>
                    <a:pt x="319" y="308"/>
                  </a:lnTo>
                  <a:lnTo>
                    <a:pt x="329" y="326"/>
                  </a:lnTo>
                  <a:lnTo>
                    <a:pt x="339" y="342"/>
                  </a:lnTo>
                  <a:lnTo>
                    <a:pt x="357" y="356"/>
                  </a:lnTo>
                  <a:lnTo>
                    <a:pt x="373" y="362"/>
                  </a:lnTo>
                  <a:lnTo>
                    <a:pt x="441" y="370"/>
                  </a:lnTo>
                  <a:lnTo>
                    <a:pt x="449" y="362"/>
                  </a:lnTo>
                  <a:lnTo>
                    <a:pt x="453" y="362"/>
                  </a:lnTo>
                  <a:lnTo>
                    <a:pt x="475" y="378"/>
                  </a:lnTo>
                  <a:lnTo>
                    <a:pt x="481" y="380"/>
                  </a:lnTo>
                  <a:lnTo>
                    <a:pt x="487" y="386"/>
                  </a:lnTo>
                  <a:lnTo>
                    <a:pt x="485" y="390"/>
                  </a:lnTo>
                  <a:lnTo>
                    <a:pt x="485" y="396"/>
                  </a:lnTo>
                  <a:lnTo>
                    <a:pt x="481" y="402"/>
                  </a:lnTo>
                  <a:lnTo>
                    <a:pt x="477" y="412"/>
                  </a:lnTo>
                  <a:lnTo>
                    <a:pt x="473" y="416"/>
                  </a:lnTo>
                  <a:lnTo>
                    <a:pt x="473" y="420"/>
                  </a:lnTo>
                  <a:lnTo>
                    <a:pt x="475" y="422"/>
                  </a:lnTo>
                  <a:lnTo>
                    <a:pt x="479" y="422"/>
                  </a:lnTo>
                  <a:lnTo>
                    <a:pt x="481" y="424"/>
                  </a:lnTo>
                  <a:lnTo>
                    <a:pt x="483" y="428"/>
                  </a:lnTo>
                  <a:lnTo>
                    <a:pt x="487" y="434"/>
                  </a:lnTo>
                  <a:lnTo>
                    <a:pt x="487" y="436"/>
                  </a:lnTo>
                  <a:lnTo>
                    <a:pt x="487" y="438"/>
                  </a:lnTo>
                  <a:lnTo>
                    <a:pt x="485" y="440"/>
                  </a:lnTo>
                  <a:lnTo>
                    <a:pt x="485" y="442"/>
                  </a:lnTo>
                  <a:lnTo>
                    <a:pt x="483" y="444"/>
                  </a:lnTo>
                  <a:lnTo>
                    <a:pt x="483" y="446"/>
                  </a:lnTo>
                  <a:lnTo>
                    <a:pt x="485" y="450"/>
                  </a:lnTo>
                  <a:lnTo>
                    <a:pt x="491" y="452"/>
                  </a:lnTo>
                  <a:lnTo>
                    <a:pt x="495" y="452"/>
                  </a:lnTo>
                  <a:lnTo>
                    <a:pt x="497" y="454"/>
                  </a:lnTo>
                  <a:lnTo>
                    <a:pt x="497" y="456"/>
                  </a:lnTo>
                  <a:lnTo>
                    <a:pt x="497" y="460"/>
                  </a:lnTo>
                  <a:lnTo>
                    <a:pt x="497" y="470"/>
                  </a:lnTo>
                  <a:lnTo>
                    <a:pt x="495" y="492"/>
                  </a:lnTo>
                  <a:lnTo>
                    <a:pt x="497" y="494"/>
                  </a:lnTo>
                  <a:lnTo>
                    <a:pt x="497" y="494"/>
                  </a:lnTo>
                  <a:lnTo>
                    <a:pt x="499" y="510"/>
                  </a:lnTo>
                  <a:lnTo>
                    <a:pt x="501" y="512"/>
                  </a:lnTo>
                  <a:lnTo>
                    <a:pt x="501" y="514"/>
                  </a:lnTo>
                  <a:lnTo>
                    <a:pt x="503" y="514"/>
                  </a:lnTo>
                  <a:lnTo>
                    <a:pt x="505" y="516"/>
                  </a:lnTo>
                  <a:lnTo>
                    <a:pt x="505" y="516"/>
                  </a:lnTo>
                  <a:lnTo>
                    <a:pt x="507" y="516"/>
                  </a:lnTo>
                  <a:lnTo>
                    <a:pt x="507" y="518"/>
                  </a:lnTo>
                  <a:lnTo>
                    <a:pt x="509" y="518"/>
                  </a:lnTo>
                  <a:lnTo>
                    <a:pt x="513" y="524"/>
                  </a:lnTo>
                  <a:lnTo>
                    <a:pt x="515" y="526"/>
                  </a:lnTo>
                  <a:lnTo>
                    <a:pt x="521" y="534"/>
                  </a:lnTo>
                  <a:lnTo>
                    <a:pt x="527" y="560"/>
                  </a:lnTo>
                  <a:lnTo>
                    <a:pt x="523" y="566"/>
                  </a:lnTo>
                  <a:lnTo>
                    <a:pt x="517" y="556"/>
                  </a:lnTo>
                  <a:lnTo>
                    <a:pt x="515" y="554"/>
                  </a:lnTo>
                  <a:lnTo>
                    <a:pt x="515" y="556"/>
                  </a:lnTo>
                  <a:lnTo>
                    <a:pt x="509" y="556"/>
                  </a:lnTo>
                  <a:lnTo>
                    <a:pt x="509" y="562"/>
                  </a:lnTo>
                  <a:lnTo>
                    <a:pt x="509" y="568"/>
                  </a:lnTo>
                  <a:lnTo>
                    <a:pt x="509" y="574"/>
                  </a:lnTo>
                  <a:lnTo>
                    <a:pt x="507" y="588"/>
                  </a:lnTo>
                  <a:lnTo>
                    <a:pt x="511" y="598"/>
                  </a:lnTo>
                  <a:lnTo>
                    <a:pt x="511" y="602"/>
                  </a:lnTo>
                  <a:lnTo>
                    <a:pt x="511" y="606"/>
                  </a:lnTo>
                  <a:lnTo>
                    <a:pt x="511" y="608"/>
                  </a:lnTo>
                  <a:lnTo>
                    <a:pt x="511" y="608"/>
                  </a:lnTo>
                  <a:lnTo>
                    <a:pt x="509" y="614"/>
                  </a:lnTo>
                  <a:lnTo>
                    <a:pt x="507" y="614"/>
                  </a:lnTo>
                  <a:lnTo>
                    <a:pt x="505" y="616"/>
                  </a:lnTo>
                  <a:lnTo>
                    <a:pt x="497" y="620"/>
                  </a:lnTo>
                  <a:lnTo>
                    <a:pt x="363" y="528"/>
                  </a:lnTo>
                  <a:lnTo>
                    <a:pt x="355" y="510"/>
                  </a:lnTo>
                  <a:lnTo>
                    <a:pt x="351" y="502"/>
                  </a:lnTo>
                  <a:lnTo>
                    <a:pt x="345" y="504"/>
                  </a:lnTo>
                  <a:lnTo>
                    <a:pt x="343" y="514"/>
                  </a:lnTo>
                  <a:lnTo>
                    <a:pt x="329" y="522"/>
                  </a:lnTo>
                  <a:lnTo>
                    <a:pt x="323" y="518"/>
                  </a:lnTo>
                  <a:lnTo>
                    <a:pt x="321" y="512"/>
                  </a:lnTo>
                  <a:lnTo>
                    <a:pt x="319" y="510"/>
                  </a:lnTo>
                  <a:lnTo>
                    <a:pt x="319" y="508"/>
                  </a:lnTo>
                  <a:lnTo>
                    <a:pt x="319" y="502"/>
                  </a:lnTo>
                  <a:lnTo>
                    <a:pt x="319" y="500"/>
                  </a:lnTo>
                  <a:lnTo>
                    <a:pt x="319" y="500"/>
                  </a:lnTo>
                  <a:lnTo>
                    <a:pt x="317" y="498"/>
                  </a:lnTo>
                  <a:lnTo>
                    <a:pt x="309" y="496"/>
                  </a:lnTo>
                  <a:lnTo>
                    <a:pt x="311" y="490"/>
                  </a:lnTo>
                  <a:lnTo>
                    <a:pt x="315" y="482"/>
                  </a:lnTo>
                  <a:lnTo>
                    <a:pt x="315" y="478"/>
                  </a:lnTo>
                  <a:lnTo>
                    <a:pt x="319" y="474"/>
                  </a:lnTo>
                  <a:lnTo>
                    <a:pt x="317" y="470"/>
                  </a:lnTo>
                  <a:lnTo>
                    <a:pt x="313" y="468"/>
                  </a:lnTo>
                  <a:lnTo>
                    <a:pt x="309" y="466"/>
                  </a:lnTo>
                  <a:lnTo>
                    <a:pt x="305" y="464"/>
                  </a:lnTo>
                  <a:lnTo>
                    <a:pt x="299" y="462"/>
                  </a:lnTo>
                  <a:lnTo>
                    <a:pt x="293" y="460"/>
                  </a:lnTo>
                  <a:lnTo>
                    <a:pt x="291" y="456"/>
                  </a:lnTo>
                  <a:lnTo>
                    <a:pt x="287" y="448"/>
                  </a:lnTo>
                  <a:lnTo>
                    <a:pt x="287" y="444"/>
                  </a:lnTo>
                  <a:lnTo>
                    <a:pt x="295" y="428"/>
                  </a:lnTo>
                  <a:lnTo>
                    <a:pt x="299" y="414"/>
                  </a:lnTo>
                  <a:lnTo>
                    <a:pt x="301" y="402"/>
                  </a:lnTo>
                  <a:lnTo>
                    <a:pt x="297" y="392"/>
                  </a:lnTo>
                  <a:lnTo>
                    <a:pt x="299" y="384"/>
                  </a:lnTo>
                  <a:lnTo>
                    <a:pt x="297" y="378"/>
                  </a:lnTo>
                  <a:lnTo>
                    <a:pt x="293" y="368"/>
                  </a:lnTo>
                  <a:lnTo>
                    <a:pt x="291" y="364"/>
                  </a:lnTo>
                  <a:lnTo>
                    <a:pt x="283" y="364"/>
                  </a:lnTo>
                  <a:lnTo>
                    <a:pt x="277" y="364"/>
                  </a:lnTo>
                  <a:lnTo>
                    <a:pt x="273" y="360"/>
                  </a:lnTo>
                  <a:lnTo>
                    <a:pt x="273" y="358"/>
                  </a:lnTo>
                  <a:lnTo>
                    <a:pt x="275" y="354"/>
                  </a:lnTo>
                  <a:lnTo>
                    <a:pt x="277" y="350"/>
                  </a:lnTo>
                  <a:lnTo>
                    <a:pt x="283" y="346"/>
                  </a:lnTo>
                  <a:lnTo>
                    <a:pt x="281" y="338"/>
                  </a:lnTo>
                  <a:lnTo>
                    <a:pt x="277" y="332"/>
                  </a:lnTo>
                  <a:lnTo>
                    <a:pt x="271" y="330"/>
                  </a:lnTo>
                  <a:lnTo>
                    <a:pt x="258" y="332"/>
                  </a:lnTo>
                  <a:lnTo>
                    <a:pt x="252" y="326"/>
                  </a:lnTo>
                  <a:lnTo>
                    <a:pt x="230" y="324"/>
                  </a:lnTo>
                  <a:lnTo>
                    <a:pt x="226" y="316"/>
                  </a:lnTo>
                  <a:lnTo>
                    <a:pt x="222" y="316"/>
                  </a:lnTo>
                  <a:lnTo>
                    <a:pt x="214" y="316"/>
                  </a:lnTo>
                  <a:lnTo>
                    <a:pt x="202" y="316"/>
                  </a:lnTo>
                  <a:lnTo>
                    <a:pt x="198" y="304"/>
                  </a:lnTo>
                  <a:lnTo>
                    <a:pt x="192" y="304"/>
                  </a:lnTo>
                  <a:lnTo>
                    <a:pt x="186" y="304"/>
                  </a:lnTo>
                  <a:lnTo>
                    <a:pt x="176" y="308"/>
                  </a:lnTo>
                  <a:lnTo>
                    <a:pt x="162" y="308"/>
                  </a:lnTo>
                  <a:lnTo>
                    <a:pt x="152" y="308"/>
                  </a:lnTo>
                  <a:lnTo>
                    <a:pt x="146" y="304"/>
                  </a:lnTo>
                  <a:lnTo>
                    <a:pt x="146" y="300"/>
                  </a:lnTo>
                  <a:lnTo>
                    <a:pt x="136" y="290"/>
                  </a:lnTo>
                  <a:lnTo>
                    <a:pt x="124" y="284"/>
                  </a:lnTo>
                  <a:lnTo>
                    <a:pt x="118" y="282"/>
                  </a:lnTo>
                  <a:lnTo>
                    <a:pt x="112" y="282"/>
                  </a:lnTo>
                  <a:lnTo>
                    <a:pt x="106" y="284"/>
                  </a:lnTo>
                  <a:lnTo>
                    <a:pt x="102" y="292"/>
                  </a:lnTo>
                  <a:lnTo>
                    <a:pt x="96" y="296"/>
                  </a:lnTo>
                  <a:lnTo>
                    <a:pt x="90" y="292"/>
                  </a:lnTo>
                  <a:lnTo>
                    <a:pt x="90" y="288"/>
                  </a:lnTo>
                  <a:lnTo>
                    <a:pt x="96" y="276"/>
                  </a:lnTo>
                  <a:lnTo>
                    <a:pt x="98" y="272"/>
                  </a:lnTo>
                  <a:lnTo>
                    <a:pt x="94" y="268"/>
                  </a:lnTo>
                  <a:lnTo>
                    <a:pt x="76" y="246"/>
                  </a:lnTo>
                  <a:lnTo>
                    <a:pt x="72" y="244"/>
                  </a:lnTo>
                  <a:lnTo>
                    <a:pt x="64" y="240"/>
                  </a:lnTo>
                  <a:lnTo>
                    <a:pt x="48" y="248"/>
                  </a:lnTo>
                  <a:lnTo>
                    <a:pt x="28" y="254"/>
                  </a:lnTo>
                  <a:lnTo>
                    <a:pt x="18" y="262"/>
                  </a:lnTo>
                  <a:lnTo>
                    <a:pt x="16" y="266"/>
                  </a:lnTo>
                  <a:lnTo>
                    <a:pt x="10" y="272"/>
                  </a:lnTo>
                  <a:lnTo>
                    <a:pt x="6" y="272"/>
                  </a:lnTo>
                  <a:lnTo>
                    <a:pt x="2" y="272"/>
                  </a:lnTo>
                  <a:lnTo>
                    <a:pt x="0" y="262"/>
                  </a:lnTo>
                  <a:lnTo>
                    <a:pt x="2" y="254"/>
                  </a:lnTo>
                  <a:lnTo>
                    <a:pt x="8" y="236"/>
                  </a:lnTo>
                  <a:lnTo>
                    <a:pt x="14" y="230"/>
                  </a:lnTo>
                  <a:lnTo>
                    <a:pt x="14" y="228"/>
                  </a:lnTo>
                  <a:lnTo>
                    <a:pt x="18" y="228"/>
                  </a:lnTo>
                  <a:lnTo>
                    <a:pt x="22" y="224"/>
                  </a:lnTo>
                  <a:lnTo>
                    <a:pt x="26" y="216"/>
                  </a:lnTo>
                  <a:lnTo>
                    <a:pt x="24" y="204"/>
                  </a:lnTo>
                  <a:lnTo>
                    <a:pt x="14" y="194"/>
                  </a:lnTo>
                  <a:lnTo>
                    <a:pt x="0" y="190"/>
                  </a:lnTo>
                  <a:lnTo>
                    <a:pt x="182" y="0"/>
                  </a:lnTo>
                  <a:lnTo>
                    <a:pt x="361" y="98"/>
                  </a:lnTo>
                  <a:lnTo>
                    <a:pt x="361" y="98"/>
                  </a:lnTo>
                  <a:lnTo>
                    <a:pt x="361" y="98"/>
                  </a:lnTo>
                  <a:close/>
                </a:path>
              </a:pathLst>
            </a:custGeom>
            <a:solidFill>
              <a:schemeClr val="bg2"/>
            </a:solidFill>
            <a:ln w="6350" cmpd="sng">
              <a:solidFill>
                <a:schemeClr val="accent2"/>
              </a:solidFill>
              <a:round/>
              <a:headEnd/>
              <a:tailEnd/>
            </a:ln>
          </p:spPr>
          <p:txBody>
            <a:bodyPr/>
            <a:lstStyle/>
            <a:p>
              <a:endParaRPr lang="en-GB"/>
            </a:p>
          </p:txBody>
        </p:sp>
        <p:sp>
          <p:nvSpPr>
            <p:cNvPr id="26" name="vMap : New Jersey - Ocean (34-029)"/>
            <p:cNvSpPr>
              <a:spLocks/>
            </p:cNvSpPr>
            <p:nvPr/>
          </p:nvSpPr>
          <p:spPr bwMode="auto">
            <a:xfrm>
              <a:off x="5402486" y="3349624"/>
              <a:ext cx="1122363" cy="1697038"/>
            </a:xfrm>
            <a:custGeom>
              <a:avLst/>
              <a:gdLst/>
              <a:ahLst/>
              <a:cxnLst/>
              <a:rect l="l" t="t" r="r" b="b"/>
              <a:pathLst>
                <a:path w="1122363" h="1697038">
                  <a:moveTo>
                    <a:pt x="957262" y="1046163"/>
                  </a:moveTo>
                  <a:lnTo>
                    <a:pt x="960437" y="1055688"/>
                  </a:lnTo>
                  <a:lnTo>
                    <a:pt x="960437" y="1084263"/>
                  </a:lnTo>
                  <a:lnTo>
                    <a:pt x="950912" y="1100138"/>
                  </a:lnTo>
                  <a:lnTo>
                    <a:pt x="944562" y="1109663"/>
                  </a:lnTo>
                  <a:lnTo>
                    <a:pt x="938212" y="1122363"/>
                  </a:lnTo>
                  <a:lnTo>
                    <a:pt x="935037" y="1128713"/>
                  </a:lnTo>
                  <a:lnTo>
                    <a:pt x="919162" y="1154113"/>
                  </a:lnTo>
                  <a:lnTo>
                    <a:pt x="903287" y="1189038"/>
                  </a:lnTo>
                  <a:lnTo>
                    <a:pt x="890587" y="1220788"/>
                  </a:lnTo>
                  <a:lnTo>
                    <a:pt x="884237" y="1236663"/>
                  </a:lnTo>
                  <a:lnTo>
                    <a:pt x="865187" y="1284288"/>
                  </a:lnTo>
                  <a:lnTo>
                    <a:pt x="804862" y="1370013"/>
                  </a:lnTo>
                  <a:lnTo>
                    <a:pt x="804862" y="1379538"/>
                  </a:lnTo>
                  <a:lnTo>
                    <a:pt x="763587" y="1436688"/>
                  </a:lnTo>
                  <a:lnTo>
                    <a:pt x="744537" y="1474788"/>
                  </a:lnTo>
                  <a:lnTo>
                    <a:pt x="731837" y="1493838"/>
                  </a:lnTo>
                  <a:lnTo>
                    <a:pt x="722312" y="1512888"/>
                  </a:lnTo>
                  <a:lnTo>
                    <a:pt x="715962" y="1519238"/>
                  </a:lnTo>
                  <a:lnTo>
                    <a:pt x="709612" y="1535113"/>
                  </a:lnTo>
                  <a:lnTo>
                    <a:pt x="696912" y="1544638"/>
                  </a:lnTo>
                  <a:lnTo>
                    <a:pt x="681037" y="1566863"/>
                  </a:lnTo>
                  <a:lnTo>
                    <a:pt x="671512" y="1582738"/>
                  </a:lnTo>
                  <a:lnTo>
                    <a:pt x="652462" y="1608138"/>
                  </a:lnTo>
                  <a:lnTo>
                    <a:pt x="642937" y="1624013"/>
                  </a:lnTo>
                  <a:lnTo>
                    <a:pt x="633412" y="1639888"/>
                  </a:lnTo>
                  <a:lnTo>
                    <a:pt x="627062" y="1649413"/>
                  </a:lnTo>
                  <a:lnTo>
                    <a:pt x="620712" y="1665288"/>
                  </a:lnTo>
                  <a:lnTo>
                    <a:pt x="611187" y="1674813"/>
                  </a:lnTo>
                  <a:lnTo>
                    <a:pt x="604837" y="1677988"/>
                  </a:lnTo>
                  <a:lnTo>
                    <a:pt x="601662" y="1677988"/>
                  </a:lnTo>
                  <a:lnTo>
                    <a:pt x="598487" y="1671638"/>
                  </a:lnTo>
                  <a:lnTo>
                    <a:pt x="598487" y="1662113"/>
                  </a:lnTo>
                  <a:lnTo>
                    <a:pt x="608012" y="1652588"/>
                  </a:lnTo>
                  <a:lnTo>
                    <a:pt x="614362" y="1643063"/>
                  </a:lnTo>
                  <a:lnTo>
                    <a:pt x="614362" y="1633538"/>
                  </a:lnTo>
                  <a:lnTo>
                    <a:pt x="614362" y="1620838"/>
                  </a:lnTo>
                  <a:lnTo>
                    <a:pt x="614362" y="1611313"/>
                  </a:lnTo>
                  <a:lnTo>
                    <a:pt x="617537" y="1611313"/>
                  </a:lnTo>
                  <a:lnTo>
                    <a:pt x="630237" y="1608138"/>
                  </a:lnTo>
                  <a:lnTo>
                    <a:pt x="636587" y="1604963"/>
                  </a:lnTo>
                  <a:lnTo>
                    <a:pt x="642937" y="1595438"/>
                  </a:lnTo>
                  <a:lnTo>
                    <a:pt x="649287" y="1576388"/>
                  </a:lnTo>
                  <a:lnTo>
                    <a:pt x="649287" y="1566863"/>
                  </a:lnTo>
                  <a:lnTo>
                    <a:pt x="649287" y="1560513"/>
                  </a:lnTo>
                  <a:lnTo>
                    <a:pt x="655637" y="1557338"/>
                  </a:lnTo>
                  <a:lnTo>
                    <a:pt x="668337" y="1547813"/>
                  </a:lnTo>
                  <a:lnTo>
                    <a:pt x="674687" y="1538288"/>
                  </a:lnTo>
                  <a:lnTo>
                    <a:pt x="677862" y="1528763"/>
                  </a:lnTo>
                  <a:lnTo>
                    <a:pt x="687387" y="1509713"/>
                  </a:lnTo>
                  <a:lnTo>
                    <a:pt x="693737" y="1503363"/>
                  </a:lnTo>
                  <a:lnTo>
                    <a:pt x="703262" y="1497013"/>
                  </a:lnTo>
                  <a:lnTo>
                    <a:pt x="712787" y="1493838"/>
                  </a:lnTo>
                  <a:lnTo>
                    <a:pt x="715962" y="1487488"/>
                  </a:lnTo>
                  <a:lnTo>
                    <a:pt x="719137" y="1471613"/>
                  </a:lnTo>
                  <a:lnTo>
                    <a:pt x="725487" y="1462088"/>
                  </a:lnTo>
                  <a:lnTo>
                    <a:pt x="744537" y="1430338"/>
                  </a:lnTo>
                  <a:lnTo>
                    <a:pt x="757237" y="1414463"/>
                  </a:lnTo>
                  <a:lnTo>
                    <a:pt x="766762" y="1398588"/>
                  </a:lnTo>
                  <a:lnTo>
                    <a:pt x="773112" y="1385888"/>
                  </a:lnTo>
                  <a:lnTo>
                    <a:pt x="779462" y="1376363"/>
                  </a:lnTo>
                  <a:lnTo>
                    <a:pt x="785812" y="1344613"/>
                  </a:lnTo>
                  <a:lnTo>
                    <a:pt x="792162" y="1335088"/>
                  </a:lnTo>
                  <a:lnTo>
                    <a:pt x="804862" y="1316038"/>
                  </a:lnTo>
                  <a:lnTo>
                    <a:pt x="811212" y="1303338"/>
                  </a:lnTo>
                  <a:lnTo>
                    <a:pt x="814387" y="1296988"/>
                  </a:lnTo>
                  <a:lnTo>
                    <a:pt x="839787" y="1281113"/>
                  </a:lnTo>
                  <a:lnTo>
                    <a:pt x="842962" y="1271588"/>
                  </a:lnTo>
                  <a:lnTo>
                    <a:pt x="849312" y="1258888"/>
                  </a:lnTo>
                  <a:lnTo>
                    <a:pt x="855662" y="1246188"/>
                  </a:lnTo>
                  <a:lnTo>
                    <a:pt x="865187" y="1243013"/>
                  </a:lnTo>
                  <a:lnTo>
                    <a:pt x="865187" y="1236663"/>
                  </a:lnTo>
                  <a:lnTo>
                    <a:pt x="865187" y="1223963"/>
                  </a:lnTo>
                  <a:lnTo>
                    <a:pt x="871537" y="1211263"/>
                  </a:lnTo>
                  <a:lnTo>
                    <a:pt x="884237" y="1198563"/>
                  </a:lnTo>
                  <a:lnTo>
                    <a:pt x="890587" y="1189038"/>
                  </a:lnTo>
                  <a:lnTo>
                    <a:pt x="893762" y="1176338"/>
                  </a:lnTo>
                  <a:lnTo>
                    <a:pt x="896937" y="1166813"/>
                  </a:lnTo>
                  <a:lnTo>
                    <a:pt x="887412" y="1147763"/>
                  </a:lnTo>
                  <a:lnTo>
                    <a:pt x="887412" y="1141413"/>
                  </a:lnTo>
                  <a:lnTo>
                    <a:pt x="893762" y="1138238"/>
                  </a:lnTo>
                  <a:lnTo>
                    <a:pt x="906462" y="1135063"/>
                  </a:lnTo>
                  <a:lnTo>
                    <a:pt x="922337" y="1125538"/>
                  </a:lnTo>
                  <a:lnTo>
                    <a:pt x="931862" y="1103313"/>
                  </a:lnTo>
                  <a:lnTo>
                    <a:pt x="935037" y="1081088"/>
                  </a:lnTo>
                  <a:lnTo>
                    <a:pt x="941387" y="1065213"/>
                  </a:lnTo>
                  <a:lnTo>
                    <a:pt x="950912" y="1052513"/>
                  </a:lnTo>
                  <a:close/>
                  <a:moveTo>
                    <a:pt x="307975" y="0"/>
                  </a:moveTo>
                  <a:lnTo>
                    <a:pt x="608013" y="9525"/>
                  </a:lnTo>
                  <a:lnTo>
                    <a:pt x="611188" y="9525"/>
                  </a:lnTo>
                  <a:lnTo>
                    <a:pt x="617538" y="19050"/>
                  </a:lnTo>
                  <a:lnTo>
                    <a:pt x="620713" y="50800"/>
                  </a:lnTo>
                  <a:lnTo>
                    <a:pt x="630238" y="57150"/>
                  </a:lnTo>
                  <a:lnTo>
                    <a:pt x="639763" y="69850"/>
                  </a:lnTo>
                  <a:lnTo>
                    <a:pt x="655638" y="106362"/>
                  </a:lnTo>
                  <a:lnTo>
                    <a:pt x="652463" y="115887"/>
                  </a:lnTo>
                  <a:lnTo>
                    <a:pt x="649288" y="131762"/>
                  </a:lnTo>
                  <a:lnTo>
                    <a:pt x="652463" y="138112"/>
                  </a:lnTo>
                  <a:lnTo>
                    <a:pt x="661988" y="147637"/>
                  </a:lnTo>
                  <a:lnTo>
                    <a:pt x="681038" y="153987"/>
                  </a:lnTo>
                  <a:lnTo>
                    <a:pt x="700088" y="157162"/>
                  </a:lnTo>
                  <a:lnTo>
                    <a:pt x="709613" y="157162"/>
                  </a:lnTo>
                  <a:lnTo>
                    <a:pt x="725488" y="153987"/>
                  </a:lnTo>
                  <a:lnTo>
                    <a:pt x="741363" y="147637"/>
                  </a:lnTo>
                  <a:lnTo>
                    <a:pt x="744538" y="147637"/>
                  </a:lnTo>
                  <a:lnTo>
                    <a:pt x="754063" y="147637"/>
                  </a:lnTo>
                  <a:lnTo>
                    <a:pt x="798513" y="153987"/>
                  </a:lnTo>
                  <a:lnTo>
                    <a:pt x="814388" y="160337"/>
                  </a:lnTo>
                  <a:lnTo>
                    <a:pt x="827088" y="160337"/>
                  </a:lnTo>
                  <a:lnTo>
                    <a:pt x="833438" y="169862"/>
                  </a:lnTo>
                  <a:lnTo>
                    <a:pt x="836613" y="185737"/>
                  </a:lnTo>
                  <a:lnTo>
                    <a:pt x="842963" y="192087"/>
                  </a:lnTo>
                  <a:lnTo>
                    <a:pt x="846138" y="195262"/>
                  </a:lnTo>
                  <a:lnTo>
                    <a:pt x="881063" y="160337"/>
                  </a:lnTo>
                  <a:lnTo>
                    <a:pt x="928688" y="100012"/>
                  </a:lnTo>
                  <a:lnTo>
                    <a:pt x="931863" y="96837"/>
                  </a:lnTo>
                  <a:lnTo>
                    <a:pt x="938213" y="90487"/>
                  </a:lnTo>
                  <a:lnTo>
                    <a:pt x="941388" y="100012"/>
                  </a:lnTo>
                  <a:lnTo>
                    <a:pt x="947738" y="106362"/>
                  </a:lnTo>
                  <a:lnTo>
                    <a:pt x="960438" y="109537"/>
                  </a:lnTo>
                  <a:lnTo>
                    <a:pt x="963613" y="112712"/>
                  </a:lnTo>
                  <a:lnTo>
                    <a:pt x="989013" y="131762"/>
                  </a:lnTo>
                  <a:lnTo>
                    <a:pt x="985838" y="147637"/>
                  </a:lnTo>
                  <a:lnTo>
                    <a:pt x="982663" y="138112"/>
                  </a:lnTo>
                  <a:lnTo>
                    <a:pt x="976313" y="141287"/>
                  </a:lnTo>
                  <a:lnTo>
                    <a:pt x="973138" y="150812"/>
                  </a:lnTo>
                  <a:lnTo>
                    <a:pt x="982663" y="198437"/>
                  </a:lnTo>
                  <a:lnTo>
                    <a:pt x="998538" y="211137"/>
                  </a:lnTo>
                  <a:lnTo>
                    <a:pt x="1011238" y="214312"/>
                  </a:lnTo>
                  <a:lnTo>
                    <a:pt x="1030288" y="220662"/>
                  </a:lnTo>
                  <a:lnTo>
                    <a:pt x="1046163" y="217487"/>
                  </a:lnTo>
                  <a:lnTo>
                    <a:pt x="1065213" y="204787"/>
                  </a:lnTo>
                  <a:lnTo>
                    <a:pt x="1087438" y="201612"/>
                  </a:lnTo>
                  <a:lnTo>
                    <a:pt x="1106488" y="204787"/>
                  </a:lnTo>
                  <a:lnTo>
                    <a:pt x="1116013" y="207962"/>
                  </a:lnTo>
                  <a:lnTo>
                    <a:pt x="1116013" y="211137"/>
                  </a:lnTo>
                  <a:lnTo>
                    <a:pt x="1119188" y="217487"/>
                  </a:lnTo>
                  <a:lnTo>
                    <a:pt x="1122363" y="246062"/>
                  </a:lnTo>
                  <a:lnTo>
                    <a:pt x="1119188" y="261937"/>
                  </a:lnTo>
                  <a:lnTo>
                    <a:pt x="1103313" y="315912"/>
                  </a:lnTo>
                  <a:lnTo>
                    <a:pt x="1090613" y="347662"/>
                  </a:lnTo>
                  <a:lnTo>
                    <a:pt x="1084263" y="363537"/>
                  </a:lnTo>
                  <a:lnTo>
                    <a:pt x="1081088" y="376237"/>
                  </a:lnTo>
                  <a:lnTo>
                    <a:pt x="1074738" y="401637"/>
                  </a:lnTo>
                  <a:lnTo>
                    <a:pt x="1077913" y="439737"/>
                  </a:lnTo>
                  <a:lnTo>
                    <a:pt x="1065213" y="474663"/>
                  </a:lnTo>
                  <a:lnTo>
                    <a:pt x="1062038" y="522288"/>
                  </a:lnTo>
                  <a:lnTo>
                    <a:pt x="1030288" y="665163"/>
                  </a:lnTo>
                  <a:lnTo>
                    <a:pt x="1027113" y="696913"/>
                  </a:lnTo>
                  <a:lnTo>
                    <a:pt x="1020763" y="735013"/>
                  </a:lnTo>
                  <a:lnTo>
                    <a:pt x="1023938" y="779463"/>
                  </a:lnTo>
                  <a:lnTo>
                    <a:pt x="1020763" y="798513"/>
                  </a:lnTo>
                  <a:lnTo>
                    <a:pt x="1014413" y="820738"/>
                  </a:lnTo>
                  <a:lnTo>
                    <a:pt x="1008063" y="855663"/>
                  </a:lnTo>
                  <a:lnTo>
                    <a:pt x="1008063" y="874713"/>
                  </a:lnTo>
                  <a:lnTo>
                    <a:pt x="1004888" y="893763"/>
                  </a:lnTo>
                  <a:lnTo>
                    <a:pt x="995363" y="915988"/>
                  </a:lnTo>
                  <a:lnTo>
                    <a:pt x="995363" y="935038"/>
                  </a:lnTo>
                  <a:lnTo>
                    <a:pt x="992188" y="979488"/>
                  </a:lnTo>
                  <a:lnTo>
                    <a:pt x="992188" y="992188"/>
                  </a:lnTo>
                  <a:lnTo>
                    <a:pt x="985838" y="1014413"/>
                  </a:lnTo>
                  <a:lnTo>
                    <a:pt x="979488" y="1020763"/>
                  </a:lnTo>
                  <a:lnTo>
                    <a:pt x="979488" y="1027113"/>
                  </a:lnTo>
                  <a:lnTo>
                    <a:pt x="976313" y="1027113"/>
                  </a:lnTo>
                  <a:lnTo>
                    <a:pt x="966788" y="1030288"/>
                  </a:lnTo>
                  <a:lnTo>
                    <a:pt x="960438" y="1020763"/>
                  </a:lnTo>
                  <a:lnTo>
                    <a:pt x="957263" y="1017588"/>
                  </a:lnTo>
                  <a:lnTo>
                    <a:pt x="947738" y="1017588"/>
                  </a:lnTo>
                  <a:lnTo>
                    <a:pt x="941388" y="1017588"/>
                  </a:lnTo>
                  <a:lnTo>
                    <a:pt x="941388" y="1011238"/>
                  </a:lnTo>
                  <a:lnTo>
                    <a:pt x="944563" y="1004888"/>
                  </a:lnTo>
                  <a:lnTo>
                    <a:pt x="947738" y="1001713"/>
                  </a:lnTo>
                  <a:lnTo>
                    <a:pt x="957263" y="1004888"/>
                  </a:lnTo>
                  <a:lnTo>
                    <a:pt x="966788" y="1004888"/>
                  </a:lnTo>
                  <a:lnTo>
                    <a:pt x="973138" y="998538"/>
                  </a:lnTo>
                  <a:lnTo>
                    <a:pt x="973138" y="985838"/>
                  </a:lnTo>
                  <a:lnTo>
                    <a:pt x="963613" y="966788"/>
                  </a:lnTo>
                  <a:lnTo>
                    <a:pt x="966788" y="954088"/>
                  </a:lnTo>
                  <a:lnTo>
                    <a:pt x="966788" y="947738"/>
                  </a:lnTo>
                  <a:lnTo>
                    <a:pt x="982663" y="906463"/>
                  </a:lnTo>
                  <a:lnTo>
                    <a:pt x="982663" y="852488"/>
                  </a:lnTo>
                  <a:lnTo>
                    <a:pt x="985838" y="830263"/>
                  </a:lnTo>
                  <a:lnTo>
                    <a:pt x="992188" y="788988"/>
                  </a:lnTo>
                  <a:lnTo>
                    <a:pt x="992188" y="769938"/>
                  </a:lnTo>
                  <a:lnTo>
                    <a:pt x="992188" y="757238"/>
                  </a:lnTo>
                  <a:lnTo>
                    <a:pt x="992188" y="741363"/>
                  </a:lnTo>
                  <a:lnTo>
                    <a:pt x="1004888" y="655638"/>
                  </a:lnTo>
                  <a:lnTo>
                    <a:pt x="1020763" y="630238"/>
                  </a:lnTo>
                  <a:lnTo>
                    <a:pt x="1023938" y="617538"/>
                  </a:lnTo>
                  <a:lnTo>
                    <a:pt x="1027113" y="604838"/>
                  </a:lnTo>
                  <a:lnTo>
                    <a:pt x="1023938" y="592138"/>
                  </a:lnTo>
                  <a:lnTo>
                    <a:pt x="1020763" y="582613"/>
                  </a:lnTo>
                  <a:lnTo>
                    <a:pt x="1011238" y="576263"/>
                  </a:lnTo>
                  <a:lnTo>
                    <a:pt x="1008063" y="569913"/>
                  </a:lnTo>
                  <a:lnTo>
                    <a:pt x="1008063" y="560388"/>
                  </a:lnTo>
                  <a:lnTo>
                    <a:pt x="1020763" y="547688"/>
                  </a:lnTo>
                  <a:lnTo>
                    <a:pt x="1027113" y="531813"/>
                  </a:lnTo>
                  <a:lnTo>
                    <a:pt x="1036638" y="500063"/>
                  </a:lnTo>
                  <a:lnTo>
                    <a:pt x="1036638" y="481013"/>
                  </a:lnTo>
                  <a:lnTo>
                    <a:pt x="1042988" y="461963"/>
                  </a:lnTo>
                  <a:lnTo>
                    <a:pt x="1046163" y="452437"/>
                  </a:lnTo>
                  <a:lnTo>
                    <a:pt x="1062038" y="414337"/>
                  </a:lnTo>
                  <a:lnTo>
                    <a:pt x="1065213" y="398462"/>
                  </a:lnTo>
                  <a:lnTo>
                    <a:pt x="1062038" y="388937"/>
                  </a:lnTo>
                  <a:lnTo>
                    <a:pt x="1062038" y="331787"/>
                  </a:lnTo>
                  <a:lnTo>
                    <a:pt x="1071563" y="306387"/>
                  </a:lnTo>
                  <a:lnTo>
                    <a:pt x="1074738" y="300037"/>
                  </a:lnTo>
                  <a:lnTo>
                    <a:pt x="1077913" y="293687"/>
                  </a:lnTo>
                  <a:lnTo>
                    <a:pt x="1074738" y="293687"/>
                  </a:lnTo>
                  <a:lnTo>
                    <a:pt x="1055688" y="290512"/>
                  </a:lnTo>
                  <a:lnTo>
                    <a:pt x="1017588" y="315912"/>
                  </a:lnTo>
                  <a:lnTo>
                    <a:pt x="995363" y="322262"/>
                  </a:lnTo>
                  <a:lnTo>
                    <a:pt x="979488" y="319087"/>
                  </a:lnTo>
                  <a:lnTo>
                    <a:pt x="941388" y="312737"/>
                  </a:lnTo>
                  <a:lnTo>
                    <a:pt x="928688" y="300037"/>
                  </a:lnTo>
                  <a:lnTo>
                    <a:pt x="915988" y="306387"/>
                  </a:lnTo>
                  <a:lnTo>
                    <a:pt x="912813" y="315912"/>
                  </a:lnTo>
                  <a:lnTo>
                    <a:pt x="922338" y="322262"/>
                  </a:lnTo>
                  <a:lnTo>
                    <a:pt x="935038" y="325437"/>
                  </a:lnTo>
                  <a:lnTo>
                    <a:pt x="941388" y="331787"/>
                  </a:lnTo>
                  <a:lnTo>
                    <a:pt x="947738" y="338137"/>
                  </a:lnTo>
                  <a:lnTo>
                    <a:pt x="960438" y="334962"/>
                  </a:lnTo>
                  <a:lnTo>
                    <a:pt x="973138" y="334962"/>
                  </a:lnTo>
                  <a:lnTo>
                    <a:pt x="979488" y="341312"/>
                  </a:lnTo>
                  <a:lnTo>
                    <a:pt x="1008063" y="331787"/>
                  </a:lnTo>
                  <a:lnTo>
                    <a:pt x="1023938" y="328612"/>
                  </a:lnTo>
                  <a:lnTo>
                    <a:pt x="1039813" y="331787"/>
                  </a:lnTo>
                  <a:lnTo>
                    <a:pt x="1039813" y="341312"/>
                  </a:lnTo>
                  <a:lnTo>
                    <a:pt x="1036638" y="360362"/>
                  </a:lnTo>
                  <a:lnTo>
                    <a:pt x="1030288" y="366712"/>
                  </a:lnTo>
                  <a:lnTo>
                    <a:pt x="1014413" y="379412"/>
                  </a:lnTo>
                  <a:lnTo>
                    <a:pt x="1014413" y="392112"/>
                  </a:lnTo>
                  <a:lnTo>
                    <a:pt x="1008063" y="411162"/>
                  </a:lnTo>
                  <a:lnTo>
                    <a:pt x="985838" y="414337"/>
                  </a:lnTo>
                  <a:lnTo>
                    <a:pt x="982663" y="404812"/>
                  </a:lnTo>
                  <a:lnTo>
                    <a:pt x="979488" y="395287"/>
                  </a:lnTo>
                  <a:lnTo>
                    <a:pt x="969963" y="388937"/>
                  </a:lnTo>
                  <a:lnTo>
                    <a:pt x="960438" y="392112"/>
                  </a:lnTo>
                  <a:lnTo>
                    <a:pt x="950913" y="392112"/>
                  </a:lnTo>
                  <a:lnTo>
                    <a:pt x="941388" y="385762"/>
                  </a:lnTo>
                  <a:lnTo>
                    <a:pt x="931863" y="379412"/>
                  </a:lnTo>
                  <a:lnTo>
                    <a:pt x="922338" y="369887"/>
                  </a:lnTo>
                  <a:lnTo>
                    <a:pt x="915988" y="360362"/>
                  </a:lnTo>
                  <a:lnTo>
                    <a:pt x="906463" y="360362"/>
                  </a:lnTo>
                  <a:lnTo>
                    <a:pt x="896938" y="369887"/>
                  </a:lnTo>
                  <a:lnTo>
                    <a:pt x="900113" y="373062"/>
                  </a:lnTo>
                  <a:lnTo>
                    <a:pt x="915988" y="385762"/>
                  </a:lnTo>
                  <a:lnTo>
                    <a:pt x="922338" y="392112"/>
                  </a:lnTo>
                  <a:lnTo>
                    <a:pt x="909638" y="407987"/>
                  </a:lnTo>
                  <a:lnTo>
                    <a:pt x="909638" y="414337"/>
                  </a:lnTo>
                  <a:lnTo>
                    <a:pt x="915988" y="414337"/>
                  </a:lnTo>
                  <a:lnTo>
                    <a:pt x="941388" y="414337"/>
                  </a:lnTo>
                  <a:lnTo>
                    <a:pt x="957263" y="420687"/>
                  </a:lnTo>
                  <a:lnTo>
                    <a:pt x="966788" y="427037"/>
                  </a:lnTo>
                  <a:lnTo>
                    <a:pt x="969963" y="433387"/>
                  </a:lnTo>
                  <a:lnTo>
                    <a:pt x="966788" y="442912"/>
                  </a:lnTo>
                  <a:lnTo>
                    <a:pt x="960438" y="442912"/>
                  </a:lnTo>
                  <a:lnTo>
                    <a:pt x="954088" y="442912"/>
                  </a:lnTo>
                  <a:lnTo>
                    <a:pt x="947738" y="439737"/>
                  </a:lnTo>
                  <a:lnTo>
                    <a:pt x="941388" y="446087"/>
                  </a:lnTo>
                  <a:lnTo>
                    <a:pt x="935038" y="449262"/>
                  </a:lnTo>
                  <a:lnTo>
                    <a:pt x="925513" y="449262"/>
                  </a:lnTo>
                  <a:lnTo>
                    <a:pt x="912813" y="446087"/>
                  </a:lnTo>
                  <a:lnTo>
                    <a:pt x="900113" y="442912"/>
                  </a:lnTo>
                  <a:lnTo>
                    <a:pt x="900113" y="449262"/>
                  </a:lnTo>
                  <a:lnTo>
                    <a:pt x="893763" y="452437"/>
                  </a:lnTo>
                  <a:lnTo>
                    <a:pt x="887413" y="465138"/>
                  </a:lnTo>
                  <a:lnTo>
                    <a:pt x="893763" y="474663"/>
                  </a:lnTo>
                  <a:lnTo>
                    <a:pt x="900113" y="481013"/>
                  </a:lnTo>
                  <a:lnTo>
                    <a:pt x="915988" y="484188"/>
                  </a:lnTo>
                  <a:lnTo>
                    <a:pt x="928688" y="481013"/>
                  </a:lnTo>
                  <a:lnTo>
                    <a:pt x="931863" y="474663"/>
                  </a:lnTo>
                  <a:lnTo>
                    <a:pt x="938213" y="471488"/>
                  </a:lnTo>
                  <a:lnTo>
                    <a:pt x="950913" y="477838"/>
                  </a:lnTo>
                  <a:lnTo>
                    <a:pt x="950913" y="484188"/>
                  </a:lnTo>
                  <a:lnTo>
                    <a:pt x="947738" y="490538"/>
                  </a:lnTo>
                  <a:lnTo>
                    <a:pt x="941388" y="493713"/>
                  </a:lnTo>
                  <a:lnTo>
                    <a:pt x="941388" y="500063"/>
                  </a:lnTo>
                  <a:lnTo>
                    <a:pt x="944563" y="503238"/>
                  </a:lnTo>
                  <a:lnTo>
                    <a:pt x="950913" y="509588"/>
                  </a:lnTo>
                  <a:lnTo>
                    <a:pt x="957263" y="512763"/>
                  </a:lnTo>
                  <a:lnTo>
                    <a:pt x="960438" y="519113"/>
                  </a:lnTo>
                  <a:lnTo>
                    <a:pt x="960438" y="522288"/>
                  </a:lnTo>
                  <a:lnTo>
                    <a:pt x="954088" y="531813"/>
                  </a:lnTo>
                  <a:lnTo>
                    <a:pt x="950913" y="544513"/>
                  </a:lnTo>
                  <a:lnTo>
                    <a:pt x="944563" y="547688"/>
                  </a:lnTo>
                  <a:lnTo>
                    <a:pt x="950913" y="563563"/>
                  </a:lnTo>
                  <a:lnTo>
                    <a:pt x="947738" y="566738"/>
                  </a:lnTo>
                  <a:lnTo>
                    <a:pt x="947738" y="576263"/>
                  </a:lnTo>
                  <a:lnTo>
                    <a:pt x="944563" y="585788"/>
                  </a:lnTo>
                  <a:lnTo>
                    <a:pt x="938213" y="592138"/>
                  </a:lnTo>
                  <a:lnTo>
                    <a:pt x="928688" y="592138"/>
                  </a:lnTo>
                  <a:lnTo>
                    <a:pt x="922338" y="592138"/>
                  </a:lnTo>
                  <a:lnTo>
                    <a:pt x="919163" y="598488"/>
                  </a:lnTo>
                  <a:lnTo>
                    <a:pt x="909638" y="604838"/>
                  </a:lnTo>
                  <a:lnTo>
                    <a:pt x="903288" y="604838"/>
                  </a:lnTo>
                  <a:lnTo>
                    <a:pt x="865188" y="598488"/>
                  </a:lnTo>
                  <a:lnTo>
                    <a:pt x="846138" y="582613"/>
                  </a:lnTo>
                  <a:lnTo>
                    <a:pt x="833438" y="576263"/>
                  </a:lnTo>
                  <a:lnTo>
                    <a:pt x="817563" y="579438"/>
                  </a:lnTo>
                  <a:lnTo>
                    <a:pt x="785813" y="582613"/>
                  </a:lnTo>
                  <a:lnTo>
                    <a:pt x="788988" y="585788"/>
                  </a:lnTo>
                  <a:lnTo>
                    <a:pt x="788988" y="598488"/>
                  </a:lnTo>
                  <a:lnTo>
                    <a:pt x="792163" y="601663"/>
                  </a:lnTo>
                  <a:lnTo>
                    <a:pt x="798513" y="601663"/>
                  </a:lnTo>
                  <a:lnTo>
                    <a:pt x="808038" y="601663"/>
                  </a:lnTo>
                  <a:lnTo>
                    <a:pt x="817563" y="601663"/>
                  </a:lnTo>
                  <a:lnTo>
                    <a:pt x="833438" y="604838"/>
                  </a:lnTo>
                  <a:lnTo>
                    <a:pt x="839788" y="608013"/>
                  </a:lnTo>
                  <a:lnTo>
                    <a:pt x="849313" y="617538"/>
                  </a:lnTo>
                  <a:lnTo>
                    <a:pt x="871538" y="630238"/>
                  </a:lnTo>
                  <a:lnTo>
                    <a:pt x="877888" y="633413"/>
                  </a:lnTo>
                  <a:lnTo>
                    <a:pt x="893763" y="630238"/>
                  </a:lnTo>
                  <a:lnTo>
                    <a:pt x="938213" y="630238"/>
                  </a:lnTo>
                  <a:lnTo>
                    <a:pt x="950913" y="630238"/>
                  </a:lnTo>
                  <a:lnTo>
                    <a:pt x="957263" y="633413"/>
                  </a:lnTo>
                  <a:lnTo>
                    <a:pt x="963613" y="636588"/>
                  </a:lnTo>
                  <a:lnTo>
                    <a:pt x="963613" y="646113"/>
                  </a:lnTo>
                  <a:lnTo>
                    <a:pt x="957263" y="649288"/>
                  </a:lnTo>
                  <a:lnTo>
                    <a:pt x="941388" y="655638"/>
                  </a:lnTo>
                  <a:lnTo>
                    <a:pt x="931863" y="665163"/>
                  </a:lnTo>
                  <a:lnTo>
                    <a:pt x="922338" y="674688"/>
                  </a:lnTo>
                  <a:lnTo>
                    <a:pt x="903288" y="709613"/>
                  </a:lnTo>
                  <a:lnTo>
                    <a:pt x="890588" y="741363"/>
                  </a:lnTo>
                  <a:lnTo>
                    <a:pt x="893763" y="763588"/>
                  </a:lnTo>
                  <a:lnTo>
                    <a:pt x="887413" y="773113"/>
                  </a:lnTo>
                  <a:lnTo>
                    <a:pt x="881063" y="776288"/>
                  </a:lnTo>
                  <a:lnTo>
                    <a:pt x="865188" y="776288"/>
                  </a:lnTo>
                  <a:lnTo>
                    <a:pt x="855663" y="776288"/>
                  </a:lnTo>
                  <a:lnTo>
                    <a:pt x="849313" y="776288"/>
                  </a:lnTo>
                  <a:lnTo>
                    <a:pt x="849313" y="785813"/>
                  </a:lnTo>
                  <a:lnTo>
                    <a:pt x="849313" y="788988"/>
                  </a:lnTo>
                  <a:lnTo>
                    <a:pt x="865188" y="795338"/>
                  </a:lnTo>
                  <a:lnTo>
                    <a:pt x="874713" y="795338"/>
                  </a:lnTo>
                  <a:lnTo>
                    <a:pt x="884238" y="792163"/>
                  </a:lnTo>
                  <a:lnTo>
                    <a:pt x="896938" y="792163"/>
                  </a:lnTo>
                  <a:lnTo>
                    <a:pt x="903288" y="795338"/>
                  </a:lnTo>
                  <a:lnTo>
                    <a:pt x="912813" y="804863"/>
                  </a:lnTo>
                  <a:lnTo>
                    <a:pt x="906463" y="811213"/>
                  </a:lnTo>
                  <a:lnTo>
                    <a:pt x="893763" y="814388"/>
                  </a:lnTo>
                  <a:lnTo>
                    <a:pt x="884238" y="814388"/>
                  </a:lnTo>
                  <a:lnTo>
                    <a:pt x="881063" y="820738"/>
                  </a:lnTo>
                  <a:lnTo>
                    <a:pt x="874713" y="827088"/>
                  </a:lnTo>
                  <a:lnTo>
                    <a:pt x="874713" y="839788"/>
                  </a:lnTo>
                  <a:lnTo>
                    <a:pt x="868363" y="855663"/>
                  </a:lnTo>
                  <a:lnTo>
                    <a:pt x="858838" y="868363"/>
                  </a:lnTo>
                  <a:lnTo>
                    <a:pt x="846138" y="874713"/>
                  </a:lnTo>
                  <a:lnTo>
                    <a:pt x="833438" y="877888"/>
                  </a:lnTo>
                  <a:lnTo>
                    <a:pt x="823913" y="884238"/>
                  </a:lnTo>
                  <a:lnTo>
                    <a:pt x="823913" y="890588"/>
                  </a:lnTo>
                  <a:lnTo>
                    <a:pt x="830263" y="893763"/>
                  </a:lnTo>
                  <a:lnTo>
                    <a:pt x="839788" y="893763"/>
                  </a:lnTo>
                  <a:lnTo>
                    <a:pt x="849313" y="893763"/>
                  </a:lnTo>
                  <a:lnTo>
                    <a:pt x="852488" y="906463"/>
                  </a:lnTo>
                  <a:lnTo>
                    <a:pt x="839788" y="909638"/>
                  </a:lnTo>
                  <a:lnTo>
                    <a:pt x="820738" y="915988"/>
                  </a:lnTo>
                  <a:lnTo>
                    <a:pt x="814388" y="935038"/>
                  </a:lnTo>
                  <a:lnTo>
                    <a:pt x="814388" y="947738"/>
                  </a:lnTo>
                  <a:lnTo>
                    <a:pt x="811213" y="966788"/>
                  </a:lnTo>
                  <a:lnTo>
                    <a:pt x="792163" y="982663"/>
                  </a:lnTo>
                  <a:lnTo>
                    <a:pt x="782638" y="992188"/>
                  </a:lnTo>
                  <a:lnTo>
                    <a:pt x="785813" y="1001713"/>
                  </a:lnTo>
                  <a:lnTo>
                    <a:pt x="792163" y="1008063"/>
                  </a:lnTo>
                  <a:lnTo>
                    <a:pt x="798513" y="1017588"/>
                  </a:lnTo>
                  <a:lnTo>
                    <a:pt x="798513" y="1023938"/>
                  </a:lnTo>
                  <a:lnTo>
                    <a:pt x="788988" y="1033463"/>
                  </a:lnTo>
                  <a:lnTo>
                    <a:pt x="785813" y="1039813"/>
                  </a:lnTo>
                  <a:lnTo>
                    <a:pt x="779463" y="1046163"/>
                  </a:lnTo>
                  <a:lnTo>
                    <a:pt x="779463" y="1055688"/>
                  </a:lnTo>
                  <a:lnTo>
                    <a:pt x="779463" y="1058863"/>
                  </a:lnTo>
                  <a:lnTo>
                    <a:pt x="776288" y="1065213"/>
                  </a:lnTo>
                  <a:lnTo>
                    <a:pt x="776288" y="1077913"/>
                  </a:lnTo>
                  <a:lnTo>
                    <a:pt x="776288" y="1087438"/>
                  </a:lnTo>
                  <a:lnTo>
                    <a:pt x="776288" y="1100138"/>
                  </a:lnTo>
                  <a:lnTo>
                    <a:pt x="795338" y="1106488"/>
                  </a:lnTo>
                  <a:lnTo>
                    <a:pt x="830263" y="1109663"/>
                  </a:lnTo>
                  <a:lnTo>
                    <a:pt x="833438" y="1112838"/>
                  </a:lnTo>
                  <a:lnTo>
                    <a:pt x="833438" y="1119188"/>
                  </a:lnTo>
                  <a:lnTo>
                    <a:pt x="827088" y="1135063"/>
                  </a:lnTo>
                  <a:lnTo>
                    <a:pt x="830263" y="1141413"/>
                  </a:lnTo>
                  <a:lnTo>
                    <a:pt x="836613" y="1144588"/>
                  </a:lnTo>
                  <a:lnTo>
                    <a:pt x="833438" y="1154113"/>
                  </a:lnTo>
                  <a:lnTo>
                    <a:pt x="827088" y="1154113"/>
                  </a:lnTo>
                  <a:lnTo>
                    <a:pt x="820738" y="1154113"/>
                  </a:lnTo>
                  <a:lnTo>
                    <a:pt x="814388" y="1154113"/>
                  </a:lnTo>
                  <a:lnTo>
                    <a:pt x="801688" y="1154113"/>
                  </a:lnTo>
                  <a:lnTo>
                    <a:pt x="801688" y="1157288"/>
                  </a:lnTo>
                  <a:lnTo>
                    <a:pt x="808038" y="1163638"/>
                  </a:lnTo>
                  <a:lnTo>
                    <a:pt x="808038" y="1166813"/>
                  </a:lnTo>
                  <a:lnTo>
                    <a:pt x="814388" y="1169988"/>
                  </a:lnTo>
                  <a:lnTo>
                    <a:pt x="820738" y="1169988"/>
                  </a:lnTo>
                  <a:lnTo>
                    <a:pt x="833438" y="1169988"/>
                  </a:lnTo>
                  <a:lnTo>
                    <a:pt x="849313" y="1173163"/>
                  </a:lnTo>
                  <a:lnTo>
                    <a:pt x="846138" y="1179513"/>
                  </a:lnTo>
                  <a:lnTo>
                    <a:pt x="842963" y="1182688"/>
                  </a:lnTo>
                  <a:lnTo>
                    <a:pt x="836613" y="1185863"/>
                  </a:lnTo>
                  <a:lnTo>
                    <a:pt x="833438" y="1189038"/>
                  </a:lnTo>
                  <a:lnTo>
                    <a:pt x="833438" y="1198563"/>
                  </a:lnTo>
                  <a:lnTo>
                    <a:pt x="823913" y="1201738"/>
                  </a:lnTo>
                  <a:lnTo>
                    <a:pt x="811213" y="1195388"/>
                  </a:lnTo>
                  <a:lnTo>
                    <a:pt x="804863" y="1198563"/>
                  </a:lnTo>
                  <a:lnTo>
                    <a:pt x="801688" y="1208088"/>
                  </a:lnTo>
                  <a:lnTo>
                    <a:pt x="801688" y="1220788"/>
                  </a:lnTo>
                  <a:lnTo>
                    <a:pt x="782638" y="1230313"/>
                  </a:lnTo>
                  <a:lnTo>
                    <a:pt x="773113" y="1246188"/>
                  </a:lnTo>
                  <a:lnTo>
                    <a:pt x="766763" y="1255713"/>
                  </a:lnTo>
                  <a:lnTo>
                    <a:pt x="769938" y="1255713"/>
                  </a:lnTo>
                  <a:lnTo>
                    <a:pt x="779463" y="1258888"/>
                  </a:lnTo>
                  <a:lnTo>
                    <a:pt x="788988" y="1262063"/>
                  </a:lnTo>
                  <a:lnTo>
                    <a:pt x="788988" y="1265238"/>
                  </a:lnTo>
                  <a:lnTo>
                    <a:pt x="782638" y="1268413"/>
                  </a:lnTo>
                  <a:lnTo>
                    <a:pt x="757238" y="1284288"/>
                  </a:lnTo>
                  <a:lnTo>
                    <a:pt x="741363" y="1287463"/>
                  </a:lnTo>
                  <a:lnTo>
                    <a:pt x="735013" y="1293813"/>
                  </a:lnTo>
                  <a:lnTo>
                    <a:pt x="731838" y="1300163"/>
                  </a:lnTo>
                  <a:lnTo>
                    <a:pt x="728663" y="1303338"/>
                  </a:lnTo>
                  <a:lnTo>
                    <a:pt x="728663" y="1312863"/>
                  </a:lnTo>
                  <a:lnTo>
                    <a:pt x="728663" y="1319213"/>
                  </a:lnTo>
                  <a:lnTo>
                    <a:pt x="715963" y="1325563"/>
                  </a:lnTo>
                  <a:lnTo>
                    <a:pt x="712788" y="1338263"/>
                  </a:lnTo>
                  <a:lnTo>
                    <a:pt x="712788" y="1341438"/>
                  </a:lnTo>
                  <a:lnTo>
                    <a:pt x="706438" y="1350963"/>
                  </a:lnTo>
                  <a:lnTo>
                    <a:pt x="700088" y="1350963"/>
                  </a:lnTo>
                  <a:lnTo>
                    <a:pt x="693738" y="1347788"/>
                  </a:lnTo>
                  <a:lnTo>
                    <a:pt x="684213" y="1347788"/>
                  </a:lnTo>
                  <a:lnTo>
                    <a:pt x="677863" y="1350963"/>
                  </a:lnTo>
                  <a:lnTo>
                    <a:pt x="665163" y="1357313"/>
                  </a:lnTo>
                  <a:lnTo>
                    <a:pt x="655638" y="1354138"/>
                  </a:lnTo>
                  <a:lnTo>
                    <a:pt x="652463" y="1350963"/>
                  </a:lnTo>
                  <a:lnTo>
                    <a:pt x="646113" y="1354138"/>
                  </a:lnTo>
                  <a:lnTo>
                    <a:pt x="642938" y="1360488"/>
                  </a:lnTo>
                  <a:lnTo>
                    <a:pt x="646113" y="1379538"/>
                  </a:lnTo>
                  <a:lnTo>
                    <a:pt x="649288" y="1389063"/>
                  </a:lnTo>
                  <a:lnTo>
                    <a:pt x="639763" y="1392238"/>
                  </a:lnTo>
                  <a:lnTo>
                    <a:pt x="630238" y="1389063"/>
                  </a:lnTo>
                  <a:lnTo>
                    <a:pt x="630238" y="1401763"/>
                  </a:lnTo>
                  <a:lnTo>
                    <a:pt x="627063" y="1408113"/>
                  </a:lnTo>
                  <a:lnTo>
                    <a:pt x="617538" y="1417638"/>
                  </a:lnTo>
                  <a:lnTo>
                    <a:pt x="617538" y="1420813"/>
                  </a:lnTo>
                  <a:lnTo>
                    <a:pt x="617538" y="1427163"/>
                  </a:lnTo>
                  <a:lnTo>
                    <a:pt x="620713" y="1436688"/>
                  </a:lnTo>
                  <a:lnTo>
                    <a:pt x="623888" y="1443038"/>
                  </a:lnTo>
                  <a:lnTo>
                    <a:pt x="620713" y="1449388"/>
                  </a:lnTo>
                  <a:lnTo>
                    <a:pt x="611188" y="1449388"/>
                  </a:lnTo>
                  <a:lnTo>
                    <a:pt x="598488" y="1452563"/>
                  </a:lnTo>
                  <a:lnTo>
                    <a:pt x="585788" y="1439863"/>
                  </a:lnTo>
                  <a:lnTo>
                    <a:pt x="573088" y="1443038"/>
                  </a:lnTo>
                  <a:lnTo>
                    <a:pt x="569913" y="1449388"/>
                  </a:lnTo>
                  <a:lnTo>
                    <a:pt x="573088" y="1458913"/>
                  </a:lnTo>
                  <a:lnTo>
                    <a:pt x="569913" y="1468438"/>
                  </a:lnTo>
                  <a:lnTo>
                    <a:pt x="563563" y="1468438"/>
                  </a:lnTo>
                  <a:lnTo>
                    <a:pt x="557213" y="1458913"/>
                  </a:lnTo>
                  <a:lnTo>
                    <a:pt x="554038" y="1452563"/>
                  </a:lnTo>
                  <a:lnTo>
                    <a:pt x="547688" y="1455738"/>
                  </a:lnTo>
                  <a:lnTo>
                    <a:pt x="528638" y="1465263"/>
                  </a:lnTo>
                  <a:lnTo>
                    <a:pt x="522288" y="1477963"/>
                  </a:lnTo>
                  <a:lnTo>
                    <a:pt x="519113" y="1506538"/>
                  </a:lnTo>
                  <a:lnTo>
                    <a:pt x="511175" y="1509713"/>
                  </a:lnTo>
                  <a:lnTo>
                    <a:pt x="498475" y="1512888"/>
                  </a:lnTo>
                  <a:lnTo>
                    <a:pt x="498475" y="1519238"/>
                  </a:lnTo>
                  <a:lnTo>
                    <a:pt x="495300" y="1525588"/>
                  </a:lnTo>
                  <a:lnTo>
                    <a:pt x="488950" y="1535113"/>
                  </a:lnTo>
                  <a:lnTo>
                    <a:pt x="482600" y="1531938"/>
                  </a:lnTo>
                  <a:lnTo>
                    <a:pt x="476250" y="1525588"/>
                  </a:lnTo>
                  <a:lnTo>
                    <a:pt x="469900" y="1525588"/>
                  </a:lnTo>
                  <a:lnTo>
                    <a:pt x="466725" y="1531938"/>
                  </a:lnTo>
                  <a:lnTo>
                    <a:pt x="463550" y="1547813"/>
                  </a:lnTo>
                  <a:lnTo>
                    <a:pt x="466725" y="1557338"/>
                  </a:lnTo>
                  <a:lnTo>
                    <a:pt x="476250" y="1563688"/>
                  </a:lnTo>
                  <a:lnTo>
                    <a:pt x="482600" y="1570038"/>
                  </a:lnTo>
                  <a:lnTo>
                    <a:pt x="488950" y="1585913"/>
                  </a:lnTo>
                  <a:lnTo>
                    <a:pt x="498475" y="1589088"/>
                  </a:lnTo>
                  <a:lnTo>
                    <a:pt x="501650" y="1595438"/>
                  </a:lnTo>
                  <a:lnTo>
                    <a:pt x="508000" y="1601788"/>
                  </a:lnTo>
                  <a:lnTo>
                    <a:pt x="517525" y="1608138"/>
                  </a:lnTo>
                  <a:lnTo>
                    <a:pt x="531813" y="1614488"/>
                  </a:lnTo>
                  <a:lnTo>
                    <a:pt x="547688" y="1627188"/>
                  </a:lnTo>
                  <a:lnTo>
                    <a:pt x="544513" y="1633538"/>
                  </a:lnTo>
                  <a:lnTo>
                    <a:pt x="544513" y="1646238"/>
                  </a:lnTo>
                  <a:lnTo>
                    <a:pt x="550863" y="1655763"/>
                  </a:lnTo>
                  <a:lnTo>
                    <a:pt x="531813" y="1671638"/>
                  </a:lnTo>
                  <a:lnTo>
                    <a:pt x="525463" y="1677988"/>
                  </a:lnTo>
                  <a:lnTo>
                    <a:pt x="525463" y="1693863"/>
                  </a:lnTo>
                  <a:lnTo>
                    <a:pt x="514350" y="1687513"/>
                  </a:lnTo>
                  <a:lnTo>
                    <a:pt x="498475" y="1687513"/>
                  </a:lnTo>
                  <a:lnTo>
                    <a:pt x="485775" y="1697038"/>
                  </a:lnTo>
                  <a:lnTo>
                    <a:pt x="482600" y="1693863"/>
                  </a:lnTo>
                  <a:lnTo>
                    <a:pt x="479425" y="1693863"/>
                  </a:lnTo>
                  <a:lnTo>
                    <a:pt x="482600" y="1684338"/>
                  </a:lnTo>
                  <a:lnTo>
                    <a:pt x="482600" y="1674813"/>
                  </a:lnTo>
                  <a:lnTo>
                    <a:pt x="482600" y="1665288"/>
                  </a:lnTo>
                  <a:lnTo>
                    <a:pt x="485775" y="1662113"/>
                  </a:lnTo>
                  <a:lnTo>
                    <a:pt x="495300" y="1658938"/>
                  </a:lnTo>
                  <a:lnTo>
                    <a:pt x="495300" y="1652588"/>
                  </a:lnTo>
                  <a:lnTo>
                    <a:pt x="485775" y="1646238"/>
                  </a:lnTo>
                  <a:lnTo>
                    <a:pt x="488950" y="1639888"/>
                  </a:lnTo>
                  <a:lnTo>
                    <a:pt x="492125" y="1633538"/>
                  </a:lnTo>
                  <a:lnTo>
                    <a:pt x="476250" y="1624013"/>
                  </a:lnTo>
                  <a:lnTo>
                    <a:pt x="460375" y="1611313"/>
                  </a:lnTo>
                  <a:lnTo>
                    <a:pt x="444500" y="1620838"/>
                  </a:lnTo>
                  <a:lnTo>
                    <a:pt x="422275" y="1617663"/>
                  </a:lnTo>
                  <a:lnTo>
                    <a:pt x="422275" y="1604963"/>
                  </a:lnTo>
                  <a:lnTo>
                    <a:pt x="406400" y="1598613"/>
                  </a:lnTo>
                  <a:lnTo>
                    <a:pt x="400050" y="1604963"/>
                  </a:lnTo>
                  <a:lnTo>
                    <a:pt x="403225" y="1624013"/>
                  </a:lnTo>
                  <a:lnTo>
                    <a:pt x="361950" y="1617663"/>
                  </a:lnTo>
                  <a:lnTo>
                    <a:pt x="336550" y="1617663"/>
                  </a:lnTo>
                  <a:lnTo>
                    <a:pt x="330200" y="1608138"/>
                  </a:lnTo>
                  <a:lnTo>
                    <a:pt x="330200" y="1592263"/>
                  </a:lnTo>
                  <a:lnTo>
                    <a:pt x="298450" y="1573213"/>
                  </a:lnTo>
                  <a:lnTo>
                    <a:pt x="292100" y="1576388"/>
                  </a:lnTo>
                  <a:lnTo>
                    <a:pt x="285750" y="1566863"/>
                  </a:lnTo>
                  <a:lnTo>
                    <a:pt x="292100" y="1563688"/>
                  </a:lnTo>
                  <a:lnTo>
                    <a:pt x="292100" y="1554163"/>
                  </a:lnTo>
                  <a:lnTo>
                    <a:pt x="288925" y="1544638"/>
                  </a:lnTo>
                  <a:lnTo>
                    <a:pt x="288925" y="1541463"/>
                  </a:lnTo>
                  <a:lnTo>
                    <a:pt x="292100" y="1541463"/>
                  </a:lnTo>
                  <a:lnTo>
                    <a:pt x="295275" y="1538288"/>
                  </a:lnTo>
                  <a:lnTo>
                    <a:pt x="298450" y="1538288"/>
                  </a:lnTo>
                  <a:lnTo>
                    <a:pt x="304800" y="1538288"/>
                  </a:lnTo>
                  <a:lnTo>
                    <a:pt x="311150" y="1538288"/>
                  </a:lnTo>
                  <a:lnTo>
                    <a:pt x="320675" y="1538288"/>
                  </a:lnTo>
                  <a:lnTo>
                    <a:pt x="323850" y="1531938"/>
                  </a:lnTo>
                  <a:lnTo>
                    <a:pt x="323850" y="1528763"/>
                  </a:lnTo>
                  <a:lnTo>
                    <a:pt x="327025" y="1522413"/>
                  </a:lnTo>
                  <a:lnTo>
                    <a:pt x="330200" y="1512888"/>
                  </a:lnTo>
                  <a:lnTo>
                    <a:pt x="330200" y="1506538"/>
                  </a:lnTo>
                  <a:lnTo>
                    <a:pt x="333375" y="1493838"/>
                  </a:lnTo>
                  <a:lnTo>
                    <a:pt x="336550" y="1490663"/>
                  </a:lnTo>
                  <a:lnTo>
                    <a:pt x="336550" y="1487488"/>
                  </a:lnTo>
                  <a:lnTo>
                    <a:pt x="336550" y="1484313"/>
                  </a:lnTo>
                  <a:lnTo>
                    <a:pt x="342900" y="1474788"/>
                  </a:lnTo>
                  <a:lnTo>
                    <a:pt x="342900" y="1468438"/>
                  </a:lnTo>
                  <a:lnTo>
                    <a:pt x="358775" y="1042988"/>
                  </a:lnTo>
                  <a:lnTo>
                    <a:pt x="177800" y="642938"/>
                  </a:lnTo>
                  <a:lnTo>
                    <a:pt x="171450" y="630238"/>
                  </a:lnTo>
                  <a:lnTo>
                    <a:pt x="171450" y="627063"/>
                  </a:lnTo>
                  <a:lnTo>
                    <a:pt x="168275" y="620713"/>
                  </a:lnTo>
                  <a:lnTo>
                    <a:pt x="161925" y="608013"/>
                  </a:lnTo>
                  <a:lnTo>
                    <a:pt x="158750" y="598488"/>
                  </a:lnTo>
                  <a:lnTo>
                    <a:pt x="107950" y="481013"/>
                  </a:lnTo>
                  <a:lnTo>
                    <a:pt x="107950" y="477838"/>
                  </a:lnTo>
                  <a:lnTo>
                    <a:pt x="101600" y="465138"/>
                  </a:lnTo>
                  <a:lnTo>
                    <a:pt x="98425" y="458788"/>
                  </a:lnTo>
                  <a:lnTo>
                    <a:pt x="95250" y="455612"/>
                  </a:lnTo>
                  <a:lnTo>
                    <a:pt x="95250" y="449262"/>
                  </a:lnTo>
                  <a:lnTo>
                    <a:pt x="69850" y="401637"/>
                  </a:lnTo>
                  <a:lnTo>
                    <a:pt x="50800" y="344487"/>
                  </a:lnTo>
                  <a:lnTo>
                    <a:pt x="0" y="236537"/>
                  </a:lnTo>
                  <a:lnTo>
                    <a:pt x="53975" y="204787"/>
                  </a:lnTo>
                  <a:close/>
                </a:path>
              </a:pathLst>
            </a:custGeom>
            <a:solidFill>
              <a:schemeClr val="accent2"/>
            </a:solidFill>
            <a:ln w="6350" cmpd="sng">
              <a:solidFill>
                <a:schemeClr val="accent2"/>
              </a:solidFill>
              <a:round/>
              <a:headEnd/>
              <a:tailEnd/>
            </a:ln>
          </p:spPr>
          <p:txBody>
            <a:bodyPr/>
            <a:lstStyle/>
            <a:p>
              <a:endParaRPr lang="en-GB"/>
            </a:p>
          </p:txBody>
        </p:sp>
        <p:sp>
          <p:nvSpPr>
            <p:cNvPr id="27" name="vMap : New Jersey - Morris (34-027)"/>
            <p:cNvSpPr>
              <a:spLocks/>
            </p:cNvSpPr>
            <p:nvPr/>
          </p:nvSpPr>
          <p:spPr bwMode="auto">
            <a:xfrm>
              <a:off x="4694461" y="1012825"/>
              <a:ext cx="1319213" cy="1117600"/>
            </a:xfrm>
            <a:custGeom>
              <a:avLst/>
              <a:gdLst>
                <a:gd name="T0" fmla="*/ 192 w 831"/>
                <a:gd name="T1" fmla="*/ 268 h 704"/>
                <a:gd name="T2" fmla="*/ 214 w 831"/>
                <a:gd name="T3" fmla="*/ 276 h 704"/>
                <a:gd name="T4" fmla="*/ 242 w 831"/>
                <a:gd name="T5" fmla="*/ 300 h 704"/>
                <a:gd name="T6" fmla="*/ 304 w 831"/>
                <a:gd name="T7" fmla="*/ 266 h 704"/>
                <a:gd name="T8" fmla="*/ 312 w 831"/>
                <a:gd name="T9" fmla="*/ 260 h 704"/>
                <a:gd name="T10" fmla="*/ 328 w 831"/>
                <a:gd name="T11" fmla="*/ 240 h 704"/>
                <a:gd name="T12" fmla="*/ 334 w 831"/>
                <a:gd name="T13" fmla="*/ 214 h 704"/>
                <a:gd name="T14" fmla="*/ 326 w 831"/>
                <a:gd name="T15" fmla="*/ 198 h 704"/>
                <a:gd name="T16" fmla="*/ 454 w 831"/>
                <a:gd name="T17" fmla="*/ 60 h 704"/>
                <a:gd name="T18" fmla="*/ 534 w 831"/>
                <a:gd name="T19" fmla="*/ 34 h 704"/>
                <a:gd name="T20" fmla="*/ 514 w 831"/>
                <a:gd name="T21" fmla="*/ 64 h 704"/>
                <a:gd name="T22" fmla="*/ 528 w 831"/>
                <a:gd name="T23" fmla="*/ 76 h 704"/>
                <a:gd name="T24" fmla="*/ 584 w 831"/>
                <a:gd name="T25" fmla="*/ 54 h 704"/>
                <a:gd name="T26" fmla="*/ 602 w 831"/>
                <a:gd name="T27" fmla="*/ 98 h 704"/>
                <a:gd name="T28" fmla="*/ 624 w 831"/>
                <a:gd name="T29" fmla="*/ 92 h 704"/>
                <a:gd name="T30" fmla="*/ 658 w 831"/>
                <a:gd name="T31" fmla="*/ 114 h 704"/>
                <a:gd name="T32" fmla="*/ 704 w 831"/>
                <a:gd name="T33" fmla="*/ 114 h 704"/>
                <a:gd name="T34" fmla="*/ 738 w 831"/>
                <a:gd name="T35" fmla="*/ 126 h 704"/>
                <a:gd name="T36" fmla="*/ 789 w 831"/>
                <a:gd name="T37" fmla="*/ 142 h 704"/>
                <a:gd name="T38" fmla="*/ 785 w 831"/>
                <a:gd name="T39" fmla="*/ 168 h 704"/>
                <a:gd name="T40" fmla="*/ 805 w 831"/>
                <a:gd name="T41" fmla="*/ 178 h 704"/>
                <a:gd name="T42" fmla="*/ 811 w 831"/>
                <a:gd name="T43" fmla="*/ 224 h 704"/>
                <a:gd name="T44" fmla="*/ 805 w 831"/>
                <a:gd name="T45" fmla="*/ 270 h 704"/>
                <a:gd name="T46" fmla="*/ 829 w 831"/>
                <a:gd name="T47" fmla="*/ 280 h 704"/>
                <a:gd name="T48" fmla="*/ 821 w 831"/>
                <a:gd name="T49" fmla="*/ 306 h 704"/>
                <a:gd name="T50" fmla="*/ 801 w 831"/>
                <a:gd name="T51" fmla="*/ 300 h 704"/>
                <a:gd name="T52" fmla="*/ 791 w 831"/>
                <a:gd name="T53" fmla="*/ 292 h 704"/>
                <a:gd name="T54" fmla="*/ 768 w 831"/>
                <a:gd name="T55" fmla="*/ 294 h 704"/>
                <a:gd name="T56" fmla="*/ 742 w 831"/>
                <a:gd name="T57" fmla="*/ 288 h 704"/>
                <a:gd name="T58" fmla="*/ 736 w 831"/>
                <a:gd name="T59" fmla="*/ 340 h 704"/>
                <a:gd name="T60" fmla="*/ 752 w 831"/>
                <a:gd name="T61" fmla="*/ 358 h 704"/>
                <a:gd name="T62" fmla="*/ 744 w 831"/>
                <a:gd name="T63" fmla="*/ 412 h 704"/>
                <a:gd name="T64" fmla="*/ 730 w 831"/>
                <a:gd name="T65" fmla="*/ 442 h 704"/>
                <a:gd name="T66" fmla="*/ 694 w 831"/>
                <a:gd name="T67" fmla="*/ 468 h 704"/>
                <a:gd name="T68" fmla="*/ 690 w 831"/>
                <a:gd name="T69" fmla="*/ 516 h 704"/>
                <a:gd name="T70" fmla="*/ 702 w 831"/>
                <a:gd name="T71" fmla="*/ 532 h 704"/>
                <a:gd name="T72" fmla="*/ 694 w 831"/>
                <a:gd name="T73" fmla="*/ 552 h 704"/>
                <a:gd name="T74" fmla="*/ 646 w 831"/>
                <a:gd name="T75" fmla="*/ 596 h 704"/>
                <a:gd name="T76" fmla="*/ 610 w 831"/>
                <a:gd name="T77" fmla="*/ 630 h 704"/>
                <a:gd name="T78" fmla="*/ 582 w 831"/>
                <a:gd name="T79" fmla="*/ 654 h 704"/>
                <a:gd name="T80" fmla="*/ 570 w 831"/>
                <a:gd name="T81" fmla="*/ 662 h 704"/>
                <a:gd name="T82" fmla="*/ 522 w 831"/>
                <a:gd name="T83" fmla="*/ 682 h 704"/>
                <a:gd name="T84" fmla="*/ 502 w 831"/>
                <a:gd name="T85" fmla="*/ 702 h 704"/>
                <a:gd name="T86" fmla="*/ 476 w 831"/>
                <a:gd name="T87" fmla="*/ 680 h 704"/>
                <a:gd name="T88" fmla="*/ 478 w 831"/>
                <a:gd name="T89" fmla="*/ 656 h 704"/>
                <a:gd name="T90" fmla="*/ 490 w 831"/>
                <a:gd name="T91" fmla="*/ 614 h 704"/>
                <a:gd name="T92" fmla="*/ 472 w 831"/>
                <a:gd name="T93" fmla="*/ 588 h 704"/>
                <a:gd name="T94" fmla="*/ 452 w 831"/>
                <a:gd name="T95" fmla="*/ 568 h 704"/>
                <a:gd name="T96" fmla="*/ 386 w 831"/>
                <a:gd name="T97" fmla="*/ 542 h 704"/>
                <a:gd name="T98" fmla="*/ 114 w 831"/>
                <a:gd name="T99" fmla="*/ 554 h 704"/>
                <a:gd name="T100" fmla="*/ 28 w 831"/>
                <a:gd name="T101" fmla="*/ 458 h 704"/>
                <a:gd name="T102" fmla="*/ 58 w 831"/>
                <a:gd name="T103" fmla="*/ 436 h 704"/>
                <a:gd name="T104" fmla="*/ 88 w 831"/>
                <a:gd name="T105" fmla="*/ 392 h 704"/>
                <a:gd name="T106" fmla="*/ 100 w 831"/>
                <a:gd name="T107" fmla="*/ 368 h 704"/>
                <a:gd name="T108" fmla="*/ 104 w 831"/>
                <a:gd name="T109" fmla="*/ 336 h 704"/>
                <a:gd name="T110" fmla="*/ 152 w 831"/>
                <a:gd name="T111" fmla="*/ 288 h 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31" h="704">
                  <a:moveTo>
                    <a:pt x="156" y="280"/>
                  </a:moveTo>
                  <a:lnTo>
                    <a:pt x="168" y="278"/>
                  </a:lnTo>
                  <a:lnTo>
                    <a:pt x="174" y="278"/>
                  </a:lnTo>
                  <a:lnTo>
                    <a:pt x="184" y="274"/>
                  </a:lnTo>
                  <a:lnTo>
                    <a:pt x="192" y="268"/>
                  </a:lnTo>
                  <a:lnTo>
                    <a:pt x="196" y="268"/>
                  </a:lnTo>
                  <a:lnTo>
                    <a:pt x="200" y="270"/>
                  </a:lnTo>
                  <a:lnTo>
                    <a:pt x="202" y="272"/>
                  </a:lnTo>
                  <a:lnTo>
                    <a:pt x="208" y="276"/>
                  </a:lnTo>
                  <a:lnTo>
                    <a:pt x="214" y="276"/>
                  </a:lnTo>
                  <a:lnTo>
                    <a:pt x="222" y="280"/>
                  </a:lnTo>
                  <a:lnTo>
                    <a:pt x="228" y="286"/>
                  </a:lnTo>
                  <a:lnTo>
                    <a:pt x="232" y="296"/>
                  </a:lnTo>
                  <a:lnTo>
                    <a:pt x="234" y="300"/>
                  </a:lnTo>
                  <a:lnTo>
                    <a:pt x="242" y="300"/>
                  </a:lnTo>
                  <a:lnTo>
                    <a:pt x="252" y="292"/>
                  </a:lnTo>
                  <a:lnTo>
                    <a:pt x="284" y="280"/>
                  </a:lnTo>
                  <a:lnTo>
                    <a:pt x="296" y="274"/>
                  </a:lnTo>
                  <a:lnTo>
                    <a:pt x="304" y="268"/>
                  </a:lnTo>
                  <a:lnTo>
                    <a:pt x="304" y="266"/>
                  </a:lnTo>
                  <a:lnTo>
                    <a:pt x="306" y="266"/>
                  </a:lnTo>
                  <a:lnTo>
                    <a:pt x="308" y="266"/>
                  </a:lnTo>
                  <a:lnTo>
                    <a:pt x="310" y="266"/>
                  </a:lnTo>
                  <a:lnTo>
                    <a:pt x="312" y="264"/>
                  </a:lnTo>
                  <a:lnTo>
                    <a:pt x="312" y="260"/>
                  </a:lnTo>
                  <a:lnTo>
                    <a:pt x="310" y="256"/>
                  </a:lnTo>
                  <a:lnTo>
                    <a:pt x="312" y="250"/>
                  </a:lnTo>
                  <a:lnTo>
                    <a:pt x="316" y="248"/>
                  </a:lnTo>
                  <a:lnTo>
                    <a:pt x="326" y="240"/>
                  </a:lnTo>
                  <a:lnTo>
                    <a:pt x="328" y="240"/>
                  </a:lnTo>
                  <a:lnTo>
                    <a:pt x="332" y="234"/>
                  </a:lnTo>
                  <a:lnTo>
                    <a:pt x="334" y="226"/>
                  </a:lnTo>
                  <a:lnTo>
                    <a:pt x="334" y="220"/>
                  </a:lnTo>
                  <a:lnTo>
                    <a:pt x="334" y="216"/>
                  </a:lnTo>
                  <a:lnTo>
                    <a:pt x="334" y="214"/>
                  </a:lnTo>
                  <a:lnTo>
                    <a:pt x="330" y="210"/>
                  </a:lnTo>
                  <a:lnTo>
                    <a:pt x="328" y="208"/>
                  </a:lnTo>
                  <a:lnTo>
                    <a:pt x="326" y="204"/>
                  </a:lnTo>
                  <a:lnTo>
                    <a:pt x="326" y="200"/>
                  </a:lnTo>
                  <a:lnTo>
                    <a:pt x="326" y="198"/>
                  </a:lnTo>
                  <a:lnTo>
                    <a:pt x="368" y="150"/>
                  </a:lnTo>
                  <a:lnTo>
                    <a:pt x="376" y="142"/>
                  </a:lnTo>
                  <a:lnTo>
                    <a:pt x="378" y="140"/>
                  </a:lnTo>
                  <a:lnTo>
                    <a:pt x="452" y="62"/>
                  </a:lnTo>
                  <a:lnTo>
                    <a:pt x="454" y="60"/>
                  </a:lnTo>
                  <a:lnTo>
                    <a:pt x="512" y="0"/>
                  </a:lnTo>
                  <a:lnTo>
                    <a:pt x="526" y="4"/>
                  </a:lnTo>
                  <a:lnTo>
                    <a:pt x="536" y="14"/>
                  </a:lnTo>
                  <a:lnTo>
                    <a:pt x="538" y="26"/>
                  </a:lnTo>
                  <a:lnTo>
                    <a:pt x="534" y="34"/>
                  </a:lnTo>
                  <a:lnTo>
                    <a:pt x="530" y="38"/>
                  </a:lnTo>
                  <a:lnTo>
                    <a:pt x="526" y="38"/>
                  </a:lnTo>
                  <a:lnTo>
                    <a:pt x="526" y="40"/>
                  </a:lnTo>
                  <a:lnTo>
                    <a:pt x="520" y="46"/>
                  </a:lnTo>
                  <a:lnTo>
                    <a:pt x="514" y="64"/>
                  </a:lnTo>
                  <a:lnTo>
                    <a:pt x="512" y="72"/>
                  </a:lnTo>
                  <a:lnTo>
                    <a:pt x="514" y="82"/>
                  </a:lnTo>
                  <a:lnTo>
                    <a:pt x="518" y="82"/>
                  </a:lnTo>
                  <a:lnTo>
                    <a:pt x="522" y="82"/>
                  </a:lnTo>
                  <a:lnTo>
                    <a:pt x="528" y="76"/>
                  </a:lnTo>
                  <a:lnTo>
                    <a:pt x="530" y="72"/>
                  </a:lnTo>
                  <a:lnTo>
                    <a:pt x="540" y="64"/>
                  </a:lnTo>
                  <a:lnTo>
                    <a:pt x="560" y="58"/>
                  </a:lnTo>
                  <a:lnTo>
                    <a:pt x="576" y="50"/>
                  </a:lnTo>
                  <a:lnTo>
                    <a:pt x="584" y="54"/>
                  </a:lnTo>
                  <a:lnTo>
                    <a:pt x="588" y="56"/>
                  </a:lnTo>
                  <a:lnTo>
                    <a:pt x="606" y="78"/>
                  </a:lnTo>
                  <a:lnTo>
                    <a:pt x="610" y="82"/>
                  </a:lnTo>
                  <a:lnTo>
                    <a:pt x="608" y="86"/>
                  </a:lnTo>
                  <a:lnTo>
                    <a:pt x="602" y="98"/>
                  </a:lnTo>
                  <a:lnTo>
                    <a:pt x="602" y="102"/>
                  </a:lnTo>
                  <a:lnTo>
                    <a:pt x="608" y="106"/>
                  </a:lnTo>
                  <a:lnTo>
                    <a:pt x="614" y="102"/>
                  </a:lnTo>
                  <a:lnTo>
                    <a:pt x="618" y="94"/>
                  </a:lnTo>
                  <a:lnTo>
                    <a:pt x="624" y="92"/>
                  </a:lnTo>
                  <a:lnTo>
                    <a:pt x="630" y="92"/>
                  </a:lnTo>
                  <a:lnTo>
                    <a:pt x="636" y="94"/>
                  </a:lnTo>
                  <a:lnTo>
                    <a:pt x="648" y="100"/>
                  </a:lnTo>
                  <a:lnTo>
                    <a:pt x="658" y="110"/>
                  </a:lnTo>
                  <a:lnTo>
                    <a:pt x="658" y="114"/>
                  </a:lnTo>
                  <a:lnTo>
                    <a:pt x="664" y="118"/>
                  </a:lnTo>
                  <a:lnTo>
                    <a:pt x="678" y="118"/>
                  </a:lnTo>
                  <a:lnTo>
                    <a:pt x="688" y="118"/>
                  </a:lnTo>
                  <a:lnTo>
                    <a:pt x="698" y="114"/>
                  </a:lnTo>
                  <a:lnTo>
                    <a:pt x="704" y="114"/>
                  </a:lnTo>
                  <a:lnTo>
                    <a:pt x="710" y="114"/>
                  </a:lnTo>
                  <a:lnTo>
                    <a:pt x="714" y="126"/>
                  </a:lnTo>
                  <a:lnTo>
                    <a:pt x="726" y="126"/>
                  </a:lnTo>
                  <a:lnTo>
                    <a:pt x="734" y="126"/>
                  </a:lnTo>
                  <a:lnTo>
                    <a:pt x="738" y="126"/>
                  </a:lnTo>
                  <a:lnTo>
                    <a:pt x="742" y="134"/>
                  </a:lnTo>
                  <a:lnTo>
                    <a:pt x="764" y="136"/>
                  </a:lnTo>
                  <a:lnTo>
                    <a:pt x="770" y="142"/>
                  </a:lnTo>
                  <a:lnTo>
                    <a:pt x="783" y="140"/>
                  </a:lnTo>
                  <a:lnTo>
                    <a:pt x="789" y="142"/>
                  </a:lnTo>
                  <a:lnTo>
                    <a:pt x="793" y="148"/>
                  </a:lnTo>
                  <a:lnTo>
                    <a:pt x="795" y="156"/>
                  </a:lnTo>
                  <a:lnTo>
                    <a:pt x="789" y="160"/>
                  </a:lnTo>
                  <a:lnTo>
                    <a:pt x="787" y="164"/>
                  </a:lnTo>
                  <a:lnTo>
                    <a:pt x="785" y="168"/>
                  </a:lnTo>
                  <a:lnTo>
                    <a:pt x="785" y="170"/>
                  </a:lnTo>
                  <a:lnTo>
                    <a:pt x="789" y="174"/>
                  </a:lnTo>
                  <a:lnTo>
                    <a:pt x="795" y="174"/>
                  </a:lnTo>
                  <a:lnTo>
                    <a:pt x="803" y="174"/>
                  </a:lnTo>
                  <a:lnTo>
                    <a:pt x="805" y="178"/>
                  </a:lnTo>
                  <a:lnTo>
                    <a:pt x="809" y="188"/>
                  </a:lnTo>
                  <a:lnTo>
                    <a:pt x="811" y="194"/>
                  </a:lnTo>
                  <a:lnTo>
                    <a:pt x="809" y="202"/>
                  </a:lnTo>
                  <a:lnTo>
                    <a:pt x="813" y="212"/>
                  </a:lnTo>
                  <a:lnTo>
                    <a:pt x="811" y="224"/>
                  </a:lnTo>
                  <a:lnTo>
                    <a:pt x="807" y="238"/>
                  </a:lnTo>
                  <a:lnTo>
                    <a:pt x="799" y="254"/>
                  </a:lnTo>
                  <a:lnTo>
                    <a:pt x="799" y="258"/>
                  </a:lnTo>
                  <a:lnTo>
                    <a:pt x="803" y="266"/>
                  </a:lnTo>
                  <a:lnTo>
                    <a:pt x="805" y="270"/>
                  </a:lnTo>
                  <a:lnTo>
                    <a:pt x="811" y="272"/>
                  </a:lnTo>
                  <a:lnTo>
                    <a:pt x="817" y="274"/>
                  </a:lnTo>
                  <a:lnTo>
                    <a:pt x="821" y="276"/>
                  </a:lnTo>
                  <a:lnTo>
                    <a:pt x="825" y="278"/>
                  </a:lnTo>
                  <a:lnTo>
                    <a:pt x="829" y="280"/>
                  </a:lnTo>
                  <a:lnTo>
                    <a:pt x="831" y="284"/>
                  </a:lnTo>
                  <a:lnTo>
                    <a:pt x="827" y="288"/>
                  </a:lnTo>
                  <a:lnTo>
                    <a:pt x="827" y="292"/>
                  </a:lnTo>
                  <a:lnTo>
                    <a:pt x="823" y="300"/>
                  </a:lnTo>
                  <a:lnTo>
                    <a:pt x="821" y="306"/>
                  </a:lnTo>
                  <a:lnTo>
                    <a:pt x="809" y="308"/>
                  </a:lnTo>
                  <a:lnTo>
                    <a:pt x="805" y="306"/>
                  </a:lnTo>
                  <a:lnTo>
                    <a:pt x="803" y="302"/>
                  </a:lnTo>
                  <a:lnTo>
                    <a:pt x="803" y="300"/>
                  </a:lnTo>
                  <a:lnTo>
                    <a:pt x="801" y="300"/>
                  </a:lnTo>
                  <a:lnTo>
                    <a:pt x="795" y="298"/>
                  </a:lnTo>
                  <a:lnTo>
                    <a:pt x="795" y="296"/>
                  </a:lnTo>
                  <a:lnTo>
                    <a:pt x="793" y="294"/>
                  </a:lnTo>
                  <a:lnTo>
                    <a:pt x="791" y="292"/>
                  </a:lnTo>
                  <a:lnTo>
                    <a:pt x="791" y="292"/>
                  </a:lnTo>
                  <a:lnTo>
                    <a:pt x="785" y="290"/>
                  </a:lnTo>
                  <a:lnTo>
                    <a:pt x="783" y="290"/>
                  </a:lnTo>
                  <a:lnTo>
                    <a:pt x="777" y="290"/>
                  </a:lnTo>
                  <a:lnTo>
                    <a:pt x="772" y="290"/>
                  </a:lnTo>
                  <a:lnTo>
                    <a:pt x="768" y="294"/>
                  </a:lnTo>
                  <a:lnTo>
                    <a:pt x="762" y="294"/>
                  </a:lnTo>
                  <a:lnTo>
                    <a:pt x="760" y="292"/>
                  </a:lnTo>
                  <a:lnTo>
                    <a:pt x="756" y="288"/>
                  </a:lnTo>
                  <a:lnTo>
                    <a:pt x="752" y="286"/>
                  </a:lnTo>
                  <a:lnTo>
                    <a:pt x="742" y="288"/>
                  </a:lnTo>
                  <a:lnTo>
                    <a:pt x="738" y="292"/>
                  </a:lnTo>
                  <a:lnTo>
                    <a:pt x="734" y="298"/>
                  </a:lnTo>
                  <a:lnTo>
                    <a:pt x="736" y="308"/>
                  </a:lnTo>
                  <a:lnTo>
                    <a:pt x="730" y="330"/>
                  </a:lnTo>
                  <a:lnTo>
                    <a:pt x="736" y="340"/>
                  </a:lnTo>
                  <a:lnTo>
                    <a:pt x="734" y="346"/>
                  </a:lnTo>
                  <a:lnTo>
                    <a:pt x="736" y="350"/>
                  </a:lnTo>
                  <a:lnTo>
                    <a:pt x="744" y="352"/>
                  </a:lnTo>
                  <a:lnTo>
                    <a:pt x="752" y="358"/>
                  </a:lnTo>
                  <a:lnTo>
                    <a:pt x="752" y="358"/>
                  </a:lnTo>
                  <a:lnTo>
                    <a:pt x="748" y="378"/>
                  </a:lnTo>
                  <a:lnTo>
                    <a:pt x="742" y="386"/>
                  </a:lnTo>
                  <a:lnTo>
                    <a:pt x="746" y="392"/>
                  </a:lnTo>
                  <a:lnTo>
                    <a:pt x="744" y="398"/>
                  </a:lnTo>
                  <a:lnTo>
                    <a:pt x="744" y="412"/>
                  </a:lnTo>
                  <a:lnTo>
                    <a:pt x="738" y="420"/>
                  </a:lnTo>
                  <a:lnTo>
                    <a:pt x="738" y="426"/>
                  </a:lnTo>
                  <a:lnTo>
                    <a:pt x="738" y="434"/>
                  </a:lnTo>
                  <a:lnTo>
                    <a:pt x="734" y="438"/>
                  </a:lnTo>
                  <a:lnTo>
                    <a:pt x="730" y="442"/>
                  </a:lnTo>
                  <a:lnTo>
                    <a:pt x="720" y="440"/>
                  </a:lnTo>
                  <a:lnTo>
                    <a:pt x="716" y="444"/>
                  </a:lnTo>
                  <a:lnTo>
                    <a:pt x="716" y="454"/>
                  </a:lnTo>
                  <a:lnTo>
                    <a:pt x="706" y="456"/>
                  </a:lnTo>
                  <a:lnTo>
                    <a:pt x="694" y="468"/>
                  </a:lnTo>
                  <a:lnTo>
                    <a:pt x="694" y="492"/>
                  </a:lnTo>
                  <a:lnTo>
                    <a:pt x="688" y="500"/>
                  </a:lnTo>
                  <a:lnTo>
                    <a:pt x="688" y="504"/>
                  </a:lnTo>
                  <a:lnTo>
                    <a:pt x="690" y="512"/>
                  </a:lnTo>
                  <a:lnTo>
                    <a:pt x="690" y="516"/>
                  </a:lnTo>
                  <a:lnTo>
                    <a:pt x="684" y="526"/>
                  </a:lnTo>
                  <a:lnTo>
                    <a:pt x="688" y="526"/>
                  </a:lnTo>
                  <a:lnTo>
                    <a:pt x="692" y="526"/>
                  </a:lnTo>
                  <a:lnTo>
                    <a:pt x="698" y="530"/>
                  </a:lnTo>
                  <a:lnTo>
                    <a:pt x="702" y="532"/>
                  </a:lnTo>
                  <a:lnTo>
                    <a:pt x="706" y="532"/>
                  </a:lnTo>
                  <a:lnTo>
                    <a:pt x="706" y="536"/>
                  </a:lnTo>
                  <a:lnTo>
                    <a:pt x="702" y="538"/>
                  </a:lnTo>
                  <a:lnTo>
                    <a:pt x="696" y="540"/>
                  </a:lnTo>
                  <a:lnTo>
                    <a:pt x="694" y="552"/>
                  </a:lnTo>
                  <a:lnTo>
                    <a:pt x="688" y="560"/>
                  </a:lnTo>
                  <a:lnTo>
                    <a:pt x="664" y="580"/>
                  </a:lnTo>
                  <a:lnTo>
                    <a:pt x="662" y="580"/>
                  </a:lnTo>
                  <a:lnTo>
                    <a:pt x="646" y="594"/>
                  </a:lnTo>
                  <a:lnTo>
                    <a:pt x="646" y="596"/>
                  </a:lnTo>
                  <a:lnTo>
                    <a:pt x="634" y="604"/>
                  </a:lnTo>
                  <a:lnTo>
                    <a:pt x="634" y="604"/>
                  </a:lnTo>
                  <a:lnTo>
                    <a:pt x="622" y="616"/>
                  </a:lnTo>
                  <a:lnTo>
                    <a:pt x="622" y="616"/>
                  </a:lnTo>
                  <a:lnTo>
                    <a:pt x="610" y="630"/>
                  </a:lnTo>
                  <a:lnTo>
                    <a:pt x="610" y="632"/>
                  </a:lnTo>
                  <a:lnTo>
                    <a:pt x="582" y="644"/>
                  </a:lnTo>
                  <a:lnTo>
                    <a:pt x="580" y="648"/>
                  </a:lnTo>
                  <a:lnTo>
                    <a:pt x="580" y="650"/>
                  </a:lnTo>
                  <a:lnTo>
                    <a:pt x="582" y="654"/>
                  </a:lnTo>
                  <a:lnTo>
                    <a:pt x="582" y="654"/>
                  </a:lnTo>
                  <a:lnTo>
                    <a:pt x="578" y="662"/>
                  </a:lnTo>
                  <a:lnTo>
                    <a:pt x="576" y="662"/>
                  </a:lnTo>
                  <a:lnTo>
                    <a:pt x="572" y="662"/>
                  </a:lnTo>
                  <a:lnTo>
                    <a:pt x="570" y="662"/>
                  </a:lnTo>
                  <a:lnTo>
                    <a:pt x="568" y="668"/>
                  </a:lnTo>
                  <a:lnTo>
                    <a:pt x="552" y="674"/>
                  </a:lnTo>
                  <a:lnTo>
                    <a:pt x="538" y="678"/>
                  </a:lnTo>
                  <a:lnTo>
                    <a:pt x="532" y="678"/>
                  </a:lnTo>
                  <a:lnTo>
                    <a:pt x="522" y="682"/>
                  </a:lnTo>
                  <a:lnTo>
                    <a:pt x="520" y="684"/>
                  </a:lnTo>
                  <a:lnTo>
                    <a:pt x="514" y="686"/>
                  </a:lnTo>
                  <a:lnTo>
                    <a:pt x="510" y="688"/>
                  </a:lnTo>
                  <a:lnTo>
                    <a:pt x="506" y="696"/>
                  </a:lnTo>
                  <a:lnTo>
                    <a:pt x="502" y="702"/>
                  </a:lnTo>
                  <a:lnTo>
                    <a:pt x="496" y="704"/>
                  </a:lnTo>
                  <a:lnTo>
                    <a:pt x="488" y="702"/>
                  </a:lnTo>
                  <a:lnTo>
                    <a:pt x="482" y="700"/>
                  </a:lnTo>
                  <a:lnTo>
                    <a:pt x="478" y="684"/>
                  </a:lnTo>
                  <a:lnTo>
                    <a:pt x="476" y="680"/>
                  </a:lnTo>
                  <a:lnTo>
                    <a:pt x="474" y="678"/>
                  </a:lnTo>
                  <a:lnTo>
                    <a:pt x="472" y="674"/>
                  </a:lnTo>
                  <a:lnTo>
                    <a:pt x="478" y="668"/>
                  </a:lnTo>
                  <a:lnTo>
                    <a:pt x="480" y="662"/>
                  </a:lnTo>
                  <a:lnTo>
                    <a:pt x="478" y="656"/>
                  </a:lnTo>
                  <a:lnTo>
                    <a:pt x="478" y="646"/>
                  </a:lnTo>
                  <a:lnTo>
                    <a:pt x="484" y="640"/>
                  </a:lnTo>
                  <a:lnTo>
                    <a:pt x="492" y="640"/>
                  </a:lnTo>
                  <a:lnTo>
                    <a:pt x="496" y="622"/>
                  </a:lnTo>
                  <a:lnTo>
                    <a:pt x="490" y="614"/>
                  </a:lnTo>
                  <a:lnTo>
                    <a:pt x="482" y="606"/>
                  </a:lnTo>
                  <a:lnTo>
                    <a:pt x="480" y="598"/>
                  </a:lnTo>
                  <a:lnTo>
                    <a:pt x="476" y="592"/>
                  </a:lnTo>
                  <a:lnTo>
                    <a:pt x="472" y="590"/>
                  </a:lnTo>
                  <a:lnTo>
                    <a:pt x="472" y="588"/>
                  </a:lnTo>
                  <a:lnTo>
                    <a:pt x="474" y="586"/>
                  </a:lnTo>
                  <a:lnTo>
                    <a:pt x="472" y="582"/>
                  </a:lnTo>
                  <a:lnTo>
                    <a:pt x="474" y="576"/>
                  </a:lnTo>
                  <a:lnTo>
                    <a:pt x="462" y="572"/>
                  </a:lnTo>
                  <a:lnTo>
                    <a:pt x="452" y="568"/>
                  </a:lnTo>
                  <a:lnTo>
                    <a:pt x="450" y="562"/>
                  </a:lnTo>
                  <a:lnTo>
                    <a:pt x="452" y="556"/>
                  </a:lnTo>
                  <a:lnTo>
                    <a:pt x="442" y="528"/>
                  </a:lnTo>
                  <a:lnTo>
                    <a:pt x="440" y="526"/>
                  </a:lnTo>
                  <a:lnTo>
                    <a:pt x="386" y="542"/>
                  </a:lnTo>
                  <a:lnTo>
                    <a:pt x="378" y="542"/>
                  </a:lnTo>
                  <a:lnTo>
                    <a:pt x="212" y="586"/>
                  </a:lnTo>
                  <a:lnTo>
                    <a:pt x="202" y="586"/>
                  </a:lnTo>
                  <a:lnTo>
                    <a:pt x="190" y="576"/>
                  </a:lnTo>
                  <a:lnTo>
                    <a:pt x="114" y="554"/>
                  </a:lnTo>
                  <a:lnTo>
                    <a:pt x="82" y="552"/>
                  </a:lnTo>
                  <a:lnTo>
                    <a:pt x="10" y="490"/>
                  </a:lnTo>
                  <a:lnTo>
                    <a:pt x="0" y="478"/>
                  </a:lnTo>
                  <a:lnTo>
                    <a:pt x="24" y="468"/>
                  </a:lnTo>
                  <a:lnTo>
                    <a:pt x="28" y="458"/>
                  </a:lnTo>
                  <a:lnTo>
                    <a:pt x="28" y="458"/>
                  </a:lnTo>
                  <a:lnTo>
                    <a:pt x="42" y="456"/>
                  </a:lnTo>
                  <a:lnTo>
                    <a:pt x="50" y="450"/>
                  </a:lnTo>
                  <a:lnTo>
                    <a:pt x="56" y="444"/>
                  </a:lnTo>
                  <a:lnTo>
                    <a:pt x="58" y="436"/>
                  </a:lnTo>
                  <a:lnTo>
                    <a:pt x="66" y="430"/>
                  </a:lnTo>
                  <a:lnTo>
                    <a:pt x="78" y="408"/>
                  </a:lnTo>
                  <a:lnTo>
                    <a:pt x="84" y="406"/>
                  </a:lnTo>
                  <a:lnTo>
                    <a:pt x="90" y="402"/>
                  </a:lnTo>
                  <a:lnTo>
                    <a:pt x="88" y="392"/>
                  </a:lnTo>
                  <a:lnTo>
                    <a:pt x="86" y="386"/>
                  </a:lnTo>
                  <a:lnTo>
                    <a:pt x="86" y="382"/>
                  </a:lnTo>
                  <a:lnTo>
                    <a:pt x="90" y="380"/>
                  </a:lnTo>
                  <a:lnTo>
                    <a:pt x="102" y="376"/>
                  </a:lnTo>
                  <a:lnTo>
                    <a:pt x="100" y="368"/>
                  </a:lnTo>
                  <a:lnTo>
                    <a:pt x="102" y="362"/>
                  </a:lnTo>
                  <a:lnTo>
                    <a:pt x="108" y="360"/>
                  </a:lnTo>
                  <a:lnTo>
                    <a:pt x="108" y="350"/>
                  </a:lnTo>
                  <a:lnTo>
                    <a:pt x="106" y="344"/>
                  </a:lnTo>
                  <a:lnTo>
                    <a:pt x="104" y="336"/>
                  </a:lnTo>
                  <a:lnTo>
                    <a:pt x="106" y="324"/>
                  </a:lnTo>
                  <a:lnTo>
                    <a:pt x="114" y="318"/>
                  </a:lnTo>
                  <a:lnTo>
                    <a:pt x="128" y="314"/>
                  </a:lnTo>
                  <a:lnTo>
                    <a:pt x="132" y="302"/>
                  </a:lnTo>
                  <a:lnTo>
                    <a:pt x="152" y="288"/>
                  </a:lnTo>
                  <a:lnTo>
                    <a:pt x="156" y="280"/>
                  </a:lnTo>
                  <a:lnTo>
                    <a:pt x="156" y="280"/>
                  </a:lnTo>
                  <a:lnTo>
                    <a:pt x="156" y="280"/>
                  </a:lnTo>
                  <a:close/>
                </a:path>
              </a:pathLst>
            </a:custGeom>
            <a:solidFill>
              <a:schemeClr val="bg2"/>
            </a:solidFill>
            <a:ln w="6350" cmpd="sng">
              <a:solidFill>
                <a:schemeClr val="accent2"/>
              </a:solidFill>
              <a:round/>
              <a:headEnd/>
              <a:tailEnd/>
            </a:ln>
          </p:spPr>
          <p:txBody>
            <a:bodyPr/>
            <a:lstStyle/>
            <a:p>
              <a:endParaRPr lang="en-GB"/>
            </a:p>
          </p:txBody>
        </p:sp>
        <p:sp>
          <p:nvSpPr>
            <p:cNvPr id="28" name="vMap : New Jersey - Monmouth (34-025)"/>
            <p:cNvSpPr>
              <a:spLocks/>
            </p:cNvSpPr>
            <p:nvPr/>
          </p:nvSpPr>
          <p:spPr bwMode="auto">
            <a:xfrm>
              <a:off x="5272311" y="2590800"/>
              <a:ext cx="1382713" cy="995363"/>
            </a:xfrm>
            <a:custGeom>
              <a:avLst/>
              <a:gdLst>
                <a:gd name="T0" fmla="*/ 541 w 871"/>
                <a:gd name="T1" fmla="*/ 50 h 627"/>
                <a:gd name="T2" fmla="*/ 581 w 871"/>
                <a:gd name="T3" fmla="*/ 18 h 627"/>
                <a:gd name="T4" fmla="*/ 635 w 871"/>
                <a:gd name="T5" fmla="*/ 26 h 627"/>
                <a:gd name="T6" fmla="*/ 701 w 871"/>
                <a:gd name="T7" fmla="*/ 52 h 627"/>
                <a:gd name="T8" fmla="*/ 757 w 871"/>
                <a:gd name="T9" fmla="*/ 82 h 627"/>
                <a:gd name="T10" fmla="*/ 839 w 871"/>
                <a:gd name="T11" fmla="*/ 114 h 627"/>
                <a:gd name="T12" fmla="*/ 843 w 871"/>
                <a:gd name="T13" fmla="*/ 150 h 627"/>
                <a:gd name="T14" fmla="*/ 821 w 871"/>
                <a:gd name="T15" fmla="*/ 136 h 627"/>
                <a:gd name="T16" fmla="*/ 787 w 871"/>
                <a:gd name="T17" fmla="*/ 150 h 627"/>
                <a:gd name="T18" fmla="*/ 753 w 871"/>
                <a:gd name="T19" fmla="*/ 170 h 627"/>
                <a:gd name="T20" fmla="*/ 749 w 871"/>
                <a:gd name="T21" fmla="*/ 190 h 627"/>
                <a:gd name="T22" fmla="*/ 791 w 871"/>
                <a:gd name="T23" fmla="*/ 164 h 627"/>
                <a:gd name="T24" fmla="*/ 845 w 871"/>
                <a:gd name="T25" fmla="*/ 164 h 627"/>
                <a:gd name="T26" fmla="*/ 825 w 871"/>
                <a:gd name="T27" fmla="*/ 196 h 627"/>
                <a:gd name="T28" fmla="*/ 801 w 871"/>
                <a:gd name="T29" fmla="*/ 212 h 627"/>
                <a:gd name="T30" fmla="*/ 799 w 871"/>
                <a:gd name="T31" fmla="*/ 234 h 627"/>
                <a:gd name="T32" fmla="*/ 811 w 871"/>
                <a:gd name="T33" fmla="*/ 236 h 627"/>
                <a:gd name="T34" fmla="*/ 831 w 871"/>
                <a:gd name="T35" fmla="*/ 232 h 627"/>
                <a:gd name="T36" fmla="*/ 845 w 871"/>
                <a:gd name="T37" fmla="*/ 218 h 627"/>
                <a:gd name="T38" fmla="*/ 863 w 871"/>
                <a:gd name="T39" fmla="*/ 164 h 627"/>
                <a:gd name="T40" fmla="*/ 857 w 871"/>
                <a:gd name="T41" fmla="*/ 110 h 627"/>
                <a:gd name="T42" fmla="*/ 835 w 871"/>
                <a:gd name="T43" fmla="*/ 42 h 627"/>
                <a:gd name="T44" fmla="*/ 817 w 871"/>
                <a:gd name="T45" fmla="*/ 26 h 627"/>
                <a:gd name="T46" fmla="*/ 809 w 871"/>
                <a:gd name="T47" fmla="*/ 2 h 627"/>
                <a:gd name="T48" fmla="*/ 853 w 871"/>
                <a:gd name="T49" fmla="*/ 50 h 627"/>
                <a:gd name="T50" fmla="*/ 865 w 871"/>
                <a:gd name="T51" fmla="*/ 100 h 627"/>
                <a:gd name="T52" fmla="*/ 867 w 871"/>
                <a:gd name="T53" fmla="*/ 208 h 627"/>
                <a:gd name="T54" fmla="*/ 853 w 871"/>
                <a:gd name="T55" fmla="*/ 286 h 627"/>
                <a:gd name="T56" fmla="*/ 825 w 871"/>
                <a:gd name="T57" fmla="*/ 394 h 627"/>
                <a:gd name="T58" fmla="*/ 799 w 871"/>
                <a:gd name="T59" fmla="*/ 462 h 627"/>
                <a:gd name="T60" fmla="*/ 775 w 871"/>
                <a:gd name="T61" fmla="*/ 454 h 627"/>
                <a:gd name="T62" fmla="*/ 743 w 871"/>
                <a:gd name="T63" fmla="*/ 456 h 627"/>
                <a:gd name="T64" fmla="*/ 789 w 871"/>
                <a:gd name="T65" fmla="*/ 474 h 627"/>
                <a:gd name="T66" fmla="*/ 789 w 871"/>
                <a:gd name="T67" fmla="*/ 537 h 627"/>
                <a:gd name="T68" fmla="*/ 755 w 871"/>
                <a:gd name="T69" fmla="*/ 591 h 627"/>
                <a:gd name="T70" fmla="*/ 711 w 871"/>
                <a:gd name="T71" fmla="*/ 589 h 627"/>
                <a:gd name="T72" fmla="*/ 687 w 871"/>
                <a:gd name="T73" fmla="*/ 547 h 627"/>
                <a:gd name="T74" fmla="*/ 667 w 871"/>
                <a:gd name="T75" fmla="*/ 541 h 627"/>
                <a:gd name="T76" fmla="*/ 607 w 871"/>
                <a:gd name="T77" fmla="*/ 585 h 627"/>
                <a:gd name="T78" fmla="*/ 563 w 871"/>
                <a:gd name="T79" fmla="*/ 573 h 627"/>
                <a:gd name="T80" fmla="*/ 529 w 871"/>
                <a:gd name="T81" fmla="*/ 577 h 627"/>
                <a:gd name="T82" fmla="*/ 491 w 871"/>
                <a:gd name="T83" fmla="*/ 561 h 627"/>
                <a:gd name="T84" fmla="*/ 473 w 871"/>
                <a:gd name="T85" fmla="*/ 510 h 627"/>
                <a:gd name="T86" fmla="*/ 116 w 871"/>
                <a:gd name="T87" fmla="*/ 607 h 627"/>
                <a:gd name="T88" fmla="*/ 20 w 871"/>
                <a:gd name="T89" fmla="*/ 464 h 627"/>
                <a:gd name="T90" fmla="*/ 42 w 871"/>
                <a:gd name="T91" fmla="*/ 458 h 627"/>
                <a:gd name="T92" fmla="*/ 62 w 871"/>
                <a:gd name="T93" fmla="*/ 454 h 627"/>
                <a:gd name="T94" fmla="*/ 84 w 871"/>
                <a:gd name="T95" fmla="*/ 424 h 627"/>
                <a:gd name="T96" fmla="*/ 92 w 871"/>
                <a:gd name="T97" fmla="*/ 410 h 627"/>
                <a:gd name="T98" fmla="*/ 126 w 871"/>
                <a:gd name="T99" fmla="*/ 392 h 627"/>
                <a:gd name="T100" fmla="*/ 178 w 871"/>
                <a:gd name="T101" fmla="*/ 360 h 627"/>
                <a:gd name="T102" fmla="*/ 170 w 871"/>
                <a:gd name="T103" fmla="*/ 346 h 627"/>
                <a:gd name="T104" fmla="*/ 198 w 871"/>
                <a:gd name="T105" fmla="*/ 348 h 627"/>
                <a:gd name="T106" fmla="*/ 290 w 871"/>
                <a:gd name="T107" fmla="*/ 308 h 627"/>
                <a:gd name="T108" fmla="*/ 296 w 871"/>
                <a:gd name="T109" fmla="*/ 292 h 627"/>
                <a:gd name="T110" fmla="*/ 491 w 871"/>
                <a:gd name="T111" fmla="*/ 54 h 627"/>
                <a:gd name="T112" fmla="*/ 521 w 871"/>
                <a:gd name="T113" fmla="*/ 28 h 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71" h="627">
                  <a:moveTo>
                    <a:pt x="521" y="28"/>
                  </a:moveTo>
                  <a:lnTo>
                    <a:pt x="529" y="30"/>
                  </a:lnTo>
                  <a:lnTo>
                    <a:pt x="541" y="38"/>
                  </a:lnTo>
                  <a:lnTo>
                    <a:pt x="543" y="44"/>
                  </a:lnTo>
                  <a:lnTo>
                    <a:pt x="541" y="50"/>
                  </a:lnTo>
                  <a:lnTo>
                    <a:pt x="537" y="52"/>
                  </a:lnTo>
                  <a:lnTo>
                    <a:pt x="547" y="52"/>
                  </a:lnTo>
                  <a:lnTo>
                    <a:pt x="565" y="42"/>
                  </a:lnTo>
                  <a:lnTo>
                    <a:pt x="573" y="26"/>
                  </a:lnTo>
                  <a:lnTo>
                    <a:pt x="581" y="18"/>
                  </a:lnTo>
                  <a:lnTo>
                    <a:pt x="599" y="32"/>
                  </a:lnTo>
                  <a:lnTo>
                    <a:pt x="613" y="34"/>
                  </a:lnTo>
                  <a:lnTo>
                    <a:pt x="625" y="34"/>
                  </a:lnTo>
                  <a:lnTo>
                    <a:pt x="633" y="26"/>
                  </a:lnTo>
                  <a:lnTo>
                    <a:pt x="635" y="26"/>
                  </a:lnTo>
                  <a:lnTo>
                    <a:pt x="643" y="26"/>
                  </a:lnTo>
                  <a:lnTo>
                    <a:pt x="653" y="32"/>
                  </a:lnTo>
                  <a:lnTo>
                    <a:pt x="671" y="42"/>
                  </a:lnTo>
                  <a:lnTo>
                    <a:pt x="683" y="46"/>
                  </a:lnTo>
                  <a:lnTo>
                    <a:pt x="701" y="52"/>
                  </a:lnTo>
                  <a:lnTo>
                    <a:pt x="717" y="60"/>
                  </a:lnTo>
                  <a:lnTo>
                    <a:pt x="725" y="68"/>
                  </a:lnTo>
                  <a:lnTo>
                    <a:pt x="739" y="74"/>
                  </a:lnTo>
                  <a:lnTo>
                    <a:pt x="745" y="80"/>
                  </a:lnTo>
                  <a:lnTo>
                    <a:pt x="757" y="82"/>
                  </a:lnTo>
                  <a:lnTo>
                    <a:pt x="767" y="84"/>
                  </a:lnTo>
                  <a:lnTo>
                    <a:pt x="775" y="88"/>
                  </a:lnTo>
                  <a:lnTo>
                    <a:pt x="817" y="94"/>
                  </a:lnTo>
                  <a:lnTo>
                    <a:pt x="829" y="100"/>
                  </a:lnTo>
                  <a:lnTo>
                    <a:pt x="839" y="114"/>
                  </a:lnTo>
                  <a:lnTo>
                    <a:pt x="845" y="120"/>
                  </a:lnTo>
                  <a:lnTo>
                    <a:pt x="847" y="138"/>
                  </a:lnTo>
                  <a:lnTo>
                    <a:pt x="849" y="146"/>
                  </a:lnTo>
                  <a:lnTo>
                    <a:pt x="847" y="152"/>
                  </a:lnTo>
                  <a:lnTo>
                    <a:pt x="843" y="150"/>
                  </a:lnTo>
                  <a:lnTo>
                    <a:pt x="841" y="148"/>
                  </a:lnTo>
                  <a:lnTo>
                    <a:pt x="837" y="144"/>
                  </a:lnTo>
                  <a:lnTo>
                    <a:pt x="833" y="142"/>
                  </a:lnTo>
                  <a:lnTo>
                    <a:pt x="831" y="138"/>
                  </a:lnTo>
                  <a:lnTo>
                    <a:pt x="821" y="136"/>
                  </a:lnTo>
                  <a:lnTo>
                    <a:pt x="813" y="134"/>
                  </a:lnTo>
                  <a:lnTo>
                    <a:pt x="807" y="136"/>
                  </a:lnTo>
                  <a:lnTo>
                    <a:pt x="803" y="140"/>
                  </a:lnTo>
                  <a:lnTo>
                    <a:pt x="791" y="150"/>
                  </a:lnTo>
                  <a:lnTo>
                    <a:pt x="787" y="150"/>
                  </a:lnTo>
                  <a:lnTo>
                    <a:pt x="781" y="152"/>
                  </a:lnTo>
                  <a:lnTo>
                    <a:pt x="777" y="156"/>
                  </a:lnTo>
                  <a:lnTo>
                    <a:pt x="775" y="160"/>
                  </a:lnTo>
                  <a:lnTo>
                    <a:pt x="759" y="164"/>
                  </a:lnTo>
                  <a:lnTo>
                    <a:pt x="753" y="170"/>
                  </a:lnTo>
                  <a:lnTo>
                    <a:pt x="739" y="178"/>
                  </a:lnTo>
                  <a:lnTo>
                    <a:pt x="735" y="182"/>
                  </a:lnTo>
                  <a:lnTo>
                    <a:pt x="737" y="190"/>
                  </a:lnTo>
                  <a:lnTo>
                    <a:pt x="743" y="192"/>
                  </a:lnTo>
                  <a:lnTo>
                    <a:pt x="749" y="190"/>
                  </a:lnTo>
                  <a:lnTo>
                    <a:pt x="755" y="184"/>
                  </a:lnTo>
                  <a:lnTo>
                    <a:pt x="769" y="174"/>
                  </a:lnTo>
                  <a:lnTo>
                    <a:pt x="783" y="174"/>
                  </a:lnTo>
                  <a:lnTo>
                    <a:pt x="787" y="172"/>
                  </a:lnTo>
                  <a:lnTo>
                    <a:pt x="791" y="164"/>
                  </a:lnTo>
                  <a:lnTo>
                    <a:pt x="797" y="160"/>
                  </a:lnTo>
                  <a:lnTo>
                    <a:pt x="805" y="158"/>
                  </a:lnTo>
                  <a:lnTo>
                    <a:pt x="813" y="154"/>
                  </a:lnTo>
                  <a:lnTo>
                    <a:pt x="823" y="156"/>
                  </a:lnTo>
                  <a:lnTo>
                    <a:pt x="845" y="164"/>
                  </a:lnTo>
                  <a:lnTo>
                    <a:pt x="847" y="168"/>
                  </a:lnTo>
                  <a:lnTo>
                    <a:pt x="847" y="178"/>
                  </a:lnTo>
                  <a:lnTo>
                    <a:pt x="843" y="186"/>
                  </a:lnTo>
                  <a:lnTo>
                    <a:pt x="835" y="192"/>
                  </a:lnTo>
                  <a:lnTo>
                    <a:pt x="825" y="196"/>
                  </a:lnTo>
                  <a:lnTo>
                    <a:pt x="817" y="202"/>
                  </a:lnTo>
                  <a:lnTo>
                    <a:pt x="821" y="206"/>
                  </a:lnTo>
                  <a:lnTo>
                    <a:pt x="819" y="212"/>
                  </a:lnTo>
                  <a:lnTo>
                    <a:pt x="807" y="216"/>
                  </a:lnTo>
                  <a:lnTo>
                    <a:pt x="801" y="212"/>
                  </a:lnTo>
                  <a:lnTo>
                    <a:pt x="795" y="212"/>
                  </a:lnTo>
                  <a:lnTo>
                    <a:pt x="795" y="218"/>
                  </a:lnTo>
                  <a:lnTo>
                    <a:pt x="799" y="222"/>
                  </a:lnTo>
                  <a:lnTo>
                    <a:pt x="803" y="228"/>
                  </a:lnTo>
                  <a:lnTo>
                    <a:pt x="799" y="234"/>
                  </a:lnTo>
                  <a:lnTo>
                    <a:pt x="799" y="240"/>
                  </a:lnTo>
                  <a:lnTo>
                    <a:pt x="801" y="242"/>
                  </a:lnTo>
                  <a:lnTo>
                    <a:pt x="807" y="242"/>
                  </a:lnTo>
                  <a:lnTo>
                    <a:pt x="809" y="240"/>
                  </a:lnTo>
                  <a:lnTo>
                    <a:pt x="811" y="236"/>
                  </a:lnTo>
                  <a:lnTo>
                    <a:pt x="815" y="232"/>
                  </a:lnTo>
                  <a:lnTo>
                    <a:pt x="821" y="232"/>
                  </a:lnTo>
                  <a:lnTo>
                    <a:pt x="823" y="236"/>
                  </a:lnTo>
                  <a:lnTo>
                    <a:pt x="829" y="238"/>
                  </a:lnTo>
                  <a:lnTo>
                    <a:pt x="831" y="232"/>
                  </a:lnTo>
                  <a:lnTo>
                    <a:pt x="833" y="230"/>
                  </a:lnTo>
                  <a:lnTo>
                    <a:pt x="837" y="226"/>
                  </a:lnTo>
                  <a:lnTo>
                    <a:pt x="835" y="220"/>
                  </a:lnTo>
                  <a:lnTo>
                    <a:pt x="839" y="216"/>
                  </a:lnTo>
                  <a:lnTo>
                    <a:pt x="845" y="218"/>
                  </a:lnTo>
                  <a:lnTo>
                    <a:pt x="851" y="218"/>
                  </a:lnTo>
                  <a:lnTo>
                    <a:pt x="857" y="206"/>
                  </a:lnTo>
                  <a:lnTo>
                    <a:pt x="859" y="196"/>
                  </a:lnTo>
                  <a:lnTo>
                    <a:pt x="863" y="174"/>
                  </a:lnTo>
                  <a:lnTo>
                    <a:pt x="863" y="164"/>
                  </a:lnTo>
                  <a:lnTo>
                    <a:pt x="861" y="142"/>
                  </a:lnTo>
                  <a:lnTo>
                    <a:pt x="859" y="130"/>
                  </a:lnTo>
                  <a:lnTo>
                    <a:pt x="859" y="126"/>
                  </a:lnTo>
                  <a:lnTo>
                    <a:pt x="857" y="116"/>
                  </a:lnTo>
                  <a:lnTo>
                    <a:pt x="857" y="110"/>
                  </a:lnTo>
                  <a:lnTo>
                    <a:pt x="837" y="64"/>
                  </a:lnTo>
                  <a:lnTo>
                    <a:pt x="837" y="60"/>
                  </a:lnTo>
                  <a:lnTo>
                    <a:pt x="841" y="54"/>
                  </a:lnTo>
                  <a:lnTo>
                    <a:pt x="841" y="48"/>
                  </a:lnTo>
                  <a:lnTo>
                    <a:pt x="835" y="42"/>
                  </a:lnTo>
                  <a:lnTo>
                    <a:pt x="831" y="44"/>
                  </a:lnTo>
                  <a:lnTo>
                    <a:pt x="825" y="44"/>
                  </a:lnTo>
                  <a:lnTo>
                    <a:pt x="817" y="42"/>
                  </a:lnTo>
                  <a:lnTo>
                    <a:pt x="817" y="34"/>
                  </a:lnTo>
                  <a:lnTo>
                    <a:pt x="817" y="26"/>
                  </a:lnTo>
                  <a:lnTo>
                    <a:pt x="815" y="20"/>
                  </a:lnTo>
                  <a:lnTo>
                    <a:pt x="813" y="14"/>
                  </a:lnTo>
                  <a:lnTo>
                    <a:pt x="805" y="10"/>
                  </a:lnTo>
                  <a:lnTo>
                    <a:pt x="805" y="6"/>
                  </a:lnTo>
                  <a:lnTo>
                    <a:pt x="809" y="2"/>
                  </a:lnTo>
                  <a:lnTo>
                    <a:pt x="817" y="0"/>
                  </a:lnTo>
                  <a:lnTo>
                    <a:pt x="831" y="10"/>
                  </a:lnTo>
                  <a:lnTo>
                    <a:pt x="841" y="20"/>
                  </a:lnTo>
                  <a:lnTo>
                    <a:pt x="845" y="28"/>
                  </a:lnTo>
                  <a:lnTo>
                    <a:pt x="853" y="50"/>
                  </a:lnTo>
                  <a:lnTo>
                    <a:pt x="855" y="60"/>
                  </a:lnTo>
                  <a:lnTo>
                    <a:pt x="859" y="64"/>
                  </a:lnTo>
                  <a:lnTo>
                    <a:pt x="859" y="74"/>
                  </a:lnTo>
                  <a:lnTo>
                    <a:pt x="861" y="88"/>
                  </a:lnTo>
                  <a:lnTo>
                    <a:pt x="865" y="100"/>
                  </a:lnTo>
                  <a:lnTo>
                    <a:pt x="865" y="122"/>
                  </a:lnTo>
                  <a:lnTo>
                    <a:pt x="871" y="136"/>
                  </a:lnTo>
                  <a:lnTo>
                    <a:pt x="871" y="160"/>
                  </a:lnTo>
                  <a:lnTo>
                    <a:pt x="867" y="190"/>
                  </a:lnTo>
                  <a:lnTo>
                    <a:pt x="867" y="208"/>
                  </a:lnTo>
                  <a:lnTo>
                    <a:pt x="869" y="224"/>
                  </a:lnTo>
                  <a:lnTo>
                    <a:pt x="863" y="248"/>
                  </a:lnTo>
                  <a:lnTo>
                    <a:pt x="857" y="260"/>
                  </a:lnTo>
                  <a:lnTo>
                    <a:pt x="853" y="270"/>
                  </a:lnTo>
                  <a:lnTo>
                    <a:pt x="853" y="286"/>
                  </a:lnTo>
                  <a:lnTo>
                    <a:pt x="855" y="308"/>
                  </a:lnTo>
                  <a:lnTo>
                    <a:pt x="845" y="350"/>
                  </a:lnTo>
                  <a:lnTo>
                    <a:pt x="837" y="366"/>
                  </a:lnTo>
                  <a:lnTo>
                    <a:pt x="829" y="384"/>
                  </a:lnTo>
                  <a:lnTo>
                    <a:pt x="825" y="394"/>
                  </a:lnTo>
                  <a:lnTo>
                    <a:pt x="825" y="420"/>
                  </a:lnTo>
                  <a:lnTo>
                    <a:pt x="813" y="446"/>
                  </a:lnTo>
                  <a:lnTo>
                    <a:pt x="811" y="458"/>
                  </a:lnTo>
                  <a:lnTo>
                    <a:pt x="805" y="460"/>
                  </a:lnTo>
                  <a:lnTo>
                    <a:pt x="799" y="462"/>
                  </a:lnTo>
                  <a:lnTo>
                    <a:pt x="789" y="458"/>
                  </a:lnTo>
                  <a:lnTo>
                    <a:pt x="787" y="454"/>
                  </a:lnTo>
                  <a:lnTo>
                    <a:pt x="783" y="450"/>
                  </a:lnTo>
                  <a:lnTo>
                    <a:pt x="775" y="450"/>
                  </a:lnTo>
                  <a:lnTo>
                    <a:pt x="775" y="454"/>
                  </a:lnTo>
                  <a:lnTo>
                    <a:pt x="771" y="458"/>
                  </a:lnTo>
                  <a:lnTo>
                    <a:pt x="763" y="458"/>
                  </a:lnTo>
                  <a:lnTo>
                    <a:pt x="753" y="450"/>
                  </a:lnTo>
                  <a:lnTo>
                    <a:pt x="745" y="450"/>
                  </a:lnTo>
                  <a:lnTo>
                    <a:pt x="743" y="456"/>
                  </a:lnTo>
                  <a:lnTo>
                    <a:pt x="743" y="460"/>
                  </a:lnTo>
                  <a:lnTo>
                    <a:pt x="757" y="472"/>
                  </a:lnTo>
                  <a:lnTo>
                    <a:pt x="769" y="476"/>
                  </a:lnTo>
                  <a:lnTo>
                    <a:pt x="779" y="478"/>
                  </a:lnTo>
                  <a:lnTo>
                    <a:pt x="789" y="474"/>
                  </a:lnTo>
                  <a:lnTo>
                    <a:pt x="797" y="470"/>
                  </a:lnTo>
                  <a:lnTo>
                    <a:pt x="801" y="470"/>
                  </a:lnTo>
                  <a:lnTo>
                    <a:pt x="805" y="476"/>
                  </a:lnTo>
                  <a:lnTo>
                    <a:pt x="803" y="484"/>
                  </a:lnTo>
                  <a:lnTo>
                    <a:pt x="789" y="537"/>
                  </a:lnTo>
                  <a:lnTo>
                    <a:pt x="787" y="585"/>
                  </a:lnTo>
                  <a:lnTo>
                    <a:pt x="779" y="593"/>
                  </a:lnTo>
                  <a:lnTo>
                    <a:pt x="769" y="593"/>
                  </a:lnTo>
                  <a:lnTo>
                    <a:pt x="759" y="589"/>
                  </a:lnTo>
                  <a:lnTo>
                    <a:pt x="755" y="591"/>
                  </a:lnTo>
                  <a:lnTo>
                    <a:pt x="735" y="601"/>
                  </a:lnTo>
                  <a:lnTo>
                    <a:pt x="727" y="601"/>
                  </a:lnTo>
                  <a:lnTo>
                    <a:pt x="723" y="597"/>
                  </a:lnTo>
                  <a:lnTo>
                    <a:pt x="719" y="593"/>
                  </a:lnTo>
                  <a:lnTo>
                    <a:pt x="711" y="589"/>
                  </a:lnTo>
                  <a:lnTo>
                    <a:pt x="705" y="579"/>
                  </a:lnTo>
                  <a:lnTo>
                    <a:pt x="703" y="571"/>
                  </a:lnTo>
                  <a:lnTo>
                    <a:pt x="705" y="561"/>
                  </a:lnTo>
                  <a:lnTo>
                    <a:pt x="689" y="549"/>
                  </a:lnTo>
                  <a:lnTo>
                    <a:pt x="687" y="547"/>
                  </a:lnTo>
                  <a:lnTo>
                    <a:pt x="679" y="545"/>
                  </a:lnTo>
                  <a:lnTo>
                    <a:pt x="675" y="541"/>
                  </a:lnTo>
                  <a:lnTo>
                    <a:pt x="673" y="535"/>
                  </a:lnTo>
                  <a:lnTo>
                    <a:pt x="669" y="539"/>
                  </a:lnTo>
                  <a:lnTo>
                    <a:pt x="667" y="541"/>
                  </a:lnTo>
                  <a:lnTo>
                    <a:pt x="637" y="579"/>
                  </a:lnTo>
                  <a:lnTo>
                    <a:pt x="615" y="601"/>
                  </a:lnTo>
                  <a:lnTo>
                    <a:pt x="613" y="599"/>
                  </a:lnTo>
                  <a:lnTo>
                    <a:pt x="609" y="595"/>
                  </a:lnTo>
                  <a:lnTo>
                    <a:pt x="607" y="585"/>
                  </a:lnTo>
                  <a:lnTo>
                    <a:pt x="603" y="579"/>
                  </a:lnTo>
                  <a:lnTo>
                    <a:pt x="595" y="579"/>
                  </a:lnTo>
                  <a:lnTo>
                    <a:pt x="585" y="575"/>
                  </a:lnTo>
                  <a:lnTo>
                    <a:pt x="571" y="573"/>
                  </a:lnTo>
                  <a:lnTo>
                    <a:pt x="563" y="573"/>
                  </a:lnTo>
                  <a:lnTo>
                    <a:pt x="557" y="571"/>
                  </a:lnTo>
                  <a:lnTo>
                    <a:pt x="551" y="571"/>
                  </a:lnTo>
                  <a:lnTo>
                    <a:pt x="549" y="571"/>
                  </a:lnTo>
                  <a:lnTo>
                    <a:pt x="539" y="575"/>
                  </a:lnTo>
                  <a:lnTo>
                    <a:pt x="529" y="577"/>
                  </a:lnTo>
                  <a:lnTo>
                    <a:pt x="523" y="577"/>
                  </a:lnTo>
                  <a:lnTo>
                    <a:pt x="511" y="575"/>
                  </a:lnTo>
                  <a:lnTo>
                    <a:pt x="499" y="571"/>
                  </a:lnTo>
                  <a:lnTo>
                    <a:pt x="493" y="565"/>
                  </a:lnTo>
                  <a:lnTo>
                    <a:pt x="491" y="561"/>
                  </a:lnTo>
                  <a:lnTo>
                    <a:pt x="493" y="551"/>
                  </a:lnTo>
                  <a:lnTo>
                    <a:pt x="495" y="545"/>
                  </a:lnTo>
                  <a:lnTo>
                    <a:pt x="485" y="522"/>
                  </a:lnTo>
                  <a:lnTo>
                    <a:pt x="479" y="514"/>
                  </a:lnTo>
                  <a:lnTo>
                    <a:pt x="473" y="510"/>
                  </a:lnTo>
                  <a:lnTo>
                    <a:pt x="471" y="490"/>
                  </a:lnTo>
                  <a:lnTo>
                    <a:pt x="467" y="484"/>
                  </a:lnTo>
                  <a:lnTo>
                    <a:pt x="465" y="484"/>
                  </a:lnTo>
                  <a:lnTo>
                    <a:pt x="276" y="478"/>
                  </a:lnTo>
                  <a:lnTo>
                    <a:pt x="116" y="607"/>
                  </a:lnTo>
                  <a:lnTo>
                    <a:pt x="82" y="627"/>
                  </a:lnTo>
                  <a:lnTo>
                    <a:pt x="0" y="462"/>
                  </a:lnTo>
                  <a:lnTo>
                    <a:pt x="6" y="458"/>
                  </a:lnTo>
                  <a:lnTo>
                    <a:pt x="16" y="454"/>
                  </a:lnTo>
                  <a:lnTo>
                    <a:pt x="20" y="464"/>
                  </a:lnTo>
                  <a:lnTo>
                    <a:pt x="28" y="466"/>
                  </a:lnTo>
                  <a:lnTo>
                    <a:pt x="30" y="464"/>
                  </a:lnTo>
                  <a:lnTo>
                    <a:pt x="32" y="462"/>
                  </a:lnTo>
                  <a:lnTo>
                    <a:pt x="36" y="460"/>
                  </a:lnTo>
                  <a:lnTo>
                    <a:pt x="42" y="458"/>
                  </a:lnTo>
                  <a:lnTo>
                    <a:pt x="44" y="456"/>
                  </a:lnTo>
                  <a:lnTo>
                    <a:pt x="48" y="456"/>
                  </a:lnTo>
                  <a:lnTo>
                    <a:pt x="48" y="454"/>
                  </a:lnTo>
                  <a:lnTo>
                    <a:pt x="52" y="454"/>
                  </a:lnTo>
                  <a:lnTo>
                    <a:pt x="62" y="454"/>
                  </a:lnTo>
                  <a:lnTo>
                    <a:pt x="68" y="448"/>
                  </a:lnTo>
                  <a:lnTo>
                    <a:pt x="72" y="440"/>
                  </a:lnTo>
                  <a:lnTo>
                    <a:pt x="78" y="432"/>
                  </a:lnTo>
                  <a:lnTo>
                    <a:pt x="82" y="424"/>
                  </a:lnTo>
                  <a:lnTo>
                    <a:pt x="84" y="424"/>
                  </a:lnTo>
                  <a:lnTo>
                    <a:pt x="86" y="422"/>
                  </a:lnTo>
                  <a:lnTo>
                    <a:pt x="88" y="420"/>
                  </a:lnTo>
                  <a:lnTo>
                    <a:pt x="90" y="416"/>
                  </a:lnTo>
                  <a:lnTo>
                    <a:pt x="90" y="412"/>
                  </a:lnTo>
                  <a:lnTo>
                    <a:pt x="92" y="410"/>
                  </a:lnTo>
                  <a:lnTo>
                    <a:pt x="92" y="408"/>
                  </a:lnTo>
                  <a:lnTo>
                    <a:pt x="94" y="406"/>
                  </a:lnTo>
                  <a:lnTo>
                    <a:pt x="96" y="404"/>
                  </a:lnTo>
                  <a:lnTo>
                    <a:pt x="126" y="392"/>
                  </a:lnTo>
                  <a:lnTo>
                    <a:pt x="126" y="392"/>
                  </a:lnTo>
                  <a:lnTo>
                    <a:pt x="164" y="370"/>
                  </a:lnTo>
                  <a:lnTo>
                    <a:pt x="166" y="370"/>
                  </a:lnTo>
                  <a:lnTo>
                    <a:pt x="178" y="364"/>
                  </a:lnTo>
                  <a:lnTo>
                    <a:pt x="178" y="362"/>
                  </a:lnTo>
                  <a:lnTo>
                    <a:pt x="178" y="360"/>
                  </a:lnTo>
                  <a:lnTo>
                    <a:pt x="176" y="356"/>
                  </a:lnTo>
                  <a:lnTo>
                    <a:pt x="170" y="352"/>
                  </a:lnTo>
                  <a:lnTo>
                    <a:pt x="170" y="350"/>
                  </a:lnTo>
                  <a:lnTo>
                    <a:pt x="170" y="348"/>
                  </a:lnTo>
                  <a:lnTo>
                    <a:pt x="170" y="346"/>
                  </a:lnTo>
                  <a:lnTo>
                    <a:pt x="172" y="346"/>
                  </a:lnTo>
                  <a:lnTo>
                    <a:pt x="172" y="346"/>
                  </a:lnTo>
                  <a:lnTo>
                    <a:pt x="186" y="348"/>
                  </a:lnTo>
                  <a:lnTo>
                    <a:pt x="188" y="348"/>
                  </a:lnTo>
                  <a:lnTo>
                    <a:pt x="198" y="348"/>
                  </a:lnTo>
                  <a:lnTo>
                    <a:pt x="202" y="348"/>
                  </a:lnTo>
                  <a:lnTo>
                    <a:pt x="204" y="350"/>
                  </a:lnTo>
                  <a:lnTo>
                    <a:pt x="208" y="350"/>
                  </a:lnTo>
                  <a:lnTo>
                    <a:pt x="288" y="308"/>
                  </a:lnTo>
                  <a:lnTo>
                    <a:pt x="290" y="308"/>
                  </a:lnTo>
                  <a:lnTo>
                    <a:pt x="290" y="306"/>
                  </a:lnTo>
                  <a:lnTo>
                    <a:pt x="294" y="300"/>
                  </a:lnTo>
                  <a:lnTo>
                    <a:pt x="294" y="294"/>
                  </a:lnTo>
                  <a:lnTo>
                    <a:pt x="294" y="294"/>
                  </a:lnTo>
                  <a:lnTo>
                    <a:pt x="296" y="292"/>
                  </a:lnTo>
                  <a:lnTo>
                    <a:pt x="296" y="292"/>
                  </a:lnTo>
                  <a:lnTo>
                    <a:pt x="487" y="102"/>
                  </a:lnTo>
                  <a:lnTo>
                    <a:pt x="489" y="100"/>
                  </a:lnTo>
                  <a:lnTo>
                    <a:pt x="489" y="100"/>
                  </a:lnTo>
                  <a:lnTo>
                    <a:pt x="491" y="54"/>
                  </a:lnTo>
                  <a:lnTo>
                    <a:pt x="503" y="40"/>
                  </a:lnTo>
                  <a:lnTo>
                    <a:pt x="509" y="40"/>
                  </a:lnTo>
                  <a:lnTo>
                    <a:pt x="519" y="38"/>
                  </a:lnTo>
                  <a:lnTo>
                    <a:pt x="521" y="28"/>
                  </a:lnTo>
                  <a:lnTo>
                    <a:pt x="521" y="28"/>
                  </a:lnTo>
                  <a:lnTo>
                    <a:pt x="521" y="28"/>
                  </a:lnTo>
                  <a:close/>
                </a:path>
              </a:pathLst>
            </a:custGeom>
            <a:solidFill>
              <a:schemeClr val="accent2"/>
            </a:solidFill>
            <a:ln w="6350" cmpd="sng">
              <a:solidFill>
                <a:schemeClr val="accent2"/>
              </a:solidFill>
              <a:round/>
              <a:headEnd/>
              <a:tailEnd/>
            </a:ln>
          </p:spPr>
          <p:txBody>
            <a:bodyPr/>
            <a:lstStyle/>
            <a:p>
              <a:endParaRPr lang="en-GB"/>
            </a:p>
          </p:txBody>
        </p:sp>
        <p:sp>
          <p:nvSpPr>
            <p:cNvPr id="29" name="vMap : New Jersey - Middlesex (34-023)"/>
            <p:cNvSpPr>
              <a:spLocks/>
            </p:cNvSpPr>
            <p:nvPr/>
          </p:nvSpPr>
          <p:spPr bwMode="auto">
            <a:xfrm>
              <a:off x="5237386" y="2238375"/>
              <a:ext cx="896938" cy="908050"/>
            </a:xfrm>
            <a:custGeom>
              <a:avLst/>
              <a:gdLst>
                <a:gd name="T0" fmla="*/ 435 w 565"/>
                <a:gd name="T1" fmla="*/ 0 h 572"/>
                <a:gd name="T2" fmla="*/ 441 w 565"/>
                <a:gd name="T3" fmla="*/ 16 h 572"/>
                <a:gd name="T4" fmla="*/ 451 w 565"/>
                <a:gd name="T5" fmla="*/ 28 h 572"/>
                <a:gd name="T6" fmla="*/ 499 w 565"/>
                <a:gd name="T7" fmla="*/ 10 h 572"/>
                <a:gd name="T8" fmla="*/ 543 w 565"/>
                <a:gd name="T9" fmla="*/ 14 h 572"/>
                <a:gd name="T10" fmla="*/ 563 w 565"/>
                <a:gd name="T11" fmla="*/ 20 h 572"/>
                <a:gd name="T12" fmla="*/ 557 w 565"/>
                <a:gd name="T13" fmla="*/ 42 h 572"/>
                <a:gd name="T14" fmla="*/ 547 w 565"/>
                <a:gd name="T15" fmla="*/ 74 h 572"/>
                <a:gd name="T16" fmla="*/ 513 w 565"/>
                <a:gd name="T17" fmla="*/ 86 h 572"/>
                <a:gd name="T18" fmla="*/ 505 w 565"/>
                <a:gd name="T19" fmla="*/ 120 h 572"/>
                <a:gd name="T20" fmla="*/ 503 w 565"/>
                <a:gd name="T21" fmla="*/ 140 h 572"/>
                <a:gd name="T22" fmla="*/ 491 w 565"/>
                <a:gd name="T23" fmla="*/ 162 h 572"/>
                <a:gd name="T24" fmla="*/ 491 w 565"/>
                <a:gd name="T25" fmla="*/ 180 h 572"/>
                <a:gd name="T26" fmla="*/ 475 w 565"/>
                <a:gd name="T27" fmla="*/ 182 h 572"/>
                <a:gd name="T28" fmla="*/ 443 w 565"/>
                <a:gd name="T29" fmla="*/ 164 h 572"/>
                <a:gd name="T30" fmla="*/ 420 w 565"/>
                <a:gd name="T31" fmla="*/ 170 h 572"/>
                <a:gd name="T32" fmla="*/ 380 w 565"/>
                <a:gd name="T33" fmla="*/ 206 h 572"/>
                <a:gd name="T34" fmla="*/ 388 w 565"/>
                <a:gd name="T35" fmla="*/ 218 h 572"/>
                <a:gd name="T36" fmla="*/ 420 w 565"/>
                <a:gd name="T37" fmla="*/ 200 h 572"/>
                <a:gd name="T38" fmla="*/ 455 w 565"/>
                <a:gd name="T39" fmla="*/ 184 h 572"/>
                <a:gd name="T40" fmla="*/ 487 w 565"/>
                <a:gd name="T41" fmla="*/ 226 h 572"/>
                <a:gd name="T42" fmla="*/ 541 w 565"/>
                <a:gd name="T43" fmla="*/ 260 h 572"/>
                <a:gd name="T44" fmla="*/ 513 w 565"/>
                <a:gd name="T45" fmla="*/ 276 h 572"/>
                <a:gd name="T46" fmla="*/ 509 w 565"/>
                <a:gd name="T47" fmla="*/ 324 h 572"/>
                <a:gd name="T48" fmla="*/ 316 w 565"/>
                <a:gd name="T49" fmla="*/ 516 h 572"/>
                <a:gd name="T50" fmla="*/ 312 w 565"/>
                <a:gd name="T51" fmla="*/ 528 h 572"/>
                <a:gd name="T52" fmla="*/ 230 w 565"/>
                <a:gd name="T53" fmla="*/ 572 h 572"/>
                <a:gd name="T54" fmla="*/ 220 w 565"/>
                <a:gd name="T55" fmla="*/ 570 h 572"/>
                <a:gd name="T56" fmla="*/ 194 w 565"/>
                <a:gd name="T57" fmla="*/ 568 h 572"/>
                <a:gd name="T58" fmla="*/ 194 w 565"/>
                <a:gd name="T59" fmla="*/ 532 h 572"/>
                <a:gd name="T60" fmla="*/ 174 w 565"/>
                <a:gd name="T61" fmla="*/ 524 h 572"/>
                <a:gd name="T62" fmla="*/ 144 w 565"/>
                <a:gd name="T63" fmla="*/ 512 h 572"/>
                <a:gd name="T64" fmla="*/ 122 w 565"/>
                <a:gd name="T65" fmla="*/ 510 h 572"/>
                <a:gd name="T66" fmla="*/ 94 w 565"/>
                <a:gd name="T67" fmla="*/ 504 h 572"/>
                <a:gd name="T68" fmla="*/ 54 w 565"/>
                <a:gd name="T69" fmla="*/ 472 h 572"/>
                <a:gd name="T70" fmla="*/ 24 w 565"/>
                <a:gd name="T71" fmla="*/ 452 h 572"/>
                <a:gd name="T72" fmla="*/ 4 w 565"/>
                <a:gd name="T73" fmla="*/ 438 h 572"/>
                <a:gd name="T74" fmla="*/ 4 w 565"/>
                <a:gd name="T75" fmla="*/ 412 h 572"/>
                <a:gd name="T76" fmla="*/ 34 w 565"/>
                <a:gd name="T77" fmla="*/ 364 h 572"/>
                <a:gd name="T78" fmla="*/ 60 w 565"/>
                <a:gd name="T79" fmla="*/ 302 h 572"/>
                <a:gd name="T80" fmla="*/ 94 w 565"/>
                <a:gd name="T81" fmla="*/ 292 h 572"/>
                <a:gd name="T82" fmla="*/ 174 w 565"/>
                <a:gd name="T83" fmla="*/ 226 h 572"/>
                <a:gd name="T84" fmla="*/ 196 w 565"/>
                <a:gd name="T85" fmla="*/ 202 h 572"/>
                <a:gd name="T86" fmla="*/ 232 w 565"/>
                <a:gd name="T87" fmla="*/ 180 h 572"/>
                <a:gd name="T88" fmla="*/ 194 w 565"/>
                <a:gd name="T89" fmla="*/ 150 h 572"/>
                <a:gd name="T90" fmla="*/ 158 w 565"/>
                <a:gd name="T91" fmla="*/ 108 h 572"/>
                <a:gd name="T92" fmla="*/ 138 w 565"/>
                <a:gd name="T93" fmla="*/ 70 h 572"/>
                <a:gd name="T94" fmla="*/ 194 w 565"/>
                <a:gd name="T95" fmla="*/ 28 h 572"/>
                <a:gd name="T96" fmla="*/ 216 w 565"/>
                <a:gd name="T97" fmla="*/ 14 h 5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65" h="572">
                  <a:moveTo>
                    <a:pt x="216" y="14"/>
                  </a:moveTo>
                  <a:lnTo>
                    <a:pt x="222" y="20"/>
                  </a:lnTo>
                  <a:lnTo>
                    <a:pt x="435" y="0"/>
                  </a:lnTo>
                  <a:lnTo>
                    <a:pt x="437" y="2"/>
                  </a:lnTo>
                  <a:lnTo>
                    <a:pt x="437" y="10"/>
                  </a:lnTo>
                  <a:lnTo>
                    <a:pt x="441" y="16"/>
                  </a:lnTo>
                  <a:lnTo>
                    <a:pt x="447" y="24"/>
                  </a:lnTo>
                  <a:lnTo>
                    <a:pt x="451" y="26"/>
                  </a:lnTo>
                  <a:lnTo>
                    <a:pt x="451" y="28"/>
                  </a:lnTo>
                  <a:lnTo>
                    <a:pt x="495" y="20"/>
                  </a:lnTo>
                  <a:lnTo>
                    <a:pt x="499" y="14"/>
                  </a:lnTo>
                  <a:lnTo>
                    <a:pt x="499" y="10"/>
                  </a:lnTo>
                  <a:lnTo>
                    <a:pt x="515" y="14"/>
                  </a:lnTo>
                  <a:lnTo>
                    <a:pt x="527" y="12"/>
                  </a:lnTo>
                  <a:lnTo>
                    <a:pt x="543" y="14"/>
                  </a:lnTo>
                  <a:lnTo>
                    <a:pt x="555" y="10"/>
                  </a:lnTo>
                  <a:lnTo>
                    <a:pt x="559" y="10"/>
                  </a:lnTo>
                  <a:lnTo>
                    <a:pt x="563" y="20"/>
                  </a:lnTo>
                  <a:lnTo>
                    <a:pt x="565" y="20"/>
                  </a:lnTo>
                  <a:lnTo>
                    <a:pt x="565" y="22"/>
                  </a:lnTo>
                  <a:lnTo>
                    <a:pt x="557" y="42"/>
                  </a:lnTo>
                  <a:lnTo>
                    <a:pt x="555" y="56"/>
                  </a:lnTo>
                  <a:lnTo>
                    <a:pt x="551" y="68"/>
                  </a:lnTo>
                  <a:lnTo>
                    <a:pt x="547" y="74"/>
                  </a:lnTo>
                  <a:lnTo>
                    <a:pt x="529" y="76"/>
                  </a:lnTo>
                  <a:lnTo>
                    <a:pt x="523" y="78"/>
                  </a:lnTo>
                  <a:lnTo>
                    <a:pt x="513" y="86"/>
                  </a:lnTo>
                  <a:lnTo>
                    <a:pt x="505" y="102"/>
                  </a:lnTo>
                  <a:lnTo>
                    <a:pt x="503" y="110"/>
                  </a:lnTo>
                  <a:lnTo>
                    <a:pt x="505" y="120"/>
                  </a:lnTo>
                  <a:lnTo>
                    <a:pt x="507" y="128"/>
                  </a:lnTo>
                  <a:lnTo>
                    <a:pt x="507" y="134"/>
                  </a:lnTo>
                  <a:lnTo>
                    <a:pt x="503" y="140"/>
                  </a:lnTo>
                  <a:lnTo>
                    <a:pt x="497" y="144"/>
                  </a:lnTo>
                  <a:lnTo>
                    <a:pt x="493" y="156"/>
                  </a:lnTo>
                  <a:lnTo>
                    <a:pt x="491" y="162"/>
                  </a:lnTo>
                  <a:lnTo>
                    <a:pt x="489" y="166"/>
                  </a:lnTo>
                  <a:lnTo>
                    <a:pt x="491" y="172"/>
                  </a:lnTo>
                  <a:lnTo>
                    <a:pt x="491" y="180"/>
                  </a:lnTo>
                  <a:lnTo>
                    <a:pt x="487" y="186"/>
                  </a:lnTo>
                  <a:lnTo>
                    <a:pt x="479" y="186"/>
                  </a:lnTo>
                  <a:lnTo>
                    <a:pt x="475" y="182"/>
                  </a:lnTo>
                  <a:lnTo>
                    <a:pt x="471" y="174"/>
                  </a:lnTo>
                  <a:lnTo>
                    <a:pt x="465" y="170"/>
                  </a:lnTo>
                  <a:lnTo>
                    <a:pt x="443" y="164"/>
                  </a:lnTo>
                  <a:lnTo>
                    <a:pt x="433" y="164"/>
                  </a:lnTo>
                  <a:lnTo>
                    <a:pt x="426" y="164"/>
                  </a:lnTo>
                  <a:lnTo>
                    <a:pt x="420" y="170"/>
                  </a:lnTo>
                  <a:lnTo>
                    <a:pt x="418" y="178"/>
                  </a:lnTo>
                  <a:lnTo>
                    <a:pt x="400" y="196"/>
                  </a:lnTo>
                  <a:lnTo>
                    <a:pt x="380" y="206"/>
                  </a:lnTo>
                  <a:lnTo>
                    <a:pt x="370" y="214"/>
                  </a:lnTo>
                  <a:lnTo>
                    <a:pt x="378" y="216"/>
                  </a:lnTo>
                  <a:lnTo>
                    <a:pt x="388" y="218"/>
                  </a:lnTo>
                  <a:lnTo>
                    <a:pt x="408" y="216"/>
                  </a:lnTo>
                  <a:lnTo>
                    <a:pt x="414" y="210"/>
                  </a:lnTo>
                  <a:lnTo>
                    <a:pt x="420" y="200"/>
                  </a:lnTo>
                  <a:lnTo>
                    <a:pt x="428" y="184"/>
                  </a:lnTo>
                  <a:lnTo>
                    <a:pt x="441" y="180"/>
                  </a:lnTo>
                  <a:lnTo>
                    <a:pt x="455" y="184"/>
                  </a:lnTo>
                  <a:lnTo>
                    <a:pt x="479" y="200"/>
                  </a:lnTo>
                  <a:lnTo>
                    <a:pt x="479" y="210"/>
                  </a:lnTo>
                  <a:lnTo>
                    <a:pt x="487" y="226"/>
                  </a:lnTo>
                  <a:lnTo>
                    <a:pt x="533" y="248"/>
                  </a:lnTo>
                  <a:lnTo>
                    <a:pt x="543" y="250"/>
                  </a:lnTo>
                  <a:lnTo>
                    <a:pt x="541" y="260"/>
                  </a:lnTo>
                  <a:lnTo>
                    <a:pt x="531" y="262"/>
                  </a:lnTo>
                  <a:lnTo>
                    <a:pt x="525" y="262"/>
                  </a:lnTo>
                  <a:lnTo>
                    <a:pt x="513" y="276"/>
                  </a:lnTo>
                  <a:lnTo>
                    <a:pt x="511" y="322"/>
                  </a:lnTo>
                  <a:lnTo>
                    <a:pt x="511" y="322"/>
                  </a:lnTo>
                  <a:lnTo>
                    <a:pt x="509" y="324"/>
                  </a:lnTo>
                  <a:lnTo>
                    <a:pt x="318" y="514"/>
                  </a:lnTo>
                  <a:lnTo>
                    <a:pt x="318" y="514"/>
                  </a:lnTo>
                  <a:lnTo>
                    <a:pt x="316" y="516"/>
                  </a:lnTo>
                  <a:lnTo>
                    <a:pt x="316" y="516"/>
                  </a:lnTo>
                  <a:lnTo>
                    <a:pt x="316" y="522"/>
                  </a:lnTo>
                  <a:lnTo>
                    <a:pt x="312" y="528"/>
                  </a:lnTo>
                  <a:lnTo>
                    <a:pt x="312" y="530"/>
                  </a:lnTo>
                  <a:lnTo>
                    <a:pt x="310" y="530"/>
                  </a:lnTo>
                  <a:lnTo>
                    <a:pt x="230" y="572"/>
                  </a:lnTo>
                  <a:lnTo>
                    <a:pt x="226" y="572"/>
                  </a:lnTo>
                  <a:lnTo>
                    <a:pt x="224" y="570"/>
                  </a:lnTo>
                  <a:lnTo>
                    <a:pt x="220" y="570"/>
                  </a:lnTo>
                  <a:lnTo>
                    <a:pt x="210" y="570"/>
                  </a:lnTo>
                  <a:lnTo>
                    <a:pt x="208" y="570"/>
                  </a:lnTo>
                  <a:lnTo>
                    <a:pt x="194" y="568"/>
                  </a:lnTo>
                  <a:lnTo>
                    <a:pt x="200" y="540"/>
                  </a:lnTo>
                  <a:lnTo>
                    <a:pt x="198" y="534"/>
                  </a:lnTo>
                  <a:lnTo>
                    <a:pt x="194" y="532"/>
                  </a:lnTo>
                  <a:lnTo>
                    <a:pt x="184" y="528"/>
                  </a:lnTo>
                  <a:lnTo>
                    <a:pt x="180" y="526"/>
                  </a:lnTo>
                  <a:lnTo>
                    <a:pt x="174" y="524"/>
                  </a:lnTo>
                  <a:lnTo>
                    <a:pt x="160" y="524"/>
                  </a:lnTo>
                  <a:lnTo>
                    <a:pt x="152" y="516"/>
                  </a:lnTo>
                  <a:lnTo>
                    <a:pt x="144" y="512"/>
                  </a:lnTo>
                  <a:lnTo>
                    <a:pt x="140" y="508"/>
                  </a:lnTo>
                  <a:lnTo>
                    <a:pt x="134" y="506"/>
                  </a:lnTo>
                  <a:lnTo>
                    <a:pt x="122" y="510"/>
                  </a:lnTo>
                  <a:lnTo>
                    <a:pt x="120" y="508"/>
                  </a:lnTo>
                  <a:lnTo>
                    <a:pt x="100" y="506"/>
                  </a:lnTo>
                  <a:lnTo>
                    <a:pt x="94" y="504"/>
                  </a:lnTo>
                  <a:lnTo>
                    <a:pt x="88" y="496"/>
                  </a:lnTo>
                  <a:lnTo>
                    <a:pt x="62" y="482"/>
                  </a:lnTo>
                  <a:lnTo>
                    <a:pt x="54" y="472"/>
                  </a:lnTo>
                  <a:lnTo>
                    <a:pt x="38" y="468"/>
                  </a:lnTo>
                  <a:lnTo>
                    <a:pt x="30" y="456"/>
                  </a:lnTo>
                  <a:lnTo>
                    <a:pt x="24" y="452"/>
                  </a:lnTo>
                  <a:lnTo>
                    <a:pt x="6" y="454"/>
                  </a:lnTo>
                  <a:lnTo>
                    <a:pt x="6" y="448"/>
                  </a:lnTo>
                  <a:lnTo>
                    <a:pt x="4" y="438"/>
                  </a:lnTo>
                  <a:lnTo>
                    <a:pt x="0" y="428"/>
                  </a:lnTo>
                  <a:lnTo>
                    <a:pt x="0" y="422"/>
                  </a:lnTo>
                  <a:lnTo>
                    <a:pt x="4" y="412"/>
                  </a:lnTo>
                  <a:lnTo>
                    <a:pt x="12" y="376"/>
                  </a:lnTo>
                  <a:lnTo>
                    <a:pt x="18" y="374"/>
                  </a:lnTo>
                  <a:lnTo>
                    <a:pt x="34" y="364"/>
                  </a:lnTo>
                  <a:lnTo>
                    <a:pt x="52" y="338"/>
                  </a:lnTo>
                  <a:lnTo>
                    <a:pt x="60" y="304"/>
                  </a:lnTo>
                  <a:lnTo>
                    <a:pt x="60" y="302"/>
                  </a:lnTo>
                  <a:lnTo>
                    <a:pt x="70" y="298"/>
                  </a:lnTo>
                  <a:lnTo>
                    <a:pt x="72" y="296"/>
                  </a:lnTo>
                  <a:lnTo>
                    <a:pt x="94" y="292"/>
                  </a:lnTo>
                  <a:lnTo>
                    <a:pt x="124" y="272"/>
                  </a:lnTo>
                  <a:lnTo>
                    <a:pt x="128" y="270"/>
                  </a:lnTo>
                  <a:lnTo>
                    <a:pt x="174" y="226"/>
                  </a:lnTo>
                  <a:lnTo>
                    <a:pt x="178" y="224"/>
                  </a:lnTo>
                  <a:lnTo>
                    <a:pt x="186" y="216"/>
                  </a:lnTo>
                  <a:lnTo>
                    <a:pt x="196" y="202"/>
                  </a:lnTo>
                  <a:lnTo>
                    <a:pt x="202" y="198"/>
                  </a:lnTo>
                  <a:lnTo>
                    <a:pt x="230" y="186"/>
                  </a:lnTo>
                  <a:lnTo>
                    <a:pt x="232" y="180"/>
                  </a:lnTo>
                  <a:lnTo>
                    <a:pt x="224" y="158"/>
                  </a:lnTo>
                  <a:lnTo>
                    <a:pt x="198" y="152"/>
                  </a:lnTo>
                  <a:lnTo>
                    <a:pt x="194" y="150"/>
                  </a:lnTo>
                  <a:lnTo>
                    <a:pt x="184" y="130"/>
                  </a:lnTo>
                  <a:lnTo>
                    <a:pt x="174" y="120"/>
                  </a:lnTo>
                  <a:lnTo>
                    <a:pt x="158" y="108"/>
                  </a:lnTo>
                  <a:lnTo>
                    <a:pt x="152" y="100"/>
                  </a:lnTo>
                  <a:lnTo>
                    <a:pt x="142" y="82"/>
                  </a:lnTo>
                  <a:lnTo>
                    <a:pt x="138" y="70"/>
                  </a:lnTo>
                  <a:lnTo>
                    <a:pt x="144" y="54"/>
                  </a:lnTo>
                  <a:lnTo>
                    <a:pt x="156" y="42"/>
                  </a:lnTo>
                  <a:lnTo>
                    <a:pt x="194" y="28"/>
                  </a:lnTo>
                  <a:lnTo>
                    <a:pt x="206" y="18"/>
                  </a:lnTo>
                  <a:lnTo>
                    <a:pt x="216" y="14"/>
                  </a:lnTo>
                  <a:lnTo>
                    <a:pt x="216" y="14"/>
                  </a:lnTo>
                  <a:lnTo>
                    <a:pt x="216" y="14"/>
                  </a:lnTo>
                  <a:close/>
                </a:path>
              </a:pathLst>
            </a:custGeom>
            <a:solidFill>
              <a:schemeClr val="accent1"/>
            </a:solidFill>
            <a:ln w="6350" cmpd="sng">
              <a:solidFill>
                <a:schemeClr val="accent2"/>
              </a:solidFill>
              <a:round/>
              <a:headEnd/>
              <a:tailEnd/>
            </a:ln>
          </p:spPr>
          <p:txBody>
            <a:bodyPr/>
            <a:lstStyle/>
            <a:p>
              <a:endParaRPr lang="en-GB"/>
            </a:p>
          </p:txBody>
        </p:sp>
        <p:sp>
          <p:nvSpPr>
            <p:cNvPr id="30" name="vMap : New Jersey - Mercer (34-021)"/>
            <p:cNvSpPr>
              <a:spLocks/>
            </p:cNvSpPr>
            <p:nvPr/>
          </p:nvSpPr>
          <p:spPr bwMode="auto">
            <a:xfrm>
              <a:off x="4583336" y="2705100"/>
              <a:ext cx="971550" cy="728663"/>
            </a:xfrm>
            <a:custGeom>
              <a:avLst/>
              <a:gdLst>
                <a:gd name="T0" fmla="*/ 288 w 612"/>
                <a:gd name="T1" fmla="*/ 76 h 459"/>
                <a:gd name="T2" fmla="*/ 384 w 612"/>
                <a:gd name="T3" fmla="*/ 52 h 459"/>
                <a:gd name="T4" fmla="*/ 424 w 612"/>
                <a:gd name="T5" fmla="*/ 70 h 459"/>
                <a:gd name="T6" fmla="*/ 416 w 612"/>
                <a:gd name="T7" fmla="*/ 118 h 459"/>
                <a:gd name="T8" fmla="*/ 416 w 612"/>
                <a:gd name="T9" fmla="*/ 144 h 459"/>
                <a:gd name="T10" fmla="*/ 436 w 612"/>
                <a:gd name="T11" fmla="*/ 158 h 459"/>
                <a:gd name="T12" fmla="*/ 466 w 612"/>
                <a:gd name="T13" fmla="*/ 178 h 459"/>
                <a:gd name="T14" fmla="*/ 506 w 612"/>
                <a:gd name="T15" fmla="*/ 210 h 459"/>
                <a:gd name="T16" fmla="*/ 534 w 612"/>
                <a:gd name="T17" fmla="*/ 216 h 459"/>
                <a:gd name="T18" fmla="*/ 556 w 612"/>
                <a:gd name="T19" fmla="*/ 218 h 459"/>
                <a:gd name="T20" fmla="*/ 586 w 612"/>
                <a:gd name="T21" fmla="*/ 230 h 459"/>
                <a:gd name="T22" fmla="*/ 606 w 612"/>
                <a:gd name="T23" fmla="*/ 238 h 459"/>
                <a:gd name="T24" fmla="*/ 606 w 612"/>
                <a:gd name="T25" fmla="*/ 274 h 459"/>
                <a:gd name="T26" fmla="*/ 604 w 612"/>
                <a:gd name="T27" fmla="*/ 276 h 459"/>
                <a:gd name="T28" fmla="*/ 610 w 612"/>
                <a:gd name="T29" fmla="*/ 284 h 459"/>
                <a:gd name="T30" fmla="*/ 612 w 612"/>
                <a:gd name="T31" fmla="*/ 292 h 459"/>
                <a:gd name="T32" fmla="*/ 598 w 612"/>
                <a:gd name="T33" fmla="*/ 298 h 459"/>
                <a:gd name="T34" fmla="*/ 530 w 612"/>
                <a:gd name="T35" fmla="*/ 332 h 459"/>
                <a:gd name="T36" fmla="*/ 526 w 612"/>
                <a:gd name="T37" fmla="*/ 338 h 459"/>
                <a:gd name="T38" fmla="*/ 522 w 612"/>
                <a:gd name="T39" fmla="*/ 348 h 459"/>
                <a:gd name="T40" fmla="*/ 516 w 612"/>
                <a:gd name="T41" fmla="*/ 352 h 459"/>
                <a:gd name="T42" fmla="*/ 502 w 612"/>
                <a:gd name="T43" fmla="*/ 376 h 459"/>
                <a:gd name="T44" fmla="*/ 482 w 612"/>
                <a:gd name="T45" fmla="*/ 382 h 459"/>
                <a:gd name="T46" fmla="*/ 476 w 612"/>
                <a:gd name="T47" fmla="*/ 386 h 459"/>
                <a:gd name="T48" fmla="*/ 464 w 612"/>
                <a:gd name="T49" fmla="*/ 392 h 459"/>
                <a:gd name="T50" fmla="*/ 450 w 612"/>
                <a:gd name="T51" fmla="*/ 382 h 459"/>
                <a:gd name="T52" fmla="*/ 462 w 612"/>
                <a:gd name="T53" fmla="*/ 457 h 459"/>
                <a:gd name="T54" fmla="*/ 422 w 612"/>
                <a:gd name="T55" fmla="*/ 454 h 459"/>
                <a:gd name="T56" fmla="*/ 416 w 612"/>
                <a:gd name="T57" fmla="*/ 440 h 459"/>
                <a:gd name="T58" fmla="*/ 372 w 612"/>
                <a:gd name="T59" fmla="*/ 422 h 459"/>
                <a:gd name="T60" fmla="*/ 346 w 612"/>
                <a:gd name="T61" fmla="*/ 412 h 459"/>
                <a:gd name="T62" fmla="*/ 348 w 612"/>
                <a:gd name="T63" fmla="*/ 400 h 459"/>
                <a:gd name="T64" fmla="*/ 340 w 612"/>
                <a:gd name="T65" fmla="*/ 394 h 459"/>
                <a:gd name="T66" fmla="*/ 322 w 612"/>
                <a:gd name="T67" fmla="*/ 394 h 459"/>
                <a:gd name="T68" fmla="*/ 308 w 612"/>
                <a:gd name="T69" fmla="*/ 386 h 459"/>
                <a:gd name="T70" fmla="*/ 300 w 612"/>
                <a:gd name="T71" fmla="*/ 394 h 459"/>
                <a:gd name="T72" fmla="*/ 302 w 612"/>
                <a:gd name="T73" fmla="*/ 402 h 459"/>
                <a:gd name="T74" fmla="*/ 306 w 612"/>
                <a:gd name="T75" fmla="*/ 412 h 459"/>
                <a:gd name="T76" fmla="*/ 290 w 612"/>
                <a:gd name="T77" fmla="*/ 440 h 459"/>
                <a:gd name="T78" fmla="*/ 286 w 612"/>
                <a:gd name="T79" fmla="*/ 422 h 459"/>
                <a:gd name="T80" fmla="*/ 274 w 612"/>
                <a:gd name="T81" fmla="*/ 402 h 459"/>
                <a:gd name="T82" fmla="*/ 252 w 612"/>
                <a:gd name="T83" fmla="*/ 388 h 459"/>
                <a:gd name="T84" fmla="*/ 236 w 612"/>
                <a:gd name="T85" fmla="*/ 368 h 459"/>
                <a:gd name="T86" fmla="*/ 232 w 612"/>
                <a:gd name="T87" fmla="*/ 356 h 459"/>
                <a:gd name="T88" fmla="*/ 208 w 612"/>
                <a:gd name="T89" fmla="*/ 324 h 459"/>
                <a:gd name="T90" fmla="*/ 176 w 612"/>
                <a:gd name="T91" fmla="*/ 304 h 459"/>
                <a:gd name="T92" fmla="*/ 134 w 612"/>
                <a:gd name="T93" fmla="*/ 284 h 459"/>
                <a:gd name="T94" fmla="*/ 118 w 612"/>
                <a:gd name="T95" fmla="*/ 262 h 459"/>
                <a:gd name="T96" fmla="*/ 112 w 612"/>
                <a:gd name="T97" fmla="*/ 246 h 459"/>
                <a:gd name="T98" fmla="*/ 96 w 612"/>
                <a:gd name="T99" fmla="*/ 212 h 459"/>
                <a:gd name="T100" fmla="*/ 60 w 612"/>
                <a:gd name="T101" fmla="*/ 178 h 459"/>
                <a:gd name="T102" fmla="*/ 36 w 612"/>
                <a:gd name="T103" fmla="*/ 170 h 459"/>
                <a:gd name="T104" fmla="*/ 0 w 612"/>
                <a:gd name="T105" fmla="*/ 138 h 459"/>
                <a:gd name="T106" fmla="*/ 180 w 612"/>
                <a:gd name="T107" fmla="*/ 60 h 459"/>
                <a:gd name="T108" fmla="*/ 254 w 612"/>
                <a:gd name="T109"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12" h="459">
                  <a:moveTo>
                    <a:pt x="254" y="0"/>
                  </a:moveTo>
                  <a:lnTo>
                    <a:pt x="256" y="4"/>
                  </a:lnTo>
                  <a:lnTo>
                    <a:pt x="288" y="76"/>
                  </a:lnTo>
                  <a:lnTo>
                    <a:pt x="292" y="80"/>
                  </a:lnTo>
                  <a:lnTo>
                    <a:pt x="374" y="52"/>
                  </a:lnTo>
                  <a:lnTo>
                    <a:pt x="384" y="52"/>
                  </a:lnTo>
                  <a:lnTo>
                    <a:pt x="420" y="60"/>
                  </a:lnTo>
                  <a:lnTo>
                    <a:pt x="422" y="66"/>
                  </a:lnTo>
                  <a:lnTo>
                    <a:pt x="424" y="70"/>
                  </a:lnTo>
                  <a:lnTo>
                    <a:pt x="424" y="76"/>
                  </a:lnTo>
                  <a:lnTo>
                    <a:pt x="424" y="82"/>
                  </a:lnTo>
                  <a:lnTo>
                    <a:pt x="416" y="118"/>
                  </a:lnTo>
                  <a:lnTo>
                    <a:pt x="412" y="128"/>
                  </a:lnTo>
                  <a:lnTo>
                    <a:pt x="412" y="134"/>
                  </a:lnTo>
                  <a:lnTo>
                    <a:pt x="416" y="144"/>
                  </a:lnTo>
                  <a:lnTo>
                    <a:pt x="418" y="154"/>
                  </a:lnTo>
                  <a:lnTo>
                    <a:pt x="418" y="160"/>
                  </a:lnTo>
                  <a:lnTo>
                    <a:pt x="436" y="158"/>
                  </a:lnTo>
                  <a:lnTo>
                    <a:pt x="442" y="162"/>
                  </a:lnTo>
                  <a:lnTo>
                    <a:pt x="450" y="174"/>
                  </a:lnTo>
                  <a:lnTo>
                    <a:pt x="466" y="178"/>
                  </a:lnTo>
                  <a:lnTo>
                    <a:pt x="474" y="188"/>
                  </a:lnTo>
                  <a:lnTo>
                    <a:pt x="500" y="202"/>
                  </a:lnTo>
                  <a:lnTo>
                    <a:pt x="506" y="210"/>
                  </a:lnTo>
                  <a:lnTo>
                    <a:pt x="512" y="212"/>
                  </a:lnTo>
                  <a:lnTo>
                    <a:pt x="532" y="214"/>
                  </a:lnTo>
                  <a:lnTo>
                    <a:pt x="534" y="216"/>
                  </a:lnTo>
                  <a:lnTo>
                    <a:pt x="546" y="212"/>
                  </a:lnTo>
                  <a:lnTo>
                    <a:pt x="552" y="214"/>
                  </a:lnTo>
                  <a:lnTo>
                    <a:pt x="556" y="218"/>
                  </a:lnTo>
                  <a:lnTo>
                    <a:pt x="564" y="222"/>
                  </a:lnTo>
                  <a:lnTo>
                    <a:pt x="572" y="230"/>
                  </a:lnTo>
                  <a:lnTo>
                    <a:pt x="586" y="230"/>
                  </a:lnTo>
                  <a:lnTo>
                    <a:pt x="592" y="232"/>
                  </a:lnTo>
                  <a:lnTo>
                    <a:pt x="596" y="234"/>
                  </a:lnTo>
                  <a:lnTo>
                    <a:pt x="606" y="238"/>
                  </a:lnTo>
                  <a:lnTo>
                    <a:pt x="610" y="240"/>
                  </a:lnTo>
                  <a:lnTo>
                    <a:pt x="612" y="246"/>
                  </a:lnTo>
                  <a:lnTo>
                    <a:pt x="606" y="274"/>
                  </a:lnTo>
                  <a:lnTo>
                    <a:pt x="606" y="274"/>
                  </a:lnTo>
                  <a:lnTo>
                    <a:pt x="604" y="274"/>
                  </a:lnTo>
                  <a:lnTo>
                    <a:pt x="604" y="276"/>
                  </a:lnTo>
                  <a:lnTo>
                    <a:pt x="604" y="278"/>
                  </a:lnTo>
                  <a:lnTo>
                    <a:pt x="604" y="280"/>
                  </a:lnTo>
                  <a:lnTo>
                    <a:pt x="610" y="284"/>
                  </a:lnTo>
                  <a:lnTo>
                    <a:pt x="612" y="288"/>
                  </a:lnTo>
                  <a:lnTo>
                    <a:pt x="612" y="290"/>
                  </a:lnTo>
                  <a:lnTo>
                    <a:pt x="612" y="292"/>
                  </a:lnTo>
                  <a:lnTo>
                    <a:pt x="602" y="296"/>
                  </a:lnTo>
                  <a:lnTo>
                    <a:pt x="600" y="298"/>
                  </a:lnTo>
                  <a:lnTo>
                    <a:pt x="598" y="298"/>
                  </a:lnTo>
                  <a:lnTo>
                    <a:pt x="560" y="320"/>
                  </a:lnTo>
                  <a:lnTo>
                    <a:pt x="560" y="320"/>
                  </a:lnTo>
                  <a:lnTo>
                    <a:pt x="530" y="332"/>
                  </a:lnTo>
                  <a:lnTo>
                    <a:pt x="528" y="334"/>
                  </a:lnTo>
                  <a:lnTo>
                    <a:pt x="526" y="336"/>
                  </a:lnTo>
                  <a:lnTo>
                    <a:pt x="526" y="338"/>
                  </a:lnTo>
                  <a:lnTo>
                    <a:pt x="524" y="340"/>
                  </a:lnTo>
                  <a:lnTo>
                    <a:pt x="524" y="344"/>
                  </a:lnTo>
                  <a:lnTo>
                    <a:pt x="522" y="348"/>
                  </a:lnTo>
                  <a:lnTo>
                    <a:pt x="520" y="350"/>
                  </a:lnTo>
                  <a:lnTo>
                    <a:pt x="518" y="352"/>
                  </a:lnTo>
                  <a:lnTo>
                    <a:pt x="516" y="352"/>
                  </a:lnTo>
                  <a:lnTo>
                    <a:pt x="512" y="360"/>
                  </a:lnTo>
                  <a:lnTo>
                    <a:pt x="506" y="368"/>
                  </a:lnTo>
                  <a:lnTo>
                    <a:pt x="502" y="376"/>
                  </a:lnTo>
                  <a:lnTo>
                    <a:pt x="496" y="382"/>
                  </a:lnTo>
                  <a:lnTo>
                    <a:pt x="486" y="382"/>
                  </a:lnTo>
                  <a:lnTo>
                    <a:pt x="482" y="382"/>
                  </a:lnTo>
                  <a:lnTo>
                    <a:pt x="482" y="384"/>
                  </a:lnTo>
                  <a:lnTo>
                    <a:pt x="478" y="384"/>
                  </a:lnTo>
                  <a:lnTo>
                    <a:pt x="476" y="386"/>
                  </a:lnTo>
                  <a:lnTo>
                    <a:pt x="470" y="388"/>
                  </a:lnTo>
                  <a:lnTo>
                    <a:pt x="466" y="390"/>
                  </a:lnTo>
                  <a:lnTo>
                    <a:pt x="464" y="392"/>
                  </a:lnTo>
                  <a:lnTo>
                    <a:pt x="462" y="394"/>
                  </a:lnTo>
                  <a:lnTo>
                    <a:pt x="454" y="392"/>
                  </a:lnTo>
                  <a:lnTo>
                    <a:pt x="450" y="382"/>
                  </a:lnTo>
                  <a:lnTo>
                    <a:pt x="440" y="386"/>
                  </a:lnTo>
                  <a:lnTo>
                    <a:pt x="434" y="390"/>
                  </a:lnTo>
                  <a:lnTo>
                    <a:pt x="462" y="457"/>
                  </a:lnTo>
                  <a:lnTo>
                    <a:pt x="462" y="457"/>
                  </a:lnTo>
                  <a:lnTo>
                    <a:pt x="450" y="459"/>
                  </a:lnTo>
                  <a:lnTo>
                    <a:pt x="422" y="454"/>
                  </a:lnTo>
                  <a:lnTo>
                    <a:pt x="420" y="452"/>
                  </a:lnTo>
                  <a:lnTo>
                    <a:pt x="420" y="446"/>
                  </a:lnTo>
                  <a:lnTo>
                    <a:pt x="416" y="440"/>
                  </a:lnTo>
                  <a:lnTo>
                    <a:pt x="400" y="436"/>
                  </a:lnTo>
                  <a:lnTo>
                    <a:pt x="388" y="428"/>
                  </a:lnTo>
                  <a:lnTo>
                    <a:pt x="372" y="422"/>
                  </a:lnTo>
                  <a:lnTo>
                    <a:pt x="360" y="414"/>
                  </a:lnTo>
                  <a:lnTo>
                    <a:pt x="350" y="414"/>
                  </a:lnTo>
                  <a:lnTo>
                    <a:pt x="346" y="412"/>
                  </a:lnTo>
                  <a:lnTo>
                    <a:pt x="350" y="406"/>
                  </a:lnTo>
                  <a:lnTo>
                    <a:pt x="350" y="402"/>
                  </a:lnTo>
                  <a:lnTo>
                    <a:pt x="348" y="400"/>
                  </a:lnTo>
                  <a:lnTo>
                    <a:pt x="348" y="398"/>
                  </a:lnTo>
                  <a:lnTo>
                    <a:pt x="344" y="394"/>
                  </a:lnTo>
                  <a:lnTo>
                    <a:pt x="340" y="394"/>
                  </a:lnTo>
                  <a:lnTo>
                    <a:pt x="332" y="396"/>
                  </a:lnTo>
                  <a:lnTo>
                    <a:pt x="326" y="394"/>
                  </a:lnTo>
                  <a:lnTo>
                    <a:pt x="322" y="394"/>
                  </a:lnTo>
                  <a:lnTo>
                    <a:pt x="318" y="390"/>
                  </a:lnTo>
                  <a:lnTo>
                    <a:pt x="314" y="386"/>
                  </a:lnTo>
                  <a:lnTo>
                    <a:pt x="308" y="386"/>
                  </a:lnTo>
                  <a:lnTo>
                    <a:pt x="306" y="388"/>
                  </a:lnTo>
                  <a:lnTo>
                    <a:pt x="302" y="390"/>
                  </a:lnTo>
                  <a:lnTo>
                    <a:pt x="300" y="394"/>
                  </a:lnTo>
                  <a:lnTo>
                    <a:pt x="300" y="396"/>
                  </a:lnTo>
                  <a:lnTo>
                    <a:pt x="300" y="400"/>
                  </a:lnTo>
                  <a:lnTo>
                    <a:pt x="302" y="402"/>
                  </a:lnTo>
                  <a:lnTo>
                    <a:pt x="304" y="406"/>
                  </a:lnTo>
                  <a:lnTo>
                    <a:pt x="302" y="410"/>
                  </a:lnTo>
                  <a:lnTo>
                    <a:pt x="306" y="412"/>
                  </a:lnTo>
                  <a:lnTo>
                    <a:pt x="310" y="416"/>
                  </a:lnTo>
                  <a:lnTo>
                    <a:pt x="298" y="434"/>
                  </a:lnTo>
                  <a:lnTo>
                    <a:pt x="290" y="440"/>
                  </a:lnTo>
                  <a:lnTo>
                    <a:pt x="284" y="438"/>
                  </a:lnTo>
                  <a:lnTo>
                    <a:pt x="288" y="432"/>
                  </a:lnTo>
                  <a:lnTo>
                    <a:pt x="286" y="422"/>
                  </a:lnTo>
                  <a:lnTo>
                    <a:pt x="284" y="416"/>
                  </a:lnTo>
                  <a:lnTo>
                    <a:pt x="280" y="408"/>
                  </a:lnTo>
                  <a:lnTo>
                    <a:pt x="274" y="402"/>
                  </a:lnTo>
                  <a:lnTo>
                    <a:pt x="266" y="394"/>
                  </a:lnTo>
                  <a:lnTo>
                    <a:pt x="264" y="392"/>
                  </a:lnTo>
                  <a:lnTo>
                    <a:pt x="252" y="388"/>
                  </a:lnTo>
                  <a:lnTo>
                    <a:pt x="242" y="380"/>
                  </a:lnTo>
                  <a:lnTo>
                    <a:pt x="240" y="376"/>
                  </a:lnTo>
                  <a:lnTo>
                    <a:pt x="236" y="368"/>
                  </a:lnTo>
                  <a:lnTo>
                    <a:pt x="236" y="364"/>
                  </a:lnTo>
                  <a:lnTo>
                    <a:pt x="234" y="362"/>
                  </a:lnTo>
                  <a:lnTo>
                    <a:pt x="232" y="356"/>
                  </a:lnTo>
                  <a:lnTo>
                    <a:pt x="222" y="336"/>
                  </a:lnTo>
                  <a:lnTo>
                    <a:pt x="216" y="332"/>
                  </a:lnTo>
                  <a:lnTo>
                    <a:pt x="208" y="324"/>
                  </a:lnTo>
                  <a:lnTo>
                    <a:pt x="204" y="322"/>
                  </a:lnTo>
                  <a:lnTo>
                    <a:pt x="196" y="316"/>
                  </a:lnTo>
                  <a:lnTo>
                    <a:pt x="176" y="304"/>
                  </a:lnTo>
                  <a:lnTo>
                    <a:pt x="156" y="296"/>
                  </a:lnTo>
                  <a:lnTo>
                    <a:pt x="136" y="284"/>
                  </a:lnTo>
                  <a:lnTo>
                    <a:pt x="134" y="284"/>
                  </a:lnTo>
                  <a:lnTo>
                    <a:pt x="130" y="280"/>
                  </a:lnTo>
                  <a:lnTo>
                    <a:pt x="128" y="278"/>
                  </a:lnTo>
                  <a:lnTo>
                    <a:pt x="118" y="262"/>
                  </a:lnTo>
                  <a:lnTo>
                    <a:pt x="116" y="258"/>
                  </a:lnTo>
                  <a:lnTo>
                    <a:pt x="114" y="252"/>
                  </a:lnTo>
                  <a:lnTo>
                    <a:pt x="112" y="246"/>
                  </a:lnTo>
                  <a:lnTo>
                    <a:pt x="110" y="238"/>
                  </a:lnTo>
                  <a:lnTo>
                    <a:pt x="102" y="222"/>
                  </a:lnTo>
                  <a:lnTo>
                    <a:pt x="96" y="212"/>
                  </a:lnTo>
                  <a:lnTo>
                    <a:pt x="72" y="184"/>
                  </a:lnTo>
                  <a:lnTo>
                    <a:pt x="64" y="180"/>
                  </a:lnTo>
                  <a:lnTo>
                    <a:pt x="60" y="178"/>
                  </a:lnTo>
                  <a:lnTo>
                    <a:pt x="58" y="176"/>
                  </a:lnTo>
                  <a:lnTo>
                    <a:pt x="52" y="174"/>
                  </a:lnTo>
                  <a:lnTo>
                    <a:pt x="36" y="170"/>
                  </a:lnTo>
                  <a:lnTo>
                    <a:pt x="30" y="166"/>
                  </a:lnTo>
                  <a:lnTo>
                    <a:pt x="20" y="160"/>
                  </a:lnTo>
                  <a:lnTo>
                    <a:pt x="0" y="138"/>
                  </a:lnTo>
                  <a:lnTo>
                    <a:pt x="106" y="128"/>
                  </a:lnTo>
                  <a:lnTo>
                    <a:pt x="90" y="76"/>
                  </a:lnTo>
                  <a:lnTo>
                    <a:pt x="180" y="60"/>
                  </a:lnTo>
                  <a:lnTo>
                    <a:pt x="172" y="12"/>
                  </a:lnTo>
                  <a:lnTo>
                    <a:pt x="254" y="0"/>
                  </a:lnTo>
                  <a:lnTo>
                    <a:pt x="254" y="0"/>
                  </a:lnTo>
                  <a:lnTo>
                    <a:pt x="254" y="0"/>
                  </a:lnTo>
                  <a:close/>
                </a:path>
              </a:pathLst>
            </a:custGeom>
            <a:solidFill>
              <a:schemeClr val="accent1"/>
            </a:solidFill>
            <a:ln w="6350" cmpd="sng">
              <a:solidFill>
                <a:schemeClr val="accent2"/>
              </a:solidFill>
              <a:round/>
              <a:headEnd/>
              <a:tailEnd/>
            </a:ln>
          </p:spPr>
          <p:txBody>
            <a:bodyPr/>
            <a:lstStyle/>
            <a:p>
              <a:endParaRPr lang="en-GB"/>
            </a:p>
          </p:txBody>
        </p:sp>
        <p:sp>
          <p:nvSpPr>
            <p:cNvPr id="31" name="vMap : New Jersey - Hunterdon (34-019)"/>
            <p:cNvSpPr>
              <a:spLocks/>
            </p:cNvSpPr>
            <p:nvPr/>
          </p:nvSpPr>
          <p:spPr bwMode="auto">
            <a:xfrm>
              <a:off x="4038823" y="1771650"/>
              <a:ext cx="1042988" cy="1152525"/>
            </a:xfrm>
            <a:custGeom>
              <a:avLst/>
              <a:gdLst>
                <a:gd name="T0" fmla="*/ 495 w 657"/>
                <a:gd name="T1" fmla="*/ 74 h 726"/>
                <a:gd name="T2" fmla="*/ 615 w 657"/>
                <a:gd name="T3" fmla="*/ 108 h 726"/>
                <a:gd name="T4" fmla="*/ 637 w 657"/>
                <a:gd name="T5" fmla="*/ 130 h 726"/>
                <a:gd name="T6" fmla="*/ 633 w 657"/>
                <a:gd name="T7" fmla="*/ 152 h 726"/>
                <a:gd name="T8" fmla="*/ 639 w 657"/>
                <a:gd name="T9" fmla="*/ 166 h 726"/>
                <a:gd name="T10" fmla="*/ 633 w 657"/>
                <a:gd name="T11" fmla="*/ 188 h 726"/>
                <a:gd name="T12" fmla="*/ 625 w 657"/>
                <a:gd name="T13" fmla="*/ 208 h 726"/>
                <a:gd name="T14" fmla="*/ 631 w 657"/>
                <a:gd name="T15" fmla="*/ 230 h 726"/>
                <a:gd name="T16" fmla="*/ 627 w 657"/>
                <a:gd name="T17" fmla="*/ 248 h 726"/>
                <a:gd name="T18" fmla="*/ 647 w 657"/>
                <a:gd name="T19" fmla="*/ 262 h 726"/>
                <a:gd name="T20" fmla="*/ 657 w 657"/>
                <a:gd name="T21" fmla="*/ 272 h 726"/>
                <a:gd name="T22" fmla="*/ 643 w 657"/>
                <a:gd name="T23" fmla="*/ 286 h 726"/>
                <a:gd name="T24" fmla="*/ 635 w 657"/>
                <a:gd name="T25" fmla="*/ 306 h 726"/>
                <a:gd name="T26" fmla="*/ 647 w 657"/>
                <a:gd name="T27" fmla="*/ 332 h 726"/>
                <a:gd name="T28" fmla="*/ 603 w 657"/>
                <a:gd name="T29" fmla="*/ 380 h 726"/>
                <a:gd name="T30" fmla="*/ 539 w 657"/>
                <a:gd name="T31" fmla="*/ 444 h 726"/>
                <a:gd name="T32" fmla="*/ 535 w 657"/>
                <a:gd name="T33" fmla="*/ 442 h 726"/>
                <a:gd name="T34" fmla="*/ 531 w 657"/>
                <a:gd name="T35" fmla="*/ 440 h 726"/>
                <a:gd name="T36" fmla="*/ 541 w 657"/>
                <a:gd name="T37" fmla="*/ 464 h 726"/>
                <a:gd name="T38" fmla="*/ 553 w 657"/>
                <a:gd name="T39" fmla="*/ 492 h 726"/>
                <a:gd name="T40" fmla="*/ 557 w 657"/>
                <a:gd name="T41" fmla="*/ 502 h 726"/>
                <a:gd name="T42" fmla="*/ 597 w 657"/>
                <a:gd name="T43" fmla="*/ 588 h 726"/>
                <a:gd name="T44" fmla="*/ 433 w 657"/>
                <a:gd name="T45" fmla="*/ 664 h 726"/>
                <a:gd name="T46" fmla="*/ 337 w 657"/>
                <a:gd name="T47" fmla="*/ 720 h 726"/>
                <a:gd name="T48" fmla="*/ 325 w 657"/>
                <a:gd name="T49" fmla="*/ 674 h 726"/>
                <a:gd name="T50" fmla="*/ 305 w 657"/>
                <a:gd name="T51" fmla="*/ 632 h 726"/>
                <a:gd name="T52" fmla="*/ 291 w 657"/>
                <a:gd name="T53" fmla="*/ 620 h 726"/>
                <a:gd name="T54" fmla="*/ 265 w 657"/>
                <a:gd name="T55" fmla="*/ 608 h 726"/>
                <a:gd name="T56" fmla="*/ 253 w 657"/>
                <a:gd name="T57" fmla="*/ 608 h 726"/>
                <a:gd name="T58" fmla="*/ 229 w 657"/>
                <a:gd name="T59" fmla="*/ 616 h 726"/>
                <a:gd name="T60" fmla="*/ 213 w 657"/>
                <a:gd name="T61" fmla="*/ 616 h 726"/>
                <a:gd name="T62" fmla="*/ 197 w 657"/>
                <a:gd name="T63" fmla="*/ 604 h 726"/>
                <a:gd name="T64" fmla="*/ 185 w 657"/>
                <a:gd name="T65" fmla="*/ 598 h 726"/>
                <a:gd name="T66" fmla="*/ 175 w 657"/>
                <a:gd name="T67" fmla="*/ 586 h 726"/>
                <a:gd name="T68" fmla="*/ 167 w 657"/>
                <a:gd name="T69" fmla="*/ 560 h 726"/>
                <a:gd name="T70" fmla="*/ 163 w 657"/>
                <a:gd name="T71" fmla="*/ 542 h 726"/>
                <a:gd name="T72" fmla="*/ 163 w 657"/>
                <a:gd name="T73" fmla="*/ 530 h 726"/>
                <a:gd name="T74" fmla="*/ 171 w 657"/>
                <a:gd name="T75" fmla="*/ 450 h 726"/>
                <a:gd name="T76" fmla="*/ 171 w 657"/>
                <a:gd name="T77" fmla="*/ 426 h 726"/>
                <a:gd name="T78" fmla="*/ 169 w 657"/>
                <a:gd name="T79" fmla="*/ 400 h 726"/>
                <a:gd name="T80" fmla="*/ 119 w 657"/>
                <a:gd name="T81" fmla="*/ 352 h 726"/>
                <a:gd name="T82" fmla="*/ 71 w 657"/>
                <a:gd name="T83" fmla="*/ 344 h 726"/>
                <a:gd name="T84" fmla="*/ 50 w 657"/>
                <a:gd name="T85" fmla="*/ 356 h 726"/>
                <a:gd name="T86" fmla="*/ 28 w 657"/>
                <a:gd name="T87" fmla="*/ 360 h 726"/>
                <a:gd name="T88" fmla="*/ 4 w 657"/>
                <a:gd name="T89" fmla="*/ 346 h 726"/>
                <a:gd name="T90" fmla="*/ 4 w 657"/>
                <a:gd name="T91" fmla="*/ 320 h 726"/>
                <a:gd name="T92" fmla="*/ 38 w 657"/>
                <a:gd name="T93" fmla="*/ 290 h 726"/>
                <a:gd name="T94" fmla="*/ 59 w 657"/>
                <a:gd name="T95" fmla="*/ 264 h 726"/>
                <a:gd name="T96" fmla="*/ 87 w 657"/>
                <a:gd name="T97" fmla="*/ 244 h 726"/>
                <a:gd name="T98" fmla="*/ 161 w 657"/>
                <a:gd name="T99" fmla="*/ 198 h 726"/>
                <a:gd name="T100" fmla="*/ 189 w 657"/>
                <a:gd name="T101" fmla="*/ 178 h 726"/>
                <a:gd name="T102" fmla="*/ 201 w 657"/>
                <a:gd name="T103" fmla="*/ 170 h 726"/>
                <a:gd name="T104" fmla="*/ 217 w 657"/>
                <a:gd name="T105" fmla="*/ 162 h 726"/>
                <a:gd name="T106" fmla="*/ 233 w 657"/>
                <a:gd name="T107" fmla="*/ 152 h 726"/>
                <a:gd name="T108" fmla="*/ 253 w 657"/>
                <a:gd name="T109" fmla="*/ 150 h 726"/>
                <a:gd name="T110" fmla="*/ 281 w 657"/>
                <a:gd name="T111" fmla="*/ 132 h 726"/>
                <a:gd name="T112" fmla="*/ 293 w 657"/>
                <a:gd name="T113" fmla="*/ 124 h 726"/>
                <a:gd name="T114" fmla="*/ 315 w 657"/>
                <a:gd name="T115" fmla="*/ 102 h 726"/>
                <a:gd name="T116" fmla="*/ 377 w 657"/>
                <a:gd name="T117" fmla="*/ 34 h 726"/>
                <a:gd name="T118" fmla="*/ 391 w 657"/>
                <a:gd name="T119" fmla="*/ 14 h 726"/>
                <a:gd name="T120" fmla="*/ 413 w 657"/>
                <a:gd name="T121" fmla="*/ 0 h 7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57" h="726">
                  <a:moveTo>
                    <a:pt x="413" y="0"/>
                  </a:moveTo>
                  <a:lnTo>
                    <a:pt x="423" y="12"/>
                  </a:lnTo>
                  <a:lnTo>
                    <a:pt x="495" y="74"/>
                  </a:lnTo>
                  <a:lnTo>
                    <a:pt x="527" y="76"/>
                  </a:lnTo>
                  <a:lnTo>
                    <a:pt x="603" y="98"/>
                  </a:lnTo>
                  <a:lnTo>
                    <a:pt x="615" y="108"/>
                  </a:lnTo>
                  <a:lnTo>
                    <a:pt x="625" y="108"/>
                  </a:lnTo>
                  <a:lnTo>
                    <a:pt x="629" y="114"/>
                  </a:lnTo>
                  <a:lnTo>
                    <a:pt x="637" y="130"/>
                  </a:lnTo>
                  <a:lnTo>
                    <a:pt x="641" y="136"/>
                  </a:lnTo>
                  <a:lnTo>
                    <a:pt x="639" y="144"/>
                  </a:lnTo>
                  <a:lnTo>
                    <a:pt x="633" y="152"/>
                  </a:lnTo>
                  <a:lnTo>
                    <a:pt x="631" y="160"/>
                  </a:lnTo>
                  <a:lnTo>
                    <a:pt x="633" y="164"/>
                  </a:lnTo>
                  <a:lnTo>
                    <a:pt x="639" y="166"/>
                  </a:lnTo>
                  <a:lnTo>
                    <a:pt x="639" y="170"/>
                  </a:lnTo>
                  <a:lnTo>
                    <a:pt x="635" y="176"/>
                  </a:lnTo>
                  <a:lnTo>
                    <a:pt x="633" y="188"/>
                  </a:lnTo>
                  <a:lnTo>
                    <a:pt x="623" y="200"/>
                  </a:lnTo>
                  <a:lnTo>
                    <a:pt x="623" y="202"/>
                  </a:lnTo>
                  <a:lnTo>
                    <a:pt x="625" y="208"/>
                  </a:lnTo>
                  <a:lnTo>
                    <a:pt x="633" y="214"/>
                  </a:lnTo>
                  <a:lnTo>
                    <a:pt x="635" y="222"/>
                  </a:lnTo>
                  <a:lnTo>
                    <a:pt x="631" y="230"/>
                  </a:lnTo>
                  <a:lnTo>
                    <a:pt x="633" y="236"/>
                  </a:lnTo>
                  <a:lnTo>
                    <a:pt x="625" y="244"/>
                  </a:lnTo>
                  <a:lnTo>
                    <a:pt x="627" y="248"/>
                  </a:lnTo>
                  <a:lnTo>
                    <a:pt x="637" y="252"/>
                  </a:lnTo>
                  <a:lnTo>
                    <a:pt x="643" y="252"/>
                  </a:lnTo>
                  <a:lnTo>
                    <a:pt x="647" y="262"/>
                  </a:lnTo>
                  <a:lnTo>
                    <a:pt x="653" y="268"/>
                  </a:lnTo>
                  <a:lnTo>
                    <a:pt x="657" y="270"/>
                  </a:lnTo>
                  <a:lnTo>
                    <a:pt x="657" y="272"/>
                  </a:lnTo>
                  <a:lnTo>
                    <a:pt x="649" y="286"/>
                  </a:lnTo>
                  <a:lnTo>
                    <a:pt x="645" y="286"/>
                  </a:lnTo>
                  <a:lnTo>
                    <a:pt x="643" y="286"/>
                  </a:lnTo>
                  <a:lnTo>
                    <a:pt x="633" y="302"/>
                  </a:lnTo>
                  <a:lnTo>
                    <a:pt x="631" y="304"/>
                  </a:lnTo>
                  <a:lnTo>
                    <a:pt x="635" y="306"/>
                  </a:lnTo>
                  <a:lnTo>
                    <a:pt x="635" y="306"/>
                  </a:lnTo>
                  <a:lnTo>
                    <a:pt x="629" y="324"/>
                  </a:lnTo>
                  <a:lnTo>
                    <a:pt x="647" y="332"/>
                  </a:lnTo>
                  <a:lnTo>
                    <a:pt x="623" y="370"/>
                  </a:lnTo>
                  <a:lnTo>
                    <a:pt x="603" y="380"/>
                  </a:lnTo>
                  <a:lnTo>
                    <a:pt x="603" y="380"/>
                  </a:lnTo>
                  <a:lnTo>
                    <a:pt x="561" y="458"/>
                  </a:lnTo>
                  <a:lnTo>
                    <a:pt x="557" y="458"/>
                  </a:lnTo>
                  <a:lnTo>
                    <a:pt x="539" y="444"/>
                  </a:lnTo>
                  <a:lnTo>
                    <a:pt x="539" y="444"/>
                  </a:lnTo>
                  <a:lnTo>
                    <a:pt x="537" y="444"/>
                  </a:lnTo>
                  <a:lnTo>
                    <a:pt x="535" y="442"/>
                  </a:lnTo>
                  <a:lnTo>
                    <a:pt x="533" y="440"/>
                  </a:lnTo>
                  <a:lnTo>
                    <a:pt x="533" y="440"/>
                  </a:lnTo>
                  <a:lnTo>
                    <a:pt x="531" y="440"/>
                  </a:lnTo>
                  <a:lnTo>
                    <a:pt x="529" y="440"/>
                  </a:lnTo>
                  <a:lnTo>
                    <a:pt x="541" y="462"/>
                  </a:lnTo>
                  <a:lnTo>
                    <a:pt x="541" y="464"/>
                  </a:lnTo>
                  <a:lnTo>
                    <a:pt x="551" y="486"/>
                  </a:lnTo>
                  <a:lnTo>
                    <a:pt x="553" y="490"/>
                  </a:lnTo>
                  <a:lnTo>
                    <a:pt x="553" y="492"/>
                  </a:lnTo>
                  <a:lnTo>
                    <a:pt x="555" y="496"/>
                  </a:lnTo>
                  <a:lnTo>
                    <a:pt x="557" y="502"/>
                  </a:lnTo>
                  <a:lnTo>
                    <a:pt x="557" y="502"/>
                  </a:lnTo>
                  <a:lnTo>
                    <a:pt x="595" y="582"/>
                  </a:lnTo>
                  <a:lnTo>
                    <a:pt x="595" y="584"/>
                  </a:lnTo>
                  <a:lnTo>
                    <a:pt x="597" y="588"/>
                  </a:lnTo>
                  <a:lnTo>
                    <a:pt x="515" y="600"/>
                  </a:lnTo>
                  <a:lnTo>
                    <a:pt x="523" y="648"/>
                  </a:lnTo>
                  <a:lnTo>
                    <a:pt x="433" y="664"/>
                  </a:lnTo>
                  <a:lnTo>
                    <a:pt x="449" y="716"/>
                  </a:lnTo>
                  <a:lnTo>
                    <a:pt x="343" y="726"/>
                  </a:lnTo>
                  <a:lnTo>
                    <a:pt x="337" y="720"/>
                  </a:lnTo>
                  <a:lnTo>
                    <a:pt x="335" y="714"/>
                  </a:lnTo>
                  <a:lnTo>
                    <a:pt x="333" y="710"/>
                  </a:lnTo>
                  <a:lnTo>
                    <a:pt x="325" y="674"/>
                  </a:lnTo>
                  <a:lnTo>
                    <a:pt x="321" y="660"/>
                  </a:lnTo>
                  <a:lnTo>
                    <a:pt x="309" y="636"/>
                  </a:lnTo>
                  <a:lnTo>
                    <a:pt x="305" y="632"/>
                  </a:lnTo>
                  <a:lnTo>
                    <a:pt x="303" y="628"/>
                  </a:lnTo>
                  <a:lnTo>
                    <a:pt x="299" y="624"/>
                  </a:lnTo>
                  <a:lnTo>
                    <a:pt x="291" y="620"/>
                  </a:lnTo>
                  <a:lnTo>
                    <a:pt x="277" y="612"/>
                  </a:lnTo>
                  <a:lnTo>
                    <a:pt x="271" y="610"/>
                  </a:lnTo>
                  <a:lnTo>
                    <a:pt x="265" y="608"/>
                  </a:lnTo>
                  <a:lnTo>
                    <a:pt x="261" y="608"/>
                  </a:lnTo>
                  <a:lnTo>
                    <a:pt x="261" y="608"/>
                  </a:lnTo>
                  <a:lnTo>
                    <a:pt x="253" y="608"/>
                  </a:lnTo>
                  <a:lnTo>
                    <a:pt x="249" y="610"/>
                  </a:lnTo>
                  <a:lnTo>
                    <a:pt x="241" y="612"/>
                  </a:lnTo>
                  <a:lnTo>
                    <a:pt x="229" y="616"/>
                  </a:lnTo>
                  <a:lnTo>
                    <a:pt x="223" y="618"/>
                  </a:lnTo>
                  <a:lnTo>
                    <a:pt x="219" y="618"/>
                  </a:lnTo>
                  <a:lnTo>
                    <a:pt x="213" y="616"/>
                  </a:lnTo>
                  <a:lnTo>
                    <a:pt x="209" y="614"/>
                  </a:lnTo>
                  <a:lnTo>
                    <a:pt x="201" y="608"/>
                  </a:lnTo>
                  <a:lnTo>
                    <a:pt x="197" y="604"/>
                  </a:lnTo>
                  <a:lnTo>
                    <a:pt x="193" y="602"/>
                  </a:lnTo>
                  <a:lnTo>
                    <a:pt x="187" y="600"/>
                  </a:lnTo>
                  <a:lnTo>
                    <a:pt x="185" y="598"/>
                  </a:lnTo>
                  <a:lnTo>
                    <a:pt x="181" y="596"/>
                  </a:lnTo>
                  <a:lnTo>
                    <a:pt x="177" y="594"/>
                  </a:lnTo>
                  <a:lnTo>
                    <a:pt x="175" y="586"/>
                  </a:lnTo>
                  <a:lnTo>
                    <a:pt x="171" y="572"/>
                  </a:lnTo>
                  <a:lnTo>
                    <a:pt x="171" y="570"/>
                  </a:lnTo>
                  <a:lnTo>
                    <a:pt x="167" y="560"/>
                  </a:lnTo>
                  <a:lnTo>
                    <a:pt x="165" y="554"/>
                  </a:lnTo>
                  <a:lnTo>
                    <a:pt x="163" y="550"/>
                  </a:lnTo>
                  <a:lnTo>
                    <a:pt x="163" y="542"/>
                  </a:lnTo>
                  <a:lnTo>
                    <a:pt x="163" y="538"/>
                  </a:lnTo>
                  <a:lnTo>
                    <a:pt x="163" y="534"/>
                  </a:lnTo>
                  <a:lnTo>
                    <a:pt x="163" y="530"/>
                  </a:lnTo>
                  <a:lnTo>
                    <a:pt x="173" y="494"/>
                  </a:lnTo>
                  <a:lnTo>
                    <a:pt x="173" y="488"/>
                  </a:lnTo>
                  <a:lnTo>
                    <a:pt x="171" y="450"/>
                  </a:lnTo>
                  <a:lnTo>
                    <a:pt x="171" y="442"/>
                  </a:lnTo>
                  <a:lnTo>
                    <a:pt x="171" y="432"/>
                  </a:lnTo>
                  <a:lnTo>
                    <a:pt x="171" y="426"/>
                  </a:lnTo>
                  <a:lnTo>
                    <a:pt x="171" y="420"/>
                  </a:lnTo>
                  <a:lnTo>
                    <a:pt x="171" y="412"/>
                  </a:lnTo>
                  <a:lnTo>
                    <a:pt x="169" y="400"/>
                  </a:lnTo>
                  <a:lnTo>
                    <a:pt x="167" y="396"/>
                  </a:lnTo>
                  <a:lnTo>
                    <a:pt x="125" y="356"/>
                  </a:lnTo>
                  <a:lnTo>
                    <a:pt x="119" y="352"/>
                  </a:lnTo>
                  <a:lnTo>
                    <a:pt x="99" y="346"/>
                  </a:lnTo>
                  <a:lnTo>
                    <a:pt x="79" y="342"/>
                  </a:lnTo>
                  <a:lnTo>
                    <a:pt x="71" y="344"/>
                  </a:lnTo>
                  <a:lnTo>
                    <a:pt x="69" y="344"/>
                  </a:lnTo>
                  <a:lnTo>
                    <a:pt x="65" y="346"/>
                  </a:lnTo>
                  <a:lnTo>
                    <a:pt x="50" y="356"/>
                  </a:lnTo>
                  <a:lnTo>
                    <a:pt x="42" y="360"/>
                  </a:lnTo>
                  <a:lnTo>
                    <a:pt x="36" y="360"/>
                  </a:lnTo>
                  <a:lnTo>
                    <a:pt x="28" y="360"/>
                  </a:lnTo>
                  <a:lnTo>
                    <a:pt x="18" y="356"/>
                  </a:lnTo>
                  <a:lnTo>
                    <a:pt x="12" y="352"/>
                  </a:lnTo>
                  <a:lnTo>
                    <a:pt x="4" y="346"/>
                  </a:lnTo>
                  <a:lnTo>
                    <a:pt x="0" y="338"/>
                  </a:lnTo>
                  <a:lnTo>
                    <a:pt x="0" y="332"/>
                  </a:lnTo>
                  <a:lnTo>
                    <a:pt x="4" y="320"/>
                  </a:lnTo>
                  <a:lnTo>
                    <a:pt x="4" y="318"/>
                  </a:lnTo>
                  <a:lnTo>
                    <a:pt x="36" y="290"/>
                  </a:lnTo>
                  <a:lnTo>
                    <a:pt x="38" y="290"/>
                  </a:lnTo>
                  <a:lnTo>
                    <a:pt x="42" y="276"/>
                  </a:lnTo>
                  <a:lnTo>
                    <a:pt x="46" y="272"/>
                  </a:lnTo>
                  <a:lnTo>
                    <a:pt x="59" y="264"/>
                  </a:lnTo>
                  <a:lnTo>
                    <a:pt x="63" y="258"/>
                  </a:lnTo>
                  <a:lnTo>
                    <a:pt x="79" y="250"/>
                  </a:lnTo>
                  <a:lnTo>
                    <a:pt x="87" y="244"/>
                  </a:lnTo>
                  <a:lnTo>
                    <a:pt x="113" y="236"/>
                  </a:lnTo>
                  <a:lnTo>
                    <a:pt x="125" y="224"/>
                  </a:lnTo>
                  <a:lnTo>
                    <a:pt x="161" y="198"/>
                  </a:lnTo>
                  <a:lnTo>
                    <a:pt x="171" y="192"/>
                  </a:lnTo>
                  <a:lnTo>
                    <a:pt x="181" y="180"/>
                  </a:lnTo>
                  <a:lnTo>
                    <a:pt x="189" y="178"/>
                  </a:lnTo>
                  <a:lnTo>
                    <a:pt x="193" y="174"/>
                  </a:lnTo>
                  <a:lnTo>
                    <a:pt x="197" y="172"/>
                  </a:lnTo>
                  <a:lnTo>
                    <a:pt x="201" y="170"/>
                  </a:lnTo>
                  <a:lnTo>
                    <a:pt x="207" y="168"/>
                  </a:lnTo>
                  <a:lnTo>
                    <a:pt x="213" y="166"/>
                  </a:lnTo>
                  <a:lnTo>
                    <a:pt x="217" y="162"/>
                  </a:lnTo>
                  <a:lnTo>
                    <a:pt x="221" y="160"/>
                  </a:lnTo>
                  <a:lnTo>
                    <a:pt x="225" y="156"/>
                  </a:lnTo>
                  <a:lnTo>
                    <a:pt x="233" y="152"/>
                  </a:lnTo>
                  <a:lnTo>
                    <a:pt x="241" y="152"/>
                  </a:lnTo>
                  <a:lnTo>
                    <a:pt x="249" y="150"/>
                  </a:lnTo>
                  <a:lnTo>
                    <a:pt x="253" y="150"/>
                  </a:lnTo>
                  <a:lnTo>
                    <a:pt x="265" y="140"/>
                  </a:lnTo>
                  <a:lnTo>
                    <a:pt x="277" y="134"/>
                  </a:lnTo>
                  <a:lnTo>
                    <a:pt x="281" y="132"/>
                  </a:lnTo>
                  <a:lnTo>
                    <a:pt x="285" y="130"/>
                  </a:lnTo>
                  <a:lnTo>
                    <a:pt x="285" y="126"/>
                  </a:lnTo>
                  <a:lnTo>
                    <a:pt x="293" y="124"/>
                  </a:lnTo>
                  <a:lnTo>
                    <a:pt x="301" y="124"/>
                  </a:lnTo>
                  <a:lnTo>
                    <a:pt x="305" y="118"/>
                  </a:lnTo>
                  <a:lnTo>
                    <a:pt x="315" y="102"/>
                  </a:lnTo>
                  <a:lnTo>
                    <a:pt x="341" y="68"/>
                  </a:lnTo>
                  <a:lnTo>
                    <a:pt x="373" y="40"/>
                  </a:lnTo>
                  <a:lnTo>
                    <a:pt x="377" y="34"/>
                  </a:lnTo>
                  <a:lnTo>
                    <a:pt x="385" y="30"/>
                  </a:lnTo>
                  <a:lnTo>
                    <a:pt x="389" y="22"/>
                  </a:lnTo>
                  <a:lnTo>
                    <a:pt x="391" y="14"/>
                  </a:lnTo>
                  <a:lnTo>
                    <a:pt x="395" y="10"/>
                  </a:lnTo>
                  <a:lnTo>
                    <a:pt x="413" y="0"/>
                  </a:lnTo>
                  <a:lnTo>
                    <a:pt x="413" y="0"/>
                  </a:lnTo>
                  <a:lnTo>
                    <a:pt x="413" y="0"/>
                  </a:lnTo>
                  <a:close/>
                </a:path>
              </a:pathLst>
            </a:custGeom>
            <a:solidFill>
              <a:schemeClr val="bg2"/>
            </a:solidFill>
            <a:ln w="6350" cmpd="sng">
              <a:solidFill>
                <a:schemeClr val="accent2"/>
              </a:solidFill>
              <a:round/>
              <a:headEnd/>
              <a:tailEnd/>
            </a:ln>
          </p:spPr>
          <p:txBody>
            <a:bodyPr/>
            <a:lstStyle/>
            <a:p>
              <a:endParaRPr lang="en-GB"/>
            </a:p>
          </p:txBody>
        </p:sp>
        <p:sp>
          <p:nvSpPr>
            <p:cNvPr id="32" name="vMap : New Jersey - Hudson (34-017)"/>
            <p:cNvSpPr>
              <a:spLocks/>
            </p:cNvSpPr>
            <p:nvPr/>
          </p:nvSpPr>
          <p:spPr bwMode="auto">
            <a:xfrm>
              <a:off x="6223223" y="1695450"/>
              <a:ext cx="384175" cy="438150"/>
            </a:xfrm>
            <a:custGeom>
              <a:avLst/>
              <a:gdLst>
                <a:gd name="T0" fmla="*/ 36 w 242"/>
                <a:gd name="T1" fmla="*/ 56 h 276"/>
                <a:gd name="T2" fmla="*/ 48 w 242"/>
                <a:gd name="T3" fmla="*/ 70 h 276"/>
                <a:gd name="T4" fmla="*/ 58 w 242"/>
                <a:gd name="T5" fmla="*/ 80 h 276"/>
                <a:gd name="T6" fmla="*/ 86 w 242"/>
                <a:gd name="T7" fmla="*/ 68 h 276"/>
                <a:gd name="T8" fmla="*/ 86 w 242"/>
                <a:gd name="T9" fmla="*/ 88 h 276"/>
                <a:gd name="T10" fmla="*/ 96 w 242"/>
                <a:gd name="T11" fmla="*/ 94 h 276"/>
                <a:gd name="T12" fmla="*/ 106 w 242"/>
                <a:gd name="T13" fmla="*/ 80 h 276"/>
                <a:gd name="T14" fmla="*/ 106 w 242"/>
                <a:gd name="T15" fmla="*/ 56 h 276"/>
                <a:gd name="T16" fmla="*/ 134 w 242"/>
                <a:gd name="T17" fmla="*/ 30 h 276"/>
                <a:gd name="T18" fmla="*/ 152 w 242"/>
                <a:gd name="T19" fmla="*/ 24 h 276"/>
                <a:gd name="T20" fmla="*/ 178 w 242"/>
                <a:gd name="T21" fmla="*/ 16 h 276"/>
                <a:gd name="T22" fmla="*/ 192 w 242"/>
                <a:gd name="T23" fmla="*/ 8 h 276"/>
                <a:gd name="T24" fmla="*/ 204 w 242"/>
                <a:gd name="T25" fmla="*/ 2 h 276"/>
                <a:gd name="T26" fmla="*/ 220 w 242"/>
                <a:gd name="T27" fmla="*/ 16 h 276"/>
                <a:gd name="T28" fmla="*/ 236 w 242"/>
                <a:gd name="T29" fmla="*/ 38 h 276"/>
                <a:gd name="T30" fmla="*/ 216 w 242"/>
                <a:gd name="T31" fmla="*/ 82 h 276"/>
                <a:gd name="T32" fmla="*/ 206 w 242"/>
                <a:gd name="T33" fmla="*/ 96 h 276"/>
                <a:gd name="T34" fmla="*/ 178 w 242"/>
                <a:gd name="T35" fmla="*/ 186 h 276"/>
                <a:gd name="T36" fmla="*/ 162 w 242"/>
                <a:gd name="T37" fmla="*/ 200 h 276"/>
                <a:gd name="T38" fmla="*/ 148 w 242"/>
                <a:gd name="T39" fmla="*/ 214 h 276"/>
                <a:gd name="T40" fmla="*/ 136 w 242"/>
                <a:gd name="T41" fmla="*/ 216 h 276"/>
                <a:gd name="T42" fmla="*/ 132 w 242"/>
                <a:gd name="T43" fmla="*/ 230 h 276"/>
                <a:gd name="T44" fmla="*/ 114 w 242"/>
                <a:gd name="T45" fmla="*/ 236 h 276"/>
                <a:gd name="T46" fmla="*/ 112 w 242"/>
                <a:gd name="T47" fmla="*/ 244 h 276"/>
                <a:gd name="T48" fmla="*/ 132 w 242"/>
                <a:gd name="T49" fmla="*/ 258 h 276"/>
                <a:gd name="T50" fmla="*/ 94 w 242"/>
                <a:gd name="T51" fmla="*/ 250 h 276"/>
                <a:gd name="T52" fmla="*/ 92 w 242"/>
                <a:gd name="T53" fmla="*/ 262 h 276"/>
                <a:gd name="T54" fmla="*/ 102 w 242"/>
                <a:gd name="T55" fmla="*/ 270 h 276"/>
                <a:gd name="T56" fmla="*/ 90 w 242"/>
                <a:gd name="T57" fmla="*/ 274 h 276"/>
                <a:gd name="T58" fmla="*/ 78 w 242"/>
                <a:gd name="T59" fmla="*/ 272 h 276"/>
                <a:gd name="T60" fmla="*/ 60 w 242"/>
                <a:gd name="T61" fmla="*/ 276 h 276"/>
                <a:gd name="T62" fmla="*/ 48 w 242"/>
                <a:gd name="T63" fmla="*/ 274 h 276"/>
                <a:gd name="T64" fmla="*/ 52 w 242"/>
                <a:gd name="T65" fmla="*/ 256 h 276"/>
                <a:gd name="T66" fmla="*/ 66 w 242"/>
                <a:gd name="T67" fmla="*/ 230 h 276"/>
                <a:gd name="T68" fmla="*/ 88 w 242"/>
                <a:gd name="T69" fmla="*/ 206 h 276"/>
                <a:gd name="T70" fmla="*/ 90 w 242"/>
                <a:gd name="T71" fmla="*/ 192 h 276"/>
                <a:gd name="T72" fmla="*/ 82 w 242"/>
                <a:gd name="T73" fmla="*/ 178 h 276"/>
                <a:gd name="T74" fmla="*/ 68 w 242"/>
                <a:gd name="T75" fmla="*/ 182 h 276"/>
                <a:gd name="T76" fmla="*/ 62 w 242"/>
                <a:gd name="T77" fmla="*/ 154 h 276"/>
                <a:gd name="T78" fmla="*/ 66 w 242"/>
                <a:gd name="T79" fmla="*/ 130 h 276"/>
                <a:gd name="T80" fmla="*/ 64 w 242"/>
                <a:gd name="T81" fmla="*/ 126 h 276"/>
                <a:gd name="T82" fmla="*/ 60 w 242"/>
                <a:gd name="T83" fmla="*/ 124 h 276"/>
                <a:gd name="T84" fmla="*/ 44 w 242"/>
                <a:gd name="T85" fmla="*/ 124 h 276"/>
                <a:gd name="T86" fmla="*/ 34 w 242"/>
                <a:gd name="T87" fmla="*/ 126 h 276"/>
                <a:gd name="T88" fmla="*/ 30 w 242"/>
                <a:gd name="T89" fmla="*/ 132 h 276"/>
                <a:gd name="T90" fmla="*/ 26 w 242"/>
                <a:gd name="T91" fmla="*/ 136 h 276"/>
                <a:gd name="T92" fmla="*/ 18 w 242"/>
                <a:gd name="T93" fmla="*/ 136 h 276"/>
                <a:gd name="T94" fmla="*/ 8 w 242"/>
                <a:gd name="T95" fmla="*/ 136 h 276"/>
                <a:gd name="T96" fmla="*/ 6 w 242"/>
                <a:gd name="T97" fmla="*/ 132 h 276"/>
                <a:gd name="T98" fmla="*/ 0 w 242"/>
                <a:gd name="T99" fmla="*/ 118 h 276"/>
                <a:gd name="T100" fmla="*/ 2 w 242"/>
                <a:gd name="T101" fmla="*/ 110 h 276"/>
                <a:gd name="T102" fmla="*/ 8 w 242"/>
                <a:gd name="T103" fmla="*/ 90 h 276"/>
                <a:gd name="T104" fmla="*/ 12 w 242"/>
                <a:gd name="T105" fmla="*/ 84 h 276"/>
                <a:gd name="T106" fmla="*/ 18 w 242"/>
                <a:gd name="T107" fmla="*/ 72 h 276"/>
                <a:gd name="T108" fmla="*/ 20 w 242"/>
                <a:gd name="T109" fmla="*/ 70 h 276"/>
                <a:gd name="T110" fmla="*/ 26 w 242"/>
                <a:gd name="T111" fmla="*/ 54 h 276"/>
                <a:gd name="T112" fmla="*/ 26 w 242"/>
                <a:gd name="T113" fmla="*/ 54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42" h="276">
                  <a:moveTo>
                    <a:pt x="26" y="54"/>
                  </a:moveTo>
                  <a:lnTo>
                    <a:pt x="36" y="56"/>
                  </a:lnTo>
                  <a:lnTo>
                    <a:pt x="42" y="64"/>
                  </a:lnTo>
                  <a:lnTo>
                    <a:pt x="48" y="70"/>
                  </a:lnTo>
                  <a:lnTo>
                    <a:pt x="52" y="78"/>
                  </a:lnTo>
                  <a:lnTo>
                    <a:pt x="58" y="80"/>
                  </a:lnTo>
                  <a:lnTo>
                    <a:pt x="72" y="70"/>
                  </a:lnTo>
                  <a:lnTo>
                    <a:pt x="86" y="68"/>
                  </a:lnTo>
                  <a:lnTo>
                    <a:pt x="88" y="72"/>
                  </a:lnTo>
                  <a:lnTo>
                    <a:pt x="86" y="88"/>
                  </a:lnTo>
                  <a:lnTo>
                    <a:pt x="90" y="92"/>
                  </a:lnTo>
                  <a:lnTo>
                    <a:pt x="96" y="94"/>
                  </a:lnTo>
                  <a:lnTo>
                    <a:pt x="104" y="90"/>
                  </a:lnTo>
                  <a:lnTo>
                    <a:pt x="106" y="80"/>
                  </a:lnTo>
                  <a:lnTo>
                    <a:pt x="102" y="70"/>
                  </a:lnTo>
                  <a:lnTo>
                    <a:pt x="106" y="56"/>
                  </a:lnTo>
                  <a:lnTo>
                    <a:pt x="120" y="42"/>
                  </a:lnTo>
                  <a:lnTo>
                    <a:pt x="134" y="30"/>
                  </a:lnTo>
                  <a:lnTo>
                    <a:pt x="150" y="24"/>
                  </a:lnTo>
                  <a:lnTo>
                    <a:pt x="152" y="24"/>
                  </a:lnTo>
                  <a:lnTo>
                    <a:pt x="166" y="22"/>
                  </a:lnTo>
                  <a:lnTo>
                    <a:pt x="178" y="16"/>
                  </a:lnTo>
                  <a:lnTo>
                    <a:pt x="184" y="10"/>
                  </a:lnTo>
                  <a:lnTo>
                    <a:pt x="192" y="8"/>
                  </a:lnTo>
                  <a:lnTo>
                    <a:pt x="200" y="0"/>
                  </a:lnTo>
                  <a:lnTo>
                    <a:pt x="204" y="2"/>
                  </a:lnTo>
                  <a:lnTo>
                    <a:pt x="212" y="12"/>
                  </a:lnTo>
                  <a:lnTo>
                    <a:pt x="220" y="16"/>
                  </a:lnTo>
                  <a:lnTo>
                    <a:pt x="238" y="32"/>
                  </a:lnTo>
                  <a:lnTo>
                    <a:pt x="236" y="38"/>
                  </a:lnTo>
                  <a:lnTo>
                    <a:pt x="242" y="40"/>
                  </a:lnTo>
                  <a:lnTo>
                    <a:pt x="216" y="82"/>
                  </a:lnTo>
                  <a:lnTo>
                    <a:pt x="210" y="90"/>
                  </a:lnTo>
                  <a:lnTo>
                    <a:pt x="206" y="96"/>
                  </a:lnTo>
                  <a:lnTo>
                    <a:pt x="188" y="186"/>
                  </a:lnTo>
                  <a:lnTo>
                    <a:pt x="178" y="186"/>
                  </a:lnTo>
                  <a:lnTo>
                    <a:pt x="174" y="192"/>
                  </a:lnTo>
                  <a:lnTo>
                    <a:pt x="162" y="200"/>
                  </a:lnTo>
                  <a:lnTo>
                    <a:pt x="154" y="214"/>
                  </a:lnTo>
                  <a:lnTo>
                    <a:pt x="148" y="214"/>
                  </a:lnTo>
                  <a:lnTo>
                    <a:pt x="140" y="214"/>
                  </a:lnTo>
                  <a:lnTo>
                    <a:pt x="136" y="216"/>
                  </a:lnTo>
                  <a:lnTo>
                    <a:pt x="134" y="220"/>
                  </a:lnTo>
                  <a:lnTo>
                    <a:pt x="132" y="230"/>
                  </a:lnTo>
                  <a:lnTo>
                    <a:pt x="122" y="236"/>
                  </a:lnTo>
                  <a:lnTo>
                    <a:pt x="114" y="236"/>
                  </a:lnTo>
                  <a:lnTo>
                    <a:pt x="108" y="238"/>
                  </a:lnTo>
                  <a:lnTo>
                    <a:pt x="112" y="244"/>
                  </a:lnTo>
                  <a:lnTo>
                    <a:pt x="128" y="250"/>
                  </a:lnTo>
                  <a:lnTo>
                    <a:pt x="132" y="258"/>
                  </a:lnTo>
                  <a:lnTo>
                    <a:pt x="128" y="260"/>
                  </a:lnTo>
                  <a:lnTo>
                    <a:pt x="94" y="250"/>
                  </a:lnTo>
                  <a:lnTo>
                    <a:pt x="90" y="258"/>
                  </a:lnTo>
                  <a:lnTo>
                    <a:pt x="92" y="262"/>
                  </a:lnTo>
                  <a:lnTo>
                    <a:pt x="98" y="266"/>
                  </a:lnTo>
                  <a:lnTo>
                    <a:pt x="102" y="270"/>
                  </a:lnTo>
                  <a:lnTo>
                    <a:pt x="96" y="274"/>
                  </a:lnTo>
                  <a:lnTo>
                    <a:pt x="90" y="274"/>
                  </a:lnTo>
                  <a:lnTo>
                    <a:pt x="84" y="274"/>
                  </a:lnTo>
                  <a:lnTo>
                    <a:pt x="78" y="272"/>
                  </a:lnTo>
                  <a:lnTo>
                    <a:pt x="66" y="272"/>
                  </a:lnTo>
                  <a:lnTo>
                    <a:pt x="60" y="276"/>
                  </a:lnTo>
                  <a:lnTo>
                    <a:pt x="50" y="276"/>
                  </a:lnTo>
                  <a:lnTo>
                    <a:pt x="48" y="274"/>
                  </a:lnTo>
                  <a:lnTo>
                    <a:pt x="48" y="272"/>
                  </a:lnTo>
                  <a:lnTo>
                    <a:pt x="52" y="256"/>
                  </a:lnTo>
                  <a:lnTo>
                    <a:pt x="58" y="240"/>
                  </a:lnTo>
                  <a:lnTo>
                    <a:pt x="66" y="230"/>
                  </a:lnTo>
                  <a:lnTo>
                    <a:pt x="72" y="228"/>
                  </a:lnTo>
                  <a:lnTo>
                    <a:pt x="88" y="206"/>
                  </a:lnTo>
                  <a:lnTo>
                    <a:pt x="90" y="198"/>
                  </a:lnTo>
                  <a:lnTo>
                    <a:pt x="90" y="192"/>
                  </a:lnTo>
                  <a:lnTo>
                    <a:pt x="90" y="178"/>
                  </a:lnTo>
                  <a:lnTo>
                    <a:pt x="82" y="178"/>
                  </a:lnTo>
                  <a:lnTo>
                    <a:pt x="74" y="182"/>
                  </a:lnTo>
                  <a:lnTo>
                    <a:pt x="68" y="182"/>
                  </a:lnTo>
                  <a:lnTo>
                    <a:pt x="60" y="170"/>
                  </a:lnTo>
                  <a:lnTo>
                    <a:pt x="62" y="154"/>
                  </a:lnTo>
                  <a:lnTo>
                    <a:pt x="66" y="134"/>
                  </a:lnTo>
                  <a:lnTo>
                    <a:pt x="66" y="130"/>
                  </a:lnTo>
                  <a:lnTo>
                    <a:pt x="66" y="128"/>
                  </a:lnTo>
                  <a:lnTo>
                    <a:pt x="64" y="126"/>
                  </a:lnTo>
                  <a:lnTo>
                    <a:pt x="62" y="124"/>
                  </a:lnTo>
                  <a:lnTo>
                    <a:pt x="60" y="124"/>
                  </a:lnTo>
                  <a:lnTo>
                    <a:pt x="56" y="124"/>
                  </a:lnTo>
                  <a:lnTo>
                    <a:pt x="44" y="124"/>
                  </a:lnTo>
                  <a:lnTo>
                    <a:pt x="40" y="124"/>
                  </a:lnTo>
                  <a:lnTo>
                    <a:pt x="34" y="126"/>
                  </a:lnTo>
                  <a:lnTo>
                    <a:pt x="34" y="128"/>
                  </a:lnTo>
                  <a:lnTo>
                    <a:pt x="30" y="132"/>
                  </a:lnTo>
                  <a:lnTo>
                    <a:pt x="30" y="134"/>
                  </a:lnTo>
                  <a:lnTo>
                    <a:pt x="26" y="136"/>
                  </a:lnTo>
                  <a:lnTo>
                    <a:pt x="26" y="136"/>
                  </a:lnTo>
                  <a:lnTo>
                    <a:pt x="18" y="136"/>
                  </a:lnTo>
                  <a:lnTo>
                    <a:pt x="12" y="136"/>
                  </a:lnTo>
                  <a:lnTo>
                    <a:pt x="8" y="136"/>
                  </a:lnTo>
                  <a:lnTo>
                    <a:pt x="8" y="134"/>
                  </a:lnTo>
                  <a:lnTo>
                    <a:pt x="6" y="132"/>
                  </a:lnTo>
                  <a:lnTo>
                    <a:pt x="4" y="128"/>
                  </a:lnTo>
                  <a:lnTo>
                    <a:pt x="0" y="118"/>
                  </a:lnTo>
                  <a:lnTo>
                    <a:pt x="0" y="114"/>
                  </a:lnTo>
                  <a:lnTo>
                    <a:pt x="2" y="110"/>
                  </a:lnTo>
                  <a:lnTo>
                    <a:pt x="4" y="102"/>
                  </a:lnTo>
                  <a:lnTo>
                    <a:pt x="8" y="90"/>
                  </a:lnTo>
                  <a:lnTo>
                    <a:pt x="8" y="90"/>
                  </a:lnTo>
                  <a:lnTo>
                    <a:pt x="12" y="84"/>
                  </a:lnTo>
                  <a:lnTo>
                    <a:pt x="14" y="78"/>
                  </a:lnTo>
                  <a:lnTo>
                    <a:pt x="18" y="72"/>
                  </a:lnTo>
                  <a:lnTo>
                    <a:pt x="18" y="72"/>
                  </a:lnTo>
                  <a:lnTo>
                    <a:pt x="20" y="70"/>
                  </a:lnTo>
                  <a:lnTo>
                    <a:pt x="22" y="68"/>
                  </a:lnTo>
                  <a:lnTo>
                    <a:pt x="26" y="54"/>
                  </a:lnTo>
                  <a:lnTo>
                    <a:pt x="26" y="54"/>
                  </a:lnTo>
                  <a:lnTo>
                    <a:pt x="26" y="54"/>
                  </a:lnTo>
                  <a:close/>
                </a:path>
              </a:pathLst>
            </a:custGeom>
            <a:solidFill>
              <a:schemeClr val="accent2"/>
            </a:solidFill>
            <a:ln w="6350" cmpd="sng">
              <a:solidFill>
                <a:schemeClr val="accent2"/>
              </a:solidFill>
              <a:round/>
              <a:headEnd/>
              <a:tailEnd/>
            </a:ln>
          </p:spPr>
          <p:txBody>
            <a:bodyPr/>
            <a:lstStyle/>
            <a:p>
              <a:endParaRPr lang="en-GB"/>
            </a:p>
          </p:txBody>
        </p:sp>
        <p:sp>
          <p:nvSpPr>
            <p:cNvPr id="33" name="vMap : New Jersey - Gloucester (34-015)"/>
            <p:cNvSpPr>
              <a:spLocks/>
            </p:cNvSpPr>
            <p:nvPr/>
          </p:nvSpPr>
          <p:spPr bwMode="auto">
            <a:xfrm>
              <a:off x="3530823" y="4068763"/>
              <a:ext cx="1179513" cy="955675"/>
            </a:xfrm>
            <a:custGeom>
              <a:avLst/>
              <a:gdLst>
                <a:gd name="T0" fmla="*/ 403 w 743"/>
                <a:gd name="T1" fmla="*/ 14 h 602"/>
                <a:gd name="T2" fmla="*/ 423 w 743"/>
                <a:gd name="T3" fmla="*/ 42 h 602"/>
                <a:gd name="T4" fmla="*/ 455 w 743"/>
                <a:gd name="T5" fmla="*/ 62 h 602"/>
                <a:gd name="T6" fmla="*/ 465 w 743"/>
                <a:gd name="T7" fmla="*/ 84 h 602"/>
                <a:gd name="T8" fmla="*/ 461 w 743"/>
                <a:gd name="T9" fmla="*/ 110 h 602"/>
                <a:gd name="T10" fmla="*/ 479 w 743"/>
                <a:gd name="T11" fmla="*/ 146 h 602"/>
                <a:gd name="T12" fmla="*/ 487 w 743"/>
                <a:gd name="T13" fmla="*/ 156 h 602"/>
                <a:gd name="T14" fmla="*/ 507 w 743"/>
                <a:gd name="T15" fmla="*/ 176 h 602"/>
                <a:gd name="T16" fmla="*/ 521 w 743"/>
                <a:gd name="T17" fmla="*/ 190 h 602"/>
                <a:gd name="T18" fmla="*/ 549 w 743"/>
                <a:gd name="T19" fmla="*/ 230 h 602"/>
                <a:gd name="T20" fmla="*/ 567 w 743"/>
                <a:gd name="T21" fmla="*/ 264 h 602"/>
                <a:gd name="T22" fmla="*/ 607 w 743"/>
                <a:gd name="T23" fmla="*/ 298 h 602"/>
                <a:gd name="T24" fmla="*/ 675 w 743"/>
                <a:gd name="T25" fmla="*/ 322 h 602"/>
                <a:gd name="T26" fmla="*/ 699 w 743"/>
                <a:gd name="T27" fmla="*/ 356 h 602"/>
                <a:gd name="T28" fmla="*/ 721 w 743"/>
                <a:gd name="T29" fmla="*/ 422 h 602"/>
                <a:gd name="T30" fmla="*/ 723 w 743"/>
                <a:gd name="T31" fmla="*/ 436 h 602"/>
                <a:gd name="T32" fmla="*/ 597 w 743"/>
                <a:gd name="T33" fmla="*/ 602 h 602"/>
                <a:gd name="T34" fmla="*/ 296 w 743"/>
                <a:gd name="T35" fmla="*/ 360 h 602"/>
                <a:gd name="T36" fmla="*/ 278 w 743"/>
                <a:gd name="T37" fmla="*/ 364 h 602"/>
                <a:gd name="T38" fmla="*/ 246 w 743"/>
                <a:gd name="T39" fmla="*/ 354 h 602"/>
                <a:gd name="T40" fmla="*/ 240 w 743"/>
                <a:gd name="T41" fmla="*/ 338 h 602"/>
                <a:gd name="T42" fmla="*/ 220 w 743"/>
                <a:gd name="T43" fmla="*/ 330 h 602"/>
                <a:gd name="T44" fmla="*/ 184 w 743"/>
                <a:gd name="T45" fmla="*/ 324 h 602"/>
                <a:gd name="T46" fmla="*/ 162 w 743"/>
                <a:gd name="T47" fmla="*/ 324 h 602"/>
                <a:gd name="T48" fmla="*/ 148 w 743"/>
                <a:gd name="T49" fmla="*/ 318 h 602"/>
                <a:gd name="T50" fmla="*/ 140 w 743"/>
                <a:gd name="T51" fmla="*/ 312 h 602"/>
                <a:gd name="T52" fmla="*/ 126 w 743"/>
                <a:gd name="T53" fmla="*/ 294 h 602"/>
                <a:gd name="T54" fmla="*/ 112 w 743"/>
                <a:gd name="T55" fmla="*/ 290 h 602"/>
                <a:gd name="T56" fmla="*/ 98 w 743"/>
                <a:gd name="T57" fmla="*/ 284 h 602"/>
                <a:gd name="T58" fmla="*/ 88 w 743"/>
                <a:gd name="T59" fmla="*/ 272 h 602"/>
                <a:gd name="T60" fmla="*/ 78 w 743"/>
                <a:gd name="T61" fmla="*/ 262 h 602"/>
                <a:gd name="T62" fmla="*/ 78 w 743"/>
                <a:gd name="T63" fmla="*/ 246 h 602"/>
                <a:gd name="T64" fmla="*/ 70 w 743"/>
                <a:gd name="T65" fmla="*/ 228 h 602"/>
                <a:gd name="T66" fmla="*/ 54 w 743"/>
                <a:gd name="T67" fmla="*/ 216 h 602"/>
                <a:gd name="T68" fmla="*/ 40 w 743"/>
                <a:gd name="T69" fmla="*/ 204 h 602"/>
                <a:gd name="T70" fmla="*/ 36 w 743"/>
                <a:gd name="T71" fmla="*/ 196 h 602"/>
                <a:gd name="T72" fmla="*/ 36 w 743"/>
                <a:gd name="T73" fmla="*/ 170 h 602"/>
                <a:gd name="T74" fmla="*/ 24 w 743"/>
                <a:gd name="T75" fmla="*/ 166 h 602"/>
                <a:gd name="T76" fmla="*/ 2 w 743"/>
                <a:gd name="T77" fmla="*/ 166 h 602"/>
                <a:gd name="T78" fmla="*/ 24 w 743"/>
                <a:gd name="T79" fmla="*/ 140 h 602"/>
                <a:gd name="T80" fmla="*/ 104 w 743"/>
                <a:gd name="T81" fmla="*/ 78 h 602"/>
                <a:gd name="T82" fmla="*/ 140 w 743"/>
                <a:gd name="T83" fmla="*/ 64 h 602"/>
                <a:gd name="T84" fmla="*/ 208 w 743"/>
                <a:gd name="T85" fmla="*/ 66 h 602"/>
                <a:gd name="T86" fmla="*/ 296 w 743"/>
                <a:gd name="T87" fmla="*/ 38 h 602"/>
                <a:gd name="T88" fmla="*/ 318 w 743"/>
                <a:gd name="T89" fmla="*/ 18 h 602"/>
                <a:gd name="T90" fmla="*/ 324 w 743"/>
                <a:gd name="T91" fmla="*/ 14 h 602"/>
                <a:gd name="T92" fmla="*/ 338 w 743"/>
                <a:gd name="T93" fmla="*/ 10 h 602"/>
                <a:gd name="T94" fmla="*/ 379 w 743"/>
                <a:gd name="T95" fmla="*/ 10 h 602"/>
                <a:gd name="T96" fmla="*/ 389 w 743"/>
                <a:gd name="T97" fmla="*/ 0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43" h="602">
                  <a:moveTo>
                    <a:pt x="389" y="0"/>
                  </a:moveTo>
                  <a:lnTo>
                    <a:pt x="399" y="6"/>
                  </a:lnTo>
                  <a:lnTo>
                    <a:pt x="403" y="14"/>
                  </a:lnTo>
                  <a:lnTo>
                    <a:pt x="403" y="18"/>
                  </a:lnTo>
                  <a:lnTo>
                    <a:pt x="415" y="26"/>
                  </a:lnTo>
                  <a:lnTo>
                    <a:pt x="423" y="42"/>
                  </a:lnTo>
                  <a:lnTo>
                    <a:pt x="433" y="48"/>
                  </a:lnTo>
                  <a:lnTo>
                    <a:pt x="441" y="56"/>
                  </a:lnTo>
                  <a:lnTo>
                    <a:pt x="455" y="62"/>
                  </a:lnTo>
                  <a:lnTo>
                    <a:pt x="463" y="70"/>
                  </a:lnTo>
                  <a:lnTo>
                    <a:pt x="467" y="76"/>
                  </a:lnTo>
                  <a:lnTo>
                    <a:pt x="465" y="84"/>
                  </a:lnTo>
                  <a:lnTo>
                    <a:pt x="465" y="88"/>
                  </a:lnTo>
                  <a:lnTo>
                    <a:pt x="465" y="100"/>
                  </a:lnTo>
                  <a:lnTo>
                    <a:pt x="461" y="110"/>
                  </a:lnTo>
                  <a:lnTo>
                    <a:pt x="461" y="122"/>
                  </a:lnTo>
                  <a:lnTo>
                    <a:pt x="479" y="136"/>
                  </a:lnTo>
                  <a:lnTo>
                    <a:pt x="479" y="146"/>
                  </a:lnTo>
                  <a:lnTo>
                    <a:pt x="481" y="152"/>
                  </a:lnTo>
                  <a:lnTo>
                    <a:pt x="485" y="154"/>
                  </a:lnTo>
                  <a:lnTo>
                    <a:pt x="487" y="156"/>
                  </a:lnTo>
                  <a:lnTo>
                    <a:pt x="491" y="164"/>
                  </a:lnTo>
                  <a:lnTo>
                    <a:pt x="499" y="170"/>
                  </a:lnTo>
                  <a:lnTo>
                    <a:pt x="507" y="176"/>
                  </a:lnTo>
                  <a:lnTo>
                    <a:pt x="511" y="178"/>
                  </a:lnTo>
                  <a:lnTo>
                    <a:pt x="517" y="184"/>
                  </a:lnTo>
                  <a:lnTo>
                    <a:pt x="521" y="190"/>
                  </a:lnTo>
                  <a:lnTo>
                    <a:pt x="523" y="198"/>
                  </a:lnTo>
                  <a:lnTo>
                    <a:pt x="545" y="224"/>
                  </a:lnTo>
                  <a:lnTo>
                    <a:pt x="549" y="230"/>
                  </a:lnTo>
                  <a:lnTo>
                    <a:pt x="549" y="256"/>
                  </a:lnTo>
                  <a:lnTo>
                    <a:pt x="555" y="262"/>
                  </a:lnTo>
                  <a:lnTo>
                    <a:pt x="567" y="264"/>
                  </a:lnTo>
                  <a:lnTo>
                    <a:pt x="583" y="278"/>
                  </a:lnTo>
                  <a:lnTo>
                    <a:pt x="587" y="288"/>
                  </a:lnTo>
                  <a:lnTo>
                    <a:pt x="607" y="298"/>
                  </a:lnTo>
                  <a:lnTo>
                    <a:pt x="625" y="306"/>
                  </a:lnTo>
                  <a:lnTo>
                    <a:pt x="665" y="316"/>
                  </a:lnTo>
                  <a:lnTo>
                    <a:pt x="675" y="322"/>
                  </a:lnTo>
                  <a:lnTo>
                    <a:pt x="677" y="330"/>
                  </a:lnTo>
                  <a:lnTo>
                    <a:pt x="685" y="338"/>
                  </a:lnTo>
                  <a:lnTo>
                    <a:pt x="699" y="356"/>
                  </a:lnTo>
                  <a:lnTo>
                    <a:pt x="709" y="410"/>
                  </a:lnTo>
                  <a:lnTo>
                    <a:pt x="711" y="416"/>
                  </a:lnTo>
                  <a:lnTo>
                    <a:pt x="721" y="422"/>
                  </a:lnTo>
                  <a:lnTo>
                    <a:pt x="723" y="430"/>
                  </a:lnTo>
                  <a:lnTo>
                    <a:pt x="723" y="432"/>
                  </a:lnTo>
                  <a:lnTo>
                    <a:pt x="723" y="436"/>
                  </a:lnTo>
                  <a:lnTo>
                    <a:pt x="733" y="446"/>
                  </a:lnTo>
                  <a:lnTo>
                    <a:pt x="743" y="452"/>
                  </a:lnTo>
                  <a:lnTo>
                    <a:pt x="597" y="602"/>
                  </a:lnTo>
                  <a:lnTo>
                    <a:pt x="310" y="360"/>
                  </a:lnTo>
                  <a:lnTo>
                    <a:pt x="304" y="358"/>
                  </a:lnTo>
                  <a:lnTo>
                    <a:pt x="296" y="360"/>
                  </a:lnTo>
                  <a:lnTo>
                    <a:pt x="288" y="364"/>
                  </a:lnTo>
                  <a:lnTo>
                    <a:pt x="280" y="364"/>
                  </a:lnTo>
                  <a:lnTo>
                    <a:pt x="278" y="364"/>
                  </a:lnTo>
                  <a:lnTo>
                    <a:pt x="268" y="366"/>
                  </a:lnTo>
                  <a:lnTo>
                    <a:pt x="250" y="360"/>
                  </a:lnTo>
                  <a:lnTo>
                    <a:pt x="246" y="354"/>
                  </a:lnTo>
                  <a:lnTo>
                    <a:pt x="242" y="348"/>
                  </a:lnTo>
                  <a:lnTo>
                    <a:pt x="242" y="342"/>
                  </a:lnTo>
                  <a:lnTo>
                    <a:pt x="240" y="338"/>
                  </a:lnTo>
                  <a:lnTo>
                    <a:pt x="238" y="336"/>
                  </a:lnTo>
                  <a:lnTo>
                    <a:pt x="230" y="332"/>
                  </a:lnTo>
                  <a:lnTo>
                    <a:pt x="220" y="330"/>
                  </a:lnTo>
                  <a:lnTo>
                    <a:pt x="200" y="334"/>
                  </a:lnTo>
                  <a:lnTo>
                    <a:pt x="190" y="330"/>
                  </a:lnTo>
                  <a:lnTo>
                    <a:pt x="184" y="324"/>
                  </a:lnTo>
                  <a:lnTo>
                    <a:pt x="178" y="322"/>
                  </a:lnTo>
                  <a:lnTo>
                    <a:pt x="168" y="322"/>
                  </a:lnTo>
                  <a:lnTo>
                    <a:pt x="162" y="324"/>
                  </a:lnTo>
                  <a:lnTo>
                    <a:pt x="156" y="318"/>
                  </a:lnTo>
                  <a:lnTo>
                    <a:pt x="154" y="316"/>
                  </a:lnTo>
                  <a:lnTo>
                    <a:pt x="148" y="318"/>
                  </a:lnTo>
                  <a:lnTo>
                    <a:pt x="144" y="318"/>
                  </a:lnTo>
                  <a:lnTo>
                    <a:pt x="142" y="316"/>
                  </a:lnTo>
                  <a:lnTo>
                    <a:pt x="140" y="312"/>
                  </a:lnTo>
                  <a:lnTo>
                    <a:pt x="136" y="308"/>
                  </a:lnTo>
                  <a:lnTo>
                    <a:pt x="130" y="300"/>
                  </a:lnTo>
                  <a:lnTo>
                    <a:pt x="126" y="294"/>
                  </a:lnTo>
                  <a:lnTo>
                    <a:pt x="124" y="294"/>
                  </a:lnTo>
                  <a:lnTo>
                    <a:pt x="118" y="294"/>
                  </a:lnTo>
                  <a:lnTo>
                    <a:pt x="112" y="290"/>
                  </a:lnTo>
                  <a:lnTo>
                    <a:pt x="110" y="286"/>
                  </a:lnTo>
                  <a:lnTo>
                    <a:pt x="106" y="284"/>
                  </a:lnTo>
                  <a:lnTo>
                    <a:pt x="98" y="284"/>
                  </a:lnTo>
                  <a:lnTo>
                    <a:pt x="92" y="282"/>
                  </a:lnTo>
                  <a:lnTo>
                    <a:pt x="88" y="276"/>
                  </a:lnTo>
                  <a:lnTo>
                    <a:pt x="88" y="272"/>
                  </a:lnTo>
                  <a:lnTo>
                    <a:pt x="86" y="268"/>
                  </a:lnTo>
                  <a:lnTo>
                    <a:pt x="80" y="266"/>
                  </a:lnTo>
                  <a:lnTo>
                    <a:pt x="78" y="262"/>
                  </a:lnTo>
                  <a:lnTo>
                    <a:pt x="76" y="258"/>
                  </a:lnTo>
                  <a:lnTo>
                    <a:pt x="78" y="248"/>
                  </a:lnTo>
                  <a:lnTo>
                    <a:pt x="78" y="246"/>
                  </a:lnTo>
                  <a:lnTo>
                    <a:pt x="76" y="244"/>
                  </a:lnTo>
                  <a:lnTo>
                    <a:pt x="72" y="232"/>
                  </a:lnTo>
                  <a:lnTo>
                    <a:pt x="70" y="228"/>
                  </a:lnTo>
                  <a:lnTo>
                    <a:pt x="64" y="228"/>
                  </a:lnTo>
                  <a:lnTo>
                    <a:pt x="60" y="218"/>
                  </a:lnTo>
                  <a:lnTo>
                    <a:pt x="54" y="216"/>
                  </a:lnTo>
                  <a:lnTo>
                    <a:pt x="46" y="212"/>
                  </a:lnTo>
                  <a:lnTo>
                    <a:pt x="44" y="206"/>
                  </a:lnTo>
                  <a:lnTo>
                    <a:pt x="40" y="204"/>
                  </a:lnTo>
                  <a:lnTo>
                    <a:pt x="40" y="202"/>
                  </a:lnTo>
                  <a:lnTo>
                    <a:pt x="36" y="202"/>
                  </a:lnTo>
                  <a:lnTo>
                    <a:pt x="36" y="196"/>
                  </a:lnTo>
                  <a:lnTo>
                    <a:pt x="42" y="188"/>
                  </a:lnTo>
                  <a:lnTo>
                    <a:pt x="42" y="176"/>
                  </a:lnTo>
                  <a:lnTo>
                    <a:pt x="36" y="170"/>
                  </a:lnTo>
                  <a:lnTo>
                    <a:pt x="34" y="164"/>
                  </a:lnTo>
                  <a:lnTo>
                    <a:pt x="30" y="164"/>
                  </a:lnTo>
                  <a:lnTo>
                    <a:pt x="24" y="166"/>
                  </a:lnTo>
                  <a:lnTo>
                    <a:pt x="2" y="170"/>
                  </a:lnTo>
                  <a:lnTo>
                    <a:pt x="0" y="168"/>
                  </a:lnTo>
                  <a:lnTo>
                    <a:pt x="2" y="166"/>
                  </a:lnTo>
                  <a:lnTo>
                    <a:pt x="16" y="158"/>
                  </a:lnTo>
                  <a:lnTo>
                    <a:pt x="36" y="150"/>
                  </a:lnTo>
                  <a:lnTo>
                    <a:pt x="24" y="140"/>
                  </a:lnTo>
                  <a:lnTo>
                    <a:pt x="84" y="94"/>
                  </a:lnTo>
                  <a:lnTo>
                    <a:pt x="94" y="86"/>
                  </a:lnTo>
                  <a:lnTo>
                    <a:pt x="104" y="78"/>
                  </a:lnTo>
                  <a:lnTo>
                    <a:pt x="118" y="70"/>
                  </a:lnTo>
                  <a:lnTo>
                    <a:pt x="126" y="66"/>
                  </a:lnTo>
                  <a:lnTo>
                    <a:pt x="140" y="64"/>
                  </a:lnTo>
                  <a:lnTo>
                    <a:pt x="156" y="62"/>
                  </a:lnTo>
                  <a:lnTo>
                    <a:pt x="190" y="68"/>
                  </a:lnTo>
                  <a:lnTo>
                    <a:pt x="208" y="66"/>
                  </a:lnTo>
                  <a:lnTo>
                    <a:pt x="252" y="56"/>
                  </a:lnTo>
                  <a:lnTo>
                    <a:pt x="284" y="44"/>
                  </a:lnTo>
                  <a:lnTo>
                    <a:pt x="296" y="38"/>
                  </a:lnTo>
                  <a:lnTo>
                    <a:pt x="314" y="22"/>
                  </a:lnTo>
                  <a:lnTo>
                    <a:pt x="316" y="18"/>
                  </a:lnTo>
                  <a:lnTo>
                    <a:pt x="318" y="18"/>
                  </a:lnTo>
                  <a:lnTo>
                    <a:pt x="320" y="16"/>
                  </a:lnTo>
                  <a:lnTo>
                    <a:pt x="322" y="16"/>
                  </a:lnTo>
                  <a:lnTo>
                    <a:pt x="324" y="14"/>
                  </a:lnTo>
                  <a:lnTo>
                    <a:pt x="328" y="12"/>
                  </a:lnTo>
                  <a:lnTo>
                    <a:pt x="334" y="12"/>
                  </a:lnTo>
                  <a:lnTo>
                    <a:pt x="338" y="10"/>
                  </a:lnTo>
                  <a:lnTo>
                    <a:pt x="358" y="12"/>
                  </a:lnTo>
                  <a:lnTo>
                    <a:pt x="368" y="12"/>
                  </a:lnTo>
                  <a:lnTo>
                    <a:pt x="379" y="10"/>
                  </a:lnTo>
                  <a:lnTo>
                    <a:pt x="383" y="6"/>
                  </a:lnTo>
                  <a:lnTo>
                    <a:pt x="389" y="0"/>
                  </a:lnTo>
                  <a:lnTo>
                    <a:pt x="389" y="0"/>
                  </a:lnTo>
                  <a:lnTo>
                    <a:pt x="389" y="0"/>
                  </a:lnTo>
                  <a:close/>
                </a:path>
              </a:pathLst>
            </a:custGeom>
            <a:solidFill>
              <a:schemeClr val="accent2"/>
            </a:solidFill>
            <a:ln w="6350" cmpd="sng">
              <a:solidFill>
                <a:schemeClr val="accent2"/>
              </a:solidFill>
              <a:round/>
              <a:headEnd/>
              <a:tailEnd/>
            </a:ln>
          </p:spPr>
          <p:txBody>
            <a:bodyPr/>
            <a:lstStyle/>
            <a:p>
              <a:endParaRPr lang="en-GB"/>
            </a:p>
          </p:txBody>
        </p:sp>
        <p:sp>
          <p:nvSpPr>
            <p:cNvPr id="34" name="vMap : New Jersey - Essex (34-013)"/>
            <p:cNvSpPr>
              <a:spLocks/>
            </p:cNvSpPr>
            <p:nvPr/>
          </p:nvSpPr>
          <p:spPr bwMode="auto">
            <a:xfrm>
              <a:off x="5780311" y="1466850"/>
              <a:ext cx="550863" cy="587375"/>
            </a:xfrm>
            <a:custGeom>
              <a:avLst/>
              <a:gdLst>
                <a:gd name="T0" fmla="*/ 147 w 347"/>
                <a:gd name="T1" fmla="*/ 24 h 370"/>
                <a:gd name="T2" fmla="*/ 147 w 347"/>
                <a:gd name="T3" fmla="*/ 32 h 370"/>
                <a:gd name="T4" fmla="*/ 151 w 347"/>
                <a:gd name="T5" fmla="*/ 42 h 370"/>
                <a:gd name="T6" fmla="*/ 173 w 347"/>
                <a:gd name="T7" fmla="*/ 28 h 370"/>
                <a:gd name="T8" fmla="*/ 191 w 347"/>
                <a:gd name="T9" fmla="*/ 52 h 370"/>
                <a:gd name="T10" fmla="*/ 317 w 347"/>
                <a:gd name="T11" fmla="*/ 168 h 370"/>
                <a:gd name="T12" fmla="*/ 301 w 347"/>
                <a:gd name="T13" fmla="*/ 212 h 370"/>
                <a:gd name="T14" fmla="*/ 297 w 347"/>
                <a:gd name="T15" fmla="*/ 216 h 370"/>
                <a:gd name="T16" fmla="*/ 287 w 347"/>
                <a:gd name="T17" fmla="*/ 234 h 370"/>
                <a:gd name="T18" fmla="*/ 281 w 347"/>
                <a:gd name="T19" fmla="*/ 254 h 370"/>
                <a:gd name="T20" fmla="*/ 283 w 347"/>
                <a:gd name="T21" fmla="*/ 272 h 370"/>
                <a:gd name="T22" fmla="*/ 287 w 347"/>
                <a:gd name="T23" fmla="*/ 280 h 370"/>
                <a:gd name="T24" fmla="*/ 305 w 347"/>
                <a:gd name="T25" fmla="*/ 280 h 370"/>
                <a:gd name="T26" fmla="*/ 309 w 347"/>
                <a:gd name="T27" fmla="*/ 276 h 370"/>
                <a:gd name="T28" fmla="*/ 319 w 347"/>
                <a:gd name="T29" fmla="*/ 268 h 370"/>
                <a:gd name="T30" fmla="*/ 339 w 347"/>
                <a:gd name="T31" fmla="*/ 268 h 370"/>
                <a:gd name="T32" fmla="*/ 345 w 347"/>
                <a:gd name="T33" fmla="*/ 272 h 370"/>
                <a:gd name="T34" fmla="*/ 341 w 347"/>
                <a:gd name="T35" fmla="*/ 298 h 370"/>
                <a:gd name="T36" fmla="*/ 341 w 347"/>
                <a:gd name="T37" fmla="*/ 330 h 370"/>
                <a:gd name="T38" fmla="*/ 325 w 347"/>
                <a:gd name="T39" fmla="*/ 358 h 370"/>
                <a:gd name="T40" fmla="*/ 291 w 347"/>
                <a:gd name="T41" fmla="*/ 356 h 370"/>
                <a:gd name="T42" fmla="*/ 225 w 347"/>
                <a:gd name="T43" fmla="*/ 354 h 370"/>
                <a:gd name="T44" fmla="*/ 195 w 347"/>
                <a:gd name="T45" fmla="*/ 324 h 370"/>
                <a:gd name="T46" fmla="*/ 113 w 347"/>
                <a:gd name="T47" fmla="*/ 302 h 370"/>
                <a:gd name="T48" fmla="*/ 70 w 347"/>
                <a:gd name="T49" fmla="*/ 306 h 370"/>
                <a:gd name="T50" fmla="*/ 34 w 347"/>
                <a:gd name="T51" fmla="*/ 288 h 370"/>
                <a:gd name="T52" fmla="*/ 10 w 347"/>
                <a:gd name="T53" fmla="*/ 266 h 370"/>
                <a:gd name="T54" fmla="*/ 22 w 347"/>
                <a:gd name="T55" fmla="*/ 250 h 370"/>
                <a:gd name="T56" fmla="*/ 14 w 347"/>
                <a:gd name="T57" fmla="*/ 244 h 370"/>
                <a:gd name="T58" fmla="*/ 0 w 347"/>
                <a:gd name="T59" fmla="*/ 240 h 370"/>
                <a:gd name="T60" fmla="*/ 4 w 347"/>
                <a:gd name="T61" fmla="*/ 218 h 370"/>
                <a:gd name="T62" fmla="*/ 10 w 347"/>
                <a:gd name="T63" fmla="*/ 182 h 370"/>
                <a:gd name="T64" fmla="*/ 32 w 347"/>
                <a:gd name="T65" fmla="*/ 158 h 370"/>
                <a:gd name="T66" fmla="*/ 50 w 347"/>
                <a:gd name="T67" fmla="*/ 152 h 370"/>
                <a:gd name="T68" fmla="*/ 54 w 347"/>
                <a:gd name="T69" fmla="*/ 134 h 370"/>
                <a:gd name="T70" fmla="*/ 62 w 347"/>
                <a:gd name="T71" fmla="*/ 106 h 370"/>
                <a:gd name="T72" fmla="*/ 68 w 347"/>
                <a:gd name="T73" fmla="*/ 72 h 370"/>
                <a:gd name="T74" fmla="*/ 52 w 347"/>
                <a:gd name="T75" fmla="*/ 64 h 370"/>
                <a:gd name="T76" fmla="*/ 46 w 347"/>
                <a:gd name="T77" fmla="*/ 44 h 370"/>
                <a:gd name="T78" fmla="*/ 54 w 347"/>
                <a:gd name="T79" fmla="*/ 6 h 370"/>
                <a:gd name="T80" fmla="*/ 72 w 347"/>
                <a:gd name="T81" fmla="*/ 2 h 370"/>
                <a:gd name="T82" fmla="*/ 84 w 347"/>
                <a:gd name="T83" fmla="*/ 8 h 370"/>
                <a:gd name="T84" fmla="*/ 99 w 347"/>
                <a:gd name="T85" fmla="*/ 4 h 370"/>
                <a:gd name="T86" fmla="*/ 107 w 347"/>
                <a:gd name="T87" fmla="*/ 6 h 370"/>
                <a:gd name="T88" fmla="*/ 111 w 347"/>
                <a:gd name="T89" fmla="*/ 12 h 370"/>
                <a:gd name="T90" fmla="*/ 119 w 347"/>
                <a:gd name="T91" fmla="*/ 16 h 370"/>
                <a:gd name="T92" fmla="*/ 137 w 347"/>
                <a:gd name="T93" fmla="*/ 20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47" h="370">
                  <a:moveTo>
                    <a:pt x="137" y="20"/>
                  </a:moveTo>
                  <a:lnTo>
                    <a:pt x="145" y="22"/>
                  </a:lnTo>
                  <a:lnTo>
                    <a:pt x="147" y="24"/>
                  </a:lnTo>
                  <a:lnTo>
                    <a:pt x="147" y="24"/>
                  </a:lnTo>
                  <a:lnTo>
                    <a:pt x="147" y="26"/>
                  </a:lnTo>
                  <a:lnTo>
                    <a:pt x="147" y="32"/>
                  </a:lnTo>
                  <a:lnTo>
                    <a:pt x="147" y="34"/>
                  </a:lnTo>
                  <a:lnTo>
                    <a:pt x="149" y="36"/>
                  </a:lnTo>
                  <a:lnTo>
                    <a:pt x="151" y="42"/>
                  </a:lnTo>
                  <a:lnTo>
                    <a:pt x="157" y="46"/>
                  </a:lnTo>
                  <a:lnTo>
                    <a:pt x="171" y="38"/>
                  </a:lnTo>
                  <a:lnTo>
                    <a:pt x="173" y="28"/>
                  </a:lnTo>
                  <a:lnTo>
                    <a:pt x="179" y="26"/>
                  </a:lnTo>
                  <a:lnTo>
                    <a:pt x="183" y="34"/>
                  </a:lnTo>
                  <a:lnTo>
                    <a:pt x="191" y="52"/>
                  </a:lnTo>
                  <a:lnTo>
                    <a:pt x="325" y="144"/>
                  </a:lnTo>
                  <a:lnTo>
                    <a:pt x="317" y="160"/>
                  </a:lnTo>
                  <a:lnTo>
                    <a:pt x="317" y="168"/>
                  </a:lnTo>
                  <a:lnTo>
                    <a:pt x="317" y="176"/>
                  </a:lnTo>
                  <a:lnTo>
                    <a:pt x="309" y="188"/>
                  </a:lnTo>
                  <a:lnTo>
                    <a:pt x="301" y="212"/>
                  </a:lnTo>
                  <a:lnTo>
                    <a:pt x="299" y="214"/>
                  </a:lnTo>
                  <a:lnTo>
                    <a:pt x="297" y="216"/>
                  </a:lnTo>
                  <a:lnTo>
                    <a:pt x="297" y="216"/>
                  </a:lnTo>
                  <a:lnTo>
                    <a:pt x="293" y="222"/>
                  </a:lnTo>
                  <a:lnTo>
                    <a:pt x="291" y="228"/>
                  </a:lnTo>
                  <a:lnTo>
                    <a:pt x="287" y="234"/>
                  </a:lnTo>
                  <a:lnTo>
                    <a:pt x="287" y="234"/>
                  </a:lnTo>
                  <a:lnTo>
                    <a:pt x="283" y="246"/>
                  </a:lnTo>
                  <a:lnTo>
                    <a:pt x="281" y="254"/>
                  </a:lnTo>
                  <a:lnTo>
                    <a:pt x="279" y="258"/>
                  </a:lnTo>
                  <a:lnTo>
                    <a:pt x="279" y="262"/>
                  </a:lnTo>
                  <a:lnTo>
                    <a:pt x="283" y="272"/>
                  </a:lnTo>
                  <a:lnTo>
                    <a:pt x="285" y="276"/>
                  </a:lnTo>
                  <a:lnTo>
                    <a:pt x="287" y="278"/>
                  </a:lnTo>
                  <a:lnTo>
                    <a:pt x="287" y="280"/>
                  </a:lnTo>
                  <a:lnTo>
                    <a:pt x="291" y="280"/>
                  </a:lnTo>
                  <a:lnTo>
                    <a:pt x="297" y="280"/>
                  </a:lnTo>
                  <a:lnTo>
                    <a:pt x="305" y="280"/>
                  </a:lnTo>
                  <a:lnTo>
                    <a:pt x="305" y="280"/>
                  </a:lnTo>
                  <a:lnTo>
                    <a:pt x="309" y="278"/>
                  </a:lnTo>
                  <a:lnTo>
                    <a:pt x="309" y="276"/>
                  </a:lnTo>
                  <a:lnTo>
                    <a:pt x="313" y="272"/>
                  </a:lnTo>
                  <a:lnTo>
                    <a:pt x="313" y="270"/>
                  </a:lnTo>
                  <a:lnTo>
                    <a:pt x="319" y="268"/>
                  </a:lnTo>
                  <a:lnTo>
                    <a:pt x="323" y="268"/>
                  </a:lnTo>
                  <a:lnTo>
                    <a:pt x="335" y="268"/>
                  </a:lnTo>
                  <a:lnTo>
                    <a:pt x="339" y="268"/>
                  </a:lnTo>
                  <a:lnTo>
                    <a:pt x="341" y="268"/>
                  </a:lnTo>
                  <a:lnTo>
                    <a:pt x="343" y="270"/>
                  </a:lnTo>
                  <a:lnTo>
                    <a:pt x="345" y="272"/>
                  </a:lnTo>
                  <a:lnTo>
                    <a:pt x="345" y="274"/>
                  </a:lnTo>
                  <a:lnTo>
                    <a:pt x="345" y="278"/>
                  </a:lnTo>
                  <a:lnTo>
                    <a:pt x="341" y="298"/>
                  </a:lnTo>
                  <a:lnTo>
                    <a:pt x="339" y="314"/>
                  </a:lnTo>
                  <a:lnTo>
                    <a:pt x="347" y="326"/>
                  </a:lnTo>
                  <a:lnTo>
                    <a:pt x="341" y="330"/>
                  </a:lnTo>
                  <a:lnTo>
                    <a:pt x="335" y="336"/>
                  </a:lnTo>
                  <a:lnTo>
                    <a:pt x="329" y="348"/>
                  </a:lnTo>
                  <a:lnTo>
                    <a:pt x="325" y="358"/>
                  </a:lnTo>
                  <a:lnTo>
                    <a:pt x="315" y="364"/>
                  </a:lnTo>
                  <a:lnTo>
                    <a:pt x="307" y="370"/>
                  </a:lnTo>
                  <a:lnTo>
                    <a:pt x="291" y="356"/>
                  </a:lnTo>
                  <a:lnTo>
                    <a:pt x="273" y="358"/>
                  </a:lnTo>
                  <a:lnTo>
                    <a:pt x="231" y="356"/>
                  </a:lnTo>
                  <a:lnTo>
                    <a:pt x="225" y="354"/>
                  </a:lnTo>
                  <a:lnTo>
                    <a:pt x="219" y="342"/>
                  </a:lnTo>
                  <a:lnTo>
                    <a:pt x="211" y="330"/>
                  </a:lnTo>
                  <a:lnTo>
                    <a:pt x="195" y="324"/>
                  </a:lnTo>
                  <a:lnTo>
                    <a:pt x="167" y="318"/>
                  </a:lnTo>
                  <a:lnTo>
                    <a:pt x="121" y="302"/>
                  </a:lnTo>
                  <a:lnTo>
                    <a:pt x="113" y="302"/>
                  </a:lnTo>
                  <a:lnTo>
                    <a:pt x="103" y="310"/>
                  </a:lnTo>
                  <a:lnTo>
                    <a:pt x="93" y="314"/>
                  </a:lnTo>
                  <a:lnTo>
                    <a:pt x="70" y="306"/>
                  </a:lnTo>
                  <a:lnTo>
                    <a:pt x="62" y="306"/>
                  </a:lnTo>
                  <a:lnTo>
                    <a:pt x="56" y="304"/>
                  </a:lnTo>
                  <a:lnTo>
                    <a:pt x="34" y="288"/>
                  </a:lnTo>
                  <a:lnTo>
                    <a:pt x="20" y="280"/>
                  </a:lnTo>
                  <a:lnTo>
                    <a:pt x="4" y="274"/>
                  </a:lnTo>
                  <a:lnTo>
                    <a:pt x="10" y="266"/>
                  </a:lnTo>
                  <a:lnTo>
                    <a:pt x="12" y="254"/>
                  </a:lnTo>
                  <a:lnTo>
                    <a:pt x="18" y="252"/>
                  </a:lnTo>
                  <a:lnTo>
                    <a:pt x="22" y="250"/>
                  </a:lnTo>
                  <a:lnTo>
                    <a:pt x="22" y="246"/>
                  </a:lnTo>
                  <a:lnTo>
                    <a:pt x="18" y="246"/>
                  </a:lnTo>
                  <a:lnTo>
                    <a:pt x="14" y="244"/>
                  </a:lnTo>
                  <a:lnTo>
                    <a:pt x="8" y="240"/>
                  </a:lnTo>
                  <a:lnTo>
                    <a:pt x="4" y="240"/>
                  </a:lnTo>
                  <a:lnTo>
                    <a:pt x="0" y="240"/>
                  </a:lnTo>
                  <a:lnTo>
                    <a:pt x="6" y="230"/>
                  </a:lnTo>
                  <a:lnTo>
                    <a:pt x="6" y="226"/>
                  </a:lnTo>
                  <a:lnTo>
                    <a:pt x="4" y="218"/>
                  </a:lnTo>
                  <a:lnTo>
                    <a:pt x="4" y="214"/>
                  </a:lnTo>
                  <a:lnTo>
                    <a:pt x="10" y="206"/>
                  </a:lnTo>
                  <a:lnTo>
                    <a:pt x="10" y="182"/>
                  </a:lnTo>
                  <a:lnTo>
                    <a:pt x="22" y="170"/>
                  </a:lnTo>
                  <a:lnTo>
                    <a:pt x="32" y="168"/>
                  </a:lnTo>
                  <a:lnTo>
                    <a:pt x="32" y="158"/>
                  </a:lnTo>
                  <a:lnTo>
                    <a:pt x="36" y="154"/>
                  </a:lnTo>
                  <a:lnTo>
                    <a:pt x="46" y="156"/>
                  </a:lnTo>
                  <a:lnTo>
                    <a:pt x="50" y="152"/>
                  </a:lnTo>
                  <a:lnTo>
                    <a:pt x="54" y="148"/>
                  </a:lnTo>
                  <a:lnTo>
                    <a:pt x="54" y="140"/>
                  </a:lnTo>
                  <a:lnTo>
                    <a:pt x="54" y="134"/>
                  </a:lnTo>
                  <a:lnTo>
                    <a:pt x="60" y="126"/>
                  </a:lnTo>
                  <a:lnTo>
                    <a:pt x="60" y="112"/>
                  </a:lnTo>
                  <a:lnTo>
                    <a:pt x="62" y="106"/>
                  </a:lnTo>
                  <a:lnTo>
                    <a:pt x="58" y="100"/>
                  </a:lnTo>
                  <a:lnTo>
                    <a:pt x="64" y="92"/>
                  </a:lnTo>
                  <a:lnTo>
                    <a:pt x="68" y="72"/>
                  </a:lnTo>
                  <a:lnTo>
                    <a:pt x="68" y="72"/>
                  </a:lnTo>
                  <a:lnTo>
                    <a:pt x="60" y="66"/>
                  </a:lnTo>
                  <a:lnTo>
                    <a:pt x="52" y="64"/>
                  </a:lnTo>
                  <a:lnTo>
                    <a:pt x="50" y="60"/>
                  </a:lnTo>
                  <a:lnTo>
                    <a:pt x="52" y="54"/>
                  </a:lnTo>
                  <a:lnTo>
                    <a:pt x="46" y="44"/>
                  </a:lnTo>
                  <a:lnTo>
                    <a:pt x="52" y="22"/>
                  </a:lnTo>
                  <a:lnTo>
                    <a:pt x="50" y="12"/>
                  </a:lnTo>
                  <a:lnTo>
                    <a:pt x="54" y="6"/>
                  </a:lnTo>
                  <a:lnTo>
                    <a:pt x="58" y="2"/>
                  </a:lnTo>
                  <a:lnTo>
                    <a:pt x="68" y="0"/>
                  </a:lnTo>
                  <a:lnTo>
                    <a:pt x="72" y="2"/>
                  </a:lnTo>
                  <a:lnTo>
                    <a:pt x="76" y="6"/>
                  </a:lnTo>
                  <a:lnTo>
                    <a:pt x="78" y="8"/>
                  </a:lnTo>
                  <a:lnTo>
                    <a:pt x="84" y="8"/>
                  </a:lnTo>
                  <a:lnTo>
                    <a:pt x="88" y="4"/>
                  </a:lnTo>
                  <a:lnTo>
                    <a:pt x="93" y="4"/>
                  </a:lnTo>
                  <a:lnTo>
                    <a:pt x="99" y="4"/>
                  </a:lnTo>
                  <a:lnTo>
                    <a:pt x="101" y="4"/>
                  </a:lnTo>
                  <a:lnTo>
                    <a:pt x="107" y="6"/>
                  </a:lnTo>
                  <a:lnTo>
                    <a:pt x="107" y="6"/>
                  </a:lnTo>
                  <a:lnTo>
                    <a:pt x="109" y="8"/>
                  </a:lnTo>
                  <a:lnTo>
                    <a:pt x="111" y="10"/>
                  </a:lnTo>
                  <a:lnTo>
                    <a:pt x="111" y="12"/>
                  </a:lnTo>
                  <a:lnTo>
                    <a:pt x="117" y="14"/>
                  </a:lnTo>
                  <a:lnTo>
                    <a:pt x="119" y="14"/>
                  </a:lnTo>
                  <a:lnTo>
                    <a:pt x="119" y="16"/>
                  </a:lnTo>
                  <a:lnTo>
                    <a:pt x="121" y="20"/>
                  </a:lnTo>
                  <a:lnTo>
                    <a:pt x="125" y="22"/>
                  </a:lnTo>
                  <a:lnTo>
                    <a:pt x="137" y="20"/>
                  </a:lnTo>
                  <a:lnTo>
                    <a:pt x="137" y="20"/>
                  </a:lnTo>
                  <a:lnTo>
                    <a:pt x="137" y="20"/>
                  </a:lnTo>
                  <a:close/>
                </a:path>
              </a:pathLst>
            </a:custGeom>
            <a:solidFill>
              <a:schemeClr val="accent2"/>
            </a:solidFill>
            <a:ln w="6350" cmpd="sng">
              <a:solidFill>
                <a:schemeClr val="accent2"/>
              </a:solidFill>
              <a:round/>
              <a:headEnd/>
              <a:tailEnd/>
            </a:ln>
          </p:spPr>
          <p:txBody>
            <a:bodyPr/>
            <a:lstStyle/>
            <a:p>
              <a:endParaRPr lang="en-GB"/>
            </a:p>
          </p:txBody>
        </p:sp>
        <p:sp>
          <p:nvSpPr>
            <p:cNvPr id="35" name="vMap : New Jersey - Cumberland (34-011)"/>
            <p:cNvSpPr>
              <a:spLocks/>
            </p:cNvSpPr>
            <p:nvPr/>
          </p:nvSpPr>
          <p:spPr bwMode="auto">
            <a:xfrm>
              <a:off x="3556223" y="4887913"/>
              <a:ext cx="1204913" cy="1019175"/>
            </a:xfrm>
            <a:custGeom>
              <a:avLst/>
              <a:gdLst>
                <a:gd name="T0" fmla="*/ 755 w 759"/>
                <a:gd name="T1" fmla="*/ 246 h 642"/>
                <a:gd name="T2" fmla="*/ 751 w 759"/>
                <a:gd name="T3" fmla="*/ 272 h 642"/>
                <a:gd name="T4" fmla="*/ 759 w 759"/>
                <a:gd name="T5" fmla="*/ 300 h 642"/>
                <a:gd name="T6" fmla="*/ 747 w 759"/>
                <a:gd name="T7" fmla="*/ 352 h 642"/>
                <a:gd name="T8" fmla="*/ 737 w 759"/>
                <a:gd name="T9" fmla="*/ 408 h 642"/>
                <a:gd name="T10" fmla="*/ 703 w 759"/>
                <a:gd name="T11" fmla="*/ 534 h 642"/>
                <a:gd name="T12" fmla="*/ 669 w 759"/>
                <a:gd name="T13" fmla="*/ 552 h 642"/>
                <a:gd name="T14" fmla="*/ 661 w 759"/>
                <a:gd name="T15" fmla="*/ 574 h 642"/>
                <a:gd name="T16" fmla="*/ 661 w 759"/>
                <a:gd name="T17" fmla="*/ 596 h 642"/>
                <a:gd name="T18" fmla="*/ 669 w 759"/>
                <a:gd name="T19" fmla="*/ 602 h 642"/>
                <a:gd name="T20" fmla="*/ 677 w 759"/>
                <a:gd name="T21" fmla="*/ 614 h 642"/>
                <a:gd name="T22" fmla="*/ 679 w 759"/>
                <a:gd name="T23" fmla="*/ 642 h 642"/>
                <a:gd name="T24" fmla="*/ 609 w 759"/>
                <a:gd name="T25" fmla="*/ 618 h 642"/>
                <a:gd name="T26" fmla="*/ 535 w 759"/>
                <a:gd name="T27" fmla="*/ 618 h 642"/>
                <a:gd name="T28" fmla="*/ 527 w 759"/>
                <a:gd name="T29" fmla="*/ 604 h 642"/>
                <a:gd name="T30" fmla="*/ 515 w 759"/>
                <a:gd name="T31" fmla="*/ 578 h 642"/>
                <a:gd name="T32" fmla="*/ 493 w 759"/>
                <a:gd name="T33" fmla="*/ 586 h 642"/>
                <a:gd name="T34" fmla="*/ 419 w 759"/>
                <a:gd name="T35" fmla="*/ 594 h 642"/>
                <a:gd name="T36" fmla="*/ 399 w 759"/>
                <a:gd name="T37" fmla="*/ 620 h 642"/>
                <a:gd name="T38" fmla="*/ 369 w 759"/>
                <a:gd name="T39" fmla="*/ 632 h 642"/>
                <a:gd name="T40" fmla="*/ 330 w 759"/>
                <a:gd name="T41" fmla="*/ 600 h 642"/>
                <a:gd name="T42" fmla="*/ 342 w 759"/>
                <a:gd name="T43" fmla="*/ 588 h 642"/>
                <a:gd name="T44" fmla="*/ 332 w 759"/>
                <a:gd name="T45" fmla="*/ 570 h 642"/>
                <a:gd name="T46" fmla="*/ 328 w 759"/>
                <a:gd name="T47" fmla="*/ 530 h 642"/>
                <a:gd name="T48" fmla="*/ 302 w 759"/>
                <a:gd name="T49" fmla="*/ 532 h 642"/>
                <a:gd name="T50" fmla="*/ 290 w 759"/>
                <a:gd name="T51" fmla="*/ 508 h 642"/>
                <a:gd name="T52" fmla="*/ 236 w 759"/>
                <a:gd name="T53" fmla="*/ 472 h 642"/>
                <a:gd name="T54" fmla="*/ 228 w 759"/>
                <a:gd name="T55" fmla="*/ 454 h 642"/>
                <a:gd name="T56" fmla="*/ 190 w 759"/>
                <a:gd name="T57" fmla="*/ 440 h 642"/>
                <a:gd name="T58" fmla="*/ 168 w 759"/>
                <a:gd name="T59" fmla="*/ 456 h 642"/>
                <a:gd name="T60" fmla="*/ 134 w 759"/>
                <a:gd name="T61" fmla="*/ 428 h 642"/>
                <a:gd name="T62" fmla="*/ 124 w 759"/>
                <a:gd name="T63" fmla="*/ 398 h 642"/>
                <a:gd name="T64" fmla="*/ 116 w 759"/>
                <a:gd name="T65" fmla="*/ 368 h 642"/>
                <a:gd name="T66" fmla="*/ 86 w 759"/>
                <a:gd name="T67" fmla="*/ 364 h 642"/>
                <a:gd name="T68" fmla="*/ 70 w 759"/>
                <a:gd name="T69" fmla="*/ 372 h 642"/>
                <a:gd name="T70" fmla="*/ 34 w 759"/>
                <a:gd name="T71" fmla="*/ 342 h 642"/>
                <a:gd name="T72" fmla="*/ 20 w 759"/>
                <a:gd name="T73" fmla="*/ 302 h 642"/>
                <a:gd name="T74" fmla="*/ 4 w 759"/>
                <a:gd name="T75" fmla="*/ 290 h 642"/>
                <a:gd name="T76" fmla="*/ 12 w 759"/>
                <a:gd name="T77" fmla="*/ 280 h 642"/>
                <a:gd name="T78" fmla="*/ 8 w 759"/>
                <a:gd name="T79" fmla="*/ 254 h 642"/>
                <a:gd name="T80" fmla="*/ 6 w 759"/>
                <a:gd name="T81" fmla="*/ 238 h 642"/>
                <a:gd name="T82" fmla="*/ 0 w 759"/>
                <a:gd name="T83" fmla="*/ 222 h 642"/>
                <a:gd name="T84" fmla="*/ 6 w 759"/>
                <a:gd name="T85" fmla="*/ 208 h 642"/>
                <a:gd name="T86" fmla="*/ 10 w 759"/>
                <a:gd name="T87" fmla="*/ 194 h 642"/>
                <a:gd name="T88" fmla="*/ 24 w 759"/>
                <a:gd name="T89" fmla="*/ 172 h 642"/>
                <a:gd name="T90" fmla="*/ 90 w 759"/>
                <a:gd name="T91" fmla="*/ 154 h 642"/>
                <a:gd name="T92" fmla="*/ 116 w 759"/>
                <a:gd name="T93" fmla="*/ 130 h 642"/>
                <a:gd name="T94" fmla="*/ 242 w 759"/>
                <a:gd name="T95" fmla="*/ 16 h 642"/>
                <a:gd name="T96" fmla="*/ 463 w 759"/>
                <a:gd name="T97" fmla="*/ 140 h 642"/>
                <a:gd name="T98" fmla="*/ 461 w 759"/>
                <a:gd name="T99" fmla="*/ 122 h 642"/>
                <a:gd name="T100" fmla="*/ 461 w 759"/>
                <a:gd name="T101" fmla="*/ 82 h 642"/>
                <a:gd name="T102" fmla="*/ 469 w 759"/>
                <a:gd name="T103" fmla="*/ 26 h 642"/>
                <a:gd name="T104" fmla="*/ 471 w 759"/>
                <a:gd name="T105" fmla="*/ 18 h 642"/>
                <a:gd name="T106" fmla="*/ 581 w 759"/>
                <a:gd name="T107" fmla="*/ 86 h 6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59" h="642">
                  <a:moveTo>
                    <a:pt x="581" y="86"/>
                  </a:moveTo>
                  <a:lnTo>
                    <a:pt x="753" y="232"/>
                  </a:lnTo>
                  <a:lnTo>
                    <a:pt x="755" y="242"/>
                  </a:lnTo>
                  <a:lnTo>
                    <a:pt x="755" y="246"/>
                  </a:lnTo>
                  <a:lnTo>
                    <a:pt x="757" y="252"/>
                  </a:lnTo>
                  <a:lnTo>
                    <a:pt x="757" y="258"/>
                  </a:lnTo>
                  <a:lnTo>
                    <a:pt x="755" y="264"/>
                  </a:lnTo>
                  <a:lnTo>
                    <a:pt x="751" y="272"/>
                  </a:lnTo>
                  <a:lnTo>
                    <a:pt x="751" y="278"/>
                  </a:lnTo>
                  <a:lnTo>
                    <a:pt x="753" y="284"/>
                  </a:lnTo>
                  <a:lnTo>
                    <a:pt x="757" y="294"/>
                  </a:lnTo>
                  <a:lnTo>
                    <a:pt x="759" y="300"/>
                  </a:lnTo>
                  <a:lnTo>
                    <a:pt x="759" y="304"/>
                  </a:lnTo>
                  <a:lnTo>
                    <a:pt x="759" y="310"/>
                  </a:lnTo>
                  <a:lnTo>
                    <a:pt x="759" y="316"/>
                  </a:lnTo>
                  <a:lnTo>
                    <a:pt x="747" y="352"/>
                  </a:lnTo>
                  <a:lnTo>
                    <a:pt x="745" y="376"/>
                  </a:lnTo>
                  <a:lnTo>
                    <a:pt x="745" y="390"/>
                  </a:lnTo>
                  <a:lnTo>
                    <a:pt x="741" y="394"/>
                  </a:lnTo>
                  <a:lnTo>
                    <a:pt x="737" y="408"/>
                  </a:lnTo>
                  <a:lnTo>
                    <a:pt x="727" y="416"/>
                  </a:lnTo>
                  <a:lnTo>
                    <a:pt x="721" y="418"/>
                  </a:lnTo>
                  <a:lnTo>
                    <a:pt x="717" y="424"/>
                  </a:lnTo>
                  <a:lnTo>
                    <a:pt x="703" y="534"/>
                  </a:lnTo>
                  <a:lnTo>
                    <a:pt x="695" y="542"/>
                  </a:lnTo>
                  <a:lnTo>
                    <a:pt x="689" y="548"/>
                  </a:lnTo>
                  <a:lnTo>
                    <a:pt x="685" y="550"/>
                  </a:lnTo>
                  <a:lnTo>
                    <a:pt x="669" y="552"/>
                  </a:lnTo>
                  <a:lnTo>
                    <a:pt x="661" y="558"/>
                  </a:lnTo>
                  <a:lnTo>
                    <a:pt x="661" y="564"/>
                  </a:lnTo>
                  <a:lnTo>
                    <a:pt x="661" y="568"/>
                  </a:lnTo>
                  <a:lnTo>
                    <a:pt x="661" y="574"/>
                  </a:lnTo>
                  <a:lnTo>
                    <a:pt x="663" y="584"/>
                  </a:lnTo>
                  <a:lnTo>
                    <a:pt x="661" y="588"/>
                  </a:lnTo>
                  <a:lnTo>
                    <a:pt x="659" y="592"/>
                  </a:lnTo>
                  <a:lnTo>
                    <a:pt x="661" y="596"/>
                  </a:lnTo>
                  <a:lnTo>
                    <a:pt x="661" y="598"/>
                  </a:lnTo>
                  <a:lnTo>
                    <a:pt x="665" y="602"/>
                  </a:lnTo>
                  <a:lnTo>
                    <a:pt x="669" y="602"/>
                  </a:lnTo>
                  <a:lnTo>
                    <a:pt x="669" y="602"/>
                  </a:lnTo>
                  <a:lnTo>
                    <a:pt x="665" y="608"/>
                  </a:lnTo>
                  <a:lnTo>
                    <a:pt x="665" y="612"/>
                  </a:lnTo>
                  <a:lnTo>
                    <a:pt x="669" y="610"/>
                  </a:lnTo>
                  <a:lnTo>
                    <a:pt x="677" y="614"/>
                  </a:lnTo>
                  <a:lnTo>
                    <a:pt x="675" y="616"/>
                  </a:lnTo>
                  <a:lnTo>
                    <a:pt x="677" y="620"/>
                  </a:lnTo>
                  <a:lnTo>
                    <a:pt x="679" y="622"/>
                  </a:lnTo>
                  <a:lnTo>
                    <a:pt x="679" y="642"/>
                  </a:lnTo>
                  <a:lnTo>
                    <a:pt x="665" y="642"/>
                  </a:lnTo>
                  <a:lnTo>
                    <a:pt x="647" y="636"/>
                  </a:lnTo>
                  <a:lnTo>
                    <a:pt x="635" y="626"/>
                  </a:lnTo>
                  <a:lnTo>
                    <a:pt x="609" y="618"/>
                  </a:lnTo>
                  <a:lnTo>
                    <a:pt x="597" y="616"/>
                  </a:lnTo>
                  <a:lnTo>
                    <a:pt x="569" y="622"/>
                  </a:lnTo>
                  <a:lnTo>
                    <a:pt x="553" y="618"/>
                  </a:lnTo>
                  <a:lnTo>
                    <a:pt x="535" y="618"/>
                  </a:lnTo>
                  <a:lnTo>
                    <a:pt x="525" y="620"/>
                  </a:lnTo>
                  <a:lnTo>
                    <a:pt x="517" y="614"/>
                  </a:lnTo>
                  <a:lnTo>
                    <a:pt x="519" y="610"/>
                  </a:lnTo>
                  <a:lnTo>
                    <a:pt x="527" y="604"/>
                  </a:lnTo>
                  <a:lnTo>
                    <a:pt x="521" y="590"/>
                  </a:lnTo>
                  <a:lnTo>
                    <a:pt x="517" y="588"/>
                  </a:lnTo>
                  <a:lnTo>
                    <a:pt x="519" y="582"/>
                  </a:lnTo>
                  <a:lnTo>
                    <a:pt x="515" y="578"/>
                  </a:lnTo>
                  <a:lnTo>
                    <a:pt x="507" y="576"/>
                  </a:lnTo>
                  <a:lnTo>
                    <a:pt x="497" y="578"/>
                  </a:lnTo>
                  <a:lnTo>
                    <a:pt x="493" y="582"/>
                  </a:lnTo>
                  <a:lnTo>
                    <a:pt x="493" y="586"/>
                  </a:lnTo>
                  <a:lnTo>
                    <a:pt x="463" y="590"/>
                  </a:lnTo>
                  <a:lnTo>
                    <a:pt x="427" y="586"/>
                  </a:lnTo>
                  <a:lnTo>
                    <a:pt x="421" y="590"/>
                  </a:lnTo>
                  <a:lnTo>
                    <a:pt x="419" y="594"/>
                  </a:lnTo>
                  <a:lnTo>
                    <a:pt x="409" y="594"/>
                  </a:lnTo>
                  <a:lnTo>
                    <a:pt x="403" y="596"/>
                  </a:lnTo>
                  <a:lnTo>
                    <a:pt x="399" y="610"/>
                  </a:lnTo>
                  <a:lnTo>
                    <a:pt x="399" y="620"/>
                  </a:lnTo>
                  <a:lnTo>
                    <a:pt x="395" y="626"/>
                  </a:lnTo>
                  <a:lnTo>
                    <a:pt x="385" y="630"/>
                  </a:lnTo>
                  <a:lnTo>
                    <a:pt x="373" y="634"/>
                  </a:lnTo>
                  <a:lnTo>
                    <a:pt x="369" y="632"/>
                  </a:lnTo>
                  <a:lnTo>
                    <a:pt x="365" y="626"/>
                  </a:lnTo>
                  <a:lnTo>
                    <a:pt x="350" y="606"/>
                  </a:lnTo>
                  <a:lnTo>
                    <a:pt x="338" y="600"/>
                  </a:lnTo>
                  <a:lnTo>
                    <a:pt x="330" y="600"/>
                  </a:lnTo>
                  <a:lnTo>
                    <a:pt x="330" y="596"/>
                  </a:lnTo>
                  <a:lnTo>
                    <a:pt x="330" y="592"/>
                  </a:lnTo>
                  <a:lnTo>
                    <a:pt x="338" y="590"/>
                  </a:lnTo>
                  <a:lnTo>
                    <a:pt x="342" y="588"/>
                  </a:lnTo>
                  <a:lnTo>
                    <a:pt x="342" y="582"/>
                  </a:lnTo>
                  <a:lnTo>
                    <a:pt x="338" y="578"/>
                  </a:lnTo>
                  <a:lnTo>
                    <a:pt x="332" y="576"/>
                  </a:lnTo>
                  <a:lnTo>
                    <a:pt x="332" y="570"/>
                  </a:lnTo>
                  <a:lnTo>
                    <a:pt x="336" y="564"/>
                  </a:lnTo>
                  <a:lnTo>
                    <a:pt x="340" y="558"/>
                  </a:lnTo>
                  <a:lnTo>
                    <a:pt x="340" y="548"/>
                  </a:lnTo>
                  <a:lnTo>
                    <a:pt x="328" y="530"/>
                  </a:lnTo>
                  <a:lnTo>
                    <a:pt x="318" y="526"/>
                  </a:lnTo>
                  <a:lnTo>
                    <a:pt x="310" y="524"/>
                  </a:lnTo>
                  <a:lnTo>
                    <a:pt x="306" y="528"/>
                  </a:lnTo>
                  <a:lnTo>
                    <a:pt x="302" y="532"/>
                  </a:lnTo>
                  <a:lnTo>
                    <a:pt x="298" y="530"/>
                  </a:lnTo>
                  <a:lnTo>
                    <a:pt x="294" y="522"/>
                  </a:lnTo>
                  <a:lnTo>
                    <a:pt x="294" y="510"/>
                  </a:lnTo>
                  <a:lnTo>
                    <a:pt x="290" y="508"/>
                  </a:lnTo>
                  <a:lnTo>
                    <a:pt x="258" y="496"/>
                  </a:lnTo>
                  <a:lnTo>
                    <a:pt x="238" y="484"/>
                  </a:lnTo>
                  <a:lnTo>
                    <a:pt x="230" y="476"/>
                  </a:lnTo>
                  <a:lnTo>
                    <a:pt x="236" y="472"/>
                  </a:lnTo>
                  <a:lnTo>
                    <a:pt x="242" y="466"/>
                  </a:lnTo>
                  <a:lnTo>
                    <a:pt x="242" y="458"/>
                  </a:lnTo>
                  <a:lnTo>
                    <a:pt x="236" y="456"/>
                  </a:lnTo>
                  <a:lnTo>
                    <a:pt x="228" y="454"/>
                  </a:lnTo>
                  <a:lnTo>
                    <a:pt x="222" y="452"/>
                  </a:lnTo>
                  <a:lnTo>
                    <a:pt x="224" y="442"/>
                  </a:lnTo>
                  <a:lnTo>
                    <a:pt x="220" y="440"/>
                  </a:lnTo>
                  <a:lnTo>
                    <a:pt x="190" y="440"/>
                  </a:lnTo>
                  <a:lnTo>
                    <a:pt x="186" y="444"/>
                  </a:lnTo>
                  <a:lnTo>
                    <a:pt x="180" y="454"/>
                  </a:lnTo>
                  <a:lnTo>
                    <a:pt x="174" y="460"/>
                  </a:lnTo>
                  <a:lnTo>
                    <a:pt x="168" y="456"/>
                  </a:lnTo>
                  <a:lnTo>
                    <a:pt x="160" y="448"/>
                  </a:lnTo>
                  <a:lnTo>
                    <a:pt x="138" y="436"/>
                  </a:lnTo>
                  <a:lnTo>
                    <a:pt x="136" y="432"/>
                  </a:lnTo>
                  <a:lnTo>
                    <a:pt x="134" y="428"/>
                  </a:lnTo>
                  <a:lnTo>
                    <a:pt x="136" y="422"/>
                  </a:lnTo>
                  <a:lnTo>
                    <a:pt x="136" y="416"/>
                  </a:lnTo>
                  <a:lnTo>
                    <a:pt x="132" y="402"/>
                  </a:lnTo>
                  <a:lnTo>
                    <a:pt x="124" y="398"/>
                  </a:lnTo>
                  <a:lnTo>
                    <a:pt x="122" y="392"/>
                  </a:lnTo>
                  <a:lnTo>
                    <a:pt x="120" y="384"/>
                  </a:lnTo>
                  <a:lnTo>
                    <a:pt x="120" y="376"/>
                  </a:lnTo>
                  <a:lnTo>
                    <a:pt x="116" y="368"/>
                  </a:lnTo>
                  <a:lnTo>
                    <a:pt x="106" y="364"/>
                  </a:lnTo>
                  <a:lnTo>
                    <a:pt x="90" y="362"/>
                  </a:lnTo>
                  <a:lnTo>
                    <a:pt x="88" y="362"/>
                  </a:lnTo>
                  <a:lnTo>
                    <a:pt x="86" y="364"/>
                  </a:lnTo>
                  <a:lnTo>
                    <a:pt x="84" y="372"/>
                  </a:lnTo>
                  <a:lnTo>
                    <a:pt x="82" y="376"/>
                  </a:lnTo>
                  <a:lnTo>
                    <a:pt x="72" y="376"/>
                  </a:lnTo>
                  <a:lnTo>
                    <a:pt x="70" y="372"/>
                  </a:lnTo>
                  <a:lnTo>
                    <a:pt x="50" y="354"/>
                  </a:lnTo>
                  <a:lnTo>
                    <a:pt x="44" y="348"/>
                  </a:lnTo>
                  <a:lnTo>
                    <a:pt x="38" y="346"/>
                  </a:lnTo>
                  <a:lnTo>
                    <a:pt x="34" y="342"/>
                  </a:lnTo>
                  <a:lnTo>
                    <a:pt x="32" y="322"/>
                  </a:lnTo>
                  <a:lnTo>
                    <a:pt x="28" y="314"/>
                  </a:lnTo>
                  <a:lnTo>
                    <a:pt x="28" y="306"/>
                  </a:lnTo>
                  <a:lnTo>
                    <a:pt x="20" y="302"/>
                  </a:lnTo>
                  <a:lnTo>
                    <a:pt x="18" y="294"/>
                  </a:lnTo>
                  <a:lnTo>
                    <a:pt x="20" y="288"/>
                  </a:lnTo>
                  <a:lnTo>
                    <a:pt x="4" y="294"/>
                  </a:lnTo>
                  <a:lnTo>
                    <a:pt x="4" y="290"/>
                  </a:lnTo>
                  <a:lnTo>
                    <a:pt x="4" y="288"/>
                  </a:lnTo>
                  <a:lnTo>
                    <a:pt x="4" y="282"/>
                  </a:lnTo>
                  <a:lnTo>
                    <a:pt x="6" y="280"/>
                  </a:lnTo>
                  <a:lnTo>
                    <a:pt x="12" y="280"/>
                  </a:lnTo>
                  <a:lnTo>
                    <a:pt x="12" y="270"/>
                  </a:lnTo>
                  <a:lnTo>
                    <a:pt x="14" y="268"/>
                  </a:lnTo>
                  <a:lnTo>
                    <a:pt x="10" y="266"/>
                  </a:lnTo>
                  <a:lnTo>
                    <a:pt x="8" y="254"/>
                  </a:lnTo>
                  <a:lnTo>
                    <a:pt x="4" y="248"/>
                  </a:lnTo>
                  <a:lnTo>
                    <a:pt x="4" y="246"/>
                  </a:lnTo>
                  <a:lnTo>
                    <a:pt x="4" y="244"/>
                  </a:lnTo>
                  <a:lnTo>
                    <a:pt x="6" y="238"/>
                  </a:lnTo>
                  <a:lnTo>
                    <a:pt x="12" y="230"/>
                  </a:lnTo>
                  <a:lnTo>
                    <a:pt x="12" y="226"/>
                  </a:lnTo>
                  <a:lnTo>
                    <a:pt x="6" y="224"/>
                  </a:lnTo>
                  <a:lnTo>
                    <a:pt x="0" y="222"/>
                  </a:lnTo>
                  <a:lnTo>
                    <a:pt x="2" y="216"/>
                  </a:lnTo>
                  <a:lnTo>
                    <a:pt x="4" y="214"/>
                  </a:lnTo>
                  <a:lnTo>
                    <a:pt x="4" y="214"/>
                  </a:lnTo>
                  <a:lnTo>
                    <a:pt x="6" y="208"/>
                  </a:lnTo>
                  <a:lnTo>
                    <a:pt x="6" y="206"/>
                  </a:lnTo>
                  <a:lnTo>
                    <a:pt x="8" y="204"/>
                  </a:lnTo>
                  <a:lnTo>
                    <a:pt x="10" y="202"/>
                  </a:lnTo>
                  <a:lnTo>
                    <a:pt x="10" y="194"/>
                  </a:lnTo>
                  <a:lnTo>
                    <a:pt x="10" y="190"/>
                  </a:lnTo>
                  <a:lnTo>
                    <a:pt x="14" y="184"/>
                  </a:lnTo>
                  <a:lnTo>
                    <a:pt x="20" y="174"/>
                  </a:lnTo>
                  <a:lnTo>
                    <a:pt x="24" y="172"/>
                  </a:lnTo>
                  <a:lnTo>
                    <a:pt x="62" y="180"/>
                  </a:lnTo>
                  <a:lnTo>
                    <a:pt x="70" y="180"/>
                  </a:lnTo>
                  <a:lnTo>
                    <a:pt x="76" y="164"/>
                  </a:lnTo>
                  <a:lnTo>
                    <a:pt x="90" y="154"/>
                  </a:lnTo>
                  <a:lnTo>
                    <a:pt x="98" y="142"/>
                  </a:lnTo>
                  <a:lnTo>
                    <a:pt x="102" y="132"/>
                  </a:lnTo>
                  <a:lnTo>
                    <a:pt x="106" y="128"/>
                  </a:lnTo>
                  <a:lnTo>
                    <a:pt x="116" y="130"/>
                  </a:lnTo>
                  <a:lnTo>
                    <a:pt x="130" y="126"/>
                  </a:lnTo>
                  <a:lnTo>
                    <a:pt x="140" y="124"/>
                  </a:lnTo>
                  <a:lnTo>
                    <a:pt x="152" y="108"/>
                  </a:lnTo>
                  <a:lnTo>
                    <a:pt x="242" y="16"/>
                  </a:lnTo>
                  <a:lnTo>
                    <a:pt x="451" y="178"/>
                  </a:lnTo>
                  <a:lnTo>
                    <a:pt x="453" y="172"/>
                  </a:lnTo>
                  <a:lnTo>
                    <a:pt x="453" y="160"/>
                  </a:lnTo>
                  <a:lnTo>
                    <a:pt x="463" y="140"/>
                  </a:lnTo>
                  <a:lnTo>
                    <a:pt x="463" y="136"/>
                  </a:lnTo>
                  <a:lnTo>
                    <a:pt x="461" y="128"/>
                  </a:lnTo>
                  <a:lnTo>
                    <a:pt x="461" y="124"/>
                  </a:lnTo>
                  <a:lnTo>
                    <a:pt x="461" y="122"/>
                  </a:lnTo>
                  <a:lnTo>
                    <a:pt x="455" y="114"/>
                  </a:lnTo>
                  <a:lnTo>
                    <a:pt x="455" y="110"/>
                  </a:lnTo>
                  <a:lnTo>
                    <a:pt x="461" y="102"/>
                  </a:lnTo>
                  <a:lnTo>
                    <a:pt x="461" y="82"/>
                  </a:lnTo>
                  <a:lnTo>
                    <a:pt x="467" y="66"/>
                  </a:lnTo>
                  <a:lnTo>
                    <a:pt x="463" y="34"/>
                  </a:lnTo>
                  <a:lnTo>
                    <a:pt x="465" y="28"/>
                  </a:lnTo>
                  <a:lnTo>
                    <a:pt x="469" y="26"/>
                  </a:lnTo>
                  <a:lnTo>
                    <a:pt x="471" y="24"/>
                  </a:lnTo>
                  <a:lnTo>
                    <a:pt x="473" y="24"/>
                  </a:lnTo>
                  <a:lnTo>
                    <a:pt x="473" y="20"/>
                  </a:lnTo>
                  <a:lnTo>
                    <a:pt x="471" y="18"/>
                  </a:lnTo>
                  <a:lnTo>
                    <a:pt x="475" y="6"/>
                  </a:lnTo>
                  <a:lnTo>
                    <a:pt x="479" y="0"/>
                  </a:lnTo>
                  <a:lnTo>
                    <a:pt x="581" y="86"/>
                  </a:lnTo>
                  <a:lnTo>
                    <a:pt x="581" y="86"/>
                  </a:lnTo>
                  <a:lnTo>
                    <a:pt x="581" y="86"/>
                  </a:lnTo>
                  <a:close/>
                </a:path>
              </a:pathLst>
            </a:custGeom>
            <a:solidFill>
              <a:schemeClr val="bg2"/>
            </a:solidFill>
            <a:ln w="6350" cmpd="sng">
              <a:solidFill>
                <a:schemeClr val="accent2"/>
              </a:solidFill>
              <a:round/>
              <a:headEnd/>
              <a:tailEnd/>
            </a:ln>
          </p:spPr>
          <p:txBody>
            <a:bodyPr/>
            <a:lstStyle/>
            <a:p>
              <a:endParaRPr lang="en-GB"/>
            </a:p>
          </p:txBody>
        </p:sp>
        <p:sp>
          <p:nvSpPr>
            <p:cNvPr id="36" name="vMap : New Jersey - Cape May (34-009)"/>
            <p:cNvSpPr>
              <a:spLocks/>
            </p:cNvSpPr>
            <p:nvPr/>
          </p:nvSpPr>
          <p:spPr bwMode="auto">
            <a:xfrm>
              <a:off x="4500786" y="5507038"/>
              <a:ext cx="901700" cy="1028700"/>
            </a:xfrm>
            <a:custGeom>
              <a:avLst/>
              <a:gdLst>
                <a:gd name="T0" fmla="*/ 186 w 568"/>
                <a:gd name="T1" fmla="*/ 20 h 648"/>
                <a:gd name="T2" fmla="*/ 232 w 568"/>
                <a:gd name="T3" fmla="*/ 30 h 648"/>
                <a:gd name="T4" fmla="*/ 248 w 568"/>
                <a:gd name="T5" fmla="*/ 34 h 648"/>
                <a:gd name="T6" fmla="*/ 270 w 568"/>
                <a:gd name="T7" fmla="*/ 44 h 648"/>
                <a:gd name="T8" fmla="*/ 296 w 568"/>
                <a:gd name="T9" fmla="*/ 50 h 648"/>
                <a:gd name="T10" fmla="*/ 332 w 568"/>
                <a:gd name="T11" fmla="*/ 48 h 648"/>
                <a:gd name="T12" fmla="*/ 354 w 568"/>
                <a:gd name="T13" fmla="*/ 56 h 648"/>
                <a:gd name="T14" fmla="*/ 366 w 568"/>
                <a:gd name="T15" fmla="*/ 54 h 648"/>
                <a:gd name="T16" fmla="*/ 390 w 568"/>
                <a:gd name="T17" fmla="*/ 54 h 648"/>
                <a:gd name="T18" fmla="*/ 404 w 568"/>
                <a:gd name="T19" fmla="*/ 56 h 648"/>
                <a:gd name="T20" fmla="*/ 416 w 568"/>
                <a:gd name="T21" fmla="*/ 48 h 648"/>
                <a:gd name="T22" fmla="*/ 436 w 568"/>
                <a:gd name="T23" fmla="*/ 68 h 648"/>
                <a:gd name="T24" fmla="*/ 466 w 568"/>
                <a:gd name="T25" fmla="*/ 116 h 648"/>
                <a:gd name="T26" fmla="*/ 496 w 568"/>
                <a:gd name="T27" fmla="*/ 86 h 648"/>
                <a:gd name="T28" fmla="*/ 500 w 568"/>
                <a:gd name="T29" fmla="*/ 70 h 648"/>
                <a:gd name="T30" fmla="*/ 560 w 568"/>
                <a:gd name="T31" fmla="*/ 54 h 648"/>
                <a:gd name="T32" fmla="*/ 510 w 568"/>
                <a:gd name="T33" fmla="*/ 112 h 648"/>
                <a:gd name="T34" fmla="*/ 460 w 568"/>
                <a:gd name="T35" fmla="*/ 182 h 648"/>
                <a:gd name="T36" fmla="*/ 428 w 568"/>
                <a:gd name="T37" fmla="*/ 200 h 648"/>
                <a:gd name="T38" fmla="*/ 434 w 568"/>
                <a:gd name="T39" fmla="*/ 212 h 648"/>
                <a:gd name="T40" fmla="*/ 400 w 568"/>
                <a:gd name="T41" fmla="*/ 266 h 648"/>
                <a:gd name="T42" fmla="*/ 362 w 568"/>
                <a:gd name="T43" fmla="*/ 328 h 648"/>
                <a:gd name="T44" fmla="*/ 350 w 568"/>
                <a:gd name="T45" fmla="*/ 310 h 648"/>
                <a:gd name="T46" fmla="*/ 338 w 568"/>
                <a:gd name="T47" fmla="*/ 312 h 648"/>
                <a:gd name="T48" fmla="*/ 310 w 568"/>
                <a:gd name="T49" fmla="*/ 338 h 648"/>
                <a:gd name="T50" fmla="*/ 328 w 568"/>
                <a:gd name="T51" fmla="*/ 358 h 648"/>
                <a:gd name="T52" fmla="*/ 362 w 568"/>
                <a:gd name="T53" fmla="*/ 360 h 648"/>
                <a:gd name="T54" fmla="*/ 280 w 568"/>
                <a:gd name="T55" fmla="*/ 478 h 648"/>
                <a:gd name="T56" fmla="*/ 272 w 568"/>
                <a:gd name="T57" fmla="*/ 450 h 648"/>
                <a:gd name="T58" fmla="*/ 298 w 568"/>
                <a:gd name="T59" fmla="*/ 418 h 648"/>
                <a:gd name="T60" fmla="*/ 290 w 568"/>
                <a:gd name="T61" fmla="*/ 370 h 648"/>
                <a:gd name="T62" fmla="*/ 250 w 568"/>
                <a:gd name="T63" fmla="*/ 364 h 648"/>
                <a:gd name="T64" fmla="*/ 276 w 568"/>
                <a:gd name="T65" fmla="*/ 412 h 648"/>
                <a:gd name="T66" fmla="*/ 272 w 568"/>
                <a:gd name="T67" fmla="*/ 434 h 648"/>
                <a:gd name="T68" fmla="*/ 236 w 568"/>
                <a:gd name="T69" fmla="*/ 482 h 648"/>
                <a:gd name="T70" fmla="*/ 248 w 568"/>
                <a:gd name="T71" fmla="*/ 508 h 648"/>
                <a:gd name="T72" fmla="*/ 198 w 568"/>
                <a:gd name="T73" fmla="*/ 574 h 648"/>
                <a:gd name="T74" fmla="*/ 146 w 568"/>
                <a:gd name="T75" fmla="*/ 608 h 648"/>
                <a:gd name="T76" fmla="*/ 148 w 568"/>
                <a:gd name="T77" fmla="*/ 570 h 648"/>
                <a:gd name="T78" fmla="*/ 176 w 568"/>
                <a:gd name="T79" fmla="*/ 564 h 648"/>
                <a:gd name="T80" fmla="*/ 160 w 568"/>
                <a:gd name="T81" fmla="*/ 552 h 648"/>
                <a:gd name="T82" fmla="*/ 134 w 568"/>
                <a:gd name="T83" fmla="*/ 554 h 648"/>
                <a:gd name="T84" fmla="*/ 126 w 568"/>
                <a:gd name="T85" fmla="*/ 570 h 648"/>
                <a:gd name="T86" fmla="*/ 128 w 568"/>
                <a:gd name="T87" fmla="*/ 582 h 648"/>
                <a:gd name="T88" fmla="*/ 118 w 568"/>
                <a:gd name="T89" fmla="*/ 602 h 648"/>
                <a:gd name="T90" fmla="*/ 114 w 568"/>
                <a:gd name="T91" fmla="*/ 610 h 648"/>
                <a:gd name="T92" fmla="*/ 124 w 568"/>
                <a:gd name="T93" fmla="*/ 624 h 648"/>
                <a:gd name="T94" fmla="*/ 2 w 568"/>
                <a:gd name="T95" fmla="*/ 642 h 648"/>
                <a:gd name="T96" fmla="*/ 12 w 568"/>
                <a:gd name="T97" fmla="*/ 600 h 648"/>
                <a:gd name="T98" fmla="*/ 12 w 568"/>
                <a:gd name="T99" fmla="*/ 564 h 648"/>
                <a:gd name="T100" fmla="*/ 40 w 568"/>
                <a:gd name="T101" fmla="*/ 480 h 648"/>
                <a:gd name="T102" fmla="*/ 84 w 568"/>
                <a:gd name="T103" fmla="*/ 404 h 648"/>
                <a:gd name="T104" fmla="*/ 110 w 568"/>
                <a:gd name="T105" fmla="*/ 352 h 648"/>
                <a:gd name="T106" fmla="*/ 112 w 568"/>
                <a:gd name="T107" fmla="*/ 294 h 648"/>
                <a:gd name="T108" fmla="*/ 84 w 568"/>
                <a:gd name="T109" fmla="*/ 232 h 648"/>
                <a:gd name="T110" fmla="*/ 70 w 568"/>
                <a:gd name="T111" fmla="*/ 218 h 648"/>
                <a:gd name="T112" fmla="*/ 64 w 568"/>
                <a:gd name="T113" fmla="*/ 202 h 648"/>
                <a:gd name="T114" fmla="*/ 66 w 568"/>
                <a:gd name="T115" fmla="*/ 168 h 648"/>
                <a:gd name="T116" fmla="*/ 122 w 568"/>
                <a:gd name="T117" fmla="*/ 34 h 648"/>
                <a:gd name="T118" fmla="*/ 150 w 568"/>
                <a:gd name="T119" fmla="*/ 0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68" h="648">
                  <a:moveTo>
                    <a:pt x="150" y="0"/>
                  </a:moveTo>
                  <a:lnTo>
                    <a:pt x="154" y="12"/>
                  </a:lnTo>
                  <a:lnTo>
                    <a:pt x="160" y="16"/>
                  </a:lnTo>
                  <a:lnTo>
                    <a:pt x="168" y="16"/>
                  </a:lnTo>
                  <a:lnTo>
                    <a:pt x="180" y="20"/>
                  </a:lnTo>
                  <a:lnTo>
                    <a:pt x="186" y="20"/>
                  </a:lnTo>
                  <a:lnTo>
                    <a:pt x="192" y="30"/>
                  </a:lnTo>
                  <a:lnTo>
                    <a:pt x="196" y="32"/>
                  </a:lnTo>
                  <a:lnTo>
                    <a:pt x="202" y="34"/>
                  </a:lnTo>
                  <a:lnTo>
                    <a:pt x="212" y="34"/>
                  </a:lnTo>
                  <a:lnTo>
                    <a:pt x="226" y="36"/>
                  </a:lnTo>
                  <a:lnTo>
                    <a:pt x="232" y="30"/>
                  </a:lnTo>
                  <a:lnTo>
                    <a:pt x="232" y="30"/>
                  </a:lnTo>
                  <a:lnTo>
                    <a:pt x="234" y="32"/>
                  </a:lnTo>
                  <a:lnTo>
                    <a:pt x="240" y="32"/>
                  </a:lnTo>
                  <a:lnTo>
                    <a:pt x="242" y="36"/>
                  </a:lnTo>
                  <a:lnTo>
                    <a:pt x="244" y="36"/>
                  </a:lnTo>
                  <a:lnTo>
                    <a:pt x="248" y="34"/>
                  </a:lnTo>
                  <a:lnTo>
                    <a:pt x="252" y="32"/>
                  </a:lnTo>
                  <a:lnTo>
                    <a:pt x="264" y="36"/>
                  </a:lnTo>
                  <a:lnTo>
                    <a:pt x="264" y="40"/>
                  </a:lnTo>
                  <a:lnTo>
                    <a:pt x="264" y="44"/>
                  </a:lnTo>
                  <a:lnTo>
                    <a:pt x="266" y="44"/>
                  </a:lnTo>
                  <a:lnTo>
                    <a:pt x="270" y="44"/>
                  </a:lnTo>
                  <a:lnTo>
                    <a:pt x="280" y="46"/>
                  </a:lnTo>
                  <a:lnTo>
                    <a:pt x="284" y="48"/>
                  </a:lnTo>
                  <a:lnTo>
                    <a:pt x="288" y="46"/>
                  </a:lnTo>
                  <a:lnTo>
                    <a:pt x="292" y="42"/>
                  </a:lnTo>
                  <a:lnTo>
                    <a:pt x="294" y="46"/>
                  </a:lnTo>
                  <a:lnTo>
                    <a:pt x="296" y="50"/>
                  </a:lnTo>
                  <a:lnTo>
                    <a:pt x="300" y="54"/>
                  </a:lnTo>
                  <a:lnTo>
                    <a:pt x="306" y="50"/>
                  </a:lnTo>
                  <a:lnTo>
                    <a:pt x="316" y="48"/>
                  </a:lnTo>
                  <a:lnTo>
                    <a:pt x="320" y="48"/>
                  </a:lnTo>
                  <a:lnTo>
                    <a:pt x="326" y="46"/>
                  </a:lnTo>
                  <a:lnTo>
                    <a:pt x="332" y="48"/>
                  </a:lnTo>
                  <a:lnTo>
                    <a:pt x="336" y="50"/>
                  </a:lnTo>
                  <a:lnTo>
                    <a:pt x="340" y="50"/>
                  </a:lnTo>
                  <a:lnTo>
                    <a:pt x="344" y="54"/>
                  </a:lnTo>
                  <a:lnTo>
                    <a:pt x="346" y="56"/>
                  </a:lnTo>
                  <a:lnTo>
                    <a:pt x="350" y="58"/>
                  </a:lnTo>
                  <a:lnTo>
                    <a:pt x="354" y="56"/>
                  </a:lnTo>
                  <a:lnTo>
                    <a:pt x="356" y="54"/>
                  </a:lnTo>
                  <a:lnTo>
                    <a:pt x="358" y="54"/>
                  </a:lnTo>
                  <a:lnTo>
                    <a:pt x="360" y="54"/>
                  </a:lnTo>
                  <a:lnTo>
                    <a:pt x="360" y="54"/>
                  </a:lnTo>
                  <a:lnTo>
                    <a:pt x="362" y="54"/>
                  </a:lnTo>
                  <a:lnTo>
                    <a:pt x="366" y="54"/>
                  </a:lnTo>
                  <a:lnTo>
                    <a:pt x="368" y="56"/>
                  </a:lnTo>
                  <a:lnTo>
                    <a:pt x="372" y="60"/>
                  </a:lnTo>
                  <a:lnTo>
                    <a:pt x="376" y="60"/>
                  </a:lnTo>
                  <a:lnTo>
                    <a:pt x="380" y="58"/>
                  </a:lnTo>
                  <a:lnTo>
                    <a:pt x="382" y="56"/>
                  </a:lnTo>
                  <a:lnTo>
                    <a:pt x="390" y="54"/>
                  </a:lnTo>
                  <a:lnTo>
                    <a:pt x="394" y="52"/>
                  </a:lnTo>
                  <a:lnTo>
                    <a:pt x="398" y="50"/>
                  </a:lnTo>
                  <a:lnTo>
                    <a:pt x="400" y="48"/>
                  </a:lnTo>
                  <a:lnTo>
                    <a:pt x="402" y="48"/>
                  </a:lnTo>
                  <a:lnTo>
                    <a:pt x="404" y="54"/>
                  </a:lnTo>
                  <a:lnTo>
                    <a:pt x="404" y="56"/>
                  </a:lnTo>
                  <a:lnTo>
                    <a:pt x="404" y="60"/>
                  </a:lnTo>
                  <a:lnTo>
                    <a:pt x="406" y="60"/>
                  </a:lnTo>
                  <a:lnTo>
                    <a:pt x="410" y="54"/>
                  </a:lnTo>
                  <a:lnTo>
                    <a:pt x="410" y="52"/>
                  </a:lnTo>
                  <a:lnTo>
                    <a:pt x="412" y="50"/>
                  </a:lnTo>
                  <a:lnTo>
                    <a:pt x="416" y="48"/>
                  </a:lnTo>
                  <a:lnTo>
                    <a:pt x="424" y="46"/>
                  </a:lnTo>
                  <a:lnTo>
                    <a:pt x="428" y="50"/>
                  </a:lnTo>
                  <a:lnTo>
                    <a:pt x="428" y="56"/>
                  </a:lnTo>
                  <a:lnTo>
                    <a:pt x="430" y="58"/>
                  </a:lnTo>
                  <a:lnTo>
                    <a:pt x="424" y="64"/>
                  </a:lnTo>
                  <a:lnTo>
                    <a:pt x="436" y="68"/>
                  </a:lnTo>
                  <a:lnTo>
                    <a:pt x="452" y="66"/>
                  </a:lnTo>
                  <a:lnTo>
                    <a:pt x="474" y="74"/>
                  </a:lnTo>
                  <a:lnTo>
                    <a:pt x="476" y="80"/>
                  </a:lnTo>
                  <a:lnTo>
                    <a:pt x="474" y="84"/>
                  </a:lnTo>
                  <a:lnTo>
                    <a:pt x="464" y="112"/>
                  </a:lnTo>
                  <a:lnTo>
                    <a:pt x="466" y="116"/>
                  </a:lnTo>
                  <a:lnTo>
                    <a:pt x="468" y="116"/>
                  </a:lnTo>
                  <a:lnTo>
                    <a:pt x="474" y="110"/>
                  </a:lnTo>
                  <a:lnTo>
                    <a:pt x="492" y="100"/>
                  </a:lnTo>
                  <a:lnTo>
                    <a:pt x="496" y="96"/>
                  </a:lnTo>
                  <a:lnTo>
                    <a:pt x="496" y="92"/>
                  </a:lnTo>
                  <a:lnTo>
                    <a:pt x="496" y="86"/>
                  </a:lnTo>
                  <a:lnTo>
                    <a:pt x="494" y="82"/>
                  </a:lnTo>
                  <a:lnTo>
                    <a:pt x="492" y="80"/>
                  </a:lnTo>
                  <a:lnTo>
                    <a:pt x="492" y="78"/>
                  </a:lnTo>
                  <a:lnTo>
                    <a:pt x="492" y="76"/>
                  </a:lnTo>
                  <a:lnTo>
                    <a:pt x="494" y="72"/>
                  </a:lnTo>
                  <a:lnTo>
                    <a:pt x="500" y="70"/>
                  </a:lnTo>
                  <a:lnTo>
                    <a:pt x="506" y="74"/>
                  </a:lnTo>
                  <a:lnTo>
                    <a:pt x="514" y="78"/>
                  </a:lnTo>
                  <a:lnTo>
                    <a:pt x="540" y="62"/>
                  </a:lnTo>
                  <a:lnTo>
                    <a:pt x="544" y="58"/>
                  </a:lnTo>
                  <a:lnTo>
                    <a:pt x="552" y="56"/>
                  </a:lnTo>
                  <a:lnTo>
                    <a:pt x="560" y="54"/>
                  </a:lnTo>
                  <a:lnTo>
                    <a:pt x="564" y="58"/>
                  </a:lnTo>
                  <a:lnTo>
                    <a:pt x="568" y="66"/>
                  </a:lnTo>
                  <a:lnTo>
                    <a:pt x="564" y="86"/>
                  </a:lnTo>
                  <a:lnTo>
                    <a:pt x="556" y="90"/>
                  </a:lnTo>
                  <a:lnTo>
                    <a:pt x="526" y="100"/>
                  </a:lnTo>
                  <a:lnTo>
                    <a:pt x="510" y="112"/>
                  </a:lnTo>
                  <a:lnTo>
                    <a:pt x="498" y="124"/>
                  </a:lnTo>
                  <a:lnTo>
                    <a:pt x="490" y="134"/>
                  </a:lnTo>
                  <a:lnTo>
                    <a:pt x="480" y="162"/>
                  </a:lnTo>
                  <a:lnTo>
                    <a:pt x="474" y="170"/>
                  </a:lnTo>
                  <a:lnTo>
                    <a:pt x="468" y="176"/>
                  </a:lnTo>
                  <a:lnTo>
                    <a:pt x="460" y="182"/>
                  </a:lnTo>
                  <a:lnTo>
                    <a:pt x="450" y="184"/>
                  </a:lnTo>
                  <a:lnTo>
                    <a:pt x="440" y="184"/>
                  </a:lnTo>
                  <a:lnTo>
                    <a:pt x="432" y="186"/>
                  </a:lnTo>
                  <a:lnTo>
                    <a:pt x="432" y="192"/>
                  </a:lnTo>
                  <a:lnTo>
                    <a:pt x="432" y="196"/>
                  </a:lnTo>
                  <a:lnTo>
                    <a:pt x="428" y="200"/>
                  </a:lnTo>
                  <a:lnTo>
                    <a:pt x="426" y="202"/>
                  </a:lnTo>
                  <a:lnTo>
                    <a:pt x="420" y="202"/>
                  </a:lnTo>
                  <a:lnTo>
                    <a:pt x="418" y="204"/>
                  </a:lnTo>
                  <a:lnTo>
                    <a:pt x="420" y="206"/>
                  </a:lnTo>
                  <a:lnTo>
                    <a:pt x="432" y="210"/>
                  </a:lnTo>
                  <a:lnTo>
                    <a:pt x="434" y="212"/>
                  </a:lnTo>
                  <a:lnTo>
                    <a:pt x="434" y="220"/>
                  </a:lnTo>
                  <a:lnTo>
                    <a:pt x="424" y="230"/>
                  </a:lnTo>
                  <a:lnTo>
                    <a:pt x="412" y="246"/>
                  </a:lnTo>
                  <a:lnTo>
                    <a:pt x="408" y="252"/>
                  </a:lnTo>
                  <a:lnTo>
                    <a:pt x="404" y="258"/>
                  </a:lnTo>
                  <a:lnTo>
                    <a:pt x="400" y="266"/>
                  </a:lnTo>
                  <a:lnTo>
                    <a:pt x="396" y="276"/>
                  </a:lnTo>
                  <a:lnTo>
                    <a:pt x="394" y="284"/>
                  </a:lnTo>
                  <a:lnTo>
                    <a:pt x="384" y="298"/>
                  </a:lnTo>
                  <a:lnTo>
                    <a:pt x="378" y="302"/>
                  </a:lnTo>
                  <a:lnTo>
                    <a:pt x="370" y="306"/>
                  </a:lnTo>
                  <a:lnTo>
                    <a:pt x="362" y="328"/>
                  </a:lnTo>
                  <a:lnTo>
                    <a:pt x="354" y="334"/>
                  </a:lnTo>
                  <a:lnTo>
                    <a:pt x="350" y="334"/>
                  </a:lnTo>
                  <a:lnTo>
                    <a:pt x="348" y="332"/>
                  </a:lnTo>
                  <a:lnTo>
                    <a:pt x="346" y="330"/>
                  </a:lnTo>
                  <a:lnTo>
                    <a:pt x="346" y="322"/>
                  </a:lnTo>
                  <a:lnTo>
                    <a:pt x="350" y="310"/>
                  </a:lnTo>
                  <a:lnTo>
                    <a:pt x="352" y="302"/>
                  </a:lnTo>
                  <a:lnTo>
                    <a:pt x="350" y="300"/>
                  </a:lnTo>
                  <a:lnTo>
                    <a:pt x="344" y="300"/>
                  </a:lnTo>
                  <a:lnTo>
                    <a:pt x="342" y="302"/>
                  </a:lnTo>
                  <a:lnTo>
                    <a:pt x="338" y="306"/>
                  </a:lnTo>
                  <a:lnTo>
                    <a:pt x="338" y="312"/>
                  </a:lnTo>
                  <a:lnTo>
                    <a:pt x="336" y="318"/>
                  </a:lnTo>
                  <a:lnTo>
                    <a:pt x="336" y="324"/>
                  </a:lnTo>
                  <a:lnTo>
                    <a:pt x="334" y="330"/>
                  </a:lnTo>
                  <a:lnTo>
                    <a:pt x="314" y="332"/>
                  </a:lnTo>
                  <a:lnTo>
                    <a:pt x="308" y="338"/>
                  </a:lnTo>
                  <a:lnTo>
                    <a:pt x="310" y="338"/>
                  </a:lnTo>
                  <a:lnTo>
                    <a:pt x="316" y="342"/>
                  </a:lnTo>
                  <a:lnTo>
                    <a:pt x="330" y="340"/>
                  </a:lnTo>
                  <a:lnTo>
                    <a:pt x="328" y="348"/>
                  </a:lnTo>
                  <a:lnTo>
                    <a:pt x="326" y="356"/>
                  </a:lnTo>
                  <a:lnTo>
                    <a:pt x="326" y="358"/>
                  </a:lnTo>
                  <a:lnTo>
                    <a:pt x="328" y="358"/>
                  </a:lnTo>
                  <a:lnTo>
                    <a:pt x="334" y="358"/>
                  </a:lnTo>
                  <a:lnTo>
                    <a:pt x="340" y="354"/>
                  </a:lnTo>
                  <a:lnTo>
                    <a:pt x="354" y="350"/>
                  </a:lnTo>
                  <a:lnTo>
                    <a:pt x="356" y="350"/>
                  </a:lnTo>
                  <a:lnTo>
                    <a:pt x="358" y="352"/>
                  </a:lnTo>
                  <a:lnTo>
                    <a:pt x="362" y="360"/>
                  </a:lnTo>
                  <a:lnTo>
                    <a:pt x="362" y="368"/>
                  </a:lnTo>
                  <a:lnTo>
                    <a:pt x="354" y="376"/>
                  </a:lnTo>
                  <a:lnTo>
                    <a:pt x="346" y="386"/>
                  </a:lnTo>
                  <a:lnTo>
                    <a:pt x="306" y="452"/>
                  </a:lnTo>
                  <a:lnTo>
                    <a:pt x="290" y="464"/>
                  </a:lnTo>
                  <a:lnTo>
                    <a:pt x="280" y="478"/>
                  </a:lnTo>
                  <a:lnTo>
                    <a:pt x="278" y="480"/>
                  </a:lnTo>
                  <a:lnTo>
                    <a:pt x="276" y="480"/>
                  </a:lnTo>
                  <a:lnTo>
                    <a:pt x="270" y="484"/>
                  </a:lnTo>
                  <a:lnTo>
                    <a:pt x="266" y="470"/>
                  </a:lnTo>
                  <a:lnTo>
                    <a:pt x="268" y="456"/>
                  </a:lnTo>
                  <a:lnTo>
                    <a:pt x="272" y="450"/>
                  </a:lnTo>
                  <a:lnTo>
                    <a:pt x="278" y="438"/>
                  </a:lnTo>
                  <a:lnTo>
                    <a:pt x="288" y="434"/>
                  </a:lnTo>
                  <a:lnTo>
                    <a:pt x="294" y="430"/>
                  </a:lnTo>
                  <a:lnTo>
                    <a:pt x="298" y="428"/>
                  </a:lnTo>
                  <a:lnTo>
                    <a:pt x="300" y="424"/>
                  </a:lnTo>
                  <a:lnTo>
                    <a:pt x="298" y="418"/>
                  </a:lnTo>
                  <a:lnTo>
                    <a:pt x="290" y="410"/>
                  </a:lnTo>
                  <a:lnTo>
                    <a:pt x="288" y="402"/>
                  </a:lnTo>
                  <a:lnTo>
                    <a:pt x="288" y="396"/>
                  </a:lnTo>
                  <a:lnTo>
                    <a:pt x="292" y="390"/>
                  </a:lnTo>
                  <a:lnTo>
                    <a:pt x="292" y="382"/>
                  </a:lnTo>
                  <a:lnTo>
                    <a:pt x="290" y="370"/>
                  </a:lnTo>
                  <a:lnTo>
                    <a:pt x="290" y="368"/>
                  </a:lnTo>
                  <a:lnTo>
                    <a:pt x="290" y="362"/>
                  </a:lnTo>
                  <a:lnTo>
                    <a:pt x="286" y="358"/>
                  </a:lnTo>
                  <a:lnTo>
                    <a:pt x="282" y="358"/>
                  </a:lnTo>
                  <a:lnTo>
                    <a:pt x="276" y="360"/>
                  </a:lnTo>
                  <a:lnTo>
                    <a:pt x="250" y="364"/>
                  </a:lnTo>
                  <a:lnTo>
                    <a:pt x="246" y="380"/>
                  </a:lnTo>
                  <a:lnTo>
                    <a:pt x="258" y="396"/>
                  </a:lnTo>
                  <a:lnTo>
                    <a:pt x="266" y="388"/>
                  </a:lnTo>
                  <a:lnTo>
                    <a:pt x="270" y="388"/>
                  </a:lnTo>
                  <a:lnTo>
                    <a:pt x="274" y="412"/>
                  </a:lnTo>
                  <a:lnTo>
                    <a:pt x="276" y="412"/>
                  </a:lnTo>
                  <a:lnTo>
                    <a:pt x="278" y="414"/>
                  </a:lnTo>
                  <a:lnTo>
                    <a:pt x="280" y="420"/>
                  </a:lnTo>
                  <a:lnTo>
                    <a:pt x="280" y="426"/>
                  </a:lnTo>
                  <a:lnTo>
                    <a:pt x="278" y="430"/>
                  </a:lnTo>
                  <a:lnTo>
                    <a:pt x="274" y="432"/>
                  </a:lnTo>
                  <a:lnTo>
                    <a:pt x="272" y="434"/>
                  </a:lnTo>
                  <a:lnTo>
                    <a:pt x="264" y="442"/>
                  </a:lnTo>
                  <a:lnTo>
                    <a:pt x="258" y="456"/>
                  </a:lnTo>
                  <a:lnTo>
                    <a:pt x="252" y="476"/>
                  </a:lnTo>
                  <a:lnTo>
                    <a:pt x="246" y="480"/>
                  </a:lnTo>
                  <a:lnTo>
                    <a:pt x="238" y="480"/>
                  </a:lnTo>
                  <a:lnTo>
                    <a:pt x="236" y="482"/>
                  </a:lnTo>
                  <a:lnTo>
                    <a:pt x="236" y="486"/>
                  </a:lnTo>
                  <a:lnTo>
                    <a:pt x="238" y="490"/>
                  </a:lnTo>
                  <a:lnTo>
                    <a:pt x="242" y="494"/>
                  </a:lnTo>
                  <a:lnTo>
                    <a:pt x="244" y="498"/>
                  </a:lnTo>
                  <a:lnTo>
                    <a:pt x="244" y="502"/>
                  </a:lnTo>
                  <a:lnTo>
                    <a:pt x="248" y="508"/>
                  </a:lnTo>
                  <a:lnTo>
                    <a:pt x="252" y="512"/>
                  </a:lnTo>
                  <a:lnTo>
                    <a:pt x="254" y="518"/>
                  </a:lnTo>
                  <a:lnTo>
                    <a:pt x="254" y="522"/>
                  </a:lnTo>
                  <a:lnTo>
                    <a:pt x="248" y="534"/>
                  </a:lnTo>
                  <a:lnTo>
                    <a:pt x="238" y="544"/>
                  </a:lnTo>
                  <a:lnTo>
                    <a:pt x="198" y="574"/>
                  </a:lnTo>
                  <a:lnTo>
                    <a:pt x="192" y="584"/>
                  </a:lnTo>
                  <a:lnTo>
                    <a:pt x="184" y="590"/>
                  </a:lnTo>
                  <a:lnTo>
                    <a:pt x="158" y="606"/>
                  </a:lnTo>
                  <a:lnTo>
                    <a:pt x="154" y="612"/>
                  </a:lnTo>
                  <a:lnTo>
                    <a:pt x="150" y="614"/>
                  </a:lnTo>
                  <a:lnTo>
                    <a:pt x="146" y="608"/>
                  </a:lnTo>
                  <a:lnTo>
                    <a:pt x="148" y="598"/>
                  </a:lnTo>
                  <a:lnTo>
                    <a:pt x="148" y="592"/>
                  </a:lnTo>
                  <a:lnTo>
                    <a:pt x="144" y="580"/>
                  </a:lnTo>
                  <a:lnTo>
                    <a:pt x="144" y="574"/>
                  </a:lnTo>
                  <a:lnTo>
                    <a:pt x="148" y="572"/>
                  </a:lnTo>
                  <a:lnTo>
                    <a:pt x="148" y="570"/>
                  </a:lnTo>
                  <a:lnTo>
                    <a:pt x="156" y="570"/>
                  </a:lnTo>
                  <a:lnTo>
                    <a:pt x="160" y="576"/>
                  </a:lnTo>
                  <a:lnTo>
                    <a:pt x="164" y="574"/>
                  </a:lnTo>
                  <a:lnTo>
                    <a:pt x="172" y="570"/>
                  </a:lnTo>
                  <a:lnTo>
                    <a:pt x="176" y="568"/>
                  </a:lnTo>
                  <a:lnTo>
                    <a:pt x="176" y="564"/>
                  </a:lnTo>
                  <a:lnTo>
                    <a:pt x="178" y="562"/>
                  </a:lnTo>
                  <a:lnTo>
                    <a:pt x="180" y="556"/>
                  </a:lnTo>
                  <a:lnTo>
                    <a:pt x="176" y="552"/>
                  </a:lnTo>
                  <a:lnTo>
                    <a:pt x="174" y="548"/>
                  </a:lnTo>
                  <a:lnTo>
                    <a:pt x="168" y="548"/>
                  </a:lnTo>
                  <a:lnTo>
                    <a:pt x="160" y="552"/>
                  </a:lnTo>
                  <a:lnTo>
                    <a:pt x="152" y="554"/>
                  </a:lnTo>
                  <a:lnTo>
                    <a:pt x="146" y="554"/>
                  </a:lnTo>
                  <a:lnTo>
                    <a:pt x="142" y="548"/>
                  </a:lnTo>
                  <a:lnTo>
                    <a:pt x="140" y="548"/>
                  </a:lnTo>
                  <a:lnTo>
                    <a:pt x="134" y="552"/>
                  </a:lnTo>
                  <a:lnTo>
                    <a:pt x="134" y="554"/>
                  </a:lnTo>
                  <a:lnTo>
                    <a:pt x="136" y="558"/>
                  </a:lnTo>
                  <a:lnTo>
                    <a:pt x="140" y="562"/>
                  </a:lnTo>
                  <a:lnTo>
                    <a:pt x="140" y="566"/>
                  </a:lnTo>
                  <a:lnTo>
                    <a:pt x="138" y="572"/>
                  </a:lnTo>
                  <a:lnTo>
                    <a:pt x="132" y="574"/>
                  </a:lnTo>
                  <a:lnTo>
                    <a:pt x="126" y="570"/>
                  </a:lnTo>
                  <a:lnTo>
                    <a:pt x="120" y="568"/>
                  </a:lnTo>
                  <a:lnTo>
                    <a:pt x="116" y="572"/>
                  </a:lnTo>
                  <a:lnTo>
                    <a:pt x="118" y="578"/>
                  </a:lnTo>
                  <a:lnTo>
                    <a:pt x="118" y="580"/>
                  </a:lnTo>
                  <a:lnTo>
                    <a:pt x="122" y="582"/>
                  </a:lnTo>
                  <a:lnTo>
                    <a:pt x="128" y="582"/>
                  </a:lnTo>
                  <a:lnTo>
                    <a:pt x="132" y="584"/>
                  </a:lnTo>
                  <a:lnTo>
                    <a:pt x="134" y="590"/>
                  </a:lnTo>
                  <a:lnTo>
                    <a:pt x="134" y="596"/>
                  </a:lnTo>
                  <a:lnTo>
                    <a:pt x="134" y="598"/>
                  </a:lnTo>
                  <a:lnTo>
                    <a:pt x="124" y="600"/>
                  </a:lnTo>
                  <a:lnTo>
                    <a:pt x="118" y="602"/>
                  </a:lnTo>
                  <a:lnTo>
                    <a:pt x="98" y="602"/>
                  </a:lnTo>
                  <a:lnTo>
                    <a:pt x="92" y="606"/>
                  </a:lnTo>
                  <a:lnTo>
                    <a:pt x="92" y="610"/>
                  </a:lnTo>
                  <a:lnTo>
                    <a:pt x="98" y="614"/>
                  </a:lnTo>
                  <a:lnTo>
                    <a:pt x="108" y="614"/>
                  </a:lnTo>
                  <a:lnTo>
                    <a:pt x="114" y="610"/>
                  </a:lnTo>
                  <a:lnTo>
                    <a:pt x="120" y="610"/>
                  </a:lnTo>
                  <a:lnTo>
                    <a:pt x="128" y="606"/>
                  </a:lnTo>
                  <a:lnTo>
                    <a:pt x="136" y="608"/>
                  </a:lnTo>
                  <a:lnTo>
                    <a:pt x="138" y="614"/>
                  </a:lnTo>
                  <a:lnTo>
                    <a:pt x="130" y="620"/>
                  </a:lnTo>
                  <a:lnTo>
                    <a:pt x="124" y="624"/>
                  </a:lnTo>
                  <a:lnTo>
                    <a:pt x="118" y="628"/>
                  </a:lnTo>
                  <a:lnTo>
                    <a:pt x="40" y="646"/>
                  </a:lnTo>
                  <a:lnTo>
                    <a:pt x="20" y="648"/>
                  </a:lnTo>
                  <a:lnTo>
                    <a:pt x="12" y="646"/>
                  </a:lnTo>
                  <a:lnTo>
                    <a:pt x="6" y="646"/>
                  </a:lnTo>
                  <a:lnTo>
                    <a:pt x="2" y="642"/>
                  </a:lnTo>
                  <a:lnTo>
                    <a:pt x="8" y="632"/>
                  </a:lnTo>
                  <a:lnTo>
                    <a:pt x="2" y="624"/>
                  </a:lnTo>
                  <a:lnTo>
                    <a:pt x="0" y="618"/>
                  </a:lnTo>
                  <a:lnTo>
                    <a:pt x="0" y="612"/>
                  </a:lnTo>
                  <a:lnTo>
                    <a:pt x="10" y="608"/>
                  </a:lnTo>
                  <a:lnTo>
                    <a:pt x="12" y="600"/>
                  </a:lnTo>
                  <a:lnTo>
                    <a:pt x="14" y="586"/>
                  </a:lnTo>
                  <a:lnTo>
                    <a:pt x="14" y="582"/>
                  </a:lnTo>
                  <a:lnTo>
                    <a:pt x="12" y="580"/>
                  </a:lnTo>
                  <a:lnTo>
                    <a:pt x="10" y="572"/>
                  </a:lnTo>
                  <a:lnTo>
                    <a:pt x="12" y="568"/>
                  </a:lnTo>
                  <a:lnTo>
                    <a:pt x="12" y="564"/>
                  </a:lnTo>
                  <a:lnTo>
                    <a:pt x="12" y="558"/>
                  </a:lnTo>
                  <a:lnTo>
                    <a:pt x="14" y="552"/>
                  </a:lnTo>
                  <a:lnTo>
                    <a:pt x="16" y="548"/>
                  </a:lnTo>
                  <a:lnTo>
                    <a:pt x="22" y="538"/>
                  </a:lnTo>
                  <a:lnTo>
                    <a:pt x="34" y="506"/>
                  </a:lnTo>
                  <a:lnTo>
                    <a:pt x="40" y="480"/>
                  </a:lnTo>
                  <a:lnTo>
                    <a:pt x="48" y="472"/>
                  </a:lnTo>
                  <a:lnTo>
                    <a:pt x="56" y="464"/>
                  </a:lnTo>
                  <a:lnTo>
                    <a:pt x="70" y="448"/>
                  </a:lnTo>
                  <a:lnTo>
                    <a:pt x="78" y="424"/>
                  </a:lnTo>
                  <a:lnTo>
                    <a:pt x="80" y="412"/>
                  </a:lnTo>
                  <a:lnTo>
                    <a:pt x="84" y="404"/>
                  </a:lnTo>
                  <a:lnTo>
                    <a:pt x="86" y="398"/>
                  </a:lnTo>
                  <a:lnTo>
                    <a:pt x="96" y="384"/>
                  </a:lnTo>
                  <a:lnTo>
                    <a:pt x="102" y="372"/>
                  </a:lnTo>
                  <a:lnTo>
                    <a:pt x="104" y="366"/>
                  </a:lnTo>
                  <a:lnTo>
                    <a:pt x="106" y="362"/>
                  </a:lnTo>
                  <a:lnTo>
                    <a:pt x="110" y="352"/>
                  </a:lnTo>
                  <a:lnTo>
                    <a:pt x="114" y="344"/>
                  </a:lnTo>
                  <a:lnTo>
                    <a:pt x="116" y="334"/>
                  </a:lnTo>
                  <a:lnTo>
                    <a:pt x="114" y="320"/>
                  </a:lnTo>
                  <a:lnTo>
                    <a:pt x="112" y="312"/>
                  </a:lnTo>
                  <a:lnTo>
                    <a:pt x="110" y="302"/>
                  </a:lnTo>
                  <a:lnTo>
                    <a:pt x="112" y="294"/>
                  </a:lnTo>
                  <a:lnTo>
                    <a:pt x="110" y="288"/>
                  </a:lnTo>
                  <a:lnTo>
                    <a:pt x="108" y="282"/>
                  </a:lnTo>
                  <a:lnTo>
                    <a:pt x="100" y="276"/>
                  </a:lnTo>
                  <a:lnTo>
                    <a:pt x="90" y="258"/>
                  </a:lnTo>
                  <a:lnTo>
                    <a:pt x="84" y="252"/>
                  </a:lnTo>
                  <a:lnTo>
                    <a:pt x="84" y="232"/>
                  </a:lnTo>
                  <a:lnTo>
                    <a:pt x="82" y="230"/>
                  </a:lnTo>
                  <a:lnTo>
                    <a:pt x="80" y="226"/>
                  </a:lnTo>
                  <a:lnTo>
                    <a:pt x="82" y="224"/>
                  </a:lnTo>
                  <a:lnTo>
                    <a:pt x="74" y="220"/>
                  </a:lnTo>
                  <a:lnTo>
                    <a:pt x="70" y="222"/>
                  </a:lnTo>
                  <a:lnTo>
                    <a:pt x="70" y="218"/>
                  </a:lnTo>
                  <a:lnTo>
                    <a:pt x="74" y="212"/>
                  </a:lnTo>
                  <a:lnTo>
                    <a:pt x="74" y="212"/>
                  </a:lnTo>
                  <a:lnTo>
                    <a:pt x="70" y="212"/>
                  </a:lnTo>
                  <a:lnTo>
                    <a:pt x="66" y="208"/>
                  </a:lnTo>
                  <a:lnTo>
                    <a:pt x="66" y="206"/>
                  </a:lnTo>
                  <a:lnTo>
                    <a:pt x="64" y="202"/>
                  </a:lnTo>
                  <a:lnTo>
                    <a:pt x="66" y="198"/>
                  </a:lnTo>
                  <a:lnTo>
                    <a:pt x="68" y="194"/>
                  </a:lnTo>
                  <a:lnTo>
                    <a:pt x="66" y="184"/>
                  </a:lnTo>
                  <a:lnTo>
                    <a:pt x="66" y="178"/>
                  </a:lnTo>
                  <a:lnTo>
                    <a:pt x="66" y="174"/>
                  </a:lnTo>
                  <a:lnTo>
                    <a:pt x="66" y="168"/>
                  </a:lnTo>
                  <a:lnTo>
                    <a:pt x="74" y="162"/>
                  </a:lnTo>
                  <a:lnTo>
                    <a:pt x="90" y="160"/>
                  </a:lnTo>
                  <a:lnTo>
                    <a:pt x="94" y="158"/>
                  </a:lnTo>
                  <a:lnTo>
                    <a:pt x="100" y="152"/>
                  </a:lnTo>
                  <a:lnTo>
                    <a:pt x="108" y="144"/>
                  </a:lnTo>
                  <a:lnTo>
                    <a:pt x="122" y="34"/>
                  </a:lnTo>
                  <a:lnTo>
                    <a:pt x="126" y="28"/>
                  </a:lnTo>
                  <a:lnTo>
                    <a:pt x="132" y="26"/>
                  </a:lnTo>
                  <a:lnTo>
                    <a:pt x="142" y="18"/>
                  </a:lnTo>
                  <a:lnTo>
                    <a:pt x="146" y="4"/>
                  </a:lnTo>
                  <a:lnTo>
                    <a:pt x="150" y="0"/>
                  </a:lnTo>
                  <a:lnTo>
                    <a:pt x="150" y="0"/>
                  </a:lnTo>
                  <a:lnTo>
                    <a:pt x="150" y="0"/>
                  </a:lnTo>
                  <a:close/>
                </a:path>
              </a:pathLst>
            </a:custGeom>
            <a:solidFill>
              <a:schemeClr val="accent4"/>
            </a:solidFill>
            <a:ln w="6350" cmpd="sng">
              <a:solidFill>
                <a:schemeClr val="accent2"/>
              </a:solidFill>
              <a:round/>
              <a:headEnd/>
              <a:tailEnd/>
            </a:ln>
          </p:spPr>
          <p:txBody>
            <a:bodyPr/>
            <a:lstStyle/>
            <a:p>
              <a:endParaRPr lang="en-GB"/>
            </a:p>
          </p:txBody>
        </p:sp>
        <p:sp>
          <p:nvSpPr>
            <p:cNvPr id="37" name="vMap : New Jersey - Camden (34-007)"/>
            <p:cNvSpPr>
              <a:spLocks/>
            </p:cNvSpPr>
            <p:nvPr/>
          </p:nvSpPr>
          <p:spPr bwMode="auto">
            <a:xfrm>
              <a:off x="4148361" y="3798888"/>
              <a:ext cx="863600" cy="987425"/>
            </a:xfrm>
            <a:custGeom>
              <a:avLst/>
              <a:gdLst>
                <a:gd name="T0" fmla="*/ 126 w 544"/>
                <a:gd name="T1" fmla="*/ 2 h 622"/>
                <a:gd name="T2" fmla="*/ 150 w 544"/>
                <a:gd name="T3" fmla="*/ 4 h 622"/>
                <a:gd name="T4" fmla="*/ 162 w 544"/>
                <a:gd name="T5" fmla="*/ 10 h 622"/>
                <a:gd name="T6" fmla="*/ 176 w 544"/>
                <a:gd name="T7" fmla="*/ 26 h 622"/>
                <a:gd name="T8" fmla="*/ 170 w 544"/>
                <a:gd name="T9" fmla="*/ 32 h 622"/>
                <a:gd name="T10" fmla="*/ 168 w 544"/>
                <a:gd name="T11" fmla="*/ 58 h 622"/>
                <a:gd name="T12" fmla="*/ 170 w 544"/>
                <a:gd name="T13" fmla="*/ 68 h 622"/>
                <a:gd name="T14" fmla="*/ 166 w 544"/>
                <a:gd name="T15" fmla="*/ 76 h 622"/>
                <a:gd name="T16" fmla="*/ 180 w 544"/>
                <a:gd name="T17" fmla="*/ 84 h 622"/>
                <a:gd name="T18" fmla="*/ 192 w 544"/>
                <a:gd name="T19" fmla="*/ 90 h 622"/>
                <a:gd name="T20" fmla="*/ 202 w 544"/>
                <a:gd name="T21" fmla="*/ 90 h 622"/>
                <a:gd name="T22" fmla="*/ 222 w 544"/>
                <a:gd name="T23" fmla="*/ 92 h 622"/>
                <a:gd name="T24" fmla="*/ 216 w 544"/>
                <a:gd name="T25" fmla="*/ 98 h 622"/>
                <a:gd name="T26" fmla="*/ 210 w 544"/>
                <a:gd name="T27" fmla="*/ 108 h 622"/>
                <a:gd name="T28" fmla="*/ 236 w 544"/>
                <a:gd name="T29" fmla="*/ 120 h 622"/>
                <a:gd name="T30" fmla="*/ 252 w 544"/>
                <a:gd name="T31" fmla="*/ 140 h 622"/>
                <a:gd name="T32" fmla="*/ 266 w 544"/>
                <a:gd name="T33" fmla="*/ 162 h 622"/>
                <a:gd name="T34" fmla="*/ 284 w 544"/>
                <a:gd name="T35" fmla="*/ 182 h 622"/>
                <a:gd name="T36" fmla="*/ 338 w 544"/>
                <a:gd name="T37" fmla="*/ 342 h 622"/>
                <a:gd name="T38" fmla="*/ 368 w 544"/>
                <a:gd name="T39" fmla="*/ 342 h 622"/>
                <a:gd name="T40" fmla="*/ 408 w 544"/>
                <a:gd name="T41" fmla="*/ 332 h 622"/>
                <a:gd name="T42" fmla="*/ 446 w 544"/>
                <a:gd name="T43" fmla="*/ 340 h 622"/>
                <a:gd name="T44" fmla="*/ 474 w 544"/>
                <a:gd name="T45" fmla="*/ 362 h 622"/>
                <a:gd name="T46" fmla="*/ 490 w 544"/>
                <a:gd name="T47" fmla="*/ 384 h 622"/>
                <a:gd name="T48" fmla="*/ 510 w 544"/>
                <a:gd name="T49" fmla="*/ 404 h 622"/>
                <a:gd name="T50" fmla="*/ 544 w 544"/>
                <a:gd name="T51" fmla="*/ 424 h 622"/>
                <a:gd name="T52" fmla="*/ 334 w 544"/>
                <a:gd name="T53" fmla="*/ 606 h 622"/>
                <a:gd name="T54" fmla="*/ 332 w 544"/>
                <a:gd name="T55" fmla="*/ 592 h 622"/>
                <a:gd name="T56" fmla="*/ 310 w 544"/>
                <a:gd name="T57" fmla="*/ 526 h 622"/>
                <a:gd name="T58" fmla="*/ 286 w 544"/>
                <a:gd name="T59" fmla="*/ 492 h 622"/>
                <a:gd name="T60" fmla="*/ 218 w 544"/>
                <a:gd name="T61" fmla="*/ 468 h 622"/>
                <a:gd name="T62" fmla="*/ 178 w 544"/>
                <a:gd name="T63" fmla="*/ 434 h 622"/>
                <a:gd name="T64" fmla="*/ 160 w 544"/>
                <a:gd name="T65" fmla="*/ 400 h 622"/>
                <a:gd name="T66" fmla="*/ 132 w 544"/>
                <a:gd name="T67" fmla="*/ 360 h 622"/>
                <a:gd name="T68" fmla="*/ 118 w 544"/>
                <a:gd name="T69" fmla="*/ 346 h 622"/>
                <a:gd name="T70" fmla="*/ 98 w 544"/>
                <a:gd name="T71" fmla="*/ 326 h 622"/>
                <a:gd name="T72" fmla="*/ 90 w 544"/>
                <a:gd name="T73" fmla="*/ 316 h 622"/>
                <a:gd name="T74" fmla="*/ 72 w 544"/>
                <a:gd name="T75" fmla="*/ 280 h 622"/>
                <a:gd name="T76" fmla="*/ 76 w 544"/>
                <a:gd name="T77" fmla="*/ 254 h 622"/>
                <a:gd name="T78" fmla="*/ 66 w 544"/>
                <a:gd name="T79" fmla="*/ 232 h 622"/>
                <a:gd name="T80" fmla="*/ 34 w 544"/>
                <a:gd name="T81" fmla="*/ 212 h 622"/>
                <a:gd name="T82" fmla="*/ 14 w 544"/>
                <a:gd name="T83" fmla="*/ 184 h 622"/>
                <a:gd name="T84" fmla="*/ 2 w 544"/>
                <a:gd name="T85" fmla="*/ 170 h 622"/>
                <a:gd name="T86" fmla="*/ 14 w 544"/>
                <a:gd name="T87" fmla="*/ 144 h 622"/>
                <a:gd name="T88" fmla="*/ 14 w 544"/>
                <a:gd name="T89" fmla="*/ 130 h 622"/>
                <a:gd name="T90" fmla="*/ 4 w 544"/>
                <a:gd name="T91" fmla="*/ 82 h 622"/>
                <a:gd name="T92" fmla="*/ 10 w 544"/>
                <a:gd name="T93" fmla="*/ 64 h 622"/>
                <a:gd name="T94" fmla="*/ 76 w 544"/>
                <a:gd name="T95" fmla="*/ 30 h 622"/>
                <a:gd name="T96" fmla="*/ 106 w 544"/>
                <a:gd name="T97" fmla="*/ 6 h 622"/>
                <a:gd name="T98" fmla="*/ 108 w 544"/>
                <a:gd name="T99" fmla="*/ 2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44" h="622">
                  <a:moveTo>
                    <a:pt x="108" y="2"/>
                  </a:moveTo>
                  <a:lnTo>
                    <a:pt x="120" y="8"/>
                  </a:lnTo>
                  <a:lnTo>
                    <a:pt x="126" y="2"/>
                  </a:lnTo>
                  <a:lnTo>
                    <a:pt x="138" y="0"/>
                  </a:lnTo>
                  <a:lnTo>
                    <a:pt x="144" y="4"/>
                  </a:lnTo>
                  <a:lnTo>
                    <a:pt x="150" y="4"/>
                  </a:lnTo>
                  <a:lnTo>
                    <a:pt x="156" y="4"/>
                  </a:lnTo>
                  <a:lnTo>
                    <a:pt x="160" y="6"/>
                  </a:lnTo>
                  <a:lnTo>
                    <a:pt x="162" y="10"/>
                  </a:lnTo>
                  <a:lnTo>
                    <a:pt x="168" y="14"/>
                  </a:lnTo>
                  <a:lnTo>
                    <a:pt x="170" y="18"/>
                  </a:lnTo>
                  <a:lnTo>
                    <a:pt x="176" y="26"/>
                  </a:lnTo>
                  <a:lnTo>
                    <a:pt x="174" y="26"/>
                  </a:lnTo>
                  <a:lnTo>
                    <a:pt x="172" y="28"/>
                  </a:lnTo>
                  <a:lnTo>
                    <a:pt x="170" y="32"/>
                  </a:lnTo>
                  <a:lnTo>
                    <a:pt x="168" y="38"/>
                  </a:lnTo>
                  <a:lnTo>
                    <a:pt x="162" y="46"/>
                  </a:lnTo>
                  <a:lnTo>
                    <a:pt x="168" y="58"/>
                  </a:lnTo>
                  <a:lnTo>
                    <a:pt x="172" y="62"/>
                  </a:lnTo>
                  <a:lnTo>
                    <a:pt x="172" y="66"/>
                  </a:lnTo>
                  <a:lnTo>
                    <a:pt x="170" y="68"/>
                  </a:lnTo>
                  <a:lnTo>
                    <a:pt x="168" y="70"/>
                  </a:lnTo>
                  <a:lnTo>
                    <a:pt x="166" y="72"/>
                  </a:lnTo>
                  <a:lnTo>
                    <a:pt x="166" y="76"/>
                  </a:lnTo>
                  <a:lnTo>
                    <a:pt x="168" y="78"/>
                  </a:lnTo>
                  <a:lnTo>
                    <a:pt x="176" y="82"/>
                  </a:lnTo>
                  <a:lnTo>
                    <a:pt x="180" y="84"/>
                  </a:lnTo>
                  <a:lnTo>
                    <a:pt x="184" y="86"/>
                  </a:lnTo>
                  <a:lnTo>
                    <a:pt x="188" y="86"/>
                  </a:lnTo>
                  <a:lnTo>
                    <a:pt x="192" y="90"/>
                  </a:lnTo>
                  <a:lnTo>
                    <a:pt x="194" y="90"/>
                  </a:lnTo>
                  <a:lnTo>
                    <a:pt x="200" y="90"/>
                  </a:lnTo>
                  <a:lnTo>
                    <a:pt x="202" y="90"/>
                  </a:lnTo>
                  <a:lnTo>
                    <a:pt x="208" y="92"/>
                  </a:lnTo>
                  <a:lnTo>
                    <a:pt x="218" y="90"/>
                  </a:lnTo>
                  <a:lnTo>
                    <a:pt x="222" y="92"/>
                  </a:lnTo>
                  <a:lnTo>
                    <a:pt x="222" y="96"/>
                  </a:lnTo>
                  <a:lnTo>
                    <a:pt x="220" y="98"/>
                  </a:lnTo>
                  <a:lnTo>
                    <a:pt x="216" y="98"/>
                  </a:lnTo>
                  <a:lnTo>
                    <a:pt x="216" y="102"/>
                  </a:lnTo>
                  <a:lnTo>
                    <a:pt x="212" y="104"/>
                  </a:lnTo>
                  <a:lnTo>
                    <a:pt x="210" y="108"/>
                  </a:lnTo>
                  <a:lnTo>
                    <a:pt x="216" y="114"/>
                  </a:lnTo>
                  <a:lnTo>
                    <a:pt x="224" y="118"/>
                  </a:lnTo>
                  <a:lnTo>
                    <a:pt x="236" y="120"/>
                  </a:lnTo>
                  <a:lnTo>
                    <a:pt x="242" y="126"/>
                  </a:lnTo>
                  <a:lnTo>
                    <a:pt x="250" y="136"/>
                  </a:lnTo>
                  <a:lnTo>
                    <a:pt x="252" y="140"/>
                  </a:lnTo>
                  <a:lnTo>
                    <a:pt x="254" y="150"/>
                  </a:lnTo>
                  <a:lnTo>
                    <a:pt x="262" y="156"/>
                  </a:lnTo>
                  <a:lnTo>
                    <a:pt x="266" y="162"/>
                  </a:lnTo>
                  <a:lnTo>
                    <a:pt x="266" y="166"/>
                  </a:lnTo>
                  <a:lnTo>
                    <a:pt x="272" y="170"/>
                  </a:lnTo>
                  <a:lnTo>
                    <a:pt x="284" y="182"/>
                  </a:lnTo>
                  <a:lnTo>
                    <a:pt x="322" y="332"/>
                  </a:lnTo>
                  <a:lnTo>
                    <a:pt x="330" y="338"/>
                  </a:lnTo>
                  <a:lnTo>
                    <a:pt x="338" y="342"/>
                  </a:lnTo>
                  <a:lnTo>
                    <a:pt x="346" y="344"/>
                  </a:lnTo>
                  <a:lnTo>
                    <a:pt x="354" y="344"/>
                  </a:lnTo>
                  <a:lnTo>
                    <a:pt x="368" y="342"/>
                  </a:lnTo>
                  <a:lnTo>
                    <a:pt x="380" y="338"/>
                  </a:lnTo>
                  <a:lnTo>
                    <a:pt x="390" y="334"/>
                  </a:lnTo>
                  <a:lnTo>
                    <a:pt x="408" y="332"/>
                  </a:lnTo>
                  <a:lnTo>
                    <a:pt x="424" y="334"/>
                  </a:lnTo>
                  <a:lnTo>
                    <a:pt x="434" y="336"/>
                  </a:lnTo>
                  <a:lnTo>
                    <a:pt x="446" y="340"/>
                  </a:lnTo>
                  <a:lnTo>
                    <a:pt x="454" y="346"/>
                  </a:lnTo>
                  <a:lnTo>
                    <a:pt x="466" y="358"/>
                  </a:lnTo>
                  <a:lnTo>
                    <a:pt x="474" y="362"/>
                  </a:lnTo>
                  <a:lnTo>
                    <a:pt x="482" y="378"/>
                  </a:lnTo>
                  <a:lnTo>
                    <a:pt x="484" y="382"/>
                  </a:lnTo>
                  <a:lnTo>
                    <a:pt x="490" y="384"/>
                  </a:lnTo>
                  <a:lnTo>
                    <a:pt x="492" y="384"/>
                  </a:lnTo>
                  <a:lnTo>
                    <a:pt x="494" y="392"/>
                  </a:lnTo>
                  <a:lnTo>
                    <a:pt x="510" y="404"/>
                  </a:lnTo>
                  <a:lnTo>
                    <a:pt x="518" y="406"/>
                  </a:lnTo>
                  <a:lnTo>
                    <a:pt x="526" y="410"/>
                  </a:lnTo>
                  <a:lnTo>
                    <a:pt x="544" y="424"/>
                  </a:lnTo>
                  <a:lnTo>
                    <a:pt x="354" y="622"/>
                  </a:lnTo>
                  <a:lnTo>
                    <a:pt x="344" y="616"/>
                  </a:lnTo>
                  <a:lnTo>
                    <a:pt x="334" y="606"/>
                  </a:lnTo>
                  <a:lnTo>
                    <a:pt x="334" y="602"/>
                  </a:lnTo>
                  <a:lnTo>
                    <a:pt x="334" y="600"/>
                  </a:lnTo>
                  <a:lnTo>
                    <a:pt x="332" y="592"/>
                  </a:lnTo>
                  <a:lnTo>
                    <a:pt x="322" y="586"/>
                  </a:lnTo>
                  <a:lnTo>
                    <a:pt x="320" y="580"/>
                  </a:lnTo>
                  <a:lnTo>
                    <a:pt x="310" y="526"/>
                  </a:lnTo>
                  <a:lnTo>
                    <a:pt x="296" y="508"/>
                  </a:lnTo>
                  <a:lnTo>
                    <a:pt x="288" y="500"/>
                  </a:lnTo>
                  <a:lnTo>
                    <a:pt x="286" y="492"/>
                  </a:lnTo>
                  <a:lnTo>
                    <a:pt x="276" y="486"/>
                  </a:lnTo>
                  <a:lnTo>
                    <a:pt x="236" y="476"/>
                  </a:lnTo>
                  <a:lnTo>
                    <a:pt x="218" y="468"/>
                  </a:lnTo>
                  <a:lnTo>
                    <a:pt x="198" y="458"/>
                  </a:lnTo>
                  <a:lnTo>
                    <a:pt x="194" y="448"/>
                  </a:lnTo>
                  <a:lnTo>
                    <a:pt x="178" y="434"/>
                  </a:lnTo>
                  <a:lnTo>
                    <a:pt x="166" y="432"/>
                  </a:lnTo>
                  <a:lnTo>
                    <a:pt x="160" y="426"/>
                  </a:lnTo>
                  <a:lnTo>
                    <a:pt x="160" y="400"/>
                  </a:lnTo>
                  <a:lnTo>
                    <a:pt x="156" y="394"/>
                  </a:lnTo>
                  <a:lnTo>
                    <a:pt x="134" y="368"/>
                  </a:lnTo>
                  <a:lnTo>
                    <a:pt x="132" y="360"/>
                  </a:lnTo>
                  <a:lnTo>
                    <a:pt x="128" y="354"/>
                  </a:lnTo>
                  <a:lnTo>
                    <a:pt x="122" y="348"/>
                  </a:lnTo>
                  <a:lnTo>
                    <a:pt x="118" y="346"/>
                  </a:lnTo>
                  <a:lnTo>
                    <a:pt x="110" y="340"/>
                  </a:lnTo>
                  <a:lnTo>
                    <a:pt x="102" y="334"/>
                  </a:lnTo>
                  <a:lnTo>
                    <a:pt x="98" y="326"/>
                  </a:lnTo>
                  <a:lnTo>
                    <a:pt x="96" y="324"/>
                  </a:lnTo>
                  <a:lnTo>
                    <a:pt x="92" y="322"/>
                  </a:lnTo>
                  <a:lnTo>
                    <a:pt x="90" y="316"/>
                  </a:lnTo>
                  <a:lnTo>
                    <a:pt x="90" y="306"/>
                  </a:lnTo>
                  <a:lnTo>
                    <a:pt x="72" y="292"/>
                  </a:lnTo>
                  <a:lnTo>
                    <a:pt x="72" y="280"/>
                  </a:lnTo>
                  <a:lnTo>
                    <a:pt x="76" y="270"/>
                  </a:lnTo>
                  <a:lnTo>
                    <a:pt x="76" y="258"/>
                  </a:lnTo>
                  <a:lnTo>
                    <a:pt x="76" y="254"/>
                  </a:lnTo>
                  <a:lnTo>
                    <a:pt x="78" y="246"/>
                  </a:lnTo>
                  <a:lnTo>
                    <a:pt x="74" y="240"/>
                  </a:lnTo>
                  <a:lnTo>
                    <a:pt x="66" y="232"/>
                  </a:lnTo>
                  <a:lnTo>
                    <a:pt x="52" y="226"/>
                  </a:lnTo>
                  <a:lnTo>
                    <a:pt x="44" y="218"/>
                  </a:lnTo>
                  <a:lnTo>
                    <a:pt x="34" y="212"/>
                  </a:lnTo>
                  <a:lnTo>
                    <a:pt x="26" y="196"/>
                  </a:lnTo>
                  <a:lnTo>
                    <a:pt x="14" y="188"/>
                  </a:lnTo>
                  <a:lnTo>
                    <a:pt x="14" y="184"/>
                  </a:lnTo>
                  <a:lnTo>
                    <a:pt x="10" y="176"/>
                  </a:lnTo>
                  <a:lnTo>
                    <a:pt x="0" y="170"/>
                  </a:lnTo>
                  <a:lnTo>
                    <a:pt x="2" y="170"/>
                  </a:lnTo>
                  <a:lnTo>
                    <a:pt x="10" y="158"/>
                  </a:lnTo>
                  <a:lnTo>
                    <a:pt x="12" y="154"/>
                  </a:lnTo>
                  <a:lnTo>
                    <a:pt x="14" y="144"/>
                  </a:lnTo>
                  <a:lnTo>
                    <a:pt x="14" y="140"/>
                  </a:lnTo>
                  <a:lnTo>
                    <a:pt x="14" y="134"/>
                  </a:lnTo>
                  <a:lnTo>
                    <a:pt x="14" y="130"/>
                  </a:lnTo>
                  <a:lnTo>
                    <a:pt x="8" y="114"/>
                  </a:lnTo>
                  <a:lnTo>
                    <a:pt x="6" y="102"/>
                  </a:lnTo>
                  <a:lnTo>
                    <a:pt x="4" y="82"/>
                  </a:lnTo>
                  <a:lnTo>
                    <a:pt x="6" y="72"/>
                  </a:lnTo>
                  <a:lnTo>
                    <a:pt x="8" y="68"/>
                  </a:lnTo>
                  <a:lnTo>
                    <a:pt x="10" y="64"/>
                  </a:lnTo>
                  <a:lnTo>
                    <a:pt x="20" y="54"/>
                  </a:lnTo>
                  <a:lnTo>
                    <a:pt x="40" y="40"/>
                  </a:lnTo>
                  <a:lnTo>
                    <a:pt x="76" y="30"/>
                  </a:lnTo>
                  <a:lnTo>
                    <a:pt x="86" y="26"/>
                  </a:lnTo>
                  <a:lnTo>
                    <a:pt x="98" y="16"/>
                  </a:lnTo>
                  <a:lnTo>
                    <a:pt x="106" y="6"/>
                  </a:lnTo>
                  <a:lnTo>
                    <a:pt x="108" y="2"/>
                  </a:lnTo>
                  <a:lnTo>
                    <a:pt x="108" y="2"/>
                  </a:lnTo>
                  <a:lnTo>
                    <a:pt x="108" y="2"/>
                  </a:lnTo>
                  <a:close/>
                </a:path>
              </a:pathLst>
            </a:custGeom>
            <a:solidFill>
              <a:schemeClr val="accent2"/>
            </a:solidFill>
            <a:ln w="6350" cmpd="sng">
              <a:solidFill>
                <a:schemeClr val="accent2"/>
              </a:solidFill>
              <a:round/>
              <a:headEnd/>
              <a:tailEnd/>
            </a:ln>
          </p:spPr>
          <p:txBody>
            <a:bodyPr/>
            <a:lstStyle/>
            <a:p>
              <a:endParaRPr lang="en-GB"/>
            </a:p>
          </p:txBody>
        </p:sp>
        <p:sp>
          <p:nvSpPr>
            <p:cNvPr id="38" name="vMap : New Jersey - Burlington (34-005)"/>
            <p:cNvSpPr>
              <a:spLocks/>
            </p:cNvSpPr>
            <p:nvPr/>
          </p:nvSpPr>
          <p:spPr bwMode="auto">
            <a:xfrm>
              <a:off x="4319811" y="3317875"/>
              <a:ext cx="1441450" cy="1646238"/>
            </a:xfrm>
            <a:custGeom>
              <a:avLst/>
              <a:gdLst>
                <a:gd name="T0" fmla="*/ 472 w 908"/>
                <a:gd name="T1" fmla="*/ 26 h 1037"/>
                <a:gd name="T2" fmla="*/ 466 w 908"/>
                <a:gd name="T3" fmla="*/ 10 h 1037"/>
                <a:gd name="T4" fmla="*/ 480 w 908"/>
                <a:gd name="T5" fmla="*/ 0 h 1037"/>
                <a:gd name="T6" fmla="*/ 506 w 908"/>
                <a:gd name="T7" fmla="*/ 8 h 1037"/>
                <a:gd name="T8" fmla="*/ 516 w 908"/>
                <a:gd name="T9" fmla="*/ 20 h 1037"/>
                <a:gd name="T10" fmla="*/ 554 w 908"/>
                <a:gd name="T11" fmla="*/ 42 h 1037"/>
                <a:gd name="T12" fmla="*/ 588 w 908"/>
                <a:gd name="T13" fmla="*/ 68 h 1037"/>
                <a:gd name="T14" fmla="*/ 726 w 908"/>
                <a:gd name="T15" fmla="*/ 273 h 1037"/>
                <a:gd name="T16" fmla="*/ 746 w 908"/>
                <a:gd name="T17" fmla="*/ 313 h 1037"/>
                <a:gd name="T18" fmla="*/ 788 w 908"/>
                <a:gd name="T19" fmla="*/ 411 h 1037"/>
                <a:gd name="T20" fmla="*/ 898 w 908"/>
                <a:gd name="T21" fmla="*/ 945 h 1037"/>
                <a:gd name="T22" fmla="*/ 892 w 908"/>
                <a:gd name="T23" fmla="*/ 961 h 1037"/>
                <a:gd name="T24" fmla="*/ 886 w 908"/>
                <a:gd name="T25" fmla="*/ 985 h 1037"/>
                <a:gd name="T26" fmla="*/ 868 w 908"/>
                <a:gd name="T27" fmla="*/ 989 h 1037"/>
                <a:gd name="T28" fmla="*/ 866 w 908"/>
                <a:gd name="T29" fmla="*/ 1005 h 1037"/>
                <a:gd name="T30" fmla="*/ 836 w 908"/>
                <a:gd name="T31" fmla="*/ 1017 h 1037"/>
                <a:gd name="T32" fmla="*/ 824 w 908"/>
                <a:gd name="T33" fmla="*/ 1021 h 1037"/>
                <a:gd name="T34" fmla="*/ 816 w 908"/>
                <a:gd name="T35" fmla="*/ 1009 h 1037"/>
                <a:gd name="T36" fmla="*/ 806 w 908"/>
                <a:gd name="T37" fmla="*/ 1019 h 1037"/>
                <a:gd name="T38" fmla="*/ 786 w 908"/>
                <a:gd name="T39" fmla="*/ 1017 h 1037"/>
                <a:gd name="T40" fmla="*/ 762 w 908"/>
                <a:gd name="T41" fmla="*/ 1009 h 1037"/>
                <a:gd name="T42" fmla="*/ 742 w 908"/>
                <a:gd name="T43" fmla="*/ 991 h 1037"/>
                <a:gd name="T44" fmla="*/ 718 w 908"/>
                <a:gd name="T45" fmla="*/ 981 h 1037"/>
                <a:gd name="T46" fmla="*/ 666 w 908"/>
                <a:gd name="T47" fmla="*/ 945 h 1037"/>
                <a:gd name="T48" fmla="*/ 580 w 908"/>
                <a:gd name="T49" fmla="*/ 907 h 1037"/>
                <a:gd name="T50" fmla="*/ 572 w 908"/>
                <a:gd name="T51" fmla="*/ 897 h 1037"/>
                <a:gd name="T52" fmla="*/ 556 w 908"/>
                <a:gd name="T53" fmla="*/ 901 h 1037"/>
                <a:gd name="T54" fmla="*/ 538 w 908"/>
                <a:gd name="T55" fmla="*/ 875 h 1037"/>
                <a:gd name="T56" fmla="*/ 542 w 908"/>
                <a:gd name="T57" fmla="*/ 831 h 1037"/>
                <a:gd name="T58" fmla="*/ 410 w 908"/>
                <a:gd name="T59" fmla="*/ 709 h 1037"/>
                <a:gd name="T60" fmla="*/ 376 w 908"/>
                <a:gd name="T61" fmla="*/ 685 h 1037"/>
                <a:gd name="T62" fmla="*/ 338 w 908"/>
                <a:gd name="T63" fmla="*/ 643 h 1037"/>
                <a:gd name="T64" fmla="*/ 272 w 908"/>
                <a:gd name="T65" fmla="*/ 641 h 1037"/>
                <a:gd name="T66" fmla="*/ 222 w 908"/>
                <a:gd name="T67" fmla="*/ 641 h 1037"/>
                <a:gd name="T68" fmla="*/ 158 w 908"/>
                <a:gd name="T69" fmla="*/ 465 h 1037"/>
                <a:gd name="T70" fmla="*/ 134 w 908"/>
                <a:gd name="T71" fmla="*/ 429 h 1037"/>
                <a:gd name="T72" fmla="*/ 104 w 908"/>
                <a:gd name="T73" fmla="*/ 407 h 1037"/>
                <a:gd name="T74" fmla="*/ 114 w 908"/>
                <a:gd name="T75" fmla="*/ 395 h 1037"/>
                <a:gd name="T76" fmla="*/ 86 w 908"/>
                <a:gd name="T77" fmla="*/ 393 h 1037"/>
                <a:gd name="T78" fmla="*/ 68 w 908"/>
                <a:gd name="T79" fmla="*/ 385 h 1037"/>
                <a:gd name="T80" fmla="*/ 62 w 908"/>
                <a:gd name="T81" fmla="*/ 371 h 1037"/>
                <a:gd name="T82" fmla="*/ 60 w 908"/>
                <a:gd name="T83" fmla="*/ 341 h 1037"/>
                <a:gd name="T84" fmla="*/ 62 w 908"/>
                <a:gd name="T85" fmla="*/ 321 h 1037"/>
                <a:gd name="T86" fmla="*/ 42 w 908"/>
                <a:gd name="T87" fmla="*/ 307 h 1037"/>
                <a:gd name="T88" fmla="*/ 0 w 908"/>
                <a:gd name="T89" fmla="*/ 305 h 1037"/>
                <a:gd name="T90" fmla="*/ 20 w 908"/>
                <a:gd name="T91" fmla="*/ 275 h 1037"/>
                <a:gd name="T92" fmla="*/ 86 w 908"/>
                <a:gd name="T93" fmla="*/ 241 h 1037"/>
                <a:gd name="T94" fmla="*/ 184 w 908"/>
                <a:gd name="T95" fmla="*/ 181 h 1037"/>
                <a:gd name="T96" fmla="*/ 272 w 908"/>
                <a:gd name="T97" fmla="*/ 147 h 1037"/>
                <a:gd name="T98" fmla="*/ 296 w 908"/>
                <a:gd name="T99" fmla="*/ 129 h 1037"/>
                <a:gd name="T100" fmla="*/ 306 w 908"/>
                <a:gd name="T101" fmla="*/ 103 h 1037"/>
                <a:gd name="T102" fmla="*/ 330 w 908"/>
                <a:gd name="T103" fmla="*/ 89 h 1037"/>
                <a:gd name="T104" fmla="*/ 368 w 908"/>
                <a:gd name="T105" fmla="*/ 97 h 1037"/>
                <a:gd name="T106" fmla="*/ 408 w 908"/>
                <a:gd name="T107" fmla="*/ 77 h 1037"/>
                <a:gd name="T108" fmla="*/ 450 w 908"/>
                <a:gd name="T109" fmla="*/ 52 h 10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08" h="1037">
                  <a:moveTo>
                    <a:pt x="450" y="52"/>
                  </a:moveTo>
                  <a:lnTo>
                    <a:pt x="456" y="54"/>
                  </a:lnTo>
                  <a:lnTo>
                    <a:pt x="464" y="48"/>
                  </a:lnTo>
                  <a:lnTo>
                    <a:pt x="476" y="30"/>
                  </a:lnTo>
                  <a:lnTo>
                    <a:pt x="472" y="26"/>
                  </a:lnTo>
                  <a:lnTo>
                    <a:pt x="468" y="24"/>
                  </a:lnTo>
                  <a:lnTo>
                    <a:pt x="470" y="20"/>
                  </a:lnTo>
                  <a:lnTo>
                    <a:pt x="468" y="16"/>
                  </a:lnTo>
                  <a:lnTo>
                    <a:pt x="466" y="14"/>
                  </a:lnTo>
                  <a:lnTo>
                    <a:pt x="466" y="10"/>
                  </a:lnTo>
                  <a:lnTo>
                    <a:pt x="466" y="8"/>
                  </a:lnTo>
                  <a:lnTo>
                    <a:pt x="468" y="4"/>
                  </a:lnTo>
                  <a:lnTo>
                    <a:pt x="472" y="2"/>
                  </a:lnTo>
                  <a:lnTo>
                    <a:pt x="474" y="0"/>
                  </a:lnTo>
                  <a:lnTo>
                    <a:pt x="480" y="0"/>
                  </a:lnTo>
                  <a:lnTo>
                    <a:pt x="484" y="4"/>
                  </a:lnTo>
                  <a:lnTo>
                    <a:pt x="488" y="8"/>
                  </a:lnTo>
                  <a:lnTo>
                    <a:pt x="492" y="8"/>
                  </a:lnTo>
                  <a:lnTo>
                    <a:pt x="498" y="10"/>
                  </a:lnTo>
                  <a:lnTo>
                    <a:pt x="506" y="8"/>
                  </a:lnTo>
                  <a:lnTo>
                    <a:pt x="510" y="8"/>
                  </a:lnTo>
                  <a:lnTo>
                    <a:pt x="514" y="12"/>
                  </a:lnTo>
                  <a:lnTo>
                    <a:pt x="514" y="14"/>
                  </a:lnTo>
                  <a:lnTo>
                    <a:pt x="516" y="16"/>
                  </a:lnTo>
                  <a:lnTo>
                    <a:pt x="516" y="20"/>
                  </a:lnTo>
                  <a:lnTo>
                    <a:pt x="512" y="26"/>
                  </a:lnTo>
                  <a:lnTo>
                    <a:pt x="516" y="28"/>
                  </a:lnTo>
                  <a:lnTo>
                    <a:pt x="526" y="28"/>
                  </a:lnTo>
                  <a:lnTo>
                    <a:pt x="538" y="36"/>
                  </a:lnTo>
                  <a:lnTo>
                    <a:pt x="554" y="42"/>
                  </a:lnTo>
                  <a:lnTo>
                    <a:pt x="566" y="50"/>
                  </a:lnTo>
                  <a:lnTo>
                    <a:pt x="582" y="54"/>
                  </a:lnTo>
                  <a:lnTo>
                    <a:pt x="586" y="60"/>
                  </a:lnTo>
                  <a:lnTo>
                    <a:pt x="586" y="66"/>
                  </a:lnTo>
                  <a:lnTo>
                    <a:pt x="588" y="68"/>
                  </a:lnTo>
                  <a:lnTo>
                    <a:pt x="616" y="73"/>
                  </a:lnTo>
                  <a:lnTo>
                    <a:pt x="628" y="71"/>
                  </a:lnTo>
                  <a:lnTo>
                    <a:pt x="628" y="71"/>
                  </a:lnTo>
                  <a:lnTo>
                    <a:pt x="714" y="237"/>
                  </a:lnTo>
                  <a:lnTo>
                    <a:pt x="726" y="273"/>
                  </a:lnTo>
                  <a:lnTo>
                    <a:pt x="742" y="303"/>
                  </a:lnTo>
                  <a:lnTo>
                    <a:pt x="742" y="307"/>
                  </a:lnTo>
                  <a:lnTo>
                    <a:pt x="742" y="307"/>
                  </a:lnTo>
                  <a:lnTo>
                    <a:pt x="744" y="309"/>
                  </a:lnTo>
                  <a:lnTo>
                    <a:pt x="746" y="313"/>
                  </a:lnTo>
                  <a:lnTo>
                    <a:pt x="750" y="321"/>
                  </a:lnTo>
                  <a:lnTo>
                    <a:pt x="750" y="323"/>
                  </a:lnTo>
                  <a:lnTo>
                    <a:pt x="782" y="397"/>
                  </a:lnTo>
                  <a:lnTo>
                    <a:pt x="784" y="403"/>
                  </a:lnTo>
                  <a:lnTo>
                    <a:pt x="788" y="411"/>
                  </a:lnTo>
                  <a:lnTo>
                    <a:pt x="790" y="415"/>
                  </a:lnTo>
                  <a:lnTo>
                    <a:pt x="790" y="417"/>
                  </a:lnTo>
                  <a:lnTo>
                    <a:pt x="794" y="425"/>
                  </a:lnTo>
                  <a:lnTo>
                    <a:pt x="908" y="677"/>
                  </a:lnTo>
                  <a:lnTo>
                    <a:pt x="898" y="945"/>
                  </a:lnTo>
                  <a:lnTo>
                    <a:pt x="898" y="949"/>
                  </a:lnTo>
                  <a:lnTo>
                    <a:pt x="894" y="955"/>
                  </a:lnTo>
                  <a:lnTo>
                    <a:pt x="894" y="957"/>
                  </a:lnTo>
                  <a:lnTo>
                    <a:pt x="894" y="959"/>
                  </a:lnTo>
                  <a:lnTo>
                    <a:pt x="892" y="961"/>
                  </a:lnTo>
                  <a:lnTo>
                    <a:pt x="890" y="969"/>
                  </a:lnTo>
                  <a:lnTo>
                    <a:pt x="890" y="973"/>
                  </a:lnTo>
                  <a:lnTo>
                    <a:pt x="888" y="979"/>
                  </a:lnTo>
                  <a:lnTo>
                    <a:pt x="886" y="983"/>
                  </a:lnTo>
                  <a:lnTo>
                    <a:pt x="886" y="985"/>
                  </a:lnTo>
                  <a:lnTo>
                    <a:pt x="884" y="989"/>
                  </a:lnTo>
                  <a:lnTo>
                    <a:pt x="878" y="989"/>
                  </a:lnTo>
                  <a:lnTo>
                    <a:pt x="874" y="989"/>
                  </a:lnTo>
                  <a:lnTo>
                    <a:pt x="870" y="989"/>
                  </a:lnTo>
                  <a:lnTo>
                    <a:pt x="868" y="989"/>
                  </a:lnTo>
                  <a:lnTo>
                    <a:pt x="866" y="991"/>
                  </a:lnTo>
                  <a:lnTo>
                    <a:pt x="864" y="991"/>
                  </a:lnTo>
                  <a:lnTo>
                    <a:pt x="864" y="993"/>
                  </a:lnTo>
                  <a:lnTo>
                    <a:pt x="866" y="999"/>
                  </a:lnTo>
                  <a:lnTo>
                    <a:pt x="866" y="1005"/>
                  </a:lnTo>
                  <a:lnTo>
                    <a:pt x="862" y="1007"/>
                  </a:lnTo>
                  <a:lnTo>
                    <a:pt x="850" y="1017"/>
                  </a:lnTo>
                  <a:lnTo>
                    <a:pt x="844" y="1011"/>
                  </a:lnTo>
                  <a:lnTo>
                    <a:pt x="834" y="1013"/>
                  </a:lnTo>
                  <a:lnTo>
                    <a:pt x="836" y="1017"/>
                  </a:lnTo>
                  <a:lnTo>
                    <a:pt x="844" y="1029"/>
                  </a:lnTo>
                  <a:lnTo>
                    <a:pt x="842" y="1035"/>
                  </a:lnTo>
                  <a:lnTo>
                    <a:pt x="834" y="1037"/>
                  </a:lnTo>
                  <a:lnTo>
                    <a:pt x="826" y="1031"/>
                  </a:lnTo>
                  <a:lnTo>
                    <a:pt x="824" y="1021"/>
                  </a:lnTo>
                  <a:lnTo>
                    <a:pt x="826" y="1013"/>
                  </a:lnTo>
                  <a:lnTo>
                    <a:pt x="826" y="1011"/>
                  </a:lnTo>
                  <a:lnTo>
                    <a:pt x="824" y="1007"/>
                  </a:lnTo>
                  <a:lnTo>
                    <a:pt x="818" y="1007"/>
                  </a:lnTo>
                  <a:lnTo>
                    <a:pt x="816" y="1009"/>
                  </a:lnTo>
                  <a:lnTo>
                    <a:pt x="814" y="1023"/>
                  </a:lnTo>
                  <a:lnTo>
                    <a:pt x="812" y="1025"/>
                  </a:lnTo>
                  <a:lnTo>
                    <a:pt x="810" y="1025"/>
                  </a:lnTo>
                  <a:lnTo>
                    <a:pt x="808" y="1023"/>
                  </a:lnTo>
                  <a:lnTo>
                    <a:pt x="806" y="1019"/>
                  </a:lnTo>
                  <a:lnTo>
                    <a:pt x="806" y="1015"/>
                  </a:lnTo>
                  <a:lnTo>
                    <a:pt x="802" y="1011"/>
                  </a:lnTo>
                  <a:lnTo>
                    <a:pt x="798" y="1013"/>
                  </a:lnTo>
                  <a:lnTo>
                    <a:pt x="792" y="1015"/>
                  </a:lnTo>
                  <a:lnTo>
                    <a:pt x="786" y="1017"/>
                  </a:lnTo>
                  <a:lnTo>
                    <a:pt x="778" y="1013"/>
                  </a:lnTo>
                  <a:lnTo>
                    <a:pt x="776" y="1009"/>
                  </a:lnTo>
                  <a:lnTo>
                    <a:pt x="772" y="1007"/>
                  </a:lnTo>
                  <a:lnTo>
                    <a:pt x="766" y="1011"/>
                  </a:lnTo>
                  <a:lnTo>
                    <a:pt x="762" y="1009"/>
                  </a:lnTo>
                  <a:lnTo>
                    <a:pt x="758" y="1001"/>
                  </a:lnTo>
                  <a:lnTo>
                    <a:pt x="752" y="997"/>
                  </a:lnTo>
                  <a:lnTo>
                    <a:pt x="750" y="993"/>
                  </a:lnTo>
                  <a:lnTo>
                    <a:pt x="744" y="991"/>
                  </a:lnTo>
                  <a:lnTo>
                    <a:pt x="742" y="991"/>
                  </a:lnTo>
                  <a:lnTo>
                    <a:pt x="730" y="985"/>
                  </a:lnTo>
                  <a:lnTo>
                    <a:pt x="726" y="985"/>
                  </a:lnTo>
                  <a:lnTo>
                    <a:pt x="722" y="989"/>
                  </a:lnTo>
                  <a:lnTo>
                    <a:pt x="720" y="989"/>
                  </a:lnTo>
                  <a:lnTo>
                    <a:pt x="718" y="981"/>
                  </a:lnTo>
                  <a:lnTo>
                    <a:pt x="714" y="977"/>
                  </a:lnTo>
                  <a:lnTo>
                    <a:pt x="690" y="961"/>
                  </a:lnTo>
                  <a:lnTo>
                    <a:pt x="684" y="951"/>
                  </a:lnTo>
                  <a:lnTo>
                    <a:pt x="680" y="949"/>
                  </a:lnTo>
                  <a:lnTo>
                    <a:pt x="666" y="945"/>
                  </a:lnTo>
                  <a:lnTo>
                    <a:pt x="650" y="943"/>
                  </a:lnTo>
                  <a:lnTo>
                    <a:pt x="630" y="923"/>
                  </a:lnTo>
                  <a:lnTo>
                    <a:pt x="610" y="909"/>
                  </a:lnTo>
                  <a:lnTo>
                    <a:pt x="588" y="899"/>
                  </a:lnTo>
                  <a:lnTo>
                    <a:pt x="580" y="907"/>
                  </a:lnTo>
                  <a:lnTo>
                    <a:pt x="576" y="909"/>
                  </a:lnTo>
                  <a:lnTo>
                    <a:pt x="574" y="907"/>
                  </a:lnTo>
                  <a:lnTo>
                    <a:pt x="574" y="903"/>
                  </a:lnTo>
                  <a:lnTo>
                    <a:pt x="574" y="899"/>
                  </a:lnTo>
                  <a:lnTo>
                    <a:pt x="572" y="897"/>
                  </a:lnTo>
                  <a:lnTo>
                    <a:pt x="570" y="897"/>
                  </a:lnTo>
                  <a:lnTo>
                    <a:pt x="568" y="901"/>
                  </a:lnTo>
                  <a:lnTo>
                    <a:pt x="564" y="903"/>
                  </a:lnTo>
                  <a:lnTo>
                    <a:pt x="560" y="901"/>
                  </a:lnTo>
                  <a:lnTo>
                    <a:pt x="556" y="901"/>
                  </a:lnTo>
                  <a:lnTo>
                    <a:pt x="552" y="897"/>
                  </a:lnTo>
                  <a:lnTo>
                    <a:pt x="546" y="895"/>
                  </a:lnTo>
                  <a:lnTo>
                    <a:pt x="544" y="889"/>
                  </a:lnTo>
                  <a:lnTo>
                    <a:pt x="540" y="885"/>
                  </a:lnTo>
                  <a:lnTo>
                    <a:pt x="538" y="875"/>
                  </a:lnTo>
                  <a:lnTo>
                    <a:pt x="540" y="867"/>
                  </a:lnTo>
                  <a:lnTo>
                    <a:pt x="538" y="853"/>
                  </a:lnTo>
                  <a:lnTo>
                    <a:pt x="538" y="847"/>
                  </a:lnTo>
                  <a:lnTo>
                    <a:pt x="542" y="839"/>
                  </a:lnTo>
                  <a:lnTo>
                    <a:pt x="542" y="831"/>
                  </a:lnTo>
                  <a:lnTo>
                    <a:pt x="532" y="815"/>
                  </a:lnTo>
                  <a:lnTo>
                    <a:pt x="530" y="805"/>
                  </a:lnTo>
                  <a:lnTo>
                    <a:pt x="518" y="789"/>
                  </a:lnTo>
                  <a:lnTo>
                    <a:pt x="418" y="713"/>
                  </a:lnTo>
                  <a:lnTo>
                    <a:pt x="410" y="709"/>
                  </a:lnTo>
                  <a:lnTo>
                    <a:pt x="402" y="707"/>
                  </a:lnTo>
                  <a:lnTo>
                    <a:pt x="386" y="695"/>
                  </a:lnTo>
                  <a:lnTo>
                    <a:pt x="384" y="687"/>
                  </a:lnTo>
                  <a:lnTo>
                    <a:pt x="382" y="687"/>
                  </a:lnTo>
                  <a:lnTo>
                    <a:pt x="376" y="685"/>
                  </a:lnTo>
                  <a:lnTo>
                    <a:pt x="374" y="681"/>
                  </a:lnTo>
                  <a:lnTo>
                    <a:pt x="366" y="665"/>
                  </a:lnTo>
                  <a:lnTo>
                    <a:pt x="358" y="661"/>
                  </a:lnTo>
                  <a:lnTo>
                    <a:pt x="346" y="649"/>
                  </a:lnTo>
                  <a:lnTo>
                    <a:pt x="338" y="643"/>
                  </a:lnTo>
                  <a:lnTo>
                    <a:pt x="326" y="639"/>
                  </a:lnTo>
                  <a:lnTo>
                    <a:pt x="316" y="637"/>
                  </a:lnTo>
                  <a:lnTo>
                    <a:pt x="300" y="635"/>
                  </a:lnTo>
                  <a:lnTo>
                    <a:pt x="282" y="637"/>
                  </a:lnTo>
                  <a:lnTo>
                    <a:pt x="272" y="641"/>
                  </a:lnTo>
                  <a:lnTo>
                    <a:pt x="260" y="645"/>
                  </a:lnTo>
                  <a:lnTo>
                    <a:pt x="246" y="647"/>
                  </a:lnTo>
                  <a:lnTo>
                    <a:pt x="238" y="647"/>
                  </a:lnTo>
                  <a:lnTo>
                    <a:pt x="230" y="645"/>
                  </a:lnTo>
                  <a:lnTo>
                    <a:pt x="222" y="641"/>
                  </a:lnTo>
                  <a:lnTo>
                    <a:pt x="214" y="635"/>
                  </a:lnTo>
                  <a:lnTo>
                    <a:pt x="176" y="485"/>
                  </a:lnTo>
                  <a:lnTo>
                    <a:pt x="164" y="473"/>
                  </a:lnTo>
                  <a:lnTo>
                    <a:pt x="158" y="469"/>
                  </a:lnTo>
                  <a:lnTo>
                    <a:pt x="158" y="465"/>
                  </a:lnTo>
                  <a:lnTo>
                    <a:pt x="154" y="459"/>
                  </a:lnTo>
                  <a:lnTo>
                    <a:pt x="146" y="453"/>
                  </a:lnTo>
                  <a:lnTo>
                    <a:pt x="144" y="443"/>
                  </a:lnTo>
                  <a:lnTo>
                    <a:pt x="142" y="439"/>
                  </a:lnTo>
                  <a:lnTo>
                    <a:pt x="134" y="429"/>
                  </a:lnTo>
                  <a:lnTo>
                    <a:pt x="128" y="423"/>
                  </a:lnTo>
                  <a:lnTo>
                    <a:pt x="116" y="421"/>
                  </a:lnTo>
                  <a:lnTo>
                    <a:pt x="108" y="417"/>
                  </a:lnTo>
                  <a:lnTo>
                    <a:pt x="102" y="411"/>
                  </a:lnTo>
                  <a:lnTo>
                    <a:pt x="104" y="407"/>
                  </a:lnTo>
                  <a:lnTo>
                    <a:pt x="108" y="405"/>
                  </a:lnTo>
                  <a:lnTo>
                    <a:pt x="108" y="401"/>
                  </a:lnTo>
                  <a:lnTo>
                    <a:pt x="112" y="401"/>
                  </a:lnTo>
                  <a:lnTo>
                    <a:pt x="114" y="399"/>
                  </a:lnTo>
                  <a:lnTo>
                    <a:pt x="114" y="395"/>
                  </a:lnTo>
                  <a:lnTo>
                    <a:pt x="110" y="393"/>
                  </a:lnTo>
                  <a:lnTo>
                    <a:pt x="100" y="395"/>
                  </a:lnTo>
                  <a:lnTo>
                    <a:pt x="94" y="393"/>
                  </a:lnTo>
                  <a:lnTo>
                    <a:pt x="92" y="393"/>
                  </a:lnTo>
                  <a:lnTo>
                    <a:pt x="86" y="393"/>
                  </a:lnTo>
                  <a:lnTo>
                    <a:pt x="84" y="393"/>
                  </a:lnTo>
                  <a:lnTo>
                    <a:pt x="80" y="389"/>
                  </a:lnTo>
                  <a:lnTo>
                    <a:pt x="76" y="389"/>
                  </a:lnTo>
                  <a:lnTo>
                    <a:pt x="72" y="387"/>
                  </a:lnTo>
                  <a:lnTo>
                    <a:pt x="68" y="385"/>
                  </a:lnTo>
                  <a:lnTo>
                    <a:pt x="60" y="381"/>
                  </a:lnTo>
                  <a:lnTo>
                    <a:pt x="58" y="379"/>
                  </a:lnTo>
                  <a:lnTo>
                    <a:pt x="58" y="375"/>
                  </a:lnTo>
                  <a:lnTo>
                    <a:pt x="60" y="373"/>
                  </a:lnTo>
                  <a:lnTo>
                    <a:pt x="62" y="371"/>
                  </a:lnTo>
                  <a:lnTo>
                    <a:pt x="64" y="369"/>
                  </a:lnTo>
                  <a:lnTo>
                    <a:pt x="64" y="365"/>
                  </a:lnTo>
                  <a:lnTo>
                    <a:pt x="60" y="361"/>
                  </a:lnTo>
                  <a:lnTo>
                    <a:pt x="54" y="349"/>
                  </a:lnTo>
                  <a:lnTo>
                    <a:pt x="60" y="341"/>
                  </a:lnTo>
                  <a:lnTo>
                    <a:pt x="62" y="335"/>
                  </a:lnTo>
                  <a:lnTo>
                    <a:pt x="64" y="331"/>
                  </a:lnTo>
                  <a:lnTo>
                    <a:pt x="66" y="329"/>
                  </a:lnTo>
                  <a:lnTo>
                    <a:pt x="68" y="329"/>
                  </a:lnTo>
                  <a:lnTo>
                    <a:pt x="62" y="321"/>
                  </a:lnTo>
                  <a:lnTo>
                    <a:pt x="60" y="317"/>
                  </a:lnTo>
                  <a:lnTo>
                    <a:pt x="54" y="313"/>
                  </a:lnTo>
                  <a:lnTo>
                    <a:pt x="52" y="309"/>
                  </a:lnTo>
                  <a:lnTo>
                    <a:pt x="48" y="307"/>
                  </a:lnTo>
                  <a:lnTo>
                    <a:pt x="42" y="307"/>
                  </a:lnTo>
                  <a:lnTo>
                    <a:pt x="36" y="307"/>
                  </a:lnTo>
                  <a:lnTo>
                    <a:pt x="30" y="303"/>
                  </a:lnTo>
                  <a:lnTo>
                    <a:pt x="18" y="305"/>
                  </a:lnTo>
                  <a:lnTo>
                    <a:pt x="12" y="311"/>
                  </a:lnTo>
                  <a:lnTo>
                    <a:pt x="0" y="305"/>
                  </a:lnTo>
                  <a:lnTo>
                    <a:pt x="6" y="295"/>
                  </a:lnTo>
                  <a:lnTo>
                    <a:pt x="8" y="291"/>
                  </a:lnTo>
                  <a:lnTo>
                    <a:pt x="12" y="285"/>
                  </a:lnTo>
                  <a:lnTo>
                    <a:pt x="12" y="281"/>
                  </a:lnTo>
                  <a:lnTo>
                    <a:pt x="20" y="275"/>
                  </a:lnTo>
                  <a:lnTo>
                    <a:pt x="32" y="269"/>
                  </a:lnTo>
                  <a:lnTo>
                    <a:pt x="52" y="263"/>
                  </a:lnTo>
                  <a:lnTo>
                    <a:pt x="64" y="257"/>
                  </a:lnTo>
                  <a:lnTo>
                    <a:pt x="80" y="245"/>
                  </a:lnTo>
                  <a:lnTo>
                    <a:pt x="86" y="241"/>
                  </a:lnTo>
                  <a:lnTo>
                    <a:pt x="100" y="225"/>
                  </a:lnTo>
                  <a:lnTo>
                    <a:pt x="116" y="213"/>
                  </a:lnTo>
                  <a:lnTo>
                    <a:pt x="170" y="181"/>
                  </a:lnTo>
                  <a:lnTo>
                    <a:pt x="178" y="181"/>
                  </a:lnTo>
                  <a:lnTo>
                    <a:pt x="184" y="181"/>
                  </a:lnTo>
                  <a:lnTo>
                    <a:pt x="198" y="179"/>
                  </a:lnTo>
                  <a:lnTo>
                    <a:pt x="242" y="165"/>
                  </a:lnTo>
                  <a:lnTo>
                    <a:pt x="260" y="157"/>
                  </a:lnTo>
                  <a:lnTo>
                    <a:pt x="266" y="153"/>
                  </a:lnTo>
                  <a:lnTo>
                    <a:pt x="272" y="147"/>
                  </a:lnTo>
                  <a:lnTo>
                    <a:pt x="274" y="143"/>
                  </a:lnTo>
                  <a:lnTo>
                    <a:pt x="278" y="141"/>
                  </a:lnTo>
                  <a:lnTo>
                    <a:pt x="280" y="137"/>
                  </a:lnTo>
                  <a:lnTo>
                    <a:pt x="286" y="135"/>
                  </a:lnTo>
                  <a:lnTo>
                    <a:pt x="296" y="129"/>
                  </a:lnTo>
                  <a:lnTo>
                    <a:pt x="298" y="125"/>
                  </a:lnTo>
                  <a:lnTo>
                    <a:pt x="300" y="121"/>
                  </a:lnTo>
                  <a:lnTo>
                    <a:pt x="302" y="113"/>
                  </a:lnTo>
                  <a:lnTo>
                    <a:pt x="304" y="109"/>
                  </a:lnTo>
                  <a:lnTo>
                    <a:pt x="306" y="103"/>
                  </a:lnTo>
                  <a:lnTo>
                    <a:pt x="308" y="97"/>
                  </a:lnTo>
                  <a:lnTo>
                    <a:pt x="312" y="95"/>
                  </a:lnTo>
                  <a:lnTo>
                    <a:pt x="314" y="91"/>
                  </a:lnTo>
                  <a:lnTo>
                    <a:pt x="324" y="89"/>
                  </a:lnTo>
                  <a:lnTo>
                    <a:pt x="330" y="89"/>
                  </a:lnTo>
                  <a:lnTo>
                    <a:pt x="334" y="89"/>
                  </a:lnTo>
                  <a:lnTo>
                    <a:pt x="350" y="97"/>
                  </a:lnTo>
                  <a:lnTo>
                    <a:pt x="360" y="99"/>
                  </a:lnTo>
                  <a:lnTo>
                    <a:pt x="364" y="99"/>
                  </a:lnTo>
                  <a:lnTo>
                    <a:pt x="368" y="97"/>
                  </a:lnTo>
                  <a:lnTo>
                    <a:pt x="372" y="97"/>
                  </a:lnTo>
                  <a:lnTo>
                    <a:pt x="386" y="85"/>
                  </a:lnTo>
                  <a:lnTo>
                    <a:pt x="392" y="81"/>
                  </a:lnTo>
                  <a:lnTo>
                    <a:pt x="402" y="77"/>
                  </a:lnTo>
                  <a:lnTo>
                    <a:pt x="408" y="77"/>
                  </a:lnTo>
                  <a:lnTo>
                    <a:pt x="418" y="77"/>
                  </a:lnTo>
                  <a:lnTo>
                    <a:pt x="422" y="75"/>
                  </a:lnTo>
                  <a:lnTo>
                    <a:pt x="440" y="64"/>
                  </a:lnTo>
                  <a:lnTo>
                    <a:pt x="446" y="58"/>
                  </a:lnTo>
                  <a:lnTo>
                    <a:pt x="450" y="52"/>
                  </a:lnTo>
                  <a:lnTo>
                    <a:pt x="450" y="52"/>
                  </a:lnTo>
                  <a:lnTo>
                    <a:pt x="450" y="52"/>
                  </a:lnTo>
                  <a:close/>
                </a:path>
              </a:pathLst>
            </a:custGeom>
            <a:solidFill>
              <a:schemeClr val="accent2"/>
            </a:solidFill>
            <a:ln w="6350" cmpd="sng">
              <a:solidFill>
                <a:schemeClr val="accent2"/>
              </a:solidFill>
              <a:round/>
              <a:headEnd/>
              <a:tailEnd/>
            </a:ln>
          </p:spPr>
          <p:txBody>
            <a:bodyPr/>
            <a:lstStyle/>
            <a:p>
              <a:endParaRPr lang="en-GB"/>
            </a:p>
          </p:txBody>
        </p:sp>
        <p:sp>
          <p:nvSpPr>
            <p:cNvPr id="39" name="vMap : New Jersey - Bergen (34-003)"/>
            <p:cNvSpPr>
              <a:spLocks/>
            </p:cNvSpPr>
            <p:nvPr/>
          </p:nvSpPr>
          <p:spPr bwMode="auto">
            <a:xfrm>
              <a:off x="5997798" y="889000"/>
              <a:ext cx="806450" cy="955675"/>
            </a:xfrm>
            <a:custGeom>
              <a:avLst/>
              <a:gdLst>
                <a:gd name="T0" fmla="*/ 504 w 508"/>
                <a:gd name="T1" fmla="*/ 246 h 602"/>
                <a:gd name="T2" fmla="*/ 396 w 508"/>
                <a:gd name="T3" fmla="*/ 528 h 602"/>
                <a:gd name="T4" fmla="*/ 378 w 508"/>
                <a:gd name="T5" fmla="*/ 546 h 602"/>
                <a:gd name="T6" fmla="*/ 362 w 508"/>
                <a:gd name="T7" fmla="*/ 524 h 602"/>
                <a:gd name="T8" fmla="*/ 346 w 508"/>
                <a:gd name="T9" fmla="*/ 510 h 602"/>
                <a:gd name="T10" fmla="*/ 334 w 508"/>
                <a:gd name="T11" fmla="*/ 516 h 602"/>
                <a:gd name="T12" fmla="*/ 320 w 508"/>
                <a:gd name="T13" fmla="*/ 524 h 602"/>
                <a:gd name="T14" fmla="*/ 294 w 508"/>
                <a:gd name="T15" fmla="*/ 532 h 602"/>
                <a:gd name="T16" fmla="*/ 276 w 508"/>
                <a:gd name="T17" fmla="*/ 538 h 602"/>
                <a:gd name="T18" fmla="*/ 248 w 508"/>
                <a:gd name="T19" fmla="*/ 564 h 602"/>
                <a:gd name="T20" fmla="*/ 248 w 508"/>
                <a:gd name="T21" fmla="*/ 588 h 602"/>
                <a:gd name="T22" fmla="*/ 238 w 508"/>
                <a:gd name="T23" fmla="*/ 602 h 602"/>
                <a:gd name="T24" fmla="*/ 228 w 508"/>
                <a:gd name="T25" fmla="*/ 596 h 602"/>
                <a:gd name="T26" fmla="*/ 228 w 508"/>
                <a:gd name="T27" fmla="*/ 576 h 602"/>
                <a:gd name="T28" fmla="*/ 200 w 508"/>
                <a:gd name="T29" fmla="*/ 588 h 602"/>
                <a:gd name="T30" fmla="*/ 190 w 508"/>
                <a:gd name="T31" fmla="*/ 578 h 602"/>
                <a:gd name="T32" fmla="*/ 178 w 508"/>
                <a:gd name="T33" fmla="*/ 564 h 602"/>
                <a:gd name="T34" fmla="*/ 172 w 508"/>
                <a:gd name="T35" fmla="*/ 552 h 602"/>
                <a:gd name="T36" fmla="*/ 180 w 508"/>
                <a:gd name="T37" fmla="*/ 532 h 602"/>
                <a:gd name="T38" fmla="*/ 188 w 508"/>
                <a:gd name="T39" fmla="*/ 508 h 602"/>
                <a:gd name="T40" fmla="*/ 198 w 508"/>
                <a:gd name="T41" fmla="*/ 502 h 602"/>
                <a:gd name="T42" fmla="*/ 202 w 508"/>
                <a:gd name="T43" fmla="*/ 496 h 602"/>
                <a:gd name="T44" fmla="*/ 202 w 508"/>
                <a:gd name="T45" fmla="*/ 494 h 602"/>
                <a:gd name="T46" fmla="*/ 202 w 508"/>
                <a:gd name="T47" fmla="*/ 486 h 602"/>
                <a:gd name="T48" fmla="*/ 200 w 508"/>
                <a:gd name="T49" fmla="*/ 462 h 602"/>
                <a:gd name="T50" fmla="*/ 200 w 508"/>
                <a:gd name="T51" fmla="*/ 450 h 602"/>
                <a:gd name="T52" fmla="*/ 206 w 508"/>
                <a:gd name="T53" fmla="*/ 444 h 602"/>
                <a:gd name="T54" fmla="*/ 208 w 508"/>
                <a:gd name="T55" fmla="*/ 444 h 602"/>
                <a:gd name="T56" fmla="*/ 218 w 508"/>
                <a:gd name="T57" fmla="*/ 448 h 602"/>
                <a:gd name="T58" fmla="*/ 206 w 508"/>
                <a:gd name="T59" fmla="*/ 414 h 602"/>
                <a:gd name="T60" fmla="*/ 200 w 508"/>
                <a:gd name="T61" fmla="*/ 406 h 602"/>
                <a:gd name="T62" fmla="*/ 198 w 508"/>
                <a:gd name="T63" fmla="*/ 404 h 602"/>
                <a:gd name="T64" fmla="*/ 196 w 508"/>
                <a:gd name="T65" fmla="*/ 404 h 602"/>
                <a:gd name="T66" fmla="*/ 192 w 508"/>
                <a:gd name="T67" fmla="*/ 402 h 602"/>
                <a:gd name="T68" fmla="*/ 190 w 508"/>
                <a:gd name="T69" fmla="*/ 398 h 602"/>
                <a:gd name="T70" fmla="*/ 188 w 508"/>
                <a:gd name="T71" fmla="*/ 382 h 602"/>
                <a:gd name="T72" fmla="*/ 188 w 508"/>
                <a:gd name="T73" fmla="*/ 358 h 602"/>
                <a:gd name="T74" fmla="*/ 188 w 508"/>
                <a:gd name="T75" fmla="*/ 344 h 602"/>
                <a:gd name="T76" fmla="*/ 186 w 508"/>
                <a:gd name="T77" fmla="*/ 340 h 602"/>
                <a:gd name="T78" fmla="*/ 176 w 508"/>
                <a:gd name="T79" fmla="*/ 338 h 602"/>
                <a:gd name="T80" fmla="*/ 174 w 508"/>
                <a:gd name="T81" fmla="*/ 332 h 602"/>
                <a:gd name="T82" fmla="*/ 176 w 508"/>
                <a:gd name="T83" fmla="*/ 328 h 602"/>
                <a:gd name="T84" fmla="*/ 178 w 508"/>
                <a:gd name="T85" fmla="*/ 324 h 602"/>
                <a:gd name="T86" fmla="*/ 174 w 508"/>
                <a:gd name="T87" fmla="*/ 316 h 602"/>
                <a:gd name="T88" fmla="*/ 170 w 508"/>
                <a:gd name="T89" fmla="*/ 310 h 602"/>
                <a:gd name="T90" fmla="*/ 164 w 508"/>
                <a:gd name="T91" fmla="*/ 308 h 602"/>
                <a:gd name="T92" fmla="*/ 168 w 508"/>
                <a:gd name="T93" fmla="*/ 300 h 602"/>
                <a:gd name="T94" fmla="*/ 176 w 508"/>
                <a:gd name="T95" fmla="*/ 284 h 602"/>
                <a:gd name="T96" fmla="*/ 178 w 508"/>
                <a:gd name="T97" fmla="*/ 274 h 602"/>
                <a:gd name="T98" fmla="*/ 166 w 508"/>
                <a:gd name="T99" fmla="*/ 266 h 602"/>
                <a:gd name="T100" fmla="*/ 140 w 508"/>
                <a:gd name="T101" fmla="*/ 250 h 602"/>
                <a:gd name="T102" fmla="*/ 64 w 508"/>
                <a:gd name="T103" fmla="*/ 250 h 602"/>
                <a:gd name="T104" fmla="*/ 30 w 508"/>
                <a:gd name="T105" fmla="*/ 230 h 602"/>
                <a:gd name="T106" fmla="*/ 10 w 508"/>
                <a:gd name="T107" fmla="*/ 196 h 602"/>
                <a:gd name="T108" fmla="*/ 0 w 508"/>
                <a:gd name="T109" fmla="*/ 186 h 602"/>
                <a:gd name="T110" fmla="*/ 24 w 508"/>
                <a:gd name="T111" fmla="*/ 128 h 602"/>
                <a:gd name="T112" fmla="*/ 30 w 508"/>
                <a:gd name="T113" fmla="*/ 114 h 602"/>
                <a:gd name="T114" fmla="*/ 42 w 508"/>
                <a:gd name="T115" fmla="*/ 88 h 602"/>
                <a:gd name="T116" fmla="*/ 80 w 508"/>
                <a:gd name="T117" fmla="*/ 0 h 602"/>
                <a:gd name="T118" fmla="*/ 508 w 508"/>
                <a:gd name="T119" fmla="*/ 222 h 602"/>
                <a:gd name="T120" fmla="*/ 508 w 508"/>
                <a:gd name="T121" fmla="*/ 22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08" h="602">
                  <a:moveTo>
                    <a:pt x="508" y="222"/>
                  </a:moveTo>
                  <a:lnTo>
                    <a:pt x="504" y="246"/>
                  </a:lnTo>
                  <a:lnTo>
                    <a:pt x="472" y="364"/>
                  </a:lnTo>
                  <a:lnTo>
                    <a:pt x="396" y="528"/>
                  </a:lnTo>
                  <a:lnTo>
                    <a:pt x="384" y="548"/>
                  </a:lnTo>
                  <a:lnTo>
                    <a:pt x="378" y="546"/>
                  </a:lnTo>
                  <a:lnTo>
                    <a:pt x="380" y="540"/>
                  </a:lnTo>
                  <a:lnTo>
                    <a:pt x="362" y="524"/>
                  </a:lnTo>
                  <a:lnTo>
                    <a:pt x="354" y="520"/>
                  </a:lnTo>
                  <a:lnTo>
                    <a:pt x="346" y="510"/>
                  </a:lnTo>
                  <a:lnTo>
                    <a:pt x="342" y="508"/>
                  </a:lnTo>
                  <a:lnTo>
                    <a:pt x="334" y="516"/>
                  </a:lnTo>
                  <a:lnTo>
                    <a:pt x="326" y="518"/>
                  </a:lnTo>
                  <a:lnTo>
                    <a:pt x="320" y="524"/>
                  </a:lnTo>
                  <a:lnTo>
                    <a:pt x="308" y="530"/>
                  </a:lnTo>
                  <a:lnTo>
                    <a:pt x="294" y="532"/>
                  </a:lnTo>
                  <a:lnTo>
                    <a:pt x="292" y="532"/>
                  </a:lnTo>
                  <a:lnTo>
                    <a:pt x="276" y="538"/>
                  </a:lnTo>
                  <a:lnTo>
                    <a:pt x="262" y="550"/>
                  </a:lnTo>
                  <a:lnTo>
                    <a:pt x="248" y="564"/>
                  </a:lnTo>
                  <a:lnTo>
                    <a:pt x="244" y="578"/>
                  </a:lnTo>
                  <a:lnTo>
                    <a:pt x="248" y="588"/>
                  </a:lnTo>
                  <a:lnTo>
                    <a:pt x="246" y="598"/>
                  </a:lnTo>
                  <a:lnTo>
                    <a:pt x="238" y="602"/>
                  </a:lnTo>
                  <a:lnTo>
                    <a:pt x="232" y="600"/>
                  </a:lnTo>
                  <a:lnTo>
                    <a:pt x="228" y="596"/>
                  </a:lnTo>
                  <a:lnTo>
                    <a:pt x="230" y="580"/>
                  </a:lnTo>
                  <a:lnTo>
                    <a:pt x="228" y="576"/>
                  </a:lnTo>
                  <a:lnTo>
                    <a:pt x="214" y="578"/>
                  </a:lnTo>
                  <a:lnTo>
                    <a:pt x="200" y="588"/>
                  </a:lnTo>
                  <a:lnTo>
                    <a:pt x="194" y="586"/>
                  </a:lnTo>
                  <a:lnTo>
                    <a:pt x="190" y="578"/>
                  </a:lnTo>
                  <a:lnTo>
                    <a:pt x="184" y="572"/>
                  </a:lnTo>
                  <a:lnTo>
                    <a:pt x="178" y="564"/>
                  </a:lnTo>
                  <a:lnTo>
                    <a:pt x="168" y="562"/>
                  </a:lnTo>
                  <a:lnTo>
                    <a:pt x="172" y="552"/>
                  </a:lnTo>
                  <a:lnTo>
                    <a:pt x="180" y="540"/>
                  </a:lnTo>
                  <a:lnTo>
                    <a:pt x="180" y="532"/>
                  </a:lnTo>
                  <a:lnTo>
                    <a:pt x="180" y="524"/>
                  </a:lnTo>
                  <a:lnTo>
                    <a:pt x="188" y="508"/>
                  </a:lnTo>
                  <a:lnTo>
                    <a:pt x="196" y="504"/>
                  </a:lnTo>
                  <a:lnTo>
                    <a:pt x="198" y="502"/>
                  </a:lnTo>
                  <a:lnTo>
                    <a:pt x="200" y="502"/>
                  </a:lnTo>
                  <a:lnTo>
                    <a:pt x="202" y="496"/>
                  </a:lnTo>
                  <a:lnTo>
                    <a:pt x="202" y="496"/>
                  </a:lnTo>
                  <a:lnTo>
                    <a:pt x="202" y="494"/>
                  </a:lnTo>
                  <a:lnTo>
                    <a:pt x="202" y="490"/>
                  </a:lnTo>
                  <a:lnTo>
                    <a:pt x="202" y="486"/>
                  </a:lnTo>
                  <a:lnTo>
                    <a:pt x="198" y="476"/>
                  </a:lnTo>
                  <a:lnTo>
                    <a:pt x="200" y="462"/>
                  </a:lnTo>
                  <a:lnTo>
                    <a:pt x="200" y="456"/>
                  </a:lnTo>
                  <a:lnTo>
                    <a:pt x="200" y="450"/>
                  </a:lnTo>
                  <a:lnTo>
                    <a:pt x="200" y="444"/>
                  </a:lnTo>
                  <a:lnTo>
                    <a:pt x="206" y="444"/>
                  </a:lnTo>
                  <a:lnTo>
                    <a:pt x="206" y="442"/>
                  </a:lnTo>
                  <a:lnTo>
                    <a:pt x="208" y="444"/>
                  </a:lnTo>
                  <a:lnTo>
                    <a:pt x="214" y="454"/>
                  </a:lnTo>
                  <a:lnTo>
                    <a:pt x="218" y="448"/>
                  </a:lnTo>
                  <a:lnTo>
                    <a:pt x="212" y="422"/>
                  </a:lnTo>
                  <a:lnTo>
                    <a:pt x="206" y="414"/>
                  </a:lnTo>
                  <a:lnTo>
                    <a:pt x="204" y="412"/>
                  </a:lnTo>
                  <a:lnTo>
                    <a:pt x="200" y="406"/>
                  </a:lnTo>
                  <a:lnTo>
                    <a:pt x="198" y="406"/>
                  </a:lnTo>
                  <a:lnTo>
                    <a:pt x="198" y="404"/>
                  </a:lnTo>
                  <a:lnTo>
                    <a:pt x="196" y="404"/>
                  </a:lnTo>
                  <a:lnTo>
                    <a:pt x="196" y="404"/>
                  </a:lnTo>
                  <a:lnTo>
                    <a:pt x="194" y="402"/>
                  </a:lnTo>
                  <a:lnTo>
                    <a:pt x="192" y="402"/>
                  </a:lnTo>
                  <a:lnTo>
                    <a:pt x="192" y="400"/>
                  </a:lnTo>
                  <a:lnTo>
                    <a:pt x="190" y="398"/>
                  </a:lnTo>
                  <a:lnTo>
                    <a:pt x="188" y="382"/>
                  </a:lnTo>
                  <a:lnTo>
                    <a:pt x="188" y="382"/>
                  </a:lnTo>
                  <a:lnTo>
                    <a:pt x="186" y="380"/>
                  </a:lnTo>
                  <a:lnTo>
                    <a:pt x="188" y="358"/>
                  </a:lnTo>
                  <a:lnTo>
                    <a:pt x="188" y="348"/>
                  </a:lnTo>
                  <a:lnTo>
                    <a:pt x="188" y="344"/>
                  </a:lnTo>
                  <a:lnTo>
                    <a:pt x="188" y="342"/>
                  </a:lnTo>
                  <a:lnTo>
                    <a:pt x="186" y="340"/>
                  </a:lnTo>
                  <a:lnTo>
                    <a:pt x="182" y="340"/>
                  </a:lnTo>
                  <a:lnTo>
                    <a:pt x="176" y="338"/>
                  </a:lnTo>
                  <a:lnTo>
                    <a:pt x="174" y="334"/>
                  </a:lnTo>
                  <a:lnTo>
                    <a:pt x="174" y="332"/>
                  </a:lnTo>
                  <a:lnTo>
                    <a:pt x="176" y="330"/>
                  </a:lnTo>
                  <a:lnTo>
                    <a:pt x="176" y="328"/>
                  </a:lnTo>
                  <a:lnTo>
                    <a:pt x="178" y="326"/>
                  </a:lnTo>
                  <a:lnTo>
                    <a:pt x="178" y="324"/>
                  </a:lnTo>
                  <a:lnTo>
                    <a:pt x="178" y="322"/>
                  </a:lnTo>
                  <a:lnTo>
                    <a:pt x="174" y="316"/>
                  </a:lnTo>
                  <a:lnTo>
                    <a:pt x="172" y="312"/>
                  </a:lnTo>
                  <a:lnTo>
                    <a:pt x="170" y="310"/>
                  </a:lnTo>
                  <a:lnTo>
                    <a:pt x="166" y="310"/>
                  </a:lnTo>
                  <a:lnTo>
                    <a:pt x="164" y="308"/>
                  </a:lnTo>
                  <a:lnTo>
                    <a:pt x="164" y="304"/>
                  </a:lnTo>
                  <a:lnTo>
                    <a:pt x="168" y="300"/>
                  </a:lnTo>
                  <a:lnTo>
                    <a:pt x="172" y="290"/>
                  </a:lnTo>
                  <a:lnTo>
                    <a:pt x="176" y="284"/>
                  </a:lnTo>
                  <a:lnTo>
                    <a:pt x="176" y="278"/>
                  </a:lnTo>
                  <a:lnTo>
                    <a:pt x="178" y="274"/>
                  </a:lnTo>
                  <a:lnTo>
                    <a:pt x="172" y="268"/>
                  </a:lnTo>
                  <a:lnTo>
                    <a:pt x="166" y="266"/>
                  </a:lnTo>
                  <a:lnTo>
                    <a:pt x="144" y="250"/>
                  </a:lnTo>
                  <a:lnTo>
                    <a:pt x="140" y="250"/>
                  </a:lnTo>
                  <a:lnTo>
                    <a:pt x="132" y="258"/>
                  </a:lnTo>
                  <a:lnTo>
                    <a:pt x="64" y="250"/>
                  </a:lnTo>
                  <a:lnTo>
                    <a:pt x="48" y="244"/>
                  </a:lnTo>
                  <a:lnTo>
                    <a:pt x="30" y="230"/>
                  </a:lnTo>
                  <a:lnTo>
                    <a:pt x="20" y="214"/>
                  </a:lnTo>
                  <a:lnTo>
                    <a:pt x="10" y="196"/>
                  </a:lnTo>
                  <a:lnTo>
                    <a:pt x="2" y="188"/>
                  </a:lnTo>
                  <a:lnTo>
                    <a:pt x="0" y="186"/>
                  </a:lnTo>
                  <a:lnTo>
                    <a:pt x="22" y="130"/>
                  </a:lnTo>
                  <a:lnTo>
                    <a:pt x="24" y="128"/>
                  </a:lnTo>
                  <a:lnTo>
                    <a:pt x="28" y="118"/>
                  </a:lnTo>
                  <a:lnTo>
                    <a:pt x="30" y="114"/>
                  </a:lnTo>
                  <a:lnTo>
                    <a:pt x="36" y="100"/>
                  </a:lnTo>
                  <a:lnTo>
                    <a:pt x="42" y="88"/>
                  </a:lnTo>
                  <a:lnTo>
                    <a:pt x="42" y="86"/>
                  </a:lnTo>
                  <a:lnTo>
                    <a:pt x="80" y="0"/>
                  </a:lnTo>
                  <a:lnTo>
                    <a:pt x="498" y="220"/>
                  </a:lnTo>
                  <a:lnTo>
                    <a:pt x="508" y="222"/>
                  </a:lnTo>
                  <a:lnTo>
                    <a:pt x="508" y="222"/>
                  </a:lnTo>
                  <a:lnTo>
                    <a:pt x="508" y="222"/>
                  </a:lnTo>
                  <a:close/>
                </a:path>
              </a:pathLst>
            </a:custGeom>
            <a:solidFill>
              <a:schemeClr val="tx2"/>
            </a:solidFill>
            <a:ln w="6350" cmpd="sng">
              <a:solidFill>
                <a:schemeClr val="accent2"/>
              </a:solidFill>
              <a:round/>
              <a:headEnd/>
              <a:tailEnd/>
            </a:ln>
          </p:spPr>
          <p:txBody>
            <a:bodyPr/>
            <a:lstStyle/>
            <a:p>
              <a:endParaRPr lang="en-GB">
                <a:solidFill>
                  <a:schemeClr val="tx2"/>
                </a:solidFill>
              </a:endParaRPr>
            </a:p>
          </p:txBody>
        </p:sp>
        <p:sp>
          <p:nvSpPr>
            <p:cNvPr id="40" name="vMap : New Jersey - Atlantic (34-001)"/>
            <p:cNvSpPr>
              <a:spLocks/>
            </p:cNvSpPr>
            <p:nvPr/>
          </p:nvSpPr>
          <p:spPr bwMode="auto">
            <a:xfrm>
              <a:off x="4478561" y="4471988"/>
              <a:ext cx="1455738" cy="1130299"/>
            </a:xfrm>
            <a:custGeom>
              <a:avLst/>
              <a:gdLst/>
              <a:ahLst/>
              <a:cxnLst/>
              <a:rect l="l" t="t" r="r" b="b"/>
              <a:pathLst>
                <a:path w="1455738" h="1130300">
                  <a:moveTo>
                    <a:pt x="1336676" y="638175"/>
                  </a:moveTo>
                  <a:lnTo>
                    <a:pt x="1368426" y="641350"/>
                  </a:lnTo>
                  <a:lnTo>
                    <a:pt x="1384301" y="641350"/>
                  </a:lnTo>
                  <a:lnTo>
                    <a:pt x="1397001" y="638175"/>
                  </a:lnTo>
                  <a:lnTo>
                    <a:pt x="1416051" y="641350"/>
                  </a:lnTo>
                  <a:lnTo>
                    <a:pt x="1419226" y="650875"/>
                  </a:lnTo>
                  <a:lnTo>
                    <a:pt x="1419226" y="660400"/>
                  </a:lnTo>
                  <a:lnTo>
                    <a:pt x="1425576" y="666750"/>
                  </a:lnTo>
                  <a:lnTo>
                    <a:pt x="1428751" y="673100"/>
                  </a:lnTo>
                  <a:lnTo>
                    <a:pt x="1431926" y="673100"/>
                  </a:lnTo>
                  <a:lnTo>
                    <a:pt x="1443038" y="669925"/>
                  </a:lnTo>
                  <a:lnTo>
                    <a:pt x="1446213" y="663575"/>
                  </a:lnTo>
                  <a:lnTo>
                    <a:pt x="1455738" y="663575"/>
                  </a:lnTo>
                  <a:lnTo>
                    <a:pt x="1455738" y="676275"/>
                  </a:lnTo>
                  <a:lnTo>
                    <a:pt x="1449388" y="692150"/>
                  </a:lnTo>
                  <a:lnTo>
                    <a:pt x="1449388" y="698500"/>
                  </a:lnTo>
                  <a:lnTo>
                    <a:pt x="1449388" y="711200"/>
                  </a:lnTo>
                  <a:lnTo>
                    <a:pt x="1441451" y="717550"/>
                  </a:lnTo>
                  <a:lnTo>
                    <a:pt x="1431926" y="720725"/>
                  </a:lnTo>
                  <a:lnTo>
                    <a:pt x="1419226" y="720725"/>
                  </a:lnTo>
                  <a:lnTo>
                    <a:pt x="1409701" y="717550"/>
                  </a:lnTo>
                  <a:lnTo>
                    <a:pt x="1403351" y="717550"/>
                  </a:lnTo>
                  <a:lnTo>
                    <a:pt x="1397001" y="720725"/>
                  </a:lnTo>
                  <a:lnTo>
                    <a:pt x="1397001" y="736600"/>
                  </a:lnTo>
                  <a:lnTo>
                    <a:pt x="1397001" y="742950"/>
                  </a:lnTo>
                  <a:lnTo>
                    <a:pt x="1403351" y="746125"/>
                  </a:lnTo>
                  <a:lnTo>
                    <a:pt x="1406526" y="758825"/>
                  </a:lnTo>
                  <a:lnTo>
                    <a:pt x="1397001" y="784225"/>
                  </a:lnTo>
                  <a:lnTo>
                    <a:pt x="1381126" y="806450"/>
                  </a:lnTo>
                  <a:lnTo>
                    <a:pt x="1365251" y="828675"/>
                  </a:lnTo>
                  <a:lnTo>
                    <a:pt x="1349376" y="841375"/>
                  </a:lnTo>
                  <a:lnTo>
                    <a:pt x="1301750" y="866775"/>
                  </a:lnTo>
                  <a:lnTo>
                    <a:pt x="1282700" y="879475"/>
                  </a:lnTo>
                  <a:lnTo>
                    <a:pt x="1254125" y="898525"/>
                  </a:lnTo>
                  <a:lnTo>
                    <a:pt x="1244600" y="901700"/>
                  </a:lnTo>
                  <a:lnTo>
                    <a:pt x="1238250" y="904875"/>
                  </a:lnTo>
                  <a:lnTo>
                    <a:pt x="1235075" y="908050"/>
                  </a:lnTo>
                  <a:lnTo>
                    <a:pt x="1231900" y="898525"/>
                  </a:lnTo>
                  <a:lnTo>
                    <a:pt x="1228725" y="892175"/>
                  </a:lnTo>
                  <a:lnTo>
                    <a:pt x="1219200" y="889000"/>
                  </a:lnTo>
                  <a:lnTo>
                    <a:pt x="1209675" y="879475"/>
                  </a:lnTo>
                  <a:lnTo>
                    <a:pt x="1206500" y="876300"/>
                  </a:lnTo>
                  <a:lnTo>
                    <a:pt x="1203325" y="869950"/>
                  </a:lnTo>
                  <a:lnTo>
                    <a:pt x="1200150" y="857250"/>
                  </a:lnTo>
                  <a:lnTo>
                    <a:pt x="1206500" y="847725"/>
                  </a:lnTo>
                  <a:lnTo>
                    <a:pt x="1206500" y="844550"/>
                  </a:lnTo>
                  <a:lnTo>
                    <a:pt x="1212850" y="841375"/>
                  </a:lnTo>
                  <a:lnTo>
                    <a:pt x="1216025" y="844550"/>
                  </a:lnTo>
                  <a:lnTo>
                    <a:pt x="1222375" y="847725"/>
                  </a:lnTo>
                  <a:lnTo>
                    <a:pt x="1225550" y="854075"/>
                  </a:lnTo>
                  <a:lnTo>
                    <a:pt x="1231900" y="857250"/>
                  </a:lnTo>
                  <a:lnTo>
                    <a:pt x="1238250" y="860425"/>
                  </a:lnTo>
                  <a:lnTo>
                    <a:pt x="1250950" y="854075"/>
                  </a:lnTo>
                  <a:lnTo>
                    <a:pt x="1263650" y="831850"/>
                  </a:lnTo>
                  <a:lnTo>
                    <a:pt x="1273175" y="822325"/>
                  </a:lnTo>
                  <a:lnTo>
                    <a:pt x="1292225" y="819150"/>
                  </a:lnTo>
                  <a:lnTo>
                    <a:pt x="1295400" y="815975"/>
                  </a:lnTo>
                  <a:lnTo>
                    <a:pt x="1292225" y="809625"/>
                  </a:lnTo>
                  <a:lnTo>
                    <a:pt x="1285875" y="806450"/>
                  </a:lnTo>
                  <a:lnTo>
                    <a:pt x="1273175" y="800100"/>
                  </a:lnTo>
                  <a:lnTo>
                    <a:pt x="1276350" y="793750"/>
                  </a:lnTo>
                  <a:lnTo>
                    <a:pt x="1289050" y="774700"/>
                  </a:lnTo>
                  <a:lnTo>
                    <a:pt x="1298575" y="771525"/>
                  </a:lnTo>
                  <a:lnTo>
                    <a:pt x="1308100" y="768350"/>
                  </a:lnTo>
                  <a:lnTo>
                    <a:pt x="1314450" y="762000"/>
                  </a:lnTo>
                  <a:lnTo>
                    <a:pt x="1317625" y="758825"/>
                  </a:lnTo>
                  <a:lnTo>
                    <a:pt x="1320800" y="749300"/>
                  </a:lnTo>
                  <a:lnTo>
                    <a:pt x="1323975" y="736600"/>
                  </a:lnTo>
                  <a:lnTo>
                    <a:pt x="1323975" y="720725"/>
                  </a:lnTo>
                  <a:lnTo>
                    <a:pt x="1323975" y="708025"/>
                  </a:lnTo>
                  <a:lnTo>
                    <a:pt x="1320800" y="695325"/>
                  </a:lnTo>
                  <a:lnTo>
                    <a:pt x="1308100" y="676275"/>
                  </a:lnTo>
                  <a:lnTo>
                    <a:pt x="1304925" y="669925"/>
                  </a:lnTo>
                  <a:lnTo>
                    <a:pt x="1308100" y="660400"/>
                  </a:lnTo>
                  <a:lnTo>
                    <a:pt x="1304925" y="657225"/>
                  </a:lnTo>
                  <a:lnTo>
                    <a:pt x="1308100" y="654050"/>
                  </a:lnTo>
                  <a:lnTo>
                    <a:pt x="1317625" y="660400"/>
                  </a:lnTo>
                  <a:lnTo>
                    <a:pt x="1327150" y="660400"/>
                  </a:lnTo>
                  <a:lnTo>
                    <a:pt x="1330325" y="657225"/>
                  </a:lnTo>
                  <a:lnTo>
                    <a:pt x="1323975" y="647700"/>
                  </a:lnTo>
                  <a:lnTo>
                    <a:pt x="1327150" y="644525"/>
                  </a:lnTo>
                  <a:close/>
                  <a:moveTo>
                    <a:pt x="533400" y="0"/>
                  </a:moveTo>
                  <a:lnTo>
                    <a:pt x="663575" y="98425"/>
                  </a:lnTo>
                  <a:lnTo>
                    <a:pt x="682625" y="123825"/>
                  </a:lnTo>
                  <a:lnTo>
                    <a:pt x="685800" y="139700"/>
                  </a:lnTo>
                  <a:lnTo>
                    <a:pt x="701675" y="165100"/>
                  </a:lnTo>
                  <a:lnTo>
                    <a:pt x="701675" y="177800"/>
                  </a:lnTo>
                  <a:lnTo>
                    <a:pt x="695325" y="190500"/>
                  </a:lnTo>
                  <a:lnTo>
                    <a:pt x="695325" y="200025"/>
                  </a:lnTo>
                  <a:lnTo>
                    <a:pt x="698500" y="222250"/>
                  </a:lnTo>
                  <a:lnTo>
                    <a:pt x="695325" y="234950"/>
                  </a:lnTo>
                  <a:lnTo>
                    <a:pt x="698500" y="250825"/>
                  </a:lnTo>
                  <a:lnTo>
                    <a:pt x="704850" y="257175"/>
                  </a:lnTo>
                  <a:lnTo>
                    <a:pt x="708025" y="266700"/>
                  </a:lnTo>
                  <a:lnTo>
                    <a:pt x="717550" y="269875"/>
                  </a:lnTo>
                  <a:lnTo>
                    <a:pt x="723900" y="276225"/>
                  </a:lnTo>
                  <a:lnTo>
                    <a:pt x="730250" y="276225"/>
                  </a:lnTo>
                  <a:lnTo>
                    <a:pt x="736600" y="279400"/>
                  </a:lnTo>
                  <a:lnTo>
                    <a:pt x="742950" y="276225"/>
                  </a:lnTo>
                  <a:lnTo>
                    <a:pt x="746125" y="269875"/>
                  </a:lnTo>
                  <a:lnTo>
                    <a:pt x="749300" y="269875"/>
                  </a:lnTo>
                  <a:lnTo>
                    <a:pt x="752475" y="273050"/>
                  </a:lnTo>
                  <a:lnTo>
                    <a:pt x="752475" y="279400"/>
                  </a:lnTo>
                  <a:lnTo>
                    <a:pt x="752475" y="285750"/>
                  </a:lnTo>
                  <a:lnTo>
                    <a:pt x="755650" y="288925"/>
                  </a:lnTo>
                  <a:lnTo>
                    <a:pt x="762000" y="285750"/>
                  </a:lnTo>
                  <a:lnTo>
                    <a:pt x="774700" y="273050"/>
                  </a:lnTo>
                  <a:lnTo>
                    <a:pt x="809625" y="288925"/>
                  </a:lnTo>
                  <a:lnTo>
                    <a:pt x="841375" y="311150"/>
                  </a:lnTo>
                  <a:lnTo>
                    <a:pt x="873125" y="342900"/>
                  </a:lnTo>
                  <a:lnTo>
                    <a:pt x="898525" y="346075"/>
                  </a:lnTo>
                  <a:lnTo>
                    <a:pt x="920750" y="352425"/>
                  </a:lnTo>
                  <a:lnTo>
                    <a:pt x="927100" y="355600"/>
                  </a:lnTo>
                  <a:lnTo>
                    <a:pt x="936625" y="371475"/>
                  </a:lnTo>
                  <a:lnTo>
                    <a:pt x="974725" y="396875"/>
                  </a:lnTo>
                  <a:lnTo>
                    <a:pt x="981075" y="403225"/>
                  </a:lnTo>
                  <a:lnTo>
                    <a:pt x="984250" y="415925"/>
                  </a:lnTo>
                  <a:lnTo>
                    <a:pt x="987425" y="415925"/>
                  </a:lnTo>
                  <a:lnTo>
                    <a:pt x="993775" y="409575"/>
                  </a:lnTo>
                  <a:lnTo>
                    <a:pt x="1000125" y="409575"/>
                  </a:lnTo>
                  <a:lnTo>
                    <a:pt x="1019175" y="419100"/>
                  </a:lnTo>
                  <a:lnTo>
                    <a:pt x="1022350" y="419100"/>
                  </a:lnTo>
                  <a:lnTo>
                    <a:pt x="1031875" y="422275"/>
                  </a:lnTo>
                  <a:lnTo>
                    <a:pt x="1035050" y="428625"/>
                  </a:lnTo>
                  <a:lnTo>
                    <a:pt x="1044575" y="434975"/>
                  </a:lnTo>
                  <a:lnTo>
                    <a:pt x="1050925" y="447675"/>
                  </a:lnTo>
                  <a:lnTo>
                    <a:pt x="1057275" y="450850"/>
                  </a:lnTo>
                  <a:lnTo>
                    <a:pt x="1066800" y="444500"/>
                  </a:lnTo>
                  <a:lnTo>
                    <a:pt x="1073150" y="447675"/>
                  </a:lnTo>
                  <a:lnTo>
                    <a:pt x="1076325" y="454025"/>
                  </a:lnTo>
                  <a:lnTo>
                    <a:pt x="1089025" y="460375"/>
                  </a:lnTo>
                  <a:lnTo>
                    <a:pt x="1098550" y="457200"/>
                  </a:lnTo>
                  <a:lnTo>
                    <a:pt x="1108075" y="454025"/>
                  </a:lnTo>
                  <a:lnTo>
                    <a:pt x="1114425" y="450850"/>
                  </a:lnTo>
                  <a:lnTo>
                    <a:pt x="1120775" y="457200"/>
                  </a:lnTo>
                  <a:lnTo>
                    <a:pt x="1120775" y="463550"/>
                  </a:lnTo>
                  <a:lnTo>
                    <a:pt x="1123950" y="469900"/>
                  </a:lnTo>
                  <a:lnTo>
                    <a:pt x="1127125" y="473075"/>
                  </a:lnTo>
                  <a:lnTo>
                    <a:pt x="1130300" y="473075"/>
                  </a:lnTo>
                  <a:lnTo>
                    <a:pt x="1133475" y="469900"/>
                  </a:lnTo>
                  <a:lnTo>
                    <a:pt x="1136650" y="447675"/>
                  </a:lnTo>
                  <a:lnTo>
                    <a:pt x="1139825" y="444500"/>
                  </a:lnTo>
                  <a:lnTo>
                    <a:pt x="1149350" y="444500"/>
                  </a:lnTo>
                  <a:lnTo>
                    <a:pt x="1152525" y="450850"/>
                  </a:lnTo>
                  <a:lnTo>
                    <a:pt x="1152525" y="454025"/>
                  </a:lnTo>
                  <a:lnTo>
                    <a:pt x="1149350" y="466725"/>
                  </a:lnTo>
                  <a:lnTo>
                    <a:pt x="1152525" y="482600"/>
                  </a:lnTo>
                  <a:lnTo>
                    <a:pt x="1165225" y="492125"/>
                  </a:lnTo>
                  <a:lnTo>
                    <a:pt x="1177925" y="488950"/>
                  </a:lnTo>
                  <a:lnTo>
                    <a:pt x="1181100" y="479425"/>
                  </a:lnTo>
                  <a:lnTo>
                    <a:pt x="1168400" y="460375"/>
                  </a:lnTo>
                  <a:lnTo>
                    <a:pt x="1165225" y="454025"/>
                  </a:lnTo>
                  <a:lnTo>
                    <a:pt x="1181100" y="450850"/>
                  </a:lnTo>
                  <a:lnTo>
                    <a:pt x="1190625" y="460375"/>
                  </a:lnTo>
                  <a:lnTo>
                    <a:pt x="1209675" y="444500"/>
                  </a:lnTo>
                  <a:lnTo>
                    <a:pt x="1219200" y="469900"/>
                  </a:lnTo>
                  <a:lnTo>
                    <a:pt x="1222375" y="485775"/>
                  </a:lnTo>
                  <a:lnTo>
                    <a:pt x="1231900" y="508000"/>
                  </a:lnTo>
                  <a:lnTo>
                    <a:pt x="1222375" y="511175"/>
                  </a:lnTo>
                  <a:lnTo>
                    <a:pt x="1219200" y="546100"/>
                  </a:lnTo>
                  <a:lnTo>
                    <a:pt x="1241425" y="568325"/>
                  </a:lnTo>
                  <a:lnTo>
                    <a:pt x="1241425" y="590550"/>
                  </a:lnTo>
                  <a:lnTo>
                    <a:pt x="1250950" y="606425"/>
                  </a:lnTo>
                  <a:lnTo>
                    <a:pt x="1282700" y="635000"/>
                  </a:lnTo>
                  <a:lnTo>
                    <a:pt x="1289050" y="650875"/>
                  </a:lnTo>
                  <a:lnTo>
                    <a:pt x="1282700" y="660400"/>
                  </a:lnTo>
                  <a:lnTo>
                    <a:pt x="1266825" y="657225"/>
                  </a:lnTo>
                  <a:lnTo>
                    <a:pt x="1260475" y="644525"/>
                  </a:lnTo>
                  <a:lnTo>
                    <a:pt x="1241425" y="641350"/>
                  </a:lnTo>
                  <a:lnTo>
                    <a:pt x="1228725" y="654050"/>
                  </a:lnTo>
                  <a:lnTo>
                    <a:pt x="1231900" y="663575"/>
                  </a:lnTo>
                  <a:lnTo>
                    <a:pt x="1247775" y="663575"/>
                  </a:lnTo>
                  <a:lnTo>
                    <a:pt x="1260475" y="685800"/>
                  </a:lnTo>
                  <a:lnTo>
                    <a:pt x="1254125" y="695325"/>
                  </a:lnTo>
                  <a:lnTo>
                    <a:pt x="1241425" y="695325"/>
                  </a:lnTo>
                  <a:lnTo>
                    <a:pt x="1238250" y="704850"/>
                  </a:lnTo>
                  <a:lnTo>
                    <a:pt x="1241425" y="717550"/>
                  </a:lnTo>
                  <a:lnTo>
                    <a:pt x="1250950" y="730250"/>
                  </a:lnTo>
                  <a:lnTo>
                    <a:pt x="1260475" y="752475"/>
                  </a:lnTo>
                  <a:lnTo>
                    <a:pt x="1231900" y="768350"/>
                  </a:lnTo>
                  <a:lnTo>
                    <a:pt x="1219200" y="758825"/>
                  </a:lnTo>
                  <a:lnTo>
                    <a:pt x="1206500" y="736600"/>
                  </a:lnTo>
                  <a:lnTo>
                    <a:pt x="1200150" y="720725"/>
                  </a:lnTo>
                  <a:lnTo>
                    <a:pt x="1203325" y="711200"/>
                  </a:lnTo>
                  <a:lnTo>
                    <a:pt x="1203325" y="708025"/>
                  </a:lnTo>
                  <a:lnTo>
                    <a:pt x="1174750" y="704850"/>
                  </a:lnTo>
                  <a:lnTo>
                    <a:pt x="1171575" y="695325"/>
                  </a:lnTo>
                  <a:lnTo>
                    <a:pt x="1162050" y="695325"/>
                  </a:lnTo>
                  <a:lnTo>
                    <a:pt x="1155700" y="701675"/>
                  </a:lnTo>
                  <a:lnTo>
                    <a:pt x="1158875" y="717550"/>
                  </a:lnTo>
                  <a:lnTo>
                    <a:pt x="1152525" y="727075"/>
                  </a:lnTo>
                  <a:lnTo>
                    <a:pt x="1136650" y="727075"/>
                  </a:lnTo>
                  <a:lnTo>
                    <a:pt x="1127125" y="739775"/>
                  </a:lnTo>
                  <a:lnTo>
                    <a:pt x="1127125" y="781050"/>
                  </a:lnTo>
                  <a:lnTo>
                    <a:pt x="1117600" y="796925"/>
                  </a:lnTo>
                  <a:lnTo>
                    <a:pt x="1085850" y="806450"/>
                  </a:lnTo>
                  <a:lnTo>
                    <a:pt x="1076325" y="812800"/>
                  </a:lnTo>
                  <a:lnTo>
                    <a:pt x="1082675" y="844550"/>
                  </a:lnTo>
                  <a:lnTo>
                    <a:pt x="1082675" y="869950"/>
                  </a:lnTo>
                  <a:lnTo>
                    <a:pt x="1095375" y="860425"/>
                  </a:lnTo>
                  <a:lnTo>
                    <a:pt x="1117600" y="854075"/>
                  </a:lnTo>
                  <a:lnTo>
                    <a:pt x="1136650" y="850900"/>
                  </a:lnTo>
                  <a:lnTo>
                    <a:pt x="1162050" y="857250"/>
                  </a:lnTo>
                  <a:lnTo>
                    <a:pt x="1174750" y="866775"/>
                  </a:lnTo>
                  <a:lnTo>
                    <a:pt x="1174750" y="873125"/>
                  </a:lnTo>
                  <a:lnTo>
                    <a:pt x="1171575" y="879475"/>
                  </a:lnTo>
                  <a:lnTo>
                    <a:pt x="1171575" y="882650"/>
                  </a:lnTo>
                  <a:lnTo>
                    <a:pt x="1181100" y="882650"/>
                  </a:lnTo>
                  <a:lnTo>
                    <a:pt x="1193800" y="885825"/>
                  </a:lnTo>
                  <a:lnTo>
                    <a:pt x="1196975" y="889000"/>
                  </a:lnTo>
                  <a:lnTo>
                    <a:pt x="1200150" y="898525"/>
                  </a:lnTo>
                  <a:lnTo>
                    <a:pt x="1196975" y="904875"/>
                  </a:lnTo>
                  <a:lnTo>
                    <a:pt x="1196975" y="908050"/>
                  </a:lnTo>
                  <a:lnTo>
                    <a:pt x="1200150" y="911225"/>
                  </a:lnTo>
                  <a:lnTo>
                    <a:pt x="1219200" y="914400"/>
                  </a:lnTo>
                  <a:lnTo>
                    <a:pt x="1225550" y="917575"/>
                  </a:lnTo>
                  <a:lnTo>
                    <a:pt x="1231900" y="946150"/>
                  </a:lnTo>
                  <a:lnTo>
                    <a:pt x="1231900" y="949325"/>
                  </a:lnTo>
                  <a:lnTo>
                    <a:pt x="1235075" y="952500"/>
                  </a:lnTo>
                  <a:lnTo>
                    <a:pt x="1219200" y="962025"/>
                  </a:lnTo>
                  <a:lnTo>
                    <a:pt x="1143000" y="1006475"/>
                  </a:lnTo>
                  <a:lnTo>
                    <a:pt x="1079500" y="1028700"/>
                  </a:lnTo>
                  <a:lnTo>
                    <a:pt x="1060450" y="1041400"/>
                  </a:lnTo>
                  <a:lnTo>
                    <a:pt x="1041400" y="1057275"/>
                  </a:lnTo>
                  <a:lnTo>
                    <a:pt x="1012825" y="1076325"/>
                  </a:lnTo>
                  <a:lnTo>
                    <a:pt x="993775" y="1095375"/>
                  </a:lnTo>
                  <a:lnTo>
                    <a:pt x="984250" y="1098550"/>
                  </a:lnTo>
                  <a:lnTo>
                    <a:pt x="974725" y="1098550"/>
                  </a:lnTo>
                  <a:lnTo>
                    <a:pt x="971550" y="1098550"/>
                  </a:lnTo>
                  <a:lnTo>
                    <a:pt x="968375" y="1095375"/>
                  </a:lnTo>
                  <a:lnTo>
                    <a:pt x="968375" y="1092200"/>
                  </a:lnTo>
                  <a:lnTo>
                    <a:pt x="974725" y="1079500"/>
                  </a:lnTo>
                  <a:lnTo>
                    <a:pt x="987425" y="1066800"/>
                  </a:lnTo>
                  <a:lnTo>
                    <a:pt x="993775" y="1047750"/>
                  </a:lnTo>
                  <a:lnTo>
                    <a:pt x="993775" y="1035050"/>
                  </a:lnTo>
                  <a:lnTo>
                    <a:pt x="996950" y="1028700"/>
                  </a:lnTo>
                  <a:lnTo>
                    <a:pt x="1000125" y="1019175"/>
                  </a:lnTo>
                  <a:lnTo>
                    <a:pt x="1006475" y="1016000"/>
                  </a:lnTo>
                  <a:lnTo>
                    <a:pt x="1025525" y="1006475"/>
                  </a:lnTo>
                  <a:lnTo>
                    <a:pt x="1031875" y="1003300"/>
                  </a:lnTo>
                  <a:lnTo>
                    <a:pt x="1044575" y="990600"/>
                  </a:lnTo>
                  <a:lnTo>
                    <a:pt x="1047750" y="981075"/>
                  </a:lnTo>
                  <a:lnTo>
                    <a:pt x="1041400" y="981075"/>
                  </a:lnTo>
                  <a:lnTo>
                    <a:pt x="1035050" y="974725"/>
                  </a:lnTo>
                  <a:lnTo>
                    <a:pt x="1050925" y="968375"/>
                  </a:lnTo>
                  <a:lnTo>
                    <a:pt x="1063625" y="952500"/>
                  </a:lnTo>
                  <a:lnTo>
                    <a:pt x="1063625" y="949325"/>
                  </a:lnTo>
                  <a:lnTo>
                    <a:pt x="1063625" y="942975"/>
                  </a:lnTo>
                  <a:lnTo>
                    <a:pt x="1063625" y="927100"/>
                  </a:lnTo>
                  <a:lnTo>
                    <a:pt x="1060450" y="920750"/>
                  </a:lnTo>
                  <a:lnTo>
                    <a:pt x="1047750" y="914400"/>
                  </a:lnTo>
                  <a:lnTo>
                    <a:pt x="1022350" y="914400"/>
                  </a:lnTo>
                  <a:lnTo>
                    <a:pt x="1016000" y="914400"/>
                  </a:lnTo>
                  <a:lnTo>
                    <a:pt x="993775" y="923925"/>
                  </a:lnTo>
                  <a:lnTo>
                    <a:pt x="987425" y="971550"/>
                  </a:lnTo>
                  <a:lnTo>
                    <a:pt x="977900" y="977900"/>
                  </a:lnTo>
                  <a:lnTo>
                    <a:pt x="968375" y="990600"/>
                  </a:lnTo>
                  <a:lnTo>
                    <a:pt x="965200" y="1012825"/>
                  </a:lnTo>
                  <a:lnTo>
                    <a:pt x="952500" y="1012825"/>
                  </a:lnTo>
                  <a:lnTo>
                    <a:pt x="930275" y="1000125"/>
                  </a:lnTo>
                  <a:lnTo>
                    <a:pt x="920750" y="1003300"/>
                  </a:lnTo>
                  <a:lnTo>
                    <a:pt x="904875" y="1038225"/>
                  </a:lnTo>
                  <a:lnTo>
                    <a:pt x="911225" y="1054100"/>
                  </a:lnTo>
                  <a:lnTo>
                    <a:pt x="917575" y="1069975"/>
                  </a:lnTo>
                  <a:lnTo>
                    <a:pt x="892175" y="1095375"/>
                  </a:lnTo>
                  <a:lnTo>
                    <a:pt x="873125" y="1095375"/>
                  </a:lnTo>
                  <a:lnTo>
                    <a:pt x="857250" y="1085850"/>
                  </a:lnTo>
                  <a:lnTo>
                    <a:pt x="819150" y="1085850"/>
                  </a:lnTo>
                  <a:lnTo>
                    <a:pt x="800100" y="1095375"/>
                  </a:lnTo>
                  <a:lnTo>
                    <a:pt x="781050" y="1095375"/>
                  </a:lnTo>
                  <a:lnTo>
                    <a:pt x="768350" y="1089025"/>
                  </a:lnTo>
                  <a:lnTo>
                    <a:pt x="762000" y="1079500"/>
                  </a:lnTo>
                  <a:lnTo>
                    <a:pt x="755650" y="1079500"/>
                  </a:lnTo>
                  <a:lnTo>
                    <a:pt x="746125" y="1089025"/>
                  </a:lnTo>
                  <a:lnTo>
                    <a:pt x="739775" y="1095375"/>
                  </a:lnTo>
                  <a:lnTo>
                    <a:pt x="730250" y="1095375"/>
                  </a:lnTo>
                  <a:lnTo>
                    <a:pt x="704850" y="1079500"/>
                  </a:lnTo>
                  <a:lnTo>
                    <a:pt x="692150" y="1092200"/>
                  </a:lnTo>
                  <a:lnTo>
                    <a:pt x="704850" y="1101725"/>
                  </a:lnTo>
                  <a:lnTo>
                    <a:pt x="714375" y="1114425"/>
                  </a:lnTo>
                  <a:lnTo>
                    <a:pt x="704850" y="1127125"/>
                  </a:lnTo>
                  <a:lnTo>
                    <a:pt x="701675" y="1123950"/>
                  </a:lnTo>
                  <a:lnTo>
                    <a:pt x="701675" y="1114425"/>
                  </a:lnTo>
                  <a:lnTo>
                    <a:pt x="695325" y="1108075"/>
                  </a:lnTo>
                  <a:lnTo>
                    <a:pt x="682625" y="1111250"/>
                  </a:lnTo>
                  <a:lnTo>
                    <a:pt x="676275" y="1114425"/>
                  </a:lnTo>
                  <a:lnTo>
                    <a:pt x="673100" y="1117600"/>
                  </a:lnTo>
                  <a:lnTo>
                    <a:pt x="673100" y="1120775"/>
                  </a:lnTo>
                  <a:lnTo>
                    <a:pt x="666750" y="1130300"/>
                  </a:lnTo>
                  <a:lnTo>
                    <a:pt x="663575" y="1130300"/>
                  </a:lnTo>
                  <a:lnTo>
                    <a:pt x="663575" y="1123950"/>
                  </a:lnTo>
                  <a:lnTo>
                    <a:pt x="663575" y="1120775"/>
                  </a:lnTo>
                  <a:lnTo>
                    <a:pt x="660400" y="1111250"/>
                  </a:lnTo>
                  <a:lnTo>
                    <a:pt x="657225" y="1111250"/>
                  </a:lnTo>
                  <a:lnTo>
                    <a:pt x="654050" y="1114425"/>
                  </a:lnTo>
                  <a:lnTo>
                    <a:pt x="647700" y="1117600"/>
                  </a:lnTo>
                  <a:lnTo>
                    <a:pt x="641350" y="1120775"/>
                  </a:lnTo>
                  <a:lnTo>
                    <a:pt x="628650" y="1123950"/>
                  </a:lnTo>
                  <a:lnTo>
                    <a:pt x="625475" y="1127125"/>
                  </a:lnTo>
                  <a:lnTo>
                    <a:pt x="619125" y="1130300"/>
                  </a:lnTo>
                  <a:lnTo>
                    <a:pt x="612775" y="1130300"/>
                  </a:lnTo>
                  <a:lnTo>
                    <a:pt x="606425" y="1123950"/>
                  </a:lnTo>
                  <a:lnTo>
                    <a:pt x="603250" y="1120775"/>
                  </a:lnTo>
                  <a:lnTo>
                    <a:pt x="596900" y="1120775"/>
                  </a:lnTo>
                  <a:lnTo>
                    <a:pt x="593725" y="1120775"/>
                  </a:lnTo>
                  <a:lnTo>
                    <a:pt x="590550" y="1120775"/>
                  </a:lnTo>
                  <a:lnTo>
                    <a:pt x="587375" y="1120775"/>
                  </a:lnTo>
                  <a:lnTo>
                    <a:pt x="584200" y="1123950"/>
                  </a:lnTo>
                  <a:lnTo>
                    <a:pt x="577850" y="1127125"/>
                  </a:lnTo>
                  <a:lnTo>
                    <a:pt x="571500" y="1123950"/>
                  </a:lnTo>
                  <a:lnTo>
                    <a:pt x="568325" y="1120775"/>
                  </a:lnTo>
                  <a:lnTo>
                    <a:pt x="561975" y="1114425"/>
                  </a:lnTo>
                  <a:lnTo>
                    <a:pt x="555625" y="1114425"/>
                  </a:lnTo>
                  <a:lnTo>
                    <a:pt x="549275" y="1111250"/>
                  </a:lnTo>
                  <a:lnTo>
                    <a:pt x="539750" y="1108075"/>
                  </a:lnTo>
                  <a:lnTo>
                    <a:pt x="530225" y="1111250"/>
                  </a:lnTo>
                  <a:lnTo>
                    <a:pt x="523875" y="1111250"/>
                  </a:lnTo>
                  <a:lnTo>
                    <a:pt x="508000" y="1114425"/>
                  </a:lnTo>
                  <a:lnTo>
                    <a:pt x="498475" y="1120775"/>
                  </a:lnTo>
                  <a:lnTo>
                    <a:pt x="492125" y="1114425"/>
                  </a:lnTo>
                  <a:lnTo>
                    <a:pt x="488950" y="1108075"/>
                  </a:lnTo>
                  <a:lnTo>
                    <a:pt x="485775" y="1101725"/>
                  </a:lnTo>
                  <a:lnTo>
                    <a:pt x="479425" y="1108075"/>
                  </a:lnTo>
                  <a:lnTo>
                    <a:pt x="473075" y="1111250"/>
                  </a:lnTo>
                  <a:lnTo>
                    <a:pt x="466725" y="1108075"/>
                  </a:lnTo>
                  <a:lnTo>
                    <a:pt x="450850" y="1104900"/>
                  </a:lnTo>
                  <a:lnTo>
                    <a:pt x="444500" y="1104900"/>
                  </a:lnTo>
                  <a:lnTo>
                    <a:pt x="441325" y="1104900"/>
                  </a:lnTo>
                  <a:lnTo>
                    <a:pt x="441325" y="1098550"/>
                  </a:lnTo>
                  <a:lnTo>
                    <a:pt x="441325" y="1092200"/>
                  </a:lnTo>
                  <a:lnTo>
                    <a:pt x="422275" y="1085850"/>
                  </a:lnTo>
                  <a:lnTo>
                    <a:pt x="415925" y="1089025"/>
                  </a:lnTo>
                  <a:lnTo>
                    <a:pt x="409575" y="1092200"/>
                  </a:lnTo>
                  <a:lnTo>
                    <a:pt x="406400" y="1092200"/>
                  </a:lnTo>
                  <a:lnTo>
                    <a:pt x="403225" y="1085850"/>
                  </a:lnTo>
                  <a:lnTo>
                    <a:pt x="393700" y="1085850"/>
                  </a:lnTo>
                  <a:lnTo>
                    <a:pt x="390525" y="1082675"/>
                  </a:lnTo>
                  <a:lnTo>
                    <a:pt x="381000" y="1092200"/>
                  </a:lnTo>
                  <a:lnTo>
                    <a:pt x="358775" y="1089025"/>
                  </a:lnTo>
                  <a:lnTo>
                    <a:pt x="342900" y="1089025"/>
                  </a:lnTo>
                  <a:lnTo>
                    <a:pt x="333375" y="1085850"/>
                  </a:lnTo>
                  <a:lnTo>
                    <a:pt x="327025" y="1082675"/>
                  </a:lnTo>
                  <a:lnTo>
                    <a:pt x="317500" y="1066800"/>
                  </a:lnTo>
                  <a:lnTo>
                    <a:pt x="307975" y="1066800"/>
                  </a:lnTo>
                  <a:lnTo>
                    <a:pt x="288925" y="1060450"/>
                  </a:lnTo>
                  <a:lnTo>
                    <a:pt x="276225" y="1060450"/>
                  </a:lnTo>
                  <a:lnTo>
                    <a:pt x="266700" y="1054100"/>
                  </a:lnTo>
                  <a:lnTo>
                    <a:pt x="260350" y="1035050"/>
                  </a:lnTo>
                  <a:lnTo>
                    <a:pt x="260350" y="1012825"/>
                  </a:lnTo>
                  <a:lnTo>
                    <a:pt x="263525" y="974725"/>
                  </a:lnTo>
                  <a:lnTo>
                    <a:pt x="282575" y="917575"/>
                  </a:lnTo>
                  <a:lnTo>
                    <a:pt x="282575" y="908050"/>
                  </a:lnTo>
                  <a:lnTo>
                    <a:pt x="282575" y="898525"/>
                  </a:lnTo>
                  <a:lnTo>
                    <a:pt x="282575" y="892175"/>
                  </a:lnTo>
                  <a:lnTo>
                    <a:pt x="279400" y="882650"/>
                  </a:lnTo>
                  <a:lnTo>
                    <a:pt x="273050" y="866775"/>
                  </a:lnTo>
                  <a:lnTo>
                    <a:pt x="269875" y="857250"/>
                  </a:lnTo>
                  <a:lnTo>
                    <a:pt x="269875" y="847725"/>
                  </a:lnTo>
                  <a:lnTo>
                    <a:pt x="276225" y="835025"/>
                  </a:lnTo>
                  <a:lnTo>
                    <a:pt x="279400" y="825500"/>
                  </a:lnTo>
                  <a:lnTo>
                    <a:pt x="279400" y="815975"/>
                  </a:lnTo>
                  <a:lnTo>
                    <a:pt x="276225" y="806450"/>
                  </a:lnTo>
                  <a:lnTo>
                    <a:pt x="276225" y="800100"/>
                  </a:lnTo>
                  <a:lnTo>
                    <a:pt x="273050" y="784225"/>
                  </a:lnTo>
                  <a:lnTo>
                    <a:pt x="0" y="552450"/>
                  </a:lnTo>
                  <a:close/>
                </a:path>
              </a:pathLst>
            </a:custGeom>
            <a:solidFill>
              <a:schemeClr val="bg2"/>
            </a:solidFill>
            <a:ln w="6350" cmpd="sng">
              <a:solidFill>
                <a:schemeClr val="accent2"/>
              </a:solidFill>
              <a:round/>
              <a:headEnd/>
              <a:tailEnd/>
            </a:ln>
          </p:spPr>
          <p:txBody>
            <a:bodyPr/>
            <a:lstStyle/>
            <a:p>
              <a:endParaRPr lang="en-GB"/>
            </a:p>
          </p:txBody>
        </p:sp>
      </p:grpSp>
      <p:cxnSp>
        <p:nvCxnSpPr>
          <p:cNvPr id="41" name="Straight Connector 40"/>
          <p:cNvCxnSpPr/>
          <p:nvPr/>
        </p:nvCxnSpPr>
        <p:spPr bwMode="gray">
          <a:xfrm flipH="1" flipV="1">
            <a:off x="1081932" y="2165771"/>
            <a:ext cx="865075" cy="0"/>
          </a:xfrm>
          <a:prstGeom prst="line">
            <a:avLst/>
          </a:prstGeom>
          <a:ln w="12700">
            <a:solidFill>
              <a:schemeClr val="accent5"/>
            </a:solidFill>
            <a:miter lim="800000"/>
            <a:headEnd type="none"/>
            <a:tailEnd type="oval" w="sm" len="sm"/>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endCxn id="36" idx="24"/>
          </p:cNvCxnSpPr>
          <p:nvPr/>
        </p:nvCxnSpPr>
        <p:spPr bwMode="gray">
          <a:xfrm flipH="1">
            <a:off x="983544" y="3859096"/>
            <a:ext cx="941114" cy="0"/>
          </a:xfrm>
          <a:prstGeom prst="line">
            <a:avLst/>
          </a:prstGeom>
          <a:ln w="12700">
            <a:solidFill>
              <a:schemeClr val="accent3"/>
            </a:solidFill>
            <a:miter lim="800000"/>
            <a:headEnd type="none"/>
            <a:tailEnd type="oval" w="sm" len="sm"/>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gray">
          <a:xfrm flipH="1">
            <a:off x="1175394" y="3235454"/>
            <a:ext cx="771613" cy="0"/>
          </a:xfrm>
          <a:prstGeom prst="line">
            <a:avLst/>
          </a:prstGeom>
          <a:ln w="12700">
            <a:solidFill>
              <a:schemeClr val="tx1"/>
            </a:solidFill>
            <a:miter lim="800000"/>
            <a:headEnd type="none"/>
            <a:tailEnd type="oval" w="sm" len="sm"/>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gray">
          <a:xfrm flipH="1">
            <a:off x="1560577" y="1750385"/>
            <a:ext cx="399706" cy="0"/>
          </a:xfrm>
          <a:prstGeom prst="line">
            <a:avLst/>
          </a:prstGeom>
          <a:ln w="12700">
            <a:solidFill>
              <a:schemeClr val="tx1"/>
            </a:solidFill>
            <a:miter lim="800000"/>
            <a:headEnd type="none"/>
            <a:tailEnd type="oval" w="sm" len="sm"/>
          </a:ln>
        </p:spPr>
        <p:style>
          <a:lnRef idx="1">
            <a:schemeClr val="accent1"/>
          </a:lnRef>
          <a:fillRef idx="0">
            <a:schemeClr val="accent1"/>
          </a:fillRef>
          <a:effectRef idx="0">
            <a:schemeClr val="accent1"/>
          </a:effectRef>
          <a:fontRef idx="minor">
            <a:schemeClr val="tx1"/>
          </a:fontRef>
        </p:style>
      </p:cxnSp>
      <p:grpSp>
        <p:nvGrpSpPr>
          <p:cNvPr id="45" name="Group 44"/>
          <p:cNvGrpSpPr/>
          <p:nvPr/>
        </p:nvGrpSpPr>
        <p:grpSpPr>
          <a:xfrm>
            <a:off x="4209381" y="930028"/>
            <a:ext cx="1879798" cy="3434786"/>
            <a:chOff x="331010" y="1516632"/>
            <a:chExt cx="2976247" cy="2938945"/>
          </a:xfrm>
        </p:grpSpPr>
        <p:sp>
          <p:nvSpPr>
            <p:cNvPr id="46" name="TextBox 45"/>
            <p:cNvSpPr txBox="1"/>
            <p:nvPr/>
          </p:nvSpPr>
          <p:spPr bwMode="gray">
            <a:xfrm>
              <a:off x="331010" y="1516632"/>
              <a:ext cx="2976247" cy="2938945"/>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a:solidFill>
                    <a:schemeClr val="accent3"/>
                  </a:solidFill>
                </a:rPr>
                <a:t>Ownership Structure Advantages</a:t>
              </a:r>
            </a:p>
          </p:txBody>
        </p:sp>
        <p:sp>
          <p:nvSpPr>
            <p:cNvPr id="47" name="Text Placeholder 1"/>
            <p:cNvSpPr txBox="1">
              <a:spLocks/>
            </p:cNvSpPr>
            <p:nvPr/>
          </p:nvSpPr>
          <p:spPr bwMode="gray">
            <a:xfrm>
              <a:off x="331010" y="3363898"/>
              <a:ext cx="2760835" cy="869043"/>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buNone/>
              </a:pPr>
              <a:r>
                <a:rPr lang="en-US" b="1" dirty="0"/>
                <a:t>Preserves maximum provider partnerships</a:t>
              </a:r>
              <a:r>
                <a:rPr lang="en-US" dirty="0"/>
                <a:t> statewide through independent VNA, non-geographically competitive joint ventures</a:t>
              </a:r>
            </a:p>
          </p:txBody>
        </p:sp>
      </p:grpSp>
      <p:pic>
        <p:nvPicPr>
          <p:cNvPr id="48" name="Picture 2" descr="L:\Public\Share\ABC Templates and Resources\ABC Art Icons Logos\ABC Modern Icons\Handshake.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9212" y="2873425"/>
            <a:ext cx="392042" cy="232220"/>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3" descr="L:\Public\Share\ABC Templates and Resources\ABC Art Icons Logos\ABC Modern Icons\Medical_hom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7840" y="2820968"/>
            <a:ext cx="307323" cy="256102"/>
          </a:xfrm>
          <a:prstGeom prst="rect">
            <a:avLst/>
          </a:prstGeom>
          <a:noFill/>
        </p:spPr>
      </p:pic>
      <p:pic>
        <p:nvPicPr>
          <p:cNvPr id="50" name="Picture 4" descr="L:\Public\Share\ABC Templates and Resources\ABC Art Icons Logos\ABC Modern Icons\Hospital_buildin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32942" y="2821652"/>
            <a:ext cx="283982" cy="277573"/>
          </a:xfrm>
          <a:prstGeom prst="rect">
            <a:avLst/>
          </a:prstGeom>
          <a:noFill/>
        </p:spPr>
      </p:pic>
      <p:pic>
        <p:nvPicPr>
          <p:cNvPr id="51" name="Picture 3" descr="L:\Public\Share\ABC Templates and Resources\ABC Art Icons Logos\ABC Modern Icons\Community_park.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3413" y="1576956"/>
            <a:ext cx="342331" cy="314992"/>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4" descr="L:\Public\Share\ABC Templates and Resources\ABC Art Icons Logos\ABC Modern Icons\Family.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79606" y="1582289"/>
            <a:ext cx="342331" cy="300134"/>
          </a:xfrm>
          <a:prstGeom prst="rect">
            <a:avLst/>
          </a:prstGeom>
          <a:noFill/>
          <a:extLst>
            <a:ext uri="{909E8E84-426E-40DD-AFC4-6F175D3DCCD1}">
              <a14:hiddenFill xmlns:a14="http://schemas.microsoft.com/office/drawing/2010/main">
                <a:solidFill>
                  <a:srgbClr val="FFFFFF"/>
                </a:solidFill>
              </a14:hiddenFill>
            </a:ext>
          </a:extLst>
        </p:spPr>
      </p:pic>
      <p:sp>
        <p:nvSpPr>
          <p:cNvPr id="53" name="TextBox 52"/>
          <p:cNvSpPr txBox="1"/>
          <p:nvPr/>
        </p:nvSpPr>
        <p:spPr bwMode="gray">
          <a:xfrm>
            <a:off x="4332942" y="1971892"/>
            <a:ext cx="1505859" cy="461665"/>
          </a:xfrm>
          <a:prstGeom prst="rect">
            <a:avLst/>
          </a:prstGeom>
          <a:noFill/>
        </p:spPr>
        <p:txBody>
          <a:bodyPr wrap="square" lIns="0" tIns="0" rIns="0" bIns="0" rtlCol="0">
            <a:spAutoFit/>
          </a:bodyPr>
          <a:lstStyle/>
          <a:p>
            <a:pPr>
              <a:spcBef>
                <a:spcPts val="500"/>
              </a:spcBef>
            </a:pPr>
            <a:r>
              <a:rPr lang="en-US" sz="1000" b="1" dirty="0"/>
              <a:t>Protects mission</a:t>
            </a:r>
            <a:r>
              <a:rPr lang="en-US" sz="1000" dirty="0"/>
              <a:t>, </a:t>
            </a:r>
            <a:br>
              <a:rPr lang="en-US" sz="1000" dirty="0"/>
            </a:br>
            <a:r>
              <a:rPr lang="en-US" sz="1000" dirty="0"/>
              <a:t>longevity of non-Medicare services, philanthropy </a:t>
            </a:r>
          </a:p>
        </p:txBody>
      </p:sp>
      <p:sp>
        <p:nvSpPr>
          <p:cNvPr id="54" name="TextBox 53"/>
          <p:cNvSpPr txBox="1"/>
          <p:nvPr/>
        </p:nvSpPr>
        <p:spPr bwMode="gray">
          <a:xfrm>
            <a:off x="349682" y="1043985"/>
            <a:ext cx="3853123" cy="153888"/>
          </a:xfrm>
          <a:prstGeom prst="rect">
            <a:avLst/>
          </a:prstGeom>
          <a:noFill/>
        </p:spPr>
        <p:txBody>
          <a:bodyPr wrap="square" lIns="0" tIns="0" rIns="0" bIns="0" rtlCol="0">
            <a:spAutoFit/>
          </a:bodyPr>
          <a:lstStyle/>
          <a:p>
            <a:pPr>
              <a:spcBef>
                <a:spcPts val="500"/>
              </a:spcBef>
            </a:pPr>
            <a:r>
              <a:rPr lang="en-US" sz="1000" i="1" dirty="0"/>
              <a:t>Four agencies managed by parent organization</a:t>
            </a:r>
          </a:p>
        </p:txBody>
      </p:sp>
    </p:spTree>
    <p:extLst>
      <p:ext uri="{BB962C8B-B14F-4D97-AF65-F5344CB8AC3E}">
        <p14:creationId xmlns:p14="http://schemas.microsoft.com/office/powerpoint/2010/main" val="3732359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endParaRPr lang="en-US"/>
          </a:p>
        </p:txBody>
      </p:sp>
      <p:sp>
        <p:nvSpPr>
          <p:cNvPr id="3" name="Text Placeholder 2"/>
          <p:cNvSpPr>
            <a:spLocks noGrp="1"/>
          </p:cNvSpPr>
          <p:nvPr>
            <p:ph type="body" sz="quarter" idx="23"/>
          </p:nvPr>
        </p:nvSpPr>
        <p:spPr>
          <a:xfrm>
            <a:off x="4412710" y="4619012"/>
            <a:ext cx="1988089" cy="181588"/>
          </a:xfrm>
        </p:spPr>
        <p:txBody>
          <a:bodyPr/>
          <a:lstStyle/>
          <a:p>
            <a:r>
              <a:rPr lang="en-US" dirty="0"/>
              <a:t>Source: VNA Health Group; Post-Acute Care Collaborative interviews and analysis.</a:t>
            </a:r>
          </a:p>
        </p:txBody>
      </p:sp>
      <p:sp>
        <p:nvSpPr>
          <p:cNvPr id="4" name="Text Placeholder 3"/>
          <p:cNvSpPr>
            <a:spLocks noGrp="1"/>
          </p:cNvSpPr>
          <p:nvPr>
            <p:ph type="body" sz="quarter" idx="24"/>
          </p:nvPr>
        </p:nvSpPr>
        <p:spPr/>
        <p:txBody>
          <a:bodyPr/>
          <a:lstStyle/>
          <a:p>
            <a:endParaRPr lang="en-US"/>
          </a:p>
        </p:txBody>
      </p:sp>
      <p:sp>
        <p:nvSpPr>
          <p:cNvPr id="5" name="Text Placeholder 4"/>
          <p:cNvSpPr>
            <a:spLocks noGrp="1"/>
          </p:cNvSpPr>
          <p:nvPr>
            <p:ph type="body" sz="quarter" idx="25"/>
          </p:nvPr>
        </p:nvSpPr>
        <p:spPr>
          <a:xfrm>
            <a:off x="320040" y="317903"/>
            <a:ext cx="5759450" cy="276999"/>
          </a:xfrm>
        </p:spPr>
        <p:txBody>
          <a:bodyPr/>
          <a:lstStyle/>
          <a:p>
            <a:r>
              <a:rPr lang="en-US" dirty="0"/>
              <a:t>Flexible Joint Ventures Preserve Branding, Coverage</a:t>
            </a:r>
          </a:p>
        </p:txBody>
      </p:sp>
      <p:sp>
        <p:nvSpPr>
          <p:cNvPr id="6" name="TextBox 5"/>
          <p:cNvSpPr txBox="1"/>
          <p:nvPr/>
        </p:nvSpPr>
        <p:spPr bwMode="gray">
          <a:xfrm>
            <a:off x="805281" y="1260700"/>
            <a:ext cx="4769277" cy="3041060"/>
          </a:xfrm>
          <a:prstGeom prst="rect">
            <a:avLst/>
          </a:prstGeom>
          <a:solidFill>
            <a:schemeClr val="accent1"/>
          </a:solidFill>
          <a:ln w="6350">
            <a:solidFill>
              <a:schemeClr val="bg1"/>
            </a:solidFill>
          </a:ln>
        </p:spPr>
        <p:txBody>
          <a:bodyPr wrap="square" lIns="182880" tIns="274320" rIns="182880" bIns="0" rtlCol="0">
            <a:noAutofit/>
          </a:bodyPr>
          <a:lstStyle/>
          <a:p>
            <a:r>
              <a:rPr lang="en-US" sz="1100" b="1" dirty="0"/>
              <a:t>Case in Brief: VNA Health Group</a:t>
            </a:r>
          </a:p>
        </p:txBody>
      </p:sp>
      <p:grpSp>
        <p:nvGrpSpPr>
          <p:cNvPr id="7" name="Group 6"/>
          <p:cNvGrpSpPr/>
          <p:nvPr/>
        </p:nvGrpSpPr>
        <p:grpSpPr bwMode="gray">
          <a:xfrm>
            <a:off x="805282" y="1260702"/>
            <a:ext cx="319390" cy="218673"/>
            <a:chOff x="2833829" y="1401109"/>
            <a:chExt cx="319390" cy="218673"/>
          </a:xfrm>
        </p:grpSpPr>
        <p:sp>
          <p:nvSpPr>
            <p:cNvPr id="8" name="Freeform 7"/>
            <p:cNvSpPr/>
            <p:nvPr/>
          </p:nvSpPr>
          <p:spPr bwMode="gray">
            <a:xfrm flipH="1">
              <a:off x="2833829" y="1401109"/>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9" name="Plus 8"/>
            <p:cNvSpPr/>
            <p:nvPr/>
          </p:nvSpPr>
          <p:spPr bwMode="gray">
            <a:xfrm>
              <a:off x="2855933" y="1416105"/>
              <a:ext cx="182880" cy="182880"/>
            </a:xfrm>
            <a:prstGeom prst="mathPlus">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1463675"/>
              <a:endParaRPr lang="en-US" sz="1000" dirty="0">
                <a:solidFill>
                  <a:schemeClr val="bg2"/>
                </a:solidFill>
                <a:latin typeface="+mj-lt"/>
              </a:endParaRPr>
            </a:p>
          </p:txBody>
        </p:sp>
      </p:grpSp>
      <p:sp>
        <p:nvSpPr>
          <p:cNvPr id="10" name="Text Placeholder 1"/>
          <p:cNvSpPr txBox="1">
            <a:spLocks/>
          </p:cNvSpPr>
          <p:nvPr/>
        </p:nvSpPr>
        <p:spPr bwMode="gray">
          <a:xfrm>
            <a:off x="805280" y="1719933"/>
            <a:ext cx="4769277" cy="2567369"/>
          </a:xfrm>
          <a:prstGeom prst="rect">
            <a:avLst/>
          </a:prstGeom>
        </p:spPr>
        <p:txBody>
          <a:bodyPr vert="horz" wrap="square" lIns="182880" tIns="91440" rIns="18288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8872" indent="-118872"/>
            <a:r>
              <a:rPr lang="en-US" dirty="0"/>
              <a:t>Not-for-profit post-acute provider located in the Northeast providing home health, hospice, and community-based services</a:t>
            </a:r>
          </a:p>
          <a:p>
            <a:pPr marL="118872" indent="-118872"/>
            <a:r>
              <a:rPr lang="en-US" dirty="0"/>
              <a:t>Serves as the umbrella organization for 4 VNAs, three of which are joint ventures with New Jersey hospitals</a:t>
            </a:r>
          </a:p>
          <a:p>
            <a:pPr marL="118872" indent="-118872"/>
            <a:r>
              <a:rPr lang="en-US" dirty="0"/>
              <a:t>Grew one hospital partner’s VNA from an average daily census of less than 100 to now over 500 through joint venture model</a:t>
            </a:r>
          </a:p>
          <a:p>
            <a:pPr marL="118872" indent="-118872"/>
            <a:r>
              <a:rPr lang="en-US" dirty="0"/>
              <a:t>Model allows for economies of scale and preserves autonomy of VNA Health Group’s statewide operations and mission, including philanthropic and non-traditional services such as palliative care and children and family health services </a:t>
            </a:r>
          </a:p>
          <a:p>
            <a:pPr marL="118872" indent="-118872"/>
            <a:r>
              <a:rPr lang="en-US" dirty="0"/>
              <a:t>Model promotes quality and excellence in outcomes and patient experience via collaboration between the health system and home health and hospice agency</a:t>
            </a:r>
          </a:p>
          <a:p>
            <a:pPr marL="118872" indent="-118872"/>
            <a:endParaRPr lang="en-US" dirty="0"/>
          </a:p>
        </p:txBody>
      </p:sp>
    </p:spTree>
    <p:extLst>
      <p:ext uri="{BB962C8B-B14F-4D97-AF65-F5344CB8AC3E}">
        <p14:creationId xmlns:p14="http://schemas.microsoft.com/office/powerpoint/2010/main" val="1875462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a:xfrm>
            <a:off x="320040" y="718356"/>
            <a:ext cx="5814946" cy="430887"/>
          </a:xfrm>
        </p:spPr>
        <p:txBody>
          <a:bodyPr/>
          <a:lstStyle/>
          <a:p>
            <a:r>
              <a:rPr lang="en-US" dirty="0"/>
              <a:t>Emerging Managed Services Agreements Target Population Health Goals</a:t>
            </a:r>
          </a:p>
        </p:txBody>
      </p:sp>
      <p:sp>
        <p:nvSpPr>
          <p:cNvPr id="3" name="Text Placeholder 2"/>
          <p:cNvSpPr>
            <a:spLocks noGrp="1"/>
          </p:cNvSpPr>
          <p:nvPr>
            <p:ph type="body" sz="quarter" idx="22"/>
          </p:nvPr>
        </p:nvSpPr>
        <p:spPr/>
        <p:txBody>
          <a:bodyPr/>
          <a:lstStyle/>
          <a:p>
            <a:endParaRPr lang="en-US"/>
          </a:p>
        </p:txBody>
      </p:sp>
      <p:sp>
        <p:nvSpPr>
          <p:cNvPr id="4" name="Text Placeholder 3"/>
          <p:cNvSpPr>
            <a:spLocks noGrp="1"/>
          </p:cNvSpPr>
          <p:nvPr>
            <p:ph type="body" sz="quarter" idx="23"/>
          </p:nvPr>
        </p:nvSpPr>
        <p:spPr>
          <a:xfrm>
            <a:off x="4412710" y="4695956"/>
            <a:ext cx="1988089" cy="104644"/>
          </a:xfrm>
        </p:spPr>
        <p:txBody>
          <a:bodyPr/>
          <a:lstStyle/>
          <a:p>
            <a:r>
              <a:rPr lang="en-US" dirty="0"/>
              <a:t>Source: Post-Acute Care Collaborative interviews and analysis.</a:t>
            </a:r>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25"/>
          </p:nvPr>
        </p:nvSpPr>
        <p:spPr>
          <a:xfrm>
            <a:off x="320040" y="317903"/>
            <a:ext cx="5759450" cy="276999"/>
          </a:xfrm>
        </p:spPr>
        <p:txBody>
          <a:bodyPr/>
          <a:lstStyle/>
          <a:p>
            <a:r>
              <a:rPr lang="en-US" dirty="0"/>
              <a:t>Preserving Equity and Leveraging External Expertise</a:t>
            </a:r>
          </a:p>
        </p:txBody>
      </p:sp>
      <p:cxnSp>
        <p:nvCxnSpPr>
          <p:cNvPr id="9" name="Straight Connector 8"/>
          <p:cNvCxnSpPr/>
          <p:nvPr/>
        </p:nvCxnSpPr>
        <p:spPr bwMode="gray">
          <a:xfrm flipV="1">
            <a:off x="1922752" y="1457509"/>
            <a:ext cx="979936" cy="984705"/>
          </a:xfrm>
          <a:prstGeom prst="line">
            <a:avLst/>
          </a:prstGeom>
          <a:ln w="12700">
            <a:solidFill>
              <a:schemeClr val="accent6"/>
            </a:solidFill>
            <a:prstDash val="dash"/>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gray">
          <a:xfrm>
            <a:off x="1922752" y="3013199"/>
            <a:ext cx="979936" cy="825160"/>
          </a:xfrm>
          <a:prstGeom prst="line">
            <a:avLst/>
          </a:prstGeom>
          <a:ln w="12700">
            <a:solidFill>
              <a:schemeClr val="accent6"/>
            </a:solidFill>
            <a:prstDash val="dash"/>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bwMode="gray">
          <a:xfrm>
            <a:off x="818843" y="1237601"/>
            <a:ext cx="1467157" cy="507831"/>
          </a:xfrm>
          <a:prstGeom prst="rect">
            <a:avLst/>
          </a:prstGeom>
          <a:noFill/>
        </p:spPr>
        <p:txBody>
          <a:bodyPr wrap="square" lIns="0" tIns="0" rIns="0" bIns="0" rtlCol="0">
            <a:spAutoFit/>
          </a:bodyPr>
          <a:lstStyle/>
          <a:p>
            <a:r>
              <a:rPr lang="en-US" sz="1100" b="1" dirty="0"/>
              <a:t>Illustrative Value-Based Managed Services Agreement</a:t>
            </a:r>
          </a:p>
        </p:txBody>
      </p:sp>
      <p:graphicFrame>
        <p:nvGraphicFramePr>
          <p:cNvPr id="13" name="Table 12"/>
          <p:cNvGraphicFramePr>
            <a:graphicFrameLocks noGrp="1"/>
          </p:cNvGraphicFramePr>
          <p:nvPr>
            <p:extLst>
              <p:ext uri="{D42A27DB-BD31-4B8C-83A1-F6EECF244321}">
                <p14:modId xmlns:p14="http://schemas.microsoft.com/office/powerpoint/2010/main" val="3443485274"/>
              </p:ext>
            </p:extLst>
          </p:nvPr>
        </p:nvGraphicFramePr>
        <p:xfrm>
          <a:off x="2955853" y="1237602"/>
          <a:ext cx="3083440" cy="3250030"/>
        </p:xfrm>
        <a:graphic>
          <a:graphicData uri="http://schemas.openxmlformats.org/drawingml/2006/table">
            <a:tbl>
              <a:tblPr firstRow="1" bandRow="1">
                <a:effectLst/>
                <a:tableStyleId>{F5AB1C69-6EDB-4FF4-983F-18BD219EF322}</a:tableStyleId>
              </a:tblPr>
              <a:tblGrid>
                <a:gridCol w="1488168">
                  <a:extLst>
                    <a:ext uri="{9D8B030D-6E8A-4147-A177-3AD203B41FA5}">
                      <a16:colId xmlns:a16="http://schemas.microsoft.com/office/drawing/2014/main" val="20000"/>
                    </a:ext>
                  </a:extLst>
                </a:gridCol>
                <a:gridCol w="1595272">
                  <a:extLst>
                    <a:ext uri="{9D8B030D-6E8A-4147-A177-3AD203B41FA5}">
                      <a16:colId xmlns:a16="http://schemas.microsoft.com/office/drawing/2014/main" val="20001"/>
                    </a:ext>
                  </a:extLst>
                </a:gridCol>
              </a:tblGrid>
              <a:tr h="355810">
                <a:tc gridSpan="2">
                  <a:txBody>
                    <a:bodyPr/>
                    <a:lstStyle/>
                    <a:p>
                      <a:pPr algn="l"/>
                      <a:r>
                        <a:rPr lang="en-US" sz="900" dirty="0">
                          <a:latin typeface="+mn-lt"/>
                        </a:rPr>
                        <a:t>Reimbursement Structure</a:t>
                      </a:r>
                    </a:p>
                  </a:txBody>
                  <a:tcPr marL="64008" marR="64008" anchor="ctr"/>
                </a:tc>
                <a:tc hMerge="1">
                  <a:txBody>
                    <a:bodyPr/>
                    <a:lstStyle/>
                    <a:p>
                      <a:endParaRPr lang="en-US"/>
                    </a:p>
                  </a:txBody>
                  <a:tcPr/>
                </a:tc>
                <a:extLst>
                  <a:ext uri="{0D108BD9-81ED-4DB2-BD59-A6C34878D82A}">
                    <a16:rowId xmlns:a16="http://schemas.microsoft.com/office/drawing/2014/main" val="10000"/>
                  </a:ext>
                </a:extLst>
              </a:tr>
              <a:tr h="437805">
                <a:tc>
                  <a:txBody>
                    <a:bodyPr/>
                    <a:lstStyle/>
                    <a:p>
                      <a:pPr marL="0" marR="0" indent="0" algn="l" defTabSz="408165" rtl="0" eaLnBrk="1" fontAlgn="auto" latinLnBrk="0" hangingPunct="1">
                        <a:lnSpc>
                          <a:spcPct val="100000"/>
                        </a:lnSpc>
                        <a:spcBef>
                          <a:spcPts val="0"/>
                        </a:spcBef>
                        <a:spcAft>
                          <a:spcPts val="0"/>
                        </a:spcAft>
                        <a:buClrTx/>
                        <a:buSzTx/>
                        <a:buFontTx/>
                        <a:buNone/>
                        <a:tabLst/>
                        <a:defRPr/>
                      </a:pPr>
                      <a:r>
                        <a:rPr lang="en-US" sz="900" b="1" dirty="0">
                          <a:latin typeface="+mn-lt"/>
                        </a:rPr>
                        <a:t>Real estate</a:t>
                      </a:r>
                    </a:p>
                  </a:txBody>
                  <a:tcPr marL="64008" marR="64008" anchor="ctr"/>
                </a:tc>
                <a:tc>
                  <a:txBody>
                    <a:bodyPr/>
                    <a:lstStyle/>
                    <a:p>
                      <a:pPr algn="l"/>
                      <a:r>
                        <a:rPr lang="en-US" sz="900" b="0" dirty="0">
                          <a:latin typeface="+mn-lt"/>
                        </a:rPr>
                        <a:t>Owned,</a:t>
                      </a:r>
                      <a:r>
                        <a:rPr lang="en-US" sz="900" b="0" baseline="0" dirty="0">
                          <a:latin typeface="+mn-lt"/>
                        </a:rPr>
                        <a:t> maintained </a:t>
                      </a:r>
                      <a:r>
                        <a:rPr lang="en-US" sz="900" b="0" dirty="0">
                          <a:latin typeface="+mn-lt"/>
                        </a:rPr>
                        <a:t>by health system</a:t>
                      </a:r>
                    </a:p>
                  </a:txBody>
                  <a:tcPr anchor="ctr"/>
                </a:tc>
                <a:extLst>
                  <a:ext uri="{0D108BD9-81ED-4DB2-BD59-A6C34878D82A}">
                    <a16:rowId xmlns:a16="http://schemas.microsoft.com/office/drawing/2014/main" val="10001"/>
                  </a:ext>
                </a:extLst>
              </a:tr>
              <a:tr h="341927">
                <a:tc>
                  <a:txBody>
                    <a:bodyPr/>
                    <a:lstStyle/>
                    <a:p>
                      <a:pPr marL="0" marR="0" indent="0" algn="l" defTabSz="408165" rtl="0" eaLnBrk="1" fontAlgn="auto" latinLnBrk="0" hangingPunct="1">
                        <a:lnSpc>
                          <a:spcPct val="100000"/>
                        </a:lnSpc>
                        <a:spcBef>
                          <a:spcPts val="0"/>
                        </a:spcBef>
                        <a:spcAft>
                          <a:spcPts val="0"/>
                        </a:spcAft>
                        <a:buClrTx/>
                        <a:buSzTx/>
                        <a:buFontTx/>
                        <a:buNone/>
                        <a:tabLst/>
                        <a:defRPr/>
                      </a:pPr>
                      <a:r>
                        <a:rPr lang="en-US" sz="900" b="1" dirty="0">
                          <a:latin typeface="+mn-lt"/>
                        </a:rPr>
                        <a:t>Operating</a:t>
                      </a:r>
                      <a:r>
                        <a:rPr lang="en-US" sz="900" b="1" baseline="0" dirty="0">
                          <a:latin typeface="+mn-lt"/>
                        </a:rPr>
                        <a:t> costs </a:t>
                      </a:r>
                      <a:br>
                        <a:rPr lang="en-US" sz="900" b="1" baseline="0" dirty="0">
                          <a:latin typeface="+mn-lt"/>
                        </a:rPr>
                      </a:br>
                      <a:r>
                        <a:rPr lang="en-US" sz="900" baseline="0" dirty="0">
                          <a:latin typeface="+mn-lt"/>
                        </a:rPr>
                        <a:t>(staffing, supplies, overhead etc.)</a:t>
                      </a:r>
                      <a:endParaRPr lang="en-US" sz="900" dirty="0">
                        <a:latin typeface="+mn-lt"/>
                      </a:endParaRPr>
                    </a:p>
                  </a:txBody>
                  <a:tcPr marL="64008" marR="64008" anchor="ctr"/>
                </a:tc>
                <a:tc>
                  <a:txBody>
                    <a:bodyPr/>
                    <a:lstStyle/>
                    <a:p>
                      <a:pPr algn="l"/>
                      <a:r>
                        <a:rPr lang="en-US" sz="900" b="0" dirty="0">
                          <a:latin typeface="+mn-lt"/>
                        </a:rPr>
                        <a:t>Reimbursed</a:t>
                      </a:r>
                      <a:r>
                        <a:rPr lang="en-US" sz="900" b="0" baseline="0" dirty="0">
                          <a:latin typeface="+mn-lt"/>
                        </a:rPr>
                        <a:t> at cost</a:t>
                      </a:r>
                      <a:endParaRPr lang="en-US" sz="900" b="0" dirty="0">
                        <a:latin typeface="+mn-lt"/>
                      </a:endParaRPr>
                    </a:p>
                  </a:txBody>
                  <a:tcPr anchor="ctr"/>
                </a:tc>
                <a:extLst>
                  <a:ext uri="{0D108BD9-81ED-4DB2-BD59-A6C34878D82A}">
                    <a16:rowId xmlns:a16="http://schemas.microsoft.com/office/drawing/2014/main" val="10002"/>
                  </a:ext>
                </a:extLst>
              </a:tr>
              <a:tr h="598371">
                <a:tc>
                  <a:txBody>
                    <a:bodyPr/>
                    <a:lstStyle/>
                    <a:p>
                      <a:pPr marL="0" marR="0" indent="0" algn="l" defTabSz="408165" rtl="0" eaLnBrk="1" fontAlgn="auto" latinLnBrk="0" hangingPunct="1">
                        <a:lnSpc>
                          <a:spcPct val="100000"/>
                        </a:lnSpc>
                        <a:spcBef>
                          <a:spcPts val="0"/>
                        </a:spcBef>
                        <a:spcAft>
                          <a:spcPts val="0"/>
                        </a:spcAft>
                        <a:buClrTx/>
                        <a:buSzTx/>
                        <a:buFontTx/>
                        <a:buNone/>
                        <a:tabLst/>
                        <a:defRPr/>
                      </a:pPr>
                      <a:r>
                        <a:rPr lang="en-US" sz="900" b="1" dirty="0">
                          <a:latin typeface="+mn-lt"/>
                        </a:rPr>
                        <a:t>Unit</a:t>
                      </a:r>
                      <a:r>
                        <a:rPr lang="en-US" sz="900" b="1" baseline="0" dirty="0">
                          <a:latin typeface="+mn-lt"/>
                        </a:rPr>
                        <a:t> profitability </a:t>
                      </a:r>
                      <a:br>
                        <a:rPr lang="en-US" sz="900" b="1" baseline="0" dirty="0">
                          <a:latin typeface="+mn-lt"/>
                        </a:rPr>
                      </a:br>
                      <a:r>
                        <a:rPr lang="en-US" sz="900" baseline="0" dirty="0">
                          <a:latin typeface="+mn-lt"/>
                        </a:rPr>
                        <a:t>(no bonus eligibility across all categories if unit is unprofitable)</a:t>
                      </a:r>
                      <a:endParaRPr lang="en-US" sz="900" dirty="0">
                        <a:latin typeface="+mn-lt"/>
                      </a:endParaRPr>
                    </a:p>
                  </a:txBody>
                  <a:tcPr marL="64008" marR="64008" anchor="ctr"/>
                </a:tc>
                <a:tc>
                  <a:txBody>
                    <a:bodyPr/>
                    <a:lstStyle/>
                    <a:p>
                      <a:pPr algn="l"/>
                      <a:r>
                        <a:rPr lang="en-US" sz="900" b="0" dirty="0">
                          <a:latin typeface="+mn-lt"/>
                        </a:rPr>
                        <a:t>0-2%</a:t>
                      </a:r>
                      <a:r>
                        <a:rPr lang="en-US" sz="900" b="0" baseline="0" dirty="0">
                          <a:latin typeface="+mn-lt"/>
                        </a:rPr>
                        <a:t> of revenue bonus</a:t>
                      </a:r>
                      <a:endParaRPr lang="en-US" sz="900" b="0" dirty="0">
                        <a:latin typeface="+mn-lt"/>
                      </a:endParaRPr>
                    </a:p>
                  </a:txBody>
                  <a:tcPr anchor="ctr"/>
                </a:tc>
                <a:extLst>
                  <a:ext uri="{0D108BD9-81ED-4DB2-BD59-A6C34878D82A}">
                    <a16:rowId xmlns:a16="http://schemas.microsoft.com/office/drawing/2014/main" val="10003"/>
                  </a:ext>
                </a:extLst>
              </a:tr>
              <a:tr h="437805">
                <a:tc>
                  <a:txBody>
                    <a:bodyPr/>
                    <a:lstStyle/>
                    <a:p>
                      <a:pPr marL="0" marR="0" indent="0" algn="l" defTabSz="408165" rtl="0" eaLnBrk="1" fontAlgn="auto" latinLnBrk="0" hangingPunct="1">
                        <a:lnSpc>
                          <a:spcPct val="100000"/>
                        </a:lnSpc>
                        <a:spcBef>
                          <a:spcPts val="0"/>
                        </a:spcBef>
                        <a:spcAft>
                          <a:spcPts val="0"/>
                        </a:spcAft>
                        <a:buClrTx/>
                        <a:buSzTx/>
                        <a:buFontTx/>
                        <a:buNone/>
                        <a:tabLst/>
                        <a:defRPr/>
                      </a:pPr>
                      <a:r>
                        <a:rPr lang="en-US" sz="900" b="1" dirty="0">
                          <a:latin typeface="+mn-lt"/>
                        </a:rPr>
                        <a:t>30-day</a:t>
                      </a:r>
                      <a:r>
                        <a:rPr lang="en-US" sz="900" b="1" baseline="0" dirty="0">
                          <a:latin typeface="+mn-lt"/>
                        </a:rPr>
                        <a:t> hospital readmissions</a:t>
                      </a:r>
                      <a:endParaRPr lang="en-US" sz="900" b="1" dirty="0">
                        <a:latin typeface="+mn-lt"/>
                      </a:endParaRPr>
                    </a:p>
                  </a:txBody>
                  <a:tcPr marL="64008" marR="64008" anchor="ctr"/>
                </a:tc>
                <a:tc>
                  <a:txBody>
                    <a:bodyPr/>
                    <a:lstStyle/>
                    <a:p>
                      <a:pPr algn="l"/>
                      <a:r>
                        <a:rPr lang="en-US" sz="900" b="0" dirty="0">
                          <a:latin typeface="+mn-lt"/>
                        </a:rPr>
                        <a:t>0-1%</a:t>
                      </a:r>
                      <a:r>
                        <a:rPr lang="en-US" sz="900" b="0" baseline="0" dirty="0">
                          <a:latin typeface="+mn-lt"/>
                        </a:rPr>
                        <a:t> of revenue bonus</a:t>
                      </a:r>
                      <a:endParaRPr lang="en-US" sz="900" b="0" dirty="0">
                        <a:latin typeface="+mn-lt"/>
                      </a:endParaRPr>
                    </a:p>
                  </a:txBody>
                  <a:tcPr anchor="ctr"/>
                </a:tc>
                <a:extLst>
                  <a:ext uri="{0D108BD9-81ED-4DB2-BD59-A6C34878D82A}">
                    <a16:rowId xmlns:a16="http://schemas.microsoft.com/office/drawing/2014/main" val="10004"/>
                  </a:ext>
                </a:extLst>
              </a:tr>
              <a:tr h="437805">
                <a:tc>
                  <a:txBody>
                    <a:bodyPr/>
                    <a:lstStyle/>
                    <a:p>
                      <a:pPr marL="0" marR="0" indent="0" algn="l" defTabSz="408165" rtl="0" eaLnBrk="1" fontAlgn="auto" latinLnBrk="0" hangingPunct="1">
                        <a:lnSpc>
                          <a:spcPct val="100000"/>
                        </a:lnSpc>
                        <a:spcBef>
                          <a:spcPts val="0"/>
                        </a:spcBef>
                        <a:spcAft>
                          <a:spcPts val="0"/>
                        </a:spcAft>
                        <a:buClrTx/>
                        <a:buSzTx/>
                        <a:buFontTx/>
                        <a:buNone/>
                        <a:tabLst/>
                        <a:defRPr/>
                      </a:pPr>
                      <a:r>
                        <a:rPr lang="en-US" sz="900" b="1" baseline="0" dirty="0">
                          <a:latin typeface="+mn-lt"/>
                        </a:rPr>
                        <a:t>Average length of stay</a:t>
                      </a:r>
                      <a:endParaRPr lang="en-US" sz="900" b="1" dirty="0">
                        <a:latin typeface="+mn-lt"/>
                      </a:endParaRPr>
                    </a:p>
                  </a:txBody>
                  <a:tcPr marL="64008" marR="64008" anchor="ctr"/>
                </a:tc>
                <a:tc>
                  <a:txBody>
                    <a:bodyPr/>
                    <a:lstStyle/>
                    <a:p>
                      <a:pPr algn="l"/>
                      <a:r>
                        <a:rPr lang="en-US" sz="900" b="0" dirty="0">
                          <a:latin typeface="+mn-lt"/>
                        </a:rPr>
                        <a:t>0-1%</a:t>
                      </a:r>
                      <a:r>
                        <a:rPr lang="en-US" sz="900" b="0" baseline="0" dirty="0">
                          <a:latin typeface="+mn-lt"/>
                        </a:rPr>
                        <a:t> of revenue bonus</a:t>
                      </a:r>
                      <a:endParaRPr lang="en-US" sz="900" b="0" dirty="0">
                        <a:latin typeface="+mn-lt"/>
                      </a:endParaRPr>
                    </a:p>
                  </a:txBody>
                  <a:tcPr anchor="ctr"/>
                </a:tc>
                <a:extLst>
                  <a:ext uri="{0D108BD9-81ED-4DB2-BD59-A6C34878D82A}">
                    <a16:rowId xmlns:a16="http://schemas.microsoft.com/office/drawing/2014/main" val="10005"/>
                  </a:ext>
                </a:extLst>
              </a:tr>
              <a:tr h="437805">
                <a:tc>
                  <a:txBody>
                    <a:bodyPr/>
                    <a:lstStyle/>
                    <a:p>
                      <a:pPr marL="0" marR="0" indent="0" algn="l" defTabSz="408165" rtl="0" eaLnBrk="1" fontAlgn="auto" latinLnBrk="0" hangingPunct="1">
                        <a:lnSpc>
                          <a:spcPct val="100000"/>
                        </a:lnSpc>
                        <a:spcBef>
                          <a:spcPts val="0"/>
                        </a:spcBef>
                        <a:spcAft>
                          <a:spcPts val="0"/>
                        </a:spcAft>
                        <a:buClrTx/>
                        <a:buSzTx/>
                        <a:buFontTx/>
                        <a:buNone/>
                        <a:tabLst/>
                        <a:defRPr/>
                      </a:pPr>
                      <a:r>
                        <a:rPr lang="en-US" sz="900" b="1" dirty="0">
                          <a:latin typeface="+mn-lt"/>
                        </a:rPr>
                        <a:t>Patient satisfaction</a:t>
                      </a:r>
                    </a:p>
                  </a:txBody>
                  <a:tcPr marL="64008" marR="64008" anchor="ctr"/>
                </a:tc>
                <a:tc>
                  <a:txBody>
                    <a:bodyPr/>
                    <a:lstStyle/>
                    <a:p>
                      <a:pPr algn="l"/>
                      <a:r>
                        <a:rPr lang="en-US" sz="900" b="0" dirty="0">
                          <a:latin typeface="+mn-lt"/>
                        </a:rPr>
                        <a:t>0-1%</a:t>
                      </a:r>
                      <a:r>
                        <a:rPr lang="en-US" sz="900" b="0" baseline="0" dirty="0">
                          <a:latin typeface="+mn-lt"/>
                        </a:rPr>
                        <a:t> of revenue bonus</a:t>
                      </a:r>
                      <a:endParaRPr lang="en-US" sz="900" b="0" dirty="0">
                        <a:latin typeface="+mn-lt"/>
                      </a:endParaRPr>
                    </a:p>
                  </a:txBody>
                  <a:tcPr anchor="ctr"/>
                </a:tc>
                <a:extLst>
                  <a:ext uri="{0D108BD9-81ED-4DB2-BD59-A6C34878D82A}">
                    <a16:rowId xmlns:a16="http://schemas.microsoft.com/office/drawing/2014/main" val="10006"/>
                  </a:ext>
                </a:extLst>
              </a:tr>
            </a:tbl>
          </a:graphicData>
        </a:graphic>
      </p:graphicFrame>
      <p:pic>
        <p:nvPicPr>
          <p:cNvPr id="1026" name="Picture 2" descr="L:\Public\Share\ABC Templates and Resources\ABC Art Icons Logos\ABC Art Library\Books Papers PNGs\Contract_Blank.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843" y="1949861"/>
            <a:ext cx="1106634" cy="1327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2749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a:xfrm>
            <a:off x="320040" y="718356"/>
            <a:ext cx="5759450" cy="215444"/>
          </a:xfrm>
        </p:spPr>
        <p:txBody>
          <a:bodyPr/>
          <a:lstStyle/>
          <a:p>
            <a:r>
              <a:rPr lang="en-US" dirty="0"/>
              <a:t>Collaboration Options Not Mutually Exclusive</a:t>
            </a:r>
          </a:p>
        </p:txBody>
      </p:sp>
      <p:sp>
        <p:nvSpPr>
          <p:cNvPr id="3" name="Text Placeholder 2"/>
          <p:cNvSpPr>
            <a:spLocks noGrp="1"/>
          </p:cNvSpPr>
          <p:nvPr>
            <p:ph type="body" sz="quarter" idx="22"/>
          </p:nvPr>
        </p:nvSpPr>
        <p:spPr/>
        <p:txBody>
          <a:bodyPr/>
          <a:lstStyle/>
          <a:p>
            <a:endParaRPr lang="en-US"/>
          </a:p>
        </p:txBody>
      </p:sp>
      <p:sp>
        <p:nvSpPr>
          <p:cNvPr id="4" name="Text Placeholder 3"/>
          <p:cNvSpPr>
            <a:spLocks noGrp="1"/>
          </p:cNvSpPr>
          <p:nvPr>
            <p:ph type="body" sz="quarter" idx="23"/>
          </p:nvPr>
        </p:nvSpPr>
        <p:spPr>
          <a:xfrm>
            <a:off x="4412710" y="4695956"/>
            <a:ext cx="1988089" cy="104644"/>
          </a:xfrm>
        </p:spPr>
        <p:txBody>
          <a:bodyPr/>
          <a:lstStyle/>
          <a:p>
            <a:r>
              <a:rPr lang="en-US" dirty="0"/>
              <a:t>Source: Post-Acute Care Collaborative interviews and analysis.</a:t>
            </a:r>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25"/>
          </p:nvPr>
        </p:nvSpPr>
        <p:spPr>
          <a:xfrm>
            <a:off x="320040" y="317903"/>
            <a:ext cx="5759450" cy="276999"/>
          </a:xfrm>
        </p:spPr>
        <p:txBody>
          <a:bodyPr/>
          <a:lstStyle/>
          <a:p>
            <a:r>
              <a:rPr lang="en-US" dirty="0"/>
              <a:t>Three Models for Post-Acute Partnership </a:t>
            </a:r>
          </a:p>
        </p:txBody>
      </p:sp>
      <p:sp>
        <p:nvSpPr>
          <p:cNvPr id="7" name="TextBox 6"/>
          <p:cNvSpPr txBox="1"/>
          <p:nvPr/>
        </p:nvSpPr>
        <p:spPr bwMode="gray">
          <a:xfrm>
            <a:off x="435009" y="1494028"/>
            <a:ext cx="1678192" cy="2209780"/>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a:solidFill>
                  <a:schemeClr val="accent3"/>
                </a:solidFill>
              </a:rPr>
              <a:t>Cross-Provider Quality Improvement</a:t>
            </a:r>
          </a:p>
        </p:txBody>
      </p:sp>
      <p:sp>
        <p:nvSpPr>
          <p:cNvPr id="8" name="Right Arrow 7"/>
          <p:cNvSpPr/>
          <p:nvPr/>
        </p:nvSpPr>
        <p:spPr bwMode="gray">
          <a:xfrm>
            <a:off x="435009" y="3690684"/>
            <a:ext cx="5500252" cy="4572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noAutofit/>
          </a:bodyPr>
          <a:lstStyle/>
          <a:p>
            <a:pPr algn="l" defTabSz="1463675"/>
            <a:endParaRPr lang="en-US" sz="900" dirty="0">
              <a:solidFill>
                <a:schemeClr val="bg2"/>
              </a:solidFill>
              <a:latin typeface="+mj-lt"/>
            </a:endParaRPr>
          </a:p>
        </p:txBody>
      </p:sp>
      <p:sp>
        <p:nvSpPr>
          <p:cNvPr id="9" name="TextBox 8"/>
          <p:cNvSpPr txBox="1"/>
          <p:nvPr/>
        </p:nvSpPr>
        <p:spPr bwMode="gray">
          <a:xfrm>
            <a:off x="2162381" y="3850034"/>
            <a:ext cx="2045508" cy="138499"/>
          </a:xfrm>
          <a:prstGeom prst="rect">
            <a:avLst/>
          </a:prstGeom>
          <a:noFill/>
        </p:spPr>
        <p:txBody>
          <a:bodyPr wrap="square" lIns="0" tIns="0" rIns="0" bIns="0" rtlCol="0">
            <a:spAutoFit/>
          </a:bodyPr>
          <a:lstStyle/>
          <a:p>
            <a:pPr algn="ctr"/>
            <a:r>
              <a:rPr lang="en-US" sz="900" b="1" dirty="0">
                <a:latin typeface="+mj-lt"/>
              </a:rPr>
              <a:t>Health System Financial Commitment</a:t>
            </a:r>
          </a:p>
        </p:txBody>
      </p:sp>
      <p:sp>
        <p:nvSpPr>
          <p:cNvPr id="10" name="Text Placeholder 1"/>
          <p:cNvSpPr txBox="1">
            <a:spLocks/>
          </p:cNvSpPr>
          <p:nvPr/>
        </p:nvSpPr>
        <p:spPr bwMode="gray">
          <a:xfrm>
            <a:off x="435010" y="1944352"/>
            <a:ext cx="1678191" cy="1669688"/>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a:t>Information exchange initiatives</a:t>
            </a:r>
          </a:p>
          <a:p>
            <a:r>
              <a:rPr lang="en-US" dirty="0"/>
              <a:t>Joint staff training, quality information tracking</a:t>
            </a:r>
          </a:p>
          <a:p>
            <a:r>
              <a:rPr lang="en-US" dirty="0"/>
              <a:t>Preferred provider networks</a:t>
            </a:r>
          </a:p>
          <a:p>
            <a:r>
              <a:rPr lang="en-US" dirty="0"/>
              <a:t>Care management investments</a:t>
            </a:r>
          </a:p>
        </p:txBody>
      </p:sp>
      <p:sp>
        <p:nvSpPr>
          <p:cNvPr id="11" name="TextBox 10"/>
          <p:cNvSpPr txBox="1"/>
          <p:nvPr/>
        </p:nvSpPr>
        <p:spPr bwMode="gray">
          <a:xfrm>
            <a:off x="2346039" y="1494028"/>
            <a:ext cx="1678192" cy="2209780"/>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a:solidFill>
                  <a:schemeClr val="accent3"/>
                </a:solidFill>
              </a:rPr>
              <a:t>Strategic Contracting</a:t>
            </a:r>
          </a:p>
        </p:txBody>
      </p:sp>
      <p:sp>
        <p:nvSpPr>
          <p:cNvPr id="12" name="Text Placeholder 1"/>
          <p:cNvSpPr txBox="1">
            <a:spLocks/>
          </p:cNvSpPr>
          <p:nvPr/>
        </p:nvSpPr>
        <p:spPr bwMode="gray">
          <a:xfrm>
            <a:off x="2342750" y="1944352"/>
            <a:ext cx="1678191" cy="1541448"/>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a:t>Pay-for-performance contracting, episodic/total cost contracting</a:t>
            </a:r>
          </a:p>
          <a:p>
            <a:r>
              <a:rPr lang="en-US" dirty="0"/>
              <a:t>Under-reimbursed service purchasing (e.g. </a:t>
            </a:r>
            <a:r>
              <a:rPr lang="en-US" dirty="0" err="1"/>
              <a:t>telehealth</a:t>
            </a:r>
            <a:r>
              <a:rPr lang="en-US" dirty="0"/>
              <a:t>, heart failure education, care transition services)</a:t>
            </a:r>
          </a:p>
        </p:txBody>
      </p:sp>
      <p:sp>
        <p:nvSpPr>
          <p:cNvPr id="13" name="TextBox 12"/>
          <p:cNvSpPr txBox="1"/>
          <p:nvPr/>
        </p:nvSpPr>
        <p:spPr bwMode="gray">
          <a:xfrm>
            <a:off x="4257069" y="1494028"/>
            <a:ext cx="1678192" cy="2209780"/>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a:solidFill>
                  <a:schemeClr val="accent3"/>
                </a:solidFill>
              </a:rPr>
              <a:t>Post-Acute </a:t>
            </a:r>
            <a:br>
              <a:rPr lang="en-US" sz="1100" b="1" dirty="0">
                <a:solidFill>
                  <a:schemeClr val="accent3"/>
                </a:solidFill>
              </a:rPr>
            </a:br>
            <a:r>
              <a:rPr lang="en-US" sz="1100" b="1" dirty="0">
                <a:solidFill>
                  <a:schemeClr val="accent3"/>
                </a:solidFill>
              </a:rPr>
              <a:t>Asset Operation</a:t>
            </a:r>
          </a:p>
        </p:txBody>
      </p:sp>
      <p:sp>
        <p:nvSpPr>
          <p:cNvPr id="14" name="Text Placeholder 1"/>
          <p:cNvSpPr txBox="1">
            <a:spLocks/>
          </p:cNvSpPr>
          <p:nvPr/>
        </p:nvSpPr>
        <p:spPr bwMode="gray">
          <a:xfrm>
            <a:off x="4257070" y="1944352"/>
            <a:ext cx="1678191" cy="1515800"/>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a:t>Staffing contracts </a:t>
            </a:r>
            <a:br>
              <a:rPr lang="en-US" dirty="0"/>
            </a:br>
            <a:r>
              <a:rPr lang="en-US" dirty="0"/>
              <a:t>(e.g. contract therapy services)</a:t>
            </a:r>
          </a:p>
          <a:p>
            <a:r>
              <a:rPr lang="en-US" dirty="0"/>
              <a:t>Joint ventures</a:t>
            </a:r>
          </a:p>
          <a:p>
            <a:r>
              <a:rPr lang="en-US" dirty="0"/>
              <a:t>Managed services agreements </a:t>
            </a:r>
          </a:p>
          <a:p>
            <a:r>
              <a:rPr lang="en-US" dirty="0"/>
              <a:t>Post-acute asset acquisition</a:t>
            </a:r>
          </a:p>
        </p:txBody>
      </p:sp>
      <p:sp>
        <p:nvSpPr>
          <p:cNvPr id="15" name="Text Placeholder 16"/>
          <p:cNvSpPr txBox="1">
            <a:spLocks/>
          </p:cNvSpPr>
          <p:nvPr/>
        </p:nvSpPr>
        <p:spPr bwMode="gray">
          <a:xfrm>
            <a:off x="435010" y="1104963"/>
            <a:ext cx="457200" cy="307777"/>
          </a:xfrm>
          <a:prstGeom prst="rect">
            <a:avLst/>
          </a:prstGeom>
        </p:spPr>
        <p:txBody>
          <a:bodyPr vert="horz" lIns="0" tIns="0" rIns="0" bIns="0" rtlCol="0">
            <a:spAutoFit/>
          </a:bodyPr>
          <a:lstStyle>
            <a:lvl1pPr marL="0" indent="0" algn="ctr" defTabSz="1018879" rtl="0" eaLnBrk="1" latinLnBrk="0" hangingPunct="1">
              <a:spcBef>
                <a:spcPts val="0"/>
              </a:spcBef>
              <a:buFont typeface="Wingdings" pitchFamily="2" charset="2"/>
              <a:buNone/>
              <a:defRPr sz="1600" b="1" kern="1200">
                <a:solidFill>
                  <a:schemeClr val="accent6"/>
                </a:solidFill>
                <a:latin typeface="+mn-lt"/>
                <a:ea typeface="+mn-ea"/>
                <a:cs typeface="+mn-cs"/>
              </a:defRPr>
            </a:lvl1pPr>
            <a:lvl2pPr marL="230188" indent="-117475"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2pPr>
            <a:lvl3pPr marL="342900" indent="-112713" algn="ctr" defTabSz="1018879" rtl="0" eaLnBrk="1" latinLnBrk="0" hangingPunct="1">
              <a:spcBef>
                <a:spcPts val="500"/>
              </a:spcBef>
              <a:buFont typeface="Wingdings" pitchFamily="2" charset="2"/>
              <a:buNone/>
              <a:defRPr sz="1000" b="1" kern="1200">
                <a:solidFill>
                  <a:schemeClr val="tx1"/>
                </a:solidFill>
                <a:latin typeface="+mn-lt"/>
                <a:ea typeface="+mn-ea"/>
                <a:cs typeface="+mn-cs"/>
              </a:defRPr>
            </a:lvl3pPr>
            <a:lvl4pPr marL="458788" indent="-115888"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4pPr>
            <a:lvl5pPr marL="571500" indent="-112713" algn="ctr" defTabSz="1018879" rtl="0" eaLnBrk="1" latinLnBrk="0" hangingPunct="1">
              <a:spcBef>
                <a:spcPts val="500"/>
              </a:spcBef>
              <a:buFont typeface="Wingdings" pitchFamily="2" charset="2"/>
              <a:buNone/>
              <a:defRPr sz="1000" b="1"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l"/>
            <a:r>
              <a:rPr lang="en-US" sz="2000" b="0" dirty="0"/>
              <a:t>1</a:t>
            </a:r>
          </a:p>
        </p:txBody>
      </p:sp>
      <p:sp>
        <p:nvSpPr>
          <p:cNvPr id="16" name="Text Placeholder 16"/>
          <p:cNvSpPr txBox="1">
            <a:spLocks/>
          </p:cNvSpPr>
          <p:nvPr/>
        </p:nvSpPr>
        <p:spPr bwMode="gray">
          <a:xfrm>
            <a:off x="2342750" y="1104963"/>
            <a:ext cx="457200" cy="307777"/>
          </a:xfrm>
          <a:prstGeom prst="rect">
            <a:avLst/>
          </a:prstGeom>
        </p:spPr>
        <p:txBody>
          <a:bodyPr vert="horz" lIns="0" tIns="0" rIns="0" bIns="0" rtlCol="0">
            <a:spAutoFit/>
          </a:bodyPr>
          <a:lstStyle>
            <a:lvl1pPr marL="0" indent="0" algn="ctr" defTabSz="1018879" rtl="0" eaLnBrk="1" latinLnBrk="0" hangingPunct="1">
              <a:spcBef>
                <a:spcPts val="0"/>
              </a:spcBef>
              <a:buFont typeface="Wingdings" pitchFamily="2" charset="2"/>
              <a:buNone/>
              <a:defRPr sz="1600" b="1" kern="1200">
                <a:solidFill>
                  <a:schemeClr val="accent6"/>
                </a:solidFill>
                <a:latin typeface="+mn-lt"/>
                <a:ea typeface="+mn-ea"/>
                <a:cs typeface="+mn-cs"/>
              </a:defRPr>
            </a:lvl1pPr>
            <a:lvl2pPr marL="230188" indent="-117475"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2pPr>
            <a:lvl3pPr marL="342900" indent="-112713" algn="ctr" defTabSz="1018879" rtl="0" eaLnBrk="1" latinLnBrk="0" hangingPunct="1">
              <a:spcBef>
                <a:spcPts val="500"/>
              </a:spcBef>
              <a:buFont typeface="Wingdings" pitchFamily="2" charset="2"/>
              <a:buNone/>
              <a:defRPr sz="1000" b="1" kern="1200">
                <a:solidFill>
                  <a:schemeClr val="tx1"/>
                </a:solidFill>
                <a:latin typeface="+mn-lt"/>
                <a:ea typeface="+mn-ea"/>
                <a:cs typeface="+mn-cs"/>
              </a:defRPr>
            </a:lvl3pPr>
            <a:lvl4pPr marL="458788" indent="-115888"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4pPr>
            <a:lvl5pPr marL="571500" indent="-112713" algn="ctr" defTabSz="1018879" rtl="0" eaLnBrk="1" latinLnBrk="0" hangingPunct="1">
              <a:spcBef>
                <a:spcPts val="500"/>
              </a:spcBef>
              <a:buFont typeface="Wingdings" pitchFamily="2" charset="2"/>
              <a:buNone/>
              <a:defRPr sz="1000" b="1"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l"/>
            <a:r>
              <a:rPr lang="en-US" sz="2000" b="0" dirty="0"/>
              <a:t>2</a:t>
            </a:r>
          </a:p>
        </p:txBody>
      </p:sp>
      <p:sp>
        <p:nvSpPr>
          <p:cNvPr id="17" name="Text Placeholder 16"/>
          <p:cNvSpPr txBox="1">
            <a:spLocks/>
          </p:cNvSpPr>
          <p:nvPr/>
        </p:nvSpPr>
        <p:spPr bwMode="gray">
          <a:xfrm>
            <a:off x="4261540" y="1104963"/>
            <a:ext cx="457200" cy="307777"/>
          </a:xfrm>
          <a:prstGeom prst="rect">
            <a:avLst/>
          </a:prstGeom>
        </p:spPr>
        <p:txBody>
          <a:bodyPr vert="horz" lIns="0" tIns="0" rIns="0" bIns="0" rtlCol="0">
            <a:spAutoFit/>
          </a:bodyPr>
          <a:lstStyle>
            <a:lvl1pPr marL="0" indent="0" algn="ctr" defTabSz="1018879" rtl="0" eaLnBrk="1" latinLnBrk="0" hangingPunct="1">
              <a:spcBef>
                <a:spcPts val="0"/>
              </a:spcBef>
              <a:buFont typeface="Wingdings" pitchFamily="2" charset="2"/>
              <a:buNone/>
              <a:defRPr sz="1600" b="1" kern="1200">
                <a:solidFill>
                  <a:schemeClr val="accent6"/>
                </a:solidFill>
                <a:latin typeface="+mn-lt"/>
                <a:ea typeface="+mn-ea"/>
                <a:cs typeface="+mn-cs"/>
              </a:defRPr>
            </a:lvl1pPr>
            <a:lvl2pPr marL="230188" indent="-117475"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2pPr>
            <a:lvl3pPr marL="342900" indent="-112713" algn="ctr" defTabSz="1018879" rtl="0" eaLnBrk="1" latinLnBrk="0" hangingPunct="1">
              <a:spcBef>
                <a:spcPts val="500"/>
              </a:spcBef>
              <a:buFont typeface="Wingdings" pitchFamily="2" charset="2"/>
              <a:buNone/>
              <a:defRPr sz="1000" b="1" kern="1200">
                <a:solidFill>
                  <a:schemeClr val="tx1"/>
                </a:solidFill>
                <a:latin typeface="+mn-lt"/>
                <a:ea typeface="+mn-ea"/>
                <a:cs typeface="+mn-cs"/>
              </a:defRPr>
            </a:lvl3pPr>
            <a:lvl4pPr marL="458788" indent="-115888"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4pPr>
            <a:lvl5pPr marL="571500" indent="-112713" algn="ctr" defTabSz="1018879" rtl="0" eaLnBrk="1" latinLnBrk="0" hangingPunct="1">
              <a:spcBef>
                <a:spcPts val="500"/>
              </a:spcBef>
              <a:buFont typeface="Wingdings" pitchFamily="2" charset="2"/>
              <a:buNone/>
              <a:defRPr sz="1000" b="1"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l"/>
            <a:r>
              <a:rPr lang="en-US" sz="2000" b="0" dirty="0"/>
              <a:t>3</a:t>
            </a:r>
          </a:p>
        </p:txBody>
      </p:sp>
    </p:spTree>
    <p:extLst>
      <p:ext uri="{BB962C8B-B14F-4D97-AF65-F5344CB8AC3E}">
        <p14:creationId xmlns:p14="http://schemas.microsoft.com/office/powerpoint/2010/main" val="2964092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8870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21"/>
          </p:nvPr>
        </p:nvSpPr>
        <p:spPr/>
        <p:txBody>
          <a:bodyPr/>
          <a:lstStyle/>
          <a:p>
            <a:r>
              <a:rPr lang="en-US" dirty="0"/>
              <a:t>Encompassing Both Rehabilitative and Long-Term Care Services</a:t>
            </a:r>
          </a:p>
        </p:txBody>
      </p:sp>
      <p:sp>
        <p:nvSpPr>
          <p:cNvPr id="8" name="Text Placeholder 7"/>
          <p:cNvSpPr>
            <a:spLocks noGrp="1"/>
          </p:cNvSpPr>
          <p:nvPr>
            <p:ph type="body" sz="quarter" idx="22"/>
          </p:nvPr>
        </p:nvSpPr>
        <p:spPr/>
        <p:txBody>
          <a:bodyPr/>
          <a:lstStyle/>
          <a:p>
            <a:endParaRPr lang="en-US"/>
          </a:p>
        </p:txBody>
      </p:sp>
      <p:sp>
        <p:nvSpPr>
          <p:cNvPr id="9" name="Text Placeholder 8"/>
          <p:cNvSpPr>
            <a:spLocks noGrp="1"/>
          </p:cNvSpPr>
          <p:nvPr>
            <p:ph type="body" sz="quarter" idx="23"/>
          </p:nvPr>
        </p:nvSpPr>
        <p:spPr>
          <a:xfrm>
            <a:off x="4412710" y="4695956"/>
            <a:ext cx="1988089" cy="104644"/>
          </a:xfrm>
        </p:spPr>
        <p:txBody>
          <a:bodyPr/>
          <a:lstStyle/>
          <a:p>
            <a:r>
              <a:rPr lang="en-US" dirty="0"/>
              <a:t>Source: Post-Acute Care Collaborative interviews and analysis.</a:t>
            </a:r>
          </a:p>
        </p:txBody>
      </p:sp>
      <p:sp>
        <p:nvSpPr>
          <p:cNvPr id="10" name="Text Placeholder 9"/>
          <p:cNvSpPr>
            <a:spLocks noGrp="1"/>
          </p:cNvSpPr>
          <p:nvPr>
            <p:ph type="body" sz="quarter" idx="24"/>
          </p:nvPr>
        </p:nvSpPr>
        <p:spPr>
          <a:xfrm>
            <a:off x="0" y="4390123"/>
            <a:ext cx="2597203" cy="230832"/>
          </a:xfrm>
        </p:spPr>
        <p:txBody>
          <a:bodyPr/>
          <a:lstStyle/>
          <a:p>
            <a:endParaRPr lang="en-US" dirty="0"/>
          </a:p>
          <a:p>
            <a:r>
              <a:rPr lang="en-US" dirty="0"/>
              <a:t>IRFs specializing in trauma care typically have significant commercial payer exposure.</a:t>
            </a:r>
          </a:p>
          <a:p>
            <a:r>
              <a:rPr lang="en-US" dirty="0"/>
              <a:t>Hospice and palliative care is also offered in inpatient settings.</a:t>
            </a:r>
          </a:p>
        </p:txBody>
      </p:sp>
      <p:sp>
        <p:nvSpPr>
          <p:cNvPr id="11" name="Text Placeholder 10"/>
          <p:cNvSpPr>
            <a:spLocks noGrp="1"/>
          </p:cNvSpPr>
          <p:nvPr>
            <p:ph type="body" sz="quarter" idx="25"/>
          </p:nvPr>
        </p:nvSpPr>
        <p:spPr>
          <a:xfrm>
            <a:off x="320040" y="317903"/>
            <a:ext cx="5759450" cy="276999"/>
          </a:xfrm>
        </p:spPr>
        <p:txBody>
          <a:bodyPr/>
          <a:lstStyle/>
          <a:p>
            <a:r>
              <a:rPr lang="en-US" dirty="0"/>
              <a:t>Defining Post-Acute Care (PAC) Services</a:t>
            </a:r>
          </a:p>
        </p:txBody>
      </p:sp>
      <p:pic>
        <p:nvPicPr>
          <p:cNvPr id="1027" name="Picture 3" descr="L:\Public\Share\ABC Templates and Resources\ABC Art Icons Logos\ABC Modern Icons\Medical_hom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869" y="3292934"/>
            <a:ext cx="394957" cy="3291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L:\Public\Share\ABC Templates and Resources\ABC Art Icons Logos\ABC Modern Icons\Hospital_clinic.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108" y="2096725"/>
            <a:ext cx="457200" cy="26670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5" descr="L:\Public\Share\ABC Templates and Resources\ABC Art Icons Logos\ABC Modern Icons\Hospital_small_clinic.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4667" y="2130949"/>
            <a:ext cx="357164" cy="20090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L:\Public\Share\ABC Templates and Resources\ABC Art Icons Logos\ABC Modern Icons\House.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4667" y="3534171"/>
            <a:ext cx="361150" cy="300958"/>
          </a:xfrm>
          <a:prstGeom prst="rect">
            <a:avLst/>
          </a:prstGeom>
          <a:noFill/>
          <a:extLst>
            <a:ext uri="{909E8E84-426E-40DD-AFC4-6F175D3DCCD1}">
              <a14:hiddenFill xmlns:a14="http://schemas.microsoft.com/office/drawing/2010/main">
                <a:solidFill>
                  <a:srgbClr val="FFFFFF"/>
                </a:solidFill>
              </a14:hiddenFill>
            </a:ext>
          </a:extLst>
        </p:spPr>
      </p:pic>
      <p:sp>
        <p:nvSpPr>
          <p:cNvPr id="16" name="Right Bracket 15"/>
          <p:cNvSpPr/>
          <p:nvPr/>
        </p:nvSpPr>
        <p:spPr bwMode="gray">
          <a:xfrm flipH="1">
            <a:off x="1054918" y="1661436"/>
            <a:ext cx="77613" cy="1334399"/>
          </a:xfrm>
          <a:prstGeom prst="rightBracket">
            <a:avLst>
              <a:gd name="adj" fmla="val 0"/>
            </a:avLst>
          </a:prstGeom>
          <a:ln w="9525">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TextBox 1"/>
          <p:cNvSpPr txBox="1"/>
          <p:nvPr/>
        </p:nvSpPr>
        <p:spPr bwMode="gray">
          <a:xfrm>
            <a:off x="1304313" y="1717592"/>
            <a:ext cx="1369732" cy="307777"/>
          </a:xfrm>
          <a:prstGeom prst="rect">
            <a:avLst/>
          </a:prstGeom>
          <a:noFill/>
        </p:spPr>
        <p:txBody>
          <a:bodyPr wrap="square" lIns="0" tIns="0" rIns="0" bIns="0" rtlCol="0">
            <a:spAutoFit/>
          </a:bodyPr>
          <a:lstStyle/>
          <a:p>
            <a:pPr>
              <a:spcBef>
                <a:spcPts val="500"/>
              </a:spcBef>
            </a:pPr>
            <a:r>
              <a:rPr lang="en-US" sz="1000" dirty="0"/>
              <a:t>Long-Term Acute Care Hospital (LTACH)</a:t>
            </a:r>
          </a:p>
        </p:txBody>
      </p:sp>
      <p:sp>
        <p:nvSpPr>
          <p:cNvPr id="18" name="TextBox 17"/>
          <p:cNvSpPr txBox="1"/>
          <p:nvPr/>
        </p:nvSpPr>
        <p:spPr bwMode="gray">
          <a:xfrm>
            <a:off x="1304312" y="2203943"/>
            <a:ext cx="1369733" cy="307777"/>
          </a:xfrm>
          <a:prstGeom prst="rect">
            <a:avLst/>
          </a:prstGeom>
          <a:noFill/>
        </p:spPr>
        <p:txBody>
          <a:bodyPr wrap="square" lIns="0" tIns="0" rIns="0" bIns="0" rtlCol="0">
            <a:spAutoFit/>
          </a:bodyPr>
          <a:lstStyle/>
          <a:p>
            <a:pPr>
              <a:spcBef>
                <a:spcPts val="500"/>
              </a:spcBef>
            </a:pPr>
            <a:r>
              <a:rPr lang="en-US" sz="1000" dirty="0"/>
              <a:t>Inpatient Rehabilitation Facility (IRF)</a:t>
            </a:r>
            <a:r>
              <a:rPr lang="en-US" sz="1000" baseline="30000" dirty="0"/>
              <a:t>1</a:t>
            </a:r>
          </a:p>
        </p:txBody>
      </p:sp>
      <p:sp>
        <p:nvSpPr>
          <p:cNvPr id="19" name="TextBox 18"/>
          <p:cNvSpPr txBox="1"/>
          <p:nvPr/>
        </p:nvSpPr>
        <p:spPr bwMode="gray">
          <a:xfrm>
            <a:off x="1304311" y="2613621"/>
            <a:ext cx="1369734" cy="307777"/>
          </a:xfrm>
          <a:prstGeom prst="rect">
            <a:avLst/>
          </a:prstGeom>
          <a:noFill/>
        </p:spPr>
        <p:txBody>
          <a:bodyPr wrap="square" lIns="0" tIns="0" rIns="0" bIns="0" rtlCol="0">
            <a:spAutoFit/>
          </a:bodyPr>
          <a:lstStyle/>
          <a:p>
            <a:pPr>
              <a:spcBef>
                <a:spcPts val="500"/>
              </a:spcBef>
            </a:pPr>
            <a:r>
              <a:rPr lang="en-US" sz="1000" dirty="0"/>
              <a:t>Skilled Nursing Facility (SNF)</a:t>
            </a:r>
          </a:p>
        </p:txBody>
      </p:sp>
      <p:sp>
        <p:nvSpPr>
          <p:cNvPr id="20" name="TextBox 19"/>
          <p:cNvSpPr txBox="1"/>
          <p:nvPr/>
        </p:nvSpPr>
        <p:spPr bwMode="gray">
          <a:xfrm>
            <a:off x="1304310" y="3258385"/>
            <a:ext cx="1114185" cy="307777"/>
          </a:xfrm>
          <a:prstGeom prst="rect">
            <a:avLst/>
          </a:prstGeom>
          <a:noFill/>
        </p:spPr>
        <p:txBody>
          <a:bodyPr wrap="square" lIns="0" tIns="0" rIns="0" bIns="0" rtlCol="0">
            <a:spAutoFit/>
          </a:bodyPr>
          <a:lstStyle/>
          <a:p>
            <a:pPr>
              <a:spcBef>
                <a:spcPts val="500"/>
              </a:spcBef>
            </a:pPr>
            <a:r>
              <a:rPr lang="en-US" sz="1000" dirty="0"/>
              <a:t>Home Health Agency (HHA)</a:t>
            </a:r>
          </a:p>
        </p:txBody>
      </p:sp>
      <p:sp>
        <p:nvSpPr>
          <p:cNvPr id="21" name="TextBox 20"/>
          <p:cNvSpPr txBox="1"/>
          <p:nvPr/>
        </p:nvSpPr>
        <p:spPr bwMode="gray">
          <a:xfrm>
            <a:off x="1304309" y="3735593"/>
            <a:ext cx="1114185" cy="461665"/>
          </a:xfrm>
          <a:prstGeom prst="rect">
            <a:avLst/>
          </a:prstGeom>
          <a:noFill/>
        </p:spPr>
        <p:txBody>
          <a:bodyPr wrap="square" lIns="0" tIns="0" rIns="0" bIns="0" rtlCol="0">
            <a:spAutoFit/>
          </a:bodyPr>
          <a:lstStyle/>
          <a:p>
            <a:pPr>
              <a:spcBef>
                <a:spcPts val="500"/>
              </a:spcBef>
            </a:pPr>
            <a:r>
              <a:rPr lang="en-US" sz="1000" dirty="0"/>
              <a:t>Hospice &amp; Palliative Care Providers</a:t>
            </a:r>
            <a:r>
              <a:rPr lang="en-US" sz="1000" baseline="30000" dirty="0"/>
              <a:t>2</a:t>
            </a:r>
          </a:p>
        </p:txBody>
      </p:sp>
      <p:sp>
        <p:nvSpPr>
          <p:cNvPr id="22" name="TextBox 21"/>
          <p:cNvSpPr txBox="1"/>
          <p:nvPr/>
        </p:nvSpPr>
        <p:spPr bwMode="gray">
          <a:xfrm>
            <a:off x="4267492" y="1868447"/>
            <a:ext cx="1114185" cy="153888"/>
          </a:xfrm>
          <a:prstGeom prst="rect">
            <a:avLst/>
          </a:prstGeom>
          <a:noFill/>
        </p:spPr>
        <p:txBody>
          <a:bodyPr wrap="square" lIns="0" tIns="0" rIns="0" bIns="0" rtlCol="0">
            <a:spAutoFit/>
          </a:bodyPr>
          <a:lstStyle/>
          <a:p>
            <a:pPr>
              <a:spcBef>
                <a:spcPts val="500"/>
              </a:spcBef>
            </a:pPr>
            <a:r>
              <a:rPr lang="en-US" sz="1000" dirty="0"/>
              <a:t>Nursing Facility</a:t>
            </a:r>
          </a:p>
        </p:txBody>
      </p:sp>
      <p:sp>
        <p:nvSpPr>
          <p:cNvPr id="23" name="TextBox 22"/>
          <p:cNvSpPr txBox="1"/>
          <p:nvPr/>
        </p:nvSpPr>
        <p:spPr bwMode="gray">
          <a:xfrm>
            <a:off x="4267493" y="2277667"/>
            <a:ext cx="1114185" cy="153888"/>
          </a:xfrm>
          <a:prstGeom prst="rect">
            <a:avLst/>
          </a:prstGeom>
          <a:noFill/>
        </p:spPr>
        <p:txBody>
          <a:bodyPr wrap="square" lIns="0" tIns="0" rIns="0" bIns="0" rtlCol="0">
            <a:spAutoFit/>
          </a:bodyPr>
          <a:lstStyle/>
          <a:p>
            <a:pPr>
              <a:spcBef>
                <a:spcPts val="500"/>
              </a:spcBef>
            </a:pPr>
            <a:r>
              <a:rPr lang="en-US" sz="1000" dirty="0"/>
              <a:t>Assisted Living</a:t>
            </a:r>
          </a:p>
        </p:txBody>
      </p:sp>
      <p:sp>
        <p:nvSpPr>
          <p:cNvPr id="24" name="TextBox 23"/>
          <p:cNvSpPr txBox="1"/>
          <p:nvPr/>
        </p:nvSpPr>
        <p:spPr bwMode="gray">
          <a:xfrm>
            <a:off x="4267491" y="3564547"/>
            <a:ext cx="1114185" cy="307777"/>
          </a:xfrm>
          <a:prstGeom prst="rect">
            <a:avLst/>
          </a:prstGeom>
          <a:noFill/>
        </p:spPr>
        <p:txBody>
          <a:bodyPr wrap="square" lIns="0" tIns="0" rIns="0" bIns="0" rtlCol="0">
            <a:spAutoFit/>
          </a:bodyPr>
          <a:lstStyle/>
          <a:p>
            <a:pPr>
              <a:spcBef>
                <a:spcPts val="500"/>
              </a:spcBef>
            </a:pPr>
            <a:r>
              <a:rPr lang="en-US" sz="1000" dirty="0"/>
              <a:t>Non-medical home care services</a:t>
            </a:r>
          </a:p>
        </p:txBody>
      </p:sp>
      <p:sp>
        <p:nvSpPr>
          <p:cNvPr id="25" name="TextBox 24"/>
          <p:cNvSpPr txBox="1"/>
          <p:nvPr/>
        </p:nvSpPr>
        <p:spPr bwMode="gray">
          <a:xfrm>
            <a:off x="4267494" y="2682673"/>
            <a:ext cx="1341999" cy="307777"/>
          </a:xfrm>
          <a:prstGeom prst="rect">
            <a:avLst/>
          </a:prstGeom>
          <a:noFill/>
        </p:spPr>
        <p:txBody>
          <a:bodyPr wrap="square" lIns="0" tIns="0" rIns="0" bIns="0" rtlCol="0">
            <a:spAutoFit/>
          </a:bodyPr>
          <a:lstStyle/>
          <a:p>
            <a:pPr>
              <a:spcBef>
                <a:spcPts val="500"/>
              </a:spcBef>
            </a:pPr>
            <a:r>
              <a:rPr lang="en-US" sz="1000" dirty="0"/>
              <a:t>Independent Living and Affordable Housing </a:t>
            </a:r>
          </a:p>
        </p:txBody>
      </p:sp>
      <p:sp>
        <p:nvSpPr>
          <p:cNvPr id="3" name="TextBox 2"/>
          <p:cNvSpPr txBox="1"/>
          <p:nvPr/>
        </p:nvSpPr>
        <p:spPr bwMode="gray">
          <a:xfrm>
            <a:off x="345783" y="1107125"/>
            <a:ext cx="2328262" cy="153888"/>
          </a:xfrm>
          <a:prstGeom prst="rect">
            <a:avLst/>
          </a:prstGeom>
          <a:noFill/>
        </p:spPr>
        <p:txBody>
          <a:bodyPr wrap="square" lIns="0" tIns="0" rIns="0" bIns="0" rtlCol="0">
            <a:spAutoFit/>
          </a:bodyPr>
          <a:lstStyle/>
          <a:p>
            <a:pPr>
              <a:spcBef>
                <a:spcPts val="500"/>
              </a:spcBef>
            </a:pPr>
            <a:r>
              <a:rPr lang="en-US" sz="1000" b="1" dirty="0"/>
              <a:t>Medicare Services</a:t>
            </a:r>
          </a:p>
        </p:txBody>
      </p:sp>
      <p:sp>
        <p:nvSpPr>
          <p:cNvPr id="27" name="TextBox 26"/>
          <p:cNvSpPr txBox="1"/>
          <p:nvPr/>
        </p:nvSpPr>
        <p:spPr bwMode="gray">
          <a:xfrm>
            <a:off x="3394667" y="1114497"/>
            <a:ext cx="2521643" cy="153888"/>
          </a:xfrm>
          <a:prstGeom prst="rect">
            <a:avLst/>
          </a:prstGeom>
          <a:noFill/>
        </p:spPr>
        <p:txBody>
          <a:bodyPr wrap="square" lIns="0" tIns="0" rIns="0" bIns="0" rtlCol="0">
            <a:spAutoFit/>
          </a:bodyPr>
          <a:lstStyle/>
          <a:p>
            <a:pPr>
              <a:spcBef>
                <a:spcPts val="500"/>
              </a:spcBef>
            </a:pPr>
            <a:r>
              <a:rPr lang="en-US" sz="1000" b="1" dirty="0"/>
              <a:t>Medicaid and Private Pay Services</a:t>
            </a:r>
          </a:p>
        </p:txBody>
      </p:sp>
      <p:sp>
        <p:nvSpPr>
          <p:cNvPr id="28" name="Right Bracket 27"/>
          <p:cNvSpPr/>
          <p:nvPr/>
        </p:nvSpPr>
        <p:spPr bwMode="gray">
          <a:xfrm flipH="1">
            <a:off x="1054914" y="3104436"/>
            <a:ext cx="77613" cy="1213494"/>
          </a:xfrm>
          <a:prstGeom prst="rightBracket">
            <a:avLst>
              <a:gd name="adj" fmla="val 0"/>
            </a:avLst>
          </a:prstGeom>
          <a:ln w="9525">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TextBox 28"/>
          <p:cNvSpPr txBox="1"/>
          <p:nvPr/>
        </p:nvSpPr>
        <p:spPr bwMode="gray">
          <a:xfrm>
            <a:off x="289382" y="3709798"/>
            <a:ext cx="661011" cy="307777"/>
          </a:xfrm>
          <a:prstGeom prst="rect">
            <a:avLst/>
          </a:prstGeom>
          <a:noFill/>
        </p:spPr>
        <p:txBody>
          <a:bodyPr wrap="square" lIns="0" tIns="0" rIns="0" bIns="0" rtlCol="0">
            <a:spAutoFit/>
          </a:bodyPr>
          <a:lstStyle/>
          <a:p>
            <a:pPr algn="ctr">
              <a:spcBef>
                <a:spcPts val="500"/>
              </a:spcBef>
            </a:pPr>
            <a:r>
              <a:rPr lang="en-US" sz="1000" i="1" dirty="0"/>
              <a:t>Home-Based</a:t>
            </a:r>
          </a:p>
        </p:txBody>
      </p:sp>
      <p:sp>
        <p:nvSpPr>
          <p:cNvPr id="30" name="TextBox 29"/>
          <p:cNvSpPr txBox="1"/>
          <p:nvPr/>
        </p:nvSpPr>
        <p:spPr bwMode="gray">
          <a:xfrm>
            <a:off x="296058" y="2437287"/>
            <a:ext cx="680684" cy="307777"/>
          </a:xfrm>
          <a:prstGeom prst="rect">
            <a:avLst/>
          </a:prstGeom>
          <a:noFill/>
        </p:spPr>
        <p:txBody>
          <a:bodyPr wrap="square" lIns="0" tIns="0" rIns="0" bIns="0" rtlCol="0">
            <a:spAutoFit/>
          </a:bodyPr>
          <a:lstStyle/>
          <a:p>
            <a:pPr algn="ctr">
              <a:spcBef>
                <a:spcPts val="500"/>
              </a:spcBef>
            </a:pPr>
            <a:r>
              <a:rPr lang="en-US" sz="1000" i="1" dirty="0"/>
              <a:t>Facility-Based</a:t>
            </a:r>
          </a:p>
        </p:txBody>
      </p:sp>
      <p:sp>
        <p:nvSpPr>
          <p:cNvPr id="31" name="Right Bracket 30"/>
          <p:cNvSpPr/>
          <p:nvPr/>
        </p:nvSpPr>
        <p:spPr bwMode="gray">
          <a:xfrm flipH="1">
            <a:off x="4012998" y="1688333"/>
            <a:ext cx="77613" cy="1530442"/>
          </a:xfrm>
          <a:prstGeom prst="rightBracket">
            <a:avLst>
              <a:gd name="adj" fmla="val 0"/>
            </a:avLst>
          </a:prstGeom>
          <a:ln w="9525">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TextBox 31"/>
          <p:cNvSpPr txBox="1"/>
          <p:nvPr/>
        </p:nvSpPr>
        <p:spPr bwMode="gray">
          <a:xfrm>
            <a:off x="3232907" y="2427906"/>
            <a:ext cx="680684" cy="307777"/>
          </a:xfrm>
          <a:prstGeom prst="rect">
            <a:avLst/>
          </a:prstGeom>
          <a:noFill/>
        </p:spPr>
        <p:txBody>
          <a:bodyPr wrap="square" lIns="0" tIns="0" rIns="0" bIns="0" rtlCol="0">
            <a:spAutoFit/>
          </a:bodyPr>
          <a:lstStyle/>
          <a:p>
            <a:pPr algn="ctr">
              <a:spcBef>
                <a:spcPts val="500"/>
              </a:spcBef>
            </a:pPr>
            <a:r>
              <a:rPr lang="en-US" sz="1000" i="1" dirty="0"/>
              <a:t>Facility-Based</a:t>
            </a:r>
          </a:p>
        </p:txBody>
      </p:sp>
      <p:sp>
        <p:nvSpPr>
          <p:cNvPr id="33" name="Right Bracket 32"/>
          <p:cNvSpPr/>
          <p:nvPr/>
        </p:nvSpPr>
        <p:spPr bwMode="gray">
          <a:xfrm flipH="1">
            <a:off x="4012993" y="3444460"/>
            <a:ext cx="77617" cy="929277"/>
          </a:xfrm>
          <a:prstGeom prst="rightBracket">
            <a:avLst>
              <a:gd name="adj" fmla="val 0"/>
            </a:avLst>
          </a:prstGeom>
          <a:ln w="9525">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TextBox 33"/>
          <p:cNvSpPr txBox="1"/>
          <p:nvPr/>
        </p:nvSpPr>
        <p:spPr bwMode="gray">
          <a:xfrm>
            <a:off x="3232907" y="3912072"/>
            <a:ext cx="680684" cy="461665"/>
          </a:xfrm>
          <a:prstGeom prst="rect">
            <a:avLst/>
          </a:prstGeom>
          <a:noFill/>
        </p:spPr>
        <p:txBody>
          <a:bodyPr wrap="square" lIns="0" tIns="0" rIns="0" bIns="0" rtlCol="0">
            <a:spAutoFit/>
          </a:bodyPr>
          <a:lstStyle/>
          <a:p>
            <a:pPr algn="ctr">
              <a:spcBef>
                <a:spcPts val="500"/>
              </a:spcBef>
            </a:pPr>
            <a:r>
              <a:rPr lang="en-US" sz="1000" i="1" dirty="0"/>
              <a:t>Home, Community-Based</a:t>
            </a:r>
          </a:p>
        </p:txBody>
      </p:sp>
      <p:sp>
        <p:nvSpPr>
          <p:cNvPr id="35" name="TextBox 34"/>
          <p:cNvSpPr txBox="1"/>
          <p:nvPr/>
        </p:nvSpPr>
        <p:spPr bwMode="gray">
          <a:xfrm>
            <a:off x="3394667" y="1336676"/>
            <a:ext cx="2521643" cy="138499"/>
          </a:xfrm>
          <a:prstGeom prst="rect">
            <a:avLst/>
          </a:prstGeom>
          <a:noFill/>
        </p:spPr>
        <p:txBody>
          <a:bodyPr wrap="square" lIns="0" tIns="0" rIns="0" bIns="0" rtlCol="0">
            <a:spAutoFit/>
          </a:bodyPr>
          <a:lstStyle/>
          <a:p>
            <a:pPr>
              <a:spcBef>
                <a:spcPts val="500"/>
              </a:spcBef>
            </a:pPr>
            <a:r>
              <a:rPr lang="en-US" sz="900" i="1" dirty="0"/>
              <a:t>Long-Term Services and Supports</a:t>
            </a:r>
          </a:p>
        </p:txBody>
      </p:sp>
      <p:sp>
        <p:nvSpPr>
          <p:cNvPr id="37" name="TextBox 36"/>
          <p:cNvSpPr txBox="1"/>
          <p:nvPr/>
        </p:nvSpPr>
        <p:spPr bwMode="gray">
          <a:xfrm>
            <a:off x="345783" y="1319682"/>
            <a:ext cx="2521643" cy="138499"/>
          </a:xfrm>
          <a:prstGeom prst="rect">
            <a:avLst/>
          </a:prstGeom>
          <a:noFill/>
        </p:spPr>
        <p:txBody>
          <a:bodyPr wrap="square" lIns="0" tIns="0" rIns="0" bIns="0" rtlCol="0">
            <a:spAutoFit/>
          </a:bodyPr>
          <a:lstStyle/>
          <a:p>
            <a:pPr>
              <a:spcBef>
                <a:spcPts val="500"/>
              </a:spcBef>
            </a:pPr>
            <a:r>
              <a:rPr lang="en-US" sz="900" i="1" dirty="0"/>
              <a:t>Rehabilitative, Supportive Care</a:t>
            </a:r>
          </a:p>
        </p:txBody>
      </p:sp>
      <p:sp>
        <p:nvSpPr>
          <p:cNvPr id="38" name="TextBox 37"/>
          <p:cNvSpPr txBox="1"/>
          <p:nvPr/>
        </p:nvSpPr>
        <p:spPr bwMode="gray">
          <a:xfrm>
            <a:off x="4267494" y="4010152"/>
            <a:ext cx="1114185" cy="307777"/>
          </a:xfrm>
          <a:prstGeom prst="rect">
            <a:avLst/>
          </a:prstGeom>
          <a:noFill/>
        </p:spPr>
        <p:txBody>
          <a:bodyPr wrap="square" lIns="0" tIns="0" rIns="0" bIns="0" rtlCol="0">
            <a:spAutoFit/>
          </a:bodyPr>
          <a:lstStyle/>
          <a:p>
            <a:pPr>
              <a:spcBef>
                <a:spcPts val="500"/>
              </a:spcBef>
            </a:pPr>
            <a:r>
              <a:rPr lang="en-US" sz="1000" dirty="0"/>
              <a:t>Senior wellness services</a:t>
            </a:r>
          </a:p>
        </p:txBody>
      </p:sp>
    </p:spTree>
    <p:extLst>
      <p:ext uri="{BB962C8B-B14F-4D97-AF65-F5344CB8AC3E}">
        <p14:creationId xmlns:p14="http://schemas.microsoft.com/office/powerpoint/2010/main" val="2017179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a:xfrm>
            <a:off x="320040" y="718356"/>
            <a:ext cx="5759450" cy="215444"/>
          </a:xfrm>
        </p:spPr>
        <p:txBody>
          <a:bodyPr/>
          <a:lstStyle/>
          <a:p>
            <a:r>
              <a:rPr lang="en-US" dirty="0"/>
              <a:t>Collaboration Options Not Mutually Exclusive</a:t>
            </a:r>
          </a:p>
        </p:txBody>
      </p:sp>
      <p:sp>
        <p:nvSpPr>
          <p:cNvPr id="3" name="Text Placeholder 2"/>
          <p:cNvSpPr>
            <a:spLocks noGrp="1"/>
          </p:cNvSpPr>
          <p:nvPr>
            <p:ph type="body" sz="quarter" idx="22"/>
          </p:nvPr>
        </p:nvSpPr>
        <p:spPr/>
        <p:txBody>
          <a:bodyPr/>
          <a:lstStyle/>
          <a:p>
            <a:endParaRPr lang="en-US"/>
          </a:p>
        </p:txBody>
      </p:sp>
      <p:sp>
        <p:nvSpPr>
          <p:cNvPr id="4" name="Text Placeholder 3"/>
          <p:cNvSpPr>
            <a:spLocks noGrp="1"/>
          </p:cNvSpPr>
          <p:nvPr>
            <p:ph type="body" sz="quarter" idx="23"/>
          </p:nvPr>
        </p:nvSpPr>
        <p:spPr>
          <a:xfrm>
            <a:off x="4412710" y="4695956"/>
            <a:ext cx="1988089" cy="104644"/>
          </a:xfrm>
        </p:spPr>
        <p:txBody>
          <a:bodyPr/>
          <a:lstStyle/>
          <a:p>
            <a:r>
              <a:rPr lang="en-US" dirty="0"/>
              <a:t>Source: Post-Acute Care Collaborative interviews and analysis.</a:t>
            </a:r>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25"/>
          </p:nvPr>
        </p:nvSpPr>
        <p:spPr>
          <a:xfrm>
            <a:off x="320040" y="317903"/>
            <a:ext cx="5759450" cy="276999"/>
          </a:xfrm>
        </p:spPr>
        <p:txBody>
          <a:bodyPr/>
          <a:lstStyle/>
          <a:p>
            <a:r>
              <a:rPr lang="en-US" dirty="0"/>
              <a:t>Three Models for Post-Acute Partnership </a:t>
            </a:r>
          </a:p>
        </p:txBody>
      </p:sp>
      <p:sp>
        <p:nvSpPr>
          <p:cNvPr id="7" name="TextBox 6"/>
          <p:cNvSpPr txBox="1"/>
          <p:nvPr/>
        </p:nvSpPr>
        <p:spPr bwMode="gray">
          <a:xfrm>
            <a:off x="435009" y="1494028"/>
            <a:ext cx="1678192" cy="2099777"/>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a:solidFill>
                  <a:schemeClr val="accent3"/>
                </a:solidFill>
              </a:rPr>
              <a:t>Joint Quality Improvement</a:t>
            </a:r>
          </a:p>
        </p:txBody>
      </p:sp>
      <p:sp>
        <p:nvSpPr>
          <p:cNvPr id="8" name="Right Arrow 7"/>
          <p:cNvSpPr/>
          <p:nvPr/>
        </p:nvSpPr>
        <p:spPr bwMode="gray">
          <a:xfrm>
            <a:off x="435009" y="3690684"/>
            <a:ext cx="5500252" cy="4572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noAutofit/>
          </a:bodyPr>
          <a:lstStyle/>
          <a:p>
            <a:pPr algn="l" defTabSz="1463675"/>
            <a:endParaRPr lang="en-US" sz="900" dirty="0">
              <a:solidFill>
                <a:schemeClr val="bg2"/>
              </a:solidFill>
              <a:latin typeface="+mj-lt"/>
            </a:endParaRPr>
          </a:p>
        </p:txBody>
      </p:sp>
      <p:sp>
        <p:nvSpPr>
          <p:cNvPr id="9" name="TextBox 8"/>
          <p:cNvSpPr txBox="1"/>
          <p:nvPr/>
        </p:nvSpPr>
        <p:spPr bwMode="gray">
          <a:xfrm>
            <a:off x="2162381" y="3850034"/>
            <a:ext cx="2045508" cy="138499"/>
          </a:xfrm>
          <a:prstGeom prst="rect">
            <a:avLst/>
          </a:prstGeom>
          <a:noFill/>
        </p:spPr>
        <p:txBody>
          <a:bodyPr wrap="square" lIns="0" tIns="0" rIns="0" bIns="0" rtlCol="0">
            <a:spAutoFit/>
          </a:bodyPr>
          <a:lstStyle/>
          <a:p>
            <a:pPr algn="ctr"/>
            <a:r>
              <a:rPr lang="en-US" sz="900" b="1" dirty="0">
                <a:latin typeface="+mj-lt"/>
              </a:rPr>
              <a:t>Health System Financial Commitment</a:t>
            </a:r>
          </a:p>
        </p:txBody>
      </p:sp>
      <p:sp>
        <p:nvSpPr>
          <p:cNvPr id="10" name="Text Placeholder 1"/>
          <p:cNvSpPr txBox="1">
            <a:spLocks/>
          </p:cNvSpPr>
          <p:nvPr/>
        </p:nvSpPr>
        <p:spPr bwMode="gray">
          <a:xfrm>
            <a:off x="435010" y="1944352"/>
            <a:ext cx="1678191" cy="1515800"/>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a:t>Information exchange initiatives</a:t>
            </a:r>
          </a:p>
          <a:p>
            <a:r>
              <a:rPr lang="en-US" dirty="0"/>
              <a:t>Joint staff training, quality information tracking</a:t>
            </a:r>
          </a:p>
          <a:p>
            <a:r>
              <a:rPr lang="en-US" dirty="0"/>
              <a:t>Preferred provider networks</a:t>
            </a:r>
          </a:p>
          <a:p>
            <a:r>
              <a:rPr lang="en-US" dirty="0"/>
              <a:t>Affiliation agreements</a:t>
            </a:r>
          </a:p>
        </p:txBody>
      </p:sp>
      <p:sp>
        <p:nvSpPr>
          <p:cNvPr id="11" name="TextBox 10"/>
          <p:cNvSpPr txBox="1"/>
          <p:nvPr/>
        </p:nvSpPr>
        <p:spPr bwMode="gray">
          <a:xfrm>
            <a:off x="2346039" y="1494028"/>
            <a:ext cx="1678192" cy="2099777"/>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a:solidFill>
                  <a:schemeClr val="accent3"/>
                </a:solidFill>
              </a:rPr>
              <a:t>Strategic Contracting</a:t>
            </a:r>
          </a:p>
        </p:txBody>
      </p:sp>
      <p:sp>
        <p:nvSpPr>
          <p:cNvPr id="12" name="Text Placeholder 1"/>
          <p:cNvSpPr txBox="1">
            <a:spLocks/>
          </p:cNvSpPr>
          <p:nvPr/>
        </p:nvSpPr>
        <p:spPr bwMode="gray">
          <a:xfrm>
            <a:off x="2342750" y="1944352"/>
            <a:ext cx="1678191" cy="1541448"/>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a:t>Pay-for-performance contracting, episodic/total cost contracting</a:t>
            </a:r>
          </a:p>
          <a:p>
            <a:r>
              <a:rPr lang="en-US" dirty="0"/>
              <a:t>Under-reimbursed service purchasing (e.g. </a:t>
            </a:r>
            <a:r>
              <a:rPr lang="en-US" dirty="0" err="1"/>
              <a:t>telehealth</a:t>
            </a:r>
            <a:r>
              <a:rPr lang="en-US" dirty="0"/>
              <a:t>, heart failure education, care transition services)</a:t>
            </a:r>
          </a:p>
        </p:txBody>
      </p:sp>
      <p:sp>
        <p:nvSpPr>
          <p:cNvPr id="13" name="TextBox 12"/>
          <p:cNvSpPr txBox="1"/>
          <p:nvPr/>
        </p:nvSpPr>
        <p:spPr bwMode="gray">
          <a:xfrm>
            <a:off x="4257069" y="1494028"/>
            <a:ext cx="1678192" cy="2099777"/>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a:solidFill>
                  <a:schemeClr val="accent3"/>
                </a:solidFill>
              </a:rPr>
              <a:t>Post-Acute </a:t>
            </a:r>
            <a:br>
              <a:rPr lang="en-US" sz="1100" b="1" dirty="0">
                <a:solidFill>
                  <a:schemeClr val="accent3"/>
                </a:solidFill>
              </a:rPr>
            </a:br>
            <a:r>
              <a:rPr lang="en-US" sz="1100" b="1" dirty="0">
                <a:solidFill>
                  <a:schemeClr val="accent3"/>
                </a:solidFill>
              </a:rPr>
              <a:t>Asset Operation</a:t>
            </a:r>
          </a:p>
        </p:txBody>
      </p:sp>
      <p:sp>
        <p:nvSpPr>
          <p:cNvPr id="14" name="Text Placeholder 1"/>
          <p:cNvSpPr txBox="1">
            <a:spLocks/>
          </p:cNvSpPr>
          <p:nvPr/>
        </p:nvSpPr>
        <p:spPr bwMode="gray">
          <a:xfrm>
            <a:off x="4257070" y="1944352"/>
            <a:ext cx="1678191" cy="1515800"/>
          </a:xfrm>
          <a:prstGeom prst="rect">
            <a:avLst/>
          </a:prstGeom>
        </p:spPr>
        <p:txBody>
          <a:bodyPr vert="horz" wrap="square" lIns="137160" tIns="91440" rIns="13716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a:t>Staffing contracts </a:t>
            </a:r>
            <a:br>
              <a:rPr lang="en-US" dirty="0"/>
            </a:br>
            <a:r>
              <a:rPr lang="en-US" dirty="0"/>
              <a:t>(e.g. contract therapy services)</a:t>
            </a:r>
          </a:p>
          <a:p>
            <a:r>
              <a:rPr lang="en-US" dirty="0"/>
              <a:t>Joint ventures</a:t>
            </a:r>
          </a:p>
          <a:p>
            <a:r>
              <a:rPr lang="en-US" dirty="0"/>
              <a:t>Managed services agreements </a:t>
            </a:r>
          </a:p>
          <a:p>
            <a:r>
              <a:rPr lang="en-US" dirty="0"/>
              <a:t>Post-acute asset acquisition</a:t>
            </a:r>
          </a:p>
        </p:txBody>
      </p:sp>
      <p:sp>
        <p:nvSpPr>
          <p:cNvPr id="15" name="Text Placeholder 16"/>
          <p:cNvSpPr txBox="1">
            <a:spLocks/>
          </p:cNvSpPr>
          <p:nvPr/>
        </p:nvSpPr>
        <p:spPr bwMode="gray">
          <a:xfrm>
            <a:off x="435010" y="1104963"/>
            <a:ext cx="457200" cy="307777"/>
          </a:xfrm>
          <a:prstGeom prst="rect">
            <a:avLst/>
          </a:prstGeom>
        </p:spPr>
        <p:txBody>
          <a:bodyPr vert="horz" lIns="0" tIns="0" rIns="0" bIns="0" rtlCol="0">
            <a:spAutoFit/>
          </a:bodyPr>
          <a:lstStyle>
            <a:lvl1pPr marL="0" indent="0" algn="ctr" defTabSz="1018879" rtl="0" eaLnBrk="1" latinLnBrk="0" hangingPunct="1">
              <a:spcBef>
                <a:spcPts val="0"/>
              </a:spcBef>
              <a:buFont typeface="Wingdings" pitchFamily="2" charset="2"/>
              <a:buNone/>
              <a:defRPr sz="1600" b="1" kern="1200">
                <a:solidFill>
                  <a:schemeClr val="accent6"/>
                </a:solidFill>
                <a:latin typeface="+mn-lt"/>
                <a:ea typeface="+mn-ea"/>
                <a:cs typeface="+mn-cs"/>
              </a:defRPr>
            </a:lvl1pPr>
            <a:lvl2pPr marL="230188" indent="-117475"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2pPr>
            <a:lvl3pPr marL="342900" indent="-112713" algn="ctr" defTabSz="1018879" rtl="0" eaLnBrk="1" latinLnBrk="0" hangingPunct="1">
              <a:spcBef>
                <a:spcPts val="500"/>
              </a:spcBef>
              <a:buFont typeface="Wingdings" pitchFamily="2" charset="2"/>
              <a:buNone/>
              <a:defRPr sz="1000" b="1" kern="1200">
                <a:solidFill>
                  <a:schemeClr val="tx1"/>
                </a:solidFill>
                <a:latin typeface="+mn-lt"/>
                <a:ea typeface="+mn-ea"/>
                <a:cs typeface="+mn-cs"/>
              </a:defRPr>
            </a:lvl3pPr>
            <a:lvl4pPr marL="458788" indent="-115888"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4pPr>
            <a:lvl5pPr marL="571500" indent="-112713" algn="ctr" defTabSz="1018879" rtl="0" eaLnBrk="1" latinLnBrk="0" hangingPunct="1">
              <a:spcBef>
                <a:spcPts val="500"/>
              </a:spcBef>
              <a:buFont typeface="Wingdings" pitchFamily="2" charset="2"/>
              <a:buNone/>
              <a:defRPr sz="1000" b="1"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l"/>
            <a:r>
              <a:rPr lang="en-US" sz="2000" b="0" dirty="0"/>
              <a:t>1</a:t>
            </a:r>
          </a:p>
        </p:txBody>
      </p:sp>
      <p:sp>
        <p:nvSpPr>
          <p:cNvPr id="16" name="Text Placeholder 16"/>
          <p:cNvSpPr txBox="1">
            <a:spLocks/>
          </p:cNvSpPr>
          <p:nvPr/>
        </p:nvSpPr>
        <p:spPr bwMode="gray">
          <a:xfrm>
            <a:off x="2342750" y="1104963"/>
            <a:ext cx="457200" cy="307777"/>
          </a:xfrm>
          <a:prstGeom prst="rect">
            <a:avLst/>
          </a:prstGeom>
        </p:spPr>
        <p:txBody>
          <a:bodyPr vert="horz" lIns="0" tIns="0" rIns="0" bIns="0" rtlCol="0">
            <a:spAutoFit/>
          </a:bodyPr>
          <a:lstStyle>
            <a:lvl1pPr marL="0" indent="0" algn="ctr" defTabSz="1018879" rtl="0" eaLnBrk="1" latinLnBrk="0" hangingPunct="1">
              <a:spcBef>
                <a:spcPts val="0"/>
              </a:spcBef>
              <a:buFont typeface="Wingdings" pitchFamily="2" charset="2"/>
              <a:buNone/>
              <a:defRPr sz="1600" b="1" kern="1200">
                <a:solidFill>
                  <a:schemeClr val="accent6"/>
                </a:solidFill>
                <a:latin typeface="+mn-lt"/>
                <a:ea typeface="+mn-ea"/>
                <a:cs typeface="+mn-cs"/>
              </a:defRPr>
            </a:lvl1pPr>
            <a:lvl2pPr marL="230188" indent="-117475"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2pPr>
            <a:lvl3pPr marL="342900" indent="-112713" algn="ctr" defTabSz="1018879" rtl="0" eaLnBrk="1" latinLnBrk="0" hangingPunct="1">
              <a:spcBef>
                <a:spcPts val="500"/>
              </a:spcBef>
              <a:buFont typeface="Wingdings" pitchFamily="2" charset="2"/>
              <a:buNone/>
              <a:defRPr sz="1000" b="1" kern="1200">
                <a:solidFill>
                  <a:schemeClr val="tx1"/>
                </a:solidFill>
                <a:latin typeface="+mn-lt"/>
                <a:ea typeface="+mn-ea"/>
                <a:cs typeface="+mn-cs"/>
              </a:defRPr>
            </a:lvl3pPr>
            <a:lvl4pPr marL="458788" indent="-115888"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4pPr>
            <a:lvl5pPr marL="571500" indent="-112713" algn="ctr" defTabSz="1018879" rtl="0" eaLnBrk="1" latinLnBrk="0" hangingPunct="1">
              <a:spcBef>
                <a:spcPts val="500"/>
              </a:spcBef>
              <a:buFont typeface="Wingdings" pitchFamily="2" charset="2"/>
              <a:buNone/>
              <a:defRPr sz="1000" b="1"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l"/>
            <a:r>
              <a:rPr lang="en-US" sz="2000" b="0" dirty="0"/>
              <a:t>2</a:t>
            </a:r>
          </a:p>
        </p:txBody>
      </p:sp>
      <p:sp>
        <p:nvSpPr>
          <p:cNvPr id="17" name="Text Placeholder 16"/>
          <p:cNvSpPr txBox="1">
            <a:spLocks/>
          </p:cNvSpPr>
          <p:nvPr/>
        </p:nvSpPr>
        <p:spPr bwMode="gray">
          <a:xfrm>
            <a:off x="4261540" y="1104963"/>
            <a:ext cx="457200" cy="307777"/>
          </a:xfrm>
          <a:prstGeom prst="rect">
            <a:avLst/>
          </a:prstGeom>
        </p:spPr>
        <p:txBody>
          <a:bodyPr vert="horz" lIns="0" tIns="0" rIns="0" bIns="0" rtlCol="0">
            <a:spAutoFit/>
          </a:bodyPr>
          <a:lstStyle>
            <a:lvl1pPr marL="0" indent="0" algn="ctr" defTabSz="1018879" rtl="0" eaLnBrk="1" latinLnBrk="0" hangingPunct="1">
              <a:spcBef>
                <a:spcPts val="0"/>
              </a:spcBef>
              <a:buFont typeface="Wingdings" pitchFamily="2" charset="2"/>
              <a:buNone/>
              <a:defRPr sz="1600" b="1" kern="1200">
                <a:solidFill>
                  <a:schemeClr val="accent6"/>
                </a:solidFill>
                <a:latin typeface="+mn-lt"/>
                <a:ea typeface="+mn-ea"/>
                <a:cs typeface="+mn-cs"/>
              </a:defRPr>
            </a:lvl1pPr>
            <a:lvl2pPr marL="230188" indent="-117475"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2pPr>
            <a:lvl3pPr marL="342900" indent="-112713" algn="ctr" defTabSz="1018879" rtl="0" eaLnBrk="1" latinLnBrk="0" hangingPunct="1">
              <a:spcBef>
                <a:spcPts val="500"/>
              </a:spcBef>
              <a:buFont typeface="Wingdings" pitchFamily="2" charset="2"/>
              <a:buNone/>
              <a:defRPr sz="1000" b="1" kern="1200">
                <a:solidFill>
                  <a:schemeClr val="tx1"/>
                </a:solidFill>
                <a:latin typeface="+mn-lt"/>
                <a:ea typeface="+mn-ea"/>
                <a:cs typeface="+mn-cs"/>
              </a:defRPr>
            </a:lvl3pPr>
            <a:lvl4pPr marL="458788" indent="-115888" algn="ctr" defTabSz="1018879" rtl="0" eaLnBrk="1" latinLnBrk="0" hangingPunct="1">
              <a:spcBef>
                <a:spcPts val="500"/>
              </a:spcBef>
              <a:buFont typeface="Arial" pitchFamily="34" charset="0"/>
              <a:buNone/>
              <a:defRPr sz="1000" b="1" kern="1200">
                <a:solidFill>
                  <a:schemeClr val="tx1"/>
                </a:solidFill>
                <a:latin typeface="+mn-lt"/>
                <a:ea typeface="+mn-ea"/>
                <a:cs typeface="+mn-cs"/>
              </a:defRPr>
            </a:lvl4pPr>
            <a:lvl5pPr marL="571500" indent="-112713" algn="ctr" defTabSz="1018879" rtl="0" eaLnBrk="1" latinLnBrk="0" hangingPunct="1">
              <a:spcBef>
                <a:spcPts val="500"/>
              </a:spcBef>
              <a:buFont typeface="Wingdings" pitchFamily="2" charset="2"/>
              <a:buNone/>
              <a:defRPr sz="1000" b="1"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l"/>
            <a:r>
              <a:rPr lang="en-US" sz="2000" b="0" dirty="0"/>
              <a:t>3</a:t>
            </a:r>
          </a:p>
        </p:txBody>
      </p:sp>
    </p:spTree>
    <p:extLst>
      <p:ext uri="{BB962C8B-B14F-4D97-AF65-F5344CB8AC3E}">
        <p14:creationId xmlns:p14="http://schemas.microsoft.com/office/powerpoint/2010/main" val="440117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2"/>
          </p:nvPr>
        </p:nvSpPr>
        <p:spPr>
          <a:xfrm>
            <a:off x="320039" y="45947"/>
            <a:ext cx="3561311" cy="138499"/>
          </a:xfrm>
        </p:spPr>
        <p:txBody>
          <a:bodyPr/>
          <a:lstStyle/>
          <a:p>
            <a:r>
              <a:rPr lang="en-US" dirty="0"/>
              <a:t>Partnership Model #1: Joint Quality Improvement</a:t>
            </a:r>
          </a:p>
        </p:txBody>
      </p:sp>
      <p:sp>
        <p:nvSpPr>
          <p:cNvPr id="4" name="Text Placeholder 3"/>
          <p:cNvSpPr>
            <a:spLocks noGrp="1"/>
          </p:cNvSpPr>
          <p:nvPr>
            <p:ph type="body" sz="quarter" idx="23"/>
          </p:nvPr>
        </p:nvSpPr>
        <p:spPr>
          <a:xfrm>
            <a:off x="4412710" y="4695956"/>
            <a:ext cx="1988089" cy="104644"/>
          </a:xfrm>
        </p:spPr>
        <p:txBody>
          <a:bodyPr/>
          <a:lstStyle/>
          <a:p>
            <a:r>
              <a:rPr lang="en-US" dirty="0"/>
              <a:t>Post-Acute Care Collaborative interviews and analysis.</a:t>
            </a:r>
          </a:p>
        </p:txBody>
      </p:sp>
      <p:sp>
        <p:nvSpPr>
          <p:cNvPr id="5" name="Text Placeholder 4"/>
          <p:cNvSpPr>
            <a:spLocks noGrp="1"/>
          </p:cNvSpPr>
          <p:nvPr>
            <p:ph type="body" sz="quarter" idx="24"/>
          </p:nvPr>
        </p:nvSpPr>
        <p:spPr>
          <a:xfrm>
            <a:off x="0" y="4544011"/>
            <a:ext cx="1743559" cy="76944"/>
          </a:xfrm>
        </p:spPr>
        <p:txBody>
          <a:bodyPr/>
          <a:lstStyle/>
          <a:p>
            <a:r>
              <a:rPr lang="en-US" dirty="0"/>
              <a:t>Joint operating committee.</a:t>
            </a:r>
          </a:p>
        </p:txBody>
      </p:sp>
      <p:sp>
        <p:nvSpPr>
          <p:cNvPr id="6" name="Text Placeholder 5"/>
          <p:cNvSpPr>
            <a:spLocks noGrp="1"/>
          </p:cNvSpPr>
          <p:nvPr>
            <p:ph type="body" sz="quarter" idx="25"/>
          </p:nvPr>
        </p:nvSpPr>
        <p:spPr>
          <a:xfrm>
            <a:off x="320040" y="209550"/>
            <a:ext cx="5871210" cy="385352"/>
          </a:xfrm>
        </p:spPr>
        <p:txBody>
          <a:bodyPr/>
          <a:lstStyle/>
          <a:p>
            <a:r>
              <a:rPr lang="en-US" dirty="0"/>
              <a:t>Joint Operating Committees Forge Clinical Alignment</a:t>
            </a:r>
          </a:p>
        </p:txBody>
      </p:sp>
      <p:sp>
        <p:nvSpPr>
          <p:cNvPr id="7" name="Rectangle 6"/>
          <p:cNvSpPr/>
          <p:nvPr/>
        </p:nvSpPr>
        <p:spPr>
          <a:xfrm>
            <a:off x="606131" y="3433412"/>
            <a:ext cx="1967349" cy="894763"/>
          </a:xfrm>
          <a:prstGeom prst="rect">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574474" y="1237463"/>
            <a:ext cx="2244436" cy="1439452"/>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7"/>
          <p:cNvSpPr txBox="1">
            <a:spLocks/>
          </p:cNvSpPr>
          <p:nvPr/>
        </p:nvSpPr>
        <p:spPr bwMode="gray">
          <a:xfrm>
            <a:off x="271750" y="894783"/>
            <a:ext cx="2001981" cy="153888"/>
          </a:xfrm>
          <a:prstGeom prst="rect">
            <a:avLst/>
          </a:prstGeom>
        </p:spPr>
        <p:txBody>
          <a:bodyPr vert="horz" lIns="0" tIns="0" rIns="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Font typeface="Arial" pitchFamily="34" charset="0"/>
              <a:buNone/>
            </a:pPr>
            <a:r>
              <a:rPr lang="en-US" b="1" dirty="0"/>
              <a:t>Basic JOC</a:t>
            </a:r>
            <a:r>
              <a:rPr lang="en-US" b="1" baseline="30000" dirty="0"/>
              <a:t>1</a:t>
            </a:r>
            <a:r>
              <a:rPr lang="en-US" b="1" dirty="0"/>
              <a:t> Membership Model</a:t>
            </a:r>
          </a:p>
        </p:txBody>
      </p:sp>
      <p:sp>
        <p:nvSpPr>
          <p:cNvPr id="10" name="Text Placeholder 8"/>
          <p:cNvSpPr txBox="1">
            <a:spLocks/>
          </p:cNvSpPr>
          <p:nvPr/>
        </p:nvSpPr>
        <p:spPr bwMode="gray">
          <a:xfrm>
            <a:off x="4050739" y="1284228"/>
            <a:ext cx="1597586" cy="138499"/>
          </a:xfrm>
          <a:prstGeom prst="rect">
            <a:avLst/>
          </a:prstGeom>
        </p:spPr>
        <p:txBody>
          <a:bodyPr vert="horz" lIns="0" tIns="0" rIns="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buFont typeface="Arial" pitchFamily="34" charset="0"/>
              <a:buNone/>
            </a:pPr>
            <a:r>
              <a:rPr lang="en-US" sz="900" b="1" dirty="0">
                <a:solidFill>
                  <a:schemeClr val="accent3"/>
                </a:solidFill>
              </a:rPr>
              <a:t>Additional Participants</a:t>
            </a:r>
          </a:p>
        </p:txBody>
      </p:sp>
      <p:sp>
        <p:nvSpPr>
          <p:cNvPr id="11" name="Text Placeholder 7"/>
          <p:cNvSpPr txBox="1">
            <a:spLocks/>
          </p:cNvSpPr>
          <p:nvPr/>
        </p:nvSpPr>
        <p:spPr bwMode="gray">
          <a:xfrm>
            <a:off x="3521778" y="861756"/>
            <a:ext cx="1991377" cy="219978"/>
          </a:xfrm>
          <a:prstGeom prst="rect">
            <a:avLst/>
          </a:prstGeom>
        </p:spPr>
        <p:txBody>
          <a:bodyPr vert="horz" wrap="square" lIns="45716" tIns="45716" rIns="45716" bIns="45716" rtlCol="0">
            <a:noAutofit/>
          </a:bodyPr>
          <a:lstStyle/>
          <a:p>
            <a:pPr marL="0" marR="0" lvl="0" indent="0" algn="ctr" defTabSz="640016" rtl="0" eaLnBrk="1" fontAlgn="auto" latinLnBrk="0" hangingPunct="1">
              <a:lnSpc>
                <a:spcPct val="100000"/>
              </a:lnSpc>
              <a:spcBef>
                <a:spcPts val="0"/>
              </a:spcBef>
              <a:spcAft>
                <a:spcPts val="0"/>
              </a:spcAft>
              <a:buClrTx/>
              <a:buSzTx/>
              <a:buFont typeface="Arial" pitchFamily="34" charset="0"/>
              <a:buNone/>
              <a:tabLst/>
              <a:defRPr/>
            </a:pPr>
            <a:r>
              <a:rPr lang="en-US" sz="1000" b="1" dirty="0">
                <a:latin typeface="+mj-lt"/>
              </a:rPr>
              <a:t>Advanced Model </a:t>
            </a:r>
            <a:r>
              <a:rPr kumimoji="0" lang="en-US" sz="1000" b="1" i="0" u="none" strike="noStrike" kern="1200" cap="none" spc="0" normalizeH="0" baseline="0" noProof="0" dirty="0">
                <a:ln>
                  <a:noFill/>
                </a:ln>
                <a:solidFill>
                  <a:schemeClr val="tx1"/>
                </a:solidFill>
                <a:effectLst/>
                <a:uLnTx/>
                <a:uFillTx/>
                <a:latin typeface="+mj-lt"/>
                <a:ea typeface="+mn-ea"/>
                <a:cs typeface="+mn-cs"/>
              </a:rPr>
              <a:t>Components</a:t>
            </a:r>
          </a:p>
        </p:txBody>
      </p:sp>
      <p:graphicFrame>
        <p:nvGraphicFramePr>
          <p:cNvPr id="12" name="Table 11"/>
          <p:cNvGraphicFramePr>
            <a:graphicFrameLocks noGrp="1"/>
          </p:cNvGraphicFramePr>
          <p:nvPr>
            <p:extLst>
              <p:ext uri="{D42A27DB-BD31-4B8C-83A1-F6EECF244321}">
                <p14:modId xmlns:p14="http://schemas.microsoft.com/office/powerpoint/2010/main" val="2324742164"/>
              </p:ext>
            </p:extLst>
          </p:nvPr>
        </p:nvGraphicFramePr>
        <p:xfrm>
          <a:off x="256300" y="1211100"/>
          <a:ext cx="2667010" cy="2001054"/>
        </p:xfrm>
        <a:graphic>
          <a:graphicData uri="http://schemas.openxmlformats.org/drawingml/2006/table">
            <a:tbl>
              <a:tblPr firstRow="1" bandRow="1">
                <a:effectLst/>
                <a:tableStyleId>{F5AB1C69-6EDB-4FF4-983F-18BD219EF322}</a:tableStyleId>
              </a:tblPr>
              <a:tblGrid>
                <a:gridCol w="1211682">
                  <a:extLst>
                    <a:ext uri="{9D8B030D-6E8A-4147-A177-3AD203B41FA5}">
                      <a16:colId xmlns:a16="http://schemas.microsoft.com/office/drawing/2014/main" val="20000"/>
                    </a:ext>
                  </a:extLst>
                </a:gridCol>
                <a:gridCol w="1455328">
                  <a:extLst>
                    <a:ext uri="{9D8B030D-6E8A-4147-A177-3AD203B41FA5}">
                      <a16:colId xmlns:a16="http://schemas.microsoft.com/office/drawing/2014/main" val="20001"/>
                    </a:ext>
                  </a:extLst>
                </a:gridCol>
              </a:tblGrid>
              <a:tr h="381153">
                <a:tc>
                  <a:txBody>
                    <a:bodyPr/>
                    <a:lstStyle/>
                    <a:p>
                      <a:pPr algn="ctr"/>
                      <a:r>
                        <a:rPr lang="en-US" sz="900" b="1" kern="1200" dirty="0">
                          <a:solidFill>
                            <a:schemeClr val="lt1"/>
                          </a:solidFill>
                          <a:latin typeface="+mn-lt"/>
                          <a:ea typeface="+mn-ea"/>
                          <a:cs typeface="+mn-cs"/>
                        </a:rPr>
                        <a:t>Post-Acute Care Representatives</a:t>
                      </a:r>
                    </a:p>
                  </a:txBody>
                  <a:tcPr anchor="ctr"/>
                </a:tc>
                <a:tc>
                  <a:txBody>
                    <a:bodyPr/>
                    <a:lstStyle/>
                    <a:p>
                      <a:pPr algn="ctr"/>
                      <a:r>
                        <a:rPr lang="en-US" sz="900" b="1" kern="1200" dirty="0">
                          <a:solidFill>
                            <a:schemeClr val="lt1"/>
                          </a:solidFill>
                          <a:latin typeface="+mn-lt"/>
                          <a:ea typeface="+mn-ea"/>
                          <a:cs typeface="+mn-cs"/>
                        </a:rPr>
                        <a:t>Acute Care Hospital Representatives</a:t>
                      </a:r>
                    </a:p>
                  </a:txBody>
                  <a:tcPr anchor="ctr"/>
                </a:tc>
                <a:extLst>
                  <a:ext uri="{0D108BD9-81ED-4DB2-BD59-A6C34878D82A}">
                    <a16:rowId xmlns:a16="http://schemas.microsoft.com/office/drawing/2014/main" val="10000"/>
                  </a:ext>
                </a:extLst>
              </a:tr>
              <a:tr h="238221">
                <a:tc>
                  <a:txBody>
                    <a:bodyPr/>
                    <a:lstStyle/>
                    <a:p>
                      <a:pPr algn="ctr"/>
                      <a:r>
                        <a:rPr lang="en-US" sz="900" b="0" kern="1200" dirty="0">
                          <a:solidFill>
                            <a:schemeClr val="tx1"/>
                          </a:solidFill>
                          <a:latin typeface="+mn-lt"/>
                          <a:ea typeface="+mn-ea"/>
                          <a:cs typeface="+mn-cs"/>
                        </a:rPr>
                        <a:t>Facility</a:t>
                      </a:r>
                      <a:r>
                        <a:rPr lang="en-US" sz="900" b="0" kern="1200" baseline="0" dirty="0">
                          <a:solidFill>
                            <a:schemeClr val="tx1"/>
                          </a:solidFill>
                          <a:latin typeface="+mn-lt"/>
                          <a:ea typeface="+mn-ea"/>
                          <a:cs typeface="+mn-cs"/>
                        </a:rPr>
                        <a:t> </a:t>
                      </a:r>
                      <a:r>
                        <a:rPr lang="en-US" sz="900" b="0" kern="1200" dirty="0">
                          <a:solidFill>
                            <a:schemeClr val="tx1"/>
                          </a:solidFill>
                          <a:latin typeface="+mn-lt"/>
                          <a:ea typeface="+mn-ea"/>
                          <a:cs typeface="+mn-cs"/>
                        </a:rPr>
                        <a:t>Director</a:t>
                      </a:r>
                    </a:p>
                  </a:txBody>
                  <a:tcPr anchor="ctr"/>
                </a:tc>
                <a:tc>
                  <a:txBody>
                    <a:bodyPr/>
                    <a:lstStyle/>
                    <a:p>
                      <a:pPr algn="ctr"/>
                      <a:r>
                        <a:rPr lang="en-US" sz="900" b="0" kern="1200" dirty="0">
                          <a:solidFill>
                            <a:schemeClr val="tx1"/>
                          </a:solidFill>
                          <a:latin typeface="+mn-lt"/>
                          <a:ea typeface="+mn-ea"/>
                          <a:cs typeface="+mn-cs"/>
                        </a:rPr>
                        <a:t>Physician Chair</a:t>
                      </a:r>
                    </a:p>
                  </a:txBody>
                  <a:tcPr anchor="ctr"/>
                </a:tc>
                <a:extLst>
                  <a:ext uri="{0D108BD9-81ED-4DB2-BD59-A6C34878D82A}">
                    <a16:rowId xmlns:a16="http://schemas.microsoft.com/office/drawing/2014/main" val="10001"/>
                  </a:ext>
                </a:extLst>
              </a:tr>
              <a:tr h="381153">
                <a:tc>
                  <a:txBody>
                    <a:bodyPr/>
                    <a:lstStyle/>
                    <a:p>
                      <a:pPr algn="ctr"/>
                      <a:r>
                        <a:rPr lang="en-US" sz="900" b="0" kern="1200" dirty="0">
                          <a:solidFill>
                            <a:schemeClr val="tx1"/>
                          </a:solidFill>
                          <a:latin typeface="+mn-lt"/>
                          <a:ea typeface="+mn-ea"/>
                          <a:cs typeface="+mn-cs"/>
                        </a:rPr>
                        <a:t>Clinical Leadership</a:t>
                      </a:r>
                    </a:p>
                  </a:txBody>
                  <a:tcPr anchor="ctr"/>
                </a:tc>
                <a:tc>
                  <a:txBody>
                    <a:bodyPr/>
                    <a:lstStyle/>
                    <a:p>
                      <a:pPr algn="ctr"/>
                      <a:r>
                        <a:rPr lang="en-US" sz="900" baseline="0" dirty="0">
                          <a:latin typeface="+mn-lt"/>
                        </a:rPr>
                        <a:t>PAC Strategic Planning Leaders</a:t>
                      </a:r>
                      <a:endParaRPr lang="en-US" sz="900" dirty="0">
                        <a:latin typeface="+mn-lt"/>
                      </a:endParaRPr>
                    </a:p>
                  </a:txBody>
                  <a:tcPr anchor="ctr"/>
                </a:tc>
                <a:extLst>
                  <a:ext uri="{0D108BD9-81ED-4DB2-BD59-A6C34878D82A}">
                    <a16:rowId xmlns:a16="http://schemas.microsoft.com/office/drawing/2014/main" val="10002"/>
                  </a:ext>
                </a:extLst>
              </a:tr>
              <a:tr h="381153">
                <a:tc>
                  <a:txBody>
                    <a:bodyPr/>
                    <a:lstStyle/>
                    <a:p>
                      <a:pPr algn="ctr"/>
                      <a:r>
                        <a:rPr lang="en-US" sz="900" b="0" kern="1200" dirty="0">
                          <a:solidFill>
                            <a:schemeClr val="tx1"/>
                          </a:solidFill>
                          <a:latin typeface="+mn-lt"/>
                          <a:ea typeface="+mn-ea"/>
                          <a:cs typeface="+mn-cs"/>
                        </a:rPr>
                        <a:t>Clinical Integration</a:t>
                      </a:r>
                      <a:r>
                        <a:rPr lang="en-US" sz="900" b="0" kern="1200" baseline="0" dirty="0">
                          <a:solidFill>
                            <a:schemeClr val="tx1"/>
                          </a:solidFill>
                          <a:latin typeface="+mn-lt"/>
                          <a:ea typeface="+mn-ea"/>
                          <a:cs typeface="+mn-cs"/>
                        </a:rPr>
                        <a:t> Director</a:t>
                      </a:r>
                      <a:endParaRPr lang="en-US" sz="900" b="0" kern="1200" dirty="0">
                        <a:solidFill>
                          <a:schemeClr val="tx1"/>
                        </a:solidFill>
                        <a:latin typeface="+mn-lt"/>
                        <a:ea typeface="+mn-ea"/>
                        <a:cs typeface="+mn-cs"/>
                      </a:endParaRPr>
                    </a:p>
                  </a:txBody>
                  <a:tcPr anchor="ctr"/>
                </a:tc>
                <a:tc>
                  <a:txBody>
                    <a:bodyPr/>
                    <a:lstStyle/>
                    <a:p>
                      <a:pPr algn="ctr"/>
                      <a:r>
                        <a:rPr lang="en-US" sz="900" baseline="0" dirty="0">
                          <a:latin typeface="+mn-lt"/>
                        </a:rPr>
                        <a:t>Quality Director</a:t>
                      </a:r>
                      <a:endParaRPr lang="en-US" sz="900" dirty="0">
                        <a:latin typeface="+mn-lt"/>
                      </a:endParaRPr>
                    </a:p>
                  </a:txBody>
                  <a:tcPr anchor="ctr"/>
                </a:tc>
                <a:extLst>
                  <a:ext uri="{0D108BD9-81ED-4DB2-BD59-A6C34878D82A}">
                    <a16:rowId xmlns:a16="http://schemas.microsoft.com/office/drawing/2014/main" val="10003"/>
                  </a:ext>
                </a:extLst>
              </a:tr>
              <a:tr h="238221">
                <a:tc>
                  <a:txBody>
                    <a:bodyPr/>
                    <a:lstStyle/>
                    <a:p>
                      <a:pPr algn="ctr"/>
                      <a:r>
                        <a:rPr lang="en-US" sz="900" b="0" kern="1200" dirty="0">
                          <a:solidFill>
                            <a:schemeClr val="tx1"/>
                          </a:solidFill>
                          <a:latin typeface="+mn-lt"/>
                          <a:ea typeface="+mn-ea"/>
                          <a:cs typeface="+mn-cs"/>
                        </a:rPr>
                        <a:t>IT Support</a:t>
                      </a:r>
                    </a:p>
                  </a:txBody>
                  <a:tcPr anchor="ctr"/>
                </a:tc>
                <a:tc>
                  <a:txBody>
                    <a:bodyPr/>
                    <a:lstStyle/>
                    <a:p>
                      <a:pPr algn="ctr"/>
                      <a:r>
                        <a:rPr lang="en-US" sz="900" dirty="0">
                          <a:latin typeface="+mn-lt"/>
                        </a:rPr>
                        <a:t>IT Support</a:t>
                      </a:r>
                    </a:p>
                  </a:txBody>
                  <a:tcPr anchor="ctr"/>
                </a:tc>
                <a:extLst>
                  <a:ext uri="{0D108BD9-81ED-4DB2-BD59-A6C34878D82A}">
                    <a16:rowId xmlns:a16="http://schemas.microsoft.com/office/drawing/2014/main" val="10004"/>
                  </a:ext>
                </a:extLst>
              </a:tr>
              <a:tr h="381153">
                <a:tc>
                  <a:txBody>
                    <a:bodyPr/>
                    <a:lstStyle/>
                    <a:p>
                      <a:pPr algn="ctr"/>
                      <a:r>
                        <a:rPr lang="en-US" sz="900" b="0" kern="1200" dirty="0">
                          <a:solidFill>
                            <a:schemeClr val="tx1"/>
                          </a:solidFill>
                          <a:latin typeface="+mn-lt"/>
                          <a:ea typeface="+mn-ea"/>
                          <a:cs typeface="+mn-cs"/>
                        </a:rPr>
                        <a:t>Clinical Liaison(s)</a:t>
                      </a:r>
                    </a:p>
                  </a:txBody>
                  <a:tcPr anchor="ctr"/>
                </a:tc>
                <a:tc>
                  <a:txBody>
                    <a:bodyPr/>
                    <a:lstStyle/>
                    <a:p>
                      <a:pPr algn="ctr"/>
                      <a:r>
                        <a:rPr lang="en-US" sz="900" dirty="0">
                          <a:latin typeface="+mn-lt"/>
                        </a:rPr>
                        <a:t>Care Management</a:t>
                      </a:r>
                      <a:r>
                        <a:rPr lang="en-US" sz="900" baseline="0" dirty="0">
                          <a:latin typeface="+mn-lt"/>
                        </a:rPr>
                        <a:t> Directors</a:t>
                      </a:r>
                      <a:endParaRPr lang="en-US" sz="900" dirty="0">
                        <a:latin typeface="+mn-lt"/>
                      </a:endParaRPr>
                    </a:p>
                  </a:txBody>
                  <a:tcPr anchor="ctr"/>
                </a:tc>
                <a:extLst>
                  <a:ext uri="{0D108BD9-81ED-4DB2-BD59-A6C34878D82A}">
                    <a16:rowId xmlns:a16="http://schemas.microsoft.com/office/drawing/2014/main" val="10005"/>
                  </a:ext>
                </a:extLst>
              </a:tr>
            </a:tbl>
          </a:graphicData>
        </a:graphic>
      </p:graphicFrame>
      <p:sp>
        <p:nvSpPr>
          <p:cNvPr id="13" name="TextBox 12"/>
          <p:cNvSpPr txBox="1"/>
          <p:nvPr/>
        </p:nvSpPr>
        <p:spPr>
          <a:xfrm>
            <a:off x="4128658" y="1499834"/>
            <a:ext cx="1690253" cy="274370"/>
          </a:xfrm>
          <a:prstGeom prst="rect">
            <a:avLst/>
          </a:prstGeom>
          <a:noFill/>
        </p:spPr>
        <p:txBody>
          <a:bodyPr wrap="square" lIns="45720" rIns="45720" rtlCol="0">
            <a:spAutoFit/>
          </a:bodyPr>
          <a:lstStyle/>
          <a:p>
            <a:pPr>
              <a:lnSpc>
                <a:spcPct val="150000"/>
              </a:lnSpc>
            </a:pPr>
            <a:r>
              <a:rPr lang="en-US" sz="900" dirty="0"/>
              <a:t>Chief Medical Officer</a:t>
            </a:r>
          </a:p>
        </p:txBody>
      </p:sp>
      <p:sp>
        <p:nvSpPr>
          <p:cNvPr id="14" name="Text Placeholder 8"/>
          <p:cNvSpPr txBox="1">
            <a:spLocks/>
          </p:cNvSpPr>
          <p:nvPr/>
        </p:nvSpPr>
        <p:spPr bwMode="gray">
          <a:xfrm>
            <a:off x="4050739" y="2988832"/>
            <a:ext cx="1364673" cy="192025"/>
          </a:xfrm>
          <a:prstGeom prst="rect">
            <a:avLst/>
          </a:prstGeom>
        </p:spPr>
        <p:txBody>
          <a:bodyPr vert="horz" wrap="square" lIns="45716" tIns="45716" rIns="45716" bIns="45716" rtlCol="0">
            <a:noAutofit/>
          </a:bodyPr>
          <a:lstStyle/>
          <a:p>
            <a:pPr marR="0" lvl="0" algn="ctr" fontAlgn="auto">
              <a:lnSpc>
                <a:spcPct val="100000"/>
              </a:lnSpc>
              <a:spcAft>
                <a:spcPts val="0"/>
              </a:spcAft>
              <a:buClrTx/>
              <a:buSzTx/>
              <a:tabLst/>
              <a:defRPr/>
            </a:pPr>
            <a:r>
              <a:rPr lang="en-US" sz="900" b="1" dirty="0">
                <a:solidFill>
                  <a:schemeClr val="accent3"/>
                </a:solidFill>
              </a:rPr>
              <a:t>Enhanced Operations</a:t>
            </a:r>
          </a:p>
        </p:txBody>
      </p:sp>
      <p:pic>
        <p:nvPicPr>
          <p:cNvPr id="16" name="Picture 15" descr="Lab.png"/>
          <p:cNvPicPr>
            <a:picLocks noChangeAspect="1"/>
          </p:cNvPicPr>
          <p:nvPr/>
        </p:nvPicPr>
        <p:blipFill>
          <a:blip r:embed="rId3" cstate="print"/>
          <a:stretch>
            <a:fillRect/>
          </a:stretch>
        </p:blipFill>
        <p:spPr>
          <a:xfrm>
            <a:off x="3744191" y="2309629"/>
            <a:ext cx="274320" cy="274320"/>
          </a:xfrm>
          <a:prstGeom prst="rect">
            <a:avLst/>
          </a:prstGeom>
        </p:spPr>
      </p:pic>
      <p:pic>
        <p:nvPicPr>
          <p:cNvPr id="17" name="Picture 16" descr="Doctor_lab_coat.png"/>
          <p:cNvPicPr>
            <a:picLocks noChangeAspect="1"/>
          </p:cNvPicPr>
          <p:nvPr/>
        </p:nvPicPr>
        <p:blipFill>
          <a:blip r:embed="rId4" cstate="print"/>
          <a:stretch>
            <a:fillRect/>
          </a:stretch>
        </p:blipFill>
        <p:spPr>
          <a:xfrm>
            <a:off x="3744191" y="1493695"/>
            <a:ext cx="274320" cy="274320"/>
          </a:xfrm>
          <a:prstGeom prst="rect">
            <a:avLst/>
          </a:prstGeom>
        </p:spPr>
      </p:pic>
      <p:pic>
        <p:nvPicPr>
          <p:cNvPr id="18" name="Picture 17" descr="Exec_f.png"/>
          <p:cNvPicPr>
            <a:picLocks noChangeAspect="1"/>
          </p:cNvPicPr>
          <p:nvPr/>
        </p:nvPicPr>
        <p:blipFill>
          <a:blip r:embed="rId5" cstate="print"/>
          <a:stretch>
            <a:fillRect/>
          </a:stretch>
        </p:blipFill>
        <p:spPr>
          <a:xfrm>
            <a:off x="3772080" y="1877850"/>
            <a:ext cx="218542" cy="274320"/>
          </a:xfrm>
          <a:prstGeom prst="rect">
            <a:avLst/>
          </a:prstGeom>
        </p:spPr>
      </p:pic>
      <p:pic>
        <p:nvPicPr>
          <p:cNvPr id="19" name="Picture 18" descr="Calendar_2.png"/>
          <p:cNvPicPr>
            <a:picLocks noChangeAspect="1"/>
          </p:cNvPicPr>
          <p:nvPr/>
        </p:nvPicPr>
        <p:blipFill>
          <a:blip r:embed="rId6" cstate="print"/>
          <a:stretch>
            <a:fillRect/>
          </a:stretch>
        </p:blipFill>
        <p:spPr>
          <a:xfrm>
            <a:off x="3744191" y="3285840"/>
            <a:ext cx="274320" cy="274320"/>
          </a:xfrm>
          <a:prstGeom prst="rect">
            <a:avLst/>
          </a:prstGeom>
        </p:spPr>
      </p:pic>
      <p:pic>
        <p:nvPicPr>
          <p:cNvPr id="20" name="Picture 19" descr="Data_analytics.png"/>
          <p:cNvPicPr>
            <a:picLocks noChangeAspect="1"/>
          </p:cNvPicPr>
          <p:nvPr/>
        </p:nvPicPr>
        <p:blipFill>
          <a:blip r:embed="rId7" cstate="print"/>
          <a:stretch>
            <a:fillRect/>
          </a:stretch>
        </p:blipFill>
        <p:spPr>
          <a:xfrm>
            <a:off x="3721242" y="3681697"/>
            <a:ext cx="320219" cy="274320"/>
          </a:xfrm>
          <a:prstGeom prst="rect">
            <a:avLst/>
          </a:prstGeom>
        </p:spPr>
      </p:pic>
      <p:pic>
        <p:nvPicPr>
          <p:cNvPr id="21" name="Picture 20" descr="Network_2.png"/>
          <p:cNvPicPr>
            <a:picLocks noChangeAspect="1"/>
          </p:cNvPicPr>
          <p:nvPr/>
        </p:nvPicPr>
        <p:blipFill>
          <a:blip r:embed="rId8" cstate="print"/>
          <a:stretch>
            <a:fillRect/>
          </a:stretch>
        </p:blipFill>
        <p:spPr>
          <a:xfrm>
            <a:off x="3712018" y="4058505"/>
            <a:ext cx="338666" cy="274320"/>
          </a:xfrm>
          <a:prstGeom prst="rect">
            <a:avLst/>
          </a:prstGeom>
        </p:spPr>
      </p:pic>
      <p:sp>
        <p:nvSpPr>
          <p:cNvPr id="22" name="Rectangle 21"/>
          <p:cNvSpPr/>
          <p:nvPr/>
        </p:nvSpPr>
        <p:spPr>
          <a:xfrm>
            <a:off x="3574474" y="2970658"/>
            <a:ext cx="2244436" cy="1439740"/>
          </a:xfrm>
          <a:prstGeom prst="rect">
            <a:avLst/>
          </a:pr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613058" y="3447265"/>
            <a:ext cx="1953494" cy="848950"/>
          </a:xfrm>
          <a:prstGeom prst="rect">
            <a:avLst/>
          </a:prstGeom>
          <a:noFill/>
        </p:spPr>
        <p:txBody>
          <a:bodyPr wrap="square" lIns="45720" rIns="45720" rtlCol="0">
            <a:spAutoFit/>
          </a:bodyPr>
          <a:lstStyle/>
          <a:p>
            <a:pPr marL="117475" indent="-117475" algn="ctr">
              <a:spcAft>
                <a:spcPts val="500"/>
              </a:spcAft>
            </a:pPr>
            <a:r>
              <a:rPr lang="en-US" sz="900" b="1" dirty="0">
                <a:solidFill>
                  <a:schemeClr val="bg1"/>
                </a:solidFill>
              </a:rPr>
              <a:t>Basic Operation</a:t>
            </a:r>
          </a:p>
          <a:p>
            <a:pPr marL="117475" indent="-117475">
              <a:buFont typeface="Arial" pitchFamily="34" charset="0"/>
              <a:buChar char="•"/>
            </a:pPr>
            <a:r>
              <a:rPr lang="en-US" sz="900" dirty="0">
                <a:solidFill>
                  <a:schemeClr val="bg1"/>
                </a:solidFill>
              </a:rPr>
              <a:t>Committee meets monthly to review clinical outcome metrics</a:t>
            </a:r>
          </a:p>
          <a:p>
            <a:pPr marL="117475" indent="-117475">
              <a:buFont typeface="Arial" pitchFamily="34" charset="0"/>
              <a:buChar char="•"/>
            </a:pPr>
            <a:r>
              <a:rPr lang="en-US" sz="900" dirty="0">
                <a:solidFill>
                  <a:schemeClr val="bg1"/>
                </a:solidFill>
              </a:rPr>
              <a:t>Focuses on clinical quality tracking and improvement</a:t>
            </a:r>
          </a:p>
        </p:txBody>
      </p:sp>
      <p:cxnSp>
        <p:nvCxnSpPr>
          <p:cNvPr id="24" name="Straight Connector 23"/>
          <p:cNvCxnSpPr/>
          <p:nvPr/>
        </p:nvCxnSpPr>
        <p:spPr bwMode="auto">
          <a:xfrm>
            <a:off x="271750" y="3221679"/>
            <a:ext cx="317068" cy="218657"/>
          </a:xfrm>
          <a:prstGeom prst="line">
            <a:avLst/>
          </a:prstGeom>
          <a:solidFill>
            <a:schemeClr val="accent1"/>
          </a:solidFill>
          <a:ln w="12700" cap="flat" cmpd="sng" algn="ctr">
            <a:solidFill>
              <a:schemeClr val="accent3"/>
            </a:solidFill>
            <a:prstDash val="dash"/>
            <a:round/>
            <a:headEnd type="none" w="med" len="med"/>
            <a:tailEnd type="none"/>
          </a:ln>
          <a:effectLst/>
        </p:spPr>
      </p:cxnSp>
      <p:cxnSp>
        <p:nvCxnSpPr>
          <p:cNvPr id="25" name="Straight Connector 24"/>
          <p:cNvCxnSpPr/>
          <p:nvPr/>
        </p:nvCxnSpPr>
        <p:spPr bwMode="auto">
          <a:xfrm flipH="1">
            <a:off x="2578532" y="3200897"/>
            <a:ext cx="317068" cy="218657"/>
          </a:xfrm>
          <a:prstGeom prst="line">
            <a:avLst/>
          </a:prstGeom>
          <a:solidFill>
            <a:schemeClr val="accent1"/>
          </a:solidFill>
          <a:ln w="12700" cap="flat" cmpd="sng" algn="ctr">
            <a:solidFill>
              <a:schemeClr val="accent3"/>
            </a:solidFill>
            <a:prstDash val="dash"/>
            <a:round/>
            <a:headEnd type="none" w="med" len="med"/>
            <a:tailEnd type="none"/>
          </a:ln>
          <a:effectLst/>
        </p:spPr>
      </p:cxnSp>
      <p:sp>
        <p:nvSpPr>
          <p:cNvPr id="26" name="Right Arrow 25"/>
          <p:cNvSpPr/>
          <p:nvPr/>
        </p:nvSpPr>
        <p:spPr bwMode="gray">
          <a:xfrm>
            <a:off x="2804083" y="3510243"/>
            <a:ext cx="673408" cy="4572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1000" dirty="0">
              <a:solidFill>
                <a:schemeClr val="bg2"/>
              </a:solidFill>
              <a:latin typeface="+mj-lt"/>
            </a:endParaRPr>
          </a:p>
        </p:txBody>
      </p:sp>
      <p:sp>
        <p:nvSpPr>
          <p:cNvPr id="27" name="Right Arrow 26"/>
          <p:cNvSpPr/>
          <p:nvPr/>
        </p:nvSpPr>
        <p:spPr bwMode="gray">
          <a:xfrm>
            <a:off x="3032683" y="1854624"/>
            <a:ext cx="444808" cy="4572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defTabSz="1463675"/>
            <a:endParaRPr lang="en-US" sz="1000" dirty="0">
              <a:solidFill>
                <a:schemeClr val="bg2"/>
              </a:solidFill>
              <a:latin typeface="+mj-lt"/>
            </a:endParaRPr>
          </a:p>
        </p:txBody>
      </p:sp>
      <p:sp>
        <p:nvSpPr>
          <p:cNvPr id="28" name="TextBox 27"/>
          <p:cNvSpPr txBox="1"/>
          <p:nvPr/>
        </p:nvSpPr>
        <p:spPr>
          <a:xfrm>
            <a:off x="4128658" y="1857050"/>
            <a:ext cx="1690253" cy="274370"/>
          </a:xfrm>
          <a:prstGeom prst="rect">
            <a:avLst/>
          </a:prstGeom>
          <a:noFill/>
        </p:spPr>
        <p:txBody>
          <a:bodyPr wrap="square" lIns="45720" rIns="45720" rtlCol="0">
            <a:spAutoFit/>
          </a:bodyPr>
          <a:lstStyle/>
          <a:p>
            <a:pPr>
              <a:lnSpc>
                <a:spcPct val="150000"/>
              </a:lnSpc>
            </a:pPr>
            <a:r>
              <a:rPr lang="en-US" sz="900" dirty="0"/>
              <a:t>Hospital Director of Nursing</a:t>
            </a:r>
          </a:p>
        </p:txBody>
      </p:sp>
      <p:sp>
        <p:nvSpPr>
          <p:cNvPr id="29" name="TextBox 28"/>
          <p:cNvSpPr txBox="1"/>
          <p:nvPr/>
        </p:nvSpPr>
        <p:spPr>
          <a:xfrm>
            <a:off x="4128658" y="2256283"/>
            <a:ext cx="1690253" cy="369332"/>
          </a:xfrm>
          <a:prstGeom prst="rect">
            <a:avLst/>
          </a:prstGeom>
          <a:noFill/>
        </p:spPr>
        <p:txBody>
          <a:bodyPr wrap="square" lIns="45720" rIns="45720" rtlCol="0">
            <a:spAutoFit/>
          </a:bodyPr>
          <a:lstStyle/>
          <a:p>
            <a:r>
              <a:rPr lang="en-US" sz="900" dirty="0"/>
              <a:t>Ancillary service representatives</a:t>
            </a:r>
          </a:p>
        </p:txBody>
      </p:sp>
      <p:sp>
        <p:nvSpPr>
          <p:cNvPr id="30" name="TextBox 29"/>
          <p:cNvSpPr txBox="1"/>
          <p:nvPr/>
        </p:nvSpPr>
        <p:spPr>
          <a:xfrm>
            <a:off x="4128658" y="3640489"/>
            <a:ext cx="1863433" cy="369332"/>
          </a:xfrm>
          <a:prstGeom prst="rect">
            <a:avLst/>
          </a:prstGeom>
          <a:noFill/>
        </p:spPr>
        <p:txBody>
          <a:bodyPr wrap="square" lIns="45720" rIns="45720" rtlCol="0">
            <a:spAutoFit/>
          </a:bodyPr>
          <a:lstStyle/>
          <a:p>
            <a:r>
              <a:rPr lang="en-US" sz="900" dirty="0"/>
              <a:t>Joint care protocol training </a:t>
            </a:r>
            <a:br>
              <a:rPr lang="en-US" sz="900" dirty="0"/>
            </a:br>
            <a:r>
              <a:rPr lang="en-US" sz="900" dirty="0"/>
              <a:t>and compliance tracking</a:t>
            </a:r>
          </a:p>
        </p:txBody>
      </p:sp>
      <p:sp>
        <p:nvSpPr>
          <p:cNvPr id="31" name="TextBox 30"/>
          <p:cNvSpPr txBox="1"/>
          <p:nvPr/>
        </p:nvSpPr>
        <p:spPr>
          <a:xfrm>
            <a:off x="4128658" y="4053805"/>
            <a:ext cx="1863433" cy="274370"/>
          </a:xfrm>
          <a:prstGeom prst="rect">
            <a:avLst/>
          </a:prstGeom>
          <a:noFill/>
        </p:spPr>
        <p:txBody>
          <a:bodyPr wrap="square" lIns="45720" rIns="45720" rtlCol="0">
            <a:spAutoFit/>
          </a:bodyPr>
          <a:lstStyle/>
          <a:p>
            <a:pPr>
              <a:lnSpc>
                <a:spcPct val="150000"/>
              </a:lnSpc>
            </a:pPr>
            <a:r>
              <a:rPr lang="en-US" sz="900" dirty="0"/>
              <a:t>IT connectivity enhancement</a:t>
            </a:r>
          </a:p>
        </p:txBody>
      </p:sp>
      <p:sp>
        <p:nvSpPr>
          <p:cNvPr id="32" name="TextBox 31"/>
          <p:cNvSpPr txBox="1"/>
          <p:nvPr/>
        </p:nvSpPr>
        <p:spPr>
          <a:xfrm>
            <a:off x="4128658" y="3238334"/>
            <a:ext cx="1690252" cy="369332"/>
          </a:xfrm>
          <a:prstGeom prst="rect">
            <a:avLst/>
          </a:prstGeom>
          <a:noFill/>
        </p:spPr>
        <p:txBody>
          <a:bodyPr wrap="square" lIns="45720" rIns="45720" rtlCol="0">
            <a:spAutoFit/>
          </a:bodyPr>
          <a:lstStyle/>
          <a:p>
            <a:r>
              <a:rPr lang="en-US" sz="900" dirty="0"/>
              <a:t>Bi-weekly sub-committee meetings for quality initiatives</a:t>
            </a:r>
          </a:p>
        </p:txBody>
      </p:sp>
    </p:spTree>
    <p:extLst>
      <p:ext uri="{BB962C8B-B14F-4D97-AF65-F5344CB8AC3E}">
        <p14:creationId xmlns:p14="http://schemas.microsoft.com/office/powerpoint/2010/main" val="2147289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US" dirty="0"/>
              <a:t>Preferred Provider Networks Set Market Standards for Quality </a:t>
            </a:r>
          </a:p>
        </p:txBody>
      </p:sp>
      <p:sp>
        <p:nvSpPr>
          <p:cNvPr id="3" name="Text Placeholder 2"/>
          <p:cNvSpPr>
            <a:spLocks noGrp="1"/>
          </p:cNvSpPr>
          <p:nvPr>
            <p:ph type="body" sz="quarter" idx="22"/>
          </p:nvPr>
        </p:nvSpPr>
        <p:spPr/>
        <p:txBody>
          <a:bodyPr/>
          <a:lstStyle/>
          <a:p>
            <a:endParaRPr lang="en-US"/>
          </a:p>
        </p:txBody>
      </p:sp>
      <p:sp>
        <p:nvSpPr>
          <p:cNvPr id="4" name="Text Placeholder 3"/>
          <p:cNvSpPr>
            <a:spLocks noGrp="1"/>
          </p:cNvSpPr>
          <p:nvPr>
            <p:ph type="body" sz="quarter" idx="23"/>
          </p:nvPr>
        </p:nvSpPr>
        <p:spPr>
          <a:xfrm>
            <a:off x="4412710" y="4695956"/>
            <a:ext cx="1988089" cy="104644"/>
          </a:xfrm>
        </p:spPr>
        <p:txBody>
          <a:bodyPr/>
          <a:lstStyle/>
          <a:p>
            <a:r>
              <a:rPr lang="en-US" dirty="0"/>
              <a:t>Source: Post-Acute Care Collaborative interviews and analysis. </a:t>
            </a:r>
          </a:p>
        </p:txBody>
      </p:sp>
      <p:sp>
        <p:nvSpPr>
          <p:cNvPr id="5" name="Text Placeholder 4"/>
          <p:cNvSpPr>
            <a:spLocks noGrp="1"/>
          </p:cNvSpPr>
          <p:nvPr>
            <p:ph type="body" sz="quarter" idx="24"/>
          </p:nvPr>
        </p:nvSpPr>
        <p:spPr>
          <a:xfrm>
            <a:off x="0" y="4544011"/>
            <a:ext cx="1743559" cy="76944"/>
          </a:xfrm>
        </p:spPr>
        <p:txBody>
          <a:bodyPr/>
          <a:lstStyle/>
          <a:p>
            <a:r>
              <a:rPr lang="en-US" dirty="0"/>
              <a:t>Skilled Nursing Facility.</a:t>
            </a:r>
          </a:p>
        </p:txBody>
      </p:sp>
      <p:sp>
        <p:nvSpPr>
          <p:cNvPr id="6" name="Text Placeholder 5"/>
          <p:cNvSpPr>
            <a:spLocks noGrp="1"/>
          </p:cNvSpPr>
          <p:nvPr>
            <p:ph type="body" sz="quarter" idx="25"/>
          </p:nvPr>
        </p:nvSpPr>
        <p:spPr>
          <a:xfrm>
            <a:off x="320040" y="317903"/>
            <a:ext cx="5759450" cy="276999"/>
          </a:xfrm>
        </p:spPr>
        <p:txBody>
          <a:bodyPr/>
          <a:lstStyle/>
          <a:p>
            <a:r>
              <a:rPr lang="en-US" dirty="0"/>
              <a:t>Reducing the Impact of Low-Performers</a:t>
            </a:r>
          </a:p>
        </p:txBody>
      </p:sp>
      <p:graphicFrame>
        <p:nvGraphicFramePr>
          <p:cNvPr id="7" name="Table 6"/>
          <p:cNvGraphicFramePr>
            <a:graphicFrameLocks noGrp="1"/>
          </p:cNvGraphicFramePr>
          <p:nvPr>
            <p:extLst>
              <p:ext uri="{D42A27DB-BD31-4B8C-83A1-F6EECF244321}">
                <p14:modId xmlns:p14="http://schemas.microsoft.com/office/powerpoint/2010/main" val="1082512703"/>
              </p:ext>
            </p:extLst>
          </p:nvPr>
        </p:nvGraphicFramePr>
        <p:xfrm>
          <a:off x="341911" y="1377538"/>
          <a:ext cx="3123208" cy="2939671"/>
        </p:xfrm>
        <a:graphic>
          <a:graphicData uri="http://schemas.openxmlformats.org/drawingml/2006/table">
            <a:tbl>
              <a:tblPr firstRow="1" bandRow="1">
                <a:effectLst/>
                <a:tableStyleId>{F5AB1C69-6EDB-4FF4-983F-18BD219EF322}</a:tableStyleId>
              </a:tblPr>
              <a:tblGrid>
                <a:gridCol w="1900051">
                  <a:extLst>
                    <a:ext uri="{9D8B030D-6E8A-4147-A177-3AD203B41FA5}">
                      <a16:colId xmlns:a16="http://schemas.microsoft.com/office/drawing/2014/main" val="20000"/>
                    </a:ext>
                  </a:extLst>
                </a:gridCol>
                <a:gridCol w="522503">
                  <a:extLst>
                    <a:ext uri="{9D8B030D-6E8A-4147-A177-3AD203B41FA5}">
                      <a16:colId xmlns:a16="http://schemas.microsoft.com/office/drawing/2014/main" val="20001"/>
                    </a:ext>
                  </a:extLst>
                </a:gridCol>
                <a:gridCol w="700654">
                  <a:extLst>
                    <a:ext uri="{9D8B030D-6E8A-4147-A177-3AD203B41FA5}">
                      <a16:colId xmlns:a16="http://schemas.microsoft.com/office/drawing/2014/main" val="20002"/>
                    </a:ext>
                  </a:extLst>
                </a:gridCol>
              </a:tblGrid>
              <a:tr h="496640">
                <a:tc>
                  <a:txBody>
                    <a:bodyPr/>
                    <a:lstStyle/>
                    <a:p>
                      <a:pPr algn="ctr"/>
                      <a:r>
                        <a:rPr lang="en-US" sz="900" b="1" kern="1200" dirty="0">
                          <a:solidFill>
                            <a:schemeClr val="lt1"/>
                          </a:solidFill>
                          <a:latin typeface="+mn-lt"/>
                          <a:ea typeface="+mn-ea"/>
                          <a:cs typeface="+mn-cs"/>
                        </a:rPr>
                        <a:t>Performance</a:t>
                      </a:r>
                      <a:r>
                        <a:rPr lang="en-US" sz="900" b="1" kern="1200" baseline="0" dirty="0">
                          <a:solidFill>
                            <a:schemeClr val="lt1"/>
                          </a:solidFill>
                          <a:latin typeface="+mn-lt"/>
                          <a:ea typeface="+mn-ea"/>
                          <a:cs typeface="+mn-cs"/>
                        </a:rPr>
                        <a:t> Metrics</a:t>
                      </a:r>
                      <a:endParaRPr lang="en-US" sz="900" b="1" kern="1200" dirty="0">
                        <a:solidFill>
                          <a:schemeClr val="lt1"/>
                        </a:solidFill>
                        <a:latin typeface="+mn-lt"/>
                        <a:ea typeface="+mn-ea"/>
                        <a:cs typeface="+mn-cs"/>
                      </a:endParaRPr>
                    </a:p>
                  </a:txBody>
                  <a:tcPr anchor="ctr"/>
                </a:tc>
                <a:tc>
                  <a:txBody>
                    <a:bodyPr/>
                    <a:lstStyle/>
                    <a:p>
                      <a:pPr algn="ctr"/>
                      <a:r>
                        <a:rPr lang="en-US" sz="900" b="1" kern="1200" dirty="0">
                          <a:solidFill>
                            <a:schemeClr val="lt1"/>
                          </a:solidFill>
                          <a:latin typeface="+mn-lt"/>
                          <a:ea typeface="+mn-ea"/>
                          <a:cs typeface="+mn-cs"/>
                        </a:rPr>
                        <a:t>Score</a:t>
                      </a:r>
                    </a:p>
                  </a:txBody>
                  <a:tcPr anchor="ctr"/>
                </a:tc>
                <a:tc>
                  <a:txBody>
                    <a:bodyPr/>
                    <a:lstStyle/>
                    <a:p>
                      <a:pPr algn="ctr"/>
                      <a:r>
                        <a:rPr lang="en-US" sz="900" b="1" kern="1200" dirty="0">
                          <a:solidFill>
                            <a:schemeClr val="lt1"/>
                          </a:solidFill>
                          <a:latin typeface="+mn-lt"/>
                          <a:ea typeface="+mn-ea"/>
                          <a:cs typeface="+mn-cs"/>
                        </a:rPr>
                        <a:t>Market Average</a:t>
                      </a:r>
                    </a:p>
                  </a:txBody>
                  <a:tcPr anchor="ctr"/>
                </a:tc>
                <a:extLst>
                  <a:ext uri="{0D108BD9-81ED-4DB2-BD59-A6C34878D82A}">
                    <a16:rowId xmlns:a16="http://schemas.microsoft.com/office/drawing/2014/main" val="10000"/>
                  </a:ext>
                </a:extLst>
              </a:tr>
              <a:tr h="434278">
                <a:tc>
                  <a:txBody>
                    <a:bodyPr/>
                    <a:lstStyle/>
                    <a:p>
                      <a:pPr algn="ctr"/>
                      <a:r>
                        <a:rPr lang="en-US" sz="900" b="1" kern="1200" dirty="0">
                          <a:solidFill>
                            <a:schemeClr val="tx1"/>
                          </a:solidFill>
                          <a:latin typeface="+mn-lt"/>
                          <a:ea typeface="+mn-ea"/>
                          <a:cs typeface="+mn-cs"/>
                        </a:rPr>
                        <a:t>30-Day All Cause Readmissions</a:t>
                      </a:r>
                    </a:p>
                  </a:txBody>
                  <a:tcPr anchor="ctr"/>
                </a:tc>
                <a:tc>
                  <a:txBody>
                    <a:bodyPr/>
                    <a:lstStyle/>
                    <a:p>
                      <a:endParaRPr lang="en-US" sz="1300" dirty="0"/>
                    </a:p>
                  </a:txBody>
                  <a:tcPr/>
                </a:tc>
                <a:tc>
                  <a:txBody>
                    <a:bodyPr/>
                    <a:lstStyle/>
                    <a:p>
                      <a:endParaRPr lang="en-US" sz="900" dirty="0">
                        <a:latin typeface="+mn-lt"/>
                      </a:endParaRPr>
                    </a:p>
                  </a:txBody>
                  <a:tcPr/>
                </a:tc>
                <a:extLst>
                  <a:ext uri="{0D108BD9-81ED-4DB2-BD59-A6C34878D82A}">
                    <a16:rowId xmlns:a16="http://schemas.microsoft.com/office/drawing/2014/main" val="10001"/>
                  </a:ext>
                </a:extLst>
              </a:tr>
              <a:tr h="381861">
                <a:tc>
                  <a:txBody>
                    <a:bodyPr/>
                    <a:lstStyle/>
                    <a:p>
                      <a:pPr algn="ctr"/>
                      <a:r>
                        <a:rPr lang="en-US" sz="900" b="1" kern="1200" dirty="0">
                          <a:solidFill>
                            <a:schemeClr val="tx1"/>
                          </a:solidFill>
                          <a:latin typeface="+mn-lt"/>
                          <a:ea typeface="+mn-ea"/>
                          <a:cs typeface="+mn-cs"/>
                        </a:rPr>
                        <a:t>Average Length</a:t>
                      </a:r>
                      <a:r>
                        <a:rPr lang="en-US" sz="900" b="1" kern="1200" baseline="0" dirty="0">
                          <a:solidFill>
                            <a:schemeClr val="tx1"/>
                          </a:solidFill>
                          <a:latin typeface="+mn-lt"/>
                          <a:ea typeface="+mn-ea"/>
                          <a:cs typeface="+mn-cs"/>
                        </a:rPr>
                        <a:t> of Stay</a:t>
                      </a:r>
                      <a:endParaRPr lang="en-US" sz="900" b="1" kern="1200" dirty="0">
                        <a:solidFill>
                          <a:schemeClr val="tx1"/>
                        </a:solidFill>
                        <a:latin typeface="+mn-lt"/>
                        <a:ea typeface="+mn-ea"/>
                        <a:cs typeface="+mn-cs"/>
                      </a:endParaRPr>
                    </a:p>
                  </a:txBody>
                  <a:tcPr anchor="ctr"/>
                </a:tc>
                <a:tc>
                  <a:txBody>
                    <a:bodyPr/>
                    <a:lstStyle/>
                    <a:p>
                      <a:endParaRPr lang="en-US" sz="1300" dirty="0"/>
                    </a:p>
                  </a:txBody>
                  <a:tcPr/>
                </a:tc>
                <a:tc>
                  <a:txBody>
                    <a:bodyPr/>
                    <a:lstStyle/>
                    <a:p>
                      <a:endParaRPr lang="en-US" sz="900" dirty="0">
                        <a:latin typeface="+mn-lt"/>
                      </a:endParaRPr>
                    </a:p>
                  </a:txBody>
                  <a:tcPr/>
                </a:tc>
                <a:extLst>
                  <a:ext uri="{0D108BD9-81ED-4DB2-BD59-A6C34878D82A}">
                    <a16:rowId xmlns:a16="http://schemas.microsoft.com/office/drawing/2014/main" val="10002"/>
                  </a:ext>
                </a:extLst>
              </a:tr>
              <a:tr h="381861">
                <a:tc>
                  <a:txBody>
                    <a:bodyPr/>
                    <a:lstStyle/>
                    <a:p>
                      <a:pPr algn="ctr"/>
                      <a:r>
                        <a:rPr lang="en-US" sz="900" b="1" kern="1200" dirty="0">
                          <a:solidFill>
                            <a:schemeClr val="tx1"/>
                          </a:solidFill>
                          <a:latin typeface="+mn-lt"/>
                          <a:ea typeface="+mn-ea"/>
                          <a:cs typeface="+mn-cs"/>
                        </a:rPr>
                        <a:t>All-Inclusive ED Transfers</a:t>
                      </a:r>
                    </a:p>
                  </a:txBody>
                  <a:tcPr anchor="ctr"/>
                </a:tc>
                <a:tc>
                  <a:txBody>
                    <a:bodyPr/>
                    <a:lstStyle/>
                    <a:p>
                      <a:endParaRPr lang="en-US" sz="900" dirty="0">
                        <a:latin typeface="+mn-lt"/>
                      </a:endParaRPr>
                    </a:p>
                  </a:txBody>
                  <a:tcPr/>
                </a:tc>
                <a:tc>
                  <a:txBody>
                    <a:bodyPr/>
                    <a:lstStyle/>
                    <a:p>
                      <a:endParaRPr lang="en-US" sz="900" dirty="0">
                        <a:latin typeface="+mn-lt"/>
                      </a:endParaRPr>
                    </a:p>
                  </a:txBody>
                  <a:tcPr/>
                </a:tc>
                <a:extLst>
                  <a:ext uri="{0D108BD9-81ED-4DB2-BD59-A6C34878D82A}">
                    <a16:rowId xmlns:a16="http://schemas.microsoft.com/office/drawing/2014/main" val="10003"/>
                  </a:ext>
                </a:extLst>
              </a:tr>
              <a:tr h="434278">
                <a:tc>
                  <a:txBody>
                    <a:bodyPr/>
                    <a:lstStyle/>
                    <a:p>
                      <a:pPr algn="ctr"/>
                      <a:r>
                        <a:rPr lang="en-US" sz="900" b="1" kern="1200" dirty="0">
                          <a:solidFill>
                            <a:schemeClr val="tx1"/>
                          </a:solidFill>
                          <a:latin typeface="+mn-lt"/>
                          <a:ea typeface="+mn-ea"/>
                          <a:cs typeface="+mn-cs"/>
                        </a:rPr>
                        <a:t>Fall</a:t>
                      </a:r>
                      <a:r>
                        <a:rPr lang="en-US" sz="900" b="1" kern="1200" baseline="0" dirty="0">
                          <a:solidFill>
                            <a:schemeClr val="tx1"/>
                          </a:solidFill>
                          <a:latin typeface="+mn-lt"/>
                          <a:ea typeface="+mn-ea"/>
                          <a:cs typeface="+mn-cs"/>
                        </a:rPr>
                        <a:t> Rates, Infection Rates, Wound Management</a:t>
                      </a:r>
                      <a:endParaRPr lang="en-US" sz="900" b="1" kern="1200" dirty="0">
                        <a:solidFill>
                          <a:schemeClr val="tx1"/>
                        </a:solidFill>
                        <a:latin typeface="+mn-lt"/>
                        <a:ea typeface="+mn-ea"/>
                        <a:cs typeface="+mn-cs"/>
                      </a:endParaRPr>
                    </a:p>
                  </a:txBody>
                  <a:tcPr anchor="ctr"/>
                </a:tc>
                <a:tc>
                  <a:txBody>
                    <a:bodyPr/>
                    <a:lstStyle/>
                    <a:p>
                      <a:endParaRPr lang="en-US" sz="900" dirty="0">
                        <a:latin typeface="+mn-lt"/>
                      </a:endParaRPr>
                    </a:p>
                  </a:txBody>
                  <a:tcPr/>
                </a:tc>
                <a:tc>
                  <a:txBody>
                    <a:bodyPr/>
                    <a:lstStyle/>
                    <a:p>
                      <a:endParaRPr lang="en-US" sz="900" dirty="0">
                        <a:latin typeface="+mn-lt"/>
                      </a:endParaRPr>
                    </a:p>
                  </a:txBody>
                  <a:tcPr/>
                </a:tc>
                <a:extLst>
                  <a:ext uri="{0D108BD9-81ED-4DB2-BD59-A6C34878D82A}">
                    <a16:rowId xmlns:a16="http://schemas.microsoft.com/office/drawing/2014/main" val="10004"/>
                  </a:ext>
                </a:extLst>
              </a:tr>
              <a:tr h="270251">
                <a:tc>
                  <a:txBody>
                    <a:bodyPr/>
                    <a:lstStyle/>
                    <a:p>
                      <a:pPr algn="ctr"/>
                      <a:r>
                        <a:rPr lang="en-US" sz="900" b="1" kern="1200" dirty="0">
                          <a:solidFill>
                            <a:schemeClr val="tx1"/>
                          </a:solidFill>
                          <a:latin typeface="+mn-lt"/>
                          <a:ea typeface="+mn-ea"/>
                          <a:cs typeface="+mn-cs"/>
                        </a:rPr>
                        <a:t>Case Mix Index</a:t>
                      </a:r>
                    </a:p>
                  </a:txBody>
                  <a:tcPr anchor="ctr"/>
                </a:tc>
                <a:tc>
                  <a:txBody>
                    <a:bodyPr/>
                    <a:lstStyle/>
                    <a:p>
                      <a:endParaRPr lang="en-US" sz="900" dirty="0">
                        <a:latin typeface="+mn-lt"/>
                      </a:endParaRPr>
                    </a:p>
                  </a:txBody>
                  <a:tcPr/>
                </a:tc>
                <a:tc>
                  <a:txBody>
                    <a:bodyPr/>
                    <a:lstStyle/>
                    <a:p>
                      <a:endParaRPr lang="en-US" sz="900" dirty="0">
                        <a:latin typeface="+mn-lt"/>
                      </a:endParaRPr>
                    </a:p>
                  </a:txBody>
                  <a:tcPr/>
                </a:tc>
                <a:extLst>
                  <a:ext uri="{0D108BD9-81ED-4DB2-BD59-A6C34878D82A}">
                    <a16:rowId xmlns:a16="http://schemas.microsoft.com/office/drawing/2014/main" val="10005"/>
                  </a:ext>
                </a:extLst>
              </a:tr>
              <a:tr h="270251">
                <a:tc>
                  <a:txBody>
                    <a:bodyPr/>
                    <a:lstStyle/>
                    <a:p>
                      <a:pPr algn="ctr"/>
                      <a:r>
                        <a:rPr lang="en-US" sz="900" b="1" kern="1200" dirty="0">
                          <a:solidFill>
                            <a:schemeClr val="tx1"/>
                          </a:solidFill>
                          <a:latin typeface="+mn-lt"/>
                          <a:ea typeface="+mn-ea"/>
                          <a:cs typeface="+mn-cs"/>
                        </a:rPr>
                        <a:t>Patient Satisfaction</a:t>
                      </a:r>
                    </a:p>
                  </a:txBody>
                  <a:tcPr anchor="ctr"/>
                </a:tc>
                <a:tc>
                  <a:txBody>
                    <a:bodyPr/>
                    <a:lstStyle/>
                    <a:p>
                      <a:endParaRPr lang="en-US" sz="900" dirty="0">
                        <a:latin typeface="+mn-lt"/>
                      </a:endParaRPr>
                    </a:p>
                  </a:txBody>
                  <a:tcPr/>
                </a:tc>
                <a:tc>
                  <a:txBody>
                    <a:bodyPr/>
                    <a:lstStyle/>
                    <a:p>
                      <a:endParaRPr lang="en-US" sz="900" dirty="0">
                        <a:latin typeface="+mn-lt"/>
                      </a:endParaRPr>
                    </a:p>
                  </a:txBody>
                  <a:tcPr/>
                </a:tc>
                <a:extLst>
                  <a:ext uri="{0D108BD9-81ED-4DB2-BD59-A6C34878D82A}">
                    <a16:rowId xmlns:a16="http://schemas.microsoft.com/office/drawing/2014/main" val="10006"/>
                  </a:ext>
                </a:extLst>
              </a:tr>
              <a:tr h="270251">
                <a:tc>
                  <a:txBody>
                    <a:bodyPr/>
                    <a:lstStyle/>
                    <a:p>
                      <a:pPr algn="ctr"/>
                      <a:r>
                        <a:rPr lang="en-US" sz="900" b="1" kern="1200" dirty="0">
                          <a:solidFill>
                            <a:schemeClr val="tx1"/>
                          </a:solidFill>
                          <a:latin typeface="+mn-lt"/>
                          <a:ea typeface="+mn-ea"/>
                          <a:cs typeface="+mn-cs"/>
                        </a:rPr>
                        <a:t>Staff</a:t>
                      </a:r>
                      <a:r>
                        <a:rPr lang="en-US" sz="900" b="1" kern="1200" baseline="0" dirty="0">
                          <a:solidFill>
                            <a:schemeClr val="tx1"/>
                          </a:solidFill>
                          <a:latin typeface="+mn-lt"/>
                          <a:ea typeface="+mn-ea"/>
                          <a:cs typeface="+mn-cs"/>
                        </a:rPr>
                        <a:t> and Patient Education</a:t>
                      </a:r>
                      <a:endParaRPr lang="en-US" sz="900" b="1" kern="1200" dirty="0">
                        <a:solidFill>
                          <a:schemeClr val="tx1"/>
                        </a:solidFill>
                        <a:latin typeface="+mn-lt"/>
                        <a:ea typeface="+mn-ea"/>
                        <a:cs typeface="+mn-cs"/>
                      </a:endParaRPr>
                    </a:p>
                  </a:txBody>
                  <a:tcPr anchor="ctr"/>
                </a:tc>
                <a:tc>
                  <a:txBody>
                    <a:bodyPr/>
                    <a:lstStyle/>
                    <a:p>
                      <a:endParaRPr lang="en-US" sz="900" dirty="0">
                        <a:latin typeface="+mn-lt"/>
                      </a:endParaRPr>
                    </a:p>
                  </a:txBody>
                  <a:tcPr/>
                </a:tc>
                <a:tc>
                  <a:txBody>
                    <a:bodyPr/>
                    <a:lstStyle/>
                    <a:p>
                      <a:endParaRPr lang="en-US" sz="900" dirty="0">
                        <a:latin typeface="+mn-lt"/>
                      </a:endParaRPr>
                    </a:p>
                  </a:txBody>
                  <a:tcPr/>
                </a:tc>
                <a:extLst>
                  <a:ext uri="{0D108BD9-81ED-4DB2-BD59-A6C34878D82A}">
                    <a16:rowId xmlns:a16="http://schemas.microsoft.com/office/drawing/2014/main" val="10007"/>
                  </a:ext>
                </a:extLst>
              </a:tr>
            </a:tbl>
          </a:graphicData>
        </a:graphic>
      </p:graphicFrame>
      <p:sp>
        <p:nvSpPr>
          <p:cNvPr id="8" name="TextBox 7"/>
          <p:cNvSpPr txBox="1"/>
          <p:nvPr/>
        </p:nvSpPr>
        <p:spPr>
          <a:xfrm>
            <a:off x="269301" y="1009857"/>
            <a:ext cx="3120146" cy="293250"/>
          </a:xfrm>
          <a:prstGeom prst="rect">
            <a:avLst/>
          </a:prstGeom>
          <a:noFill/>
        </p:spPr>
        <p:txBody>
          <a:bodyPr wrap="square" lIns="91437" tIns="45719" rIns="91437" bIns="45719" rtlCol="0">
            <a:noAutofit/>
          </a:bodyPr>
          <a:lstStyle/>
          <a:p>
            <a:r>
              <a:rPr lang="en-US" sz="1100" b="1" dirty="0">
                <a:solidFill>
                  <a:srgbClr val="38454E"/>
                </a:solidFill>
              </a:rPr>
              <a:t>Sample SNF</a:t>
            </a:r>
            <a:r>
              <a:rPr lang="en-US" sz="1100" b="1" baseline="30000" dirty="0">
                <a:solidFill>
                  <a:srgbClr val="38454E"/>
                </a:solidFill>
              </a:rPr>
              <a:t>1</a:t>
            </a:r>
            <a:r>
              <a:rPr lang="en-US" sz="1100" b="1" dirty="0">
                <a:solidFill>
                  <a:srgbClr val="38454E"/>
                </a:solidFill>
              </a:rPr>
              <a:t> Scorecard Criteria</a:t>
            </a:r>
          </a:p>
        </p:txBody>
      </p:sp>
      <p:sp>
        <p:nvSpPr>
          <p:cNvPr id="9" name="Freeform 8"/>
          <p:cNvSpPr/>
          <p:nvPr/>
        </p:nvSpPr>
        <p:spPr bwMode="gray">
          <a:xfrm>
            <a:off x="342623" y="4317210"/>
            <a:ext cx="3120147" cy="71018"/>
          </a:xfrm>
          <a:custGeom>
            <a:avLst/>
            <a:gdLst>
              <a:gd name="connsiteX0" fmla="*/ 0 w 1715445"/>
              <a:gd name="connsiteY0" fmla="*/ 0 h 2108410"/>
              <a:gd name="connsiteX1" fmla="*/ 1715445 w 1715445"/>
              <a:gd name="connsiteY1" fmla="*/ 0 h 2108410"/>
              <a:gd name="connsiteX2" fmla="*/ 1715445 w 1715445"/>
              <a:gd name="connsiteY2" fmla="*/ 2108410 h 2108410"/>
              <a:gd name="connsiteX3" fmla="*/ 0 w 1715445"/>
              <a:gd name="connsiteY3" fmla="*/ 2108410 h 2108410"/>
              <a:gd name="connsiteX4" fmla="*/ 0 w 1715445"/>
              <a:gd name="connsiteY4" fmla="*/ 0 h 2108410"/>
              <a:gd name="connsiteX0" fmla="*/ 0 w 1715445"/>
              <a:gd name="connsiteY0" fmla="*/ 0 h 2108410"/>
              <a:gd name="connsiteX1" fmla="*/ 1715445 w 1715445"/>
              <a:gd name="connsiteY1" fmla="*/ 0 h 2108410"/>
              <a:gd name="connsiteX2" fmla="*/ 1715445 w 1715445"/>
              <a:gd name="connsiteY2" fmla="*/ 2108410 h 2108410"/>
              <a:gd name="connsiteX3" fmla="*/ 75571 w 1715445"/>
              <a:gd name="connsiteY3" fmla="*/ 2108410 h 2108410"/>
              <a:gd name="connsiteX4" fmla="*/ 0 w 1715445"/>
              <a:gd name="connsiteY4" fmla="*/ 2108410 h 2108410"/>
              <a:gd name="connsiteX5" fmla="*/ 0 w 1715445"/>
              <a:gd name="connsiteY5"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75571 w 1715445"/>
              <a:gd name="connsiteY4" fmla="*/ 2108410 h 2108410"/>
              <a:gd name="connsiteX5" fmla="*/ 0 w 1715445"/>
              <a:gd name="connsiteY5" fmla="*/ 2108410 h 2108410"/>
              <a:gd name="connsiteX6" fmla="*/ 0 w 1715445"/>
              <a:gd name="connsiteY6"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226711 w 1715445"/>
              <a:gd name="connsiteY4" fmla="*/ 2108410 h 2108410"/>
              <a:gd name="connsiteX5" fmla="*/ 75571 w 1715445"/>
              <a:gd name="connsiteY5" fmla="*/ 2108410 h 2108410"/>
              <a:gd name="connsiteX6" fmla="*/ 0 w 1715445"/>
              <a:gd name="connsiteY6" fmla="*/ 2108410 h 2108410"/>
              <a:gd name="connsiteX7" fmla="*/ 0 w 1715445"/>
              <a:gd name="connsiteY7"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226711 w 1715445"/>
              <a:gd name="connsiteY5" fmla="*/ 2108410 h 2108410"/>
              <a:gd name="connsiteX6" fmla="*/ 75571 w 1715445"/>
              <a:gd name="connsiteY6" fmla="*/ 2108410 h 2108410"/>
              <a:gd name="connsiteX7" fmla="*/ 0 w 1715445"/>
              <a:gd name="connsiteY7" fmla="*/ 2108410 h 2108410"/>
              <a:gd name="connsiteX8" fmla="*/ 0 w 1715445"/>
              <a:gd name="connsiteY8"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370294 w 1715445"/>
              <a:gd name="connsiteY5" fmla="*/ 2108410 h 2108410"/>
              <a:gd name="connsiteX6" fmla="*/ 226711 w 1715445"/>
              <a:gd name="connsiteY6" fmla="*/ 2108410 h 2108410"/>
              <a:gd name="connsiteX7" fmla="*/ 75571 w 1715445"/>
              <a:gd name="connsiteY7" fmla="*/ 2108410 h 2108410"/>
              <a:gd name="connsiteX8" fmla="*/ 0 w 1715445"/>
              <a:gd name="connsiteY8" fmla="*/ 2108410 h 2108410"/>
              <a:gd name="connsiteX9" fmla="*/ 0 w 1715445"/>
              <a:gd name="connsiteY9"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1035313 w 1715445"/>
              <a:gd name="connsiteY5" fmla="*/ 2108410 h 2108410"/>
              <a:gd name="connsiteX6" fmla="*/ 370294 w 1715445"/>
              <a:gd name="connsiteY6" fmla="*/ 2108410 h 2108410"/>
              <a:gd name="connsiteX7" fmla="*/ 226711 w 1715445"/>
              <a:gd name="connsiteY7" fmla="*/ 2108410 h 2108410"/>
              <a:gd name="connsiteX8" fmla="*/ 75571 w 1715445"/>
              <a:gd name="connsiteY8" fmla="*/ 2108410 h 2108410"/>
              <a:gd name="connsiteX9" fmla="*/ 0 w 1715445"/>
              <a:gd name="connsiteY9" fmla="*/ 2108410 h 2108410"/>
              <a:gd name="connsiteX10" fmla="*/ 0 w 1715445"/>
              <a:gd name="connsiteY10"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1035313 w 1715445"/>
              <a:gd name="connsiteY5" fmla="*/ 2108410 h 2108410"/>
              <a:gd name="connsiteX6" fmla="*/ 521435 w 1715445"/>
              <a:gd name="connsiteY6" fmla="*/ 2108410 h 2108410"/>
              <a:gd name="connsiteX7" fmla="*/ 370294 w 1715445"/>
              <a:gd name="connsiteY7" fmla="*/ 2108410 h 2108410"/>
              <a:gd name="connsiteX8" fmla="*/ 226711 w 1715445"/>
              <a:gd name="connsiteY8" fmla="*/ 2108410 h 2108410"/>
              <a:gd name="connsiteX9" fmla="*/ 75571 w 1715445"/>
              <a:gd name="connsiteY9" fmla="*/ 2108410 h 2108410"/>
              <a:gd name="connsiteX10" fmla="*/ 0 w 1715445"/>
              <a:gd name="connsiteY10" fmla="*/ 2108410 h 2108410"/>
              <a:gd name="connsiteX11" fmla="*/ 0 w 1715445"/>
              <a:gd name="connsiteY11"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1035313 w 1715445"/>
              <a:gd name="connsiteY5" fmla="*/ 2108410 h 2108410"/>
              <a:gd name="connsiteX6" fmla="*/ 808602 w 1715445"/>
              <a:gd name="connsiteY6" fmla="*/ 2108410 h 2108410"/>
              <a:gd name="connsiteX7" fmla="*/ 521435 w 1715445"/>
              <a:gd name="connsiteY7" fmla="*/ 2108410 h 2108410"/>
              <a:gd name="connsiteX8" fmla="*/ 370294 w 1715445"/>
              <a:gd name="connsiteY8" fmla="*/ 2108410 h 2108410"/>
              <a:gd name="connsiteX9" fmla="*/ 226711 w 1715445"/>
              <a:gd name="connsiteY9" fmla="*/ 2108410 h 2108410"/>
              <a:gd name="connsiteX10" fmla="*/ 75571 w 1715445"/>
              <a:gd name="connsiteY10" fmla="*/ 2108410 h 2108410"/>
              <a:gd name="connsiteX11" fmla="*/ 0 w 1715445"/>
              <a:gd name="connsiteY11" fmla="*/ 2108410 h 2108410"/>
              <a:gd name="connsiteX12" fmla="*/ 0 w 1715445"/>
              <a:gd name="connsiteY12" fmla="*/ 0 h 2108410"/>
              <a:gd name="connsiteX0" fmla="*/ 0 w 1715445"/>
              <a:gd name="connsiteY0" fmla="*/ 0 h 2108410"/>
              <a:gd name="connsiteX1" fmla="*/ 1715445 w 1715445"/>
              <a:gd name="connsiteY1" fmla="*/ 0 h 2108410"/>
              <a:gd name="connsiteX2" fmla="*/ 1715445 w 1715445"/>
              <a:gd name="connsiteY2" fmla="*/ 2108410 h 2108410"/>
              <a:gd name="connsiteX3" fmla="*/ 1541633 w 1715445"/>
              <a:gd name="connsiteY3" fmla="*/ 2100853 h 2108410"/>
              <a:gd name="connsiteX4" fmla="*/ 1254466 w 1715445"/>
              <a:gd name="connsiteY4" fmla="*/ 2100853 h 2108410"/>
              <a:gd name="connsiteX5" fmla="*/ 1035313 w 1715445"/>
              <a:gd name="connsiteY5" fmla="*/ 2108410 h 2108410"/>
              <a:gd name="connsiteX6" fmla="*/ 808602 w 1715445"/>
              <a:gd name="connsiteY6" fmla="*/ 2108410 h 2108410"/>
              <a:gd name="connsiteX7" fmla="*/ 521435 w 1715445"/>
              <a:gd name="connsiteY7" fmla="*/ 2108410 h 2108410"/>
              <a:gd name="connsiteX8" fmla="*/ 370294 w 1715445"/>
              <a:gd name="connsiteY8" fmla="*/ 2108410 h 2108410"/>
              <a:gd name="connsiteX9" fmla="*/ 226711 w 1715445"/>
              <a:gd name="connsiteY9" fmla="*/ 2108410 h 2108410"/>
              <a:gd name="connsiteX10" fmla="*/ 75571 w 1715445"/>
              <a:gd name="connsiteY10" fmla="*/ 2108410 h 2108410"/>
              <a:gd name="connsiteX11" fmla="*/ 0 w 1715445"/>
              <a:gd name="connsiteY11" fmla="*/ 2108410 h 2108410"/>
              <a:gd name="connsiteX12" fmla="*/ 0 w 1715445"/>
              <a:gd name="connsiteY12" fmla="*/ 0 h 2108410"/>
              <a:gd name="connsiteX0" fmla="*/ 0 w 1715445"/>
              <a:gd name="connsiteY0" fmla="*/ 0 h 2172805"/>
              <a:gd name="connsiteX1" fmla="*/ 1715445 w 1715445"/>
              <a:gd name="connsiteY1" fmla="*/ 0 h 2172805"/>
              <a:gd name="connsiteX2" fmla="*/ 1715445 w 1715445"/>
              <a:gd name="connsiteY2" fmla="*/ 2108410 h 2172805"/>
              <a:gd name="connsiteX3" fmla="*/ 1541633 w 1715445"/>
              <a:gd name="connsiteY3" fmla="*/ 2100853 h 2172805"/>
              <a:gd name="connsiteX4" fmla="*/ 1254466 w 1715445"/>
              <a:gd name="connsiteY4" fmla="*/ 2100853 h 2172805"/>
              <a:gd name="connsiteX5" fmla="*/ 1035313 w 1715445"/>
              <a:gd name="connsiteY5" fmla="*/ 2108410 h 2172805"/>
              <a:gd name="connsiteX6" fmla="*/ 808602 w 1715445"/>
              <a:gd name="connsiteY6" fmla="*/ 2108410 h 2172805"/>
              <a:gd name="connsiteX7" fmla="*/ 521435 w 1715445"/>
              <a:gd name="connsiteY7" fmla="*/ 2108410 h 2172805"/>
              <a:gd name="connsiteX8" fmla="*/ 370294 w 1715445"/>
              <a:gd name="connsiteY8" fmla="*/ 2108410 h 2172805"/>
              <a:gd name="connsiteX9" fmla="*/ 226711 w 1715445"/>
              <a:gd name="connsiteY9" fmla="*/ 2108410 h 2172805"/>
              <a:gd name="connsiteX10" fmla="*/ 75571 w 1715445"/>
              <a:gd name="connsiteY10" fmla="*/ 2172805 h 2172805"/>
              <a:gd name="connsiteX11" fmla="*/ 0 w 1715445"/>
              <a:gd name="connsiteY11" fmla="*/ 2108410 h 2172805"/>
              <a:gd name="connsiteX12" fmla="*/ 0 w 1715445"/>
              <a:gd name="connsiteY12" fmla="*/ 0 h 2172805"/>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1035313 w 1715445"/>
              <a:gd name="connsiteY5" fmla="*/ 2108410 h 2189976"/>
              <a:gd name="connsiteX6" fmla="*/ 808602 w 1715445"/>
              <a:gd name="connsiteY6" fmla="*/ 2108410 h 2189976"/>
              <a:gd name="connsiteX7" fmla="*/ 521435 w 1715445"/>
              <a:gd name="connsiteY7" fmla="*/ 2108410 h 2189976"/>
              <a:gd name="connsiteX8" fmla="*/ 370294 w 1715445"/>
              <a:gd name="connsiteY8" fmla="*/ 2189976 h 2189976"/>
              <a:gd name="connsiteX9" fmla="*/ 226711 w 1715445"/>
              <a:gd name="connsiteY9" fmla="*/ 2108410 h 2189976"/>
              <a:gd name="connsiteX10" fmla="*/ 75571 w 1715445"/>
              <a:gd name="connsiteY10" fmla="*/ 2172805 h 2189976"/>
              <a:gd name="connsiteX11" fmla="*/ 0 w 1715445"/>
              <a:gd name="connsiteY11" fmla="*/ 2108410 h 2189976"/>
              <a:gd name="connsiteX12" fmla="*/ 0 w 1715445"/>
              <a:gd name="connsiteY12"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1035313 w 1715445"/>
              <a:gd name="connsiteY5" fmla="*/ 2108410 h 2189976"/>
              <a:gd name="connsiteX6" fmla="*/ 808602 w 1715445"/>
              <a:gd name="connsiteY6" fmla="*/ 2108410 h 2189976"/>
              <a:gd name="connsiteX7" fmla="*/ 521435 w 1715445"/>
              <a:gd name="connsiteY7" fmla="*/ 2108410 h 2189976"/>
              <a:gd name="connsiteX8" fmla="*/ 370294 w 1715445"/>
              <a:gd name="connsiteY8" fmla="*/ 2189976 h 2189976"/>
              <a:gd name="connsiteX9" fmla="*/ 158024 w 1715445"/>
              <a:gd name="connsiteY9" fmla="*/ 2108410 h 2189976"/>
              <a:gd name="connsiteX10" fmla="*/ 75571 w 1715445"/>
              <a:gd name="connsiteY10" fmla="*/ 2172805 h 2189976"/>
              <a:gd name="connsiteX11" fmla="*/ 0 w 1715445"/>
              <a:gd name="connsiteY11" fmla="*/ 2108410 h 2189976"/>
              <a:gd name="connsiteX12" fmla="*/ 0 w 1715445"/>
              <a:gd name="connsiteY12"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1035313 w 1715445"/>
              <a:gd name="connsiteY5" fmla="*/ 2108410 h 2189976"/>
              <a:gd name="connsiteX6" fmla="*/ 606833 w 1715445"/>
              <a:gd name="connsiteY6" fmla="*/ 2164219 h 2189976"/>
              <a:gd name="connsiteX7" fmla="*/ 521435 w 1715445"/>
              <a:gd name="connsiteY7" fmla="*/ 2108410 h 2189976"/>
              <a:gd name="connsiteX8" fmla="*/ 370294 w 1715445"/>
              <a:gd name="connsiteY8" fmla="*/ 2189976 h 2189976"/>
              <a:gd name="connsiteX9" fmla="*/ 158024 w 1715445"/>
              <a:gd name="connsiteY9" fmla="*/ 2108410 h 2189976"/>
              <a:gd name="connsiteX10" fmla="*/ 75571 w 1715445"/>
              <a:gd name="connsiteY10" fmla="*/ 2172805 h 2189976"/>
              <a:gd name="connsiteX11" fmla="*/ 0 w 1715445"/>
              <a:gd name="connsiteY11" fmla="*/ 2108410 h 2189976"/>
              <a:gd name="connsiteX12" fmla="*/ 0 w 1715445"/>
              <a:gd name="connsiteY12"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803493 w 1715445"/>
              <a:gd name="connsiteY5" fmla="*/ 2108410 h 2189976"/>
              <a:gd name="connsiteX6" fmla="*/ 606833 w 1715445"/>
              <a:gd name="connsiteY6" fmla="*/ 2164219 h 2189976"/>
              <a:gd name="connsiteX7" fmla="*/ 521435 w 1715445"/>
              <a:gd name="connsiteY7" fmla="*/ 2108410 h 2189976"/>
              <a:gd name="connsiteX8" fmla="*/ 370294 w 1715445"/>
              <a:gd name="connsiteY8" fmla="*/ 2189976 h 2189976"/>
              <a:gd name="connsiteX9" fmla="*/ 158024 w 1715445"/>
              <a:gd name="connsiteY9" fmla="*/ 2108410 h 2189976"/>
              <a:gd name="connsiteX10" fmla="*/ 75571 w 1715445"/>
              <a:gd name="connsiteY10" fmla="*/ 2172805 h 2189976"/>
              <a:gd name="connsiteX11" fmla="*/ 0 w 1715445"/>
              <a:gd name="connsiteY11" fmla="*/ 2108410 h 2189976"/>
              <a:gd name="connsiteX12" fmla="*/ 0 w 1715445"/>
              <a:gd name="connsiteY12"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254466 w 1715445"/>
              <a:gd name="connsiteY4" fmla="*/ 2100853 h 2189976"/>
              <a:gd name="connsiteX5" fmla="*/ 992631 w 1715445"/>
              <a:gd name="connsiteY5" fmla="*/ 2103300 h 2189976"/>
              <a:gd name="connsiteX6" fmla="*/ 803493 w 1715445"/>
              <a:gd name="connsiteY6" fmla="*/ 2108410 h 2189976"/>
              <a:gd name="connsiteX7" fmla="*/ 606833 w 1715445"/>
              <a:gd name="connsiteY7" fmla="*/ 2164219 h 2189976"/>
              <a:gd name="connsiteX8" fmla="*/ 521435 w 1715445"/>
              <a:gd name="connsiteY8" fmla="*/ 2108410 h 2189976"/>
              <a:gd name="connsiteX9" fmla="*/ 370294 w 1715445"/>
              <a:gd name="connsiteY9" fmla="*/ 2189976 h 2189976"/>
              <a:gd name="connsiteX10" fmla="*/ 158024 w 1715445"/>
              <a:gd name="connsiteY10" fmla="*/ 2108410 h 2189976"/>
              <a:gd name="connsiteX11" fmla="*/ 75571 w 1715445"/>
              <a:gd name="connsiteY11" fmla="*/ 2172805 h 2189976"/>
              <a:gd name="connsiteX12" fmla="*/ 0 w 1715445"/>
              <a:gd name="connsiteY12" fmla="*/ 2108410 h 2189976"/>
              <a:gd name="connsiteX13" fmla="*/ 0 w 1715445"/>
              <a:gd name="connsiteY13"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00853 h 2189976"/>
              <a:gd name="connsiteX4" fmla="*/ 1434806 w 1715445"/>
              <a:gd name="connsiteY4" fmla="*/ 2099007 h 2189976"/>
              <a:gd name="connsiteX5" fmla="*/ 1254466 w 1715445"/>
              <a:gd name="connsiteY5" fmla="*/ 2100853 h 2189976"/>
              <a:gd name="connsiteX6" fmla="*/ 992631 w 1715445"/>
              <a:gd name="connsiteY6" fmla="*/ 2103300 h 2189976"/>
              <a:gd name="connsiteX7" fmla="*/ 803493 w 1715445"/>
              <a:gd name="connsiteY7" fmla="*/ 2108410 h 2189976"/>
              <a:gd name="connsiteX8" fmla="*/ 606833 w 1715445"/>
              <a:gd name="connsiteY8" fmla="*/ 2164219 h 2189976"/>
              <a:gd name="connsiteX9" fmla="*/ 521435 w 1715445"/>
              <a:gd name="connsiteY9" fmla="*/ 2108410 h 2189976"/>
              <a:gd name="connsiteX10" fmla="*/ 370294 w 1715445"/>
              <a:gd name="connsiteY10" fmla="*/ 2189976 h 2189976"/>
              <a:gd name="connsiteX11" fmla="*/ 158024 w 1715445"/>
              <a:gd name="connsiteY11" fmla="*/ 2108410 h 2189976"/>
              <a:gd name="connsiteX12" fmla="*/ 75571 w 1715445"/>
              <a:gd name="connsiteY12" fmla="*/ 2172805 h 2189976"/>
              <a:gd name="connsiteX13" fmla="*/ 0 w 1715445"/>
              <a:gd name="connsiteY13" fmla="*/ 2108410 h 2189976"/>
              <a:gd name="connsiteX14" fmla="*/ 0 w 1715445"/>
              <a:gd name="connsiteY14"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60955 h 2189976"/>
              <a:gd name="connsiteX4" fmla="*/ 1434806 w 1715445"/>
              <a:gd name="connsiteY4" fmla="*/ 2099007 h 2189976"/>
              <a:gd name="connsiteX5" fmla="*/ 1254466 w 1715445"/>
              <a:gd name="connsiteY5" fmla="*/ 2100853 h 2189976"/>
              <a:gd name="connsiteX6" fmla="*/ 992631 w 1715445"/>
              <a:gd name="connsiteY6" fmla="*/ 2103300 h 2189976"/>
              <a:gd name="connsiteX7" fmla="*/ 803493 w 1715445"/>
              <a:gd name="connsiteY7" fmla="*/ 2108410 h 2189976"/>
              <a:gd name="connsiteX8" fmla="*/ 606833 w 1715445"/>
              <a:gd name="connsiteY8" fmla="*/ 2164219 h 2189976"/>
              <a:gd name="connsiteX9" fmla="*/ 521435 w 1715445"/>
              <a:gd name="connsiteY9" fmla="*/ 2108410 h 2189976"/>
              <a:gd name="connsiteX10" fmla="*/ 370294 w 1715445"/>
              <a:gd name="connsiteY10" fmla="*/ 2189976 h 2189976"/>
              <a:gd name="connsiteX11" fmla="*/ 158024 w 1715445"/>
              <a:gd name="connsiteY11" fmla="*/ 2108410 h 2189976"/>
              <a:gd name="connsiteX12" fmla="*/ 75571 w 1715445"/>
              <a:gd name="connsiteY12" fmla="*/ 2172805 h 2189976"/>
              <a:gd name="connsiteX13" fmla="*/ 0 w 1715445"/>
              <a:gd name="connsiteY13" fmla="*/ 2108410 h 2189976"/>
              <a:gd name="connsiteX14" fmla="*/ 0 w 1715445"/>
              <a:gd name="connsiteY14"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60955 h 2189976"/>
              <a:gd name="connsiteX4" fmla="*/ 1434806 w 1715445"/>
              <a:gd name="connsiteY4" fmla="*/ 2099007 h 2189976"/>
              <a:gd name="connsiteX5" fmla="*/ 1168607 w 1715445"/>
              <a:gd name="connsiteY5" fmla="*/ 2165248 h 2189976"/>
              <a:gd name="connsiteX6" fmla="*/ 992631 w 1715445"/>
              <a:gd name="connsiteY6" fmla="*/ 2103300 h 2189976"/>
              <a:gd name="connsiteX7" fmla="*/ 803493 w 1715445"/>
              <a:gd name="connsiteY7" fmla="*/ 2108410 h 2189976"/>
              <a:gd name="connsiteX8" fmla="*/ 606833 w 1715445"/>
              <a:gd name="connsiteY8" fmla="*/ 2164219 h 2189976"/>
              <a:gd name="connsiteX9" fmla="*/ 521435 w 1715445"/>
              <a:gd name="connsiteY9" fmla="*/ 2108410 h 2189976"/>
              <a:gd name="connsiteX10" fmla="*/ 370294 w 1715445"/>
              <a:gd name="connsiteY10" fmla="*/ 2189976 h 2189976"/>
              <a:gd name="connsiteX11" fmla="*/ 158024 w 1715445"/>
              <a:gd name="connsiteY11" fmla="*/ 2108410 h 2189976"/>
              <a:gd name="connsiteX12" fmla="*/ 75571 w 1715445"/>
              <a:gd name="connsiteY12" fmla="*/ 2172805 h 2189976"/>
              <a:gd name="connsiteX13" fmla="*/ 0 w 1715445"/>
              <a:gd name="connsiteY13" fmla="*/ 2108410 h 2189976"/>
              <a:gd name="connsiteX14" fmla="*/ 0 w 1715445"/>
              <a:gd name="connsiteY14"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60955 h 2189976"/>
              <a:gd name="connsiteX4" fmla="*/ 1434806 w 1715445"/>
              <a:gd name="connsiteY4" fmla="*/ 2099007 h 2189976"/>
              <a:gd name="connsiteX5" fmla="*/ 1168607 w 1715445"/>
              <a:gd name="connsiteY5" fmla="*/ 2165248 h 2189976"/>
              <a:gd name="connsiteX6" fmla="*/ 992631 w 1715445"/>
              <a:gd name="connsiteY6" fmla="*/ 2103300 h 2189976"/>
              <a:gd name="connsiteX7" fmla="*/ 872429 w 1715445"/>
              <a:gd name="connsiteY7" fmla="*/ 2103300 h 2189976"/>
              <a:gd name="connsiteX8" fmla="*/ 803493 w 1715445"/>
              <a:gd name="connsiteY8" fmla="*/ 2108410 h 2189976"/>
              <a:gd name="connsiteX9" fmla="*/ 606833 w 1715445"/>
              <a:gd name="connsiteY9" fmla="*/ 2164219 h 2189976"/>
              <a:gd name="connsiteX10" fmla="*/ 521435 w 1715445"/>
              <a:gd name="connsiteY10" fmla="*/ 2108410 h 2189976"/>
              <a:gd name="connsiteX11" fmla="*/ 370294 w 1715445"/>
              <a:gd name="connsiteY11" fmla="*/ 2189976 h 2189976"/>
              <a:gd name="connsiteX12" fmla="*/ 158024 w 1715445"/>
              <a:gd name="connsiteY12" fmla="*/ 2108410 h 2189976"/>
              <a:gd name="connsiteX13" fmla="*/ 75571 w 1715445"/>
              <a:gd name="connsiteY13" fmla="*/ 2172805 h 2189976"/>
              <a:gd name="connsiteX14" fmla="*/ 0 w 1715445"/>
              <a:gd name="connsiteY14" fmla="*/ 2108410 h 2189976"/>
              <a:gd name="connsiteX15" fmla="*/ 0 w 1715445"/>
              <a:gd name="connsiteY15" fmla="*/ 0 h 2189976"/>
              <a:gd name="connsiteX0" fmla="*/ 0 w 1715445"/>
              <a:gd name="connsiteY0" fmla="*/ 0 h 2189976"/>
              <a:gd name="connsiteX1" fmla="*/ 1715445 w 1715445"/>
              <a:gd name="connsiteY1" fmla="*/ 0 h 2189976"/>
              <a:gd name="connsiteX2" fmla="*/ 1715445 w 1715445"/>
              <a:gd name="connsiteY2" fmla="*/ 2108410 h 2189976"/>
              <a:gd name="connsiteX3" fmla="*/ 1541633 w 1715445"/>
              <a:gd name="connsiteY3" fmla="*/ 2160955 h 2189976"/>
              <a:gd name="connsiteX4" fmla="*/ 1434806 w 1715445"/>
              <a:gd name="connsiteY4" fmla="*/ 2099007 h 2189976"/>
              <a:gd name="connsiteX5" fmla="*/ 1168607 w 1715445"/>
              <a:gd name="connsiteY5" fmla="*/ 2165248 h 2189976"/>
              <a:gd name="connsiteX6" fmla="*/ 992631 w 1715445"/>
              <a:gd name="connsiteY6" fmla="*/ 2103300 h 2189976"/>
              <a:gd name="connsiteX7" fmla="*/ 932530 w 1715445"/>
              <a:gd name="connsiteY7" fmla="*/ 2180574 h 2189976"/>
              <a:gd name="connsiteX8" fmla="*/ 803493 w 1715445"/>
              <a:gd name="connsiteY8" fmla="*/ 2108410 h 2189976"/>
              <a:gd name="connsiteX9" fmla="*/ 606833 w 1715445"/>
              <a:gd name="connsiteY9" fmla="*/ 2164219 h 2189976"/>
              <a:gd name="connsiteX10" fmla="*/ 521435 w 1715445"/>
              <a:gd name="connsiteY10" fmla="*/ 2108410 h 2189976"/>
              <a:gd name="connsiteX11" fmla="*/ 370294 w 1715445"/>
              <a:gd name="connsiteY11" fmla="*/ 2189976 h 2189976"/>
              <a:gd name="connsiteX12" fmla="*/ 158024 w 1715445"/>
              <a:gd name="connsiteY12" fmla="*/ 2108410 h 2189976"/>
              <a:gd name="connsiteX13" fmla="*/ 75571 w 1715445"/>
              <a:gd name="connsiteY13" fmla="*/ 2172805 h 2189976"/>
              <a:gd name="connsiteX14" fmla="*/ 0 w 1715445"/>
              <a:gd name="connsiteY14" fmla="*/ 2108410 h 2189976"/>
              <a:gd name="connsiteX15" fmla="*/ 0 w 1715445"/>
              <a:gd name="connsiteY15" fmla="*/ 0 h 2189976"/>
              <a:gd name="connsiteX0" fmla="*/ 0 w 1715445"/>
              <a:gd name="connsiteY0" fmla="*/ 0 h 3351118"/>
              <a:gd name="connsiteX1" fmla="*/ 1715445 w 1715445"/>
              <a:gd name="connsiteY1" fmla="*/ 0 h 3351118"/>
              <a:gd name="connsiteX2" fmla="*/ 1715445 w 1715445"/>
              <a:gd name="connsiteY2" fmla="*/ 2108410 h 3351118"/>
              <a:gd name="connsiteX3" fmla="*/ 1541633 w 1715445"/>
              <a:gd name="connsiteY3" fmla="*/ 2160955 h 3351118"/>
              <a:gd name="connsiteX4" fmla="*/ 1434806 w 1715445"/>
              <a:gd name="connsiteY4" fmla="*/ 2099007 h 3351118"/>
              <a:gd name="connsiteX5" fmla="*/ 1168607 w 1715445"/>
              <a:gd name="connsiteY5" fmla="*/ 2165248 h 3351118"/>
              <a:gd name="connsiteX6" fmla="*/ 992631 w 1715445"/>
              <a:gd name="connsiteY6" fmla="*/ 2103300 h 3351118"/>
              <a:gd name="connsiteX7" fmla="*/ 932530 w 1715445"/>
              <a:gd name="connsiteY7" fmla="*/ 3351118 h 3351118"/>
              <a:gd name="connsiteX8" fmla="*/ 803493 w 1715445"/>
              <a:gd name="connsiteY8" fmla="*/ 2108410 h 3351118"/>
              <a:gd name="connsiteX9" fmla="*/ 606833 w 1715445"/>
              <a:gd name="connsiteY9" fmla="*/ 2164219 h 3351118"/>
              <a:gd name="connsiteX10" fmla="*/ 521435 w 1715445"/>
              <a:gd name="connsiteY10" fmla="*/ 2108410 h 3351118"/>
              <a:gd name="connsiteX11" fmla="*/ 370294 w 1715445"/>
              <a:gd name="connsiteY11" fmla="*/ 2189976 h 3351118"/>
              <a:gd name="connsiteX12" fmla="*/ 158024 w 1715445"/>
              <a:gd name="connsiteY12" fmla="*/ 2108410 h 3351118"/>
              <a:gd name="connsiteX13" fmla="*/ 75571 w 1715445"/>
              <a:gd name="connsiteY13" fmla="*/ 2172805 h 3351118"/>
              <a:gd name="connsiteX14" fmla="*/ 0 w 1715445"/>
              <a:gd name="connsiteY14" fmla="*/ 2108410 h 3351118"/>
              <a:gd name="connsiteX15" fmla="*/ 0 w 1715445"/>
              <a:gd name="connsiteY15" fmla="*/ 0 h 3351118"/>
              <a:gd name="connsiteX0" fmla="*/ 0 w 1715445"/>
              <a:gd name="connsiteY0" fmla="*/ 0 h 3425836"/>
              <a:gd name="connsiteX1" fmla="*/ 1715445 w 1715445"/>
              <a:gd name="connsiteY1" fmla="*/ 0 h 3425836"/>
              <a:gd name="connsiteX2" fmla="*/ 1715445 w 1715445"/>
              <a:gd name="connsiteY2" fmla="*/ 2108410 h 3425836"/>
              <a:gd name="connsiteX3" fmla="*/ 1541633 w 1715445"/>
              <a:gd name="connsiteY3" fmla="*/ 2160955 h 3425836"/>
              <a:gd name="connsiteX4" fmla="*/ 1434806 w 1715445"/>
              <a:gd name="connsiteY4" fmla="*/ 2099007 h 3425836"/>
              <a:gd name="connsiteX5" fmla="*/ 1168607 w 1715445"/>
              <a:gd name="connsiteY5" fmla="*/ 3425836 h 3425836"/>
              <a:gd name="connsiteX6" fmla="*/ 992631 w 1715445"/>
              <a:gd name="connsiteY6" fmla="*/ 2103300 h 3425836"/>
              <a:gd name="connsiteX7" fmla="*/ 932530 w 1715445"/>
              <a:gd name="connsiteY7" fmla="*/ 3351118 h 3425836"/>
              <a:gd name="connsiteX8" fmla="*/ 803493 w 1715445"/>
              <a:gd name="connsiteY8" fmla="*/ 2108410 h 3425836"/>
              <a:gd name="connsiteX9" fmla="*/ 606833 w 1715445"/>
              <a:gd name="connsiteY9" fmla="*/ 2164219 h 3425836"/>
              <a:gd name="connsiteX10" fmla="*/ 521435 w 1715445"/>
              <a:gd name="connsiteY10" fmla="*/ 2108410 h 3425836"/>
              <a:gd name="connsiteX11" fmla="*/ 370294 w 1715445"/>
              <a:gd name="connsiteY11" fmla="*/ 2189976 h 3425836"/>
              <a:gd name="connsiteX12" fmla="*/ 158024 w 1715445"/>
              <a:gd name="connsiteY12" fmla="*/ 2108410 h 3425836"/>
              <a:gd name="connsiteX13" fmla="*/ 75571 w 1715445"/>
              <a:gd name="connsiteY13" fmla="*/ 2172805 h 3425836"/>
              <a:gd name="connsiteX14" fmla="*/ 0 w 1715445"/>
              <a:gd name="connsiteY14" fmla="*/ 2108410 h 3425836"/>
              <a:gd name="connsiteX15" fmla="*/ 0 w 1715445"/>
              <a:gd name="connsiteY15" fmla="*/ 0 h 3425836"/>
              <a:gd name="connsiteX0" fmla="*/ 0 w 1715445"/>
              <a:gd name="connsiteY0" fmla="*/ 0 h 3425836"/>
              <a:gd name="connsiteX1" fmla="*/ 1715445 w 1715445"/>
              <a:gd name="connsiteY1" fmla="*/ 0 h 3425836"/>
              <a:gd name="connsiteX2" fmla="*/ 1715445 w 1715445"/>
              <a:gd name="connsiteY2" fmla="*/ 2108410 h 3425836"/>
              <a:gd name="connsiteX3" fmla="*/ 1541633 w 1715445"/>
              <a:gd name="connsiteY3" fmla="*/ 2160955 h 3425836"/>
              <a:gd name="connsiteX4" fmla="*/ 1434806 w 1715445"/>
              <a:gd name="connsiteY4" fmla="*/ 2099007 h 3425836"/>
              <a:gd name="connsiteX5" fmla="*/ 1168607 w 1715445"/>
              <a:gd name="connsiteY5" fmla="*/ 3425836 h 3425836"/>
              <a:gd name="connsiteX6" fmla="*/ 992631 w 1715445"/>
              <a:gd name="connsiteY6" fmla="*/ 2103300 h 3425836"/>
              <a:gd name="connsiteX7" fmla="*/ 932530 w 1715445"/>
              <a:gd name="connsiteY7" fmla="*/ 3351118 h 3425836"/>
              <a:gd name="connsiteX8" fmla="*/ 803493 w 1715445"/>
              <a:gd name="connsiteY8" fmla="*/ 2108410 h 3425836"/>
              <a:gd name="connsiteX9" fmla="*/ 606833 w 1715445"/>
              <a:gd name="connsiteY9" fmla="*/ 2839546 h 3425836"/>
              <a:gd name="connsiteX10" fmla="*/ 521435 w 1715445"/>
              <a:gd name="connsiteY10" fmla="*/ 2108410 h 3425836"/>
              <a:gd name="connsiteX11" fmla="*/ 370294 w 1715445"/>
              <a:gd name="connsiteY11" fmla="*/ 2189976 h 3425836"/>
              <a:gd name="connsiteX12" fmla="*/ 158024 w 1715445"/>
              <a:gd name="connsiteY12" fmla="*/ 2108410 h 3425836"/>
              <a:gd name="connsiteX13" fmla="*/ 75571 w 1715445"/>
              <a:gd name="connsiteY13" fmla="*/ 2172805 h 3425836"/>
              <a:gd name="connsiteX14" fmla="*/ 0 w 1715445"/>
              <a:gd name="connsiteY14" fmla="*/ 2108410 h 3425836"/>
              <a:gd name="connsiteX15" fmla="*/ 0 w 1715445"/>
              <a:gd name="connsiteY15" fmla="*/ 0 h 3425836"/>
              <a:gd name="connsiteX0" fmla="*/ 0 w 1715445"/>
              <a:gd name="connsiteY0" fmla="*/ 0 h 3855751"/>
              <a:gd name="connsiteX1" fmla="*/ 1715445 w 1715445"/>
              <a:gd name="connsiteY1" fmla="*/ 0 h 3855751"/>
              <a:gd name="connsiteX2" fmla="*/ 1715445 w 1715445"/>
              <a:gd name="connsiteY2" fmla="*/ 2108410 h 3855751"/>
              <a:gd name="connsiteX3" fmla="*/ 1541633 w 1715445"/>
              <a:gd name="connsiteY3" fmla="*/ 2160955 h 3855751"/>
              <a:gd name="connsiteX4" fmla="*/ 1434806 w 1715445"/>
              <a:gd name="connsiteY4" fmla="*/ 2099007 h 3855751"/>
              <a:gd name="connsiteX5" fmla="*/ 1168607 w 1715445"/>
              <a:gd name="connsiteY5" fmla="*/ 3425836 h 3855751"/>
              <a:gd name="connsiteX6" fmla="*/ 992631 w 1715445"/>
              <a:gd name="connsiteY6" fmla="*/ 2103300 h 3855751"/>
              <a:gd name="connsiteX7" fmla="*/ 932530 w 1715445"/>
              <a:gd name="connsiteY7" fmla="*/ 3351118 h 3855751"/>
              <a:gd name="connsiteX8" fmla="*/ 803493 w 1715445"/>
              <a:gd name="connsiteY8" fmla="*/ 2108410 h 3855751"/>
              <a:gd name="connsiteX9" fmla="*/ 606833 w 1715445"/>
              <a:gd name="connsiteY9" fmla="*/ 2839546 h 3855751"/>
              <a:gd name="connsiteX10" fmla="*/ 521435 w 1715445"/>
              <a:gd name="connsiteY10" fmla="*/ 2108410 h 3855751"/>
              <a:gd name="connsiteX11" fmla="*/ 370294 w 1715445"/>
              <a:gd name="connsiteY11" fmla="*/ 3855751 h 3855751"/>
              <a:gd name="connsiteX12" fmla="*/ 158024 w 1715445"/>
              <a:gd name="connsiteY12" fmla="*/ 2108410 h 3855751"/>
              <a:gd name="connsiteX13" fmla="*/ 75571 w 1715445"/>
              <a:gd name="connsiteY13" fmla="*/ 2172805 h 3855751"/>
              <a:gd name="connsiteX14" fmla="*/ 0 w 1715445"/>
              <a:gd name="connsiteY14" fmla="*/ 2108410 h 3855751"/>
              <a:gd name="connsiteX15" fmla="*/ 0 w 1715445"/>
              <a:gd name="connsiteY15" fmla="*/ 0 h 3855751"/>
              <a:gd name="connsiteX0" fmla="*/ 0 w 1715445"/>
              <a:gd name="connsiteY0" fmla="*/ 0 h 4108720"/>
              <a:gd name="connsiteX1" fmla="*/ 1715445 w 1715445"/>
              <a:gd name="connsiteY1" fmla="*/ 0 h 4108720"/>
              <a:gd name="connsiteX2" fmla="*/ 1715445 w 1715445"/>
              <a:gd name="connsiteY2" fmla="*/ 2108410 h 4108720"/>
              <a:gd name="connsiteX3" fmla="*/ 1541633 w 1715445"/>
              <a:gd name="connsiteY3" fmla="*/ 2160955 h 4108720"/>
              <a:gd name="connsiteX4" fmla="*/ 1434806 w 1715445"/>
              <a:gd name="connsiteY4" fmla="*/ 2099007 h 4108720"/>
              <a:gd name="connsiteX5" fmla="*/ 1168607 w 1715445"/>
              <a:gd name="connsiteY5" fmla="*/ 3425836 h 4108720"/>
              <a:gd name="connsiteX6" fmla="*/ 992631 w 1715445"/>
              <a:gd name="connsiteY6" fmla="*/ 2103300 h 4108720"/>
              <a:gd name="connsiteX7" fmla="*/ 932530 w 1715445"/>
              <a:gd name="connsiteY7" fmla="*/ 3351118 h 4108720"/>
              <a:gd name="connsiteX8" fmla="*/ 803493 w 1715445"/>
              <a:gd name="connsiteY8" fmla="*/ 2108410 h 4108720"/>
              <a:gd name="connsiteX9" fmla="*/ 606833 w 1715445"/>
              <a:gd name="connsiteY9" fmla="*/ 2839546 h 4108720"/>
              <a:gd name="connsiteX10" fmla="*/ 521435 w 1715445"/>
              <a:gd name="connsiteY10" fmla="*/ 2108410 h 4108720"/>
              <a:gd name="connsiteX11" fmla="*/ 370294 w 1715445"/>
              <a:gd name="connsiteY11" fmla="*/ 3855751 h 4108720"/>
              <a:gd name="connsiteX12" fmla="*/ 158024 w 1715445"/>
              <a:gd name="connsiteY12" fmla="*/ 2108410 h 4108720"/>
              <a:gd name="connsiteX13" fmla="*/ 75571 w 1715445"/>
              <a:gd name="connsiteY13" fmla="*/ 4108720 h 4108720"/>
              <a:gd name="connsiteX14" fmla="*/ 0 w 1715445"/>
              <a:gd name="connsiteY14" fmla="*/ 2108410 h 4108720"/>
              <a:gd name="connsiteX15" fmla="*/ 0 w 1715445"/>
              <a:gd name="connsiteY15" fmla="*/ 0 h 4108720"/>
              <a:gd name="connsiteX0" fmla="*/ 0 w 1715445"/>
              <a:gd name="connsiteY0" fmla="*/ 0 h 4592083"/>
              <a:gd name="connsiteX1" fmla="*/ 1715445 w 1715445"/>
              <a:gd name="connsiteY1" fmla="*/ 0 h 4592083"/>
              <a:gd name="connsiteX2" fmla="*/ 1715445 w 1715445"/>
              <a:gd name="connsiteY2" fmla="*/ 2108410 h 4592083"/>
              <a:gd name="connsiteX3" fmla="*/ 1541633 w 1715445"/>
              <a:gd name="connsiteY3" fmla="*/ 4592083 h 4592083"/>
              <a:gd name="connsiteX4" fmla="*/ 1434806 w 1715445"/>
              <a:gd name="connsiteY4" fmla="*/ 2099007 h 4592083"/>
              <a:gd name="connsiteX5" fmla="*/ 1168607 w 1715445"/>
              <a:gd name="connsiteY5" fmla="*/ 3425836 h 4592083"/>
              <a:gd name="connsiteX6" fmla="*/ 992631 w 1715445"/>
              <a:gd name="connsiteY6" fmla="*/ 2103300 h 4592083"/>
              <a:gd name="connsiteX7" fmla="*/ 932530 w 1715445"/>
              <a:gd name="connsiteY7" fmla="*/ 3351118 h 4592083"/>
              <a:gd name="connsiteX8" fmla="*/ 803493 w 1715445"/>
              <a:gd name="connsiteY8" fmla="*/ 2108410 h 4592083"/>
              <a:gd name="connsiteX9" fmla="*/ 606833 w 1715445"/>
              <a:gd name="connsiteY9" fmla="*/ 2839546 h 4592083"/>
              <a:gd name="connsiteX10" fmla="*/ 521435 w 1715445"/>
              <a:gd name="connsiteY10" fmla="*/ 2108410 h 4592083"/>
              <a:gd name="connsiteX11" fmla="*/ 370294 w 1715445"/>
              <a:gd name="connsiteY11" fmla="*/ 3855751 h 4592083"/>
              <a:gd name="connsiteX12" fmla="*/ 158024 w 1715445"/>
              <a:gd name="connsiteY12" fmla="*/ 2108410 h 4592083"/>
              <a:gd name="connsiteX13" fmla="*/ 75571 w 1715445"/>
              <a:gd name="connsiteY13" fmla="*/ 4108720 h 4592083"/>
              <a:gd name="connsiteX14" fmla="*/ 0 w 1715445"/>
              <a:gd name="connsiteY14" fmla="*/ 2108410 h 4592083"/>
              <a:gd name="connsiteX15" fmla="*/ 0 w 1715445"/>
              <a:gd name="connsiteY15" fmla="*/ 0 h 4592083"/>
              <a:gd name="connsiteX0" fmla="*/ 0 w 1715445"/>
              <a:gd name="connsiteY0" fmla="*/ 0 h 4592083"/>
              <a:gd name="connsiteX1" fmla="*/ 1715445 w 1715445"/>
              <a:gd name="connsiteY1" fmla="*/ 0 h 4592083"/>
              <a:gd name="connsiteX2" fmla="*/ 1715445 w 1715445"/>
              <a:gd name="connsiteY2" fmla="*/ 2108410 h 4592083"/>
              <a:gd name="connsiteX3" fmla="*/ 1541633 w 1715445"/>
              <a:gd name="connsiteY3" fmla="*/ 4592083 h 4592083"/>
              <a:gd name="connsiteX4" fmla="*/ 1434806 w 1715445"/>
              <a:gd name="connsiteY4" fmla="*/ 2099007 h 4592083"/>
              <a:gd name="connsiteX5" fmla="*/ 1168607 w 1715445"/>
              <a:gd name="connsiteY5" fmla="*/ 3425836 h 4592083"/>
              <a:gd name="connsiteX6" fmla="*/ 992631 w 1715445"/>
              <a:gd name="connsiteY6" fmla="*/ 2103300 h 4592083"/>
              <a:gd name="connsiteX7" fmla="*/ 932530 w 1715445"/>
              <a:gd name="connsiteY7" fmla="*/ 3351118 h 4592083"/>
              <a:gd name="connsiteX8" fmla="*/ 803493 w 1715445"/>
              <a:gd name="connsiteY8" fmla="*/ 2108410 h 4592083"/>
              <a:gd name="connsiteX9" fmla="*/ 606833 w 1715445"/>
              <a:gd name="connsiteY9" fmla="*/ 4519419 h 4592083"/>
              <a:gd name="connsiteX10" fmla="*/ 521435 w 1715445"/>
              <a:gd name="connsiteY10" fmla="*/ 2108410 h 4592083"/>
              <a:gd name="connsiteX11" fmla="*/ 370294 w 1715445"/>
              <a:gd name="connsiteY11" fmla="*/ 3855751 h 4592083"/>
              <a:gd name="connsiteX12" fmla="*/ 158024 w 1715445"/>
              <a:gd name="connsiteY12" fmla="*/ 2108410 h 4592083"/>
              <a:gd name="connsiteX13" fmla="*/ 75571 w 1715445"/>
              <a:gd name="connsiteY13" fmla="*/ 4108720 h 4592083"/>
              <a:gd name="connsiteX14" fmla="*/ 0 w 1715445"/>
              <a:gd name="connsiteY14" fmla="*/ 2108410 h 4592083"/>
              <a:gd name="connsiteX15" fmla="*/ 0 w 1715445"/>
              <a:gd name="connsiteY15" fmla="*/ 0 h 4592083"/>
              <a:gd name="connsiteX0" fmla="*/ 0 w 1715445"/>
              <a:gd name="connsiteY0" fmla="*/ 0 h 5160205"/>
              <a:gd name="connsiteX1" fmla="*/ 1715445 w 1715445"/>
              <a:gd name="connsiteY1" fmla="*/ 0 h 5160205"/>
              <a:gd name="connsiteX2" fmla="*/ 1715445 w 1715445"/>
              <a:gd name="connsiteY2" fmla="*/ 2108410 h 5160205"/>
              <a:gd name="connsiteX3" fmla="*/ 1541633 w 1715445"/>
              <a:gd name="connsiteY3" fmla="*/ 4592083 h 5160205"/>
              <a:gd name="connsiteX4" fmla="*/ 1434806 w 1715445"/>
              <a:gd name="connsiteY4" fmla="*/ 2099007 h 5160205"/>
              <a:gd name="connsiteX5" fmla="*/ 1168607 w 1715445"/>
              <a:gd name="connsiteY5" fmla="*/ 3425836 h 5160205"/>
              <a:gd name="connsiteX6" fmla="*/ 992631 w 1715445"/>
              <a:gd name="connsiteY6" fmla="*/ 2103300 h 5160205"/>
              <a:gd name="connsiteX7" fmla="*/ 932530 w 1715445"/>
              <a:gd name="connsiteY7" fmla="*/ 5160205 h 5160205"/>
              <a:gd name="connsiteX8" fmla="*/ 803493 w 1715445"/>
              <a:gd name="connsiteY8" fmla="*/ 2108410 h 5160205"/>
              <a:gd name="connsiteX9" fmla="*/ 606833 w 1715445"/>
              <a:gd name="connsiteY9" fmla="*/ 4519419 h 5160205"/>
              <a:gd name="connsiteX10" fmla="*/ 521435 w 1715445"/>
              <a:gd name="connsiteY10" fmla="*/ 2108410 h 5160205"/>
              <a:gd name="connsiteX11" fmla="*/ 370294 w 1715445"/>
              <a:gd name="connsiteY11" fmla="*/ 3855751 h 5160205"/>
              <a:gd name="connsiteX12" fmla="*/ 158024 w 1715445"/>
              <a:gd name="connsiteY12" fmla="*/ 2108410 h 5160205"/>
              <a:gd name="connsiteX13" fmla="*/ 75571 w 1715445"/>
              <a:gd name="connsiteY13" fmla="*/ 4108720 h 5160205"/>
              <a:gd name="connsiteX14" fmla="*/ 0 w 1715445"/>
              <a:gd name="connsiteY14" fmla="*/ 2108410 h 5160205"/>
              <a:gd name="connsiteX15" fmla="*/ 0 w 1715445"/>
              <a:gd name="connsiteY15" fmla="*/ 0 h 5160205"/>
              <a:gd name="connsiteX0" fmla="*/ 0 w 1715445"/>
              <a:gd name="connsiteY0" fmla="*/ 0 h 5160205"/>
              <a:gd name="connsiteX1" fmla="*/ 1715445 w 1715445"/>
              <a:gd name="connsiteY1" fmla="*/ 0 h 5160205"/>
              <a:gd name="connsiteX2" fmla="*/ 1715445 w 1715445"/>
              <a:gd name="connsiteY2" fmla="*/ 2108410 h 5160205"/>
              <a:gd name="connsiteX3" fmla="*/ 1541633 w 1715445"/>
              <a:gd name="connsiteY3" fmla="*/ 4592083 h 5160205"/>
              <a:gd name="connsiteX4" fmla="*/ 1434806 w 1715445"/>
              <a:gd name="connsiteY4" fmla="*/ 2099007 h 5160205"/>
              <a:gd name="connsiteX5" fmla="*/ 1168607 w 1715445"/>
              <a:gd name="connsiteY5" fmla="*/ 5105775 h 5160205"/>
              <a:gd name="connsiteX6" fmla="*/ 992631 w 1715445"/>
              <a:gd name="connsiteY6" fmla="*/ 2103300 h 5160205"/>
              <a:gd name="connsiteX7" fmla="*/ 932530 w 1715445"/>
              <a:gd name="connsiteY7" fmla="*/ 5160205 h 5160205"/>
              <a:gd name="connsiteX8" fmla="*/ 803493 w 1715445"/>
              <a:gd name="connsiteY8" fmla="*/ 2108410 h 5160205"/>
              <a:gd name="connsiteX9" fmla="*/ 606833 w 1715445"/>
              <a:gd name="connsiteY9" fmla="*/ 4519419 h 5160205"/>
              <a:gd name="connsiteX10" fmla="*/ 521435 w 1715445"/>
              <a:gd name="connsiteY10" fmla="*/ 2108410 h 5160205"/>
              <a:gd name="connsiteX11" fmla="*/ 370294 w 1715445"/>
              <a:gd name="connsiteY11" fmla="*/ 3855751 h 5160205"/>
              <a:gd name="connsiteX12" fmla="*/ 158024 w 1715445"/>
              <a:gd name="connsiteY12" fmla="*/ 2108410 h 5160205"/>
              <a:gd name="connsiteX13" fmla="*/ 75571 w 1715445"/>
              <a:gd name="connsiteY13" fmla="*/ 4108720 h 5160205"/>
              <a:gd name="connsiteX14" fmla="*/ 0 w 1715445"/>
              <a:gd name="connsiteY14" fmla="*/ 2108410 h 5160205"/>
              <a:gd name="connsiteX15" fmla="*/ 0 w 1715445"/>
              <a:gd name="connsiteY15" fmla="*/ 0 h 5160205"/>
              <a:gd name="connsiteX0" fmla="*/ 0 w 1715445"/>
              <a:gd name="connsiteY0" fmla="*/ 0 h 6176302"/>
              <a:gd name="connsiteX1" fmla="*/ 1715445 w 1715445"/>
              <a:gd name="connsiteY1" fmla="*/ 0 h 6176302"/>
              <a:gd name="connsiteX2" fmla="*/ 1715445 w 1715445"/>
              <a:gd name="connsiteY2" fmla="*/ 2108410 h 6176302"/>
              <a:gd name="connsiteX3" fmla="*/ 1541633 w 1715445"/>
              <a:gd name="connsiteY3" fmla="*/ 4592083 h 6176302"/>
              <a:gd name="connsiteX4" fmla="*/ 1434806 w 1715445"/>
              <a:gd name="connsiteY4" fmla="*/ 2099007 h 6176302"/>
              <a:gd name="connsiteX5" fmla="*/ 1168607 w 1715445"/>
              <a:gd name="connsiteY5" fmla="*/ 5105775 h 6176302"/>
              <a:gd name="connsiteX6" fmla="*/ 992631 w 1715445"/>
              <a:gd name="connsiteY6" fmla="*/ 2103300 h 6176302"/>
              <a:gd name="connsiteX7" fmla="*/ 932530 w 1715445"/>
              <a:gd name="connsiteY7" fmla="*/ 5160205 h 6176302"/>
              <a:gd name="connsiteX8" fmla="*/ 803493 w 1715445"/>
              <a:gd name="connsiteY8" fmla="*/ 2108410 h 6176302"/>
              <a:gd name="connsiteX9" fmla="*/ 606833 w 1715445"/>
              <a:gd name="connsiteY9" fmla="*/ 4519419 h 6176302"/>
              <a:gd name="connsiteX10" fmla="*/ 521435 w 1715445"/>
              <a:gd name="connsiteY10" fmla="*/ 2108410 h 6176302"/>
              <a:gd name="connsiteX11" fmla="*/ 370294 w 1715445"/>
              <a:gd name="connsiteY11" fmla="*/ 3855751 h 6176302"/>
              <a:gd name="connsiteX12" fmla="*/ 158024 w 1715445"/>
              <a:gd name="connsiteY12" fmla="*/ 2108410 h 6176302"/>
              <a:gd name="connsiteX13" fmla="*/ 75571 w 1715445"/>
              <a:gd name="connsiteY13" fmla="*/ 6176302 h 6176302"/>
              <a:gd name="connsiteX14" fmla="*/ 0 w 1715445"/>
              <a:gd name="connsiteY14" fmla="*/ 2108410 h 6176302"/>
              <a:gd name="connsiteX15" fmla="*/ 0 w 1715445"/>
              <a:gd name="connsiteY15" fmla="*/ 0 h 6176302"/>
              <a:gd name="connsiteX0" fmla="*/ 0 w 1715445"/>
              <a:gd name="connsiteY0" fmla="*/ 0 h 10058462"/>
              <a:gd name="connsiteX1" fmla="*/ 1715445 w 1715445"/>
              <a:gd name="connsiteY1" fmla="*/ 0 h 10058462"/>
              <a:gd name="connsiteX2" fmla="*/ 1715445 w 1715445"/>
              <a:gd name="connsiteY2" fmla="*/ 2108410 h 10058462"/>
              <a:gd name="connsiteX3" fmla="*/ 1541633 w 1715445"/>
              <a:gd name="connsiteY3" fmla="*/ 4592083 h 10058462"/>
              <a:gd name="connsiteX4" fmla="*/ 1434806 w 1715445"/>
              <a:gd name="connsiteY4" fmla="*/ 2099007 h 10058462"/>
              <a:gd name="connsiteX5" fmla="*/ 1168607 w 1715445"/>
              <a:gd name="connsiteY5" fmla="*/ 5105775 h 10058462"/>
              <a:gd name="connsiteX6" fmla="*/ 992631 w 1715445"/>
              <a:gd name="connsiteY6" fmla="*/ 2103300 h 10058462"/>
              <a:gd name="connsiteX7" fmla="*/ 932530 w 1715445"/>
              <a:gd name="connsiteY7" fmla="*/ 5160205 h 10058462"/>
              <a:gd name="connsiteX8" fmla="*/ 803493 w 1715445"/>
              <a:gd name="connsiteY8" fmla="*/ 2108410 h 10058462"/>
              <a:gd name="connsiteX9" fmla="*/ 606833 w 1715445"/>
              <a:gd name="connsiteY9" fmla="*/ 4519419 h 10058462"/>
              <a:gd name="connsiteX10" fmla="*/ 521435 w 1715445"/>
              <a:gd name="connsiteY10" fmla="*/ 2108410 h 10058462"/>
              <a:gd name="connsiteX11" fmla="*/ 370294 w 1715445"/>
              <a:gd name="connsiteY11" fmla="*/ 10058462 h 10058462"/>
              <a:gd name="connsiteX12" fmla="*/ 158024 w 1715445"/>
              <a:gd name="connsiteY12" fmla="*/ 2108410 h 10058462"/>
              <a:gd name="connsiteX13" fmla="*/ 75571 w 1715445"/>
              <a:gd name="connsiteY13" fmla="*/ 6176302 h 10058462"/>
              <a:gd name="connsiteX14" fmla="*/ 0 w 1715445"/>
              <a:gd name="connsiteY14" fmla="*/ 2108410 h 10058462"/>
              <a:gd name="connsiteX15" fmla="*/ 0 w 1715445"/>
              <a:gd name="connsiteY15" fmla="*/ 0 h 10058462"/>
              <a:gd name="connsiteX0" fmla="*/ 0 w 1715445"/>
              <a:gd name="connsiteY0" fmla="*/ 0 h 6181783"/>
              <a:gd name="connsiteX1" fmla="*/ 1715445 w 1715445"/>
              <a:gd name="connsiteY1" fmla="*/ 0 h 6181783"/>
              <a:gd name="connsiteX2" fmla="*/ 1715445 w 1715445"/>
              <a:gd name="connsiteY2" fmla="*/ 2108410 h 6181783"/>
              <a:gd name="connsiteX3" fmla="*/ 1541633 w 1715445"/>
              <a:gd name="connsiteY3" fmla="*/ 4592083 h 6181783"/>
              <a:gd name="connsiteX4" fmla="*/ 1434806 w 1715445"/>
              <a:gd name="connsiteY4" fmla="*/ 2099007 h 6181783"/>
              <a:gd name="connsiteX5" fmla="*/ 1168607 w 1715445"/>
              <a:gd name="connsiteY5" fmla="*/ 5105775 h 6181783"/>
              <a:gd name="connsiteX6" fmla="*/ 992631 w 1715445"/>
              <a:gd name="connsiteY6" fmla="*/ 2103300 h 6181783"/>
              <a:gd name="connsiteX7" fmla="*/ 932530 w 1715445"/>
              <a:gd name="connsiteY7" fmla="*/ 5160205 h 6181783"/>
              <a:gd name="connsiteX8" fmla="*/ 803493 w 1715445"/>
              <a:gd name="connsiteY8" fmla="*/ 2108410 h 6181783"/>
              <a:gd name="connsiteX9" fmla="*/ 606833 w 1715445"/>
              <a:gd name="connsiteY9" fmla="*/ 4519419 h 6181783"/>
              <a:gd name="connsiteX10" fmla="*/ 521435 w 1715445"/>
              <a:gd name="connsiteY10" fmla="*/ 2108410 h 6181783"/>
              <a:gd name="connsiteX11" fmla="*/ 370294 w 1715445"/>
              <a:gd name="connsiteY11" fmla="*/ 6181783 h 6181783"/>
              <a:gd name="connsiteX12" fmla="*/ 158024 w 1715445"/>
              <a:gd name="connsiteY12" fmla="*/ 2108410 h 6181783"/>
              <a:gd name="connsiteX13" fmla="*/ 75571 w 1715445"/>
              <a:gd name="connsiteY13" fmla="*/ 6176302 h 6181783"/>
              <a:gd name="connsiteX14" fmla="*/ 0 w 1715445"/>
              <a:gd name="connsiteY14" fmla="*/ 2108410 h 6181783"/>
              <a:gd name="connsiteX15" fmla="*/ 0 w 1715445"/>
              <a:gd name="connsiteY15" fmla="*/ 0 h 6181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15445" h="6181783">
                <a:moveTo>
                  <a:pt x="0" y="0"/>
                </a:moveTo>
                <a:lnTo>
                  <a:pt x="1715445" y="0"/>
                </a:lnTo>
                <a:lnTo>
                  <a:pt x="1715445" y="2108410"/>
                </a:lnTo>
                <a:lnTo>
                  <a:pt x="1541633" y="4592083"/>
                </a:lnTo>
                <a:lnTo>
                  <a:pt x="1434806" y="2099007"/>
                </a:lnTo>
                <a:lnTo>
                  <a:pt x="1168607" y="5105775"/>
                </a:lnTo>
                <a:lnTo>
                  <a:pt x="992631" y="2103300"/>
                </a:lnTo>
                <a:lnTo>
                  <a:pt x="932530" y="5160205"/>
                </a:lnTo>
                <a:lnTo>
                  <a:pt x="803493" y="2108410"/>
                </a:lnTo>
                <a:lnTo>
                  <a:pt x="606833" y="4519419"/>
                </a:lnTo>
                <a:lnTo>
                  <a:pt x="521435" y="2108410"/>
                </a:lnTo>
                <a:lnTo>
                  <a:pt x="370294" y="6181783"/>
                </a:lnTo>
                <a:lnTo>
                  <a:pt x="158024" y="2108410"/>
                </a:lnTo>
                <a:lnTo>
                  <a:pt x="75571" y="6176302"/>
                </a:lnTo>
                <a:lnTo>
                  <a:pt x="0" y="2108410"/>
                </a:lnTo>
                <a:lnTo>
                  <a:pt x="0" y="0"/>
                </a:lnTo>
                <a:close/>
              </a:path>
            </a:pathLst>
          </a:custGeom>
          <a:solidFill>
            <a:schemeClr val="bg1">
              <a:lumMod val="85000"/>
            </a:schemeClr>
          </a:solidFill>
          <a:ln w="12700" cap="flat" cmpd="sng" algn="ctr">
            <a:solidFill>
              <a:schemeClr val="bg1"/>
            </a:solidFill>
            <a:prstDash val="solid"/>
            <a:round/>
            <a:headEnd type="none" w="med" len="med"/>
            <a:tailEnd type="none" w="med" len="med"/>
          </a:ln>
          <a:effectLst/>
        </p:spPr>
        <p:txBody>
          <a:bodyPr vert="horz" wrap="square" lIns="91437" tIns="45719" rIns="91437" bIns="45719" numCol="1" rtlCol="0" anchor="t" anchorCtr="0" compatLnSpc="1">
            <a:prstTxWarp prst="textNoShape">
              <a:avLst/>
            </a:prstTxWarp>
          </a:bodyPr>
          <a:lstStyle/>
          <a:p>
            <a:pPr defTabSz="1463629"/>
            <a:endParaRPr lang="en-US" sz="1000" dirty="0">
              <a:solidFill>
                <a:srgbClr val="DBE1E5"/>
              </a:solidFill>
            </a:endParaRPr>
          </a:p>
        </p:txBody>
      </p:sp>
      <p:sp>
        <p:nvSpPr>
          <p:cNvPr id="10" name="TextBox 9"/>
          <p:cNvSpPr txBox="1"/>
          <p:nvPr/>
        </p:nvSpPr>
        <p:spPr bwMode="gray">
          <a:xfrm>
            <a:off x="3581363" y="988591"/>
            <a:ext cx="2638702" cy="378372"/>
          </a:xfrm>
          <a:prstGeom prst="rect">
            <a:avLst/>
          </a:prstGeom>
          <a:noFill/>
        </p:spPr>
        <p:txBody>
          <a:bodyPr wrap="square" lIns="45719" tIns="45719" rIns="45719" bIns="45719" rtlCol="0">
            <a:noAutofit/>
          </a:bodyPr>
          <a:lstStyle/>
          <a:p>
            <a:pPr>
              <a:spcBef>
                <a:spcPts val="500"/>
              </a:spcBef>
            </a:pPr>
            <a:r>
              <a:rPr lang="en-US" sz="1100" b="1" dirty="0"/>
              <a:t>Implementation Recommendations</a:t>
            </a:r>
          </a:p>
        </p:txBody>
      </p:sp>
      <p:sp>
        <p:nvSpPr>
          <p:cNvPr id="11" name="Text Placeholder 8"/>
          <p:cNvSpPr>
            <a:spLocks noGrp="1"/>
          </p:cNvSpPr>
          <p:nvPr/>
        </p:nvSpPr>
        <p:spPr bwMode="gray">
          <a:xfrm>
            <a:off x="3636332" y="1394768"/>
            <a:ext cx="2489796" cy="3070906"/>
          </a:xfrm>
          <a:prstGeom prst="rect">
            <a:avLst/>
          </a:prstGeom>
          <a:noFill/>
          <a:ln w="19050">
            <a:solidFill>
              <a:schemeClr val="accent3"/>
            </a:solidFill>
          </a:ln>
        </p:spPr>
        <p:txBody>
          <a:bodyPr vert="horz" wrap="square" lIns="91440" tIns="91440" rIns="91440" bIns="45720" rtlCol="0">
            <a:noAutofit/>
          </a:bodyPr>
          <a:lstStyle>
            <a:lvl1pPr marL="0" indent="0" algn="ctr" defTabSz="640080" rtl="0" eaLnBrk="1" latinLnBrk="0" hangingPunct="1">
              <a:spcBef>
                <a:spcPts val="0"/>
              </a:spcBef>
              <a:buFont typeface="Arial" pitchFamily="34" charset="0"/>
              <a:buNone/>
              <a:defRPr sz="1000" b="1" kern="1200" baseline="0">
                <a:solidFill>
                  <a:schemeClr val="accent3"/>
                </a:solidFill>
                <a:latin typeface="+mn-lt"/>
                <a:ea typeface="+mn-ea"/>
                <a:cs typeface="+mn-cs"/>
              </a:defRPr>
            </a:lvl1pPr>
            <a:lvl2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2pPr>
            <a:lvl3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3pPr>
            <a:lvl4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4pPr>
            <a:lvl5pPr marL="0" indent="0" algn="l" defTabSz="640080" rtl="0" eaLnBrk="1" latinLnBrk="0" hangingPunct="1">
              <a:spcBef>
                <a:spcPts val="300"/>
              </a:spcBef>
              <a:buFont typeface="Arial" pitchFamily="34" charset="0"/>
              <a:buNone/>
              <a:defRPr sz="9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endParaRPr lang="en-US" sz="1100" dirty="0"/>
          </a:p>
        </p:txBody>
      </p:sp>
      <p:sp>
        <p:nvSpPr>
          <p:cNvPr id="12" name="Text Placeholder 9"/>
          <p:cNvSpPr>
            <a:spLocks noGrp="1"/>
          </p:cNvSpPr>
          <p:nvPr/>
        </p:nvSpPr>
        <p:spPr bwMode="gray">
          <a:xfrm>
            <a:off x="3636332" y="1479274"/>
            <a:ext cx="2511258" cy="2986400"/>
          </a:xfrm>
          <a:prstGeom prst="rect">
            <a:avLst/>
          </a:prstGeom>
        </p:spPr>
        <p:txBody>
          <a:bodyPr vert="horz" wrap="square" lIns="91440" tIns="45720" rIns="91440" bIns="45720" rtlCol="0">
            <a:noAutofit/>
          </a:bodyPr>
          <a:lstStyle>
            <a:lvl1pPr marL="114300" indent="-114300" algn="l" defTabSz="640080" rtl="0" eaLnBrk="1" latinLnBrk="0" hangingPunct="1">
              <a:spcBef>
                <a:spcPts val="300"/>
              </a:spcBef>
              <a:buFont typeface="Arial" pitchFamily="34" charset="0"/>
              <a:buChar char="•"/>
              <a:defRPr sz="900" kern="1200" baseline="0">
                <a:solidFill>
                  <a:schemeClr val="tx1"/>
                </a:solidFill>
                <a:latin typeface="+mn-lt"/>
                <a:ea typeface="+mn-ea"/>
                <a:cs typeface="+mn-cs"/>
              </a:defRPr>
            </a:lvl1pPr>
            <a:lvl2pPr marL="228600" indent="-114300" algn="l" defTabSz="640080" rtl="0" eaLnBrk="1" latinLnBrk="0" hangingPunct="1">
              <a:spcBef>
                <a:spcPts val="300"/>
              </a:spcBef>
              <a:buFont typeface="Arial"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300"/>
              </a:spcBef>
              <a:buFont typeface="Arial"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300"/>
              </a:spcBef>
              <a:buFont typeface="Arial"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300"/>
              </a:spcBef>
              <a:buFont typeface="Arial" pitchFamily="34" charset="0"/>
              <a:buChar char="•"/>
              <a:defRPr sz="9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228600" indent="-228600">
              <a:spcBef>
                <a:spcPts val="500"/>
              </a:spcBef>
              <a:buFont typeface="+mj-lt"/>
              <a:buAutoNum type="arabicPeriod"/>
            </a:pPr>
            <a:r>
              <a:rPr lang="en-US" sz="1000" b="1" dirty="0"/>
              <a:t>Consider other strategic factors when selecting partners.  </a:t>
            </a:r>
            <a:br>
              <a:rPr lang="en-US" sz="1000" b="1" dirty="0"/>
            </a:br>
            <a:br>
              <a:rPr lang="en-US" sz="1000" b="1" dirty="0"/>
            </a:br>
            <a:r>
              <a:rPr lang="en-US" sz="1000" dirty="0"/>
              <a:t>Geography, size, alignment with competitors, access to capital, clinical specialties, and willingness to invest in quality improvement may influence an ideal PAC network.</a:t>
            </a:r>
          </a:p>
          <a:p>
            <a:pPr marL="228600" indent="-228600">
              <a:spcBef>
                <a:spcPts val="500"/>
              </a:spcBef>
              <a:buFont typeface="+mj-lt"/>
              <a:buAutoNum type="arabicPeriod"/>
            </a:pPr>
            <a:r>
              <a:rPr lang="en-US" sz="1000" b="1" dirty="0"/>
              <a:t>Marginally “better” providers today may not be the best partners for tomorrow.  </a:t>
            </a:r>
            <a:br>
              <a:rPr lang="en-US" sz="1000" b="1" dirty="0"/>
            </a:br>
            <a:br>
              <a:rPr lang="en-US" sz="1000" b="1" dirty="0"/>
            </a:br>
            <a:r>
              <a:rPr lang="en-US" sz="1000" dirty="0"/>
              <a:t>PAC data is often old or self-reported and should not exclusively drive partnership decisions. Bolster the scorecard with interviews to identify strategic alignment  and PAC leaders’ commitment to partnership.</a:t>
            </a:r>
          </a:p>
        </p:txBody>
      </p:sp>
    </p:spTree>
    <p:extLst>
      <p:ext uri="{BB962C8B-B14F-4D97-AF65-F5344CB8AC3E}">
        <p14:creationId xmlns:p14="http://schemas.microsoft.com/office/powerpoint/2010/main" val="1313043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US" dirty="0"/>
              <a:t>Agreements Establish Standards, Facilitate Unique Collaboration</a:t>
            </a:r>
          </a:p>
        </p:txBody>
      </p:sp>
      <p:sp>
        <p:nvSpPr>
          <p:cNvPr id="3" name="Text Placeholder 2"/>
          <p:cNvSpPr>
            <a:spLocks noGrp="1"/>
          </p:cNvSpPr>
          <p:nvPr>
            <p:ph type="body" sz="quarter" idx="22"/>
          </p:nvPr>
        </p:nvSpPr>
        <p:spPr/>
        <p:txBody>
          <a:bodyPr/>
          <a:lstStyle/>
          <a:p>
            <a:endParaRPr lang="en-US" dirty="0"/>
          </a:p>
        </p:txBody>
      </p:sp>
      <p:sp>
        <p:nvSpPr>
          <p:cNvPr id="4" name="Text Placeholder 3"/>
          <p:cNvSpPr>
            <a:spLocks noGrp="1"/>
          </p:cNvSpPr>
          <p:nvPr>
            <p:ph type="body" sz="quarter" idx="23"/>
          </p:nvPr>
        </p:nvSpPr>
        <p:spPr>
          <a:xfrm>
            <a:off x="4412710" y="4695956"/>
            <a:ext cx="1988089" cy="104644"/>
          </a:xfrm>
        </p:spPr>
        <p:txBody>
          <a:bodyPr/>
          <a:lstStyle/>
          <a:p>
            <a:r>
              <a:rPr lang="en-US" dirty="0"/>
              <a:t>Source: Post-Acute Care Collaborative interviews and analysis.</a:t>
            </a:r>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25"/>
          </p:nvPr>
        </p:nvSpPr>
        <p:spPr/>
        <p:txBody>
          <a:bodyPr/>
          <a:lstStyle/>
          <a:p>
            <a:r>
              <a:rPr lang="en-US" dirty="0"/>
              <a:t>Putting the Partnership in Writing</a:t>
            </a:r>
          </a:p>
        </p:txBody>
      </p:sp>
      <p:pic>
        <p:nvPicPr>
          <p:cNvPr id="7" name="Picture 3" descr="L:\public\share\ABC Templates and Resources\ABC Art Icons Logos\ABC Modern Icons\Document_singl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3347" y="1572687"/>
            <a:ext cx="320837" cy="484632"/>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362758" y="1084487"/>
            <a:ext cx="2883743" cy="429462"/>
          </a:xfrm>
          <a:prstGeom prst="rect">
            <a:avLst/>
          </a:prstGeom>
          <a:noFill/>
        </p:spPr>
        <p:txBody>
          <a:bodyPr wrap="square" rtlCol="0">
            <a:noAutofit/>
          </a:bodyPr>
          <a:lstStyle/>
          <a:p>
            <a:r>
              <a:rPr lang="en-US" sz="1100" b="1" dirty="0">
                <a:solidFill>
                  <a:srgbClr val="38454E"/>
                </a:solidFill>
              </a:rPr>
              <a:t>Acute/Post-Acute Affiliation Agreements</a:t>
            </a:r>
          </a:p>
        </p:txBody>
      </p:sp>
      <p:sp>
        <p:nvSpPr>
          <p:cNvPr id="9" name="TextBox 8"/>
          <p:cNvSpPr txBox="1"/>
          <p:nvPr/>
        </p:nvSpPr>
        <p:spPr>
          <a:xfrm>
            <a:off x="1035714" y="1570953"/>
            <a:ext cx="2363188" cy="523136"/>
          </a:xfrm>
          <a:prstGeom prst="rect">
            <a:avLst/>
          </a:prstGeom>
          <a:noFill/>
        </p:spPr>
        <p:txBody>
          <a:bodyPr wrap="square" rtlCol="0">
            <a:noAutofit/>
          </a:bodyPr>
          <a:lstStyle/>
          <a:p>
            <a:r>
              <a:rPr lang="en-US" sz="1000" b="1" dirty="0">
                <a:solidFill>
                  <a:srgbClr val="38454E"/>
                </a:solidFill>
              </a:rPr>
              <a:t>Formalizes written agreement </a:t>
            </a:r>
            <a:r>
              <a:rPr lang="en-US" sz="1000" dirty="0">
                <a:solidFill>
                  <a:srgbClr val="38454E"/>
                </a:solidFill>
              </a:rPr>
              <a:t>between hospital and PAC organization to develop and meet quality standards</a:t>
            </a:r>
          </a:p>
        </p:txBody>
      </p:sp>
      <p:sp>
        <p:nvSpPr>
          <p:cNvPr id="21" name="TextBox 20"/>
          <p:cNvSpPr txBox="1"/>
          <p:nvPr/>
        </p:nvSpPr>
        <p:spPr>
          <a:xfrm>
            <a:off x="1035714" y="2452996"/>
            <a:ext cx="2210788" cy="538651"/>
          </a:xfrm>
          <a:prstGeom prst="rect">
            <a:avLst/>
          </a:prstGeom>
          <a:noFill/>
        </p:spPr>
        <p:txBody>
          <a:bodyPr wrap="square" rtlCol="0">
            <a:noAutofit/>
          </a:bodyPr>
          <a:lstStyle/>
          <a:p>
            <a:r>
              <a:rPr lang="en-US" sz="1000" b="1" dirty="0">
                <a:solidFill>
                  <a:srgbClr val="38454E"/>
                </a:solidFill>
              </a:rPr>
              <a:t>Creates joint infrastructure </a:t>
            </a:r>
            <a:br>
              <a:rPr lang="en-US" sz="1000" b="1" dirty="0">
                <a:solidFill>
                  <a:srgbClr val="38454E"/>
                </a:solidFill>
              </a:rPr>
            </a:br>
            <a:r>
              <a:rPr lang="en-US" sz="1000" dirty="0">
                <a:solidFill>
                  <a:srgbClr val="38454E"/>
                </a:solidFill>
              </a:rPr>
              <a:t>for future quality improvement collaboration, review of relationship performance</a:t>
            </a:r>
          </a:p>
        </p:txBody>
      </p:sp>
      <p:sp>
        <p:nvSpPr>
          <p:cNvPr id="22" name="TextBox 21"/>
          <p:cNvSpPr txBox="1"/>
          <p:nvPr/>
        </p:nvSpPr>
        <p:spPr>
          <a:xfrm>
            <a:off x="1035714" y="3322122"/>
            <a:ext cx="2461964" cy="516472"/>
          </a:xfrm>
          <a:prstGeom prst="rect">
            <a:avLst/>
          </a:prstGeom>
          <a:noFill/>
        </p:spPr>
        <p:txBody>
          <a:bodyPr wrap="square" rtlCol="0">
            <a:noAutofit/>
          </a:bodyPr>
          <a:lstStyle/>
          <a:p>
            <a:r>
              <a:rPr lang="en-US" sz="1000" b="1" dirty="0">
                <a:solidFill>
                  <a:srgbClr val="38454E"/>
                </a:solidFill>
              </a:rPr>
              <a:t>Establishes performance measures </a:t>
            </a:r>
            <a:r>
              <a:rPr lang="en-US" sz="1000" dirty="0">
                <a:solidFill>
                  <a:srgbClr val="38454E"/>
                </a:solidFill>
              </a:rPr>
              <a:t>for a successful relationship, including standards for participation in a narrowed, quality-oriented PAC network </a:t>
            </a:r>
          </a:p>
        </p:txBody>
      </p:sp>
      <p:pic>
        <p:nvPicPr>
          <p:cNvPr id="23" name="Picture 2" descr="L:\public\share\ABC Templates and Resources\ABC Art Icons Logos\ABC Modern Icons\Meeting_Roundtabl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3756" y="2493722"/>
            <a:ext cx="660018" cy="45720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L:\public\share\ABC Templates and Resources\ABC Art Icons Logos\ABC Modern Icons\Consulting.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2759" y="3351758"/>
            <a:ext cx="462013" cy="457200"/>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p:cNvSpPr txBox="1"/>
          <p:nvPr/>
        </p:nvSpPr>
        <p:spPr bwMode="gray">
          <a:xfrm>
            <a:off x="3844905" y="1303584"/>
            <a:ext cx="2279447" cy="2758053"/>
          </a:xfrm>
          <a:prstGeom prst="rect">
            <a:avLst/>
          </a:prstGeom>
          <a:solidFill>
            <a:schemeClr val="accent1"/>
          </a:solidFill>
          <a:ln w="6350">
            <a:solidFill>
              <a:schemeClr val="bg1"/>
            </a:solidFill>
          </a:ln>
        </p:spPr>
        <p:txBody>
          <a:bodyPr wrap="square" lIns="182880" tIns="274320" rIns="182880" bIns="0" rtlCol="0">
            <a:noAutofit/>
          </a:bodyPr>
          <a:lstStyle/>
          <a:p>
            <a:r>
              <a:rPr lang="en-US" sz="1100" b="1" dirty="0"/>
              <a:t>Rationale for Formal Agreements</a:t>
            </a:r>
          </a:p>
        </p:txBody>
      </p:sp>
      <p:sp>
        <p:nvSpPr>
          <p:cNvPr id="30" name="Text Placeholder 1"/>
          <p:cNvSpPr txBox="1">
            <a:spLocks/>
          </p:cNvSpPr>
          <p:nvPr/>
        </p:nvSpPr>
        <p:spPr bwMode="gray">
          <a:xfrm>
            <a:off x="3844905" y="1992996"/>
            <a:ext cx="2279448" cy="1862048"/>
          </a:xfrm>
          <a:prstGeom prst="rect">
            <a:avLst/>
          </a:prstGeom>
        </p:spPr>
        <p:txBody>
          <a:bodyPr vert="horz" wrap="square" lIns="182880" tIns="91440" rIns="18288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1125" indent="-111125">
              <a:spcBef>
                <a:spcPts val="600"/>
              </a:spcBef>
            </a:pPr>
            <a:r>
              <a:rPr lang="en-US" dirty="0"/>
              <a:t>Select partnerships such as the 3-day SNF waiver or ACO waivers to provide free services require documentation of the relationship to ensure legality.</a:t>
            </a:r>
          </a:p>
          <a:p>
            <a:pPr marL="111125" indent="-111125">
              <a:spcBef>
                <a:spcPts val="600"/>
              </a:spcBef>
            </a:pPr>
            <a:r>
              <a:rPr lang="en-US" dirty="0"/>
              <a:t>Post-acute partnerships fall into a legal grey area, particularly with regard to patient choice regulations.  Documentation can help clarify the nature of relationships and actions.</a:t>
            </a:r>
          </a:p>
        </p:txBody>
      </p:sp>
      <p:grpSp>
        <p:nvGrpSpPr>
          <p:cNvPr id="31" name="Group 30"/>
          <p:cNvGrpSpPr/>
          <p:nvPr/>
        </p:nvGrpSpPr>
        <p:grpSpPr bwMode="gray">
          <a:xfrm>
            <a:off x="3848424" y="1303585"/>
            <a:ext cx="319390" cy="218673"/>
            <a:chOff x="4459751" y="1401109"/>
            <a:chExt cx="319390" cy="218673"/>
          </a:xfrm>
        </p:grpSpPr>
        <p:sp>
          <p:nvSpPr>
            <p:cNvPr id="32" name="Freeform 31"/>
            <p:cNvSpPr/>
            <p:nvPr/>
          </p:nvSpPr>
          <p:spPr bwMode="gray">
            <a:xfrm flipH="1">
              <a:off x="4459751" y="1401109"/>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3" name="TextBox 32"/>
            <p:cNvSpPr txBox="1"/>
            <p:nvPr/>
          </p:nvSpPr>
          <p:spPr bwMode="gray">
            <a:xfrm flipH="1">
              <a:off x="4510153" y="1403750"/>
              <a:ext cx="85906" cy="164633"/>
            </a:xfrm>
            <a:prstGeom prst="rect">
              <a:avLst/>
            </a:prstGeom>
            <a:noFill/>
          </p:spPr>
          <p:txBody>
            <a:bodyPr wrap="square" lIns="0" tIns="0" rIns="0" bIns="0" rtlCol="0">
              <a:noAutofit/>
            </a:bodyPr>
            <a:lstStyle/>
            <a:p>
              <a:pPr algn="ctr"/>
              <a:r>
                <a:rPr lang="en-US" sz="2200" b="1" baseline="-1000" dirty="0">
                  <a:solidFill>
                    <a:schemeClr val="bg1"/>
                  </a:solidFill>
                  <a:latin typeface="+mj-lt"/>
                </a:rPr>
                <a:t>!</a:t>
              </a:r>
            </a:p>
          </p:txBody>
        </p:sp>
      </p:grpSp>
    </p:spTree>
    <p:extLst>
      <p:ext uri="{BB962C8B-B14F-4D97-AF65-F5344CB8AC3E}">
        <p14:creationId xmlns:p14="http://schemas.microsoft.com/office/powerpoint/2010/main" val="2646365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2"/>
          </p:nvPr>
        </p:nvSpPr>
        <p:spPr>
          <a:xfrm>
            <a:off x="320040" y="45947"/>
            <a:ext cx="2926080" cy="138499"/>
          </a:xfrm>
        </p:spPr>
        <p:txBody>
          <a:bodyPr/>
          <a:lstStyle/>
          <a:p>
            <a:r>
              <a:rPr lang="en-US" dirty="0"/>
              <a:t>Partnership Model #2: Strategic Contracting</a:t>
            </a:r>
          </a:p>
        </p:txBody>
      </p:sp>
      <p:sp>
        <p:nvSpPr>
          <p:cNvPr id="4" name="Text Placeholder 3"/>
          <p:cNvSpPr>
            <a:spLocks noGrp="1"/>
          </p:cNvSpPr>
          <p:nvPr>
            <p:ph type="body" sz="quarter" idx="23"/>
          </p:nvPr>
        </p:nvSpPr>
        <p:spPr>
          <a:xfrm>
            <a:off x="4412710" y="4619012"/>
            <a:ext cx="1988089" cy="181588"/>
          </a:xfrm>
        </p:spPr>
        <p:txBody>
          <a:bodyPr/>
          <a:lstStyle/>
          <a:p>
            <a:r>
              <a:rPr lang="en-US" dirty="0"/>
              <a:t>Source: Ohio Presbyterian Retirement Services; Post-Acute Care Collaborative interviews and analysis.</a:t>
            </a:r>
          </a:p>
        </p:txBody>
      </p:sp>
      <p:sp>
        <p:nvSpPr>
          <p:cNvPr id="5" name="Text Placeholder 4"/>
          <p:cNvSpPr>
            <a:spLocks noGrp="1"/>
          </p:cNvSpPr>
          <p:nvPr>
            <p:ph type="body" sz="quarter" idx="24"/>
          </p:nvPr>
        </p:nvSpPr>
        <p:spPr>
          <a:xfrm>
            <a:off x="0" y="4236234"/>
            <a:ext cx="1743559" cy="384721"/>
          </a:xfrm>
        </p:spPr>
        <p:txBody>
          <a:bodyPr/>
          <a:lstStyle/>
          <a:p>
            <a:pPr marL="90488" indent="-90488"/>
            <a:endParaRPr lang="en-US" dirty="0"/>
          </a:p>
          <a:p>
            <a:pPr marL="90488" indent="-90488"/>
            <a:r>
              <a:rPr lang="en-US" dirty="0"/>
              <a:t>OPRS’ home and community-based services branch.</a:t>
            </a:r>
          </a:p>
          <a:p>
            <a:pPr marL="90488" indent="-90488">
              <a:buNone/>
            </a:pPr>
            <a:r>
              <a:rPr lang="en-US" dirty="0"/>
              <a:t>2)  Service provision enabled by ACO waiver.</a:t>
            </a:r>
          </a:p>
          <a:p>
            <a:pPr marL="90488" indent="-90488">
              <a:buNone/>
            </a:pPr>
            <a:r>
              <a:rPr lang="en-US" dirty="0"/>
              <a:t>3)  Limited physician reimbursement is available through Medicare transitional care codes.</a:t>
            </a:r>
          </a:p>
        </p:txBody>
      </p:sp>
      <p:sp>
        <p:nvSpPr>
          <p:cNvPr id="6" name="Text Placeholder 5"/>
          <p:cNvSpPr>
            <a:spLocks noGrp="1"/>
          </p:cNvSpPr>
          <p:nvPr>
            <p:ph type="body" sz="quarter" idx="25"/>
          </p:nvPr>
        </p:nvSpPr>
        <p:spPr/>
        <p:txBody>
          <a:bodyPr/>
          <a:lstStyle/>
          <a:p>
            <a:r>
              <a:rPr lang="en-US" dirty="0"/>
              <a:t>Home Visits for All High-Risk Patients</a:t>
            </a:r>
          </a:p>
        </p:txBody>
      </p:sp>
      <p:sp>
        <p:nvSpPr>
          <p:cNvPr id="9" name="TextBox 8"/>
          <p:cNvSpPr txBox="1"/>
          <p:nvPr/>
        </p:nvSpPr>
        <p:spPr bwMode="gray">
          <a:xfrm>
            <a:off x="442585" y="756184"/>
            <a:ext cx="5509902" cy="406146"/>
          </a:xfrm>
          <a:prstGeom prst="rect">
            <a:avLst/>
          </a:prstGeom>
          <a:noFill/>
        </p:spPr>
        <p:txBody>
          <a:bodyPr wrap="square" lIns="45720" rIns="45720" rtlCol="0">
            <a:noAutofit/>
          </a:bodyPr>
          <a:lstStyle/>
          <a:p>
            <a:pPr algn="ctr"/>
            <a:r>
              <a:rPr lang="en-US" sz="1100" b="1" dirty="0"/>
              <a:t>Senior Independence</a:t>
            </a:r>
            <a:r>
              <a:rPr lang="en-US" sz="1100" b="1" baseline="30000" dirty="0"/>
              <a:t>1</a:t>
            </a:r>
            <a:r>
              <a:rPr lang="en-US" sz="1100" b="1" dirty="0"/>
              <a:t> of Ohio Presbyterian Retirement Services’ </a:t>
            </a:r>
          </a:p>
          <a:p>
            <a:pPr algn="ctr"/>
            <a:r>
              <a:rPr lang="en-US" sz="1100" b="1" dirty="0"/>
              <a:t>Transitional Care Partnership</a:t>
            </a:r>
          </a:p>
        </p:txBody>
      </p:sp>
      <p:sp>
        <p:nvSpPr>
          <p:cNvPr id="10" name="Text Placeholder 8"/>
          <p:cNvSpPr>
            <a:spLocks noGrp="1"/>
          </p:cNvSpPr>
          <p:nvPr/>
        </p:nvSpPr>
        <p:spPr bwMode="gray">
          <a:xfrm>
            <a:off x="260710" y="1251711"/>
            <a:ext cx="2414252" cy="2999497"/>
          </a:xfrm>
          <a:prstGeom prst="rect">
            <a:avLst/>
          </a:prstGeom>
          <a:noFill/>
          <a:ln w="19050">
            <a:solidFill>
              <a:schemeClr val="accent3"/>
            </a:solidFill>
          </a:ln>
        </p:spPr>
        <p:txBody>
          <a:bodyPr vert="horz" wrap="square" lIns="91440" tIns="91440" rIns="91440" bIns="45720" rtlCol="0">
            <a:noAutofit/>
          </a:bodyPr>
          <a:lstStyle>
            <a:lvl1pPr marL="0" indent="0" algn="ctr" defTabSz="640080" rtl="0" eaLnBrk="1" latinLnBrk="0" hangingPunct="1">
              <a:spcBef>
                <a:spcPts val="0"/>
              </a:spcBef>
              <a:buFont typeface="Arial" pitchFamily="34" charset="0"/>
              <a:buNone/>
              <a:defRPr sz="1000" b="1" kern="1200" baseline="0">
                <a:solidFill>
                  <a:schemeClr val="accent3"/>
                </a:solidFill>
                <a:latin typeface="+mn-lt"/>
                <a:ea typeface="+mn-ea"/>
                <a:cs typeface="+mn-cs"/>
              </a:defRPr>
            </a:lvl1pPr>
            <a:lvl2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2pPr>
            <a:lvl3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3pPr>
            <a:lvl4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4pPr>
            <a:lvl5pPr marL="0" indent="0" algn="l" defTabSz="640080" rtl="0" eaLnBrk="1" latinLnBrk="0" hangingPunct="1">
              <a:spcBef>
                <a:spcPts val="300"/>
              </a:spcBef>
              <a:buFont typeface="Arial" pitchFamily="34" charset="0"/>
              <a:buNone/>
              <a:defRPr sz="9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sz="1100" dirty="0"/>
              <a:t>ACO Partnership In Brief</a:t>
            </a:r>
          </a:p>
        </p:txBody>
      </p:sp>
      <p:grpSp>
        <p:nvGrpSpPr>
          <p:cNvPr id="11" name="Group 10"/>
          <p:cNvGrpSpPr/>
          <p:nvPr/>
        </p:nvGrpSpPr>
        <p:grpSpPr>
          <a:xfrm>
            <a:off x="370142" y="1632140"/>
            <a:ext cx="2304820" cy="715273"/>
            <a:chOff x="370142" y="1632140"/>
            <a:chExt cx="2304820" cy="715273"/>
          </a:xfrm>
        </p:grpSpPr>
        <p:pic>
          <p:nvPicPr>
            <p:cNvPr id="12" name="Picture 7" descr="L:\public\share\ABC Templates and Resources\ABC Art Icons Logos\ABC Modern Icons\Award.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142" y="1761662"/>
              <a:ext cx="286488" cy="421652"/>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bwMode="gray">
            <a:xfrm>
              <a:off x="723332" y="1632140"/>
              <a:ext cx="1951630" cy="715273"/>
            </a:xfrm>
            <a:prstGeom prst="rect">
              <a:avLst/>
            </a:prstGeom>
            <a:noFill/>
          </p:spPr>
          <p:txBody>
            <a:bodyPr wrap="square" lIns="45720" rIns="45720" rtlCol="0">
              <a:noAutofit/>
            </a:bodyPr>
            <a:lstStyle/>
            <a:p>
              <a:pPr>
                <a:spcBef>
                  <a:spcPts val="500"/>
                </a:spcBef>
              </a:pPr>
              <a:r>
                <a:rPr lang="en-US" sz="1000" b="1" dirty="0"/>
                <a:t>Exclusive Preferred Provider  </a:t>
              </a:r>
              <a:r>
                <a:rPr lang="en-US" sz="1000" dirty="0"/>
                <a:t>Physician ACO deems OPRS preferred provider for ~12,000 patient Medicare population</a:t>
              </a:r>
            </a:p>
          </p:txBody>
        </p:sp>
      </p:grpSp>
      <p:grpSp>
        <p:nvGrpSpPr>
          <p:cNvPr id="15" name="Group 14"/>
          <p:cNvGrpSpPr/>
          <p:nvPr/>
        </p:nvGrpSpPr>
        <p:grpSpPr>
          <a:xfrm>
            <a:off x="370142" y="2511100"/>
            <a:ext cx="2304820" cy="969301"/>
            <a:chOff x="287336" y="2424582"/>
            <a:chExt cx="2304820" cy="969301"/>
          </a:xfrm>
        </p:grpSpPr>
        <p:sp>
          <p:nvSpPr>
            <p:cNvPr id="16" name="TextBox 15"/>
            <p:cNvSpPr txBox="1"/>
            <p:nvPr/>
          </p:nvSpPr>
          <p:spPr bwMode="gray">
            <a:xfrm>
              <a:off x="640526" y="2424582"/>
              <a:ext cx="1951630" cy="969301"/>
            </a:xfrm>
            <a:prstGeom prst="rect">
              <a:avLst/>
            </a:prstGeom>
            <a:noFill/>
          </p:spPr>
          <p:txBody>
            <a:bodyPr wrap="square" lIns="45720" rIns="45720" rtlCol="0">
              <a:noAutofit/>
            </a:bodyPr>
            <a:lstStyle/>
            <a:p>
              <a:pPr>
                <a:spcBef>
                  <a:spcPts val="500"/>
                </a:spcBef>
              </a:pPr>
              <a:r>
                <a:rPr lang="en-US" sz="1000" b="1" dirty="0"/>
                <a:t>“Free” Transitional Care</a:t>
              </a:r>
              <a:r>
                <a:rPr lang="en-US" sz="1000" b="1" baseline="30000" dirty="0"/>
                <a:t>2</a:t>
              </a:r>
              <a:r>
                <a:rPr lang="en-US" sz="1000" b="1" dirty="0"/>
                <a:t> </a:t>
              </a:r>
              <a:r>
                <a:rPr lang="en-US" sz="1000" dirty="0"/>
                <a:t>OPRS agrees to support all home discharge ACO patients with transitional care services 30-days post-discharge</a:t>
              </a:r>
            </a:p>
          </p:txBody>
        </p:sp>
        <p:pic>
          <p:nvPicPr>
            <p:cNvPr id="17" name="Picture 17" descr="L:\public\share\ABC Templates and Resources\ABC Art Icons Logos\ABC Modern Icons\Person_Nurs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336" y="2653100"/>
              <a:ext cx="307214" cy="385523"/>
            </a:xfrm>
            <a:prstGeom prst="rect">
              <a:avLst/>
            </a:prstGeom>
            <a:noFill/>
            <a:extLst>
              <a:ext uri="{909E8E84-426E-40DD-AFC4-6F175D3DCCD1}">
                <a14:hiddenFill xmlns:a14="http://schemas.microsoft.com/office/drawing/2010/main">
                  <a:solidFill>
                    <a:srgbClr val="FFFFFF"/>
                  </a:solidFill>
                </a14:hiddenFill>
              </a:ext>
            </a:extLst>
          </p:spPr>
        </p:pic>
      </p:grpSp>
      <p:sp>
        <p:nvSpPr>
          <p:cNvPr id="18" name="TextBox 17"/>
          <p:cNvSpPr txBox="1"/>
          <p:nvPr/>
        </p:nvSpPr>
        <p:spPr bwMode="gray">
          <a:xfrm>
            <a:off x="5090660" y="2474512"/>
            <a:ext cx="1157700" cy="619124"/>
          </a:xfrm>
          <a:prstGeom prst="rect">
            <a:avLst/>
          </a:prstGeom>
          <a:solidFill>
            <a:schemeClr val="bg1"/>
          </a:solidFill>
        </p:spPr>
        <p:txBody>
          <a:bodyPr wrap="square" lIns="45720" rIns="45720" rtlCol="0" anchor="ctr">
            <a:noAutofit/>
          </a:bodyPr>
          <a:lstStyle/>
          <a:p>
            <a:pPr algn="ctr">
              <a:spcBef>
                <a:spcPts val="500"/>
              </a:spcBef>
            </a:pPr>
            <a:r>
              <a:rPr lang="en-US" sz="1000" b="1" dirty="0"/>
              <a:t>No Reimbursement</a:t>
            </a:r>
            <a:r>
              <a:rPr lang="en-US" sz="1000" b="1" baseline="30000" dirty="0"/>
              <a:t>3</a:t>
            </a:r>
          </a:p>
        </p:txBody>
      </p:sp>
      <p:sp>
        <p:nvSpPr>
          <p:cNvPr id="19" name="TextBox 18"/>
          <p:cNvSpPr txBox="1"/>
          <p:nvPr/>
        </p:nvSpPr>
        <p:spPr bwMode="gray">
          <a:xfrm>
            <a:off x="5090659" y="1877097"/>
            <a:ext cx="1157700" cy="162346"/>
          </a:xfrm>
          <a:prstGeom prst="rect">
            <a:avLst/>
          </a:prstGeom>
          <a:solidFill>
            <a:schemeClr val="bg1"/>
          </a:solidFill>
        </p:spPr>
        <p:txBody>
          <a:bodyPr wrap="square" lIns="45720" rIns="45720" rtlCol="0" anchor="ctr">
            <a:noAutofit/>
          </a:bodyPr>
          <a:lstStyle/>
          <a:p>
            <a:pPr algn="ctr">
              <a:spcBef>
                <a:spcPts val="500"/>
              </a:spcBef>
            </a:pPr>
            <a:r>
              <a:rPr lang="en-US" sz="1000" b="1" dirty="0"/>
              <a:t>Reimbursement</a:t>
            </a:r>
            <a:endParaRPr lang="en-US" sz="1000" dirty="0"/>
          </a:p>
        </p:txBody>
      </p:sp>
      <p:sp>
        <p:nvSpPr>
          <p:cNvPr id="20" name="TextBox 19"/>
          <p:cNvSpPr txBox="1"/>
          <p:nvPr/>
        </p:nvSpPr>
        <p:spPr bwMode="gray">
          <a:xfrm>
            <a:off x="2893325" y="1335728"/>
            <a:ext cx="3268601" cy="362540"/>
          </a:xfrm>
          <a:prstGeom prst="rect">
            <a:avLst/>
          </a:prstGeom>
          <a:noFill/>
        </p:spPr>
        <p:txBody>
          <a:bodyPr wrap="square" lIns="45720" rIns="45720" rtlCol="0">
            <a:noAutofit/>
          </a:bodyPr>
          <a:lstStyle/>
          <a:p>
            <a:pPr algn="ctr">
              <a:spcBef>
                <a:spcPts val="500"/>
              </a:spcBef>
            </a:pPr>
            <a:r>
              <a:rPr lang="en-US" sz="1000" b="1" i="1" dirty="0"/>
              <a:t>OPRS Role, Reimbursement Potential at Discharge</a:t>
            </a:r>
          </a:p>
        </p:txBody>
      </p:sp>
      <p:sp>
        <p:nvSpPr>
          <p:cNvPr id="21" name="TextBox 20"/>
          <p:cNvSpPr txBox="1"/>
          <p:nvPr/>
        </p:nvSpPr>
        <p:spPr bwMode="gray">
          <a:xfrm>
            <a:off x="726257" y="3480401"/>
            <a:ext cx="1902479" cy="844051"/>
          </a:xfrm>
          <a:prstGeom prst="rect">
            <a:avLst/>
          </a:prstGeom>
          <a:noFill/>
        </p:spPr>
        <p:txBody>
          <a:bodyPr wrap="square" lIns="45720" rIns="45720" rtlCol="0">
            <a:noAutofit/>
          </a:bodyPr>
          <a:lstStyle/>
          <a:p>
            <a:pPr>
              <a:spcBef>
                <a:spcPts val="500"/>
              </a:spcBef>
            </a:pPr>
            <a:r>
              <a:rPr lang="en-US" sz="1000" b="1" dirty="0"/>
              <a:t>Protected Risk</a:t>
            </a:r>
          </a:p>
          <a:p>
            <a:r>
              <a:rPr lang="en-US" sz="1000" dirty="0"/>
              <a:t>Agreement creates financial risk, but includes evaluation windows to avoid losses</a:t>
            </a:r>
          </a:p>
        </p:txBody>
      </p:sp>
      <p:sp>
        <p:nvSpPr>
          <p:cNvPr id="22" name="Text Placeholder 9"/>
          <p:cNvSpPr>
            <a:spLocks noGrp="1"/>
          </p:cNvSpPr>
          <p:nvPr/>
        </p:nvSpPr>
        <p:spPr bwMode="gray">
          <a:xfrm>
            <a:off x="2892313" y="3393160"/>
            <a:ext cx="3060174" cy="1027040"/>
          </a:xfrm>
          <a:prstGeom prst="rect">
            <a:avLst/>
          </a:prstGeom>
          <a:solidFill>
            <a:schemeClr val="accent1"/>
          </a:solidFill>
          <a:ln w="6350">
            <a:solidFill>
              <a:schemeClr val="bg1"/>
            </a:solidFill>
          </a:ln>
        </p:spPr>
        <p:txBody>
          <a:bodyPr vert="horz" wrap="square" lIns="182880" tIns="274320" rIns="182880" bIns="45720" rtlCol="0">
            <a:noAutofit/>
          </a:bodyPr>
          <a:lstStyle>
            <a:lvl1pPr marL="0" indent="0" algn="l" defTabSz="640080" rtl="0" eaLnBrk="1" latinLnBrk="0" hangingPunct="1">
              <a:spcBef>
                <a:spcPts val="0"/>
              </a:spcBef>
              <a:buFont typeface="Arial" pitchFamily="34" charset="0"/>
              <a:buNone/>
              <a:defRPr sz="1000" b="1" kern="1200" baseline="0">
                <a:solidFill>
                  <a:schemeClr val="tx1"/>
                </a:solidFill>
                <a:latin typeface="+mn-lt"/>
                <a:ea typeface="+mn-ea"/>
                <a:cs typeface="+mn-cs"/>
              </a:defRPr>
            </a:lvl1pPr>
            <a:lvl2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2pPr>
            <a:lvl3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3pPr>
            <a:lvl4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4pPr>
            <a:lvl5pPr marL="0" indent="0" algn="l" defTabSz="640080" rtl="0" eaLnBrk="1" latinLnBrk="0" hangingPunct="1">
              <a:spcBef>
                <a:spcPts val="300"/>
              </a:spcBef>
              <a:buFont typeface="Arial" pitchFamily="34" charset="0"/>
              <a:buNone/>
              <a:defRPr sz="9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sz="1100" dirty="0"/>
              <a:t>Projected Financial Outcomes</a:t>
            </a:r>
          </a:p>
        </p:txBody>
      </p:sp>
      <p:sp>
        <p:nvSpPr>
          <p:cNvPr id="23" name="TextBox 22"/>
          <p:cNvSpPr txBox="1"/>
          <p:nvPr/>
        </p:nvSpPr>
        <p:spPr bwMode="gray">
          <a:xfrm>
            <a:off x="3859150" y="3843197"/>
            <a:ext cx="1348971" cy="338554"/>
          </a:xfrm>
          <a:prstGeom prst="rect">
            <a:avLst/>
          </a:prstGeom>
          <a:noFill/>
        </p:spPr>
        <p:txBody>
          <a:bodyPr wrap="square" rtlCol="0">
            <a:spAutoFit/>
          </a:bodyPr>
          <a:lstStyle/>
          <a:p>
            <a:pPr algn="r">
              <a:tabLst>
                <a:tab pos="109538" algn="l"/>
              </a:tabLst>
            </a:pPr>
            <a:r>
              <a:rPr lang="en-US" sz="1600" b="1" dirty="0">
                <a:solidFill>
                  <a:schemeClr val="accent6"/>
                </a:solidFill>
              </a:rPr>
              <a:t>$0.4M-</a:t>
            </a:r>
            <a:endParaRPr lang="en-US" sz="1600" b="1" dirty="0">
              <a:solidFill>
                <a:schemeClr val="accent1"/>
              </a:solidFill>
            </a:endParaRPr>
          </a:p>
        </p:txBody>
      </p:sp>
      <p:sp>
        <p:nvSpPr>
          <p:cNvPr id="24" name="TextBox 23"/>
          <p:cNvSpPr txBox="1"/>
          <p:nvPr/>
        </p:nvSpPr>
        <p:spPr bwMode="gray">
          <a:xfrm>
            <a:off x="5174049" y="3935529"/>
            <a:ext cx="857570" cy="400110"/>
          </a:xfrm>
          <a:prstGeom prst="rect">
            <a:avLst/>
          </a:prstGeom>
          <a:noFill/>
        </p:spPr>
        <p:txBody>
          <a:bodyPr wrap="square" rtlCol="0">
            <a:spAutoFit/>
          </a:bodyPr>
          <a:lstStyle/>
          <a:p>
            <a:pPr algn="l"/>
            <a:r>
              <a:rPr lang="en-US" sz="1000" dirty="0"/>
              <a:t>Estimated n</a:t>
            </a:r>
            <a:r>
              <a:rPr lang="en-US" sz="1000" dirty="0">
                <a:latin typeface="+mn-lt"/>
              </a:rPr>
              <a:t>et gai</a:t>
            </a:r>
            <a:r>
              <a:rPr lang="en-US" sz="1000" dirty="0"/>
              <a:t>n</a:t>
            </a:r>
            <a:endParaRPr lang="en-US" sz="1000" dirty="0">
              <a:latin typeface="+mn-lt"/>
            </a:endParaRPr>
          </a:p>
        </p:txBody>
      </p:sp>
      <p:sp>
        <p:nvSpPr>
          <p:cNvPr id="25" name="TextBox 24"/>
          <p:cNvSpPr txBox="1"/>
          <p:nvPr/>
        </p:nvSpPr>
        <p:spPr bwMode="gray">
          <a:xfrm>
            <a:off x="2743806" y="3966307"/>
            <a:ext cx="777786" cy="338554"/>
          </a:xfrm>
          <a:prstGeom prst="rect">
            <a:avLst/>
          </a:prstGeom>
          <a:noFill/>
        </p:spPr>
        <p:txBody>
          <a:bodyPr wrap="square" rtlCol="0">
            <a:spAutoFit/>
          </a:bodyPr>
          <a:lstStyle/>
          <a:p>
            <a:pPr algn="r">
              <a:tabLst>
                <a:tab pos="109538" algn="l"/>
              </a:tabLst>
            </a:pPr>
            <a:r>
              <a:rPr lang="en-US" sz="1600" b="1" dirty="0">
                <a:solidFill>
                  <a:schemeClr val="accent6"/>
                </a:solidFill>
              </a:rPr>
              <a:t>$2M</a:t>
            </a:r>
            <a:endParaRPr lang="en-US" sz="1600" b="1" dirty="0">
              <a:solidFill>
                <a:schemeClr val="accent1"/>
              </a:solidFill>
            </a:endParaRPr>
          </a:p>
        </p:txBody>
      </p:sp>
      <p:sp>
        <p:nvSpPr>
          <p:cNvPr id="26" name="TextBox 25"/>
          <p:cNvSpPr txBox="1"/>
          <p:nvPr/>
        </p:nvSpPr>
        <p:spPr bwMode="gray">
          <a:xfrm>
            <a:off x="3454155" y="3935529"/>
            <a:ext cx="1222576" cy="400110"/>
          </a:xfrm>
          <a:prstGeom prst="rect">
            <a:avLst/>
          </a:prstGeom>
          <a:noFill/>
        </p:spPr>
        <p:txBody>
          <a:bodyPr wrap="square" rtlCol="0">
            <a:spAutoFit/>
          </a:bodyPr>
          <a:lstStyle/>
          <a:p>
            <a:pPr algn="l"/>
            <a:r>
              <a:rPr lang="en-US" sz="1000" dirty="0"/>
              <a:t>Estimated         gross revenue</a:t>
            </a:r>
            <a:endParaRPr lang="en-US" sz="1000" dirty="0">
              <a:latin typeface="+mn-lt"/>
            </a:endParaRPr>
          </a:p>
        </p:txBody>
      </p:sp>
      <p:grpSp>
        <p:nvGrpSpPr>
          <p:cNvPr id="27" name="Group 26"/>
          <p:cNvGrpSpPr/>
          <p:nvPr/>
        </p:nvGrpSpPr>
        <p:grpSpPr>
          <a:xfrm>
            <a:off x="2892313" y="3393160"/>
            <a:ext cx="319390" cy="218673"/>
            <a:chOff x="2923402" y="3378530"/>
            <a:chExt cx="319390" cy="218673"/>
          </a:xfrm>
        </p:grpSpPr>
        <p:sp>
          <p:nvSpPr>
            <p:cNvPr id="28" name="Freeform 27"/>
            <p:cNvSpPr/>
            <p:nvPr/>
          </p:nvSpPr>
          <p:spPr bwMode="gray">
            <a:xfrm flipH="1">
              <a:off x="2923402" y="3378530"/>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9" name="Freeform 28"/>
            <p:cNvSpPr/>
            <p:nvPr/>
          </p:nvSpPr>
          <p:spPr bwMode="gray">
            <a:xfrm rot="1510923" flipV="1">
              <a:off x="3001486" y="3391918"/>
              <a:ext cx="84539" cy="176966"/>
            </a:xfrm>
            <a:custGeom>
              <a:avLst/>
              <a:gdLst>
                <a:gd name="connsiteX0" fmla="*/ 0 w 183356"/>
                <a:gd name="connsiteY0" fmla="*/ 45839 h 183356"/>
                <a:gd name="connsiteX1" fmla="*/ 45839 w 183356"/>
                <a:gd name="connsiteY1" fmla="*/ 45839 h 183356"/>
                <a:gd name="connsiteX2" fmla="*/ 45839 w 183356"/>
                <a:gd name="connsiteY2" fmla="*/ 0 h 183356"/>
                <a:gd name="connsiteX3" fmla="*/ 137517 w 183356"/>
                <a:gd name="connsiteY3" fmla="*/ 0 h 183356"/>
                <a:gd name="connsiteX4" fmla="*/ 137517 w 183356"/>
                <a:gd name="connsiteY4" fmla="*/ 45839 h 183356"/>
                <a:gd name="connsiteX5" fmla="*/ 183356 w 183356"/>
                <a:gd name="connsiteY5" fmla="*/ 45839 h 183356"/>
                <a:gd name="connsiteX6" fmla="*/ 183356 w 183356"/>
                <a:gd name="connsiteY6" fmla="*/ 137517 h 183356"/>
                <a:gd name="connsiteX7" fmla="*/ 137517 w 183356"/>
                <a:gd name="connsiteY7" fmla="*/ 137517 h 183356"/>
                <a:gd name="connsiteX8" fmla="*/ 137517 w 183356"/>
                <a:gd name="connsiteY8" fmla="*/ 183356 h 183356"/>
                <a:gd name="connsiteX9" fmla="*/ 45839 w 183356"/>
                <a:gd name="connsiteY9" fmla="*/ 183356 h 183356"/>
                <a:gd name="connsiteX10" fmla="*/ 45839 w 183356"/>
                <a:gd name="connsiteY10" fmla="*/ 137517 h 183356"/>
                <a:gd name="connsiteX11" fmla="*/ 0 w 183356"/>
                <a:gd name="connsiteY11" fmla="*/ 137517 h 183356"/>
                <a:gd name="connsiteX12" fmla="*/ 0 w 183356"/>
                <a:gd name="connsiteY12" fmla="*/ 45839 h 183356"/>
                <a:gd name="connsiteX0" fmla="*/ 137517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11" fmla="*/ 137279 w 183356"/>
                <a:gd name="connsiteY11" fmla="*/ 91440 h 183356"/>
                <a:gd name="connsiteX0" fmla="*/ 137517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0" fmla="*/ 47029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0" fmla="*/ 137517 w 183356"/>
                <a:gd name="connsiteY0" fmla="*/ 0 h 137517"/>
                <a:gd name="connsiteX1" fmla="*/ 183356 w 183356"/>
                <a:gd name="connsiteY1" fmla="*/ 0 h 137517"/>
                <a:gd name="connsiteX2" fmla="*/ 183356 w 183356"/>
                <a:gd name="connsiteY2" fmla="*/ 91678 h 137517"/>
                <a:gd name="connsiteX3" fmla="*/ 137517 w 183356"/>
                <a:gd name="connsiteY3" fmla="*/ 91678 h 137517"/>
                <a:gd name="connsiteX4" fmla="*/ 137517 w 183356"/>
                <a:gd name="connsiteY4" fmla="*/ 137517 h 137517"/>
                <a:gd name="connsiteX5" fmla="*/ 45839 w 183356"/>
                <a:gd name="connsiteY5" fmla="*/ 137517 h 137517"/>
                <a:gd name="connsiteX6" fmla="*/ 45839 w 183356"/>
                <a:gd name="connsiteY6" fmla="*/ 91678 h 137517"/>
                <a:gd name="connsiteX7" fmla="*/ 0 w 183356"/>
                <a:gd name="connsiteY7" fmla="*/ 91678 h 137517"/>
                <a:gd name="connsiteX8" fmla="*/ 0 w 183356"/>
                <a:gd name="connsiteY8" fmla="*/ 0 h 137517"/>
                <a:gd name="connsiteX9" fmla="*/ 45839 w 183356"/>
                <a:gd name="connsiteY9" fmla="*/ 0 h 137517"/>
                <a:gd name="connsiteX0" fmla="*/ 183356 w 183356"/>
                <a:gd name="connsiteY0" fmla="*/ 0 h 137517"/>
                <a:gd name="connsiteX1" fmla="*/ 183356 w 183356"/>
                <a:gd name="connsiteY1" fmla="*/ 91678 h 137517"/>
                <a:gd name="connsiteX2" fmla="*/ 137517 w 183356"/>
                <a:gd name="connsiteY2" fmla="*/ 91678 h 137517"/>
                <a:gd name="connsiteX3" fmla="*/ 137517 w 183356"/>
                <a:gd name="connsiteY3" fmla="*/ 137517 h 137517"/>
                <a:gd name="connsiteX4" fmla="*/ 45839 w 183356"/>
                <a:gd name="connsiteY4" fmla="*/ 137517 h 137517"/>
                <a:gd name="connsiteX5" fmla="*/ 45839 w 183356"/>
                <a:gd name="connsiteY5" fmla="*/ 91678 h 137517"/>
                <a:gd name="connsiteX6" fmla="*/ 0 w 183356"/>
                <a:gd name="connsiteY6" fmla="*/ 91678 h 137517"/>
                <a:gd name="connsiteX7" fmla="*/ 0 w 183356"/>
                <a:gd name="connsiteY7" fmla="*/ 0 h 137517"/>
                <a:gd name="connsiteX8" fmla="*/ 45839 w 183356"/>
                <a:gd name="connsiteY8" fmla="*/ 0 h 137517"/>
                <a:gd name="connsiteX0" fmla="*/ 183356 w 183356"/>
                <a:gd name="connsiteY0" fmla="*/ 0 h 137517"/>
                <a:gd name="connsiteX1" fmla="*/ 183356 w 183356"/>
                <a:gd name="connsiteY1" fmla="*/ 91678 h 137517"/>
                <a:gd name="connsiteX2" fmla="*/ 137517 w 183356"/>
                <a:gd name="connsiteY2" fmla="*/ 91678 h 137517"/>
                <a:gd name="connsiteX3" fmla="*/ 137517 w 183356"/>
                <a:gd name="connsiteY3" fmla="*/ 137517 h 137517"/>
                <a:gd name="connsiteX4" fmla="*/ 45839 w 183356"/>
                <a:gd name="connsiteY4" fmla="*/ 137517 h 137517"/>
                <a:gd name="connsiteX5" fmla="*/ 45839 w 183356"/>
                <a:gd name="connsiteY5" fmla="*/ 91678 h 137517"/>
                <a:gd name="connsiteX6" fmla="*/ 0 w 183356"/>
                <a:gd name="connsiteY6" fmla="*/ 91678 h 137517"/>
                <a:gd name="connsiteX7" fmla="*/ 0 w 183356"/>
                <a:gd name="connsiteY7" fmla="*/ 0 h 137517"/>
                <a:gd name="connsiteX0" fmla="*/ 183356 w 183356"/>
                <a:gd name="connsiteY0" fmla="*/ 91678 h 137517"/>
                <a:gd name="connsiteX1" fmla="*/ 137517 w 183356"/>
                <a:gd name="connsiteY1" fmla="*/ 91678 h 137517"/>
                <a:gd name="connsiteX2" fmla="*/ 137517 w 183356"/>
                <a:gd name="connsiteY2" fmla="*/ 137517 h 137517"/>
                <a:gd name="connsiteX3" fmla="*/ 45839 w 183356"/>
                <a:gd name="connsiteY3" fmla="*/ 137517 h 137517"/>
                <a:gd name="connsiteX4" fmla="*/ 45839 w 183356"/>
                <a:gd name="connsiteY4" fmla="*/ 91678 h 137517"/>
                <a:gd name="connsiteX5" fmla="*/ 0 w 183356"/>
                <a:gd name="connsiteY5" fmla="*/ 91678 h 137517"/>
                <a:gd name="connsiteX6" fmla="*/ 0 w 183356"/>
                <a:gd name="connsiteY6" fmla="*/ 0 h 137517"/>
                <a:gd name="connsiteX0" fmla="*/ 137517 w 137517"/>
                <a:gd name="connsiteY0" fmla="*/ 91678 h 137517"/>
                <a:gd name="connsiteX1" fmla="*/ 137517 w 137517"/>
                <a:gd name="connsiteY1" fmla="*/ 137517 h 137517"/>
                <a:gd name="connsiteX2" fmla="*/ 45839 w 137517"/>
                <a:gd name="connsiteY2" fmla="*/ 137517 h 137517"/>
                <a:gd name="connsiteX3" fmla="*/ 45839 w 137517"/>
                <a:gd name="connsiteY3" fmla="*/ 91678 h 137517"/>
                <a:gd name="connsiteX4" fmla="*/ 0 w 137517"/>
                <a:gd name="connsiteY4" fmla="*/ 91678 h 137517"/>
                <a:gd name="connsiteX5" fmla="*/ 0 w 137517"/>
                <a:gd name="connsiteY5" fmla="*/ 0 h 137517"/>
                <a:gd name="connsiteX0" fmla="*/ 93193 w 137517"/>
                <a:gd name="connsiteY0" fmla="*/ 197142 h 197142"/>
                <a:gd name="connsiteX1" fmla="*/ 137517 w 137517"/>
                <a:gd name="connsiteY1" fmla="*/ 137517 h 197142"/>
                <a:gd name="connsiteX2" fmla="*/ 45839 w 137517"/>
                <a:gd name="connsiteY2" fmla="*/ 137517 h 197142"/>
                <a:gd name="connsiteX3" fmla="*/ 45839 w 137517"/>
                <a:gd name="connsiteY3" fmla="*/ 91678 h 197142"/>
                <a:gd name="connsiteX4" fmla="*/ 0 w 137517"/>
                <a:gd name="connsiteY4" fmla="*/ 91678 h 197142"/>
                <a:gd name="connsiteX5" fmla="*/ 0 w 137517"/>
                <a:gd name="connsiteY5" fmla="*/ 0 h 197142"/>
                <a:gd name="connsiteX0" fmla="*/ 93193 w 96703"/>
                <a:gd name="connsiteY0" fmla="*/ 197142 h 197142"/>
                <a:gd name="connsiteX1" fmla="*/ 96703 w 96703"/>
                <a:gd name="connsiteY1" fmla="*/ 123589 h 197142"/>
                <a:gd name="connsiteX2" fmla="*/ 45839 w 96703"/>
                <a:gd name="connsiteY2" fmla="*/ 137517 h 197142"/>
                <a:gd name="connsiteX3" fmla="*/ 45839 w 96703"/>
                <a:gd name="connsiteY3" fmla="*/ 91678 h 197142"/>
                <a:gd name="connsiteX4" fmla="*/ 0 w 96703"/>
                <a:gd name="connsiteY4" fmla="*/ 91678 h 197142"/>
                <a:gd name="connsiteX5" fmla="*/ 0 w 96703"/>
                <a:gd name="connsiteY5" fmla="*/ 0 h 197142"/>
                <a:gd name="connsiteX0" fmla="*/ 93193 w 96703"/>
                <a:gd name="connsiteY0" fmla="*/ 197142 h 197142"/>
                <a:gd name="connsiteX1" fmla="*/ 96703 w 96703"/>
                <a:gd name="connsiteY1" fmla="*/ 123589 h 197142"/>
                <a:gd name="connsiteX2" fmla="*/ 45839 w 96703"/>
                <a:gd name="connsiteY2" fmla="*/ 137517 h 197142"/>
                <a:gd name="connsiteX3" fmla="*/ 57740 w 96703"/>
                <a:gd name="connsiteY3" fmla="*/ 55172 h 197142"/>
                <a:gd name="connsiteX4" fmla="*/ 0 w 96703"/>
                <a:gd name="connsiteY4" fmla="*/ 91678 h 197142"/>
                <a:gd name="connsiteX5" fmla="*/ 0 w 96703"/>
                <a:gd name="connsiteY5" fmla="*/ 0 h 197142"/>
                <a:gd name="connsiteX0" fmla="*/ 97246 w 100756"/>
                <a:gd name="connsiteY0" fmla="*/ 197142 h 197142"/>
                <a:gd name="connsiteX1" fmla="*/ 100756 w 100756"/>
                <a:gd name="connsiteY1" fmla="*/ 123589 h 197142"/>
                <a:gd name="connsiteX2" fmla="*/ 49892 w 100756"/>
                <a:gd name="connsiteY2" fmla="*/ 137517 h 197142"/>
                <a:gd name="connsiteX3" fmla="*/ 61793 w 100756"/>
                <a:gd name="connsiteY3" fmla="*/ 55172 h 197142"/>
                <a:gd name="connsiteX4" fmla="*/ 0 w 100756"/>
                <a:gd name="connsiteY4" fmla="*/ 100298 h 197142"/>
                <a:gd name="connsiteX5" fmla="*/ 4053 w 100756"/>
                <a:gd name="connsiteY5" fmla="*/ 0 h 197142"/>
                <a:gd name="connsiteX0" fmla="*/ 97246 w 100756"/>
                <a:gd name="connsiteY0" fmla="*/ 197142 h 197142"/>
                <a:gd name="connsiteX1" fmla="*/ 100756 w 100756"/>
                <a:gd name="connsiteY1" fmla="*/ 123589 h 197142"/>
                <a:gd name="connsiteX2" fmla="*/ 49892 w 100756"/>
                <a:gd name="connsiteY2" fmla="*/ 137517 h 197142"/>
                <a:gd name="connsiteX3" fmla="*/ 48235 w 100756"/>
                <a:gd name="connsiteY3" fmla="*/ 67217 h 197142"/>
                <a:gd name="connsiteX4" fmla="*/ 0 w 100756"/>
                <a:gd name="connsiteY4" fmla="*/ 100298 h 197142"/>
                <a:gd name="connsiteX5" fmla="*/ 4053 w 100756"/>
                <a:gd name="connsiteY5" fmla="*/ 0 h 197142"/>
                <a:gd name="connsiteX0" fmla="*/ 93321 w 100756"/>
                <a:gd name="connsiteY0" fmla="*/ 211084 h 211084"/>
                <a:gd name="connsiteX1" fmla="*/ 100756 w 100756"/>
                <a:gd name="connsiteY1" fmla="*/ 123589 h 211084"/>
                <a:gd name="connsiteX2" fmla="*/ 49892 w 100756"/>
                <a:gd name="connsiteY2" fmla="*/ 137517 h 211084"/>
                <a:gd name="connsiteX3" fmla="*/ 48235 w 100756"/>
                <a:gd name="connsiteY3" fmla="*/ 67217 h 211084"/>
                <a:gd name="connsiteX4" fmla="*/ 0 w 100756"/>
                <a:gd name="connsiteY4" fmla="*/ 100298 h 211084"/>
                <a:gd name="connsiteX5" fmla="*/ 4053 w 100756"/>
                <a:gd name="connsiteY5" fmla="*/ 0 h 211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6" h="211084">
                  <a:moveTo>
                    <a:pt x="93321" y="211084"/>
                  </a:moveTo>
                  <a:lnTo>
                    <a:pt x="100756" y="123589"/>
                  </a:lnTo>
                  <a:lnTo>
                    <a:pt x="49892" y="137517"/>
                  </a:lnTo>
                  <a:cubicBezTo>
                    <a:pt x="49340" y="114084"/>
                    <a:pt x="48787" y="90650"/>
                    <a:pt x="48235" y="67217"/>
                  </a:cubicBezTo>
                  <a:lnTo>
                    <a:pt x="0" y="100298"/>
                  </a:lnTo>
                  <a:lnTo>
                    <a:pt x="4053" y="0"/>
                  </a:lnTo>
                </a:path>
              </a:pathLst>
            </a:custGeom>
            <a:noFill/>
            <a:ln w="19050" cap="flat" cmpd="sng" algn="ctr">
              <a:solidFill>
                <a:schemeClr val="bg1"/>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1463675"/>
              <a:endParaRPr lang="en-US" sz="1000" dirty="0">
                <a:solidFill>
                  <a:schemeClr val="bg2"/>
                </a:solidFill>
                <a:latin typeface="+mj-lt"/>
              </a:endParaRPr>
            </a:p>
          </p:txBody>
        </p:sp>
      </p:grpSp>
      <p:cxnSp>
        <p:nvCxnSpPr>
          <p:cNvPr id="30" name="Straight Connector 29"/>
          <p:cNvCxnSpPr/>
          <p:nvPr/>
        </p:nvCxnSpPr>
        <p:spPr bwMode="gray">
          <a:xfrm>
            <a:off x="2674962" y="2729018"/>
            <a:ext cx="137689" cy="0"/>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31" name="Freeform 30"/>
          <p:cNvSpPr/>
          <p:nvPr/>
        </p:nvSpPr>
        <p:spPr bwMode="gray">
          <a:xfrm>
            <a:off x="2813289" y="1924006"/>
            <a:ext cx="429504" cy="458627"/>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12700" cap="flat" cmpd="sng" algn="ctr">
            <a:solidFill>
              <a:schemeClr val="accent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463675"/>
            <a:endParaRPr lang="en-US" sz="1000" b="1" dirty="0">
              <a:solidFill>
                <a:schemeClr val="bg2"/>
              </a:solidFill>
              <a:latin typeface="+mn-lt"/>
            </a:endParaRPr>
          </a:p>
        </p:txBody>
      </p:sp>
      <p:sp>
        <p:nvSpPr>
          <p:cNvPr id="32" name="Freeform 31"/>
          <p:cNvSpPr/>
          <p:nvPr/>
        </p:nvSpPr>
        <p:spPr bwMode="gray">
          <a:xfrm flipV="1">
            <a:off x="2813289" y="2347412"/>
            <a:ext cx="424771" cy="487262"/>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12700" cap="flat" cmpd="sng" algn="ctr">
            <a:solidFill>
              <a:schemeClr val="accent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463675"/>
            <a:endParaRPr lang="en-US" sz="1000" b="1" dirty="0">
              <a:solidFill>
                <a:schemeClr val="bg2"/>
              </a:solidFill>
              <a:latin typeface="+mn-lt"/>
            </a:endParaRPr>
          </a:p>
        </p:txBody>
      </p:sp>
      <p:sp>
        <p:nvSpPr>
          <p:cNvPr id="33" name="TextBox 32"/>
          <p:cNvSpPr txBox="1"/>
          <p:nvPr/>
        </p:nvSpPr>
        <p:spPr bwMode="gray">
          <a:xfrm>
            <a:off x="3675565" y="1643780"/>
            <a:ext cx="1164780" cy="664565"/>
          </a:xfrm>
          <a:prstGeom prst="rect">
            <a:avLst/>
          </a:prstGeom>
          <a:noFill/>
        </p:spPr>
        <p:txBody>
          <a:bodyPr wrap="square" lIns="45720" rIns="45720" rtlCol="0">
            <a:noAutofit/>
          </a:bodyPr>
          <a:lstStyle/>
          <a:p>
            <a:pPr>
              <a:spcBef>
                <a:spcPts val="500"/>
              </a:spcBef>
            </a:pPr>
            <a:r>
              <a:rPr lang="en-US" sz="1000" b="1" dirty="0"/>
              <a:t>Home Health     </a:t>
            </a:r>
            <a:r>
              <a:rPr lang="en-US" sz="1000" dirty="0"/>
              <a:t>Hospice, other services as appropriate</a:t>
            </a:r>
          </a:p>
        </p:txBody>
      </p:sp>
      <p:sp>
        <p:nvSpPr>
          <p:cNvPr id="34" name="TextBox 33"/>
          <p:cNvSpPr txBox="1"/>
          <p:nvPr/>
        </p:nvSpPr>
        <p:spPr bwMode="gray">
          <a:xfrm>
            <a:off x="3675565" y="2386209"/>
            <a:ext cx="1113019" cy="931346"/>
          </a:xfrm>
          <a:prstGeom prst="rect">
            <a:avLst/>
          </a:prstGeom>
          <a:noFill/>
        </p:spPr>
        <p:txBody>
          <a:bodyPr wrap="square" lIns="45720" rIns="45720" rtlCol="0">
            <a:noAutofit/>
          </a:bodyPr>
          <a:lstStyle/>
          <a:p>
            <a:pPr>
              <a:spcBef>
                <a:spcPts val="500"/>
              </a:spcBef>
            </a:pPr>
            <a:r>
              <a:rPr lang="en-US" sz="1000" b="1" dirty="0"/>
              <a:t>“Home to Stay” Services                </a:t>
            </a:r>
            <a:r>
              <a:rPr lang="en-US" sz="1000" dirty="0"/>
              <a:t>30-day, nurse-led transitional care services</a:t>
            </a:r>
          </a:p>
        </p:txBody>
      </p:sp>
      <p:sp>
        <p:nvSpPr>
          <p:cNvPr id="35" name="Right Arrow 34"/>
          <p:cNvSpPr/>
          <p:nvPr/>
        </p:nvSpPr>
        <p:spPr bwMode="gray">
          <a:xfrm>
            <a:off x="4788552" y="1852615"/>
            <a:ext cx="267128" cy="211311"/>
          </a:xfrm>
          <a:prstGeom prst="rightArrow">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6" name="Right Arrow 35"/>
          <p:cNvSpPr/>
          <p:nvPr/>
        </p:nvSpPr>
        <p:spPr bwMode="gray">
          <a:xfrm>
            <a:off x="4788552" y="2697513"/>
            <a:ext cx="267128" cy="211311"/>
          </a:xfrm>
          <a:prstGeom prst="rightArrow">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37" name="Picture 3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16940" y="1884120"/>
            <a:ext cx="274430" cy="211311"/>
          </a:xfrm>
          <a:prstGeom prst="rect">
            <a:avLst/>
          </a:prstGeom>
        </p:spPr>
      </p:pic>
      <p:sp>
        <p:nvSpPr>
          <p:cNvPr id="38" name="TextBox 37"/>
          <p:cNvSpPr txBox="1"/>
          <p:nvPr/>
        </p:nvSpPr>
        <p:spPr bwMode="gray">
          <a:xfrm>
            <a:off x="4439631" y="4082217"/>
            <a:ext cx="720560" cy="337983"/>
          </a:xfrm>
          <a:prstGeom prst="rect">
            <a:avLst/>
          </a:prstGeom>
          <a:noFill/>
        </p:spPr>
        <p:txBody>
          <a:bodyPr wrap="none" lIns="45720" rIns="45720" rtlCol="0">
            <a:noAutofit/>
          </a:bodyPr>
          <a:lstStyle/>
          <a:p>
            <a:pPr>
              <a:spcBef>
                <a:spcPts val="500"/>
              </a:spcBef>
            </a:pPr>
            <a:r>
              <a:rPr lang="en-US" sz="1600" b="1" dirty="0">
                <a:solidFill>
                  <a:schemeClr val="accent6"/>
                </a:solidFill>
              </a:rPr>
              <a:t>$0.5M</a:t>
            </a:r>
            <a:endParaRPr lang="en-US" sz="1600" b="1" dirty="0">
              <a:solidFill>
                <a:schemeClr val="accent1"/>
              </a:solidFill>
            </a:endParaRPr>
          </a:p>
          <a:p>
            <a:pPr>
              <a:spcBef>
                <a:spcPts val="500"/>
              </a:spcBef>
            </a:pPr>
            <a:endParaRPr lang="en-US" sz="1000" dirty="0" err="1"/>
          </a:p>
        </p:txBody>
      </p:sp>
      <p:pic>
        <p:nvPicPr>
          <p:cNvPr id="39" name="Picture 3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5984" y="3663450"/>
            <a:ext cx="94804" cy="457200"/>
          </a:xfrm>
          <a:prstGeom prst="rect">
            <a:avLst/>
          </a:prstGeom>
        </p:spPr>
      </p:pic>
      <p:pic>
        <p:nvPicPr>
          <p:cNvPr id="40" name="Picture 3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18237" y="2746726"/>
            <a:ext cx="273133" cy="210312"/>
          </a:xfrm>
          <a:prstGeom prst="rect">
            <a:avLst/>
          </a:prstGeom>
        </p:spPr>
      </p:pic>
      <p:pic>
        <p:nvPicPr>
          <p:cNvPr id="41" name="Picture 40"/>
          <p:cNvPicPr>
            <a:picLocks noChangeAspect="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270848" y="2650719"/>
            <a:ext cx="367910" cy="367910"/>
          </a:xfrm>
          <a:prstGeom prst="rect">
            <a:avLst/>
          </a:prstGeom>
        </p:spPr>
      </p:pic>
    </p:spTree>
    <p:extLst>
      <p:ext uri="{BB962C8B-B14F-4D97-AF65-F5344CB8AC3E}">
        <p14:creationId xmlns:p14="http://schemas.microsoft.com/office/powerpoint/2010/main" val="1446586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endParaRPr lang="en-US"/>
          </a:p>
        </p:txBody>
      </p:sp>
      <p:sp>
        <p:nvSpPr>
          <p:cNvPr id="3" name="Text Placeholder 2"/>
          <p:cNvSpPr>
            <a:spLocks noGrp="1"/>
          </p:cNvSpPr>
          <p:nvPr>
            <p:ph type="body" sz="quarter" idx="23"/>
          </p:nvPr>
        </p:nvSpPr>
        <p:spPr>
          <a:xfrm>
            <a:off x="4412710" y="4619012"/>
            <a:ext cx="1988089" cy="181588"/>
          </a:xfrm>
        </p:spPr>
        <p:txBody>
          <a:bodyPr/>
          <a:lstStyle/>
          <a:p>
            <a:r>
              <a:rPr lang="en-US" dirty="0"/>
              <a:t>Source: Ohio Presbyterian Retirement Services; Post-Acute Care Collaborative interviews and analysis.</a:t>
            </a:r>
          </a:p>
        </p:txBody>
      </p:sp>
      <p:sp>
        <p:nvSpPr>
          <p:cNvPr id="4" name="Text Placeholder 3"/>
          <p:cNvSpPr>
            <a:spLocks noGrp="1"/>
          </p:cNvSpPr>
          <p:nvPr>
            <p:ph type="body" sz="quarter" idx="24"/>
          </p:nvPr>
        </p:nvSpPr>
        <p:spPr/>
        <p:txBody>
          <a:bodyPr/>
          <a:lstStyle/>
          <a:p>
            <a:endParaRPr lang="en-US"/>
          </a:p>
        </p:txBody>
      </p:sp>
      <p:sp>
        <p:nvSpPr>
          <p:cNvPr id="5" name="Text Placeholder 4"/>
          <p:cNvSpPr>
            <a:spLocks noGrp="1"/>
          </p:cNvSpPr>
          <p:nvPr>
            <p:ph type="body" sz="quarter" idx="25"/>
          </p:nvPr>
        </p:nvSpPr>
        <p:spPr/>
        <p:txBody>
          <a:bodyPr/>
          <a:lstStyle/>
          <a:p>
            <a:r>
              <a:rPr lang="en-US" dirty="0"/>
              <a:t>Home Visits for All High-Risk Patients</a:t>
            </a:r>
          </a:p>
        </p:txBody>
      </p:sp>
      <p:grpSp>
        <p:nvGrpSpPr>
          <p:cNvPr id="6" name="Group 5"/>
          <p:cNvGrpSpPr/>
          <p:nvPr/>
        </p:nvGrpSpPr>
        <p:grpSpPr>
          <a:xfrm>
            <a:off x="754380" y="982980"/>
            <a:ext cx="4892040" cy="2834640"/>
            <a:chOff x="992124" y="1123565"/>
            <a:chExt cx="4892040" cy="2834640"/>
          </a:xfrm>
        </p:grpSpPr>
        <p:grpSp>
          <p:nvGrpSpPr>
            <p:cNvPr id="7" name="Group 6"/>
            <p:cNvGrpSpPr/>
            <p:nvPr/>
          </p:nvGrpSpPr>
          <p:grpSpPr>
            <a:xfrm>
              <a:off x="992124" y="1123565"/>
              <a:ext cx="4892040" cy="2834640"/>
              <a:chOff x="992124" y="1123565"/>
              <a:chExt cx="4480560" cy="2757037"/>
            </a:xfrm>
          </p:grpSpPr>
          <p:sp>
            <p:nvSpPr>
              <p:cNvPr id="9" name="TextBox 8"/>
              <p:cNvSpPr txBox="1"/>
              <p:nvPr/>
            </p:nvSpPr>
            <p:spPr bwMode="gray">
              <a:xfrm>
                <a:off x="992124" y="1124310"/>
                <a:ext cx="4480560" cy="2756292"/>
              </a:xfrm>
              <a:prstGeom prst="rect">
                <a:avLst/>
              </a:prstGeom>
              <a:solidFill>
                <a:schemeClr val="accent1"/>
              </a:solidFill>
              <a:ln w="6350">
                <a:solidFill>
                  <a:schemeClr val="bg1"/>
                </a:solidFill>
              </a:ln>
            </p:spPr>
            <p:txBody>
              <a:bodyPr wrap="square" lIns="182880" tIns="274320" rIns="182880" bIns="91440" rtlCol="0">
                <a:spAutoFit/>
              </a:bodyPr>
              <a:lstStyle/>
              <a:p>
                <a:r>
                  <a:rPr lang="en-US" sz="1100" b="1" dirty="0"/>
                  <a:t>Case in Brief: Ohio Presbyterian Retirement Services</a:t>
                </a:r>
              </a:p>
              <a:p>
                <a:pPr marL="118872" indent="-118872">
                  <a:spcBef>
                    <a:spcPts val="500"/>
                  </a:spcBef>
                  <a:buFont typeface="Arial" pitchFamily="34" charset="0"/>
                  <a:buChar char="•"/>
                </a:pPr>
                <a:r>
                  <a:rPr lang="en-US" sz="1000" dirty="0"/>
                  <a:t>Not-for-profit post-acute care provider located in the Midwest, providing the following services: continuing care retirement communities, home health, hospice, private duty, and adult day centers</a:t>
                </a:r>
              </a:p>
              <a:p>
                <a:pPr marL="118872" indent="-118872">
                  <a:spcBef>
                    <a:spcPts val="500"/>
                  </a:spcBef>
                  <a:buFont typeface="Arial" pitchFamily="34" charset="0"/>
                  <a:buChar char="•"/>
                </a:pPr>
                <a:r>
                  <a:rPr lang="en-US" sz="1000" dirty="0"/>
                  <a:t>Developed exclusive preferred provider agreement with Northwest Ohio ACO with condition that OPRS – operating under home- and community-based services subsidiary Senior Independence – provide free care coordination for hospital-to-home transitions without additional ACO reimbursement</a:t>
                </a:r>
              </a:p>
              <a:p>
                <a:pPr marL="118872" indent="-118872">
                  <a:spcBef>
                    <a:spcPts val="500"/>
                  </a:spcBef>
                  <a:buFont typeface="Arial" pitchFamily="34" charset="0"/>
                  <a:buChar char="•"/>
                </a:pPr>
                <a:r>
                  <a:rPr lang="en-US" sz="1000" dirty="0"/>
                  <a:t>Provides ACO patients who are discharged without certified home health with “Home-to-Stay” services, including home visits, medication reconciliation, follow-up phone management, PCP connection, and disease education, among other services</a:t>
                </a:r>
              </a:p>
              <a:p>
                <a:pPr marL="118872" indent="-118872">
                  <a:spcBef>
                    <a:spcPts val="500"/>
                  </a:spcBef>
                  <a:buFont typeface="Arial" pitchFamily="34" charset="0"/>
                  <a:buChar char="•"/>
                </a:pPr>
                <a:r>
                  <a:rPr lang="en-US" sz="1000" dirty="0"/>
                  <a:t>Partnership model requires referral volume increase to offset costs of free care coordination; initial results have been financially positive</a:t>
                </a:r>
              </a:p>
            </p:txBody>
          </p:sp>
          <p:sp>
            <p:nvSpPr>
              <p:cNvPr id="10" name="Freeform 9"/>
              <p:cNvSpPr/>
              <p:nvPr/>
            </p:nvSpPr>
            <p:spPr bwMode="gray">
              <a:xfrm flipH="1">
                <a:off x="992124" y="1123565"/>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grpSp>
        <p:sp>
          <p:nvSpPr>
            <p:cNvPr id="8" name="Plus 7"/>
            <p:cNvSpPr/>
            <p:nvPr/>
          </p:nvSpPr>
          <p:spPr bwMode="gray">
            <a:xfrm>
              <a:off x="1014626" y="1141462"/>
              <a:ext cx="182880" cy="182880"/>
            </a:xfrm>
            <a:prstGeom prst="mathPlus">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1463675"/>
              <a:endParaRPr lang="en-US" sz="1000" dirty="0">
                <a:solidFill>
                  <a:schemeClr val="bg2"/>
                </a:solidFill>
                <a:latin typeface="+mj-lt"/>
              </a:endParaRPr>
            </a:p>
          </p:txBody>
        </p:sp>
      </p:grpSp>
    </p:spTree>
    <p:extLst>
      <p:ext uri="{BB962C8B-B14F-4D97-AF65-F5344CB8AC3E}">
        <p14:creationId xmlns:p14="http://schemas.microsoft.com/office/powerpoint/2010/main" val="427887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2"/>
          </p:nvPr>
        </p:nvSpPr>
        <p:spPr/>
        <p:txBody>
          <a:bodyPr/>
          <a:lstStyle/>
          <a:p>
            <a:endParaRPr lang="en-US"/>
          </a:p>
        </p:txBody>
      </p:sp>
      <p:sp>
        <p:nvSpPr>
          <p:cNvPr id="4" name="Text Placeholder 3"/>
          <p:cNvSpPr>
            <a:spLocks noGrp="1"/>
          </p:cNvSpPr>
          <p:nvPr>
            <p:ph type="body" sz="quarter" idx="23"/>
          </p:nvPr>
        </p:nvSpPr>
        <p:spPr>
          <a:xfrm>
            <a:off x="4412710" y="4619012"/>
            <a:ext cx="1988089" cy="181588"/>
          </a:xfrm>
        </p:spPr>
        <p:txBody>
          <a:bodyPr/>
          <a:lstStyle/>
          <a:p>
            <a:r>
              <a:rPr lang="en-US" dirty="0"/>
              <a:t>Source: Greater Baltimore Medical Center; Post-Acute Care Collaborative interviews and analysis.</a:t>
            </a:r>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25"/>
          </p:nvPr>
        </p:nvSpPr>
        <p:spPr/>
        <p:txBody>
          <a:bodyPr/>
          <a:lstStyle/>
          <a:p>
            <a:r>
              <a:rPr lang="en-US" dirty="0"/>
              <a:t>Purchasing Transition Services for Chronic Disease</a:t>
            </a:r>
          </a:p>
        </p:txBody>
      </p:sp>
      <p:sp>
        <p:nvSpPr>
          <p:cNvPr id="8" name="TextBox 7"/>
          <p:cNvSpPr txBox="1"/>
          <p:nvPr/>
        </p:nvSpPr>
        <p:spPr bwMode="gray">
          <a:xfrm>
            <a:off x="3097678" y="2508331"/>
            <a:ext cx="1103358" cy="813033"/>
          </a:xfrm>
          <a:prstGeom prst="rect">
            <a:avLst/>
          </a:prstGeom>
          <a:noFill/>
        </p:spPr>
        <p:txBody>
          <a:bodyPr wrap="square" lIns="45720" rIns="45720" rtlCol="0">
            <a:noAutofit/>
          </a:bodyPr>
          <a:lstStyle/>
          <a:p>
            <a:pPr algn="ctr">
              <a:spcBef>
                <a:spcPts val="500"/>
              </a:spcBef>
            </a:pPr>
            <a:r>
              <a:rPr lang="en-US" sz="1000" b="1" dirty="0"/>
              <a:t>Telephonic Support</a:t>
            </a:r>
            <a:r>
              <a:rPr lang="en-US" sz="1000" dirty="0"/>
              <a:t>: supports safe transition, self-management</a:t>
            </a:r>
          </a:p>
        </p:txBody>
      </p:sp>
      <p:sp>
        <p:nvSpPr>
          <p:cNvPr id="9" name="TextBox 8"/>
          <p:cNvSpPr txBox="1"/>
          <p:nvPr/>
        </p:nvSpPr>
        <p:spPr bwMode="gray">
          <a:xfrm>
            <a:off x="789148" y="3462176"/>
            <a:ext cx="2331697" cy="878749"/>
          </a:xfrm>
          <a:prstGeom prst="rect">
            <a:avLst/>
          </a:prstGeom>
          <a:noFill/>
        </p:spPr>
        <p:txBody>
          <a:bodyPr wrap="square" lIns="45720" rIns="45720" rtlCol="0">
            <a:noAutofit/>
          </a:bodyPr>
          <a:lstStyle/>
          <a:p>
            <a:pPr>
              <a:spcBef>
                <a:spcPts val="500"/>
              </a:spcBef>
            </a:pPr>
            <a:r>
              <a:rPr lang="en-US" sz="1000" b="1" dirty="0"/>
              <a:t>Staffed by Home Health Agency       </a:t>
            </a:r>
            <a:r>
              <a:rPr lang="en-US" sz="1000" dirty="0"/>
              <a:t>Staffing contract funds position as member of GBMC team, adding integrated, valuable patient service while fortifying preferred partnership </a:t>
            </a:r>
          </a:p>
        </p:txBody>
      </p:sp>
      <p:pic>
        <p:nvPicPr>
          <p:cNvPr id="10" name="Picture 5" descr="L:\public\share\ABC Templates and Resources\ABC Art Icons Logos\ABC Modern Icons\Contrac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0394" y="3597876"/>
            <a:ext cx="387350" cy="4572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L:\public\share\ABC Templates and Resources\ABC Art Icons Logos\ABC Modern Icons\Person_Nurs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9478" y="1964098"/>
            <a:ext cx="364332" cy="45720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bwMode="gray">
          <a:xfrm>
            <a:off x="779270" y="1910191"/>
            <a:ext cx="2169050" cy="565015"/>
          </a:xfrm>
          <a:prstGeom prst="rect">
            <a:avLst/>
          </a:prstGeom>
          <a:noFill/>
        </p:spPr>
        <p:txBody>
          <a:bodyPr wrap="square" lIns="45720" rIns="45720" rtlCol="0">
            <a:noAutofit/>
          </a:bodyPr>
          <a:lstStyle/>
          <a:p>
            <a:pPr>
              <a:spcBef>
                <a:spcPts val="500"/>
              </a:spcBef>
            </a:pPr>
            <a:r>
              <a:rPr lang="en-US" sz="1000" b="1" dirty="0"/>
              <a:t>RN, Critical Care Background </a:t>
            </a:r>
            <a:r>
              <a:rPr lang="en-US" sz="1000" dirty="0"/>
              <a:t>serves as transition guide, facilitating care transitions, patient coaching </a:t>
            </a:r>
          </a:p>
        </p:txBody>
      </p:sp>
      <p:pic>
        <p:nvPicPr>
          <p:cNvPr id="13" name="Picture 7" descr="L:\public\share\ABC Templates and Resources\ABC Art Icons Logos\ABC Modern Icons\Target.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6261" y="2660454"/>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bwMode="gray">
          <a:xfrm>
            <a:off x="802487" y="2651548"/>
            <a:ext cx="2169050" cy="475013"/>
          </a:xfrm>
          <a:prstGeom prst="rect">
            <a:avLst/>
          </a:prstGeom>
          <a:noFill/>
        </p:spPr>
        <p:txBody>
          <a:bodyPr wrap="square" lIns="45720" rIns="45720" rtlCol="0">
            <a:noAutofit/>
          </a:bodyPr>
          <a:lstStyle/>
          <a:p>
            <a:pPr>
              <a:spcBef>
                <a:spcPts val="500"/>
              </a:spcBef>
            </a:pPr>
            <a:r>
              <a:rPr lang="en-US" sz="1000" b="1" dirty="0"/>
              <a:t>Targets CHF</a:t>
            </a:r>
            <a:r>
              <a:rPr lang="en-US" sz="1000" b="1" baseline="30000" dirty="0"/>
              <a:t>1</a:t>
            </a:r>
            <a:r>
              <a:rPr lang="en-US" sz="1000" b="1" dirty="0"/>
              <a:t>, COPD</a:t>
            </a:r>
            <a:r>
              <a:rPr lang="en-US" sz="1000" b="1" baseline="30000" dirty="0"/>
              <a:t>2</a:t>
            </a:r>
            <a:r>
              <a:rPr lang="en-US" sz="1000" b="1" dirty="0"/>
              <a:t> Patients </a:t>
            </a:r>
            <a:r>
              <a:rPr lang="en-US" sz="1000" dirty="0"/>
              <a:t>adding surgical site infection,      other categories with expansion</a:t>
            </a:r>
          </a:p>
        </p:txBody>
      </p:sp>
      <p:pic>
        <p:nvPicPr>
          <p:cNvPr id="15" name="Picture 2" descr="L:\public\share\ABC Templates and Resources\ABC Art Icons Logos\ABC Modern Icons\Medical_home.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47142" y="2190368"/>
            <a:ext cx="283849" cy="284838"/>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bwMode="gray">
          <a:xfrm>
            <a:off x="4119050" y="2508329"/>
            <a:ext cx="1140031" cy="813033"/>
          </a:xfrm>
          <a:prstGeom prst="rect">
            <a:avLst/>
          </a:prstGeom>
          <a:noFill/>
        </p:spPr>
        <p:txBody>
          <a:bodyPr wrap="square" lIns="45720" rIns="45720" rtlCol="0">
            <a:noAutofit/>
          </a:bodyPr>
          <a:lstStyle/>
          <a:p>
            <a:pPr algn="ctr">
              <a:spcBef>
                <a:spcPts val="500"/>
              </a:spcBef>
            </a:pPr>
            <a:r>
              <a:rPr lang="en-US" sz="1000" b="1" dirty="0"/>
              <a:t>Limited Oversight: </a:t>
            </a:r>
            <a:r>
              <a:rPr lang="en-US" sz="1000" dirty="0"/>
              <a:t>ensures safe transfer to home health  team</a:t>
            </a:r>
          </a:p>
        </p:txBody>
      </p:sp>
      <p:sp>
        <p:nvSpPr>
          <p:cNvPr id="17" name="TextBox 16"/>
          <p:cNvSpPr txBox="1"/>
          <p:nvPr/>
        </p:nvSpPr>
        <p:spPr bwMode="gray">
          <a:xfrm>
            <a:off x="4119051" y="1950812"/>
            <a:ext cx="1140031" cy="295295"/>
          </a:xfrm>
          <a:prstGeom prst="rect">
            <a:avLst/>
          </a:prstGeom>
          <a:noFill/>
        </p:spPr>
        <p:txBody>
          <a:bodyPr wrap="square" lIns="45720" rIns="45720" rtlCol="0">
            <a:noAutofit/>
          </a:bodyPr>
          <a:lstStyle/>
          <a:p>
            <a:pPr algn="ctr">
              <a:spcBef>
                <a:spcPts val="500"/>
              </a:spcBef>
            </a:pPr>
            <a:r>
              <a:rPr lang="en-US" sz="1000" b="1" dirty="0"/>
              <a:t>Home Health</a:t>
            </a:r>
          </a:p>
        </p:txBody>
      </p:sp>
      <p:sp>
        <p:nvSpPr>
          <p:cNvPr id="18" name="TextBox 17"/>
          <p:cNvSpPr txBox="1"/>
          <p:nvPr/>
        </p:nvSpPr>
        <p:spPr bwMode="gray">
          <a:xfrm>
            <a:off x="3090018" y="768302"/>
            <a:ext cx="3220912" cy="275819"/>
          </a:xfrm>
          <a:prstGeom prst="rect">
            <a:avLst/>
          </a:prstGeom>
          <a:noFill/>
        </p:spPr>
        <p:txBody>
          <a:bodyPr wrap="square" lIns="45720" rIns="45720" rtlCol="0">
            <a:noAutofit/>
          </a:bodyPr>
          <a:lstStyle/>
          <a:p>
            <a:pPr algn="ctr">
              <a:spcBef>
                <a:spcPts val="500"/>
              </a:spcBef>
            </a:pPr>
            <a:r>
              <a:rPr lang="en-US" sz="1100" b="1" dirty="0"/>
              <a:t>Transition Guide Responsibilities</a:t>
            </a:r>
          </a:p>
        </p:txBody>
      </p:sp>
      <p:sp>
        <p:nvSpPr>
          <p:cNvPr id="19" name="TextBox 18"/>
          <p:cNvSpPr txBox="1"/>
          <p:nvPr/>
        </p:nvSpPr>
        <p:spPr bwMode="gray">
          <a:xfrm>
            <a:off x="3120845" y="954193"/>
            <a:ext cx="3220912" cy="275819"/>
          </a:xfrm>
          <a:prstGeom prst="rect">
            <a:avLst/>
          </a:prstGeom>
          <a:noFill/>
        </p:spPr>
        <p:txBody>
          <a:bodyPr wrap="square" lIns="45720" rIns="45720" rtlCol="0">
            <a:noAutofit/>
          </a:bodyPr>
          <a:lstStyle/>
          <a:p>
            <a:pPr algn="ctr">
              <a:spcBef>
                <a:spcPts val="500"/>
              </a:spcBef>
            </a:pPr>
            <a:r>
              <a:rPr lang="en-US" sz="1000" i="1" dirty="0"/>
              <a:t>Johns Hopkins Home Care</a:t>
            </a:r>
          </a:p>
        </p:txBody>
      </p:sp>
      <p:sp>
        <p:nvSpPr>
          <p:cNvPr id="20" name="Text Placeholder 9"/>
          <p:cNvSpPr>
            <a:spLocks noGrp="1"/>
          </p:cNvSpPr>
          <p:nvPr/>
        </p:nvSpPr>
        <p:spPr bwMode="gray">
          <a:xfrm>
            <a:off x="3295378" y="3462176"/>
            <a:ext cx="2984429" cy="961695"/>
          </a:xfrm>
          <a:prstGeom prst="rect">
            <a:avLst/>
          </a:prstGeom>
          <a:solidFill>
            <a:schemeClr val="accent1"/>
          </a:solidFill>
          <a:ln w="6350">
            <a:solidFill>
              <a:schemeClr val="bg1"/>
            </a:solidFill>
          </a:ln>
        </p:spPr>
        <p:txBody>
          <a:bodyPr vert="horz" wrap="square" lIns="182880" tIns="274320" rIns="182880" bIns="45720" rtlCol="0">
            <a:noAutofit/>
          </a:bodyPr>
          <a:lstStyle>
            <a:lvl1pPr marL="0" indent="0" algn="l" defTabSz="640080" rtl="0" eaLnBrk="1" latinLnBrk="0" hangingPunct="1">
              <a:spcBef>
                <a:spcPts val="0"/>
              </a:spcBef>
              <a:buFont typeface="Arial" pitchFamily="34" charset="0"/>
              <a:buNone/>
              <a:defRPr sz="1000" b="1" kern="1200" baseline="0">
                <a:solidFill>
                  <a:schemeClr val="tx1"/>
                </a:solidFill>
                <a:latin typeface="+mn-lt"/>
                <a:ea typeface="+mn-ea"/>
                <a:cs typeface="+mn-cs"/>
              </a:defRPr>
            </a:lvl1pPr>
            <a:lvl2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2pPr>
            <a:lvl3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3pPr>
            <a:lvl4pPr marL="0" indent="0" algn="l" defTabSz="640080" rtl="0" eaLnBrk="1" latinLnBrk="0" hangingPunct="1">
              <a:spcBef>
                <a:spcPts val="300"/>
              </a:spcBef>
              <a:buFont typeface="Arial" pitchFamily="34" charset="0"/>
              <a:buNone/>
              <a:defRPr sz="900" kern="1200">
                <a:solidFill>
                  <a:schemeClr val="tx1"/>
                </a:solidFill>
                <a:latin typeface="+mn-lt"/>
                <a:ea typeface="+mn-ea"/>
                <a:cs typeface="+mn-cs"/>
              </a:defRPr>
            </a:lvl4pPr>
            <a:lvl5pPr marL="0" indent="0" algn="l" defTabSz="640080" rtl="0" eaLnBrk="1" latinLnBrk="0" hangingPunct="1">
              <a:spcBef>
                <a:spcPts val="300"/>
              </a:spcBef>
              <a:buFont typeface="Arial" pitchFamily="34" charset="0"/>
              <a:buNone/>
              <a:defRPr sz="9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sz="1100" dirty="0"/>
              <a:t>Strong Readmissions Results</a:t>
            </a:r>
          </a:p>
        </p:txBody>
      </p:sp>
      <p:grpSp>
        <p:nvGrpSpPr>
          <p:cNvPr id="21" name="Group 20"/>
          <p:cNvGrpSpPr/>
          <p:nvPr/>
        </p:nvGrpSpPr>
        <p:grpSpPr bwMode="gray">
          <a:xfrm>
            <a:off x="3297978" y="3462176"/>
            <a:ext cx="319390" cy="218673"/>
            <a:chOff x="833510" y="2448462"/>
            <a:chExt cx="319390" cy="218673"/>
          </a:xfrm>
        </p:grpSpPr>
        <p:sp>
          <p:nvSpPr>
            <p:cNvPr id="22" name="Freeform 21"/>
            <p:cNvSpPr/>
            <p:nvPr/>
          </p:nvSpPr>
          <p:spPr bwMode="gray">
            <a:xfrm flipH="1">
              <a:off x="833510" y="2448462"/>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Freeform 22"/>
            <p:cNvSpPr/>
            <p:nvPr/>
          </p:nvSpPr>
          <p:spPr bwMode="gray">
            <a:xfrm rot="1510923" flipV="1">
              <a:off x="911594" y="2461850"/>
              <a:ext cx="84539" cy="176966"/>
            </a:xfrm>
            <a:custGeom>
              <a:avLst/>
              <a:gdLst>
                <a:gd name="connsiteX0" fmla="*/ 0 w 183356"/>
                <a:gd name="connsiteY0" fmla="*/ 45839 h 183356"/>
                <a:gd name="connsiteX1" fmla="*/ 45839 w 183356"/>
                <a:gd name="connsiteY1" fmla="*/ 45839 h 183356"/>
                <a:gd name="connsiteX2" fmla="*/ 45839 w 183356"/>
                <a:gd name="connsiteY2" fmla="*/ 0 h 183356"/>
                <a:gd name="connsiteX3" fmla="*/ 137517 w 183356"/>
                <a:gd name="connsiteY3" fmla="*/ 0 h 183356"/>
                <a:gd name="connsiteX4" fmla="*/ 137517 w 183356"/>
                <a:gd name="connsiteY4" fmla="*/ 45839 h 183356"/>
                <a:gd name="connsiteX5" fmla="*/ 183356 w 183356"/>
                <a:gd name="connsiteY5" fmla="*/ 45839 h 183356"/>
                <a:gd name="connsiteX6" fmla="*/ 183356 w 183356"/>
                <a:gd name="connsiteY6" fmla="*/ 137517 h 183356"/>
                <a:gd name="connsiteX7" fmla="*/ 137517 w 183356"/>
                <a:gd name="connsiteY7" fmla="*/ 137517 h 183356"/>
                <a:gd name="connsiteX8" fmla="*/ 137517 w 183356"/>
                <a:gd name="connsiteY8" fmla="*/ 183356 h 183356"/>
                <a:gd name="connsiteX9" fmla="*/ 45839 w 183356"/>
                <a:gd name="connsiteY9" fmla="*/ 183356 h 183356"/>
                <a:gd name="connsiteX10" fmla="*/ 45839 w 183356"/>
                <a:gd name="connsiteY10" fmla="*/ 137517 h 183356"/>
                <a:gd name="connsiteX11" fmla="*/ 0 w 183356"/>
                <a:gd name="connsiteY11" fmla="*/ 137517 h 183356"/>
                <a:gd name="connsiteX12" fmla="*/ 0 w 183356"/>
                <a:gd name="connsiteY12" fmla="*/ 45839 h 183356"/>
                <a:gd name="connsiteX0" fmla="*/ 137517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11" fmla="*/ 137279 w 183356"/>
                <a:gd name="connsiteY11" fmla="*/ 91440 h 183356"/>
                <a:gd name="connsiteX0" fmla="*/ 137517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0" fmla="*/ 47029 w 183356"/>
                <a:gd name="connsiteY0" fmla="*/ 0 h 183356"/>
                <a:gd name="connsiteX1" fmla="*/ 137517 w 183356"/>
                <a:gd name="connsiteY1" fmla="*/ 45839 h 183356"/>
                <a:gd name="connsiteX2" fmla="*/ 183356 w 183356"/>
                <a:gd name="connsiteY2" fmla="*/ 45839 h 183356"/>
                <a:gd name="connsiteX3" fmla="*/ 183356 w 183356"/>
                <a:gd name="connsiteY3" fmla="*/ 137517 h 183356"/>
                <a:gd name="connsiteX4" fmla="*/ 137517 w 183356"/>
                <a:gd name="connsiteY4" fmla="*/ 137517 h 183356"/>
                <a:gd name="connsiteX5" fmla="*/ 137517 w 183356"/>
                <a:gd name="connsiteY5" fmla="*/ 183356 h 183356"/>
                <a:gd name="connsiteX6" fmla="*/ 45839 w 183356"/>
                <a:gd name="connsiteY6" fmla="*/ 183356 h 183356"/>
                <a:gd name="connsiteX7" fmla="*/ 45839 w 183356"/>
                <a:gd name="connsiteY7" fmla="*/ 137517 h 183356"/>
                <a:gd name="connsiteX8" fmla="*/ 0 w 183356"/>
                <a:gd name="connsiteY8" fmla="*/ 137517 h 183356"/>
                <a:gd name="connsiteX9" fmla="*/ 0 w 183356"/>
                <a:gd name="connsiteY9" fmla="*/ 45839 h 183356"/>
                <a:gd name="connsiteX10" fmla="*/ 45839 w 183356"/>
                <a:gd name="connsiteY10" fmla="*/ 45839 h 183356"/>
                <a:gd name="connsiteX0" fmla="*/ 137517 w 183356"/>
                <a:gd name="connsiteY0" fmla="*/ 0 h 137517"/>
                <a:gd name="connsiteX1" fmla="*/ 183356 w 183356"/>
                <a:gd name="connsiteY1" fmla="*/ 0 h 137517"/>
                <a:gd name="connsiteX2" fmla="*/ 183356 w 183356"/>
                <a:gd name="connsiteY2" fmla="*/ 91678 h 137517"/>
                <a:gd name="connsiteX3" fmla="*/ 137517 w 183356"/>
                <a:gd name="connsiteY3" fmla="*/ 91678 h 137517"/>
                <a:gd name="connsiteX4" fmla="*/ 137517 w 183356"/>
                <a:gd name="connsiteY4" fmla="*/ 137517 h 137517"/>
                <a:gd name="connsiteX5" fmla="*/ 45839 w 183356"/>
                <a:gd name="connsiteY5" fmla="*/ 137517 h 137517"/>
                <a:gd name="connsiteX6" fmla="*/ 45839 w 183356"/>
                <a:gd name="connsiteY6" fmla="*/ 91678 h 137517"/>
                <a:gd name="connsiteX7" fmla="*/ 0 w 183356"/>
                <a:gd name="connsiteY7" fmla="*/ 91678 h 137517"/>
                <a:gd name="connsiteX8" fmla="*/ 0 w 183356"/>
                <a:gd name="connsiteY8" fmla="*/ 0 h 137517"/>
                <a:gd name="connsiteX9" fmla="*/ 45839 w 183356"/>
                <a:gd name="connsiteY9" fmla="*/ 0 h 137517"/>
                <a:gd name="connsiteX0" fmla="*/ 183356 w 183356"/>
                <a:gd name="connsiteY0" fmla="*/ 0 h 137517"/>
                <a:gd name="connsiteX1" fmla="*/ 183356 w 183356"/>
                <a:gd name="connsiteY1" fmla="*/ 91678 h 137517"/>
                <a:gd name="connsiteX2" fmla="*/ 137517 w 183356"/>
                <a:gd name="connsiteY2" fmla="*/ 91678 h 137517"/>
                <a:gd name="connsiteX3" fmla="*/ 137517 w 183356"/>
                <a:gd name="connsiteY3" fmla="*/ 137517 h 137517"/>
                <a:gd name="connsiteX4" fmla="*/ 45839 w 183356"/>
                <a:gd name="connsiteY4" fmla="*/ 137517 h 137517"/>
                <a:gd name="connsiteX5" fmla="*/ 45839 w 183356"/>
                <a:gd name="connsiteY5" fmla="*/ 91678 h 137517"/>
                <a:gd name="connsiteX6" fmla="*/ 0 w 183356"/>
                <a:gd name="connsiteY6" fmla="*/ 91678 h 137517"/>
                <a:gd name="connsiteX7" fmla="*/ 0 w 183356"/>
                <a:gd name="connsiteY7" fmla="*/ 0 h 137517"/>
                <a:gd name="connsiteX8" fmla="*/ 45839 w 183356"/>
                <a:gd name="connsiteY8" fmla="*/ 0 h 137517"/>
                <a:gd name="connsiteX0" fmla="*/ 183356 w 183356"/>
                <a:gd name="connsiteY0" fmla="*/ 0 h 137517"/>
                <a:gd name="connsiteX1" fmla="*/ 183356 w 183356"/>
                <a:gd name="connsiteY1" fmla="*/ 91678 h 137517"/>
                <a:gd name="connsiteX2" fmla="*/ 137517 w 183356"/>
                <a:gd name="connsiteY2" fmla="*/ 91678 h 137517"/>
                <a:gd name="connsiteX3" fmla="*/ 137517 w 183356"/>
                <a:gd name="connsiteY3" fmla="*/ 137517 h 137517"/>
                <a:gd name="connsiteX4" fmla="*/ 45839 w 183356"/>
                <a:gd name="connsiteY4" fmla="*/ 137517 h 137517"/>
                <a:gd name="connsiteX5" fmla="*/ 45839 w 183356"/>
                <a:gd name="connsiteY5" fmla="*/ 91678 h 137517"/>
                <a:gd name="connsiteX6" fmla="*/ 0 w 183356"/>
                <a:gd name="connsiteY6" fmla="*/ 91678 h 137517"/>
                <a:gd name="connsiteX7" fmla="*/ 0 w 183356"/>
                <a:gd name="connsiteY7" fmla="*/ 0 h 137517"/>
                <a:gd name="connsiteX0" fmla="*/ 183356 w 183356"/>
                <a:gd name="connsiteY0" fmla="*/ 91678 h 137517"/>
                <a:gd name="connsiteX1" fmla="*/ 137517 w 183356"/>
                <a:gd name="connsiteY1" fmla="*/ 91678 h 137517"/>
                <a:gd name="connsiteX2" fmla="*/ 137517 w 183356"/>
                <a:gd name="connsiteY2" fmla="*/ 137517 h 137517"/>
                <a:gd name="connsiteX3" fmla="*/ 45839 w 183356"/>
                <a:gd name="connsiteY3" fmla="*/ 137517 h 137517"/>
                <a:gd name="connsiteX4" fmla="*/ 45839 w 183356"/>
                <a:gd name="connsiteY4" fmla="*/ 91678 h 137517"/>
                <a:gd name="connsiteX5" fmla="*/ 0 w 183356"/>
                <a:gd name="connsiteY5" fmla="*/ 91678 h 137517"/>
                <a:gd name="connsiteX6" fmla="*/ 0 w 183356"/>
                <a:gd name="connsiteY6" fmla="*/ 0 h 137517"/>
                <a:gd name="connsiteX0" fmla="*/ 137517 w 137517"/>
                <a:gd name="connsiteY0" fmla="*/ 91678 h 137517"/>
                <a:gd name="connsiteX1" fmla="*/ 137517 w 137517"/>
                <a:gd name="connsiteY1" fmla="*/ 137517 h 137517"/>
                <a:gd name="connsiteX2" fmla="*/ 45839 w 137517"/>
                <a:gd name="connsiteY2" fmla="*/ 137517 h 137517"/>
                <a:gd name="connsiteX3" fmla="*/ 45839 w 137517"/>
                <a:gd name="connsiteY3" fmla="*/ 91678 h 137517"/>
                <a:gd name="connsiteX4" fmla="*/ 0 w 137517"/>
                <a:gd name="connsiteY4" fmla="*/ 91678 h 137517"/>
                <a:gd name="connsiteX5" fmla="*/ 0 w 137517"/>
                <a:gd name="connsiteY5" fmla="*/ 0 h 137517"/>
                <a:gd name="connsiteX0" fmla="*/ 93193 w 137517"/>
                <a:gd name="connsiteY0" fmla="*/ 197142 h 197142"/>
                <a:gd name="connsiteX1" fmla="*/ 137517 w 137517"/>
                <a:gd name="connsiteY1" fmla="*/ 137517 h 197142"/>
                <a:gd name="connsiteX2" fmla="*/ 45839 w 137517"/>
                <a:gd name="connsiteY2" fmla="*/ 137517 h 197142"/>
                <a:gd name="connsiteX3" fmla="*/ 45839 w 137517"/>
                <a:gd name="connsiteY3" fmla="*/ 91678 h 197142"/>
                <a:gd name="connsiteX4" fmla="*/ 0 w 137517"/>
                <a:gd name="connsiteY4" fmla="*/ 91678 h 197142"/>
                <a:gd name="connsiteX5" fmla="*/ 0 w 137517"/>
                <a:gd name="connsiteY5" fmla="*/ 0 h 197142"/>
                <a:gd name="connsiteX0" fmla="*/ 93193 w 96703"/>
                <a:gd name="connsiteY0" fmla="*/ 197142 h 197142"/>
                <a:gd name="connsiteX1" fmla="*/ 96703 w 96703"/>
                <a:gd name="connsiteY1" fmla="*/ 123589 h 197142"/>
                <a:gd name="connsiteX2" fmla="*/ 45839 w 96703"/>
                <a:gd name="connsiteY2" fmla="*/ 137517 h 197142"/>
                <a:gd name="connsiteX3" fmla="*/ 45839 w 96703"/>
                <a:gd name="connsiteY3" fmla="*/ 91678 h 197142"/>
                <a:gd name="connsiteX4" fmla="*/ 0 w 96703"/>
                <a:gd name="connsiteY4" fmla="*/ 91678 h 197142"/>
                <a:gd name="connsiteX5" fmla="*/ 0 w 96703"/>
                <a:gd name="connsiteY5" fmla="*/ 0 h 197142"/>
                <a:gd name="connsiteX0" fmla="*/ 93193 w 96703"/>
                <a:gd name="connsiteY0" fmla="*/ 197142 h 197142"/>
                <a:gd name="connsiteX1" fmla="*/ 96703 w 96703"/>
                <a:gd name="connsiteY1" fmla="*/ 123589 h 197142"/>
                <a:gd name="connsiteX2" fmla="*/ 45839 w 96703"/>
                <a:gd name="connsiteY2" fmla="*/ 137517 h 197142"/>
                <a:gd name="connsiteX3" fmla="*/ 57740 w 96703"/>
                <a:gd name="connsiteY3" fmla="*/ 55172 h 197142"/>
                <a:gd name="connsiteX4" fmla="*/ 0 w 96703"/>
                <a:gd name="connsiteY4" fmla="*/ 91678 h 197142"/>
                <a:gd name="connsiteX5" fmla="*/ 0 w 96703"/>
                <a:gd name="connsiteY5" fmla="*/ 0 h 197142"/>
                <a:gd name="connsiteX0" fmla="*/ 97246 w 100756"/>
                <a:gd name="connsiteY0" fmla="*/ 197142 h 197142"/>
                <a:gd name="connsiteX1" fmla="*/ 100756 w 100756"/>
                <a:gd name="connsiteY1" fmla="*/ 123589 h 197142"/>
                <a:gd name="connsiteX2" fmla="*/ 49892 w 100756"/>
                <a:gd name="connsiteY2" fmla="*/ 137517 h 197142"/>
                <a:gd name="connsiteX3" fmla="*/ 61793 w 100756"/>
                <a:gd name="connsiteY3" fmla="*/ 55172 h 197142"/>
                <a:gd name="connsiteX4" fmla="*/ 0 w 100756"/>
                <a:gd name="connsiteY4" fmla="*/ 100298 h 197142"/>
                <a:gd name="connsiteX5" fmla="*/ 4053 w 100756"/>
                <a:gd name="connsiteY5" fmla="*/ 0 h 197142"/>
                <a:gd name="connsiteX0" fmla="*/ 97246 w 100756"/>
                <a:gd name="connsiteY0" fmla="*/ 197142 h 197142"/>
                <a:gd name="connsiteX1" fmla="*/ 100756 w 100756"/>
                <a:gd name="connsiteY1" fmla="*/ 123589 h 197142"/>
                <a:gd name="connsiteX2" fmla="*/ 49892 w 100756"/>
                <a:gd name="connsiteY2" fmla="*/ 137517 h 197142"/>
                <a:gd name="connsiteX3" fmla="*/ 48235 w 100756"/>
                <a:gd name="connsiteY3" fmla="*/ 67217 h 197142"/>
                <a:gd name="connsiteX4" fmla="*/ 0 w 100756"/>
                <a:gd name="connsiteY4" fmla="*/ 100298 h 197142"/>
                <a:gd name="connsiteX5" fmla="*/ 4053 w 100756"/>
                <a:gd name="connsiteY5" fmla="*/ 0 h 197142"/>
                <a:gd name="connsiteX0" fmla="*/ 93321 w 100756"/>
                <a:gd name="connsiteY0" fmla="*/ 211084 h 211084"/>
                <a:gd name="connsiteX1" fmla="*/ 100756 w 100756"/>
                <a:gd name="connsiteY1" fmla="*/ 123589 h 211084"/>
                <a:gd name="connsiteX2" fmla="*/ 49892 w 100756"/>
                <a:gd name="connsiteY2" fmla="*/ 137517 h 211084"/>
                <a:gd name="connsiteX3" fmla="*/ 48235 w 100756"/>
                <a:gd name="connsiteY3" fmla="*/ 67217 h 211084"/>
                <a:gd name="connsiteX4" fmla="*/ 0 w 100756"/>
                <a:gd name="connsiteY4" fmla="*/ 100298 h 211084"/>
                <a:gd name="connsiteX5" fmla="*/ 4053 w 100756"/>
                <a:gd name="connsiteY5" fmla="*/ 0 h 211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6" h="211084">
                  <a:moveTo>
                    <a:pt x="93321" y="211084"/>
                  </a:moveTo>
                  <a:lnTo>
                    <a:pt x="100756" y="123589"/>
                  </a:lnTo>
                  <a:lnTo>
                    <a:pt x="49892" y="137517"/>
                  </a:lnTo>
                  <a:cubicBezTo>
                    <a:pt x="49340" y="114084"/>
                    <a:pt x="48787" y="90650"/>
                    <a:pt x="48235" y="67217"/>
                  </a:cubicBezTo>
                  <a:lnTo>
                    <a:pt x="0" y="100298"/>
                  </a:lnTo>
                  <a:lnTo>
                    <a:pt x="4053" y="0"/>
                  </a:lnTo>
                </a:path>
              </a:pathLst>
            </a:custGeom>
            <a:noFill/>
            <a:ln w="19050" cap="flat" cmpd="sng" algn="ctr">
              <a:solidFill>
                <a:schemeClr val="bg1"/>
              </a:solidFill>
              <a:prstDash val="solid"/>
              <a:miter lim="800000"/>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1463675"/>
              <a:endParaRPr lang="en-US" sz="1000" dirty="0">
                <a:solidFill>
                  <a:schemeClr val="bg2"/>
                </a:solidFill>
                <a:latin typeface="+mj-lt"/>
              </a:endParaRPr>
            </a:p>
          </p:txBody>
        </p:sp>
      </p:grpSp>
      <p:sp>
        <p:nvSpPr>
          <p:cNvPr id="24" name="TextBox 23"/>
          <p:cNvSpPr txBox="1"/>
          <p:nvPr/>
        </p:nvSpPr>
        <p:spPr bwMode="gray">
          <a:xfrm>
            <a:off x="3282520" y="3912714"/>
            <a:ext cx="1023972" cy="400110"/>
          </a:xfrm>
          <a:prstGeom prst="rect">
            <a:avLst/>
          </a:prstGeom>
          <a:noFill/>
        </p:spPr>
        <p:txBody>
          <a:bodyPr wrap="square" rtlCol="0">
            <a:spAutoFit/>
          </a:bodyPr>
          <a:lstStyle/>
          <a:p>
            <a:pPr algn="r"/>
            <a:r>
              <a:rPr lang="en-US" sz="2000" b="1" dirty="0">
                <a:solidFill>
                  <a:schemeClr val="accent6"/>
                </a:solidFill>
              </a:rPr>
              <a:t>(33%)</a:t>
            </a:r>
          </a:p>
        </p:txBody>
      </p:sp>
      <p:sp>
        <p:nvSpPr>
          <p:cNvPr id="25" name="TextBox 24"/>
          <p:cNvSpPr txBox="1"/>
          <p:nvPr/>
        </p:nvSpPr>
        <p:spPr bwMode="gray">
          <a:xfrm>
            <a:off x="4320671" y="3940815"/>
            <a:ext cx="1959135" cy="400110"/>
          </a:xfrm>
          <a:prstGeom prst="rect">
            <a:avLst/>
          </a:prstGeom>
          <a:noFill/>
        </p:spPr>
        <p:txBody>
          <a:bodyPr wrap="square" rtlCol="0">
            <a:spAutoFit/>
          </a:bodyPr>
          <a:lstStyle/>
          <a:p>
            <a:pPr algn="l"/>
            <a:r>
              <a:rPr lang="en-US" sz="1000" dirty="0"/>
              <a:t>Approximate impact on</a:t>
            </a:r>
            <a:r>
              <a:rPr lang="en-US" sz="1000" dirty="0">
                <a:latin typeface="+mn-lt"/>
              </a:rPr>
              <a:t> CHF and COPD readmissions</a:t>
            </a:r>
          </a:p>
        </p:txBody>
      </p:sp>
      <p:pic>
        <p:nvPicPr>
          <p:cNvPr id="26" name="Picture 6" descr="L:\public\share\ABC Templates and Resources\ABC Art Icons Logos\ABC Modern Icons\Person_Nurse.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08070" y="1218137"/>
            <a:ext cx="324092" cy="406704"/>
          </a:xfrm>
          <a:prstGeom prst="rect">
            <a:avLst/>
          </a:prstGeom>
          <a:noFill/>
          <a:extLst>
            <a:ext uri="{909E8E84-426E-40DD-AFC4-6F175D3DCCD1}">
              <a14:hiddenFill xmlns:a14="http://schemas.microsoft.com/office/drawing/2010/main">
                <a:solidFill>
                  <a:srgbClr val="FFFFFF"/>
                </a:solidFill>
              </a14:hiddenFill>
            </a:ext>
          </a:extLst>
        </p:spPr>
      </p:pic>
      <p:cxnSp>
        <p:nvCxnSpPr>
          <p:cNvPr id="27" name="Straight Connector 26"/>
          <p:cNvCxnSpPr/>
          <p:nvPr/>
        </p:nvCxnSpPr>
        <p:spPr bwMode="gray">
          <a:xfrm>
            <a:off x="4689065" y="1627018"/>
            <a:ext cx="2" cy="259246"/>
          </a:xfrm>
          <a:prstGeom prst="line">
            <a:avLst/>
          </a:prstGeom>
          <a:ln w="12700">
            <a:solidFill>
              <a:schemeClr val="tx2"/>
            </a:solidFill>
            <a:prstDash val="sysDash"/>
            <a:headEnd type="none"/>
            <a:tailEnd type="none"/>
          </a:ln>
        </p:spPr>
        <p:style>
          <a:lnRef idx="1">
            <a:schemeClr val="accent1"/>
          </a:lnRef>
          <a:fillRef idx="0">
            <a:schemeClr val="accent1"/>
          </a:fillRef>
          <a:effectRef idx="0">
            <a:schemeClr val="accent1"/>
          </a:effectRef>
          <a:fontRef idx="minor">
            <a:schemeClr val="tx1"/>
          </a:fontRef>
        </p:style>
      </p:cxnSp>
      <p:pic>
        <p:nvPicPr>
          <p:cNvPr id="28" name="Picture 8" descr="L:\public\share\ABC Templates and Resources\ABC Art Icons Logos\ABC Modern Icons\House.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558045" y="2183886"/>
            <a:ext cx="332278" cy="291320"/>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9" descr="L:\public\share\ABC Templates and Resources\ABC Art Icons Logos\ABC Modern Icons\Hospital_small_clinic.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431460" y="2190368"/>
            <a:ext cx="401980" cy="317537"/>
          </a:xfrm>
          <a:prstGeom prst="rect">
            <a:avLst/>
          </a:prstGeom>
          <a:noFill/>
          <a:extLst>
            <a:ext uri="{909E8E84-426E-40DD-AFC4-6F175D3DCCD1}">
              <a14:hiddenFill xmlns:a14="http://schemas.microsoft.com/office/drawing/2010/main">
                <a:solidFill>
                  <a:srgbClr val="FFFFFF"/>
                </a:solidFill>
              </a14:hiddenFill>
            </a:ext>
          </a:extLst>
        </p:spPr>
      </p:pic>
      <p:sp>
        <p:nvSpPr>
          <p:cNvPr id="30" name="Rectangle 29"/>
          <p:cNvSpPr/>
          <p:nvPr/>
        </p:nvSpPr>
        <p:spPr bwMode="gray">
          <a:xfrm>
            <a:off x="218171" y="3369465"/>
            <a:ext cx="2764100" cy="1033141"/>
          </a:xfrm>
          <a:prstGeom prst="rect">
            <a:avLst/>
          </a:prstGeom>
          <a:noFill/>
          <a:ln w="19050">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1" name="TextBox 30"/>
          <p:cNvSpPr txBox="1"/>
          <p:nvPr/>
        </p:nvSpPr>
        <p:spPr bwMode="gray">
          <a:xfrm>
            <a:off x="-80981" y="768302"/>
            <a:ext cx="3220912" cy="425514"/>
          </a:xfrm>
          <a:prstGeom prst="rect">
            <a:avLst/>
          </a:prstGeom>
          <a:noFill/>
        </p:spPr>
        <p:txBody>
          <a:bodyPr wrap="square" lIns="45720" rIns="45720" rtlCol="0">
            <a:noAutofit/>
          </a:bodyPr>
          <a:lstStyle/>
          <a:p>
            <a:pPr algn="ctr">
              <a:spcBef>
                <a:spcPts val="500"/>
              </a:spcBef>
            </a:pPr>
            <a:r>
              <a:rPr lang="en-US" sz="1100" b="1" dirty="0"/>
              <a:t>Greater Baltimore Medical Center’s      Transition Guide Program</a:t>
            </a:r>
          </a:p>
        </p:txBody>
      </p:sp>
      <p:sp>
        <p:nvSpPr>
          <p:cNvPr id="32" name="TextBox 31"/>
          <p:cNvSpPr txBox="1"/>
          <p:nvPr/>
        </p:nvSpPr>
        <p:spPr bwMode="gray">
          <a:xfrm>
            <a:off x="3061005" y="1937828"/>
            <a:ext cx="1140031" cy="295295"/>
          </a:xfrm>
          <a:prstGeom prst="rect">
            <a:avLst/>
          </a:prstGeom>
          <a:noFill/>
        </p:spPr>
        <p:txBody>
          <a:bodyPr wrap="square" lIns="45720" rIns="45720" rtlCol="0">
            <a:noAutofit/>
          </a:bodyPr>
          <a:lstStyle/>
          <a:p>
            <a:pPr algn="ctr">
              <a:spcBef>
                <a:spcPts val="500"/>
              </a:spcBef>
            </a:pPr>
            <a:r>
              <a:rPr lang="en-US" sz="1000" b="1" dirty="0"/>
              <a:t>SNF</a:t>
            </a:r>
          </a:p>
        </p:txBody>
      </p:sp>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30114" y="1397213"/>
            <a:ext cx="331208" cy="284839"/>
          </a:xfrm>
          <a:prstGeom prst="rect">
            <a:avLst/>
          </a:prstGeom>
        </p:spPr>
      </p:pic>
      <p:pic>
        <p:nvPicPr>
          <p:cNvPr id="34" name="Picture 2" descr="L:\public\share\ABC Templates and Resources\ABC Art Icons Logos\ABC Modern Icons\Medical_home.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45126" y="1397213"/>
            <a:ext cx="283849" cy="284838"/>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3" descr="L:\public\share\ABC Templates and Resources\ABC Art Icons Logos\ABC Modern Icons\Handshake.pn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366620" y="1397213"/>
            <a:ext cx="287837" cy="284839"/>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35"/>
          <p:cNvSpPr txBox="1"/>
          <p:nvPr/>
        </p:nvSpPr>
        <p:spPr bwMode="gray">
          <a:xfrm>
            <a:off x="2041853" y="1380189"/>
            <a:ext cx="1078902" cy="318886"/>
          </a:xfrm>
          <a:prstGeom prst="rect">
            <a:avLst/>
          </a:prstGeom>
          <a:noFill/>
        </p:spPr>
        <p:txBody>
          <a:bodyPr wrap="square" lIns="45720" rIns="45720" rtlCol="0" anchor="ctr">
            <a:noAutofit/>
          </a:bodyPr>
          <a:lstStyle/>
          <a:p>
            <a:pPr>
              <a:spcBef>
                <a:spcPts val="500"/>
              </a:spcBef>
            </a:pPr>
            <a:r>
              <a:rPr lang="en-US" sz="900" dirty="0"/>
              <a:t>Johns Hopkins Home Care Group</a:t>
            </a:r>
          </a:p>
        </p:txBody>
      </p:sp>
      <p:sp>
        <p:nvSpPr>
          <p:cNvPr id="37" name="TextBox 36"/>
          <p:cNvSpPr txBox="1"/>
          <p:nvPr/>
        </p:nvSpPr>
        <p:spPr bwMode="gray">
          <a:xfrm>
            <a:off x="479505" y="1399553"/>
            <a:ext cx="473619" cy="280158"/>
          </a:xfrm>
          <a:prstGeom prst="rect">
            <a:avLst/>
          </a:prstGeom>
          <a:noFill/>
        </p:spPr>
        <p:txBody>
          <a:bodyPr wrap="square" lIns="45720" rIns="45720" rtlCol="0" anchor="ctr">
            <a:noAutofit/>
          </a:bodyPr>
          <a:lstStyle/>
          <a:p>
            <a:pPr>
              <a:spcBef>
                <a:spcPts val="500"/>
              </a:spcBef>
            </a:pPr>
            <a:r>
              <a:rPr lang="en-US" sz="900" dirty="0"/>
              <a:t>GBMC</a:t>
            </a:r>
          </a:p>
        </p:txBody>
      </p:sp>
      <p:sp>
        <p:nvSpPr>
          <p:cNvPr id="38" name="Freeform 37"/>
          <p:cNvSpPr/>
          <p:nvPr/>
        </p:nvSpPr>
        <p:spPr bwMode="gray">
          <a:xfrm rot="5400000" flipV="1">
            <a:off x="3874908" y="1300831"/>
            <a:ext cx="316265" cy="761603"/>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12700" cap="flat" cmpd="sng" algn="ctr">
            <a:solidFill>
              <a:schemeClr val="accent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463675"/>
            <a:endParaRPr lang="en-US" sz="1000" b="1" dirty="0">
              <a:solidFill>
                <a:schemeClr val="bg2"/>
              </a:solidFill>
              <a:latin typeface="+mn-lt"/>
            </a:endParaRPr>
          </a:p>
        </p:txBody>
      </p:sp>
      <p:sp>
        <p:nvSpPr>
          <p:cNvPr id="39" name="Freeform 38"/>
          <p:cNvSpPr/>
          <p:nvPr/>
        </p:nvSpPr>
        <p:spPr bwMode="gray">
          <a:xfrm rot="16200000" flipH="1" flipV="1">
            <a:off x="5185249" y="1300832"/>
            <a:ext cx="316265" cy="761603"/>
          </a:xfrm>
          <a:custGeom>
            <a:avLst/>
            <a:gdLst>
              <a:gd name="connsiteX0" fmla="*/ 0 w 755703"/>
              <a:gd name="connsiteY0" fmla="*/ 0 h 755703"/>
              <a:gd name="connsiteX1" fmla="*/ 755703 w 755703"/>
              <a:gd name="connsiteY1" fmla="*/ 0 h 755703"/>
              <a:gd name="connsiteX2" fmla="*/ 755703 w 755703"/>
              <a:gd name="connsiteY2" fmla="*/ 755703 h 755703"/>
              <a:gd name="connsiteX3" fmla="*/ 0 w 755703"/>
              <a:gd name="connsiteY3" fmla="*/ 755703 h 755703"/>
              <a:gd name="connsiteX4" fmla="*/ 0 w 755703"/>
              <a:gd name="connsiteY4" fmla="*/ 0 h 755703"/>
              <a:gd name="connsiteX0" fmla="*/ 755703 w 847143"/>
              <a:gd name="connsiteY0" fmla="*/ 755703 h 847143"/>
              <a:gd name="connsiteX1" fmla="*/ 0 w 847143"/>
              <a:gd name="connsiteY1" fmla="*/ 755703 h 847143"/>
              <a:gd name="connsiteX2" fmla="*/ 0 w 847143"/>
              <a:gd name="connsiteY2" fmla="*/ 0 h 847143"/>
              <a:gd name="connsiteX3" fmla="*/ 755703 w 847143"/>
              <a:gd name="connsiteY3" fmla="*/ 0 h 847143"/>
              <a:gd name="connsiteX4" fmla="*/ 847143 w 847143"/>
              <a:gd name="connsiteY4" fmla="*/ 847143 h 847143"/>
              <a:gd name="connsiteX0" fmla="*/ 755703 w 755703"/>
              <a:gd name="connsiteY0" fmla="*/ 755703 h 755703"/>
              <a:gd name="connsiteX1" fmla="*/ 0 w 755703"/>
              <a:gd name="connsiteY1" fmla="*/ 755703 h 755703"/>
              <a:gd name="connsiteX2" fmla="*/ 0 w 755703"/>
              <a:gd name="connsiteY2" fmla="*/ 0 h 755703"/>
              <a:gd name="connsiteX3" fmla="*/ 755703 w 755703"/>
              <a:gd name="connsiteY3" fmla="*/ 0 h 755703"/>
              <a:gd name="connsiteX0" fmla="*/ 0 w 755703"/>
              <a:gd name="connsiteY0" fmla="*/ 755703 h 755703"/>
              <a:gd name="connsiteX1" fmla="*/ 0 w 755703"/>
              <a:gd name="connsiteY1" fmla="*/ 0 h 755703"/>
              <a:gd name="connsiteX2" fmla="*/ 755703 w 755703"/>
              <a:gd name="connsiteY2" fmla="*/ 0 h 755703"/>
            </a:gdLst>
            <a:ahLst/>
            <a:cxnLst>
              <a:cxn ang="0">
                <a:pos x="connsiteX0" y="connsiteY0"/>
              </a:cxn>
              <a:cxn ang="0">
                <a:pos x="connsiteX1" y="connsiteY1"/>
              </a:cxn>
              <a:cxn ang="0">
                <a:pos x="connsiteX2" y="connsiteY2"/>
              </a:cxn>
            </a:cxnLst>
            <a:rect l="l" t="t" r="r" b="b"/>
            <a:pathLst>
              <a:path w="755703" h="755703">
                <a:moveTo>
                  <a:pt x="0" y="755703"/>
                </a:moveTo>
                <a:lnTo>
                  <a:pt x="0" y="0"/>
                </a:lnTo>
                <a:lnTo>
                  <a:pt x="755703" y="0"/>
                </a:lnTo>
              </a:path>
            </a:pathLst>
          </a:custGeom>
          <a:noFill/>
          <a:ln w="12700" cap="flat" cmpd="sng" algn="ctr">
            <a:solidFill>
              <a:schemeClr val="accent3"/>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defPPr>
              <a:defRPr lang="en-US"/>
            </a:defPPr>
            <a:lvl1pPr algn="ctr" rtl="0" fontAlgn="base">
              <a:spcBef>
                <a:spcPct val="0"/>
              </a:spcBef>
              <a:spcAft>
                <a:spcPct val="0"/>
              </a:spcAft>
              <a:defRPr sz="1300" kern="1200">
                <a:solidFill>
                  <a:schemeClr val="tx1"/>
                </a:solidFill>
                <a:latin typeface="Arial" charset="0"/>
                <a:ea typeface="+mn-ea"/>
                <a:cs typeface="+mn-cs"/>
              </a:defRPr>
            </a:lvl1pPr>
            <a:lvl2pPr marL="204083" algn="ctr" rtl="0" fontAlgn="base">
              <a:spcBef>
                <a:spcPct val="0"/>
              </a:spcBef>
              <a:spcAft>
                <a:spcPct val="0"/>
              </a:spcAft>
              <a:defRPr sz="1300" kern="1200">
                <a:solidFill>
                  <a:schemeClr val="tx1"/>
                </a:solidFill>
                <a:latin typeface="Arial" charset="0"/>
                <a:ea typeface="+mn-ea"/>
                <a:cs typeface="+mn-cs"/>
              </a:defRPr>
            </a:lvl2pPr>
            <a:lvl3pPr marL="408165" algn="ctr" rtl="0" fontAlgn="base">
              <a:spcBef>
                <a:spcPct val="0"/>
              </a:spcBef>
              <a:spcAft>
                <a:spcPct val="0"/>
              </a:spcAft>
              <a:defRPr sz="1300" kern="1200">
                <a:solidFill>
                  <a:schemeClr val="tx1"/>
                </a:solidFill>
                <a:latin typeface="Arial" charset="0"/>
                <a:ea typeface="+mn-ea"/>
                <a:cs typeface="+mn-cs"/>
              </a:defRPr>
            </a:lvl3pPr>
            <a:lvl4pPr marL="612248" algn="ctr" rtl="0" fontAlgn="base">
              <a:spcBef>
                <a:spcPct val="0"/>
              </a:spcBef>
              <a:spcAft>
                <a:spcPct val="0"/>
              </a:spcAft>
              <a:defRPr sz="1300" kern="1200">
                <a:solidFill>
                  <a:schemeClr val="tx1"/>
                </a:solidFill>
                <a:latin typeface="Arial" charset="0"/>
                <a:ea typeface="+mn-ea"/>
                <a:cs typeface="+mn-cs"/>
              </a:defRPr>
            </a:lvl4pPr>
            <a:lvl5pPr marL="816331" algn="ctr" rtl="0" fontAlgn="base">
              <a:spcBef>
                <a:spcPct val="0"/>
              </a:spcBef>
              <a:spcAft>
                <a:spcPct val="0"/>
              </a:spcAft>
              <a:defRPr sz="1300" kern="1200">
                <a:solidFill>
                  <a:schemeClr val="tx1"/>
                </a:solidFill>
                <a:latin typeface="Arial" charset="0"/>
                <a:ea typeface="+mn-ea"/>
                <a:cs typeface="+mn-cs"/>
              </a:defRPr>
            </a:lvl5pPr>
            <a:lvl6pPr marL="1020413" algn="l" defTabSz="408165" rtl="0" eaLnBrk="1" latinLnBrk="0" hangingPunct="1">
              <a:defRPr sz="1300" kern="1200">
                <a:solidFill>
                  <a:schemeClr val="tx1"/>
                </a:solidFill>
                <a:latin typeface="Arial" charset="0"/>
                <a:ea typeface="+mn-ea"/>
                <a:cs typeface="+mn-cs"/>
              </a:defRPr>
            </a:lvl6pPr>
            <a:lvl7pPr marL="1224496" algn="l" defTabSz="408165" rtl="0" eaLnBrk="1" latinLnBrk="0" hangingPunct="1">
              <a:defRPr sz="1300" kern="1200">
                <a:solidFill>
                  <a:schemeClr val="tx1"/>
                </a:solidFill>
                <a:latin typeface="Arial" charset="0"/>
                <a:ea typeface="+mn-ea"/>
                <a:cs typeface="+mn-cs"/>
              </a:defRPr>
            </a:lvl7pPr>
            <a:lvl8pPr marL="1428579" algn="l" defTabSz="408165" rtl="0" eaLnBrk="1" latinLnBrk="0" hangingPunct="1">
              <a:defRPr sz="1300" kern="1200">
                <a:solidFill>
                  <a:schemeClr val="tx1"/>
                </a:solidFill>
                <a:latin typeface="Arial" charset="0"/>
                <a:ea typeface="+mn-ea"/>
                <a:cs typeface="+mn-cs"/>
              </a:defRPr>
            </a:lvl8pPr>
            <a:lvl9pPr marL="1632661" algn="l" defTabSz="408165" rtl="0" eaLnBrk="1" latinLnBrk="0" hangingPunct="1">
              <a:defRPr sz="1300" kern="1200">
                <a:solidFill>
                  <a:schemeClr val="tx1"/>
                </a:solidFill>
                <a:latin typeface="Arial" charset="0"/>
                <a:ea typeface="+mn-ea"/>
                <a:cs typeface="+mn-cs"/>
              </a:defRPr>
            </a:lvl9pPr>
          </a:lstStyle>
          <a:p>
            <a:pPr algn="l" defTabSz="1463675"/>
            <a:endParaRPr lang="en-US" sz="1000" b="1" dirty="0">
              <a:solidFill>
                <a:schemeClr val="bg2"/>
              </a:solidFill>
              <a:latin typeface="+mn-lt"/>
            </a:endParaRPr>
          </a:p>
        </p:txBody>
      </p:sp>
      <p:sp>
        <p:nvSpPr>
          <p:cNvPr id="40" name="TextBox 39"/>
          <p:cNvSpPr txBox="1"/>
          <p:nvPr/>
        </p:nvSpPr>
        <p:spPr bwMode="gray">
          <a:xfrm>
            <a:off x="5139774" y="1950812"/>
            <a:ext cx="1140031" cy="295295"/>
          </a:xfrm>
          <a:prstGeom prst="rect">
            <a:avLst/>
          </a:prstGeom>
          <a:noFill/>
        </p:spPr>
        <p:txBody>
          <a:bodyPr wrap="square" lIns="45720" rIns="45720" rtlCol="0">
            <a:noAutofit/>
          </a:bodyPr>
          <a:lstStyle/>
          <a:p>
            <a:pPr algn="ctr">
              <a:spcBef>
                <a:spcPts val="500"/>
              </a:spcBef>
            </a:pPr>
            <a:r>
              <a:rPr lang="en-US" sz="1000" b="1" dirty="0"/>
              <a:t>Home</a:t>
            </a:r>
          </a:p>
        </p:txBody>
      </p:sp>
      <p:sp>
        <p:nvSpPr>
          <p:cNvPr id="41" name="TextBox 40"/>
          <p:cNvSpPr txBox="1"/>
          <p:nvPr/>
        </p:nvSpPr>
        <p:spPr bwMode="gray">
          <a:xfrm>
            <a:off x="5255743" y="2508330"/>
            <a:ext cx="1036025" cy="813033"/>
          </a:xfrm>
          <a:prstGeom prst="rect">
            <a:avLst/>
          </a:prstGeom>
          <a:noFill/>
        </p:spPr>
        <p:txBody>
          <a:bodyPr wrap="square" lIns="45720" rIns="45720" rtlCol="0">
            <a:noAutofit/>
          </a:bodyPr>
          <a:lstStyle/>
          <a:p>
            <a:pPr algn="ctr">
              <a:spcBef>
                <a:spcPts val="500"/>
              </a:spcBef>
            </a:pPr>
            <a:r>
              <a:rPr lang="en-US" sz="1000" b="1" dirty="0"/>
              <a:t>Transitional  Care Services: </a:t>
            </a:r>
            <a:r>
              <a:rPr lang="en-US" sz="1000" dirty="0"/>
              <a:t>includes home visits, patient coaching</a:t>
            </a:r>
          </a:p>
        </p:txBody>
      </p:sp>
    </p:spTree>
    <p:extLst>
      <p:ext uri="{BB962C8B-B14F-4D97-AF65-F5344CB8AC3E}">
        <p14:creationId xmlns:p14="http://schemas.microsoft.com/office/powerpoint/2010/main" val="3185030985"/>
      </p:ext>
    </p:extLst>
  </p:cSld>
  <p:clrMapOvr>
    <a:masterClrMapping/>
  </p:clrMapOvr>
</p:sld>
</file>

<file path=ppt/theme/theme1.xml><?xml version="1.0" encoding="utf-8"?>
<a:theme xmlns:a="http://schemas.openxmlformats.org/drawingml/2006/main" name="Blank">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theme>
</file>

<file path=ppt/theme/theme2.xml><?xml version="1.0" encoding="utf-8"?>
<a:theme xmlns:a="http://schemas.openxmlformats.org/drawingml/2006/main" name="Office Theme">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9837e85-97c4-49a9-a0d6-139d8727844a" xsi:nil="true"/>
    <lcf76f155ced4ddcb4097134ff3c332f xmlns="f7e4f93e-e6bf-434b-9f44-5cf3f51b710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987D36-9604-4037-B3A1-7F67B2F131B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6F80ECB-7BE3-4991-A925-F63ED4488DFB}">
  <ds:schemaRefs>
    <ds:schemaRef ds:uri="http://schemas.microsoft.com/sharepoint/v3/contenttype/forms"/>
  </ds:schemaRefs>
</ds:datastoreItem>
</file>

<file path=customXml/itemProps3.xml><?xml version="1.0" encoding="utf-8"?>
<ds:datastoreItem xmlns:ds="http://schemas.openxmlformats.org/officeDocument/2006/customXml" ds:itemID="{C3F58589-30BB-45C8-BF90-9F6D560D324D}"/>
</file>

<file path=docProps/app.xml><?xml version="1.0" encoding="utf-8"?>
<Properties xmlns="http://schemas.openxmlformats.org/officeDocument/2006/extended-properties" xmlns:vt="http://schemas.openxmlformats.org/officeDocument/2006/docPropsVTypes">
  <Template>blank</Template>
  <TotalTime>0</TotalTime>
  <Words>5328</Words>
  <Application>Microsoft Office PowerPoint</Application>
  <PresentationFormat>Custom</PresentationFormat>
  <Paragraphs>366</Paragraphs>
  <Slides>17</Slides>
  <Notes>16</Notes>
  <HiddenSlides>4</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Wingdings</vt:lpstr>
      <vt:lpstr>Blank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2015-05-26T22:43:25Z</dcterms:created>
  <dcterms:modified xsi:type="dcterms:W3CDTF">2021-03-10T15:53:47Z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0x010100DCF90CD8335E7840B4A632BEDE6319DD</vt:lpwstr>
  </property>
</Properties>
</file>