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9.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69" r:id="rId1"/>
  </p:sldMasterIdLst>
  <p:notesMasterIdLst>
    <p:notesMasterId r:id="rId11"/>
  </p:notesMasterIdLst>
  <p:handoutMasterIdLst>
    <p:handoutMasterId r:id="rId12"/>
  </p:handoutMasterIdLst>
  <p:sldIdLst>
    <p:sldId id="268" r:id="rId2"/>
    <p:sldId id="269" r:id="rId3"/>
    <p:sldId id="270" r:id="rId4"/>
    <p:sldId id="261" r:id="rId5"/>
    <p:sldId id="271" r:id="rId6"/>
    <p:sldId id="275" r:id="rId7"/>
    <p:sldId id="273" r:id="rId8"/>
    <p:sldId id="274" r:id="rId9"/>
    <p:sldId id="267" r:id="rId10"/>
  </p:sldIdLst>
  <p:sldSz cx="6400800" cy="4800600"/>
  <p:notesSz cx="6950075" cy="9236075"/>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p15:guide id="1" pos="199" userDrawn="1">
          <p15:clr>
            <a:srgbClr val="A4A3A4"/>
          </p15:clr>
        </p15:guide>
        <p15:guide id="2" orient="horz" pos="2838" userDrawn="1">
          <p15:clr>
            <a:srgbClr val="A4A3A4"/>
          </p15:clr>
        </p15:guide>
        <p15:guide id="3" pos="3816"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86" autoAdjust="0"/>
    <p:restoredTop sz="95122" autoAdjust="0"/>
  </p:normalViewPr>
  <p:slideViewPr>
    <p:cSldViewPr snapToGrid="0">
      <p:cViewPr varScale="1">
        <p:scale>
          <a:sx n="124" d="100"/>
          <a:sy n="124" d="100"/>
        </p:scale>
        <p:origin x="1284" y="90"/>
      </p:cViewPr>
      <p:guideLst>
        <p:guide pos="199"/>
        <p:guide orient="horz" pos="2838"/>
        <p:guide pos="3816"/>
      </p:guideLst>
    </p:cSldViewPr>
  </p:slideViewPr>
  <p:outlineViewPr>
    <p:cViewPr>
      <p:scale>
        <a:sx n="33" d="100"/>
        <a:sy n="33" d="100"/>
      </p:scale>
      <p:origin x="0" y="5371"/>
    </p:cViewPr>
  </p:outlineViewPr>
  <p:notesTextViewPr>
    <p:cViewPr>
      <p:scale>
        <a:sx n="100" d="100"/>
        <a:sy n="100" d="100"/>
      </p:scale>
      <p:origin x="0" y="0"/>
    </p:cViewPr>
  </p:notesTextViewPr>
  <p:notesViewPr>
    <p:cSldViewPr snapToGrid="0" showGuides="1">
      <p:cViewPr varScale="1">
        <p:scale>
          <a:sx n="64" d="100"/>
          <a:sy n="64" d="100"/>
        </p:scale>
        <p:origin x="-3173" y="-8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95008" y="5397366"/>
            <a:ext cx="5560060" cy="3140266"/>
          </a:xfrm>
          <a:prstGeom prst="rect">
            <a:avLst/>
          </a:prstGeom>
        </p:spPr>
        <p:txBody>
          <a:bodyPr vert="horz" lIns="92492" tIns="46246" rIns="92492" bIns="46246"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36538" y="241300"/>
            <a:ext cx="6467475" cy="4849813"/>
          </a:xfrm>
          <a:prstGeom prst="rect">
            <a:avLst/>
          </a:prstGeom>
          <a:noFill/>
          <a:ln w="12700">
            <a:solidFill>
              <a:prstClr val="black"/>
            </a:solidFill>
          </a:ln>
        </p:spPr>
        <p:txBody>
          <a:bodyPr vert="horz" lIns="92492" tIns="46246" rIns="92492" bIns="46246"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9357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422" indent="-173422" defTabSz="924916">
              <a:buFontTx/>
              <a:buChar char="-"/>
              <a:defRPr/>
            </a:pPr>
            <a:r>
              <a:rPr lang="en-US" dirty="0"/>
              <a:t>Over the past few years, CMS has aggressively worked to promote high-quality coordinated care while reducing spending.  A key strategy CMS has championed to this end is value-based purchasing, or VBP, a model in which Medicare transforms from a passive payer of claims to an active purchaser of care for its beneficiaries.  Under typical VBP programs, CMS withholds and then redistributes payments to providers based on how they perform on a pre-selected set of quality and outcome metrics.  To progress towards its goal of linking 90% of all Medicare fee-for-service payments to quality by 2018, CMS has begun rolling out VBP programs in the post-acute space.</a:t>
            </a:r>
          </a:p>
          <a:p>
            <a:pPr marL="173422" indent="-173422" defTabSz="924916">
              <a:buFontTx/>
              <a:buChar char="-"/>
              <a:defRPr/>
            </a:pPr>
            <a:r>
              <a:rPr lang="en-US" dirty="0"/>
              <a:t>Here, we have a timeline of major risk-based payment models that have taken effect over the past few years.  As you can see, hospitals and health systems have dealt with value-based purchasing for years; for home health this is new terrain that will require agencies to adapt to new standards for continued success. </a:t>
            </a:r>
          </a:p>
          <a:p>
            <a:pPr marL="173422" indent="-173422" defTabSz="924916">
              <a:buFontTx/>
              <a:buChar char="-"/>
              <a:defRPr/>
            </a:pPr>
            <a:r>
              <a:rPr lang="en-US" dirty="0"/>
              <a:t>As you will learn in this presentation, value-based purchasing in home health is still in an experimental phase as a pilot program with limited participation.  Providers should, however, anticipate that CMS will continue its steady march forward with value-based care and eventually extend VBP to home health providers nationwide and across all post-acute care settings.</a:t>
            </a:r>
          </a:p>
          <a:p>
            <a:pPr marL="173422" indent="-173422" defTabSz="924916">
              <a:buFontTx/>
              <a:buChar char="-"/>
              <a:defRPr/>
            </a:pPr>
            <a:endParaRPr lang="en-US" dirty="0"/>
          </a:p>
        </p:txBody>
      </p:sp>
    </p:spTree>
    <p:extLst>
      <p:ext uri="{BB962C8B-B14F-4D97-AF65-F5344CB8AC3E}">
        <p14:creationId xmlns:p14="http://schemas.microsoft.com/office/powerpoint/2010/main" val="2908570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lstStyle/>
          <a:p>
            <a:pPr marL="173422" indent="-173422" defTabSz="924916">
              <a:buFontTx/>
              <a:buChar char="-"/>
              <a:defRPr/>
            </a:pPr>
            <a:r>
              <a:rPr lang="en-US" dirty="0"/>
              <a:t>Now, we’ll jump into a broad overview of the HH VBP program.  Effective as of January 1</a:t>
            </a:r>
            <a:r>
              <a:rPr lang="en-US" baseline="30000" dirty="0"/>
              <a:t>st</a:t>
            </a:r>
            <a:r>
              <a:rPr lang="en-US" dirty="0"/>
              <a:t>, 2016, the home health VBP pilot, limited to 9 states, ties reimbursement to provider performance on selected measures. This pilot comes in the midst of recommendations and reductions to payment across post-acute care, as CMS pays more attention to the significant variation in cost and quality that occurs in the post-acute space. </a:t>
            </a:r>
          </a:p>
          <a:p>
            <a:pPr marL="173422" indent="-173422">
              <a:buFontTx/>
              <a:buChar char="-"/>
            </a:pPr>
            <a:r>
              <a:rPr lang="en-US" dirty="0"/>
              <a:t>CMS intends for this program to incentivize higher-quality care, pave the way for a more robust model for assessing home health performance, and improve transparency and quality-based decision making through quarterly updates for providers and annual public performance reports. </a:t>
            </a:r>
          </a:p>
          <a:p>
            <a:pPr marL="173422" indent="-173422">
              <a:buFontTx/>
              <a:buChar char="-"/>
            </a:pPr>
            <a:r>
              <a:rPr lang="en-US" dirty="0"/>
              <a:t>CMS anticipates that this will drive major savings: $380 million by the end of this 5-year pilot alone.  </a:t>
            </a:r>
          </a:p>
          <a:p>
            <a:pPr marL="173422" indent="-173422">
              <a:buFontTx/>
              <a:buChar char="-"/>
            </a:pPr>
            <a:r>
              <a:rPr lang="en-US" dirty="0"/>
              <a:t>Next, we will look at states and providers currently participating in the pilot. </a:t>
            </a:r>
          </a:p>
          <a:p>
            <a:endParaRPr lang="en-US" dirty="0"/>
          </a:p>
        </p:txBody>
      </p:sp>
    </p:spTree>
    <p:extLst>
      <p:ext uri="{BB962C8B-B14F-4D97-AF65-F5344CB8AC3E}">
        <p14:creationId xmlns:p14="http://schemas.microsoft.com/office/powerpoint/2010/main" val="4176683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lstStyle/>
          <a:p>
            <a:pPr marL="173422" indent="-173422">
              <a:buFontTx/>
              <a:buChar char="-"/>
            </a:pPr>
            <a:r>
              <a:rPr lang="en-US" dirty="0"/>
              <a:t>Through 2022, the HH VBP program is in effect in 9 states, selected because they are representative of every geographic region in the nation. These states are Washington, Arizona, Nebraska, Iowa, Tennessee, North Carolina, Florida, Maryland, and Massachusetts.</a:t>
            </a:r>
          </a:p>
          <a:p>
            <a:pPr marL="173422" indent="-173422">
              <a:buFontTx/>
              <a:buChar char="-"/>
            </a:pPr>
            <a:r>
              <a:rPr lang="en-US" dirty="0"/>
              <a:t>Within selected states, all home health-certified agencies must participate in the program.  </a:t>
            </a:r>
          </a:p>
          <a:p>
            <a:pPr marL="173422" indent="-173422">
              <a:buFontTx/>
              <a:buChar char="-"/>
            </a:pPr>
            <a:r>
              <a:rPr lang="en-US" dirty="0"/>
              <a:t>For the purposes of quality reporting, agencies are assigned to either a small or large cohort in order to allow for fair and accurate comparison between agencies.  As you can see on the right, small agencies see fewer than 60 patients per year, making them exempt from HHCAHPS.  Large agencies are those that see more than 60 patients, and therefore must report HHCAHPS measures.  This distinction is necessary for many reasons, the most obvious being that 3 of 21 home health VBP metrics are drawn from HHCAHPS measures.</a:t>
            </a:r>
          </a:p>
          <a:p>
            <a:pPr marL="173422" indent="-173422">
              <a:buFontTx/>
              <a:buChar char="-"/>
            </a:pPr>
            <a:r>
              <a:rPr lang="en-US" dirty="0"/>
              <a:t>Next, we’ll examine how reimbursement will change for providers in participating states. </a:t>
            </a:r>
          </a:p>
          <a:p>
            <a:pPr marL="173422" indent="-173422">
              <a:buFontTx/>
              <a:buChar char="-"/>
            </a:pPr>
            <a:endParaRPr lang="en-US" dirty="0"/>
          </a:p>
          <a:p>
            <a:endParaRPr lang="en-US" dirty="0"/>
          </a:p>
        </p:txBody>
      </p:sp>
    </p:spTree>
    <p:extLst>
      <p:ext uri="{BB962C8B-B14F-4D97-AF65-F5344CB8AC3E}">
        <p14:creationId xmlns:p14="http://schemas.microsoft.com/office/powerpoint/2010/main" val="1707501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lstStyle/>
          <a:p>
            <a:pPr marL="173422" indent="-173422">
              <a:buFontTx/>
              <a:buChar char="-"/>
            </a:pPr>
            <a:r>
              <a:rPr lang="en-US" dirty="0"/>
              <a:t>Now, we’ll move into an overview of payment. Beginning in 2018, CMS will adjust providers’ payments based on their performance in the previous year relative to the baseline year, 2015.</a:t>
            </a:r>
          </a:p>
          <a:p>
            <a:pPr marL="173422" indent="-173422">
              <a:buFontTx/>
              <a:buChar char="-"/>
            </a:pPr>
            <a:r>
              <a:rPr lang="en-US" dirty="0"/>
              <a:t>2015 is designated the base year period. During this time, CMS collected data from all HH providers nationwide to establish aggregate national benchmarks for performance as well as individual provider performance.  Providers’ performance during the pilot is based on their outcomes relative to aggregate and individual data in the baseline year, 2015.</a:t>
            </a:r>
          </a:p>
          <a:p>
            <a:pPr marL="173422" indent="-173422">
              <a:buFontTx/>
              <a:buChar char="-"/>
            </a:pPr>
            <a:r>
              <a:rPr lang="en-US" dirty="0"/>
              <a:t>The VBP program began in 2016; the first adjustment to provider reimbursement will be made in 2018.  This adjustment will depend on providers’ performance on select quality metrics in performance year 2017 relative to baseline performance on those metrics.</a:t>
            </a:r>
          </a:p>
          <a:p>
            <a:pPr marL="173422" indent="-173422">
              <a:buFontTx/>
              <a:buChar char="-"/>
            </a:pPr>
            <a:r>
              <a:rPr lang="en-US" dirty="0"/>
              <a:t>Taking a look at 2018 onwards, you can see that the total percent of Medicare reimbursement at risk for home health providers increases over the duration of the pilot. While the maximum adjustment that can be made in 2018 is 3%, by 2022, up to 8% of reimbursement will be at stake. </a:t>
            </a:r>
          </a:p>
          <a:p>
            <a:pPr marL="173422" indent="-173422">
              <a:buFontTx/>
              <a:buChar char="-"/>
            </a:pPr>
            <a:r>
              <a:rPr lang="en-US" dirty="0"/>
              <a:t>That’s a lot of money on the table—and presents a much steeper risk curve than on the hospital side of value-based purchasing. </a:t>
            </a:r>
          </a:p>
          <a:p>
            <a:pPr marL="173422" indent="-173422">
              <a:buFontTx/>
              <a:buChar char="-"/>
            </a:pPr>
            <a:r>
              <a:rPr lang="en-US" dirty="0"/>
              <a:t>Now, we’ll take a look at what quality measures the HH VBP program will use to assess payment adjustments. </a:t>
            </a:r>
          </a:p>
        </p:txBody>
      </p:sp>
    </p:spTree>
    <p:extLst>
      <p:ext uri="{BB962C8B-B14F-4D97-AF65-F5344CB8AC3E}">
        <p14:creationId xmlns:p14="http://schemas.microsoft.com/office/powerpoint/2010/main" val="290518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422" indent="-173422">
              <a:buFontTx/>
              <a:buChar char="-"/>
            </a:pPr>
            <a:r>
              <a:rPr lang="en-US" dirty="0"/>
              <a:t>HH VBP assesses providers on a much broader set of metrics than most existing VBP programs.  Evaluated metrics span outcomes, process, and patient satisfaction.  Providers already report data on nearly all of these metrics, through OASIS, HHCAHPS, and claims.  In addition to these pre-existing metrics, HH VBP has established 3 new process metrics for providers to report on: staff influenza vaccination, shingles vaccination, and advanced care planning. </a:t>
            </a:r>
          </a:p>
          <a:p>
            <a:pPr marL="173422" indent="-173422">
              <a:buFontTx/>
              <a:buChar char="-"/>
            </a:pPr>
            <a:r>
              <a:rPr lang="en-US" dirty="0"/>
              <a:t>On all but the three new measures, CMS will assign a score based on performance.  For the new measures, providers will receive a full score under the VBP evaluation methodology regardless of performance so long as they report data on them. </a:t>
            </a:r>
          </a:p>
          <a:p>
            <a:pPr marL="173422" indent="-173422">
              <a:buFontTx/>
              <a:buChar char="-"/>
            </a:pPr>
            <a:r>
              <a:rPr lang="en-US" dirty="0"/>
              <a:t>Providers overall performance and subsequent payment adjustment depends on performance relative to their own historical performance as well as national values, which we will examine in closer detail next. </a:t>
            </a:r>
          </a:p>
          <a:p>
            <a:endParaRPr lang="en-US" dirty="0"/>
          </a:p>
        </p:txBody>
      </p:sp>
    </p:spTree>
    <p:extLst>
      <p:ext uri="{BB962C8B-B14F-4D97-AF65-F5344CB8AC3E}">
        <p14:creationId xmlns:p14="http://schemas.microsoft.com/office/powerpoint/2010/main" val="1254886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normAutofit fontScale="77500" lnSpcReduction="20000"/>
          </a:bodyPr>
          <a:lstStyle/>
          <a:p>
            <a:pPr marL="173422" indent="-173422">
              <a:buFontTx/>
              <a:buChar char="-"/>
            </a:pPr>
            <a:r>
              <a:rPr lang="en-US" dirty="0"/>
              <a:t>Under VBP, providers have two pathways to earn positive risk adjustments.  One is through strong performance on quality measures relative to specific aggregate performance values, which are shown on the graph to the left—this is called achievement, under VBP terminology.  The second pathway to earning incentive payments is through strong performance relative to one’s own past performance—this is improvement.</a:t>
            </a:r>
          </a:p>
          <a:p>
            <a:pPr marL="173422" indent="-173422">
              <a:buFontTx/>
              <a:buChar char="-"/>
            </a:pPr>
            <a:r>
              <a:rPr lang="en-US" dirty="0"/>
              <a:t>We’ll first take our attention to the graph, which shows the VBP comparison points established using national data collected in baseline year 2015.  The threshold value represents the median</a:t>
            </a:r>
            <a:r>
              <a:rPr lang="en-US" baseline="30000" dirty="0"/>
              <a:t> </a:t>
            </a:r>
            <a:r>
              <a:rPr lang="en-US" dirty="0"/>
              <a:t>score of performers nationwide on a given metric. The benchmark represents the mean of the top decile of performers nationwide on a given metric.</a:t>
            </a:r>
          </a:p>
          <a:p>
            <a:pPr marL="173422" indent="-173422">
              <a:buFontTx/>
              <a:buChar char="-"/>
            </a:pPr>
            <a:r>
              <a:rPr lang="en-US" dirty="0"/>
              <a:t>With these comparison points in mind, we’ll now delve deeper into performance evaluation methodology, and how this graph relates.  </a:t>
            </a:r>
          </a:p>
          <a:p>
            <a:pPr marL="173422" indent="-173422">
              <a:buFontTx/>
              <a:buChar char="-"/>
            </a:pPr>
            <a:r>
              <a:rPr lang="en-US" u="sng" dirty="0"/>
              <a:t>Achievement score</a:t>
            </a:r>
            <a:r>
              <a:rPr lang="en-US" dirty="0"/>
              <a:t>: A provider’s performance in a given year relative to these national comparison points determines its achievement score, which has a maximum value of 10 for each quality measure.  To earn any achievement points, providers must perform better than or equal to the threshold.  If they perform worse than the threshold, they receive 0 points.  Providers performing between the threshold and benchmark scores earn between 0 and 10 points.  Providers who perform better than or equal to the benchmark score receive a full 10 points. </a:t>
            </a:r>
          </a:p>
          <a:p>
            <a:pPr marL="173422" indent="-173422">
              <a:buFontTx/>
              <a:buChar char="-"/>
            </a:pPr>
            <a:r>
              <a:rPr lang="en-US" u="sng" dirty="0"/>
              <a:t>Improvement score</a:t>
            </a:r>
            <a:r>
              <a:rPr lang="en-US" dirty="0"/>
              <a:t>: A provider’s performance in a given year relative to its own performance in the baseline year 2015 and the national benchmark determines is improvement score, which is also out of </a:t>
            </a:r>
            <a:r>
              <a:rPr lang="en-US" dirty="0" smtClean="0"/>
              <a:t>9 </a:t>
            </a:r>
            <a:r>
              <a:rPr lang="en-US" dirty="0"/>
              <a:t>for each measure.  To be eligible for improvement points, the provider must do as well as or better than it did on a measure in the base year.  Providers who perform better than or equal to their 2015 performance but fall below the national benchmark earn between 0 and </a:t>
            </a:r>
            <a:r>
              <a:rPr lang="en-US" dirty="0" smtClean="0"/>
              <a:t>9 </a:t>
            </a:r>
            <a:r>
              <a:rPr lang="en-US" dirty="0"/>
              <a:t>points.  Providers who do better than or equal to the national benchmark receive the full </a:t>
            </a:r>
            <a:r>
              <a:rPr lang="en-US" dirty="0" smtClean="0"/>
              <a:t>9</a:t>
            </a:r>
            <a:r>
              <a:rPr lang="en-US" baseline="0" dirty="0" smtClean="0"/>
              <a:t> points</a:t>
            </a:r>
            <a:r>
              <a:rPr lang="en-US" dirty="0" smtClean="0"/>
              <a:t>. In the 2018</a:t>
            </a:r>
            <a:r>
              <a:rPr lang="en-US" baseline="0" dirty="0" smtClean="0"/>
              <a:t> final home health payment rule, CMS reduced the maximum number of improvement points from 10 to 9 in order to consistently reward high performers over agencies that improve only because they began as low performers. </a:t>
            </a:r>
            <a:endParaRPr lang="en-US" dirty="0"/>
          </a:p>
          <a:p>
            <a:pPr marL="173422" indent="-173422">
              <a:buFontTx/>
              <a:buChar char="-"/>
            </a:pPr>
            <a:r>
              <a:rPr lang="en-US" dirty="0"/>
              <a:t>Total performance score is found by taking the sum of either the achievement or improvement points (whichever is a higher for each measure) of </a:t>
            </a:r>
            <a:r>
              <a:rPr lang="en-US" dirty="0" smtClean="0"/>
              <a:t>all </a:t>
            </a:r>
            <a:r>
              <a:rPr lang="en-US" dirty="0"/>
              <a:t>measures.  This total performance score, relative to that of all participating agencies, determines payment adjustment. </a:t>
            </a:r>
          </a:p>
          <a:p>
            <a:pPr marL="173422" indent="-173422">
              <a:buFontTx/>
              <a:buChar char="-"/>
            </a:pPr>
            <a:r>
              <a:rPr lang="en-US" dirty="0"/>
              <a:t>Because providers have an opportunity to score points both through individual improvement as well as improvement relative to national performance values, even low-performing agencies have scope to earn positive payment adjustments if they do better than they did in the baseline year. This also incentivizes even high-performing providers to strive for continual improvement on these metrics. </a:t>
            </a:r>
          </a:p>
        </p:txBody>
      </p:sp>
    </p:spTree>
    <p:extLst>
      <p:ext uri="{BB962C8B-B14F-4D97-AF65-F5344CB8AC3E}">
        <p14:creationId xmlns:p14="http://schemas.microsoft.com/office/powerpoint/2010/main" val="2625884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normAutofit fontScale="92500"/>
          </a:bodyPr>
          <a:lstStyle/>
          <a:p>
            <a:pPr marL="173422" indent="-173422">
              <a:buFontTx/>
              <a:buChar char="-"/>
            </a:pPr>
            <a:r>
              <a:rPr lang="en-US" dirty="0"/>
              <a:t>Whether you are part of the pilot now or are preparing for the future, when CMS will likely expand this program into a full-fledged nationwide initiative, you must adapt in order to thrive in an environment in which rigorous quality tracking and reporting will increasingly become the norm.  </a:t>
            </a:r>
          </a:p>
          <a:p>
            <a:pPr marL="173422" indent="-173422">
              <a:buFontTx/>
              <a:buChar char="-"/>
            </a:pPr>
            <a:r>
              <a:rPr lang="en-US" dirty="0"/>
              <a:t>The first key to VBP success is to develop precise documentation processes.  VBP asks providers to get organized around data and penalizes those who fail to report data on requested metrics or those that do so inaccurately.  For this reason, providers should develop strong internal data collection, tracking, and reporting. Having these processes in place is not enough, either.  Consistent and accurate documentation requires organizational buy in—educate staff about the financial implications of close data monitoring, offer context for individual performance using national comparison data, and discuss the potential for higher quality care through greater attention to performance. </a:t>
            </a:r>
          </a:p>
          <a:p>
            <a:pPr marL="173422" indent="-173422">
              <a:buFontTx/>
              <a:buChar char="-"/>
            </a:pPr>
            <a:r>
              <a:rPr lang="en-US" dirty="0"/>
              <a:t>With strong data documentation and analytics, providers can identify underperforming areas.  To do this, providers must assess themselves comparatively, given the methodology of VBP—how do our metrics compare to national averages? Where do we stand relative to other similarly sized facilities in our market? From there, deeper analysis of areas of weakness can guide development of targeted quality improvement initiatives, which leads to the final key to VBP success, specialized care models and initiatives focused around VBP measures. </a:t>
            </a:r>
          </a:p>
          <a:p>
            <a:pPr marL="173422" indent="-173422">
              <a:buFontTx/>
              <a:buChar char="-"/>
            </a:pPr>
            <a:r>
              <a:rPr lang="en-US" dirty="0"/>
              <a:t>Resources are finite, so providers should hone in on areas where they have the greatest scope to drive improvement, and develop specialized programs and initiatives around them.  Further, initiatives must be closely monitored, given CMS’s aim of improving transparency and provider awareness of their own quality through regular reporting.</a:t>
            </a:r>
          </a:p>
          <a:p>
            <a:r>
              <a:rPr lang="en-US" dirty="0"/>
              <a:t> </a:t>
            </a:r>
          </a:p>
        </p:txBody>
      </p:sp>
    </p:spTree>
    <p:extLst>
      <p:ext uri="{BB962C8B-B14F-4D97-AF65-F5344CB8AC3E}">
        <p14:creationId xmlns:p14="http://schemas.microsoft.com/office/powerpoint/2010/main" val="3715608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300344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4" name="Rectangle 3"/>
          <p:cNvSpPr/>
          <p:nvPr userDrawn="1"/>
        </p:nvSpPr>
        <p:spPr bwMode="gray">
          <a:xfrm>
            <a:off x="0" y="4343400"/>
            <a:ext cx="6400800" cy="45720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 name="Rectangle 4"/>
          <p:cNvSpPr/>
          <p:nvPr userDrawn="1"/>
        </p:nvSpPr>
        <p:spPr bwMode="gray">
          <a:xfrm>
            <a:off x="2415746" y="-1"/>
            <a:ext cx="3985053" cy="1344613"/>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7" name="TextBox 6"/>
          <p:cNvSpPr txBox="1"/>
          <p:nvPr userDrawn="1"/>
        </p:nvSpPr>
        <p:spPr bwMode="gray">
          <a:xfrm>
            <a:off x="2524447" y="478265"/>
            <a:ext cx="3555082" cy="215444"/>
          </a:xfrm>
          <a:prstGeom prst="rect">
            <a:avLst/>
          </a:prstGeom>
          <a:noFill/>
        </p:spPr>
        <p:txBody>
          <a:bodyPr wrap="square" lIns="0" tIns="0" rIns="0" bIns="0" rtlCol="0">
            <a:spAutoFit/>
          </a:bodyPr>
          <a:lstStyle/>
          <a:p>
            <a:pPr>
              <a:spcBef>
                <a:spcPts val="500"/>
              </a:spcBef>
            </a:pPr>
            <a:r>
              <a:rPr lang="en-US" sz="1400" dirty="0" smtClean="0">
                <a:solidFill>
                  <a:schemeClr val="bg1"/>
                </a:solidFill>
              </a:rPr>
              <a:t>All health care projected presentations:</a:t>
            </a:r>
          </a:p>
        </p:txBody>
      </p:sp>
      <p:sp>
        <p:nvSpPr>
          <p:cNvPr id="8" name="TextBox 7"/>
          <p:cNvSpPr txBox="1"/>
          <p:nvPr userDrawn="1"/>
        </p:nvSpPr>
        <p:spPr bwMode="gray">
          <a:xfrm>
            <a:off x="3988950" y="830661"/>
            <a:ext cx="1052611" cy="402674"/>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100" dirty="0" smtClean="0">
                <a:solidFill>
                  <a:schemeClr val="bg1"/>
                </a:solidFill>
              </a:rPr>
              <a:t>Roundtables</a:t>
            </a:r>
          </a:p>
          <a:p>
            <a:pPr marL="112713" indent="-112713">
              <a:spcBef>
                <a:spcPts val="500"/>
              </a:spcBef>
              <a:buFont typeface="Arial" panose="020B0604020202020204" pitchFamily="34" charset="0"/>
              <a:buChar char="•"/>
            </a:pPr>
            <a:r>
              <a:rPr lang="en-US" sz="1100" dirty="0" err="1" smtClean="0">
                <a:solidFill>
                  <a:schemeClr val="bg1"/>
                </a:solidFill>
              </a:rPr>
              <a:t>Onsites</a:t>
            </a:r>
            <a:endParaRPr lang="en-US" sz="1100" dirty="0">
              <a:solidFill>
                <a:schemeClr val="bg1"/>
              </a:solidFill>
            </a:endParaRPr>
          </a:p>
        </p:txBody>
      </p:sp>
      <p:sp>
        <p:nvSpPr>
          <p:cNvPr id="9" name="TextBox 8"/>
          <p:cNvSpPr txBox="1"/>
          <p:nvPr userDrawn="1"/>
        </p:nvSpPr>
        <p:spPr bwMode="gray">
          <a:xfrm>
            <a:off x="3966190" y="4107899"/>
            <a:ext cx="2113935" cy="107722"/>
          </a:xfrm>
          <a:prstGeom prst="rect">
            <a:avLst/>
          </a:prstGeom>
          <a:noFill/>
        </p:spPr>
        <p:txBody>
          <a:bodyPr wrap="square" lIns="0" tIns="0" rIns="0" bIns="0" rtlCol="0">
            <a:spAutoFit/>
          </a:bodyPr>
          <a:lstStyle/>
          <a:p>
            <a:pPr algn="r">
              <a:spcBef>
                <a:spcPts val="500"/>
              </a:spcBef>
            </a:pPr>
            <a:r>
              <a:rPr lang="en-US" sz="700" dirty="0" smtClean="0"/>
              <a:t>Slide Size: 7ꞌꞌ x 5.25</a:t>
            </a:r>
            <a:r>
              <a:rPr lang="en-US" sz="700" dirty="0"/>
              <a:t>ꞌ</a:t>
            </a:r>
            <a:r>
              <a:rPr lang="en-US" sz="700" dirty="0" smtClean="0"/>
              <a:t>ꞌ </a:t>
            </a:r>
          </a:p>
        </p:txBody>
      </p:sp>
      <p:sp>
        <p:nvSpPr>
          <p:cNvPr id="10" name="TextBox 9"/>
          <p:cNvSpPr txBox="1"/>
          <p:nvPr userDrawn="1"/>
        </p:nvSpPr>
        <p:spPr bwMode="gray">
          <a:xfrm>
            <a:off x="318424" y="1546510"/>
            <a:ext cx="2011680" cy="169277"/>
          </a:xfrm>
          <a:prstGeom prst="rect">
            <a:avLst/>
          </a:prstGeom>
          <a:noFill/>
        </p:spPr>
        <p:txBody>
          <a:bodyPr wrap="square" lIns="0" tIns="0" rIns="0" bIns="0" rtlCol="0">
            <a:spAutoFit/>
          </a:bodyPr>
          <a:lstStyle/>
          <a:p>
            <a:pPr>
              <a:spcBef>
                <a:spcPts val="500"/>
              </a:spcBef>
            </a:pPr>
            <a:r>
              <a:rPr lang="en-US" sz="1100" b="1" dirty="0" smtClean="0"/>
              <a:t>Training</a:t>
            </a:r>
            <a:endParaRPr lang="en-US" sz="1200" b="1" dirty="0" smtClean="0"/>
          </a:p>
        </p:txBody>
      </p:sp>
      <p:sp>
        <p:nvSpPr>
          <p:cNvPr id="11" name="TextBox 10"/>
          <p:cNvSpPr txBox="1"/>
          <p:nvPr userDrawn="1"/>
        </p:nvSpPr>
        <p:spPr bwMode="gray">
          <a:xfrm>
            <a:off x="5101561" y="830661"/>
            <a:ext cx="1097280" cy="169277"/>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100" dirty="0" smtClean="0">
                <a:solidFill>
                  <a:schemeClr val="bg1"/>
                </a:solidFill>
              </a:rPr>
              <a:t>Conferences</a:t>
            </a:r>
          </a:p>
        </p:txBody>
      </p:sp>
      <p:sp>
        <p:nvSpPr>
          <p:cNvPr id="12" name="TextBox 11"/>
          <p:cNvSpPr txBox="1"/>
          <p:nvPr userDrawn="1"/>
        </p:nvSpPr>
        <p:spPr bwMode="gray">
          <a:xfrm>
            <a:off x="2524447" y="830661"/>
            <a:ext cx="1730829" cy="402674"/>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100" dirty="0" smtClean="0">
                <a:solidFill>
                  <a:schemeClr val="bg1"/>
                </a:solidFill>
              </a:rPr>
              <a:t>National meetings</a:t>
            </a:r>
          </a:p>
          <a:p>
            <a:pPr marL="112713" indent="-112713">
              <a:spcBef>
                <a:spcPts val="500"/>
              </a:spcBef>
              <a:buFont typeface="Arial" panose="020B0604020202020204" pitchFamily="34" charset="0"/>
              <a:buChar char="•"/>
            </a:pPr>
            <a:r>
              <a:rPr lang="en-US" sz="1100" dirty="0" smtClean="0">
                <a:solidFill>
                  <a:schemeClr val="bg1"/>
                </a:solidFill>
              </a:rPr>
              <a:t>Webconferences</a:t>
            </a:r>
          </a:p>
        </p:txBody>
      </p:sp>
      <p:sp>
        <p:nvSpPr>
          <p:cNvPr id="13" name="TextBox 12"/>
          <p:cNvSpPr txBox="1"/>
          <p:nvPr userDrawn="1"/>
        </p:nvSpPr>
        <p:spPr bwMode="gray">
          <a:xfrm>
            <a:off x="318424" y="1803815"/>
            <a:ext cx="1880490" cy="2098010"/>
          </a:xfrm>
          <a:prstGeom prst="rect">
            <a:avLst/>
          </a:prstGeom>
          <a:noFill/>
        </p:spPr>
        <p:txBody>
          <a:bodyPr wrap="square" lIns="0" tIns="0" rIns="0" bIns="0" rtlCol="0">
            <a:spAutoFit/>
          </a:bodyPr>
          <a:lstStyle/>
          <a:p>
            <a:pPr>
              <a:spcBef>
                <a:spcPts val="500"/>
              </a:spcBef>
            </a:pPr>
            <a:r>
              <a:rPr lang="en-US" sz="900" dirty="0" smtClean="0"/>
              <a:t>Watch 5 videos in 7 minutes to learn everything you need to get started!</a:t>
            </a:r>
          </a:p>
          <a:p>
            <a:pPr>
              <a:spcBef>
                <a:spcPts val="600"/>
              </a:spcBef>
            </a:pPr>
            <a:r>
              <a:rPr lang="en-US" sz="900" b="1" dirty="0" smtClean="0"/>
              <a:t>portals.advisory.com/</a:t>
            </a:r>
            <a:r>
              <a:rPr lang="en-US" sz="900" b="1" dirty="0" err="1" smtClean="0"/>
              <a:t>dss</a:t>
            </a:r>
            <a:r>
              <a:rPr lang="en-US" sz="900" b="1" dirty="0" smtClean="0"/>
              <a:t>/</a:t>
            </a:r>
            <a:br>
              <a:rPr lang="en-US" sz="900" b="1" dirty="0" smtClean="0"/>
            </a:br>
            <a:r>
              <a:rPr lang="en-US" sz="900" b="1" dirty="0" smtClean="0"/>
              <a:t>templates/training</a:t>
            </a:r>
            <a:endParaRPr lang="en-US" sz="900" b="1" dirty="0"/>
          </a:p>
          <a:p>
            <a:pPr marL="117475" indent="-117475">
              <a:spcBef>
                <a:spcPts val="800"/>
              </a:spcBef>
              <a:buFont typeface="+mj-lt"/>
              <a:buAutoNum type="arabicPeriod"/>
            </a:pPr>
            <a:r>
              <a:rPr lang="en-US" sz="900" dirty="0" smtClean="0"/>
              <a:t>Brand Overview</a:t>
            </a:r>
          </a:p>
          <a:p>
            <a:pPr marL="117475" indent="-117475">
              <a:spcBef>
                <a:spcPts val="500"/>
              </a:spcBef>
              <a:buFont typeface="+mj-lt"/>
              <a:buAutoNum type="arabicPeriod"/>
            </a:pPr>
            <a:r>
              <a:rPr lang="en-US" sz="900" dirty="0" smtClean="0"/>
              <a:t>Template Suite Overview</a:t>
            </a:r>
          </a:p>
          <a:p>
            <a:pPr marL="117475" indent="-117475">
              <a:spcBef>
                <a:spcPts val="500"/>
              </a:spcBef>
              <a:buFont typeface="+mj-lt"/>
              <a:buAutoNum type="arabicPeriod"/>
            </a:pPr>
            <a:r>
              <a:rPr lang="en-US" sz="900" dirty="0" smtClean="0"/>
              <a:t>Template Resources: </a:t>
            </a:r>
            <a:r>
              <a:rPr lang="en-US" sz="900" dirty="0"/>
              <a:t>GLGs, </a:t>
            </a:r>
            <a:r>
              <a:rPr lang="en-US" sz="900" dirty="0" smtClean="0"/>
              <a:t/>
            </a:r>
            <a:br>
              <a:rPr lang="en-US" sz="900" dirty="0" smtClean="0"/>
            </a:br>
            <a:r>
              <a:rPr lang="en-US" sz="900" dirty="0" smtClean="0"/>
              <a:t>Icons</a:t>
            </a:r>
            <a:r>
              <a:rPr lang="en-US" sz="900" dirty="0"/>
              <a:t>, Logos, </a:t>
            </a:r>
            <a:r>
              <a:rPr lang="en-US" sz="900" dirty="0" smtClean="0"/>
              <a:t>Photos, </a:t>
            </a:r>
            <a:r>
              <a:rPr lang="en-US" sz="900" dirty="0"/>
              <a:t>Charts</a:t>
            </a:r>
          </a:p>
          <a:p>
            <a:pPr marL="117475" indent="-117475">
              <a:spcBef>
                <a:spcPts val="500"/>
              </a:spcBef>
              <a:buFont typeface="+mj-lt"/>
              <a:buAutoNum type="arabicPeriod"/>
            </a:pPr>
            <a:r>
              <a:rPr lang="en-US" sz="900" dirty="0" smtClean="0"/>
              <a:t>Setting </a:t>
            </a:r>
            <a:r>
              <a:rPr lang="en-US" sz="900" dirty="0"/>
              <a:t>U</a:t>
            </a:r>
            <a:r>
              <a:rPr lang="en-US" sz="900" dirty="0" smtClean="0"/>
              <a:t>p Your System: </a:t>
            </a:r>
            <a:br>
              <a:rPr lang="en-US" sz="900" dirty="0" smtClean="0"/>
            </a:br>
            <a:r>
              <a:rPr lang="en-US" sz="900" dirty="0" smtClean="0"/>
              <a:t>Work Faster and Correctly</a:t>
            </a:r>
          </a:p>
          <a:p>
            <a:pPr marL="117475" indent="-117475">
              <a:spcBef>
                <a:spcPts val="500"/>
              </a:spcBef>
              <a:buFont typeface="+mj-lt"/>
              <a:buAutoNum type="arabicPeriod"/>
            </a:pPr>
            <a:r>
              <a:rPr lang="en-US" sz="900" dirty="0" smtClean="0"/>
              <a:t>Design Concepts: </a:t>
            </a:r>
            <a:r>
              <a:rPr lang="en-US" sz="900" dirty="0"/>
              <a:t>Top </a:t>
            </a:r>
            <a:r>
              <a:rPr lang="en-US" sz="900" dirty="0" smtClean="0"/>
              <a:t>14 </a:t>
            </a:r>
            <a:br>
              <a:rPr lang="en-US" sz="900" dirty="0" smtClean="0"/>
            </a:br>
            <a:r>
              <a:rPr lang="en-US" sz="900" dirty="0" smtClean="0"/>
              <a:t>Best </a:t>
            </a:r>
            <a:r>
              <a:rPr lang="en-US" sz="900" dirty="0"/>
              <a:t>Practices and </a:t>
            </a:r>
            <a:r>
              <a:rPr lang="en-US" sz="900" dirty="0" smtClean="0"/>
              <a:t>Rules</a:t>
            </a:r>
            <a:endParaRPr lang="en-US" sz="900" dirty="0"/>
          </a:p>
        </p:txBody>
      </p:sp>
      <p:sp>
        <p:nvSpPr>
          <p:cNvPr id="14" name="Rectangle 13"/>
          <p:cNvSpPr/>
          <p:nvPr userDrawn="1"/>
        </p:nvSpPr>
        <p:spPr bwMode="gray">
          <a:xfrm>
            <a:off x="4349291" y="-1"/>
            <a:ext cx="1737360" cy="27432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900" dirty="0" smtClean="0">
                <a:solidFill>
                  <a:schemeClr val="bg1"/>
                </a:solidFill>
              </a:rPr>
              <a:t>Delete Slide </a:t>
            </a:r>
            <a:r>
              <a:rPr lang="en-US" sz="900" dirty="0">
                <a:solidFill>
                  <a:schemeClr val="bg1"/>
                </a:solidFill>
              </a:rPr>
              <a:t>A</a:t>
            </a:r>
            <a:r>
              <a:rPr lang="en-US" sz="900" dirty="0" smtClean="0">
                <a:solidFill>
                  <a:schemeClr val="bg1"/>
                </a:solidFill>
              </a:rPr>
              <a:t>fter </a:t>
            </a:r>
            <a:r>
              <a:rPr lang="en-US" sz="900" dirty="0">
                <a:solidFill>
                  <a:schemeClr val="bg1"/>
                </a:solidFill>
              </a:rPr>
              <a:t>R</a:t>
            </a:r>
            <a:r>
              <a:rPr lang="en-US" sz="900" dirty="0" smtClean="0">
                <a:solidFill>
                  <a:schemeClr val="bg1"/>
                </a:solidFill>
              </a:rPr>
              <a:t>eading</a:t>
            </a:r>
          </a:p>
        </p:txBody>
      </p:sp>
      <p:sp>
        <p:nvSpPr>
          <p:cNvPr id="15" name="Text Placeholder 7"/>
          <p:cNvSpPr txBox="1">
            <a:spLocks/>
          </p:cNvSpPr>
          <p:nvPr userDrawn="1"/>
        </p:nvSpPr>
        <p:spPr bwMode="gray">
          <a:xfrm>
            <a:off x="303148" y="4476355"/>
            <a:ext cx="6013684" cy="183127"/>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spcBef>
                <a:spcPts val="2400"/>
              </a:spcBef>
              <a:buNone/>
            </a:pPr>
            <a:r>
              <a:rPr lang="en-US" sz="1200" b="1" dirty="0" smtClean="0">
                <a:solidFill>
                  <a:schemeClr val="bg1"/>
                </a:solidFill>
              </a:rPr>
              <a:t>Need help? </a:t>
            </a:r>
            <a:r>
              <a:rPr lang="en-US" sz="1200" dirty="0" smtClean="0">
                <a:solidFill>
                  <a:schemeClr val="bg1"/>
                </a:solidFill>
              </a:rPr>
              <a:t>Visit </a:t>
            </a:r>
            <a:r>
              <a:rPr lang="en-US" sz="1200" b="1" dirty="0" smtClean="0">
                <a:solidFill>
                  <a:schemeClr val="bg1"/>
                </a:solidFill>
              </a:rPr>
              <a:t>portals.advisory.com/</a:t>
            </a:r>
            <a:r>
              <a:rPr lang="en-US" sz="1200" b="1" dirty="0" err="1" smtClean="0">
                <a:solidFill>
                  <a:schemeClr val="bg1"/>
                </a:solidFill>
              </a:rPr>
              <a:t>dss</a:t>
            </a:r>
            <a:r>
              <a:rPr lang="en-US" sz="1200" dirty="0" smtClean="0">
                <a:solidFill>
                  <a:schemeClr val="bg1"/>
                </a:solidFill>
              </a:rPr>
              <a:t> or email </a:t>
            </a:r>
            <a:r>
              <a:rPr lang="en-US" sz="1200" b="1" dirty="0" smtClean="0">
                <a:solidFill>
                  <a:schemeClr val="bg1"/>
                </a:solidFill>
              </a:rPr>
              <a:t>dss_requests@advisory.com</a:t>
            </a:r>
            <a:endParaRPr lang="en-US" sz="1200" b="1" dirty="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79201" y="1591950"/>
            <a:ext cx="3285992" cy="2464494"/>
          </a:xfrm>
          <a:prstGeom prst="rect">
            <a:avLst/>
          </a:prstGeom>
          <a:ln w="12700">
            <a:solidFill>
              <a:schemeClr val="accent3"/>
            </a:solidFill>
          </a:ln>
        </p:spPr>
      </p:pic>
      <p:sp>
        <p:nvSpPr>
          <p:cNvPr id="2" name="Rectangle 1"/>
          <p:cNvSpPr/>
          <p:nvPr userDrawn="1"/>
        </p:nvSpPr>
        <p:spPr bwMode="gray">
          <a:xfrm>
            <a:off x="0" y="-2"/>
            <a:ext cx="2368242" cy="1344613"/>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TextBox 5"/>
          <p:cNvSpPr txBox="1"/>
          <p:nvPr userDrawn="1"/>
        </p:nvSpPr>
        <p:spPr bwMode="gray">
          <a:xfrm>
            <a:off x="312583" y="66107"/>
            <a:ext cx="2055659" cy="1179810"/>
          </a:xfrm>
          <a:prstGeom prst="rect">
            <a:avLst/>
          </a:prstGeom>
          <a:noFill/>
        </p:spPr>
        <p:txBody>
          <a:bodyPr wrap="square" lIns="0" tIns="0" rIns="0" bIns="0" rtlCol="0">
            <a:spAutoFit/>
          </a:bodyPr>
          <a:lstStyle/>
          <a:p>
            <a:pPr>
              <a:lnSpc>
                <a:spcPts val="2300"/>
              </a:lnSpc>
              <a:spcBef>
                <a:spcPts val="500"/>
              </a:spcBef>
            </a:pPr>
            <a:r>
              <a:rPr lang="en-US" sz="1500" dirty="0" smtClean="0">
                <a:solidFill>
                  <a:schemeClr val="bg1"/>
                </a:solidFill>
              </a:rPr>
              <a:t>Use the</a:t>
            </a:r>
            <a:r>
              <a:rPr lang="en-US" sz="2200" dirty="0" smtClean="0">
                <a:solidFill>
                  <a:schemeClr val="bg1"/>
                </a:solidFill>
              </a:rPr>
              <a:t/>
            </a:r>
            <a:br>
              <a:rPr lang="en-US" sz="2200" dirty="0" smtClean="0">
                <a:solidFill>
                  <a:schemeClr val="bg1"/>
                </a:solidFill>
              </a:rPr>
            </a:br>
            <a:r>
              <a:rPr lang="en-US" sz="2200" b="1" dirty="0" smtClean="0">
                <a:solidFill>
                  <a:schemeClr val="bg1"/>
                </a:solidFill>
              </a:rPr>
              <a:t>2017 AB PPT</a:t>
            </a:r>
            <a:br>
              <a:rPr lang="en-US" sz="2200" b="1" dirty="0" smtClean="0">
                <a:solidFill>
                  <a:schemeClr val="bg1"/>
                </a:solidFill>
              </a:rPr>
            </a:br>
            <a:r>
              <a:rPr lang="en-US" sz="2200" b="1" dirty="0" smtClean="0">
                <a:solidFill>
                  <a:schemeClr val="bg1"/>
                </a:solidFill>
              </a:rPr>
              <a:t>On-screen Template </a:t>
            </a:r>
            <a:r>
              <a:rPr lang="en-US" sz="1500" dirty="0" smtClean="0">
                <a:solidFill>
                  <a:schemeClr val="bg1"/>
                </a:solidFill>
              </a:rPr>
              <a:t>for…</a:t>
            </a:r>
          </a:p>
        </p:txBody>
      </p:sp>
    </p:spTree>
    <p:extLst>
      <p:ext uri="{BB962C8B-B14F-4D97-AF65-F5344CB8AC3E}">
        <p14:creationId xmlns:p14="http://schemas.microsoft.com/office/powerpoint/2010/main" val="901540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pic>
        <p:nvPicPr>
          <p:cNvPr id="15" name="Picture 14"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16" name="Straight Connector 15"/>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bwMode="gray">
          <a:xfrm>
            <a:off x="320675"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5"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5"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5"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5"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5"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5"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5"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5"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5"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320040" y="318266"/>
            <a:ext cx="4023360" cy="276999"/>
          </a:xfrm>
          <a:prstGeom prst="rect">
            <a:avLst/>
          </a:prstGeom>
          <a:noFill/>
        </p:spPr>
        <p:txBody>
          <a:bodyPr wrap="square" lIns="0" tIns="0" rIns="0" bIns="0" rtlCol="0" anchor="b" anchorCtr="0">
            <a:spAutoFit/>
          </a:bodyPr>
          <a:lstStyle/>
          <a:p>
            <a:r>
              <a:rPr lang="en-US" sz="1800" b="1" dirty="0" smtClean="0">
                <a:solidFill>
                  <a:schemeClr val="bg1"/>
                </a:solidFill>
                <a:latin typeface="Arial" pitchFamily="34" charset="0"/>
                <a:cs typeface="Arial" pitchFamily="34" charset="0"/>
              </a:rPr>
              <a:t>Notes:</a:t>
            </a:r>
          </a:p>
        </p:txBody>
      </p:sp>
      <p:sp>
        <p:nvSpPr>
          <p:cNvPr id="17"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Tree>
    <p:extLst>
      <p:ext uri="{BB962C8B-B14F-4D97-AF65-F5344CB8AC3E}">
        <p14:creationId xmlns:p14="http://schemas.microsoft.com/office/powerpoint/2010/main" val="3868244389"/>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Copyright)">
    <p:spTree>
      <p:nvGrpSpPr>
        <p:cNvPr id="1" name=""/>
        <p:cNvGrpSpPr/>
        <p:nvPr/>
      </p:nvGrpSpPr>
      <p:grpSpPr>
        <a:xfrm>
          <a:off x="0" y="0"/>
          <a:ext cx="0" cy="0"/>
          <a:chOff x="0" y="0"/>
          <a:chExt cx="0" cy="0"/>
        </a:xfrm>
      </p:grpSpPr>
      <p:sp>
        <p:nvSpPr>
          <p:cNvPr id="7"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37831709"/>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ver Page Lockup: Top Slide">
    <p:spTree>
      <p:nvGrpSpPr>
        <p:cNvPr id="1" name=""/>
        <p:cNvGrpSpPr/>
        <p:nvPr/>
      </p:nvGrpSpPr>
      <p:grpSpPr>
        <a:xfrm>
          <a:off x="0" y="0"/>
          <a:ext cx="0" cy="0"/>
          <a:chOff x="0" y="0"/>
          <a:chExt cx="0" cy="0"/>
        </a:xfrm>
      </p:grpSpPr>
      <p:sp>
        <p:nvSpPr>
          <p:cNvPr id="5" name="Title 3"/>
          <p:cNvSpPr>
            <a:spLocks noGrp="1"/>
          </p:cNvSpPr>
          <p:nvPr>
            <p:ph type="title" hasCustomPrompt="1"/>
          </p:nvPr>
        </p:nvSpPr>
        <p:spPr bwMode="gray">
          <a:xfrm>
            <a:off x="495300" y="3609657"/>
            <a:ext cx="5721350" cy="1077218"/>
          </a:xfrm>
        </p:spPr>
        <p:txBody>
          <a:bodyPr/>
          <a:lstStyle>
            <a:lvl1pPr>
              <a:defRPr sz="3500" b="0">
                <a:solidFill>
                  <a:schemeClr val="tx1"/>
                </a:solidFill>
              </a:defRPr>
            </a:lvl1pPr>
          </a:lstStyle>
          <a:p>
            <a:r>
              <a:rPr lang="en-US" dirty="0" smtClean="0"/>
              <a:t>Presentation Title – Arial 35pt Regular, Use Title Case</a:t>
            </a:r>
          </a:p>
        </p:txBody>
      </p:sp>
      <p:sp>
        <p:nvSpPr>
          <p:cNvPr id="6" name="Text Placeholder 5"/>
          <p:cNvSpPr>
            <a:spLocks noGrp="1"/>
          </p:cNvSpPr>
          <p:nvPr>
            <p:ph type="body" sz="quarter" idx="21" hasCustomPrompt="1"/>
          </p:nvPr>
        </p:nvSpPr>
        <p:spPr bwMode="gray">
          <a:xfrm>
            <a:off x="1854301" y="359914"/>
            <a:ext cx="2286000" cy="429768"/>
          </a:xfrm>
        </p:spPr>
        <p:txBody>
          <a:bodyPr anchor="ctr">
            <a:noAutofit/>
          </a:bodyPr>
          <a:lstStyle>
            <a:lvl1pPr marL="0" indent="0">
              <a:spcBef>
                <a:spcPts val="0"/>
              </a:spcBef>
              <a:buNone/>
              <a:defRPr sz="115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Name Appears Here Identically to Official Lock-up</a:t>
            </a:r>
          </a:p>
        </p:txBody>
      </p:sp>
      <p:cxnSp>
        <p:nvCxnSpPr>
          <p:cNvPr id="12" name="Straight Connector 11"/>
          <p:cNvCxnSpPr/>
          <p:nvPr userDrawn="1"/>
        </p:nvCxnSpPr>
        <p:spPr bwMode="gray">
          <a:xfrm>
            <a:off x="1729422" y="35991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13" name="Picture 12"/>
          <p:cNvPicPr/>
          <p:nvPr userDrawn="1"/>
        </p:nvPicPr>
        <p:blipFill>
          <a:blip r:embed="rId2">
            <a:extLst>
              <a:ext uri="{28A0092B-C50C-407E-A947-70E740481C1C}">
                <a14:useLocalDpi xmlns:a14="http://schemas.microsoft.com/office/drawing/2010/main" val="0"/>
              </a:ext>
            </a:extLst>
          </a:blip>
          <a:stretch>
            <a:fillRect/>
          </a:stretch>
        </p:blipFill>
        <p:spPr bwMode="gray">
          <a:xfrm>
            <a:off x="27303" y="359914"/>
            <a:ext cx="1549400" cy="431800"/>
          </a:xfrm>
          <a:prstGeom prst="rect">
            <a:avLst/>
          </a:prstGeom>
        </p:spPr>
      </p:pic>
    </p:spTree>
    <p:extLst>
      <p:ext uri="{BB962C8B-B14F-4D97-AF65-F5344CB8AC3E}">
        <p14:creationId xmlns:p14="http://schemas.microsoft.com/office/powerpoint/2010/main" val="3846113663"/>
      </p:ext>
    </p:extLst>
  </p:cSld>
  <p:clrMapOvr>
    <a:masterClrMapping/>
  </p:clrMapOvr>
  <p:extLst mod="1">
    <p:ext uri="{DCECCB84-F9BA-43D5-87BE-67443E8EF086}">
      <p15:sldGuideLst xmlns:p15="http://schemas.microsoft.com/office/powerpoint/2012/main">
        <p15:guide id="1" pos="312">
          <p15:clr>
            <a:srgbClr val="FBAE40"/>
          </p15:clr>
        </p15:guide>
        <p15:guide id="2" orient="horz" pos="29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Page Logo: Top Slide">
    <p:spTree>
      <p:nvGrpSpPr>
        <p:cNvPr id="1" name=""/>
        <p:cNvGrpSpPr/>
        <p:nvPr/>
      </p:nvGrpSpPr>
      <p:grpSpPr>
        <a:xfrm>
          <a:off x="0" y="0"/>
          <a:ext cx="0" cy="0"/>
          <a:chOff x="0" y="0"/>
          <a:chExt cx="0" cy="0"/>
        </a:xfrm>
      </p:grpSpPr>
      <p:sp>
        <p:nvSpPr>
          <p:cNvPr id="5" name="Title 3"/>
          <p:cNvSpPr>
            <a:spLocks noGrp="1"/>
          </p:cNvSpPr>
          <p:nvPr>
            <p:ph type="title" hasCustomPrompt="1"/>
          </p:nvPr>
        </p:nvSpPr>
        <p:spPr bwMode="gray">
          <a:xfrm>
            <a:off x="495300" y="3609657"/>
            <a:ext cx="5721350" cy="1077218"/>
          </a:xfrm>
        </p:spPr>
        <p:txBody>
          <a:bodyPr/>
          <a:lstStyle>
            <a:lvl1pPr>
              <a:defRPr sz="3500" b="0">
                <a:solidFill>
                  <a:schemeClr val="tx1"/>
                </a:solidFill>
              </a:defRPr>
            </a:lvl1pPr>
          </a:lstStyle>
          <a:p>
            <a:r>
              <a:rPr lang="en-US" dirty="0" smtClean="0"/>
              <a:t>Presentation Title – Arial 35pt Regular, Use Title Case</a:t>
            </a:r>
          </a:p>
        </p:txBody>
      </p:sp>
      <p:pic>
        <p:nvPicPr>
          <p:cNvPr id="13" name="Picture 12"/>
          <p:cNvPicPr/>
          <p:nvPr userDrawn="1"/>
        </p:nvPicPr>
        <p:blipFill>
          <a:blip r:embed="rId2">
            <a:extLst>
              <a:ext uri="{28A0092B-C50C-407E-A947-70E740481C1C}">
                <a14:useLocalDpi xmlns:a14="http://schemas.microsoft.com/office/drawing/2010/main" val="0"/>
              </a:ext>
            </a:extLst>
          </a:blip>
          <a:stretch>
            <a:fillRect/>
          </a:stretch>
        </p:blipFill>
        <p:spPr bwMode="gray">
          <a:xfrm>
            <a:off x="27303" y="359914"/>
            <a:ext cx="1549400" cy="431800"/>
          </a:xfrm>
          <a:prstGeom prst="rect">
            <a:avLst/>
          </a:prstGeom>
        </p:spPr>
      </p:pic>
    </p:spTree>
    <p:extLst>
      <p:ext uri="{BB962C8B-B14F-4D97-AF65-F5344CB8AC3E}">
        <p14:creationId xmlns:p14="http://schemas.microsoft.com/office/powerpoint/2010/main" val="1927078706"/>
      </p:ext>
    </p:extLst>
  </p:cSld>
  <p:clrMapOvr>
    <a:masterClrMapping/>
  </p:clrMapOvr>
  <p:extLst mod="1">
    <p:ext uri="{DCECCB84-F9BA-43D5-87BE-67443E8EF086}">
      <p15:sldGuideLst xmlns:p15="http://schemas.microsoft.com/office/powerpoint/2012/main">
        <p15:guide id="1" pos="312">
          <p15:clr>
            <a:srgbClr val="FBAE40"/>
          </p15:clr>
        </p15:guide>
        <p15:guide id="2" orient="horz" pos="295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501178" y="16928"/>
            <a:ext cx="5586830" cy="230832"/>
          </a:xfrm>
        </p:spPr>
        <p:txBody>
          <a:bodyPr anchor="t" anchorCtr="0"/>
          <a:lstStyle>
            <a:lvl1pPr>
              <a:defRPr sz="1500" b="0">
                <a:solidFill>
                  <a:schemeClr val="tx1"/>
                </a:solidFill>
              </a:defRPr>
            </a:lvl1pPr>
          </a:lstStyle>
          <a:p>
            <a:r>
              <a:rPr lang="en-US" sz="1500" dirty="0" smtClean="0"/>
              <a:t>Presentation Subtitle – Arial 15pt Regular, Use Title Case</a:t>
            </a:r>
          </a:p>
        </p:txBody>
      </p:sp>
      <p:cxnSp>
        <p:nvCxnSpPr>
          <p:cNvPr id="10" name="Straight Connector 9"/>
          <p:cNvCxnSpPr/>
          <p:nvPr userDrawn="1"/>
        </p:nvCxnSpPr>
        <p:spPr bwMode="gray">
          <a:xfrm>
            <a:off x="-4290" y="4336047"/>
            <a:ext cx="6405090" cy="0"/>
          </a:xfrm>
          <a:prstGeom prst="line">
            <a:avLst/>
          </a:prstGeom>
          <a:noFill/>
          <a:ln w="12700" cap="flat" cmpd="sng" algn="ctr">
            <a:solidFill>
              <a:schemeClr val="accent4"/>
            </a:solidFill>
            <a:prstDash val="solid"/>
            <a:miter lim="800000"/>
          </a:ln>
          <a:effectLst/>
        </p:spPr>
      </p:cxnSp>
      <p:sp>
        <p:nvSpPr>
          <p:cNvPr id="25" name="Text Placeholder 5"/>
          <p:cNvSpPr>
            <a:spLocks noGrp="1"/>
          </p:cNvSpPr>
          <p:nvPr>
            <p:ph type="body" sz="quarter" idx="21" hasCustomPrompt="1"/>
          </p:nvPr>
        </p:nvSpPr>
        <p:spPr bwMode="gray">
          <a:xfrm>
            <a:off x="501178" y="1310192"/>
            <a:ext cx="4572000" cy="169277"/>
          </a:xfrm>
        </p:spPr>
        <p:txBody>
          <a:bodyPr/>
          <a:lstStyle>
            <a:lvl1pPr marL="0" indent="0">
              <a:spcBef>
                <a:spcPts val="0"/>
              </a:spcBef>
              <a:buNone/>
              <a:defRPr sz="1100" b="1"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r>
              <a:rPr lang="en-US" dirty="0" smtClean="0"/>
              <a:t>Add Institution Name (If You Need to Customize)</a:t>
            </a:r>
          </a:p>
        </p:txBody>
      </p:sp>
      <p:sp>
        <p:nvSpPr>
          <p:cNvPr id="26" name="Text Placeholder 5"/>
          <p:cNvSpPr>
            <a:spLocks noGrp="1"/>
          </p:cNvSpPr>
          <p:nvPr>
            <p:ph type="body" sz="quarter" idx="22" hasCustomPrompt="1"/>
          </p:nvPr>
        </p:nvSpPr>
        <p:spPr bwMode="gray">
          <a:xfrm>
            <a:off x="501178" y="1543666"/>
            <a:ext cx="4572000" cy="169277"/>
          </a:xfrm>
        </p:spPr>
        <p:txBody>
          <a:bodyPr/>
          <a:lstStyle>
            <a:lvl1pPr marL="0" indent="0">
              <a:spcBef>
                <a:spcPts val="0"/>
              </a:spcBef>
              <a:buNone/>
              <a:defRPr sz="1100" b="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Add Date of Presentation (If You Need to Customize)</a:t>
            </a:r>
          </a:p>
        </p:txBody>
      </p:sp>
      <p:pic>
        <p:nvPicPr>
          <p:cNvPr id="27" name="Picture 2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6066" y="4551141"/>
            <a:ext cx="2745138" cy="118694"/>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36181" y="4474869"/>
            <a:ext cx="2653051" cy="238476"/>
          </a:xfrm>
          <a:prstGeom prst="rect">
            <a:avLst/>
          </a:prstGeom>
        </p:spPr>
      </p:pic>
    </p:spTree>
    <p:extLst>
      <p:ext uri="{BB962C8B-B14F-4D97-AF65-F5344CB8AC3E}">
        <p14:creationId xmlns:p14="http://schemas.microsoft.com/office/powerpoint/2010/main" val="131359951"/>
      </p:ext>
    </p:extLst>
  </p:cSld>
  <p:clrMapOvr>
    <a:masterClrMapping/>
  </p:clrMapOvr>
  <p:extLst mod="1">
    <p:ext uri="{DCECCB84-F9BA-43D5-87BE-67443E8EF086}">
      <p15:sldGuideLst xmlns:p15="http://schemas.microsoft.com/office/powerpoint/2012/main">
        <p15:guide id="1" pos="31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3" name="Title 2"/>
          <p:cNvSpPr>
            <a:spLocks noGrp="1"/>
          </p:cNvSpPr>
          <p:nvPr>
            <p:ph type="title" hasCustomPrompt="1"/>
          </p:nvPr>
        </p:nvSpPr>
        <p:spPr bwMode="gray">
          <a:xfrm>
            <a:off x="326853" y="318539"/>
            <a:ext cx="3938201" cy="307777"/>
          </a:xfrm>
        </p:spPr>
        <p:txBody>
          <a:bodyPr anchor="t" anchorCtr="0"/>
          <a:lstStyle>
            <a:lvl1pPr>
              <a:defRPr sz="2000" b="0">
                <a:solidFill>
                  <a:schemeClr val="tx1"/>
                </a:solidFill>
              </a:defRPr>
            </a:lvl1pPr>
          </a:lstStyle>
          <a:p>
            <a:r>
              <a:rPr lang="en-US" dirty="0" smtClean="0"/>
              <a:t>Insert Program Name Here</a:t>
            </a:r>
          </a:p>
        </p:txBody>
      </p:sp>
      <p:sp>
        <p:nvSpPr>
          <p:cNvPr id="15" name="Text Placeholder 5"/>
          <p:cNvSpPr>
            <a:spLocks noGrp="1"/>
          </p:cNvSpPr>
          <p:nvPr>
            <p:ph type="body" sz="quarter" idx="20" hasCustomPrompt="1"/>
          </p:nvPr>
        </p:nvSpPr>
        <p:spPr bwMode="gray">
          <a:xfrm>
            <a:off x="784156" y="1143736"/>
            <a:ext cx="347472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5" name="Text Placeholder 4"/>
          <p:cNvSpPr>
            <a:spLocks noGrp="1"/>
          </p:cNvSpPr>
          <p:nvPr>
            <p:ph type="body" sz="quarter" idx="30" hasCustomPrompt="1"/>
          </p:nvPr>
        </p:nvSpPr>
        <p:spPr bwMode="gray">
          <a:xfrm>
            <a:off x="784156" y="1348779"/>
            <a:ext cx="347472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cxnSp>
        <p:nvCxnSpPr>
          <p:cNvPr id="24" name="Straight Connector 23"/>
          <p:cNvCxnSpPr/>
          <p:nvPr userDrawn="1"/>
        </p:nvCxnSpPr>
        <p:spPr bwMode="gray">
          <a:xfrm>
            <a:off x="4879843" y="381000"/>
            <a:ext cx="0" cy="441959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bwMode="gray">
          <a:xfrm>
            <a:off x="4953943" y="367428"/>
            <a:ext cx="1419725" cy="4425314"/>
          </a:xfrm>
          <a:prstGeom prst="rect">
            <a:avLst/>
          </a:prstGeom>
          <a:noFill/>
        </p:spPr>
        <p:txBody>
          <a:bodyPr wrap="square" lIns="0" tIns="0" rIns="0" bIns="0" rtlCol="0">
            <a:spAutoFit/>
          </a:bodyPr>
          <a:lstStyle/>
          <a:p>
            <a:pPr>
              <a:spcBef>
                <a:spcPts val="400"/>
              </a:spcBef>
            </a:pPr>
            <a:r>
              <a:rPr lang="en-US" sz="530" b="1" baseline="0" dirty="0" smtClean="0">
                <a:solidFill>
                  <a:schemeClr val="tx1"/>
                </a:solidFill>
                <a:latin typeface="+mn-lt"/>
                <a:cs typeface="Arial"/>
              </a:rPr>
              <a:t>LEGAL CAVEAT</a:t>
            </a:r>
          </a:p>
          <a:p>
            <a:pPr>
              <a:spcBef>
                <a:spcPts val="400"/>
              </a:spcBef>
            </a:pPr>
            <a:r>
              <a:rPr lang="en-US" sz="530" baseline="0" dirty="0" smtClean="0">
                <a:solidFill>
                  <a:schemeClr val="tx1"/>
                </a:solidFill>
                <a:latin typeface="+mn-lt"/>
                <a:cs typeface="Arial"/>
              </a:rPr>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a:t>
            </a:r>
            <a:br>
              <a:rPr lang="en-US" sz="530" baseline="0" dirty="0" smtClean="0">
                <a:solidFill>
                  <a:schemeClr val="tx1"/>
                </a:solidFill>
                <a:latin typeface="+mn-lt"/>
                <a:cs typeface="Arial"/>
              </a:rPr>
            </a:br>
            <a:r>
              <a:rPr lang="en-US" sz="530" baseline="0" dirty="0" smtClean="0">
                <a:solidFill>
                  <a:schemeClr val="tx1"/>
                </a:solidFill>
                <a:latin typeface="+mn-lt"/>
                <a:cs typeface="Arial"/>
              </a:rPr>
              <a:t>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a:t>
            </a:r>
            <a:br>
              <a:rPr lang="en-US" sz="530" baseline="0" dirty="0" smtClean="0">
                <a:solidFill>
                  <a:schemeClr val="tx1"/>
                </a:solidFill>
                <a:latin typeface="+mn-lt"/>
                <a:cs typeface="Arial"/>
              </a:rPr>
            </a:br>
            <a:r>
              <a:rPr lang="en-US" sz="530" baseline="0" dirty="0" smtClean="0">
                <a:solidFill>
                  <a:schemeClr val="tx1"/>
                </a:solidFill>
                <a:latin typeface="+mn-lt"/>
                <a:cs typeface="Arial"/>
              </a:rPr>
              <a:t>(b) any recommendation or graded ranking by Advisory Board, or (c) failure of member and its employees and agents to abide by the terms set forth herein.</a:t>
            </a:r>
          </a:p>
          <a:p>
            <a:pPr>
              <a:spcBef>
                <a:spcPts val="400"/>
              </a:spcBef>
            </a:pPr>
            <a:r>
              <a:rPr lang="en-US" sz="530" baseline="0" dirty="0" smtClean="0">
                <a:solidFill>
                  <a:schemeClr val="tx1"/>
                </a:solidFill>
                <a:latin typeface="+mn-lt"/>
                <a:cs typeface="Arial"/>
              </a:rPr>
              <a:t>The Advisory Board Company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p:txBody>
      </p:sp>
      <p:sp>
        <p:nvSpPr>
          <p:cNvPr id="6" name="Text Placeholder 5"/>
          <p:cNvSpPr>
            <a:spLocks noGrp="1"/>
          </p:cNvSpPr>
          <p:nvPr>
            <p:ph type="body" sz="quarter" idx="37" hasCustomPrompt="1"/>
          </p:nvPr>
        </p:nvSpPr>
        <p:spPr bwMode="gray">
          <a:xfrm>
            <a:off x="784156" y="1547065"/>
            <a:ext cx="347472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16" name="Text Placeholder 5"/>
          <p:cNvSpPr>
            <a:spLocks noGrp="1"/>
          </p:cNvSpPr>
          <p:nvPr>
            <p:ph type="body" sz="quarter" idx="38" hasCustomPrompt="1"/>
          </p:nvPr>
        </p:nvSpPr>
        <p:spPr bwMode="gray">
          <a:xfrm>
            <a:off x="784156" y="1677053"/>
            <a:ext cx="347472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18" name="Text Placeholder 5"/>
          <p:cNvSpPr>
            <a:spLocks noGrp="1"/>
          </p:cNvSpPr>
          <p:nvPr>
            <p:ph type="body" sz="quarter" idx="39" hasCustomPrompt="1"/>
          </p:nvPr>
        </p:nvSpPr>
        <p:spPr bwMode="gray">
          <a:xfrm>
            <a:off x="784156" y="2111845"/>
            <a:ext cx="347472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26" name="Text Placeholder 4"/>
          <p:cNvSpPr>
            <a:spLocks noGrp="1"/>
          </p:cNvSpPr>
          <p:nvPr>
            <p:ph type="body" sz="quarter" idx="40" hasCustomPrompt="1"/>
          </p:nvPr>
        </p:nvSpPr>
        <p:spPr bwMode="gray">
          <a:xfrm>
            <a:off x="784156" y="2321372"/>
            <a:ext cx="347472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7" name="Text Placeholder 5"/>
          <p:cNvSpPr>
            <a:spLocks noGrp="1"/>
          </p:cNvSpPr>
          <p:nvPr>
            <p:ph type="body" sz="quarter" idx="41" hasCustomPrompt="1"/>
          </p:nvPr>
        </p:nvSpPr>
        <p:spPr bwMode="gray">
          <a:xfrm>
            <a:off x="784156" y="2775232"/>
            <a:ext cx="347472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28" name="Text Placeholder 4"/>
          <p:cNvSpPr>
            <a:spLocks noGrp="1"/>
          </p:cNvSpPr>
          <p:nvPr>
            <p:ph type="body" sz="quarter" idx="42" hasCustomPrompt="1"/>
          </p:nvPr>
        </p:nvSpPr>
        <p:spPr bwMode="gray">
          <a:xfrm>
            <a:off x="784156" y="2984759"/>
            <a:ext cx="347472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9" name="Text Placeholder 5"/>
          <p:cNvSpPr>
            <a:spLocks noGrp="1"/>
          </p:cNvSpPr>
          <p:nvPr>
            <p:ph type="body" sz="quarter" idx="43" hasCustomPrompt="1"/>
          </p:nvPr>
        </p:nvSpPr>
        <p:spPr bwMode="gray">
          <a:xfrm>
            <a:off x="784156" y="3438636"/>
            <a:ext cx="347472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30" name="Text Placeholder 4"/>
          <p:cNvSpPr>
            <a:spLocks noGrp="1"/>
          </p:cNvSpPr>
          <p:nvPr>
            <p:ph type="body" sz="quarter" idx="44" hasCustomPrompt="1"/>
          </p:nvPr>
        </p:nvSpPr>
        <p:spPr bwMode="gray">
          <a:xfrm>
            <a:off x="784156" y="3648163"/>
            <a:ext cx="347472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Tree>
    <p:extLst>
      <p:ext uri="{BB962C8B-B14F-4D97-AF65-F5344CB8AC3E}">
        <p14:creationId xmlns:p14="http://schemas.microsoft.com/office/powerpoint/2010/main" val="956866196"/>
      </p:ext>
    </p:extLst>
  </p:cSld>
  <p:clrMapOvr>
    <a:masterClrMapping/>
  </p:clrMapOvr>
  <p:extLst mod="1">
    <p:ext uri="{DCECCB84-F9BA-43D5-87BE-67443E8EF086}">
      <p15:sldGuideLst xmlns:p15="http://schemas.microsoft.com/office/powerpoint/2012/main">
        <p15:guide id="2" pos="2880">
          <p15:clr>
            <a:srgbClr val="FBAE40"/>
          </p15:clr>
        </p15:guide>
        <p15:guide id="3" orient="horz" pos="2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sp>
        <p:nvSpPr>
          <p:cNvPr id="8" name="TextBox 7"/>
          <p:cNvSpPr txBox="1"/>
          <p:nvPr userDrawn="1"/>
        </p:nvSpPr>
        <p:spPr bwMode="gray">
          <a:xfrm>
            <a:off x="4953943" y="24057"/>
            <a:ext cx="1419725" cy="4681794"/>
          </a:xfrm>
          <a:prstGeom prst="rect">
            <a:avLst/>
          </a:prstGeom>
          <a:noFill/>
        </p:spPr>
        <p:txBody>
          <a:bodyPr wrap="square" lIns="0" tIns="0" rIns="0" bIns="0" rtlCol="0">
            <a:spAutoFit/>
          </a:bodyPr>
          <a:lstStyle/>
          <a:p>
            <a:pPr>
              <a:spcBef>
                <a:spcPts val="400"/>
              </a:spcBef>
            </a:pPr>
            <a:r>
              <a:rPr lang="en-US" sz="530" b="1" baseline="0" dirty="0" smtClean="0">
                <a:solidFill>
                  <a:schemeClr val="tx1"/>
                </a:solidFill>
                <a:latin typeface="+mn-lt"/>
                <a:cs typeface="Arial"/>
              </a:rPr>
              <a:t>IMPORTANT: Please read the following.</a:t>
            </a:r>
          </a:p>
          <a:p>
            <a:pPr>
              <a:spcBef>
                <a:spcPts val="400"/>
              </a:spcBef>
            </a:pPr>
            <a:r>
              <a:rPr lang="en-US" sz="530" baseline="0" dirty="0" smtClean="0">
                <a:solidFill>
                  <a:schemeClr val="tx1"/>
                </a:solidFill>
                <a:latin typeface="+mn-lt"/>
                <a:cs typeface="Arial"/>
              </a:rPr>
              <a:t>Advisory Board has prepared this report for the exclusive use of its members. Each member acknowledges and agrees that this report and the information contained herein (collectively, the “Report”) are confidential and proprietary</a:t>
            </a:r>
            <a:br>
              <a:rPr lang="en-US" sz="530" baseline="0" dirty="0" smtClean="0">
                <a:solidFill>
                  <a:schemeClr val="tx1"/>
                </a:solidFill>
                <a:latin typeface="+mn-lt"/>
                <a:cs typeface="Arial"/>
              </a:rPr>
            </a:br>
            <a:r>
              <a:rPr lang="en-US" sz="530" baseline="0" dirty="0" smtClean="0">
                <a:solidFill>
                  <a:schemeClr val="tx1"/>
                </a:solidFill>
                <a:latin typeface="+mn-lt"/>
                <a:cs typeface="Arial"/>
              </a:rPr>
              <a:t>to Advisory Board. By accepting delivery of this Report, each member agrees to abide by the terms as stated herein, including the following:</a:t>
            </a:r>
          </a:p>
          <a:p>
            <a:pPr marL="115888" indent="-115888">
              <a:spcBef>
                <a:spcPts val="400"/>
              </a:spcBef>
            </a:pPr>
            <a:r>
              <a:rPr lang="en-US" sz="530" baseline="0" dirty="0" smtClean="0">
                <a:solidFill>
                  <a:schemeClr val="tx1"/>
                </a:solidFill>
                <a:latin typeface="+mn-lt"/>
                <a:cs typeface="Aria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15888" indent="-115888">
              <a:spcBef>
                <a:spcPts val="400"/>
              </a:spcBef>
            </a:pPr>
            <a:r>
              <a:rPr lang="en-US" sz="530" baseline="0" dirty="0" smtClean="0">
                <a:solidFill>
                  <a:schemeClr val="tx1"/>
                </a:solidFill>
                <a:latin typeface="+mn-lt"/>
                <a:cs typeface="Aria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a:t>
            </a:r>
            <a:br>
              <a:rPr lang="en-US" sz="530" baseline="0" dirty="0" smtClean="0">
                <a:solidFill>
                  <a:schemeClr val="tx1"/>
                </a:solidFill>
                <a:latin typeface="+mn-lt"/>
                <a:cs typeface="Arial"/>
              </a:rPr>
            </a:br>
            <a:r>
              <a:rPr lang="en-US" sz="530" baseline="0" dirty="0" smtClean="0">
                <a:solidFill>
                  <a:schemeClr val="tx1"/>
                </a:solidFill>
                <a:latin typeface="+mn-lt"/>
                <a:cs typeface="Arial"/>
              </a:rPr>
              <a:t>(b) any third party.</a:t>
            </a:r>
          </a:p>
          <a:p>
            <a:pPr marL="115888" indent="-115888">
              <a:spcBef>
                <a:spcPts val="400"/>
              </a:spcBef>
            </a:pPr>
            <a:r>
              <a:rPr lang="en-US" sz="530" baseline="0" dirty="0" smtClean="0">
                <a:solidFill>
                  <a:schemeClr val="tx1"/>
                </a:solidFill>
                <a:latin typeface="+mn-lt"/>
                <a:cs typeface="Arial"/>
              </a:rPr>
              <a:t>3.	Each member may make this Report available solely to those of its employees and agents who (a) are registered for the workshop or membership program of</a:t>
            </a:r>
            <a:br>
              <a:rPr lang="en-US" sz="530" baseline="0" dirty="0" smtClean="0">
                <a:solidFill>
                  <a:schemeClr val="tx1"/>
                </a:solidFill>
                <a:latin typeface="+mn-lt"/>
                <a:cs typeface="Arial"/>
              </a:rPr>
            </a:br>
            <a:r>
              <a:rPr lang="en-US" sz="530" baseline="0" dirty="0" smtClean="0">
                <a:solidFill>
                  <a:schemeClr val="tx1"/>
                </a:solidFill>
                <a:latin typeface="+mn-lt"/>
                <a:cs typeface="Arial"/>
              </a:rPr>
              <a:t>which this Report is a part, (b) require access to this Report in order to learn from the information described herein, and</a:t>
            </a:r>
            <a:br>
              <a:rPr lang="en-US" sz="530" baseline="0" dirty="0" smtClean="0">
                <a:solidFill>
                  <a:schemeClr val="tx1"/>
                </a:solidFill>
                <a:latin typeface="+mn-lt"/>
                <a:cs typeface="Arial"/>
              </a:rPr>
            </a:br>
            <a:r>
              <a:rPr lang="en-US" sz="530" baseline="0" dirty="0" smtClean="0">
                <a:solidFill>
                  <a:schemeClr val="tx1"/>
                </a:solidFill>
                <a:latin typeface="+mn-lt"/>
                <a:cs typeface="Arial"/>
              </a:rPr>
              <a:t>(c)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5888" indent="-115888">
              <a:spcBef>
                <a:spcPts val="400"/>
              </a:spcBef>
            </a:pPr>
            <a:r>
              <a:rPr lang="en-US" sz="530" baseline="0" dirty="0" smtClean="0">
                <a:solidFill>
                  <a:schemeClr val="tx1"/>
                </a:solidFill>
                <a:latin typeface="+mn-lt"/>
                <a:cs typeface="Arial"/>
              </a:rPr>
              <a:t>4.	Each member shall not remove from this Report any confidential markings, copyright notices, and/or other similar indicia herein.</a:t>
            </a:r>
          </a:p>
          <a:p>
            <a:pPr marL="115888" indent="-115888">
              <a:spcBef>
                <a:spcPts val="400"/>
              </a:spcBef>
            </a:pPr>
            <a:r>
              <a:rPr lang="en-US" sz="530" baseline="0" dirty="0" smtClean="0">
                <a:solidFill>
                  <a:schemeClr val="tx1"/>
                </a:solidFill>
                <a:latin typeface="+mn-lt"/>
                <a:cs typeface="Arial"/>
              </a:rPr>
              <a:t>5.	Each member is responsible for any breach of its obligations as stated herein by any of its employees or agents.</a:t>
            </a:r>
          </a:p>
          <a:p>
            <a:pPr marL="115888" indent="-115888">
              <a:spcBef>
                <a:spcPts val="400"/>
              </a:spcBef>
            </a:pPr>
            <a:r>
              <a:rPr lang="en-US" sz="530" baseline="0" dirty="0" smtClean="0">
                <a:solidFill>
                  <a:schemeClr val="tx1"/>
                </a:solidFill>
                <a:latin typeface="+mn-lt"/>
                <a:cs typeface="Arial"/>
              </a:rPr>
              <a:t>6.	If a member is unwilling to abide by any</a:t>
            </a:r>
            <a:br>
              <a:rPr lang="en-US" sz="530" baseline="0" dirty="0" smtClean="0">
                <a:solidFill>
                  <a:schemeClr val="tx1"/>
                </a:solidFill>
                <a:latin typeface="+mn-lt"/>
                <a:cs typeface="Arial"/>
              </a:rPr>
            </a:br>
            <a:r>
              <a:rPr lang="en-US" sz="530" baseline="0" dirty="0" smtClean="0">
                <a:solidFill>
                  <a:schemeClr val="tx1"/>
                </a:solidFill>
                <a:latin typeface="+mn-lt"/>
                <a:cs typeface="Arial"/>
              </a:rPr>
              <a:t>of the foregoing obligations, then such member shall promptly return this Report and all copies thereof to Advisory Board.</a:t>
            </a:r>
          </a:p>
        </p:txBody>
      </p:sp>
      <p:cxnSp>
        <p:nvCxnSpPr>
          <p:cNvPr id="9" name="Straight Connector 8"/>
          <p:cNvCxnSpPr/>
          <p:nvPr userDrawn="1"/>
        </p:nvCxnSpPr>
        <p:spPr bwMode="gray">
          <a:xfrm>
            <a:off x="4879843" y="-2108"/>
            <a:ext cx="0" cy="4578361"/>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447654"/>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perless Meeting Credit/Caveat">
    <p:spTree>
      <p:nvGrpSpPr>
        <p:cNvPr id="1" name=""/>
        <p:cNvGrpSpPr/>
        <p:nvPr/>
      </p:nvGrpSpPr>
      <p:grpSpPr>
        <a:xfrm>
          <a:off x="0" y="0"/>
          <a:ext cx="0" cy="0"/>
          <a:chOff x="0" y="0"/>
          <a:chExt cx="0" cy="0"/>
        </a:xfrm>
      </p:grpSpPr>
      <p:cxnSp>
        <p:nvCxnSpPr>
          <p:cNvPr id="8" name="Straight Connector 7"/>
          <p:cNvCxnSpPr/>
          <p:nvPr/>
        </p:nvCxnSpPr>
        <p:spPr bwMode="gray">
          <a:xfrm>
            <a:off x="4101378"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5" name="Title 2"/>
          <p:cNvSpPr>
            <a:spLocks noGrp="1"/>
          </p:cNvSpPr>
          <p:nvPr userDrawn="1">
            <p:ph type="title" hasCustomPrompt="1"/>
          </p:nvPr>
        </p:nvSpPr>
        <p:spPr bwMode="gray">
          <a:xfrm>
            <a:off x="320675" y="165638"/>
            <a:ext cx="3474720" cy="307777"/>
          </a:xfrm>
        </p:spPr>
        <p:txBody>
          <a:bodyPr anchor="t" anchorCtr="0"/>
          <a:lstStyle>
            <a:lvl1pPr>
              <a:defRPr sz="2000" b="0">
                <a:solidFill>
                  <a:schemeClr val="tx1"/>
                </a:solidFill>
              </a:defRPr>
            </a:lvl1pPr>
          </a:lstStyle>
          <a:p>
            <a:r>
              <a:rPr lang="en-US" dirty="0" smtClean="0"/>
              <a:t>Insert Program Name Here</a:t>
            </a:r>
          </a:p>
        </p:txBody>
      </p:sp>
      <p:sp>
        <p:nvSpPr>
          <p:cNvPr id="3" name="TextBox 2"/>
          <p:cNvSpPr txBox="1"/>
          <p:nvPr userDrawn="1"/>
        </p:nvSpPr>
        <p:spPr bwMode="gray">
          <a:xfrm>
            <a:off x="4222376" y="109807"/>
            <a:ext cx="2110918" cy="4603824"/>
          </a:xfrm>
          <a:prstGeom prst="rect">
            <a:avLst/>
          </a:prstGeom>
          <a:noFill/>
        </p:spPr>
        <p:txBody>
          <a:bodyPr wrap="square" lIns="0" tIns="0" rIns="0" bIns="0" rtlCol="0">
            <a:spAutoFit/>
          </a:bodyPr>
          <a:lstStyle/>
          <a:p>
            <a:pPr>
              <a:spcBef>
                <a:spcPts val="300"/>
              </a:spcBef>
            </a:pPr>
            <a:r>
              <a:rPr lang="en-US" sz="450" b="1" dirty="0" smtClean="0"/>
              <a:t>LEGAL CAVEAT</a:t>
            </a:r>
          </a:p>
          <a:p>
            <a:pPr>
              <a:spcBef>
                <a:spcPts val="300"/>
              </a:spcBef>
            </a:pPr>
            <a:r>
              <a:rPr lang="en-US" sz="45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a:t>
            </a:r>
            <a:br>
              <a:rPr lang="en-US" sz="450" dirty="0" smtClean="0"/>
            </a:br>
            <a:r>
              <a:rPr lang="en-US" sz="450" dirty="0" smtClean="0"/>
              <a:t>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a:t>
            </a:r>
            <a:br>
              <a:rPr lang="en-US" sz="450" dirty="0" smtClean="0"/>
            </a:br>
            <a:r>
              <a:rPr lang="en-US" sz="450" dirty="0" smtClean="0"/>
              <a:t>and its employees and agents to abide by the terms set forth herein.</a:t>
            </a:r>
          </a:p>
          <a:p>
            <a:pPr>
              <a:spcBef>
                <a:spcPts val="300"/>
              </a:spcBef>
            </a:pPr>
            <a:r>
              <a:rPr lang="en-US" sz="450" dirty="0" smtClean="0"/>
              <a:t>The Advisory Board Company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800"/>
              </a:spcBef>
            </a:pPr>
            <a:r>
              <a:rPr lang="en-US" sz="450" b="1" dirty="0" smtClean="0"/>
              <a:t>IMPORTANT: Please read the following.</a:t>
            </a:r>
          </a:p>
          <a:p>
            <a:pPr>
              <a:spcBef>
                <a:spcPts val="300"/>
              </a:spcBef>
            </a:pPr>
            <a:r>
              <a:rPr lang="en-US" sz="450" dirty="0" smtClean="0"/>
              <a:t>Advisory Board has prepared this report for the exclusive use of its members.</a:t>
            </a:r>
            <a:br>
              <a:rPr lang="en-US" sz="450" dirty="0" smtClean="0"/>
            </a:br>
            <a:r>
              <a:rPr lang="en-US" sz="450" dirty="0" smtClean="0"/>
              <a:t>Each member acknowledges and agrees that this report and the information contained herein (collectively, the “Report”) are confidential and proprietary to Advisory Board. By accepting delivery of this Report, each member agrees to</a:t>
            </a:r>
            <a:br>
              <a:rPr lang="en-US" sz="450" dirty="0" smtClean="0"/>
            </a:br>
            <a:r>
              <a:rPr lang="en-US" sz="450" dirty="0" smtClean="0"/>
              <a:t>abide by the terms as stated herein, including the following:</a:t>
            </a:r>
          </a:p>
          <a:p>
            <a:pPr marL="115888" indent="-115888">
              <a:spcBef>
                <a:spcPts val="300"/>
              </a:spcBef>
            </a:pPr>
            <a:r>
              <a:rPr lang="en-US" sz="450" dirty="0" smtClean="0"/>
              <a:t>1.	Advisory Board owns all right, title, and interest in and to this Report. Except as stated herein, no right, license, permission, or interest of any kind in this Report is intended to be given, transferred to, or acquired by a member.</a:t>
            </a:r>
            <a:br>
              <a:rPr lang="en-US" sz="450" dirty="0" smtClean="0"/>
            </a:br>
            <a:r>
              <a:rPr lang="en-US" sz="450" dirty="0" smtClean="0"/>
              <a:t>Each member is authorized to use</a:t>
            </a:r>
            <a:r>
              <a:rPr lang="en-US" sz="450" baseline="0" dirty="0" smtClean="0"/>
              <a:t> </a:t>
            </a:r>
            <a:r>
              <a:rPr lang="en-US" sz="450" dirty="0" smtClean="0"/>
              <a:t>this Report only to the extent expressly authorized herein.</a:t>
            </a:r>
          </a:p>
          <a:p>
            <a:pPr marL="115888" indent="-115888">
              <a:spcBef>
                <a:spcPts val="300"/>
              </a:spcBef>
            </a:pPr>
            <a:r>
              <a:rPr lang="en-US" sz="450" dirty="0" smtClean="0"/>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5888" indent="-115888">
              <a:spcBef>
                <a:spcPts val="300"/>
              </a:spcBef>
            </a:pPr>
            <a:r>
              <a:rPr lang="en-US" sz="45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5888" indent="-115888">
              <a:spcBef>
                <a:spcPts val="300"/>
              </a:spcBef>
            </a:pPr>
            <a:r>
              <a:rPr lang="en-US" sz="450" dirty="0" smtClean="0"/>
              <a:t>4.	Each member shall not remove from this Report any confidential markings, copyright notices, and/or other similar indicia herein.</a:t>
            </a:r>
          </a:p>
          <a:p>
            <a:pPr marL="115888" indent="-115888">
              <a:spcBef>
                <a:spcPts val="300"/>
              </a:spcBef>
            </a:pPr>
            <a:r>
              <a:rPr lang="en-US" sz="450" dirty="0" smtClean="0"/>
              <a:t>5.	Each member is responsible for any breach of its obligations as stated herein by any of its employees or agents.</a:t>
            </a:r>
          </a:p>
          <a:p>
            <a:pPr marL="115888" indent="-115888">
              <a:spcBef>
                <a:spcPts val="300"/>
              </a:spcBef>
            </a:pPr>
            <a:r>
              <a:rPr lang="en-US" sz="450" dirty="0" smtClean="0"/>
              <a:t>6.	If a member is unwilling to abide by any of the foregoing obligations, then</a:t>
            </a:r>
            <a:br>
              <a:rPr lang="en-US" sz="450" dirty="0" smtClean="0"/>
            </a:br>
            <a:r>
              <a:rPr lang="en-US" sz="450" dirty="0" smtClean="0"/>
              <a:t>such member shall promptly return this Report and all copies thereof to Advisory Board.</a:t>
            </a:r>
          </a:p>
        </p:txBody>
      </p:sp>
      <p:sp>
        <p:nvSpPr>
          <p:cNvPr id="23" name="Text Placeholder 5"/>
          <p:cNvSpPr>
            <a:spLocks noGrp="1"/>
          </p:cNvSpPr>
          <p:nvPr>
            <p:ph type="body" sz="quarter" idx="37" hasCustomPrompt="1"/>
          </p:nvPr>
        </p:nvSpPr>
        <p:spPr bwMode="gray">
          <a:xfrm>
            <a:off x="597660" y="1041464"/>
            <a:ext cx="320040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24" name="Text Placeholder 4"/>
          <p:cNvSpPr>
            <a:spLocks noGrp="1"/>
          </p:cNvSpPr>
          <p:nvPr>
            <p:ph type="body" sz="quarter" idx="38" hasCustomPrompt="1"/>
          </p:nvPr>
        </p:nvSpPr>
        <p:spPr bwMode="gray">
          <a:xfrm>
            <a:off x="597660" y="1246507"/>
            <a:ext cx="320040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25" name="Text Placeholder 5"/>
          <p:cNvSpPr>
            <a:spLocks noGrp="1"/>
          </p:cNvSpPr>
          <p:nvPr>
            <p:ph type="body" sz="quarter" idx="39" hasCustomPrompt="1"/>
          </p:nvPr>
        </p:nvSpPr>
        <p:spPr bwMode="gray">
          <a:xfrm>
            <a:off x="597660" y="1444793"/>
            <a:ext cx="320040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26" name="Text Placeholder 5"/>
          <p:cNvSpPr>
            <a:spLocks noGrp="1"/>
          </p:cNvSpPr>
          <p:nvPr>
            <p:ph type="body" sz="quarter" idx="40" hasCustomPrompt="1"/>
          </p:nvPr>
        </p:nvSpPr>
        <p:spPr bwMode="gray">
          <a:xfrm>
            <a:off x="597660" y="1574781"/>
            <a:ext cx="320040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27" name="Text Placeholder 5"/>
          <p:cNvSpPr>
            <a:spLocks noGrp="1"/>
          </p:cNvSpPr>
          <p:nvPr>
            <p:ph type="body" sz="quarter" idx="41" hasCustomPrompt="1"/>
          </p:nvPr>
        </p:nvSpPr>
        <p:spPr bwMode="gray">
          <a:xfrm>
            <a:off x="597660" y="2009573"/>
            <a:ext cx="320040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28" name="Text Placeholder 4"/>
          <p:cNvSpPr>
            <a:spLocks noGrp="1"/>
          </p:cNvSpPr>
          <p:nvPr>
            <p:ph type="body" sz="quarter" idx="42" hasCustomPrompt="1"/>
          </p:nvPr>
        </p:nvSpPr>
        <p:spPr bwMode="gray">
          <a:xfrm>
            <a:off x="597660" y="2219100"/>
            <a:ext cx="320040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9" name="Text Placeholder 5"/>
          <p:cNvSpPr>
            <a:spLocks noGrp="1"/>
          </p:cNvSpPr>
          <p:nvPr>
            <p:ph type="body" sz="quarter" idx="43" hasCustomPrompt="1"/>
          </p:nvPr>
        </p:nvSpPr>
        <p:spPr bwMode="gray">
          <a:xfrm>
            <a:off x="597660" y="2672960"/>
            <a:ext cx="320040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30" name="Text Placeholder 4"/>
          <p:cNvSpPr>
            <a:spLocks noGrp="1"/>
          </p:cNvSpPr>
          <p:nvPr>
            <p:ph type="body" sz="quarter" idx="44" hasCustomPrompt="1"/>
          </p:nvPr>
        </p:nvSpPr>
        <p:spPr bwMode="gray">
          <a:xfrm>
            <a:off x="597660" y="2882487"/>
            <a:ext cx="320040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31" name="Text Placeholder 5"/>
          <p:cNvSpPr>
            <a:spLocks noGrp="1"/>
          </p:cNvSpPr>
          <p:nvPr>
            <p:ph type="body" sz="quarter" idx="45" hasCustomPrompt="1"/>
          </p:nvPr>
        </p:nvSpPr>
        <p:spPr bwMode="gray">
          <a:xfrm>
            <a:off x="597660" y="3336364"/>
            <a:ext cx="320040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32" name="Text Placeholder 4"/>
          <p:cNvSpPr>
            <a:spLocks noGrp="1"/>
          </p:cNvSpPr>
          <p:nvPr>
            <p:ph type="body" sz="quarter" idx="46" hasCustomPrompt="1"/>
          </p:nvPr>
        </p:nvSpPr>
        <p:spPr bwMode="gray">
          <a:xfrm>
            <a:off x="597660" y="3545891"/>
            <a:ext cx="320040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Tree>
    <p:extLst>
      <p:ext uri="{BB962C8B-B14F-4D97-AF65-F5344CB8AC3E}">
        <p14:creationId xmlns:p14="http://schemas.microsoft.com/office/powerpoint/2010/main" val="3948356288"/>
      </p:ext>
    </p:extLst>
  </p:cSld>
  <p:clrMapOvr>
    <a:masterClrMapping/>
  </p:clrMapOvr>
  <p:extLst>
    <p:ext uri="{DCECCB84-F9BA-43D5-87BE-67443E8EF086}">
      <p15:sldGuideLst xmlns:p15="http://schemas.microsoft.com/office/powerpoint/2012/main">
        <p15:guide id="2" orient="horz" pos="144">
          <p15:clr>
            <a:srgbClr val="FBAE40"/>
          </p15:clr>
        </p15:guide>
        <p15:guide id="3" pos="240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94834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6" name="Group 5"/>
          <p:cNvGrpSpPr/>
          <p:nvPr userDrawn="1"/>
        </p:nvGrpSpPr>
        <p:grpSpPr bwMode="gray">
          <a:xfrm>
            <a:off x="318996" y="4051728"/>
            <a:ext cx="5746136" cy="532222"/>
            <a:chOff x="381609" y="3980285"/>
            <a:chExt cx="5746136" cy="532222"/>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baseline="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extLst>
      <p:ext uri="{BB962C8B-B14F-4D97-AF65-F5344CB8AC3E}">
        <p14:creationId xmlns:p14="http://schemas.microsoft.com/office/powerpoint/2010/main" val="453951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ogo Lock-up">
    <p:spTree>
      <p:nvGrpSpPr>
        <p:cNvPr id="1" name=""/>
        <p:cNvGrpSpPr/>
        <p:nvPr/>
      </p:nvGrpSpPr>
      <p:grpSpPr>
        <a:xfrm>
          <a:off x="0" y="0"/>
          <a:ext cx="0" cy="0"/>
          <a:chOff x="0" y="0"/>
          <a:chExt cx="0" cy="0"/>
        </a:xfrm>
      </p:grpSpPr>
      <p:sp>
        <p:nvSpPr>
          <p:cNvPr id="15" name="Rectangle 14"/>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3" name="Group 2"/>
          <p:cNvGrpSpPr/>
          <p:nvPr userDrawn="1"/>
        </p:nvGrpSpPr>
        <p:grpSpPr bwMode="gray">
          <a:xfrm>
            <a:off x="2866050" y="1030287"/>
            <a:ext cx="3534988" cy="3408490"/>
            <a:chOff x="2866050" y="1030287"/>
            <a:chExt cx="3534988" cy="3408490"/>
          </a:xfrm>
        </p:grpSpPr>
        <p:sp>
          <p:nvSpPr>
            <p:cNvPr id="28" name="Freeform 6"/>
            <p:cNvSpPr>
              <a:spLocks/>
            </p:cNvSpPr>
            <p:nvPr userDrawn="1"/>
          </p:nvSpPr>
          <p:spPr bwMode="gray">
            <a:xfrm>
              <a:off x="2866050" y="2801691"/>
              <a:ext cx="2101665" cy="1637086"/>
            </a:xfrm>
            <a:custGeom>
              <a:avLst/>
              <a:gdLst>
                <a:gd name="T0" fmla="*/ 0 w 1009"/>
                <a:gd name="T1" fmla="*/ 781 h 781"/>
                <a:gd name="T2" fmla="*/ 0 w 1009"/>
                <a:gd name="T3" fmla="*/ 781 h 781"/>
                <a:gd name="T4" fmla="*/ 506 w 1009"/>
                <a:gd name="T5" fmla="*/ 781 h 781"/>
                <a:gd name="T6" fmla="*/ 1009 w 1009"/>
                <a:gd name="T7" fmla="*/ 0 h 781"/>
                <a:gd name="T8" fmla="*/ 503 w 1009"/>
                <a:gd name="T9" fmla="*/ 0 h 781"/>
                <a:gd name="T10" fmla="*/ 0 w 1009"/>
                <a:gd name="T11" fmla="*/ 781 h 781"/>
              </a:gdLst>
              <a:ahLst/>
              <a:cxnLst>
                <a:cxn ang="0">
                  <a:pos x="T0" y="T1"/>
                </a:cxn>
                <a:cxn ang="0">
                  <a:pos x="T2" y="T3"/>
                </a:cxn>
                <a:cxn ang="0">
                  <a:pos x="T4" y="T5"/>
                </a:cxn>
                <a:cxn ang="0">
                  <a:pos x="T6" y="T7"/>
                </a:cxn>
                <a:cxn ang="0">
                  <a:pos x="T8" y="T9"/>
                </a:cxn>
                <a:cxn ang="0">
                  <a:pos x="T10" y="T11"/>
                </a:cxn>
              </a:cxnLst>
              <a:rect l="0" t="0" r="r" b="b"/>
              <a:pathLst>
                <a:path w="1009" h="781">
                  <a:moveTo>
                    <a:pt x="0" y="781"/>
                  </a:moveTo>
                  <a:lnTo>
                    <a:pt x="0" y="781"/>
                  </a:lnTo>
                  <a:lnTo>
                    <a:pt x="506" y="781"/>
                  </a:lnTo>
                  <a:lnTo>
                    <a:pt x="1009" y="0"/>
                  </a:lnTo>
                  <a:lnTo>
                    <a:pt x="503" y="0"/>
                  </a:lnTo>
                  <a:lnTo>
                    <a:pt x="0"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7"/>
            <p:cNvSpPr>
              <a:spLocks/>
            </p:cNvSpPr>
            <p:nvPr userDrawn="1"/>
          </p:nvSpPr>
          <p:spPr bwMode="gray">
            <a:xfrm>
              <a:off x="4003793" y="1030287"/>
              <a:ext cx="2100085" cy="1638667"/>
            </a:xfrm>
            <a:custGeom>
              <a:avLst/>
              <a:gdLst>
                <a:gd name="T0" fmla="*/ 1008 w 1008"/>
                <a:gd name="T1" fmla="*/ 781 h 781"/>
                <a:gd name="T2" fmla="*/ 1008 w 1008"/>
                <a:gd name="T3" fmla="*/ 781 h 781"/>
                <a:gd name="T4" fmla="*/ 502 w 1008"/>
                <a:gd name="T5" fmla="*/ 781 h 781"/>
                <a:gd name="T6" fmla="*/ 0 w 1008"/>
                <a:gd name="T7" fmla="*/ 0 h 781"/>
                <a:gd name="T8" fmla="*/ 505 w 1008"/>
                <a:gd name="T9" fmla="*/ 0 h 781"/>
                <a:gd name="T10" fmla="*/ 1008 w 1008"/>
                <a:gd name="T11" fmla="*/ 781 h 781"/>
              </a:gdLst>
              <a:ahLst/>
              <a:cxnLst>
                <a:cxn ang="0">
                  <a:pos x="T0" y="T1"/>
                </a:cxn>
                <a:cxn ang="0">
                  <a:pos x="T2" y="T3"/>
                </a:cxn>
                <a:cxn ang="0">
                  <a:pos x="T4" y="T5"/>
                </a:cxn>
                <a:cxn ang="0">
                  <a:pos x="T6" y="T7"/>
                </a:cxn>
                <a:cxn ang="0">
                  <a:pos x="T8" y="T9"/>
                </a:cxn>
                <a:cxn ang="0">
                  <a:pos x="T10" y="T11"/>
                </a:cxn>
              </a:cxnLst>
              <a:rect l="0" t="0" r="r" b="b"/>
              <a:pathLst>
                <a:path w="1008" h="781">
                  <a:moveTo>
                    <a:pt x="1008" y="781"/>
                  </a:moveTo>
                  <a:lnTo>
                    <a:pt x="1008" y="781"/>
                  </a:lnTo>
                  <a:lnTo>
                    <a:pt x="502" y="781"/>
                  </a:lnTo>
                  <a:lnTo>
                    <a:pt x="0" y="0"/>
                  </a:lnTo>
                  <a:lnTo>
                    <a:pt x="505" y="0"/>
                  </a:lnTo>
                  <a:lnTo>
                    <a:pt x="1008"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5"/>
            <p:cNvSpPr>
              <a:spLocks/>
            </p:cNvSpPr>
            <p:nvPr userDrawn="1"/>
          </p:nvSpPr>
          <p:spPr bwMode="gray">
            <a:xfrm>
              <a:off x="5130476" y="2801691"/>
              <a:ext cx="1270562" cy="1637086"/>
            </a:xfrm>
            <a:custGeom>
              <a:avLst/>
              <a:gdLst/>
              <a:ahLst/>
              <a:cxnLst/>
              <a:rect l="l" t="t" r="r" b="b"/>
              <a:pathLst>
                <a:path w="1270562" h="1637086">
                  <a:moveTo>
                    <a:pt x="0" y="0"/>
                  </a:moveTo>
                  <a:lnTo>
                    <a:pt x="1052918" y="0"/>
                  </a:lnTo>
                  <a:lnTo>
                    <a:pt x="1270562" y="339741"/>
                  </a:lnTo>
                  <a:lnTo>
                    <a:pt x="1270562" y="1637086"/>
                  </a:lnTo>
                  <a:lnTo>
                    <a:pt x="1048748" y="1637086"/>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4" name="Rectangle 23"/>
          <p:cNvSpPr/>
          <p:nvPr userDrawn="1"/>
        </p:nvSpPr>
        <p:spPr bwMode="gray">
          <a:xfrm>
            <a:off x="0" y="957154"/>
            <a:ext cx="6400800" cy="83167"/>
          </a:xfrm>
          <a:prstGeom prst="rect">
            <a:avLst/>
          </a:prstGeom>
          <a:solidFill>
            <a:schemeClr val="accent1">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8" name="Text Placeholder 5"/>
          <p:cNvSpPr>
            <a:spLocks noGrp="1"/>
          </p:cNvSpPr>
          <p:nvPr>
            <p:ph type="body" sz="quarter" idx="21" hasCustomPrompt="1"/>
          </p:nvPr>
        </p:nvSpPr>
        <p:spPr bwMode="gray">
          <a:xfrm>
            <a:off x="2017639" y="272657"/>
            <a:ext cx="2286000" cy="402336"/>
          </a:xfrm>
        </p:spPr>
        <p:txBody>
          <a:bodyPr anchor="ctr">
            <a:noAutofit/>
          </a:bodyPr>
          <a:lstStyle>
            <a:lvl1pPr marL="0" indent="0">
              <a:spcBef>
                <a:spcPts val="0"/>
              </a:spcBef>
              <a:buNone/>
              <a:defRPr sz="115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Name Appears Here Identically to Official Lock-up</a:t>
            </a:r>
          </a:p>
        </p:txBody>
      </p:sp>
      <p:cxnSp>
        <p:nvCxnSpPr>
          <p:cNvPr id="16" name="Straight Connector 15"/>
          <p:cNvCxnSpPr/>
          <p:nvPr userDrawn="1"/>
        </p:nvCxnSpPr>
        <p:spPr bwMode="gray">
          <a:xfrm>
            <a:off x="1900314" y="272657"/>
            <a:ext cx="0" cy="398908"/>
          </a:xfrm>
          <a:prstGeom prst="line">
            <a:avLst/>
          </a:prstGeom>
          <a:ln w="5715">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18782" y="272657"/>
            <a:ext cx="1438723" cy="398908"/>
          </a:xfrm>
          <a:prstGeom prst="rect">
            <a:avLst/>
          </a:prstGeom>
        </p:spPr>
      </p:pic>
      <p:sp>
        <p:nvSpPr>
          <p:cNvPr id="4" name="Title 3"/>
          <p:cNvSpPr>
            <a:spLocks noGrp="1"/>
          </p:cNvSpPr>
          <p:nvPr userDrawn="1">
            <p:ph type="title" hasCustomPrompt="1"/>
          </p:nvPr>
        </p:nvSpPr>
        <p:spPr bwMode="gray">
          <a:xfrm>
            <a:off x="571499" y="1928736"/>
            <a:ext cx="3657600" cy="738664"/>
          </a:xfrm>
        </p:spPr>
        <p:txBody>
          <a:bodyPr/>
          <a:lstStyle>
            <a:lvl1pPr>
              <a:defRPr sz="2400" b="0"/>
            </a:lvl1pPr>
          </a:lstStyle>
          <a:p>
            <a:r>
              <a:rPr lang="en-US" dirty="0" smtClean="0"/>
              <a:t>Presentation Title – Arial 24pt Regular, Title Case</a:t>
            </a:r>
          </a:p>
        </p:txBody>
      </p:sp>
      <p:sp>
        <p:nvSpPr>
          <p:cNvPr id="6" name="Text Placeholder 5"/>
          <p:cNvSpPr>
            <a:spLocks noGrp="1"/>
          </p:cNvSpPr>
          <p:nvPr userDrawn="1">
            <p:ph type="body" sz="quarter" idx="20" hasCustomPrompt="1"/>
          </p:nvPr>
        </p:nvSpPr>
        <p:spPr bwMode="gray">
          <a:xfrm>
            <a:off x="571500" y="2797788"/>
            <a:ext cx="2743200" cy="369332"/>
          </a:xfrm>
        </p:spPr>
        <p:txBody>
          <a:bodyPr/>
          <a:lstStyle>
            <a:lvl1pPr marL="0" indent="0">
              <a:spcBef>
                <a:spcPts val="0"/>
              </a:spcBef>
              <a:buNone/>
              <a:defRPr sz="1200" baseline="0">
                <a:solidFill>
                  <a:schemeClr val="accent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Presentation Subtitle – Arial 12pt Regular, Title Case</a:t>
            </a:r>
          </a:p>
        </p:txBody>
      </p:sp>
      <p:sp>
        <p:nvSpPr>
          <p:cNvPr id="25" name="Rectangle 24"/>
          <p:cNvSpPr/>
          <p:nvPr userDrawn="1"/>
        </p:nvSpPr>
        <p:spPr bwMode="gray">
          <a:xfrm>
            <a:off x="0" y="4438777"/>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31" name="Picture 3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727429" y="4504549"/>
            <a:ext cx="2351885" cy="211405"/>
          </a:xfrm>
          <a:prstGeom prst="rect">
            <a:avLst/>
          </a:prstGeom>
        </p:spPr>
      </p:pic>
      <p:pic>
        <p:nvPicPr>
          <p:cNvPr id="17" name="Picture 1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318782" y="4562266"/>
            <a:ext cx="2652974" cy="114709"/>
          </a:xfrm>
          <a:prstGeom prst="rect">
            <a:avLst/>
          </a:prstGeom>
        </p:spPr>
      </p:pic>
    </p:spTree>
    <p:extLst>
      <p:ext uri="{BB962C8B-B14F-4D97-AF65-F5344CB8AC3E}">
        <p14:creationId xmlns:p14="http://schemas.microsoft.com/office/powerpoint/2010/main" val="33483809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60">
          <p15:clr>
            <a:srgbClr val="FBAE40"/>
          </p15:clr>
        </p15:guide>
        <p15:guide id="2" orient="horz" pos="1681" userDrawn="1">
          <p15:clr>
            <a:srgbClr val="FBAE40"/>
          </p15:clr>
        </p15:guide>
        <p15:guide id="3" orient="horz" pos="1759"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grpSp>
        <p:nvGrpSpPr>
          <p:cNvPr id="6" name="Group 5"/>
          <p:cNvGrpSpPr/>
          <p:nvPr userDrawn="1"/>
        </p:nvGrpSpPr>
        <p:grpSpPr bwMode="gray">
          <a:xfrm>
            <a:off x="318996" y="4051728"/>
            <a:ext cx="5746136" cy="532222"/>
            <a:chOff x="381609" y="3980285"/>
            <a:chExt cx="5746136" cy="532222"/>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Aldwych,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extLst>
      <p:ext uri="{BB962C8B-B14F-4D97-AF65-F5344CB8AC3E}">
        <p14:creationId xmlns:p14="http://schemas.microsoft.com/office/powerpoint/2010/main" val="3885140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Logo">
    <p:spTree>
      <p:nvGrpSpPr>
        <p:cNvPr id="1" name=""/>
        <p:cNvGrpSpPr/>
        <p:nvPr/>
      </p:nvGrpSpPr>
      <p:grpSpPr>
        <a:xfrm>
          <a:off x="0" y="0"/>
          <a:ext cx="0" cy="0"/>
          <a:chOff x="0" y="0"/>
          <a:chExt cx="0" cy="0"/>
        </a:xfrm>
      </p:grpSpPr>
      <p:sp>
        <p:nvSpPr>
          <p:cNvPr id="15" name="Rectangle 14"/>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3" name="Group 2"/>
          <p:cNvGrpSpPr/>
          <p:nvPr userDrawn="1"/>
        </p:nvGrpSpPr>
        <p:grpSpPr bwMode="gray">
          <a:xfrm>
            <a:off x="2866050" y="1030287"/>
            <a:ext cx="3534988" cy="3408490"/>
            <a:chOff x="2866050" y="1030287"/>
            <a:chExt cx="3534988" cy="3408490"/>
          </a:xfrm>
        </p:grpSpPr>
        <p:sp>
          <p:nvSpPr>
            <p:cNvPr id="28" name="Freeform 6"/>
            <p:cNvSpPr>
              <a:spLocks/>
            </p:cNvSpPr>
            <p:nvPr userDrawn="1"/>
          </p:nvSpPr>
          <p:spPr bwMode="gray">
            <a:xfrm>
              <a:off x="2866050" y="2801691"/>
              <a:ext cx="2101665" cy="1637086"/>
            </a:xfrm>
            <a:custGeom>
              <a:avLst/>
              <a:gdLst>
                <a:gd name="T0" fmla="*/ 0 w 1009"/>
                <a:gd name="T1" fmla="*/ 781 h 781"/>
                <a:gd name="T2" fmla="*/ 0 w 1009"/>
                <a:gd name="T3" fmla="*/ 781 h 781"/>
                <a:gd name="T4" fmla="*/ 506 w 1009"/>
                <a:gd name="T5" fmla="*/ 781 h 781"/>
                <a:gd name="T6" fmla="*/ 1009 w 1009"/>
                <a:gd name="T7" fmla="*/ 0 h 781"/>
                <a:gd name="T8" fmla="*/ 503 w 1009"/>
                <a:gd name="T9" fmla="*/ 0 h 781"/>
                <a:gd name="T10" fmla="*/ 0 w 1009"/>
                <a:gd name="T11" fmla="*/ 781 h 781"/>
              </a:gdLst>
              <a:ahLst/>
              <a:cxnLst>
                <a:cxn ang="0">
                  <a:pos x="T0" y="T1"/>
                </a:cxn>
                <a:cxn ang="0">
                  <a:pos x="T2" y="T3"/>
                </a:cxn>
                <a:cxn ang="0">
                  <a:pos x="T4" y="T5"/>
                </a:cxn>
                <a:cxn ang="0">
                  <a:pos x="T6" y="T7"/>
                </a:cxn>
                <a:cxn ang="0">
                  <a:pos x="T8" y="T9"/>
                </a:cxn>
                <a:cxn ang="0">
                  <a:pos x="T10" y="T11"/>
                </a:cxn>
              </a:cxnLst>
              <a:rect l="0" t="0" r="r" b="b"/>
              <a:pathLst>
                <a:path w="1009" h="781">
                  <a:moveTo>
                    <a:pt x="0" y="781"/>
                  </a:moveTo>
                  <a:lnTo>
                    <a:pt x="0" y="781"/>
                  </a:lnTo>
                  <a:lnTo>
                    <a:pt x="506" y="781"/>
                  </a:lnTo>
                  <a:lnTo>
                    <a:pt x="1009" y="0"/>
                  </a:lnTo>
                  <a:lnTo>
                    <a:pt x="503" y="0"/>
                  </a:lnTo>
                  <a:lnTo>
                    <a:pt x="0"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7"/>
            <p:cNvSpPr>
              <a:spLocks/>
            </p:cNvSpPr>
            <p:nvPr userDrawn="1"/>
          </p:nvSpPr>
          <p:spPr bwMode="gray">
            <a:xfrm>
              <a:off x="4003793" y="1030287"/>
              <a:ext cx="2100085" cy="1638667"/>
            </a:xfrm>
            <a:custGeom>
              <a:avLst/>
              <a:gdLst>
                <a:gd name="T0" fmla="*/ 1008 w 1008"/>
                <a:gd name="T1" fmla="*/ 781 h 781"/>
                <a:gd name="T2" fmla="*/ 1008 w 1008"/>
                <a:gd name="T3" fmla="*/ 781 h 781"/>
                <a:gd name="T4" fmla="*/ 502 w 1008"/>
                <a:gd name="T5" fmla="*/ 781 h 781"/>
                <a:gd name="T6" fmla="*/ 0 w 1008"/>
                <a:gd name="T7" fmla="*/ 0 h 781"/>
                <a:gd name="T8" fmla="*/ 505 w 1008"/>
                <a:gd name="T9" fmla="*/ 0 h 781"/>
                <a:gd name="T10" fmla="*/ 1008 w 1008"/>
                <a:gd name="T11" fmla="*/ 781 h 781"/>
              </a:gdLst>
              <a:ahLst/>
              <a:cxnLst>
                <a:cxn ang="0">
                  <a:pos x="T0" y="T1"/>
                </a:cxn>
                <a:cxn ang="0">
                  <a:pos x="T2" y="T3"/>
                </a:cxn>
                <a:cxn ang="0">
                  <a:pos x="T4" y="T5"/>
                </a:cxn>
                <a:cxn ang="0">
                  <a:pos x="T6" y="T7"/>
                </a:cxn>
                <a:cxn ang="0">
                  <a:pos x="T8" y="T9"/>
                </a:cxn>
                <a:cxn ang="0">
                  <a:pos x="T10" y="T11"/>
                </a:cxn>
              </a:cxnLst>
              <a:rect l="0" t="0" r="r" b="b"/>
              <a:pathLst>
                <a:path w="1008" h="781">
                  <a:moveTo>
                    <a:pt x="1008" y="781"/>
                  </a:moveTo>
                  <a:lnTo>
                    <a:pt x="1008" y="781"/>
                  </a:lnTo>
                  <a:lnTo>
                    <a:pt x="502" y="781"/>
                  </a:lnTo>
                  <a:lnTo>
                    <a:pt x="0" y="0"/>
                  </a:lnTo>
                  <a:lnTo>
                    <a:pt x="505" y="0"/>
                  </a:lnTo>
                  <a:lnTo>
                    <a:pt x="1008"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5"/>
            <p:cNvSpPr>
              <a:spLocks/>
            </p:cNvSpPr>
            <p:nvPr userDrawn="1"/>
          </p:nvSpPr>
          <p:spPr bwMode="gray">
            <a:xfrm>
              <a:off x="5130476" y="2801691"/>
              <a:ext cx="1270562" cy="1637086"/>
            </a:xfrm>
            <a:custGeom>
              <a:avLst/>
              <a:gdLst/>
              <a:ahLst/>
              <a:cxnLst/>
              <a:rect l="l" t="t" r="r" b="b"/>
              <a:pathLst>
                <a:path w="1270562" h="1637086">
                  <a:moveTo>
                    <a:pt x="0" y="0"/>
                  </a:moveTo>
                  <a:lnTo>
                    <a:pt x="1052918" y="0"/>
                  </a:lnTo>
                  <a:lnTo>
                    <a:pt x="1270562" y="339741"/>
                  </a:lnTo>
                  <a:lnTo>
                    <a:pt x="1270562" y="1637086"/>
                  </a:lnTo>
                  <a:lnTo>
                    <a:pt x="1048748" y="1637086"/>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4" name="Rectangle 23"/>
          <p:cNvSpPr/>
          <p:nvPr userDrawn="1"/>
        </p:nvSpPr>
        <p:spPr bwMode="gray">
          <a:xfrm>
            <a:off x="0" y="957154"/>
            <a:ext cx="6400800" cy="83167"/>
          </a:xfrm>
          <a:prstGeom prst="rect">
            <a:avLst/>
          </a:prstGeom>
          <a:solidFill>
            <a:schemeClr val="accent1">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18782" y="272657"/>
            <a:ext cx="1438723" cy="398908"/>
          </a:xfrm>
          <a:prstGeom prst="rect">
            <a:avLst/>
          </a:prstGeom>
        </p:spPr>
      </p:pic>
      <p:sp>
        <p:nvSpPr>
          <p:cNvPr id="4" name="Title 3"/>
          <p:cNvSpPr>
            <a:spLocks noGrp="1"/>
          </p:cNvSpPr>
          <p:nvPr userDrawn="1">
            <p:ph type="title" hasCustomPrompt="1"/>
          </p:nvPr>
        </p:nvSpPr>
        <p:spPr bwMode="gray">
          <a:xfrm>
            <a:off x="571499" y="1928736"/>
            <a:ext cx="3657600" cy="738664"/>
          </a:xfrm>
        </p:spPr>
        <p:txBody>
          <a:bodyPr/>
          <a:lstStyle>
            <a:lvl1pPr>
              <a:defRPr sz="2400" b="0"/>
            </a:lvl1pPr>
          </a:lstStyle>
          <a:p>
            <a:r>
              <a:rPr lang="en-US" dirty="0" smtClean="0"/>
              <a:t>Presentation Title – Arial 24pt Regular, Title Case</a:t>
            </a:r>
          </a:p>
        </p:txBody>
      </p:sp>
      <p:sp>
        <p:nvSpPr>
          <p:cNvPr id="6" name="Text Placeholder 5"/>
          <p:cNvSpPr>
            <a:spLocks noGrp="1"/>
          </p:cNvSpPr>
          <p:nvPr userDrawn="1">
            <p:ph type="body" sz="quarter" idx="20" hasCustomPrompt="1"/>
          </p:nvPr>
        </p:nvSpPr>
        <p:spPr bwMode="gray">
          <a:xfrm>
            <a:off x="571500" y="2797788"/>
            <a:ext cx="2743200" cy="369332"/>
          </a:xfrm>
        </p:spPr>
        <p:txBody>
          <a:bodyPr/>
          <a:lstStyle>
            <a:lvl1pPr marL="0" indent="0">
              <a:spcBef>
                <a:spcPts val="0"/>
              </a:spcBef>
              <a:buNone/>
              <a:defRPr sz="1200" baseline="0">
                <a:solidFill>
                  <a:schemeClr val="accent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Presentation Subtitle – Arial 12pt Regular, Title Case</a:t>
            </a:r>
          </a:p>
        </p:txBody>
      </p:sp>
      <p:sp>
        <p:nvSpPr>
          <p:cNvPr id="25" name="Rectangle 24"/>
          <p:cNvSpPr/>
          <p:nvPr userDrawn="1"/>
        </p:nvSpPr>
        <p:spPr bwMode="gray">
          <a:xfrm>
            <a:off x="0" y="4438777"/>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31" name="Picture 3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727429" y="4504549"/>
            <a:ext cx="2351885" cy="211405"/>
          </a:xfrm>
          <a:prstGeom prst="rect">
            <a:avLst/>
          </a:prstGeom>
        </p:spPr>
      </p:pic>
      <p:pic>
        <p:nvPicPr>
          <p:cNvPr id="17" name="Picture 1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318782" y="4562266"/>
            <a:ext cx="2652974" cy="114709"/>
          </a:xfrm>
          <a:prstGeom prst="rect">
            <a:avLst/>
          </a:prstGeom>
        </p:spPr>
      </p:pic>
    </p:spTree>
    <p:extLst>
      <p:ext uri="{BB962C8B-B14F-4D97-AF65-F5344CB8AC3E}">
        <p14:creationId xmlns:p14="http://schemas.microsoft.com/office/powerpoint/2010/main" val="273379483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60">
          <p15:clr>
            <a:srgbClr val="FBAE40"/>
          </p15:clr>
        </p15:guide>
        <p15:guide id="2" orient="horz" pos="1681">
          <p15:clr>
            <a:srgbClr val="FBAE40"/>
          </p15:clr>
        </p15:guide>
        <p15:guide id="3" orient="horz" pos="175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
        <p:nvSpPr>
          <p:cNvPr id="35" name="Text Placeholder 1"/>
          <p:cNvSpPr txBox="1">
            <a:spLocks/>
          </p:cNvSpPr>
          <p:nvPr userDrawn="1"/>
        </p:nvSpPr>
        <p:spPr bwMode="gray">
          <a:xfrm>
            <a:off x="6494887" y="0"/>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7" name="TextBox 36"/>
          <p:cNvSpPr txBox="1"/>
          <p:nvPr userDrawn="1"/>
        </p:nvSpPr>
        <p:spPr bwMode="gray">
          <a:xfrm>
            <a:off x="6578474" y="56014"/>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38" name="TextBox 37"/>
          <p:cNvSpPr txBox="1"/>
          <p:nvPr userDrawn="1"/>
        </p:nvSpPr>
        <p:spPr bwMode="gray">
          <a:xfrm>
            <a:off x="6578475" y="728346"/>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DSS_Template@advisory.com</a:t>
            </a:r>
            <a:endParaRPr lang="en-US" sz="800" b="1" i="1" dirty="0">
              <a:solidFill>
                <a:schemeClr val="bg1"/>
              </a:solidFill>
            </a:endParaRPr>
          </a:p>
        </p:txBody>
      </p:sp>
      <p:sp>
        <p:nvSpPr>
          <p:cNvPr id="34" name="Text Placeholder 1"/>
          <p:cNvSpPr txBox="1">
            <a:spLocks/>
          </p:cNvSpPr>
          <p:nvPr userDrawn="1"/>
        </p:nvSpPr>
        <p:spPr bwMode="gray">
          <a:xfrm>
            <a:off x="6494888" y="1355451"/>
            <a:ext cx="1320762" cy="267723"/>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9" name="TextBox 38"/>
          <p:cNvSpPr txBox="1"/>
          <p:nvPr userDrawn="1"/>
        </p:nvSpPr>
        <p:spPr bwMode="gray">
          <a:xfrm>
            <a:off x="6578474" y="1411465"/>
            <a:ext cx="1329852" cy="15388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p:txBody>
      </p:sp>
      <p:sp>
        <p:nvSpPr>
          <p:cNvPr id="41" name="TextBox 40"/>
          <p:cNvSpPr txBox="1"/>
          <p:nvPr userDrawn="1"/>
        </p:nvSpPr>
        <p:spPr bwMode="gray">
          <a:xfrm>
            <a:off x="2202568" y="1035575"/>
            <a:ext cx="3916254" cy="2595582"/>
          </a:xfrm>
          <a:prstGeom prst="rect">
            <a:avLst/>
          </a:prstGeom>
          <a:noFill/>
        </p:spPr>
        <p:txBody>
          <a:bodyPr wrap="square" lIns="0" tIns="0" rIns="0" bIns="0" rtlCol="0">
            <a:spAutoFit/>
          </a:bodyPr>
          <a:lstStyle/>
          <a:p>
            <a:pPr marL="1572768">
              <a:spcBef>
                <a:spcPts val="500"/>
              </a:spcBef>
              <a:tabLst>
                <a:tab pos="1601788" algn="l"/>
              </a:tabLst>
            </a:pPr>
            <a:r>
              <a:rPr lang="en-US" sz="750" dirty="0" smtClean="0">
                <a:latin typeface="Arial" panose="020B0604020202020204" pitchFamily="34" charset="0"/>
                <a:cs typeface="Arial" panose="020B0604020202020204" pitchFamily="34" charset="0"/>
              </a:rPr>
              <a:t>WHERE WE RUN THE DEEPEST</a:t>
            </a:r>
          </a:p>
          <a:p>
            <a:pPr marL="1463040">
              <a:spcBef>
                <a:spcPts val="500"/>
              </a:spcBef>
              <a:tabLst>
                <a:tab pos="1427163" algn="l"/>
              </a:tabLst>
            </a:pPr>
            <a:r>
              <a:rPr lang="en-US" sz="750" dirty="0" smtClean="0">
                <a:latin typeface="Arial" panose="020B0604020202020204" pitchFamily="34" charset="0"/>
                <a:cs typeface="Arial" panose="020B0604020202020204" pitchFamily="34" charset="0"/>
              </a:rPr>
              <a:t>In </a:t>
            </a:r>
            <a:r>
              <a:rPr lang="en-US" sz="750" dirty="0">
                <a:latin typeface="Arial" panose="020B0604020202020204" pitchFamily="34" charset="0"/>
                <a:cs typeface="Arial" panose="020B0604020202020204" pitchFamily="34" charset="0"/>
              </a:rPr>
              <a:t>three critical areas, we run even deeper, </a:t>
            </a:r>
            <a:r>
              <a:rPr lang="en-US" sz="750" dirty="0" smtClean="0">
                <a:latin typeface="Arial" panose="020B0604020202020204" pitchFamily="34" charset="0"/>
                <a:cs typeface="Arial" panose="020B0604020202020204" pitchFamily="34" charset="0"/>
              </a:rPr>
              <a:t>providing</a:t>
            </a:r>
          </a:p>
          <a:p>
            <a:pPr marL="1371600">
              <a:tabLst>
                <a:tab pos="1316038" algn="l"/>
              </a:tabLst>
            </a:pPr>
            <a:r>
              <a:rPr lang="en-US" sz="750" dirty="0" smtClean="0">
                <a:latin typeface="Arial" panose="020B0604020202020204" pitchFamily="34" charset="0"/>
                <a:cs typeface="Arial" panose="020B0604020202020204" pitchFamily="34" charset="0"/>
              </a:rPr>
              <a:t>you with</a:t>
            </a:r>
            <a:r>
              <a:rPr lang="en-US" sz="750" dirty="0">
                <a:latin typeface="Arial" panose="020B0604020202020204" pitchFamily="34" charset="0"/>
                <a:cs typeface="Arial" panose="020B0604020202020204" pitchFamily="34" charset="0"/>
              </a:rPr>
              <a:t> the </a:t>
            </a:r>
            <a:r>
              <a:rPr lang="en-US" sz="750" b="1" dirty="0">
                <a:latin typeface="Arial" panose="020B0604020202020204" pitchFamily="34" charset="0"/>
                <a:cs typeface="Arial" panose="020B0604020202020204" pitchFamily="34" charset="0"/>
              </a:rPr>
              <a:t>technology</a:t>
            </a:r>
            <a:r>
              <a:rPr lang="en-US" sz="750" dirty="0">
                <a:latin typeface="Arial" panose="020B0604020202020204" pitchFamily="34" charset="0"/>
                <a:cs typeface="Arial" panose="020B0604020202020204" pitchFamily="34" charset="0"/>
              </a:rPr>
              <a:t> and </a:t>
            </a:r>
            <a:r>
              <a:rPr lang="en-US" sz="750" b="1" dirty="0">
                <a:latin typeface="Arial" panose="020B0604020202020204" pitchFamily="34" charset="0"/>
                <a:cs typeface="Arial" panose="020B0604020202020204" pitchFamily="34" charset="0"/>
              </a:rPr>
              <a:t>consulting</a:t>
            </a:r>
            <a:r>
              <a:rPr lang="en-US" sz="750" dirty="0">
                <a:latin typeface="Arial" panose="020B0604020202020204" pitchFamily="34" charset="0"/>
                <a:cs typeface="Arial" panose="020B0604020202020204" pitchFamily="34" charset="0"/>
              </a:rPr>
              <a:t> </a:t>
            </a:r>
            <a:r>
              <a:rPr lang="en-US" sz="750" dirty="0" smtClean="0">
                <a:latin typeface="Arial" panose="020B0604020202020204" pitchFamily="34" charset="0"/>
                <a:cs typeface="Arial" panose="020B0604020202020204" pitchFamily="34" charset="0"/>
              </a:rPr>
              <a:t>solutions</a:t>
            </a:r>
            <a:endParaRPr lang="en-US" sz="750" dirty="0">
              <a:latin typeface="Arial" panose="020B0604020202020204" pitchFamily="34" charset="0"/>
              <a:cs typeface="Arial" panose="020B0604020202020204" pitchFamily="34" charset="0"/>
            </a:endParaRPr>
          </a:p>
          <a:p>
            <a:pPr marL="1298448">
              <a:tabLst>
                <a:tab pos="1316038" algn="l"/>
              </a:tabLst>
            </a:pPr>
            <a:r>
              <a:rPr lang="en-US" sz="750" dirty="0" smtClean="0">
                <a:latin typeface="Arial" panose="020B0604020202020204" pitchFamily="34" charset="0"/>
                <a:cs typeface="Arial" panose="020B0604020202020204" pitchFamily="34" charset="0"/>
              </a:rPr>
              <a:t>needed to hardwire </a:t>
            </a:r>
            <a:r>
              <a:rPr lang="en-US" sz="750" dirty="0">
                <a:latin typeface="Arial" panose="020B0604020202020204" pitchFamily="34" charset="0"/>
                <a:cs typeface="Arial" panose="020B0604020202020204" pitchFamily="34" charset="0"/>
              </a:rPr>
              <a:t>best practices.</a:t>
            </a:r>
          </a:p>
          <a:p>
            <a:pPr marL="1060704">
              <a:spcBef>
                <a:spcPts val="2000"/>
              </a:spcBef>
            </a:pPr>
            <a:r>
              <a:rPr lang="en-US" sz="900" dirty="0">
                <a:latin typeface="Arial" panose="020B0604020202020204" pitchFamily="34" charset="0"/>
                <a:cs typeface="Arial" panose="020B0604020202020204" pitchFamily="34" charset="0"/>
              </a:rPr>
              <a:t>Drive </a:t>
            </a:r>
            <a:r>
              <a:rPr lang="en-US" sz="900" dirty="0" smtClean="0">
                <a:latin typeface="Arial" panose="020B0604020202020204" pitchFamily="34" charset="0"/>
                <a:cs typeface="Arial" panose="020B0604020202020204" pitchFamily="34" charset="0"/>
              </a:rPr>
              <a:t>Health </a:t>
            </a:r>
            <a:r>
              <a:rPr lang="en-US" sz="900" dirty="0">
                <a:latin typeface="Arial" panose="020B0604020202020204" pitchFamily="34" charset="0"/>
                <a:cs typeface="Arial" panose="020B0604020202020204" pitchFamily="34" charset="0"/>
              </a:rPr>
              <a:t>System </a:t>
            </a:r>
            <a:r>
              <a:rPr lang="en-US" sz="900" b="1" dirty="0" smtClean="0">
                <a:latin typeface="Arial" panose="020B0604020202020204" pitchFamily="34" charset="0"/>
                <a:cs typeface="Arial" panose="020B0604020202020204" pitchFamily="34" charset="0"/>
              </a:rPr>
              <a:t>GROWTH</a:t>
            </a:r>
            <a:endParaRPr lang="en-US" sz="900" b="1" dirty="0">
              <a:latin typeface="Arial" panose="020B0604020202020204" pitchFamily="34" charset="0"/>
              <a:cs typeface="Arial" panose="020B0604020202020204" pitchFamily="34" charset="0"/>
            </a:endParaRPr>
          </a:p>
          <a:p>
            <a:pPr marL="932688">
              <a:spcBef>
                <a:spcPts val="500"/>
              </a:spcBef>
            </a:pPr>
            <a:r>
              <a:rPr lang="en-US" sz="750" dirty="0">
                <a:latin typeface="Arial" panose="020B0604020202020204" pitchFamily="34" charset="0"/>
                <a:cs typeface="Arial" panose="020B0604020202020204" pitchFamily="34" charset="0"/>
              </a:rPr>
              <a:t>Attract and retain the patients you aspire to serve by offering </a:t>
            </a:r>
            <a:r>
              <a:rPr lang="en-US" sz="750" dirty="0" smtClean="0">
                <a:latin typeface="Arial" panose="020B0604020202020204" pitchFamily="34" charset="0"/>
                <a:cs typeface="Arial" panose="020B0604020202020204" pitchFamily="34" charset="0"/>
              </a:rPr>
              <a:t>the</a:t>
            </a:r>
          </a:p>
          <a:p>
            <a:pPr marL="858838"/>
            <a:r>
              <a:rPr lang="en-US" sz="750" dirty="0" smtClean="0">
                <a:latin typeface="Arial" panose="020B0604020202020204" pitchFamily="34" charset="0"/>
                <a:cs typeface="Arial" panose="020B0604020202020204" pitchFamily="34" charset="0"/>
              </a:rPr>
              <a:t>care network</a:t>
            </a:r>
            <a:r>
              <a:rPr lang="en-US" sz="750" dirty="0">
                <a:latin typeface="Arial" panose="020B0604020202020204" pitchFamily="34" charset="0"/>
                <a:cs typeface="Arial" panose="020B0604020202020204" pitchFamily="34" charset="0"/>
              </a:rPr>
              <a:t>, access, and experience they need.</a:t>
            </a:r>
          </a:p>
          <a:p>
            <a:pPr marL="627063">
              <a:spcBef>
                <a:spcPts val="2000"/>
              </a:spcBef>
            </a:pPr>
            <a:r>
              <a:rPr lang="en-US" sz="900" dirty="0">
                <a:latin typeface="Arial" panose="020B0604020202020204" pitchFamily="34" charset="0"/>
                <a:cs typeface="Arial" panose="020B0604020202020204" pitchFamily="34" charset="0"/>
              </a:rPr>
              <a:t>Reduce </a:t>
            </a:r>
            <a:r>
              <a:rPr lang="en-US" sz="900" b="1" dirty="0" smtClean="0">
                <a:latin typeface="Arial" panose="020B0604020202020204" pitchFamily="34" charset="0"/>
                <a:cs typeface="Arial" panose="020B0604020202020204" pitchFamily="34" charset="0"/>
              </a:rPr>
              <a:t>CARE</a:t>
            </a:r>
            <a:r>
              <a:rPr lang="en-US" sz="900" dirty="0" smtClean="0">
                <a:latin typeface="Arial" panose="020B0604020202020204" pitchFamily="34" charset="0"/>
                <a:cs typeface="Arial" panose="020B0604020202020204" pitchFamily="34" charset="0"/>
              </a:rPr>
              <a:t> </a:t>
            </a:r>
            <a:r>
              <a:rPr lang="en-US" sz="900" b="1" dirty="0" smtClean="0">
                <a:latin typeface="Arial" panose="020B0604020202020204" pitchFamily="34" charset="0"/>
                <a:cs typeface="Arial" panose="020B0604020202020204" pitchFamily="34" charset="0"/>
              </a:rPr>
              <a:t>VARIATION</a:t>
            </a:r>
            <a:endParaRPr lang="en-US" sz="900" b="1" dirty="0">
              <a:latin typeface="Arial" panose="020B0604020202020204" pitchFamily="34" charset="0"/>
              <a:cs typeface="Arial" panose="020B0604020202020204" pitchFamily="34" charset="0"/>
            </a:endParaRPr>
          </a:p>
          <a:p>
            <a:pPr marL="502920">
              <a:spcBef>
                <a:spcPts val="500"/>
              </a:spcBef>
            </a:pPr>
            <a:r>
              <a:rPr lang="en-US" sz="750" dirty="0">
                <a:latin typeface="Arial" panose="020B0604020202020204" pitchFamily="34" charset="0"/>
                <a:cs typeface="Arial" panose="020B0604020202020204" pitchFamily="34" charset="0"/>
              </a:rPr>
              <a:t>Improve quality and outcomes and lower costs by </a:t>
            </a:r>
            <a:r>
              <a:rPr lang="en-US" sz="750" dirty="0" smtClean="0">
                <a:latin typeface="Arial" panose="020B0604020202020204" pitchFamily="34" charset="0"/>
                <a:cs typeface="Arial" panose="020B0604020202020204" pitchFamily="34" charset="0"/>
              </a:rPr>
              <a:t>eliminating unwarranted</a:t>
            </a:r>
          </a:p>
          <a:p>
            <a:pPr marL="420624"/>
            <a:r>
              <a:rPr lang="en-US" sz="750" dirty="0" smtClean="0">
                <a:latin typeface="Arial" panose="020B0604020202020204" pitchFamily="34" charset="0"/>
                <a:cs typeface="Arial" panose="020B0604020202020204" pitchFamily="34" charset="0"/>
              </a:rPr>
              <a:t>deviation </a:t>
            </a:r>
            <a:r>
              <a:rPr lang="en-US" sz="750" dirty="0">
                <a:latin typeface="Arial" panose="020B0604020202020204" pitchFamily="34" charset="0"/>
                <a:cs typeface="Arial" panose="020B0604020202020204" pitchFamily="34" charset="0"/>
              </a:rPr>
              <a:t>from the best standard of care.</a:t>
            </a:r>
          </a:p>
          <a:p>
            <a:pPr marL="169863">
              <a:spcBef>
                <a:spcPts val="2000"/>
              </a:spcBef>
              <a:tabLst>
                <a:tab pos="169863" algn="l"/>
              </a:tabLst>
            </a:pPr>
            <a:r>
              <a:rPr lang="en-US" sz="900" dirty="0">
                <a:latin typeface="Arial" panose="020B0604020202020204" pitchFamily="34" charset="0"/>
                <a:cs typeface="Arial" panose="020B0604020202020204" pitchFamily="34" charset="0"/>
              </a:rPr>
              <a:t>Optimize the </a:t>
            </a:r>
            <a:r>
              <a:rPr lang="en-US" sz="900" b="1" dirty="0" smtClean="0">
                <a:latin typeface="Arial" panose="020B0604020202020204" pitchFamily="34" charset="0"/>
                <a:cs typeface="Arial" panose="020B0604020202020204" pitchFamily="34" charset="0"/>
              </a:rPr>
              <a:t>REVENUE CYCLE</a:t>
            </a:r>
          </a:p>
          <a:p>
            <a:pPr marL="73152">
              <a:spcBef>
                <a:spcPts val="500"/>
              </a:spcBef>
            </a:pPr>
            <a:r>
              <a:rPr lang="en-US" sz="750" dirty="0" smtClean="0">
                <a:latin typeface="Arial" panose="020B0604020202020204" pitchFamily="34" charset="0"/>
                <a:cs typeface="Arial" panose="020B0604020202020204" pitchFamily="34" charset="0"/>
              </a:rPr>
              <a:t>Sustain </a:t>
            </a:r>
            <a:r>
              <a:rPr lang="en-US" sz="750" dirty="0">
                <a:latin typeface="Arial" panose="020B0604020202020204" pitchFamily="34" charset="0"/>
                <a:cs typeface="Arial" panose="020B0604020202020204" pitchFamily="34" charset="0"/>
              </a:rPr>
              <a:t>the financial stability necessary to serve your </a:t>
            </a:r>
            <a:r>
              <a:rPr lang="en-US" sz="750" dirty="0" smtClean="0">
                <a:latin typeface="Arial" panose="020B0604020202020204" pitchFamily="34" charset="0"/>
                <a:cs typeface="Arial" panose="020B0604020202020204" pitchFamily="34" charset="0"/>
              </a:rPr>
              <a:t>community by </a:t>
            </a:r>
            <a:r>
              <a:rPr lang="en-US" sz="750" dirty="0">
                <a:latin typeface="Arial" panose="020B0604020202020204" pitchFamily="34" charset="0"/>
                <a:cs typeface="Arial" panose="020B0604020202020204" pitchFamily="34" charset="0"/>
              </a:rPr>
              <a:t>making </a:t>
            </a:r>
            <a:r>
              <a:rPr lang="en-US" sz="750" dirty="0" smtClean="0">
                <a:latin typeface="Arial" panose="020B0604020202020204" pitchFamily="34" charset="0"/>
                <a:cs typeface="Arial" panose="020B0604020202020204" pitchFamily="34" charset="0"/>
              </a:rPr>
              <a:t>sure</a:t>
            </a:r>
          </a:p>
          <a:p>
            <a:r>
              <a:rPr lang="en-US" sz="750" dirty="0" smtClean="0">
                <a:latin typeface="Arial" panose="020B0604020202020204" pitchFamily="34" charset="0"/>
                <a:cs typeface="Arial" panose="020B0604020202020204" pitchFamily="34" charset="0"/>
              </a:rPr>
              <a:t>you</a:t>
            </a:r>
            <a:r>
              <a:rPr lang="en-US" sz="750" dirty="0">
                <a:latin typeface="Arial" panose="020B0604020202020204" pitchFamily="34" charset="0"/>
                <a:cs typeface="Arial" panose="020B0604020202020204" pitchFamily="34" charset="0"/>
              </a:rPr>
              <a:t> are paid efficiently for services rendered.</a:t>
            </a:r>
            <a:endParaRPr lang="en-US" sz="750" dirty="0" smtClean="0"/>
          </a:p>
        </p:txBody>
      </p:sp>
      <p:pic>
        <p:nvPicPr>
          <p:cNvPr id="49" name="Picture 4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20319" y="228311"/>
            <a:ext cx="1133856" cy="314378"/>
          </a:xfrm>
          <a:prstGeom prst="rect">
            <a:avLst/>
          </a:prstGeom>
          <a:noFill/>
          <a:ln>
            <a:noFill/>
          </a:ln>
        </p:spPr>
      </p:pic>
      <p:grpSp>
        <p:nvGrpSpPr>
          <p:cNvPr id="50" name="Group 49"/>
          <p:cNvGrpSpPr/>
          <p:nvPr userDrawn="1"/>
        </p:nvGrpSpPr>
        <p:grpSpPr bwMode="gray">
          <a:xfrm>
            <a:off x="652892" y="4018422"/>
            <a:ext cx="952357" cy="509120"/>
            <a:chOff x="652892" y="4018422"/>
            <a:chExt cx="952357" cy="509120"/>
          </a:xfrm>
        </p:grpSpPr>
        <p:sp>
          <p:nvSpPr>
            <p:cNvPr id="51" name="TextBox 50"/>
            <p:cNvSpPr txBox="1"/>
            <p:nvPr/>
          </p:nvSpPr>
          <p:spPr bwMode="gray">
            <a:xfrm>
              <a:off x="652892" y="4327487"/>
              <a:ext cx="952357" cy="200055"/>
            </a:xfrm>
            <a:prstGeom prst="rect">
              <a:avLst/>
            </a:prstGeom>
            <a:noFill/>
          </p:spPr>
          <p:txBody>
            <a:bodyPr wrap="square" lIns="0" tIns="0" rIns="0" bIns="0" rtlCol="0">
              <a:spAutoFit/>
            </a:bodyPr>
            <a:lstStyle/>
            <a:p>
              <a:pPr>
                <a:spcBef>
                  <a:spcPts val="500"/>
                </a:spcBef>
              </a:pPr>
              <a:r>
                <a:rPr lang="en-US" sz="650" dirty="0"/>
                <a:t>health care organizations in our membership</a:t>
              </a:r>
              <a:endParaRPr lang="en-US" sz="650" dirty="0" smtClean="0"/>
            </a:p>
          </p:txBody>
        </p:sp>
        <p:sp>
          <p:nvSpPr>
            <p:cNvPr id="52" name="TextBox 51"/>
            <p:cNvSpPr txBox="1"/>
            <p:nvPr/>
          </p:nvSpPr>
          <p:spPr bwMode="gray">
            <a:xfrm>
              <a:off x="652892" y="4018422"/>
              <a:ext cx="892013" cy="307777"/>
            </a:xfrm>
            <a:prstGeom prst="rect">
              <a:avLst/>
            </a:prstGeom>
            <a:noFill/>
          </p:spPr>
          <p:txBody>
            <a:bodyPr wrap="square" lIns="0" tIns="0" rIns="0" bIns="0" rtlCol="0">
              <a:spAutoFit/>
            </a:bodyPr>
            <a:lstStyle/>
            <a:p>
              <a:pPr>
                <a:spcBef>
                  <a:spcPts val="500"/>
                </a:spcBef>
              </a:pPr>
              <a:r>
                <a:rPr lang="en-US" sz="2000" dirty="0" smtClean="0">
                  <a:solidFill>
                    <a:schemeClr val="accent6"/>
                  </a:solidFill>
                </a:rPr>
                <a:t>4,000</a:t>
              </a:r>
              <a:r>
                <a:rPr lang="en-US" sz="2000" baseline="30000" dirty="0" smtClean="0">
                  <a:solidFill>
                    <a:schemeClr val="accent6"/>
                  </a:solidFill>
                </a:rPr>
                <a:t>+</a:t>
              </a:r>
              <a:endParaRPr lang="en-US" sz="2000" dirty="0" smtClean="0">
                <a:solidFill>
                  <a:schemeClr val="accent6"/>
                </a:solidFill>
              </a:endParaRPr>
            </a:p>
          </p:txBody>
        </p:sp>
      </p:grpSp>
      <p:pic>
        <p:nvPicPr>
          <p:cNvPr id="53" name="Picture 5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787131" y="346576"/>
            <a:ext cx="2293520" cy="99167"/>
          </a:xfrm>
          <a:prstGeom prst="rect">
            <a:avLst/>
          </a:prstGeom>
        </p:spPr>
      </p:pic>
      <p:grpSp>
        <p:nvGrpSpPr>
          <p:cNvPr id="54" name="Group 53"/>
          <p:cNvGrpSpPr/>
          <p:nvPr userDrawn="1"/>
        </p:nvGrpSpPr>
        <p:grpSpPr bwMode="gray">
          <a:xfrm>
            <a:off x="4486045" y="4018422"/>
            <a:ext cx="1258883" cy="409092"/>
            <a:chOff x="4486045" y="4018422"/>
            <a:chExt cx="1258883" cy="409092"/>
          </a:xfrm>
        </p:grpSpPr>
        <p:sp>
          <p:nvSpPr>
            <p:cNvPr id="55" name="TextBox 54"/>
            <p:cNvSpPr txBox="1"/>
            <p:nvPr/>
          </p:nvSpPr>
          <p:spPr bwMode="gray">
            <a:xfrm>
              <a:off x="4486045" y="4327487"/>
              <a:ext cx="1258883" cy="100027"/>
            </a:xfrm>
            <a:prstGeom prst="rect">
              <a:avLst/>
            </a:prstGeom>
            <a:noFill/>
          </p:spPr>
          <p:txBody>
            <a:bodyPr wrap="square" lIns="0" tIns="0" rIns="0" bIns="0" rtlCol="0">
              <a:spAutoFit/>
            </a:bodyPr>
            <a:lstStyle/>
            <a:p>
              <a:pPr>
                <a:spcBef>
                  <a:spcPts val="500"/>
                </a:spcBef>
              </a:pPr>
              <a:r>
                <a:rPr lang="en-US" sz="650" dirty="0"/>
                <a:t>health care leaders in our network</a:t>
              </a:r>
              <a:endParaRPr lang="en-US" sz="650" dirty="0" smtClean="0"/>
            </a:p>
          </p:txBody>
        </p:sp>
        <p:sp>
          <p:nvSpPr>
            <p:cNvPr id="56" name="TextBox 55"/>
            <p:cNvSpPr txBox="1"/>
            <p:nvPr/>
          </p:nvSpPr>
          <p:spPr bwMode="gray">
            <a:xfrm>
              <a:off x="4490808" y="4018422"/>
              <a:ext cx="1052322" cy="307777"/>
            </a:xfrm>
            <a:prstGeom prst="rect">
              <a:avLst/>
            </a:prstGeom>
            <a:noFill/>
          </p:spPr>
          <p:txBody>
            <a:bodyPr wrap="square" lIns="0" tIns="0" rIns="0" bIns="0" rtlCol="0">
              <a:spAutoFit/>
            </a:bodyPr>
            <a:lstStyle/>
            <a:p>
              <a:pPr>
                <a:spcBef>
                  <a:spcPts val="500"/>
                </a:spcBef>
              </a:pPr>
              <a:r>
                <a:rPr lang="en-US" sz="2000" dirty="0" smtClean="0">
                  <a:solidFill>
                    <a:schemeClr val="accent6"/>
                  </a:solidFill>
                </a:rPr>
                <a:t>250,000</a:t>
              </a:r>
              <a:r>
                <a:rPr lang="en-US" sz="2000" baseline="30000" dirty="0" smtClean="0">
                  <a:solidFill>
                    <a:schemeClr val="accent6"/>
                  </a:solidFill>
                </a:rPr>
                <a:t>+</a:t>
              </a:r>
            </a:p>
          </p:txBody>
        </p:sp>
      </p:grpSp>
      <p:grpSp>
        <p:nvGrpSpPr>
          <p:cNvPr id="57" name="Group 56"/>
          <p:cNvGrpSpPr/>
          <p:nvPr userDrawn="1"/>
        </p:nvGrpSpPr>
        <p:grpSpPr bwMode="gray">
          <a:xfrm>
            <a:off x="2462673" y="4018422"/>
            <a:ext cx="1165949" cy="409092"/>
            <a:chOff x="2453050" y="4018422"/>
            <a:chExt cx="1165949" cy="409092"/>
          </a:xfrm>
        </p:grpSpPr>
        <p:sp>
          <p:nvSpPr>
            <p:cNvPr id="58" name="TextBox 57"/>
            <p:cNvSpPr txBox="1"/>
            <p:nvPr/>
          </p:nvSpPr>
          <p:spPr bwMode="gray">
            <a:xfrm>
              <a:off x="2469718" y="4327487"/>
              <a:ext cx="1149281" cy="100027"/>
            </a:xfrm>
            <a:prstGeom prst="rect">
              <a:avLst/>
            </a:prstGeom>
            <a:noFill/>
          </p:spPr>
          <p:txBody>
            <a:bodyPr wrap="square" lIns="0" tIns="0" rIns="0" bIns="0" rtlCol="0">
              <a:spAutoFit/>
            </a:bodyPr>
            <a:lstStyle/>
            <a:p>
              <a:pPr>
                <a:spcBef>
                  <a:spcPts val="500"/>
                </a:spcBef>
              </a:pPr>
              <a:r>
                <a:rPr lang="en-US" sz="650" dirty="0"/>
                <a:t>in documented ROI each year</a:t>
              </a:r>
              <a:endParaRPr lang="en-US" sz="650" dirty="0" smtClean="0"/>
            </a:p>
          </p:txBody>
        </p:sp>
        <p:sp>
          <p:nvSpPr>
            <p:cNvPr id="59" name="TextBox 58"/>
            <p:cNvSpPr txBox="1"/>
            <p:nvPr/>
          </p:nvSpPr>
          <p:spPr bwMode="gray">
            <a:xfrm>
              <a:off x="2453050" y="4018422"/>
              <a:ext cx="1110016" cy="307777"/>
            </a:xfrm>
            <a:prstGeom prst="rect">
              <a:avLst/>
            </a:prstGeom>
            <a:noFill/>
          </p:spPr>
          <p:txBody>
            <a:bodyPr wrap="square" lIns="0" tIns="0" rIns="0" bIns="0" rtlCol="0">
              <a:spAutoFit/>
            </a:bodyPr>
            <a:lstStyle/>
            <a:p>
              <a:pPr>
                <a:spcBef>
                  <a:spcPts val="500"/>
                </a:spcBef>
              </a:pPr>
              <a:r>
                <a:rPr lang="en-US" sz="2000" dirty="0" smtClean="0">
                  <a:solidFill>
                    <a:schemeClr val="accent6"/>
                  </a:solidFill>
                </a:rPr>
                <a:t>$2 billion</a:t>
              </a:r>
              <a:r>
                <a:rPr lang="en-US" sz="2000" baseline="30000" dirty="0" smtClean="0">
                  <a:solidFill>
                    <a:schemeClr val="accent6"/>
                  </a:solidFill>
                </a:rPr>
                <a:t>+</a:t>
              </a:r>
              <a:endParaRPr lang="en-US" sz="2000" dirty="0">
                <a:solidFill>
                  <a:schemeClr val="accent6"/>
                </a:solidFill>
              </a:endParaRPr>
            </a:p>
          </p:txBody>
        </p:sp>
      </p:grpSp>
      <p:grpSp>
        <p:nvGrpSpPr>
          <p:cNvPr id="60" name="Group 59"/>
          <p:cNvGrpSpPr/>
          <p:nvPr userDrawn="1"/>
        </p:nvGrpSpPr>
        <p:grpSpPr bwMode="gray">
          <a:xfrm>
            <a:off x="0" y="730531"/>
            <a:ext cx="3752990" cy="3146488"/>
            <a:chOff x="0" y="730531"/>
            <a:chExt cx="3752990" cy="3146488"/>
          </a:xfrm>
        </p:grpSpPr>
        <p:sp>
          <p:nvSpPr>
            <p:cNvPr id="61" name="Rectangle 27"/>
            <p:cNvSpPr/>
            <p:nvPr/>
          </p:nvSpPr>
          <p:spPr bwMode="gray">
            <a:xfrm>
              <a:off x="0" y="730531"/>
              <a:ext cx="3752990" cy="3146488"/>
            </a:xfrm>
            <a:custGeom>
              <a:avLst/>
              <a:gdLst/>
              <a:ahLst/>
              <a:cxnLst/>
              <a:rect l="l" t="t" r="r" b="b"/>
              <a:pathLst>
                <a:path w="3752990" h="3146488">
                  <a:moveTo>
                    <a:pt x="0" y="0"/>
                  </a:moveTo>
                  <a:lnTo>
                    <a:pt x="3752990" y="0"/>
                  </a:lnTo>
                  <a:lnTo>
                    <a:pt x="3752990" y="1331"/>
                  </a:lnTo>
                  <a:lnTo>
                    <a:pt x="1728610" y="3146488"/>
                  </a:lnTo>
                  <a:lnTo>
                    <a:pt x="0" y="3146488"/>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2" name="Rectangle 26"/>
            <p:cNvSpPr/>
            <p:nvPr/>
          </p:nvSpPr>
          <p:spPr bwMode="gray">
            <a:xfrm>
              <a:off x="0" y="730531"/>
              <a:ext cx="3592716" cy="3146488"/>
            </a:xfrm>
            <a:custGeom>
              <a:avLst/>
              <a:gdLst/>
              <a:ahLst/>
              <a:cxnLst/>
              <a:rect l="l" t="t" r="r" b="b"/>
              <a:pathLst>
                <a:path w="3592716" h="3146488">
                  <a:moveTo>
                    <a:pt x="0" y="0"/>
                  </a:moveTo>
                  <a:lnTo>
                    <a:pt x="3592716" y="0"/>
                  </a:lnTo>
                  <a:lnTo>
                    <a:pt x="3592716" y="1331"/>
                  </a:lnTo>
                  <a:lnTo>
                    <a:pt x="1568336" y="3146488"/>
                  </a:lnTo>
                  <a:lnTo>
                    <a:pt x="0" y="3146488"/>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3" name="Rectangle 12"/>
            <p:cNvSpPr/>
            <p:nvPr/>
          </p:nvSpPr>
          <p:spPr bwMode="gray">
            <a:xfrm>
              <a:off x="0" y="730531"/>
              <a:ext cx="3433989" cy="3146488"/>
            </a:xfrm>
            <a:custGeom>
              <a:avLst/>
              <a:gdLst/>
              <a:ahLst/>
              <a:cxnLst/>
              <a:rect l="l" t="t" r="r" b="b"/>
              <a:pathLst>
                <a:path w="3433989" h="3146488">
                  <a:moveTo>
                    <a:pt x="0" y="0"/>
                  </a:moveTo>
                  <a:lnTo>
                    <a:pt x="3433989" y="0"/>
                  </a:lnTo>
                  <a:lnTo>
                    <a:pt x="3433989" y="1331"/>
                  </a:lnTo>
                  <a:lnTo>
                    <a:pt x="1409609" y="3146488"/>
                  </a:lnTo>
                  <a:lnTo>
                    <a:pt x="0" y="3146488"/>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cxnSp>
        <p:nvCxnSpPr>
          <p:cNvPr id="64" name="Straight Connector 63"/>
          <p:cNvCxnSpPr/>
          <p:nvPr userDrawn="1"/>
        </p:nvCxnSpPr>
        <p:spPr bwMode="gray">
          <a:xfrm>
            <a:off x="2913416" y="2420595"/>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bwMode="gray">
          <a:xfrm>
            <a:off x="3342620" y="1737806"/>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bwMode="gray">
          <a:xfrm>
            <a:off x="2460824" y="3104252"/>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bwMode="gray">
          <a:xfrm>
            <a:off x="320319" y="2083700"/>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68" name="TextBox 67"/>
          <p:cNvSpPr txBox="1"/>
          <p:nvPr userDrawn="1"/>
        </p:nvSpPr>
        <p:spPr bwMode="gray">
          <a:xfrm>
            <a:off x="320319" y="1035575"/>
            <a:ext cx="2184445" cy="525785"/>
          </a:xfrm>
          <a:prstGeom prst="rect">
            <a:avLst/>
          </a:prstGeom>
          <a:noFill/>
        </p:spPr>
        <p:txBody>
          <a:bodyPr wrap="square" lIns="0" tIns="0" rIns="0" bIns="0" rtlCol="0">
            <a:spAutoFit/>
          </a:bodyPr>
          <a:lstStyle/>
          <a:p>
            <a:pPr>
              <a:spcBef>
                <a:spcPts val="500"/>
              </a:spcBef>
              <a:tabLst>
                <a:tab pos="1601788" algn="l"/>
              </a:tabLst>
            </a:pPr>
            <a:r>
              <a:rPr lang="en-US" sz="750" dirty="0" smtClean="0">
                <a:latin typeface="Arial" panose="020B0604020202020204" pitchFamily="34" charset="0"/>
                <a:cs typeface="Arial" panose="020B0604020202020204" pitchFamily="34" charset="0"/>
              </a:rPr>
              <a:t>AT THE CORE</a:t>
            </a:r>
          </a:p>
          <a:p>
            <a:pPr>
              <a:spcBef>
                <a:spcPts val="500"/>
              </a:spcBef>
              <a:tabLst>
                <a:tab pos="1427163" algn="l"/>
              </a:tabLst>
            </a:pPr>
            <a:r>
              <a:rPr lang="en-US" sz="750" dirty="0">
                <a:latin typeface="Arial" panose="020B0604020202020204" pitchFamily="34" charset="0"/>
                <a:cs typeface="Arial" panose="020B0604020202020204" pitchFamily="34" charset="0"/>
              </a:rPr>
              <a:t>For 35+ years, our </a:t>
            </a:r>
            <a:r>
              <a:rPr lang="en-US" sz="750" b="1" dirty="0">
                <a:latin typeface="Arial" panose="020B0604020202020204" pitchFamily="34" charset="0"/>
                <a:cs typeface="Arial" panose="020B0604020202020204" pitchFamily="34" charset="0"/>
              </a:rPr>
              <a:t>research</a:t>
            </a:r>
            <a:r>
              <a:rPr lang="en-US" sz="750" dirty="0">
                <a:latin typeface="Arial" panose="020B0604020202020204" pitchFamily="34" charset="0"/>
                <a:cs typeface="Arial" panose="020B0604020202020204" pitchFamily="34" charset="0"/>
              </a:rPr>
              <a:t> has been the health care industry’s guiding light, bringing members closer to best practice performance</a:t>
            </a:r>
            <a:r>
              <a:rPr lang="en-US" sz="750" dirty="0" smtClean="0">
                <a:latin typeface="Arial" panose="020B0604020202020204" pitchFamily="34" charset="0"/>
                <a:cs typeface="Arial" panose="020B0604020202020204" pitchFamily="34" charset="0"/>
              </a:rPr>
              <a:t>.</a:t>
            </a:r>
            <a:endParaRPr lang="en-US" sz="750" dirty="0" smtClean="0"/>
          </a:p>
        </p:txBody>
      </p:sp>
      <p:sp>
        <p:nvSpPr>
          <p:cNvPr id="69" name="TextBox 68"/>
          <p:cNvSpPr txBox="1"/>
          <p:nvPr userDrawn="1"/>
        </p:nvSpPr>
        <p:spPr bwMode="gray">
          <a:xfrm>
            <a:off x="320319" y="2155877"/>
            <a:ext cx="1812496" cy="664284"/>
          </a:xfrm>
          <a:prstGeom prst="rect">
            <a:avLst/>
          </a:prstGeom>
          <a:noFill/>
        </p:spPr>
        <p:txBody>
          <a:bodyPr wrap="square" lIns="0" tIns="0" rIns="0" bIns="0" rtlCol="0">
            <a:spAutoFit/>
          </a:bodyPr>
          <a:lstStyle/>
          <a:p>
            <a:pPr>
              <a:spcBef>
                <a:spcPts val="1800"/>
              </a:spcBef>
            </a:pPr>
            <a:r>
              <a:rPr lang="en-US" sz="900" b="1" dirty="0" smtClean="0">
                <a:latin typeface="Arial" panose="020B0604020202020204" pitchFamily="34" charset="0"/>
                <a:cs typeface="Arial" panose="020B0604020202020204" pitchFamily="34" charset="0"/>
              </a:rPr>
              <a:t>RESEARCH </a:t>
            </a:r>
            <a:r>
              <a:rPr lang="en-US" sz="900" dirty="0" smtClean="0">
                <a:latin typeface="Arial" panose="020B0604020202020204" pitchFamily="34" charset="0"/>
                <a:cs typeface="Arial" panose="020B0604020202020204" pitchFamily="34" charset="0"/>
              </a:rPr>
              <a:t>Platform</a:t>
            </a:r>
            <a:endParaRPr lang="en-US" sz="900" b="1" dirty="0" smtClean="0">
              <a:latin typeface="Arial" panose="020B0604020202020204" pitchFamily="34" charset="0"/>
              <a:cs typeface="Arial" panose="020B0604020202020204" pitchFamily="34" charset="0"/>
            </a:endParaRPr>
          </a:p>
          <a:p>
            <a:pPr>
              <a:spcBef>
                <a:spcPts val="500"/>
              </a:spcBef>
            </a:pPr>
            <a:r>
              <a:rPr lang="en-US" sz="750" dirty="0">
                <a:latin typeface="Arial" panose="020B0604020202020204" pitchFamily="34" charset="0"/>
                <a:cs typeface="Arial" panose="020B0604020202020204" pitchFamily="34" charset="0"/>
              </a:rPr>
              <a:t>Every major player in your </a:t>
            </a:r>
            <a:r>
              <a:rPr lang="en-US" sz="750" dirty="0" smtClean="0">
                <a:latin typeface="Arial" panose="020B0604020202020204" pitchFamily="34" charset="0"/>
                <a:cs typeface="Arial" panose="020B0604020202020204" pitchFamily="34" charset="0"/>
              </a:rPr>
              <a:t>health </a:t>
            </a:r>
            <a:r>
              <a:rPr lang="en-US" sz="750" dirty="0">
                <a:latin typeface="Arial" panose="020B0604020202020204" pitchFamily="34" charset="0"/>
                <a:cs typeface="Arial" panose="020B0604020202020204" pitchFamily="34" charset="0"/>
              </a:rPr>
              <a:t>care organization gets a direct line to the industry’s most‑needed insights </a:t>
            </a:r>
            <a:r>
              <a:rPr lang="en-US" sz="750" dirty="0" smtClean="0">
                <a:latin typeface="Arial" panose="020B0604020202020204" pitchFamily="34" charset="0"/>
                <a:cs typeface="Arial" panose="020B0604020202020204" pitchFamily="34" charset="0"/>
              </a:rPr>
              <a:t>and</a:t>
            </a:r>
            <a:br>
              <a:rPr lang="en-US" sz="750" dirty="0" smtClean="0">
                <a:latin typeface="Arial" panose="020B0604020202020204" pitchFamily="34" charset="0"/>
                <a:cs typeface="Arial" panose="020B0604020202020204" pitchFamily="34" charset="0"/>
              </a:rPr>
            </a:br>
            <a:r>
              <a:rPr lang="en-US" sz="750" dirty="0" smtClean="0">
                <a:latin typeface="Arial" panose="020B0604020202020204" pitchFamily="34" charset="0"/>
                <a:cs typeface="Arial" panose="020B0604020202020204" pitchFamily="34" charset="0"/>
              </a:rPr>
              <a:t>most-successful </a:t>
            </a:r>
            <a:r>
              <a:rPr lang="en-US" sz="750" dirty="0">
                <a:latin typeface="Arial" panose="020B0604020202020204" pitchFamily="34" charset="0"/>
                <a:cs typeface="Arial" panose="020B0604020202020204" pitchFamily="34" charset="0"/>
              </a:rPr>
              <a:t>ideas.</a:t>
            </a:r>
            <a:endParaRPr lang="en-US" sz="750" dirty="0" smtClean="0"/>
          </a:p>
        </p:txBody>
      </p:sp>
    </p:spTree>
    <p:extLst>
      <p:ext uri="{BB962C8B-B14F-4D97-AF65-F5344CB8AC3E}">
        <p14:creationId xmlns:p14="http://schemas.microsoft.com/office/powerpoint/2010/main" val="3198043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Editable)">
    <p:bg bwMode="gray">
      <p:bgPr>
        <a:solidFill>
          <a:schemeClr val="accent4"/>
        </a:solidFill>
        <a:effectLst/>
      </p:bgPr>
    </p:bg>
    <p:spTree>
      <p:nvGrpSpPr>
        <p:cNvPr id="1" name=""/>
        <p:cNvGrpSpPr/>
        <p:nvPr/>
      </p:nvGrpSpPr>
      <p:grpSpPr>
        <a:xfrm>
          <a:off x="0" y="0"/>
          <a:ext cx="0" cy="0"/>
          <a:chOff x="0" y="0"/>
          <a:chExt cx="0" cy="0"/>
        </a:xfrm>
      </p:grpSpPr>
      <p:sp>
        <p:nvSpPr>
          <p:cNvPr id="11" name="Rectangle 10"/>
          <p:cNvSpPr/>
          <p:nvPr userDrawn="1"/>
        </p:nvSpPr>
        <p:spPr bwMode="gray">
          <a:xfrm rot="10800000">
            <a:off x="5015827" y="1"/>
            <a:ext cx="843487" cy="346342"/>
          </a:xfrm>
          <a:prstGeom prst="rect">
            <a:avLst/>
          </a:prstGeom>
          <a:solidFill>
            <a:schemeClr val="accent6"/>
          </a:solidFill>
          <a:ln w="19050" cap="sq"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sp>
        <p:nvSpPr>
          <p:cNvPr id="27" name="TextBox 26"/>
          <p:cNvSpPr txBox="1"/>
          <p:nvPr userDrawn="1"/>
        </p:nvSpPr>
        <p:spPr bwMode="gray">
          <a:xfrm>
            <a:off x="5015829" y="141999"/>
            <a:ext cx="843487" cy="138499"/>
          </a:xfrm>
          <a:prstGeom prst="rect">
            <a:avLst/>
          </a:prstGeom>
          <a:noFill/>
        </p:spPr>
        <p:txBody>
          <a:bodyPr wrap="square" lIns="0" tIns="0" rIns="0" bIns="0" rtlCol="0">
            <a:spAutoFit/>
          </a:bodyPr>
          <a:lstStyle/>
          <a:p>
            <a:pPr algn="ctr">
              <a:spcBef>
                <a:spcPts val="500"/>
              </a:spcBef>
            </a:pPr>
            <a:r>
              <a:rPr lang="en-US" sz="900" spc="0" baseline="0" dirty="0" smtClean="0">
                <a:solidFill>
                  <a:schemeClr val="bg1"/>
                </a:solidFill>
                <a:latin typeface="+mj-lt"/>
              </a:rPr>
              <a:t>ROAD MAP</a:t>
            </a:r>
          </a:p>
        </p:txBody>
      </p:sp>
      <p:sp>
        <p:nvSpPr>
          <p:cNvPr id="32" name="Text Placeholder 3"/>
          <p:cNvSpPr>
            <a:spLocks noGrp="1"/>
          </p:cNvSpPr>
          <p:nvPr>
            <p:ph type="body" sz="quarter" idx="13" hasCustomPrompt="1"/>
          </p:nvPr>
        </p:nvSpPr>
        <p:spPr bwMode="gray">
          <a:xfrm>
            <a:off x="1363152" y="1038840"/>
            <a:ext cx="3749040" cy="215444"/>
          </a:xfrm>
        </p:spPr>
        <p:txBody>
          <a:bodyPr anchor="ctr" anchorCtr="0"/>
          <a:lstStyle>
            <a:lvl1pPr marL="0" indent="0">
              <a:spcBef>
                <a:spcPts val="0"/>
              </a:spcBef>
              <a:buNone/>
              <a:defRPr sz="1400">
                <a:solidFill>
                  <a:schemeClr val="bg1"/>
                </a:solidFill>
                <a:latin typeface="+mj-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Arial 14pt, White, Title Case</a:t>
            </a:r>
          </a:p>
        </p:txBody>
      </p:sp>
      <p:sp>
        <p:nvSpPr>
          <p:cNvPr id="18" name="Title 17"/>
          <p:cNvSpPr>
            <a:spLocks noGrp="1"/>
          </p:cNvSpPr>
          <p:nvPr>
            <p:ph type="title" hasCustomPrompt="1"/>
          </p:nvPr>
        </p:nvSpPr>
        <p:spPr bwMode="gray">
          <a:xfrm>
            <a:off x="853936" y="1009402"/>
            <a:ext cx="274320" cy="274320"/>
          </a:xfrm>
          <a:prstGeom prst="ellipse">
            <a:avLst/>
          </a:prstGeom>
          <a:solidFill>
            <a:schemeClr val="bg1"/>
          </a:solidFill>
          <a:ln>
            <a:noFill/>
          </a:ln>
        </p:spPr>
        <p:txBody>
          <a:bodyPr wrap="none" anchor="ctr" anchorCtr="1">
            <a:noAutofit/>
          </a:bodyPr>
          <a:lstStyle>
            <a:lvl1pPr>
              <a:defRPr sz="1400" b="0">
                <a:solidFill>
                  <a:schemeClr val="accent6"/>
                </a:solidFill>
              </a:defRPr>
            </a:lvl1pPr>
          </a:lstStyle>
          <a:p>
            <a:r>
              <a:rPr lang="en-US" dirty="0" smtClean="0"/>
              <a:t>#</a:t>
            </a:r>
            <a:endParaRPr lang="en-US" dirty="0"/>
          </a:p>
        </p:txBody>
      </p:sp>
      <p:sp>
        <p:nvSpPr>
          <p:cNvPr id="20" name="Text Placeholder 19"/>
          <p:cNvSpPr>
            <a:spLocks noGrp="1"/>
          </p:cNvSpPr>
          <p:nvPr>
            <p:ph type="body" sz="quarter" idx="17" hasCustomPrompt="1"/>
          </p:nvPr>
        </p:nvSpPr>
        <p:spPr bwMode="gray">
          <a:xfrm>
            <a:off x="853936" y="1588773"/>
            <a:ext cx="274320" cy="276999"/>
          </a:xfrm>
          <a:prstGeom prst="ellipse">
            <a:avLst/>
          </a:prstGeom>
          <a:solidFill>
            <a:schemeClr val="bg1"/>
          </a:solidFill>
          <a:ln>
            <a:noFill/>
          </a:ln>
        </p:spPr>
        <p:txBody>
          <a:bodyPr wrap="none" anchor="ctr" anchorCtr="1">
            <a:noAutofit/>
          </a:bodyPr>
          <a:lstStyle>
            <a:lvl1pPr marL="0" indent="0">
              <a:buNone/>
              <a:defRPr sz="1400">
                <a:solidFill>
                  <a:schemeClr val="accent6"/>
                </a:solidFill>
                <a:latin typeface="+mj-lt"/>
              </a:defRPr>
            </a:lvl1pPr>
          </a:lstStyle>
          <a:p>
            <a:pPr lvl="0"/>
            <a:r>
              <a:rPr lang="en-US" dirty="0" smtClean="0"/>
              <a:t>#</a:t>
            </a:r>
            <a:endParaRPr lang="en-US" dirty="0"/>
          </a:p>
        </p:txBody>
      </p:sp>
      <p:sp>
        <p:nvSpPr>
          <p:cNvPr id="39" name="Text Placeholder 3"/>
          <p:cNvSpPr>
            <a:spLocks noGrp="1"/>
          </p:cNvSpPr>
          <p:nvPr>
            <p:ph type="body" sz="quarter" idx="18" hasCustomPrompt="1"/>
          </p:nvPr>
        </p:nvSpPr>
        <p:spPr bwMode="gray">
          <a:xfrm>
            <a:off x="1363152" y="1650328"/>
            <a:ext cx="3749040" cy="153888"/>
          </a:xfrm>
        </p:spPr>
        <p:txBody>
          <a:bodyPr anchor="ctr" anchorCtr="0"/>
          <a:lstStyle>
            <a:lvl1pPr marL="0" indent="0">
              <a:spcBef>
                <a:spcPts val="0"/>
              </a:spcBef>
              <a:buNone/>
              <a:defRPr sz="10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Arial 10pt Regular, Accent 1, Title Case</a:t>
            </a:r>
          </a:p>
        </p:txBody>
      </p:sp>
      <p:sp>
        <p:nvSpPr>
          <p:cNvPr id="40" name="Text Placeholder 19"/>
          <p:cNvSpPr>
            <a:spLocks noGrp="1"/>
          </p:cNvSpPr>
          <p:nvPr>
            <p:ph type="body" sz="quarter" idx="19" hasCustomPrompt="1"/>
          </p:nvPr>
        </p:nvSpPr>
        <p:spPr bwMode="gray">
          <a:xfrm>
            <a:off x="853936" y="2170823"/>
            <a:ext cx="274320" cy="276999"/>
          </a:xfrm>
          <a:prstGeom prst="ellipse">
            <a:avLst/>
          </a:prstGeom>
          <a:solidFill>
            <a:schemeClr val="bg1"/>
          </a:solidFill>
          <a:ln>
            <a:noFill/>
          </a:ln>
        </p:spPr>
        <p:txBody>
          <a:bodyPr wrap="none" anchor="ctr" anchorCtr="1">
            <a:noAutofit/>
          </a:bodyPr>
          <a:lstStyle>
            <a:lvl1pPr marL="0" indent="0">
              <a:buNone/>
              <a:defRPr sz="1400">
                <a:solidFill>
                  <a:schemeClr val="accent6"/>
                </a:solidFill>
                <a:latin typeface="+mj-lt"/>
              </a:defRPr>
            </a:lvl1pPr>
          </a:lstStyle>
          <a:p>
            <a:pPr lvl="0"/>
            <a:r>
              <a:rPr lang="en-US" dirty="0" smtClean="0"/>
              <a:t>#</a:t>
            </a:r>
            <a:endParaRPr lang="en-US" dirty="0"/>
          </a:p>
        </p:txBody>
      </p:sp>
      <p:sp>
        <p:nvSpPr>
          <p:cNvPr id="41" name="Text Placeholder 3"/>
          <p:cNvSpPr>
            <a:spLocks noGrp="1"/>
          </p:cNvSpPr>
          <p:nvPr>
            <p:ph type="body" sz="quarter" idx="20" hasCustomPrompt="1"/>
          </p:nvPr>
        </p:nvSpPr>
        <p:spPr bwMode="gray">
          <a:xfrm>
            <a:off x="1363152" y="2232378"/>
            <a:ext cx="3749040" cy="153888"/>
          </a:xfrm>
        </p:spPr>
        <p:txBody>
          <a:bodyPr anchor="ctr" anchorCtr="0"/>
          <a:lstStyle>
            <a:lvl1pPr marL="0" indent="0">
              <a:spcBef>
                <a:spcPts val="0"/>
              </a:spcBef>
              <a:buNone/>
              <a:defRPr sz="10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Arial 10pt Regular, Accent 1, Title Case</a:t>
            </a:r>
          </a:p>
        </p:txBody>
      </p:sp>
      <p:sp>
        <p:nvSpPr>
          <p:cNvPr id="42" name="Text Placeholder 19"/>
          <p:cNvSpPr>
            <a:spLocks noGrp="1"/>
          </p:cNvSpPr>
          <p:nvPr>
            <p:ph type="body" sz="quarter" idx="21" hasCustomPrompt="1"/>
          </p:nvPr>
        </p:nvSpPr>
        <p:spPr bwMode="gray">
          <a:xfrm>
            <a:off x="853936" y="2752873"/>
            <a:ext cx="274320" cy="276999"/>
          </a:xfrm>
          <a:prstGeom prst="ellipse">
            <a:avLst/>
          </a:prstGeom>
          <a:solidFill>
            <a:schemeClr val="bg1"/>
          </a:solidFill>
          <a:ln>
            <a:noFill/>
          </a:ln>
        </p:spPr>
        <p:txBody>
          <a:bodyPr wrap="none" anchor="ctr" anchorCtr="1">
            <a:noAutofit/>
          </a:bodyPr>
          <a:lstStyle>
            <a:lvl1pPr marL="0" indent="0">
              <a:buNone/>
              <a:defRPr sz="1400">
                <a:solidFill>
                  <a:schemeClr val="accent6"/>
                </a:solidFill>
                <a:latin typeface="+mj-lt"/>
              </a:defRPr>
            </a:lvl1pPr>
          </a:lstStyle>
          <a:p>
            <a:pPr lvl="0"/>
            <a:r>
              <a:rPr lang="en-US" dirty="0" smtClean="0"/>
              <a:t>#</a:t>
            </a:r>
            <a:endParaRPr lang="en-US" dirty="0"/>
          </a:p>
        </p:txBody>
      </p:sp>
      <p:sp>
        <p:nvSpPr>
          <p:cNvPr id="43" name="Text Placeholder 3"/>
          <p:cNvSpPr>
            <a:spLocks noGrp="1"/>
          </p:cNvSpPr>
          <p:nvPr>
            <p:ph type="body" sz="quarter" idx="22" hasCustomPrompt="1"/>
          </p:nvPr>
        </p:nvSpPr>
        <p:spPr bwMode="gray">
          <a:xfrm>
            <a:off x="1363152" y="2814428"/>
            <a:ext cx="3749040" cy="153888"/>
          </a:xfrm>
        </p:spPr>
        <p:txBody>
          <a:bodyPr anchor="ctr" anchorCtr="0"/>
          <a:lstStyle>
            <a:lvl1pPr marL="0" indent="0">
              <a:spcBef>
                <a:spcPts val="0"/>
              </a:spcBef>
              <a:buNone/>
              <a:defRPr sz="10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Arial 10pt Regular, Accent 1, Title Case</a:t>
            </a:r>
          </a:p>
        </p:txBody>
      </p:sp>
      <p:sp>
        <p:nvSpPr>
          <p:cNvPr id="44" name="Text Placeholder 19"/>
          <p:cNvSpPr>
            <a:spLocks noGrp="1"/>
          </p:cNvSpPr>
          <p:nvPr>
            <p:ph type="body" sz="quarter" idx="23" hasCustomPrompt="1"/>
          </p:nvPr>
        </p:nvSpPr>
        <p:spPr bwMode="gray">
          <a:xfrm>
            <a:off x="853936" y="3334922"/>
            <a:ext cx="274320" cy="276999"/>
          </a:xfrm>
          <a:prstGeom prst="ellipse">
            <a:avLst/>
          </a:prstGeom>
          <a:solidFill>
            <a:schemeClr val="bg1"/>
          </a:solidFill>
          <a:ln>
            <a:noFill/>
          </a:ln>
        </p:spPr>
        <p:txBody>
          <a:bodyPr wrap="none" anchor="ctr" anchorCtr="1">
            <a:noAutofit/>
          </a:bodyPr>
          <a:lstStyle>
            <a:lvl1pPr marL="0" indent="0">
              <a:buNone/>
              <a:defRPr sz="1400">
                <a:solidFill>
                  <a:schemeClr val="accent6"/>
                </a:solidFill>
                <a:latin typeface="+mj-lt"/>
              </a:defRPr>
            </a:lvl1pPr>
          </a:lstStyle>
          <a:p>
            <a:pPr lvl="0"/>
            <a:r>
              <a:rPr lang="en-US" dirty="0" smtClean="0"/>
              <a:t>#</a:t>
            </a:r>
            <a:endParaRPr lang="en-US" dirty="0"/>
          </a:p>
        </p:txBody>
      </p:sp>
      <p:sp>
        <p:nvSpPr>
          <p:cNvPr id="45" name="Text Placeholder 3"/>
          <p:cNvSpPr>
            <a:spLocks noGrp="1"/>
          </p:cNvSpPr>
          <p:nvPr>
            <p:ph type="body" sz="quarter" idx="24" hasCustomPrompt="1"/>
          </p:nvPr>
        </p:nvSpPr>
        <p:spPr bwMode="gray">
          <a:xfrm>
            <a:off x="1363152" y="3396477"/>
            <a:ext cx="3749040" cy="153888"/>
          </a:xfrm>
        </p:spPr>
        <p:txBody>
          <a:bodyPr anchor="ctr" anchorCtr="0"/>
          <a:lstStyle>
            <a:lvl1pPr marL="0" indent="0">
              <a:spcBef>
                <a:spcPts val="0"/>
              </a:spcBef>
              <a:buNone/>
              <a:defRPr sz="10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Arial 10pt Regular, Accent 1, Title Case</a:t>
            </a:r>
          </a:p>
        </p:txBody>
      </p:sp>
      <p:sp>
        <p:nvSpPr>
          <p:cNvPr id="17"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9" name="Text Placeholder 1"/>
          <p:cNvSpPr txBox="1">
            <a:spLocks/>
          </p:cNvSpPr>
          <p:nvPr userDrawn="1"/>
        </p:nvSpPr>
        <p:spPr bwMode="gray">
          <a:xfrm>
            <a:off x="6469576" y="0"/>
            <a:ext cx="1685883" cy="362919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rPr>
              <a:t>How to Use this</a:t>
            </a:r>
            <a:br>
              <a:rPr lang="en-US" sz="1000" b="1" dirty="0" smtClean="0">
                <a:solidFill>
                  <a:schemeClr val="bg1"/>
                </a:solidFill>
              </a:rPr>
            </a:br>
            <a:r>
              <a:rPr lang="en-US" sz="1000" b="1" dirty="0" smtClean="0">
                <a:solidFill>
                  <a:schemeClr val="bg1"/>
                </a:solidFill>
              </a:rPr>
              <a:t>Editable Road Map</a:t>
            </a:r>
          </a:p>
          <a:p>
            <a:pPr marL="169863" indent="-169863">
              <a:buFont typeface="+mj-lt"/>
              <a:buAutoNum type="arabicPeriod"/>
            </a:pPr>
            <a:r>
              <a:rPr lang="en-US" sz="800" dirty="0" smtClean="0">
                <a:solidFill>
                  <a:schemeClr val="bg1"/>
                </a:solidFill>
              </a:rPr>
              <a:t>Insert a road map layout</a:t>
            </a:r>
          </a:p>
          <a:p>
            <a:pPr marL="169863" indent="-169863">
              <a:buFont typeface="+mj-lt"/>
              <a:buAutoNum type="arabicPeriod"/>
            </a:pPr>
            <a:r>
              <a:rPr lang="en-US" sz="800" dirty="0" smtClean="0">
                <a:solidFill>
                  <a:schemeClr val="bg1"/>
                </a:solidFill>
              </a:rPr>
              <a:t>Determine how many sections are needed</a:t>
            </a:r>
          </a:p>
          <a:p>
            <a:pPr marL="169863" indent="-169863">
              <a:buFont typeface="+mj-lt"/>
              <a:buAutoNum type="arabicPeriod"/>
            </a:pPr>
            <a:r>
              <a:rPr lang="en-US" sz="800" dirty="0" smtClean="0">
                <a:solidFill>
                  <a:schemeClr val="bg1"/>
                </a:solidFill>
              </a:rPr>
              <a:t>If only 3, delete rows 2 and 4. If 4, delete row 5.</a:t>
            </a:r>
          </a:p>
          <a:p>
            <a:pPr marL="169863" indent="-169863">
              <a:buFont typeface="+mj-lt"/>
              <a:buAutoNum type="arabicPeriod"/>
            </a:pPr>
            <a:r>
              <a:rPr lang="en-US" sz="800" dirty="0" smtClean="0">
                <a:solidFill>
                  <a:schemeClr val="bg1"/>
                </a:solidFill>
              </a:rPr>
              <a:t>Change the highlighted section title to Arial Regular 10pt, Accent 1 so all the titles are the exact same font style</a:t>
            </a:r>
          </a:p>
          <a:p>
            <a:pPr marL="169863" indent="-169863">
              <a:buFont typeface="+mj-lt"/>
              <a:buAutoNum type="arabicPeriod"/>
            </a:pPr>
            <a:r>
              <a:rPr lang="en-US" sz="800" dirty="0" smtClean="0">
                <a:solidFill>
                  <a:schemeClr val="bg1"/>
                </a:solidFill>
              </a:rPr>
              <a:t>Type in #’s and section titles for all levels</a:t>
            </a:r>
          </a:p>
          <a:p>
            <a:pPr marL="169863" indent="-169863">
              <a:buFont typeface="+mj-lt"/>
              <a:buAutoNum type="arabicPeriod"/>
            </a:pPr>
            <a:r>
              <a:rPr lang="en-US" sz="800" dirty="0" smtClean="0">
                <a:solidFill>
                  <a:schemeClr val="bg1"/>
                </a:solidFill>
              </a:rPr>
              <a:t>Duplicate the slide so you have a slide for each section</a:t>
            </a:r>
          </a:p>
          <a:p>
            <a:pPr marL="169863" indent="-169863">
              <a:buFont typeface="+mj-lt"/>
              <a:buAutoNum type="arabicPeriod"/>
            </a:pPr>
            <a:r>
              <a:rPr lang="en-US" sz="800" dirty="0" smtClean="0">
                <a:solidFill>
                  <a:schemeClr val="bg1"/>
                </a:solidFill>
              </a:rPr>
              <a:t>On each slide, change the highlighted section title back to Arial Regular 14pt white</a:t>
            </a:r>
          </a:p>
          <a:p>
            <a:pPr marL="0" indent="0">
              <a:spcBef>
                <a:spcPts val="1200"/>
              </a:spcBef>
              <a:buFont typeface="+mj-lt"/>
              <a:buNone/>
            </a:pPr>
            <a:r>
              <a:rPr lang="en-US" sz="900" b="1" dirty="0" smtClean="0">
                <a:solidFill>
                  <a:schemeClr val="bg1"/>
                </a:solidFill>
              </a:rPr>
              <a:t>NEED MORE SECTIONS?</a:t>
            </a:r>
          </a:p>
          <a:p>
            <a:pPr marL="0" indent="0">
              <a:spcBef>
                <a:spcPts val="200"/>
              </a:spcBef>
              <a:buFont typeface="+mj-lt"/>
              <a:buNone/>
            </a:pPr>
            <a:r>
              <a:rPr lang="en-US" sz="750" dirty="0" smtClean="0">
                <a:solidFill>
                  <a:schemeClr val="bg1"/>
                </a:solidFill>
              </a:rPr>
              <a:t>See</a:t>
            </a:r>
            <a:r>
              <a:rPr lang="en-US" sz="750" baseline="0" dirty="0" smtClean="0">
                <a:solidFill>
                  <a:schemeClr val="bg1"/>
                </a:solidFill>
              </a:rPr>
              <a:t> the on-screen GLG for a customizable road map layout that includes 8 levels. It can be inserted into this deck. </a:t>
            </a:r>
            <a:endParaRPr lang="en-US" sz="750" dirty="0">
              <a:solidFill>
                <a:schemeClr val="bg1"/>
              </a:solidFill>
            </a:endParaRPr>
          </a:p>
        </p:txBody>
      </p:sp>
    </p:spTree>
    <p:extLst>
      <p:ext uri="{BB962C8B-B14F-4D97-AF65-F5344CB8AC3E}">
        <p14:creationId xmlns:p14="http://schemas.microsoft.com/office/powerpoint/2010/main" val="75462716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8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bg bwMode="gray">
      <p:bgPr>
        <a:solidFill>
          <a:schemeClr val="accent4"/>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4194" y="568403"/>
            <a:ext cx="1677880" cy="640080"/>
          </a:xfrm>
          <a:prstGeom prst="rect">
            <a:avLst/>
          </a:prstGeom>
        </p:spPr>
      </p:pic>
      <p:sp>
        <p:nvSpPr>
          <p:cNvPr id="2" name="Title 1"/>
          <p:cNvSpPr>
            <a:spLocks noGrp="1"/>
          </p:cNvSpPr>
          <p:nvPr>
            <p:ph type="title" hasCustomPrompt="1"/>
          </p:nvPr>
        </p:nvSpPr>
        <p:spPr bwMode="gray">
          <a:xfrm>
            <a:off x="595175" y="2061430"/>
            <a:ext cx="4114800" cy="664797"/>
          </a:xfrm>
          <a:prstGeom prst="rect">
            <a:avLst/>
          </a:prstGeom>
        </p:spPr>
        <p:txBody>
          <a:bodyPr lIns="0" tIns="0" rIns="0" bIns="0" anchor="b" anchorCtr="0">
            <a:spAutoFit/>
          </a:bodyPr>
          <a:lstStyle>
            <a:lvl1pPr>
              <a:lnSpc>
                <a:spcPct val="90000"/>
              </a:lnSpc>
              <a:defRPr sz="2400" b="0" baseline="0">
                <a:solidFill>
                  <a:schemeClr val="bg1"/>
                </a:solidFill>
              </a:defRPr>
            </a:lvl1pPr>
          </a:lstStyle>
          <a:p>
            <a:r>
              <a:rPr lang="en-US" dirty="0" smtClean="0"/>
              <a:t>Divider Title – Arial 25pt Regular, Title Case</a:t>
            </a:r>
          </a:p>
        </p:txBody>
      </p:sp>
      <p:sp>
        <p:nvSpPr>
          <p:cNvPr id="4" name="Text Placeholder 3"/>
          <p:cNvSpPr>
            <a:spLocks noGrp="1"/>
          </p:cNvSpPr>
          <p:nvPr>
            <p:ph type="body" sz="quarter" idx="19" hasCustomPrompt="1"/>
          </p:nvPr>
        </p:nvSpPr>
        <p:spPr bwMode="gray">
          <a:xfrm>
            <a:off x="595175" y="2827417"/>
            <a:ext cx="4114800" cy="184666"/>
          </a:xfrm>
        </p:spPr>
        <p:txBody>
          <a:bodyPr/>
          <a:lstStyle>
            <a:lvl1pPr marL="0" indent="0">
              <a:spcBef>
                <a:spcPts val="0"/>
              </a:spcBef>
              <a:buNone/>
              <a:defRPr sz="1200">
                <a:solidFill>
                  <a:schemeClr val="accent2"/>
                </a:solidFill>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smtClean="0"/>
              <a:t>Divider Subtitle – Arial 12pt Regular, Title Case</a:t>
            </a:r>
          </a:p>
        </p:txBody>
      </p:sp>
      <p:sp>
        <p:nvSpPr>
          <p:cNvPr id="7" name="Text Placeholder 6"/>
          <p:cNvSpPr>
            <a:spLocks noGrp="1"/>
          </p:cNvSpPr>
          <p:nvPr>
            <p:ph type="body" sz="quarter" idx="20" hasCustomPrompt="1"/>
          </p:nvPr>
        </p:nvSpPr>
        <p:spPr bwMode="gray">
          <a:xfrm>
            <a:off x="597556" y="3711659"/>
            <a:ext cx="2286000" cy="538609"/>
          </a:xfrm>
        </p:spPr>
        <p:txBody>
          <a:bodyPr/>
          <a:lstStyle>
            <a:lvl1pPr>
              <a:spcBef>
                <a:spcPts val="300"/>
              </a:spcBef>
              <a:defRPr sz="10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16" name="Text Placeholder 15"/>
          <p:cNvSpPr>
            <a:spLocks noGrp="1"/>
          </p:cNvSpPr>
          <p:nvPr>
            <p:ph type="body" sz="quarter" idx="21" hasCustomPrompt="1"/>
          </p:nvPr>
        </p:nvSpPr>
        <p:spPr bwMode="gray">
          <a:xfrm>
            <a:off x="4077912" y="3491875"/>
            <a:ext cx="1272143" cy="193899"/>
          </a:xfrm>
          <a:prstGeom prst="rect">
            <a:avLst/>
          </a:prstGeom>
          <a:solidFill>
            <a:schemeClr val="accent6"/>
          </a:solidFill>
          <a:ln cap="sq">
            <a:noFill/>
            <a:miter lim="800000"/>
          </a:ln>
        </p:spPr>
        <p:txBody>
          <a:bodyPr wrap="none" lIns="45720" tIns="27432" rIns="45720" bIns="27432">
            <a:spAutoFit/>
          </a:bodyPr>
          <a:lstStyle>
            <a:lvl1pPr marL="0" indent="0" algn="r">
              <a:spcBef>
                <a:spcPts val="0"/>
              </a:spcBef>
              <a:buNone/>
              <a:defRPr sz="900" cap="all" spc="0" baseline="0">
                <a:solidFill>
                  <a:schemeClr val="bg1"/>
                </a:solidFill>
                <a:latin typeface="+mj-lt"/>
              </a:defRPr>
            </a:lvl1pPr>
          </a:lstStyle>
          <a:p>
            <a:pPr lvl="0"/>
            <a:r>
              <a:rPr lang="en-US" dirty="0" smtClean="0"/>
              <a:t>Insert break type</a:t>
            </a:r>
          </a:p>
        </p:txBody>
      </p:sp>
      <p:sp>
        <p:nvSpPr>
          <p:cNvPr id="18" name="Text Placeholder 17"/>
          <p:cNvSpPr>
            <a:spLocks noGrp="1"/>
          </p:cNvSpPr>
          <p:nvPr>
            <p:ph type="body" sz="quarter" idx="22" hasCustomPrompt="1"/>
          </p:nvPr>
        </p:nvSpPr>
        <p:spPr bwMode="gray">
          <a:xfrm>
            <a:off x="5397502" y="3171239"/>
            <a:ext cx="685800" cy="1384995"/>
          </a:xfrm>
        </p:spPr>
        <p:txBody>
          <a:bodyPr/>
          <a:lstStyle>
            <a:lvl1pPr marL="0" indent="0" algn="r">
              <a:spcBef>
                <a:spcPts val="0"/>
              </a:spcBef>
              <a:buNone/>
              <a:defRPr sz="9000">
                <a:solidFill>
                  <a:schemeClr val="accent3"/>
                </a:solidFill>
                <a:latin typeface="+mj-lt"/>
              </a:defRPr>
            </a:lvl1pPr>
          </a:lstStyle>
          <a:p>
            <a:pPr lvl="0"/>
            <a:r>
              <a:rPr lang="en-US" dirty="0" smtClean="0"/>
              <a:t>#</a:t>
            </a:r>
            <a:endParaRPr lang="en-US" dirty="0"/>
          </a:p>
        </p:txBody>
      </p:sp>
      <p:sp>
        <p:nvSpPr>
          <p:cNvPr id="12"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cxnSp>
        <p:nvCxnSpPr>
          <p:cNvPr id="11" name="Straight Connector 10"/>
          <p:cNvCxnSpPr/>
          <p:nvPr userDrawn="1"/>
        </p:nvCxnSpPr>
        <p:spPr bwMode="gray">
          <a:xfrm>
            <a:off x="595175" y="3486806"/>
            <a:ext cx="4754880"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3" name="Text Placeholder 1"/>
          <p:cNvSpPr txBox="1">
            <a:spLocks/>
          </p:cNvSpPr>
          <p:nvPr userDrawn="1"/>
        </p:nvSpPr>
        <p:spPr bwMode="gray">
          <a:xfrm>
            <a:off x="6469576" y="3012083"/>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rPr>
              <a:t>What’s a Break Type?</a:t>
            </a:r>
          </a:p>
          <a:p>
            <a:pPr marL="0" indent="0">
              <a:spcBef>
                <a:spcPts val="300"/>
              </a:spcBef>
              <a:buFont typeface="+mj-lt"/>
              <a:buNone/>
            </a:pPr>
            <a:r>
              <a:rPr lang="en-US" sz="800" b="0" dirty="0" smtClean="0">
                <a:solidFill>
                  <a:schemeClr val="bg1"/>
                </a:solidFill>
              </a:rPr>
              <a:t>Break types</a:t>
            </a:r>
            <a:r>
              <a:rPr lang="en-US" sz="8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rPr>
              <a:t>Section</a:t>
            </a:r>
          </a:p>
          <a:p>
            <a:pPr marL="117475" indent="-117475">
              <a:spcBef>
                <a:spcPts val="200"/>
              </a:spcBef>
              <a:buFont typeface="Arial" panose="020B0604020202020204" pitchFamily="34" charset="0"/>
              <a:buChar char="•"/>
            </a:pPr>
            <a:r>
              <a:rPr lang="en-US" sz="800" b="0" baseline="0" dirty="0" smtClean="0">
                <a:solidFill>
                  <a:schemeClr val="bg1"/>
                </a:solidFill>
              </a:rPr>
              <a:t>Chapter</a:t>
            </a:r>
          </a:p>
          <a:p>
            <a:pPr marL="117475" indent="-117475">
              <a:spcBef>
                <a:spcPts val="200"/>
              </a:spcBef>
              <a:buFont typeface="Arial" panose="020B0604020202020204" pitchFamily="34" charset="0"/>
              <a:buChar char="•"/>
            </a:pPr>
            <a:r>
              <a:rPr lang="en-US" sz="800" b="0" baseline="0" dirty="0" smtClean="0">
                <a:solidFill>
                  <a:schemeClr val="bg1"/>
                </a:solidFill>
              </a:rPr>
              <a:t>Essay</a:t>
            </a:r>
          </a:p>
          <a:p>
            <a:pPr marL="117475" indent="-117475">
              <a:spcBef>
                <a:spcPts val="200"/>
              </a:spcBef>
              <a:buFont typeface="Arial" panose="020B0604020202020204" pitchFamily="34" charset="0"/>
              <a:buChar char="•"/>
            </a:pPr>
            <a:r>
              <a:rPr lang="en-US" sz="800" b="0" baseline="0" dirty="0" smtClean="0">
                <a:solidFill>
                  <a:schemeClr val="bg1"/>
                </a:solidFill>
              </a:rPr>
              <a:t>Appendix</a:t>
            </a:r>
          </a:p>
          <a:p>
            <a:pPr marL="117475" indent="-117475">
              <a:spcBef>
                <a:spcPts val="200"/>
              </a:spcBef>
              <a:buFont typeface="Arial" panose="020B0604020202020204" pitchFamily="34" charset="0"/>
              <a:buChar char="•"/>
            </a:pPr>
            <a:r>
              <a:rPr lang="en-US" sz="800" b="0" baseline="0" dirty="0" smtClean="0">
                <a:solidFill>
                  <a:schemeClr val="bg1"/>
                </a:solidFill>
              </a:rPr>
              <a:t>Etc.</a:t>
            </a:r>
          </a:p>
          <a:p>
            <a:pPr marL="0" indent="0">
              <a:spcBef>
                <a:spcPts val="600"/>
              </a:spcBef>
              <a:buFont typeface="Arial" panose="020B0604020202020204" pitchFamily="34" charset="0"/>
              <a:buNone/>
            </a:pPr>
            <a:r>
              <a:rPr lang="en-US" sz="800" b="0" i="1" baseline="0" dirty="0" smtClean="0">
                <a:solidFill>
                  <a:schemeClr val="bg1"/>
                </a:solidFill>
              </a:rPr>
              <a:t>If not needed, you may delete the break type box.</a:t>
            </a:r>
            <a:endParaRPr lang="en-US" sz="800" b="0" i="1" dirty="0">
              <a:solidFill>
                <a:schemeClr val="bg1"/>
              </a:solidFill>
            </a:endParaRPr>
          </a:p>
        </p:txBody>
      </p:sp>
    </p:spTree>
    <p:extLst>
      <p:ext uri="{BB962C8B-B14F-4D97-AF65-F5344CB8AC3E}">
        <p14:creationId xmlns:p14="http://schemas.microsoft.com/office/powerpoint/2010/main" val="99756261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70" userDrawn="1">
          <p15:clr>
            <a:srgbClr val="FBAE40"/>
          </p15:clr>
        </p15:guide>
        <p15:guide id="2" orient="horz" pos="1718">
          <p15:clr>
            <a:srgbClr val="FBAE40"/>
          </p15:clr>
        </p15:guide>
        <p15:guide id="3" orient="horz" pos="177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bg>
      <p:bgPr>
        <a:solidFill>
          <a:schemeClr val="bg1"/>
        </a:solidFill>
        <a:effectLst/>
      </p:bgPr>
    </p:bg>
    <p:spTree>
      <p:nvGrpSpPr>
        <p:cNvPr id="1" name=""/>
        <p:cNvGrpSpPr/>
        <p:nvPr/>
      </p:nvGrpSpPr>
      <p:grpSpPr>
        <a:xfrm>
          <a:off x="0" y="0"/>
          <a:ext cx="0" cy="0"/>
          <a:chOff x="0" y="0"/>
          <a:chExt cx="0" cy="0"/>
        </a:xfrm>
      </p:grpSpPr>
      <p:pic>
        <p:nvPicPr>
          <p:cNvPr id="20" name="Picture 19"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21" name="Straight Connector 20"/>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hasCustomPrompt="1"/>
          </p:nvPr>
        </p:nvSpPr>
        <p:spPr bwMode="gray">
          <a:xfrm>
            <a:off x="320675" y="317903"/>
            <a:ext cx="5759450" cy="276999"/>
          </a:xfrm>
        </p:spPr>
        <p:txBody>
          <a:bodyPr/>
          <a:lstStyle/>
          <a:p>
            <a:r>
              <a:rPr lang="en-US" dirty="0" smtClean="0"/>
              <a:t>Slide Title – Arial 18pt Bold, Use Title Case</a:t>
            </a:r>
          </a:p>
        </p:txBody>
      </p:sp>
      <p:sp>
        <p:nvSpPr>
          <p:cNvPr id="5" name="Text Placeholder 4"/>
          <p:cNvSpPr>
            <a:spLocks noGrp="1"/>
          </p:cNvSpPr>
          <p:nvPr>
            <p:ph type="body" sz="quarter" idx="25" hasCustomPrompt="1"/>
          </p:nvPr>
        </p:nvSpPr>
        <p:spPr bwMode="gray">
          <a:xfrm>
            <a:off x="320675" y="718356"/>
            <a:ext cx="5760720" cy="215444"/>
          </a:xfrm>
        </p:spPr>
        <p:txBody>
          <a:bodyPr/>
          <a:lstStyle>
            <a:lvl1pPr marL="0" indent="0">
              <a:spcBef>
                <a:spcPts val="0"/>
              </a:spcBef>
              <a:buNone/>
              <a:defRPr sz="14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Slide Subtitle – Arial 14pt Regular, Use Title Case</a:t>
            </a:r>
          </a:p>
        </p:txBody>
      </p:sp>
      <p:sp>
        <p:nvSpPr>
          <p:cNvPr id="11" name="Text Placeholder 4"/>
          <p:cNvSpPr>
            <a:spLocks noGrp="1"/>
          </p:cNvSpPr>
          <p:nvPr>
            <p:ph type="body" sz="quarter" idx="26" hasCustomPrompt="1"/>
          </p:nvPr>
        </p:nvSpPr>
        <p:spPr bwMode="gray">
          <a:xfrm>
            <a:off x="320675" y="45947"/>
            <a:ext cx="2926080" cy="138499"/>
          </a:xfrm>
        </p:spPr>
        <p:txBody>
          <a:bodyPr/>
          <a:lstStyle>
            <a:lvl1pPr marL="0" indent="0">
              <a:spcBef>
                <a:spcPts val="0"/>
              </a:spcBef>
              <a:buNone/>
              <a:defRPr sz="900">
                <a:solidFill>
                  <a:schemeClr val="bg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7" name="Text Placeholder 6"/>
          <p:cNvSpPr>
            <a:spLocks noGrp="1"/>
          </p:cNvSpPr>
          <p:nvPr>
            <p:ph type="body" sz="quarter" idx="27" hasCustomPrompt="1"/>
          </p:nvPr>
        </p:nvSpPr>
        <p:spPr bwMode="gray">
          <a:xfrm>
            <a:off x="4389120" y="4619012"/>
            <a:ext cx="2011680" cy="181588"/>
          </a:xfrm>
        </p:spPr>
        <p:txBody>
          <a:bodyPr rIns="45720" bIns="27432"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28" hasCustomPrompt="1"/>
          </p:nvPr>
        </p:nvSpPr>
        <p:spPr bwMode="gray">
          <a:xfrm>
            <a:off x="0" y="4390123"/>
            <a:ext cx="1746504" cy="230832"/>
          </a:xfrm>
        </p:spPr>
        <p:txBody>
          <a:bodyPr lIns="4572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0"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Tree>
    <p:extLst>
      <p:ext uri="{BB962C8B-B14F-4D97-AF65-F5344CB8AC3E}">
        <p14:creationId xmlns:p14="http://schemas.microsoft.com/office/powerpoint/2010/main" val="255315238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bwMode="gray">
      <p:bgRef idx="1001">
        <a:schemeClr val="bg2"/>
      </p:bgRef>
    </p:bg>
    <p:spTree>
      <p:nvGrpSpPr>
        <p:cNvPr id="1" name=""/>
        <p:cNvGrpSpPr/>
        <p:nvPr/>
      </p:nvGrpSpPr>
      <p:grpSpPr>
        <a:xfrm>
          <a:off x="0" y="0"/>
          <a:ext cx="0" cy="0"/>
          <a:chOff x="0" y="0"/>
          <a:chExt cx="0" cy="0"/>
        </a:xfrm>
      </p:grpSpPr>
      <p:sp>
        <p:nvSpPr>
          <p:cNvPr id="8" name="Rectangle 7"/>
          <p:cNvSpPr/>
          <p:nvPr userDrawn="1"/>
        </p:nvSpPr>
        <p:spPr bwMode="gray">
          <a:xfrm>
            <a:off x="0" y="597694"/>
            <a:ext cx="6400800" cy="97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 name="Picture 11"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13" name="Straight Connector 12"/>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Title 2"/>
          <p:cNvSpPr>
            <a:spLocks noGrp="1"/>
          </p:cNvSpPr>
          <p:nvPr>
            <p:ph type="title" hasCustomPrompt="1"/>
          </p:nvPr>
        </p:nvSpPr>
        <p:spPr bwMode="gray">
          <a:xfrm>
            <a:off x="320675" y="317903"/>
            <a:ext cx="5759450" cy="276999"/>
          </a:xfrm>
        </p:spPr>
        <p:txBody>
          <a:bodyPr/>
          <a:lstStyle/>
          <a:p>
            <a:r>
              <a:rPr lang="en-US" dirty="0" smtClean="0"/>
              <a:t>Slide Title – Arial 18pt Bold, Use Title Case</a:t>
            </a:r>
          </a:p>
        </p:txBody>
      </p:sp>
      <p:sp>
        <p:nvSpPr>
          <p:cNvPr id="7" name="Text Placeholder 4"/>
          <p:cNvSpPr>
            <a:spLocks noGrp="1"/>
          </p:cNvSpPr>
          <p:nvPr>
            <p:ph type="body" sz="quarter" idx="25" hasCustomPrompt="1"/>
          </p:nvPr>
        </p:nvSpPr>
        <p:spPr bwMode="gray">
          <a:xfrm>
            <a:off x="320675" y="718356"/>
            <a:ext cx="5760720" cy="215444"/>
          </a:xfrm>
        </p:spPr>
        <p:txBody>
          <a:bodyPr/>
          <a:lstStyle>
            <a:lvl1pPr marL="0" indent="0">
              <a:spcBef>
                <a:spcPts val="0"/>
              </a:spcBef>
              <a:buNone/>
              <a:defRPr sz="14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Slide Subtitle – Arial 14pt Regular, Use Title Case</a:t>
            </a:r>
          </a:p>
        </p:txBody>
      </p:sp>
      <p:sp>
        <p:nvSpPr>
          <p:cNvPr id="9" name="Text Placeholder 4"/>
          <p:cNvSpPr>
            <a:spLocks noGrp="1"/>
          </p:cNvSpPr>
          <p:nvPr>
            <p:ph type="body" sz="quarter" idx="26" hasCustomPrompt="1"/>
          </p:nvPr>
        </p:nvSpPr>
        <p:spPr bwMode="gray">
          <a:xfrm>
            <a:off x="320675" y="45947"/>
            <a:ext cx="2926080" cy="138499"/>
          </a:xfrm>
        </p:spPr>
        <p:txBody>
          <a:bodyPr/>
          <a:lstStyle>
            <a:lvl1pPr marL="0" indent="0">
              <a:spcBef>
                <a:spcPts val="0"/>
              </a:spcBef>
              <a:buNone/>
              <a:defRPr sz="900">
                <a:solidFill>
                  <a:schemeClr val="bg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0" name="Text Placeholder 6"/>
          <p:cNvSpPr>
            <a:spLocks noGrp="1"/>
          </p:cNvSpPr>
          <p:nvPr>
            <p:ph type="body" sz="quarter" idx="27" hasCustomPrompt="1"/>
          </p:nvPr>
        </p:nvSpPr>
        <p:spPr bwMode="gray">
          <a:xfrm>
            <a:off x="4389120" y="4619012"/>
            <a:ext cx="2011680" cy="181588"/>
          </a:xfrm>
        </p:spPr>
        <p:txBody>
          <a:bodyPr rIns="45720" bIns="27432"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1" name="Text Placeholder 6"/>
          <p:cNvSpPr>
            <a:spLocks noGrp="1"/>
          </p:cNvSpPr>
          <p:nvPr>
            <p:ph type="body" sz="quarter" idx="28" hasCustomPrompt="1"/>
          </p:nvPr>
        </p:nvSpPr>
        <p:spPr bwMode="gray">
          <a:xfrm>
            <a:off x="0" y="4390123"/>
            <a:ext cx="1746504" cy="230832"/>
          </a:xfrm>
        </p:spPr>
        <p:txBody>
          <a:bodyPr lIns="4572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5"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Tree>
    <p:extLst>
      <p:ext uri="{BB962C8B-B14F-4D97-AF65-F5344CB8AC3E}">
        <p14:creationId xmlns:p14="http://schemas.microsoft.com/office/powerpoint/2010/main" val="341015803"/>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pact Slide">
    <p:bg bwMode="gray">
      <p:bgPr>
        <a:solidFill>
          <a:schemeClr val="accent4"/>
        </a:solidFill>
        <a:effectLst/>
      </p:bgPr>
    </p:bg>
    <p:spTree>
      <p:nvGrpSpPr>
        <p:cNvPr id="1" name=""/>
        <p:cNvGrpSpPr/>
        <p:nvPr/>
      </p:nvGrpSpPr>
      <p:grpSpPr>
        <a:xfrm>
          <a:off x="0" y="0"/>
          <a:ext cx="0" cy="0"/>
          <a:chOff x="0" y="0"/>
          <a:chExt cx="0" cy="0"/>
        </a:xfrm>
      </p:grpSpPr>
      <p:sp>
        <p:nvSpPr>
          <p:cNvPr id="10" name="Title 2"/>
          <p:cNvSpPr>
            <a:spLocks noGrp="1"/>
          </p:cNvSpPr>
          <p:nvPr>
            <p:ph type="title" hasCustomPrompt="1"/>
          </p:nvPr>
        </p:nvSpPr>
        <p:spPr bwMode="gray">
          <a:xfrm>
            <a:off x="320675" y="317903"/>
            <a:ext cx="5759450" cy="276999"/>
          </a:xfrm>
        </p:spPr>
        <p:txBody>
          <a:bodyPr/>
          <a:lstStyle/>
          <a:p>
            <a:r>
              <a:rPr lang="en-US" dirty="0" smtClean="0"/>
              <a:t>Slide Title – Arial 18pt Bold, Use Title Case</a:t>
            </a:r>
          </a:p>
        </p:txBody>
      </p:sp>
      <p:sp>
        <p:nvSpPr>
          <p:cNvPr id="12" name="Text Placeholder 4"/>
          <p:cNvSpPr>
            <a:spLocks noGrp="1"/>
          </p:cNvSpPr>
          <p:nvPr>
            <p:ph type="body" sz="quarter" idx="25" hasCustomPrompt="1"/>
          </p:nvPr>
        </p:nvSpPr>
        <p:spPr bwMode="gray">
          <a:xfrm>
            <a:off x="320675" y="718356"/>
            <a:ext cx="5760720" cy="215444"/>
          </a:xfrm>
        </p:spPr>
        <p:txBody>
          <a:bodyPr/>
          <a:lstStyle>
            <a:lvl1pPr marL="0" indent="0">
              <a:spcBef>
                <a:spcPts val="0"/>
              </a:spcBef>
              <a:buNone/>
              <a:defRPr sz="1400">
                <a:solidFill>
                  <a:schemeClr val="accent2"/>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Slide Subtitle – Arial 14pt Regular, Use Title Case</a:t>
            </a:r>
          </a:p>
        </p:txBody>
      </p:sp>
      <p:sp>
        <p:nvSpPr>
          <p:cNvPr id="13" name="Text Placeholder 4"/>
          <p:cNvSpPr>
            <a:spLocks noGrp="1"/>
          </p:cNvSpPr>
          <p:nvPr>
            <p:ph type="body" sz="quarter" idx="27" hasCustomPrompt="1"/>
          </p:nvPr>
        </p:nvSpPr>
        <p:spPr bwMode="gray">
          <a:xfrm>
            <a:off x="955976" y="1760829"/>
            <a:ext cx="4488849" cy="1777410"/>
          </a:xfrm>
        </p:spPr>
        <p:txBody>
          <a:bodyPr/>
          <a:lstStyle>
            <a:lvl1pPr marL="0" indent="0">
              <a:lnSpc>
                <a:spcPct val="110000"/>
              </a:lnSpc>
              <a:spcBef>
                <a:spcPts val="1200"/>
              </a:spcBef>
              <a:buNone/>
              <a:defRPr sz="1500" baseline="0">
                <a:solidFill>
                  <a:schemeClr val="bg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Use dark background slides sparingly as impact slides (ex: a single quote, statistic, or large image). See sample impact slides in the AB PPT On-screen Graphic and Layout Guide. Impact quote text – Arial 15pt Regular. Keep quote short and minimize slide titling. Be sure to incorporate the large quote graphic from the GLG.</a:t>
            </a:r>
          </a:p>
        </p:txBody>
      </p:sp>
      <p:sp>
        <p:nvSpPr>
          <p:cNvPr id="14" name="Text Placeholder 6"/>
          <p:cNvSpPr>
            <a:spLocks noGrp="1"/>
          </p:cNvSpPr>
          <p:nvPr>
            <p:ph type="body" sz="quarter" idx="28" hasCustomPrompt="1"/>
          </p:nvPr>
        </p:nvSpPr>
        <p:spPr bwMode="gray">
          <a:xfrm>
            <a:off x="4389120" y="4619012"/>
            <a:ext cx="2011680" cy="181588"/>
          </a:xfrm>
        </p:spPr>
        <p:txBody>
          <a:bodyPr rIns="45720" bIns="27432" anchor="b" anchorCtr="0"/>
          <a:lstStyle>
            <a:lvl1pPr marL="0" indent="0">
              <a:spcBef>
                <a:spcPts val="0"/>
              </a:spcBef>
              <a:buNone/>
              <a:defRPr sz="500">
                <a:solidFill>
                  <a:schemeClr val="accent1"/>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9" name="Text Placeholder 6"/>
          <p:cNvSpPr>
            <a:spLocks noGrp="1"/>
          </p:cNvSpPr>
          <p:nvPr>
            <p:ph type="body" sz="quarter" idx="30" hasCustomPrompt="1"/>
          </p:nvPr>
        </p:nvSpPr>
        <p:spPr bwMode="gray">
          <a:xfrm>
            <a:off x="0" y="4390123"/>
            <a:ext cx="1746504" cy="230832"/>
          </a:xfrm>
        </p:spPr>
        <p:txBody>
          <a:bodyPr lIns="45720" rIns="0" bIns="0" anchor="b" anchorCtr="0"/>
          <a:lstStyle>
            <a:lvl1pPr marL="91440" indent="-91440">
              <a:spcBef>
                <a:spcPts val="100"/>
              </a:spcBef>
              <a:buFont typeface="+mj-lt"/>
              <a:buAutoNum type="arabicParenR"/>
              <a:defRPr sz="500">
                <a:solidFill>
                  <a:schemeClr val="accent1"/>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5" name="Slide Number Placeholder 2"/>
          <p:cNvSpPr txBox="1">
            <a:spLocks/>
          </p:cNvSpPr>
          <p:nvPr userDrawn="1"/>
        </p:nvSpPr>
        <p:spPr bwMode="gray">
          <a:xfrm>
            <a:off x="6086961" y="1"/>
            <a:ext cx="313839" cy="184256"/>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Tree>
    <p:extLst>
      <p:ext uri="{BB962C8B-B14F-4D97-AF65-F5344CB8AC3E}">
        <p14:creationId xmlns:p14="http://schemas.microsoft.com/office/powerpoint/2010/main" val="1592438710"/>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TextBox 6"/>
          <p:cNvSpPr txBox="1"/>
          <p:nvPr/>
        </p:nvSpPr>
        <p:spPr bwMode="gray">
          <a:xfrm>
            <a:off x="-2" y="4695956"/>
            <a:ext cx="2103120" cy="104644"/>
          </a:xfrm>
          <a:prstGeom prst="rect">
            <a:avLst/>
          </a:prstGeom>
          <a:noFill/>
        </p:spPr>
        <p:txBody>
          <a:bodyPr wrap="square" lIns="45720" tIns="0" rIns="4572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3"/>
                </a:solidFill>
                <a:effectLst/>
                <a:uLnTx/>
                <a:uFillTx/>
                <a:latin typeface="Arial" panose="020B0604020202020204" pitchFamily="34" charset="0"/>
                <a:ea typeface="+mn-ea"/>
                <a:cs typeface="+mn-cs"/>
              </a:rPr>
              <a:t>©</a:t>
            </a:r>
            <a:r>
              <a:rPr kumimoji="0" lang="en-US" sz="500" b="0" i="0" u="none" strike="noStrike" kern="1200" cap="none" spc="0" normalizeH="0" baseline="0" noProof="0" dirty="0" smtClean="0">
                <a:ln>
                  <a:noFill/>
                </a:ln>
                <a:solidFill>
                  <a:schemeClr val="accent3"/>
                </a:solidFill>
                <a:effectLst/>
                <a:uLnTx/>
                <a:uFillTx/>
                <a:latin typeface="+mn-lt"/>
                <a:ea typeface="+mn-ea"/>
                <a:cs typeface="+mn-cs"/>
              </a:rPr>
              <a:t>2017 Advisory Board </a:t>
            </a:r>
            <a:r>
              <a:rPr kumimoji="0" lang="en-US" sz="5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5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500" b="1" i="0" u="none" strike="noStrike" kern="1200" cap="none" spc="0" normalizeH="0" baseline="0" noProof="0" dirty="0" smtClean="0">
                <a:ln>
                  <a:noFill/>
                </a:ln>
                <a:solidFill>
                  <a:schemeClr val="accent3"/>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16" name="Text Placeholder 1"/>
          <p:cNvSpPr>
            <a:spLocks noGrp="1"/>
          </p:cNvSpPr>
          <p:nvPr>
            <p:ph type="body" idx="1"/>
          </p:nvPr>
        </p:nvSpPr>
        <p:spPr bwMode="gray">
          <a:xfrm>
            <a:off x="2296483" y="1451323"/>
            <a:ext cx="1807834"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320675" y="317903"/>
            <a:ext cx="5759450" cy="276999"/>
          </a:xfrm>
          <a:prstGeom prst="rect">
            <a:avLst/>
          </a:prstGeom>
        </p:spPr>
        <p:txBody>
          <a:bodyPr vert="horz" lIns="0" tIns="0" rIns="0" bIns="0" rtlCol="0" anchor="b" anchorCtr="0">
            <a:spAutoFit/>
          </a:bodyPr>
          <a:lstStyle/>
          <a:p>
            <a:r>
              <a:rPr lang="en-US" dirty="0" smtClean="0"/>
              <a:t>Slide Title – Arial 18pt Bold, Use Title Case</a:t>
            </a:r>
          </a:p>
        </p:txBody>
      </p:sp>
    </p:spTree>
    <p:extLst>
      <p:ext uri="{BB962C8B-B14F-4D97-AF65-F5344CB8AC3E}">
        <p14:creationId xmlns:p14="http://schemas.microsoft.com/office/powerpoint/2010/main" val="196734273"/>
      </p:ext>
    </p:extLst>
  </p:cSld>
  <p:clrMap bg1="lt1" tx1="dk1" bg2="lt2" tx2="dk2" accent1="accent1" accent2="accent2" accent3="accent3" accent4="accent4" accent5="accent5" accent6="accent6" hlink="hlink" folHlink="folHlink"/>
  <p:sldLayoutIdLst>
    <p:sldLayoutId id="2147483770" r:id="rId1"/>
    <p:sldLayoutId id="2147483791" r:id="rId2"/>
    <p:sldLayoutId id="2147483795" r:id="rId3"/>
    <p:sldLayoutId id="2147483773" r:id="rId4"/>
    <p:sldLayoutId id="2147483793" r:id="rId5"/>
    <p:sldLayoutId id="2147483794" r:id="rId6"/>
    <p:sldLayoutId id="2147483776" r:id="rId7"/>
    <p:sldLayoutId id="2147483777" r:id="rId8"/>
    <p:sldLayoutId id="2147483778" r:id="rId9"/>
    <p:sldLayoutId id="2147483780" r:id="rId10"/>
    <p:sldLayoutId id="2147483781" r:id="rId11"/>
    <p:sldLayoutId id="2147483782" r:id="rId12"/>
    <p:sldLayoutId id="2147483783" r:id="rId13"/>
    <p:sldLayoutId id="2147483784" r:id="rId14"/>
    <p:sldLayoutId id="2147483785" r:id="rId15"/>
    <p:sldLayoutId id="2147483786" r:id="rId16"/>
    <p:sldLayoutId id="2147483787" r:id="rId17"/>
    <p:sldLayoutId id="2147483788" r:id="rId18"/>
    <p:sldLayoutId id="2147483789" r:id="rId19"/>
    <p:sldLayoutId id="2147483790" r:id="rId20"/>
  </p:sldLayoutIdLst>
  <p:timing>
    <p:tnLst>
      <p:par>
        <p:cTn id="1" dur="indefinite" restart="never" nodeType="tmRoot"/>
      </p:par>
    </p:tnLst>
  </p:timing>
  <p:hf hdr="0" ftr="0" dt="0"/>
  <p:txStyles>
    <p:titleStyle>
      <a:lvl1pPr algn="l" defTabSz="640080" rtl="0" eaLnBrk="1" latinLnBrk="0" hangingPunct="1">
        <a:spcBef>
          <a:spcPct val="0"/>
        </a:spcBef>
        <a:buNone/>
        <a:defRPr sz="1800" b="1" kern="1200">
          <a:solidFill>
            <a:schemeClr val="bg1"/>
          </a:solidFill>
          <a:latin typeface="+mj-lt"/>
          <a:ea typeface="+mj-ea"/>
          <a:cs typeface="+mj-cs"/>
        </a:defRPr>
      </a:lvl1pPr>
    </p:titleStyle>
    <p:body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00" userDrawn="1">
          <p15:clr>
            <a:srgbClr val="C35EA4"/>
          </p15:clr>
        </p15:guide>
        <p15:guide id="2" pos="3832" userDrawn="1">
          <p15:clr>
            <a:srgbClr val="C35EA4"/>
          </p15:clr>
        </p15:guide>
        <p15:guide id="3" orient="horz" pos="2838"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cms.gov/News"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4.png"/><Relationship Id="rId5" Type="http://schemas.microsoft.com/office/2007/relationships/hdphoto" Target="../media/hdphoto1.wdp"/><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hyperlink" Target="https://www.gpo.gov/fdsys/pkg/FR-2015-11-05/pdf/2015-279"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743" y="1953544"/>
            <a:ext cx="3657600" cy="615553"/>
          </a:xfrm>
        </p:spPr>
        <p:txBody>
          <a:bodyPr/>
          <a:lstStyle/>
          <a:p>
            <a:r>
              <a:rPr lang="en-US" dirty="0" smtClean="0"/>
              <a:t>Home Health </a:t>
            </a:r>
            <a:br>
              <a:rPr lang="en-US" dirty="0" smtClean="0"/>
            </a:br>
            <a:r>
              <a:rPr lang="en-US" dirty="0" smtClean="0"/>
              <a:t>Value-Based Purchasing</a:t>
            </a:r>
            <a:endParaRPr lang="en-US" dirty="0"/>
          </a:p>
        </p:txBody>
      </p:sp>
      <p:sp>
        <p:nvSpPr>
          <p:cNvPr id="4" name="Text Placeholder 3"/>
          <p:cNvSpPr>
            <a:spLocks noGrp="1"/>
          </p:cNvSpPr>
          <p:nvPr>
            <p:ph type="body" sz="quarter" idx="20"/>
          </p:nvPr>
        </p:nvSpPr>
        <p:spPr>
          <a:xfrm>
            <a:off x="571500" y="2797788"/>
            <a:ext cx="2743200" cy="184666"/>
          </a:xfrm>
        </p:spPr>
        <p:txBody>
          <a:bodyPr/>
          <a:lstStyle/>
          <a:p>
            <a:r>
              <a:rPr lang="en-US" dirty="0" smtClean="0"/>
              <a:t>What Providers Need to Know </a:t>
            </a:r>
            <a:endParaRPr lang="en-US" dirty="0"/>
          </a:p>
        </p:txBody>
      </p:sp>
    </p:spTree>
    <p:extLst>
      <p:ext uri="{BB962C8B-B14F-4D97-AF65-F5344CB8AC3E}">
        <p14:creationId xmlns:p14="http://schemas.microsoft.com/office/powerpoint/2010/main" val="1661872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675" y="317903"/>
            <a:ext cx="5759450" cy="276999"/>
          </a:xfrm>
        </p:spPr>
        <p:txBody>
          <a:bodyPr/>
          <a:lstStyle/>
          <a:p>
            <a:r>
              <a:rPr lang="en-US" dirty="0" smtClean="0"/>
              <a:t>Steady Shift Towards Risk-Based Payment Models</a:t>
            </a:r>
            <a:endParaRPr lang="en-US" dirty="0"/>
          </a:p>
        </p:txBody>
      </p:sp>
      <p:sp>
        <p:nvSpPr>
          <p:cNvPr id="4" name="Text Placeholder 3"/>
          <p:cNvSpPr>
            <a:spLocks noGrp="1"/>
          </p:cNvSpPr>
          <p:nvPr>
            <p:ph type="body" sz="quarter" idx="26"/>
          </p:nvPr>
        </p:nvSpPr>
        <p:spPr/>
        <p:txBody>
          <a:bodyPr/>
          <a:lstStyle/>
          <a:p>
            <a:endParaRPr lang="en-US"/>
          </a:p>
        </p:txBody>
      </p:sp>
      <p:sp>
        <p:nvSpPr>
          <p:cNvPr id="6" name="Text Placeholder 5"/>
          <p:cNvSpPr>
            <a:spLocks noGrp="1"/>
          </p:cNvSpPr>
          <p:nvPr>
            <p:ph type="body" sz="quarter" idx="28"/>
          </p:nvPr>
        </p:nvSpPr>
        <p:spPr>
          <a:xfrm>
            <a:off x="0" y="4454243"/>
            <a:ext cx="1746504" cy="166712"/>
          </a:xfrm>
        </p:spPr>
        <p:txBody>
          <a:bodyPr/>
          <a:lstStyle/>
          <a:p>
            <a:r>
              <a:rPr lang="en-US" dirty="0" smtClean="0"/>
              <a:t>Comprehensive care for joint replacement.</a:t>
            </a:r>
          </a:p>
          <a:p>
            <a:r>
              <a:rPr lang="en-US" dirty="0" smtClean="0"/>
              <a:t>Value-based purchasing.</a:t>
            </a:r>
            <a:endParaRPr lang="en-US" dirty="0"/>
          </a:p>
        </p:txBody>
      </p:sp>
      <p:sp>
        <p:nvSpPr>
          <p:cNvPr id="26" name="Text Placeholder 4"/>
          <p:cNvSpPr>
            <a:spLocks noGrp="1"/>
          </p:cNvSpPr>
          <p:nvPr>
            <p:ph type="body" sz="quarter" idx="27"/>
          </p:nvPr>
        </p:nvSpPr>
        <p:spPr>
          <a:xfrm>
            <a:off x="2933311" y="3772625"/>
            <a:ext cx="3470724" cy="1027974"/>
          </a:xfrm>
        </p:spPr>
        <p:txBody>
          <a:bodyPr/>
          <a:lstStyle/>
          <a:p>
            <a:r>
              <a:rPr lang="en-US" dirty="0"/>
              <a:t>Source: Centers for Medicare &amp; Medicaid Services, “Shared Savings Program</a:t>
            </a:r>
            <a:r>
              <a:rPr lang="en-US" dirty="0" smtClean="0"/>
              <a:t>,” https</a:t>
            </a:r>
            <a:r>
              <a:rPr lang="en-US" dirty="0"/>
              <a:t>://www.cms.gov/Medicare/Medicare-Fee-For-Service-Payment/sharedsavingsprogram/index.html; Centers for Medicare &amp; Medicaid Services, “Readmissions Reduction Program (HRRP),” https://</a:t>
            </a:r>
            <a:r>
              <a:rPr lang="en-US" dirty="0" smtClean="0"/>
              <a:t>www.cms.gov/medicare/medicare-fee-for-service-payment/acuteinpatientpps</a:t>
            </a:r>
            <a:br>
              <a:rPr lang="en-US" dirty="0" smtClean="0"/>
            </a:br>
            <a:r>
              <a:rPr lang="en-US" dirty="0" smtClean="0"/>
              <a:t>/</a:t>
            </a:r>
            <a:r>
              <a:rPr lang="en-US" dirty="0"/>
              <a:t>readmissions-reduction-program.html; Centers for Medicare &amp; Medicaid Services, “Comprehensive Care for Joint Replacement Model,” https://innovation.cms.gov/initiatives/CJR; Centers for Medicare &amp; Medicaid Services, “Quality Measures and the IMPACT Act,” https://www.cms.gov/Outreach-and-Education/Outreach/NPC/Downloads/2016-07-07-IMPACT-Act-Presentation.pdf; Centers for Medicare &amp; Medicaid Services, “Notice of proposed rulemaking for bundled payment models for high-quality, coordinated cardiac and hip fracture care,” </a:t>
            </a:r>
            <a:r>
              <a:rPr lang="en-US" dirty="0">
                <a:hlinkClick r:id="rId3"/>
              </a:rPr>
              <a:t>https://</a:t>
            </a:r>
            <a:r>
              <a:rPr lang="en-US" dirty="0" smtClean="0">
                <a:hlinkClick r:id="rId3"/>
              </a:rPr>
              <a:t>www.cms.gov/News</a:t>
            </a:r>
            <a:r>
              <a:rPr lang="en-US" dirty="0" smtClean="0"/>
              <a:t>room/Media</a:t>
            </a:r>
            <a:br>
              <a:rPr lang="en-US" dirty="0" smtClean="0"/>
            </a:br>
            <a:r>
              <a:rPr lang="en-US" dirty="0" err="1" smtClean="0"/>
              <a:t>ReleaseDatabase</a:t>
            </a:r>
            <a:r>
              <a:rPr lang="en-US" dirty="0" smtClean="0"/>
              <a:t>/Fact-sheets/2016-Fact-sheets-items/2016-07-25.html</a:t>
            </a:r>
            <a:r>
              <a:rPr lang="en-US" dirty="0"/>
              <a:t>; Centers for Medicare &amp; Medicaid Services, “The Skilled Nursing Facility Value-Based Purchasing Program (SNFVBP),” https://www.cms.gov/Medicare/Quality-Initiatives-Patient-Assessment-Instruments/Value-Based-Programs/Other-VBPs/SNF-VBP.html; Centers for Medicare &amp; Medicaid Services, “Home Health Value-Based Purchasing Model,” https://innovation.cms.gov/initiatives/home-health-value-based-purchasing-model</a:t>
            </a:r>
            <a:r>
              <a:rPr lang="en-US" dirty="0" smtClean="0"/>
              <a:t>; Post-Acute </a:t>
            </a:r>
            <a:r>
              <a:rPr lang="en-US" dirty="0"/>
              <a:t>Care Collaborative interviews and </a:t>
            </a:r>
            <a:r>
              <a:rPr lang="en-US" dirty="0" smtClean="0"/>
              <a:t>analysis.</a:t>
            </a:r>
            <a:endParaRPr lang="en-US" dirty="0"/>
          </a:p>
        </p:txBody>
      </p:sp>
      <p:sp>
        <p:nvSpPr>
          <p:cNvPr id="35" name="Rectangle 34"/>
          <p:cNvSpPr/>
          <p:nvPr/>
        </p:nvSpPr>
        <p:spPr bwMode="gray">
          <a:xfrm rot="16200000">
            <a:off x="3127248" y="-1627501"/>
            <a:ext cx="146304" cy="6400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Chevron 35"/>
          <p:cNvSpPr/>
          <p:nvPr/>
        </p:nvSpPr>
        <p:spPr bwMode="gray">
          <a:xfrm>
            <a:off x="395715" y="1455430"/>
            <a:ext cx="169122" cy="234936"/>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bwMode="gray">
          <a:xfrm>
            <a:off x="2925208" y="2855301"/>
            <a:ext cx="1905240" cy="138499"/>
          </a:xfrm>
          <a:prstGeom prst="rect">
            <a:avLst/>
          </a:prstGeom>
          <a:noFill/>
        </p:spPr>
        <p:txBody>
          <a:bodyPr wrap="square" lIns="0" tIns="0" rIns="0" bIns="0" rtlCol="0">
            <a:spAutoFit/>
          </a:bodyPr>
          <a:lstStyle/>
          <a:p>
            <a:pPr algn="r">
              <a:spcBef>
                <a:spcPts val="300"/>
              </a:spcBef>
            </a:pPr>
            <a:r>
              <a:rPr lang="en-US" sz="900" dirty="0" smtClean="0"/>
              <a:t>Proposed Cardiac Bundle Program</a:t>
            </a:r>
            <a:endParaRPr lang="en-US" sz="900" dirty="0"/>
          </a:p>
        </p:txBody>
      </p:sp>
      <p:sp>
        <p:nvSpPr>
          <p:cNvPr id="38" name="TextBox 37"/>
          <p:cNvSpPr txBox="1"/>
          <p:nvPr/>
        </p:nvSpPr>
        <p:spPr bwMode="gray">
          <a:xfrm>
            <a:off x="4763454" y="2847606"/>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2017</a:t>
            </a:r>
            <a:endParaRPr lang="en-US" sz="1000" dirty="0">
              <a:solidFill>
                <a:schemeClr val="accent3"/>
              </a:solidFill>
            </a:endParaRPr>
          </a:p>
        </p:txBody>
      </p:sp>
      <p:grpSp>
        <p:nvGrpSpPr>
          <p:cNvPr id="18" name="Group 17"/>
          <p:cNvGrpSpPr/>
          <p:nvPr/>
        </p:nvGrpSpPr>
        <p:grpSpPr>
          <a:xfrm>
            <a:off x="1786285" y="2606062"/>
            <a:ext cx="2871720" cy="153888"/>
            <a:chOff x="1684507" y="3126723"/>
            <a:chExt cx="2871720" cy="153888"/>
          </a:xfrm>
        </p:grpSpPr>
        <p:sp>
          <p:nvSpPr>
            <p:cNvPr id="43" name="TextBox 42"/>
            <p:cNvSpPr txBox="1"/>
            <p:nvPr/>
          </p:nvSpPr>
          <p:spPr bwMode="gray">
            <a:xfrm>
              <a:off x="1684507" y="3134418"/>
              <a:ext cx="2557097" cy="138499"/>
            </a:xfrm>
            <a:prstGeom prst="rect">
              <a:avLst/>
            </a:prstGeom>
            <a:noFill/>
          </p:spPr>
          <p:txBody>
            <a:bodyPr wrap="square" lIns="0" tIns="0" rIns="0" bIns="0" rtlCol="0">
              <a:spAutoFit/>
            </a:bodyPr>
            <a:lstStyle/>
            <a:p>
              <a:pPr algn="r">
                <a:spcBef>
                  <a:spcPts val="300"/>
                </a:spcBef>
              </a:pPr>
              <a:r>
                <a:rPr lang="en-US" sz="900" dirty="0" smtClean="0"/>
                <a:t>Quality Reporting Program</a:t>
              </a:r>
              <a:endParaRPr lang="en-US" sz="900" dirty="0"/>
            </a:p>
          </p:txBody>
        </p:sp>
        <p:sp>
          <p:nvSpPr>
            <p:cNvPr id="44" name="TextBox 43"/>
            <p:cNvSpPr txBox="1"/>
            <p:nvPr/>
          </p:nvSpPr>
          <p:spPr bwMode="gray">
            <a:xfrm>
              <a:off x="4159120" y="3126723"/>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2016</a:t>
              </a:r>
              <a:endParaRPr lang="en-US" sz="1000" dirty="0">
                <a:solidFill>
                  <a:schemeClr val="accent3"/>
                </a:solidFill>
              </a:endParaRPr>
            </a:p>
          </p:txBody>
        </p:sp>
      </p:grpSp>
      <p:cxnSp>
        <p:nvCxnSpPr>
          <p:cNvPr id="47" name="Straight Connector 46"/>
          <p:cNvCxnSpPr/>
          <p:nvPr/>
        </p:nvCxnSpPr>
        <p:spPr bwMode="gray">
          <a:xfrm>
            <a:off x="4579847" y="1564866"/>
            <a:ext cx="0" cy="1005840"/>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p:cNvSpPr/>
          <p:nvPr/>
        </p:nvSpPr>
        <p:spPr bwMode="gray">
          <a:xfrm>
            <a:off x="4501689" y="1564867"/>
            <a:ext cx="156316" cy="15631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p:cNvSpPr txBox="1"/>
          <p:nvPr/>
        </p:nvSpPr>
        <p:spPr bwMode="gray">
          <a:xfrm>
            <a:off x="2641600" y="2372213"/>
            <a:ext cx="1188643" cy="138499"/>
          </a:xfrm>
          <a:prstGeom prst="rect">
            <a:avLst/>
          </a:prstGeom>
          <a:noFill/>
        </p:spPr>
        <p:txBody>
          <a:bodyPr wrap="square" lIns="0" tIns="0" rIns="0" bIns="0" rtlCol="0">
            <a:spAutoFit/>
          </a:bodyPr>
          <a:lstStyle/>
          <a:p>
            <a:pPr algn="r">
              <a:spcBef>
                <a:spcPts val="300"/>
              </a:spcBef>
            </a:pPr>
            <a:r>
              <a:rPr lang="en-US" sz="900" dirty="0" smtClean="0"/>
              <a:t>CJR</a:t>
            </a:r>
            <a:r>
              <a:rPr lang="en-US" sz="900" baseline="30000" dirty="0" smtClean="0"/>
              <a:t>1</a:t>
            </a:r>
            <a:r>
              <a:rPr lang="en-US" sz="900" dirty="0" smtClean="0"/>
              <a:t> Bundle Program</a:t>
            </a:r>
            <a:endParaRPr lang="en-US" sz="900" dirty="0"/>
          </a:p>
        </p:txBody>
      </p:sp>
      <p:sp>
        <p:nvSpPr>
          <p:cNvPr id="50" name="TextBox 49"/>
          <p:cNvSpPr txBox="1"/>
          <p:nvPr/>
        </p:nvSpPr>
        <p:spPr bwMode="gray">
          <a:xfrm>
            <a:off x="3758342" y="2364518"/>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2016</a:t>
            </a:r>
            <a:endParaRPr lang="en-US" sz="1000" dirty="0">
              <a:solidFill>
                <a:schemeClr val="accent3"/>
              </a:solidFill>
            </a:endParaRPr>
          </a:p>
        </p:txBody>
      </p:sp>
      <p:grpSp>
        <p:nvGrpSpPr>
          <p:cNvPr id="5" name="Group 4"/>
          <p:cNvGrpSpPr/>
          <p:nvPr/>
        </p:nvGrpSpPr>
        <p:grpSpPr>
          <a:xfrm>
            <a:off x="730716" y="2122974"/>
            <a:ext cx="2922177" cy="153888"/>
            <a:chOff x="420906" y="2341944"/>
            <a:chExt cx="2922177" cy="153888"/>
          </a:xfrm>
        </p:grpSpPr>
        <p:sp>
          <p:nvSpPr>
            <p:cNvPr id="58" name="TextBox 57"/>
            <p:cNvSpPr txBox="1"/>
            <p:nvPr/>
          </p:nvSpPr>
          <p:spPr bwMode="gray">
            <a:xfrm>
              <a:off x="420906" y="2343886"/>
              <a:ext cx="2595085" cy="138499"/>
            </a:xfrm>
            <a:prstGeom prst="rect">
              <a:avLst/>
            </a:prstGeom>
            <a:noFill/>
          </p:spPr>
          <p:txBody>
            <a:bodyPr wrap="square" lIns="0" tIns="0" rIns="0" bIns="0" rtlCol="0">
              <a:spAutoFit/>
            </a:bodyPr>
            <a:lstStyle/>
            <a:p>
              <a:pPr algn="r">
                <a:spcBef>
                  <a:spcPts val="300"/>
                </a:spcBef>
              </a:pPr>
              <a:r>
                <a:rPr lang="en-US" sz="900" dirty="0" smtClean="0"/>
                <a:t>Hospital Readmissions Reduction Program</a:t>
              </a:r>
              <a:endParaRPr lang="en-US" sz="900" dirty="0"/>
            </a:p>
          </p:txBody>
        </p:sp>
        <p:sp>
          <p:nvSpPr>
            <p:cNvPr id="59" name="TextBox 58"/>
            <p:cNvSpPr txBox="1"/>
            <p:nvPr/>
          </p:nvSpPr>
          <p:spPr bwMode="gray">
            <a:xfrm>
              <a:off x="2945976" y="2341944"/>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2012</a:t>
              </a:r>
              <a:endParaRPr lang="en-US" sz="1000" dirty="0">
                <a:solidFill>
                  <a:schemeClr val="accent3"/>
                </a:solidFill>
              </a:endParaRPr>
            </a:p>
          </p:txBody>
        </p:sp>
      </p:grpSp>
      <p:cxnSp>
        <p:nvCxnSpPr>
          <p:cNvPr id="62" name="Straight Connector 61"/>
          <p:cNvCxnSpPr>
            <a:stCxn id="63" idx="4"/>
          </p:cNvCxnSpPr>
          <p:nvPr/>
        </p:nvCxnSpPr>
        <p:spPr bwMode="gray">
          <a:xfrm>
            <a:off x="3574735" y="1721183"/>
            <a:ext cx="0" cy="354080"/>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Oval 62"/>
          <p:cNvSpPr/>
          <p:nvPr/>
        </p:nvSpPr>
        <p:spPr bwMode="gray">
          <a:xfrm>
            <a:off x="3496577" y="1564867"/>
            <a:ext cx="156316" cy="15631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p:nvPr/>
        </p:nvGrpSpPr>
        <p:grpSpPr>
          <a:xfrm>
            <a:off x="695325" y="1881430"/>
            <a:ext cx="2455012" cy="153888"/>
            <a:chOff x="695325" y="2107982"/>
            <a:chExt cx="2455012" cy="153888"/>
          </a:xfrm>
        </p:grpSpPr>
        <p:sp>
          <p:nvSpPr>
            <p:cNvPr id="64" name="TextBox 63"/>
            <p:cNvSpPr txBox="1"/>
            <p:nvPr/>
          </p:nvSpPr>
          <p:spPr bwMode="gray">
            <a:xfrm>
              <a:off x="695325" y="2115383"/>
              <a:ext cx="2130425" cy="138499"/>
            </a:xfrm>
            <a:prstGeom prst="rect">
              <a:avLst/>
            </a:prstGeom>
            <a:noFill/>
          </p:spPr>
          <p:txBody>
            <a:bodyPr wrap="square" lIns="0" tIns="0" rIns="0" bIns="0" rtlCol="0">
              <a:spAutoFit/>
            </a:bodyPr>
            <a:lstStyle/>
            <a:p>
              <a:pPr algn="r">
                <a:spcBef>
                  <a:spcPts val="300"/>
                </a:spcBef>
              </a:pPr>
              <a:r>
                <a:rPr lang="en-US" sz="900" dirty="0" smtClean="0"/>
                <a:t>Medicare Shared Savings Program</a:t>
              </a:r>
              <a:endParaRPr lang="en-US" sz="900" dirty="0"/>
            </a:p>
          </p:txBody>
        </p:sp>
        <p:sp>
          <p:nvSpPr>
            <p:cNvPr id="65" name="TextBox 64"/>
            <p:cNvSpPr txBox="1"/>
            <p:nvPr/>
          </p:nvSpPr>
          <p:spPr bwMode="gray">
            <a:xfrm>
              <a:off x="2753230" y="2107982"/>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2011</a:t>
              </a:r>
              <a:endParaRPr lang="en-US" sz="1000" dirty="0">
                <a:solidFill>
                  <a:schemeClr val="accent3"/>
                </a:solidFill>
              </a:endParaRPr>
            </a:p>
          </p:txBody>
        </p:sp>
      </p:grpSp>
      <p:cxnSp>
        <p:nvCxnSpPr>
          <p:cNvPr id="68" name="Straight Connector 67"/>
          <p:cNvCxnSpPr>
            <a:stCxn id="69" idx="4"/>
          </p:cNvCxnSpPr>
          <p:nvPr/>
        </p:nvCxnSpPr>
        <p:spPr bwMode="gray">
          <a:xfrm>
            <a:off x="3072179" y="1721183"/>
            <a:ext cx="0" cy="128069"/>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p:cNvSpPr/>
          <p:nvPr/>
        </p:nvSpPr>
        <p:spPr bwMode="gray">
          <a:xfrm>
            <a:off x="2994021" y="1564867"/>
            <a:ext cx="156316" cy="15631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4" name="Straight Connector 73"/>
          <p:cNvCxnSpPr>
            <a:stCxn id="75" idx="0"/>
          </p:cNvCxnSpPr>
          <p:nvPr/>
        </p:nvCxnSpPr>
        <p:spPr bwMode="gray">
          <a:xfrm>
            <a:off x="4077291" y="1564867"/>
            <a:ext cx="0" cy="777241"/>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p:cNvSpPr/>
          <p:nvPr/>
        </p:nvSpPr>
        <p:spPr bwMode="gray">
          <a:xfrm>
            <a:off x="3999133" y="1564867"/>
            <a:ext cx="156316" cy="16326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8" name="Straight Connector 77"/>
          <p:cNvCxnSpPr/>
          <p:nvPr/>
        </p:nvCxnSpPr>
        <p:spPr bwMode="gray">
          <a:xfrm>
            <a:off x="5584958" y="1564866"/>
            <a:ext cx="0" cy="1490472"/>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p:cNvSpPr/>
          <p:nvPr/>
        </p:nvSpPr>
        <p:spPr bwMode="gray">
          <a:xfrm>
            <a:off x="5506800" y="1564867"/>
            <a:ext cx="156316" cy="16383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p:cNvSpPr txBox="1"/>
          <p:nvPr/>
        </p:nvSpPr>
        <p:spPr bwMode="gray">
          <a:xfrm>
            <a:off x="3315050" y="3106404"/>
            <a:ext cx="2036140" cy="138499"/>
          </a:xfrm>
          <a:prstGeom prst="rect">
            <a:avLst/>
          </a:prstGeom>
          <a:noFill/>
        </p:spPr>
        <p:txBody>
          <a:bodyPr wrap="square" lIns="0" tIns="0" rIns="0" bIns="0" rtlCol="0">
            <a:spAutoFit/>
          </a:bodyPr>
          <a:lstStyle/>
          <a:p>
            <a:pPr algn="r">
              <a:spcBef>
                <a:spcPts val="300"/>
              </a:spcBef>
            </a:pPr>
            <a:r>
              <a:rPr lang="en-US" sz="900" dirty="0"/>
              <a:t> </a:t>
            </a:r>
            <a:r>
              <a:rPr lang="en-US" sz="900" dirty="0" smtClean="0"/>
              <a:t>SNF and Home Health VBP</a:t>
            </a:r>
            <a:r>
              <a:rPr lang="en-US" sz="900" baseline="30000" dirty="0" smtClean="0"/>
              <a:t>2</a:t>
            </a:r>
            <a:r>
              <a:rPr lang="en-US" sz="900" dirty="0" smtClean="0"/>
              <a:t> Programs</a:t>
            </a:r>
            <a:endParaRPr lang="en-US" sz="900" dirty="0"/>
          </a:p>
        </p:txBody>
      </p:sp>
      <p:sp>
        <p:nvSpPr>
          <p:cNvPr id="80" name="TextBox 79"/>
          <p:cNvSpPr txBox="1"/>
          <p:nvPr/>
        </p:nvSpPr>
        <p:spPr bwMode="gray">
          <a:xfrm>
            <a:off x="5266009" y="3089152"/>
            <a:ext cx="397107" cy="153888"/>
          </a:xfrm>
          <a:prstGeom prst="rect">
            <a:avLst/>
          </a:prstGeom>
          <a:noFill/>
        </p:spPr>
        <p:txBody>
          <a:bodyPr wrap="square" lIns="0" tIns="0" rIns="0" bIns="0" rtlCol="0">
            <a:spAutoFit/>
          </a:bodyPr>
          <a:lstStyle/>
          <a:p>
            <a:pPr algn="r">
              <a:spcBef>
                <a:spcPts val="500"/>
              </a:spcBef>
            </a:pPr>
            <a:r>
              <a:rPr lang="en-US" sz="1000" dirty="0" smtClean="0">
                <a:solidFill>
                  <a:schemeClr val="accent3"/>
                </a:solidFill>
              </a:rPr>
              <a:t>2017</a:t>
            </a:r>
            <a:endParaRPr lang="en-US" sz="1000" dirty="0">
              <a:solidFill>
                <a:schemeClr val="accent3"/>
              </a:solidFill>
            </a:endParaRPr>
          </a:p>
        </p:txBody>
      </p:sp>
      <p:sp>
        <p:nvSpPr>
          <p:cNvPr id="54" name="TextBox 53"/>
          <p:cNvSpPr txBox="1"/>
          <p:nvPr/>
        </p:nvSpPr>
        <p:spPr bwMode="gray">
          <a:xfrm>
            <a:off x="320675" y="1058170"/>
            <a:ext cx="5172075" cy="161583"/>
          </a:xfrm>
          <a:prstGeom prst="rect">
            <a:avLst/>
          </a:prstGeom>
          <a:noFill/>
        </p:spPr>
        <p:txBody>
          <a:bodyPr wrap="square" lIns="0" tIns="0" rIns="0" bIns="0" rtlCol="0">
            <a:spAutoFit/>
          </a:bodyPr>
          <a:lstStyle/>
          <a:p>
            <a:pPr>
              <a:spcBef>
                <a:spcPts val="500"/>
              </a:spcBef>
            </a:pPr>
            <a:r>
              <a:rPr lang="en-US" sz="1050" b="1" dirty="0" smtClean="0"/>
              <a:t>Select Care Transformation Programs</a:t>
            </a:r>
          </a:p>
        </p:txBody>
      </p:sp>
      <p:cxnSp>
        <p:nvCxnSpPr>
          <p:cNvPr id="41" name="Straight Connector 40"/>
          <p:cNvCxnSpPr>
            <a:stCxn id="42" idx="4"/>
          </p:cNvCxnSpPr>
          <p:nvPr/>
        </p:nvCxnSpPr>
        <p:spPr bwMode="gray">
          <a:xfrm>
            <a:off x="5082403" y="1721183"/>
            <a:ext cx="0" cy="1069848"/>
          </a:xfrm>
          <a:prstGeom prst="line">
            <a:avLst/>
          </a:prstGeom>
          <a:solidFill>
            <a:schemeClr val="bg1"/>
          </a:solidFill>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p:cNvSpPr/>
          <p:nvPr/>
        </p:nvSpPr>
        <p:spPr bwMode="gray">
          <a:xfrm>
            <a:off x="5004245" y="1564867"/>
            <a:ext cx="156316" cy="15631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extBox 88"/>
          <p:cNvSpPr txBox="1"/>
          <p:nvPr/>
        </p:nvSpPr>
        <p:spPr bwMode="gray">
          <a:xfrm>
            <a:off x="572115" y="2677780"/>
            <a:ext cx="1965077" cy="1247247"/>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smtClean="0">
                <a:solidFill>
                  <a:schemeClr val="accent3"/>
                </a:solidFill>
              </a:rPr>
              <a:t>Key</a:t>
            </a:r>
            <a:endParaRPr lang="en-US" sz="1100" b="1" dirty="0">
              <a:solidFill>
                <a:schemeClr val="accent3"/>
              </a:solidFill>
            </a:endParaRPr>
          </a:p>
        </p:txBody>
      </p:sp>
      <p:sp>
        <p:nvSpPr>
          <p:cNvPr id="90" name="Text Placeholder 1"/>
          <p:cNvSpPr txBox="1">
            <a:spLocks/>
          </p:cNvSpPr>
          <p:nvPr/>
        </p:nvSpPr>
        <p:spPr bwMode="gray">
          <a:xfrm>
            <a:off x="83861" y="3022951"/>
            <a:ext cx="2723477" cy="111174"/>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dirty="0"/>
          </a:p>
        </p:txBody>
      </p:sp>
      <p:pic>
        <p:nvPicPr>
          <p:cNvPr id="1028" name="Picture 4" descr="L:\public\share\ABC Templates and Resources\Template Resources (AB and TABC)\Art Icons Logos (AB and TABC)\Icons (AB and TABC)\Building_7.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719" y="3566285"/>
            <a:ext cx="274320" cy="15430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L:\public\share\ABC Templates and Resources\Template Resources (AB and TABC)\Art Icons Logos (AB and TABC)\Icons (AB and TABC)\Hospit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9719" y="3097766"/>
            <a:ext cx="146367" cy="182880"/>
          </a:xfrm>
          <a:prstGeom prst="rect">
            <a:avLst/>
          </a:prstGeom>
          <a:noFill/>
          <a:extLst>
            <a:ext uri="{909E8E84-426E-40DD-AFC4-6F175D3DCCD1}">
              <a14:hiddenFill xmlns:a14="http://schemas.microsoft.com/office/drawing/2010/main">
                <a:solidFill>
                  <a:srgbClr val="FFFFFF"/>
                </a:solidFill>
              </a14:hiddenFill>
            </a:ext>
          </a:extLst>
        </p:spPr>
      </p:pic>
      <p:sp>
        <p:nvSpPr>
          <p:cNvPr id="31" name="TextBox 30"/>
          <p:cNvSpPr txBox="1"/>
          <p:nvPr/>
        </p:nvSpPr>
        <p:spPr bwMode="gray">
          <a:xfrm>
            <a:off x="1116602" y="3035318"/>
            <a:ext cx="1178617" cy="307777"/>
          </a:xfrm>
          <a:prstGeom prst="rect">
            <a:avLst/>
          </a:prstGeom>
          <a:noFill/>
        </p:spPr>
        <p:txBody>
          <a:bodyPr wrap="square" lIns="0" tIns="0" rIns="0" bIns="0" rtlCol="0">
            <a:spAutoFit/>
          </a:bodyPr>
          <a:lstStyle/>
          <a:p>
            <a:pPr>
              <a:spcBef>
                <a:spcPts val="500"/>
              </a:spcBef>
            </a:pPr>
            <a:r>
              <a:rPr lang="en-US" sz="1000" dirty="0" smtClean="0"/>
              <a:t>Directed toward health systems</a:t>
            </a:r>
          </a:p>
        </p:txBody>
      </p:sp>
      <p:sp>
        <p:nvSpPr>
          <p:cNvPr id="91" name="TextBox 90"/>
          <p:cNvSpPr txBox="1"/>
          <p:nvPr/>
        </p:nvSpPr>
        <p:spPr bwMode="gray">
          <a:xfrm>
            <a:off x="1116602" y="3489549"/>
            <a:ext cx="1264264" cy="307777"/>
          </a:xfrm>
          <a:prstGeom prst="rect">
            <a:avLst/>
          </a:prstGeom>
          <a:noFill/>
        </p:spPr>
        <p:txBody>
          <a:bodyPr wrap="square" lIns="0" tIns="0" rIns="0" bIns="0" rtlCol="0">
            <a:spAutoFit/>
          </a:bodyPr>
          <a:lstStyle/>
          <a:p>
            <a:pPr>
              <a:spcBef>
                <a:spcPts val="500"/>
              </a:spcBef>
            </a:pPr>
            <a:r>
              <a:rPr lang="en-US" sz="1000" dirty="0" smtClean="0"/>
              <a:t>Directed toward </a:t>
            </a:r>
            <a:br>
              <a:rPr lang="en-US" sz="1000" dirty="0" smtClean="0"/>
            </a:br>
            <a:r>
              <a:rPr lang="en-US" sz="1000" dirty="0" smtClean="0"/>
              <a:t>post-acute providers</a:t>
            </a:r>
          </a:p>
        </p:txBody>
      </p:sp>
      <p:pic>
        <p:nvPicPr>
          <p:cNvPr id="92" name="Picture 5" descr="L:\public\share\ABC Templates and Resources\Template Resources (AB and TABC)\Art Icons Logos (AB and TABC)\Icons (AB and TABC)\Hospit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4907" y="2137039"/>
            <a:ext cx="91440" cy="114251"/>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5" descr="L:\public\share\ABC Templates and Resources\Template Resources (AB and TABC)\Art Icons Logos (AB and TABC)\Icons (AB and TABC)\Hospit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81111" y="2396461"/>
            <a:ext cx="91440" cy="114251"/>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4" descr="L:\public\share\ABC Templates and Resources\Template Resources (AB and TABC)\Art Icons Logos (AB and TABC)\Icons (AB and TABC)\Building_7.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0750" y="2637286"/>
            <a:ext cx="162560" cy="91440"/>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5" descr="L:\public\share\ABC Templates and Resources\Template Resources (AB and TABC)\Art Icons Logos (AB and TABC)\Icons (AB and TABC)\Hospit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8646" y="2861493"/>
            <a:ext cx="91440" cy="114251"/>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4" descr="L:\public\share\ABC Templates and Resources\Template Resources (AB and TABC)\Art Icons Logos (AB and TABC)\Icons (AB and TABC)\Building_7.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0337" y="3129933"/>
            <a:ext cx="162560" cy="91440"/>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5" descr="L:\public\share\ABC Templates and Resources\Template Resources (AB and TABC)\Art Icons Logos (AB and TABC)\Icons (AB and TABC)\Hospit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0572" y="1913079"/>
            <a:ext cx="91440" cy="114251"/>
          </a:xfrm>
          <a:prstGeom prst="rect">
            <a:avLst/>
          </a:prstGeom>
          <a:noFill/>
          <a:extLst>
            <a:ext uri="{909E8E84-426E-40DD-AFC4-6F175D3DCCD1}">
              <a14:hiddenFill xmlns:a14="http://schemas.microsoft.com/office/drawing/2010/main">
                <a:solidFill>
                  <a:srgbClr val="FFFFFF"/>
                </a:solidFill>
              </a14:hiddenFill>
            </a:ext>
          </a:extLst>
        </p:spPr>
      </p:pic>
      <p:sp>
        <p:nvSpPr>
          <p:cNvPr id="52" name="Text Placeholder 2"/>
          <p:cNvSpPr>
            <a:spLocks noGrp="1"/>
          </p:cNvSpPr>
          <p:nvPr>
            <p:ph type="body" sz="quarter" idx="25"/>
          </p:nvPr>
        </p:nvSpPr>
        <p:spPr/>
        <p:txBody>
          <a:bodyPr/>
          <a:lstStyle/>
          <a:p>
            <a:r>
              <a:rPr lang="en-US" dirty="0" smtClean="0"/>
              <a:t>Risk-Based Payment On the Way for Providers Not Already Participating</a:t>
            </a:r>
            <a:endParaRPr lang="en-US" dirty="0"/>
          </a:p>
        </p:txBody>
      </p:sp>
    </p:spTree>
    <p:extLst>
      <p:ext uri="{BB962C8B-B14F-4D97-AF65-F5344CB8AC3E}">
        <p14:creationId xmlns:p14="http://schemas.microsoft.com/office/powerpoint/2010/main" val="925363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20675" y="317903"/>
            <a:ext cx="5759450" cy="276999"/>
          </a:xfrm>
        </p:spPr>
        <p:txBody>
          <a:bodyPr/>
          <a:lstStyle/>
          <a:p>
            <a:r>
              <a:rPr lang="en-US" dirty="0" smtClean="0"/>
              <a:t>Home Health VBP</a:t>
            </a:r>
            <a:r>
              <a:rPr lang="en-US" baseline="30000" dirty="0" smtClean="0"/>
              <a:t>1</a:t>
            </a:r>
            <a:r>
              <a:rPr lang="en-US" dirty="0" smtClean="0"/>
              <a:t> Pilot in Effect Through CY 2022</a:t>
            </a:r>
            <a:endParaRPr lang="en-US" dirty="0"/>
          </a:p>
        </p:txBody>
      </p:sp>
      <p:sp>
        <p:nvSpPr>
          <p:cNvPr id="4" name="Text Placeholder 3"/>
          <p:cNvSpPr>
            <a:spLocks noGrp="1"/>
          </p:cNvSpPr>
          <p:nvPr>
            <p:ph type="body" sz="quarter" idx="26"/>
          </p:nvPr>
        </p:nvSpPr>
        <p:spPr bwMode="gray"/>
        <p:txBody>
          <a:bodyPr/>
          <a:lstStyle/>
          <a:p>
            <a:endParaRPr lang="en-US"/>
          </a:p>
        </p:txBody>
      </p:sp>
      <p:sp>
        <p:nvSpPr>
          <p:cNvPr id="5" name="Text Placeholder 4"/>
          <p:cNvSpPr>
            <a:spLocks noGrp="1"/>
          </p:cNvSpPr>
          <p:nvPr>
            <p:ph type="body" sz="quarter" idx="27"/>
          </p:nvPr>
        </p:nvSpPr>
        <p:spPr bwMode="gray">
          <a:xfrm>
            <a:off x="3251200" y="4465124"/>
            <a:ext cx="3149600" cy="335476"/>
          </a:xfrm>
        </p:spPr>
        <p:txBody>
          <a:bodyPr/>
          <a:lstStyle/>
          <a:p>
            <a:r>
              <a:rPr lang="en-US" dirty="0"/>
              <a:t>Source: : CMS, “Medicare and Medicaid Programs; CY 2016 Home Health Prospective Payment System Rate Update; Home Health Value-Based Purchasing Model; and Home Health Quality Reporting Requirements; Final Rule,” </a:t>
            </a:r>
            <a:r>
              <a:rPr lang="en-US" i="1" dirty="0"/>
              <a:t>Federal Register</a:t>
            </a:r>
            <a:r>
              <a:rPr lang="en-US" dirty="0"/>
              <a:t> 80, no. 214 (November 5, 2015), https://</a:t>
            </a:r>
            <a:r>
              <a:rPr lang="en-US" dirty="0" smtClean="0"/>
              <a:t>www.gpo.gov/fdsys/pkg/FR-2015-11-05/pdf/2015-27931.pdf.</a:t>
            </a:r>
            <a:r>
              <a:rPr lang="en-US" i="1" dirty="0" smtClean="0"/>
              <a:t> </a:t>
            </a:r>
            <a:r>
              <a:rPr lang="en-US" dirty="0" smtClean="0"/>
              <a:t>http</a:t>
            </a:r>
            <a:r>
              <a:rPr lang="en-US" dirty="0"/>
              <a:t>://</a:t>
            </a:r>
            <a:r>
              <a:rPr lang="en-US" dirty="0" smtClean="0"/>
              <a:t>www.gao.gov/assets/680/673869.pdf. </a:t>
            </a:r>
            <a:endParaRPr lang="en-US" dirty="0"/>
          </a:p>
        </p:txBody>
      </p:sp>
      <p:sp>
        <p:nvSpPr>
          <p:cNvPr id="6" name="Text Placeholder 5"/>
          <p:cNvSpPr>
            <a:spLocks noGrp="1"/>
          </p:cNvSpPr>
          <p:nvPr>
            <p:ph type="body" sz="quarter" idx="28"/>
          </p:nvPr>
        </p:nvSpPr>
        <p:spPr bwMode="gray">
          <a:xfrm>
            <a:off x="0" y="4544011"/>
            <a:ext cx="1746504" cy="76944"/>
          </a:xfrm>
        </p:spPr>
        <p:txBody>
          <a:bodyPr/>
          <a:lstStyle/>
          <a:p>
            <a:r>
              <a:rPr lang="en-US" dirty="0" smtClean="0"/>
              <a:t>Value-Based Purchasing</a:t>
            </a:r>
            <a:endParaRPr lang="en-US" dirty="0"/>
          </a:p>
        </p:txBody>
      </p:sp>
      <p:grpSp>
        <p:nvGrpSpPr>
          <p:cNvPr id="13" name="Group 12"/>
          <p:cNvGrpSpPr/>
          <p:nvPr/>
        </p:nvGrpSpPr>
        <p:grpSpPr>
          <a:xfrm>
            <a:off x="940412" y="3469796"/>
            <a:ext cx="4281596" cy="900856"/>
            <a:chOff x="3072297" y="1211853"/>
            <a:chExt cx="4281596" cy="900856"/>
          </a:xfrm>
        </p:grpSpPr>
        <p:sp>
          <p:nvSpPr>
            <p:cNvPr id="7" name="TextBox 6"/>
            <p:cNvSpPr txBox="1"/>
            <p:nvPr/>
          </p:nvSpPr>
          <p:spPr bwMode="gray">
            <a:xfrm>
              <a:off x="3189044" y="1211853"/>
              <a:ext cx="4164849" cy="900856"/>
            </a:xfrm>
            <a:prstGeom prst="rect">
              <a:avLst/>
            </a:prstGeom>
            <a:solidFill>
              <a:schemeClr val="accent1"/>
            </a:solidFill>
            <a:ln w="6350">
              <a:solidFill>
                <a:schemeClr val="bg1"/>
              </a:solidFill>
            </a:ln>
          </p:spPr>
          <p:txBody>
            <a:bodyPr wrap="square" lIns="182880" tIns="274320" rIns="182880" bIns="0" rtlCol="0">
              <a:noAutofit/>
            </a:bodyPr>
            <a:lstStyle/>
            <a:p>
              <a:pPr>
                <a:spcBef>
                  <a:spcPts val="500"/>
                </a:spcBef>
              </a:pPr>
              <a:endParaRPr lang="en-US" sz="1000" dirty="0"/>
            </a:p>
          </p:txBody>
        </p:sp>
        <p:sp>
          <p:nvSpPr>
            <p:cNvPr id="8" name="TextBox 7"/>
            <p:cNvSpPr txBox="1"/>
            <p:nvPr/>
          </p:nvSpPr>
          <p:spPr bwMode="gray">
            <a:xfrm>
              <a:off x="4667553" y="1421920"/>
              <a:ext cx="2463140" cy="461665"/>
            </a:xfrm>
            <a:prstGeom prst="rect">
              <a:avLst/>
            </a:prstGeom>
            <a:noFill/>
          </p:spPr>
          <p:txBody>
            <a:bodyPr wrap="square" lIns="0" tIns="0" rIns="0" bIns="0" rtlCol="0">
              <a:spAutoFit/>
            </a:bodyPr>
            <a:lstStyle/>
            <a:p>
              <a:pPr>
                <a:spcBef>
                  <a:spcPts val="500"/>
                </a:spcBef>
              </a:pPr>
              <a:r>
                <a:rPr lang="en-US" sz="1000" dirty="0" smtClean="0"/>
                <a:t>CMS’ estimated savings by 2022 due to reduced hospitalizations and more efficient care resulting from VBP pilot</a:t>
              </a:r>
              <a:endParaRPr lang="en-US" sz="1000" dirty="0"/>
            </a:p>
          </p:txBody>
        </p:sp>
        <p:sp>
          <p:nvSpPr>
            <p:cNvPr id="9" name="TextBox 8"/>
            <p:cNvSpPr txBox="1"/>
            <p:nvPr/>
          </p:nvSpPr>
          <p:spPr bwMode="gray">
            <a:xfrm>
              <a:off x="3072297" y="1357667"/>
              <a:ext cx="1865741" cy="677108"/>
            </a:xfrm>
            <a:prstGeom prst="rect">
              <a:avLst/>
            </a:prstGeom>
            <a:noFill/>
          </p:spPr>
          <p:txBody>
            <a:bodyPr wrap="square" lIns="0" tIns="0" rIns="0" bIns="0" rtlCol="0">
              <a:spAutoFit/>
            </a:bodyPr>
            <a:lstStyle/>
            <a:p>
              <a:pPr algn="ctr"/>
              <a:r>
                <a:rPr lang="en-US" sz="2200" dirty="0" smtClean="0">
                  <a:solidFill>
                    <a:schemeClr val="accent6"/>
                  </a:solidFill>
                </a:rPr>
                <a:t>$380 </a:t>
              </a:r>
              <a:br>
                <a:rPr lang="en-US" sz="2200" dirty="0" smtClean="0">
                  <a:solidFill>
                    <a:schemeClr val="accent6"/>
                  </a:solidFill>
                </a:rPr>
              </a:br>
              <a:r>
                <a:rPr lang="en-US" sz="2200" dirty="0" smtClean="0">
                  <a:solidFill>
                    <a:schemeClr val="accent6"/>
                  </a:solidFill>
                </a:rPr>
                <a:t>million</a:t>
              </a:r>
            </a:p>
          </p:txBody>
        </p:sp>
        <p:grpSp>
          <p:nvGrpSpPr>
            <p:cNvPr id="10" name="Group 9"/>
            <p:cNvGrpSpPr/>
            <p:nvPr/>
          </p:nvGrpSpPr>
          <p:grpSpPr bwMode="gray">
            <a:xfrm>
              <a:off x="3194697" y="1216507"/>
              <a:ext cx="319390" cy="218673"/>
              <a:chOff x="4454248" y="2003891"/>
              <a:chExt cx="319390" cy="218673"/>
            </a:xfrm>
          </p:grpSpPr>
          <p:sp>
            <p:nvSpPr>
              <p:cNvPr id="11" name="Freeform 10"/>
              <p:cNvSpPr/>
              <p:nvPr/>
            </p:nvSpPr>
            <p:spPr bwMode="gray">
              <a:xfrm flipH="1">
                <a:off x="4454248" y="2003891"/>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2" name="Freeform 11"/>
              <p:cNvSpPr/>
              <p:nvPr/>
            </p:nvSpPr>
            <p:spPr bwMode="gray">
              <a:xfrm rot="1510923" flipV="1">
                <a:off x="4532332" y="2017279"/>
                <a:ext cx="84539" cy="176966"/>
              </a:xfrm>
              <a:custGeom>
                <a:avLst/>
                <a:gdLst>
                  <a:gd name="connsiteX0" fmla="*/ 0 w 183356"/>
                  <a:gd name="connsiteY0" fmla="*/ 45839 h 183356"/>
                  <a:gd name="connsiteX1" fmla="*/ 45839 w 183356"/>
                  <a:gd name="connsiteY1" fmla="*/ 45839 h 183356"/>
                  <a:gd name="connsiteX2" fmla="*/ 45839 w 183356"/>
                  <a:gd name="connsiteY2" fmla="*/ 0 h 183356"/>
                  <a:gd name="connsiteX3" fmla="*/ 137517 w 183356"/>
                  <a:gd name="connsiteY3" fmla="*/ 0 h 183356"/>
                  <a:gd name="connsiteX4" fmla="*/ 137517 w 183356"/>
                  <a:gd name="connsiteY4" fmla="*/ 45839 h 183356"/>
                  <a:gd name="connsiteX5" fmla="*/ 183356 w 183356"/>
                  <a:gd name="connsiteY5" fmla="*/ 45839 h 183356"/>
                  <a:gd name="connsiteX6" fmla="*/ 183356 w 183356"/>
                  <a:gd name="connsiteY6" fmla="*/ 137517 h 183356"/>
                  <a:gd name="connsiteX7" fmla="*/ 137517 w 183356"/>
                  <a:gd name="connsiteY7" fmla="*/ 137517 h 183356"/>
                  <a:gd name="connsiteX8" fmla="*/ 137517 w 183356"/>
                  <a:gd name="connsiteY8" fmla="*/ 183356 h 183356"/>
                  <a:gd name="connsiteX9" fmla="*/ 45839 w 183356"/>
                  <a:gd name="connsiteY9" fmla="*/ 183356 h 183356"/>
                  <a:gd name="connsiteX10" fmla="*/ 45839 w 183356"/>
                  <a:gd name="connsiteY10" fmla="*/ 137517 h 183356"/>
                  <a:gd name="connsiteX11" fmla="*/ 0 w 183356"/>
                  <a:gd name="connsiteY11" fmla="*/ 137517 h 183356"/>
                  <a:gd name="connsiteX12" fmla="*/ 0 w 183356"/>
                  <a:gd name="connsiteY12" fmla="*/ 45839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11" fmla="*/ 137279 w 183356"/>
                  <a:gd name="connsiteY11" fmla="*/ 91440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47029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137517 w 183356"/>
                  <a:gd name="connsiteY0" fmla="*/ 0 h 137517"/>
                  <a:gd name="connsiteX1" fmla="*/ 183356 w 183356"/>
                  <a:gd name="connsiteY1" fmla="*/ 0 h 137517"/>
                  <a:gd name="connsiteX2" fmla="*/ 183356 w 183356"/>
                  <a:gd name="connsiteY2" fmla="*/ 91678 h 137517"/>
                  <a:gd name="connsiteX3" fmla="*/ 137517 w 183356"/>
                  <a:gd name="connsiteY3" fmla="*/ 91678 h 137517"/>
                  <a:gd name="connsiteX4" fmla="*/ 137517 w 183356"/>
                  <a:gd name="connsiteY4" fmla="*/ 137517 h 137517"/>
                  <a:gd name="connsiteX5" fmla="*/ 45839 w 183356"/>
                  <a:gd name="connsiteY5" fmla="*/ 137517 h 137517"/>
                  <a:gd name="connsiteX6" fmla="*/ 45839 w 183356"/>
                  <a:gd name="connsiteY6" fmla="*/ 91678 h 137517"/>
                  <a:gd name="connsiteX7" fmla="*/ 0 w 183356"/>
                  <a:gd name="connsiteY7" fmla="*/ 91678 h 137517"/>
                  <a:gd name="connsiteX8" fmla="*/ 0 w 183356"/>
                  <a:gd name="connsiteY8" fmla="*/ 0 h 137517"/>
                  <a:gd name="connsiteX9" fmla="*/ 45839 w 183356"/>
                  <a:gd name="connsiteY9"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8" fmla="*/ 45839 w 183356"/>
                  <a:gd name="connsiteY8"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0" fmla="*/ 183356 w 183356"/>
                  <a:gd name="connsiteY0" fmla="*/ 91678 h 137517"/>
                  <a:gd name="connsiteX1" fmla="*/ 137517 w 183356"/>
                  <a:gd name="connsiteY1" fmla="*/ 91678 h 137517"/>
                  <a:gd name="connsiteX2" fmla="*/ 137517 w 183356"/>
                  <a:gd name="connsiteY2" fmla="*/ 137517 h 137517"/>
                  <a:gd name="connsiteX3" fmla="*/ 45839 w 183356"/>
                  <a:gd name="connsiteY3" fmla="*/ 137517 h 137517"/>
                  <a:gd name="connsiteX4" fmla="*/ 45839 w 183356"/>
                  <a:gd name="connsiteY4" fmla="*/ 91678 h 137517"/>
                  <a:gd name="connsiteX5" fmla="*/ 0 w 183356"/>
                  <a:gd name="connsiteY5" fmla="*/ 91678 h 137517"/>
                  <a:gd name="connsiteX6" fmla="*/ 0 w 183356"/>
                  <a:gd name="connsiteY6" fmla="*/ 0 h 137517"/>
                  <a:gd name="connsiteX0" fmla="*/ 137517 w 137517"/>
                  <a:gd name="connsiteY0" fmla="*/ 91678 h 137517"/>
                  <a:gd name="connsiteX1" fmla="*/ 137517 w 137517"/>
                  <a:gd name="connsiteY1" fmla="*/ 137517 h 137517"/>
                  <a:gd name="connsiteX2" fmla="*/ 45839 w 137517"/>
                  <a:gd name="connsiteY2" fmla="*/ 137517 h 137517"/>
                  <a:gd name="connsiteX3" fmla="*/ 45839 w 137517"/>
                  <a:gd name="connsiteY3" fmla="*/ 91678 h 137517"/>
                  <a:gd name="connsiteX4" fmla="*/ 0 w 137517"/>
                  <a:gd name="connsiteY4" fmla="*/ 91678 h 137517"/>
                  <a:gd name="connsiteX5" fmla="*/ 0 w 137517"/>
                  <a:gd name="connsiteY5" fmla="*/ 0 h 137517"/>
                  <a:gd name="connsiteX0" fmla="*/ 93193 w 137517"/>
                  <a:gd name="connsiteY0" fmla="*/ 197142 h 197142"/>
                  <a:gd name="connsiteX1" fmla="*/ 137517 w 137517"/>
                  <a:gd name="connsiteY1" fmla="*/ 137517 h 197142"/>
                  <a:gd name="connsiteX2" fmla="*/ 45839 w 137517"/>
                  <a:gd name="connsiteY2" fmla="*/ 137517 h 197142"/>
                  <a:gd name="connsiteX3" fmla="*/ 45839 w 137517"/>
                  <a:gd name="connsiteY3" fmla="*/ 91678 h 197142"/>
                  <a:gd name="connsiteX4" fmla="*/ 0 w 137517"/>
                  <a:gd name="connsiteY4" fmla="*/ 91678 h 197142"/>
                  <a:gd name="connsiteX5" fmla="*/ 0 w 137517"/>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45839 w 96703"/>
                  <a:gd name="connsiteY3" fmla="*/ 91678 h 197142"/>
                  <a:gd name="connsiteX4" fmla="*/ 0 w 96703"/>
                  <a:gd name="connsiteY4" fmla="*/ 91678 h 197142"/>
                  <a:gd name="connsiteX5" fmla="*/ 0 w 96703"/>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57740 w 96703"/>
                  <a:gd name="connsiteY3" fmla="*/ 55172 h 197142"/>
                  <a:gd name="connsiteX4" fmla="*/ 0 w 96703"/>
                  <a:gd name="connsiteY4" fmla="*/ 91678 h 197142"/>
                  <a:gd name="connsiteX5" fmla="*/ 0 w 96703"/>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61793 w 100756"/>
                  <a:gd name="connsiteY3" fmla="*/ 55172 h 197142"/>
                  <a:gd name="connsiteX4" fmla="*/ 0 w 100756"/>
                  <a:gd name="connsiteY4" fmla="*/ 100298 h 197142"/>
                  <a:gd name="connsiteX5" fmla="*/ 4053 w 100756"/>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48235 w 100756"/>
                  <a:gd name="connsiteY3" fmla="*/ 67217 h 197142"/>
                  <a:gd name="connsiteX4" fmla="*/ 0 w 100756"/>
                  <a:gd name="connsiteY4" fmla="*/ 100298 h 197142"/>
                  <a:gd name="connsiteX5" fmla="*/ 4053 w 100756"/>
                  <a:gd name="connsiteY5" fmla="*/ 0 h 197142"/>
                  <a:gd name="connsiteX0" fmla="*/ 93321 w 100756"/>
                  <a:gd name="connsiteY0" fmla="*/ 211084 h 211084"/>
                  <a:gd name="connsiteX1" fmla="*/ 100756 w 100756"/>
                  <a:gd name="connsiteY1" fmla="*/ 123589 h 211084"/>
                  <a:gd name="connsiteX2" fmla="*/ 49892 w 100756"/>
                  <a:gd name="connsiteY2" fmla="*/ 137517 h 211084"/>
                  <a:gd name="connsiteX3" fmla="*/ 48235 w 100756"/>
                  <a:gd name="connsiteY3" fmla="*/ 67217 h 211084"/>
                  <a:gd name="connsiteX4" fmla="*/ 0 w 100756"/>
                  <a:gd name="connsiteY4" fmla="*/ 100298 h 211084"/>
                  <a:gd name="connsiteX5" fmla="*/ 4053 w 100756"/>
                  <a:gd name="connsiteY5" fmla="*/ 0 h 21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6" h="211084">
                    <a:moveTo>
                      <a:pt x="93321" y="211084"/>
                    </a:moveTo>
                    <a:lnTo>
                      <a:pt x="100756" y="123589"/>
                    </a:lnTo>
                    <a:lnTo>
                      <a:pt x="49892" y="137517"/>
                    </a:lnTo>
                    <a:cubicBezTo>
                      <a:pt x="49340" y="114084"/>
                      <a:pt x="48787" y="90650"/>
                      <a:pt x="48235" y="67217"/>
                    </a:cubicBezTo>
                    <a:lnTo>
                      <a:pt x="0" y="100298"/>
                    </a:lnTo>
                    <a:lnTo>
                      <a:pt x="4053" y="0"/>
                    </a:lnTo>
                  </a:path>
                </a:pathLst>
              </a:custGeom>
              <a:noFill/>
              <a:ln w="19050" cap="flat" cmpd="sng" algn="ctr">
                <a:solidFill>
                  <a:schemeClr val="bg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smtClean="0">
                  <a:solidFill>
                    <a:schemeClr val="bg2"/>
                  </a:solidFill>
                  <a:latin typeface="+mj-lt"/>
                </a:endParaRPr>
              </a:p>
            </p:txBody>
          </p:sp>
        </p:grpSp>
      </p:grpSp>
      <p:sp>
        <p:nvSpPr>
          <p:cNvPr id="15" name="TextBox 14"/>
          <p:cNvSpPr txBox="1"/>
          <p:nvPr/>
        </p:nvSpPr>
        <p:spPr bwMode="gray">
          <a:xfrm>
            <a:off x="320675" y="1076206"/>
            <a:ext cx="5506316" cy="461665"/>
          </a:xfrm>
          <a:prstGeom prst="rect">
            <a:avLst/>
          </a:prstGeom>
          <a:noFill/>
        </p:spPr>
        <p:txBody>
          <a:bodyPr wrap="none" lIns="0" tIns="0" rIns="0" bIns="0" rtlCol="0">
            <a:spAutoFit/>
          </a:bodyPr>
          <a:lstStyle/>
          <a:p>
            <a:pPr>
              <a:spcBef>
                <a:spcPts val="500"/>
              </a:spcBef>
            </a:pPr>
            <a:r>
              <a:rPr lang="en-US" sz="1000" dirty="0" smtClean="0"/>
              <a:t>Effective January 1</a:t>
            </a:r>
            <a:r>
              <a:rPr lang="en-US" sz="1000" baseline="30000" dirty="0" smtClean="0"/>
              <a:t>st</a:t>
            </a:r>
            <a:r>
              <a:rPr lang="en-US" sz="1000" dirty="0" smtClean="0"/>
              <a:t>, 2016, this program mandates payment adjustments based on performance, </a:t>
            </a:r>
            <a:br>
              <a:rPr lang="en-US" sz="1000" dirty="0" smtClean="0"/>
            </a:br>
            <a:r>
              <a:rPr lang="en-US" sz="1000" dirty="0" smtClean="0"/>
              <a:t>as well as private quarterly performance updates, and annual public performance reports in order </a:t>
            </a:r>
            <a:br>
              <a:rPr lang="en-US" sz="1000" dirty="0" smtClean="0"/>
            </a:br>
            <a:r>
              <a:rPr lang="en-US" sz="1000" dirty="0" smtClean="0"/>
              <a:t>to achieve three primary aims:</a:t>
            </a:r>
          </a:p>
        </p:txBody>
      </p:sp>
      <p:grpSp>
        <p:nvGrpSpPr>
          <p:cNvPr id="21" name="Group 20"/>
          <p:cNvGrpSpPr/>
          <p:nvPr/>
        </p:nvGrpSpPr>
        <p:grpSpPr>
          <a:xfrm>
            <a:off x="1079746" y="1703709"/>
            <a:ext cx="4579416" cy="402467"/>
            <a:chOff x="1054345" y="1610572"/>
            <a:chExt cx="4579416" cy="402467"/>
          </a:xfrm>
        </p:grpSpPr>
        <p:pic>
          <p:nvPicPr>
            <p:cNvPr id="14" name="Picture 13" descr="C:\Users\bandik\Desktop\Icons (AB and TABC)\Bar_graph_Increase.png"/>
            <p:cNvPicPr/>
            <p:nvPr/>
          </p:nvPicPr>
          <p:blipFill>
            <a:blip r:embed="rId3">
              <a:extLst>
                <a:ext uri="{28A0092B-C50C-407E-A947-70E740481C1C}">
                  <a14:useLocalDpi xmlns:a14="http://schemas.microsoft.com/office/drawing/2010/main" val="0"/>
                </a:ext>
              </a:extLst>
            </a:blip>
            <a:srcRect/>
            <a:stretch>
              <a:fillRect/>
            </a:stretch>
          </p:blipFill>
          <p:spPr bwMode="auto">
            <a:xfrm>
              <a:off x="1373735" y="1610572"/>
              <a:ext cx="457200" cy="365760"/>
            </a:xfrm>
            <a:prstGeom prst="rect">
              <a:avLst/>
            </a:prstGeom>
            <a:noFill/>
            <a:ln>
              <a:noFill/>
            </a:ln>
          </p:spPr>
        </p:pic>
        <p:sp>
          <p:nvSpPr>
            <p:cNvPr id="18" name="TextBox 17"/>
            <p:cNvSpPr txBox="1"/>
            <p:nvPr/>
          </p:nvSpPr>
          <p:spPr bwMode="gray">
            <a:xfrm>
              <a:off x="1054345" y="1659096"/>
              <a:ext cx="113814" cy="246221"/>
            </a:xfrm>
            <a:prstGeom prst="rect">
              <a:avLst/>
            </a:prstGeom>
            <a:noFill/>
          </p:spPr>
          <p:txBody>
            <a:bodyPr wrap="none" lIns="0" tIns="0" rIns="0" bIns="0" rtlCol="0">
              <a:spAutoFit/>
            </a:bodyPr>
            <a:lstStyle/>
            <a:p>
              <a:r>
                <a:rPr lang="en-US" sz="1600" dirty="0" smtClean="0">
                  <a:solidFill>
                    <a:schemeClr val="accent6"/>
                  </a:solidFill>
                </a:rPr>
                <a:t>1</a:t>
              </a:r>
            </a:p>
          </p:txBody>
        </p:sp>
        <p:sp>
          <p:nvSpPr>
            <p:cNvPr id="16" name="TextBox 15"/>
            <p:cNvSpPr txBox="1"/>
            <p:nvPr/>
          </p:nvSpPr>
          <p:spPr bwMode="gray">
            <a:xfrm>
              <a:off x="2046240" y="1705262"/>
              <a:ext cx="3587521" cy="307777"/>
            </a:xfrm>
            <a:prstGeom prst="rect">
              <a:avLst/>
            </a:prstGeom>
            <a:noFill/>
          </p:spPr>
          <p:txBody>
            <a:bodyPr wrap="none" lIns="0" tIns="0" rIns="0" bIns="0" rtlCol="0">
              <a:spAutoFit/>
            </a:bodyPr>
            <a:lstStyle/>
            <a:p>
              <a:pPr>
                <a:spcBef>
                  <a:spcPts val="500"/>
                </a:spcBef>
              </a:pPr>
              <a:r>
                <a:rPr lang="en-US" sz="1000" dirty="0" smtClean="0"/>
                <a:t>Incentivize higher-quality, more efficient provisioning of home </a:t>
              </a:r>
              <a:br>
                <a:rPr lang="en-US" sz="1000" dirty="0" smtClean="0"/>
              </a:br>
              <a:r>
                <a:rPr lang="en-US" sz="1000" dirty="0" smtClean="0"/>
                <a:t>health services</a:t>
              </a:r>
            </a:p>
          </p:txBody>
        </p:sp>
      </p:grpSp>
      <p:grpSp>
        <p:nvGrpSpPr>
          <p:cNvPr id="24" name="Group 23"/>
          <p:cNvGrpSpPr/>
          <p:nvPr/>
        </p:nvGrpSpPr>
        <p:grpSpPr>
          <a:xfrm>
            <a:off x="1079746" y="2276763"/>
            <a:ext cx="4409497" cy="422275"/>
            <a:chOff x="1054345" y="2209541"/>
            <a:chExt cx="4409497" cy="422275"/>
          </a:xfrm>
        </p:grpSpPr>
        <p:pic>
          <p:nvPicPr>
            <p:cNvPr id="1026" name="Picture 2" descr="C:\Users\bandik\Desktop\Icons (AB and TABC)\Forecasting_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1982" y="2209541"/>
              <a:ext cx="457200" cy="422275"/>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bwMode="gray">
            <a:xfrm>
              <a:off x="1054345" y="2297568"/>
              <a:ext cx="113814" cy="246221"/>
            </a:xfrm>
            <a:prstGeom prst="rect">
              <a:avLst/>
            </a:prstGeom>
            <a:noFill/>
          </p:spPr>
          <p:txBody>
            <a:bodyPr wrap="none" lIns="0" tIns="0" rIns="0" bIns="0" rtlCol="0">
              <a:spAutoFit/>
            </a:bodyPr>
            <a:lstStyle/>
            <a:p>
              <a:r>
                <a:rPr lang="en-US" sz="1600" dirty="0" smtClean="0">
                  <a:solidFill>
                    <a:schemeClr val="accent6"/>
                  </a:solidFill>
                </a:rPr>
                <a:t>2</a:t>
              </a:r>
            </a:p>
          </p:txBody>
        </p:sp>
        <p:sp>
          <p:nvSpPr>
            <p:cNvPr id="22" name="TextBox 21"/>
            <p:cNvSpPr txBox="1"/>
            <p:nvPr/>
          </p:nvSpPr>
          <p:spPr bwMode="gray">
            <a:xfrm>
              <a:off x="2046240" y="2266790"/>
              <a:ext cx="3417602" cy="307777"/>
            </a:xfrm>
            <a:prstGeom prst="rect">
              <a:avLst/>
            </a:prstGeom>
            <a:noFill/>
          </p:spPr>
          <p:txBody>
            <a:bodyPr wrap="none" lIns="0" tIns="0" rIns="0" bIns="0" rtlCol="0">
              <a:spAutoFit/>
            </a:bodyPr>
            <a:lstStyle/>
            <a:p>
              <a:pPr>
                <a:spcBef>
                  <a:spcPts val="500"/>
                </a:spcBef>
              </a:pPr>
              <a:r>
                <a:rPr lang="en-US" sz="1000" dirty="0" smtClean="0"/>
                <a:t>Test new quality measures for appropriateness in measuring</a:t>
              </a:r>
              <a:br>
                <a:rPr lang="en-US" sz="1000" dirty="0" smtClean="0"/>
              </a:br>
              <a:r>
                <a:rPr lang="en-US" sz="1000" dirty="0" smtClean="0"/>
                <a:t>home health performance</a:t>
              </a:r>
            </a:p>
          </p:txBody>
        </p:sp>
      </p:grpSp>
      <p:grpSp>
        <p:nvGrpSpPr>
          <p:cNvPr id="25" name="Group 24"/>
          <p:cNvGrpSpPr/>
          <p:nvPr/>
        </p:nvGrpSpPr>
        <p:grpSpPr>
          <a:xfrm>
            <a:off x="1079746" y="2906332"/>
            <a:ext cx="4274845" cy="457200"/>
            <a:chOff x="1054345" y="2813195"/>
            <a:chExt cx="4274845" cy="457200"/>
          </a:xfrm>
        </p:grpSpPr>
        <p:pic>
          <p:nvPicPr>
            <p:cNvPr id="1027" name="Picture 3" descr="C:\Users\bandik\Desktop\Icons (AB and TABC)\Magnify_glass.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3735" y="2813195"/>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bwMode="gray">
            <a:xfrm>
              <a:off x="1054345" y="2907439"/>
              <a:ext cx="113814" cy="246221"/>
            </a:xfrm>
            <a:prstGeom prst="rect">
              <a:avLst/>
            </a:prstGeom>
            <a:noFill/>
          </p:spPr>
          <p:txBody>
            <a:bodyPr wrap="none" lIns="0" tIns="0" rIns="0" bIns="0" rtlCol="0">
              <a:spAutoFit/>
            </a:bodyPr>
            <a:lstStyle/>
            <a:p>
              <a:r>
                <a:rPr lang="en-US" sz="1600" dirty="0" smtClean="0">
                  <a:solidFill>
                    <a:schemeClr val="accent6"/>
                  </a:solidFill>
                </a:rPr>
                <a:t>3</a:t>
              </a:r>
            </a:p>
          </p:txBody>
        </p:sp>
        <p:sp>
          <p:nvSpPr>
            <p:cNvPr id="23" name="TextBox 22"/>
            <p:cNvSpPr txBox="1"/>
            <p:nvPr/>
          </p:nvSpPr>
          <p:spPr bwMode="gray">
            <a:xfrm>
              <a:off x="2046240" y="2876661"/>
              <a:ext cx="3282950" cy="307777"/>
            </a:xfrm>
            <a:prstGeom prst="rect">
              <a:avLst/>
            </a:prstGeom>
            <a:noFill/>
          </p:spPr>
          <p:txBody>
            <a:bodyPr wrap="none" lIns="0" tIns="0" rIns="0" bIns="0" rtlCol="0">
              <a:spAutoFit/>
            </a:bodyPr>
            <a:lstStyle/>
            <a:p>
              <a:pPr>
                <a:spcBef>
                  <a:spcPts val="500"/>
                </a:spcBef>
              </a:pPr>
              <a:r>
                <a:rPr lang="en-US" sz="1000" dirty="0" smtClean="0"/>
                <a:t>Improve public reporting process to increase transparency</a:t>
              </a:r>
              <a:br>
                <a:rPr lang="en-US" sz="1000" dirty="0" smtClean="0"/>
              </a:br>
              <a:r>
                <a:rPr lang="en-US" sz="1000" dirty="0" smtClean="0"/>
                <a:t>and encourage quality-based decision making </a:t>
              </a:r>
            </a:p>
          </p:txBody>
        </p:sp>
      </p:grpSp>
      <p:sp>
        <p:nvSpPr>
          <p:cNvPr id="17" name="TextBox 16"/>
          <p:cNvSpPr txBox="1"/>
          <p:nvPr/>
        </p:nvSpPr>
        <p:spPr bwMode="gray">
          <a:xfrm>
            <a:off x="320675" y="810912"/>
            <a:ext cx="1981312" cy="153888"/>
          </a:xfrm>
          <a:prstGeom prst="rect">
            <a:avLst/>
          </a:prstGeom>
          <a:noFill/>
        </p:spPr>
        <p:txBody>
          <a:bodyPr wrap="none" lIns="0" tIns="0" rIns="0" bIns="0" rtlCol="0">
            <a:spAutoFit/>
          </a:bodyPr>
          <a:lstStyle/>
          <a:p>
            <a:pPr>
              <a:spcBef>
                <a:spcPts val="500"/>
              </a:spcBef>
            </a:pPr>
            <a:r>
              <a:rPr lang="en-US" sz="1000" b="1" dirty="0" smtClean="0"/>
              <a:t>Value-Based Purchasing In Brief</a:t>
            </a:r>
          </a:p>
        </p:txBody>
      </p:sp>
    </p:spTree>
    <p:extLst>
      <p:ext uri="{BB962C8B-B14F-4D97-AF65-F5344CB8AC3E}">
        <p14:creationId xmlns:p14="http://schemas.microsoft.com/office/powerpoint/2010/main" val="1542027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20675" y="317903"/>
            <a:ext cx="5759450" cy="276999"/>
          </a:xfrm>
        </p:spPr>
        <p:txBody>
          <a:bodyPr/>
          <a:lstStyle/>
          <a:p>
            <a:r>
              <a:rPr lang="en-US" dirty="0"/>
              <a:t>Pilot Program in Effect in 9 </a:t>
            </a:r>
            <a:r>
              <a:rPr lang="en-US" dirty="0" smtClean="0"/>
              <a:t>States</a:t>
            </a:r>
            <a:endParaRPr lang="en-US" dirty="0"/>
          </a:p>
        </p:txBody>
      </p:sp>
      <p:sp>
        <p:nvSpPr>
          <p:cNvPr id="4" name="Text Placeholder 3"/>
          <p:cNvSpPr>
            <a:spLocks noGrp="1"/>
          </p:cNvSpPr>
          <p:nvPr>
            <p:ph type="body" sz="quarter" idx="26"/>
          </p:nvPr>
        </p:nvSpPr>
        <p:spPr bwMode="gray"/>
        <p:txBody>
          <a:bodyPr/>
          <a:lstStyle/>
          <a:p>
            <a:endParaRPr lang="en-US"/>
          </a:p>
        </p:txBody>
      </p:sp>
      <p:sp>
        <p:nvSpPr>
          <p:cNvPr id="5" name="Text Placeholder 4"/>
          <p:cNvSpPr>
            <a:spLocks noGrp="1"/>
          </p:cNvSpPr>
          <p:nvPr>
            <p:ph type="body" sz="quarter" idx="27"/>
          </p:nvPr>
        </p:nvSpPr>
        <p:spPr bwMode="gray">
          <a:xfrm>
            <a:off x="4079056" y="4542068"/>
            <a:ext cx="2480019" cy="258532"/>
          </a:xfrm>
        </p:spPr>
        <p:txBody>
          <a:bodyPr/>
          <a:lstStyle/>
          <a:p>
            <a:r>
              <a:rPr lang="en-US" dirty="0" smtClean="0"/>
              <a:t>Source: </a:t>
            </a:r>
            <a:r>
              <a:rPr lang="en-US" dirty="0" err="1" smtClean="0"/>
              <a:t>Attaya</a:t>
            </a:r>
            <a:r>
              <a:rPr lang="en-US" dirty="0" smtClean="0"/>
              <a:t>, C., “Home Health Value-Based Purchasing,” </a:t>
            </a:r>
            <a:r>
              <a:rPr lang="en-US" i="1" dirty="0" smtClean="0"/>
              <a:t>Visiting Nurses Association of America, </a:t>
            </a:r>
            <a:r>
              <a:rPr lang="en-US" dirty="0" smtClean="0"/>
              <a:t>http</a:t>
            </a:r>
            <a:r>
              <a:rPr lang="en-US" dirty="0"/>
              <a:t>://</a:t>
            </a:r>
            <a:r>
              <a:rPr lang="en-US" dirty="0" smtClean="0"/>
              <a:t>www.vnaa.org/files/events/AM2016/PPTs/HHVB</a:t>
            </a:r>
            <a:br>
              <a:rPr lang="en-US" dirty="0" smtClean="0"/>
            </a:br>
            <a:r>
              <a:rPr lang="en-US" dirty="0" smtClean="0"/>
              <a:t>P%20preconference.pdf</a:t>
            </a:r>
            <a:r>
              <a:rPr lang="en-US" i="1" dirty="0" smtClean="0"/>
              <a:t>.  </a:t>
            </a:r>
            <a:r>
              <a:rPr lang="en-US" dirty="0" smtClean="0"/>
              <a:t>Post-Acute Care Collaborative interviews and analysis. </a:t>
            </a:r>
            <a:endParaRPr lang="en-US" dirty="0"/>
          </a:p>
        </p:txBody>
      </p:sp>
      <p:sp>
        <p:nvSpPr>
          <p:cNvPr id="6" name="Text Placeholder 5"/>
          <p:cNvSpPr>
            <a:spLocks noGrp="1"/>
          </p:cNvSpPr>
          <p:nvPr>
            <p:ph type="body" sz="quarter" idx="28"/>
          </p:nvPr>
        </p:nvSpPr>
        <p:spPr bwMode="gray">
          <a:xfrm>
            <a:off x="0" y="4467067"/>
            <a:ext cx="2418516" cy="189600"/>
          </a:xfrm>
        </p:spPr>
        <p:txBody>
          <a:bodyPr/>
          <a:lstStyle/>
          <a:p>
            <a:r>
              <a:rPr lang="en-US" dirty="0" smtClean="0"/>
              <a:t>Home Health Care Consumer Assessment of Healthcare Providers Survey. </a:t>
            </a:r>
            <a:endParaRPr lang="en-US" dirty="0"/>
          </a:p>
        </p:txBody>
      </p:sp>
      <p:grpSp>
        <p:nvGrpSpPr>
          <p:cNvPr id="7" name="Group 197"/>
          <p:cNvGrpSpPr/>
          <p:nvPr/>
        </p:nvGrpSpPr>
        <p:grpSpPr bwMode="gray">
          <a:xfrm>
            <a:off x="301540" y="1007271"/>
            <a:ext cx="3860017" cy="2491029"/>
            <a:chOff x="570714" y="1144588"/>
            <a:chExt cx="5049810" cy="3179762"/>
          </a:xfrm>
          <a:solidFill>
            <a:schemeClr val="accent1"/>
          </a:solidFill>
        </p:grpSpPr>
        <p:sp>
          <p:nvSpPr>
            <p:cNvPr id="8" name="Freeform 20"/>
            <p:cNvSpPr>
              <a:spLocks/>
            </p:cNvSpPr>
            <p:nvPr/>
          </p:nvSpPr>
          <p:spPr bwMode="gray">
            <a:xfrm>
              <a:off x="3917114" y="3120855"/>
              <a:ext cx="367383" cy="599311"/>
            </a:xfrm>
            <a:custGeom>
              <a:avLst/>
              <a:gdLst>
                <a:gd name="T0" fmla="*/ 0 w 755"/>
                <a:gd name="T1" fmla="*/ 43 h 1230"/>
                <a:gd name="T2" fmla="*/ 19 w 755"/>
                <a:gd name="T3" fmla="*/ 66 h 1230"/>
                <a:gd name="T4" fmla="*/ 0 w 755"/>
                <a:gd name="T5" fmla="*/ 826 h 1230"/>
                <a:gd name="T6" fmla="*/ 46 w 755"/>
                <a:gd name="T7" fmla="*/ 1193 h 1230"/>
                <a:gd name="T8" fmla="*/ 101 w 755"/>
                <a:gd name="T9" fmla="*/ 1206 h 1230"/>
                <a:gd name="T10" fmla="*/ 122 w 755"/>
                <a:gd name="T11" fmla="*/ 1090 h 1230"/>
                <a:gd name="T12" fmla="*/ 142 w 755"/>
                <a:gd name="T13" fmla="*/ 1121 h 1230"/>
                <a:gd name="T14" fmla="*/ 146 w 755"/>
                <a:gd name="T15" fmla="*/ 1177 h 1230"/>
                <a:gd name="T16" fmla="*/ 174 w 755"/>
                <a:gd name="T17" fmla="*/ 1205 h 1230"/>
                <a:gd name="T18" fmla="*/ 132 w 755"/>
                <a:gd name="T19" fmla="*/ 1230 h 1230"/>
                <a:gd name="T20" fmla="*/ 238 w 755"/>
                <a:gd name="T21" fmla="*/ 1202 h 1230"/>
                <a:gd name="T22" fmla="*/ 260 w 755"/>
                <a:gd name="T23" fmla="*/ 1167 h 1230"/>
                <a:gd name="T24" fmla="*/ 243 w 755"/>
                <a:gd name="T25" fmla="*/ 1148 h 1230"/>
                <a:gd name="T26" fmla="*/ 252 w 755"/>
                <a:gd name="T27" fmla="*/ 1119 h 1230"/>
                <a:gd name="T28" fmla="*/ 200 w 755"/>
                <a:gd name="T29" fmla="*/ 1069 h 1230"/>
                <a:gd name="T30" fmla="*/ 204 w 755"/>
                <a:gd name="T31" fmla="*/ 1030 h 1230"/>
                <a:gd name="T32" fmla="*/ 755 w 755"/>
                <a:gd name="T33" fmla="*/ 980 h 1230"/>
                <a:gd name="T34" fmla="*/ 708 w 755"/>
                <a:gd name="T35" fmla="*/ 785 h 1230"/>
                <a:gd name="T36" fmla="*/ 716 w 755"/>
                <a:gd name="T37" fmla="*/ 716 h 1230"/>
                <a:gd name="T38" fmla="*/ 739 w 755"/>
                <a:gd name="T39" fmla="*/ 670 h 1230"/>
                <a:gd name="T40" fmla="*/ 720 w 755"/>
                <a:gd name="T41" fmla="*/ 606 h 1230"/>
                <a:gd name="T42" fmla="*/ 667 w 755"/>
                <a:gd name="T43" fmla="*/ 518 h 1230"/>
                <a:gd name="T44" fmla="*/ 525 w 755"/>
                <a:gd name="T45" fmla="*/ 0 h 1230"/>
                <a:gd name="T46" fmla="*/ 0 w 755"/>
                <a:gd name="T47" fmla="*/ 43 h 123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55"/>
                <a:gd name="T73" fmla="*/ 0 h 1230"/>
                <a:gd name="T74" fmla="*/ 755 w 755"/>
                <a:gd name="T75" fmla="*/ 1230 h 123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55" h="1230">
                  <a:moveTo>
                    <a:pt x="0" y="43"/>
                  </a:moveTo>
                  <a:lnTo>
                    <a:pt x="19" y="66"/>
                  </a:lnTo>
                  <a:lnTo>
                    <a:pt x="0" y="826"/>
                  </a:lnTo>
                  <a:lnTo>
                    <a:pt x="46" y="1193"/>
                  </a:lnTo>
                  <a:lnTo>
                    <a:pt x="101" y="1206"/>
                  </a:lnTo>
                  <a:lnTo>
                    <a:pt x="122" y="1090"/>
                  </a:lnTo>
                  <a:lnTo>
                    <a:pt x="142" y="1121"/>
                  </a:lnTo>
                  <a:lnTo>
                    <a:pt x="146" y="1177"/>
                  </a:lnTo>
                  <a:lnTo>
                    <a:pt x="174" y="1205"/>
                  </a:lnTo>
                  <a:lnTo>
                    <a:pt x="132" y="1230"/>
                  </a:lnTo>
                  <a:lnTo>
                    <a:pt x="238" y="1202"/>
                  </a:lnTo>
                  <a:lnTo>
                    <a:pt x="260" y="1167"/>
                  </a:lnTo>
                  <a:lnTo>
                    <a:pt x="243" y="1148"/>
                  </a:lnTo>
                  <a:lnTo>
                    <a:pt x="252" y="1119"/>
                  </a:lnTo>
                  <a:lnTo>
                    <a:pt x="200" y="1069"/>
                  </a:lnTo>
                  <a:lnTo>
                    <a:pt x="204" y="1030"/>
                  </a:lnTo>
                  <a:lnTo>
                    <a:pt x="755" y="980"/>
                  </a:lnTo>
                  <a:lnTo>
                    <a:pt x="708" y="785"/>
                  </a:lnTo>
                  <a:lnTo>
                    <a:pt x="716" y="716"/>
                  </a:lnTo>
                  <a:lnTo>
                    <a:pt x="739" y="670"/>
                  </a:lnTo>
                  <a:lnTo>
                    <a:pt x="720" y="606"/>
                  </a:lnTo>
                  <a:lnTo>
                    <a:pt x="667" y="518"/>
                  </a:lnTo>
                  <a:lnTo>
                    <a:pt x="525" y="0"/>
                  </a:lnTo>
                  <a:lnTo>
                    <a:pt x="0" y="43"/>
                  </a:lnTo>
                  <a:close/>
                </a:path>
              </a:pathLst>
            </a:custGeom>
            <a:grpFill/>
            <a:ln w="9525">
              <a:solidFill>
                <a:schemeClr val="bg1"/>
              </a:solidFill>
              <a:round/>
              <a:headEnd/>
              <a:tailEnd/>
            </a:ln>
          </p:spPr>
          <p:txBody>
            <a:bodyPr/>
            <a:lstStyle/>
            <a:p>
              <a:endParaRPr lang="en-US"/>
            </a:p>
          </p:txBody>
        </p:sp>
        <p:grpSp>
          <p:nvGrpSpPr>
            <p:cNvPr id="9" name="Group 110"/>
            <p:cNvGrpSpPr/>
            <p:nvPr/>
          </p:nvGrpSpPr>
          <p:grpSpPr bwMode="gray">
            <a:xfrm>
              <a:off x="753918" y="3464849"/>
              <a:ext cx="1112868" cy="802007"/>
              <a:chOff x="753918" y="3464849"/>
              <a:chExt cx="1112868" cy="802007"/>
            </a:xfrm>
            <a:grpFill/>
          </p:grpSpPr>
          <p:sp>
            <p:nvSpPr>
              <p:cNvPr id="82" name="Freeform 21"/>
              <p:cNvSpPr>
                <a:spLocks/>
              </p:cNvSpPr>
              <p:nvPr/>
            </p:nvSpPr>
            <p:spPr bwMode="gray">
              <a:xfrm>
                <a:off x="753918" y="4243468"/>
                <a:ext cx="47750" cy="23388"/>
              </a:xfrm>
              <a:custGeom>
                <a:avLst/>
                <a:gdLst>
                  <a:gd name="T0" fmla="*/ 0 w 98"/>
                  <a:gd name="T1" fmla="*/ 48 h 48"/>
                  <a:gd name="T2" fmla="*/ 25 w 98"/>
                  <a:gd name="T3" fmla="*/ 22 h 48"/>
                  <a:gd name="T4" fmla="*/ 92 w 98"/>
                  <a:gd name="T5" fmla="*/ 0 h 48"/>
                  <a:gd name="T6" fmla="*/ 98 w 98"/>
                  <a:gd name="T7" fmla="*/ 9 h 48"/>
                  <a:gd name="T8" fmla="*/ 0 w 98"/>
                  <a:gd name="T9" fmla="*/ 48 h 48"/>
                  <a:gd name="T10" fmla="*/ 0 60000 65536"/>
                  <a:gd name="T11" fmla="*/ 0 60000 65536"/>
                  <a:gd name="T12" fmla="*/ 0 60000 65536"/>
                  <a:gd name="T13" fmla="*/ 0 60000 65536"/>
                  <a:gd name="T14" fmla="*/ 0 60000 65536"/>
                  <a:gd name="T15" fmla="*/ 0 w 98"/>
                  <a:gd name="T16" fmla="*/ 0 h 48"/>
                  <a:gd name="T17" fmla="*/ 98 w 98"/>
                  <a:gd name="T18" fmla="*/ 48 h 48"/>
                </a:gdLst>
                <a:ahLst/>
                <a:cxnLst>
                  <a:cxn ang="T10">
                    <a:pos x="T0" y="T1"/>
                  </a:cxn>
                  <a:cxn ang="T11">
                    <a:pos x="T2" y="T3"/>
                  </a:cxn>
                  <a:cxn ang="T12">
                    <a:pos x="T4" y="T5"/>
                  </a:cxn>
                  <a:cxn ang="T13">
                    <a:pos x="T6" y="T7"/>
                  </a:cxn>
                  <a:cxn ang="T14">
                    <a:pos x="T8" y="T9"/>
                  </a:cxn>
                </a:cxnLst>
                <a:rect l="T15" t="T16" r="T17" b="T18"/>
                <a:pathLst>
                  <a:path w="98" h="48">
                    <a:moveTo>
                      <a:pt x="0" y="48"/>
                    </a:moveTo>
                    <a:lnTo>
                      <a:pt x="25" y="22"/>
                    </a:lnTo>
                    <a:lnTo>
                      <a:pt x="92" y="0"/>
                    </a:lnTo>
                    <a:lnTo>
                      <a:pt x="98" y="9"/>
                    </a:lnTo>
                    <a:lnTo>
                      <a:pt x="0" y="48"/>
                    </a:lnTo>
                    <a:close/>
                  </a:path>
                </a:pathLst>
              </a:custGeom>
              <a:grpFill/>
              <a:ln w="9525">
                <a:solidFill>
                  <a:schemeClr val="bg1"/>
                </a:solidFill>
                <a:round/>
                <a:headEnd/>
                <a:tailEnd/>
              </a:ln>
            </p:spPr>
            <p:txBody>
              <a:bodyPr/>
              <a:lstStyle/>
              <a:p>
                <a:endParaRPr lang="en-US"/>
              </a:p>
            </p:txBody>
          </p:sp>
          <p:sp>
            <p:nvSpPr>
              <p:cNvPr id="83" name="Freeform 22"/>
              <p:cNvSpPr>
                <a:spLocks/>
              </p:cNvSpPr>
              <p:nvPr/>
            </p:nvSpPr>
            <p:spPr bwMode="gray">
              <a:xfrm>
                <a:off x="823106" y="4232748"/>
                <a:ext cx="28261" cy="19490"/>
              </a:xfrm>
              <a:custGeom>
                <a:avLst/>
                <a:gdLst>
                  <a:gd name="T0" fmla="*/ 0 w 59"/>
                  <a:gd name="T1" fmla="*/ 39 h 39"/>
                  <a:gd name="T2" fmla="*/ 13 w 59"/>
                  <a:gd name="T3" fmla="*/ 0 h 39"/>
                  <a:gd name="T4" fmla="*/ 59 w 59"/>
                  <a:gd name="T5" fmla="*/ 7 h 39"/>
                  <a:gd name="T6" fmla="*/ 52 w 59"/>
                  <a:gd name="T7" fmla="*/ 31 h 39"/>
                  <a:gd name="T8" fmla="*/ 0 w 59"/>
                  <a:gd name="T9" fmla="*/ 39 h 39"/>
                  <a:gd name="T10" fmla="*/ 0 60000 65536"/>
                  <a:gd name="T11" fmla="*/ 0 60000 65536"/>
                  <a:gd name="T12" fmla="*/ 0 60000 65536"/>
                  <a:gd name="T13" fmla="*/ 0 60000 65536"/>
                  <a:gd name="T14" fmla="*/ 0 60000 65536"/>
                  <a:gd name="T15" fmla="*/ 0 w 59"/>
                  <a:gd name="T16" fmla="*/ 0 h 39"/>
                  <a:gd name="T17" fmla="*/ 59 w 59"/>
                  <a:gd name="T18" fmla="*/ 39 h 39"/>
                </a:gdLst>
                <a:ahLst/>
                <a:cxnLst>
                  <a:cxn ang="T10">
                    <a:pos x="T0" y="T1"/>
                  </a:cxn>
                  <a:cxn ang="T11">
                    <a:pos x="T2" y="T3"/>
                  </a:cxn>
                  <a:cxn ang="T12">
                    <a:pos x="T4" y="T5"/>
                  </a:cxn>
                  <a:cxn ang="T13">
                    <a:pos x="T6" y="T7"/>
                  </a:cxn>
                  <a:cxn ang="T14">
                    <a:pos x="T8" y="T9"/>
                  </a:cxn>
                </a:cxnLst>
                <a:rect l="T15" t="T16" r="T17" b="T18"/>
                <a:pathLst>
                  <a:path w="59" h="39">
                    <a:moveTo>
                      <a:pt x="0" y="39"/>
                    </a:moveTo>
                    <a:lnTo>
                      <a:pt x="13" y="0"/>
                    </a:lnTo>
                    <a:lnTo>
                      <a:pt x="59" y="7"/>
                    </a:lnTo>
                    <a:lnTo>
                      <a:pt x="52" y="31"/>
                    </a:lnTo>
                    <a:lnTo>
                      <a:pt x="0" y="39"/>
                    </a:lnTo>
                    <a:close/>
                  </a:path>
                </a:pathLst>
              </a:custGeom>
              <a:grpFill/>
              <a:ln w="9525">
                <a:solidFill>
                  <a:schemeClr val="bg1"/>
                </a:solidFill>
                <a:round/>
                <a:headEnd/>
                <a:tailEnd/>
              </a:ln>
            </p:spPr>
            <p:txBody>
              <a:bodyPr/>
              <a:lstStyle/>
              <a:p>
                <a:endParaRPr lang="en-US"/>
              </a:p>
            </p:txBody>
          </p:sp>
          <p:sp>
            <p:nvSpPr>
              <p:cNvPr id="84" name="Freeform 23"/>
              <p:cNvSpPr>
                <a:spLocks/>
              </p:cNvSpPr>
              <p:nvPr/>
            </p:nvSpPr>
            <p:spPr bwMode="gray">
              <a:xfrm>
                <a:off x="885474" y="4210335"/>
                <a:ext cx="51648" cy="21439"/>
              </a:xfrm>
              <a:custGeom>
                <a:avLst/>
                <a:gdLst>
                  <a:gd name="T0" fmla="*/ 0 w 107"/>
                  <a:gd name="T1" fmla="*/ 44 h 44"/>
                  <a:gd name="T2" fmla="*/ 25 w 107"/>
                  <a:gd name="T3" fmla="*/ 0 h 44"/>
                  <a:gd name="T4" fmla="*/ 90 w 107"/>
                  <a:gd name="T5" fmla="*/ 0 h 44"/>
                  <a:gd name="T6" fmla="*/ 107 w 107"/>
                  <a:gd name="T7" fmla="*/ 40 h 44"/>
                  <a:gd name="T8" fmla="*/ 36 w 107"/>
                  <a:gd name="T9" fmla="*/ 31 h 44"/>
                  <a:gd name="T10" fmla="*/ 0 w 107"/>
                  <a:gd name="T11" fmla="*/ 44 h 44"/>
                  <a:gd name="T12" fmla="*/ 0 60000 65536"/>
                  <a:gd name="T13" fmla="*/ 0 60000 65536"/>
                  <a:gd name="T14" fmla="*/ 0 60000 65536"/>
                  <a:gd name="T15" fmla="*/ 0 60000 65536"/>
                  <a:gd name="T16" fmla="*/ 0 60000 65536"/>
                  <a:gd name="T17" fmla="*/ 0 60000 65536"/>
                  <a:gd name="T18" fmla="*/ 0 w 107"/>
                  <a:gd name="T19" fmla="*/ 0 h 44"/>
                  <a:gd name="T20" fmla="*/ 107 w 107"/>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07" h="44">
                    <a:moveTo>
                      <a:pt x="0" y="44"/>
                    </a:moveTo>
                    <a:lnTo>
                      <a:pt x="25" y="0"/>
                    </a:lnTo>
                    <a:lnTo>
                      <a:pt x="90" y="0"/>
                    </a:lnTo>
                    <a:lnTo>
                      <a:pt x="107" y="40"/>
                    </a:lnTo>
                    <a:lnTo>
                      <a:pt x="36" y="31"/>
                    </a:lnTo>
                    <a:lnTo>
                      <a:pt x="0" y="44"/>
                    </a:lnTo>
                    <a:close/>
                  </a:path>
                </a:pathLst>
              </a:custGeom>
              <a:grpFill/>
              <a:ln w="9525">
                <a:solidFill>
                  <a:schemeClr val="bg1"/>
                </a:solidFill>
                <a:round/>
                <a:headEnd/>
                <a:tailEnd/>
              </a:ln>
            </p:spPr>
            <p:txBody>
              <a:bodyPr/>
              <a:lstStyle/>
              <a:p>
                <a:endParaRPr lang="en-US"/>
              </a:p>
            </p:txBody>
          </p:sp>
          <p:sp>
            <p:nvSpPr>
              <p:cNvPr id="85" name="Freeform 24"/>
              <p:cNvSpPr>
                <a:spLocks/>
              </p:cNvSpPr>
              <p:nvPr/>
            </p:nvSpPr>
            <p:spPr bwMode="gray">
              <a:xfrm>
                <a:off x="934198" y="3464849"/>
                <a:ext cx="932588" cy="787388"/>
              </a:xfrm>
              <a:custGeom>
                <a:avLst/>
                <a:gdLst>
                  <a:gd name="T0" fmla="*/ 157 w 1915"/>
                  <a:gd name="T1" fmla="*/ 1476 h 1617"/>
                  <a:gd name="T2" fmla="*/ 364 w 1915"/>
                  <a:gd name="T3" fmla="*/ 1358 h 1617"/>
                  <a:gd name="T4" fmla="*/ 371 w 1915"/>
                  <a:gd name="T5" fmla="*/ 1215 h 1617"/>
                  <a:gd name="T6" fmla="*/ 295 w 1915"/>
                  <a:gd name="T7" fmla="*/ 1205 h 1617"/>
                  <a:gd name="T8" fmla="*/ 150 w 1915"/>
                  <a:gd name="T9" fmla="*/ 1198 h 1617"/>
                  <a:gd name="T10" fmla="*/ 213 w 1915"/>
                  <a:gd name="T11" fmla="*/ 1008 h 1617"/>
                  <a:gd name="T12" fmla="*/ 83 w 1915"/>
                  <a:gd name="T13" fmla="*/ 1006 h 1617"/>
                  <a:gd name="T14" fmla="*/ 95 w 1915"/>
                  <a:gd name="T15" fmla="*/ 941 h 1617"/>
                  <a:gd name="T16" fmla="*/ 43 w 1915"/>
                  <a:gd name="T17" fmla="*/ 870 h 1617"/>
                  <a:gd name="T18" fmla="*/ 229 w 1915"/>
                  <a:gd name="T19" fmla="*/ 755 h 1617"/>
                  <a:gd name="T20" fmla="*/ 335 w 1915"/>
                  <a:gd name="T21" fmla="*/ 645 h 1617"/>
                  <a:gd name="T22" fmla="*/ 182 w 1915"/>
                  <a:gd name="T23" fmla="*/ 604 h 1617"/>
                  <a:gd name="T24" fmla="*/ 271 w 1915"/>
                  <a:gd name="T25" fmla="*/ 408 h 1617"/>
                  <a:gd name="T26" fmla="*/ 400 w 1915"/>
                  <a:gd name="T27" fmla="*/ 462 h 1617"/>
                  <a:gd name="T28" fmla="*/ 424 w 1915"/>
                  <a:gd name="T29" fmla="*/ 468 h 1617"/>
                  <a:gd name="T30" fmla="*/ 322 w 1915"/>
                  <a:gd name="T31" fmla="*/ 365 h 1617"/>
                  <a:gd name="T32" fmla="*/ 289 w 1915"/>
                  <a:gd name="T33" fmla="*/ 157 h 1617"/>
                  <a:gd name="T34" fmla="*/ 544 w 1915"/>
                  <a:gd name="T35" fmla="*/ 51 h 1617"/>
                  <a:gd name="T36" fmla="*/ 675 w 1915"/>
                  <a:gd name="T37" fmla="*/ 0 h 1617"/>
                  <a:gd name="T38" fmla="*/ 759 w 1915"/>
                  <a:gd name="T39" fmla="*/ 79 h 1617"/>
                  <a:gd name="T40" fmla="*/ 945 w 1915"/>
                  <a:gd name="T41" fmla="*/ 137 h 1617"/>
                  <a:gd name="T42" fmla="*/ 1117 w 1915"/>
                  <a:gd name="T43" fmla="*/ 170 h 1617"/>
                  <a:gd name="T44" fmla="*/ 1368 w 1915"/>
                  <a:gd name="T45" fmla="*/ 1164 h 1617"/>
                  <a:gd name="T46" fmla="*/ 1525 w 1915"/>
                  <a:gd name="T47" fmla="*/ 1192 h 1617"/>
                  <a:gd name="T48" fmla="*/ 1605 w 1915"/>
                  <a:gd name="T49" fmla="*/ 1218 h 1617"/>
                  <a:gd name="T50" fmla="*/ 1838 w 1915"/>
                  <a:gd name="T51" fmla="*/ 1465 h 1617"/>
                  <a:gd name="T52" fmla="*/ 1890 w 1915"/>
                  <a:gd name="T53" fmla="*/ 1617 h 1617"/>
                  <a:gd name="T54" fmla="*/ 1859 w 1915"/>
                  <a:gd name="T55" fmla="*/ 1561 h 1617"/>
                  <a:gd name="T56" fmla="*/ 1798 w 1915"/>
                  <a:gd name="T57" fmla="*/ 1542 h 1617"/>
                  <a:gd name="T58" fmla="*/ 1780 w 1915"/>
                  <a:gd name="T59" fmla="*/ 1501 h 1617"/>
                  <a:gd name="T60" fmla="*/ 1758 w 1915"/>
                  <a:gd name="T61" fmla="*/ 1461 h 1617"/>
                  <a:gd name="T62" fmla="*/ 1689 w 1915"/>
                  <a:gd name="T63" fmla="*/ 1412 h 1617"/>
                  <a:gd name="T64" fmla="*/ 1654 w 1915"/>
                  <a:gd name="T65" fmla="*/ 1331 h 1617"/>
                  <a:gd name="T66" fmla="*/ 1627 w 1915"/>
                  <a:gd name="T67" fmla="*/ 1309 h 1617"/>
                  <a:gd name="T68" fmla="*/ 1570 w 1915"/>
                  <a:gd name="T69" fmla="*/ 1218 h 1617"/>
                  <a:gd name="T70" fmla="*/ 1666 w 1915"/>
                  <a:gd name="T71" fmla="*/ 1354 h 1617"/>
                  <a:gd name="T72" fmla="*/ 1668 w 1915"/>
                  <a:gd name="T73" fmla="*/ 1409 h 1617"/>
                  <a:gd name="T74" fmla="*/ 1642 w 1915"/>
                  <a:gd name="T75" fmla="*/ 1437 h 1617"/>
                  <a:gd name="T76" fmla="*/ 1582 w 1915"/>
                  <a:gd name="T77" fmla="*/ 1314 h 1617"/>
                  <a:gd name="T78" fmla="*/ 1532 w 1915"/>
                  <a:gd name="T79" fmla="*/ 1268 h 1617"/>
                  <a:gd name="T80" fmla="*/ 1516 w 1915"/>
                  <a:gd name="T81" fmla="*/ 1319 h 1617"/>
                  <a:gd name="T82" fmla="*/ 1349 w 1915"/>
                  <a:gd name="T83" fmla="*/ 1182 h 1617"/>
                  <a:gd name="T84" fmla="*/ 1282 w 1915"/>
                  <a:gd name="T85" fmla="*/ 1198 h 1617"/>
                  <a:gd name="T86" fmla="*/ 1048 w 1915"/>
                  <a:gd name="T87" fmla="*/ 1150 h 1617"/>
                  <a:gd name="T88" fmla="*/ 997 w 1915"/>
                  <a:gd name="T89" fmla="*/ 1106 h 1617"/>
                  <a:gd name="T90" fmla="*/ 920 w 1915"/>
                  <a:gd name="T91" fmla="*/ 1081 h 1617"/>
                  <a:gd name="T92" fmla="*/ 913 w 1915"/>
                  <a:gd name="T93" fmla="*/ 1097 h 1617"/>
                  <a:gd name="T94" fmla="*/ 972 w 1915"/>
                  <a:gd name="T95" fmla="*/ 1195 h 1617"/>
                  <a:gd name="T96" fmla="*/ 863 w 1915"/>
                  <a:gd name="T97" fmla="*/ 1169 h 1617"/>
                  <a:gd name="T98" fmla="*/ 835 w 1915"/>
                  <a:gd name="T99" fmla="*/ 1202 h 1617"/>
                  <a:gd name="T100" fmla="*/ 742 w 1915"/>
                  <a:gd name="T101" fmla="*/ 1237 h 1617"/>
                  <a:gd name="T102" fmla="*/ 756 w 1915"/>
                  <a:gd name="T103" fmla="*/ 1198 h 1617"/>
                  <a:gd name="T104" fmla="*/ 862 w 1915"/>
                  <a:gd name="T105" fmla="*/ 1021 h 1617"/>
                  <a:gd name="T106" fmla="*/ 686 w 1915"/>
                  <a:gd name="T107" fmla="*/ 1131 h 1617"/>
                  <a:gd name="T108" fmla="*/ 614 w 1915"/>
                  <a:gd name="T109" fmla="*/ 1279 h 1617"/>
                  <a:gd name="T110" fmla="*/ 218 w 1915"/>
                  <a:gd name="T111" fmla="*/ 1505 h 1617"/>
                  <a:gd name="T112" fmla="*/ 50 w 1915"/>
                  <a:gd name="T113" fmla="*/ 1552 h 161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15"/>
                  <a:gd name="T172" fmla="*/ 0 h 1617"/>
                  <a:gd name="T173" fmla="*/ 1915 w 1915"/>
                  <a:gd name="T174" fmla="*/ 1617 h 161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15" h="1617">
                    <a:moveTo>
                      <a:pt x="0" y="1544"/>
                    </a:moveTo>
                    <a:lnTo>
                      <a:pt x="16" y="1521"/>
                    </a:lnTo>
                    <a:lnTo>
                      <a:pt x="30" y="1523"/>
                    </a:lnTo>
                    <a:lnTo>
                      <a:pt x="109" y="1466"/>
                    </a:lnTo>
                    <a:lnTo>
                      <a:pt x="157" y="1476"/>
                    </a:lnTo>
                    <a:lnTo>
                      <a:pt x="170" y="1498"/>
                    </a:lnTo>
                    <a:lnTo>
                      <a:pt x="173" y="1475"/>
                    </a:lnTo>
                    <a:lnTo>
                      <a:pt x="221" y="1442"/>
                    </a:lnTo>
                    <a:lnTo>
                      <a:pt x="296" y="1413"/>
                    </a:lnTo>
                    <a:lnTo>
                      <a:pt x="364" y="1358"/>
                    </a:lnTo>
                    <a:lnTo>
                      <a:pt x="380" y="1364"/>
                    </a:lnTo>
                    <a:lnTo>
                      <a:pt x="392" y="1293"/>
                    </a:lnTo>
                    <a:lnTo>
                      <a:pt x="431" y="1237"/>
                    </a:lnTo>
                    <a:lnTo>
                      <a:pt x="362" y="1243"/>
                    </a:lnTo>
                    <a:lnTo>
                      <a:pt x="371" y="1215"/>
                    </a:lnTo>
                    <a:lnTo>
                      <a:pt x="394" y="1217"/>
                    </a:lnTo>
                    <a:lnTo>
                      <a:pt x="372" y="1203"/>
                    </a:lnTo>
                    <a:lnTo>
                      <a:pt x="338" y="1236"/>
                    </a:lnTo>
                    <a:lnTo>
                      <a:pt x="335" y="1260"/>
                    </a:lnTo>
                    <a:lnTo>
                      <a:pt x="295" y="1205"/>
                    </a:lnTo>
                    <a:lnTo>
                      <a:pt x="282" y="1215"/>
                    </a:lnTo>
                    <a:lnTo>
                      <a:pt x="260" y="1188"/>
                    </a:lnTo>
                    <a:lnTo>
                      <a:pt x="208" y="1208"/>
                    </a:lnTo>
                    <a:lnTo>
                      <a:pt x="195" y="1212"/>
                    </a:lnTo>
                    <a:lnTo>
                      <a:pt x="150" y="1198"/>
                    </a:lnTo>
                    <a:lnTo>
                      <a:pt x="196" y="1160"/>
                    </a:lnTo>
                    <a:lnTo>
                      <a:pt x="183" y="1152"/>
                    </a:lnTo>
                    <a:lnTo>
                      <a:pt x="198" y="1125"/>
                    </a:lnTo>
                    <a:lnTo>
                      <a:pt x="190" y="1046"/>
                    </a:lnTo>
                    <a:lnTo>
                      <a:pt x="213" y="1008"/>
                    </a:lnTo>
                    <a:lnTo>
                      <a:pt x="174" y="1036"/>
                    </a:lnTo>
                    <a:lnTo>
                      <a:pt x="177" y="1060"/>
                    </a:lnTo>
                    <a:lnTo>
                      <a:pt x="143" y="1081"/>
                    </a:lnTo>
                    <a:lnTo>
                      <a:pt x="98" y="1066"/>
                    </a:lnTo>
                    <a:lnTo>
                      <a:pt x="83" y="1006"/>
                    </a:lnTo>
                    <a:lnTo>
                      <a:pt x="53" y="976"/>
                    </a:lnTo>
                    <a:lnTo>
                      <a:pt x="54" y="961"/>
                    </a:lnTo>
                    <a:lnTo>
                      <a:pt x="72" y="961"/>
                    </a:lnTo>
                    <a:lnTo>
                      <a:pt x="81" y="947"/>
                    </a:lnTo>
                    <a:lnTo>
                      <a:pt x="95" y="941"/>
                    </a:lnTo>
                    <a:lnTo>
                      <a:pt x="81" y="938"/>
                    </a:lnTo>
                    <a:lnTo>
                      <a:pt x="93" y="928"/>
                    </a:lnTo>
                    <a:lnTo>
                      <a:pt x="75" y="908"/>
                    </a:lnTo>
                    <a:lnTo>
                      <a:pt x="68" y="918"/>
                    </a:lnTo>
                    <a:lnTo>
                      <a:pt x="43" y="870"/>
                    </a:lnTo>
                    <a:lnTo>
                      <a:pt x="59" y="836"/>
                    </a:lnTo>
                    <a:lnTo>
                      <a:pt x="146" y="777"/>
                    </a:lnTo>
                    <a:lnTo>
                      <a:pt x="169" y="735"/>
                    </a:lnTo>
                    <a:lnTo>
                      <a:pt x="187" y="728"/>
                    </a:lnTo>
                    <a:lnTo>
                      <a:pt x="229" y="755"/>
                    </a:lnTo>
                    <a:lnTo>
                      <a:pt x="261" y="746"/>
                    </a:lnTo>
                    <a:lnTo>
                      <a:pt x="275" y="726"/>
                    </a:lnTo>
                    <a:lnTo>
                      <a:pt x="339" y="735"/>
                    </a:lnTo>
                    <a:lnTo>
                      <a:pt x="353" y="670"/>
                    </a:lnTo>
                    <a:lnTo>
                      <a:pt x="335" y="645"/>
                    </a:lnTo>
                    <a:lnTo>
                      <a:pt x="377" y="622"/>
                    </a:lnTo>
                    <a:lnTo>
                      <a:pt x="338" y="608"/>
                    </a:lnTo>
                    <a:lnTo>
                      <a:pt x="283" y="643"/>
                    </a:lnTo>
                    <a:lnTo>
                      <a:pt x="278" y="609"/>
                    </a:lnTo>
                    <a:lnTo>
                      <a:pt x="182" y="604"/>
                    </a:lnTo>
                    <a:lnTo>
                      <a:pt x="139" y="566"/>
                    </a:lnTo>
                    <a:lnTo>
                      <a:pt x="132" y="501"/>
                    </a:lnTo>
                    <a:lnTo>
                      <a:pt x="164" y="513"/>
                    </a:lnTo>
                    <a:lnTo>
                      <a:pt x="96" y="446"/>
                    </a:lnTo>
                    <a:lnTo>
                      <a:pt x="271" y="408"/>
                    </a:lnTo>
                    <a:lnTo>
                      <a:pt x="297" y="416"/>
                    </a:lnTo>
                    <a:lnTo>
                      <a:pt x="275" y="447"/>
                    </a:lnTo>
                    <a:lnTo>
                      <a:pt x="365" y="489"/>
                    </a:lnTo>
                    <a:lnTo>
                      <a:pt x="406" y="476"/>
                    </a:lnTo>
                    <a:lnTo>
                      <a:pt x="400" y="462"/>
                    </a:lnTo>
                    <a:lnTo>
                      <a:pt x="369" y="454"/>
                    </a:lnTo>
                    <a:lnTo>
                      <a:pt x="351" y="393"/>
                    </a:lnTo>
                    <a:lnTo>
                      <a:pt x="375" y="414"/>
                    </a:lnTo>
                    <a:lnTo>
                      <a:pt x="384" y="447"/>
                    </a:lnTo>
                    <a:lnTo>
                      <a:pt x="424" y="468"/>
                    </a:lnTo>
                    <a:lnTo>
                      <a:pt x="463" y="466"/>
                    </a:lnTo>
                    <a:lnTo>
                      <a:pt x="453" y="445"/>
                    </a:lnTo>
                    <a:lnTo>
                      <a:pt x="387" y="428"/>
                    </a:lnTo>
                    <a:lnTo>
                      <a:pt x="399" y="393"/>
                    </a:lnTo>
                    <a:lnTo>
                      <a:pt x="322" y="365"/>
                    </a:lnTo>
                    <a:lnTo>
                      <a:pt x="320" y="313"/>
                    </a:lnTo>
                    <a:lnTo>
                      <a:pt x="297" y="277"/>
                    </a:lnTo>
                    <a:lnTo>
                      <a:pt x="242" y="211"/>
                    </a:lnTo>
                    <a:lnTo>
                      <a:pt x="262" y="208"/>
                    </a:lnTo>
                    <a:lnTo>
                      <a:pt x="289" y="157"/>
                    </a:lnTo>
                    <a:lnTo>
                      <a:pt x="354" y="181"/>
                    </a:lnTo>
                    <a:lnTo>
                      <a:pt x="403" y="156"/>
                    </a:lnTo>
                    <a:lnTo>
                      <a:pt x="477" y="69"/>
                    </a:lnTo>
                    <a:lnTo>
                      <a:pt x="498" y="82"/>
                    </a:lnTo>
                    <a:lnTo>
                      <a:pt x="544" y="51"/>
                    </a:lnTo>
                    <a:lnTo>
                      <a:pt x="545" y="77"/>
                    </a:lnTo>
                    <a:lnTo>
                      <a:pt x="570" y="71"/>
                    </a:lnTo>
                    <a:lnTo>
                      <a:pt x="557" y="56"/>
                    </a:lnTo>
                    <a:lnTo>
                      <a:pt x="626" y="46"/>
                    </a:lnTo>
                    <a:lnTo>
                      <a:pt x="675" y="0"/>
                    </a:lnTo>
                    <a:lnTo>
                      <a:pt x="707" y="32"/>
                    </a:lnTo>
                    <a:lnTo>
                      <a:pt x="696" y="69"/>
                    </a:lnTo>
                    <a:lnTo>
                      <a:pt x="718" y="71"/>
                    </a:lnTo>
                    <a:lnTo>
                      <a:pt x="727" y="37"/>
                    </a:lnTo>
                    <a:lnTo>
                      <a:pt x="759" y="79"/>
                    </a:lnTo>
                    <a:lnTo>
                      <a:pt x="813" y="79"/>
                    </a:lnTo>
                    <a:lnTo>
                      <a:pt x="821" y="118"/>
                    </a:lnTo>
                    <a:lnTo>
                      <a:pt x="921" y="129"/>
                    </a:lnTo>
                    <a:lnTo>
                      <a:pt x="920" y="149"/>
                    </a:lnTo>
                    <a:lnTo>
                      <a:pt x="945" y="137"/>
                    </a:lnTo>
                    <a:lnTo>
                      <a:pt x="970" y="167"/>
                    </a:lnTo>
                    <a:lnTo>
                      <a:pt x="1022" y="157"/>
                    </a:lnTo>
                    <a:lnTo>
                      <a:pt x="1070" y="181"/>
                    </a:lnTo>
                    <a:lnTo>
                      <a:pt x="1117" y="159"/>
                    </a:lnTo>
                    <a:lnTo>
                      <a:pt x="1117" y="170"/>
                    </a:lnTo>
                    <a:lnTo>
                      <a:pt x="1135" y="166"/>
                    </a:lnTo>
                    <a:lnTo>
                      <a:pt x="1217" y="206"/>
                    </a:lnTo>
                    <a:lnTo>
                      <a:pt x="1278" y="1143"/>
                    </a:lnTo>
                    <a:lnTo>
                      <a:pt x="1370" y="1140"/>
                    </a:lnTo>
                    <a:lnTo>
                      <a:pt x="1368" y="1164"/>
                    </a:lnTo>
                    <a:lnTo>
                      <a:pt x="1399" y="1188"/>
                    </a:lnTo>
                    <a:lnTo>
                      <a:pt x="1455" y="1233"/>
                    </a:lnTo>
                    <a:lnTo>
                      <a:pt x="1465" y="1259"/>
                    </a:lnTo>
                    <a:lnTo>
                      <a:pt x="1512" y="1230"/>
                    </a:lnTo>
                    <a:lnTo>
                      <a:pt x="1525" y="1192"/>
                    </a:lnTo>
                    <a:lnTo>
                      <a:pt x="1551" y="1177"/>
                    </a:lnTo>
                    <a:lnTo>
                      <a:pt x="1557" y="1170"/>
                    </a:lnTo>
                    <a:lnTo>
                      <a:pt x="1588" y="1192"/>
                    </a:lnTo>
                    <a:lnTo>
                      <a:pt x="1585" y="1217"/>
                    </a:lnTo>
                    <a:lnTo>
                      <a:pt x="1605" y="1218"/>
                    </a:lnTo>
                    <a:lnTo>
                      <a:pt x="1617" y="1228"/>
                    </a:lnTo>
                    <a:lnTo>
                      <a:pt x="1627" y="1246"/>
                    </a:lnTo>
                    <a:lnTo>
                      <a:pt x="1657" y="1262"/>
                    </a:lnTo>
                    <a:lnTo>
                      <a:pt x="1796" y="1455"/>
                    </a:lnTo>
                    <a:lnTo>
                      <a:pt x="1838" y="1465"/>
                    </a:lnTo>
                    <a:lnTo>
                      <a:pt x="1908" y="1491"/>
                    </a:lnTo>
                    <a:lnTo>
                      <a:pt x="1915" y="1507"/>
                    </a:lnTo>
                    <a:lnTo>
                      <a:pt x="1900" y="1521"/>
                    </a:lnTo>
                    <a:lnTo>
                      <a:pt x="1903" y="1553"/>
                    </a:lnTo>
                    <a:lnTo>
                      <a:pt x="1890" y="1617"/>
                    </a:lnTo>
                    <a:lnTo>
                      <a:pt x="1882" y="1605"/>
                    </a:lnTo>
                    <a:lnTo>
                      <a:pt x="1869" y="1615"/>
                    </a:lnTo>
                    <a:lnTo>
                      <a:pt x="1854" y="1602"/>
                    </a:lnTo>
                    <a:lnTo>
                      <a:pt x="1876" y="1583"/>
                    </a:lnTo>
                    <a:lnTo>
                      <a:pt x="1859" y="1561"/>
                    </a:lnTo>
                    <a:lnTo>
                      <a:pt x="1859" y="1547"/>
                    </a:lnTo>
                    <a:lnTo>
                      <a:pt x="1838" y="1503"/>
                    </a:lnTo>
                    <a:lnTo>
                      <a:pt x="1825" y="1503"/>
                    </a:lnTo>
                    <a:lnTo>
                      <a:pt x="1802" y="1520"/>
                    </a:lnTo>
                    <a:lnTo>
                      <a:pt x="1798" y="1542"/>
                    </a:lnTo>
                    <a:lnTo>
                      <a:pt x="1777" y="1548"/>
                    </a:lnTo>
                    <a:lnTo>
                      <a:pt x="1774" y="1542"/>
                    </a:lnTo>
                    <a:lnTo>
                      <a:pt x="1790" y="1516"/>
                    </a:lnTo>
                    <a:lnTo>
                      <a:pt x="1794" y="1491"/>
                    </a:lnTo>
                    <a:lnTo>
                      <a:pt x="1780" y="1501"/>
                    </a:lnTo>
                    <a:lnTo>
                      <a:pt x="1776" y="1521"/>
                    </a:lnTo>
                    <a:lnTo>
                      <a:pt x="1727" y="1489"/>
                    </a:lnTo>
                    <a:lnTo>
                      <a:pt x="1729" y="1478"/>
                    </a:lnTo>
                    <a:lnTo>
                      <a:pt x="1754" y="1479"/>
                    </a:lnTo>
                    <a:lnTo>
                      <a:pt x="1758" y="1461"/>
                    </a:lnTo>
                    <a:lnTo>
                      <a:pt x="1774" y="1453"/>
                    </a:lnTo>
                    <a:lnTo>
                      <a:pt x="1772" y="1444"/>
                    </a:lnTo>
                    <a:lnTo>
                      <a:pt x="1747" y="1448"/>
                    </a:lnTo>
                    <a:lnTo>
                      <a:pt x="1739" y="1413"/>
                    </a:lnTo>
                    <a:lnTo>
                      <a:pt x="1689" y="1412"/>
                    </a:lnTo>
                    <a:lnTo>
                      <a:pt x="1676" y="1373"/>
                    </a:lnTo>
                    <a:lnTo>
                      <a:pt x="1689" y="1340"/>
                    </a:lnTo>
                    <a:lnTo>
                      <a:pt x="1672" y="1345"/>
                    </a:lnTo>
                    <a:lnTo>
                      <a:pt x="1664" y="1321"/>
                    </a:lnTo>
                    <a:lnTo>
                      <a:pt x="1654" y="1331"/>
                    </a:lnTo>
                    <a:lnTo>
                      <a:pt x="1646" y="1320"/>
                    </a:lnTo>
                    <a:lnTo>
                      <a:pt x="1657" y="1290"/>
                    </a:lnTo>
                    <a:lnTo>
                      <a:pt x="1647" y="1287"/>
                    </a:lnTo>
                    <a:lnTo>
                      <a:pt x="1643" y="1303"/>
                    </a:lnTo>
                    <a:lnTo>
                      <a:pt x="1627" y="1309"/>
                    </a:lnTo>
                    <a:lnTo>
                      <a:pt x="1607" y="1299"/>
                    </a:lnTo>
                    <a:lnTo>
                      <a:pt x="1604" y="1274"/>
                    </a:lnTo>
                    <a:lnTo>
                      <a:pt x="1579" y="1242"/>
                    </a:lnTo>
                    <a:lnTo>
                      <a:pt x="1581" y="1222"/>
                    </a:lnTo>
                    <a:lnTo>
                      <a:pt x="1570" y="1218"/>
                    </a:lnTo>
                    <a:lnTo>
                      <a:pt x="1568" y="1195"/>
                    </a:lnTo>
                    <a:lnTo>
                      <a:pt x="1564" y="1203"/>
                    </a:lnTo>
                    <a:lnTo>
                      <a:pt x="1575" y="1260"/>
                    </a:lnTo>
                    <a:lnTo>
                      <a:pt x="1596" y="1300"/>
                    </a:lnTo>
                    <a:lnTo>
                      <a:pt x="1666" y="1354"/>
                    </a:lnTo>
                    <a:lnTo>
                      <a:pt x="1667" y="1365"/>
                    </a:lnTo>
                    <a:lnTo>
                      <a:pt x="1649" y="1361"/>
                    </a:lnTo>
                    <a:lnTo>
                      <a:pt x="1648" y="1373"/>
                    </a:lnTo>
                    <a:lnTo>
                      <a:pt x="1657" y="1371"/>
                    </a:lnTo>
                    <a:lnTo>
                      <a:pt x="1668" y="1409"/>
                    </a:lnTo>
                    <a:lnTo>
                      <a:pt x="1712" y="1429"/>
                    </a:lnTo>
                    <a:lnTo>
                      <a:pt x="1734" y="1466"/>
                    </a:lnTo>
                    <a:lnTo>
                      <a:pt x="1682" y="1477"/>
                    </a:lnTo>
                    <a:lnTo>
                      <a:pt x="1657" y="1546"/>
                    </a:lnTo>
                    <a:lnTo>
                      <a:pt x="1642" y="1437"/>
                    </a:lnTo>
                    <a:lnTo>
                      <a:pt x="1633" y="1427"/>
                    </a:lnTo>
                    <a:lnTo>
                      <a:pt x="1631" y="1406"/>
                    </a:lnTo>
                    <a:lnTo>
                      <a:pt x="1640" y="1398"/>
                    </a:lnTo>
                    <a:lnTo>
                      <a:pt x="1597" y="1316"/>
                    </a:lnTo>
                    <a:lnTo>
                      <a:pt x="1582" y="1314"/>
                    </a:lnTo>
                    <a:lnTo>
                      <a:pt x="1572" y="1299"/>
                    </a:lnTo>
                    <a:lnTo>
                      <a:pt x="1558" y="1302"/>
                    </a:lnTo>
                    <a:lnTo>
                      <a:pt x="1549" y="1295"/>
                    </a:lnTo>
                    <a:lnTo>
                      <a:pt x="1539" y="1249"/>
                    </a:lnTo>
                    <a:lnTo>
                      <a:pt x="1532" y="1268"/>
                    </a:lnTo>
                    <a:lnTo>
                      <a:pt x="1497" y="1255"/>
                    </a:lnTo>
                    <a:lnTo>
                      <a:pt x="1490" y="1264"/>
                    </a:lnTo>
                    <a:lnTo>
                      <a:pt x="1534" y="1290"/>
                    </a:lnTo>
                    <a:lnTo>
                      <a:pt x="1513" y="1298"/>
                    </a:lnTo>
                    <a:lnTo>
                      <a:pt x="1516" y="1319"/>
                    </a:lnTo>
                    <a:lnTo>
                      <a:pt x="1479" y="1305"/>
                    </a:lnTo>
                    <a:lnTo>
                      <a:pt x="1433" y="1260"/>
                    </a:lnTo>
                    <a:lnTo>
                      <a:pt x="1364" y="1228"/>
                    </a:lnTo>
                    <a:lnTo>
                      <a:pt x="1316" y="1227"/>
                    </a:lnTo>
                    <a:lnTo>
                      <a:pt x="1349" y="1182"/>
                    </a:lnTo>
                    <a:lnTo>
                      <a:pt x="1366" y="1203"/>
                    </a:lnTo>
                    <a:lnTo>
                      <a:pt x="1368" y="1182"/>
                    </a:lnTo>
                    <a:lnTo>
                      <a:pt x="1340" y="1160"/>
                    </a:lnTo>
                    <a:lnTo>
                      <a:pt x="1322" y="1197"/>
                    </a:lnTo>
                    <a:lnTo>
                      <a:pt x="1282" y="1198"/>
                    </a:lnTo>
                    <a:lnTo>
                      <a:pt x="1107" y="1183"/>
                    </a:lnTo>
                    <a:lnTo>
                      <a:pt x="1113" y="1153"/>
                    </a:lnTo>
                    <a:lnTo>
                      <a:pt x="1096" y="1162"/>
                    </a:lnTo>
                    <a:lnTo>
                      <a:pt x="1074" y="1136"/>
                    </a:lnTo>
                    <a:lnTo>
                      <a:pt x="1048" y="1150"/>
                    </a:lnTo>
                    <a:lnTo>
                      <a:pt x="1037" y="1132"/>
                    </a:lnTo>
                    <a:lnTo>
                      <a:pt x="992" y="1152"/>
                    </a:lnTo>
                    <a:lnTo>
                      <a:pt x="990" y="1138"/>
                    </a:lnTo>
                    <a:lnTo>
                      <a:pt x="1011" y="1106"/>
                    </a:lnTo>
                    <a:lnTo>
                      <a:pt x="997" y="1106"/>
                    </a:lnTo>
                    <a:lnTo>
                      <a:pt x="1013" y="1096"/>
                    </a:lnTo>
                    <a:lnTo>
                      <a:pt x="961" y="1103"/>
                    </a:lnTo>
                    <a:lnTo>
                      <a:pt x="943" y="1084"/>
                    </a:lnTo>
                    <a:lnTo>
                      <a:pt x="925" y="1096"/>
                    </a:lnTo>
                    <a:lnTo>
                      <a:pt x="920" y="1081"/>
                    </a:lnTo>
                    <a:lnTo>
                      <a:pt x="932" y="1066"/>
                    </a:lnTo>
                    <a:lnTo>
                      <a:pt x="904" y="1075"/>
                    </a:lnTo>
                    <a:lnTo>
                      <a:pt x="908" y="1084"/>
                    </a:lnTo>
                    <a:lnTo>
                      <a:pt x="894" y="1099"/>
                    </a:lnTo>
                    <a:lnTo>
                      <a:pt x="913" y="1097"/>
                    </a:lnTo>
                    <a:lnTo>
                      <a:pt x="904" y="1124"/>
                    </a:lnTo>
                    <a:lnTo>
                      <a:pt x="925" y="1134"/>
                    </a:lnTo>
                    <a:lnTo>
                      <a:pt x="948" y="1147"/>
                    </a:lnTo>
                    <a:lnTo>
                      <a:pt x="978" y="1134"/>
                    </a:lnTo>
                    <a:lnTo>
                      <a:pt x="972" y="1195"/>
                    </a:lnTo>
                    <a:lnTo>
                      <a:pt x="922" y="1197"/>
                    </a:lnTo>
                    <a:lnTo>
                      <a:pt x="922" y="1181"/>
                    </a:lnTo>
                    <a:lnTo>
                      <a:pt x="904" y="1169"/>
                    </a:lnTo>
                    <a:lnTo>
                      <a:pt x="866" y="1185"/>
                    </a:lnTo>
                    <a:lnTo>
                      <a:pt x="863" y="1169"/>
                    </a:lnTo>
                    <a:lnTo>
                      <a:pt x="849" y="1183"/>
                    </a:lnTo>
                    <a:lnTo>
                      <a:pt x="847" y="1164"/>
                    </a:lnTo>
                    <a:lnTo>
                      <a:pt x="816" y="1160"/>
                    </a:lnTo>
                    <a:lnTo>
                      <a:pt x="839" y="1195"/>
                    </a:lnTo>
                    <a:lnTo>
                      <a:pt x="835" y="1202"/>
                    </a:lnTo>
                    <a:lnTo>
                      <a:pt x="822" y="1197"/>
                    </a:lnTo>
                    <a:lnTo>
                      <a:pt x="788" y="1217"/>
                    </a:lnTo>
                    <a:lnTo>
                      <a:pt x="781" y="1210"/>
                    </a:lnTo>
                    <a:lnTo>
                      <a:pt x="756" y="1255"/>
                    </a:lnTo>
                    <a:lnTo>
                      <a:pt x="742" y="1237"/>
                    </a:lnTo>
                    <a:lnTo>
                      <a:pt x="731" y="1248"/>
                    </a:lnTo>
                    <a:lnTo>
                      <a:pt x="707" y="1244"/>
                    </a:lnTo>
                    <a:lnTo>
                      <a:pt x="704" y="1221"/>
                    </a:lnTo>
                    <a:lnTo>
                      <a:pt x="736" y="1221"/>
                    </a:lnTo>
                    <a:lnTo>
                      <a:pt x="756" y="1198"/>
                    </a:lnTo>
                    <a:lnTo>
                      <a:pt x="703" y="1197"/>
                    </a:lnTo>
                    <a:lnTo>
                      <a:pt x="748" y="1091"/>
                    </a:lnTo>
                    <a:lnTo>
                      <a:pt x="823" y="1073"/>
                    </a:lnTo>
                    <a:lnTo>
                      <a:pt x="815" y="1049"/>
                    </a:lnTo>
                    <a:lnTo>
                      <a:pt x="862" y="1021"/>
                    </a:lnTo>
                    <a:lnTo>
                      <a:pt x="798" y="1039"/>
                    </a:lnTo>
                    <a:lnTo>
                      <a:pt x="809" y="984"/>
                    </a:lnTo>
                    <a:lnTo>
                      <a:pt x="777" y="1048"/>
                    </a:lnTo>
                    <a:lnTo>
                      <a:pt x="736" y="1067"/>
                    </a:lnTo>
                    <a:lnTo>
                      <a:pt x="686" y="1131"/>
                    </a:lnTo>
                    <a:lnTo>
                      <a:pt x="652" y="1131"/>
                    </a:lnTo>
                    <a:lnTo>
                      <a:pt x="671" y="1164"/>
                    </a:lnTo>
                    <a:lnTo>
                      <a:pt x="583" y="1234"/>
                    </a:lnTo>
                    <a:lnTo>
                      <a:pt x="622" y="1248"/>
                    </a:lnTo>
                    <a:lnTo>
                      <a:pt x="614" y="1279"/>
                    </a:lnTo>
                    <a:lnTo>
                      <a:pt x="419" y="1426"/>
                    </a:lnTo>
                    <a:lnTo>
                      <a:pt x="280" y="1465"/>
                    </a:lnTo>
                    <a:lnTo>
                      <a:pt x="320" y="1481"/>
                    </a:lnTo>
                    <a:lnTo>
                      <a:pt x="236" y="1527"/>
                    </a:lnTo>
                    <a:lnTo>
                      <a:pt x="218" y="1505"/>
                    </a:lnTo>
                    <a:lnTo>
                      <a:pt x="163" y="1527"/>
                    </a:lnTo>
                    <a:lnTo>
                      <a:pt x="118" y="1528"/>
                    </a:lnTo>
                    <a:lnTo>
                      <a:pt x="119" y="1502"/>
                    </a:lnTo>
                    <a:lnTo>
                      <a:pt x="65" y="1555"/>
                    </a:lnTo>
                    <a:lnTo>
                      <a:pt x="50" y="1552"/>
                    </a:lnTo>
                    <a:lnTo>
                      <a:pt x="49" y="1526"/>
                    </a:lnTo>
                    <a:lnTo>
                      <a:pt x="39" y="1552"/>
                    </a:lnTo>
                    <a:lnTo>
                      <a:pt x="0" y="1544"/>
                    </a:lnTo>
                    <a:close/>
                  </a:path>
                </a:pathLst>
              </a:custGeom>
              <a:grpFill/>
              <a:ln w="9525">
                <a:solidFill>
                  <a:schemeClr val="bg1"/>
                </a:solidFill>
                <a:round/>
                <a:headEnd/>
                <a:tailEnd/>
              </a:ln>
            </p:spPr>
            <p:txBody>
              <a:bodyPr/>
              <a:lstStyle/>
              <a:p>
                <a:endParaRPr lang="en-US"/>
              </a:p>
            </p:txBody>
          </p:sp>
          <p:sp>
            <p:nvSpPr>
              <p:cNvPr id="86" name="Freeform 25"/>
              <p:cNvSpPr>
                <a:spLocks/>
              </p:cNvSpPr>
              <p:nvPr/>
            </p:nvSpPr>
            <p:spPr bwMode="gray">
              <a:xfrm>
                <a:off x="1182694" y="4104115"/>
                <a:ext cx="92576" cy="93551"/>
              </a:xfrm>
              <a:custGeom>
                <a:avLst/>
                <a:gdLst>
                  <a:gd name="T0" fmla="*/ 0 w 190"/>
                  <a:gd name="T1" fmla="*/ 190 h 190"/>
                  <a:gd name="T2" fmla="*/ 54 w 190"/>
                  <a:gd name="T3" fmla="*/ 139 h 190"/>
                  <a:gd name="T4" fmla="*/ 19 w 190"/>
                  <a:gd name="T5" fmla="*/ 74 h 190"/>
                  <a:gd name="T6" fmla="*/ 69 w 190"/>
                  <a:gd name="T7" fmla="*/ 96 h 190"/>
                  <a:gd name="T8" fmla="*/ 145 w 190"/>
                  <a:gd name="T9" fmla="*/ 0 h 190"/>
                  <a:gd name="T10" fmla="*/ 190 w 190"/>
                  <a:gd name="T11" fmla="*/ 11 h 190"/>
                  <a:gd name="T12" fmla="*/ 150 w 190"/>
                  <a:gd name="T13" fmla="*/ 104 h 190"/>
                  <a:gd name="T14" fmla="*/ 0 w 190"/>
                  <a:gd name="T15" fmla="*/ 190 h 190"/>
                  <a:gd name="T16" fmla="*/ 0 60000 65536"/>
                  <a:gd name="T17" fmla="*/ 0 60000 65536"/>
                  <a:gd name="T18" fmla="*/ 0 60000 65536"/>
                  <a:gd name="T19" fmla="*/ 0 60000 65536"/>
                  <a:gd name="T20" fmla="*/ 0 60000 65536"/>
                  <a:gd name="T21" fmla="*/ 0 60000 65536"/>
                  <a:gd name="T22" fmla="*/ 0 60000 65536"/>
                  <a:gd name="T23" fmla="*/ 0 60000 65536"/>
                  <a:gd name="T24" fmla="*/ 0 w 190"/>
                  <a:gd name="T25" fmla="*/ 0 h 190"/>
                  <a:gd name="T26" fmla="*/ 190 w 190"/>
                  <a:gd name="T27" fmla="*/ 190 h 19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0" h="190">
                    <a:moveTo>
                      <a:pt x="0" y="190"/>
                    </a:moveTo>
                    <a:lnTo>
                      <a:pt x="54" y="139"/>
                    </a:lnTo>
                    <a:lnTo>
                      <a:pt x="19" y="74"/>
                    </a:lnTo>
                    <a:lnTo>
                      <a:pt x="69" y="96"/>
                    </a:lnTo>
                    <a:lnTo>
                      <a:pt x="145" y="0"/>
                    </a:lnTo>
                    <a:lnTo>
                      <a:pt x="190" y="11"/>
                    </a:lnTo>
                    <a:lnTo>
                      <a:pt x="150" y="104"/>
                    </a:lnTo>
                    <a:lnTo>
                      <a:pt x="0" y="190"/>
                    </a:lnTo>
                    <a:close/>
                  </a:path>
                </a:pathLst>
              </a:custGeom>
              <a:grpFill/>
              <a:ln w="9525">
                <a:solidFill>
                  <a:schemeClr val="bg1"/>
                </a:solidFill>
                <a:round/>
                <a:headEnd/>
                <a:tailEnd/>
              </a:ln>
            </p:spPr>
            <p:txBody>
              <a:bodyPr/>
              <a:lstStyle/>
              <a:p>
                <a:endParaRPr lang="en-US"/>
              </a:p>
            </p:txBody>
          </p:sp>
          <p:sp>
            <p:nvSpPr>
              <p:cNvPr id="87" name="Freeform 26"/>
              <p:cNvSpPr>
                <a:spLocks/>
              </p:cNvSpPr>
              <p:nvPr/>
            </p:nvSpPr>
            <p:spPr bwMode="gray">
              <a:xfrm>
                <a:off x="1674811" y="4100217"/>
                <a:ext cx="54571" cy="105245"/>
              </a:xfrm>
              <a:custGeom>
                <a:avLst/>
                <a:gdLst>
                  <a:gd name="T0" fmla="*/ 0 w 114"/>
                  <a:gd name="T1" fmla="*/ 58 h 217"/>
                  <a:gd name="T2" fmla="*/ 25 w 114"/>
                  <a:gd name="T3" fmla="*/ 0 h 217"/>
                  <a:gd name="T4" fmla="*/ 82 w 114"/>
                  <a:gd name="T5" fmla="*/ 56 h 217"/>
                  <a:gd name="T6" fmla="*/ 114 w 114"/>
                  <a:gd name="T7" fmla="*/ 217 h 217"/>
                  <a:gd name="T8" fmla="*/ 0 w 114"/>
                  <a:gd name="T9" fmla="*/ 58 h 217"/>
                  <a:gd name="T10" fmla="*/ 0 60000 65536"/>
                  <a:gd name="T11" fmla="*/ 0 60000 65536"/>
                  <a:gd name="T12" fmla="*/ 0 60000 65536"/>
                  <a:gd name="T13" fmla="*/ 0 60000 65536"/>
                  <a:gd name="T14" fmla="*/ 0 60000 65536"/>
                  <a:gd name="T15" fmla="*/ 0 w 114"/>
                  <a:gd name="T16" fmla="*/ 0 h 217"/>
                  <a:gd name="T17" fmla="*/ 114 w 114"/>
                  <a:gd name="T18" fmla="*/ 217 h 217"/>
                </a:gdLst>
                <a:ahLst/>
                <a:cxnLst>
                  <a:cxn ang="T10">
                    <a:pos x="T0" y="T1"/>
                  </a:cxn>
                  <a:cxn ang="T11">
                    <a:pos x="T2" y="T3"/>
                  </a:cxn>
                  <a:cxn ang="T12">
                    <a:pos x="T4" y="T5"/>
                  </a:cxn>
                  <a:cxn ang="T13">
                    <a:pos x="T6" y="T7"/>
                  </a:cxn>
                  <a:cxn ang="T14">
                    <a:pos x="T8" y="T9"/>
                  </a:cxn>
                </a:cxnLst>
                <a:rect l="T15" t="T16" r="T17" b="T18"/>
                <a:pathLst>
                  <a:path w="114" h="217">
                    <a:moveTo>
                      <a:pt x="0" y="58"/>
                    </a:moveTo>
                    <a:lnTo>
                      <a:pt x="25" y="0"/>
                    </a:lnTo>
                    <a:lnTo>
                      <a:pt x="82" y="56"/>
                    </a:lnTo>
                    <a:lnTo>
                      <a:pt x="114" y="217"/>
                    </a:lnTo>
                    <a:lnTo>
                      <a:pt x="0" y="58"/>
                    </a:lnTo>
                    <a:close/>
                  </a:path>
                </a:pathLst>
              </a:custGeom>
              <a:grpFill/>
              <a:ln w="9525">
                <a:solidFill>
                  <a:schemeClr val="bg1"/>
                </a:solidFill>
                <a:round/>
                <a:headEnd/>
                <a:tailEnd/>
              </a:ln>
            </p:spPr>
            <p:txBody>
              <a:bodyPr/>
              <a:lstStyle/>
              <a:p>
                <a:endParaRPr lang="en-US"/>
              </a:p>
            </p:txBody>
          </p:sp>
          <p:sp>
            <p:nvSpPr>
              <p:cNvPr id="88" name="Freeform 27"/>
              <p:cNvSpPr>
                <a:spLocks/>
              </p:cNvSpPr>
              <p:nvPr/>
            </p:nvSpPr>
            <p:spPr bwMode="gray">
              <a:xfrm>
                <a:off x="1757643" y="4205462"/>
                <a:ext cx="52622" cy="57495"/>
              </a:xfrm>
              <a:custGeom>
                <a:avLst/>
                <a:gdLst>
                  <a:gd name="T0" fmla="*/ 0 w 108"/>
                  <a:gd name="T1" fmla="*/ 0 h 117"/>
                  <a:gd name="T2" fmla="*/ 13 w 108"/>
                  <a:gd name="T3" fmla="*/ 79 h 117"/>
                  <a:gd name="T4" fmla="*/ 108 w 108"/>
                  <a:gd name="T5" fmla="*/ 117 h 117"/>
                  <a:gd name="T6" fmla="*/ 55 w 108"/>
                  <a:gd name="T7" fmla="*/ 1 h 117"/>
                  <a:gd name="T8" fmla="*/ 0 w 108"/>
                  <a:gd name="T9" fmla="*/ 0 h 117"/>
                  <a:gd name="T10" fmla="*/ 0 60000 65536"/>
                  <a:gd name="T11" fmla="*/ 0 60000 65536"/>
                  <a:gd name="T12" fmla="*/ 0 60000 65536"/>
                  <a:gd name="T13" fmla="*/ 0 60000 65536"/>
                  <a:gd name="T14" fmla="*/ 0 60000 65536"/>
                  <a:gd name="T15" fmla="*/ 0 w 108"/>
                  <a:gd name="T16" fmla="*/ 0 h 117"/>
                  <a:gd name="T17" fmla="*/ 108 w 108"/>
                  <a:gd name="T18" fmla="*/ 117 h 117"/>
                </a:gdLst>
                <a:ahLst/>
                <a:cxnLst>
                  <a:cxn ang="T10">
                    <a:pos x="T0" y="T1"/>
                  </a:cxn>
                  <a:cxn ang="T11">
                    <a:pos x="T2" y="T3"/>
                  </a:cxn>
                  <a:cxn ang="T12">
                    <a:pos x="T4" y="T5"/>
                  </a:cxn>
                  <a:cxn ang="T13">
                    <a:pos x="T6" y="T7"/>
                  </a:cxn>
                  <a:cxn ang="T14">
                    <a:pos x="T8" y="T9"/>
                  </a:cxn>
                </a:cxnLst>
                <a:rect l="T15" t="T16" r="T17" b="T18"/>
                <a:pathLst>
                  <a:path w="108" h="117">
                    <a:moveTo>
                      <a:pt x="0" y="0"/>
                    </a:moveTo>
                    <a:lnTo>
                      <a:pt x="13" y="79"/>
                    </a:lnTo>
                    <a:lnTo>
                      <a:pt x="108" y="117"/>
                    </a:lnTo>
                    <a:lnTo>
                      <a:pt x="55" y="1"/>
                    </a:lnTo>
                    <a:lnTo>
                      <a:pt x="0" y="0"/>
                    </a:lnTo>
                    <a:close/>
                  </a:path>
                </a:pathLst>
              </a:custGeom>
              <a:grpFill/>
              <a:ln w="9525">
                <a:solidFill>
                  <a:schemeClr val="bg1"/>
                </a:solidFill>
                <a:round/>
                <a:headEnd/>
                <a:tailEnd/>
              </a:ln>
            </p:spPr>
            <p:txBody>
              <a:bodyPr/>
              <a:lstStyle/>
              <a:p>
                <a:endParaRPr lang="en-US"/>
              </a:p>
            </p:txBody>
          </p:sp>
          <p:sp>
            <p:nvSpPr>
              <p:cNvPr id="89" name="Freeform 28"/>
              <p:cNvSpPr>
                <a:spLocks/>
              </p:cNvSpPr>
              <p:nvPr/>
            </p:nvSpPr>
            <p:spPr bwMode="gray">
              <a:xfrm>
                <a:off x="1817087" y="4205462"/>
                <a:ext cx="16567" cy="31184"/>
              </a:xfrm>
              <a:custGeom>
                <a:avLst/>
                <a:gdLst>
                  <a:gd name="T0" fmla="*/ 0 w 34"/>
                  <a:gd name="T1" fmla="*/ 62 h 62"/>
                  <a:gd name="T2" fmla="*/ 7 w 34"/>
                  <a:gd name="T3" fmla="*/ 0 h 62"/>
                  <a:gd name="T4" fmla="*/ 34 w 34"/>
                  <a:gd name="T5" fmla="*/ 53 h 62"/>
                  <a:gd name="T6" fmla="*/ 0 w 34"/>
                  <a:gd name="T7" fmla="*/ 62 h 62"/>
                  <a:gd name="T8" fmla="*/ 0 60000 65536"/>
                  <a:gd name="T9" fmla="*/ 0 60000 65536"/>
                  <a:gd name="T10" fmla="*/ 0 60000 65536"/>
                  <a:gd name="T11" fmla="*/ 0 60000 65536"/>
                  <a:gd name="T12" fmla="*/ 0 w 34"/>
                  <a:gd name="T13" fmla="*/ 0 h 62"/>
                  <a:gd name="T14" fmla="*/ 34 w 34"/>
                  <a:gd name="T15" fmla="*/ 62 h 62"/>
                </a:gdLst>
                <a:ahLst/>
                <a:cxnLst>
                  <a:cxn ang="T8">
                    <a:pos x="T0" y="T1"/>
                  </a:cxn>
                  <a:cxn ang="T9">
                    <a:pos x="T2" y="T3"/>
                  </a:cxn>
                  <a:cxn ang="T10">
                    <a:pos x="T4" y="T5"/>
                  </a:cxn>
                  <a:cxn ang="T11">
                    <a:pos x="T6" y="T7"/>
                  </a:cxn>
                </a:cxnLst>
                <a:rect l="T12" t="T13" r="T14" b="T15"/>
                <a:pathLst>
                  <a:path w="34" h="62">
                    <a:moveTo>
                      <a:pt x="0" y="62"/>
                    </a:moveTo>
                    <a:lnTo>
                      <a:pt x="7" y="0"/>
                    </a:lnTo>
                    <a:lnTo>
                      <a:pt x="34" y="53"/>
                    </a:lnTo>
                    <a:lnTo>
                      <a:pt x="0" y="62"/>
                    </a:lnTo>
                    <a:close/>
                  </a:path>
                </a:pathLst>
              </a:custGeom>
              <a:grpFill/>
              <a:ln w="9525">
                <a:solidFill>
                  <a:schemeClr val="bg1"/>
                </a:solidFill>
                <a:round/>
                <a:headEnd/>
                <a:tailEnd/>
              </a:ln>
            </p:spPr>
            <p:txBody>
              <a:bodyPr/>
              <a:lstStyle/>
              <a:p>
                <a:endParaRPr lang="en-US"/>
              </a:p>
            </p:txBody>
          </p:sp>
        </p:grpSp>
        <p:sp>
          <p:nvSpPr>
            <p:cNvPr id="10" name="Freeform 29"/>
            <p:cNvSpPr>
              <a:spLocks/>
            </p:cNvSpPr>
            <p:nvPr/>
          </p:nvSpPr>
          <p:spPr bwMode="gray">
            <a:xfrm>
              <a:off x="1227520" y="2749573"/>
              <a:ext cx="660705" cy="765949"/>
            </a:xfrm>
            <a:custGeom>
              <a:avLst/>
              <a:gdLst>
                <a:gd name="T0" fmla="*/ 0 w 1357"/>
                <a:gd name="T1" fmla="*/ 1074 h 1570"/>
                <a:gd name="T2" fmla="*/ 88 w 1357"/>
                <a:gd name="T3" fmla="*/ 999 h 1570"/>
                <a:gd name="T4" fmla="*/ 53 w 1357"/>
                <a:gd name="T5" fmla="*/ 939 h 1570"/>
                <a:gd name="T6" fmla="*/ 71 w 1357"/>
                <a:gd name="T7" fmla="*/ 853 h 1570"/>
                <a:gd name="T8" fmla="*/ 160 w 1357"/>
                <a:gd name="T9" fmla="*/ 705 h 1570"/>
                <a:gd name="T10" fmla="*/ 227 w 1357"/>
                <a:gd name="T11" fmla="*/ 663 h 1570"/>
                <a:gd name="T12" fmla="*/ 188 w 1357"/>
                <a:gd name="T13" fmla="*/ 611 h 1570"/>
                <a:gd name="T14" fmla="*/ 162 w 1357"/>
                <a:gd name="T15" fmla="*/ 464 h 1570"/>
                <a:gd name="T16" fmla="*/ 192 w 1357"/>
                <a:gd name="T17" fmla="*/ 203 h 1570"/>
                <a:gd name="T18" fmla="*/ 237 w 1357"/>
                <a:gd name="T19" fmla="*/ 188 h 1570"/>
                <a:gd name="T20" fmla="*/ 312 w 1357"/>
                <a:gd name="T21" fmla="*/ 233 h 1570"/>
                <a:gd name="T22" fmla="*/ 378 w 1357"/>
                <a:gd name="T23" fmla="*/ 0 h 1570"/>
                <a:gd name="T24" fmla="*/ 1357 w 1357"/>
                <a:gd name="T25" fmla="*/ 168 h 1570"/>
                <a:gd name="T26" fmla="*/ 1151 w 1357"/>
                <a:gd name="T27" fmla="*/ 1570 h 1570"/>
                <a:gd name="T28" fmla="*/ 852 w 1357"/>
                <a:gd name="T29" fmla="*/ 1525 h 1570"/>
                <a:gd name="T30" fmla="*/ 664 w 1357"/>
                <a:gd name="T31" fmla="*/ 1471 h 1570"/>
                <a:gd name="T32" fmla="*/ 281 w 1357"/>
                <a:gd name="T33" fmla="*/ 1246 h 1570"/>
                <a:gd name="T34" fmla="*/ 0 w 1357"/>
                <a:gd name="T35" fmla="*/ 1074 h 15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57"/>
                <a:gd name="T55" fmla="*/ 0 h 1570"/>
                <a:gd name="T56" fmla="*/ 1357 w 1357"/>
                <a:gd name="T57" fmla="*/ 1570 h 15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57" h="1570">
                  <a:moveTo>
                    <a:pt x="0" y="1074"/>
                  </a:moveTo>
                  <a:lnTo>
                    <a:pt x="88" y="999"/>
                  </a:lnTo>
                  <a:lnTo>
                    <a:pt x="53" y="939"/>
                  </a:lnTo>
                  <a:lnTo>
                    <a:pt x="71" y="853"/>
                  </a:lnTo>
                  <a:lnTo>
                    <a:pt x="160" y="705"/>
                  </a:lnTo>
                  <a:lnTo>
                    <a:pt x="227" y="663"/>
                  </a:lnTo>
                  <a:lnTo>
                    <a:pt x="188" y="611"/>
                  </a:lnTo>
                  <a:lnTo>
                    <a:pt x="162" y="464"/>
                  </a:lnTo>
                  <a:lnTo>
                    <a:pt x="192" y="203"/>
                  </a:lnTo>
                  <a:lnTo>
                    <a:pt x="237" y="188"/>
                  </a:lnTo>
                  <a:lnTo>
                    <a:pt x="312" y="233"/>
                  </a:lnTo>
                  <a:lnTo>
                    <a:pt x="378" y="0"/>
                  </a:lnTo>
                  <a:lnTo>
                    <a:pt x="1357" y="168"/>
                  </a:lnTo>
                  <a:lnTo>
                    <a:pt x="1151" y="1570"/>
                  </a:lnTo>
                  <a:lnTo>
                    <a:pt x="852" y="1525"/>
                  </a:lnTo>
                  <a:lnTo>
                    <a:pt x="664" y="1471"/>
                  </a:lnTo>
                  <a:lnTo>
                    <a:pt x="281" y="1246"/>
                  </a:lnTo>
                  <a:lnTo>
                    <a:pt x="0" y="1074"/>
                  </a:lnTo>
                  <a:close/>
                </a:path>
              </a:pathLst>
            </a:custGeom>
            <a:solidFill>
              <a:schemeClr val="accent3"/>
            </a:solidFill>
            <a:ln w="9525">
              <a:solidFill>
                <a:schemeClr val="bg1"/>
              </a:solidFill>
              <a:round/>
              <a:headEnd/>
              <a:tailEnd/>
            </a:ln>
          </p:spPr>
          <p:txBody>
            <a:bodyPr/>
            <a:lstStyle/>
            <a:p>
              <a:endParaRPr lang="en-US"/>
            </a:p>
          </p:txBody>
        </p:sp>
        <p:sp>
          <p:nvSpPr>
            <p:cNvPr id="11" name="Freeform 30"/>
            <p:cNvSpPr>
              <a:spLocks/>
            </p:cNvSpPr>
            <p:nvPr/>
          </p:nvSpPr>
          <p:spPr bwMode="gray">
            <a:xfrm>
              <a:off x="3277848" y="2969808"/>
              <a:ext cx="487245" cy="438521"/>
            </a:xfrm>
            <a:custGeom>
              <a:avLst/>
              <a:gdLst>
                <a:gd name="T0" fmla="*/ 0 w 1001"/>
                <a:gd name="T1" fmla="*/ 29 h 900"/>
                <a:gd name="T2" fmla="*/ 40 w 1001"/>
                <a:gd name="T3" fmla="*/ 309 h 900"/>
                <a:gd name="T4" fmla="*/ 33 w 1001"/>
                <a:gd name="T5" fmla="*/ 743 h 900"/>
                <a:gd name="T6" fmla="*/ 53 w 1001"/>
                <a:gd name="T7" fmla="*/ 768 h 900"/>
                <a:gd name="T8" fmla="*/ 124 w 1001"/>
                <a:gd name="T9" fmla="*/ 766 h 900"/>
                <a:gd name="T10" fmla="*/ 127 w 1001"/>
                <a:gd name="T11" fmla="*/ 900 h 900"/>
                <a:gd name="T12" fmla="*/ 723 w 1001"/>
                <a:gd name="T13" fmla="*/ 892 h 900"/>
                <a:gd name="T14" fmla="*/ 710 w 1001"/>
                <a:gd name="T15" fmla="*/ 755 h 900"/>
                <a:gd name="T16" fmla="*/ 762 w 1001"/>
                <a:gd name="T17" fmla="*/ 606 h 900"/>
                <a:gd name="T18" fmla="*/ 836 w 1001"/>
                <a:gd name="T19" fmla="*/ 502 h 900"/>
                <a:gd name="T20" fmla="*/ 833 w 1001"/>
                <a:gd name="T21" fmla="*/ 473 h 900"/>
                <a:gd name="T22" fmla="*/ 887 w 1001"/>
                <a:gd name="T23" fmla="*/ 381 h 900"/>
                <a:gd name="T24" fmla="*/ 917 w 1001"/>
                <a:gd name="T25" fmla="*/ 279 h 900"/>
                <a:gd name="T26" fmla="*/ 905 w 1001"/>
                <a:gd name="T27" fmla="*/ 271 h 900"/>
                <a:gd name="T28" fmla="*/ 956 w 1001"/>
                <a:gd name="T29" fmla="*/ 232 h 900"/>
                <a:gd name="T30" fmla="*/ 1001 w 1001"/>
                <a:gd name="T31" fmla="*/ 141 h 900"/>
                <a:gd name="T32" fmla="*/ 985 w 1001"/>
                <a:gd name="T33" fmla="*/ 121 h 900"/>
                <a:gd name="T34" fmla="*/ 852 w 1001"/>
                <a:gd name="T35" fmla="*/ 128 h 900"/>
                <a:gd name="T36" fmla="*/ 888 w 1001"/>
                <a:gd name="T37" fmla="*/ 78 h 900"/>
                <a:gd name="T38" fmla="*/ 878 w 1001"/>
                <a:gd name="T39" fmla="*/ 0 h 900"/>
                <a:gd name="T40" fmla="*/ 0 w 1001"/>
                <a:gd name="T41" fmla="*/ 29 h 9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01"/>
                <a:gd name="T64" fmla="*/ 0 h 900"/>
                <a:gd name="T65" fmla="*/ 1001 w 1001"/>
                <a:gd name="T66" fmla="*/ 900 h 9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01" h="900">
                  <a:moveTo>
                    <a:pt x="0" y="29"/>
                  </a:moveTo>
                  <a:lnTo>
                    <a:pt x="40" y="309"/>
                  </a:lnTo>
                  <a:lnTo>
                    <a:pt x="33" y="743"/>
                  </a:lnTo>
                  <a:lnTo>
                    <a:pt x="53" y="768"/>
                  </a:lnTo>
                  <a:lnTo>
                    <a:pt x="124" y="766"/>
                  </a:lnTo>
                  <a:lnTo>
                    <a:pt x="127" y="900"/>
                  </a:lnTo>
                  <a:lnTo>
                    <a:pt x="723" y="892"/>
                  </a:lnTo>
                  <a:lnTo>
                    <a:pt x="710" y="755"/>
                  </a:lnTo>
                  <a:lnTo>
                    <a:pt x="762" y="606"/>
                  </a:lnTo>
                  <a:lnTo>
                    <a:pt x="836" y="502"/>
                  </a:lnTo>
                  <a:lnTo>
                    <a:pt x="833" y="473"/>
                  </a:lnTo>
                  <a:lnTo>
                    <a:pt x="887" y="381"/>
                  </a:lnTo>
                  <a:lnTo>
                    <a:pt x="917" y="279"/>
                  </a:lnTo>
                  <a:lnTo>
                    <a:pt x="905" y="271"/>
                  </a:lnTo>
                  <a:lnTo>
                    <a:pt x="956" y="232"/>
                  </a:lnTo>
                  <a:lnTo>
                    <a:pt x="1001" y="141"/>
                  </a:lnTo>
                  <a:lnTo>
                    <a:pt x="985" y="121"/>
                  </a:lnTo>
                  <a:lnTo>
                    <a:pt x="852" y="128"/>
                  </a:lnTo>
                  <a:lnTo>
                    <a:pt x="888" y="78"/>
                  </a:lnTo>
                  <a:lnTo>
                    <a:pt x="878" y="0"/>
                  </a:lnTo>
                  <a:lnTo>
                    <a:pt x="0" y="29"/>
                  </a:lnTo>
                  <a:close/>
                </a:path>
              </a:pathLst>
            </a:custGeom>
            <a:grpFill/>
            <a:ln w="9525">
              <a:solidFill>
                <a:schemeClr val="bg1"/>
              </a:solidFill>
              <a:round/>
              <a:headEnd/>
              <a:tailEnd/>
            </a:ln>
          </p:spPr>
          <p:txBody>
            <a:bodyPr/>
            <a:lstStyle/>
            <a:p>
              <a:endParaRPr lang="en-US"/>
            </a:p>
          </p:txBody>
        </p:sp>
        <p:sp>
          <p:nvSpPr>
            <p:cNvPr id="12" name="Freeform 31"/>
            <p:cNvSpPr>
              <a:spLocks/>
            </p:cNvSpPr>
            <p:nvPr/>
          </p:nvSpPr>
          <p:spPr bwMode="gray">
            <a:xfrm>
              <a:off x="570714" y="1922231"/>
              <a:ext cx="767899" cy="1314587"/>
            </a:xfrm>
            <a:custGeom>
              <a:avLst/>
              <a:gdLst>
                <a:gd name="T0" fmla="*/ 37 w 1575"/>
                <a:gd name="T1" fmla="*/ 490 h 2698"/>
                <a:gd name="T2" fmla="*/ 57 w 1575"/>
                <a:gd name="T3" fmla="*/ 548 h 2698"/>
                <a:gd name="T4" fmla="*/ 11 w 1575"/>
                <a:gd name="T5" fmla="*/ 758 h 2698"/>
                <a:gd name="T6" fmla="*/ 39 w 1575"/>
                <a:gd name="T7" fmla="*/ 821 h 2698"/>
                <a:gd name="T8" fmla="*/ 164 w 1575"/>
                <a:gd name="T9" fmla="*/ 1099 h 2698"/>
                <a:gd name="T10" fmla="*/ 177 w 1575"/>
                <a:gd name="T11" fmla="*/ 1092 h 2698"/>
                <a:gd name="T12" fmla="*/ 183 w 1575"/>
                <a:gd name="T13" fmla="*/ 1030 h 2698"/>
                <a:gd name="T14" fmla="*/ 204 w 1575"/>
                <a:gd name="T15" fmla="*/ 1022 h 2698"/>
                <a:gd name="T16" fmla="*/ 225 w 1575"/>
                <a:gd name="T17" fmla="*/ 1037 h 2698"/>
                <a:gd name="T18" fmla="*/ 188 w 1575"/>
                <a:gd name="T19" fmla="*/ 1074 h 2698"/>
                <a:gd name="T20" fmla="*/ 203 w 1575"/>
                <a:gd name="T21" fmla="*/ 1094 h 2698"/>
                <a:gd name="T22" fmla="*/ 235 w 1575"/>
                <a:gd name="T23" fmla="*/ 1214 h 2698"/>
                <a:gd name="T24" fmla="*/ 215 w 1575"/>
                <a:gd name="T25" fmla="*/ 1207 h 2698"/>
                <a:gd name="T26" fmla="*/ 171 w 1575"/>
                <a:gd name="T27" fmla="*/ 1160 h 2698"/>
                <a:gd name="T28" fmla="*/ 183 w 1575"/>
                <a:gd name="T29" fmla="*/ 1114 h 2698"/>
                <a:gd name="T30" fmla="*/ 162 w 1575"/>
                <a:gd name="T31" fmla="*/ 1116 h 2698"/>
                <a:gd name="T32" fmla="*/ 138 w 1575"/>
                <a:gd name="T33" fmla="*/ 1167 h 2698"/>
                <a:gd name="T34" fmla="*/ 145 w 1575"/>
                <a:gd name="T35" fmla="*/ 1276 h 2698"/>
                <a:gd name="T36" fmla="*/ 173 w 1575"/>
                <a:gd name="T37" fmla="*/ 1326 h 2698"/>
                <a:gd name="T38" fmla="*/ 229 w 1575"/>
                <a:gd name="T39" fmla="*/ 1369 h 2698"/>
                <a:gd name="T40" fmla="*/ 209 w 1575"/>
                <a:gd name="T41" fmla="*/ 1421 h 2698"/>
                <a:gd name="T42" fmla="*/ 177 w 1575"/>
                <a:gd name="T43" fmla="*/ 1431 h 2698"/>
                <a:gd name="T44" fmla="*/ 173 w 1575"/>
                <a:gd name="T45" fmla="*/ 1500 h 2698"/>
                <a:gd name="T46" fmla="*/ 249 w 1575"/>
                <a:gd name="T47" fmla="*/ 1661 h 2698"/>
                <a:gd name="T48" fmla="*/ 311 w 1575"/>
                <a:gd name="T49" fmla="*/ 1762 h 2698"/>
                <a:gd name="T50" fmla="*/ 301 w 1575"/>
                <a:gd name="T51" fmla="*/ 1821 h 2698"/>
                <a:gd name="T52" fmla="*/ 338 w 1575"/>
                <a:gd name="T53" fmla="*/ 1857 h 2698"/>
                <a:gd name="T54" fmla="*/ 323 w 1575"/>
                <a:gd name="T55" fmla="*/ 1896 h 2698"/>
                <a:gd name="T56" fmla="*/ 300 w 1575"/>
                <a:gd name="T57" fmla="*/ 1990 h 2698"/>
                <a:gd name="T58" fmla="*/ 327 w 1575"/>
                <a:gd name="T59" fmla="*/ 2025 h 2698"/>
                <a:gd name="T60" fmla="*/ 520 w 1575"/>
                <a:gd name="T61" fmla="*/ 2094 h 2698"/>
                <a:gd name="T62" fmla="*/ 598 w 1575"/>
                <a:gd name="T63" fmla="*/ 2199 h 2698"/>
                <a:gd name="T64" fmla="*/ 688 w 1575"/>
                <a:gd name="T65" fmla="*/ 2234 h 2698"/>
                <a:gd name="T66" fmla="*/ 690 w 1575"/>
                <a:gd name="T67" fmla="*/ 2298 h 2698"/>
                <a:gd name="T68" fmla="*/ 750 w 1575"/>
                <a:gd name="T69" fmla="*/ 2314 h 2698"/>
                <a:gd name="T70" fmla="*/ 832 w 1575"/>
                <a:gd name="T71" fmla="*/ 2423 h 2698"/>
                <a:gd name="T72" fmla="*/ 876 w 1575"/>
                <a:gd name="T73" fmla="*/ 2518 h 2698"/>
                <a:gd name="T74" fmla="*/ 878 w 1575"/>
                <a:gd name="T75" fmla="*/ 2662 h 2698"/>
                <a:gd name="T76" fmla="*/ 1436 w 1575"/>
                <a:gd name="T77" fmla="*/ 2698 h 2698"/>
                <a:gd name="T78" fmla="*/ 1401 w 1575"/>
                <a:gd name="T79" fmla="*/ 2638 h 2698"/>
                <a:gd name="T80" fmla="*/ 1419 w 1575"/>
                <a:gd name="T81" fmla="*/ 2552 h 2698"/>
                <a:gd name="T82" fmla="*/ 1508 w 1575"/>
                <a:gd name="T83" fmla="*/ 2404 h 2698"/>
                <a:gd name="T84" fmla="*/ 1575 w 1575"/>
                <a:gd name="T85" fmla="*/ 2362 h 2698"/>
                <a:gd name="T86" fmla="*/ 1536 w 1575"/>
                <a:gd name="T87" fmla="*/ 2310 h 2698"/>
                <a:gd name="T88" fmla="*/ 1510 w 1575"/>
                <a:gd name="T89" fmla="*/ 2163 h 2698"/>
                <a:gd name="T90" fmla="*/ 766 w 1575"/>
                <a:gd name="T91" fmla="*/ 1041 h 2698"/>
                <a:gd name="T92" fmla="*/ 708 w 1575"/>
                <a:gd name="T93" fmla="*/ 927 h 2698"/>
                <a:gd name="T94" fmla="*/ 896 w 1575"/>
                <a:gd name="T95" fmla="*/ 210 h 2698"/>
                <a:gd name="T96" fmla="*/ 152 w 1575"/>
                <a:gd name="T97" fmla="*/ 0 h 2698"/>
                <a:gd name="T98" fmla="*/ 130 w 1575"/>
                <a:gd name="T99" fmla="*/ 44 h 2698"/>
                <a:gd name="T100" fmla="*/ 137 w 1575"/>
                <a:gd name="T101" fmla="*/ 137 h 2698"/>
                <a:gd name="T102" fmla="*/ 0 w 1575"/>
                <a:gd name="T103" fmla="*/ 360 h 2698"/>
                <a:gd name="T104" fmla="*/ 37 w 1575"/>
                <a:gd name="T105" fmla="*/ 490 h 26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75"/>
                <a:gd name="T160" fmla="*/ 0 h 2698"/>
                <a:gd name="T161" fmla="*/ 1575 w 1575"/>
                <a:gd name="T162" fmla="*/ 2698 h 26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75" h="2698">
                  <a:moveTo>
                    <a:pt x="37" y="490"/>
                  </a:moveTo>
                  <a:lnTo>
                    <a:pt x="57" y="548"/>
                  </a:lnTo>
                  <a:lnTo>
                    <a:pt x="11" y="758"/>
                  </a:lnTo>
                  <a:lnTo>
                    <a:pt x="39" y="821"/>
                  </a:lnTo>
                  <a:lnTo>
                    <a:pt x="164" y="1099"/>
                  </a:lnTo>
                  <a:lnTo>
                    <a:pt x="177" y="1092"/>
                  </a:lnTo>
                  <a:lnTo>
                    <a:pt x="183" y="1030"/>
                  </a:lnTo>
                  <a:lnTo>
                    <a:pt x="204" y="1022"/>
                  </a:lnTo>
                  <a:lnTo>
                    <a:pt x="225" y="1037"/>
                  </a:lnTo>
                  <a:lnTo>
                    <a:pt x="188" y="1074"/>
                  </a:lnTo>
                  <a:lnTo>
                    <a:pt x="203" y="1094"/>
                  </a:lnTo>
                  <a:lnTo>
                    <a:pt x="235" y="1214"/>
                  </a:lnTo>
                  <a:lnTo>
                    <a:pt x="215" y="1207"/>
                  </a:lnTo>
                  <a:lnTo>
                    <a:pt x="171" y="1160"/>
                  </a:lnTo>
                  <a:lnTo>
                    <a:pt x="183" y="1114"/>
                  </a:lnTo>
                  <a:lnTo>
                    <a:pt x="162" y="1116"/>
                  </a:lnTo>
                  <a:lnTo>
                    <a:pt x="138" y="1167"/>
                  </a:lnTo>
                  <a:lnTo>
                    <a:pt x="145" y="1276"/>
                  </a:lnTo>
                  <a:lnTo>
                    <a:pt x="173" y="1326"/>
                  </a:lnTo>
                  <a:lnTo>
                    <a:pt x="229" y="1369"/>
                  </a:lnTo>
                  <a:lnTo>
                    <a:pt x="209" y="1421"/>
                  </a:lnTo>
                  <a:lnTo>
                    <a:pt x="177" y="1431"/>
                  </a:lnTo>
                  <a:lnTo>
                    <a:pt x="173" y="1500"/>
                  </a:lnTo>
                  <a:lnTo>
                    <a:pt x="249" y="1661"/>
                  </a:lnTo>
                  <a:lnTo>
                    <a:pt x="311" y="1762"/>
                  </a:lnTo>
                  <a:lnTo>
                    <a:pt x="301" y="1821"/>
                  </a:lnTo>
                  <a:lnTo>
                    <a:pt x="338" y="1857"/>
                  </a:lnTo>
                  <a:lnTo>
                    <a:pt x="323" y="1896"/>
                  </a:lnTo>
                  <a:lnTo>
                    <a:pt x="300" y="1990"/>
                  </a:lnTo>
                  <a:lnTo>
                    <a:pt x="327" y="2025"/>
                  </a:lnTo>
                  <a:lnTo>
                    <a:pt x="520" y="2094"/>
                  </a:lnTo>
                  <a:lnTo>
                    <a:pt x="598" y="2199"/>
                  </a:lnTo>
                  <a:lnTo>
                    <a:pt x="688" y="2234"/>
                  </a:lnTo>
                  <a:lnTo>
                    <a:pt x="690" y="2298"/>
                  </a:lnTo>
                  <a:lnTo>
                    <a:pt x="750" y="2314"/>
                  </a:lnTo>
                  <a:lnTo>
                    <a:pt x="832" y="2423"/>
                  </a:lnTo>
                  <a:lnTo>
                    <a:pt x="876" y="2518"/>
                  </a:lnTo>
                  <a:lnTo>
                    <a:pt x="878" y="2662"/>
                  </a:lnTo>
                  <a:lnTo>
                    <a:pt x="1436" y="2698"/>
                  </a:lnTo>
                  <a:lnTo>
                    <a:pt x="1401" y="2638"/>
                  </a:lnTo>
                  <a:lnTo>
                    <a:pt x="1419" y="2552"/>
                  </a:lnTo>
                  <a:lnTo>
                    <a:pt x="1508" y="2404"/>
                  </a:lnTo>
                  <a:lnTo>
                    <a:pt x="1575" y="2362"/>
                  </a:lnTo>
                  <a:lnTo>
                    <a:pt x="1536" y="2310"/>
                  </a:lnTo>
                  <a:lnTo>
                    <a:pt x="1510" y="2163"/>
                  </a:lnTo>
                  <a:lnTo>
                    <a:pt x="766" y="1041"/>
                  </a:lnTo>
                  <a:lnTo>
                    <a:pt x="708" y="927"/>
                  </a:lnTo>
                  <a:lnTo>
                    <a:pt x="896" y="210"/>
                  </a:lnTo>
                  <a:lnTo>
                    <a:pt x="152" y="0"/>
                  </a:lnTo>
                  <a:lnTo>
                    <a:pt x="130" y="44"/>
                  </a:lnTo>
                  <a:lnTo>
                    <a:pt x="137" y="137"/>
                  </a:lnTo>
                  <a:lnTo>
                    <a:pt x="0" y="360"/>
                  </a:lnTo>
                  <a:lnTo>
                    <a:pt x="37" y="490"/>
                  </a:lnTo>
                  <a:close/>
                </a:path>
              </a:pathLst>
            </a:custGeom>
            <a:grpFill/>
            <a:ln w="9525">
              <a:solidFill>
                <a:schemeClr val="bg1"/>
              </a:solidFill>
              <a:round/>
              <a:headEnd/>
              <a:tailEnd/>
            </a:ln>
          </p:spPr>
          <p:txBody>
            <a:bodyPr/>
            <a:lstStyle/>
            <a:p>
              <a:endParaRPr lang="en-US"/>
            </a:p>
          </p:txBody>
        </p:sp>
        <p:sp>
          <p:nvSpPr>
            <p:cNvPr id="13" name="Freeform 32"/>
            <p:cNvSpPr>
              <a:spLocks/>
            </p:cNvSpPr>
            <p:nvPr/>
          </p:nvSpPr>
          <p:spPr bwMode="gray">
            <a:xfrm>
              <a:off x="1888225" y="2345160"/>
              <a:ext cx="704556" cy="556434"/>
            </a:xfrm>
            <a:custGeom>
              <a:avLst/>
              <a:gdLst>
                <a:gd name="T0" fmla="*/ 0 w 1445"/>
                <a:gd name="T1" fmla="*/ 1000 h 1144"/>
                <a:gd name="T2" fmla="*/ 140 w 1445"/>
                <a:gd name="T3" fmla="*/ 0 h 1144"/>
                <a:gd name="T4" fmla="*/ 1070 w 1445"/>
                <a:gd name="T5" fmla="*/ 106 h 1144"/>
                <a:gd name="T6" fmla="*/ 1445 w 1445"/>
                <a:gd name="T7" fmla="*/ 137 h 1144"/>
                <a:gd name="T8" fmla="*/ 1429 w 1445"/>
                <a:gd name="T9" fmla="*/ 386 h 1144"/>
                <a:gd name="T10" fmla="*/ 1379 w 1445"/>
                <a:gd name="T11" fmla="*/ 1144 h 1144"/>
                <a:gd name="T12" fmla="*/ 1190 w 1445"/>
                <a:gd name="T13" fmla="*/ 1130 h 1144"/>
                <a:gd name="T14" fmla="*/ 596 w 1445"/>
                <a:gd name="T15" fmla="*/ 1078 h 1144"/>
                <a:gd name="T16" fmla="*/ 0 w 1445"/>
                <a:gd name="T17" fmla="*/ 1000 h 11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5"/>
                <a:gd name="T28" fmla="*/ 0 h 1144"/>
                <a:gd name="T29" fmla="*/ 1445 w 1445"/>
                <a:gd name="T30" fmla="*/ 1144 h 11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5" h="1144">
                  <a:moveTo>
                    <a:pt x="0" y="1000"/>
                  </a:moveTo>
                  <a:lnTo>
                    <a:pt x="140" y="0"/>
                  </a:lnTo>
                  <a:lnTo>
                    <a:pt x="1070" y="106"/>
                  </a:lnTo>
                  <a:lnTo>
                    <a:pt x="1445" y="137"/>
                  </a:lnTo>
                  <a:lnTo>
                    <a:pt x="1429" y="386"/>
                  </a:lnTo>
                  <a:lnTo>
                    <a:pt x="1379" y="1144"/>
                  </a:lnTo>
                  <a:lnTo>
                    <a:pt x="1190" y="1130"/>
                  </a:lnTo>
                  <a:lnTo>
                    <a:pt x="596" y="1078"/>
                  </a:lnTo>
                  <a:lnTo>
                    <a:pt x="0" y="1000"/>
                  </a:lnTo>
                  <a:close/>
                </a:path>
              </a:pathLst>
            </a:custGeom>
            <a:grpFill/>
            <a:ln w="9525">
              <a:solidFill>
                <a:schemeClr val="bg1"/>
              </a:solidFill>
              <a:round/>
              <a:headEnd/>
              <a:tailEnd/>
            </a:ln>
          </p:spPr>
          <p:txBody>
            <a:bodyPr/>
            <a:lstStyle/>
            <a:p>
              <a:endParaRPr lang="en-US"/>
            </a:p>
          </p:txBody>
        </p:sp>
        <p:sp>
          <p:nvSpPr>
            <p:cNvPr id="14" name="Freeform 33"/>
            <p:cNvSpPr>
              <a:spLocks/>
            </p:cNvSpPr>
            <p:nvPr/>
          </p:nvSpPr>
          <p:spPr bwMode="gray">
            <a:xfrm>
              <a:off x="5157640" y="2044042"/>
              <a:ext cx="166638" cy="156893"/>
            </a:xfrm>
            <a:custGeom>
              <a:avLst/>
              <a:gdLst>
                <a:gd name="T0" fmla="*/ 0 w 341"/>
                <a:gd name="T1" fmla="*/ 65 h 324"/>
                <a:gd name="T2" fmla="*/ 28 w 341"/>
                <a:gd name="T3" fmla="*/ 235 h 324"/>
                <a:gd name="T4" fmla="*/ 27 w 341"/>
                <a:gd name="T5" fmla="*/ 324 h 324"/>
                <a:gd name="T6" fmla="*/ 55 w 341"/>
                <a:gd name="T7" fmla="*/ 316 h 324"/>
                <a:gd name="T8" fmla="*/ 69 w 341"/>
                <a:gd name="T9" fmla="*/ 291 h 324"/>
                <a:gd name="T10" fmla="*/ 119 w 341"/>
                <a:gd name="T11" fmla="*/ 271 h 324"/>
                <a:gd name="T12" fmla="*/ 143 w 341"/>
                <a:gd name="T13" fmla="*/ 226 h 324"/>
                <a:gd name="T14" fmla="*/ 156 w 341"/>
                <a:gd name="T15" fmla="*/ 235 h 324"/>
                <a:gd name="T16" fmla="*/ 193 w 341"/>
                <a:gd name="T17" fmla="*/ 220 h 324"/>
                <a:gd name="T18" fmla="*/ 244 w 341"/>
                <a:gd name="T19" fmla="*/ 209 h 324"/>
                <a:gd name="T20" fmla="*/ 248 w 341"/>
                <a:gd name="T21" fmla="*/ 193 h 324"/>
                <a:gd name="T22" fmla="*/ 262 w 341"/>
                <a:gd name="T23" fmla="*/ 201 h 324"/>
                <a:gd name="T24" fmla="*/ 279 w 341"/>
                <a:gd name="T25" fmla="*/ 187 h 324"/>
                <a:gd name="T26" fmla="*/ 306 w 341"/>
                <a:gd name="T27" fmla="*/ 182 h 324"/>
                <a:gd name="T28" fmla="*/ 341 w 341"/>
                <a:gd name="T29" fmla="*/ 164 h 324"/>
                <a:gd name="T30" fmla="*/ 308 w 341"/>
                <a:gd name="T31" fmla="*/ 0 h 324"/>
                <a:gd name="T32" fmla="*/ 0 w 341"/>
                <a:gd name="T33" fmla="*/ 65 h 3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41"/>
                <a:gd name="T52" fmla="*/ 0 h 324"/>
                <a:gd name="T53" fmla="*/ 341 w 341"/>
                <a:gd name="T54" fmla="*/ 324 h 3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41" h="324">
                  <a:moveTo>
                    <a:pt x="0" y="65"/>
                  </a:moveTo>
                  <a:lnTo>
                    <a:pt x="28" y="235"/>
                  </a:lnTo>
                  <a:lnTo>
                    <a:pt x="27" y="324"/>
                  </a:lnTo>
                  <a:lnTo>
                    <a:pt x="55" y="316"/>
                  </a:lnTo>
                  <a:lnTo>
                    <a:pt x="69" y="291"/>
                  </a:lnTo>
                  <a:lnTo>
                    <a:pt x="119" y="271"/>
                  </a:lnTo>
                  <a:lnTo>
                    <a:pt x="143" y="226"/>
                  </a:lnTo>
                  <a:lnTo>
                    <a:pt x="156" y="235"/>
                  </a:lnTo>
                  <a:lnTo>
                    <a:pt x="193" y="220"/>
                  </a:lnTo>
                  <a:lnTo>
                    <a:pt x="244" y="209"/>
                  </a:lnTo>
                  <a:lnTo>
                    <a:pt x="248" y="193"/>
                  </a:lnTo>
                  <a:lnTo>
                    <a:pt x="262" y="201"/>
                  </a:lnTo>
                  <a:lnTo>
                    <a:pt x="279" y="187"/>
                  </a:lnTo>
                  <a:lnTo>
                    <a:pt x="306" y="182"/>
                  </a:lnTo>
                  <a:lnTo>
                    <a:pt x="341" y="164"/>
                  </a:lnTo>
                  <a:lnTo>
                    <a:pt x="308" y="0"/>
                  </a:lnTo>
                  <a:lnTo>
                    <a:pt x="0" y="65"/>
                  </a:lnTo>
                  <a:close/>
                </a:path>
              </a:pathLst>
            </a:custGeom>
            <a:grpFill/>
            <a:ln w="9525">
              <a:solidFill>
                <a:schemeClr val="bg1"/>
              </a:solidFill>
              <a:round/>
              <a:headEnd/>
              <a:tailEnd/>
            </a:ln>
          </p:spPr>
          <p:txBody>
            <a:bodyPr/>
            <a:lstStyle/>
            <a:p>
              <a:endParaRPr lang="en-US"/>
            </a:p>
          </p:txBody>
        </p:sp>
        <p:sp>
          <p:nvSpPr>
            <p:cNvPr id="15" name="Freeform 34"/>
            <p:cNvSpPr>
              <a:spLocks/>
            </p:cNvSpPr>
            <p:nvPr/>
          </p:nvSpPr>
          <p:spPr bwMode="gray">
            <a:xfrm>
              <a:off x="5013416" y="2383165"/>
              <a:ext cx="101347" cy="166638"/>
            </a:xfrm>
            <a:custGeom>
              <a:avLst/>
              <a:gdLst>
                <a:gd name="T0" fmla="*/ 0 w 208"/>
                <a:gd name="T1" fmla="*/ 34 h 343"/>
                <a:gd name="T2" fmla="*/ 29 w 208"/>
                <a:gd name="T3" fmla="*/ 0 h 343"/>
                <a:gd name="T4" fmla="*/ 69 w 208"/>
                <a:gd name="T5" fmla="*/ 0 h 343"/>
                <a:gd name="T6" fmla="*/ 55 w 208"/>
                <a:gd name="T7" fmla="*/ 36 h 343"/>
                <a:gd name="T8" fmla="*/ 43 w 208"/>
                <a:gd name="T9" fmla="*/ 49 h 343"/>
                <a:gd name="T10" fmla="*/ 51 w 208"/>
                <a:gd name="T11" fmla="*/ 86 h 343"/>
                <a:gd name="T12" fmla="*/ 72 w 208"/>
                <a:gd name="T13" fmla="*/ 111 h 343"/>
                <a:gd name="T14" fmla="*/ 102 w 208"/>
                <a:gd name="T15" fmla="*/ 141 h 343"/>
                <a:gd name="T16" fmla="*/ 111 w 208"/>
                <a:gd name="T17" fmla="*/ 181 h 343"/>
                <a:gd name="T18" fmla="*/ 133 w 208"/>
                <a:gd name="T19" fmla="*/ 208 h 343"/>
                <a:gd name="T20" fmla="*/ 152 w 208"/>
                <a:gd name="T21" fmla="*/ 228 h 343"/>
                <a:gd name="T22" fmla="*/ 183 w 208"/>
                <a:gd name="T23" fmla="*/ 240 h 343"/>
                <a:gd name="T24" fmla="*/ 199 w 208"/>
                <a:gd name="T25" fmla="*/ 271 h 343"/>
                <a:gd name="T26" fmla="*/ 173 w 208"/>
                <a:gd name="T27" fmla="*/ 297 h 343"/>
                <a:gd name="T28" fmla="*/ 200 w 208"/>
                <a:gd name="T29" fmla="*/ 291 h 343"/>
                <a:gd name="T30" fmla="*/ 208 w 208"/>
                <a:gd name="T31" fmla="*/ 318 h 343"/>
                <a:gd name="T32" fmla="*/ 153 w 208"/>
                <a:gd name="T33" fmla="*/ 330 h 343"/>
                <a:gd name="T34" fmla="*/ 83 w 208"/>
                <a:gd name="T35" fmla="*/ 343 h 343"/>
                <a:gd name="T36" fmla="*/ 78 w 208"/>
                <a:gd name="T37" fmla="*/ 319 h 343"/>
                <a:gd name="T38" fmla="*/ 0 w 208"/>
                <a:gd name="T39" fmla="*/ 34 h 3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8"/>
                <a:gd name="T61" fmla="*/ 0 h 343"/>
                <a:gd name="T62" fmla="*/ 208 w 208"/>
                <a:gd name="T63" fmla="*/ 343 h 34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8" h="343">
                  <a:moveTo>
                    <a:pt x="0" y="34"/>
                  </a:moveTo>
                  <a:lnTo>
                    <a:pt x="29" y="0"/>
                  </a:lnTo>
                  <a:lnTo>
                    <a:pt x="69" y="0"/>
                  </a:lnTo>
                  <a:lnTo>
                    <a:pt x="55" y="36"/>
                  </a:lnTo>
                  <a:lnTo>
                    <a:pt x="43" y="49"/>
                  </a:lnTo>
                  <a:lnTo>
                    <a:pt x="51" y="86"/>
                  </a:lnTo>
                  <a:lnTo>
                    <a:pt x="72" y="111"/>
                  </a:lnTo>
                  <a:lnTo>
                    <a:pt x="102" y="141"/>
                  </a:lnTo>
                  <a:lnTo>
                    <a:pt x="111" y="181"/>
                  </a:lnTo>
                  <a:lnTo>
                    <a:pt x="133" y="208"/>
                  </a:lnTo>
                  <a:lnTo>
                    <a:pt x="152" y="228"/>
                  </a:lnTo>
                  <a:lnTo>
                    <a:pt x="183" y="240"/>
                  </a:lnTo>
                  <a:lnTo>
                    <a:pt x="199" y="271"/>
                  </a:lnTo>
                  <a:lnTo>
                    <a:pt x="173" y="297"/>
                  </a:lnTo>
                  <a:lnTo>
                    <a:pt x="200" y="291"/>
                  </a:lnTo>
                  <a:lnTo>
                    <a:pt x="208" y="318"/>
                  </a:lnTo>
                  <a:lnTo>
                    <a:pt x="153" y="330"/>
                  </a:lnTo>
                  <a:lnTo>
                    <a:pt x="83" y="343"/>
                  </a:lnTo>
                  <a:lnTo>
                    <a:pt x="78" y="319"/>
                  </a:lnTo>
                  <a:lnTo>
                    <a:pt x="0" y="34"/>
                  </a:lnTo>
                  <a:close/>
                </a:path>
              </a:pathLst>
            </a:custGeom>
            <a:grpFill/>
            <a:ln w="9525">
              <a:solidFill>
                <a:schemeClr val="bg1"/>
              </a:solidFill>
              <a:round/>
              <a:headEnd/>
              <a:tailEnd/>
            </a:ln>
          </p:spPr>
          <p:txBody>
            <a:bodyPr/>
            <a:lstStyle/>
            <a:p>
              <a:endParaRPr lang="en-US"/>
            </a:p>
          </p:txBody>
        </p:sp>
        <p:sp>
          <p:nvSpPr>
            <p:cNvPr id="16" name="Freeform 35"/>
            <p:cNvSpPr>
              <a:spLocks/>
            </p:cNvSpPr>
            <p:nvPr/>
          </p:nvSpPr>
          <p:spPr bwMode="gray">
            <a:xfrm>
              <a:off x="4910120" y="2512773"/>
              <a:ext cx="15592" cy="20464"/>
            </a:xfrm>
            <a:custGeom>
              <a:avLst/>
              <a:gdLst>
                <a:gd name="T0" fmla="*/ 0 w 32"/>
                <a:gd name="T1" fmla="*/ 12 h 43"/>
                <a:gd name="T2" fmla="*/ 21 w 32"/>
                <a:gd name="T3" fmla="*/ 0 h 43"/>
                <a:gd name="T4" fmla="*/ 32 w 32"/>
                <a:gd name="T5" fmla="*/ 24 h 43"/>
                <a:gd name="T6" fmla="*/ 21 w 32"/>
                <a:gd name="T7" fmla="*/ 43 h 43"/>
                <a:gd name="T8" fmla="*/ 0 w 32"/>
                <a:gd name="T9" fmla="*/ 12 h 43"/>
                <a:gd name="T10" fmla="*/ 0 60000 65536"/>
                <a:gd name="T11" fmla="*/ 0 60000 65536"/>
                <a:gd name="T12" fmla="*/ 0 60000 65536"/>
                <a:gd name="T13" fmla="*/ 0 60000 65536"/>
                <a:gd name="T14" fmla="*/ 0 60000 65536"/>
                <a:gd name="T15" fmla="*/ 0 w 32"/>
                <a:gd name="T16" fmla="*/ 0 h 43"/>
                <a:gd name="T17" fmla="*/ 32 w 32"/>
                <a:gd name="T18" fmla="*/ 43 h 43"/>
              </a:gdLst>
              <a:ahLst/>
              <a:cxnLst>
                <a:cxn ang="T10">
                  <a:pos x="T0" y="T1"/>
                </a:cxn>
                <a:cxn ang="T11">
                  <a:pos x="T2" y="T3"/>
                </a:cxn>
                <a:cxn ang="T12">
                  <a:pos x="T4" y="T5"/>
                </a:cxn>
                <a:cxn ang="T13">
                  <a:pos x="T6" y="T7"/>
                </a:cxn>
                <a:cxn ang="T14">
                  <a:pos x="T8" y="T9"/>
                </a:cxn>
              </a:cxnLst>
              <a:rect l="T15" t="T16" r="T17" b="T18"/>
              <a:pathLst>
                <a:path w="32" h="43">
                  <a:moveTo>
                    <a:pt x="0" y="12"/>
                  </a:moveTo>
                  <a:lnTo>
                    <a:pt x="21" y="0"/>
                  </a:lnTo>
                  <a:lnTo>
                    <a:pt x="32" y="24"/>
                  </a:lnTo>
                  <a:lnTo>
                    <a:pt x="21" y="43"/>
                  </a:lnTo>
                  <a:lnTo>
                    <a:pt x="0" y="12"/>
                  </a:lnTo>
                  <a:close/>
                </a:path>
              </a:pathLst>
            </a:custGeom>
            <a:grpFill/>
            <a:ln w="9525">
              <a:solidFill>
                <a:schemeClr val="bg1"/>
              </a:solidFill>
              <a:round/>
              <a:headEnd/>
              <a:tailEnd/>
            </a:ln>
          </p:spPr>
          <p:txBody>
            <a:bodyPr/>
            <a:lstStyle/>
            <a:p>
              <a:endParaRPr lang="en-US"/>
            </a:p>
          </p:txBody>
        </p:sp>
        <p:grpSp>
          <p:nvGrpSpPr>
            <p:cNvPr id="17" name="Group 111"/>
            <p:cNvGrpSpPr/>
            <p:nvPr/>
          </p:nvGrpSpPr>
          <p:grpSpPr bwMode="gray">
            <a:xfrm>
              <a:off x="4014563" y="3578865"/>
              <a:ext cx="877041" cy="745485"/>
              <a:chOff x="4014563" y="3578865"/>
              <a:chExt cx="877041" cy="745485"/>
            </a:xfrm>
            <a:grpFill/>
          </p:grpSpPr>
          <p:sp>
            <p:nvSpPr>
              <p:cNvPr id="78" name="Freeform 36"/>
              <p:cNvSpPr>
                <a:spLocks/>
              </p:cNvSpPr>
              <p:nvPr/>
            </p:nvSpPr>
            <p:spPr bwMode="gray">
              <a:xfrm>
                <a:off x="4014563" y="3578865"/>
                <a:ext cx="877041" cy="665577"/>
              </a:xfrm>
              <a:custGeom>
                <a:avLst/>
                <a:gdLst>
                  <a:gd name="T0" fmla="*/ 0 w 1801"/>
                  <a:gd name="T1" fmla="*/ 130 h 1367"/>
                  <a:gd name="T2" fmla="*/ 43 w 1801"/>
                  <a:gd name="T3" fmla="*/ 209 h 1367"/>
                  <a:gd name="T4" fmla="*/ 38 w 1801"/>
                  <a:gd name="T5" fmla="*/ 263 h 1367"/>
                  <a:gd name="T6" fmla="*/ 102 w 1801"/>
                  <a:gd name="T7" fmla="*/ 222 h 1367"/>
                  <a:gd name="T8" fmla="*/ 117 w 1801"/>
                  <a:gd name="T9" fmla="*/ 212 h 1367"/>
                  <a:gd name="T10" fmla="*/ 149 w 1801"/>
                  <a:gd name="T11" fmla="*/ 208 h 1367"/>
                  <a:gd name="T12" fmla="*/ 225 w 1801"/>
                  <a:gd name="T13" fmla="*/ 214 h 1367"/>
                  <a:gd name="T14" fmla="*/ 264 w 1801"/>
                  <a:gd name="T15" fmla="*/ 199 h 1367"/>
                  <a:gd name="T16" fmla="*/ 330 w 1801"/>
                  <a:gd name="T17" fmla="*/ 202 h 1367"/>
                  <a:gd name="T18" fmla="*/ 274 w 1801"/>
                  <a:gd name="T19" fmla="*/ 220 h 1367"/>
                  <a:gd name="T20" fmla="*/ 420 w 1801"/>
                  <a:gd name="T21" fmla="*/ 269 h 1367"/>
                  <a:gd name="T22" fmla="*/ 430 w 1801"/>
                  <a:gd name="T23" fmla="*/ 260 h 1367"/>
                  <a:gd name="T24" fmla="*/ 435 w 1801"/>
                  <a:gd name="T25" fmla="*/ 274 h 1367"/>
                  <a:gd name="T26" fmla="*/ 520 w 1801"/>
                  <a:gd name="T27" fmla="*/ 334 h 1367"/>
                  <a:gd name="T28" fmla="*/ 494 w 1801"/>
                  <a:gd name="T29" fmla="*/ 327 h 1367"/>
                  <a:gd name="T30" fmla="*/ 557 w 1801"/>
                  <a:gd name="T31" fmla="*/ 357 h 1367"/>
                  <a:gd name="T32" fmla="*/ 609 w 1801"/>
                  <a:gd name="T33" fmla="*/ 332 h 1367"/>
                  <a:gd name="T34" fmla="*/ 682 w 1801"/>
                  <a:gd name="T35" fmla="*/ 298 h 1367"/>
                  <a:gd name="T36" fmla="*/ 709 w 1801"/>
                  <a:gd name="T37" fmla="*/ 279 h 1367"/>
                  <a:gd name="T38" fmla="*/ 801 w 1801"/>
                  <a:gd name="T39" fmla="*/ 238 h 1367"/>
                  <a:gd name="T40" fmla="*/ 906 w 1801"/>
                  <a:gd name="T41" fmla="*/ 319 h 1367"/>
                  <a:gd name="T42" fmla="*/ 948 w 1801"/>
                  <a:gd name="T43" fmla="*/ 365 h 1367"/>
                  <a:gd name="T44" fmla="*/ 1006 w 1801"/>
                  <a:gd name="T45" fmla="*/ 412 h 1367"/>
                  <a:gd name="T46" fmla="*/ 1085 w 1801"/>
                  <a:gd name="T47" fmla="*/ 436 h 1367"/>
                  <a:gd name="T48" fmla="*/ 1138 w 1801"/>
                  <a:gd name="T49" fmla="*/ 547 h 1367"/>
                  <a:gd name="T50" fmla="*/ 1125 w 1801"/>
                  <a:gd name="T51" fmla="*/ 764 h 1367"/>
                  <a:gd name="T52" fmla="*/ 1169 w 1801"/>
                  <a:gd name="T53" fmla="*/ 750 h 1367"/>
                  <a:gd name="T54" fmla="*/ 1147 w 1801"/>
                  <a:gd name="T55" fmla="*/ 710 h 1367"/>
                  <a:gd name="T56" fmla="*/ 1184 w 1801"/>
                  <a:gd name="T57" fmla="*/ 727 h 1367"/>
                  <a:gd name="T58" fmla="*/ 1208 w 1801"/>
                  <a:gd name="T59" fmla="*/ 723 h 1367"/>
                  <a:gd name="T60" fmla="*/ 1172 w 1801"/>
                  <a:gd name="T61" fmla="*/ 835 h 1367"/>
                  <a:gd name="T62" fmla="*/ 1199 w 1801"/>
                  <a:gd name="T63" fmla="*/ 868 h 1367"/>
                  <a:gd name="T64" fmla="*/ 1262 w 1801"/>
                  <a:gd name="T65" fmla="*/ 970 h 1367"/>
                  <a:gd name="T66" fmla="*/ 1308 w 1801"/>
                  <a:gd name="T67" fmla="*/ 995 h 1367"/>
                  <a:gd name="T68" fmla="*/ 1302 w 1801"/>
                  <a:gd name="T69" fmla="*/ 962 h 1367"/>
                  <a:gd name="T70" fmla="*/ 1315 w 1801"/>
                  <a:gd name="T71" fmla="*/ 970 h 1367"/>
                  <a:gd name="T72" fmla="*/ 1340 w 1801"/>
                  <a:gd name="T73" fmla="*/ 1055 h 1367"/>
                  <a:gd name="T74" fmla="*/ 1394 w 1801"/>
                  <a:gd name="T75" fmla="*/ 1105 h 1367"/>
                  <a:gd name="T76" fmla="*/ 1478 w 1801"/>
                  <a:gd name="T77" fmla="*/ 1197 h 1367"/>
                  <a:gd name="T78" fmla="*/ 1585 w 1801"/>
                  <a:gd name="T79" fmla="*/ 1309 h 1367"/>
                  <a:gd name="T80" fmla="*/ 1641 w 1801"/>
                  <a:gd name="T81" fmla="*/ 1335 h 1367"/>
                  <a:gd name="T82" fmla="*/ 1585 w 1801"/>
                  <a:gd name="T83" fmla="*/ 1329 h 1367"/>
                  <a:gd name="T84" fmla="*/ 1651 w 1801"/>
                  <a:gd name="T85" fmla="*/ 1353 h 1367"/>
                  <a:gd name="T86" fmla="*/ 1717 w 1801"/>
                  <a:gd name="T87" fmla="*/ 1329 h 1367"/>
                  <a:gd name="T88" fmla="*/ 1772 w 1801"/>
                  <a:gd name="T89" fmla="*/ 1287 h 1367"/>
                  <a:gd name="T90" fmla="*/ 1783 w 1801"/>
                  <a:gd name="T91" fmla="*/ 1169 h 1367"/>
                  <a:gd name="T92" fmla="*/ 1784 w 1801"/>
                  <a:gd name="T93" fmla="*/ 957 h 1367"/>
                  <a:gd name="T94" fmla="*/ 1570 w 1801"/>
                  <a:gd name="T95" fmla="*/ 574 h 1367"/>
                  <a:gd name="T96" fmla="*/ 1544 w 1801"/>
                  <a:gd name="T97" fmla="*/ 471 h 1367"/>
                  <a:gd name="T98" fmla="*/ 1329 w 1801"/>
                  <a:gd name="T99" fmla="*/ 58 h 1367"/>
                  <a:gd name="T100" fmla="*/ 1301 w 1801"/>
                  <a:gd name="T101" fmla="*/ 15 h 1367"/>
                  <a:gd name="T102" fmla="*/ 1195 w 1801"/>
                  <a:gd name="T103" fmla="*/ 27 h 1367"/>
                  <a:gd name="T104" fmla="*/ 1172 w 1801"/>
                  <a:gd name="T105" fmla="*/ 116 h 1367"/>
                  <a:gd name="T106" fmla="*/ 596 w 1801"/>
                  <a:gd name="T107" fmla="*/ 108 h 1367"/>
                  <a:gd name="T108" fmla="*/ 4 w 1801"/>
                  <a:gd name="T109" fmla="*/ 91 h 136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01"/>
                  <a:gd name="T166" fmla="*/ 0 h 1367"/>
                  <a:gd name="T167" fmla="*/ 1801 w 1801"/>
                  <a:gd name="T168" fmla="*/ 1367 h 136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01" h="1367">
                    <a:moveTo>
                      <a:pt x="4" y="91"/>
                    </a:moveTo>
                    <a:lnTo>
                      <a:pt x="0" y="130"/>
                    </a:lnTo>
                    <a:lnTo>
                      <a:pt x="52" y="180"/>
                    </a:lnTo>
                    <a:lnTo>
                      <a:pt x="43" y="209"/>
                    </a:lnTo>
                    <a:lnTo>
                      <a:pt x="60" y="228"/>
                    </a:lnTo>
                    <a:lnTo>
                      <a:pt x="38" y="263"/>
                    </a:lnTo>
                    <a:lnTo>
                      <a:pt x="77" y="246"/>
                    </a:lnTo>
                    <a:lnTo>
                      <a:pt x="102" y="222"/>
                    </a:lnTo>
                    <a:lnTo>
                      <a:pt x="99" y="194"/>
                    </a:lnTo>
                    <a:lnTo>
                      <a:pt x="117" y="212"/>
                    </a:lnTo>
                    <a:lnTo>
                      <a:pt x="134" y="187"/>
                    </a:lnTo>
                    <a:lnTo>
                      <a:pt x="149" y="208"/>
                    </a:lnTo>
                    <a:lnTo>
                      <a:pt x="108" y="240"/>
                    </a:lnTo>
                    <a:lnTo>
                      <a:pt x="225" y="214"/>
                    </a:lnTo>
                    <a:lnTo>
                      <a:pt x="248" y="189"/>
                    </a:lnTo>
                    <a:lnTo>
                      <a:pt x="264" y="199"/>
                    </a:lnTo>
                    <a:lnTo>
                      <a:pt x="307" y="188"/>
                    </a:lnTo>
                    <a:lnTo>
                      <a:pt x="330" y="202"/>
                    </a:lnTo>
                    <a:lnTo>
                      <a:pt x="249" y="212"/>
                    </a:lnTo>
                    <a:lnTo>
                      <a:pt x="274" y="220"/>
                    </a:lnTo>
                    <a:lnTo>
                      <a:pt x="364" y="239"/>
                    </a:lnTo>
                    <a:lnTo>
                      <a:pt x="420" y="269"/>
                    </a:lnTo>
                    <a:lnTo>
                      <a:pt x="404" y="227"/>
                    </a:lnTo>
                    <a:lnTo>
                      <a:pt x="430" y="260"/>
                    </a:lnTo>
                    <a:lnTo>
                      <a:pt x="468" y="265"/>
                    </a:lnTo>
                    <a:lnTo>
                      <a:pt x="435" y="274"/>
                    </a:lnTo>
                    <a:lnTo>
                      <a:pt x="498" y="307"/>
                    </a:lnTo>
                    <a:lnTo>
                      <a:pt x="520" y="334"/>
                    </a:lnTo>
                    <a:lnTo>
                      <a:pt x="519" y="365"/>
                    </a:lnTo>
                    <a:lnTo>
                      <a:pt x="494" y="327"/>
                    </a:lnTo>
                    <a:lnTo>
                      <a:pt x="508" y="375"/>
                    </a:lnTo>
                    <a:lnTo>
                      <a:pt x="557" y="357"/>
                    </a:lnTo>
                    <a:lnTo>
                      <a:pt x="588" y="354"/>
                    </a:lnTo>
                    <a:lnTo>
                      <a:pt x="609" y="332"/>
                    </a:lnTo>
                    <a:lnTo>
                      <a:pt x="617" y="346"/>
                    </a:lnTo>
                    <a:lnTo>
                      <a:pt x="682" y="298"/>
                    </a:lnTo>
                    <a:lnTo>
                      <a:pt x="724" y="295"/>
                    </a:lnTo>
                    <a:lnTo>
                      <a:pt x="709" y="279"/>
                    </a:lnTo>
                    <a:lnTo>
                      <a:pt x="739" y="241"/>
                    </a:lnTo>
                    <a:lnTo>
                      <a:pt x="801" y="238"/>
                    </a:lnTo>
                    <a:lnTo>
                      <a:pt x="869" y="271"/>
                    </a:lnTo>
                    <a:lnTo>
                      <a:pt x="906" y="319"/>
                    </a:lnTo>
                    <a:lnTo>
                      <a:pt x="939" y="328"/>
                    </a:lnTo>
                    <a:lnTo>
                      <a:pt x="948" y="365"/>
                    </a:lnTo>
                    <a:lnTo>
                      <a:pt x="989" y="385"/>
                    </a:lnTo>
                    <a:lnTo>
                      <a:pt x="1006" y="412"/>
                    </a:lnTo>
                    <a:lnTo>
                      <a:pt x="1028" y="434"/>
                    </a:lnTo>
                    <a:lnTo>
                      <a:pt x="1085" y="436"/>
                    </a:lnTo>
                    <a:lnTo>
                      <a:pt x="1107" y="474"/>
                    </a:lnTo>
                    <a:lnTo>
                      <a:pt x="1138" y="547"/>
                    </a:lnTo>
                    <a:lnTo>
                      <a:pt x="1121" y="682"/>
                    </a:lnTo>
                    <a:lnTo>
                      <a:pt x="1125" y="764"/>
                    </a:lnTo>
                    <a:lnTo>
                      <a:pt x="1162" y="789"/>
                    </a:lnTo>
                    <a:lnTo>
                      <a:pt x="1169" y="750"/>
                    </a:lnTo>
                    <a:lnTo>
                      <a:pt x="1144" y="737"/>
                    </a:lnTo>
                    <a:lnTo>
                      <a:pt x="1147" y="710"/>
                    </a:lnTo>
                    <a:lnTo>
                      <a:pt x="1158" y="717"/>
                    </a:lnTo>
                    <a:lnTo>
                      <a:pt x="1184" y="727"/>
                    </a:lnTo>
                    <a:lnTo>
                      <a:pt x="1191" y="753"/>
                    </a:lnTo>
                    <a:lnTo>
                      <a:pt x="1208" y="723"/>
                    </a:lnTo>
                    <a:lnTo>
                      <a:pt x="1222" y="749"/>
                    </a:lnTo>
                    <a:lnTo>
                      <a:pt x="1172" y="835"/>
                    </a:lnTo>
                    <a:lnTo>
                      <a:pt x="1170" y="851"/>
                    </a:lnTo>
                    <a:lnTo>
                      <a:pt x="1199" y="868"/>
                    </a:lnTo>
                    <a:lnTo>
                      <a:pt x="1227" y="936"/>
                    </a:lnTo>
                    <a:lnTo>
                      <a:pt x="1262" y="970"/>
                    </a:lnTo>
                    <a:lnTo>
                      <a:pt x="1280" y="995"/>
                    </a:lnTo>
                    <a:lnTo>
                      <a:pt x="1308" y="995"/>
                    </a:lnTo>
                    <a:lnTo>
                      <a:pt x="1279" y="955"/>
                    </a:lnTo>
                    <a:lnTo>
                      <a:pt x="1302" y="962"/>
                    </a:lnTo>
                    <a:lnTo>
                      <a:pt x="1329" y="953"/>
                    </a:lnTo>
                    <a:lnTo>
                      <a:pt x="1315" y="970"/>
                    </a:lnTo>
                    <a:lnTo>
                      <a:pt x="1327" y="1007"/>
                    </a:lnTo>
                    <a:lnTo>
                      <a:pt x="1340" y="1055"/>
                    </a:lnTo>
                    <a:lnTo>
                      <a:pt x="1384" y="1075"/>
                    </a:lnTo>
                    <a:lnTo>
                      <a:pt x="1394" y="1105"/>
                    </a:lnTo>
                    <a:lnTo>
                      <a:pt x="1431" y="1197"/>
                    </a:lnTo>
                    <a:lnTo>
                      <a:pt x="1478" y="1197"/>
                    </a:lnTo>
                    <a:lnTo>
                      <a:pt x="1518" y="1219"/>
                    </a:lnTo>
                    <a:lnTo>
                      <a:pt x="1585" y="1309"/>
                    </a:lnTo>
                    <a:lnTo>
                      <a:pt x="1640" y="1319"/>
                    </a:lnTo>
                    <a:lnTo>
                      <a:pt x="1641" y="1335"/>
                    </a:lnTo>
                    <a:lnTo>
                      <a:pt x="1628" y="1346"/>
                    </a:lnTo>
                    <a:lnTo>
                      <a:pt x="1585" y="1329"/>
                    </a:lnTo>
                    <a:lnTo>
                      <a:pt x="1599" y="1367"/>
                    </a:lnTo>
                    <a:lnTo>
                      <a:pt x="1651" y="1353"/>
                    </a:lnTo>
                    <a:lnTo>
                      <a:pt x="1693" y="1352"/>
                    </a:lnTo>
                    <a:lnTo>
                      <a:pt x="1717" y="1329"/>
                    </a:lnTo>
                    <a:lnTo>
                      <a:pt x="1752" y="1327"/>
                    </a:lnTo>
                    <a:lnTo>
                      <a:pt x="1772" y="1287"/>
                    </a:lnTo>
                    <a:lnTo>
                      <a:pt x="1765" y="1231"/>
                    </a:lnTo>
                    <a:lnTo>
                      <a:pt x="1783" y="1169"/>
                    </a:lnTo>
                    <a:lnTo>
                      <a:pt x="1801" y="1176"/>
                    </a:lnTo>
                    <a:lnTo>
                      <a:pt x="1784" y="957"/>
                    </a:lnTo>
                    <a:lnTo>
                      <a:pt x="1765" y="891"/>
                    </a:lnTo>
                    <a:lnTo>
                      <a:pt x="1570" y="574"/>
                    </a:lnTo>
                    <a:lnTo>
                      <a:pt x="1525" y="471"/>
                    </a:lnTo>
                    <a:lnTo>
                      <a:pt x="1544" y="471"/>
                    </a:lnTo>
                    <a:lnTo>
                      <a:pt x="1417" y="269"/>
                    </a:lnTo>
                    <a:lnTo>
                      <a:pt x="1329" y="58"/>
                    </a:lnTo>
                    <a:lnTo>
                      <a:pt x="1323" y="21"/>
                    </a:lnTo>
                    <a:lnTo>
                      <a:pt x="1301" y="15"/>
                    </a:lnTo>
                    <a:lnTo>
                      <a:pt x="1217" y="0"/>
                    </a:lnTo>
                    <a:lnTo>
                      <a:pt x="1195" y="27"/>
                    </a:lnTo>
                    <a:lnTo>
                      <a:pt x="1209" y="119"/>
                    </a:lnTo>
                    <a:lnTo>
                      <a:pt x="1172" y="116"/>
                    </a:lnTo>
                    <a:lnTo>
                      <a:pt x="1166" y="74"/>
                    </a:lnTo>
                    <a:lnTo>
                      <a:pt x="596" y="108"/>
                    </a:lnTo>
                    <a:lnTo>
                      <a:pt x="555" y="41"/>
                    </a:lnTo>
                    <a:lnTo>
                      <a:pt x="4" y="91"/>
                    </a:lnTo>
                    <a:close/>
                  </a:path>
                </a:pathLst>
              </a:custGeom>
              <a:solidFill>
                <a:schemeClr val="accent3"/>
              </a:solidFill>
              <a:ln w="9525">
                <a:solidFill>
                  <a:schemeClr val="bg1"/>
                </a:solidFill>
                <a:round/>
                <a:headEnd/>
                <a:tailEnd/>
              </a:ln>
            </p:spPr>
            <p:txBody>
              <a:bodyPr/>
              <a:lstStyle/>
              <a:p>
                <a:endParaRPr lang="en-US"/>
              </a:p>
            </p:txBody>
          </p:sp>
          <p:sp>
            <p:nvSpPr>
              <p:cNvPr id="79" name="Freeform 37"/>
              <p:cNvSpPr>
                <a:spLocks/>
              </p:cNvSpPr>
              <p:nvPr/>
            </p:nvSpPr>
            <p:spPr bwMode="gray">
              <a:xfrm>
                <a:off x="4739584" y="4294141"/>
                <a:ext cx="43852" cy="30209"/>
              </a:xfrm>
              <a:custGeom>
                <a:avLst/>
                <a:gdLst>
                  <a:gd name="T0" fmla="*/ 0 w 91"/>
                  <a:gd name="T1" fmla="*/ 62 h 62"/>
                  <a:gd name="T2" fmla="*/ 5 w 91"/>
                  <a:gd name="T3" fmla="*/ 28 h 62"/>
                  <a:gd name="T4" fmla="*/ 36 w 91"/>
                  <a:gd name="T5" fmla="*/ 23 h 62"/>
                  <a:gd name="T6" fmla="*/ 40 w 91"/>
                  <a:gd name="T7" fmla="*/ 0 h 62"/>
                  <a:gd name="T8" fmla="*/ 91 w 91"/>
                  <a:gd name="T9" fmla="*/ 26 h 62"/>
                  <a:gd name="T10" fmla="*/ 41 w 91"/>
                  <a:gd name="T11" fmla="*/ 42 h 62"/>
                  <a:gd name="T12" fmla="*/ 16 w 91"/>
                  <a:gd name="T13" fmla="*/ 35 h 62"/>
                  <a:gd name="T14" fmla="*/ 25 w 91"/>
                  <a:gd name="T15" fmla="*/ 50 h 62"/>
                  <a:gd name="T16" fmla="*/ 0 w 91"/>
                  <a:gd name="T17" fmla="*/ 62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1"/>
                  <a:gd name="T28" fmla="*/ 0 h 62"/>
                  <a:gd name="T29" fmla="*/ 91 w 91"/>
                  <a:gd name="T30" fmla="*/ 62 h 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1" h="62">
                    <a:moveTo>
                      <a:pt x="0" y="62"/>
                    </a:moveTo>
                    <a:lnTo>
                      <a:pt x="5" y="28"/>
                    </a:lnTo>
                    <a:lnTo>
                      <a:pt x="36" y="23"/>
                    </a:lnTo>
                    <a:lnTo>
                      <a:pt x="40" y="0"/>
                    </a:lnTo>
                    <a:lnTo>
                      <a:pt x="91" y="26"/>
                    </a:lnTo>
                    <a:lnTo>
                      <a:pt x="41" y="42"/>
                    </a:lnTo>
                    <a:lnTo>
                      <a:pt x="16" y="35"/>
                    </a:lnTo>
                    <a:lnTo>
                      <a:pt x="25" y="50"/>
                    </a:lnTo>
                    <a:lnTo>
                      <a:pt x="0" y="62"/>
                    </a:lnTo>
                    <a:close/>
                  </a:path>
                </a:pathLst>
              </a:custGeom>
              <a:grpFill/>
              <a:ln w="9525">
                <a:solidFill>
                  <a:schemeClr val="bg1"/>
                </a:solidFill>
                <a:round/>
                <a:headEnd/>
                <a:tailEnd/>
              </a:ln>
            </p:spPr>
            <p:txBody>
              <a:bodyPr/>
              <a:lstStyle/>
              <a:p>
                <a:endParaRPr lang="en-US"/>
              </a:p>
            </p:txBody>
          </p:sp>
          <p:sp>
            <p:nvSpPr>
              <p:cNvPr id="80" name="Freeform 38"/>
              <p:cNvSpPr>
                <a:spLocks/>
              </p:cNvSpPr>
              <p:nvPr/>
            </p:nvSpPr>
            <p:spPr bwMode="gray">
              <a:xfrm>
                <a:off x="4801951" y="4275625"/>
                <a:ext cx="35082" cy="23388"/>
              </a:xfrm>
              <a:custGeom>
                <a:avLst/>
                <a:gdLst>
                  <a:gd name="T0" fmla="*/ 0 w 74"/>
                  <a:gd name="T1" fmla="*/ 44 h 46"/>
                  <a:gd name="T2" fmla="*/ 12 w 74"/>
                  <a:gd name="T3" fmla="*/ 46 h 46"/>
                  <a:gd name="T4" fmla="*/ 74 w 74"/>
                  <a:gd name="T5" fmla="*/ 0 h 46"/>
                  <a:gd name="T6" fmla="*/ 18 w 74"/>
                  <a:gd name="T7" fmla="*/ 33 h 46"/>
                  <a:gd name="T8" fmla="*/ 0 w 74"/>
                  <a:gd name="T9" fmla="*/ 44 h 46"/>
                  <a:gd name="T10" fmla="*/ 0 60000 65536"/>
                  <a:gd name="T11" fmla="*/ 0 60000 65536"/>
                  <a:gd name="T12" fmla="*/ 0 60000 65536"/>
                  <a:gd name="T13" fmla="*/ 0 60000 65536"/>
                  <a:gd name="T14" fmla="*/ 0 60000 65536"/>
                  <a:gd name="T15" fmla="*/ 0 w 74"/>
                  <a:gd name="T16" fmla="*/ 0 h 46"/>
                  <a:gd name="T17" fmla="*/ 74 w 74"/>
                  <a:gd name="T18" fmla="*/ 46 h 46"/>
                </a:gdLst>
                <a:ahLst/>
                <a:cxnLst>
                  <a:cxn ang="T10">
                    <a:pos x="T0" y="T1"/>
                  </a:cxn>
                  <a:cxn ang="T11">
                    <a:pos x="T2" y="T3"/>
                  </a:cxn>
                  <a:cxn ang="T12">
                    <a:pos x="T4" y="T5"/>
                  </a:cxn>
                  <a:cxn ang="T13">
                    <a:pos x="T6" y="T7"/>
                  </a:cxn>
                  <a:cxn ang="T14">
                    <a:pos x="T8" y="T9"/>
                  </a:cxn>
                </a:cxnLst>
                <a:rect l="T15" t="T16" r="T17" b="T18"/>
                <a:pathLst>
                  <a:path w="74" h="46">
                    <a:moveTo>
                      <a:pt x="0" y="44"/>
                    </a:moveTo>
                    <a:lnTo>
                      <a:pt x="12" y="46"/>
                    </a:lnTo>
                    <a:lnTo>
                      <a:pt x="74" y="0"/>
                    </a:lnTo>
                    <a:lnTo>
                      <a:pt x="18" y="33"/>
                    </a:lnTo>
                    <a:lnTo>
                      <a:pt x="0" y="44"/>
                    </a:lnTo>
                    <a:close/>
                  </a:path>
                </a:pathLst>
              </a:custGeom>
              <a:grpFill/>
              <a:ln w="9525">
                <a:solidFill>
                  <a:schemeClr val="bg1"/>
                </a:solidFill>
                <a:round/>
                <a:headEnd/>
                <a:tailEnd/>
              </a:ln>
            </p:spPr>
            <p:txBody>
              <a:bodyPr/>
              <a:lstStyle/>
              <a:p>
                <a:endParaRPr lang="en-US"/>
              </a:p>
            </p:txBody>
          </p:sp>
          <p:sp>
            <p:nvSpPr>
              <p:cNvPr id="81" name="Freeform 39"/>
              <p:cNvSpPr>
                <a:spLocks/>
              </p:cNvSpPr>
              <p:nvPr/>
            </p:nvSpPr>
            <p:spPr bwMode="gray">
              <a:xfrm>
                <a:off x="4862370" y="4207411"/>
                <a:ext cx="24362" cy="44827"/>
              </a:xfrm>
              <a:custGeom>
                <a:avLst/>
                <a:gdLst>
                  <a:gd name="T0" fmla="*/ 0 w 49"/>
                  <a:gd name="T1" fmla="*/ 94 h 94"/>
                  <a:gd name="T2" fmla="*/ 26 w 49"/>
                  <a:gd name="T3" fmla="*/ 64 h 94"/>
                  <a:gd name="T4" fmla="*/ 49 w 49"/>
                  <a:gd name="T5" fmla="*/ 0 h 94"/>
                  <a:gd name="T6" fmla="*/ 33 w 49"/>
                  <a:gd name="T7" fmla="*/ 30 h 94"/>
                  <a:gd name="T8" fmla="*/ 0 w 49"/>
                  <a:gd name="T9" fmla="*/ 94 h 94"/>
                  <a:gd name="T10" fmla="*/ 0 60000 65536"/>
                  <a:gd name="T11" fmla="*/ 0 60000 65536"/>
                  <a:gd name="T12" fmla="*/ 0 60000 65536"/>
                  <a:gd name="T13" fmla="*/ 0 60000 65536"/>
                  <a:gd name="T14" fmla="*/ 0 60000 65536"/>
                  <a:gd name="T15" fmla="*/ 0 w 49"/>
                  <a:gd name="T16" fmla="*/ 0 h 94"/>
                  <a:gd name="T17" fmla="*/ 49 w 49"/>
                  <a:gd name="T18" fmla="*/ 94 h 94"/>
                </a:gdLst>
                <a:ahLst/>
                <a:cxnLst>
                  <a:cxn ang="T10">
                    <a:pos x="T0" y="T1"/>
                  </a:cxn>
                  <a:cxn ang="T11">
                    <a:pos x="T2" y="T3"/>
                  </a:cxn>
                  <a:cxn ang="T12">
                    <a:pos x="T4" y="T5"/>
                  </a:cxn>
                  <a:cxn ang="T13">
                    <a:pos x="T6" y="T7"/>
                  </a:cxn>
                  <a:cxn ang="T14">
                    <a:pos x="T8" y="T9"/>
                  </a:cxn>
                </a:cxnLst>
                <a:rect l="T15" t="T16" r="T17" b="T18"/>
                <a:pathLst>
                  <a:path w="49" h="94">
                    <a:moveTo>
                      <a:pt x="0" y="94"/>
                    </a:moveTo>
                    <a:lnTo>
                      <a:pt x="26" y="64"/>
                    </a:lnTo>
                    <a:lnTo>
                      <a:pt x="49" y="0"/>
                    </a:lnTo>
                    <a:lnTo>
                      <a:pt x="33" y="30"/>
                    </a:lnTo>
                    <a:lnTo>
                      <a:pt x="0" y="94"/>
                    </a:lnTo>
                    <a:close/>
                  </a:path>
                </a:pathLst>
              </a:custGeom>
              <a:grpFill/>
              <a:ln w="9525">
                <a:solidFill>
                  <a:schemeClr val="bg1"/>
                </a:solidFill>
                <a:round/>
                <a:headEnd/>
                <a:tailEnd/>
              </a:ln>
            </p:spPr>
            <p:txBody>
              <a:bodyPr/>
              <a:lstStyle/>
              <a:p>
                <a:endParaRPr lang="en-US"/>
              </a:p>
            </p:txBody>
          </p:sp>
        </p:grpSp>
        <p:grpSp>
          <p:nvGrpSpPr>
            <p:cNvPr id="18" name="Group 109"/>
            <p:cNvGrpSpPr/>
            <p:nvPr/>
          </p:nvGrpSpPr>
          <p:grpSpPr bwMode="gray">
            <a:xfrm>
              <a:off x="1821959" y="3830284"/>
              <a:ext cx="566179" cy="396617"/>
              <a:chOff x="1821959" y="3830284"/>
              <a:chExt cx="566179" cy="396617"/>
            </a:xfrm>
            <a:grpFill/>
          </p:grpSpPr>
          <p:sp>
            <p:nvSpPr>
              <p:cNvPr id="72" name="Freeform 41"/>
              <p:cNvSpPr>
                <a:spLocks/>
              </p:cNvSpPr>
              <p:nvPr/>
            </p:nvSpPr>
            <p:spPr bwMode="gray">
              <a:xfrm>
                <a:off x="1821959" y="3830284"/>
                <a:ext cx="57495" cy="45801"/>
              </a:xfrm>
              <a:custGeom>
                <a:avLst/>
                <a:gdLst>
                  <a:gd name="T0" fmla="*/ 0 w 117"/>
                  <a:gd name="T1" fmla="*/ 55 h 95"/>
                  <a:gd name="T2" fmla="*/ 43 w 117"/>
                  <a:gd name="T3" fmla="*/ 95 h 95"/>
                  <a:gd name="T4" fmla="*/ 67 w 117"/>
                  <a:gd name="T5" fmla="*/ 94 h 95"/>
                  <a:gd name="T6" fmla="*/ 105 w 117"/>
                  <a:gd name="T7" fmla="*/ 71 h 95"/>
                  <a:gd name="T8" fmla="*/ 117 w 117"/>
                  <a:gd name="T9" fmla="*/ 20 h 95"/>
                  <a:gd name="T10" fmla="*/ 91 w 117"/>
                  <a:gd name="T11" fmla="*/ 0 h 95"/>
                  <a:gd name="T12" fmla="*/ 56 w 117"/>
                  <a:gd name="T13" fmla="*/ 6 h 95"/>
                  <a:gd name="T14" fmla="*/ 0 w 117"/>
                  <a:gd name="T15" fmla="*/ 55 h 95"/>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95"/>
                  <a:gd name="T26" fmla="*/ 117 w 117"/>
                  <a:gd name="T27" fmla="*/ 95 h 9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95">
                    <a:moveTo>
                      <a:pt x="0" y="55"/>
                    </a:moveTo>
                    <a:lnTo>
                      <a:pt x="43" y="95"/>
                    </a:lnTo>
                    <a:lnTo>
                      <a:pt x="67" y="94"/>
                    </a:lnTo>
                    <a:lnTo>
                      <a:pt x="105" y="71"/>
                    </a:lnTo>
                    <a:lnTo>
                      <a:pt x="117" y="20"/>
                    </a:lnTo>
                    <a:lnTo>
                      <a:pt x="91" y="0"/>
                    </a:lnTo>
                    <a:lnTo>
                      <a:pt x="56" y="6"/>
                    </a:lnTo>
                    <a:lnTo>
                      <a:pt x="0" y="55"/>
                    </a:lnTo>
                    <a:close/>
                  </a:path>
                </a:pathLst>
              </a:custGeom>
              <a:grpFill/>
              <a:ln w="9525">
                <a:solidFill>
                  <a:schemeClr val="bg1"/>
                </a:solidFill>
                <a:round/>
                <a:headEnd/>
                <a:tailEnd/>
              </a:ln>
            </p:spPr>
            <p:txBody>
              <a:bodyPr/>
              <a:lstStyle/>
              <a:p>
                <a:endParaRPr lang="en-US"/>
              </a:p>
            </p:txBody>
          </p:sp>
          <p:sp>
            <p:nvSpPr>
              <p:cNvPr id="73" name="Freeform 42"/>
              <p:cNvSpPr>
                <a:spLocks/>
              </p:cNvSpPr>
              <p:nvPr/>
            </p:nvSpPr>
            <p:spPr bwMode="gray">
              <a:xfrm>
                <a:off x="1996393" y="3896549"/>
                <a:ext cx="65291" cy="55546"/>
              </a:xfrm>
              <a:custGeom>
                <a:avLst/>
                <a:gdLst>
                  <a:gd name="T0" fmla="*/ 0 w 134"/>
                  <a:gd name="T1" fmla="*/ 30 h 115"/>
                  <a:gd name="T2" fmla="*/ 29 w 134"/>
                  <a:gd name="T3" fmla="*/ 96 h 115"/>
                  <a:gd name="T4" fmla="*/ 59 w 134"/>
                  <a:gd name="T5" fmla="*/ 95 h 115"/>
                  <a:gd name="T6" fmla="*/ 62 w 134"/>
                  <a:gd name="T7" fmla="*/ 76 h 115"/>
                  <a:gd name="T8" fmla="*/ 102 w 134"/>
                  <a:gd name="T9" fmla="*/ 115 h 115"/>
                  <a:gd name="T10" fmla="*/ 134 w 134"/>
                  <a:gd name="T11" fmla="*/ 109 h 115"/>
                  <a:gd name="T12" fmla="*/ 127 w 134"/>
                  <a:gd name="T13" fmla="*/ 71 h 115"/>
                  <a:gd name="T14" fmla="*/ 97 w 134"/>
                  <a:gd name="T15" fmla="*/ 62 h 115"/>
                  <a:gd name="T16" fmla="*/ 71 w 134"/>
                  <a:gd name="T17" fmla="*/ 0 h 115"/>
                  <a:gd name="T18" fmla="*/ 0 w 134"/>
                  <a:gd name="T19" fmla="*/ 30 h 1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4"/>
                  <a:gd name="T31" fmla="*/ 0 h 115"/>
                  <a:gd name="T32" fmla="*/ 134 w 134"/>
                  <a:gd name="T33" fmla="*/ 115 h 1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4" h="115">
                    <a:moveTo>
                      <a:pt x="0" y="30"/>
                    </a:moveTo>
                    <a:lnTo>
                      <a:pt x="29" y="96"/>
                    </a:lnTo>
                    <a:lnTo>
                      <a:pt x="59" y="95"/>
                    </a:lnTo>
                    <a:lnTo>
                      <a:pt x="62" y="76"/>
                    </a:lnTo>
                    <a:lnTo>
                      <a:pt x="102" y="115"/>
                    </a:lnTo>
                    <a:lnTo>
                      <a:pt x="134" y="109"/>
                    </a:lnTo>
                    <a:lnTo>
                      <a:pt x="127" y="71"/>
                    </a:lnTo>
                    <a:lnTo>
                      <a:pt x="97" y="62"/>
                    </a:lnTo>
                    <a:lnTo>
                      <a:pt x="71" y="0"/>
                    </a:lnTo>
                    <a:lnTo>
                      <a:pt x="0" y="30"/>
                    </a:lnTo>
                    <a:close/>
                  </a:path>
                </a:pathLst>
              </a:custGeom>
              <a:grpFill/>
              <a:ln w="9525">
                <a:solidFill>
                  <a:schemeClr val="bg1"/>
                </a:solidFill>
                <a:round/>
                <a:headEnd/>
                <a:tailEnd/>
              </a:ln>
            </p:spPr>
            <p:txBody>
              <a:bodyPr/>
              <a:lstStyle/>
              <a:p>
                <a:endParaRPr lang="en-US"/>
              </a:p>
            </p:txBody>
          </p:sp>
          <p:sp>
            <p:nvSpPr>
              <p:cNvPr id="74" name="Freeform 43"/>
              <p:cNvSpPr>
                <a:spLocks/>
              </p:cNvSpPr>
              <p:nvPr/>
            </p:nvSpPr>
            <p:spPr bwMode="gray">
              <a:xfrm>
                <a:off x="2101638" y="3955018"/>
                <a:ext cx="67240" cy="18515"/>
              </a:xfrm>
              <a:custGeom>
                <a:avLst/>
                <a:gdLst>
                  <a:gd name="T0" fmla="*/ 0 w 138"/>
                  <a:gd name="T1" fmla="*/ 31 h 37"/>
                  <a:gd name="T2" fmla="*/ 15 w 138"/>
                  <a:gd name="T3" fmla="*/ 0 h 37"/>
                  <a:gd name="T4" fmla="*/ 138 w 138"/>
                  <a:gd name="T5" fmla="*/ 13 h 37"/>
                  <a:gd name="T6" fmla="*/ 112 w 138"/>
                  <a:gd name="T7" fmla="*/ 37 h 37"/>
                  <a:gd name="T8" fmla="*/ 0 w 138"/>
                  <a:gd name="T9" fmla="*/ 31 h 37"/>
                  <a:gd name="T10" fmla="*/ 0 60000 65536"/>
                  <a:gd name="T11" fmla="*/ 0 60000 65536"/>
                  <a:gd name="T12" fmla="*/ 0 60000 65536"/>
                  <a:gd name="T13" fmla="*/ 0 60000 65536"/>
                  <a:gd name="T14" fmla="*/ 0 60000 65536"/>
                  <a:gd name="T15" fmla="*/ 0 w 138"/>
                  <a:gd name="T16" fmla="*/ 0 h 37"/>
                  <a:gd name="T17" fmla="*/ 138 w 138"/>
                  <a:gd name="T18" fmla="*/ 37 h 37"/>
                </a:gdLst>
                <a:ahLst/>
                <a:cxnLst>
                  <a:cxn ang="T10">
                    <a:pos x="T0" y="T1"/>
                  </a:cxn>
                  <a:cxn ang="T11">
                    <a:pos x="T2" y="T3"/>
                  </a:cxn>
                  <a:cxn ang="T12">
                    <a:pos x="T4" y="T5"/>
                  </a:cxn>
                  <a:cxn ang="T13">
                    <a:pos x="T6" y="T7"/>
                  </a:cxn>
                  <a:cxn ang="T14">
                    <a:pos x="T8" y="T9"/>
                  </a:cxn>
                </a:cxnLst>
                <a:rect l="T15" t="T16" r="T17" b="T18"/>
                <a:pathLst>
                  <a:path w="138" h="37">
                    <a:moveTo>
                      <a:pt x="0" y="31"/>
                    </a:moveTo>
                    <a:lnTo>
                      <a:pt x="15" y="0"/>
                    </a:lnTo>
                    <a:lnTo>
                      <a:pt x="138" y="13"/>
                    </a:lnTo>
                    <a:lnTo>
                      <a:pt x="112" y="37"/>
                    </a:lnTo>
                    <a:lnTo>
                      <a:pt x="0" y="31"/>
                    </a:lnTo>
                    <a:close/>
                  </a:path>
                </a:pathLst>
              </a:custGeom>
              <a:grpFill/>
              <a:ln w="9525">
                <a:solidFill>
                  <a:schemeClr val="bg1"/>
                </a:solidFill>
                <a:round/>
                <a:headEnd/>
                <a:tailEnd/>
              </a:ln>
            </p:spPr>
            <p:txBody>
              <a:bodyPr/>
              <a:lstStyle/>
              <a:p>
                <a:endParaRPr lang="en-US"/>
              </a:p>
            </p:txBody>
          </p:sp>
          <p:sp>
            <p:nvSpPr>
              <p:cNvPr id="75" name="Freeform 44"/>
              <p:cNvSpPr>
                <a:spLocks/>
              </p:cNvSpPr>
              <p:nvPr/>
            </p:nvSpPr>
            <p:spPr bwMode="gray">
              <a:xfrm>
                <a:off x="2131847" y="3992049"/>
                <a:ext cx="26311" cy="19490"/>
              </a:xfrm>
              <a:custGeom>
                <a:avLst/>
                <a:gdLst>
                  <a:gd name="T0" fmla="*/ 0 w 56"/>
                  <a:gd name="T1" fmla="*/ 0 h 40"/>
                  <a:gd name="T2" fmla="*/ 20 w 56"/>
                  <a:gd name="T3" fmla="*/ 40 h 40"/>
                  <a:gd name="T4" fmla="*/ 56 w 56"/>
                  <a:gd name="T5" fmla="*/ 23 h 40"/>
                  <a:gd name="T6" fmla="*/ 38 w 56"/>
                  <a:gd name="T7" fmla="*/ 0 h 40"/>
                  <a:gd name="T8" fmla="*/ 0 w 56"/>
                  <a:gd name="T9" fmla="*/ 0 h 40"/>
                  <a:gd name="T10" fmla="*/ 0 60000 65536"/>
                  <a:gd name="T11" fmla="*/ 0 60000 65536"/>
                  <a:gd name="T12" fmla="*/ 0 60000 65536"/>
                  <a:gd name="T13" fmla="*/ 0 60000 65536"/>
                  <a:gd name="T14" fmla="*/ 0 60000 65536"/>
                  <a:gd name="T15" fmla="*/ 0 w 56"/>
                  <a:gd name="T16" fmla="*/ 0 h 40"/>
                  <a:gd name="T17" fmla="*/ 56 w 56"/>
                  <a:gd name="T18" fmla="*/ 40 h 40"/>
                </a:gdLst>
                <a:ahLst/>
                <a:cxnLst>
                  <a:cxn ang="T10">
                    <a:pos x="T0" y="T1"/>
                  </a:cxn>
                  <a:cxn ang="T11">
                    <a:pos x="T2" y="T3"/>
                  </a:cxn>
                  <a:cxn ang="T12">
                    <a:pos x="T4" y="T5"/>
                  </a:cxn>
                  <a:cxn ang="T13">
                    <a:pos x="T6" y="T7"/>
                  </a:cxn>
                  <a:cxn ang="T14">
                    <a:pos x="T8" y="T9"/>
                  </a:cxn>
                </a:cxnLst>
                <a:rect l="T15" t="T16" r="T17" b="T18"/>
                <a:pathLst>
                  <a:path w="56" h="40">
                    <a:moveTo>
                      <a:pt x="0" y="0"/>
                    </a:moveTo>
                    <a:lnTo>
                      <a:pt x="20" y="40"/>
                    </a:lnTo>
                    <a:lnTo>
                      <a:pt x="56" y="23"/>
                    </a:lnTo>
                    <a:lnTo>
                      <a:pt x="38" y="0"/>
                    </a:lnTo>
                    <a:lnTo>
                      <a:pt x="0" y="0"/>
                    </a:lnTo>
                    <a:close/>
                  </a:path>
                </a:pathLst>
              </a:custGeom>
              <a:grpFill/>
              <a:ln w="9525">
                <a:solidFill>
                  <a:schemeClr val="bg1"/>
                </a:solidFill>
                <a:round/>
                <a:headEnd/>
                <a:tailEnd/>
              </a:ln>
            </p:spPr>
            <p:txBody>
              <a:bodyPr/>
              <a:lstStyle/>
              <a:p>
                <a:endParaRPr lang="en-US"/>
              </a:p>
            </p:txBody>
          </p:sp>
          <p:sp>
            <p:nvSpPr>
              <p:cNvPr id="76" name="Freeform 45"/>
              <p:cNvSpPr>
                <a:spLocks/>
              </p:cNvSpPr>
              <p:nvPr/>
            </p:nvSpPr>
            <p:spPr bwMode="gray">
              <a:xfrm>
                <a:off x="2170827" y="3975482"/>
                <a:ext cx="84780" cy="50674"/>
              </a:xfrm>
              <a:custGeom>
                <a:avLst/>
                <a:gdLst>
                  <a:gd name="T0" fmla="*/ 0 w 172"/>
                  <a:gd name="T1" fmla="*/ 27 h 104"/>
                  <a:gd name="T2" fmla="*/ 22 w 172"/>
                  <a:gd name="T3" fmla="*/ 0 h 104"/>
                  <a:gd name="T4" fmla="*/ 47 w 172"/>
                  <a:gd name="T5" fmla="*/ 27 h 104"/>
                  <a:gd name="T6" fmla="*/ 106 w 172"/>
                  <a:gd name="T7" fmla="*/ 22 h 104"/>
                  <a:gd name="T8" fmla="*/ 172 w 172"/>
                  <a:gd name="T9" fmla="*/ 68 h 104"/>
                  <a:gd name="T10" fmla="*/ 148 w 172"/>
                  <a:gd name="T11" fmla="*/ 90 h 104"/>
                  <a:gd name="T12" fmla="*/ 68 w 172"/>
                  <a:gd name="T13" fmla="*/ 104 h 104"/>
                  <a:gd name="T14" fmla="*/ 54 w 172"/>
                  <a:gd name="T15" fmla="*/ 58 h 104"/>
                  <a:gd name="T16" fmla="*/ 23 w 172"/>
                  <a:gd name="T17" fmla="*/ 58 h 104"/>
                  <a:gd name="T18" fmla="*/ 0 w 172"/>
                  <a:gd name="T19" fmla="*/ 27 h 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104"/>
                  <a:gd name="T32" fmla="*/ 172 w 172"/>
                  <a:gd name="T33" fmla="*/ 104 h 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104">
                    <a:moveTo>
                      <a:pt x="0" y="27"/>
                    </a:moveTo>
                    <a:lnTo>
                      <a:pt x="22" y="0"/>
                    </a:lnTo>
                    <a:lnTo>
                      <a:pt x="47" y="27"/>
                    </a:lnTo>
                    <a:lnTo>
                      <a:pt x="106" y="22"/>
                    </a:lnTo>
                    <a:lnTo>
                      <a:pt x="172" y="68"/>
                    </a:lnTo>
                    <a:lnTo>
                      <a:pt x="148" y="90"/>
                    </a:lnTo>
                    <a:lnTo>
                      <a:pt x="68" y="104"/>
                    </a:lnTo>
                    <a:lnTo>
                      <a:pt x="54" y="58"/>
                    </a:lnTo>
                    <a:lnTo>
                      <a:pt x="23" y="58"/>
                    </a:lnTo>
                    <a:lnTo>
                      <a:pt x="0" y="27"/>
                    </a:lnTo>
                    <a:close/>
                  </a:path>
                </a:pathLst>
              </a:custGeom>
              <a:grpFill/>
              <a:ln w="9525">
                <a:solidFill>
                  <a:schemeClr val="bg1"/>
                </a:solidFill>
                <a:round/>
                <a:headEnd/>
                <a:tailEnd/>
              </a:ln>
            </p:spPr>
            <p:txBody>
              <a:bodyPr/>
              <a:lstStyle/>
              <a:p>
                <a:endParaRPr lang="en-US"/>
              </a:p>
            </p:txBody>
          </p:sp>
          <p:sp>
            <p:nvSpPr>
              <p:cNvPr id="77" name="Freeform 46"/>
              <p:cNvSpPr>
                <a:spLocks/>
              </p:cNvSpPr>
              <p:nvPr/>
            </p:nvSpPr>
            <p:spPr bwMode="gray">
              <a:xfrm>
                <a:off x="2246837" y="4067085"/>
                <a:ext cx="141301" cy="159816"/>
              </a:xfrm>
              <a:custGeom>
                <a:avLst/>
                <a:gdLst>
                  <a:gd name="T0" fmla="*/ 0 w 289"/>
                  <a:gd name="T1" fmla="*/ 129 h 329"/>
                  <a:gd name="T2" fmla="*/ 39 w 289"/>
                  <a:gd name="T3" fmla="*/ 220 h 329"/>
                  <a:gd name="T4" fmla="*/ 33 w 289"/>
                  <a:gd name="T5" fmla="*/ 292 h 329"/>
                  <a:gd name="T6" fmla="*/ 93 w 289"/>
                  <a:gd name="T7" fmla="*/ 329 h 329"/>
                  <a:gd name="T8" fmla="*/ 127 w 289"/>
                  <a:gd name="T9" fmla="*/ 273 h 329"/>
                  <a:gd name="T10" fmla="*/ 250 w 289"/>
                  <a:gd name="T11" fmla="*/ 222 h 329"/>
                  <a:gd name="T12" fmla="*/ 289 w 289"/>
                  <a:gd name="T13" fmla="*/ 182 h 329"/>
                  <a:gd name="T14" fmla="*/ 189 w 289"/>
                  <a:gd name="T15" fmla="*/ 66 h 329"/>
                  <a:gd name="T16" fmla="*/ 47 w 289"/>
                  <a:gd name="T17" fmla="*/ 0 h 329"/>
                  <a:gd name="T18" fmla="*/ 34 w 289"/>
                  <a:gd name="T19" fmla="*/ 20 h 329"/>
                  <a:gd name="T20" fmla="*/ 50 w 289"/>
                  <a:gd name="T21" fmla="*/ 69 h 329"/>
                  <a:gd name="T22" fmla="*/ 0 w 289"/>
                  <a:gd name="T23" fmla="*/ 129 h 3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9"/>
                  <a:gd name="T37" fmla="*/ 0 h 329"/>
                  <a:gd name="T38" fmla="*/ 289 w 289"/>
                  <a:gd name="T39" fmla="*/ 329 h 3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9" h="329">
                    <a:moveTo>
                      <a:pt x="0" y="129"/>
                    </a:moveTo>
                    <a:lnTo>
                      <a:pt x="39" y="220"/>
                    </a:lnTo>
                    <a:lnTo>
                      <a:pt x="33" y="292"/>
                    </a:lnTo>
                    <a:lnTo>
                      <a:pt x="93" y="329"/>
                    </a:lnTo>
                    <a:lnTo>
                      <a:pt x="127" y="273"/>
                    </a:lnTo>
                    <a:lnTo>
                      <a:pt x="250" y="222"/>
                    </a:lnTo>
                    <a:lnTo>
                      <a:pt x="289" y="182"/>
                    </a:lnTo>
                    <a:lnTo>
                      <a:pt x="189" y="66"/>
                    </a:lnTo>
                    <a:lnTo>
                      <a:pt x="47" y="0"/>
                    </a:lnTo>
                    <a:lnTo>
                      <a:pt x="34" y="20"/>
                    </a:lnTo>
                    <a:lnTo>
                      <a:pt x="50" y="69"/>
                    </a:lnTo>
                    <a:lnTo>
                      <a:pt x="0" y="129"/>
                    </a:lnTo>
                    <a:close/>
                  </a:path>
                </a:pathLst>
              </a:custGeom>
              <a:grpFill/>
              <a:ln w="9525">
                <a:solidFill>
                  <a:schemeClr val="bg1"/>
                </a:solidFill>
                <a:round/>
                <a:headEnd/>
                <a:tailEnd/>
              </a:ln>
            </p:spPr>
            <p:txBody>
              <a:bodyPr/>
              <a:lstStyle/>
              <a:p>
                <a:endParaRPr lang="en-US"/>
              </a:p>
            </p:txBody>
          </p:sp>
        </p:grpSp>
        <p:sp>
          <p:nvSpPr>
            <p:cNvPr id="19" name="Freeform 47"/>
            <p:cNvSpPr>
              <a:spLocks/>
            </p:cNvSpPr>
            <p:nvPr/>
          </p:nvSpPr>
          <p:spPr bwMode="gray">
            <a:xfrm>
              <a:off x="1267474" y="1261527"/>
              <a:ext cx="577873" cy="934536"/>
            </a:xfrm>
            <a:custGeom>
              <a:avLst/>
              <a:gdLst>
                <a:gd name="T0" fmla="*/ 0 w 1185"/>
                <a:gd name="T1" fmla="*/ 1699 h 1916"/>
                <a:gd name="T2" fmla="*/ 94 w 1185"/>
                <a:gd name="T3" fmla="*/ 1290 h 1916"/>
                <a:gd name="T4" fmla="*/ 142 w 1185"/>
                <a:gd name="T5" fmla="*/ 1181 h 1916"/>
                <a:gd name="T6" fmla="*/ 99 w 1185"/>
                <a:gd name="T7" fmla="*/ 1129 h 1916"/>
                <a:gd name="T8" fmla="*/ 110 w 1185"/>
                <a:gd name="T9" fmla="*/ 1082 h 1916"/>
                <a:gd name="T10" fmla="*/ 185 w 1185"/>
                <a:gd name="T11" fmla="*/ 1011 h 1916"/>
                <a:gd name="T12" fmla="*/ 246 w 1185"/>
                <a:gd name="T13" fmla="*/ 915 h 1916"/>
                <a:gd name="T14" fmla="*/ 301 w 1185"/>
                <a:gd name="T15" fmla="*/ 832 h 1916"/>
                <a:gd name="T16" fmla="*/ 260 w 1185"/>
                <a:gd name="T17" fmla="*/ 769 h 1916"/>
                <a:gd name="T18" fmla="*/ 242 w 1185"/>
                <a:gd name="T19" fmla="*/ 726 h 1916"/>
                <a:gd name="T20" fmla="*/ 249 w 1185"/>
                <a:gd name="T21" fmla="*/ 620 h 1916"/>
                <a:gd name="T22" fmla="*/ 393 w 1185"/>
                <a:gd name="T23" fmla="*/ 0 h 1916"/>
                <a:gd name="T24" fmla="*/ 552 w 1185"/>
                <a:gd name="T25" fmla="*/ 35 h 1916"/>
                <a:gd name="T26" fmla="*/ 499 w 1185"/>
                <a:gd name="T27" fmla="*/ 276 h 1916"/>
                <a:gd name="T28" fmla="*/ 534 w 1185"/>
                <a:gd name="T29" fmla="*/ 363 h 1916"/>
                <a:gd name="T30" fmla="*/ 538 w 1185"/>
                <a:gd name="T31" fmla="*/ 417 h 1916"/>
                <a:gd name="T32" fmla="*/ 519 w 1185"/>
                <a:gd name="T33" fmla="*/ 425 h 1916"/>
                <a:gd name="T34" fmla="*/ 580 w 1185"/>
                <a:gd name="T35" fmla="*/ 484 h 1916"/>
                <a:gd name="T36" fmla="*/ 642 w 1185"/>
                <a:gd name="T37" fmla="*/ 638 h 1916"/>
                <a:gd name="T38" fmla="*/ 664 w 1185"/>
                <a:gd name="T39" fmla="*/ 632 h 1916"/>
                <a:gd name="T40" fmla="*/ 666 w 1185"/>
                <a:gd name="T41" fmla="*/ 654 h 1916"/>
                <a:gd name="T42" fmla="*/ 696 w 1185"/>
                <a:gd name="T43" fmla="*/ 663 h 1916"/>
                <a:gd name="T44" fmla="*/ 718 w 1185"/>
                <a:gd name="T45" fmla="*/ 666 h 1916"/>
                <a:gd name="T46" fmla="*/ 663 w 1185"/>
                <a:gd name="T47" fmla="*/ 778 h 1916"/>
                <a:gd name="T48" fmla="*/ 672 w 1185"/>
                <a:gd name="T49" fmla="*/ 852 h 1916"/>
                <a:gd name="T50" fmla="*/ 627 w 1185"/>
                <a:gd name="T51" fmla="*/ 924 h 1916"/>
                <a:gd name="T52" fmla="*/ 658 w 1185"/>
                <a:gd name="T53" fmla="*/ 956 h 1916"/>
                <a:gd name="T54" fmla="*/ 738 w 1185"/>
                <a:gd name="T55" fmla="*/ 911 h 1916"/>
                <a:gd name="T56" fmla="*/ 796 w 1185"/>
                <a:gd name="T57" fmla="*/ 1154 h 1916"/>
                <a:gd name="T58" fmla="*/ 833 w 1185"/>
                <a:gd name="T59" fmla="*/ 1166 h 1916"/>
                <a:gd name="T60" fmla="*/ 840 w 1185"/>
                <a:gd name="T61" fmla="*/ 1240 h 1916"/>
                <a:gd name="T62" fmla="*/ 871 w 1185"/>
                <a:gd name="T63" fmla="*/ 1271 h 1916"/>
                <a:gd name="T64" fmla="*/ 894 w 1185"/>
                <a:gd name="T65" fmla="*/ 1244 h 1916"/>
                <a:gd name="T66" fmla="*/ 948 w 1185"/>
                <a:gd name="T67" fmla="*/ 1268 h 1916"/>
                <a:gd name="T68" fmla="*/ 981 w 1185"/>
                <a:gd name="T69" fmla="*/ 1242 h 1916"/>
                <a:gd name="T70" fmla="*/ 1089 w 1185"/>
                <a:gd name="T71" fmla="*/ 1263 h 1916"/>
                <a:gd name="T72" fmla="*/ 1115 w 1185"/>
                <a:gd name="T73" fmla="*/ 1269 h 1916"/>
                <a:gd name="T74" fmla="*/ 1139 w 1185"/>
                <a:gd name="T75" fmla="*/ 1220 h 1916"/>
                <a:gd name="T76" fmla="*/ 1185 w 1185"/>
                <a:gd name="T77" fmla="*/ 1298 h 1916"/>
                <a:gd name="T78" fmla="*/ 1085 w 1185"/>
                <a:gd name="T79" fmla="*/ 1916 h 1916"/>
                <a:gd name="T80" fmla="*/ 539 w 1185"/>
                <a:gd name="T81" fmla="*/ 1816 h 1916"/>
                <a:gd name="T82" fmla="*/ 0 w 1185"/>
                <a:gd name="T83" fmla="*/ 1699 h 191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85"/>
                <a:gd name="T127" fmla="*/ 0 h 1916"/>
                <a:gd name="T128" fmla="*/ 1185 w 1185"/>
                <a:gd name="T129" fmla="*/ 1916 h 191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85" h="1916">
                  <a:moveTo>
                    <a:pt x="0" y="1699"/>
                  </a:moveTo>
                  <a:lnTo>
                    <a:pt x="94" y="1290"/>
                  </a:lnTo>
                  <a:lnTo>
                    <a:pt x="142" y="1181"/>
                  </a:lnTo>
                  <a:lnTo>
                    <a:pt x="99" y="1129"/>
                  </a:lnTo>
                  <a:lnTo>
                    <a:pt x="110" y="1082"/>
                  </a:lnTo>
                  <a:lnTo>
                    <a:pt x="185" y="1011"/>
                  </a:lnTo>
                  <a:lnTo>
                    <a:pt x="246" y="915"/>
                  </a:lnTo>
                  <a:lnTo>
                    <a:pt x="301" y="832"/>
                  </a:lnTo>
                  <a:lnTo>
                    <a:pt x="260" y="769"/>
                  </a:lnTo>
                  <a:lnTo>
                    <a:pt x="242" y="726"/>
                  </a:lnTo>
                  <a:lnTo>
                    <a:pt x="249" y="620"/>
                  </a:lnTo>
                  <a:lnTo>
                    <a:pt x="393" y="0"/>
                  </a:lnTo>
                  <a:lnTo>
                    <a:pt x="552" y="35"/>
                  </a:lnTo>
                  <a:lnTo>
                    <a:pt x="499" y="276"/>
                  </a:lnTo>
                  <a:lnTo>
                    <a:pt x="534" y="363"/>
                  </a:lnTo>
                  <a:lnTo>
                    <a:pt x="538" y="417"/>
                  </a:lnTo>
                  <a:lnTo>
                    <a:pt x="519" y="425"/>
                  </a:lnTo>
                  <a:lnTo>
                    <a:pt x="580" y="484"/>
                  </a:lnTo>
                  <a:lnTo>
                    <a:pt x="642" y="638"/>
                  </a:lnTo>
                  <a:lnTo>
                    <a:pt x="664" y="632"/>
                  </a:lnTo>
                  <a:lnTo>
                    <a:pt x="666" y="654"/>
                  </a:lnTo>
                  <a:lnTo>
                    <a:pt x="696" y="663"/>
                  </a:lnTo>
                  <a:lnTo>
                    <a:pt x="718" y="666"/>
                  </a:lnTo>
                  <a:lnTo>
                    <a:pt x="663" y="778"/>
                  </a:lnTo>
                  <a:lnTo>
                    <a:pt x="672" y="852"/>
                  </a:lnTo>
                  <a:lnTo>
                    <a:pt x="627" y="924"/>
                  </a:lnTo>
                  <a:lnTo>
                    <a:pt x="658" y="956"/>
                  </a:lnTo>
                  <a:lnTo>
                    <a:pt x="738" y="911"/>
                  </a:lnTo>
                  <a:lnTo>
                    <a:pt x="796" y="1154"/>
                  </a:lnTo>
                  <a:lnTo>
                    <a:pt x="833" y="1166"/>
                  </a:lnTo>
                  <a:lnTo>
                    <a:pt x="840" y="1240"/>
                  </a:lnTo>
                  <a:lnTo>
                    <a:pt x="871" y="1271"/>
                  </a:lnTo>
                  <a:lnTo>
                    <a:pt x="894" y="1244"/>
                  </a:lnTo>
                  <a:lnTo>
                    <a:pt x="948" y="1268"/>
                  </a:lnTo>
                  <a:lnTo>
                    <a:pt x="981" y="1242"/>
                  </a:lnTo>
                  <a:lnTo>
                    <a:pt x="1089" y="1263"/>
                  </a:lnTo>
                  <a:lnTo>
                    <a:pt x="1115" y="1269"/>
                  </a:lnTo>
                  <a:lnTo>
                    <a:pt x="1139" y="1220"/>
                  </a:lnTo>
                  <a:lnTo>
                    <a:pt x="1185" y="1298"/>
                  </a:lnTo>
                  <a:lnTo>
                    <a:pt x="1085" y="1916"/>
                  </a:lnTo>
                  <a:lnTo>
                    <a:pt x="539" y="1816"/>
                  </a:lnTo>
                  <a:lnTo>
                    <a:pt x="0" y="1699"/>
                  </a:lnTo>
                  <a:close/>
                </a:path>
              </a:pathLst>
            </a:custGeom>
            <a:grpFill/>
            <a:ln w="9525">
              <a:solidFill>
                <a:schemeClr val="bg1"/>
              </a:solidFill>
              <a:round/>
              <a:headEnd/>
              <a:tailEnd/>
            </a:ln>
          </p:spPr>
          <p:txBody>
            <a:bodyPr/>
            <a:lstStyle/>
            <a:p>
              <a:endParaRPr lang="en-US"/>
            </a:p>
          </p:txBody>
        </p:sp>
        <p:sp>
          <p:nvSpPr>
            <p:cNvPr id="20" name="Freeform 48"/>
            <p:cNvSpPr>
              <a:spLocks/>
            </p:cNvSpPr>
            <p:nvPr/>
          </p:nvSpPr>
          <p:spPr bwMode="gray">
            <a:xfrm>
              <a:off x="3562400" y="2220425"/>
              <a:ext cx="379077" cy="683117"/>
            </a:xfrm>
            <a:custGeom>
              <a:avLst/>
              <a:gdLst>
                <a:gd name="T0" fmla="*/ 0 w 777"/>
                <a:gd name="T1" fmla="*/ 619 h 1402"/>
                <a:gd name="T2" fmla="*/ 14 w 777"/>
                <a:gd name="T3" fmla="*/ 575 h 1402"/>
                <a:gd name="T4" fmla="*/ 67 w 777"/>
                <a:gd name="T5" fmla="*/ 489 h 1402"/>
                <a:gd name="T6" fmla="*/ 94 w 777"/>
                <a:gd name="T7" fmla="*/ 397 h 1402"/>
                <a:gd name="T8" fmla="*/ 68 w 777"/>
                <a:gd name="T9" fmla="*/ 330 h 1402"/>
                <a:gd name="T10" fmla="*/ 202 w 777"/>
                <a:gd name="T11" fmla="*/ 226 h 1402"/>
                <a:gd name="T12" fmla="*/ 229 w 777"/>
                <a:gd name="T13" fmla="*/ 172 h 1402"/>
                <a:gd name="T14" fmla="*/ 229 w 777"/>
                <a:gd name="T15" fmla="*/ 146 h 1402"/>
                <a:gd name="T16" fmla="*/ 132 w 777"/>
                <a:gd name="T17" fmla="*/ 33 h 1402"/>
                <a:gd name="T18" fmla="*/ 653 w 777"/>
                <a:gd name="T19" fmla="*/ 0 h 1402"/>
                <a:gd name="T20" fmla="*/ 666 w 777"/>
                <a:gd name="T21" fmla="*/ 85 h 1402"/>
                <a:gd name="T22" fmla="*/ 718 w 777"/>
                <a:gd name="T23" fmla="*/ 187 h 1402"/>
                <a:gd name="T24" fmla="*/ 763 w 777"/>
                <a:gd name="T25" fmla="*/ 722 h 1402"/>
                <a:gd name="T26" fmla="*/ 754 w 777"/>
                <a:gd name="T27" fmla="*/ 833 h 1402"/>
                <a:gd name="T28" fmla="*/ 777 w 777"/>
                <a:gd name="T29" fmla="*/ 898 h 1402"/>
                <a:gd name="T30" fmla="*/ 748 w 777"/>
                <a:gd name="T31" fmla="*/ 1020 h 1402"/>
                <a:gd name="T32" fmla="*/ 707 w 777"/>
                <a:gd name="T33" fmla="*/ 1074 h 1402"/>
                <a:gd name="T34" fmla="*/ 687 w 777"/>
                <a:gd name="T35" fmla="*/ 1160 h 1402"/>
                <a:gd name="T36" fmla="*/ 706 w 777"/>
                <a:gd name="T37" fmla="*/ 1185 h 1402"/>
                <a:gd name="T38" fmla="*/ 690 w 777"/>
                <a:gd name="T39" fmla="*/ 1239 h 1402"/>
                <a:gd name="T40" fmla="*/ 700 w 777"/>
                <a:gd name="T41" fmla="*/ 1258 h 1402"/>
                <a:gd name="T42" fmla="*/ 638 w 777"/>
                <a:gd name="T43" fmla="*/ 1283 h 1402"/>
                <a:gd name="T44" fmla="*/ 625 w 777"/>
                <a:gd name="T45" fmla="*/ 1372 h 1402"/>
                <a:gd name="T46" fmla="*/ 536 w 777"/>
                <a:gd name="T47" fmla="*/ 1340 h 1402"/>
                <a:gd name="T48" fmla="*/ 490 w 777"/>
                <a:gd name="T49" fmla="*/ 1385 h 1402"/>
                <a:gd name="T50" fmla="*/ 492 w 777"/>
                <a:gd name="T51" fmla="*/ 1402 h 1402"/>
                <a:gd name="T52" fmla="*/ 463 w 777"/>
                <a:gd name="T53" fmla="*/ 1400 h 1402"/>
                <a:gd name="T54" fmla="*/ 432 w 777"/>
                <a:gd name="T55" fmla="*/ 1341 h 1402"/>
                <a:gd name="T56" fmla="*/ 416 w 777"/>
                <a:gd name="T57" fmla="*/ 1261 h 1402"/>
                <a:gd name="T58" fmla="*/ 383 w 777"/>
                <a:gd name="T59" fmla="*/ 1206 h 1402"/>
                <a:gd name="T60" fmla="*/ 331 w 777"/>
                <a:gd name="T61" fmla="*/ 1185 h 1402"/>
                <a:gd name="T62" fmla="*/ 264 w 777"/>
                <a:gd name="T63" fmla="*/ 1133 h 1402"/>
                <a:gd name="T64" fmla="*/ 243 w 777"/>
                <a:gd name="T65" fmla="*/ 1062 h 1402"/>
                <a:gd name="T66" fmla="*/ 280 w 777"/>
                <a:gd name="T67" fmla="*/ 952 h 1402"/>
                <a:gd name="T68" fmla="*/ 249 w 777"/>
                <a:gd name="T69" fmla="*/ 931 h 1402"/>
                <a:gd name="T70" fmla="*/ 171 w 777"/>
                <a:gd name="T71" fmla="*/ 932 h 1402"/>
                <a:gd name="T72" fmla="*/ 158 w 777"/>
                <a:gd name="T73" fmla="*/ 861 h 1402"/>
                <a:gd name="T74" fmla="*/ 29 w 777"/>
                <a:gd name="T75" fmla="*/ 730 h 1402"/>
                <a:gd name="T76" fmla="*/ 0 w 777"/>
                <a:gd name="T77" fmla="*/ 619 h 14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77"/>
                <a:gd name="T118" fmla="*/ 0 h 1402"/>
                <a:gd name="T119" fmla="*/ 777 w 777"/>
                <a:gd name="T120" fmla="*/ 1402 h 140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77" h="1402">
                  <a:moveTo>
                    <a:pt x="0" y="619"/>
                  </a:moveTo>
                  <a:lnTo>
                    <a:pt x="14" y="575"/>
                  </a:lnTo>
                  <a:lnTo>
                    <a:pt x="67" y="489"/>
                  </a:lnTo>
                  <a:lnTo>
                    <a:pt x="94" y="397"/>
                  </a:lnTo>
                  <a:lnTo>
                    <a:pt x="68" y="330"/>
                  </a:lnTo>
                  <a:lnTo>
                    <a:pt x="202" y="226"/>
                  </a:lnTo>
                  <a:lnTo>
                    <a:pt x="229" y="172"/>
                  </a:lnTo>
                  <a:lnTo>
                    <a:pt x="229" y="146"/>
                  </a:lnTo>
                  <a:lnTo>
                    <a:pt x="132" y="33"/>
                  </a:lnTo>
                  <a:lnTo>
                    <a:pt x="653" y="0"/>
                  </a:lnTo>
                  <a:lnTo>
                    <a:pt x="666" y="85"/>
                  </a:lnTo>
                  <a:lnTo>
                    <a:pt x="718" y="187"/>
                  </a:lnTo>
                  <a:lnTo>
                    <a:pt x="763" y="722"/>
                  </a:lnTo>
                  <a:lnTo>
                    <a:pt x="754" y="833"/>
                  </a:lnTo>
                  <a:lnTo>
                    <a:pt x="777" y="898"/>
                  </a:lnTo>
                  <a:lnTo>
                    <a:pt x="748" y="1020"/>
                  </a:lnTo>
                  <a:lnTo>
                    <a:pt x="707" y="1074"/>
                  </a:lnTo>
                  <a:lnTo>
                    <a:pt x="687" y="1160"/>
                  </a:lnTo>
                  <a:lnTo>
                    <a:pt x="706" y="1185"/>
                  </a:lnTo>
                  <a:lnTo>
                    <a:pt x="690" y="1239"/>
                  </a:lnTo>
                  <a:lnTo>
                    <a:pt x="700" y="1258"/>
                  </a:lnTo>
                  <a:lnTo>
                    <a:pt x="638" y="1283"/>
                  </a:lnTo>
                  <a:lnTo>
                    <a:pt x="625" y="1372"/>
                  </a:lnTo>
                  <a:lnTo>
                    <a:pt x="536" y="1340"/>
                  </a:lnTo>
                  <a:lnTo>
                    <a:pt x="490" y="1385"/>
                  </a:lnTo>
                  <a:lnTo>
                    <a:pt x="492" y="1402"/>
                  </a:lnTo>
                  <a:lnTo>
                    <a:pt x="463" y="1400"/>
                  </a:lnTo>
                  <a:lnTo>
                    <a:pt x="432" y="1341"/>
                  </a:lnTo>
                  <a:lnTo>
                    <a:pt x="416" y="1261"/>
                  </a:lnTo>
                  <a:lnTo>
                    <a:pt x="383" y="1206"/>
                  </a:lnTo>
                  <a:lnTo>
                    <a:pt x="331" y="1185"/>
                  </a:lnTo>
                  <a:lnTo>
                    <a:pt x="264" y="1133"/>
                  </a:lnTo>
                  <a:lnTo>
                    <a:pt x="243" y="1062"/>
                  </a:lnTo>
                  <a:lnTo>
                    <a:pt x="280" y="952"/>
                  </a:lnTo>
                  <a:lnTo>
                    <a:pt x="249" y="931"/>
                  </a:lnTo>
                  <a:lnTo>
                    <a:pt x="171" y="932"/>
                  </a:lnTo>
                  <a:lnTo>
                    <a:pt x="158" y="861"/>
                  </a:lnTo>
                  <a:lnTo>
                    <a:pt x="29" y="730"/>
                  </a:lnTo>
                  <a:lnTo>
                    <a:pt x="0" y="619"/>
                  </a:lnTo>
                  <a:close/>
                </a:path>
              </a:pathLst>
            </a:custGeom>
            <a:grpFill/>
            <a:ln w="9525">
              <a:solidFill>
                <a:schemeClr val="bg1"/>
              </a:solidFill>
              <a:round/>
              <a:headEnd/>
              <a:tailEnd/>
            </a:ln>
          </p:spPr>
          <p:txBody>
            <a:bodyPr/>
            <a:lstStyle/>
            <a:p>
              <a:endParaRPr lang="en-US"/>
            </a:p>
          </p:txBody>
        </p:sp>
        <p:sp>
          <p:nvSpPr>
            <p:cNvPr id="21" name="Freeform 49"/>
            <p:cNvSpPr>
              <a:spLocks/>
            </p:cNvSpPr>
            <p:nvPr/>
          </p:nvSpPr>
          <p:spPr bwMode="gray">
            <a:xfrm>
              <a:off x="3897624" y="2282793"/>
              <a:ext cx="300143" cy="514531"/>
            </a:xfrm>
            <a:custGeom>
              <a:avLst/>
              <a:gdLst>
                <a:gd name="T0" fmla="*/ 0 w 616"/>
                <a:gd name="T1" fmla="*/ 1032 h 1057"/>
                <a:gd name="T2" fmla="*/ 19 w 616"/>
                <a:gd name="T3" fmla="*/ 1057 h 1057"/>
                <a:gd name="T4" fmla="*/ 37 w 616"/>
                <a:gd name="T5" fmla="*/ 1027 h 1057"/>
                <a:gd name="T6" fmla="*/ 126 w 616"/>
                <a:gd name="T7" fmla="*/ 1012 h 1057"/>
                <a:gd name="T8" fmla="*/ 158 w 616"/>
                <a:gd name="T9" fmla="*/ 1020 h 1057"/>
                <a:gd name="T10" fmla="*/ 252 w 616"/>
                <a:gd name="T11" fmla="*/ 987 h 1057"/>
                <a:gd name="T12" fmla="*/ 285 w 616"/>
                <a:gd name="T13" fmla="*/ 1017 h 1057"/>
                <a:gd name="T14" fmla="*/ 316 w 616"/>
                <a:gd name="T15" fmla="*/ 946 h 1057"/>
                <a:gd name="T16" fmla="*/ 347 w 616"/>
                <a:gd name="T17" fmla="*/ 928 h 1057"/>
                <a:gd name="T18" fmla="*/ 416 w 616"/>
                <a:gd name="T19" fmla="*/ 967 h 1057"/>
                <a:gd name="T20" fmla="*/ 426 w 616"/>
                <a:gd name="T21" fmla="*/ 922 h 1057"/>
                <a:gd name="T22" fmla="*/ 501 w 616"/>
                <a:gd name="T23" fmla="*/ 828 h 1057"/>
                <a:gd name="T24" fmla="*/ 518 w 616"/>
                <a:gd name="T25" fmla="*/ 771 h 1057"/>
                <a:gd name="T26" fmla="*/ 545 w 616"/>
                <a:gd name="T27" fmla="*/ 779 h 1057"/>
                <a:gd name="T28" fmla="*/ 616 w 616"/>
                <a:gd name="T29" fmla="*/ 730 h 1057"/>
                <a:gd name="T30" fmla="*/ 596 w 616"/>
                <a:gd name="T31" fmla="*/ 690 h 1057"/>
                <a:gd name="T32" fmla="*/ 607 w 616"/>
                <a:gd name="T33" fmla="*/ 667 h 1057"/>
                <a:gd name="T34" fmla="*/ 537 w 616"/>
                <a:gd name="T35" fmla="*/ 16 h 1057"/>
                <a:gd name="T36" fmla="*/ 530 w 616"/>
                <a:gd name="T37" fmla="*/ 0 h 1057"/>
                <a:gd name="T38" fmla="*/ 162 w 616"/>
                <a:gd name="T39" fmla="*/ 40 h 1057"/>
                <a:gd name="T40" fmla="*/ 91 w 616"/>
                <a:gd name="T41" fmla="*/ 81 h 1057"/>
                <a:gd name="T42" fmla="*/ 31 w 616"/>
                <a:gd name="T43" fmla="*/ 59 h 1057"/>
                <a:gd name="T44" fmla="*/ 76 w 616"/>
                <a:gd name="T45" fmla="*/ 594 h 1057"/>
                <a:gd name="T46" fmla="*/ 67 w 616"/>
                <a:gd name="T47" fmla="*/ 705 h 1057"/>
                <a:gd name="T48" fmla="*/ 90 w 616"/>
                <a:gd name="T49" fmla="*/ 770 h 1057"/>
                <a:gd name="T50" fmla="*/ 61 w 616"/>
                <a:gd name="T51" fmla="*/ 892 h 1057"/>
                <a:gd name="T52" fmla="*/ 20 w 616"/>
                <a:gd name="T53" fmla="*/ 946 h 1057"/>
                <a:gd name="T54" fmla="*/ 0 w 616"/>
                <a:gd name="T55" fmla="*/ 1032 h 105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16"/>
                <a:gd name="T85" fmla="*/ 0 h 1057"/>
                <a:gd name="T86" fmla="*/ 616 w 616"/>
                <a:gd name="T87" fmla="*/ 1057 h 105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16" h="1057">
                  <a:moveTo>
                    <a:pt x="0" y="1032"/>
                  </a:moveTo>
                  <a:lnTo>
                    <a:pt x="19" y="1057"/>
                  </a:lnTo>
                  <a:lnTo>
                    <a:pt x="37" y="1027"/>
                  </a:lnTo>
                  <a:lnTo>
                    <a:pt x="126" y="1012"/>
                  </a:lnTo>
                  <a:lnTo>
                    <a:pt x="158" y="1020"/>
                  </a:lnTo>
                  <a:lnTo>
                    <a:pt x="252" y="987"/>
                  </a:lnTo>
                  <a:lnTo>
                    <a:pt x="285" y="1017"/>
                  </a:lnTo>
                  <a:lnTo>
                    <a:pt x="316" y="946"/>
                  </a:lnTo>
                  <a:lnTo>
                    <a:pt x="347" y="928"/>
                  </a:lnTo>
                  <a:lnTo>
                    <a:pt x="416" y="967"/>
                  </a:lnTo>
                  <a:lnTo>
                    <a:pt x="426" y="922"/>
                  </a:lnTo>
                  <a:lnTo>
                    <a:pt x="501" y="828"/>
                  </a:lnTo>
                  <a:lnTo>
                    <a:pt x="518" y="771"/>
                  </a:lnTo>
                  <a:lnTo>
                    <a:pt x="545" y="779"/>
                  </a:lnTo>
                  <a:lnTo>
                    <a:pt x="616" y="730"/>
                  </a:lnTo>
                  <a:lnTo>
                    <a:pt x="596" y="690"/>
                  </a:lnTo>
                  <a:lnTo>
                    <a:pt x="607" y="667"/>
                  </a:lnTo>
                  <a:lnTo>
                    <a:pt x="537" y="16"/>
                  </a:lnTo>
                  <a:lnTo>
                    <a:pt x="530" y="0"/>
                  </a:lnTo>
                  <a:lnTo>
                    <a:pt x="162" y="40"/>
                  </a:lnTo>
                  <a:lnTo>
                    <a:pt x="91" y="81"/>
                  </a:lnTo>
                  <a:lnTo>
                    <a:pt x="31" y="59"/>
                  </a:lnTo>
                  <a:lnTo>
                    <a:pt x="76" y="594"/>
                  </a:lnTo>
                  <a:lnTo>
                    <a:pt x="67" y="705"/>
                  </a:lnTo>
                  <a:lnTo>
                    <a:pt x="90" y="770"/>
                  </a:lnTo>
                  <a:lnTo>
                    <a:pt x="61" y="892"/>
                  </a:lnTo>
                  <a:lnTo>
                    <a:pt x="20" y="946"/>
                  </a:lnTo>
                  <a:lnTo>
                    <a:pt x="0" y="1032"/>
                  </a:lnTo>
                  <a:close/>
                </a:path>
              </a:pathLst>
            </a:custGeom>
            <a:grpFill/>
            <a:ln w="9525">
              <a:solidFill>
                <a:schemeClr val="bg1"/>
              </a:solidFill>
              <a:round/>
              <a:headEnd/>
              <a:tailEnd/>
            </a:ln>
          </p:spPr>
          <p:txBody>
            <a:bodyPr/>
            <a:lstStyle/>
            <a:p>
              <a:endParaRPr lang="en-US"/>
            </a:p>
          </p:txBody>
        </p:sp>
        <p:sp>
          <p:nvSpPr>
            <p:cNvPr id="22" name="Freeform 50"/>
            <p:cNvSpPr>
              <a:spLocks/>
            </p:cNvSpPr>
            <p:nvPr/>
          </p:nvSpPr>
          <p:spPr bwMode="gray">
            <a:xfrm>
              <a:off x="3096593" y="2118104"/>
              <a:ext cx="577873" cy="382975"/>
            </a:xfrm>
            <a:custGeom>
              <a:avLst/>
              <a:gdLst>
                <a:gd name="T0" fmla="*/ 0 w 1185"/>
                <a:gd name="T1" fmla="*/ 15 h 785"/>
                <a:gd name="T2" fmla="*/ 3 w 1185"/>
                <a:gd name="T3" fmla="*/ 76 h 785"/>
                <a:gd name="T4" fmla="*/ 25 w 1185"/>
                <a:gd name="T5" fmla="*/ 121 h 785"/>
                <a:gd name="T6" fmla="*/ 10 w 1185"/>
                <a:gd name="T7" fmla="*/ 165 h 785"/>
                <a:gd name="T8" fmla="*/ 23 w 1185"/>
                <a:gd name="T9" fmla="*/ 274 h 785"/>
                <a:gd name="T10" fmla="*/ 79 w 1185"/>
                <a:gd name="T11" fmla="*/ 429 h 785"/>
                <a:gd name="T12" fmla="*/ 80 w 1185"/>
                <a:gd name="T13" fmla="*/ 477 h 785"/>
                <a:gd name="T14" fmla="*/ 117 w 1185"/>
                <a:gd name="T15" fmla="*/ 549 h 785"/>
                <a:gd name="T16" fmla="*/ 135 w 1185"/>
                <a:gd name="T17" fmla="*/ 668 h 785"/>
                <a:gd name="T18" fmla="*/ 126 w 1185"/>
                <a:gd name="T19" fmla="*/ 704 h 785"/>
                <a:gd name="T20" fmla="*/ 149 w 1185"/>
                <a:gd name="T21" fmla="*/ 743 h 785"/>
                <a:gd name="T22" fmla="*/ 912 w 1185"/>
                <a:gd name="T23" fmla="*/ 727 h 785"/>
                <a:gd name="T24" fmla="*/ 970 w 1185"/>
                <a:gd name="T25" fmla="*/ 785 h 785"/>
                <a:gd name="T26" fmla="*/ 1023 w 1185"/>
                <a:gd name="T27" fmla="*/ 699 h 785"/>
                <a:gd name="T28" fmla="*/ 1050 w 1185"/>
                <a:gd name="T29" fmla="*/ 607 h 785"/>
                <a:gd name="T30" fmla="*/ 1024 w 1185"/>
                <a:gd name="T31" fmla="*/ 540 h 785"/>
                <a:gd name="T32" fmla="*/ 1158 w 1185"/>
                <a:gd name="T33" fmla="*/ 436 h 785"/>
                <a:gd name="T34" fmla="*/ 1185 w 1185"/>
                <a:gd name="T35" fmla="*/ 382 h 785"/>
                <a:gd name="T36" fmla="*/ 1185 w 1185"/>
                <a:gd name="T37" fmla="*/ 356 h 785"/>
                <a:gd name="T38" fmla="*/ 1088 w 1185"/>
                <a:gd name="T39" fmla="*/ 243 h 785"/>
                <a:gd name="T40" fmla="*/ 989 w 1185"/>
                <a:gd name="T41" fmla="*/ 126 h 785"/>
                <a:gd name="T42" fmla="*/ 970 w 1185"/>
                <a:gd name="T43" fmla="*/ 0 h 785"/>
                <a:gd name="T44" fmla="*/ 27 w 1185"/>
                <a:gd name="T45" fmla="*/ 17 h 785"/>
                <a:gd name="T46" fmla="*/ 0 w 1185"/>
                <a:gd name="T47" fmla="*/ 15 h 78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85"/>
                <a:gd name="T73" fmla="*/ 0 h 785"/>
                <a:gd name="T74" fmla="*/ 1185 w 1185"/>
                <a:gd name="T75" fmla="*/ 785 h 78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85" h="785">
                  <a:moveTo>
                    <a:pt x="0" y="15"/>
                  </a:moveTo>
                  <a:lnTo>
                    <a:pt x="3" y="76"/>
                  </a:lnTo>
                  <a:lnTo>
                    <a:pt x="25" y="121"/>
                  </a:lnTo>
                  <a:lnTo>
                    <a:pt x="10" y="165"/>
                  </a:lnTo>
                  <a:lnTo>
                    <a:pt x="23" y="274"/>
                  </a:lnTo>
                  <a:lnTo>
                    <a:pt x="79" y="429"/>
                  </a:lnTo>
                  <a:lnTo>
                    <a:pt x="80" y="477"/>
                  </a:lnTo>
                  <a:lnTo>
                    <a:pt x="117" y="549"/>
                  </a:lnTo>
                  <a:lnTo>
                    <a:pt x="135" y="668"/>
                  </a:lnTo>
                  <a:lnTo>
                    <a:pt x="126" y="704"/>
                  </a:lnTo>
                  <a:lnTo>
                    <a:pt x="149" y="743"/>
                  </a:lnTo>
                  <a:lnTo>
                    <a:pt x="912" y="727"/>
                  </a:lnTo>
                  <a:lnTo>
                    <a:pt x="970" y="785"/>
                  </a:lnTo>
                  <a:lnTo>
                    <a:pt x="1023" y="699"/>
                  </a:lnTo>
                  <a:lnTo>
                    <a:pt x="1050" y="607"/>
                  </a:lnTo>
                  <a:lnTo>
                    <a:pt x="1024" y="540"/>
                  </a:lnTo>
                  <a:lnTo>
                    <a:pt x="1158" y="436"/>
                  </a:lnTo>
                  <a:lnTo>
                    <a:pt x="1185" y="382"/>
                  </a:lnTo>
                  <a:lnTo>
                    <a:pt x="1185" y="356"/>
                  </a:lnTo>
                  <a:lnTo>
                    <a:pt x="1088" y="243"/>
                  </a:lnTo>
                  <a:lnTo>
                    <a:pt x="989" y="126"/>
                  </a:lnTo>
                  <a:lnTo>
                    <a:pt x="970" y="0"/>
                  </a:lnTo>
                  <a:lnTo>
                    <a:pt x="27" y="17"/>
                  </a:lnTo>
                  <a:lnTo>
                    <a:pt x="0" y="15"/>
                  </a:lnTo>
                  <a:close/>
                </a:path>
              </a:pathLst>
            </a:custGeom>
            <a:solidFill>
              <a:schemeClr val="accent3"/>
            </a:solidFill>
            <a:ln w="9525">
              <a:solidFill>
                <a:schemeClr val="bg1"/>
              </a:solidFill>
              <a:round/>
              <a:headEnd/>
              <a:tailEnd/>
            </a:ln>
          </p:spPr>
          <p:txBody>
            <a:bodyPr/>
            <a:lstStyle/>
            <a:p>
              <a:endParaRPr lang="en-US"/>
            </a:p>
          </p:txBody>
        </p:sp>
        <p:sp>
          <p:nvSpPr>
            <p:cNvPr id="23" name="Freeform 51"/>
            <p:cNvSpPr>
              <a:spLocks/>
            </p:cNvSpPr>
            <p:nvPr/>
          </p:nvSpPr>
          <p:spPr bwMode="gray">
            <a:xfrm>
              <a:off x="2560623" y="2533237"/>
              <a:ext cx="718199" cy="387847"/>
            </a:xfrm>
            <a:custGeom>
              <a:avLst/>
              <a:gdLst>
                <a:gd name="T0" fmla="*/ 0 w 1474"/>
                <a:gd name="T1" fmla="*/ 758 h 798"/>
                <a:gd name="T2" fmla="*/ 50 w 1474"/>
                <a:gd name="T3" fmla="*/ 0 h 798"/>
                <a:gd name="T4" fmla="*/ 600 w 1474"/>
                <a:gd name="T5" fmla="*/ 32 h 798"/>
                <a:gd name="T6" fmla="*/ 1329 w 1474"/>
                <a:gd name="T7" fmla="*/ 41 h 798"/>
                <a:gd name="T8" fmla="*/ 1368 w 1474"/>
                <a:gd name="T9" fmla="*/ 76 h 798"/>
                <a:gd name="T10" fmla="*/ 1391 w 1474"/>
                <a:gd name="T11" fmla="*/ 69 h 798"/>
                <a:gd name="T12" fmla="*/ 1414 w 1474"/>
                <a:gd name="T13" fmla="*/ 88 h 798"/>
                <a:gd name="T14" fmla="*/ 1417 w 1474"/>
                <a:gd name="T15" fmla="*/ 108 h 798"/>
                <a:gd name="T16" fmla="*/ 1396 w 1474"/>
                <a:gd name="T17" fmla="*/ 109 h 798"/>
                <a:gd name="T18" fmla="*/ 1371 w 1474"/>
                <a:gd name="T19" fmla="*/ 162 h 798"/>
                <a:gd name="T20" fmla="*/ 1429 w 1474"/>
                <a:gd name="T21" fmla="*/ 245 h 798"/>
                <a:gd name="T22" fmla="*/ 1474 w 1474"/>
                <a:gd name="T23" fmla="*/ 258 h 798"/>
                <a:gd name="T24" fmla="*/ 1468 w 1474"/>
                <a:gd name="T25" fmla="*/ 796 h 798"/>
                <a:gd name="T26" fmla="*/ 838 w 1474"/>
                <a:gd name="T27" fmla="*/ 798 h 798"/>
                <a:gd name="T28" fmla="*/ 0 w 1474"/>
                <a:gd name="T29" fmla="*/ 758 h 79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474"/>
                <a:gd name="T46" fmla="*/ 0 h 798"/>
                <a:gd name="T47" fmla="*/ 1474 w 1474"/>
                <a:gd name="T48" fmla="*/ 798 h 79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474" h="798">
                  <a:moveTo>
                    <a:pt x="0" y="758"/>
                  </a:moveTo>
                  <a:lnTo>
                    <a:pt x="50" y="0"/>
                  </a:lnTo>
                  <a:lnTo>
                    <a:pt x="600" y="32"/>
                  </a:lnTo>
                  <a:lnTo>
                    <a:pt x="1329" y="41"/>
                  </a:lnTo>
                  <a:lnTo>
                    <a:pt x="1368" y="76"/>
                  </a:lnTo>
                  <a:lnTo>
                    <a:pt x="1391" y="69"/>
                  </a:lnTo>
                  <a:lnTo>
                    <a:pt x="1414" y="88"/>
                  </a:lnTo>
                  <a:lnTo>
                    <a:pt x="1417" y="108"/>
                  </a:lnTo>
                  <a:lnTo>
                    <a:pt x="1396" y="109"/>
                  </a:lnTo>
                  <a:lnTo>
                    <a:pt x="1371" y="162"/>
                  </a:lnTo>
                  <a:lnTo>
                    <a:pt x="1429" y="245"/>
                  </a:lnTo>
                  <a:lnTo>
                    <a:pt x="1474" y="258"/>
                  </a:lnTo>
                  <a:lnTo>
                    <a:pt x="1468" y="796"/>
                  </a:lnTo>
                  <a:lnTo>
                    <a:pt x="838" y="798"/>
                  </a:lnTo>
                  <a:lnTo>
                    <a:pt x="0" y="758"/>
                  </a:lnTo>
                  <a:close/>
                </a:path>
              </a:pathLst>
            </a:custGeom>
            <a:grpFill/>
            <a:ln w="9525">
              <a:solidFill>
                <a:schemeClr val="bg1"/>
              </a:solidFill>
              <a:round/>
              <a:headEnd/>
              <a:tailEnd/>
            </a:ln>
          </p:spPr>
          <p:txBody>
            <a:bodyPr/>
            <a:lstStyle/>
            <a:p>
              <a:endParaRPr lang="en-US"/>
            </a:p>
          </p:txBody>
        </p:sp>
        <p:sp>
          <p:nvSpPr>
            <p:cNvPr id="24" name="Freeform 52"/>
            <p:cNvSpPr>
              <a:spLocks/>
            </p:cNvSpPr>
            <p:nvPr/>
          </p:nvSpPr>
          <p:spPr bwMode="gray">
            <a:xfrm>
              <a:off x="3784583" y="2606324"/>
              <a:ext cx="702607" cy="359587"/>
            </a:xfrm>
            <a:custGeom>
              <a:avLst/>
              <a:gdLst>
                <a:gd name="T0" fmla="*/ 0 w 1440"/>
                <a:gd name="T1" fmla="*/ 738 h 738"/>
                <a:gd name="T2" fmla="*/ 13 w 1440"/>
                <a:gd name="T3" fmla="*/ 703 h 738"/>
                <a:gd name="T4" fmla="*/ 46 w 1440"/>
                <a:gd name="T5" fmla="*/ 698 h 738"/>
                <a:gd name="T6" fmla="*/ 55 w 1440"/>
                <a:gd name="T7" fmla="*/ 616 h 738"/>
                <a:gd name="T8" fmla="*/ 36 w 1440"/>
                <a:gd name="T9" fmla="*/ 610 h 738"/>
                <a:gd name="T10" fmla="*/ 34 w 1440"/>
                <a:gd name="T11" fmla="*/ 593 h 738"/>
                <a:gd name="T12" fmla="*/ 80 w 1440"/>
                <a:gd name="T13" fmla="*/ 548 h 738"/>
                <a:gd name="T14" fmla="*/ 169 w 1440"/>
                <a:gd name="T15" fmla="*/ 580 h 738"/>
                <a:gd name="T16" fmla="*/ 182 w 1440"/>
                <a:gd name="T17" fmla="*/ 491 h 738"/>
                <a:gd name="T18" fmla="*/ 244 w 1440"/>
                <a:gd name="T19" fmla="*/ 466 h 738"/>
                <a:gd name="T20" fmla="*/ 234 w 1440"/>
                <a:gd name="T21" fmla="*/ 447 h 738"/>
                <a:gd name="T22" fmla="*/ 250 w 1440"/>
                <a:gd name="T23" fmla="*/ 393 h 738"/>
                <a:gd name="T24" fmla="*/ 268 w 1440"/>
                <a:gd name="T25" fmla="*/ 363 h 738"/>
                <a:gd name="T26" fmla="*/ 357 w 1440"/>
                <a:gd name="T27" fmla="*/ 348 h 738"/>
                <a:gd name="T28" fmla="*/ 389 w 1440"/>
                <a:gd name="T29" fmla="*/ 356 h 738"/>
                <a:gd name="T30" fmla="*/ 483 w 1440"/>
                <a:gd name="T31" fmla="*/ 323 h 738"/>
                <a:gd name="T32" fmla="*/ 516 w 1440"/>
                <a:gd name="T33" fmla="*/ 353 h 738"/>
                <a:gd name="T34" fmla="*/ 547 w 1440"/>
                <a:gd name="T35" fmla="*/ 282 h 738"/>
                <a:gd name="T36" fmla="*/ 578 w 1440"/>
                <a:gd name="T37" fmla="*/ 264 h 738"/>
                <a:gd name="T38" fmla="*/ 647 w 1440"/>
                <a:gd name="T39" fmla="*/ 303 h 738"/>
                <a:gd name="T40" fmla="*/ 657 w 1440"/>
                <a:gd name="T41" fmla="*/ 258 h 738"/>
                <a:gd name="T42" fmla="*/ 732 w 1440"/>
                <a:gd name="T43" fmla="*/ 164 h 738"/>
                <a:gd name="T44" fmla="*/ 749 w 1440"/>
                <a:gd name="T45" fmla="*/ 107 h 738"/>
                <a:gd name="T46" fmla="*/ 776 w 1440"/>
                <a:gd name="T47" fmla="*/ 115 h 738"/>
                <a:gd name="T48" fmla="*/ 847 w 1440"/>
                <a:gd name="T49" fmla="*/ 66 h 738"/>
                <a:gd name="T50" fmla="*/ 827 w 1440"/>
                <a:gd name="T51" fmla="*/ 26 h 738"/>
                <a:gd name="T52" fmla="*/ 838 w 1440"/>
                <a:gd name="T53" fmla="*/ 3 h 738"/>
                <a:gd name="T54" fmla="*/ 898 w 1440"/>
                <a:gd name="T55" fmla="*/ 0 h 738"/>
                <a:gd name="T56" fmla="*/ 938 w 1440"/>
                <a:gd name="T57" fmla="*/ 14 h 738"/>
                <a:gd name="T58" fmla="*/ 959 w 1440"/>
                <a:gd name="T59" fmla="*/ 57 h 738"/>
                <a:gd name="T60" fmla="*/ 1024 w 1440"/>
                <a:gd name="T61" fmla="*/ 68 h 738"/>
                <a:gd name="T62" fmla="*/ 1064 w 1440"/>
                <a:gd name="T63" fmla="*/ 91 h 738"/>
                <a:gd name="T64" fmla="*/ 1153 w 1440"/>
                <a:gd name="T65" fmla="*/ 86 h 738"/>
                <a:gd name="T66" fmla="*/ 1196 w 1440"/>
                <a:gd name="T67" fmla="*/ 57 h 738"/>
                <a:gd name="T68" fmla="*/ 1291 w 1440"/>
                <a:gd name="T69" fmla="*/ 120 h 738"/>
                <a:gd name="T70" fmla="*/ 1326 w 1440"/>
                <a:gd name="T71" fmla="*/ 242 h 738"/>
                <a:gd name="T72" fmla="*/ 1365 w 1440"/>
                <a:gd name="T73" fmla="*/ 284 h 738"/>
                <a:gd name="T74" fmla="*/ 1440 w 1440"/>
                <a:gd name="T75" fmla="*/ 327 h 738"/>
                <a:gd name="T76" fmla="*/ 1385 w 1440"/>
                <a:gd name="T77" fmla="*/ 393 h 738"/>
                <a:gd name="T78" fmla="*/ 1337 w 1440"/>
                <a:gd name="T79" fmla="*/ 427 h 738"/>
                <a:gd name="T80" fmla="*/ 1285 w 1440"/>
                <a:gd name="T81" fmla="*/ 490 h 738"/>
                <a:gd name="T82" fmla="*/ 1284 w 1440"/>
                <a:gd name="T83" fmla="*/ 511 h 738"/>
                <a:gd name="T84" fmla="*/ 1141 w 1440"/>
                <a:gd name="T85" fmla="*/ 606 h 738"/>
                <a:gd name="T86" fmla="*/ 348 w 1440"/>
                <a:gd name="T87" fmla="*/ 679 h 738"/>
                <a:gd name="T88" fmla="*/ 263 w 1440"/>
                <a:gd name="T89" fmla="*/ 675 h 738"/>
                <a:gd name="T90" fmla="*/ 267 w 1440"/>
                <a:gd name="T91" fmla="*/ 719 h 738"/>
                <a:gd name="T92" fmla="*/ 0 w 1440"/>
                <a:gd name="T93" fmla="*/ 738 h 73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40"/>
                <a:gd name="T142" fmla="*/ 0 h 738"/>
                <a:gd name="T143" fmla="*/ 1440 w 1440"/>
                <a:gd name="T144" fmla="*/ 738 h 73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40" h="738">
                  <a:moveTo>
                    <a:pt x="0" y="738"/>
                  </a:moveTo>
                  <a:lnTo>
                    <a:pt x="13" y="703"/>
                  </a:lnTo>
                  <a:lnTo>
                    <a:pt x="46" y="698"/>
                  </a:lnTo>
                  <a:lnTo>
                    <a:pt x="55" y="616"/>
                  </a:lnTo>
                  <a:lnTo>
                    <a:pt x="36" y="610"/>
                  </a:lnTo>
                  <a:lnTo>
                    <a:pt x="34" y="593"/>
                  </a:lnTo>
                  <a:lnTo>
                    <a:pt x="80" y="548"/>
                  </a:lnTo>
                  <a:lnTo>
                    <a:pt x="169" y="580"/>
                  </a:lnTo>
                  <a:lnTo>
                    <a:pt x="182" y="491"/>
                  </a:lnTo>
                  <a:lnTo>
                    <a:pt x="244" y="466"/>
                  </a:lnTo>
                  <a:lnTo>
                    <a:pt x="234" y="447"/>
                  </a:lnTo>
                  <a:lnTo>
                    <a:pt x="250" y="393"/>
                  </a:lnTo>
                  <a:lnTo>
                    <a:pt x="268" y="363"/>
                  </a:lnTo>
                  <a:lnTo>
                    <a:pt x="357" y="348"/>
                  </a:lnTo>
                  <a:lnTo>
                    <a:pt x="389" y="356"/>
                  </a:lnTo>
                  <a:lnTo>
                    <a:pt x="483" y="323"/>
                  </a:lnTo>
                  <a:lnTo>
                    <a:pt x="516" y="353"/>
                  </a:lnTo>
                  <a:lnTo>
                    <a:pt x="547" y="282"/>
                  </a:lnTo>
                  <a:lnTo>
                    <a:pt x="578" y="264"/>
                  </a:lnTo>
                  <a:lnTo>
                    <a:pt x="647" y="303"/>
                  </a:lnTo>
                  <a:lnTo>
                    <a:pt x="657" y="258"/>
                  </a:lnTo>
                  <a:lnTo>
                    <a:pt x="732" y="164"/>
                  </a:lnTo>
                  <a:lnTo>
                    <a:pt x="749" y="107"/>
                  </a:lnTo>
                  <a:lnTo>
                    <a:pt x="776" y="115"/>
                  </a:lnTo>
                  <a:lnTo>
                    <a:pt x="847" y="66"/>
                  </a:lnTo>
                  <a:lnTo>
                    <a:pt x="827" y="26"/>
                  </a:lnTo>
                  <a:lnTo>
                    <a:pt x="838" y="3"/>
                  </a:lnTo>
                  <a:lnTo>
                    <a:pt x="898" y="0"/>
                  </a:lnTo>
                  <a:lnTo>
                    <a:pt x="938" y="14"/>
                  </a:lnTo>
                  <a:lnTo>
                    <a:pt x="959" y="57"/>
                  </a:lnTo>
                  <a:lnTo>
                    <a:pt x="1024" y="68"/>
                  </a:lnTo>
                  <a:lnTo>
                    <a:pt x="1064" y="91"/>
                  </a:lnTo>
                  <a:lnTo>
                    <a:pt x="1153" y="86"/>
                  </a:lnTo>
                  <a:lnTo>
                    <a:pt x="1196" y="57"/>
                  </a:lnTo>
                  <a:lnTo>
                    <a:pt x="1291" y="120"/>
                  </a:lnTo>
                  <a:lnTo>
                    <a:pt x="1326" y="242"/>
                  </a:lnTo>
                  <a:lnTo>
                    <a:pt x="1365" y="284"/>
                  </a:lnTo>
                  <a:lnTo>
                    <a:pt x="1440" y="327"/>
                  </a:lnTo>
                  <a:lnTo>
                    <a:pt x="1385" y="393"/>
                  </a:lnTo>
                  <a:lnTo>
                    <a:pt x="1337" y="427"/>
                  </a:lnTo>
                  <a:lnTo>
                    <a:pt x="1285" y="490"/>
                  </a:lnTo>
                  <a:lnTo>
                    <a:pt x="1284" y="511"/>
                  </a:lnTo>
                  <a:lnTo>
                    <a:pt x="1141" y="606"/>
                  </a:lnTo>
                  <a:lnTo>
                    <a:pt x="348" y="679"/>
                  </a:lnTo>
                  <a:lnTo>
                    <a:pt x="263" y="675"/>
                  </a:lnTo>
                  <a:lnTo>
                    <a:pt x="267" y="719"/>
                  </a:lnTo>
                  <a:lnTo>
                    <a:pt x="0" y="738"/>
                  </a:lnTo>
                  <a:close/>
                </a:path>
              </a:pathLst>
            </a:custGeom>
            <a:grpFill/>
            <a:ln w="9525">
              <a:solidFill>
                <a:schemeClr val="bg1"/>
              </a:solidFill>
              <a:round/>
              <a:headEnd/>
              <a:tailEnd/>
            </a:ln>
          </p:spPr>
          <p:txBody>
            <a:bodyPr/>
            <a:lstStyle/>
            <a:p>
              <a:endParaRPr lang="en-US"/>
            </a:p>
          </p:txBody>
        </p:sp>
        <p:sp>
          <p:nvSpPr>
            <p:cNvPr id="25" name="Freeform 53"/>
            <p:cNvSpPr>
              <a:spLocks/>
            </p:cNvSpPr>
            <p:nvPr/>
          </p:nvSpPr>
          <p:spPr bwMode="gray">
            <a:xfrm>
              <a:off x="3340216" y="3395661"/>
              <a:ext cx="542791" cy="479449"/>
            </a:xfrm>
            <a:custGeom>
              <a:avLst/>
              <a:gdLst>
                <a:gd name="T0" fmla="*/ 13 w 1115"/>
                <a:gd name="T1" fmla="*/ 271 h 983"/>
                <a:gd name="T2" fmla="*/ 55 w 1115"/>
                <a:gd name="T3" fmla="*/ 372 h 983"/>
                <a:gd name="T4" fmla="*/ 113 w 1115"/>
                <a:gd name="T5" fmla="*/ 546 h 983"/>
                <a:gd name="T6" fmla="*/ 80 w 1115"/>
                <a:gd name="T7" fmla="*/ 663 h 983"/>
                <a:gd name="T8" fmla="*/ 86 w 1115"/>
                <a:gd name="T9" fmla="*/ 750 h 983"/>
                <a:gd name="T10" fmla="*/ 38 w 1115"/>
                <a:gd name="T11" fmla="*/ 812 h 983"/>
                <a:gd name="T12" fmla="*/ 207 w 1115"/>
                <a:gd name="T13" fmla="*/ 814 h 983"/>
                <a:gd name="T14" fmla="*/ 444 w 1115"/>
                <a:gd name="T15" fmla="*/ 857 h 983"/>
                <a:gd name="T16" fmla="*/ 466 w 1115"/>
                <a:gd name="T17" fmla="*/ 794 h 983"/>
                <a:gd name="T18" fmla="*/ 560 w 1115"/>
                <a:gd name="T19" fmla="*/ 869 h 983"/>
                <a:gd name="T20" fmla="*/ 617 w 1115"/>
                <a:gd name="T21" fmla="*/ 875 h 983"/>
                <a:gd name="T22" fmla="*/ 659 w 1115"/>
                <a:gd name="T23" fmla="*/ 942 h 983"/>
                <a:gd name="T24" fmla="*/ 725 w 1115"/>
                <a:gd name="T25" fmla="*/ 969 h 983"/>
                <a:gd name="T26" fmla="*/ 776 w 1115"/>
                <a:gd name="T27" fmla="*/ 932 h 983"/>
                <a:gd name="T28" fmla="*/ 806 w 1115"/>
                <a:gd name="T29" fmla="*/ 939 h 983"/>
                <a:gd name="T30" fmla="*/ 849 w 1115"/>
                <a:gd name="T31" fmla="*/ 963 h 983"/>
                <a:gd name="T32" fmla="*/ 896 w 1115"/>
                <a:gd name="T33" fmla="*/ 924 h 983"/>
                <a:gd name="T34" fmla="*/ 887 w 1115"/>
                <a:gd name="T35" fmla="*/ 865 h 983"/>
                <a:gd name="T36" fmla="*/ 930 w 1115"/>
                <a:gd name="T37" fmla="*/ 869 h 983"/>
                <a:gd name="T38" fmla="*/ 973 w 1115"/>
                <a:gd name="T39" fmla="*/ 897 h 983"/>
                <a:gd name="T40" fmla="*/ 1011 w 1115"/>
                <a:gd name="T41" fmla="*/ 912 h 983"/>
                <a:gd name="T42" fmla="*/ 1046 w 1115"/>
                <a:gd name="T43" fmla="*/ 949 h 983"/>
                <a:gd name="T44" fmla="*/ 1066 w 1115"/>
                <a:gd name="T45" fmla="*/ 951 h 983"/>
                <a:gd name="T46" fmla="*/ 1086 w 1115"/>
                <a:gd name="T47" fmla="*/ 947 h 983"/>
                <a:gd name="T48" fmla="*/ 1115 w 1115"/>
                <a:gd name="T49" fmla="*/ 922 h 983"/>
                <a:gd name="T50" fmla="*/ 1070 w 1115"/>
                <a:gd name="T51" fmla="*/ 899 h 983"/>
                <a:gd name="T52" fmla="*/ 1033 w 1115"/>
                <a:gd name="T53" fmla="*/ 879 h 983"/>
                <a:gd name="T54" fmla="*/ 978 w 1115"/>
                <a:gd name="T55" fmla="*/ 828 h 983"/>
                <a:gd name="T56" fmla="*/ 1017 w 1115"/>
                <a:gd name="T57" fmla="*/ 804 h 983"/>
                <a:gd name="T58" fmla="*/ 1040 w 1115"/>
                <a:gd name="T59" fmla="*/ 774 h 983"/>
                <a:gd name="T60" fmla="*/ 1060 w 1115"/>
                <a:gd name="T61" fmla="*/ 737 h 983"/>
                <a:gd name="T62" fmla="*/ 1028 w 1115"/>
                <a:gd name="T63" fmla="*/ 711 h 983"/>
                <a:gd name="T64" fmla="*/ 967 w 1115"/>
                <a:gd name="T65" fmla="*/ 761 h 983"/>
                <a:gd name="T66" fmla="*/ 930 w 1115"/>
                <a:gd name="T67" fmla="*/ 720 h 983"/>
                <a:gd name="T68" fmla="*/ 950 w 1115"/>
                <a:gd name="T69" fmla="*/ 721 h 983"/>
                <a:gd name="T70" fmla="*/ 946 w 1115"/>
                <a:gd name="T71" fmla="*/ 702 h 983"/>
                <a:gd name="T72" fmla="*/ 934 w 1115"/>
                <a:gd name="T73" fmla="*/ 703 h 983"/>
                <a:gd name="T74" fmla="*/ 893 w 1115"/>
                <a:gd name="T75" fmla="*/ 720 h 983"/>
                <a:gd name="T76" fmla="*/ 798 w 1115"/>
                <a:gd name="T77" fmla="*/ 713 h 983"/>
                <a:gd name="T78" fmla="*/ 831 w 1115"/>
                <a:gd name="T79" fmla="*/ 641 h 983"/>
                <a:gd name="T80" fmla="*/ 891 w 1115"/>
                <a:gd name="T81" fmla="*/ 668 h 983"/>
                <a:gd name="T82" fmla="*/ 916 w 1115"/>
                <a:gd name="T83" fmla="*/ 567 h 983"/>
                <a:gd name="T84" fmla="*/ 527 w 1115"/>
                <a:gd name="T85" fmla="*/ 499 h 983"/>
                <a:gd name="T86" fmla="*/ 575 w 1115"/>
                <a:gd name="T87" fmla="*/ 314 h 983"/>
                <a:gd name="T88" fmla="*/ 622 w 1115"/>
                <a:gd name="T89" fmla="*/ 195 h 983"/>
                <a:gd name="T90" fmla="*/ 596 w 1115"/>
                <a:gd name="T91" fmla="*/ 0 h 98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15"/>
                <a:gd name="T139" fmla="*/ 0 h 983"/>
                <a:gd name="T140" fmla="*/ 1115 w 1115"/>
                <a:gd name="T141" fmla="*/ 983 h 983"/>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15" h="983">
                  <a:moveTo>
                    <a:pt x="0" y="8"/>
                  </a:moveTo>
                  <a:lnTo>
                    <a:pt x="13" y="271"/>
                  </a:lnTo>
                  <a:lnTo>
                    <a:pt x="43" y="305"/>
                  </a:lnTo>
                  <a:lnTo>
                    <a:pt x="55" y="372"/>
                  </a:lnTo>
                  <a:lnTo>
                    <a:pt x="115" y="466"/>
                  </a:lnTo>
                  <a:lnTo>
                    <a:pt x="113" y="546"/>
                  </a:lnTo>
                  <a:lnTo>
                    <a:pt x="77" y="622"/>
                  </a:lnTo>
                  <a:lnTo>
                    <a:pt x="80" y="663"/>
                  </a:lnTo>
                  <a:lnTo>
                    <a:pt x="91" y="707"/>
                  </a:lnTo>
                  <a:lnTo>
                    <a:pt x="86" y="750"/>
                  </a:lnTo>
                  <a:lnTo>
                    <a:pt x="65" y="778"/>
                  </a:lnTo>
                  <a:lnTo>
                    <a:pt x="38" y="812"/>
                  </a:lnTo>
                  <a:lnTo>
                    <a:pt x="57" y="833"/>
                  </a:lnTo>
                  <a:lnTo>
                    <a:pt x="207" y="814"/>
                  </a:lnTo>
                  <a:lnTo>
                    <a:pt x="328" y="863"/>
                  </a:lnTo>
                  <a:lnTo>
                    <a:pt x="444" y="857"/>
                  </a:lnTo>
                  <a:lnTo>
                    <a:pt x="429" y="823"/>
                  </a:lnTo>
                  <a:lnTo>
                    <a:pt x="466" y="794"/>
                  </a:lnTo>
                  <a:lnTo>
                    <a:pt x="546" y="812"/>
                  </a:lnTo>
                  <a:lnTo>
                    <a:pt x="560" y="869"/>
                  </a:lnTo>
                  <a:lnTo>
                    <a:pt x="582" y="862"/>
                  </a:lnTo>
                  <a:lnTo>
                    <a:pt x="617" y="875"/>
                  </a:lnTo>
                  <a:lnTo>
                    <a:pt x="650" y="910"/>
                  </a:lnTo>
                  <a:lnTo>
                    <a:pt x="659" y="942"/>
                  </a:lnTo>
                  <a:lnTo>
                    <a:pt x="693" y="947"/>
                  </a:lnTo>
                  <a:lnTo>
                    <a:pt x="725" y="969"/>
                  </a:lnTo>
                  <a:lnTo>
                    <a:pt x="753" y="958"/>
                  </a:lnTo>
                  <a:lnTo>
                    <a:pt x="776" y="932"/>
                  </a:lnTo>
                  <a:lnTo>
                    <a:pt x="773" y="910"/>
                  </a:lnTo>
                  <a:lnTo>
                    <a:pt x="806" y="939"/>
                  </a:lnTo>
                  <a:lnTo>
                    <a:pt x="825" y="914"/>
                  </a:lnTo>
                  <a:lnTo>
                    <a:pt x="849" y="963"/>
                  </a:lnTo>
                  <a:lnTo>
                    <a:pt x="884" y="939"/>
                  </a:lnTo>
                  <a:lnTo>
                    <a:pt x="896" y="924"/>
                  </a:lnTo>
                  <a:lnTo>
                    <a:pt x="884" y="910"/>
                  </a:lnTo>
                  <a:lnTo>
                    <a:pt x="887" y="865"/>
                  </a:lnTo>
                  <a:lnTo>
                    <a:pt x="898" y="865"/>
                  </a:lnTo>
                  <a:lnTo>
                    <a:pt x="930" y="869"/>
                  </a:lnTo>
                  <a:lnTo>
                    <a:pt x="939" y="899"/>
                  </a:lnTo>
                  <a:lnTo>
                    <a:pt x="973" y="897"/>
                  </a:lnTo>
                  <a:lnTo>
                    <a:pt x="1004" y="918"/>
                  </a:lnTo>
                  <a:lnTo>
                    <a:pt x="1011" y="912"/>
                  </a:lnTo>
                  <a:lnTo>
                    <a:pt x="1024" y="935"/>
                  </a:lnTo>
                  <a:lnTo>
                    <a:pt x="1046" y="949"/>
                  </a:lnTo>
                  <a:lnTo>
                    <a:pt x="1035" y="983"/>
                  </a:lnTo>
                  <a:lnTo>
                    <a:pt x="1066" y="951"/>
                  </a:lnTo>
                  <a:lnTo>
                    <a:pt x="1087" y="970"/>
                  </a:lnTo>
                  <a:lnTo>
                    <a:pt x="1086" y="947"/>
                  </a:lnTo>
                  <a:lnTo>
                    <a:pt x="1113" y="939"/>
                  </a:lnTo>
                  <a:lnTo>
                    <a:pt x="1115" y="922"/>
                  </a:lnTo>
                  <a:lnTo>
                    <a:pt x="1085" y="917"/>
                  </a:lnTo>
                  <a:lnTo>
                    <a:pt x="1070" y="899"/>
                  </a:lnTo>
                  <a:lnTo>
                    <a:pt x="1044" y="903"/>
                  </a:lnTo>
                  <a:lnTo>
                    <a:pt x="1033" y="879"/>
                  </a:lnTo>
                  <a:lnTo>
                    <a:pt x="1004" y="879"/>
                  </a:lnTo>
                  <a:lnTo>
                    <a:pt x="978" y="828"/>
                  </a:lnTo>
                  <a:lnTo>
                    <a:pt x="993" y="815"/>
                  </a:lnTo>
                  <a:lnTo>
                    <a:pt x="1017" y="804"/>
                  </a:lnTo>
                  <a:lnTo>
                    <a:pt x="1022" y="778"/>
                  </a:lnTo>
                  <a:lnTo>
                    <a:pt x="1040" y="774"/>
                  </a:lnTo>
                  <a:lnTo>
                    <a:pt x="1070" y="747"/>
                  </a:lnTo>
                  <a:lnTo>
                    <a:pt x="1060" y="737"/>
                  </a:lnTo>
                  <a:lnTo>
                    <a:pt x="1061" y="685"/>
                  </a:lnTo>
                  <a:lnTo>
                    <a:pt x="1028" y="711"/>
                  </a:lnTo>
                  <a:lnTo>
                    <a:pt x="995" y="716"/>
                  </a:lnTo>
                  <a:lnTo>
                    <a:pt x="967" y="761"/>
                  </a:lnTo>
                  <a:lnTo>
                    <a:pt x="922" y="737"/>
                  </a:lnTo>
                  <a:lnTo>
                    <a:pt x="930" y="720"/>
                  </a:lnTo>
                  <a:lnTo>
                    <a:pt x="949" y="713"/>
                  </a:lnTo>
                  <a:lnTo>
                    <a:pt x="950" y="721"/>
                  </a:lnTo>
                  <a:lnTo>
                    <a:pt x="963" y="694"/>
                  </a:lnTo>
                  <a:lnTo>
                    <a:pt x="946" y="702"/>
                  </a:lnTo>
                  <a:lnTo>
                    <a:pt x="939" y="690"/>
                  </a:lnTo>
                  <a:lnTo>
                    <a:pt x="934" y="703"/>
                  </a:lnTo>
                  <a:lnTo>
                    <a:pt x="911" y="693"/>
                  </a:lnTo>
                  <a:lnTo>
                    <a:pt x="893" y="720"/>
                  </a:lnTo>
                  <a:lnTo>
                    <a:pt x="858" y="726"/>
                  </a:lnTo>
                  <a:lnTo>
                    <a:pt x="798" y="713"/>
                  </a:lnTo>
                  <a:lnTo>
                    <a:pt x="793" y="696"/>
                  </a:lnTo>
                  <a:lnTo>
                    <a:pt x="831" y="641"/>
                  </a:lnTo>
                  <a:lnTo>
                    <a:pt x="868" y="643"/>
                  </a:lnTo>
                  <a:lnTo>
                    <a:pt x="891" y="668"/>
                  </a:lnTo>
                  <a:lnTo>
                    <a:pt x="986" y="684"/>
                  </a:lnTo>
                  <a:lnTo>
                    <a:pt x="916" y="567"/>
                  </a:lnTo>
                  <a:lnTo>
                    <a:pt x="928" y="483"/>
                  </a:lnTo>
                  <a:lnTo>
                    <a:pt x="527" y="499"/>
                  </a:lnTo>
                  <a:lnTo>
                    <a:pt x="530" y="453"/>
                  </a:lnTo>
                  <a:lnTo>
                    <a:pt x="575" y="314"/>
                  </a:lnTo>
                  <a:lnTo>
                    <a:pt x="644" y="221"/>
                  </a:lnTo>
                  <a:lnTo>
                    <a:pt x="622" y="195"/>
                  </a:lnTo>
                  <a:lnTo>
                    <a:pt x="630" y="105"/>
                  </a:lnTo>
                  <a:lnTo>
                    <a:pt x="596" y="0"/>
                  </a:lnTo>
                  <a:lnTo>
                    <a:pt x="0" y="8"/>
                  </a:lnTo>
                  <a:close/>
                </a:path>
              </a:pathLst>
            </a:custGeom>
            <a:grpFill/>
            <a:ln w="9525">
              <a:solidFill>
                <a:schemeClr val="bg1"/>
              </a:solidFill>
              <a:round/>
              <a:headEnd/>
              <a:tailEnd/>
            </a:ln>
          </p:spPr>
          <p:txBody>
            <a:bodyPr/>
            <a:lstStyle/>
            <a:p>
              <a:endParaRPr lang="en-US"/>
            </a:p>
          </p:txBody>
        </p:sp>
        <p:sp>
          <p:nvSpPr>
            <p:cNvPr id="26" name="Freeform 54"/>
            <p:cNvSpPr>
              <a:spLocks/>
            </p:cNvSpPr>
            <p:nvPr/>
          </p:nvSpPr>
          <p:spPr bwMode="gray">
            <a:xfrm>
              <a:off x="5267758" y="1331690"/>
              <a:ext cx="352766" cy="560332"/>
            </a:xfrm>
            <a:custGeom>
              <a:avLst/>
              <a:gdLst>
                <a:gd name="T0" fmla="*/ 0 w 724"/>
                <a:gd name="T1" fmla="*/ 624 h 1150"/>
                <a:gd name="T2" fmla="*/ 42 w 724"/>
                <a:gd name="T3" fmla="*/ 626 h 1150"/>
                <a:gd name="T4" fmla="*/ 46 w 724"/>
                <a:gd name="T5" fmla="*/ 553 h 1150"/>
                <a:gd name="T6" fmla="*/ 96 w 724"/>
                <a:gd name="T7" fmla="*/ 449 h 1150"/>
                <a:gd name="T8" fmla="*/ 73 w 724"/>
                <a:gd name="T9" fmla="*/ 374 h 1150"/>
                <a:gd name="T10" fmla="*/ 94 w 724"/>
                <a:gd name="T11" fmla="*/ 276 h 1150"/>
                <a:gd name="T12" fmla="*/ 92 w 724"/>
                <a:gd name="T13" fmla="*/ 237 h 1150"/>
                <a:gd name="T14" fmla="*/ 174 w 724"/>
                <a:gd name="T15" fmla="*/ 19 h 1150"/>
                <a:gd name="T16" fmla="*/ 198 w 724"/>
                <a:gd name="T17" fmla="*/ 19 h 1150"/>
                <a:gd name="T18" fmla="*/ 209 w 724"/>
                <a:gd name="T19" fmla="*/ 63 h 1150"/>
                <a:gd name="T20" fmla="*/ 313 w 724"/>
                <a:gd name="T21" fmla="*/ 24 h 1150"/>
                <a:gd name="T22" fmla="*/ 314 w 724"/>
                <a:gd name="T23" fmla="*/ 7 h 1150"/>
                <a:gd name="T24" fmla="*/ 343 w 724"/>
                <a:gd name="T25" fmla="*/ 0 h 1150"/>
                <a:gd name="T26" fmla="*/ 397 w 724"/>
                <a:gd name="T27" fmla="*/ 26 h 1150"/>
                <a:gd name="T28" fmla="*/ 438 w 724"/>
                <a:gd name="T29" fmla="*/ 61 h 1150"/>
                <a:gd name="T30" fmla="*/ 531 w 724"/>
                <a:gd name="T31" fmla="*/ 379 h 1150"/>
                <a:gd name="T32" fmla="*/ 595 w 724"/>
                <a:gd name="T33" fmla="*/ 380 h 1150"/>
                <a:gd name="T34" fmla="*/ 606 w 724"/>
                <a:gd name="T35" fmla="*/ 399 h 1150"/>
                <a:gd name="T36" fmla="*/ 596 w 724"/>
                <a:gd name="T37" fmla="*/ 412 h 1150"/>
                <a:gd name="T38" fmla="*/ 644 w 724"/>
                <a:gd name="T39" fmla="*/ 484 h 1150"/>
                <a:gd name="T40" fmla="*/ 655 w 724"/>
                <a:gd name="T41" fmla="*/ 468 h 1150"/>
                <a:gd name="T42" fmla="*/ 706 w 724"/>
                <a:gd name="T43" fmla="*/ 516 h 1150"/>
                <a:gd name="T44" fmla="*/ 687 w 724"/>
                <a:gd name="T45" fmla="*/ 528 h 1150"/>
                <a:gd name="T46" fmla="*/ 691 w 724"/>
                <a:gd name="T47" fmla="*/ 542 h 1150"/>
                <a:gd name="T48" fmla="*/ 724 w 724"/>
                <a:gd name="T49" fmla="*/ 541 h 1150"/>
                <a:gd name="T50" fmla="*/ 700 w 724"/>
                <a:gd name="T51" fmla="*/ 601 h 1150"/>
                <a:gd name="T52" fmla="*/ 670 w 724"/>
                <a:gd name="T53" fmla="*/ 595 h 1150"/>
                <a:gd name="T54" fmla="*/ 644 w 724"/>
                <a:gd name="T55" fmla="*/ 618 h 1150"/>
                <a:gd name="T56" fmla="*/ 646 w 724"/>
                <a:gd name="T57" fmla="*/ 643 h 1150"/>
                <a:gd name="T58" fmla="*/ 625 w 724"/>
                <a:gd name="T59" fmla="*/ 656 h 1150"/>
                <a:gd name="T60" fmla="*/ 600 w 724"/>
                <a:gd name="T61" fmla="*/ 649 h 1150"/>
                <a:gd name="T62" fmla="*/ 601 w 724"/>
                <a:gd name="T63" fmla="*/ 686 h 1150"/>
                <a:gd name="T64" fmla="*/ 582 w 724"/>
                <a:gd name="T65" fmla="*/ 676 h 1150"/>
                <a:gd name="T66" fmla="*/ 576 w 724"/>
                <a:gd name="T67" fmla="*/ 718 h 1150"/>
                <a:gd name="T68" fmla="*/ 542 w 724"/>
                <a:gd name="T69" fmla="*/ 682 h 1150"/>
                <a:gd name="T70" fmla="*/ 516 w 724"/>
                <a:gd name="T71" fmla="*/ 716 h 1150"/>
                <a:gd name="T72" fmla="*/ 485 w 724"/>
                <a:gd name="T73" fmla="*/ 730 h 1150"/>
                <a:gd name="T74" fmla="*/ 479 w 724"/>
                <a:gd name="T75" fmla="*/ 766 h 1150"/>
                <a:gd name="T76" fmla="*/ 447 w 724"/>
                <a:gd name="T77" fmla="*/ 757 h 1150"/>
                <a:gd name="T78" fmla="*/ 460 w 724"/>
                <a:gd name="T79" fmla="*/ 727 h 1150"/>
                <a:gd name="T80" fmla="*/ 438 w 724"/>
                <a:gd name="T81" fmla="*/ 698 h 1150"/>
                <a:gd name="T82" fmla="*/ 414 w 724"/>
                <a:gd name="T83" fmla="*/ 743 h 1150"/>
                <a:gd name="T84" fmla="*/ 423 w 724"/>
                <a:gd name="T85" fmla="*/ 835 h 1150"/>
                <a:gd name="T86" fmla="*/ 407 w 724"/>
                <a:gd name="T87" fmla="*/ 858 h 1150"/>
                <a:gd name="T88" fmla="*/ 387 w 724"/>
                <a:gd name="T89" fmla="*/ 861 h 1150"/>
                <a:gd name="T90" fmla="*/ 369 w 724"/>
                <a:gd name="T91" fmla="*/ 857 h 1150"/>
                <a:gd name="T92" fmla="*/ 346 w 724"/>
                <a:gd name="T93" fmla="*/ 913 h 1150"/>
                <a:gd name="T94" fmla="*/ 314 w 724"/>
                <a:gd name="T95" fmla="*/ 911 h 1150"/>
                <a:gd name="T96" fmla="*/ 317 w 724"/>
                <a:gd name="T97" fmla="*/ 957 h 1150"/>
                <a:gd name="T98" fmla="*/ 297 w 724"/>
                <a:gd name="T99" fmla="*/ 921 h 1150"/>
                <a:gd name="T100" fmla="*/ 250 w 724"/>
                <a:gd name="T101" fmla="*/ 960 h 1150"/>
                <a:gd name="T102" fmla="*/ 242 w 724"/>
                <a:gd name="T103" fmla="*/ 989 h 1150"/>
                <a:gd name="T104" fmla="*/ 257 w 724"/>
                <a:gd name="T105" fmla="*/ 1009 h 1150"/>
                <a:gd name="T106" fmla="*/ 237 w 724"/>
                <a:gd name="T107" fmla="*/ 1020 h 1150"/>
                <a:gd name="T108" fmla="*/ 241 w 724"/>
                <a:gd name="T109" fmla="*/ 1054 h 1150"/>
                <a:gd name="T110" fmla="*/ 219 w 724"/>
                <a:gd name="T111" fmla="*/ 1079 h 1150"/>
                <a:gd name="T112" fmla="*/ 213 w 724"/>
                <a:gd name="T113" fmla="*/ 1150 h 1150"/>
                <a:gd name="T114" fmla="*/ 202 w 724"/>
                <a:gd name="T115" fmla="*/ 1150 h 1150"/>
                <a:gd name="T116" fmla="*/ 134 w 724"/>
                <a:gd name="T117" fmla="*/ 1055 h 1150"/>
                <a:gd name="T118" fmla="*/ 0 w 724"/>
                <a:gd name="T119" fmla="*/ 624 h 115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24"/>
                <a:gd name="T181" fmla="*/ 0 h 1150"/>
                <a:gd name="T182" fmla="*/ 724 w 724"/>
                <a:gd name="T183" fmla="*/ 1150 h 115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24" h="1150">
                  <a:moveTo>
                    <a:pt x="0" y="624"/>
                  </a:moveTo>
                  <a:lnTo>
                    <a:pt x="42" y="626"/>
                  </a:lnTo>
                  <a:lnTo>
                    <a:pt x="46" y="553"/>
                  </a:lnTo>
                  <a:lnTo>
                    <a:pt x="96" y="449"/>
                  </a:lnTo>
                  <a:lnTo>
                    <a:pt x="73" y="374"/>
                  </a:lnTo>
                  <a:lnTo>
                    <a:pt x="94" y="276"/>
                  </a:lnTo>
                  <a:lnTo>
                    <a:pt x="92" y="237"/>
                  </a:lnTo>
                  <a:lnTo>
                    <a:pt x="174" y="19"/>
                  </a:lnTo>
                  <a:lnTo>
                    <a:pt x="198" y="19"/>
                  </a:lnTo>
                  <a:lnTo>
                    <a:pt x="209" y="63"/>
                  </a:lnTo>
                  <a:lnTo>
                    <a:pt x="313" y="24"/>
                  </a:lnTo>
                  <a:lnTo>
                    <a:pt x="314" y="7"/>
                  </a:lnTo>
                  <a:lnTo>
                    <a:pt x="343" y="0"/>
                  </a:lnTo>
                  <a:lnTo>
                    <a:pt x="397" y="26"/>
                  </a:lnTo>
                  <a:lnTo>
                    <a:pt x="438" y="61"/>
                  </a:lnTo>
                  <a:lnTo>
                    <a:pt x="531" y="379"/>
                  </a:lnTo>
                  <a:lnTo>
                    <a:pt x="595" y="380"/>
                  </a:lnTo>
                  <a:lnTo>
                    <a:pt x="606" y="399"/>
                  </a:lnTo>
                  <a:lnTo>
                    <a:pt x="596" y="412"/>
                  </a:lnTo>
                  <a:lnTo>
                    <a:pt x="644" y="484"/>
                  </a:lnTo>
                  <a:lnTo>
                    <a:pt x="655" y="468"/>
                  </a:lnTo>
                  <a:lnTo>
                    <a:pt x="706" y="516"/>
                  </a:lnTo>
                  <a:lnTo>
                    <a:pt x="687" y="528"/>
                  </a:lnTo>
                  <a:lnTo>
                    <a:pt x="691" y="542"/>
                  </a:lnTo>
                  <a:lnTo>
                    <a:pt x="724" y="541"/>
                  </a:lnTo>
                  <a:lnTo>
                    <a:pt x="700" y="601"/>
                  </a:lnTo>
                  <a:lnTo>
                    <a:pt x="670" y="595"/>
                  </a:lnTo>
                  <a:lnTo>
                    <a:pt x="644" y="618"/>
                  </a:lnTo>
                  <a:lnTo>
                    <a:pt x="646" y="643"/>
                  </a:lnTo>
                  <a:lnTo>
                    <a:pt x="625" y="656"/>
                  </a:lnTo>
                  <a:lnTo>
                    <a:pt x="600" y="649"/>
                  </a:lnTo>
                  <a:lnTo>
                    <a:pt x="601" y="686"/>
                  </a:lnTo>
                  <a:lnTo>
                    <a:pt x="582" y="676"/>
                  </a:lnTo>
                  <a:lnTo>
                    <a:pt x="576" y="718"/>
                  </a:lnTo>
                  <a:lnTo>
                    <a:pt x="542" y="682"/>
                  </a:lnTo>
                  <a:lnTo>
                    <a:pt x="516" y="716"/>
                  </a:lnTo>
                  <a:lnTo>
                    <a:pt x="485" y="730"/>
                  </a:lnTo>
                  <a:lnTo>
                    <a:pt x="479" y="766"/>
                  </a:lnTo>
                  <a:lnTo>
                    <a:pt x="447" y="757"/>
                  </a:lnTo>
                  <a:lnTo>
                    <a:pt x="460" y="727"/>
                  </a:lnTo>
                  <a:lnTo>
                    <a:pt x="438" y="698"/>
                  </a:lnTo>
                  <a:lnTo>
                    <a:pt x="414" y="743"/>
                  </a:lnTo>
                  <a:lnTo>
                    <a:pt x="423" y="835"/>
                  </a:lnTo>
                  <a:lnTo>
                    <a:pt x="407" y="858"/>
                  </a:lnTo>
                  <a:lnTo>
                    <a:pt x="387" y="861"/>
                  </a:lnTo>
                  <a:lnTo>
                    <a:pt x="369" y="857"/>
                  </a:lnTo>
                  <a:lnTo>
                    <a:pt x="346" y="913"/>
                  </a:lnTo>
                  <a:lnTo>
                    <a:pt x="314" y="911"/>
                  </a:lnTo>
                  <a:lnTo>
                    <a:pt x="317" y="957"/>
                  </a:lnTo>
                  <a:lnTo>
                    <a:pt x="297" y="921"/>
                  </a:lnTo>
                  <a:lnTo>
                    <a:pt x="250" y="960"/>
                  </a:lnTo>
                  <a:lnTo>
                    <a:pt x="242" y="989"/>
                  </a:lnTo>
                  <a:lnTo>
                    <a:pt x="257" y="1009"/>
                  </a:lnTo>
                  <a:lnTo>
                    <a:pt x="237" y="1020"/>
                  </a:lnTo>
                  <a:lnTo>
                    <a:pt x="241" y="1054"/>
                  </a:lnTo>
                  <a:lnTo>
                    <a:pt x="219" y="1079"/>
                  </a:lnTo>
                  <a:lnTo>
                    <a:pt x="213" y="1150"/>
                  </a:lnTo>
                  <a:lnTo>
                    <a:pt x="202" y="1150"/>
                  </a:lnTo>
                  <a:lnTo>
                    <a:pt x="134" y="1055"/>
                  </a:lnTo>
                  <a:lnTo>
                    <a:pt x="0" y="624"/>
                  </a:lnTo>
                  <a:close/>
                </a:path>
              </a:pathLst>
            </a:custGeom>
            <a:grpFill/>
            <a:ln w="9525">
              <a:solidFill>
                <a:schemeClr val="bg1"/>
              </a:solidFill>
              <a:round/>
              <a:headEnd/>
              <a:tailEnd/>
            </a:ln>
          </p:spPr>
          <p:txBody>
            <a:bodyPr/>
            <a:lstStyle/>
            <a:p>
              <a:endParaRPr lang="en-US"/>
            </a:p>
          </p:txBody>
        </p:sp>
        <p:sp>
          <p:nvSpPr>
            <p:cNvPr id="27" name="Freeform 55"/>
            <p:cNvSpPr>
              <a:spLocks/>
            </p:cNvSpPr>
            <p:nvPr/>
          </p:nvSpPr>
          <p:spPr bwMode="gray">
            <a:xfrm>
              <a:off x="4675268" y="2399732"/>
              <a:ext cx="439495" cy="217311"/>
            </a:xfrm>
            <a:custGeom>
              <a:avLst/>
              <a:gdLst>
                <a:gd name="T0" fmla="*/ 23 w 901"/>
                <a:gd name="T1" fmla="*/ 260 h 447"/>
                <a:gd name="T2" fmla="*/ 198 w 901"/>
                <a:gd name="T3" fmla="*/ 150 h 447"/>
                <a:gd name="T4" fmla="*/ 277 w 901"/>
                <a:gd name="T5" fmla="*/ 110 h 447"/>
                <a:gd name="T6" fmla="*/ 354 w 901"/>
                <a:gd name="T7" fmla="*/ 171 h 447"/>
                <a:gd name="T8" fmla="*/ 436 w 901"/>
                <a:gd name="T9" fmla="*/ 224 h 447"/>
                <a:gd name="T10" fmla="*/ 503 w 901"/>
                <a:gd name="T11" fmla="*/ 233 h 447"/>
                <a:gd name="T12" fmla="*/ 503 w 901"/>
                <a:gd name="T13" fmla="*/ 276 h 447"/>
                <a:gd name="T14" fmla="*/ 469 w 901"/>
                <a:gd name="T15" fmla="*/ 361 h 447"/>
                <a:gd name="T16" fmla="*/ 521 w 901"/>
                <a:gd name="T17" fmla="*/ 382 h 447"/>
                <a:gd name="T18" fmla="*/ 554 w 901"/>
                <a:gd name="T19" fmla="*/ 401 h 447"/>
                <a:gd name="T20" fmla="*/ 582 w 901"/>
                <a:gd name="T21" fmla="*/ 410 h 447"/>
                <a:gd name="T22" fmla="*/ 627 w 901"/>
                <a:gd name="T23" fmla="*/ 412 h 447"/>
                <a:gd name="T24" fmla="*/ 678 w 901"/>
                <a:gd name="T25" fmla="*/ 436 h 447"/>
                <a:gd name="T26" fmla="*/ 592 w 901"/>
                <a:gd name="T27" fmla="*/ 342 h 447"/>
                <a:gd name="T28" fmla="*/ 614 w 901"/>
                <a:gd name="T29" fmla="*/ 322 h 447"/>
                <a:gd name="T30" fmla="*/ 608 w 901"/>
                <a:gd name="T31" fmla="*/ 180 h 447"/>
                <a:gd name="T32" fmla="*/ 646 w 901"/>
                <a:gd name="T33" fmla="*/ 94 h 447"/>
                <a:gd name="T34" fmla="*/ 690 w 901"/>
                <a:gd name="T35" fmla="*/ 57 h 447"/>
                <a:gd name="T36" fmla="*/ 652 w 901"/>
                <a:gd name="T37" fmla="*/ 106 h 447"/>
                <a:gd name="T38" fmla="*/ 646 w 901"/>
                <a:gd name="T39" fmla="*/ 179 h 447"/>
                <a:gd name="T40" fmla="*/ 655 w 901"/>
                <a:gd name="T41" fmla="*/ 206 h 447"/>
                <a:gd name="T42" fmla="*/ 670 w 901"/>
                <a:gd name="T43" fmla="*/ 248 h 447"/>
                <a:gd name="T44" fmla="*/ 642 w 901"/>
                <a:gd name="T45" fmla="*/ 267 h 447"/>
                <a:gd name="T46" fmla="*/ 683 w 901"/>
                <a:gd name="T47" fmla="*/ 279 h 447"/>
                <a:gd name="T48" fmla="*/ 663 w 901"/>
                <a:gd name="T49" fmla="*/ 293 h 447"/>
                <a:gd name="T50" fmla="*/ 723 w 901"/>
                <a:gd name="T51" fmla="*/ 380 h 447"/>
                <a:gd name="T52" fmla="*/ 749 w 901"/>
                <a:gd name="T53" fmla="*/ 400 h 447"/>
                <a:gd name="T54" fmla="*/ 764 w 901"/>
                <a:gd name="T55" fmla="*/ 412 h 447"/>
                <a:gd name="T56" fmla="*/ 768 w 901"/>
                <a:gd name="T57" fmla="*/ 439 h 447"/>
                <a:gd name="T58" fmla="*/ 816 w 901"/>
                <a:gd name="T59" fmla="*/ 429 h 447"/>
                <a:gd name="T60" fmla="*/ 881 w 901"/>
                <a:gd name="T61" fmla="*/ 344 h 447"/>
                <a:gd name="T62" fmla="*/ 881 w 901"/>
                <a:gd name="T63" fmla="*/ 395 h 447"/>
                <a:gd name="T64" fmla="*/ 874 w 901"/>
                <a:gd name="T65" fmla="*/ 443 h 447"/>
                <a:gd name="T66" fmla="*/ 901 w 901"/>
                <a:gd name="T67" fmla="*/ 284 h 447"/>
                <a:gd name="T68" fmla="*/ 776 w 901"/>
                <a:gd name="T69" fmla="*/ 309 h 447"/>
                <a:gd name="T70" fmla="*/ 693 w 901"/>
                <a:gd name="T71" fmla="*/ 0 h 44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01"/>
                <a:gd name="T109" fmla="*/ 0 h 447"/>
                <a:gd name="T110" fmla="*/ 901 w 901"/>
                <a:gd name="T111" fmla="*/ 447 h 44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01" h="447">
                  <a:moveTo>
                    <a:pt x="0" y="133"/>
                  </a:moveTo>
                  <a:lnTo>
                    <a:pt x="23" y="260"/>
                  </a:lnTo>
                  <a:lnTo>
                    <a:pt x="91" y="180"/>
                  </a:lnTo>
                  <a:lnTo>
                    <a:pt x="198" y="150"/>
                  </a:lnTo>
                  <a:lnTo>
                    <a:pt x="219" y="116"/>
                  </a:lnTo>
                  <a:lnTo>
                    <a:pt x="277" y="110"/>
                  </a:lnTo>
                  <a:lnTo>
                    <a:pt x="326" y="132"/>
                  </a:lnTo>
                  <a:lnTo>
                    <a:pt x="354" y="171"/>
                  </a:lnTo>
                  <a:lnTo>
                    <a:pt x="406" y="186"/>
                  </a:lnTo>
                  <a:lnTo>
                    <a:pt x="436" y="224"/>
                  </a:lnTo>
                  <a:lnTo>
                    <a:pt x="482" y="245"/>
                  </a:lnTo>
                  <a:lnTo>
                    <a:pt x="503" y="233"/>
                  </a:lnTo>
                  <a:lnTo>
                    <a:pt x="514" y="257"/>
                  </a:lnTo>
                  <a:lnTo>
                    <a:pt x="503" y="276"/>
                  </a:lnTo>
                  <a:lnTo>
                    <a:pt x="502" y="304"/>
                  </a:lnTo>
                  <a:lnTo>
                    <a:pt x="469" y="361"/>
                  </a:lnTo>
                  <a:lnTo>
                    <a:pt x="482" y="399"/>
                  </a:lnTo>
                  <a:lnTo>
                    <a:pt x="521" y="382"/>
                  </a:lnTo>
                  <a:lnTo>
                    <a:pt x="523" y="363"/>
                  </a:lnTo>
                  <a:lnTo>
                    <a:pt x="554" y="401"/>
                  </a:lnTo>
                  <a:lnTo>
                    <a:pt x="561" y="383"/>
                  </a:lnTo>
                  <a:lnTo>
                    <a:pt x="582" y="410"/>
                  </a:lnTo>
                  <a:lnTo>
                    <a:pt x="593" y="396"/>
                  </a:lnTo>
                  <a:lnTo>
                    <a:pt x="627" y="412"/>
                  </a:lnTo>
                  <a:lnTo>
                    <a:pt x="646" y="403"/>
                  </a:lnTo>
                  <a:lnTo>
                    <a:pt x="678" y="436"/>
                  </a:lnTo>
                  <a:lnTo>
                    <a:pt x="653" y="388"/>
                  </a:lnTo>
                  <a:lnTo>
                    <a:pt x="592" y="342"/>
                  </a:lnTo>
                  <a:lnTo>
                    <a:pt x="650" y="370"/>
                  </a:lnTo>
                  <a:lnTo>
                    <a:pt x="614" y="322"/>
                  </a:lnTo>
                  <a:lnTo>
                    <a:pt x="603" y="279"/>
                  </a:lnTo>
                  <a:lnTo>
                    <a:pt x="608" y="180"/>
                  </a:lnTo>
                  <a:lnTo>
                    <a:pt x="572" y="159"/>
                  </a:lnTo>
                  <a:lnTo>
                    <a:pt x="646" y="94"/>
                  </a:lnTo>
                  <a:lnTo>
                    <a:pt x="648" y="55"/>
                  </a:lnTo>
                  <a:lnTo>
                    <a:pt x="690" y="57"/>
                  </a:lnTo>
                  <a:lnTo>
                    <a:pt x="681" y="93"/>
                  </a:lnTo>
                  <a:lnTo>
                    <a:pt x="652" y="106"/>
                  </a:lnTo>
                  <a:lnTo>
                    <a:pt x="638" y="145"/>
                  </a:lnTo>
                  <a:lnTo>
                    <a:pt x="646" y="179"/>
                  </a:lnTo>
                  <a:lnTo>
                    <a:pt x="666" y="165"/>
                  </a:lnTo>
                  <a:lnTo>
                    <a:pt x="655" y="206"/>
                  </a:lnTo>
                  <a:lnTo>
                    <a:pt x="664" y="227"/>
                  </a:lnTo>
                  <a:lnTo>
                    <a:pt x="670" y="248"/>
                  </a:lnTo>
                  <a:lnTo>
                    <a:pt x="650" y="238"/>
                  </a:lnTo>
                  <a:lnTo>
                    <a:pt x="642" y="267"/>
                  </a:lnTo>
                  <a:lnTo>
                    <a:pt x="686" y="258"/>
                  </a:lnTo>
                  <a:lnTo>
                    <a:pt x="683" y="279"/>
                  </a:lnTo>
                  <a:lnTo>
                    <a:pt x="704" y="295"/>
                  </a:lnTo>
                  <a:lnTo>
                    <a:pt x="663" y="293"/>
                  </a:lnTo>
                  <a:lnTo>
                    <a:pt x="676" y="355"/>
                  </a:lnTo>
                  <a:lnTo>
                    <a:pt x="723" y="380"/>
                  </a:lnTo>
                  <a:lnTo>
                    <a:pt x="746" y="349"/>
                  </a:lnTo>
                  <a:lnTo>
                    <a:pt x="749" y="400"/>
                  </a:lnTo>
                  <a:lnTo>
                    <a:pt x="780" y="390"/>
                  </a:lnTo>
                  <a:lnTo>
                    <a:pt x="764" y="412"/>
                  </a:lnTo>
                  <a:lnTo>
                    <a:pt x="785" y="412"/>
                  </a:lnTo>
                  <a:lnTo>
                    <a:pt x="768" y="439"/>
                  </a:lnTo>
                  <a:lnTo>
                    <a:pt x="776" y="447"/>
                  </a:lnTo>
                  <a:lnTo>
                    <a:pt x="816" y="429"/>
                  </a:lnTo>
                  <a:lnTo>
                    <a:pt x="866" y="402"/>
                  </a:lnTo>
                  <a:lnTo>
                    <a:pt x="881" y="344"/>
                  </a:lnTo>
                  <a:lnTo>
                    <a:pt x="887" y="378"/>
                  </a:lnTo>
                  <a:lnTo>
                    <a:pt x="881" y="395"/>
                  </a:lnTo>
                  <a:lnTo>
                    <a:pt x="871" y="426"/>
                  </a:lnTo>
                  <a:lnTo>
                    <a:pt x="874" y="443"/>
                  </a:lnTo>
                  <a:lnTo>
                    <a:pt x="893" y="394"/>
                  </a:lnTo>
                  <a:lnTo>
                    <a:pt x="901" y="284"/>
                  </a:lnTo>
                  <a:lnTo>
                    <a:pt x="846" y="296"/>
                  </a:lnTo>
                  <a:lnTo>
                    <a:pt x="776" y="309"/>
                  </a:lnTo>
                  <a:lnTo>
                    <a:pt x="771" y="285"/>
                  </a:lnTo>
                  <a:lnTo>
                    <a:pt x="693" y="0"/>
                  </a:lnTo>
                  <a:lnTo>
                    <a:pt x="0" y="133"/>
                  </a:lnTo>
                  <a:close/>
                </a:path>
              </a:pathLst>
            </a:custGeom>
            <a:solidFill>
              <a:schemeClr val="accent3"/>
            </a:solidFill>
            <a:ln w="9525">
              <a:solidFill>
                <a:schemeClr val="bg1"/>
              </a:solidFill>
              <a:round/>
              <a:headEnd/>
              <a:tailEnd/>
            </a:ln>
          </p:spPr>
          <p:txBody>
            <a:bodyPr/>
            <a:lstStyle/>
            <a:p>
              <a:endParaRPr lang="en-US"/>
            </a:p>
          </p:txBody>
        </p:sp>
        <p:grpSp>
          <p:nvGrpSpPr>
            <p:cNvPr id="28" name="Group 194"/>
            <p:cNvGrpSpPr/>
            <p:nvPr/>
          </p:nvGrpSpPr>
          <p:grpSpPr bwMode="gray">
            <a:xfrm>
              <a:off x="5156666" y="1921257"/>
              <a:ext cx="336199" cy="183204"/>
              <a:chOff x="5156666" y="1921257"/>
              <a:chExt cx="336199" cy="183204"/>
            </a:xfrm>
            <a:grpFill/>
          </p:grpSpPr>
          <p:sp>
            <p:nvSpPr>
              <p:cNvPr id="69" name="Freeform 56"/>
              <p:cNvSpPr>
                <a:spLocks/>
              </p:cNvSpPr>
              <p:nvPr/>
            </p:nvSpPr>
            <p:spPr bwMode="gray">
              <a:xfrm>
                <a:off x="5156666" y="1921257"/>
                <a:ext cx="323531" cy="164689"/>
              </a:xfrm>
              <a:custGeom>
                <a:avLst/>
                <a:gdLst>
                  <a:gd name="T0" fmla="*/ 0 w 663"/>
                  <a:gd name="T1" fmla="*/ 137 h 337"/>
                  <a:gd name="T2" fmla="*/ 2 w 663"/>
                  <a:gd name="T3" fmla="*/ 316 h 337"/>
                  <a:gd name="T4" fmla="*/ 310 w 663"/>
                  <a:gd name="T5" fmla="*/ 251 h 337"/>
                  <a:gd name="T6" fmla="*/ 363 w 663"/>
                  <a:gd name="T7" fmla="*/ 232 h 337"/>
                  <a:gd name="T8" fmla="*/ 386 w 663"/>
                  <a:gd name="T9" fmla="*/ 237 h 337"/>
                  <a:gd name="T10" fmla="*/ 408 w 663"/>
                  <a:gd name="T11" fmla="*/ 287 h 337"/>
                  <a:gd name="T12" fmla="*/ 442 w 663"/>
                  <a:gd name="T13" fmla="*/ 293 h 337"/>
                  <a:gd name="T14" fmla="*/ 464 w 663"/>
                  <a:gd name="T15" fmla="*/ 334 h 337"/>
                  <a:gd name="T16" fmla="*/ 484 w 663"/>
                  <a:gd name="T17" fmla="*/ 337 h 337"/>
                  <a:gd name="T18" fmla="*/ 493 w 663"/>
                  <a:gd name="T19" fmla="*/ 308 h 337"/>
                  <a:gd name="T20" fmla="*/ 510 w 663"/>
                  <a:gd name="T21" fmla="*/ 297 h 337"/>
                  <a:gd name="T22" fmla="*/ 519 w 663"/>
                  <a:gd name="T23" fmla="*/ 265 h 337"/>
                  <a:gd name="T24" fmla="*/ 529 w 663"/>
                  <a:gd name="T25" fmla="*/ 264 h 337"/>
                  <a:gd name="T26" fmla="*/ 543 w 663"/>
                  <a:gd name="T27" fmla="*/ 311 h 337"/>
                  <a:gd name="T28" fmla="*/ 574 w 663"/>
                  <a:gd name="T29" fmla="*/ 300 h 337"/>
                  <a:gd name="T30" fmla="*/ 579 w 663"/>
                  <a:gd name="T31" fmla="*/ 280 h 337"/>
                  <a:gd name="T32" fmla="*/ 621 w 663"/>
                  <a:gd name="T33" fmla="*/ 260 h 337"/>
                  <a:gd name="T34" fmla="*/ 646 w 663"/>
                  <a:gd name="T35" fmla="*/ 252 h 337"/>
                  <a:gd name="T36" fmla="*/ 663 w 663"/>
                  <a:gd name="T37" fmla="*/ 268 h 337"/>
                  <a:gd name="T38" fmla="*/ 657 w 663"/>
                  <a:gd name="T39" fmla="*/ 222 h 337"/>
                  <a:gd name="T40" fmla="*/ 624 w 663"/>
                  <a:gd name="T41" fmla="*/ 166 h 337"/>
                  <a:gd name="T42" fmla="*/ 605 w 663"/>
                  <a:gd name="T43" fmla="*/ 157 h 337"/>
                  <a:gd name="T44" fmla="*/ 584 w 663"/>
                  <a:gd name="T45" fmla="*/ 159 h 337"/>
                  <a:gd name="T46" fmla="*/ 588 w 663"/>
                  <a:gd name="T47" fmla="*/ 172 h 337"/>
                  <a:gd name="T48" fmla="*/ 601 w 663"/>
                  <a:gd name="T49" fmla="*/ 172 h 337"/>
                  <a:gd name="T50" fmla="*/ 617 w 663"/>
                  <a:gd name="T51" fmla="*/ 173 h 337"/>
                  <a:gd name="T52" fmla="*/ 633 w 663"/>
                  <a:gd name="T53" fmla="*/ 191 h 337"/>
                  <a:gd name="T54" fmla="*/ 639 w 663"/>
                  <a:gd name="T55" fmla="*/ 212 h 337"/>
                  <a:gd name="T56" fmla="*/ 628 w 663"/>
                  <a:gd name="T57" fmla="*/ 231 h 337"/>
                  <a:gd name="T58" fmla="*/ 576 w 663"/>
                  <a:gd name="T59" fmla="*/ 254 h 337"/>
                  <a:gd name="T60" fmla="*/ 549 w 663"/>
                  <a:gd name="T61" fmla="*/ 243 h 337"/>
                  <a:gd name="T62" fmla="*/ 535 w 663"/>
                  <a:gd name="T63" fmla="*/ 212 h 337"/>
                  <a:gd name="T64" fmla="*/ 510 w 663"/>
                  <a:gd name="T65" fmla="*/ 208 h 337"/>
                  <a:gd name="T66" fmla="*/ 516 w 663"/>
                  <a:gd name="T67" fmla="*/ 190 h 337"/>
                  <a:gd name="T68" fmla="*/ 487 w 663"/>
                  <a:gd name="T69" fmla="*/ 154 h 337"/>
                  <a:gd name="T70" fmla="*/ 453 w 663"/>
                  <a:gd name="T71" fmla="*/ 140 h 337"/>
                  <a:gd name="T72" fmla="*/ 451 w 663"/>
                  <a:gd name="T73" fmla="*/ 157 h 337"/>
                  <a:gd name="T74" fmla="*/ 429 w 663"/>
                  <a:gd name="T75" fmla="*/ 151 h 337"/>
                  <a:gd name="T76" fmla="*/ 422 w 663"/>
                  <a:gd name="T77" fmla="*/ 130 h 337"/>
                  <a:gd name="T78" fmla="*/ 427 w 663"/>
                  <a:gd name="T79" fmla="*/ 111 h 337"/>
                  <a:gd name="T80" fmla="*/ 446 w 663"/>
                  <a:gd name="T81" fmla="*/ 93 h 337"/>
                  <a:gd name="T82" fmla="*/ 440 w 663"/>
                  <a:gd name="T83" fmla="*/ 79 h 337"/>
                  <a:gd name="T84" fmla="*/ 468 w 663"/>
                  <a:gd name="T85" fmla="*/ 57 h 337"/>
                  <a:gd name="T86" fmla="*/ 439 w 663"/>
                  <a:gd name="T87" fmla="*/ 34 h 337"/>
                  <a:gd name="T88" fmla="*/ 427 w 663"/>
                  <a:gd name="T89" fmla="*/ 0 h 337"/>
                  <a:gd name="T90" fmla="*/ 364 w 663"/>
                  <a:gd name="T91" fmla="*/ 49 h 337"/>
                  <a:gd name="T92" fmla="*/ 145 w 663"/>
                  <a:gd name="T93" fmla="*/ 106 h 337"/>
                  <a:gd name="T94" fmla="*/ 0 w 663"/>
                  <a:gd name="T95" fmla="*/ 137 h 33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63"/>
                  <a:gd name="T145" fmla="*/ 0 h 337"/>
                  <a:gd name="T146" fmla="*/ 663 w 663"/>
                  <a:gd name="T147" fmla="*/ 337 h 3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63" h="337">
                    <a:moveTo>
                      <a:pt x="0" y="137"/>
                    </a:moveTo>
                    <a:lnTo>
                      <a:pt x="2" y="316"/>
                    </a:lnTo>
                    <a:lnTo>
                      <a:pt x="310" y="251"/>
                    </a:lnTo>
                    <a:lnTo>
                      <a:pt x="363" y="232"/>
                    </a:lnTo>
                    <a:lnTo>
                      <a:pt x="386" y="237"/>
                    </a:lnTo>
                    <a:lnTo>
                      <a:pt x="408" y="287"/>
                    </a:lnTo>
                    <a:lnTo>
                      <a:pt x="442" y="293"/>
                    </a:lnTo>
                    <a:lnTo>
                      <a:pt x="464" y="334"/>
                    </a:lnTo>
                    <a:lnTo>
                      <a:pt x="484" y="337"/>
                    </a:lnTo>
                    <a:lnTo>
                      <a:pt x="493" y="308"/>
                    </a:lnTo>
                    <a:lnTo>
                      <a:pt x="510" y="297"/>
                    </a:lnTo>
                    <a:lnTo>
                      <a:pt x="519" y="265"/>
                    </a:lnTo>
                    <a:lnTo>
                      <a:pt x="529" y="264"/>
                    </a:lnTo>
                    <a:lnTo>
                      <a:pt x="543" y="311"/>
                    </a:lnTo>
                    <a:lnTo>
                      <a:pt x="574" y="300"/>
                    </a:lnTo>
                    <a:lnTo>
                      <a:pt x="579" y="280"/>
                    </a:lnTo>
                    <a:lnTo>
                      <a:pt x="621" y="260"/>
                    </a:lnTo>
                    <a:lnTo>
                      <a:pt x="646" y="252"/>
                    </a:lnTo>
                    <a:lnTo>
                      <a:pt x="663" y="268"/>
                    </a:lnTo>
                    <a:lnTo>
                      <a:pt x="657" y="222"/>
                    </a:lnTo>
                    <a:lnTo>
                      <a:pt x="624" y="166"/>
                    </a:lnTo>
                    <a:lnTo>
                      <a:pt x="605" y="157"/>
                    </a:lnTo>
                    <a:lnTo>
                      <a:pt x="584" y="159"/>
                    </a:lnTo>
                    <a:lnTo>
                      <a:pt x="588" y="172"/>
                    </a:lnTo>
                    <a:lnTo>
                      <a:pt x="601" y="172"/>
                    </a:lnTo>
                    <a:lnTo>
                      <a:pt x="617" y="173"/>
                    </a:lnTo>
                    <a:lnTo>
                      <a:pt x="633" y="191"/>
                    </a:lnTo>
                    <a:lnTo>
                      <a:pt x="639" y="212"/>
                    </a:lnTo>
                    <a:lnTo>
                      <a:pt x="628" y="231"/>
                    </a:lnTo>
                    <a:lnTo>
                      <a:pt x="576" y="254"/>
                    </a:lnTo>
                    <a:lnTo>
                      <a:pt x="549" y="243"/>
                    </a:lnTo>
                    <a:lnTo>
                      <a:pt x="535" y="212"/>
                    </a:lnTo>
                    <a:lnTo>
                      <a:pt x="510" y="208"/>
                    </a:lnTo>
                    <a:lnTo>
                      <a:pt x="516" y="190"/>
                    </a:lnTo>
                    <a:lnTo>
                      <a:pt x="487" y="154"/>
                    </a:lnTo>
                    <a:lnTo>
                      <a:pt x="453" y="140"/>
                    </a:lnTo>
                    <a:lnTo>
                      <a:pt x="451" y="157"/>
                    </a:lnTo>
                    <a:lnTo>
                      <a:pt x="429" y="151"/>
                    </a:lnTo>
                    <a:lnTo>
                      <a:pt x="422" y="130"/>
                    </a:lnTo>
                    <a:lnTo>
                      <a:pt x="427" y="111"/>
                    </a:lnTo>
                    <a:lnTo>
                      <a:pt x="446" y="93"/>
                    </a:lnTo>
                    <a:lnTo>
                      <a:pt x="440" y="79"/>
                    </a:lnTo>
                    <a:lnTo>
                      <a:pt x="468" y="57"/>
                    </a:lnTo>
                    <a:lnTo>
                      <a:pt x="439" y="34"/>
                    </a:lnTo>
                    <a:lnTo>
                      <a:pt x="427" y="0"/>
                    </a:lnTo>
                    <a:lnTo>
                      <a:pt x="364" y="49"/>
                    </a:lnTo>
                    <a:lnTo>
                      <a:pt x="145" y="106"/>
                    </a:lnTo>
                    <a:lnTo>
                      <a:pt x="0" y="137"/>
                    </a:lnTo>
                    <a:close/>
                  </a:path>
                </a:pathLst>
              </a:custGeom>
              <a:solidFill>
                <a:schemeClr val="accent3"/>
              </a:solidFill>
              <a:ln w="9525">
                <a:solidFill>
                  <a:schemeClr val="bg1"/>
                </a:solidFill>
                <a:round/>
                <a:headEnd/>
                <a:tailEnd/>
              </a:ln>
            </p:spPr>
            <p:txBody>
              <a:bodyPr/>
              <a:lstStyle/>
              <a:p>
                <a:endParaRPr lang="en-US"/>
              </a:p>
            </p:txBody>
          </p:sp>
          <p:sp>
            <p:nvSpPr>
              <p:cNvPr id="70" name="Freeform 57"/>
              <p:cNvSpPr>
                <a:spLocks/>
              </p:cNvSpPr>
              <p:nvPr/>
            </p:nvSpPr>
            <p:spPr bwMode="gray">
              <a:xfrm>
                <a:off x="5414906" y="2080099"/>
                <a:ext cx="29235" cy="24362"/>
              </a:xfrm>
              <a:custGeom>
                <a:avLst/>
                <a:gdLst>
                  <a:gd name="T0" fmla="*/ 0 w 60"/>
                  <a:gd name="T1" fmla="*/ 49 h 49"/>
                  <a:gd name="T2" fmla="*/ 26 w 60"/>
                  <a:gd name="T3" fmla="*/ 0 h 49"/>
                  <a:gd name="T4" fmla="*/ 60 w 60"/>
                  <a:gd name="T5" fmla="*/ 22 h 49"/>
                  <a:gd name="T6" fmla="*/ 0 w 60"/>
                  <a:gd name="T7" fmla="*/ 49 h 49"/>
                  <a:gd name="T8" fmla="*/ 0 60000 65536"/>
                  <a:gd name="T9" fmla="*/ 0 60000 65536"/>
                  <a:gd name="T10" fmla="*/ 0 60000 65536"/>
                  <a:gd name="T11" fmla="*/ 0 60000 65536"/>
                  <a:gd name="T12" fmla="*/ 0 w 60"/>
                  <a:gd name="T13" fmla="*/ 0 h 49"/>
                  <a:gd name="T14" fmla="*/ 60 w 60"/>
                  <a:gd name="T15" fmla="*/ 49 h 49"/>
                </a:gdLst>
                <a:ahLst/>
                <a:cxnLst>
                  <a:cxn ang="T8">
                    <a:pos x="T0" y="T1"/>
                  </a:cxn>
                  <a:cxn ang="T9">
                    <a:pos x="T2" y="T3"/>
                  </a:cxn>
                  <a:cxn ang="T10">
                    <a:pos x="T4" y="T5"/>
                  </a:cxn>
                  <a:cxn ang="T11">
                    <a:pos x="T6" y="T7"/>
                  </a:cxn>
                </a:cxnLst>
                <a:rect l="T12" t="T13" r="T14" b="T15"/>
                <a:pathLst>
                  <a:path w="60" h="49">
                    <a:moveTo>
                      <a:pt x="0" y="49"/>
                    </a:moveTo>
                    <a:lnTo>
                      <a:pt x="26" y="0"/>
                    </a:lnTo>
                    <a:lnTo>
                      <a:pt x="60" y="22"/>
                    </a:lnTo>
                    <a:lnTo>
                      <a:pt x="0" y="49"/>
                    </a:lnTo>
                    <a:close/>
                  </a:path>
                </a:pathLst>
              </a:custGeom>
              <a:grpFill/>
              <a:ln w="9525">
                <a:solidFill>
                  <a:schemeClr val="bg1"/>
                </a:solidFill>
                <a:round/>
                <a:headEnd/>
                <a:tailEnd/>
              </a:ln>
            </p:spPr>
            <p:txBody>
              <a:bodyPr/>
              <a:lstStyle/>
              <a:p>
                <a:endParaRPr lang="en-US"/>
              </a:p>
            </p:txBody>
          </p:sp>
          <p:sp>
            <p:nvSpPr>
              <p:cNvPr id="71" name="Freeform 58"/>
              <p:cNvSpPr>
                <a:spLocks/>
              </p:cNvSpPr>
              <p:nvPr/>
            </p:nvSpPr>
            <p:spPr bwMode="gray">
              <a:xfrm>
                <a:off x="5469477" y="2076201"/>
                <a:ext cx="23388" cy="18515"/>
              </a:xfrm>
              <a:custGeom>
                <a:avLst/>
                <a:gdLst>
                  <a:gd name="T0" fmla="*/ 0 w 47"/>
                  <a:gd name="T1" fmla="*/ 36 h 36"/>
                  <a:gd name="T2" fmla="*/ 26 w 47"/>
                  <a:gd name="T3" fmla="*/ 0 h 36"/>
                  <a:gd name="T4" fmla="*/ 47 w 47"/>
                  <a:gd name="T5" fmla="*/ 27 h 36"/>
                  <a:gd name="T6" fmla="*/ 0 w 47"/>
                  <a:gd name="T7" fmla="*/ 36 h 36"/>
                  <a:gd name="T8" fmla="*/ 0 60000 65536"/>
                  <a:gd name="T9" fmla="*/ 0 60000 65536"/>
                  <a:gd name="T10" fmla="*/ 0 60000 65536"/>
                  <a:gd name="T11" fmla="*/ 0 60000 65536"/>
                  <a:gd name="T12" fmla="*/ 0 w 47"/>
                  <a:gd name="T13" fmla="*/ 0 h 36"/>
                  <a:gd name="T14" fmla="*/ 47 w 47"/>
                  <a:gd name="T15" fmla="*/ 36 h 36"/>
                </a:gdLst>
                <a:ahLst/>
                <a:cxnLst>
                  <a:cxn ang="T8">
                    <a:pos x="T0" y="T1"/>
                  </a:cxn>
                  <a:cxn ang="T9">
                    <a:pos x="T2" y="T3"/>
                  </a:cxn>
                  <a:cxn ang="T10">
                    <a:pos x="T4" y="T5"/>
                  </a:cxn>
                  <a:cxn ang="T11">
                    <a:pos x="T6" y="T7"/>
                  </a:cxn>
                </a:cxnLst>
                <a:rect l="T12" t="T13" r="T14" b="T15"/>
                <a:pathLst>
                  <a:path w="47" h="36">
                    <a:moveTo>
                      <a:pt x="0" y="36"/>
                    </a:moveTo>
                    <a:lnTo>
                      <a:pt x="26" y="0"/>
                    </a:lnTo>
                    <a:lnTo>
                      <a:pt x="47" y="27"/>
                    </a:lnTo>
                    <a:lnTo>
                      <a:pt x="0" y="36"/>
                    </a:lnTo>
                    <a:close/>
                  </a:path>
                </a:pathLst>
              </a:custGeom>
              <a:grpFill/>
              <a:ln w="9525">
                <a:solidFill>
                  <a:schemeClr val="bg1"/>
                </a:solidFill>
                <a:round/>
                <a:headEnd/>
                <a:tailEnd/>
              </a:ln>
            </p:spPr>
            <p:txBody>
              <a:bodyPr/>
              <a:lstStyle/>
              <a:p>
                <a:endParaRPr lang="en-US"/>
              </a:p>
            </p:txBody>
          </p:sp>
        </p:grpSp>
        <p:grpSp>
          <p:nvGrpSpPr>
            <p:cNvPr id="29" name="Group 193"/>
            <p:cNvGrpSpPr/>
            <p:nvPr/>
          </p:nvGrpSpPr>
          <p:grpSpPr bwMode="gray">
            <a:xfrm>
              <a:off x="3620869" y="1617216"/>
              <a:ext cx="727944" cy="685067"/>
              <a:chOff x="3620869" y="1617216"/>
              <a:chExt cx="727944" cy="685067"/>
            </a:xfrm>
            <a:grpFill/>
          </p:grpSpPr>
          <p:sp>
            <p:nvSpPr>
              <p:cNvPr id="67" name="Freeform 59"/>
              <p:cNvSpPr>
                <a:spLocks/>
              </p:cNvSpPr>
              <p:nvPr/>
            </p:nvSpPr>
            <p:spPr bwMode="gray">
              <a:xfrm>
                <a:off x="3620869" y="1617216"/>
                <a:ext cx="554485" cy="285526"/>
              </a:xfrm>
              <a:custGeom>
                <a:avLst/>
                <a:gdLst>
                  <a:gd name="T0" fmla="*/ 89 w 1138"/>
                  <a:gd name="T1" fmla="*/ 317 h 585"/>
                  <a:gd name="T2" fmla="*/ 408 w 1138"/>
                  <a:gd name="T3" fmla="*/ 385 h 585"/>
                  <a:gd name="T4" fmla="*/ 461 w 1138"/>
                  <a:gd name="T5" fmla="*/ 432 h 585"/>
                  <a:gd name="T6" fmla="*/ 567 w 1138"/>
                  <a:gd name="T7" fmla="*/ 468 h 585"/>
                  <a:gd name="T8" fmla="*/ 594 w 1138"/>
                  <a:gd name="T9" fmla="*/ 423 h 585"/>
                  <a:gd name="T10" fmla="*/ 611 w 1138"/>
                  <a:gd name="T11" fmla="*/ 372 h 585"/>
                  <a:gd name="T12" fmla="*/ 610 w 1138"/>
                  <a:gd name="T13" fmla="*/ 392 h 585"/>
                  <a:gd name="T14" fmla="*/ 635 w 1138"/>
                  <a:gd name="T15" fmla="*/ 417 h 585"/>
                  <a:gd name="T16" fmla="*/ 668 w 1138"/>
                  <a:gd name="T17" fmla="*/ 384 h 585"/>
                  <a:gd name="T18" fmla="*/ 687 w 1138"/>
                  <a:gd name="T19" fmla="*/ 378 h 585"/>
                  <a:gd name="T20" fmla="*/ 678 w 1138"/>
                  <a:gd name="T21" fmla="*/ 439 h 585"/>
                  <a:gd name="T22" fmla="*/ 720 w 1138"/>
                  <a:gd name="T23" fmla="*/ 392 h 585"/>
                  <a:gd name="T24" fmla="*/ 799 w 1138"/>
                  <a:gd name="T25" fmla="*/ 340 h 585"/>
                  <a:gd name="T26" fmla="*/ 879 w 1138"/>
                  <a:gd name="T27" fmla="*/ 301 h 585"/>
                  <a:gd name="T28" fmla="*/ 1001 w 1138"/>
                  <a:gd name="T29" fmla="*/ 347 h 585"/>
                  <a:gd name="T30" fmla="*/ 1029 w 1138"/>
                  <a:gd name="T31" fmla="*/ 302 h 585"/>
                  <a:gd name="T32" fmla="*/ 1138 w 1138"/>
                  <a:gd name="T33" fmla="*/ 294 h 585"/>
                  <a:gd name="T34" fmla="*/ 1061 w 1138"/>
                  <a:gd name="T35" fmla="*/ 193 h 585"/>
                  <a:gd name="T36" fmla="*/ 995 w 1138"/>
                  <a:gd name="T37" fmla="*/ 193 h 585"/>
                  <a:gd name="T38" fmla="*/ 945 w 1138"/>
                  <a:gd name="T39" fmla="*/ 197 h 585"/>
                  <a:gd name="T40" fmla="*/ 926 w 1138"/>
                  <a:gd name="T41" fmla="*/ 159 h 585"/>
                  <a:gd name="T42" fmla="*/ 887 w 1138"/>
                  <a:gd name="T43" fmla="*/ 136 h 585"/>
                  <a:gd name="T44" fmla="*/ 728 w 1138"/>
                  <a:gd name="T45" fmla="*/ 175 h 585"/>
                  <a:gd name="T46" fmla="*/ 639 w 1138"/>
                  <a:gd name="T47" fmla="*/ 229 h 585"/>
                  <a:gd name="T48" fmla="*/ 587 w 1138"/>
                  <a:gd name="T49" fmla="*/ 219 h 585"/>
                  <a:gd name="T50" fmla="*/ 528 w 1138"/>
                  <a:gd name="T51" fmla="*/ 233 h 585"/>
                  <a:gd name="T52" fmla="*/ 403 w 1138"/>
                  <a:gd name="T53" fmla="*/ 141 h 585"/>
                  <a:gd name="T54" fmla="*/ 369 w 1138"/>
                  <a:gd name="T55" fmla="*/ 163 h 585"/>
                  <a:gd name="T56" fmla="*/ 349 w 1138"/>
                  <a:gd name="T57" fmla="*/ 156 h 585"/>
                  <a:gd name="T58" fmla="*/ 337 w 1138"/>
                  <a:gd name="T59" fmla="*/ 137 h 585"/>
                  <a:gd name="T60" fmla="*/ 410 w 1138"/>
                  <a:gd name="T61" fmla="*/ 22 h 585"/>
                  <a:gd name="T62" fmla="*/ 443 w 1138"/>
                  <a:gd name="T63" fmla="*/ 0 h 585"/>
                  <a:gd name="T64" fmla="*/ 334 w 1138"/>
                  <a:gd name="T65" fmla="*/ 28 h 585"/>
                  <a:gd name="T66" fmla="*/ 269 w 1138"/>
                  <a:gd name="T67" fmla="*/ 92 h 585"/>
                  <a:gd name="T68" fmla="*/ 212 w 1138"/>
                  <a:gd name="T69" fmla="*/ 137 h 585"/>
                  <a:gd name="T70" fmla="*/ 174 w 1138"/>
                  <a:gd name="T71" fmla="*/ 171 h 585"/>
                  <a:gd name="T72" fmla="*/ 90 w 1138"/>
                  <a:gd name="T73" fmla="*/ 197 h 585"/>
                  <a:gd name="T74" fmla="*/ 0 w 1138"/>
                  <a:gd name="T75" fmla="*/ 254 h 58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38"/>
                  <a:gd name="T115" fmla="*/ 0 h 585"/>
                  <a:gd name="T116" fmla="*/ 1138 w 1138"/>
                  <a:gd name="T117" fmla="*/ 585 h 58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38" h="585">
                    <a:moveTo>
                      <a:pt x="0" y="254"/>
                    </a:moveTo>
                    <a:lnTo>
                      <a:pt x="89" y="317"/>
                    </a:lnTo>
                    <a:lnTo>
                      <a:pt x="307" y="373"/>
                    </a:lnTo>
                    <a:lnTo>
                      <a:pt x="408" y="385"/>
                    </a:lnTo>
                    <a:lnTo>
                      <a:pt x="422" y="421"/>
                    </a:lnTo>
                    <a:lnTo>
                      <a:pt x="461" y="432"/>
                    </a:lnTo>
                    <a:lnTo>
                      <a:pt x="518" y="585"/>
                    </a:lnTo>
                    <a:lnTo>
                      <a:pt x="567" y="468"/>
                    </a:lnTo>
                    <a:lnTo>
                      <a:pt x="578" y="439"/>
                    </a:lnTo>
                    <a:lnTo>
                      <a:pt x="594" y="423"/>
                    </a:lnTo>
                    <a:lnTo>
                      <a:pt x="593" y="403"/>
                    </a:lnTo>
                    <a:lnTo>
                      <a:pt x="611" y="372"/>
                    </a:lnTo>
                    <a:lnTo>
                      <a:pt x="616" y="374"/>
                    </a:lnTo>
                    <a:lnTo>
                      <a:pt x="610" y="392"/>
                    </a:lnTo>
                    <a:lnTo>
                      <a:pt x="613" y="426"/>
                    </a:lnTo>
                    <a:lnTo>
                      <a:pt x="635" y="417"/>
                    </a:lnTo>
                    <a:lnTo>
                      <a:pt x="643" y="382"/>
                    </a:lnTo>
                    <a:lnTo>
                      <a:pt x="668" y="384"/>
                    </a:lnTo>
                    <a:lnTo>
                      <a:pt x="683" y="369"/>
                    </a:lnTo>
                    <a:lnTo>
                      <a:pt x="687" y="378"/>
                    </a:lnTo>
                    <a:lnTo>
                      <a:pt x="659" y="431"/>
                    </a:lnTo>
                    <a:lnTo>
                      <a:pt x="678" y="439"/>
                    </a:lnTo>
                    <a:lnTo>
                      <a:pt x="694" y="406"/>
                    </a:lnTo>
                    <a:lnTo>
                      <a:pt x="720" y="392"/>
                    </a:lnTo>
                    <a:lnTo>
                      <a:pt x="733" y="352"/>
                    </a:lnTo>
                    <a:lnTo>
                      <a:pt x="799" y="340"/>
                    </a:lnTo>
                    <a:lnTo>
                      <a:pt x="831" y="337"/>
                    </a:lnTo>
                    <a:lnTo>
                      <a:pt x="879" y="301"/>
                    </a:lnTo>
                    <a:lnTo>
                      <a:pt x="952" y="313"/>
                    </a:lnTo>
                    <a:lnTo>
                      <a:pt x="1001" y="347"/>
                    </a:lnTo>
                    <a:lnTo>
                      <a:pt x="1004" y="304"/>
                    </a:lnTo>
                    <a:lnTo>
                      <a:pt x="1029" y="302"/>
                    </a:lnTo>
                    <a:lnTo>
                      <a:pt x="1089" y="307"/>
                    </a:lnTo>
                    <a:lnTo>
                      <a:pt x="1138" y="294"/>
                    </a:lnTo>
                    <a:lnTo>
                      <a:pt x="1074" y="255"/>
                    </a:lnTo>
                    <a:lnTo>
                      <a:pt x="1061" y="193"/>
                    </a:lnTo>
                    <a:lnTo>
                      <a:pt x="1011" y="204"/>
                    </a:lnTo>
                    <a:lnTo>
                      <a:pt x="995" y="193"/>
                    </a:lnTo>
                    <a:lnTo>
                      <a:pt x="974" y="204"/>
                    </a:lnTo>
                    <a:lnTo>
                      <a:pt x="945" y="197"/>
                    </a:lnTo>
                    <a:lnTo>
                      <a:pt x="931" y="196"/>
                    </a:lnTo>
                    <a:lnTo>
                      <a:pt x="926" y="159"/>
                    </a:lnTo>
                    <a:lnTo>
                      <a:pt x="937" y="125"/>
                    </a:lnTo>
                    <a:lnTo>
                      <a:pt x="887" y="136"/>
                    </a:lnTo>
                    <a:lnTo>
                      <a:pt x="843" y="158"/>
                    </a:lnTo>
                    <a:lnTo>
                      <a:pt x="728" y="175"/>
                    </a:lnTo>
                    <a:lnTo>
                      <a:pt x="652" y="243"/>
                    </a:lnTo>
                    <a:lnTo>
                      <a:pt x="639" y="229"/>
                    </a:lnTo>
                    <a:lnTo>
                      <a:pt x="616" y="240"/>
                    </a:lnTo>
                    <a:lnTo>
                      <a:pt x="587" y="219"/>
                    </a:lnTo>
                    <a:lnTo>
                      <a:pt x="568" y="226"/>
                    </a:lnTo>
                    <a:lnTo>
                      <a:pt x="528" y="233"/>
                    </a:lnTo>
                    <a:lnTo>
                      <a:pt x="470" y="154"/>
                    </a:lnTo>
                    <a:lnTo>
                      <a:pt x="403" y="141"/>
                    </a:lnTo>
                    <a:lnTo>
                      <a:pt x="383" y="145"/>
                    </a:lnTo>
                    <a:lnTo>
                      <a:pt x="369" y="163"/>
                    </a:lnTo>
                    <a:lnTo>
                      <a:pt x="381" y="130"/>
                    </a:lnTo>
                    <a:lnTo>
                      <a:pt x="349" y="156"/>
                    </a:lnTo>
                    <a:lnTo>
                      <a:pt x="334" y="184"/>
                    </a:lnTo>
                    <a:lnTo>
                      <a:pt x="337" y="137"/>
                    </a:lnTo>
                    <a:lnTo>
                      <a:pt x="369" y="70"/>
                    </a:lnTo>
                    <a:lnTo>
                      <a:pt x="410" y="22"/>
                    </a:lnTo>
                    <a:lnTo>
                      <a:pt x="449" y="11"/>
                    </a:lnTo>
                    <a:lnTo>
                      <a:pt x="443" y="0"/>
                    </a:lnTo>
                    <a:lnTo>
                      <a:pt x="376" y="6"/>
                    </a:lnTo>
                    <a:lnTo>
                      <a:pt x="334" y="28"/>
                    </a:lnTo>
                    <a:lnTo>
                      <a:pt x="320" y="52"/>
                    </a:lnTo>
                    <a:lnTo>
                      <a:pt x="269" y="92"/>
                    </a:lnTo>
                    <a:lnTo>
                      <a:pt x="248" y="126"/>
                    </a:lnTo>
                    <a:lnTo>
                      <a:pt x="212" y="137"/>
                    </a:lnTo>
                    <a:lnTo>
                      <a:pt x="197" y="158"/>
                    </a:lnTo>
                    <a:lnTo>
                      <a:pt x="174" y="171"/>
                    </a:lnTo>
                    <a:lnTo>
                      <a:pt x="105" y="183"/>
                    </a:lnTo>
                    <a:lnTo>
                      <a:pt x="90" y="197"/>
                    </a:lnTo>
                    <a:lnTo>
                      <a:pt x="58" y="227"/>
                    </a:lnTo>
                    <a:lnTo>
                      <a:pt x="0" y="254"/>
                    </a:lnTo>
                    <a:close/>
                  </a:path>
                </a:pathLst>
              </a:custGeom>
              <a:grpFill/>
              <a:ln w="9525">
                <a:solidFill>
                  <a:schemeClr val="bg1"/>
                </a:solidFill>
                <a:round/>
                <a:headEnd/>
                <a:tailEnd/>
              </a:ln>
            </p:spPr>
            <p:txBody>
              <a:bodyPr/>
              <a:lstStyle/>
              <a:p>
                <a:endParaRPr lang="en-US"/>
              </a:p>
            </p:txBody>
          </p:sp>
          <p:sp>
            <p:nvSpPr>
              <p:cNvPr id="68" name="Freeform 60"/>
              <p:cNvSpPr>
                <a:spLocks/>
              </p:cNvSpPr>
              <p:nvPr/>
            </p:nvSpPr>
            <p:spPr bwMode="gray">
              <a:xfrm>
                <a:off x="3976558" y="1794573"/>
                <a:ext cx="372255" cy="507710"/>
              </a:xfrm>
              <a:custGeom>
                <a:avLst/>
                <a:gdLst>
                  <a:gd name="T0" fmla="*/ 0 w 765"/>
                  <a:gd name="T1" fmla="*/ 1042 h 1042"/>
                  <a:gd name="T2" fmla="*/ 74 w 765"/>
                  <a:gd name="T3" fmla="*/ 915 h 1042"/>
                  <a:gd name="T4" fmla="*/ 88 w 765"/>
                  <a:gd name="T5" fmla="*/ 869 h 1042"/>
                  <a:gd name="T6" fmla="*/ 92 w 765"/>
                  <a:gd name="T7" fmla="*/ 781 h 1042"/>
                  <a:gd name="T8" fmla="*/ 75 w 765"/>
                  <a:gd name="T9" fmla="*/ 694 h 1042"/>
                  <a:gd name="T10" fmla="*/ 31 w 765"/>
                  <a:gd name="T11" fmla="*/ 612 h 1042"/>
                  <a:gd name="T12" fmla="*/ 11 w 765"/>
                  <a:gd name="T13" fmla="*/ 564 h 1042"/>
                  <a:gd name="T14" fmla="*/ 25 w 765"/>
                  <a:gd name="T15" fmla="*/ 523 h 1042"/>
                  <a:gd name="T16" fmla="*/ 4 w 765"/>
                  <a:gd name="T17" fmla="*/ 470 h 1042"/>
                  <a:gd name="T18" fmla="*/ 26 w 765"/>
                  <a:gd name="T19" fmla="*/ 433 h 1042"/>
                  <a:gd name="T20" fmla="*/ 44 w 765"/>
                  <a:gd name="T21" fmla="*/ 342 h 1042"/>
                  <a:gd name="T22" fmla="*/ 39 w 765"/>
                  <a:gd name="T23" fmla="*/ 300 h 1042"/>
                  <a:gd name="T24" fmla="*/ 68 w 765"/>
                  <a:gd name="T25" fmla="*/ 275 h 1042"/>
                  <a:gd name="T26" fmla="*/ 64 w 765"/>
                  <a:gd name="T27" fmla="*/ 245 h 1042"/>
                  <a:gd name="T28" fmla="*/ 110 w 765"/>
                  <a:gd name="T29" fmla="*/ 223 h 1042"/>
                  <a:gd name="T30" fmla="*/ 149 w 765"/>
                  <a:gd name="T31" fmla="*/ 158 h 1042"/>
                  <a:gd name="T32" fmla="*/ 143 w 765"/>
                  <a:gd name="T33" fmla="*/ 264 h 1042"/>
                  <a:gd name="T34" fmla="*/ 176 w 765"/>
                  <a:gd name="T35" fmla="*/ 243 h 1042"/>
                  <a:gd name="T36" fmla="*/ 175 w 765"/>
                  <a:gd name="T37" fmla="*/ 157 h 1042"/>
                  <a:gd name="T38" fmla="*/ 219 w 765"/>
                  <a:gd name="T39" fmla="*/ 108 h 1042"/>
                  <a:gd name="T40" fmla="*/ 248 w 765"/>
                  <a:gd name="T41" fmla="*/ 102 h 1042"/>
                  <a:gd name="T42" fmla="*/ 224 w 765"/>
                  <a:gd name="T43" fmla="*/ 87 h 1042"/>
                  <a:gd name="T44" fmla="*/ 214 w 765"/>
                  <a:gd name="T45" fmla="*/ 58 h 1042"/>
                  <a:gd name="T46" fmla="*/ 232 w 765"/>
                  <a:gd name="T47" fmla="*/ 14 h 1042"/>
                  <a:gd name="T48" fmla="*/ 271 w 765"/>
                  <a:gd name="T49" fmla="*/ 0 h 1042"/>
                  <a:gd name="T50" fmla="*/ 361 w 765"/>
                  <a:gd name="T51" fmla="*/ 26 h 1042"/>
                  <a:gd name="T52" fmla="*/ 394 w 765"/>
                  <a:gd name="T53" fmla="*/ 60 h 1042"/>
                  <a:gd name="T54" fmla="*/ 500 w 765"/>
                  <a:gd name="T55" fmla="*/ 82 h 1042"/>
                  <a:gd name="T56" fmla="*/ 520 w 765"/>
                  <a:gd name="T57" fmla="*/ 115 h 1042"/>
                  <a:gd name="T58" fmla="*/ 551 w 765"/>
                  <a:gd name="T59" fmla="*/ 153 h 1042"/>
                  <a:gd name="T60" fmla="*/ 523 w 765"/>
                  <a:gd name="T61" fmla="*/ 152 h 1042"/>
                  <a:gd name="T62" fmla="*/ 519 w 765"/>
                  <a:gd name="T63" fmla="*/ 173 h 1042"/>
                  <a:gd name="T64" fmla="*/ 552 w 765"/>
                  <a:gd name="T65" fmla="*/ 214 h 1042"/>
                  <a:gd name="T66" fmla="*/ 558 w 765"/>
                  <a:gd name="T67" fmla="*/ 286 h 1042"/>
                  <a:gd name="T68" fmla="*/ 558 w 765"/>
                  <a:gd name="T69" fmla="*/ 329 h 1042"/>
                  <a:gd name="T70" fmla="*/ 526 w 765"/>
                  <a:gd name="T71" fmla="*/ 380 h 1042"/>
                  <a:gd name="T72" fmla="*/ 523 w 765"/>
                  <a:gd name="T73" fmla="*/ 406 h 1042"/>
                  <a:gd name="T74" fmla="*/ 481 w 765"/>
                  <a:gd name="T75" fmla="*/ 427 h 1042"/>
                  <a:gd name="T76" fmla="*/ 472 w 765"/>
                  <a:gd name="T77" fmla="*/ 450 h 1042"/>
                  <a:gd name="T78" fmla="*/ 476 w 765"/>
                  <a:gd name="T79" fmla="*/ 503 h 1042"/>
                  <a:gd name="T80" fmla="*/ 521 w 765"/>
                  <a:gd name="T81" fmla="*/ 525 h 1042"/>
                  <a:gd name="T82" fmla="*/ 557 w 765"/>
                  <a:gd name="T83" fmla="*/ 483 h 1042"/>
                  <a:gd name="T84" fmla="*/ 583 w 765"/>
                  <a:gd name="T85" fmla="*/ 425 h 1042"/>
                  <a:gd name="T86" fmla="*/ 645 w 765"/>
                  <a:gd name="T87" fmla="*/ 388 h 1042"/>
                  <a:gd name="T88" fmla="*/ 687 w 765"/>
                  <a:gd name="T89" fmla="*/ 411 h 1042"/>
                  <a:gd name="T90" fmla="*/ 714 w 765"/>
                  <a:gd name="T91" fmla="*/ 475 h 1042"/>
                  <a:gd name="T92" fmla="*/ 749 w 765"/>
                  <a:gd name="T93" fmla="*/ 600 h 1042"/>
                  <a:gd name="T94" fmla="*/ 765 w 765"/>
                  <a:gd name="T95" fmla="*/ 641 h 1042"/>
                  <a:gd name="T96" fmla="*/ 755 w 765"/>
                  <a:gd name="T97" fmla="*/ 673 h 1042"/>
                  <a:gd name="T98" fmla="*/ 760 w 765"/>
                  <a:gd name="T99" fmla="*/ 726 h 1042"/>
                  <a:gd name="T100" fmla="*/ 747 w 765"/>
                  <a:gd name="T101" fmla="*/ 756 h 1042"/>
                  <a:gd name="T102" fmla="*/ 729 w 765"/>
                  <a:gd name="T103" fmla="*/ 726 h 1042"/>
                  <a:gd name="T104" fmla="*/ 709 w 765"/>
                  <a:gd name="T105" fmla="*/ 739 h 1042"/>
                  <a:gd name="T106" fmla="*/ 707 w 765"/>
                  <a:gd name="T107" fmla="*/ 788 h 1042"/>
                  <a:gd name="T108" fmla="*/ 699 w 765"/>
                  <a:gd name="T109" fmla="*/ 809 h 1042"/>
                  <a:gd name="T110" fmla="*/ 667 w 765"/>
                  <a:gd name="T111" fmla="*/ 831 h 1042"/>
                  <a:gd name="T112" fmla="*/ 665 w 765"/>
                  <a:gd name="T113" fmla="*/ 896 h 1042"/>
                  <a:gd name="T114" fmla="*/ 643 w 765"/>
                  <a:gd name="T115" fmla="*/ 925 h 1042"/>
                  <a:gd name="T116" fmla="*/ 623 w 765"/>
                  <a:gd name="T117" fmla="*/ 979 h 1042"/>
                  <a:gd name="T118" fmla="*/ 375 w 765"/>
                  <a:gd name="T119" fmla="*/ 1018 h 1042"/>
                  <a:gd name="T120" fmla="*/ 368 w 765"/>
                  <a:gd name="T121" fmla="*/ 1002 h 1042"/>
                  <a:gd name="T122" fmla="*/ 0 w 765"/>
                  <a:gd name="T123" fmla="*/ 1042 h 10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65"/>
                  <a:gd name="T187" fmla="*/ 0 h 1042"/>
                  <a:gd name="T188" fmla="*/ 765 w 765"/>
                  <a:gd name="T189" fmla="*/ 1042 h 10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65" h="1042">
                    <a:moveTo>
                      <a:pt x="0" y="1042"/>
                    </a:moveTo>
                    <a:lnTo>
                      <a:pt x="74" y="915"/>
                    </a:lnTo>
                    <a:lnTo>
                      <a:pt x="88" y="869"/>
                    </a:lnTo>
                    <a:lnTo>
                      <a:pt x="92" y="781"/>
                    </a:lnTo>
                    <a:lnTo>
                      <a:pt x="75" y="694"/>
                    </a:lnTo>
                    <a:lnTo>
                      <a:pt x="31" y="612"/>
                    </a:lnTo>
                    <a:lnTo>
                      <a:pt x="11" y="564"/>
                    </a:lnTo>
                    <a:lnTo>
                      <a:pt x="25" y="523"/>
                    </a:lnTo>
                    <a:lnTo>
                      <a:pt x="4" y="470"/>
                    </a:lnTo>
                    <a:lnTo>
                      <a:pt x="26" y="433"/>
                    </a:lnTo>
                    <a:lnTo>
                      <a:pt x="44" y="342"/>
                    </a:lnTo>
                    <a:lnTo>
                      <a:pt x="39" y="300"/>
                    </a:lnTo>
                    <a:lnTo>
                      <a:pt x="68" y="275"/>
                    </a:lnTo>
                    <a:lnTo>
                      <a:pt x="64" y="245"/>
                    </a:lnTo>
                    <a:lnTo>
                      <a:pt x="110" y="223"/>
                    </a:lnTo>
                    <a:lnTo>
                      <a:pt x="149" y="158"/>
                    </a:lnTo>
                    <a:lnTo>
                      <a:pt x="143" y="264"/>
                    </a:lnTo>
                    <a:lnTo>
                      <a:pt x="176" y="243"/>
                    </a:lnTo>
                    <a:lnTo>
                      <a:pt x="175" y="157"/>
                    </a:lnTo>
                    <a:lnTo>
                      <a:pt x="219" y="108"/>
                    </a:lnTo>
                    <a:lnTo>
                      <a:pt x="248" y="102"/>
                    </a:lnTo>
                    <a:lnTo>
                      <a:pt x="224" y="87"/>
                    </a:lnTo>
                    <a:lnTo>
                      <a:pt x="214" y="58"/>
                    </a:lnTo>
                    <a:lnTo>
                      <a:pt x="232" y="14"/>
                    </a:lnTo>
                    <a:lnTo>
                      <a:pt x="271" y="0"/>
                    </a:lnTo>
                    <a:lnTo>
                      <a:pt x="361" y="26"/>
                    </a:lnTo>
                    <a:lnTo>
                      <a:pt x="394" y="60"/>
                    </a:lnTo>
                    <a:lnTo>
                      <a:pt x="500" y="82"/>
                    </a:lnTo>
                    <a:lnTo>
                      <a:pt x="520" y="115"/>
                    </a:lnTo>
                    <a:lnTo>
                      <a:pt x="551" y="153"/>
                    </a:lnTo>
                    <a:lnTo>
                      <a:pt x="523" y="152"/>
                    </a:lnTo>
                    <a:lnTo>
                      <a:pt x="519" y="173"/>
                    </a:lnTo>
                    <a:lnTo>
                      <a:pt x="552" y="214"/>
                    </a:lnTo>
                    <a:lnTo>
                      <a:pt x="558" y="286"/>
                    </a:lnTo>
                    <a:lnTo>
                      <a:pt x="558" y="329"/>
                    </a:lnTo>
                    <a:lnTo>
                      <a:pt x="526" y="380"/>
                    </a:lnTo>
                    <a:lnTo>
                      <a:pt x="523" y="406"/>
                    </a:lnTo>
                    <a:lnTo>
                      <a:pt x="481" y="427"/>
                    </a:lnTo>
                    <a:lnTo>
                      <a:pt x="472" y="450"/>
                    </a:lnTo>
                    <a:lnTo>
                      <a:pt x="476" y="503"/>
                    </a:lnTo>
                    <a:lnTo>
                      <a:pt x="521" y="525"/>
                    </a:lnTo>
                    <a:lnTo>
                      <a:pt x="557" y="483"/>
                    </a:lnTo>
                    <a:lnTo>
                      <a:pt x="583" y="425"/>
                    </a:lnTo>
                    <a:lnTo>
                      <a:pt x="645" y="388"/>
                    </a:lnTo>
                    <a:lnTo>
                      <a:pt x="687" y="411"/>
                    </a:lnTo>
                    <a:lnTo>
                      <a:pt x="714" y="475"/>
                    </a:lnTo>
                    <a:lnTo>
                      <a:pt x="749" y="600"/>
                    </a:lnTo>
                    <a:lnTo>
                      <a:pt x="765" y="641"/>
                    </a:lnTo>
                    <a:lnTo>
                      <a:pt x="755" y="673"/>
                    </a:lnTo>
                    <a:lnTo>
                      <a:pt x="760" y="726"/>
                    </a:lnTo>
                    <a:lnTo>
                      <a:pt x="747" y="756"/>
                    </a:lnTo>
                    <a:lnTo>
                      <a:pt x="729" y="726"/>
                    </a:lnTo>
                    <a:lnTo>
                      <a:pt x="709" y="739"/>
                    </a:lnTo>
                    <a:lnTo>
                      <a:pt x="707" y="788"/>
                    </a:lnTo>
                    <a:lnTo>
                      <a:pt x="699" y="809"/>
                    </a:lnTo>
                    <a:lnTo>
                      <a:pt x="667" y="831"/>
                    </a:lnTo>
                    <a:lnTo>
                      <a:pt x="665" y="896"/>
                    </a:lnTo>
                    <a:lnTo>
                      <a:pt x="643" y="925"/>
                    </a:lnTo>
                    <a:lnTo>
                      <a:pt x="623" y="979"/>
                    </a:lnTo>
                    <a:lnTo>
                      <a:pt x="375" y="1018"/>
                    </a:lnTo>
                    <a:lnTo>
                      <a:pt x="368" y="1002"/>
                    </a:lnTo>
                    <a:lnTo>
                      <a:pt x="0" y="1042"/>
                    </a:lnTo>
                    <a:close/>
                  </a:path>
                </a:pathLst>
              </a:custGeom>
              <a:grpFill/>
              <a:ln w="9525">
                <a:solidFill>
                  <a:schemeClr val="bg1"/>
                </a:solidFill>
                <a:round/>
                <a:headEnd/>
                <a:tailEnd/>
              </a:ln>
            </p:spPr>
            <p:txBody>
              <a:bodyPr/>
              <a:lstStyle/>
              <a:p>
                <a:endParaRPr lang="en-US"/>
              </a:p>
            </p:txBody>
          </p:sp>
        </p:grpSp>
        <p:sp>
          <p:nvSpPr>
            <p:cNvPr id="30" name="Freeform 61"/>
            <p:cNvSpPr>
              <a:spLocks/>
            </p:cNvSpPr>
            <p:nvPr/>
          </p:nvSpPr>
          <p:spPr bwMode="gray">
            <a:xfrm>
              <a:off x="3052741" y="1411598"/>
              <a:ext cx="636343" cy="715276"/>
            </a:xfrm>
            <a:custGeom>
              <a:avLst/>
              <a:gdLst>
                <a:gd name="T0" fmla="*/ 0 w 1305"/>
                <a:gd name="T1" fmla="*/ 92 h 1467"/>
                <a:gd name="T2" fmla="*/ 9 w 1305"/>
                <a:gd name="T3" fmla="*/ 298 h 1467"/>
                <a:gd name="T4" fmla="*/ 59 w 1305"/>
                <a:gd name="T5" fmla="*/ 465 h 1467"/>
                <a:gd name="T6" fmla="*/ 66 w 1305"/>
                <a:gd name="T7" fmla="*/ 681 h 1467"/>
                <a:gd name="T8" fmla="*/ 101 w 1305"/>
                <a:gd name="T9" fmla="*/ 854 h 1467"/>
                <a:gd name="T10" fmla="*/ 55 w 1305"/>
                <a:gd name="T11" fmla="*/ 943 h 1467"/>
                <a:gd name="T12" fmla="*/ 122 w 1305"/>
                <a:gd name="T13" fmla="*/ 1008 h 1467"/>
                <a:gd name="T14" fmla="*/ 118 w 1305"/>
                <a:gd name="T15" fmla="*/ 1467 h 1467"/>
                <a:gd name="T16" fmla="*/ 1061 w 1305"/>
                <a:gd name="T17" fmla="*/ 1450 h 1467"/>
                <a:gd name="T18" fmla="*/ 1046 w 1305"/>
                <a:gd name="T19" fmla="*/ 1360 h 1467"/>
                <a:gd name="T20" fmla="*/ 1017 w 1305"/>
                <a:gd name="T21" fmla="*/ 1327 h 1467"/>
                <a:gd name="T22" fmla="*/ 944 w 1305"/>
                <a:gd name="T23" fmla="*/ 1280 h 1467"/>
                <a:gd name="T24" fmla="*/ 893 w 1305"/>
                <a:gd name="T25" fmla="*/ 1224 h 1467"/>
                <a:gd name="T26" fmla="*/ 767 w 1305"/>
                <a:gd name="T27" fmla="*/ 1145 h 1467"/>
                <a:gd name="T28" fmla="*/ 770 w 1305"/>
                <a:gd name="T29" fmla="*/ 1009 h 1467"/>
                <a:gd name="T30" fmla="*/ 743 w 1305"/>
                <a:gd name="T31" fmla="*/ 924 h 1467"/>
                <a:gd name="T32" fmla="*/ 845 w 1305"/>
                <a:gd name="T33" fmla="*/ 794 h 1467"/>
                <a:gd name="T34" fmla="*/ 839 w 1305"/>
                <a:gd name="T35" fmla="*/ 666 h 1467"/>
                <a:gd name="T36" fmla="*/ 864 w 1305"/>
                <a:gd name="T37" fmla="*/ 645 h 1467"/>
                <a:gd name="T38" fmla="*/ 990 w 1305"/>
                <a:gd name="T39" fmla="*/ 539 h 1467"/>
                <a:gd name="T40" fmla="*/ 1055 w 1305"/>
                <a:gd name="T41" fmla="*/ 461 h 1467"/>
                <a:gd name="T42" fmla="*/ 1138 w 1305"/>
                <a:gd name="T43" fmla="*/ 395 h 1467"/>
                <a:gd name="T44" fmla="*/ 1305 w 1305"/>
                <a:gd name="T45" fmla="*/ 308 h 1467"/>
                <a:gd name="T46" fmla="*/ 1244 w 1305"/>
                <a:gd name="T47" fmla="*/ 314 h 1467"/>
                <a:gd name="T48" fmla="*/ 1186 w 1305"/>
                <a:gd name="T49" fmla="*/ 287 h 1467"/>
                <a:gd name="T50" fmla="*/ 1093 w 1305"/>
                <a:gd name="T51" fmla="*/ 297 h 1467"/>
                <a:gd name="T52" fmla="*/ 1073 w 1305"/>
                <a:gd name="T53" fmla="*/ 260 h 1467"/>
                <a:gd name="T54" fmla="*/ 1043 w 1305"/>
                <a:gd name="T55" fmla="*/ 275 h 1467"/>
                <a:gd name="T56" fmla="*/ 978 w 1305"/>
                <a:gd name="T57" fmla="*/ 313 h 1467"/>
                <a:gd name="T58" fmla="*/ 933 w 1305"/>
                <a:gd name="T59" fmla="*/ 300 h 1467"/>
                <a:gd name="T60" fmla="*/ 916 w 1305"/>
                <a:gd name="T61" fmla="*/ 280 h 1467"/>
                <a:gd name="T62" fmla="*/ 881 w 1305"/>
                <a:gd name="T63" fmla="*/ 269 h 1467"/>
                <a:gd name="T64" fmla="*/ 865 w 1305"/>
                <a:gd name="T65" fmla="*/ 242 h 1467"/>
                <a:gd name="T66" fmla="*/ 833 w 1305"/>
                <a:gd name="T67" fmla="*/ 247 h 1467"/>
                <a:gd name="T68" fmla="*/ 830 w 1305"/>
                <a:gd name="T69" fmla="*/ 271 h 1467"/>
                <a:gd name="T70" fmla="*/ 815 w 1305"/>
                <a:gd name="T71" fmla="*/ 276 h 1467"/>
                <a:gd name="T72" fmla="*/ 791 w 1305"/>
                <a:gd name="T73" fmla="*/ 223 h 1467"/>
                <a:gd name="T74" fmla="*/ 760 w 1305"/>
                <a:gd name="T75" fmla="*/ 222 h 1467"/>
                <a:gd name="T76" fmla="*/ 770 w 1305"/>
                <a:gd name="T77" fmla="*/ 197 h 1467"/>
                <a:gd name="T78" fmla="*/ 695 w 1305"/>
                <a:gd name="T79" fmla="*/ 182 h 1467"/>
                <a:gd name="T80" fmla="*/ 666 w 1305"/>
                <a:gd name="T81" fmla="*/ 178 h 1467"/>
                <a:gd name="T82" fmla="*/ 578 w 1305"/>
                <a:gd name="T83" fmla="*/ 214 h 1467"/>
                <a:gd name="T84" fmla="*/ 563 w 1305"/>
                <a:gd name="T85" fmla="*/ 182 h 1467"/>
                <a:gd name="T86" fmla="*/ 425 w 1305"/>
                <a:gd name="T87" fmla="*/ 154 h 1467"/>
                <a:gd name="T88" fmla="*/ 403 w 1305"/>
                <a:gd name="T89" fmla="*/ 12 h 1467"/>
                <a:gd name="T90" fmla="*/ 345 w 1305"/>
                <a:gd name="T91" fmla="*/ 0 h 1467"/>
                <a:gd name="T92" fmla="*/ 344 w 1305"/>
                <a:gd name="T93" fmla="*/ 93 h 1467"/>
                <a:gd name="T94" fmla="*/ 0 w 1305"/>
                <a:gd name="T95" fmla="*/ 92 h 14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305"/>
                <a:gd name="T145" fmla="*/ 0 h 1467"/>
                <a:gd name="T146" fmla="*/ 1305 w 1305"/>
                <a:gd name="T147" fmla="*/ 1467 h 14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305" h="1467">
                  <a:moveTo>
                    <a:pt x="0" y="92"/>
                  </a:moveTo>
                  <a:lnTo>
                    <a:pt x="9" y="298"/>
                  </a:lnTo>
                  <a:lnTo>
                    <a:pt x="59" y="465"/>
                  </a:lnTo>
                  <a:lnTo>
                    <a:pt x="66" y="681"/>
                  </a:lnTo>
                  <a:lnTo>
                    <a:pt x="101" y="854"/>
                  </a:lnTo>
                  <a:lnTo>
                    <a:pt x="55" y="943"/>
                  </a:lnTo>
                  <a:lnTo>
                    <a:pt x="122" y="1008"/>
                  </a:lnTo>
                  <a:lnTo>
                    <a:pt x="118" y="1467"/>
                  </a:lnTo>
                  <a:lnTo>
                    <a:pt x="1061" y="1450"/>
                  </a:lnTo>
                  <a:lnTo>
                    <a:pt x="1046" y="1360"/>
                  </a:lnTo>
                  <a:lnTo>
                    <a:pt x="1017" y="1327"/>
                  </a:lnTo>
                  <a:lnTo>
                    <a:pt x="944" y="1280"/>
                  </a:lnTo>
                  <a:lnTo>
                    <a:pt x="893" y="1224"/>
                  </a:lnTo>
                  <a:lnTo>
                    <a:pt x="767" y="1145"/>
                  </a:lnTo>
                  <a:lnTo>
                    <a:pt x="770" y="1009"/>
                  </a:lnTo>
                  <a:lnTo>
                    <a:pt x="743" y="924"/>
                  </a:lnTo>
                  <a:lnTo>
                    <a:pt x="845" y="794"/>
                  </a:lnTo>
                  <a:lnTo>
                    <a:pt x="839" y="666"/>
                  </a:lnTo>
                  <a:lnTo>
                    <a:pt x="864" y="645"/>
                  </a:lnTo>
                  <a:lnTo>
                    <a:pt x="990" y="539"/>
                  </a:lnTo>
                  <a:lnTo>
                    <a:pt x="1055" y="461"/>
                  </a:lnTo>
                  <a:lnTo>
                    <a:pt x="1138" y="395"/>
                  </a:lnTo>
                  <a:lnTo>
                    <a:pt x="1305" y="308"/>
                  </a:lnTo>
                  <a:lnTo>
                    <a:pt x="1244" y="314"/>
                  </a:lnTo>
                  <a:lnTo>
                    <a:pt x="1186" y="287"/>
                  </a:lnTo>
                  <a:lnTo>
                    <a:pt x="1093" y="297"/>
                  </a:lnTo>
                  <a:lnTo>
                    <a:pt x="1073" y="260"/>
                  </a:lnTo>
                  <a:lnTo>
                    <a:pt x="1043" y="275"/>
                  </a:lnTo>
                  <a:lnTo>
                    <a:pt x="978" y="313"/>
                  </a:lnTo>
                  <a:lnTo>
                    <a:pt x="933" y="300"/>
                  </a:lnTo>
                  <a:lnTo>
                    <a:pt x="916" y="280"/>
                  </a:lnTo>
                  <a:lnTo>
                    <a:pt x="881" y="269"/>
                  </a:lnTo>
                  <a:lnTo>
                    <a:pt x="865" y="242"/>
                  </a:lnTo>
                  <a:lnTo>
                    <a:pt x="833" y="247"/>
                  </a:lnTo>
                  <a:lnTo>
                    <a:pt x="830" y="271"/>
                  </a:lnTo>
                  <a:lnTo>
                    <a:pt x="815" y="276"/>
                  </a:lnTo>
                  <a:lnTo>
                    <a:pt x="791" y="223"/>
                  </a:lnTo>
                  <a:lnTo>
                    <a:pt x="760" y="222"/>
                  </a:lnTo>
                  <a:lnTo>
                    <a:pt x="770" y="197"/>
                  </a:lnTo>
                  <a:lnTo>
                    <a:pt x="695" y="182"/>
                  </a:lnTo>
                  <a:lnTo>
                    <a:pt x="666" y="178"/>
                  </a:lnTo>
                  <a:lnTo>
                    <a:pt x="578" y="214"/>
                  </a:lnTo>
                  <a:lnTo>
                    <a:pt x="563" y="182"/>
                  </a:lnTo>
                  <a:lnTo>
                    <a:pt x="425" y="154"/>
                  </a:lnTo>
                  <a:lnTo>
                    <a:pt x="403" y="12"/>
                  </a:lnTo>
                  <a:lnTo>
                    <a:pt x="345" y="0"/>
                  </a:lnTo>
                  <a:lnTo>
                    <a:pt x="344" y="93"/>
                  </a:lnTo>
                  <a:lnTo>
                    <a:pt x="0" y="92"/>
                  </a:lnTo>
                  <a:close/>
                </a:path>
              </a:pathLst>
            </a:custGeom>
            <a:grpFill/>
            <a:ln w="9525">
              <a:solidFill>
                <a:schemeClr val="bg1"/>
              </a:solidFill>
              <a:round/>
              <a:headEnd/>
              <a:tailEnd/>
            </a:ln>
          </p:spPr>
          <p:txBody>
            <a:bodyPr/>
            <a:lstStyle/>
            <a:p>
              <a:endParaRPr lang="en-US"/>
            </a:p>
          </p:txBody>
        </p:sp>
        <p:sp>
          <p:nvSpPr>
            <p:cNvPr id="31" name="Freeform 62"/>
            <p:cNvSpPr>
              <a:spLocks/>
            </p:cNvSpPr>
            <p:nvPr/>
          </p:nvSpPr>
          <p:spPr bwMode="gray">
            <a:xfrm>
              <a:off x="3596506" y="3133523"/>
              <a:ext cx="343021" cy="595414"/>
            </a:xfrm>
            <a:custGeom>
              <a:avLst/>
              <a:gdLst>
                <a:gd name="T0" fmla="*/ 0 w 703"/>
                <a:gd name="T1" fmla="*/ 1038 h 1223"/>
                <a:gd name="T2" fmla="*/ 3 w 703"/>
                <a:gd name="T3" fmla="*/ 992 h 1223"/>
                <a:gd name="T4" fmla="*/ 48 w 703"/>
                <a:gd name="T5" fmla="*/ 853 h 1223"/>
                <a:gd name="T6" fmla="*/ 117 w 703"/>
                <a:gd name="T7" fmla="*/ 760 h 1223"/>
                <a:gd name="T8" fmla="*/ 95 w 703"/>
                <a:gd name="T9" fmla="*/ 734 h 1223"/>
                <a:gd name="T10" fmla="*/ 103 w 703"/>
                <a:gd name="T11" fmla="*/ 644 h 1223"/>
                <a:gd name="T12" fmla="*/ 69 w 703"/>
                <a:gd name="T13" fmla="*/ 539 h 1223"/>
                <a:gd name="T14" fmla="*/ 56 w 703"/>
                <a:gd name="T15" fmla="*/ 402 h 1223"/>
                <a:gd name="T16" fmla="*/ 108 w 703"/>
                <a:gd name="T17" fmla="*/ 253 h 1223"/>
                <a:gd name="T18" fmla="*/ 182 w 703"/>
                <a:gd name="T19" fmla="*/ 149 h 1223"/>
                <a:gd name="T20" fmla="*/ 179 w 703"/>
                <a:gd name="T21" fmla="*/ 120 h 1223"/>
                <a:gd name="T22" fmla="*/ 233 w 703"/>
                <a:gd name="T23" fmla="*/ 28 h 1223"/>
                <a:gd name="T24" fmla="*/ 657 w 703"/>
                <a:gd name="T25" fmla="*/ 0 h 1223"/>
                <a:gd name="T26" fmla="*/ 676 w 703"/>
                <a:gd name="T27" fmla="*/ 23 h 1223"/>
                <a:gd name="T28" fmla="*/ 657 w 703"/>
                <a:gd name="T29" fmla="*/ 783 h 1223"/>
                <a:gd name="T30" fmla="*/ 703 w 703"/>
                <a:gd name="T31" fmla="*/ 1150 h 1223"/>
                <a:gd name="T32" fmla="*/ 686 w 703"/>
                <a:gd name="T33" fmla="*/ 1167 h 1223"/>
                <a:gd name="T34" fmla="*/ 659 w 703"/>
                <a:gd name="T35" fmla="*/ 1150 h 1223"/>
                <a:gd name="T36" fmla="*/ 625 w 703"/>
                <a:gd name="T37" fmla="*/ 1167 h 1223"/>
                <a:gd name="T38" fmla="*/ 597 w 703"/>
                <a:gd name="T39" fmla="*/ 1147 h 1223"/>
                <a:gd name="T40" fmla="*/ 595 w 703"/>
                <a:gd name="T41" fmla="*/ 1159 h 1223"/>
                <a:gd name="T42" fmla="*/ 560 w 703"/>
                <a:gd name="T43" fmla="*/ 1163 h 1223"/>
                <a:gd name="T44" fmla="*/ 516 w 703"/>
                <a:gd name="T45" fmla="*/ 1184 h 1223"/>
                <a:gd name="T46" fmla="*/ 501 w 703"/>
                <a:gd name="T47" fmla="*/ 1172 h 1223"/>
                <a:gd name="T48" fmla="*/ 479 w 703"/>
                <a:gd name="T49" fmla="*/ 1214 h 1223"/>
                <a:gd name="T50" fmla="*/ 459 w 703"/>
                <a:gd name="T51" fmla="*/ 1223 h 1223"/>
                <a:gd name="T52" fmla="*/ 389 w 703"/>
                <a:gd name="T53" fmla="*/ 1106 h 1223"/>
                <a:gd name="T54" fmla="*/ 401 w 703"/>
                <a:gd name="T55" fmla="*/ 1022 h 1223"/>
                <a:gd name="T56" fmla="*/ 0 w 703"/>
                <a:gd name="T57" fmla="*/ 1038 h 12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03"/>
                <a:gd name="T88" fmla="*/ 0 h 1223"/>
                <a:gd name="T89" fmla="*/ 703 w 703"/>
                <a:gd name="T90" fmla="*/ 1223 h 12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03" h="1223">
                  <a:moveTo>
                    <a:pt x="0" y="1038"/>
                  </a:moveTo>
                  <a:lnTo>
                    <a:pt x="3" y="992"/>
                  </a:lnTo>
                  <a:lnTo>
                    <a:pt x="48" y="853"/>
                  </a:lnTo>
                  <a:lnTo>
                    <a:pt x="117" y="760"/>
                  </a:lnTo>
                  <a:lnTo>
                    <a:pt x="95" y="734"/>
                  </a:lnTo>
                  <a:lnTo>
                    <a:pt x="103" y="644"/>
                  </a:lnTo>
                  <a:lnTo>
                    <a:pt x="69" y="539"/>
                  </a:lnTo>
                  <a:lnTo>
                    <a:pt x="56" y="402"/>
                  </a:lnTo>
                  <a:lnTo>
                    <a:pt x="108" y="253"/>
                  </a:lnTo>
                  <a:lnTo>
                    <a:pt x="182" y="149"/>
                  </a:lnTo>
                  <a:lnTo>
                    <a:pt x="179" y="120"/>
                  </a:lnTo>
                  <a:lnTo>
                    <a:pt x="233" y="28"/>
                  </a:lnTo>
                  <a:lnTo>
                    <a:pt x="657" y="0"/>
                  </a:lnTo>
                  <a:lnTo>
                    <a:pt x="676" y="23"/>
                  </a:lnTo>
                  <a:lnTo>
                    <a:pt x="657" y="783"/>
                  </a:lnTo>
                  <a:lnTo>
                    <a:pt x="703" y="1150"/>
                  </a:lnTo>
                  <a:lnTo>
                    <a:pt x="686" y="1167"/>
                  </a:lnTo>
                  <a:lnTo>
                    <a:pt x="659" y="1150"/>
                  </a:lnTo>
                  <a:lnTo>
                    <a:pt x="625" y="1167"/>
                  </a:lnTo>
                  <a:lnTo>
                    <a:pt x="597" y="1147"/>
                  </a:lnTo>
                  <a:lnTo>
                    <a:pt x="595" y="1159"/>
                  </a:lnTo>
                  <a:lnTo>
                    <a:pt x="560" y="1163"/>
                  </a:lnTo>
                  <a:lnTo>
                    <a:pt x="516" y="1184"/>
                  </a:lnTo>
                  <a:lnTo>
                    <a:pt x="501" y="1172"/>
                  </a:lnTo>
                  <a:lnTo>
                    <a:pt x="479" y="1214"/>
                  </a:lnTo>
                  <a:lnTo>
                    <a:pt x="459" y="1223"/>
                  </a:lnTo>
                  <a:lnTo>
                    <a:pt x="389" y="1106"/>
                  </a:lnTo>
                  <a:lnTo>
                    <a:pt x="401" y="1022"/>
                  </a:lnTo>
                  <a:lnTo>
                    <a:pt x="0" y="1038"/>
                  </a:lnTo>
                  <a:close/>
                </a:path>
              </a:pathLst>
            </a:custGeom>
            <a:grpFill/>
            <a:ln w="9525">
              <a:solidFill>
                <a:schemeClr val="bg1"/>
              </a:solidFill>
              <a:round/>
              <a:headEnd/>
              <a:tailEnd/>
            </a:ln>
          </p:spPr>
          <p:txBody>
            <a:bodyPr/>
            <a:lstStyle/>
            <a:p>
              <a:endParaRPr lang="en-US"/>
            </a:p>
          </p:txBody>
        </p:sp>
        <p:sp>
          <p:nvSpPr>
            <p:cNvPr id="32" name="Freeform 63"/>
            <p:cNvSpPr>
              <a:spLocks/>
            </p:cNvSpPr>
            <p:nvPr/>
          </p:nvSpPr>
          <p:spPr bwMode="gray">
            <a:xfrm>
              <a:off x="3169680" y="2472818"/>
              <a:ext cx="642190" cy="559358"/>
            </a:xfrm>
            <a:custGeom>
              <a:avLst/>
              <a:gdLst>
                <a:gd name="T0" fmla="*/ 0 w 1318"/>
                <a:gd name="T1" fmla="*/ 16 h 1149"/>
                <a:gd name="T2" fmla="*/ 79 w 1318"/>
                <a:gd name="T3" fmla="*/ 165 h 1149"/>
                <a:gd name="T4" fmla="*/ 118 w 1318"/>
                <a:gd name="T5" fmla="*/ 200 h 1149"/>
                <a:gd name="T6" fmla="*/ 141 w 1318"/>
                <a:gd name="T7" fmla="*/ 193 h 1149"/>
                <a:gd name="T8" fmla="*/ 164 w 1318"/>
                <a:gd name="T9" fmla="*/ 212 h 1149"/>
                <a:gd name="T10" fmla="*/ 167 w 1318"/>
                <a:gd name="T11" fmla="*/ 232 h 1149"/>
                <a:gd name="T12" fmla="*/ 146 w 1318"/>
                <a:gd name="T13" fmla="*/ 233 h 1149"/>
                <a:gd name="T14" fmla="*/ 121 w 1318"/>
                <a:gd name="T15" fmla="*/ 286 h 1149"/>
                <a:gd name="T16" fmla="*/ 179 w 1318"/>
                <a:gd name="T17" fmla="*/ 369 h 1149"/>
                <a:gd name="T18" fmla="*/ 224 w 1318"/>
                <a:gd name="T19" fmla="*/ 382 h 1149"/>
                <a:gd name="T20" fmla="*/ 218 w 1318"/>
                <a:gd name="T21" fmla="*/ 920 h 1149"/>
                <a:gd name="T22" fmla="*/ 222 w 1318"/>
                <a:gd name="T23" fmla="*/ 1050 h 1149"/>
                <a:gd name="T24" fmla="*/ 1100 w 1318"/>
                <a:gd name="T25" fmla="*/ 1021 h 1149"/>
                <a:gd name="T26" fmla="*/ 1110 w 1318"/>
                <a:gd name="T27" fmla="*/ 1099 h 1149"/>
                <a:gd name="T28" fmla="*/ 1074 w 1318"/>
                <a:gd name="T29" fmla="*/ 1149 h 1149"/>
                <a:gd name="T30" fmla="*/ 1207 w 1318"/>
                <a:gd name="T31" fmla="*/ 1142 h 1149"/>
                <a:gd name="T32" fmla="*/ 1230 w 1318"/>
                <a:gd name="T33" fmla="*/ 1099 h 1149"/>
                <a:gd name="T34" fmla="*/ 1233 w 1318"/>
                <a:gd name="T35" fmla="*/ 1050 h 1149"/>
                <a:gd name="T36" fmla="*/ 1263 w 1318"/>
                <a:gd name="T37" fmla="*/ 1013 h 1149"/>
                <a:gd name="T38" fmla="*/ 1276 w 1318"/>
                <a:gd name="T39" fmla="*/ 978 h 1149"/>
                <a:gd name="T40" fmla="*/ 1309 w 1318"/>
                <a:gd name="T41" fmla="*/ 973 h 1149"/>
                <a:gd name="T42" fmla="*/ 1318 w 1318"/>
                <a:gd name="T43" fmla="*/ 891 h 1149"/>
                <a:gd name="T44" fmla="*/ 1299 w 1318"/>
                <a:gd name="T45" fmla="*/ 885 h 1149"/>
                <a:gd name="T46" fmla="*/ 1270 w 1318"/>
                <a:gd name="T47" fmla="*/ 883 h 1149"/>
                <a:gd name="T48" fmla="*/ 1239 w 1318"/>
                <a:gd name="T49" fmla="*/ 824 h 1149"/>
                <a:gd name="T50" fmla="*/ 1223 w 1318"/>
                <a:gd name="T51" fmla="*/ 744 h 1149"/>
                <a:gd name="T52" fmla="*/ 1190 w 1318"/>
                <a:gd name="T53" fmla="*/ 689 h 1149"/>
                <a:gd name="T54" fmla="*/ 1138 w 1318"/>
                <a:gd name="T55" fmla="*/ 668 h 1149"/>
                <a:gd name="T56" fmla="*/ 1071 w 1318"/>
                <a:gd name="T57" fmla="*/ 616 h 1149"/>
                <a:gd name="T58" fmla="*/ 1050 w 1318"/>
                <a:gd name="T59" fmla="*/ 545 h 1149"/>
                <a:gd name="T60" fmla="*/ 1087 w 1318"/>
                <a:gd name="T61" fmla="*/ 435 h 1149"/>
                <a:gd name="T62" fmla="*/ 1056 w 1318"/>
                <a:gd name="T63" fmla="*/ 414 h 1149"/>
                <a:gd name="T64" fmla="*/ 978 w 1318"/>
                <a:gd name="T65" fmla="*/ 415 h 1149"/>
                <a:gd name="T66" fmla="*/ 965 w 1318"/>
                <a:gd name="T67" fmla="*/ 344 h 1149"/>
                <a:gd name="T68" fmla="*/ 836 w 1318"/>
                <a:gd name="T69" fmla="*/ 213 h 1149"/>
                <a:gd name="T70" fmla="*/ 807 w 1318"/>
                <a:gd name="T71" fmla="*/ 102 h 1149"/>
                <a:gd name="T72" fmla="*/ 821 w 1318"/>
                <a:gd name="T73" fmla="*/ 58 h 1149"/>
                <a:gd name="T74" fmla="*/ 763 w 1318"/>
                <a:gd name="T75" fmla="*/ 0 h 1149"/>
                <a:gd name="T76" fmla="*/ 0 w 1318"/>
                <a:gd name="T77" fmla="*/ 16 h 114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18"/>
                <a:gd name="T118" fmla="*/ 0 h 1149"/>
                <a:gd name="T119" fmla="*/ 1318 w 1318"/>
                <a:gd name="T120" fmla="*/ 1149 h 114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18" h="1149">
                  <a:moveTo>
                    <a:pt x="0" y="16"/>
                  </a:moveTo>
                  <a:lnTo>
                    <a:pt x="79" y="165"/>
                  </a:lnTo>
                  <a:lnTo>
                    <a:pt x="118" y="200"/>
                  </a:lnTo>
                  <a:lnTo>
                    <a:pt x="141" y="193"/>
                  </a:lnTo>
                  <a:lnTo>
                    <a:pt x="164" y="212"/>
                  </a:lnTo>
                  <a:lnTo>
                    <a:pt x="167" y="232"/>
                  </a:lnTo>
                  <a:lnTo>
                    <a:pt x="146" y="233"/>
                  </a:lnTo>
                  <a:lnTo>
                    <a:pt x="121" y="286"/>
                  </a:lnTo>
                  <a:lnTo>
                    <a:pt x="179" y="369"/>
                  </a:lnTo>
                  <a:lnTo>
                    <a:pt x="224" y="382"/>
                  </a:lnTo>
                  <a:lnTo>
                    <a:pt x="218" y="920"/>
                  </a:lnTo>
                  <a:lnTo>
                    <a:pt x="222" y="1050"/>
                  </a:lnTo>
                  <a:lnTo>
                    <a:pt x="1100" y="1021"/>
                  </a:lnTo>
                  <a:lnTo>
                    <a:pt x="1110" y="1099"/>
                  </a:lnTo>
                  <a:lnTo>
                    <a:pt x="1074" y="1149"/>
                  </a:lnTo>
                  <a:lnTo>
                    <a:pt x="1207" y="1142"/>
                  </a:lnTo>
                  <a:lnTo>
                    <a:pt x="1230" y="1099"/>
                  </a:lnTo>
                  <a:lnTo>
                    <a:pt x="1233" y="1050"/>
                  </a:lnTo>
                  <a:lnTo>
                    <a:pt x="1263" y="1013"/>
                  </a:lnTo>
                  <a:lnTo>
                    <a:pt x="1276" y="978"/>
                  </a:lnTo>
                  <a:lnTo>
                    <a:pt x="1309" y="973"/>
                  </a:lnTo>
                  <a:lnTo>
                    <a:pt x="1318" y="891"/>
                  </a:lnTo>
                  <a:lnTo>
                    <a:pt x="1299" y="885"/>
                  </a:lnTo>
                  <a:lnTo>
                    <a:pt x="1270" y="883"/>
                  </a:lnTo>
                  <a:lnTo>
                    <a:pt x="1239" y="824"/>
                  </a:lnTo>
                  <a:lnTo>
                    <a:pt x="1223" y="744"/>
                  </a:lnTo>
                  <a:lnTo>
                    <a:pt x="1190" y="689"/>
                  </a:lnTo>
                  <a:lnTo>
                    <a:pt x="1138" y="668"/>
                  </a:lnTo>
                  <a:lnTo>
                    <a:pt x="1071" y="616"/>
                  </a:lnTo>
                  <a:lnTo>
                    <a:pt x="1050" y="545"/>
                  </a:lnTo>
                  <a:lnTo>
                    <a:pt x="1087" y="435"/>
                  </a:lnTo>
                  <a:lnTo>
                    <a:pt x="1056" y="414"/>
                  </a:lnTo>
                  <a:lnTo>
                    <a:pt x="978" y="415"/>
                  </a:lnTo>
                  <a:lnTo>
                    <a:pt x="965" y="344"/>
                  </a:lnTo>
                  <a:lnTo>
                    <a:pt x="836" y="213"/>
                  </a:lnTo>
                  <a:lnTo>
                    <a:pt x="807" y="102"/>
                  </a:lnTo>
                  <a:lnTo>
                    <a:pt x="821" y="58"/>
                  </a:lnTo>
                  <a:lnTo>
                    <a:pt x="763" y="0"/>
                  </a:lnTo>
                  <a:lnTo>
                    <a:pt x="0" y="16"/>
                  </a:lnTo>
                  <a:close/>
                </a:path>
              </a:pathLst>
            </a:custGeom>
            <a:grpFill/>
            <a:ln w="9525">
              <a:solidFill>
                <a:schemeClr val="bg1"/>
              </a:solidFill>
              <a:round/>
              <a:headEnd/>
              <a:tailEnd/>
            </a:ln>
          </p:spPr>
          <p:txBody>
            <a:bodyPr/>
            <a:lstStyle/>
            <a:p>
              <a:endParaRPr lang="en-US"/>
            </a:p>
          </p:txBody>
        </p:sp>
        <p:sp>
          <p:nvSpPr>
            <p:cNvPr id="33" name="Freeform 64"/>
            <p:cNvSpPr>
              <a:spLocks/>
            </p:cNvSpPr>
            <p:nvPr/>
          </p:nvSpPr>
          <p:spPr bwMode="gray">
            <a:xfrm>
              <a:off x="1511097" y="1279068"/>
              <a:ext cx="988133" cy="629521"/>
            </a:xfrm>
            <a:custGeom>
              <a:avLst/>
              <a:gdLst>
                <a:gd name="T0" fmla="*/ 0 w 2027"/>
                <a:gd name="T1" fmla="*/ 241 h 1293"/>
                <a:gd name="T2" fmla="*/ 35 w 2027"/>
                <a:gd name="T3" fmla="*/ 328 h 1293"/>
                <a:gd name="T4" fmla="*/ 39 w 2027"/>
                <a:gd name="T5" fmla="*/ 382 h 1293"/>
                <a:gd name="T6" fmla="*/ 20 w 2027"/>
                <a:gd name="T7" fmla="*/ 390 h 1293"/>
                <a:gd name="T8" fmla="*/ 81 w 2027"/>
                <a:gd name="T9" fmla="*/ 449 h 1293"/>
                <a:gd name="T10" fmla="*/ 143 w 2027"/>
                <a:gd name="T11" fmla="*/ 603 h 1293"/>
                <a:gd name="T12" fmla="*/ 165 w 2027"/>
                <a:gd name="T13" fmla="*/ 597 h 1293"/>
                <a:gd name="T14" fmla="*/ 167 w 2027"/>
                <a:gd name="T15" fmla="*/ 619 h 1293"/>
                <a:gd name="T16" fmla="*/ 197 w 2027"/>
                <a:gd name="T17" fmla="*/ 628 h 1293"/>
                <a:gd name="T18" fmla="*/ 219 w 2027"/>
                <a:gd name="T19" fmla="*/ 631 h 1293"/>
                <a:gd name="T20" fmla="*/ 164 w 2027"/>
                <a:gd name="T21" fmla="*/ 743 h 1293"/>
                <a:gd name="T22" fmla="*/ 173 w 2027"/>
                <a:gd name="T23" fmla="*/ 817 h 1293"/>
                <a:gd name="T24" fmla="*/ 128 w 2027"/>
                <a:gd name="T25" fmla="*/ 889 h 1293"/>
                <a:gd name="T26" fmla="*/ 159 w 2027"/>
                <a:gd name="T27" fmla="*/ 921 h 1293"/>
                <a:gd name="T28" fmla="*/ 239 w 2027"/>
                <a:gd name="T29" fmla="*/ 876 h 1293"/>
                <a:gd name="T30" fmla="*/ 297 w 2027"/>
                <a:gd name="T31" fmla="*/ 1119 h 1293"/>
                <a:gd name="T32" fmla="*/ 334 w 2027"/>
                <a:gd name="T33" fmla="*/ 1131 h 1293"/>
                <a:gd name="T34" fmla="*/ 341 w 2027"/>
                <a:gd name="T35" fmla="*/ 1205 h 1293"/>
                <a:gd name="T36" fmla="*/ 372 w 2027"/>
                <a:gd name="T37" fmla="*/ 1236 h 1293"/>
                <a:gd name="T38" fmla="*/ 395 w 2027"/>
                <a:gd name="T39" fmla="*/ 1209 h 1293"/>
                <a:gd name="T40" fmla="*/ 449 w 2027"/>
                <a:gd name="T41" fmla="*/ 1233 h 1293"/>
                <a:gd name="T42" fmla="*/ 482 w 2027"/>
                <a:gd name="T43" fmla="*/ 1207 h 1293"/>
                <a:gd name="T44" fmla="*/ 590 w 2027"/>
                <a:gd name="T45" fmla="*/ 1228 h 1293"/>
                <a:gd name="T46" fmla="*/ 616 w 2027"/>
                <a:gd name="T47" fmla="*/ 1234 h 1293"/>
                <a:gd name="T48" fmla="*/ 640 w 2027"/>
                <a:gd name="T49" fmla="*/ 1185 h 1293"/>
                <a:gd name="T50" fmla="*/ 686 w 2027"/>
                <a:gd name="T51" fmla="*/ 1263 h 1293"/>
                <a:gd name="T52" fmla="*/ 708 w 2027"/>
                <a:gd name="T53" fmla="*/ 1139 h 1293"/>
                <a:gd name="T54" fmla="*/ 1259 w 2027"/>
                <a:gd name="T55" fmla="*/ 1221 h 1293"/>
                <a:gd name="T56" fmla="*/ 1937 w 2027"/>
                <a:gd name="T57" fmla="*/ 1293 h 1293"/>
                <a:gd name="T58" fmla="*/ 1960 w 2027"/>
                <a:gd name="T59" fmla="*/ 1060 h 1293"/>
                <a:gd name="T60" fmla="*/ 2027 w 2027"/>
                <a:gd name="T61" fmla="*/ 303 h 1293"/>
                <a:gd name="T62" fmla="*/ 1130 w 2027"/>
                <a:gd name="T63" fmla="*/ 198 h 1293"/>
                <a:gd name="T64" fmla="*/ 682 w 2027"/>
                <a:gd name="T65" fmla="*/ 124 h 1293"/>
                <a:gd name="T66" fmla="*/ 53 w 2027"/>
                <a:gd name="T67" fmla="*/ 0 h 1293"/>
                <a:gd name="T68" fmla="*/ 0 w 2027"/>
                <a:gd name="T69" fmla="*/ 241 h 129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027"/>
                <a:gd name="T106" fmla="*/ 0 h 1293"/>
                <a:gd name="T107" fmla="*/ 2027 w 2027"/>
                <a:gd name="T108" fmla="*/ 1293 h 129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027" h="1293">
                  <a:moveTo>
                    <a:pt x="0" y="241"/>
                  </a:moveTo>
                  <a:lnTo>
                    <a:pt x="35" y="328"/>
                  </a:lnTo>
                  <a:lnTo>
                    <a:pt x="39" y="382"/>
                  </a:lnTo>
                  <a:lnTo>
                    <a:pt x="20" y="390"/>
                  </a:lnTo>
                  <a:lnTo>
                    <a:pt x="81" y="449"/>
                  </a:lnTo>
                  <a:lnTo>
                    <a:pt x="143" y="603"/>
                  </a:lnTo>
                  <a:lnTo>
                    <a:pt x="165" y="597"/>
                  </a:lnTo>
                  <a:lnTo>
                    <a:pt x="167" y="619"/>
                  </a:lnTo>
                  <a:lnTo>
                    <a:pt x="197" y="628"/>
                  </a:lnTo>
                  <a:lnTo>
                    <a:pt x="219" y="631"/>
                  </a:lnTo>
                  <a:lnTo>
                    <a:pt x="164" y="743"/>
                  </a:lnTo>
                  <a:lnTo>
                    <a:pt x="173" y="817"/>
                  </a:lnTo>
                  <a:lnTo>
                    <a:pt x="128" y="889"/>
                  </a:lnTo>
                  <a:lnTo>
                    <a:pt x="159" y="921"/>
                  </a:lnTo>
                  <a:lnTo>
                    <a:pt x="239" y="876"/>
                  </a:lnTo>
                  <a:lnTo>
                    <a:pt x="297" y="1119"/>
                  </a:lnTo>
                  <a:lnTo>
                    <a:pt x="334" y="1131"/>
                  </a:lnTo>
                  <a:lnTo>
                    <a:pt x="341" y="1205"/>
                  </a:lnTo>
                  <a:lnTo>
                    <a:pt x="372" y="1236"/>
                  </a:lnTo>
                  <a:lnTo>
                    <a:pt x="395" y="1209"/>
                  </a:lnTo>
                  <a:lnTo>
                    <a:pt x="449" y="1233"/>
                  </a:lnTo>
                  <a:lnTo>
                    <a:pt x="482" y="1207"/>
                  </a:lnTo>
                  <a:lnTo>
                    <a:pt x="590" y="1228"/>
                  </a:lnTo>
                  <a:lnTo>
                    <a:pt x="616" y="1234"/>
                  </a:lnTo>
                  <a:lnTo>
                    <a:pt x="640" y="1185"/>
                  </a:lnTo>
                  <a:lnTo>
                    <a:pt x="686" y="1263"/>
                  </a:lnTo>
                  <a:lnTo>
                    <a:pt x="708" y="1139"/>
                  </a:lnTo>
                  <a:lnTo>
                    <a:pt x="1259" y="1221"/>
                  </a:lnTo>
                  <a:lnTo>
                    <a:pt x="1937" y="1293"/>
                  </a:lnTo>
                  <a:lnTo>
                    <a:pt x="1960" y="1060"/>
                  </a:lnTo>
                  <a:lnTo>
                    <a:pt x="2027" y="303"/>
                  </a:lnTo>
                  <a:lnTo>
                    <a:pt x="1130" y="198"/>
                  </a:lnTo>
                  <a:lnTo>
                    <a:pt x="682" y="124"/>
                  </a:lnTo>
                  <a:lnTo>
                    <a:pt x="53" y="0"/>
                  </a:lnTo>
                  <a:lnTo>
                    <a:pt x="0" y="241"/>
                  </a:lnTo>
                  <a:close/>
                </a:path>
              </a:pathLst>
            </a:custGeom>
            <a:solidFill>
              <a:schemeClr val="accent1"/>
            </a:solidFill>
            <a:ln w="9525">
              <a:solidFill>
                <a:schemeClr val="bg1"/>
              </a:solidFill>
              <a:round/>
              <a:headEnd/>
              <a:tailEnd/>
            </a:ln>
          </p:spPr>
          <p:txBody>
            <a:bodyPr/>
            <a:lstStyle/>
            <a:p>
              <a:endParaRPr lang="en-US"/>
            </a:p>
          </p:txBody>
        </p:sp>
        <p:sp>
          <p:nvSpPr>
            <p:cNvPr id="34" name="Freeform 65"/>
            <p:cNvSpPr>
              <a:spLocks/>
            </p:cNvSpPr>
            <p:nvPr/>
          </p:nvSpPr>
          <p:spPr bwMode="gray">
            <a:xfrm>
              <a:off x="2410552" y="2152211"/>
              <a:ext cx="797133" cy="400515"/>
            </a:xfrm>
            <a:custGeom>
              <a:avLst/>
              <a:gdLst>
                <a:gd name="T0" fmla="*/ 0 w 1638"/>
                <a:gd name="T1" fmla="*/ 500 h 821"/>
                <a:gd name="T2" fmla="*/ 46 w 1638"/>
                <a:gd name="T3" fmla="*/ 0 h 821"/>
                <a:gd name="T4" fmla="*/ 1055 w 1638"/>
                <a:gd name="T5" fmla="*/ 62 h 821"/>
                <a:gd name="T6" fmla="*/ 1124 w 1638"/>
                <a:gd name="T7" fmla="*/ 113 h 821"/>
                <a:gd name="T8" fmla="*/ 1244 w 1638"/>
                <a:gd name="T9" fmla="*/ 108 h 821"/>
                <a:gd name="T10" fmla="*/ 1301 w 1638"/>
                <a:gd name="T11" fmla="*/ 121 h 821"/>
                <a:gd name="T12" fmla="*/ 1368 w 1638"/>
                <a:gd name="T13" fmla="*/ 151 h 821"/>
                <a:gd name="T14" fmla="*/ 1403 w 1638"/>
                <a:gd name="T15" fmla="*/ 193 h 821"/>
                <a:gd name="T16" fmla="*/ 1433 w 1638"/>
                <a:gd name="T17" fmla="*/ 203 h 821"/>
                <a:gd name="T18" fmla="*/ 1489 w 1638"/>
                <a:gd name="T19" fmla="*/ 358 h 821"/>
                <a:gd name="T20" fmla="*/ 1490 w 1638"/>
                <a:gd name="T21" fmla="*/ 406 h 821"/>
                <a:gd name="T22" fmla="*/ 1527 w 1638"/>
                <a:gd name="T23" fmla="*/ 478 h 821"/>
                <a:gd name="T24" fmla="*/ 1545 w 1638"/>
                <a:gd name="T25" fmla="*/ 597 h 821"/>
                <a:gd name="T26" fmla="*/ 1536 w 1638"/>
                <a:gd name="T27" fmla="*/ 633 h 821"/>
                <a:gd name="T28" fmla="*/ 1559 w 1638"/>
                <a:gd name="T29" fmla="*/ 672 h 821"/>
                <a:gd name="T30" fmla="*/ 1638 w 1638"/>
                <a:gd name="T31" fmla="*/ 821 h 821"/>
                <a:gd name="T32" fmla="*/ 909 w 1638"/>
                <a:gd name="T33" fmla="*/ 812 h 821"/>
                <a:gd name="T34" fmla="*/ 359 w 1638"/>
                <a:gd name="T35" fmla="*/ 780 h 821"/>
                <a:gd name="T36" fmla="*/ 375 w 1638"/>
                <a:gd name="T37" fmla="*/ 531 h 821"/>
                <a:gd name="T38" fmla="*/ 0 w 1638"/>
                <a:gd name="T39" fmla="*/ 500 h 82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38"/>
                <a:gd name="T61" fmla="*/ 0 h 821"/>
                <a:gd name="T62" fmla="*/ 1638 w 1638"/>
                <a:gd name="T63" fmla="*/ 821 h 82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38" h="821">
                  <a:moveTo>
                    <a:pt x="0" y="500"/>
                  </a:moveTo>
                  <a:lnTo>
                    <a:pt x="46" y="0"/>
                  </a:lnTo>
                  <a:lnTo>
                    <a:pt x="1055" y="62"/>
                  </a:lnTo>
                  <a:lnTo>
                    <a:pt x="1124" y="113"/>
                  </a:lnTo>
                  <a:lnTo>
                    <a:pt x="1244" y="108"/>
                  </a:lnTo>
                  <a:lnTo>
                    <a:pt x="1301" y="121"/>
                  </a:lnTo>
                  <a:lnTo>
                    <a:pt x="1368" y="151"/>
                  </a:lnTo>
                  <a:lnTo>
                    <a:pt x="1403" y="193"/>
                  </a:lnTo>
                  <a:lnTo>
                    <a:pt x="1433" y="203"/>
                  </a:lnTo>
                  <a:lnTo>
                    <a:pt x="1489" y="358"/>
                  </a:lnTo>
                  <a:lnTo>
                    <a:pt x="1490" y="406"/>
                  </a:lnTo>
                  <a:lnTo>
                    <a:pt x="1527" y="478"/>
                  </a:lnTo>
                  <a:lnTo>
                    <a:pt x="1545" y="597"/>
                  </a:lnTo>
                  <a:lnTo>
                    <a:pt x="1536" y="633"/>
                  </a:lnTo>
                  <a:lnTo>
                    <a:pt x="1559" y="672"/>
                  </a:lnTo>
                  <a:lnTo>
                    <a:pt x="1638" y="821"/>
                  </a:lnTo>
                  <a:lnTo>
                    <a:pt x="909" y="812"/>
                  </a:lnTo>
                  <a:lnTo>
                    <a:pt x="359" y="780"/>
                  </a:lnTo>
                  <a:lnTo>
                    <a:pt x="375" y="531"/>
                  </a:lnTo>
                  <a:lnTo>
                    <a:pt x="0" y="500"/>
                  </a:lnTo>
                  <a:close/>
                </a:path>
              </a:pathLst>
            </a:custGeom>
            <a:solidFill>
              <a:schemeClr val="accent3"/>
            </a:solidFill>
            <a:ln w="9525">
              <a:solidFill>
                <a:schemeClr val="bg1"/>
              </a:solidFill>
              <a:round/>
              <a:headEnd/>
              <a:tailEnd/>
            </a:ln>
          </p:spPr>
          <p:txBody>
            <a:bodyPr/>
            <a:lstStyle/>
            <a:p>
              <a:endParaRPr lang="en-US"/>
            </a:p>
          </p:txBody>
        </p:sp>
        <p:sp>
          <p:nvSpPr>
            <p:cNvPr id="35" name="Freeform 66"/>
            <p:cNvSpPr>
              <a:spLocks/>
            </p:cNvSpPr>
            <p:nvPr/>
          </p:nvSpPr>
          <p:spPr bwMode="gray">
            <a:xfrm>
              <a:off x="915683" y="2024553"/>
              <a:ext cx="614903" cy="952077"/>
            </a:xfrm>
            <a:custGeom>
              <a:avLst/>
              <a:gdLst>
                <a:gd name="T0" fmla="*/ 0 w 1262"/>
                <a:gd name="T1" fmla="*/ 717 h 1953"/>
                <a:gd name="T2" fmla="*/ 58 w 1262"/>
                <a:gd name="T3" fmla="*/ 831 h 1953"/>
                <a:gd name="T4" fmla="*/ 802 w 1262"/>
                <a:gd name="T5" fmla="*/ 1953 h 1953"/>
                <a:gd name="T6" fmla="*/ 832 w 1262"/>
                <a:gd name="T7" fmla="*/ 1692 h 1953"/>
                <a:gd name="T8" fmla="*/ 877 w 1262"/>
                <a:gd name="T9" fmla="*/ 1677 h 1953"/>
                <a:gd name="T10" fmla="*/ 952 w 1262"/>
                <a:gd name="T11" fmla="*/ 1722 h 1953"/>
                <a:gd name="T12" fmla="*/ 1018 w 1262"/>
                <a:gd name="T13" fmla="*/ 1489 h 1953"/>
                <a:gd name="T14" fmla="*/ 1262 w 1262"/>
                <a:gd name="T15" fmla="*/ 251 h 1953"/>
                <a:gd name="T16" fmla="*/ 723 w 1262"/>
                <a:gd name="T17" fmla="*/ 134 h 1953"/>
                <a:gd name="T18" fmla="*/ 188 w 1262"/>
                <a:gd name="T19" fmla="*/ 0 h 1953"/>
                <a:gd name="T20" fmla="*/ 0 w 1262"/>
                <a:gd name="T21" fmla="*/ 717 h 19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2"/>
                <a:gd name="T34" fmla="*/ 0 h 1953"/>
                <a:gd name="T35" fmla="*/ 1262 w 1262"/>
                <a:gd name="T36" fmla="*/ 1953 h 19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2" h="1953">
                  <a:moveTo>
                    <a:pt x="0" y="717"/>
                  </a:moveTo>
                  <a:lnTo>
                    <a:pt x="58" y="831"/>
                  </a:lnTo>
                  <a:lnTo>
                    <a:pt x="802" y="1953"/>
                  </a:lnTo>
                  <a:lnTo>
                    <a:pt x="832" y="1692"/>
                  </a:lnTo>
                  <a:lnTo>
                    <a:pt x="877" y="1677"/>
                  </a:lnTo>
                  <a:lnTo>
                    <a:pt x="952" y="1722"/>
                  </a:lnTo>
                  <a:lnTo>
                    <a:pt x="1018" y="1489"/>
                  </a:lnTo>
                  <a:lnTo>
                    <a:pt x="1262" y="251"/>
                  </a:lnTo>
                  <a:lnTo>
                    <a:pt x="723" y="134"/>
                  </a:lnTo>
                  <a:lnTo>
                    <a:pt x="188" y="0"/>
                  </a:lnTo>
                  <a:lnTo>
                    <a:pt x="0" y="717"/>
                  </a:lnTo>
                  <a:close/>
                </a:path>
              </a:pathLst>
            </a:custGeom>
            <a:grpFill/>
            <a:ln w="9525">
              <a:solidFill>
                <a:schemeClr val="bg1"/>
              </a:solidFill>
              <a:round/>
              <a:headEnd/>
              <a:tailEnd/>
            </a:ln>
          </p:spPr>
          <p:txBody>
            <a:bodyPr/>
            <a:lstStyle/>
            <a:p>
              <a:endParaRPr lang="en-US"/>
            </a:p>
          </p:txBody>
        </p:sp>
        <p:sp>
          <p:nvSpPr>
            <p:cNvPr id="36" name="Freeform 67"/>
            <p:cNvSpPr>
              <a:spLocks/>
            </p:cNvSpPr>
            <p:nvPr/>
          </p:nvSpPr>
          <p:spPr bwMode="gray">
            <a:xfrm>
              <a:off x="5213186" y="1635731"/>
              <a:ext cx="155918" cy="337174"/>
            </a:xfrm>
            <a:custGeom>
              <a:avLst/>
              <a:gdLst>
                <a:gd name="T0" fmla="*/ 0 w 322"/>
                <a:gd name="T1" fmla="*/ 475 h 691"/>
                <a:gd name="T2" fmla="*/ 18 w 322"/>
                <a:gd name="T3" fmla="*/ 322 h 691"/>
                <a:gd name="T4" fmla="*/ 54 w 322"/>
                <a:gd name="T5" fmla="*/ 251 h 691"/>
                <a:gd name="T6" fmla="*/ 58 w 322"/>
                <a:gd name="T7" fmla="*/ 92 h 691"/>
                <a:gd name="T8" fmla="*/ 57 w 322"/>
                <a:gd name="T9" fmla="*/ 32 h 691"/>
                <a:gd name="T10" fmla="*/ 114 w 322"/>
                <a:gd name="T11" fmla="*/ 0 h 691"/>
                <a:gd name="T12" fmla="*/ 248 w 322"/>
                <a:gd name="T13" fmla="*/ 431 h 691"/>
                <a:gd name="T14" fmla="*/ 316 w 322"/>
                <a:gd name="T15" fmla="*/ 526 h 691"/>
                <a:gd name="T16" fmla="*/ 322 w 322"/>
                <a:gd name="T17" fmla="*/ 544 h 691"/>
                <a:gd name="T18" fmla="*/ 312 w 322"/>
                <a:gd name="T19" fmla="*/ 585 h 691"/>
                <a:gd name="T20" fmla="*/ 249 w 322"/>
                <a:gd name="T21" fmla="*/ 634 h 691"/>
                <a:gd name="T22" fmla="*/ 30 w 322"/>
                <a:gd name="T23" fmla="*/ 691 h 691"/>
                <a:gd name="T24" fmla="*/ 0 w 322"/>
                <a:gd name="T25" fmla="*/ 475 h 69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2"/>
                <a:gd name="T40" fmla="*/ 0 h 691"/>
                <a:gd name="T41" fmla="*/ 322 w 322"/>
                <a:gd name="T42" fmla="*/ 691 h 69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2" h="691">
                  <a:moveTo>
                    <a:pt x="0" y="475"/>
                  </a:moveTo>
                  <a:lnTo>
                    <a:pt x="18" y="322"/>
                  </a:lnTo>
                  <a:lnTo>
                    <a:pt x="54" y="251"/>
                  </a:lnTo>
                  <a:lnTo>
                    <a:pt x="58" y="92"/>
                  </a:lnTo>
                  <a:lnTo>
                    <a:pt x="57" y="32"/>
                  </a:lnTo>
                  <a:lnTo>
                    <a:pt x="114" y="0"/>
                  </a:lnTo>
                  <a:lnTo>
                    <a:pt x="248" y="431"/>
                  </a:lnTo>
                  <a:lnTo>
                    <a:pt x="316" y="526"/>
                  </a:lnTo>
                  <a:lnTo>
                    <a:pt x="322" y="544"/>
                  </a:lnTo>
                  <a:lnTo>
                    <a:pt x="312" y="585"/>
                  </a:lnTo>
                  <a:lnTo>
                    <a:pt x="249" y="634"/>
                  </a:lnTo>
                  <a:lnTo>
                    <a:pt x="30" y="691"/>
                  </a:lnTo>
                  <a:lnTo>
                    <a:pt x="0" y="475"/>
                  </a:lnTo>
                  <a:close/>
                </a:path>
              </a:pathLst>
            </a:custGeom>
            <a:grpFill/>
            <a:ln w="9525">
              <a:solidFill>
                <a:schemeClr val="bg1"/>
              </a:solidFill>
              <a:round/>
              <a:headEnd/>
              <a:tailEnd/>
            </a:ln>
          </p:spPr>
          <p:txBody>
            <a:bodyPr/>
            <a:lstStyle/>
            <a:p>
              <a:endParaRPr lang="en-US"/>
            </a:p>
          </p:txBody>
        </p:sp>
        <p:sp>
          <p:nvSpPr>
            <p:cNvPr id="37" name="Freeform 68"/>
            <p:cNvSpPr>
              <a:spLocks/>
            </p:cNvSpPr>
            <p:nvPr/>
          </p:nvSpPr>
          <p:spPr bwMode="gray">
            <a:xfrm>
              <a:off x="5039727" y="2181446"/>
              <a:ext cx="127658" cy="295270"/>
            </a:xfrm>
            <a:custGeom>
              <a:avLst/>
              <a:gdLst>
                <a:gd name="T0" fmla="*/ 0 w 262"/>
                <a:gd name="T1" fmla="*/ 448 h 606"/>
                <a:gd name="T2" fmla="*/ 14 w 262"/>
                <a:gd name="T3" fmla="*/ 412 h 606"/>
                <a:gd name="T4" fmla="*/ 59 w 262"/>
                <a:gd name="T5" fmla="*/ 381 h 606"/>
                <a:gd name="T6" fmla="*/ 82 w 262"/>
                <a:gd name="T7" fmla="*/ 332 h 606"/>
                <a:gd name="T8" fmla="*/ 121 w 262"/>
                <a:gd name="T9" fmla="*/ 295 h 606"/>
                <a:gd name="T10" fmla="*/ 9 w 262"/>
                <a:gd name="T11" fmla="*/ 203 h 606"/>
                <a:gd name="T12" fmla="*/ 6 w 262"/>
                <a:gd name="T13" fmla="*/ 116 h 606"/>
                <a:gd name="T14" fmla="*/ 58 w 262"/>
                <a:gd name="T15" fmla="*/ 0 h 606"/>
                <a:gd name="T16" fmla="*/ 228 w 262"/>
                <a:gd name="T17" fmla="*/ 57 h 606"/>
                <a:gd name="T18" fmla="*/ 230 w 262"/>
                <a:gd name="T19" fmla="*/ 80 h 606"/>
                <a:gd name="T20" fmla="*/ 211 w 262"/>
                <a:gd name="T21" fmla="*/ 146 h 606"/>
                <a:gd name="T22" fmla="*/ 191 w 262"/>
                <a:gd name="T23" fmla="*/ 164 h 606"/>
                <a:gd name="T24" fmla="*/ 188 w 262"/>
                <a:gd name="T25" fmla="*/ 197 h 606"/>
                <a:gd name="T26" fmla="*/ 206 w 262"/>
                <a:gd name="T27" fmla="*/ 207 h 606"/>
                <a:gd name="T28" fmla="*/ 224 w 262"/>
                <a:gd name="T29" fmla="*/ 203 h 606"/>
                <a:gd name="T30" fmla="*/ 242 w 262"/>
                <a:gd name="T31" fmla="*/ 205 h 606"/>
                <a:gd name="T32" fmla="*/ 238 w 262"/>
                <a:gd name="T33" fmla="*/ 191 h 606"/>
                <a:gd name="T34" fmla="*/ 247 w 262"/>
                <a:gd name="T35" fmla="*/ 197 h 606"/>
                <a:gd name="T36" fmla="*/ 260 w 262"/>
                <a:gd name="T37" fmla="*/ 237 h 606"/>
                <a:gd name="T38" fmla="*/ 262 w 262"/>
                <a:gd name="T39" fmla="*/ 364 h 606"/>
                <a:gd name="T40" fmla="*/ 258 w 262"/>
                <a:gd name="T41" fmla="*/ 331 h 606"/>
                <a:gd name="T42" fmla="*/ 248 w 262"/>
                <a:gd name="T43" fmla="*/ 301 h 606"/>
                <a:gd name="T44" fmla="*/ 245 w 262"/>
                <a:gd name="T45" fmla="*/ 319 h 606"/>
                <a:gd name="T46" fmla="*/ 251 w 262"/>
                <a:gd name="T47" fmla="*/ 347 h 606"/>
                <a:gd name="T48" fmla="*/ 245 w 262"/>
                <a:gd name="T49" fmla="*/ 364 h 606"/>
                <a:gd name="T50" fmla="*/ 248 w 262"/>
                <a:gd name="T51" fmla="*/ 398 h 606"/>
                <a:gd name="T52" fmla="*/ 234 w 262"/>
                <a:gd name="T53" fmla="*/ 433 h 606"/>
                <a:gd name="T54" fmla="*/ 218 w 262"/>
                <a:gd name="T55" fmla="*/ 435 h 606"/>
                <a:gd name="T56" fmla="*/ 224 w 262"/>
                <a:gd name="T57" fmla="*/ 464 h 606"/>
                <a:gd name="T58" fmla="*/ 198 w 262"/>
                <a:gd name="T59" fmla="*/ 507 h 606"/>
                <a:gd name="T60" fmla="*/ 163 w 262"/>
                <a:gd name="T61" fmla="*/ 605 h 606"/>
                <a:gd name="T62" fmla="*/ 145 w 262"/>
                <a:gd name="T63" fmla="*/ 606 h 606"/>
                <a:gd name="T64" fmla="*/ 151 w 262"/>
                <a:gd name="T65" fmla="*/ 567 h 606"/>
                <a:gd name="T66" fmla="*/ 140 w 262"/>
                <a:gd name="T67" fmla="*/ 549 h 606"/>
                <a:gd name="T68" fmla="*/ 97 w 262"/>
                <a:gd name="T69" fmla="*/ 553 h 606"/>
                <a:gd name="T70" fmla="*/ 33 w 262"/>
                <a:gd name="T71" fmla="*/ 513 h 606"/>
                <a:gd name="T72" fmla="*/ 11 w 262"/>
                <a:gd name="T73" fmla="*/ 496 h 606"/>
                <a:gd name="T74" fmla="*/ 0 w 262"/>
                <a:gd name="T75" fmla="*/ 448 h 60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62"/>
                <a:gd name="T115" fmla="*/ 0 h 606"/>
                <a:gd name="T116" fmla="*/ 262 w 262"/>
                <a:gd name="T117" fmla="*/ 606 h 60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62" h="606">
                  <a:moveTo>
                    <a:pt x="0" y="448"/>
                  </a:moveTo>
                  <a:lnTo>
                    <a:pt x="14" y="412"/>
                  </a:lnTo>
                  <a:lnTo>
                    <a:pt x="59" y="381"/>
                  </a:lnTo>
                  <a:lnTo>
                    <a:pt x="82" y="332"/>
                  </a:lnTo>
                  <a:lnTo>
                    <a:pt x="121" y="295"/>
                  </a:lnTo>
                  <a:lnTo>
                    <a:pt x="9" y="203"/>
                  </a:lnTo>
                  <a:lnTo>
                    <a:pt x="6" y="116"/>
                  </a:lnTo>
                  <a:lnTo>
                    <a:pt x="58" y="0"/>
                  </a:lnTo>
                  <a:lnTo>
                    <a:pt x="228" y="57"/>
                  </a:lnTo>
                  <a:lnTo>
                    <a:pt x="230" y="80"/>
                  </a:lnTo>
                  <a:lnTo>
                    <a:pt x="211" y="146"/>
                  </a:lnTo>
                  <a:lnTo>
                    <a:pt x="191" y="164"/>
                  </a:lnTo>
                  <a:lnTo>
                    <a:pt x="188" y="197"/>
                  </a:lnTo>
                  <a:lnTo>
                    <a:pt x="206" y="207"/>
                  </a:lnTo>
                  <a:lnTo>
                    <a:pt x="224" y="203"/>
                  </a:lnTo>
                  <a:lnTo>
                    <a:pt x="242" y="205"/>
                  </a:lnTo>
                  <a:lnTo>
                    <a:pt x="238" y="191"/>
                  </a:lnTo>
                  <a:lnTo>
                    <a:pt x="247" y="197"/>
                  </a:lnTo>
                  <a:lnTo>
                    <a:pt x="260" y="237"/>
                  </a:lnTo>
                  <a:lnTo>
                    <a:pt x="262" y="364"/>
                  </a:lnTo>
                  <a:lnTo>
                    <a:pt x="258" y="331"/>
                  </a:lnTo>
                  <a:lnTo>
                    <a:pt x="248" y="301"/>
                  </a:lnTo>
                  <a:lnTo>
                    <a:pt x="245" y="319"/>
                  </a:lnTo>
                  <a:lnTo>
                    <a:pt x="251" y="347"/>
                  </a:lnTo>
                  <a:lnTo>
                    <a:pt x="245" y="364"/>
                  </a:lnTo>
                  <a:lnTo>
                    <a:pt x="248" y="398"/>
                  </a:lnTo>
                  <a:lnTo>
                    <a:pt x="234" y="433"/>
                  </a:lnTo>
                  <a:lnTo>
                    <a:pt x="218" y="435"/>
                  </a:lnTo>
                  <a:lnTo>
                    <a:pt x="224" y="464"/>
                  </a:lnTo>
                  <a:lnTo>
                    <a:pt x="198" y="507"/>
                  </a:lnTo>
                  <a:lnTo>
                    <a:pt x="163" y="605"/>
                  </a:lnTo>
                  <a:lnTo>
                    <a:pt x="145" y="606"/>
                  </a:lnTo>
                  <a:lnTo>
                    <a:pt x="151" y="567"/>
                  </a:lnTo>
                  <a:lnTo>
                    <a:pt x="140" y="549"/>
                  </a:lnTo>
                  <a:lnTo>
                    <a:pt x="97" y="553"/>
                  </a:lnTo>
                  <a:lnTo>
                    <a:pt x="33" y="513"/>
                  </a:lnTo>
                  <a:lnTo>
                    <a:pt x="11" y="496"/>
                  </a:lnTo>
                  <a:lnTo>
                    <a:pt x="0" y="448"/>
                  </a:lnTo>
                  <a:close/>
                </a:path>
              </a:pathLst>
            </a:custGeom>
            <a:grpFill/>
            <a:ln w="9525">
              <a:solidFill>
                <a:schemeClr val="bg1"/>
              </a:solidFill>
              <a:round/>
              <a:headEnd/>
              <a:tailEnd/>
            </a:ln>
          </p:spPr>
          <p:txBody>
            <a:bodyPr/>
            <a:lstStyle/>
            <a:p>
              <a:endParaRPr lang="en-US"/>
            </a:p>
          </p:txBody>
        </p:sp>
        <p:sp>
          <p:nvSpPr>
            <p:cNvPr id="38" name="Freeform 69"/>
            <p:cNvSpPr>
              <a:spLocks/>
            </p:cNvSpPr>
            <p:nvPr/>
          </p:nvSpPr>
          <p:spPr bwMode="gray">
            <a:xfrm>
              <a:off x="1788827" y="2831431"/>
              <a:ext cx="679220" cy="695786"/>
            </a:xfrm>
            <a:custGeom>
              <a:avLst/>
              <a:gdLst>
                <a:gd name="T0" fmla="*/ 0 w 1396"/>
                <a:gd name="T1" fmla="*/ 1402 h 1427"/>
                <a:gd name="T2" fmla="*/ 174 w 1396"/>
                <a:gd name="T3" fmla="*/ 1427 h 1427"/>
                <a:gd name="T4" fmla="*/ 191 w 1396"/>
                <a:gd name="T5" fmla="*/ 1319 h 1427"/>
                <a:gd name="T6" fmla="*/ 544 w 1396"/>
                <a:gd name="T7" fmla="*/ 1364 h 1427"/>
                <a:gd name="T8" fmla="*/ 528 w 1396"/>
                <a:gd name="T9" fmla="*/ 1312 h 1427"/>
                <a:gd name="T10" fmla="*/ 583 w 1396"/>
                <a:gd name="T11" fmla="*/ 1317 h 1427"/>
                <a:gd name="T12" fmla="*/ 1281 w 1396"/>
                <a:gd name="T13" fmla="*/ 1384 h 1427"/>
                <a:gd name="T14" fmla="*/ 1385 w 1396"/>
                <a:gd name="T15" fmla="*/ 261 h 1427"/>
                <a:gd name="T16" fmla="*/ 1396 w 1396"/>
                <a:gd name="T17" fmla="*/ 130 h 1427"/>
                <a:gd name="T18" fmla="*/ 802 w 1396"/>
                <a:gd name="T19" fmla="*/ 78 h 1427"/>
                <a:gd name="T20" fmla="*/ 206 w 1396"/>
                <a:gd name="T21" fmla="*/ 0 h 1427"/>
                <a:gd name="T22" fmla="*/ 0 w 1396"/>
                <a:gd name="T23" fmla="*/ 1402 h 142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96"/>
                <a:gd name="T37" fmla="*/ 0 h 1427"/>
                <a:gd name="T38" fmla="*/ 1396 w 1396"/>
                <a:gd name="T39" fmla="*/ 1427 h 142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96" h="1427">
                  <a:moveTo>
                    <a:pt x="0" y="1402"/>
                  </a:moveTo>
                  <a:lnTo>
                    <a:pt x="174" y="1427"/>
                  </a:lnTo>
                  <a:lnTo>
                    <a:pt x="191" y="1319"/>
                  </a:lnTo>
                  <a:lnTo>
                    <a:pt x="544" y="1364"/>
                  </a:lnTo>
                  <a:lnTo>
                    <a:pt x="528" y="1312"/>
                  </a:lnTo>
                  <a:lnTo>
                    <a:pt x="583" y="1317"/>
                  </a:lnTo>
                  <a:lnTo>
                    <a:pt x="1281" y="1384"/>
                  </a:lnTo>
                  <a:lnTo>
                    <a:pt x="1385" y="261"/>
                  </a:lnTo>
                  <a:lnTo>
                    <a:pt x="1396" y="130"/>
                  </a:lnTo>
                  <a:lnTo>
                    <a:pt x="802" y="78"/>
                  </a:lnTo>
                  <a:lnTo>
                    <a:pt x="206" y="0"/>
                  </a:lnTo>
                  <a:lnTo>
                    <a:pt x="0" y="1402"/>
                  </a:lnTo>
                  <a:close/>
                </a:path>
              </a:pathLst>
            </a:custGeom>
            <a:grpFill/>
            <a:ln w="9525">
              <a:solidFill>
                <a:schemeClr val="bg1"/>
              </a:solidFill>
              <a:round/>
              <a:headEnd/>
              <a:tailEnd/>
            </a:ln>
          </p:spPr>
          <p:txBody>
            <a:bodyPr/>
            <a:lstStyle/>
            <a:p>
              <a:endParaRPr lang="en-US"/>
            </a:p>
          </p:txBody>
        </p:sp>
        <p:sp>
          <p:nvSpPr>
            <p:cNvPr id="39" name="Freeform 71"/>
            <p:cNvSpPr>
              <a:spLocks/>
            </p:cNvSpPr>
            <p:nvPr/>
          </p:nvSpPr>
          <p:spPr bwMode="gray">
            <a:xfrm>
              <a:off x="5131329" y="2253558"/>
              <a:ext cx="16566" cy="24362"/>
            </a:xfrm>
            <a:custGeom>
              <a:avLst/>
              <a:gdLst>
                <a:gd name="T0" fmla="*/ 0 w 33"/>
                <a:gd name="T1" fmla="*/ 51 h 51"/>
                <a:gd name="T2" fmla="*/ 3 w 33"/>
                <a:gd name="T3" fmla="*/ 18 h 51"/>
                <a:gd name="T4" fmla="*/ 23 w 33"/>
                <a:gd name="T5" fmla="*/ 0 h 51"/>
                <a:gd name="T6" fmla="*/ 33 w 33"/>
                <a:gd name="T7" fmla="*/ 11 h 51"/>
                <a:gd name="T8" fmla="*/ 15 w 33"/>
                <a:gd name="T9" fmla="*/ 42 h 51"/>
                <a:gd name="T10" fmla="*/ 0 w 33"/>
                <a:gd name="T11" fmla="*/ 51 h 51"/>
                <a:gd name="T12" fmla="*/ 0 60000 65536"/>
                <a:gd name="T13" fmla="*/ 0 60000 65536"/>
                <a:gd name="T14" fmla="*/ 0 60000 65536"/>
                <a:gd name="T15" fmla="*/ 0 60000 65536"/>
                <a:gd name="T16" fmla="*/ 0 60000 65536"/>
                <a:gd name="T17" fmla="*/ 0 60000 65536"/>
                <a:gd name="T18" fmla="*/ 0 w 33"/>
                <a:gd name="T19" fmla="*/ 0 h 51"/>
                <a:gd name="T20" fmla="*/ 33 w 33"/>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33" h="51">
                  <a:moveTo>
                    <a:pt x="0" y="51"/>
                  </a:moveTo>
                  <a:lnTo>
                    <a:pt x="3" y="18"/>
                  </a:lnTo>
                  <a:lnTo>
                    <a:pt x="23" y="0"/>
                  </a:lnTo>
                  <a:lnTo>
                    <a:pt x="33" y="11"/>
                  </a:lnTo>
                  <a:lnTo>
                    <a:pt x="15" y="42"/>
                  </a:lnTo>
                  <a:lnTo>
                    <a:pt x="0" y="51"/>
                  </a:lnTo>
                  <a:close/>
                </a:path>
              </a:pathLst>
            </a:custGeom>
            <a:grpFill/>
            <a:ln w="9525">
              <a:solidFill>
                <a:schemeClr val="bg1"/>
              </a:solidFill>
              <a:round/>
              <a:headEnd/>
              <a:tailEnd/>
            </a:ln>
          </p:spPr>
          <p:txBody>
            <a:bodyPr/>
            <a:lstStyle/>
            <a:p>
              <a:endParaRPr lang="en-US"/>
            </a:p>
          </p:txBody>
        </p:sp>
        <p:grpSp>
          <p:nvGrpSpPr>
            <p:cNvPr id="40" name="Group 195"/>
            <p:cNvGrpSpPr/>
            <p:nvPr/>
          </p:nvGrpSpPr>
          <p:grpSpPr bwMode="gray">
            <a:xfrm>
              <a:off x="4599257" y="1719537"/>
              <a:ext cx="729893" cy="542791"/>
              <a:chOff x="4599257" y="1719537"/>
              <a:chExt cx="729893" cy="542791"/>
            </a:xfrm>
            <a:grpFill/>
          </p:grpSpPr>
          <p:sp>
            <p:nvSpPr>
              <p:cNvPr id="65" name="Freeform 70"/>
              <p:cNvSpPr>
                <a:spLocks/>
              </p:cNvSpPr>
              <p:nvPr/>
            </p:nvSpPr>
            <p:spPr bwMode="gray">
              <a:xfrm>
                <a:off x="4599257" y="1719537"/>
                <a:ext cx="572026" cy="512582"/>
              </a:xfrm>
              <a:custGeom>
                <a:avLst/>
                <a:gdLst>
                  <a:gd name="T0" fmla="*/ 0 w 1173"/>
                  <a:gd name="T1" fmla="*/ 906 h 1052"/>
                  <a:gd name="T2" fmla="*/ 38 w 1173"/>
                  <a:gd name="T3" fmla="*/ 965 h 1052"/>
                  <a:gd name="T4" fmla="*/ 803 w 1173"/>
                  <a:gd name="T5" fmla="*/ 819 h 1052"/>
                  <a:gd name="T6" fmla="*/ 856 w 1173"/>
                  <a:gd name="T7" fmla="*/ 847 h 1052"/>
                  <a:gd name="T8" fmla="*/ 887 w 1173"/>
                  <a:gd name="T9" fmla="*/ 906 h 1052"/>
                  <a:gd name="T10" fmla="*/ 962 w 1173"/>
                  <a:gd name="T11" fmla="*/ 949 h 1052"/>
                  <a:gd name="T12" fmla="*/ 1132 w 1173"/>
                  <a:gd name="T13" fmla="*/ 1006 h 1052"/>
                  <a:gd name="T14" fmla="*/ 1134 w 1173"/>
                  <a:gd name="T15" fmla="*/ 1029 h 1052"/>
                  <a:gd name="T16" fmla="*/ 1145 w 1173"/>
                  <a:gd name="T17" fmla="*/ 1052 h 1052"/>
                  <a:gd name="T18" fmla="*/ 1156 w 1173"/>
                  <a:gd name="T19" fmla="*/ 1039 h 1052"/>
                  <a:gd name="T20" fmla="*/ 1172 w 1173"/>
                  <a:gd name="T21" fmla="*/ 989 h 1052"/>
                  <a:gd name="T22" fmla="*/ 1173 w 1173"/>
                  <a:gd name="T23" fmla="*/ 900 h 1052"/>
                  <a:gd name="T24" fmla="*/ 1145 w 1173"/>
                  <a:gd name="T25" fmla="*/ 730 h 1052"/>
                  <a:gd name="T26" fmla="*/ 1143 w 1173"/>
                  <a:gd name="T27" fmla="*/ 551 h 1052"/>
                  <a:gd name="T28" fmla="*/ 1113 w 1173"/>
                  <a:gd name="T29" fmla="*/ 410 h 1052"/>
                  <a:gd name="T30" fmla="*/ 1062 w 1173"/>
                  <a:gd name="T31" fmla="*/ 294 h 1052"/>
                  <a:gd name="T32" fmla="*/ 1047 w 1173"/>
                  <a:gd name="T33" fmla="*/ 178 h 1052"/>
                  <a:gd name="T34" fmla="*/ 998 w 1173"/>
                  <a:gd name="T35" fmla="*/ 0 h 1052"/>
                  <a:gd name="T36" fmla="*/ 763 w 1173"/>
                  <a:gd name="T37" fmla="*/ 59 h 1052"/>
                  <a:gd name="T38" fmla="*/ 748 w 1173"/>
                  <a:gd name="T39" fmla="*/ 57 h 1052"/>
                  <a:gd name="T40" fmla="*/ 673 w 1173"/>
                  <a:gd name="T41" fmla="*/ 115 h 1052"/>
                  <a:gd name="T42" fmla="*/ 609 w 1173"/>
                  <a:gd name="T43" fmla="*/ 209 h 1052"/>
                  <a:gd name="T44" fmla="*/ 604 w 1173"/>
                  <a:gd name="T45" fmla="*/ 248 h 1052"/>
                  <a:gd name="T46" fmla="*/ 573 w 1173"/>
                  <a:gd name="T47" fmla="*/ 290 h 1052"/>
                  <a:gd name="T48" fmla="*/ 522 w 1173"/>
                  <a:gd name="T49" fmla="*/ 337 h 1052"/>
                  <a:gd name="T50" fmla="*/ 544 w 1173"/>
                  <a:gd name="T51" fmla="*/ 370 h 1052"/>
                  <a:gd name="T52" fmla="*/ 550 w 1173"/>
                  <a:gd name="T53" fmla="*/ 346 h 1052"/>
                  <a:gd name="T54" fmla="*/ 567 w 1173"/>
                  <a:gd name="T55" fmla="*/ 353 h 1052"/>
                  <a:gd name="T56" fmla="*/ 557 w 1173"/>
                  <a:gd name="T57" fmla="*/ 364 h 1052"/>
                  <a:gd name="T58" fmla="*/ 568 w 1173"/>
                  <a:gd name="T59" fmla="*/ 370 h 1052"/>
                  <a:gd name="T60" fmla="*/ 560 w 1173"/>
                  <a:gd name="T61" fmla="*/ 394 h 1052"/>
                  <a:gd name="T62" fmla="*/ 550 w 1173"/>
                  <a:gd name="T63" fmla="*/ 391 h 1052"/>
                  <a:gd name="T64" fmla="*/ 548 w 1173"/>
                  <a:gd name="T65" fmla="*/ 402 h 1052"/>
                  <a:gd name="T66" fmla="*/ 572 w 1173"/>
                  <a:gd name="T67" fmla="*/ 437 h 1052"/>
                  <a:gd name="T68" fmla="*/ 574 w 1173"/>
                  <a:gd name="T69" fmla="*/ 467 h 1052"/>
                  <a:gd name="T70" fmla="*/ 537 w 1173"/>
                  <a:gd name="T71" fmla="*/ 484 h 1052"/>
                  <a:gd name="T72" fmla="*/ 500 w 1173"/>
                  <a:gd name="T73" fmla="*/ 541 h 1052"/>
                  <a:gd name="T74" fmla="*/ 458 w 1173"/>
                  <a:gd name="T75" fmla="*/ 570 h 1052"/>
                  <a:gd name="T76" fmla="*/ 385 w 1173"/>
                  <a:gd name="T77" fmla="*/ 575 h 1052"/>
                  <a:gd name="T78" fmla="*/ 359 w 1173"/>
                  <a:gd name="T79" fmla="*/ 596 h 1052"/>
                  <a:gd name="T80" fmla="*/ 315 w 1173"/>
                  <a:gd name="T81" fmla="*/ 577 h 1052"/>
                  <a:gd name="T82" fmla="*/ 188 w 1173"/>
                  <a:gd name="T83" fmla="*/ 592 h 1052"/>
                  <a:gd name="T84" fmla="*/ 93 w 1173"/>
                  <a:gd name="T85" fmla="*/ 631 h 1052"/>
                  <a:gd name="T86" fmla="*/ 98 w 1173"/>
                  <a:gd name="T87" fmla="*/ 663 h 1052"/>
                  <a:gd name="T88" fmla="*/ 93 w 1173"/>
                  <a:gd name="T89" fmla="*/ 679 h 1052"/>
                  <a:gd name="T90" fmla="*/ 99 w 1173"/>
                  <a:gd name="T91" fmla="*/ 679 h 1052"/>
                  <a:gd name="T92" fmla="*/ 113 w 1173"/>
                  <a:gd name="T93" fmla="*/ 711 h 1052"/>
                  <a:gd name="T94" fmla="*/ 127 w 1173"/>
                  <a:gd name="T95" fmla="*/ 710 h 1052"/>
                  <a:gd name="T96" fmla="*/ 142 w 1173"/>
                  <a:gd name="T97" fmla="*/ 742 h 1052"/>
                  <a:gd name="T98" fmla="*/ 140 w 1173"/>
                  <a:gd name="T99" fmla="*/ 754 h 1052"/>
                  <a:gd name="T100" fmla="*/ 114 w 1173"/>
                  <a:gd name="T101" fmla="*/ 772 h 1052"/>
                  <a:gd name="T102" fmla="*/ 104 w 1173"/>
                  <a:gd name="T103" fmla="*/ 808 h 1052"/>
                  <a:gd name="T104" fmla="*/ 0 w 1173"/>
                  <a:gd name="T105" fmla="*/ 906 h 105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73"/>
                  <a:gd name="T160" fmla="*/ 0 h 1052"/>
                  <a:gd name="T161" fmla="*/ 1173 w 1173"/>
                  <a:gd name="T162" fmla="*/ 1052 h 105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73" h="1052">
                    <a:moveTo>
                      <a:pt x="0" y="906"/>
                    </a:moveTo>
                    <a:lnTo>
                      <a:pt x="38" y="965"/>
                    </a:lnTo>
                    <a:lnTo>
                      <a:pt x="803" y="819"/>
                    </a:lnTo>
                    <a:lnTo>
                      <a:pt x="856" y="847"/>
                    </a:lnTo>
                    <a:lnTo>
                      <a:pt x="887" y="906"/>
                    </a:lnTo>
                    <a:lnTo>
                      <a:pt x="962" y="949"/>
                    </a:lnTo>
                    <a:lnTo>
                      <a:pt x="1132" y="1006"/>
                    </a:lnTo>
                    <a:lnTo>
                      <a:pt x="1134" y="1029"/>
                    </a:lnTo>
                    <a:lnTo>
                      <a:pt x="1145" y="1052"/>
                    </a:lnTo>
                    <a:lnTo>
                      <a:pt x="1156" y="1039"/>
                    </a:lnTo>
                    <a:lnTo>
                      <a:pt x="1172" y="989"/>
                    </a:lnTo>
                    <a:lnTo>
                      <a:pt x="1173" y="900"/>
                    </a:lnTo>
                    <a:lnTo>
                      <a:pt x="1145" y="730"/>
                    </a:lnTo>
                    <a:lnTo>
                      <a:pt x="1143" y="551"/>
                    </a:lnTo>
                    <a:lnTo>
                      <a:pt x="1113" y="410"/>
                    </a:lnTo>
                    <a:lnTo>
                      <a:pt x="1062" y="294"/>
                    </a:lnTo>
                    <a:lnTo>
                      <a:pt x="1047" y="178"/>
                    </a:lnTo>
                    <a:lnTo>
                      <a:pt x="998" y="0"/>
                    </a:lnTo>
                    <a:lnTo>
                      <a:pt x="763" y="59"/>
                    </a:lnTo>
                    <a:lnTo>
                      <a:pt x="748" y="57"/>
                    </a:lnTo>
                    <a:lnTo>
                      <a:pt x="673" y="115"/>
                    </a:lnTo>
                    <a:lnTo>
                      <a:pt x="609" y="209"/>
                    </a:lnTo>
                    <a:lnTo>
                      <a:pt x="604" y="248"/>
                    </a:lnTo>
                    <a:lnTo>
                      <a:pt x="573" y="290"/>
                    </a:lnTo>
                    <a:lnTo>
                      <a:pt x="522" y="337"/>
                    </a:lnTo>
                    <a:lnTo>
                      <a:pt x="544" y="370"/>
                    </a:lnTo>
                    <a:lnTo>
                      <a:pt x="550" y="346"/>
                    </a:lnTo>
                    <a:lnTo>
                      <a:pt x="567" y="353"/>
                    </a:lnTo>
                    <a:lnTo>
                      <a:pt x="557" y="364"/>
                    </a:lnTo>
                    <a:lnTo>
                      <a:pt x="568" y="370"/>
                    </a:lnTo>
                    <a:lnTo>
                      <a:pt x="560" y="394"/>
                    </a:lnTo>
                    <a:lnTo>
                      <a:pt x="550" y="391"/>
                    </a:lnTo>
                    <a:lnTo>
                      <a:pt x="548" y="402"/>
                    </a:lnTo>
                    <a:lnTo>
                      <a:pt x="572" y="437"/>
                    </a:lnTo>
                    <a:lnTo>
                      <a:pt x="574" y="467"/>
                    </a:lnTo>
                    <a:lnTo>
                      <a:pt x="537" y="484"/>
                    </a:lnTo>
                    <a:lnTo>
                      <a:pt x="500" y="541"/>
                    </a:lnTo>
                    <a:lnTo>
                      <a:pt x="458" y="570"/>
                    </a:lnTo>
                    <a:lnTo>
                      <a:pt x="385" y="575"/>
                    </a:lnTo>
                    <a:lnTo>
                      <a:pt x="359" y="596"/>
                    </a:lnTo>
                    <a:lnTo>
                      <a:pt x="315" y="577"/>
                    </a:lnTo>
                    <a:lnTo>
                      <a:pt x="188" y="592"/>
                    </a:lnTo>
                    <a:lnTo>
                      <a:pt x="93" y="631"/>
                    </a:lnTo>
                    <a:lnTo>
                      <a:pt x="98" y="663"/>
                    </a:lnTo>
                    <a:lnTo>
                      <a:pt x="93" y="679"/>
                    </a:lnTo>
                    <a:lnTo>
                      <a:pt x="99" y="679"/>
                    </a:lnTo>
                    <a:lnTo>
                      <a:pt x="113" y="711"/>
                    </a:lnTo>
                    <a:lnTo>
                      <a:pt x="127" y="710"/>
                    </a:lnTo>
                    <a:lnTo>
                      <a:pt x="142" y="742"/>
                    </a:lnTo>
                    <a:lnTo>
                      <a:pt x="140" y="754"/>
                    </a:lnTo>
                    <a:lnTo>
                      <a:pt x="114" y="772"/>
                    </a:lnTo>
                    <a:lnTo>
                      <a:pt x="104" y="808"/>
                    </a:lnTo>
                    <a:lnTo>
                      <a:pt x="0" y="906"/>
                    </a:lnTo>
                    <a:close/>
                  </a:path>
                </a:pathLst>
              </a:custGeom>
              <a:grpFill/>
              <a:ln w="9525">
                <a:solidFill>
                  <a:schemeClr val="bg1"/>
                </a:solidFill>
                <a:round/>
                <a:headEnd/>
                <a:tailEnd/>
              </a:ln>
            </p:spPr>
            <p:txBody>
              <a:bodyPr/>
              <a:lstStyle/>
              <a:p>
                <a:endParaRPr lang="en-US"/>
              </a:p>
            </p:txBody>
          </p:sp>
          <p:sp>
            <p:nvSpPr>
              <p:cNvPr id="66" name="Freeform 72"/>
              <p:cNvSpPr>
                <a:spLocks/>
              </p:cNvSpPr>
              <p:nvPr/>
            </p:nvSpPr>
            <p:spPr bwMode="gray">
              <a:xfrm>
                <a:off x="5149844" y="2156109"/>
                <a:ext cx="179306" cy="106219"/>
              </a:xfrm>
              <a:custGeom>
                <a:avLst/>
                <a:gdLst>
                  <a:gd name="T0" fmla="*/ 0 w 369"/>
                  <a:gd name="T1" fmla="*/ 197 h 218"/>
                  <a:gd name="T2" fmla="*/ 8 w 369"/>
                  <a:gd name="T3" fmla="*/ 215 h 218"/>
                  <a:gd name="T4" fmla="*/ 18 w 369"/>
                  <a:gd name="T5" fmla="*/ 216 h 218"/>
                  <a:gd name="T6" fmla="*/ 31 w 369"/>
                  <a:gd name="T7" fmla="*/ 198 h 218"/>
                  <a:gd name="T8" fmla="*/ 43 w 369"/>
                  <a:gd name="T9" fmla="*/ 193 h 218"/>
                  <a:gd name="T10" fmla="*/ 47 w 369"/>
                  <a:gd name="T11" fmla="*/ 198 h 218"/>
                  <a:gd name="T12" fmla="*/ 27 w 369"/>
                  <a:gd name="T13" fmla="*/ 218 h 218"/>
                  <a:gd name="T14" fmla="*/ 62 w 369"/>
                  <a:gd name="T15" fmla="*/ 204 h 218"/>
                  <a:gd name="T16" fmla="*/ 65 w 369"/>
                  <a:gd name="T17" fmla="*/ 196 h 218"/>
                  <a:gd name="T18" fmla="*/ 115 w 369"/>
                  <a:gd name="T19" fmla="*/ 173 h 218"/>
                  <a:gd name="T20" fmla="*/ 156 w 369"/>
                  <a:gd name="T21" fmla="*/ 144 h 218"/>
                  <a:gd name="T22" fmla="*/ 203 w 369"/>
                  <a:gd name="T23" fmla="*/ 125 h 218"/>
                  <a:gd name="T24" fmla="*/ 242 w 369"/>
                  <a:gd name="T25" fmla="*/ 101 h 218"/>
                  <a:gd name="T26" fmla="*/ 240 w 369"/>
                  <a:gd name="T27" fmla="*/ 106 h 218"/>
                  <a:gd name="T28" fmla="*/ 164 w 369"/>
                  <a:gd name="T29" fmla="*/ 163 h 218"/>
                  <a:gd name="T30" fmla="*/ 150 w 369"/>
                  <a:gd name="T31" fmla="*/ 167 h 218"/>
                  <a:gd name="T32" fmla="*/ 161 w 369"/>
                  <a:gd name="T33" fmla="*/ 171 h 218"/>
                  <a:gd name="T34" fmla="*/ 180 w 369"/>
                  <a:gd name="T35" fmla="*/ 158 h 218"/>
                  <a:gd name="T36" fmla="*/ 296 w 369"/>
                  <a:gd name="T37" fmla="*/ 74 h 218"/>
                  <a:gd name="T38" fmla="*/ 312 w 369"/>
                  <a:gd name="T39" fmla="*/ 58 h 218"/>
                  <a:gd name="T40" fmla="*/ 365 w 369"/>
                  <a:gd name="T41" fmla="*/ 14 h 218"/>
                  <a:gd name="T42" fmla="*/ 369 w 369"/>
                  <a:gd name="T43" fmla="*/ 2 h 218"/>
                  <a:gd name="T44" fmla="*/ 359 w 369"/>
                  <a:gd name="T45" fmla="*/ 3 h 218"/>
                  <a:gd name="T46" fmla="*/ 332 w 369"/>
                  <a:gd name="T47" fmla="*/ 28 h 218"/>
                  <a:gd name="T48" fmla="*/ 318 w 369"/>
                  <a:gd name="T49" fmla="*/ 22 h 218"/>
                  <a:gd name="T50" fmla="*/ 294 w 369"/>
                  <a:gd name="T51" fmla="*/ 39 h 218"/>
                  <a:gd name="T52" fmla="*/ 288 w 369"/>
                  <a:gd name="T53" fmla="*/ 34 h 218"/>
                  <a:gd name="T54" fmla="*/ 267 w 369"/>
                  <a:gd name="T55" fmla="*/ 84 h 218"/>
                  <a:gd name="T56" fmla="*/ 259 w 369"/>
                  <a:gd name="T57" fmla="*/ 74 h 218"/>
                  <a:gd name="T58" fmla="*/ 240 w 369"/>
                  <a:gd name="T59" fmla="*/ 74 h 218"/>
                  <a:gd name="T60" fmla="*/ 273 w 369"/>
                  <a:gd name="T61" fmla="*/ 36 h 218"/>
                  <a:gd name="T62" fmla="*/ 268 w 369"/>
                  <a:gd name="T63" fmla="*/ 27 h 218"/>
                  <a:gd name="T64" fmla="*/ 294 w 369"/>
                  <a:gd name="T65" fmla="*/ 0 h 218"/>
                  <a:gd name="T66" fmla="*/ 285 w 369"/>
                  <a:gd name="T67" fmla="*/ 1 h 218"/>
                  <a:gd name="T68" fmla="*/ 235 w 369"/>
                  <a:gd name="T69" fmla="*/ 56 h 218"/>
                  <a:gd name="T70" fmla="*/ 176 w 369"/>
                  <a:gd name="T71" fmla="*/ 79 h 218"/>
                  <a:gd name="T72" fmla="*/ 145 w 369"/>
                  <a:gd name="T73" fmla="*/ 82 h 218"/>
                  <a:gd name="T74" fmla="*/ 140 w 369"/>
                  <a:gd name="T75" fmla="*/ 97 h 218"/>
                  <a:gd name="T76" fmla="*/ 102 w 369"/>
                  <a:gd name="T77" fmla="*/ 108 h 218"/>
                  <a:gd name="T78" fmla="*/ 86 w 369"/>
                  <a:gd name="T79" fmla="*/ 106 h 218"/>
                  <a:gd name="T80" fmla="*/ 86 w 369"/>
                  <a:gd name="T81" fmla="*/ 117 h 218"/>
                  <a:gd name="T82" fmla="*/ 71 w 369"/>
                  <a:gd name="T83" fmla="*/ 117 h 218"/>
                  <a:gd name="T84" fmla="*/ 60 w 369"/>
                  <a:gd name="T85" fmla="*/ 126 h 218"/>
                  <a:gd name="T86" fmla="*/ 57 w 369"/>
                  <a:gd name="T87" fmla="*/ 144 h 218"/>
                  <a:gd name="T88" fmla="*/ 49 w 369"/>
                  <a:gd name="T89" fmla="*/ 138 h 218"/>
                  <a:gd name="T90" fmla="*/ 41 w 369"/>
                  <a:gd name="T91" fmla="*/ 157 h 218"/>
                  <a:gd name="T92" fmla="*/ 15 w 369"/>
                  <a:gd name="T93" fmla="*/ 165 h 218"/>
                  <a:gd name="T94" fmla="*/ 12 w 369"/>
                  <a:gd name="T95" fmla="*/ 179 h 218"/>
                  <a:gd name="T96" fmla="*/ 0 w 369"/>
                  <a:gd name="T97" fmla="*/ 197 h 2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9"/>
                  <a:gd name="T148" fmla="*/ 0 h 218"/>
                  <a:gd name="T149" fmla="*/ 369 w 369"/>
                  <a:gd name="T150" fmla="*/ 218 h 2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9" h="218">
                    <a:moveTo>
                      <a:pt x="0" y="197"/>
                    </a:moveTo>
                    <a:lnTo>
                      <a:pt x="8" y="215"/>
                    </a:lnTo>
                    <a:lnTo>
                      <a:pt x="18" y="216"/>
                    </a:lnTo>
                    <a:lnTo>
                      <a:pt x="31" y="198"/>
                    </a:lnTo>
                    <a:lnTo>
                      <a:pt x="43" y="193"/>
                    </a:lnTo>
                    <a:lnTo>
                      <a:pt x="47" y="198"/>
                    </a:lnTo>
                    <a:lnTo>
                      <a:pt x="27" y="218"/>
                    </a:lnTo>
                    <a:lnTo>
                      <a:pt x="62" y="204"/>
                    </a:lnTo>
                    <a:lnTo>
                      <a:pt x="65" y="196"/>
                    </a:lnTo>
                    <a:lnTo>
                      <a:pt x="115" y="173"/>
                    </a:lnTo>
                    <a:lnTo>
                      <a:pt x="156" y="144"/>
                    </a:lnTo>
                    <a:lnTo>
                      <a:pt x="203" y="125"/>
                    </a:lnTo>
                    <a:lnTo>
                      <a:pt x="242" y="101"/>
                    </a:lnTo>
                    <a:lnTo>
                      <a:pt x="240" y="106"/>
                    </a:lnTo>
                    <a:lnTo>
                      <a:pt x="164" y="163"/>
                    </a:lnTo>
                    <a:lnTo>
                      <a:pt x="150" y="167"/>
                    </a:lnTo>
                    <a:lnTo>
                      <a:pt x="161" y="171"/>
                    </a:lnTo>
                    <a:lnTo>
                      <a:pt x="180" y="158"/>
                    </a:lnTo>
                    <a:lnTo>
                      <a:pt x="296" y="74"/>
                    </a:lnTo>
                    <a:lnTo>
                      <a:pt x="312" y="58"/>
                    </a:lnTo>
                    <a:lnTo>
                      <a:pt x="365" y="14"/>
                    </a:lnTo>
                    <a:lnTo>
                      <a:pt x="369" y="2"/>
                    </a:lnTo>
                    <a:lnTo>
                      <a:pt x="359" y="3"/>
                    </a:lnTo>
                    <a:lnTo>
                      <a:pt x="332" y="28"/>
                    </a:lnTo>
                    <a:lnTo>
                      <a:pt x="318" y="22"/>
                    </a:lnTo>
                    <a:lnTo>
                      <a:pt x="294" y="39"/>
                    </a:lnTo>
                    <a:lnTo>
                      <a:pt x="288" y="34"/>
                    </a:lnTo>
                    <a:lnTo>
                      <a:pt x="267" y="84"/>
                    </a:lnTo>
                    <a:lnTo>
                      <a:pt x="259" y="74"/>
                    </a:lnTo>
                    <a:lnTo>
                      <a:pt x="240" y="74"/>
                    </a:lnTo>
                    <a:lnTo>
                      <a:pt x="273" y="36"/>
                    </a:lnTo>
                    <a:lnTo>
                      <a:pt x="268" y="27"/>
                    </a:lnTo>
                    <a:lnTo>
                      <a:pt x="294" y="0"/>
                    </a:lnTo>
                    <a:lnTo>
                      <a:pt x="285" y="1"/>
                    </a:lnTo>
                    <a:lnTo>
                      <a:pt x="235" y="56"/>
                    </a:lnTo>
                    <a:lnTo>
                      <a:pt x="176" y="79"/>
                    </a:lnTo>
                    <a:lnTo>
                      <a:pt x="145" y="82"/>
                    </a:lnTo>
                    <a:lnTo>
                      <a:pt x="140" y="97"/>
                    </a:lnTo>
                    <a:lnTo>
                      <a:pt x="102" y="108"/>
                    </a:lnTo>
                    <a:lnTo>
                      <a:pt x="86" y="106"/>
                    </a:lnTo>
                    <a:lnTo>
                      <a:pt x="86" y="117"/>
                    </a:lnTo>
                    <a:lnTo>
                      <a:pt x="71" y="117"/>
                    </a:lnTo>
                    <a:lnTo>
                      <a:pt x="60" y="126"/>
                    </a:lnTo>
                    <a:lnTo>
                      <a:pt x="57" y="144"/>
                    </a:lnTo>
                    <a:lnTo>
                      <a:pt x="49" y="138"/>
                    </a:lnTo>
                    <a:lnTo>
                      <a:pt x="41" y="157"/>
                    </a:lnTo>
                    <a:lnTo>
                      <a:pt x="15" y="165"/>
                    </a:lnTo>
                    <a:lnTo>
                      <a:pt x="12" y="179"/>
                    </a:lnTo>
                    <a:lnTo>
                      <a:pt x="0" y="197"/>
                    </a:lnTo>
                    <a:close/>
                  </a:path>
                </a:pathLst>
              </a:custGeom>
              <a:grpFill/>
              <a:ln w="9525">
                <a:solidFill>
                  <a:schemeClr val="bg1"/>
                </a:solidFill>
                <a:round/>
                <a:headEnd/>
                <a:tailEnd/>
              </a:ln>
            </p:spPr>
            <p:txBody>
              <a:bodyPr/>
              <a:lstStyle/>
              <a:p>
                <a:endParaRPr lang="en-US"/>
              </a:p>
            </p:txBody>
          </p:sp>
        </p:grpSp>
        <p:sp>
          <p:nvSpPr>
            <p:cNvPr id="41" name="Freeform 73"/>
            <p:cNvSpPr>
              <a:spLocks/>
            </p:cNvSpPr>
            <p:nvPr/>
          </p:nvSpPr>
          <p:spPr bwMode="gray">
            <a:xfrm>
              <a:off x="4298140" y="2786604"/>
              <a:ext cx="825394" cy="369332"/>
            </a:xfrm>
            <a:custGeom>
              <a:avLst/>
              <a:gdLst>
                <a:gd name="T0" fmla="*/ 1 w 1693"/>
                <a:gd name="T1" fmla="*/ 652 h 757"/>
                <a:gd name="T2" fmla="*/ 390 w 1693"/>
                <a:gd name="T3" fmla="*/ 551 h 757"/>
                <a:gd name="T4" fmla="*/ 770 w 1693"/>
                <a:gd name="T5" fmla="*/ 591 h 757"/>
                <a:gd name="T6" fmla="*/ 1212 w 1693"/>
                <a:gd name="T7" fmla="*/ 757 h 757"/>
                <a:gd name="T8" fmla="*/ 1315 w 1693"/>
                <a:gd name="T9" fmla="*/ 732 h 757"/>
                <a:gd name="T10" fmla="*/ 1341 w 1693"/>
                <a:gd name="T11" fmla="*/ 708 h 757"/>
                <a:gd name="T12" fmla="*/ 1394 w 1693"/>
                <a:gd name="T13" fmla="*/ 573 h 757"/>
                <a:gd name="T14" fmla="*/ 1409 w 1693"/>
                <a:gd name="T15" fmla="*/ 538 h 757"/>
                <a:gd name="T16" fmla="*/ 1399 w 1693"/>
                <a:gd name="T17" fmla="*/ 498 h 757"/>
                <a:gd name="T18" fmla="*/ 1418 w 1693"/>
                <a:gd name="T19" fmla="*/ 530 h 757"/>
                <a:gd name="T20" fmla="*/ 1454 w 1693"/>
                <a:gd name="T21" fmla="*/ 517 h 757"/>
                <a:gd name="T22" fmla="*/ 1455 w 1693"/>
                <a:gd name="T23" fmla="*/ 480 h 757"/>
                <a:gd name="T24" fmla="*/ 1476 w 1693"/>
                <a:gd name="T25" fmla="*/ 500 h 757"/>
                <a:gd name="T26" fmla="*/ 1584 w 1693"/>
                <a:gd name="T27" fmla="*/ 467 h 757"/>
                <a:gd name="T28" fmla="*/ 1607 w 1693"/>
                <a:gd name="T29" fmla="*/ 387 h 757"/>
                <a:gd name="T30" fmla="*/ 1581 w 1693"/>
                <a:gd name="T31" fmla="*/ 380 h 757"/>
                <a:gd name="T32" fmla="*/ 1569 w 1693"/>
                <a:gd name="T33" fmla="*/ 419 h 757"/>
                <a:gd name="T34" fmla="*/ 1545 w 1693"/>
                <a:gd name="T35" fmla="*/ 427 h 757"/>
                <a:gd name="T36" fmla="*/ 1452 w 1693"/>
                <a:gd name="T37" fmla="*/ 399 h 757"/>
                <a:gd name="T38" fmla="*/ 1512 w 1693"/>
                <a:gd name="T39" fmla="*/ 417 h 757"/>
                <a:gd name="T40" fmla="*/ 1536 w 1693"/>
                <a:gd name="T41" fmla="*/ 362 h 757"/>
                <a:gd name="T42" fmla="*/ 1533 w 1693"/>
                <a:gd name="T43" fmla="*/ 332 h 757"/>
                <a:gd name="T44" fmla="*/ 1489 w 1693"/>
                <a:gd name="T45" fmla="*/ 290 h 757"/>
                <a:gd name="T46" fmla="*/ 1533 w 1693"/>
                <a:gd name="T47" fmla="*/ 297 h 757"/>
                <a:gd name="T48" fmla="*/ 1530 w 1693"/>
                <a:gd name="T49" fmla="*/ 274 h 757"/>
                <a:gd name="T50" fmla="*/ 1541 w 1693"/>
                <a:gd name="T51" fmla="*/ 282 h 757"/>
                <a:gd name="T52" fmla="*/ 1571 w 1693"/>
                <a:gd name="T53" fmla="*/ 285 h 757"/>
                <a:gd name="T54" fmla="*/ 1602 w 1693"/>
                <a:gd name="T55" fmla="*/ 304 h 757"/>
                <a:gd name="T56" fmla="*/ 1650 w 1693"/>
                <a:gd name="T57" fmla="*/ 274 h 757"/>
                <a:gd name="T58" fmla="*/ 1693 w 1693"/>
                <a:gd name="T59" fmla="*/ 219 h 757"/>
                <a:gd name="T60" fmla="*/ 1675 w 1693"/>
                <a:gd name="T61" fmla="*/ 151 h 757"/>
                <a:gd name="T62" fmla="*/ 1623 w 1693"/>
                <a:gd name="T63" fmla="*/ 219 h 757"/>
                <a:gd name="T64" fmla="*/ 1607 w 1693"/>
                <a:gd name="T65" fmla="*/ 140 h 757"/>
                <a:gd name="T66" fmla="*/ 1483 w 1693"/>
                <a:gd name="T67" fmla="*/ 181 h 757"/>
                <a:gd name="T68" fmla="*/ 1528 w 1693"/>
                <a:gd name="T69" fmla="*/ 129 h 757"/>
                <a:gd name="T70" fmla="*/ 1575 w 1693"/>
                <a:gd name="T71" fmla="*/ 64 h 757"/>
                <a:gd name="T72" fmla="*/ 1609 w 1693"/>
                <a:gd name="T73" fmla="*/ 57 h 757"/>
                <a:gd name="T74" fmla="*/ 1620 w 1693"/>
                <a:gd name="T75" fmla="*/ 29 h 757"/>
                <a:gd name="T76" fmla="*/ 982 w 1693"/>
                <a:gd name="T77" fmla="*/ 116 h 757"/>
                <a:gd name="T78" fmla="*/ 475 w 1693"/>
                <a:gd name="T79" fmla="*/ 237 h 757"/>
                <a:gd name="T80" fmla="*/ 413 w 1693"/>
                <a:gd name="T81" fmla="*/ 317 h 757"/>
                <a:gd name="T82" fmla="*/ 355 w 1693"/>
                <a:gd name="T83" fmla="*/ 330 h 757"/>
                <a:gd name="T84" fmla="*/ 305 w 1693"/>
                <a:gd name="T85" fmla="*/ 341 h 757"/>
                <a:gd name="T86" fmla="*/ 254 w 1693"/>
                <a:gd name="T87" fmla="*/ 413 h 757"/>
                <a:gd name="T88" fmla="*/ 51 w 1693"/>
                <a:gd name="T89" fmla="*/ 570 h 7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93"/>
                <a:gd name="T136" fmla="*/ 0 h 757"/>
                <a:gd name="T137" fmla="*/ 1693 w 1693"/>
                <a:gd name="T138" fmla="*/ 757 h 75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93" h="757">
                  <a:moveTo>
                    <a:pt x="0" y="595"/>
                  </a:moveTo>
                  <a:lnTo>
                    <a:pt x="1" y="652"/>
                  </a:lnTo>
                  <a:lnTo>
                    <a:pt x="246" y="622"/>
                  </a:lnTo>
                  <a:lnTo>
                    <a:pt x="390" y="551"/>
                  </a:lnTo>
                  <a:lnTo>
                    <a:pt x="659" y="519"/>
                  </a:lnTo>
                  <a:lnTo>
                    <a:pt x="770" y="591"/>
                  </a:lnTo>
                  <a:lnTo>
                    <a:pt x="946" y="565"/>
                  </a:lnTo>
                  <a:lnTo>
                    <a:pt x="1212" y="757"/>
                  </a:lnTo>
                  <a:lnTo>
                    <a:pt x="1248" y="736"/>
                  </a:lnTo>
                  <a:lnTo>
                    <a:pt x="1315" y="732"/>
                  </a:lnTo>
                  <a:lnTo>
                    <a:pt x="1328" y="681"/>
                  </a:lnTo>
                  <a:lnTo>
                    <a:pt x="1341" y="708"/>
                  </a:lnTo>
                  <a:lnTo>
                    <a:pt x="1359" y="621"/>
                  </a:lnTo>
                  <a:lnTo>
                    <a:pt x="1394" y="573"/>
                  </a:lnTo>
                  <a:lnTo>
                    <a:pt x="1426" y="549"/>
                  </a:lnTo>
                  <a:lnTo>
                    <a:pt x="1409" y="538"/>
                  </a:lnTo>
                  <a:lnTo>
                    <a:pt x="1415" y="518"/>
                  </a:lnTo>
                  <a:lnTo>
                    <a:pt x="1399" y="498"/>
                  </a:lnTo>
                  <a:lnTo>
                    <a:pt x="1424" y="521"/>
                  </a:lnTo>
                  <a:lnTo>
                    <a:pt x="1418" y="530"/>
                  </a:lnTo>
                  <a:lnTo>
                    <a:pt x="1435" y="539"/>
                  </a:lnTo>
                  <a:lnTo>
                    <a:pt x="1454" y="517"/>
                  </a:lnTo>
                  <a:lnTo>
                    <a:pt x="1463" y="515"/>
                  </a:lnTo>
                  <a:lnTo>
                    <a:pt x="1455" y="480"/>
                  </a:lnTo>
                  <a:lnTo>
                    <a:pt x="1463" y="479"/>
                  </a:lnTo>
                  <a:lnTo>
                    <a:pt x="1476" y="500"/>
                  </a:lnTo>
                  <a:lnTo>
                    <a:pt x="1536" y="469"/>
                  </a:lnTo>
                  <a:lnTo>
                    <a:pt x="1584" y="467"/>
                  </a:lnTo>
                  <a:lnTo>
                    <a:pt x="1619" y="404"/>
                  </a:lnTo>
                  <a:lnTo>
                    <a:pt x="1607" y="387"/>
                  </a:lnTo>
                  <a:lnTo>
                    <a:pt x="1588" y="411"/>
                  </a:lnTo>
                  <a:lnTo>
                    <a:pt x="1581" y="380"/>
                  </a:lnTo>
                  <a:lnTo>
                    <a:pt x="1559" y="401"/>
                  </a:lnTo>
                  <a:lnTo>
                    <a:pt x="1569" y="419"/>
                  </a:lnTo>
                  <a:lnTo>
                    <a:pt x="1549" y="409"/>
                  </a:lnTo>
                  <a:lnTo>
                    <a:pt x="1545" y="427"/>
                  </a:lnTo>
                  <a:lnTo>
                    <a:pt x="1490" y="425"/>
                  </a:lnTo>
                  <a:lnTo>
                    <a:pt x="1452" y="399"/>
                  </a:lnTo>
                  <a:lnTo>
                    <a:pt x="1454" y="382"/>
                  </a:lnTo>
                  <a:lnTo>
                    <a:pt x="1512" y="417"/>
                  </a:lnTo>
                  <a:lnTo>
                    <a:pt x="1559" y="366"/>
                  </a:lnTo>
                  <a:lnTo>
                    <a:pt x="1536" y="362"/>
                  </a:lnTo>
                  <a:lnTo>
                    <a:pt x="1562" y="324"/>
                  </a:lnTo>
                  <a:lnTo>
                    <a:pt x="1533" y="332"/>
                  </a:lnTo>
                  <a:lnTo>
                    <a:pt x="1445" y="298"/>
                  </a:lnTo>
                  <a:lnTo>
                    <a:pt x="1489" y="290"/>
                  </a:lnTo>
                  <a:lnTo>
                    <a:pt x="1531" y="307"/>
                  </a:lnTo>
                  <a:lnTo>
                    <a:pt x="1533" y="297"/>
                  </a:lnTo>
                  <a:lnTo>
                    <a:pt x="1512" y="274"/>
                  </a:lnTo>
                  <a:lnTo>
                    <a:pt x="1530" y="274"/>
                  </a:lnTo>
                  <a:lnTo>
                    <a:pt x="1556" y="261"/>
                  </a:lnTo>
                  <a:lnTo>
                    <a:pt x="1541" y="282"/>
                  </a:lnTo>
                  <a:lnTo>
                    <a:pt x="1551" y="304"/>
                  </a:lnTo>
                  <a:lnTo>
                    <a:pt x="1571" y="285"/>
                  </a:lnTo>
                  <a:lnTo>
                    <a:pt x="1583" y="307"/>
                  </a:lnTo>
                  <a:lnTo>
                    <a:pt x="1602" y="304"/>
                  </a:lnTo>
                  <a:lnTo>
                    <a:pt x="1627" y="302"/>
                  </a:lnTo>
                  <a:lnTo>
                    <a:pt x="1650" y="274"/>
                  </a:lnTo>
                  <a:lnTo>
                    <a:pt x="1666" y="225"/>
                  </a:lnTo>
                  <a:lnTo>
                    <a:pt x="1693" y="219"/>
                  </a:lnTo>
                  <a:lnTo>
                    <a:pt x="1693" y="194"/>
                  </a:lnTo>
                  <a:lnTo>
                    <a:pt x="1675" y="151"/>
                  </a:lnTo>
                  <a:lnTo>
                    <a:pt x="1649" y="151"/>
                  </a:lnTo>
                  <a:lnTo>
                    <a:pt x="1623" y="219"/>
                  </a:lnTo>
                  <a:lnTo>
                    <a:pt x="1613" y="185"/>
                  </a:lnTo>
                  <a:lnTo>
                    <a:pt x="1607" y="140"/>
                  </a:lnTo>
                  <a:lnTo>
                    <a:pt x="1552" y="166"/>
                  </a:lnTo>
                  <a:lnTo>
                    <a:pt x="1483" y="181"/>
                  </a:lnTo>
                  <a:lnTo>
                    <a:pt x="1490" y="148"/>
                  </a:lnTo>
                  <a:lnTo>
                    <a:pt x="1528" y="129"/>
                  </a:lnTo>
                  <a:lnTo>
                    <a:pt x="1601" y="100"/>
                  </a:lnTo>
                  <a:lnTo>
                    <a:pt x="1575" y="64"/>
                  </a:lnTo>
                  <a:lnTo>
                    <a:pt x="1624" y="89"/>
                  </a:lnTo>
                  <a:lnTo>
                    <a:pt x="1609" y="57"/>
                  </a:lnTo>
                  <a:lnTo>
                    <a:pt x="1655" y="100"/>
                  </a:lnTo>
                  <a:lnTo>
                    <a:pt x="1620" y="29"/>
                  </a:lnTo>
                  <a:lnTo>
                    <a:pt x="1585" y="0"/>
                  </a:lnTo>
                  <a:lnTo>
                    <a:pt x="982" y="116"/>
                  </a:lnTo>
                  <a:lnTo>
                    <a:pt x="483" y="181"/>
                  </a:lnTo>
                  <a:lnTo>
                    <a:pt x="475" y="237"/>
                  </a:lnTo>
                  <a:lnTo>
                    <a:pt x="448" y="255"/>
                  </a:lnTo>
                  <a:lnTo>
                    <a:pt x="413" y="317"/>
                  </a:lnTo>
                  <a:lnTo>
                    <a:pt x="386" y="313"/>
                  </a:lnTo>
                  <a:lnTo>
                    <a:pt x="355" y="330"/>
                  </a:lnTo>
                  <a:lnTo>
                    <a:pt x="334" y="361"/>
                  </a:lnTo>
                  <a:lnTo>
                    <a:pt x="305" y="341"/>
                  </a:lnTo>
                  <a:lnTo>
                    <a:pt x="260" y="380"/>
                  </a:lnTo>
                  <a:lnTo>
                    <a:pt x="254" y="413"/>
                  </a:lnTo>
                  <a:lnTo>
                    <a:pt x="62" y="526"/>
                  </a:lnTo>
                  <a:lnTo>
                    <a:pt x="51" y="570"/>
                  </a:lnTo>
                  <a:lnTo>
                    <a:pt x="0" y="595"/>
                  </a:lnTo>
                  <a:close/>
                </a:path>
              </a:pathLst>
            </a:custGeom>
            <a:solidFill>
              <a:schemeClr val="accent3"/>
            </a:solidFill>
            <a:ln w="9525">
              <a:solidFill>
                <a:schemeClr val="bg1"/>
              </a:solidFill>
              <a:round/>
              <a:headEnd/>
              <a:tailEnd/>
            </a:ln>
          </p:spPr>
          <p:txBody>
            <a:bodyPr/>
            <a:lstStyle/>
            <a:p>
              <a:endParaRPr lang="en-US"/>
            </a:p>
          </p:txBody>
        </p:sp>
        <p:sp>
          <p:nvSpPr>
            <p:cNvPr id="42" name="Freeform 74"/>
            <p:cNvSpPr>
              <a:spLocks/>
            </p:cNvSpPr>
            <p:nvPr/>
          </p:nvSpPr>
          <p:spPr bwMode="gray">
            <a:xfrm>
              <a:off x="2466097" y="1426215"/>
              <a:ext cx="636343" cy="401490"/>
            </a:xfrm>
            <a:custGeom>
              <a:avLst/>
              <a:gdLst>
                <a:gd name="T0" fmla="*/ 0 w 1305"/>
                <a:gd name="T1" fmla="*/ 757 h 823"/>
                <a:gd name="T2" fmla="*/ 67 w 1305"/>
                <a:gd name="T3" fmla="*/ 0 h 823"/>
                <a:gd name="T4" fmla="*/ 710 w 1305"/>
                <a:gd name="T5" fmla="*/ 45 h 823"/>
                <a:gd name="T6" fmla="*/ 1204 w 1305"/>
                <a:gd name="T7" fmla="*/ 61 h 823"/>
                <a:gd name="T8" fmla="*/ 1213 w 1305"/>
                <a:gd name="T9" fmla="*/ 267 h 823"/>
                <a:gd name="T10" fmla="*/ 1263 w 1305"/>
                <a:gd name="T11" fmla="*/ 434 h 823"/>
                <a:gd name="T12" fmla="*/ 1270 w 1305"/>
                <a:gd name="T13" fmla="*/ 650 h 823"/>
                <a:gd name="T14" fmla="*/ 1305 w 1305"/>
                <a:gd name="T15" fmla="*/ 823 h 823"/>
                <a:gd name="T16" fmla="*/ 618 w 1305"/>
                <a:gd name="T17" fmla="*/ 802 h 823"/>
                <a:gd name="T18" fmla="*/ 0 w 1305"/>
                <a:gd name="T19" fmla="*/ 757 h 8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5"/>
                <a:gd name="T31" fmla="*/ 0 h 823"/>
                <a:gd name="T32" fmla="*/ 1305 w 1305"/>
                <a:gd name="T33" fmla="*/ 823 h 82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5" h="823">
                  <a:moveTo>
                    <a:pt x="0" y="757"/>
                  </a:moveTo>
                  <a:lnTo>
                    <a:pt x="67" y="0"/>
                  </a:lnTo>
                  <a:lnTo>
                    <a:pt x="710" y="45"/>
                  </a:lnTo>
                  <a:lnTo>
                    <a:pt x="1204" y="61"/>
                  </a:lnTo>
                  <a:lnTo>
                    <a:pt x="1213" y="267"/>
                  </a:lnTo>
                  <a:lnTo>
                    <a:pt x="1263" y="434"/>
                  </a:lnTo>
                  <a:lnTo>
                    <a:pt x="1270" y="650"/>
                  </a:lnTo>
                  <a:lnTo>
                    <a:pt x="1305" y="823"/>
                  </a:lnTo>
                  <a:lnTo>
                    <a:pt x="618" y="802"/>
                  </a:lnTo>
                  <a:lnTo>
                    <a:pt x="0" y="757"/>
                  </a:lnTo>
                  <a:close/>
                </a:path>
              </a:pathLst>
            </a:custGeom>
            <a:grpFill/>
            <a:ln w="9525">
              <a:solidFill>
                <a:schemeClr val="bg1"/>
              </a:solidFill>
              <a:round/>
              <a:headEnd/>
              <a:tailEnd/>
            </a:ln>
          </p:spPr>
          <p:txBody>
            <a:bodyPr/>
            <a:lstStyle/>
            <a:p>
              <a:endParaRPr lang="en-US"/>
            </a:p>
          </p:txBody>
        </p:sp>
        <p:sp>
          <p:nvSpPr>
            <p:cNvPr id="43" name="Freeform 75"/>
            <p:cNvSpPr>
              <a:spLocks/>
            </p:cNvSpPr>
            <p:nvPr/>
          </p:nvSpPr>
          <p:spPr bwMode="gray">
            <a:xfrm>
              <a:off x="4158788" y="2207757"/>
              <a:ext cx="405388" cy="457036"/>
            </a:xfrm>
            <a:custGeom>
              <a:avLst/>
              <a:gdLst>
                <a:gd name="T0" fmla="*/ 0 w 830"/>
                <a:gd name="T1" fmla="*/ 170 h 938"/>
                <a:gd name="T2" fmla="*/ 70 w 830"/>
                <a:gd name="T3" fmla="*/ 821 h 938"/>
                <a:gd name="T4" fmla="*/ 130 w 830"/>
                <a:gd name="T5" fmla="*/ 818 h 938"/>
                <a:gd name="T6" fmla="*/ 170 w 830"/>
                <a:gd name="T7" fmla="*/ 832 h 938"/>
                <a:gd name="T8" fmla="*/ 191 w 830"/>
                <a:gd name="T9" fmla="*/ 875 h 938"/>
                <a:gd name="T10" fmla="*/ 256 w 830"/>
                <a:gd name="T11" fmla="*/ 886 h 938"/>
                <a:gd name="T12" fmla="*/ 296 w 830"/>
                <a:gd name="T13" fmla="*/ 909 h 938"/>
                <a:gd name="T14" fmla="*/ 385 w 830"/>
                <a:gd name="T15" fmla="*/ 904 h 938"/>
                <a:gd name="T16" fmla="*/ 428 w 830"/>
                <a:gd name="T17" fmla="*/ 875 h 938"/>
                <a:gd name="T18" fmla="*/ 523 w 830"/>
                <a:gd name="T19" fmla="*/ 938 h 938"/>
                <a:gd name="T20" fmla="*/ 586 w 830"/>
                <a:gd name="T21" fmla="*/ 885 h 938"/>
                <a:gd name="T22" fmla="*/ 597 w 830"/>
                <a:gd name="T23" fmla="*/ 783 h 938"/>
                <a:gd name="T24" fmla="*/ 637 w 830"/>
                <a:gd name="T25" fmla="*/ 805 h 938"/>
                <a:gd name="T26" fmla="*/ 656 w 830"/>
                <a:gd name="T27" fmla="*/ 717 h 938"/>
                <a:gd name="T28" fmla="*/ 761 w 830"/>
                <a:gd name="T29" fmla="*/ 640 h 938"/>
                <a:gd name="T30" fmla="*/ 795 w 830"/>
                <a:gd name="T31" fmla="*/ 595 h 938"/>
                <a:gd name="T32" fmla="*/ 820 w 830"/>
                <a:gd name="T33" fmla="*/ 390 h 938"/>
                <a:gd name="T34" fmla="*/ 803 w 830"/>
                <a:gd name="T35" fmla="*/ 347 h 938"/>
                <a:gd name="T36" fmla="*/ 830 w 830"/>
                <a:gd name="T37" fmla="*/ 327 h 938"/>
                <a:gd name="T38" fmla="*/ 776 w 830"/>
                <a:gd name="T39" fmla="*/ 0 h 938"/>
                <a:gd name="T40" fmla="*/ 693 w 830"/>
                <a:gd name="T41" fmla="*/ 40 h 938"/>
                <a:gd name="T42" fmla="*/ 637 w 830"/>
                <a:gd name="T43" fmla="*/ 73 h 938"/>
                <a:gd name="T44" fmla="*/ 613 w 830"/>
                <a:gd name="T45" fmla="*/ 107 h 938"/>
                <a:gd name="T46" fmla="*/ 565 w 830"/>
                <a:gd name="T47" fmla="*/ 151 h 938"/>
                <a:gd name="T48" fmla="*/ 513 w 830"/>
                <a:gd name="T49" fmla="*/ 156 h 938"/>
                <a:gd name="T50" fmla="*/ 461 w 830"/>
                <a:gd name="T51" fmla="*/ 182 h 938"/>
                <a:gd name="T52" fmla="*/ 435 w 830"/>
                <a:gd name="T53" fmla="*/ 196 h 938"/>
                <a:gd name="T54" fmla="*/ 400 w 830"/>
                <a:gd name="T55" fmla="*/ 177 h 938"/>
                <a:gd name="T56" fmla="*/ 353 w 830"/>
                <a:gd name="T57" fmla="*/ 198 h 938"/>
                <a:gd name="T58" fmla="*/ 345 w 830"/>
                <a:gd name="T59" fmla="*/ 189 h 938"/>
                <a:gd name="T60" fmla="*/ 390 w 830"/>
                <a:gd name="T61" fmla="*/ 164 h 938"/>
                <a:gd name="T62" fmla="*/ 387 w 830"/>
                <a:gd name="T63" fmla="*/ 162 h 938"/>
                <a:gd name="T64" fmla="*/ 365 w 830"/>
                <a:gd name="T65" fmla="*/ 155 h 938"/>
                <a:gd name="T66" fmla="*/ 348 w 830"/>
                <a:gd name="T67" fmla="*/ 171 h 938"/>
                <a:gd name="T68" fmla="*/ 273 w 830"/>
                <a:gd name="T69" fmla="*/ 137 h 938"/>
                <a:gd name="T70" fmla="*/ 242 w 830"/>
                <a:gd name="T71" fmla="*/ 151 h 938"/>
                <a:gd name="T72" fmla="*/ 248 w 830"/>
                <a:gd name="T73" fmla="*/ 131 h 938"/>
                <a:gd name="T74" fmla="*/ 0 w 830"/>
                <a:gd name="T75" fmla="*/ 170 h 93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30"/>
                <a:gd name="T115" fmla="*/ 0 h 938"/>
                <a:gd name="T116" fmla="*/ 830 w 830"/>
                <a:gd name="T117" fmla="*/ 938 h 93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30" h="938">
                  <a:moveTo>
                    <a:pt x="0" y="170"/>
                  </a:moveTo>
                  <a:lnTo>
                    <a:pt x="70" y="821"/>
                  </a:lnTo>
                  <a:lnTo>
                    <a:pt x="130" y="818"/>
                  </a:lnTo>
                  <a:lnTo>
                    <a:pt x="170" y="832"/>
                  </a:lnTo>
                  <a:lnTo>
                    <a:pt x="191" y="875"/>
                  </a:lnTo>
                  <a:lnTo>
                    <a:pt x="256" y="886"/>
                  </a:lnTo>
                  <a:lnTo>
                    <a:pt x="296" y="909"/>
                  </a:lnTo>
                  <a:lnTo>
                    <a:pt x="385" y="904"/>
                  </a:lnTo>
                  <a:lnTo>
                    <a:pt x="428" y="875"/>
                  </a:lnTo>
                  <a:lnTo>
                    <a:pt x="523" y="938"/>
                  </a:lnTo>
                  <a:lnTo>
                    <a:pt x="586" y="885"/>
                  </a:lnTo>
                  <a:lnTo>
                    <a:pt x="597" y="783"/>
                  </a:lnTo>
                  <a:lnTo>
                    <a:pt x="637" y="805"/>
                  </a:lnTo>
                  <a:lnTo>
                    <a:pt x="656" y="717"/>
                  </a:lnTo>
                  <a:lnTo>
                    <a:pt x="761" y="640"/>
                  </a:lnTo>
                  <a:lnTo>
                    <a:pt x="795" y="595"/>
                  </a:lnTo>
                  <a:lnTo>
                    <a:pt x="820" y="390"/>
                  </a:lnTo>
                  <a:lnTo>
                    <a:pt x="803" y="347"/>
                  </a:lnTo>
                  <a:lnTo>
                    <a:pt x="830" y="327"/>
                  </a:lnTo>
                  <a:lnTo>
                    <a:pt x="776" y="0"/>
                  </a:lnTo>
                  <a:lnTo>
                    <a:pt x="693" y="40"/>
                  </a:lnTo>
                  <a:lnTo>
                    <a:pt x="637" y="73"/>
                  </a:lnTo>
                  <a:lnTo>
                    <a:pt x="613" y="107"/>
                  </a:lnTo>
                  <a:lnTo>
                    <a:pt x="565" y="151"/>
                  </a:lnTo>
                  <a:lnTo>
                    <a:pt x="513" y="156"/>
                  </a:lnTo>
                  <a:lnTo>
                    <a:pt x="461" y="182"/>
                  </a:lnTo>
                  <a:lnTo>
                    <a:pt x="435" y="196"/>
                  </a:lnTo>
                  <a:lnTo>
                    <a:pt x="400" y="177"/>
                  </a:lnTo>
                  <a:lnTo>
                    <a:pt x="353" y="198"/>
                  </a:lnTo>
                  <a:lnTo>
                    <a:pt x="345" y="189"/>
                  </a:lnTo>
                  <a:lnTo>
                    <a:pt x="390" y="164"/>
                  </a:lnTo>
                  <a:lnTo>
                    <a:pt x="387" y="162"/>
                  </a:lnTo>
                  <a:lnTo>
                    <a:pt x="365" y="155"/>
                  </a:lnTo>
                  <a:lnTo>
                    <a:pt x="348" y="171"/>
                  </a:lnTo>
                  <a:lnTo>
                    <a:pt x="273" y="137"/>
                  </a:lnTo>
                  <a:lnTo>
                    <a:pt x="242" y="151"/>
                  </a:lnTo>
                  <a:lnTo>
                    <a:pt x="248" y="131"/>
                  </a:lnTo>
                  <a:lnTo>
                    <a:pt x="0" y="170"/>
                  </a:lnTo>
                  <a:close/>
                </a:path>
              </a:pathLst>
            </a:custGeom>
            <a:grpFill/>
            <a:ln w="9525">
              <a:solidFill>
                <a:schemeClr val="bg1"/>
              </a:solidFill>
              <a:round/>
              <a:headEnd/>
              <a:tailEnd/>
            </a:ln>
          </p:spPr>
          <p:txBody>
            <a:bodyPr/>
            <a:lstStyle/>
            <a:p>
              <a:endParaRPr lang="en-US"/>
            </a:p>
          </p:txBody>
        </p:sp>
        <p:sp>
          <p:nvSpPr>
            <p:cNvPr id="44" name="Freeform 76"/>
            <p:cNvSpPr>
              <a:spLocks/>
            </p:cNvSpPr>
            <p:nvPr/>
          </p:nvSpPr>
          <p:spPr bwMode="gray">
            <a:xfrm>
              <a:off x="2463174" y="2894773"/>
              <a:ext cx="834164" cy="437546"/>
            </a:xfrm>
            <a:custGeom>
              <a:avLst/>
              <a:gdLst>
                <a:gd name="T0" fmla="*/ 0 w 1712"/>
                <a:gd name="T1" fmla="*/ 131 h 896"/>
                <a:gd name="T2" fmla="*/ 11 w 1712"/>
                <a:gd name="T3" fmla="*/ 0 h 896"/>
                <a:gd name="T4" fmla="*/ 200 w 1712"/>
                <a:gd name="T5" fmla="*/ 14 h 896"/>
                <a:gd name="T6" fmla="*/ 1038 w 1712"/>
                <a:gd name="T7" fmla="*/ 54 h 896"/>
                <a:gd name="T8" fmla="*/ 1668 w 1712"/>
                <a:gd name="T9" fmla="*/ 52 h 896"/>
                <a:gd name="T10" fmla="*/ 1672 w 1712"/>
                <a:gd name="T11" fmla="*/ 182 h 896"/>
                <a:gd name="T12" fmla="*/ 1712 w 1712"/>
                <a:gd name="T13" fmla="*/ 462 h 896"/>
                <a:gd name="T14" fmla="*/ 1705 w 1712"/>
                <a:gd name="T15" fmla="*/ 896 h 896"/>
                <a:gd name="T16" fmla="*/ 1652 w 1712"/>
                <a:gd name="T17" fmla="*/ 877 h 896"/>
                <a:gd name="T18" fmla="*/ 1567 w 1712"/>
                <a:gd name="T19" fmla="*/ 820 h 896"/>
                <a:gd name="T20" fmla="*/ 1534 w 1712"/>
                <a:gd name="T21" fmla="*/ 836 h 896"/>
                <a:gd name="T22" fmla="*/ 1423 w 1712"/>
                <a:gd name="T23" fmla="*/ 847 h 896"/>
                <a:gd name="T24" fmla="*/ 1313 w 1712"/>
                <a:gd name="T25" fmla="*/ 882 h 896"/>
                <a:gd name="T26" fmla="*/ 1270 w 1712"/>
                <a:gd name="T27" fmla="*/ 841 h 896"/>
                <a:gd name="T28" fmla="*/ 1216 w 1712"/>
                <a:gd name="T29" fmla="*/ 850 h 896"/>
                <a:gd name="T30" fmla="*/ 1205 w 1712"/>
                <a:gd name="T31" fmla="*/ 821 h 896"/>
                <a:gd name="T32" fmla="*/ 1165 w 1712"/>
                <a:gd name="T33" fmla="*/ 848 h 896"/>
                <a:gd name="T34" fmla="*/ 1158 w 1712"/>
                <a:gd name="T35" fmla="*/ 883 h 896"/>
                <a:gd name="T36" fmla="*/ 1144 w 1712"/>
                <a:gd name="T37" fmla="*/ 836 h 896"/>
                <a:gd name="T38" fmla="*/ 1106 w 1712"/>
                <a:gd name="T39" fmla="*/ 861 h 896"/>
                <a:gd name="T40" fmla="*/ 1043 w 1712"/>
                <a:gd name="T41" fmla="*/ 811 h 896"/>
                <a:gd name="T42" fmla="*/ 1009 w 1712"/>
                <a:gd name="T43" fmla="*/ 848 h 896"/>
                <a:gd name="T44" fmla="*/ 986 w 1712"/>
                <a:gd name="T45" fmla="*/ 829 h 896"/>
                <a:gd name="T46" fmla="*/ 956 w 1712"/>
                <a:gd name="T47" fmla="*/ 768 h 896"/>
                <a:gd name="T48" fmla="*/ 903 w 1712"/>
                <a:gd name="T49" fmla="*/ 764 h 896"/>
                <a:gd name="T50" fmla="*/ 896 w 1712"/>
                <a:gd name="T51" fmla="*/ 783 h 896"/>
                <a:gd name="T52" fmla="*/ 858 w 1712"/>
                <a:gd name="T53" fmla="*/ 758 h 896"/>
                <a:gd name="T54" fmla="*/ 828 w 1712"/>
                <a:gd name="T55" fmla="*/ 769 h 896"/>
                <a:gd name="T56" fmla="*/ 787 w 1712"/>
                <a:gd name="T57" fmla="*/ 749 h 896"/>
                <a:gd name="T58" fmla="*/ 738 w 1712"/>
                <a:gd name="T59" fmla="*/ 744 h 896"/>
                <a:gd name="T60" fmla="*/ 740 w 1712"/>
                <a:gd name="T61" fmla="*/ 712 h 896"/>
                <a:gd name="T62" fmla="*/ 706 w 1712"/>
                <a:gd name="T63" fmla="*/ 683 h 896"/>
                <a:gd name="T64" fmla="*/ 695 w 1712"/>
                <a:gd name="T65" fmla="*/ 703 h 896"/>
                <a:gd name="T66" fmla="*/ 637 w 1712"/>
                <a:gd name="T67" fmla="*/ 700 h 896"/>
                <a:gd name="T68" fmla="*/ 578 w 1712"/>
                <a:gd name="T69" fmla="*/ 651 h 896"/>
                <a:gd name="T70" fmla="*/ 598 w 1712"/>
                <a:gd name="T71" fmla="*/ 165 h 896"/>
                <a:gd name="T72" fmla="*/ 0 w 1712"/>
                <a:gd name="T73" fmla="*/ 131 h 8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2"/>
                <a:gd name="T112" fmla="*/ 0 h 896"/>
                <a:gd name="T113" fmla="*/ 1712 w 1712"/>
                <a:gd name="T114" fmla="*/ 896 h 8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2" h="896">
                  <a:moveTo>
                    <a:pt x="0" y="131"/>
                  </a:moveTo>
                  <a:lnTo>
                    <a:pt x="11" y="0"/>
                  </a:lnTo>
                  <a:lnTo>
                    <a:pt x="200" y="14"/>
                  </a:lnTo>
                  <a:lnTo>
                    <a:pt x="1038" y="54"/>
                  </a:lnTo>
                  <a:lnTo>
                    <a:pt x="1668" y="52"/>
                  </a:lnTo>
                  <a:lnTo>
                    <a:pt x="1672" y="182"/>
                  </a:lnTo>
                  <a:lnTo>
                    <a:pt x="1712" y="462"/>
                  </a:lnTo>
                  <a:lnTo>
                    <a:pt x="1705" y="896"/>
                  </a:lnTo>
                  <a:lnTo>
                    <a:pt x="1652" y="877"/>
                  </a:lnTo>
                  <a:lnTo>
                    <a:pt x="1567" y="820"/>
                  </a:lnTo>
                  <a:lnTo>
                    <a:pt x="1534" y="836"/>
                  </a:lnTo>
                  <a:lnTo>
                    <a:pt x="1423" y="847"/>
                  </a:lnTo>
                  <a:lnTo>
                    <a:pt x="1313" y="882"/>
                  </a:lnTo>
                  <a:lnTo>
                    <a:pt x="1270" y="841"/>
                  </a:lnTo>
                  <a:lnTo>
                    <a:pt x="1216" y="850"/>
                  </a:lnTo>
                  <a:lnTo>
                    <a:pt x="1205" y="821"/>
                  </a:lnTo>
                  <a:lnTo>
                    <a:pt x="1165" y="848"/>
                  </a:lnTo>
                  <a:lnTo>
                    <a:pt x="1158" y="883"/>
                  </a:lnTo>
                  <a:lnTo>
                    <a:pt x="1144" y="836"/>
                  </a:lnTo>
                  <a:lnTo>
                    <a:pt x="1106" y="861"/>
                  </a:lnTo>
                  <a:lnTo>
                    <a:pt x="1043" y="811"/>
                  </a:lnTo>
                  <a:lnTo>
                    <a:pt x="1009" y="848"/>
                  </a:lnTo>
                  <a:lnTo>
                    <a:pt x="986" y="829"/>
                  </a:lnTo>
                  <a:lnTo>
                    <a:pt x="956" y="768"/>
                  </a:lnTo>
                  <a:lnTo>
                    <a:pt x="903" y="764"/>
                  </a:lnTo>
                  <a:lnTo>
                    <a:pt x="896" y="783"/>
                  </a:lnTo>
                  <a:lnTo>
                    <a:pt x="858" y="758"/>
                  </a:lnTo>
                  <a:lnTo>
                    <a:pt x="828" y="769"/>
                  </a:lnTo>
                  <a:lnTo>
                    <a:pt x="787" y="749"/>
                  </a:lnTo>
                  <a:lnTo>
                    <a:pt x="738" y="744"/>
                  </a:lnTo>
                  <a:lnTo>
                    <a:pt x="740" y="712"/>
                  </a:lnTo>
                  <a:lnTo>
                    <a:pt x="706" y="683"/>
                  </a:lnTo>
                  <a:lnTo>
                    <a:pt x="695" y="703"/>
                  </a:lnTo>
                  <a:lnTo>
                    <a:pt x="637" y="700"/>
                  </a:lnTo>
                  <a:lnTo>
                    <a:pt x="578" y="651"/>
                  </a:lnTo>
                  <a:lnTo>
                    <a:pt x="598" y="165"/>
                  </a:lnTo>
                  <a:lnTo>
                    <a:pt x="0" y="131"/>
                  </a:lnTo>
                  <a:close/>
                </a:path>
              </a:pathLst>
            </a:custGeom>
            <a:grpFill/>
            <a:ln w="9525">
              <a:solidFill>
                <a:schemeClr val="bg1"/>
              </a:solidFill>
              <a:round/>
              <a:headEnd/>
              <a:tailEnd/>
            </a:ln>
          </p:spPr>
          <p:txBody>
            <a:bodyPr/>
            <a:lstStyle/>
            <a:p>
              <a:endParaRPr lang="en-US"/>
            </a:p>
          </p:txBody>
        </p:sp>
        <p:sp>
          <p:nvSpPr>
            <p:cNvPr id="45" name="Freeform 77"/>
            <p:cNvSpPr>
              <a:spLocks/>
            </p:cNvSpPr>
            <p:nvPr/>
          </p:nvSpPr>
          <p:spPr bwMode="gray">
            <a:xfrm>
              <a:off x="644775" y="1433037"/>
              <a:ext cx="769848" cy="656807"/>
            </a:xfrm>
            <a:custGeom>
              <a:avLst/>
              <a:gdLst>
                <a:gd name="T0" fmla="*/ 0 w 1580"/>
                <a:gd name="T1" fmla="*/ 1004 h 1348"/>
                <a:gd name="T2" fmla="*/ 25 w 1580"/>
                <a:gd name="T3" fmla="*/ 761 h 1348"/>
                <a:gd name="T4" fmla="*/ 148 w 1580"/>
                <a:gd name="T5" fmla="*/ 564 h 1348"/>
                <a:gd name="T6" fmla="*/ 343 w 1580"/>
                <a:gd name="T7" fmla="*/ 0 h 1348"/>
                <a:gd name="T8" fmla="*/ 440 w 1580"/>
                <a:gd name="T9" fmla="*/ 30 h 1348"/>
                <a:gd name="T10" fmla="*/ 445 w 1580"/>
                <a:gd name="T11" fmla="*/ 55 h 1348"/>
                <a:gd name="T12" fmla="*/ 471 w 1580"/>
                <a:gd name="T13" fmla="*/ 59 h 1348"/>
                <a:gd name="T14" fmla="*/ 520 w 1580"/>
                <a:gd name="T15" fmla="*/ 156 h 1348"/>
                <a:gd name="T16" fmla="*/ 512 w 1580"/>
                <a:gd name="T17" fmla="*/ 188 h 1348"/>
                <a:gd name="T18" fmla="*/ 589 w 1580"/>
                <a:gd name="T19" fmla="*/ 254 h 1348"/>
                <a:gd name="T20" fmla="*/ 724 w 1580"/>
                <a:gd name="T21" fmla="*/ 249 h 1348"/>
                <a:gd name="T22" fmla="*/ 824 w 1580"/>
                <a:gd name="T23" fmla="*/ 294 h 1348"/>
                <a:gd name="T24" fmla="*/ 872 w 1580"/>
                <a:gd name="T25" fmla="*/ 284 h 1348"/>
                <a:gd name="T26" fmla="*/ 1175 w 1580"/>
                <a:gd name="T27" fmla="*/ 294 h 1348"/>
                <a:gd name="T28" fmla="*/ 1521 w 1580"/>
                <a:gd name="T29" fmla="*/ 375 h 1348"/>
                <a:gd name="T30" fmla="*/ 1539 w 1580"/>
                <a:gd name="T31" fmla="*/ 418 h 1348"/>
                <a:gd name="T32" fmla="*/ 1580 w 1580"/>
                <a:gd name="T33" fmla="*/ 481 h 1348"/>
                <a:gd name="T34" fmla="*/ 1525 w 1580"/>
                <a:gd name="T35" fmla="*/ 564 h 1348"/>
                <a:gd name="T36" fmla="*/ 1464 w 1580"/>
                <a:gd name="T37" fmla="*/ 660 h 1348"/>
                <a:gd name="T38" fmla="*/ 1389 w 1580"/>
                <a:gd name="T39" fmla="*/ 731 h 1348"/>
                <a:gd name="T40" fmla="*/ 1378 w 1580"/>
                <a:gd name="T41" fmla="*/ 778 h 1348"/>
                <a:gd name="T42" fmla="*/ 1421 w 1580"/>
                <a:gd name="T43" fmla="*/ 830 h 1348"/>
                <a:gd name="T44" fmla="*/ 1373 w 1580"/>
                <a:gd name="T45" fmla="*/ 939 h 1348"/>
                <a:gd name="T46" fmla="*/ 1279 w 1580"/>
                <a:gd name="T47" fmla="*/ 1348 h 1348"/>
                <a:gd name="T48" fmla="*/ 744 w 1580"/>
                <a:gd name="T49" fmla="*/ 1214 h 1348"/>
                <a:gd name="T50" fmla="*/ 0 w 1580"/>
                <a:gd name="T51" fmla="*/ 1004 h 134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80"/>
                <a:gd name="T79" fmla="*/ 0 h 1348"/>
                <a:gd name="T80" fmla="*/ 1580 w 1580"/>
                <a:gd name="T81" fmla="*/ 1348 h 134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80" h="1348">
                  <a:moveTo>
                    <a:pt x="0" y="1004"/>
                  </a:moveTo>
                  <a:lnTo>
                    <a:pt x="25" y="761"/>
                  </a:lnTo>
                  <a:lnTo>
                    <a:pt x="148" y="564"/>
                  </a:lnTo>
                  <a:lnTo>
                    <a:pt x="343" y="0"/>
                  </a:lnTo>
                  <a:lnTo>
                    <a:pt x="440" y="30"/>
                  </a:lnTo>
                  <a:lnTo>
                    <a:pt x="445" y="55"/>
                  </a:lnTo>
                  <a:lnTo>
                    <a:pt x="471" y="59"/>
                  </a:lnTo>
                  <a:lnTo>
                    <a:pt x="520" y="156"/>
                  </a:lnTo>
                  <a:lnTo>
                    <a:pt x="512" y="188"/>
                  </a:lnTo>
                  <a:lnTo>
                    <a:pt x="589" y="254"/>
                  </a:lnTo>
                  <a:lnTo>
                    <a:pt x="724" y="249"/>
                  </a:lnTo>
                  <a:lnTo>
                    <a:pt x="824" y="294"/>
                  </a:lnTo>
                  <a:lnTo>
                    <a:pt x="872" y="284"/>
                  </a:lnTo>
                  <a:lnTo>
                    <a:pt x="1175" y="294"/>
                  </a:lnTo>
                  <a:lnTo>
                    <a:pt x="1521" y="375"/>
                  </a:lnTo>
                  <a:lnTo>
                    <a:pt x="1539" y="418"/>
                  </a:lnTo>
                  <a:lnTo>
                    <a:pt x="1580" y="481"/>
                  </a:lnTo>
                  <a:lnTo>
                    <a:pt x="1525" y="564"/>
                  </a:lnTo>
                  <a:lnTo>
                    <a:pt x="1464" y="660"/>
                  </a:lnTo>
                  <a:lnTo>
                    <a:pt x="1389" y="731"/>
                  </a:lnTo>
                  <a:lnTo>
                    <a:pt x="1378" y="778"/>
                  </a:lnTo>
                  <a:lnTo>
                    <a:pt x="1421" y="830"/>
                  </a:lnTo>
                  <a:lnTo>
                    <a:pt x="1373" y="939"/>
                  </a:lnTo>
                  <a:lnTo>
                    <a:pt x="1279" y="1348"/>
                  </a:lnTo>
                  <a:lnTo>
                    <a:pt x="744" y="1214"/>
                  </a:lnTo>
                  <a:lnTo>
                    <a:pt x="0" y="1004"/>
                  </a:lnTo>
                  <a:close/>
                </a:path>
              </a:pathLst>
            </a:custGeom>
            <a:grpFill/>
            <a:ln w="9525">
              <a:solidFill>
                <a:schemeClr val="bg1"/>
              </a:solidFill>
              <a:round/>
              <a:headEnd/>
              <a:tailEnd/>
            </a:ln>
          </p:spPr>
          <p:txBody>
            <a:bodyPr/>
            <a:lstStyle/>
            <a:p>
              <a:endParaRPr lang="en-US"/>
            </a:p>
          </p:txBody>
        </p:sp>
        <p:sp>
          <p:nvSpPr>
            <p:cNvPr id="46" name="Freeform 78"/>
            <p:cNvSpPr>
              <a:spLocks/>
            </p:cNvSpPr>
            <p:nvPr/>
          </p:nvSpPr>
          <p:spPr bwMode="gray">
            <a:xfrm>
              <a:off x="4537864" y="2118104"/>
              <a:ext cx="561307" cy="361536"/>
            </a:xfrm>
            <a:custGeom>
              <a:avLst/>
              <a:gdLst>
                <a:gd name="T0" fmla="*/ 0 w 1153"/>
                <a:gd name="T1" fmla="*/ 183 h 741"/>
                <a:gd name="T2" fmla="*/ 54 w 1153"/>
                <a:gd name="T3" fmla="*/ 510 h 741"/>
                <a:gd name="T4" fmla="*/ 92 w 1153"/>
                <a:gd name="T5" fmla="*/ 741 h 741"/>
                <a:gd name="T6" fmla="*/ 284 w 1153"/>
                <a:gd name="T7" fmla="*/ 709 h 741"/>
                <a:gd name="T8" fmla="*/ 977 w 1153"/>
                <a:gd name="T9" fmla="*/ 576 h 741"/>
                <a:gd name="T10" fmla="*/ 1006 w 1153"/>
                <a:gd name="T11" fmla="*/ 542 h 741"/>
                <a:gd name="T12" fmla="*/ 1046 w 1153"/>
                <a:gd name="T13" fmla="*/ 542 h 741"/>
                <a:gd name="T14" fmla="*/ 1091 w 1153"/>
                <a:gd name="T15" fmla="*/ 511 h 741"/>
                <a:gd name="T16" fmla="*/ 1114 w 1153"/>
                <a:gd name="T17" fmla="*/ 462 h 741"/>
                <a:gd name="T18" fmla="*/ 1153 w 1153"/>
                <a:gd name="T19" fmla="*/ 425 h 741"/>
                <a:gd name="T20" fmla="*/ 1041 w 1153"/>
                <a:gd name="T21" fmla="*/ 333 h 741"/>
                <a:gd name="T22" fmla="*/ 1038 w 1153"/>
                <a:gd name="T23" fmla="*/ 246 h 741"/>
                <a:gd name="T24" fmla="*/ 1090 w 1153"/>
                <a:gd name="T25" fmla="*/ 130 h 741"/>
                <a:gd name="T26" fmla="*/ 1015 w 1153"/>
                <a:gd name="T27" fmla="*/ 87 h 741"/>
                <a:gd name="T28" fmla="*/ 984 w 1153"/>
                <a:gd name="T29" fmla="*/ 28 h 741"/>
                <a:gd name="T30" fmla="*/ 931 w 1153"/>
                <a:gd name="T31" fmla="*/ 0 h 741"/>
                <a:gd name="T32" fmla="*/ 166 w 1153"/>
                <a:gd name="T33" fmla="*/ 146 h 741"/>
                <a:gd name="T34" fmla="*/ 128 w 1153"/>
                <a:gd name="T35" fmla="*/ 87 h 741"/>
                <a:gd name="T36" fmla="*/ 0 w 1153"/>
                <a:gd name="T37" fmla="*/ 183 h 7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53"/>
                <a:gd name="T58" fmla="*/ 0 h 741"/>
                <a:gd name="T59" fmla="*/ 1153 w 1153"/>
                <a:gd name="T60" fmla="*/ 741 h 7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53" h="741">
                  <a:moveTo>
                    <a:pt x="0" y="183"/>
                  </a:moveTo>
                  <a:lnTo>
                    <a:pt x="54" y="510"/>
                  </a:lnTo>
                  <a:lnTo>
                    <a:pt x="92" y="741"/>
                  </a:lnTo>
                  <a:lnTo>
                    <a:pt x="284" y="709"/>
                  </a:lnTo>
                  <a:lnTo>
                    <a:pt x="977" y="576"/>
                  </a:lnTo>
                  <a:lnTo>
                    <a:pt x="1006" y="542"/>
                  </a:lnTo>
                  <a:lnTo>
                    <a:pt x="1046" y="542"/>
                  </a:lnTo>
                  <a:lnTo>
                    <a:pt x="1091" y="511"/>
                  </a:lnTo>
                  <a:lnTo>
                    <a:pt x="1114" y="462"/>
                  </a:lnTo>
                  <a:lnTo>
                    <a:pt x="1153" y="425"/>
                  </a:lnTo>
                  <a:lnTo>
                    <a:pt x="1041" y="333"/>
                  </a:lnTo>
                  <a:lnTo>
                    <a:pt x="1038" y="246"/>
                  </a:lnTo>
                  <a:lnTo>
                    <a:pt x="1090" y="130"/>
                  </a:lnTo>
                  <a:lnTo>
                    <a:pt x="1015" y="87"/>
                  </a:lnTo>
                  <a:lnTo>
                    <a:pt x="984" y="28"/>
                  </a:lnTo>
                  <a:lnTo>
                    <a:pt x="931" y="0"/>
                  </a:lnTo>
                  <a:lnTo>
                    <a:pt x="166" y="146"/>
                  </a:lnTo>
                  <a:lnTo>
                    <a:pt x="128" y="87"/>
                  </a:lnTo>
                  <a:lnTo>
                    <a:pt x="0" y="183"/>
                  </a:lnTo>
                  <a:close/>
                </a:path>
              </a:pathLst>
            </a:custGeom>
            <a:grpFill/>
            <a:ln w="9525">
              <a:solidFill>
                <a:schemeClr val="bg1"/>
              </a:solidFill>
              <a:round/>
              <a:headEnd/>
              <a:tailEnd/>
            </a:ln>
          </p:spPr>
          <p:txBody>
            <a:bodyPr/>
            <a:lstStyle/>
            <a:p>
              <a:endParaRPr lang="en-US"/>
            </a:p>
          </p:txBody>
        </p:sp>
        <p:sp>
          <p:nvSpPr>
            <p:cNvPr id="47" name="Freeform 79"/>
            <p:cNvSpPr>
              <a:spLocks/>
            </p:cNvSpPr>
            <p:nvPr/>
          </p:nvSpPr>
          <p:spPr bwMode="gray">
            <a:xfrm>
              <a:off x="5307712" y="2034297"/>
              <a:ext cx="75036" cy="93551"/>
            </a:xfrm>
            <a:custGeom>
              <a:avLst/>
              <a:gdLst>
                <a:gd name="T0" fmla="*/ 0 w 154"/>
                <a:gd name="T1" fmla="*/ 19 h 192"/>
                <a:gd name="T2" fmla="*/ 33 w 154"/>
                <a:gd name="T3" fmla="*/ 183 h 192"/>
                <a:gd name="T4" fmla="*/ 39 w 154"/>
                <a:gd name="T5" fmla="*/ 192 h 192"/>
                <a:gd name="T6" fmla="*/ 97 w 154"/>
                <a:gd name="T7" fmla="*/ 159 h 192"/>
                <a:gd name="T8" fmla="*/ 89 w 154"/>
                <a:gd name="T9" fmla="*/ 109 h 192"/>
                <a:gd name="T10" fmla="*/ 99 w 154"/>
                <a:gd name="T11" fmla="*/ 85 h 192"/>
                <a:gd name="T12" fmla="*/ 115 w 154"/>
                <a:gd name="T13" fmla="*/ 102 h 192"/>
                <a:gd name="T14" fmla="*/ 121 w 154"/>
                <a:gd name="T15" fmla="*/ 137 h 192"/>
                <a:gd name="T16" fmla="*/ 132 w 154"/>
                <a:gd name="T17" fmla="*/ 135 h 192"/>
                <a:gd name="T18" fmla="*/ 154 w 154"/>
                <a:gd name="T19" fmla="*/ 102 h 192"/>
                <a:gd name="T20" fmla="*/ 132 w 154"/>
                <a:gd name="T21" fmla="*/ 61 h 192"/>
                <a:gd name="T22" fmla="*/ 98 w 154"/>
                <a:gd name="T23" fmla="*/ 55 h 192"/>
                <a:gd name="T24" fmla="*/ 76 w 154"/>
                <a:gd name="T25" fmla="*/ 5 h 192"/>
                <a:gd name="T26" fmla="*/ 53 w 154"/>
                <a:gd name="T27" fmla="*/ 0 h 192"/>
                <a:gd name="T28" fmla="*/ 0 w 154"/>
                <a:gd name="T29" fmla="*/ 19 h 1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4"/>
                <a:gd name="T46" fmla="*/ 0 h 192"/>
                <a:gd name="T47" fmla="*/ 154 w 154"/>
                <a:gd name="T48" fmla="*/ 192 h 1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4" h="192">
                  <a:moveTo>
                    <a:pt x="0" y="19"/>
                  </a:moveTo>
                  <a:lnTo>
                    <a:pt x="33" y="183"/>
                  </a:lnTo>
                  <a:lnTo>
                    <a:pt x="39" y="192"/>
                  </a:lnTo>
                  <a:lnTo>
                    <a:pt x="97" y="159"/>
                  </a:lnTo>
                  <a:lnTo>
                    <a:pt x="89" y="109"/>
                  </a:lnTo>
                  <a:lnTo>
                    <a:pt x="99" y="85"/>
                  </a:lnTo>
                  <a:lnTo>
                    <a:pt x="115" y="102"/>
                  </a:lnTo>
                  <a:lnTo>
                    <a:pt x="121" y="137"/>
                  </a:lnTo>
                  <a:lnTo>
                    <a:pt x="132" y="135"/>
                  </a:lnTo>
                  <a:lnTo>
                    <a:pt x="154" y="102"/>
                  </a:lnTo>
                  <a:lnTo>
                    <a:pt x="132" y="61"/>
                  </a:lnTo>
                  <a:lnTo>
                    <a:pt x="98" y="55"/>
                  </a:lnTo>
                  <a:lnTo>
                    <a:pt x="76" y="5"/>
                  </a:lnTo>
                  <a:lnTo>
                    <a:pt x="53" y="0"/>
                  </a:lnTo>
                  <a:lnTo>
                    <a:pt x="0" y="19"/>
                  </a:lnTo>
                  <a:close/>
                </a:path>
              </a:pathLst>
            </a:custGeom>
            <a:grpFill/>
            <a:ln w="9525">
              <a:solidFill>
                <a:schemeClr val="bg1"/>
              </a:solidFill>
              <a:round/>
              <a:headEnd/>
              <a:tailEnd/>
            </a:ln>
          </p:spPr>
          <p:txBody>
            <a:bodyPr/>
            <a:lstStyle/>
            <a:p>
              <a:endParaRPr lang="en-US"/>
            </a:p>
          </p:txBody>
        </p:sp>
        <p:sp>
          <p:nvSpPr>
            <p:cNvPr id="48" name="Freeform 80"/>
            <p:cNvSpPr>
              <a:spLocks/>
            </p:cNvSpPr>
            <p:nvPr/>
          </p:nvSpPr>
          <p:spPr bwMode="gray">
            <a:xfrm>
              <a:off x="4398512" y="3039972"/>
              <a:ext cx="491143" cy="376153"/>
            </a:xfrm>
            <a:custGeom>
              <a:avLst/>
              <a:gdLst>
                <a:gd name="T0" fmla="*/ 0 w 1008"/>
                <a:gd name="T1" fmla="*/ 181 h 772"/>
                <a:gd name="T2" fmla="*/ 42 w 1008"/>
                <a:gd name="T3" fmla="*/ 103 h 772"/>
                <a:gd name="T4" fmla="*/ 186 w 1008"/>
                <a:gd name="T5" fmla="*/ 32 h 772"/>
                <a:gd name="T6" fmla="*/ 455 w 1008"/>
                <a:gd name="T7" fmla="*/ 0 h 772"/>
                <a:gd name="T8" fmla="*/ 566 w 1008"/>
                <a:gd name="T9" fmla="*/ 72 h 772"/>
                <a:gd name="T10" fmla="*/ 742 w 1008"/>
                <a:gd name="T11" fmla="*/ 46 h 772"/>
                <a:gd name="T12" fmla="*/ 1008 w 1008"/>
                <a:gd name="T13" fmla="*/ 238 h 772"/>
                <a:gd name="T14" fmla="*/ 931 w 1008"/>
                <a:gd name="T15" fmla="*/ 326 h 772"/>
                <a:gd name="T16" fmla="*/ 890 w 1008"/>
                <a:gd name="T17" fmla="*/ 387 h 772"/>
                <a:gd name="T18" fmla="*/ 895 w 1008"/>
                <a:gd name="T19" fmla="*/ 448 h 772"/>
                <a:gd name="T20" fmla="*/ 825 w 1008"/>
                <a:gd name="T21" fmla="*/ 506 h 772"/>
                <a:gd name="T22" fmla="*/ 771 w 1008"/>
                <a:gd name="T23" fmla="*/ 591 h 772"/>
                <a:gd name="T24" fmla="*/ 694 w 1008"/>
                <a:gd name="T25" fmla="*/ 637 h 772"/>
                <a:gd name="T26" fmla="*/ 661 w 1008"/>
                <a:gd name="T27" fmla="*/ 643 h 772"/>
                <a:gd name="T28" fmla="*/ 646 w 1008"/>
                <a:gd name="T29" fmla="*/ 699 h 772"/>
                <a:gd name="T30" fmla="*/ 602 w 1008"/>
                <a:gd name="T31" fmla="*/ 669 h 772"/>
                <a:gd name="T32" fmla="*/ 641 w 1008"/>
                <a:gd name="T33" fmla="*/ 720 h 772"/>
                <a:gd name="T34" fmla="*/ 604 w 1008"/>
                <a:gd name="T35" fmla="*/ 772 h 772"/>
                <a:gd name="T36" fmla="*/ 567 w 1008"/>
                <a:gd name="T37" fmla="*/ 765 h 772"/>
                <a:gd name="T38" fmla="*/ 543 w 1008"/>
                <a:gd name="T39" fmla="*/ 734 h 772"/>
                <a:gd name="T40" fmla="*/ 500 w 1008"/>
                <a:gd name="T41" fmla="*/ 657 h 772"/>
                <a:gd name="T42" fmla="*/ 476 w 1008"/>
                <a:gd name="T43" fmla="*/ 647 h 772"/>
                <a:gd name="T44" fmla="*/ 428 w 1008"/>
                <a:gd name="T45" fmla="*/ 545 h 772"/>
                <a:gd name="T46" fmla="*/ 358 w 1008"/>
                <a:gd name="T47" fmla="*/ 502 h 772"/>
                <a:gd name="T48" fmla="*/ 309 w 1008"/>
                <a:gd name="T49" fmla="*/ 433 h 772"/>
                <a:gd name="T50" fmla="*/ 188 w 1008"/>
                <a:gd name="T51" fmla="*/ 345 h 772"/>
                <a:gd name="T52" fmla="*/ 130 w 1008"/>
                <a:gd name="T53" fmla="*/ 266 h 772"/>
                <a:gd name="T54" fmla="*/ 0 w 1008"/>
                <a:gd name="T55" fmla="*/ 181 h 77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008"/>
                <a:gd name="T85" fmla="*/ 0 h 772"/>
                <a:gd name="T86" fmla="*/ 1008 w 1008"/>
                <a:gd name="T87" fmla="*/ 772 h 77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008" h="772">
                  <a:moveTo>
                    <a:pt x="0" y="181"/>
                  </a:moveTo>
                  <a:lnTo>
                    <a:pt x="42" y="103"/>
                  </a:lnTo>
                  <a:lnTo>
                    <a:pt x="186" y="32"/>
                  </a:lnTo>
                  <a:lnTo>
                    <a:pt x="455" y="0"/>
                  </a:lnTo>
                  <a:lnTo>
                    <a:pt x="566" y="72"/>
                  </a:lnTo>
                  <a:lnTo>
                    <a:pt x="742" y="46"/>
                  </a:lnTo>
                  <a:lnTo>
                    <a:pt x="1008" y="238"/>
                  </a:lnTo>
                  <a:lnTo>
                    <a:pt x="931" y="326"/>
                  </a:lnTo>
                  <a:lnTo>
                    <a:pt x="890" y="387"/>
                  </a:lnTo>
                  <a:lnTo>
                    <a:pt x="895" y="448"/>
                  </a:lnTo>
                  <a:lnTo>
                    <a:pt x="825" y="506"/>
                  </a:lnTo>
                  <a:lnTo>
                    <a:pt x="771" y="591"/>
                  </a:lnTo>
                  <a:lnTo>
                    <a:pt x="694" y="637"/>
                  </a:lnTo>
                  <a:lnTo>
                    <a:pt x="661" y="643"/>
                  </a:lnTo>
                  <a:lnTo>
                    <a:pt x="646" y="699"/>
                  </a:lnTo>
                  <a:lnTo>
                    <a:pt x="602" y="669"/>
                  </a:lnTo>
                  <a:lnTo>
                    <a:pt x="641" y="720"/>
                  </a:lnTo>
                  <a:lnTo>
                    <a:pt x="604" y="772"/>
                  </a:lnTo>
                  <a:lnTo>
                    <a:pt x="567" y="765"/>
                  </a:lnTo>
                  <a:lnTo>
                    <a:pt x="543" y="734"/>
                  </a:lnTo>
                  <a:lnTo>
                    <a:pt x="500" y="657"/>
                  </a:lnTo>
                  <a:lnTo>
                    <a:pt x="476" y="647"/>
                  </a:lnTo>
                  <a:lnTo>
                    <a:pt x="428" y="545"/>
                  </a:lnTo>
                  <a:lnTo>
                    <a:pt x="358" y="502"/>
                  </a:lnTo>
                  <a:lnTo>
                    <a:pt x="309" y="433"/>
                  </a:lnTo>
                  <a:lnTo>
                    <a:pt x="188" y="345"/>
                  </a:lnTo>
                  <a:lnTo>
                    <a:pt x="130" y="266"/>
                  </a:lnTo>
                  <a:lnTo>
                    <a:pt x="0" y="181"/>
                  </a:lnTo>
                  <a:close/>
                </a:path>
              </a:pathLst>
            </a:custGeom>
            <a:grpFill/>
            <a:ln w="9525">
              <a:solidFill>
                <a:schemeClr val="bg1"/>
              </a:solidFill>
              <a:round/>
              <a:headEnd/>
              <a:tailEnd/>
            </a:ln>
          </p:spPr>
          <p:txBody>
            <a:bodyPr/>
            <a:lstStyle/>
            <a:p>
              <a:endParaRPr lang="en-US"/>
            </a:p>
          </p:txBody>
        </p:sp>
        <p:sp>
          <p:nvSpPr>
            <p:cNvPr id="49" name="Freeform 81"/>
            <p:cNvSpPr>
              <a:spLocks/>
            </p:cNvSpPr>
            <p:nvPr/>
          </p:nvSpPr>
          <p:spPr bwMode="gray">
            <a:xfrm>
              <a:off x="2432965" y="1795548"/>
              <a:ext cx="679220" cy="456062"/>
            </a:xfrm>
            <a:custGeom>
              <a:avLst/>
              <a:gdLst>
                <a:gd name="T0" fmla="*/ 0 w 1395"/>
                <a:gd name="T1" fmla="*/ 733 h 936"/>
                <a:gd name="T2" fmla="*/ 46 w 1395"/>
                <a:gd name="T3" fmla="*/ 233 h 936"/>
                <a:gd name="T4" fmla="*/ 69 w 1395"/>
                <a:gd name="T5" fmla="*/ 0 h 936"/>
                <a:gd name="T6" fmla="*/ 687 w 1395"/>
                <a:gd name="T7" fmla="*/ 45 h 936"/>
                <a:gd name="T8" fmla="*/ 1374 w 1395"/>
                <a:gd name="T9" fmla="*/ 66 h 936"/>
                <a:gd name="T10" fmla="*/ 1328 w 1395"/>
                <a:gd name="T11" fmla="*/ 155 h 936"/>
                <a:gd name="T12" fmla="*/ 1395 w 1395"/>
                <a:gd name="T13" fmla="*/ 220 h 936"/>
                <a:gd name="T14" fmla="*/ 1391 w 1395"/>
                <a:gd name="T15" fmla="*/ 679 h 936"/>
                <a:gd name="T16" fmla="*/ 1364 w 1395"/>
                <a:gd name="T17" fmla="*/ 677 h 936"/>
                <a:gd name="T18" fmla="*/ 1367 w 1395"/>
                <a:gd name="T19" fmla="*/ 738 h 936"/>
                <a:gd name="T20" fmla="*/ 1389 w 1395"/>
                <a:gd name="T21" fmla="*/ 783 h 936"/>
                <a:gd name="T22" fmla="*/ 1374 w 1395"/>
                <a:gd name="T23" fmla="*/ 827 h 936"/>
                <a:gd name="T24" fmla="*/ 1387 w 1395"/>
                <a:gd name="T25" fmla="*/ 936 h 936"/>
                <a:gd name="T26" fmla="*/ 1357 w 1395"/>
                <a:gd name="T27" fmla="*/ 926 h 936"/>
                <a:gd name="T28" fmla="*/ 1322 w 1395"/>
                <a:gd name="T29" fmla="*/ 884 h 936"/>
                <a:gd name="T30" fmla="*/ 1255 w 1395"/>
                <a:gd name="T31" fmla="*/ 854 h 936"/>
                <a:gd name="T32" fmla="*/ 1198 w 1395"/>
                <a:gd name="T33" fmla="*/ 841 h 936"/>
                <a:gd name="T34" fmla="*/ 1078 w 1395"/>
                <a:gd name="T35" fmla="*/ 846 h 936"/>
                <a:gd name="T36" fmla="*/ 1009 w 1395"/>
                <a:gd name="T37" fmla="*/ 795 h 936"/>
                <a:gd name="T38" fmla="*/ 0 w 1395"/>
                <a:gd name="T39" fmla="*/ 733 h 9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5"/>
                <a:gd name="T61" fmla="*/ 0 h 936"/>
                <a:gd name="T62" fmla="*/ 1395 w 1395"/>
                <a:gd name="T63" fmla="*/ 936 h 9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5" h="936">
                  <a:moveTo>
                    <a:pt x="0" y="733"/>
                  </a:moveTo>
                  <a:lnTo>
                    <a:pt x="46" y="233"/>
                  </a:lnTo>
                  <a:lnTo>
                    <a:pt x="69" y="0"/>
                  </a:lnTo>
                  <a:lnTo>
                    <a:pt x="687" y="45"/>
                  </a:lnTo>
                  <a:lnTo>
                    <a:pt x="1374" y="66"/>
                  </a:lnTo>
                  <a:lnTo>
                    <a:pt x="1328" y="155"/>
                  </a:lnTo>
                  <a:lnTo>
                    <a:pt x="1395" y="220"/>
                  </a:lnTo>
                  <a:lnTo>
                    <a:pt x="1391" y="679"/>
                  </a:lnTo>
                  <a:lnTo>
                    <a:pt x="1364" y="677"/>
                  </a:lnTo>
                  <a:lnTo>
                    <a:pt x="1367" y="738"/>
                  </a:lnTo>
                  <a:lnTo>
                    <a:pt x="1389" y="783"/>
                  </a:lnTo>
                  <a:lnTo>
                    <a:pt x="1374" y="827"/>
                  </a:lnTo>
                  <a:lnTo>
                    <a:pt x="1387" y="936"/>
                  </a:lnTo>
                  <a:lnTo>
                    <a:pt x="1357" y="926"/>
                  </a:lnTo>
                  <a:lnTo>
                    <a:pt x="1322" y="884"/>
                  </a:lnTo>
                  <a:lnTo>
                    <a:pt x="1255" y="854"/>
                  </a:lnTo>
                  <a:lnTo>
                    <a:pt x="1198" y="841"/>
                  </a:lnTo>
                  <a:lnTo>
                    <a:pt x="1078" y="846"/>
                  </a:lnTo>
                  <a:lnTo>
                    <a:pt x="1009" y="795"/>
                  </a:lnTo>
                  <a:lnTo>
                    <a:pt x="0" y="733"/>
                  </a:lnTo>
                  <a:close/>
                </a:path>
              </a:pathLst>
            </a:custGeom>
            <a:grpFill/>
            <a:ln w="9525">
              <a:solidFill>
                <a:schemeClr val="bg1"/>
              </a:solidFill>
              <a:round/>
              <a:headEnd/>
              <a:tailEnd/>
            </a:ln>
          </p:spPr>
          <p:txBody>
            <a:bodyPr/>
            <a:lstStyle/>
            <a:p>
              <a:endParaRPr lang="en-US"/>
            </a:p>
          </p:txBody>
        </p:sp>
        <p:sp>
          <p:nvSpPr>
            <p:cNvPr id="50" name="Freeform 82"/>
            <p:cNvSpPr>
              <a:spLocks/>
            </p:cNvSpPr>
            <p:nvPr/>
          </p:nvSpPr>
          <p:spPr bwMode="gray">
            <a:xfrm>
              <a:off x="3710522" y="2875283"/>
              <a:ext cx="823444" cy="279678"/>
            </a:xfrm>
            <a:custGeom>
              <a:avLst/>
              <a:gdLst>
                <a:gd name="T0" fmla="*/ 0 w 1691"/>
                <a:gd name="T1" fmla="*/ 575 h 575"/>
                <a:gd name="T2" fmla="*/ 30 w 1691"/>
                <a:gd name="T3" fmla="*/ 473 h 575"/>
                <a:gd name="T4" fmla="*/ 18 w 1691"/>
                <a:gd name="T5" fmla="*/ 465 h 575"/>
                <a:gd name="T6" fmla="*/ 69 w 1691"/>
                <a:gd name="T7" fmla="*/ 426 h 575"/>
                <a:gd name="T8" fmla="*/ 114 w 1691"/>
                <a:gd name="T9" fmla="*/ 335 h 575"/>
                <a:gd name="T10" fmla="*/ 98 w 1691"/>
                <a:gd name="T11" fmla="*/ 315 h 575"/>
                <a:gd name="T12" fmla="*/ 121 w 1691"/>
                <a:gd name="T13" fmla="*/ 272 h 575"/>
                <a:gd name="T14" fmla="*/ 124 w 1691"/>
                <a:gd name="T15" fmla="*/ 223 h 575"/>
                <a:gd name="T16" fmla="*/ 154 w 1691"/>
                <a:gd name="T17" fmla="*/ 186 h 575"/>
                <a:gd name="T18" fmla="*/ 421 w 1691"/>
                <a:gd name="T19" fmla="*/ 167 h 575"/>
                <a:gd name="T20" fmla="*/ 417 w 1691"/>
                <a:gd name="T21" fmla="*/ 123 h 575"/>
                <a:gd name="T22" fmla="*/ 502 w 1691"/>
                <a:gd name="T23" fmla="*/ 127 h 575"/>
                <a:gd name="T24" fmla="*/ 1295 w 1691"/>
                <a:gd name="T25" fmla="*/ 54 h 575"/>
                <a:gd name="T26" fmla="*/ 1691 w 1691"/>
                <a:gd name="T27" fmla="*/ 0 h 575"/>
                <a:gd name="T28" fmla="*/ 1683 w 1691"/>
                <a:gd name="T29" fmla="*/ 56 h 575"/>
                <a:gd name="T30" fmla="*/ 1656 w 1691"/>
                <a:gd name="T31" fmla="*/ 74 h 575"/>
                <a:gd name="T32" fmla="*/ 1621 w 1691"/>
                <a:gd name="T33" fmla="*/ 136 h 575"/>
                <a:gd name="T34" fmla="*/ 1594 w 1691"/>
                <a:gd name="T35" fmla="*/ 132 h 575"/>
                <a:gd name="T36" fmla="*/ 1563 w 1691"/>
                <a:gd name="T37" fmla="*/ 149 h 575"/>
                <a:gd name="T38" fmla="*/ 1542 w 1691"/>
                <a:gd name="T39" fmla="*/ 180 h 575"/>
                <a:gd name="T40" fmla="*/ 1513 w 1691"/>
                <a:gd name="T41" fmla="*/ 160 h 575"/>
                <a:gd name="T42" fmla="*/ 1468 w 1691"/>
                <a:gd name="T43" fmla="*/ 199 h 575"/>
                <a:gd name="T44" fmla="*/ 1462 w 1691"/>
                <a:gd name="T45" fmla="*/ 232 h 575"/>
                <a:gd name="T46" fmla="*/ 1270 w 1691"/>
                <a:gd name="T47" fmla="*/ 345 h 575"/>
                <a:gd name="T48" fmla="*/ 1259 w 1691"/>
                <a:gd name="T49" fmla="*/ 389 h 575"/>
                <a:gd name="T50" fmla="*/ 1208 w 1691"/>
                <a:gd name="T51" fmla="*/ 414 h 575"/>
                <a:gd name="T52" fmla="*/ 1209 w 1691"/>
                <a:gd name="T53" fmla="*/ 471 h 575"/>
                <a:gd name="T54" fmla="*/ 949 w 1691"/>
                <a:gd name="T55" fmla="*/ 504 h 575"/>
                <a:gd name="T56" fmla="*/ 424 w 1691"/>
                <a:gd name="T57" fmla="*/ 547 h 575"/>
                <a:gd name="T58" fmla="*/ 0 w 1691"/>
                <a:gd name="T59" fmla="*/ 575 h 5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91"/>
                <a:gd name="T91" fmla="*/ 0 h 575"/>
                <a:gd name="T92" fmla="*/ 1691 w 1691"/>
                <a:gd name="T93" fmla="*/ 575 h 5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91" h="575">
                  <a:moveTo>
                    <a:pt x="0" y="575"/>
                  </a:moveTo>
                  <a:lnTo>
                    <a:pt x="30" y="473"/>
                  </a:lnTo>
                  <a:lnTo>
                    <a:pt x="18" y="465"/>
                  </a:lnTo>
                  <a:lnTo>
                    <a:pt x="69" y="426"/>
                  </a:lnTo>
                  <a:lnTo>
                    <a:pt x="114" y="335"/>
                  </a:lnTo>
                  <a:lnTo>
                    <a:pt x="98" y="315"/>
                  </a:lnTo>
                  <a:lnTo>
                    <a:pt x="121" y="272"/>
                  </a:lnTo>
                  <a:lnTo>
                    <a:pt x="124" y="223"/>
                  </a:lnTo>
                  <a:lnTo>
                    <a:pt x="154" y="186"/>
                  </a:lnTo>
                  <a:lnTo>
                    <a:pt x="421" y="167"/>
                  </a:lnTo>
                  <a:lnTo>
                    <a:pt x="417" y="123"/>
                  </a:lnTo>
                  <a:lnTo>
                    <a:pt x="502" y="127"/>
                  </a:lnTo>
                  <a:lnTo>
                    <a:pt x="1295" y="54"/>
                  </a:lnTo>
                  <a:lnTo>
                    <a:pt x="1691" y="0"/>
                  </a:lnTo>
                  <a:lnTo>
                    <a:pt x="1683" y="56"/>
                  </a:lnTo>
                  <a:lnTo>
                    <a:pt x="1656" y="74"/>
                  </a:lnTo>
                  <a:lnTo>
                    <a:pt x="1621" y="136"/>
                  </a:lnTo>
                  <a:lnTo>
                    <a:pt x="1594" y="132"/>
                  </a:lnTo>
                  <a:lnTo>
                    <a:pt x="1563" y="149"/>
                  </a:lnTo>
                  <a:lnTo>
                    <a:pt x="1542" y="180"/>
                  </a:lnTo>
                  <a:lnTo>
                    <a:pt x="1513" y="160"/>
                  </a:lnTo>
                  <a:lnTo>
                    <a:pt x="1468" y="199"/>
                  </a:lnTo>
                  <a:lnTo>
                    <a:pt x="1462" y="232"/>
                  </a:lnTo>
                  <a:lnTo>
                    <a:pt x="1270" y="345"/>
                  </a:lnTo>
                  <a:lnTo>
                    <a:pt x="1259" y="389"/>
                  </a:lnTo>
                  <a:lnTo>
                    <a:pt x="1208" y="414"/>
                  </a:lnTo>
                  <a:lnTo>
                    <a:pt x="1209" y="471"/>
                  </a:lnTo>
                  <a:lnTo>
                    <a:pt x="949" y="504"/>
                  </a:lnTo>
                  <a:lnTo>
                    <a:pt x="424" y="547"/>
                  </a:lnTo>
                  <a:lnTo>
                    <a:pt x="0" y="575"/>
                  </a:lnTo>
                  <a:close/>
                </a:path>
              </a:pathLst>
            </a:custGeom>
            <a:solidFill>
              <a:schemeClr val="accent3"/>
            </a:solidFill>
            <a:ln w="9525">
              <a:solidFill>
                <a:schemeClr val="bg1"/>
              </a:solidFill>
              <a:round/>
              <a:headEnd/>
              <a:tailEnd/>
            </a:ln>
          </p:spPr>
          <p:txBody>
            <a:bodyPr/>
            <a:lstStyle/>
            <a:p>
              <a:endParaRPr lang="en-US"/>
            </a:p>
          </p:txBody>
        </p:sp>
        <p:sp>
          <p:nvSpPr>
            <p:cNvPr id="51" name="Freeform 83"/>
            <p:cNvSpPr>
              <a:spLocks/>
            </p:cNvSpPr>
            <p:nvPr/>
          </p:nvSpPr>
          <p:spPr bwMode="gray">
            <a:xfrm>
              <a:off x="2046092" y="2950318"/>
              <a:ext cx="1349669" cy="1310690"/>
            </a:xfrm>
            <a:custGeom>
              <a:avLst/>
              <a:gdLst>
                <a:gd name="T0" fmla="*/ 55 w 2771"/>
                <a:gd name="T1" fmla="*/ 1056 h 2690"/>
                <a:gd name="T2" fmla="*/ 1455 w 2771"/>
                <a:gd name="T3" fmla="*/ 34 h 2690"/>
                <a:gd name="T4" fmla="*/ 1552 w 2771"/>
                <a:gd name="T5" fmla="*/ 572 h 2690"/>
                <a:gd name="T6" fmla="*/ 1595 w 2771"/>
                <a:gd name="T7" fmla="*/ 613 h 2690"/>
                <a:gd name="T8" fmla="*/ 1715 w 2771"/>
                <a:gd name="T9" fmla="*/ 627 h 2690"/>
                <a:gd name="T10" fmla="*/ 1813 w 2771"/>
                <a:gd name="T11" fmla="*/ 637 h 2690"/>
                <a:gd name="T12" fmla="*/ 1900 w 2771"/>
                <a:gd name="T13" fmla="*/ 680 h 2690"/>
                <a:gd name="T14" fmla="*/ 2015 w 2771"/>
                <a:gd name="T15" fmla="*/ 752 h 2690"/>
                <a:gd name="T16" fmla="*/ 2073 w 2771"/>
                <a:gd name="T17" fmla="*/ 719 h 2690"/>
                <a:gd name="T18" fmla="*/ 2280 w 2771"/>
                <a:gd name="T19" fmla="*/ 716 h 2690"/>
                <a:gd name="T20" fmla="*/ 2509 w 2771"/>
                <a:gd name="T21" fmla="*/ 746 h 2690"/>
                <a:gd name="T22" fmla="*/ 2653 w 2771"/>
                <a:gd name="T23" fmla="*/ 788 h 2690"/>
                <a:gd name="T24" fmla="*/ 2699 w 2771"/>
                <a:gd name="T25" fmla="*/ 1219 h 2690"/>
                <a:gd name="T26" fmla="*/ 2769 w 2771"/>
                <a:gd name="T27" fmla="*/ 1460 h 2690"/>
                <a:gd name="T28" fmla="*/ 2747 w 2771"/>
                <a:gd name="T29" fmla="*/ 1621 h 2690"/>
                <a:gd name="T30" fmla="*/ 2694 w 2771"/>
                <a:gd name="T31" fmla="*/ 1726 h 2690"/>
                <a:gd name="T32" fmla="*/ 2513 w 2771"/>
                <a:gd name="T33" fmla="*/ 1835 h 2690"/>
                <a:gd name="T34" fmla="*/ 2526 w 2771"/>
                <a:gd name="T35" fmla="*/ 1724 h 2690"/>
                <a:gd name="T36" fmla="*/ 2458 w 2771"/>
                <a:gd name="T37" fmla="*/ 1796 h 2690"/>
                <a:gd name="T38" fmla="*/ 2446 w 2771"/>
                <a:gd name="T39" fmla="*/ 1878 h 2690"/>
                <a:gd name="T40" fmla="*/ 2163 w 2771"/>
                <a:gd name="T41" fmla="*/ 2080 h 2690"/>
                <a:gd name="T42" fmla="*/ 2192 w 2771"/>
                <a:gd name="T43" fmla="*/ 2037 h 2690"/>
                <a:gd name="T44" fmla="*/ 2147 w 2771"/>
                <a:gd name="T45" fmla="*/ 2001 h 2690"/>
                <a:gd name="T46" fmla="*/ 2099 w 2771"/>
                <a:gd name="T47" fmla="*/ 2035 h 2690"/>
                <a:gd name="T48" fmla="*/ 2067 w 2771"/>
                <a:gd name="T49" fmla="*/ 2057 h 2690"/>
                <a:gd name="T50" fmla="*/ 1975 w 2771"/>
                <a:gd name="T51" fmla="*/ 2135 h 2690"/>
                <a:gd name="T52" fmla="*/ 1898 w 2771"/>
                <a:gd name="T53" fmla="*/ 2213 h 2690"/>
                <a:gd name="T54" fmla="*/ 1952 w 2771"/>
                <a:gd name="T55" fmla="*/ 2256 h 2690"/>
                <a:gd name="T56" fmla="*/ 1904 w 2771"/>
                <a:gd name="T57" fmla="*/ 2323 h 2690"/>
                <a:gd name="T58" fmla="*/ 1848 w 2771"/>
                <a:gd name="T59" fmla="*/ 2357 h 2690"/>
                <a:gd name="T60" fmla="*/ 1912 w 2771"/>
                <a:gd name="T61" fmla="*/ 2571 h 2690"/>
                <a:gd name="T62" fmla="*/ 1816 w 2771"/>
                <a:gd name="T63" fmla="*/ 2655 h 2690"/>
                <a:gd name="T64" fmla="*/ 1540 w 2771"/>
                <a:gd name="T65" fmla="*/ 2562 h 2690"/>
                <a:gd name="T66" fmla="*/ 1467 w 2771"/>
                <a:gd name="T67" fmla="*/ 2405 h 2690"/>
                <a:gd name="T68" fmla="*/ 1451 w 2771"/>
                <a:gd name="T69" fmla="*/ 2267 h 2690"/>
                <a:gd name="T70" fmla="*/ 1194 w 2771"/>
                <a:gd name="T71" fmla="*/ 1840 h 2690"/>
                <a:gd name="T72" fmla="*/ 995 w 2771"/>
                <a:gd name="T73" fmla="*/ 1699 h 2690"/>
                <a:gd name="T74" fmla="*/ 855 w 2771"/>
                <a:gd name="T75" fmla="*/ 1692 h 2690"/>
                <a:gd name="T76" fmla="*/ 681 w 2771"/>
                <a:gd name="T77" fmla="*/ 1874 h 2690"/>
                <a:gd name="T78" fmla="*/ 495 w 2771"/>
                <a:gd name="T79" fmla="*/ 1777 h 2690"/>
                <a:gd name="T80" fmla="*/ 368 w 2771"/>
                <a:gd name="T81" fmla="*/ 1537 h 2690"/>
                <a:gd name="T82" fmla="*/ 121 w 2771"/>
                <a:gd name="T83" fmla="*/ 1217 h 2690"/>
                <a:gd name="T84" fmla="*/ 16 w 2771"/>
                <a:gd name="T85" fmla="*/ 1103 h 26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71"/>
                <a:gd name="T130" fmla="*/ 0 h 2690"/>
                <a:gd name="T131" fmla="*/ 2771 w 2771"/>
                <a:gd name="T132" fmla="*/ 2690 h 26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71" h="2690">
                  <a:moveTo>
                    <a:pt x="16" y="1103"/>
                  </a:moveTo>
                  <a:lnTo>
                    <a:pt x="0" y="1051"/>
                  </a:lnTo>
                  <a:lnTo>
                    <a:pt x="55" y="1056"/>
                  </a:lnTo>
                  <a:lnTo>
                    <a:pt x="753" y="1123"/>
                  </a:lnTo>
                  <a:lnTo>
                    <a:pt x="857" y="0"/>
                  </a:lnTo>
                  <a:lnTo>
                    <a:pt x="1455" y="34"/>
                  </a:lnTo>
                  <a:lnTo>
                    <a:pt x="1435" y="520"/>
                  </a:lnTo>
                  <a:lnTo>
                    <a:pt x="1494" y="569"/>
                  </a:lnTo>
                  <a:lnTo>
                    <a:pt x="1552" y="572"/>
                  </a:lnTo>
                  <a:lnTo>
                    <a:pt x="1563" y="552"/>
                  </a:lnTo>
                  <a:lnTo>
                    <a:pt x="1597" y="581"/>
                  </a:lnTo>
                  <a:lnTo>
                    <a:pt x="1595" y="613"/>
                  </a:lnTo>
                  <a:lnTo>
                    <a:pt x="1644" y="618"/>
                  </a:lnTo>
                  <a:lnTo>
                    <a:pt x="1685" y="638"/>
                  </a:lnTo>
                  <a:lnTo>
                    <a:pt x="1715" y="627"/>
                  </a:lnTo>
                  <a:lnTo>
                    <a:pt x="1753" y="652"/>
                  </a:lnTo>
                  <a:lnTo>
                    <a:pt x="1760" y="633"/>
                  </a:lnTo>
                  <a:lnTo>
                    <a:pt x="1813" y="637"/>
                  </a:lnTo>
                  <a:lnTo>
                    <a:pt x="1843" y="698"/>
                  </a:lnTo>
                  <a:lnTo>
                    <a:pt x="1866" y="717"/>
                  </a:lnTo>
                  <a:lnTo>
                    <a:pt x="1900" y="680"/>
                  </a:lnTo>
                  <a:lnTo>
                    <a:pt x="1963" y="730"/>
                  </a:lnTo>
                  <a:lnTo>
                    <a:pt x="2001" y="705"/>
                  </a:lnTo>
                  <a:lnTo>
                    <a:pt x="2015" y="752"/>
                  </a:lnTo>
                  <a:lnTo>
                    <a:pt x="2022" y="717"/>
                  </a:lnTo>
                  <a:lnTo>
                    <a:pt x="2062" y="690"/>
                  </a:lnTo>
                  <a:lnTo>
                    <a:pt x="2073" y="719"/>
                  </a:lnTo>
                  <a:lnTo>
                    <a:pt x="2127" y="710"/>
                  </a:lnTo>
                  <a:lnTo>
                    <a:pt x="2170" y="751"/>
                  </a:lnTo>
                  <a:lnTo>
                    <a:pt x="2280" y="716"/>
                  </a:lnTo>
                  <a:lnTo>
                    <a:pt x="2391" y="705"/>
                  </a:lnTo>
                  <a:lnTo>
                    <a:pt x="2424" y="689"/>
                  </a:lnTo>
                  <a:lnTo>
                    <a:pt x="2509" y="746"/>
                  </a:lnTo>
                  <a:lnTo>
                    <a:pt x="2562" y="765"/>
                  </a:lnTo>
                  <a:lnTo>
                    <a:pt x="2582" y="790"/>
                  </a:lnTo>
                  <a:lnTo>
                    <a:pt x="2653" y="788"/>
                  </a:lnTo>
                  <a:lnTo>
                    <a:pt x="2656" y="922"/>
                  </a:lnTo>
                  <a:lnTo>
                    <a:pt x="2669" y="1185"/>
                  </a:lnTo>
                  <a:lnTo>
                    <a:pt x="2699" y="1219"/>
                  </a:lnTo>
                  <a:lnTo>
                    <a:pt x="2711" y="1286"/>
                  </a:lnTo>
                  <a:lnTo>
                    <a:pt x="2771" y="1380"/>
                  </a:lnTo>
                  <a:lnTo>
                    <a:pt x="2769" y="1460"/>
                  </a:lnTo>
                  <a:lnTo>
                    <a:pt x="2733" y="1536"/>
                  </a:lnTo>
                  <a:lnTo>
                    <a:pt x="2736" y="1577"/>
                  </a:lnTo>
                  <a:lnTo>
                    <a:pt x="2747" y="1621"/>
                  </a:lnTo>
                  <a:lnTo>
                    <a:pt x="2742" y="1664"/>
                  </a:lnTo>
                  <a:lnTo>
                    <a:pt x="2721" y="1692"/>
                  </a:lnTo>
                  <a:lnTo>
                    <a:pt x="2694" y="1726"/>
                  </a:lnTo>
                  <a:lnTo>
                    <a:pt x="2713" y="1747"/>
                  </a:lnTo>
                  <a:lnTo>
                    <a:pt x="2602" y="1784"/>
                  </a:lnTo>
                  <a:lnTo>
                    <a:pt x="2513" y="1835"/>
                  </a:lnTo>
                  <a:lnTo>
                    <a:pt x="2567" y="1793"/>
                  </a:lnTo>
                  <a:lnTo>
                    <a:pt x="2509" y="1792"/>
                  </a:lnTo>
                  <a:lnTo>
                    <a:pt x="2526" y="1724"/>
                  </a:lnTo>
                  <a:lnTo>
                    <a:pt x="2479" y="1763"/>
                  </a:lnTo>
                  <a:lnTo>
                    <a:pt x="2456" y="1750"/>
                  </a:lnTo>
                  <a:lnTo>
                    <a:pt x="2458" y="1796"/>
                  </a:lnTo>
                  <a:lnTo>
                    <a:pt x="2478" y="1804"/>
                  </a:lnTo>
                  <a:lnTo>
                    <a:pt x="2482" y="1846"/>
                  </a:lnTo>
                  <a:lnTo>
                    <a:pt x="2446" y="1878"/>
                  </a:lnTo>
                  <a:lnTo>
                    <a:pt x="2425" y="1876"/>
                  </a:lnTo>
                  <a:lnTo>
                    <a:pt x="2419" y="1923"/>
                  </a:lnTo>
                  <a:lnTo>
                    <a:pt x="2163" y="2080"/>
                  </a:lnTo>
                  <a:lnTo>
                    <a:pt x="2166" y="2064"/>
                  </a:lnTo>
                  <a:lnTo>
                    <a:pt x="2284" y="1988"/>
                  </a:lnTo>
                  <a:lnTo>
                    <a:pt x="2192" y="2037"/>
                  </a:lnTo>
                  <a:lnTo>
                    <a:pt x="2198" y="1992"/>
                  </a:lnTo>
                  <a:lnTo>
                    <a:pt x="2173" y="2014"/>
                  </a:lnTo>
                  <a:lnTo>
                    <a:pt x="2147" y="2001"/>
                  </a:lnTo>
                  <a:lnTo>
                    <a:pt x="2137" y="2037"/>
                  </a:lnTo>
                  <a:lnTo>
                    <a:pt x="2096" y="2001"/>
                  </a:lnTo>
                  <a:lnTo>
                    <a:pt x="2099" y="2035"/>
                  </a:lnTo>
                  <a:lnTo>
                    <a:pt x="2147" y="2066"/>
                  </a:lnTo>
                  <a:lnTo>
                    <a:pt x="2092" y="2098"/>
                  </a:lnTo>
                  <a:lnTo>
                    <a:pt x="2067" y="2057"/>
                  </a:lnTo>
                  <a:lnTo>
                    <a:pt x="2048" y="2159"/>
                  </a:lnTo>
                  <a:lnTo>
                    <a:pt x="2024" y="2118"/>
                  </a:lnTo>
                  <a:lnTo>
                    <a:pt x="1975" y="2135"/>
                  </a:lnTo>
                  <a:lnTo>
                    <a:pt x="1965" y="2161"/>
                  </a:lnTo>
                  <a:lnTo>
                    <a:pt x="1989" y="2207"/>
                  </a:lnTo>
                  <a:lnTo>
                    <a:pt x="1898" y="2213"/>
                  </a:lnTo>
                  <a:lnTo>
                    <a:pt x="1931" y="2222"/>
                  </a:lnTo>
                  <a:lnTo>
                    <a:pt x="1933" y="2267"/>
                  </a:lnTo>
                  <a:lnTo>
                    <a:pt x="1952" y="2256"/>
                  </a:lnTo>
                  <a:lnTo>
                    <a:pt x="1942" y="2288"/>
                  </a:lnTo>
                  <a:lnTo>
                    <a:pt x="1901" y="2354"/>
                  </a:lnTo>
                  <a:lnTo>
                    <a:pt x="1904" y="2323"/>
                  </a:lnTo>
                  <a:lnTo>
                    <a:pt x="1877" y="2351"/>
                  </a:lnTo>
                  <a:lnTo>
                    <a:pt x="1841" y="2310"/>
                  </a:lnTo>
                  <a:lnTo>
                    <a:pt x="1848" y="2357"/>
                  </a:lnTo>
                  <a:lnTo>
                    <a:pt x="1917" y="2364"/>
                  </a:lnTo>
                  <a:lnTo>
                    <a:pt x="1890" y="2434"/>
                  </a:lnTo>
                  <a:lnTo>
                    <a:pt x="1912" y="2571"/>
                  </a:lnTo>
                  <a:lnTo>
                    <a:pt x="1973" y="2685"/>
                  </a:lnTo>
                  <a:lnTo>
                    <a:pt x="1893" y="2690"/>
                  </a:lnTo>
                  <a:lnTo>
                    <a:pt x="1816" y="2655"/>
                  </a:lnTo>
                  <a:lnTo>
                    <a:pt x="1750" y="2656"/>
                  </a:lnTo>
                  <a:lnTo>
                    <a:pt x="1653" y="2604"/>
                  </a:lnTo>
                  <a:lnTo>
                    <a:pt x="1540" y="2562"/>
                  </a:lnTo>
                  <a:lnTo>
                    <a:pt x="1528" y="2517"/>
                  </a:lnTo>
                  <a:lnTo>
                    <a:pt x="1504" y="2453"/>
                  </a:lnTo>
                  <a:lnTo>
                    <a:pt x="1467" y="2405"/>
                  </a:lnTo>
                  <a:lnTo>
                    <a:pt x="1471" y="2354"/>
                  </a:lnTo>
                  <a:lnTo>
                    <a:pt x="1450" y="2336"/>
                  </a:lnTo>
                  <a:lnTo>
                    <a:pt x="1451" y="2267"/>
                  </a:lnTo>
                  <a:lnTo>
                    <a:pt x="1385" y="2215"/>
                  </a:lnTo>
                  <a:lnTo>
                    <a:pt x="1313" y="2109"/>
                  </a:lnTo>
                  <a:lnTo>
                    <a:pt x="1194" y="1840"/>
                  </a:lnTo>
                  <a:lnTo>
                    <a:pt x="1103" y="1771"/>
                  </a:lnTo>
                  <a:lnTo>
                    <a:pt x="1073" y="1709"/>
                  </a:lnTo>
                  <a:lnTo>
                    <a:pt x="995" y="1699"/>
                  </a:lnTo>
                  <a:lnTo>
                    <a:pt x="930" y="1692"/>
                  </a:lnTo>
                  <a:lnTo>
                    <a:pt x="873" y="1666"/>
                  </a:lnTo>
                  <a:lnTo>
                    <a:pt x="855" y="1692"/>
                  </a:lnTo>
                  <a:lnTo>
                    <a:pt x="794" y="1692"/>
                  </a:lnTo>
                  <a:lnTo>
                    <a:pt x="740" y="1819"/>
                  </a:lnTo>
                  <a:lnTo>
                    <a:pt x="681" y="1874"/>
                  </a:lnTo>
                  <a:lnTo>
                    <a:pt x="647" y="1870"/>
                  </a:lnTo>
                  <a:lnTo>
                    <a:pt x="541" y="1790"/>
                  </a:lnTo>
                  <a:lnTo>
                    <a:pt x="495" y="1777"/>
                  </a:lnTo>
                  <a:lnTo>
                    <a:pt x="394" y="1685"/>
                  </a:lnTo>
                  <a:lnTo>
                    <a:pt x="367" y="1612"/>
                  </a:lnTo>
                  <a:lnTo>
                    <a:pt x="368" y="1537"/>
                  </a:lnTo>
                  <a:lnTo>
                    <a:pt x="319" y="1431"/>
                  </a:lnTo>
                  <a:lnTo>
                    <a:pt x="235" y="1362"/>
                  </a:lnTo>
                  <a:lnTo>
                    <a:pt x="121" y="1217"/>
                  </a:lnTo>
                  <a:lnTo>
                    <a:pt x="77" y="1192"/>
                  </a:lnTo>
                  <a:lnTo>
                    <a:pt x="47" y="1116"/>
                  </a:lnTo>
                  <a:lnTo>
                    <a:pt x="16" y="1103"/>
                  </a:lnTo>
                  <a:close/>
                </a:path>
              </a:pathLst>
            </a:custGeom>
            <a:grpFill/>
            <a:ln w="9525">
              <a:solidFill>
                <a:schemeClr val="bg1"/>
              </a:solidFill>
              <a:round/>
              <a:headEnd/>
              <a:tailEnd/>
            </a:ln>
          </p:spPr>
          <p:txBody>
            <a:bodyPr/>
            <a:lstStyle/>
            <a:p>
              <a:endParaRPr lang="en-US"/>
            </a:p>
          </p:txBody>
        </p:sp>
        <p:sp>
          <p:nvSpPr>
            <p:cNvPr id="52" name="Freeform 84"/>
            <p:cNvSpPr>
              <a:spLocks/>
            </p:cNvSpPr>
            <p:nvPr/>
          </p:nvSpPr>
          <p:spPr bwMode="gray">
            <a:xfrm>
              <a:off x="1411699" y="2146364"/>
              <a:ext cx="545715" cy="685066"/>
            </a:xfrm>
            <a:custGeom>
              <a:avLst/>
              <a:gdLst>
                <a:gd name="T0" fmla="*/ 0 w 1119"/>
                <a:gd name="T1" fmla="*/ 1238 h 1406"/>
                <a:gd name="T2" fmla="*/ 244 w 1119"/>
                <a:gd name="T3" fmla="*/ 0 h 1406"/>
                <a:gd name="T4" fmla="*/ 790 w 1119"/>
                <a:gd name="T5" fmla="*/ 100 h 1406"/>
                <a:gd name="T6" fmla="*/ 748 w 1119"/>
                <a:gd name="T7" fmla="*/ 349 h 1406"/>
                <a:gd name="T8" fmla="*/ 1119 w 1119"/>
                <a:gd name="T9" fmla="*/ 406 h 1406"/>
                <a:gd name="T10" fmla="*/ 979 w 1119"/>
                <a:gd name="T11" fmla="*/ 1406 h 1406"/>
                <a:gd name="T12" fmla="*/ 0 w 1119"/>
                <a:gd name="T13" fmla="*/ 1238 h 1406"/>
                <a:gd name="T14" fmla="*/ 0 60000 65536"/>
                <a:gd name="T15" fmla="*/ 0 60000 65536"/>
                <a:gd name="T16" fmla="*/ 0 60000 65536"/>
                <a:gd name="T17" fmla="*/ 0 60000 65536"/>
                <a:gd name="T18" fmla="*/ 0 60000 65536"/>
                <a:gd name="T19" fmla="*/ 0 60000 65536"/>
                <a:gd name="T20" fmla="*/ 0 60000 65536"/>
                <a:gd name="T21" fmla="*/ 0 w 1119"/>
                <a:gd name="T22" fmla="*/ 0 h 1406"/>
                <a:gd name="T23" fmla="*/ 1119 w 1119"/>
                <a:gd name="T24" fmla="*/ 1406 h 14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9" h="1406">
                  <a:moveTo>
                    <a:pt x="0" y="1238"/>
                  </a:moveTo>
                  <a:lnTo>
                    <a:pt x="244" y="0"/>
                  </a:lnTo>
                  <a:lnTo>
                    <a:pt x="790" y="100"/>
                  </a:lnTo>
                  <a:lnTo>
                    <a:pt x="748" y="349"/>
                  </a:lnTo>
                  <a:lnTo>
                    <a:pt x="1119" y="406"/>
                  </a:lnTo>
                  <a:lnTo>
                    <a:pt x="979" y="1406"/>
                  </a:lnTo>
                  <a:lnTo>
                    <a:pt x="0" y="1238"/>
                  </a:lnTo>
                  <a:close/>
                </a:path>
              </a:pathLst>
            </a:custGeom>
            <a:grpFill/>
            <a:ln w="9525">
              <a:solidFill>
                <a:schemeClr val="bg1"/>
              </a:solidFill>
              <a:round/>
              <a:headEnd/>
              <a:tailEnd/>
            </a:ln>
          </p:spPr>
          <p:txBody>
            <a:bodyPr/>
            <a:lstStyle/>
            <a:p>
              <a:endParaRPr lang="en-US"/>
            </a:p>
          </p:txBody>
        </p:sp>
        <p:sp>
          <p:nvSpPr>
            <p:cNvPr id="53" name="Freeform 85"/>
            <p:cNvSpPr>
              <a:spLocks/>
            </p:cNvSpPr>
            <p:nvPr/>
          </p:nvSpPr>
          <p:spPr bwMode="gray">
            <a:xfrm>
              <a:off x="5086503" y="1680558"/>
              <a:ext cx="154944" cy="306964"/>
            </a:xfrm>
            <a:custGeom>
              <a:avLst/>
              <a:gdLst>
                <a:gd name="T0" fmla="*/ 0 w 318"/>
                <a:gd name="T1" fmla="*/ 79 h 630"/>
                <a:gd name="T2" fmla="*/ 49 w 318"/>
                <a:gd name="T3" fmla="*/ 257 h 630"/>
                <a:gd name="T4" fmla="*/ 64 w 318"/>
                <a:gd name="T5" fmla="*/ 373 h 630"/>
                <a:gd name="T6" fmla="*/ 115 w 318"/>
                <a:gd name="T7" fmla="*/ 489 h 630"/>
                <a:gd name="T8" fmla="*/ 145 w 318"/>
                <a:gd name="T9" fmla="*/ 630 h 630"/>
                <a:gd name="T10" fmla="*/ 290 w 318"/>
                <a:gd name="T11" fmla="*/ 599 h 630"/>
                <a:gd name="T12" fmla="*/ 260 w 318"/>
                <a:gd name="T13" fmla="*/ 383 h 630"/>
                <a:gd name="T14" fmla="*/ 278 w 318"/>
                <a:gd name="T15" fmla="*/ 230 h 630"/>
                <a:gd name="T16" fmla="*/ 314 w 318"/>
                <a:gd name="T17" fmla="*/ 159 h 630"/>
                <a:gd name="T18" fmla="*/ 318 w 318"/>
                <a:gd name="T19" fmla="*/ 0 h 630"/>
                <a:gd name="T20" fmla="*/ 0 w 318"/>
                <a:gd name="T21" fmla="*/ 79 h 6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18"/>
                <a:gd name="T34" fmla="*/ 0 h 630"/>
                <a:gd name="T35" fmla="*/ 318 w 318"/>
                <a:gd name="T36" fmla="*/ 630 h 63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18" h="630">
                  <a:moveTo>
                    <a:pt x="0" y="79"/>
                  </a:moveTo>
                  <a:lnTo>
                    <a:pt x="49" y="257"/>
                  </a:lnTo>
                  <a:lnTo>
                    <a:pt x="64" y="373"/>
                  </a:lnTo>
                  <a:lnTo>
                    <a:pt x="115" y="489"/>
                  </a:lnTo>
                  <a:lnTo>
                    <a:pt x="145" y="630"/>
                  </a:lnTo>
                  <a:lnTo>
                    <a:pt x="290" y="599"/>
                  </a:lnTo>
                  <a:lnTo>
                    <a:pt x="260" y="383"/>
                  </a:lnTo>
                  <a:lnTo>
                    <a:pt x="278" y="230"/>
                  </a:lnTo>
                  <a:lnTo>
                    <a:pt x="314" y="159"/>
                  </a:lnTo>
                  <a:lnTo>
                    <a:pt x="318" y="0"/>
                  </a:lnTo>
                  <a:lnTo>
                    <a:pt x="0" y="79"/>
                  </a:lnTo>
                  <a:close/>
                </a:path>
              </a:pathLst>
            </a:custGeom>
            <a:grpFill/>
            <a:ln w="9525">
              <a:solidFill>
                <a:schemeClr val="bg1"/>
              </a:solidFill>
              <a:round/>
              <a:headEnd/>
              <a:tailEnd/>
            </a:ln>
          </p:spPr>
          <p:txBody>
            <a:bodyPr/>
            <a:lstStyle/>
            <a:p>
              <a:endParaRPr lang="en-US"/>
            </a:p>
          </p:txBody>
        </p:sp>
        <p:grpSp>
          <p:nvGrpSpPr>
            <p:cNvPr id="54" name="Group 196"/>
            <p:cNvGrpSpPr/>
            <p:nvPr/>
          </p:nvGrpSpPr>
          <p:grpSpPr bwMode="gray">
            <a:xfrm>
              <a:off x="4341017" y="2476716"/>
              <a:ext cx="756205" cy="424878"/>
              <a:chOff x="4341017" y="2476716"/>
              <a:chExt cx="756205" cy="424878"/>
            </a:xfrm>
            <a:grpFill/>
          </p:grpSpPr>
          <p:sp>
            <p:nvSpPr>
              <p:cNvPr id="63" name="Freeform 86"/>
              <p:cNvSpPr>
                <a:spLocks/>
              </p:cNvSpPr>
              <p:nvPr/>
            </p:nvSpPr>
            <p:spPr bwMode="gray">
              <a:xfrm>
                <a:off x="4341017" y="2476716"/>
                <a:ext cx="747435" cy="424878"/>
              </a:xfrm>
              <a:custGeom>
                <a:avLst/>
                <a:gdLst>
                  <a:gd name="T0" fmla="*/ 143 w 1534"/>
                  <a:gd name="T1" fmla="*/ 776 h 871"/>
                  <a:gd name="T2" fmla="*/ 196 w 1534"/>
                  <a:gd name="T3" fmla="*/ 692 h 871"/>
                  <a:gd name="T4" fmla="*/ 299 w 1534"/>
                  <a:gd name="T5" fmla="*/ 592 h 871"/>
                  <a:gd name="T6" fmla="*/ 424 w 1534"/>
                  <a:gd name="T7" fmla="*/ 625 h 871"/>
                  <a:gd name="T8" fmla="*/ 496 w 1534"/>
                  <a:gd name="T9" fmla="*/ 625 h 871"/>
                  <a:gd name="T10" fmla="*/ 598 w 1534"/>
                  <a:gd name="T11" fmla="*/ 575 h 871"/>
                  <a:gd name="T12" fmla="*/ 618 w 1534"/>
                  <a:gd name="T13" fmla="*/ 507 h 871"/>
                  <a:gd name="T14" fmla="*/ 707 w 1534"/>
                  <a:gd name="T15" fmla="*/ 259 h 871"/>
                  <a:gd name="T16" fmla="*/ 811 w 1534"/>
                  <a:gd name="T17" fmla="*/ 196 h 871"/>
                  <a:gd name="T18" fmla="*/ 899 w 1534"/>
                  <a:gd name="T19" fmla="*/ 98 h 871"/>
                  <a:gd name="T20" fmla="*/ 1023 w 1534"/>
                  <a:gd name="T21" fmla="*/ 61 h 871"/>
                  <a:gd name="T22" fmla="*/ 1093 w 1534"/>
                  <a:gd name="T23" fmla="*/ 26 h 871"/>
                  <a:gd name="T24" fmla="*/ 1169 w 1534"/>
                  <a:gd name="T25" fmla="*/ 85 h 871"/>
                  <a:gd name="T26" fmla="*/ 1189 w 1534"/>
                  <a:gd name="T27" fmla="*/ 144 h 871"/>
                  <a:gd name="T28" fmla="*/ 1169 w 1534"/>
                  <a:gd name="T29" fmla="*/ 239 h 871"/>
                  <a:gd name="T30" fmla="*/ 1224 w 1534"/>
                  <a:gd name="T31" fmla="*/ 246 h 871"/>
                  <a:gd name="T32" fmla="*/ 1306 w 1534"/>
                  <a:gd name="T33" fmla="*/ 268 h 871"/>
                  <a:gd name="T34" fmla="*/ 1390 w 1534"/>
                  <a:gd name="T35" fmla="*/ 308 h 871"/>
                  <a:gd name="T36" fmla="*/ 1379 w 1534"/>
                  <a:gd name="T37" fmla="*/ 364 h 871"/>
                  <a:gd name="T38" fmla="*/ 1360 w 1534"/>
                  <a:gd name="T39" fmla="*/ 373 h 871"/>
                  <a:gd name="T40" fmla="*/ 1250 w 1534"/>
                  <a:gd name="T41" fmla="*/ 305 h 871"/>
                  <a:gd name="T42" fmla="*/ 1396 w 1534"/>
                  <a:gd name="T43" fmla="*/ 396 h 871"/>
                  <a:gd name="T44" fmla="*/ 1416 w 1534"/>
                  <a:gd name="T45" fmla="*/ 435 h 871"/>
                  <a:gd name="T46" fmla="*/ 1397 w 1534"/>
                  <a:gd name="T47" fmla="*/ 437 h 871"/>
                  <a:gd name="T48" fmla="*/ 1383 w 1534"/>
                  <a:gd name="T49" fmla="*/ 456 h 871"/>
                  <a:gd name="T50" fmla="*/ 1377 w 1534"/>
                  <a:gd name="T51" fmla="*/ 478 h 871"/>
                  <a:gd name="T52" fmla="*/ 1303 w 1534"/>
                  <a:gd name="T53" fmla="*/ 423 h 871"/>
                  <a:gd name="T54" fmla="*/ 1368 w 1534"/>
                  <a:gd name="T55" fmla="*/ 485 h 871"/>
                  <a:gd name="T56" fmla="*/ 1413 w 1534"/>
                  <a:gd name="T57" fmla="*/ 497 h 871"/>
                  <a:gd name="T58" fmla="*/ 1424 w 1534"/>
                  <a:gd name="T59" fmla="*/ 510 h 871"/>
                  <a:gd name="T60" fmla="*/ 1406 w 1534"/>
                  <a:gd name="T61" fmla="*/ 540 h 871"/>
                  <a:gd name="T62" fmla="*/ 1357 w 1534"/>
                  <a:gd name="T63" fmla="*/ 503 h 871"/>
                  <a:gd name="T64" fmla="*/ 1296 w 1534"/>
                  <a:gd name="T65" fmla="*/ 481 h 871"/>
                  <a:gd name="T66" fmla="*/ 1346 w 1534"/>
                  <a:gd name="T67" fmla="*/ 517 h 871"/>
                  <a:gd name="T68" fmla="*/ 1409 w 1534"/>
                  <a:gd name="T69" fmla="*/ 562 h 871"/>
                  <a:gd name="T70" fmla="*/ 1430 w 1534"/>
                  <a:gd name="T71" fmla="*/ 542 h 871"/>
                  <a:gd name="T72" fmla="*/ 1490 w 1534"/>
                  <a:gd name="T73" fmla="*/ 545 h 871"/>
                  <a:gd name="T74" fmla="*/ 1506 w 1534"/>
                  <a:gd name="T75" fmla="*/ 612 h 871"/>
                  <a:gd name="T76" fmla="*/ 895 w 1534"/>
                  <a:gd name="T77" fmla="*/ 752 h 871"/>
                  <a:gd name="T78" fmla="*/ 0 w 1534"/>
                  <a:gd name="T79" fmla="*/ 871 h 87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534"/>
                  <a:gd name="T121" fmla="*/ 0 h 871"/>
                  <a:gd name="T122" fmla="*/ 1534 w 1534"/>
                  <a:gd name="T123" fmla="*/ 871 h 87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534" h="871">
                    <a:moveTo>
                      <a:pt x="0" y="871"/>
                    </a:moveTo>
                    <a:lnTo>
                      <a:pt x="143" y="776"/>
                    </a:lnTo>
                    <a:lnTo>
                      <a:pt x="144" y="755"/>
                    </a:lnTo>
                    <a:lnTo>
                      <a:pt x="196" y="692"/>
                    </a:lnTo>
                    <a:lnTo>
                      <a:pt x="244" y="658"/>
                    </a:lnTo>
                    <a:lnTo>
                      <a:pt x="299" y="592"/>
                    </a:lnTo>
                    <a:lnTo>
                      <a:pt x="355" y="658"/>
                    </a:lnTo>
                    <a:lnTo>
                      <a:pt x="424" y="625"/>
                    </a:lnTo>
                    <a:lnTo>
                      <a:pt x="453" y="645"/>
                    </a:lnTo>
                    <a:lnTo>
                      <a:pt x="496" y="625"/>
                    </a:lnTo>
                    <a:lnTo>
                      <a:pt x="522" y="588"/>
                    </a:lnTo>
                    <a:lnTo>
                      <a:pt x="598" y="575"/>
                    </a:lnTo>
                    <a:lnTo>
                      <a:pt x="638" y="521"/>
                    </a:lnTo>
                    <a:lnTo>
                      <a:pt x="618" y="507"/>
                    </a:lnTo>
                    <a:lnTo>
                      <a:pt x="690" y="343"/>
                    </a:lnTo>
                    <a:lnTo>
                      <a:pt x="707" y="259"/>
                    </a:lnTo>
                    <a:lnTo>
                      <a:pt x="776" y="292"/>
                    </a:lnTo>
                    <a:lnTo>
                      <a:pt x="811" y="196"/>
                    </a:lnTo>
                    <a:lnTo>
                      <a:pt x="847" y="190"/>
                    </a:lnTo>
                    <a:lnTo>
                      <a:pt x="899" y="98"/>
                    </a:lnTo>
                    <a:lnTo>
                      <a:pt x="915" y="0"/>
                    </a:lnTo>
                    <a:lnTo>
                      <a:pt x="1023" y="61"/>
                    </a:lnTo>
                    <a:lnTo>
                      <a:pt x="1041" y="11"/>
                    </a:lnTo>
                    <a:lnTo>
                      <a:pt x="1093" y="26"/>
                    </a:lnTo>
                    <a:lnTo>
                      <a:pt x="1123" y="64"/>
                    </a:lnTo>
                    <a:lnTo>
                      <a:pt x="1169" y="85"/>
                    </a:lnTo>
                    <a:lnTo>
                      <a:pt x="1190" y="116"/>
                    </a:lnTo>
                    <a:lnTo>
                      <a:pt x="1189" y="144"/>
                    </a:lnTo>
                    <a:lnTo>
                      <a:pt x="1156" y="201"/>
                    </a:lnTo>
                    <a:lnTo>
                      <a:pt x="1169" y="239"/>
                    </a:lnTo>
                    <a:lnTo>
                      <a:pt x="1208" y="222"/>
                    </a:lnTo>
                    <a:lnTo>
                      <a:pt x="1224" y="246"/>
                    </a:lnTo>
                    <a:lnTo>
                      <a:pt x="1238" y="262"/>
                    </a:lnTo>
                    <a:lnTo>
                      <a:pt x="1306" y="268"/>
                    </a:lnTo>
                    <a:lnTo>
                      <a:pt x="1326" y="291"/>
                    </a:lnTo>
                    <a:lnTo>
                      <a:pt x="1390" y="308"/>
                    </a:lnTo>
                    <a:lnTo>
                      <a:pt x="1374" y="325"/>
                    </a:lnTo>
                    <a:lnTo>
                      <a:pt x="1379" y="364"/>
                    </a:lnTo>
                    <a:lnTo>
                      <a:pt x="1384" y="380"/>
                    </a:lnTo>
                    <a:lnTo>
                      <a:pt x="1360" y="373"/>
                    </a:lnTo>
                    <a:lnTo>
                      <a:pt x="1319" y="351"/>
                    </a:lnTo>
                    <a:lnTo>
                      <a:pt x="1250" y="305"/>
                    </a:lnTo>
                    <a:lnTo>
                      <a:pt x="1345" y="393"/>
                    </a:lnTo>
                    <a:lnTo>
                      <a:pt x="1396" y="396"/>
                    </a:lnTo>
                    <a:lnTo>
                      <a:pt x="1367" y="411"/>
                    </a:lnTo>
                    <a:lnTo>
                      <a:pt x="1416" y="435"/>
                    </a:lnTo>
                    <a:lnTo>
                      <a:pt x="1415" y="455"/>
                    </a:lnTo>
                    <a:lnTo>
                      <a:pt x="1397" y="437"/>
                    </a:lnTo>
                    <a:lnTo>
                      <a:pt x="1377" y="438"/>
                    </a:lnTo>
                    <a:lnTo>
                      <a:pt x="1383" y="456"/>
                    </a:lnTo>
                    <a:lnTo>
                      <a:pt x="1397" y="468"/>
                    </a:lnTo>
                    <a:lnTo>
                      <a:pt x="1377" y="478"/>
                    </a:lnTo>
                    <a:lnTo>
                      <a:pt x="1325" y="441"/>
                    </a:lnTo>
                    <a:lnTo>
                      <a:pt x="1303" y="423"/>
                    </a:lnTo>
                    <a:lnTo>
                      <a:pt x="1316" y="448"/>
                    </a:lnTo>
                    <a:lnTo>
                      <a:pt x="1368" y="485"/>
                    </a:lnTo>
                    <a:lnTo>
                      <a:pt x="1390" y="488"/>
                    </a:lnTo>
                    <a:lnTo>
                      <a:pt x="1413" y="497"/>
                    </a:lnTo>
                    <a:lnTo>
                      <a:pt x="1411" y="510"/>
                    </a:lnTo>
                    <a:lnTo>
                      <a:pt x="1424" y="510"/>
                    </a:lnTo>
                    <a:lnTo>
                      <a:pt x="1428" y="522"/>
                    </a:lnTo>
                    <a:lnTo>
                      <a:pt x="1406" y="540"/>
                    </a:lnTo>
                    <a:lnTo>
                      <a:pt x="1366" y="522"/>
                    </a:lnTo>
                    <a:lnTo>
                      <a:pt x="1357" y="503"/>
                    </a:lnTo>
                    <a:lnTo>
                      <a:pt x="1306" y="497"/>
                    </a:lnTo>
                    <a:lnTo>
                      <a:pt x="1296" y="481"/>
                    </a:lnTo>
                    <a:lnTo>
                      <a:pt x="1280" y="502"/>
                    </a:lnTo>
                    <a:lnTo>
                      <a:pt x="1346" y="517"/>
                    </a:lnTo>
                    <a:lnTo>
                      <a:pt x="1351" y="536"/>
                    </a:lnTo>
                    <a:lnTo>
                      <a:pt x="1409" y="562"/>
                    </a:lnTo>
                    <a:lnTo>
                      <a:pt x="1425" y="562"/>
                    </a:lnTo>
                    <a:lnTo>
                      <a:pt x="1430" y="542"/>
                    </a:lnTo>
                    <a:lnTo>
                      <a:pt x="1452" y="548"/>
                    </a:lnTo>
                    <a:lnTo>
                      <a:pt x="1490" y="545"/>
                    </a:lnTo>
                    <a:lnTo>
                      <a:pt x="1534" y="625"/>
                    </a:lnTo>
                    <a:lnTo>
                      <a:pt x="1506" y="612"/>
                    </a:lnTo>
                    <a:lnTo>
                      <a:pt x="1498" y="636"/>
                    </a:lnTo>
                    <a:lnTo>
                      <a:pt x="895" y="752"/>
                    </a:lnTo>
                    <a:lnTo>
                      <a:pt x="396" y="817"/>
                    </a:lnTo>
                    <a:lnTo>
                      <a:pt x="0" y="871"/>
                    </a:lnTo>
                    <a:close/>
                  </a:path>
                </a:pathLst>
              </a:custGeom>
              <a:grpFill/>
              <a:ln w="9525">
                <a:solidFill>
                  <a:schemeClr val="bg1"/>
                </a:solidFill>
                <a:round/>
                <a:headEnd/>
                <a:tailEnd/>
              </a:ln>
            </p:spPr>
            <p:txBody>
              <a:bodyPr/>
              <a:lstStyle/>
              <a:p>
                <a:endParaRPr lang="en-US"/>
              </a:p>
            </p:txBody>
          </p:sp>
          <p:sp>
            <p:nvSpPr>
              <p:cNvPr id="64" name="Freeform 87"/>
              <p:cNvSpPr>
                <a:spLocks/>
              </p:cNvSpPr>
              <p:nvPr/>
            </p:nvSpPr>
            <p:spPr bwMode="gray">
              <a:xfrm>
                <a:off x="5055319" y="2595604"/>
                <a:ext cx="41903" cy="119863"/>
              </a:xfrm>
              <a:custGeom>
                <a:avLst/>
                <a:gdLst>
                  <a:gd name="T0" fmla="*/ 1 w 86"/>
                  <a:gd name="T1" fmla="*/ 139 h 247"/>
                  <a:gd name="T2" fmla="*/ 0 w 86"/>
                  <a:gd name="T3" fmla="*/ 216 h 247"/>
                  <a:gd name="T4" fmla="*/ 18 w 86"/>
                  <a:gd name="T5" fmla="*/ 247 h 247"/>
                  <a:gd name="T6" fmla="*/ 33 w 86"/>
                  <a:gd name="T7" fmla="*/ 156 h 247"/>
                  <a:gd name="T8" fmla="*/ 61 w 86"/>
                  <a:gd name="T9" fmla="*/ 118 h 247"/>
                  <a:gd name="T10" fmla="*/ 86 w 86"/>
                  <a:gd name="T11" fmla="*/ 0 h 247"/>
                  <a:gd name="T12" fmla="*/ 36 w 86"/>
                  <a:gd name="T13" fmla="*/ 27 h 247"/>
                  <a:gd name="T14" fmla="*/ 1 w 86"/>
                  <a:gd name="T15" fmla="*/ 139 h 247"/>
                  <a:gd name="T16" fmla="*/ 0 60000 65536"/>
                  <a:gd name="T17" fmla="*/ 0 60000 65536"/>
                  <a:gd name="T18" fmla="*/ 0 60000 65536"/>
                  <a:gd name="T19" fmla="*/ 0 60000 65536"/>
                  <a:gd name="T20" fmla="*/ 0 60000 65536"/>
                  <a:gd name="T21" fmla="*/ 0 60000 65536"/>
                  <a:gd name="T22" fmla="*/ 0 60000 65536"/>
                  <a:gd name="T23" fmla="*/ 0 60000 65536"/>
                  <a:gd name="T24" fmla="*/ 0 w 86"/>
                  <a:gd name="T25" fmla="*/ 0 h 247"/>
                  <a:gd name="T26" fmla="*/ 86 w 86"/>
                  <a:gd name="T27" fmla="*/ 247 h 2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6" h="247">
                    <a:moveTo>
                      <a:pt x="1" y="139"/>
                    </a:moveTo>
                    <a:lnTo>
                      <a:pt x="0" y="216"/>
                    </a:lnTo>
                    <a:lnTo>
                      <a:pt x="18" y="247"/>
                    </a:lnTo>
                    <a:lnTo>
                      <a:pt x="33" y="156"/>
                    </a:lnTo>
                    <a:lnTo>
                      <a:pt x="61" y="118"/>
                    </a:lnTo>
                    <a:lnTo>
                      <a:pt x="86" y="0"/>
                    </a:lnTo>
                    <a:lnTo>
                      <a:pt x="36" y="27"/>
                    </a:lnTo>
                    <a:lnTo>
                      <a:pt x="1" y="139"/>
                    </a:lnTo>
                    <a:close/>
                  </a:path>
                </a:pathLst>
              </a:custGeom>
              <a:grpFill/>
              <a:ln w="9525">
                <a:solidFill>
                  <a:schemeClr val="bg1"/>
                </a:solidFill>
                <a:round/>
                <a:headEnd/>
                <a:tailEnd/>
              </a:ln>
            </p:spPr>
            <p:txBody>
              <a:bodyPr/>
              <a:lstStyle/>
              <a:p>
                <a:endParaRPr lang="en-US"/>
              </a:p>
            </p:txBody>
          </p:sp>
        </p:grpSp>
        <p:grpSp>
          <p:nvGrpSpPr>
            <p:cNvPr id="55" name="Group 112"/>
            <p:cNvGrpSpPr/>
            <p:nvPr/>
          </p:nvGrpSpPr>
          <p:grpSpPr bwMode="gray">
            <a:xfrm>
              <a:off x="813361" y="1144588"/>
              <a:ext cx="646088" cy="471653"/>
              <a:chOff x="813361" y="1144588"/>
              <a:chExt cx="646088" cy="471653"/>
            </a:xfrm>
            <a:grpFill/>
          </p:grpSpPr>
          <p:sp>
            <p:nvSpPr>
              <p:cNvPr id="60" name="Freeform 88"/>
              <p:cNvSpPr>
                <a:spLocks/>
              </p:cNvSpPr>
              <p:nvPr/>
            </p:nvSpPr>
            <p:spPr bwMode="gray">
              <a:xfrm>
                <a:off x="813361" y="1144588"/>
                <a:ext cx="646088" cy="471653"/>
              </a:xfrm>
              <a:custGeom>
                <a:avLst/>
                <a:gdLst>
                  <a:gd name="T0" fmla="*/ 46 w 1325"/>
                  <a:gd name="T1" fmla="*/ 266 h 966"/>
                  <a:gd name="T2" fmla="*/ 39 w 1325"/>
                  <a:gd name="T3" fmla="*/ 412 h 966"/>
                  <a:gd name="T4" fmla="*/ 56 w 1325"/>
                  <a:gd name="T5" fmla="*/ 430 h 966"/>
                  <a:gd name="T6" fmla="*/ 30 w 1325"/>
                  <a:gd name="T7" fmla="*/ 476 h 966"/>
                  <a:gd name="T8" fmla="*/ 41 w 1325"/>
                  <a:gd name="T9" fmla="*/ 501 h 966"/>
                  <a:gd name="T10" fmla="*/ 16 w 1325"/>
                  <a:gd name="T11" fmla="*/ 561 h 966"/>
                  <a:gd name="T12" fmla="*/ 0 w 1325"/>
                  <a:gd name="T13" fmla="*/ 571 h 966"/>
                  <a:gd name="T14" fmla="*/ 98 w 1325"/>
                  <a:gd name="T15" fmla="*/ 646 h 966"/>
                  <a:gd name="T16" fmla="*/ 165 w 1325"/>
                  <a:gd name="T17" fmla="*/ 779 h 966"/>
                  <a:gd name="T18" fmla="*/ 477 w 1325"/>
                  <a:gd name="T19" fmla="*/ 885 h 966"/>
                  <a:gd name="T20" fmla="*/ 1174 w 1325"/>
                  <a:gd name="T21" fmla="*/ 966 h 966"/>
                  <a:gd name="T22" fmla="*/ 408 w 1325"/>
                  <a:gd name="T23" fmla="*/ 0 h 966"/>
                  <a:gd name="T24" fmla="*/ 394 w 1325"/>
                  <a:gd name="T25" fmla="*/ 24 h 966"/>
                  <a:gd name="T26" fmla="*/ 404 w 1325"/>
                  <a:gd name="T27" fmla="*/ 66 h 966"/>
                  <a:gd name="T28" fmla="*/ 425 w 1325"/>
                  <a:gd name="T29" fmla="*/ 96 h 966"/>
                  <a:gd name="T30" fmla="*/ 391 w 1325"/>
                  <a:gd name="T31" fmla="*/ 120 h 966"/>
                  <a:gd name="T32" fmla="*/ 399 w 1325"/>
                  <a:gd name="T33" fmla="*/ 144 h 966"/>
                  <a:gd name="T34" fmla="*/ 417 w 1325"/>
                  <a:gd name="T35" fmla="*/ 249 h 966"/>
                  <a:gd name="T36" fmla="*/ 410 w 1325"/>
                  <a:gd name="T37" fmla="*/ 267 h 966"/>
                  <a:gd name="T38" fmla="*/ 375 w 1325"/>
                  <a:gd name="T39" fmla="*/ 330 h 966"/>
                  <a:gd name="T40" fmla="*/ 365 w 1325"/>
                  <a:gd name="T41" fmla="*/ 351 h 966"/>
                  <a:gd name="T42" fmla="*/ 342 w 1325"/>
                  <a:gd name="T43" fmla="*/ 430 h 966"/>
                  <a:gd name="T44" fmla="*/ 287 w 1325"/>
                  <a:gd name="T45" fmla="*/ 455 h 966"/>
                  <a:gd name="T46" fmla="*/ 263 w 1325"/>
                  <a:gd name="T47" fmla="*/ 444 h 966"/>
                  <a:gd name="T48" fmla="*/ 243 w 1325"/>
                  <a:gd name="T49" fmla="*/ 458 h 966"/>
                  <a:gd name="T50" fmla="*/ 248 w 1325"/>
                  <a:gd name="T51" fmla="*/ 429 h 966"/>
                  <a:gd name="T52" fmla="*/ 227 w 1325"/>
                  <a:gd name="T53" fmla="*/ 413 h 966"/>
                  <a:gd name="T54" fmla="*/ 260 w 1325"/>
                  <a:gd name="T55" fmla="*/ 397 h 966"/>
                  <a:gd name="T56" fmla="*/ 279 w 1325"/>
                  <a:gd name="T57" fmla="*/ 431 h 966"/>
                  <a:gd name="T58" fmla="*/ 302 w 1325"/>
                  <a:gd name="T59" fmla="*/ 409 h 966"/>
                  <a:gd name="T60" fmla="*/ 329 w 1325"/>
                  <a:gd name="T61" fmla="*/ 389 h 966"/>
                  <a:gd name="T62" fmla="*/ 316 w 1325"/>
                  <a:gd name="T63" fmla="*/ 350 h 966"/>
                  <a:gd name="T64" fmla="*/ 334 w 1325"/>
                  <a:gd name="T65" fmla="*/ 305 h 966"/>
                  <a:gd name="T66" fmla="*/ 356 w 1325"/>
                  <a:gd name="T67" fmla="*/ 255 h 966"/>
                  <a:gd name="T68" fmla="*/ 326 w 1325"/>
                  <a:gd name="T69" fmla="*/ 295 h 966"/>
                  <a:gd name="T70" fmla="*/ 263 w 1325"/>
                  <a:gd name="T71" fmla="*/ 338 h 966"/>
                  <a:gd name="T72" fmla="*/ 244 w 1325"/>
                  <a:gd name="T73" fmla="*/ 377 h 966"/>
                  <a:gd name="T74" fmla="*/ 289 w 1325"/>
                  <a:gd name="T75" fmla="*/ 304 h 966"/>
                  <a:gd name="T76" fmla="*/ 339 w 1325"/>
                  <a:gd name="T77" fmla="*/ 273 h 966"/>
                  <a:gd name="T78" fmla="*/ 345 w 1325"/>
                  <a:gd name="T79" fmla="*/ 232 h 966"/>
                  <a:gd name="T80" fmla="*/ 332 w 1325"/>
                  <a:gd name="T81" fmla="*/ 202 h 966"/>
                  <a:gd name="T82" fmla="*/ 317 w 1325"/>
                  <a:gd name="T83" fmla="*/ 208 h 966"/>
                  <a:gd name="T84" fmla="*/ 284 w 1325"/>
                  <a:gd name="T85" fmla="*/ 181 h 966"/>
                  <a:gd name="T86" fmla="*/ 55 w 1325"/>
                  <a:gd name="T87" fmla="*/ 47 h 96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25"/>
                  <a:gd name="T133" fmla="*/ 0 h 966"/>
                  <a:gd name="T134" fmla="*/ 1325 w 1325"/>
                  <a:gd name="T135" fmla="*/ 966 h 96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25" h="966">
                    <a:moveTo>
                      <a:pt x="30" y="167"/>
                    </a:moveTo>
                    <a:lnTo>
                      <a:pt x="49" y="210"/>
                    </a:lnTo>
                    <a:lnTo>
                      <a:pt x="46" y="266"/>
                    </a:lnTo>
                    <a:lnTo>
                      <a:pt x="41" y="318"/>
                    </a:lnTo>
                    <a:lnTo>
                      <a:pt x="48" y="339"/>
                    </a:lnTo>
                    <a:lnTo>
                      <a:pt x="39" y="412"/>
                    </a:lnTo>
                    <a:lnTo>
                      <a:pt x="61" y="397"/>
                    </a:lnTo>
                    <a:lnTo>
                      <a:pt x="92" y="426"/>
                    </a:lnTo>
                    <a:lnTo>
                      <a:pt x="56" y="430"/>
                    </a:lnTo>
                    <a:lnTo>
                      <a:pt x="36" y="428"/>
                    </a:lnTo>
                    <a:lnTo>
                      <a:pt x="33" y="457"/>
                    </a:lnTo>
                    <a:lnTo>
                      <a:pt x="30" y="476"/>
                    </a:lnTo>
                    <a:lnTo>
                      <a:pt x="62" y="476"/>
                    </a:lnTo>
                    <a:lnTo>
                      <a:pt x="67" y="489"/>
                    </a:lnTo>
                    <a:lnTo>
                      <a:pt x="41" y="501"/>
                    </a:lnTo>
                    <a:lnTo>
                      <a:pt x="46" y="529"/>
                    </a:lnTo>
                    <a:lnTo>
                      <a:pt x="28" y="562"/>
                    </a:lnTo>
                    <a:lnTo>
                      <a:pt x="16" y="561"/>
                    </a:lnTo>
                    <a:lnTo>
                      <a:pt x="29" y="513"/>
                    </a:lnTo>
                    <a:lnTo>
                      <a:pt x="22" y="499"/>
                    </a:lnTo>
                    <a:lnTo>
                      <a:pt x="0" y="571"/>
                    </a:lnTo>
                    <a:lnTo>
                      <a:pt x="36" y="595"/>
                    </a:lnTo>
                    <a:lnTo>
                      <a:pt x="93" y="621"/>
                    </a:lnTo>
                    <a:lnTo>
                      <a:pt x="98" y="646"/>
                    </a:lnTo>
                    <a:lnTo>
                      <a:pt x="124" y="650"/>
                    </a:lnTo>
                    <a:lnTo>
                      <a:pt x="173" y="747"/>
                    </a:lnTo>
                    <a:lnTo>
                      <a:pt x="165" y="779"/>
                    </a:lnTo>
                    <a:lnTo>
                      <a:pt x="242" y="845"/>
                    </a:lnTo>
                    <a:lnTo>
                      <a:pt x="377" y="840"/>
                    </a:lnTo>
                    <a:lnTo>
                      <a:pt x="477" y="885"/>
                    </a:lnTo>
                    <a:lnTo>
                      <a:pt x="525" y="875"/>
                    </a:lnTo>
                    <a:lnTo>
                      <a:pt x="828" y="885"/>
                    </a:lnTo>
                    <a:lnTo>
                      <a:pt x="1174" y="966"/>
                    </a:lnTo>
                    <a:lnTo>
                      <a:pt x="1181" y="860"/>
                    </a:lnTo>
                    <a:lnTo>
                      <a:pt x="1325" y="240"/>
                    </a:lnTo>
                    <a:lnTo>
                      <a:pt x="408" y="0"/>
                    </a:lnTo>
                    <a:lnTo>
                      <a:pt x="398" y="5"/>
                    </a:lnTo>
                    <a:lnTo>
                      <a:pt x="404" y="18"/>
                    </a:lnTo>
                    <a:lnTo>
                      <a:pt x="394" y="24"/>
                    </a:lnTo>
                    <a:lnTo>
                      <a:pt x="404" y="37"/>
                    </a:lnTo>
                    <a:lnTo>
                      <a:pt x="400" y="51"/>
                    </a:lnTo>
                    <a:lnTo>
                      <a:pt x="404" y="66"/>
                    </a:lnTo>
                    <a:lnTo>
                      <a:pt x="417" y="61"/>
                    </a:lnTo>
                    <a:lnTo>
                      <a:pt x="432" y="68"/>
                    </a:lnTo>
                    <a:lnTo>
                      <a:pt x="425" y="96"/>
                    </a:lnTo>
                    <a:lnTo>
                      <a:pt x="430" y="107"/>
                    </a:lnTo>
                    <a:lnTo>
                      <a:pt x="412" y="143"/>
                    </a:lnTo>
                    <a:lnTo>
                      <a:pt x="391" y="120"/>
                    </a:lnTo>
                    <a:lnTo>
                      <a:pt x="382" y="124"/>
                    </a:lnTo>
                    <a:lnTo>
                      <a:pt x="382" y="141"/>
                    </a:lnTo>
                    <a:lnTo>
                      <a:pt x="399" y="144"/>
                    </a:lnTo>
                    <a:lnTo>
                      <a:pt x="418" y="183"/>
                    </a:lnTo>
                    <a:lnTo>
                      <a:pt x="410" y="233"/>
                    </a:lnTo>
                    <a:lnTo>
                      <a:pt x="417" y="249"/>
                    </a:lnTo>
                    <a:lnTo>
                      <a:pt x="429" y="253"/>
                    </a:lnTo>
                    <a:lnTo>
                      <a:pt x="421" y="262"/>
                    </a:lnTo>
                    <a:lnTo>
                      <a:pt x="410" y="267"/>
                    </a:lnTo>
                    <a:lnTo>
                      <a:pt x="382" y="299"/>
                    </a:lnTo>
                    <a:lnTo>
                      <a:pt x="382" y="310"/>
                    </a:lnTo>
                    <a:lnTo>
                      <a:pt x="375" y="330"/>
                    </a:lnTo>
                    <a:lnTo>
                      <a:pt x="368" y="332"/>
                    </a:lnTo>
                    <a:lnTo>
                      <a:pt x="377" y="347"/>
                    </a:lnTo>
                    <a:lnTo>
                      <a:pt x="365" y="351"/>
                    </a:lnTo>
                    <a:lnTo>
                      <a:pt x="365" y="408"/>
                    </a:lnTo>
                    <a:lnTo>
                      <a:pt x="342" y="415"/>
                    </a:lnTo>
                    <a:lnTo>
                      <a:pt x="342" y="430"/>
                    </a:lnTo>
                    <a:lnTo>
                      <a:pt x="326" y="411"/>
                    </a:lnTo>
                    <a:lnTo>
                      <a:pt x="323" y="422"/>
                    </a:lnTo>
                    <a:lnTo>
                      <a:pt x="287" y="455"/>
                    </a:lnTo>
                    <a:lnTo>
                      <a:pt x="274" y="450"/>
                    </a:lnTo>
                    <a:lnTo>
                      <a:pt x="268" y="434"/>
                    </a:lnTo>
                    <a:lnTo>
                      <a:pt x="263" y="444"/>
                    </a:lnTo>
                    <a:lnTo>
                      <a:pt x="255" y="436"/>
                    </a:lnTo>
                    <a:lnTo>
                      <a:pt x="248" y="461"/>
                    </a:lnTo>
                    <a:lnTo>
                      <a:pt x="243" y="458"/>
                    </a:lnTo>
                    <a:lnTo>
                      <a:pt x="245" y="441"/>
                    </a:lnTo>
                    <a:lnTo>
                      <a:pt x="232" y="443"/>
                    </a:lnTo>
                    <a:lnTo>
                      <a:pt x="248" y="429"/>
                    </a:lnTo>
                    <a:lnTo>
                      <a:pt x="228" y="428"/>
                    </a:lnTo>
                    <a:lnTo>
                      <a:pt x="243" y="418"/>
                    </a:lnTo>
                    <a:lnTo>
                      <a:pt x="227" y="413"/>
                    </a:lnTo>
                    <a:lnTo>
                      <a:pt x="234" y="402"/>
                    </a:lnTo>
                    <a:lnTo>
                      <a:pt x="250" y="413"/>
                    </a:lnTo>
                    <a:lnTo>
                      <a:pt x="260" y="397"/>
                    </a:lnTo>
                    <a:lnTo>
                      <a:pt x="287" y="383"/>
                    </a:lnTo>
                    <a:lnTo>
                      <a:pt x="273" y="416"/>
                    </a:lnTo>
                    <a:lnTo>
                      <a:pt x="279" y="431"/>
                    </a:lnTo>
                    <a:lnTo>
                      <a:pt x="289" y="400"/>
                    </a:lnTo>
                    <a:lnTo>
                      <a:pt x="315" y="387"/>
                    </a:lnTo>
                    <a:lnTo>
                      <a:pt x="302" y="409"/>
                    </a:lnTo>
                    <a:lnTo>
                      <a:pt x="316" y="421"/>
                    </a:lnTo>
                    <a:lnTo>
                      <a:pt x="316" y="403"/>
                    </a:lnTo>
                    <a:lnTo>
                      <a:pt x="329" y="389"/>
                    </a:lnTo>
                    <a:lnTo>
                      <a:pt x="343" y="366"/>
                    </a:lnTo>
                    <a:lnTo>
                      <a:pt x="340" y="348"/>
                    </a:lnTo>
                    <a:lnTo>
                      <a:pt x="316" y="350"/>
                    </a:lnTo>
                    <a:lnTo>
                      <a:pt x="320" y="328"/>
                    </a:lnTo>
                    <a:lnTo>
                      <a:pt x="333" y="340"/>
                    </a:lnTo>
                    <a:lnTo>
                      <a:pt x="334" y="305"/>
                    </a:lnTo>
                    <a:lnTo>
                      <a:pt x="365" y="307"/>
                    </a:lnTo>
                    <a:lnTo>
                      <a:pt x="367" y="273"/>
                    </a:lnTo>
                    <a:lnTo>
                      <a:pt x="356" y="255"/>
                    </a:lnTo>
                    <a:lnTo>
                      <a:pt x="355" y="287"/>
                    </a:lnTo>
                    <a:lnTo>
                      <a:pt x="347" y="280"/>
                    </a:lnTo>
                    <a:lnTo>
                      <a:pt x="326" y="295"/>
                    </a:lnTo>
                    <a:lnTo>
                      <a:pt x="313" y="315"/>
                    </a:lnTo>
                    <a:lnTo>
                      <a:pt x="295" y="317"/>
                    </a:lnTo>
                    <a:lnTo>
                      <a:pt x="263" y="338"/>
                    </a:lnTo>
                    <a:lnTo>
                      <a:pt x="238" y="366"/>
                    </a:lnTo>
                    <a:lnTo>
                      <a:pt x="282" y="367"/>
                    </a:lnTo>
                    <a:lnTo>
                      <a:pt x="244" y="377"/>
                    </a:lnTo>
                    <a:lnTo>
                      <a:pt x="227" y="370"/>
                    </a:lnTo>
                    <a:lnTo>
                      <a:pt x="263" y="317"/>
                    </a:lnTo>
                    <a:lnTo>
                      <a:pt x="289" y="304"/>
                    </a:lnTo>
                    <a:lnTo>
                      <a:pt x="317" y="271"/>
                    </a:lnTo>
                    <a:lnTo>
                      <a:pt x="322" y="289"/>
                    </a:lnTo>
                    <a:lnTo>
                      <a:pt x="339" y="273"/>
                    </a:lnTo>
                    <a:lnTo>
                      <a:pt x="355" y="237"/>
                    </a:lnTo>
                    <a:lnTo>
                      <a:pt x="351" y="213"/>
                    </a:lnTo>
                    <a:lnTo>
                      <a:pt x="345" y="232"/>
                    </a:lnTo>
                    <a:lnTo>
                      <a:pt x="335" y="229"/>
                    </a:lnTo>
                    <a:lnTo>
                      <a:pt x="343" y="202"/>
                    </a:lnTo>
                    <a:lnTo>
                      <a:pt x="332" y="202"/>
                    </a:lnTo>
                    <a:lnTo>
                      <a:pt x="329" y="226"/>
                    </a:lnTo>
                    <a:lnTo>
                      <a:pt x="319" y="233"/>
                    </a:lnTo>
                    <a:lnTo>
                      <a:pt x="317" y="208"/>
                    </a:lnTo>
                    <a:lnTo>
                      <a:pt x="308" y="202"/>
                    </a:lnTo>
                    <a:lnTo>
                      <a:pt x="300" y="214"/>
                    </a:lnTo>
                    <a:lnTo>
                      <a:pt x="284" y="181"/>
                    </a:lnTo>
                    <a:lnTo>
                      <a:pt x="254" y="180"/>
                    </a:lnTo>
                    <a:lnTo>
                      <a:pt x="137" y="120"/>
                    </a:lnTo>
                    <a:lnTo>
                      <a:pt x="55" y="47"/>
                    </a:lnTo>
                    <a:lnTo>
                      <a:pt x="32" y="100"/>
                    </a:lnTo>
                    <a:lnTo>
                      <a:pt x="30" y="167"/>
                    </a:lnTo>
                    <a:close/>
                  </a:path>
                </a:pathLst>
              </a:custGeom>
              <a:solidFill>
                <a:schemeClr val="accent3"/>
              </a:solidFill>
              <a:ln w="9525">
                <a:solidFill>
                  <a:schemeClr val="bg1"/>
                </a:solidFill>
                <a:round/>
                <a:headEnd/>
                <a:tailEnd/>
              </a:ln>
            </p:spPr>
            <p:txBody>
              <a:bodyPr/>
              <a:lstStyle/>
              <a:p>
                <a:endParaRPr lang="en-US"/>
              </a:p>
            </p:txBody>
          </p:sp>
          <p:sp>
            <p:nvSpPr>
              <p:cNvPr id="61" name="Freeform 89"/>
              <p:cNvSpPr>
                <a:spLocks/>
              </p:cNvSpPr>
              <p:nvPr/>
            </p:nvSpPr>
            <p:spPr bwMode="gray">
              <a:xfrm>
                <a:off x="965382" y="1172848"/>
                <a:ext cx="29235" cy="35082"/>
              </a:xfrm>
              <a:custGeom>
                <a:avLst/>
                <a:gdLst>
                  <a:gd name="T0" fmla="*/ 0 w 60"/>
                  <a:gd name="T1" fmla="*/ 32 h 72"/>
                  <a:gd name="T2" fmla="*/ 49 w 60"/>
                  <a:gd name="T3" fmla="*/ 0 h 72"/>
                  <a:gd name="T4" fmla="*/ 60 w 60"/>
                  <a:gd name="T5" fmla="*/ 30 h 72"/>
                  <a:gd name="T6" fmla="*/ 50 w 60"/>
                  <a:gd name="T7" fmla="*/ 72 h 72"/>
                  <a:gd name="T8" fmla="*/ 0 w 60"/>
                  <a:gd name="T9" fmla="*/ 32 h 72"/>
                  <a:gd name="T10" fmla="*/ 0 60000 65536"/>
                  <a:gd name="T11" fmla="*/ 0 60000 65536"/>
                  <a:gd name="T12" fmla="*/ 0 60000 65536"/>
                  <a:gd name="T13" fmla="*/ 0 60000 65536"/>
                  <a:gd name="T14" fmla="*/ 0 60000 65536"/>
                  <a:gd name="T15" fmla="*/ 0 w 60"/>
                  <a:gd name="T16" fmla="*/ 0 h 72"/>
                  <a:gd name="T17" fmla="*/ 60 w 60"/>
                  <a:gd name="T18" fmla="*/ 72 h 72"/>
                </a:gdLst>
                <a:ahLst/>
                <a:cxnLst>
                  <a:cxn ang="T10">
                    <a:pos x="T0" y="T1"/>
                  </a:cxn>
                  <a:cxn ang="T11">
                    <a:pos x="T2" y="T3"/>
                  </a:cxn>
                  <a:cxn ang="T12">
                    <a:pos x="T4" y="T5"/>
                  </a:cxn>
                  <a:cxn ang="T13">
                    <a:pos x="T6" y="T7"/>
                  </a:cxn>
                  <a:cxn ang="T14">
                    <a:pos x="T8" y="T9"/>
                  </a:cxn>
                </a:cxnLst>
                <a:rect l="T15" t="T16" r="T17" b="T18"/>
                <a:pathLst>
                  <a:path w="60" h="72">
                    <a:moveTo>
                      <a:pt x="0" y="32"/>
                    </a:moveTo>
                    <a:lnTo>
                      <a:pt x="49" y="0"/>
                    </a:lnTo>
                    <a:lnTo>
                      <a:pt x="60" y="30"/>
                    </a:lnTo>
                    <a:lnTo>
                      <a:pt x="50" y="72"/>
                    </a:lnTo>
                    <a:lnTo>
                      <a:pt x="0" y="32"/>
                    </a:lnTo>
                    <a:close/>
                  </a:path>
                </a:pathLst>
              </a:custGeom>
              <a:grpFill/>
              <a:ln w="9525">
                <a:solidFill>
                  <a:schemeClr val="bg1"/>
                </a:solidFill>
                <a:round/>
                <a:headEnd/>
                <a:tailEnd/>
              </a:ln>
            </p:spPr>
            <p:txBody>
              <a:bodyPr/>
              <a:lstStyle/>
              <a:p>
                <a:endParaRPr lang="en-US"/>
              </a:p>
            </p:txBody>
          </p:sp>
          <p:sp>
            <p:nvSpPr>
              <p:cNvPr id="62" name="Freeform 90"/>
              <p:cNvSpPr>
                <a:spLocks/>
              </p:cNvSpPr>
              <p:nvPr/>
            </p:nvSpPr>
            <p:spPr bwMode="gray">
              <a:xfrm>
                <a:off x="985847" y="1218649"/>
                <a:ext cx="21439" cy="49699"/>
              </a:xfrm>
              <a:custGeom>
                <a:avLst/>
                <a:gdLst>
                  <a:gd name="T0" fmla="*/ 0 w 44"/>
                  <a:gd name="T1" fmla="*/ 28 h 103"/>
                  <a:gd name="T2" fmla="*/ 26 w 44"/>
                  <a:gd name="T3" fmla="*/ 0 h 103"/>
                  <a:gd name="T4" fmla="*/ 44 w 44"/>
                  <a:gd name="T5" fmla="*/ 17 h 103"/>
                  <a:gd name="T6" fmla="*/ 32 w 44"/>
                  <a:gd name="T7" fmla="*/ 103 h 103"/>
                  <a:gd name="T8" fmla="*/ 0 w 44"/>
                  <a:gd name="T9" fmla="*/ 28 h 103"/>
                  <a:gd name="T10" fmla="*/ 0 60000 65536"/>
                  <a:gd name="T11" fmla="*/ 0 60000 65536"/>
                  <a:gd name="T12" fmla="*/ 0 60000 65536"/>
                  <a:gd name="T13" fmla="*/ 0 60000 65536"/>
                  <a:gd name="T14" fmla="*/ 0 60000 65536"/>
                  <a:gd name="T15" fmla="*/ 0 w 44"/>
                  <a:gd name="T16" fmla="*/ 0 h 103"/>
                  <a:gd name="T17" fmla="*/ 44 w 44"/>
                  <a:gd name="T18" fmla="*/ 103 h 103"/>
                </a:gdLst>
                <a:ahLst/>
                <a:cxnLst>
                  <a:cxn ang="T10">
                    <a:pos x="T0" y="T1"/>
                  </a:cxn>
                  <a:cxn ang="T11">
                    <a:pos x="T2" y="T3"/>
                  </a:cxn>
                  <a:cxn ang="T12">
                    <a:pos x="T4" y="T5"/>
                  </a:cxn>
                  <a:cxn ang="T13">
                    <a:pos x="T6" y="T7"/>
                  </a:cxn>
                  <a:cxn ang="T14">
                    <a:pos x="T8" y="T9"/>
                  </a:cxn>
                </a:cxnLst>
                <a:rect l="T15" t="T16" r="T17" b="T18"/>
                <a:pathLst>
                  <a:path w="44" h="103">
                    <a:moveTo>
                      <a:pt x="0" y="28"/>
                    </a:moveTo>
                    <a:lnTo>
                      <a:pt x="26" y="0"/>
                    </a:lnTo>
                    <a:lnTo>
                      <a:pt x="44" y="17"/>
                    </a:lnTo>
                    <a:lnTo>
                      <a:pt x="32" y="103"/>
                    </a:lnTo>
                    <a:lnTo>
                      <a:pt x="0" y="28"/>
                    </a:lnTo>
                    <a:close/>
                  </a:path>
                </a:pathLst>
              </a:custGeom>
              <a:grpFill/>
              <a:ln w="9525">
                <a:solidFill>
                  <a:schemeClr val="bg1"/>
                </a:solidFill>
                <a:round/>
                <a:headEnd/>
                <a:tailEnd/>
              </a:ln>
            </p:spPr>
            <p:txBody>
              <a:bodyPr/>
              <a:lstStyle/>
              <a:p>
                <a:endParaRPr lang="en-US"/>
              </a:p>
            </p:txBody>
          </p:sp>
        </p:grpSp>
        <p:sp>
          <p:nvSpPr>
            <p:cNvPr id="56" name="Freeform 91"/>
            <p:cNvSpPr>
              <a:spLocks/>
            </p:cNvSpPr>
            <p:nvPr/>
          </p:nvSpPr>
          <p:spPr bwMode="gray">
            <a:xfrm>
              <a:off x="4414104" y="2367573"/>
              <a:ext cx="434623" cy="429751"/>
            </a:xfrm>
            <a:custGeom>
              <a:avLst/>
              <a:gdLst>
                <a:gd name="T0" fmla="*/ 0 w 891"/>
                <a:gd name="T1" fmla="*/ 611 h 884"/>
                <a:gd name="T2" fmla="*/ 35 w 891"/>
                <a:gd name="T3" fmla="*/ 733 h 884"/>
                <a:gd name="T4" fmla="*/ 74 w 891"/>
                <a:gd name="T5" fmla="*/ 775 h 884"/>
                <a:gd name="T6" fmla="*/ 149 w 891"/>
                <a:gd name="T7" fmla="*/ 818 h 884"/>
                <a:gd name="T8" fmla="*/ 205 w 891"/>
                <a:gd name="T9" fmla="*/ 884 h 884"/>
                <a:gd name="T10" fmla="*/ 274 w 891"/>
                <a:gd name="T11" fmla="*/ 851 h 884"/>
                <a:gd name="T12" fmla="*/ 303 w 891"/>
                <a:gd name="T13" fmla="*/ 871 h 884"/>
                <a:gd name="T14" fmla="*/ 346 w 891"/>
                <a:gd name="T15" fmla="*/ 851 h 884"/>
                <a:gd name="T16" fmla="*/ 372 w 891"/>
                <a:gd name="T17" fmla="*/ 814 h 884"/>
                <a:gd name="T18" fmla="*/ 448 w 891"/>
                <a:gd name="T19" fmla="*/ 801 h 884"/>
                <a:gd name="T20" fmla="*/ 488 w 891"/>
                <a:gd name="T21" fmla="*/ 747 h 884"/>
                <a:gd name="T22" fmla="*/ 468 w 891"/>
                <a:gd name="T23" fmla="*/ 733 h 884"/>
                <a:gd name="T24" fmla="*/ 540 w 891"/>
                <a:gd name="T25" fmla="*/ 569 h 884"/>
                <a:gd name="T26" fmla="*/ 557 w 891"/>
                <a:gd name="T27" fmla="*/ 485 h 884"/>
                <a:gd name="T28" fmla="*/ 626 w 891"/>
                <a:gd name="T29" fmla="*/ 518 h 884"/>
                <a:gd name="T30" fmla="*/ 661 w 891"/>
                <a:gd name="T31" fmla="*/ 422 h 884"/>
                <a:gd name="T32" fmla="*/ 697 w 891"/>
                <a:gd name="T33" fmla="*/ 416 h 884"/>
                <a:gd name="T34" fmla="*/ 749 w 891"/>
                <a:gd name="T35" fmla="*/ 324 h 884"/>
                <a:gd name="T36" fmla="*/ 765 w 891"/>
                <a:gd name="T37" fmla="*/ 226 h 884"/>
                <a:gd name="T38" fmla="*/ 873 w 891"/>
                <a:gd name="T39" fmla="*/ 287 h 884"/>
                <a:gd name="T40" fmla="*/ 891 w 891"/>
                <a:gd name="T41" fmla="*/ 237 h 884"/>
                <a:gd name="T42" fmla="*/ 863 w 891"/>
                <a:gd name="T43" fmla="*/ 198 h 884"/>
                <a:gd name="T44" fmla="*/ 814 w 891"/>
                <a:gd name="T45" fmla="*/ 176 h 884"/>
                <a:gd name="T46" fmla="*/ 756 w 891"/>
                <a:gd name="T47" fmla="*/ 182 h 884"/>
                <a:gd name="T48" fmla="*/ 735 w 891"/>
                <a:gd name="T49" fmla="*/ 216 h 884"/>
                <a:gd name="T50" fmla="*/ 628 w 891"/>
                <a:gd name="T51" fmla="*/ 246 h 884"/>
                <a:gd name="T52" fmla="*/ 560 w 891"/>
                <a:gd name="T53" fmla="*/ 326 h 884"/>
                <a:gd name="T54" fmla="*/ 537 w 891"/>
                <a:gd name="T55" fmla="*/ 199 h 884"/>
                <a:gd name="T56" fmla="*/ 345 w 891"/>
                <a:gd name="T57" fmla="*/ 231 h 884"/>
                <a:gd name="T58" fmla="*/ 307 w 891"/>
                <a:gd name="T59" fmla="*/ 0 h 884"/>
                <a:gd name="T60" fmla="*/ 280 w 891"/>
                <a:gd name="T61" fmla="*/ 20 h 884"/>
                <a:gd name="T62" fmla="*/ 297 w 891"/>
                <a:gd name="T63" fmla="*/ 63 h 884"/>
                <a:gd name="T64" fmla="*/ 272 w 891"/>
                <a:gd name="T65" fmla="*/ 268 h 884"/>
                <a:gd name="T66" fmla="*/ 238 w 891"/>
                <a:gd name="T67" fmla="*/ 313 h 884"/>
                <a:gd name="T68" fmla="*/ 133 w 891"/>
                <a:gd name="T69" fmla="*/ 390 h 884"/>
                <a:gd name="T70" fmla="*/ 114 w 891"/>
                <a:gd name="T71" fmla="*/ 478 h 884"/>
                <a:gd name="T72" fmla="*/ 74 w 891"/>
                <a:gd name="T73" fmla="*/ 456 h 884"/>
                <a:gd name="T74" fmla="*/ 63 w 891"/>
                <a:gd name="T75" fmla="*/ 558 h 884"/>
                <a:gd name="T76" fmla="*/ 0 w 891"/>
                <a:gd name="T77" fmla="*/ 611 h 8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91"/>
                <a:gd name="T118" fmla="*/ 0 h 884"/>
                <a:gd name="T119" fmla="*/ 891 w 891"/>
                <a:gd name="T120" fmla="*/ 884 h 88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91" h="884">
                  <a:moveTo>
                    <a:pt x="0" y="611"/>
                  </a:moveTo>
                  <a:lnTo>
                    <a:pt x="35" y="733"/>
                  </a:lnTo>
                  <a:lnTo>
                    <a:pt x="74" y="775"/>
                  </a:lnTo>
                  <a:lnTo>
                    <a:pt x="149" y="818"/>
                  </a:lnTo>
                  <a:lnTo>
                    <a:pt x="205" y="884"/>
                  </a:lnTo>
                  <a:lnTo>
                    <a:pt x="274" y="851"/>
                  </a:lnTo>
                  <a:lnTo>
                    <a:pt x="303" y="871"/>
                  </a:lnTo>
                  <a:lnTo>
                    <a:pt x="346" y="851"/>
                  </a:lnTo>
                  <a:lnTo>
                    <a:pt x="372" y="814"/>
                  </a:lnTo>
                  <a:lnTo>
                    <a:pt x="448" y="801"/>
                  </a:lnTo>
                  <a:lnTo>
                    <a:pt x="488" y="747"/>
                  </a:lnTo>
                  <a:lnTo>
                    <a:pt x="468" y="733"/>
                  </a:lnTo>
                  <a:lnTo>
                    <a:pt x="540" y="569"/>
                  </a:lnTo>
                  <a:lnTo>
                    <a:pt x="557" y="485"/>
                  </a:lnTo>
                  <a:lnTo>
                    <a:pt x="626" y="518"/>
                  </a:lnTo>
                  <a:lnTo>
                    <a:pt x="661" y="422"/>
                  </a:lnTo>
                  <a:lnTo>
                    <a:pt x="697" y="416"/>
                  </a:lnTo>
                  <a:lnTo>
                    <a:pt x="749" y="324"/>
                  </a:lnTo>
                  <a:lnTo>
                    <a:pt x="765" y="226"/>
                  </a:lnTo>
                  <a:lnTo>
                    <a:pt x="873" y="287"/>
                  </a:lnTo>
                  <a:lnTo>
                    <a:pt x="891" y="237"/>
                  </a:lnTo>
                  <a:lnTo>
                    <a:pt x="863" y="198"/>
                  </a:lnTo>
                  <a:lnTo>
                    <a:pt x="814" y="176"/>
                  </a:lnTo>
                  <a:lnTo>
                    <a:pt x="756" y="182"/>
                  </a:lnTo>
                  <a:lnTo>
                    <a:pt x="735" y="216"/>
                  </a:lnTo>
                  <a:lnTo>
                    <a:pt x="628" y="246"/>
                  </a:lnTo>
                  <a:lnTo>
                    <a:pt x="560" y="326"/>
                  </a:lnTo>
                  <a:lnTo>
                    <a:pt x="537" y="199"/>
                  </a:lnTo>
                  <a:lnTo>
                    <a:pt x="345" y="231"/>
                  </a:lnTo>
                  <a:lnTo>
                    <a:pt x="307" y="0"/>
                  </a:lnTo>
                  <a:lnTo>
                    <a:pt x="280" y="20"/>
                  </a:lnTo>
                  <a:lnTo>
                    <a:pt x="297" y="63"/>
                  </a:lnTo>
                  <a:lnTo>
                    <a:pt x="272" y="268"/>
                  </a:lnTo>
                  <a:lnTo>
                    <a:pt x="238" y="313"/>
                  </a:lnTo>
                  <a:lnTo>
                    <a:pt x="133" y="390"/>
                  </a:lnTo>
                  <a:lnTo>
                    <a:pt x="114" y="478"/>
                  </a:lnTo>
                  <a:lnTo>
                    <a:pt x="74" y="456"/>
                  </a:lnTo>
                  <a:lnTo>
                    <a:pt x="63" y="558"/>
                  </a:lnTo>
                  <a:lnTo>
                    <a:pt x="0" y="611"/>
                  </a:lnTo>
                  <a:close/>
                </a:path>
              </a:pathLst>
            </a:custGeom>
            <a:grpFill/>
            <a:ln w="9525">
              <a:solidFill>
                <a:schemeClr val="bg1"/>
              </a:solidFill>
              <a:round/>
              <a:headEnd/>
              <a:tailEnd/>
            </a:ln>
          </p:spPr>
          <p:txBody>
            <a:bodyPr/>
            <a:lstStyle/>
            <a:p>
              <a:endParaRPr lang="en-US"/>
            </a:p>
          </p:txBody>
        </p:sp>
        <p:sp>
          <p:nvSpPr>
            <p:cNvPr id="57" name="Freeform 92"/>
            <p:cNvSpPr>
              <a:spLocks/>
            </p:cNvSpPr>
            <p:nvPr/>
          </p:nvSpPr>
          <p:spPr bwMode="gray">
            <a:xfrm>
              <a:off x="3415251" y="1698099"/>
              <a:ext cx="510633" cy="538893"/>
            </a:xfrm>
            <a:custGeom>
              <a:avLst/>
              <a:gdLst>
                <a:gd name="T0" fmla="*/ 0 w 1049"/>
                <a:gd name="T1" fmla="*/ 337 h 1106"/>
                <a:gd name="T2" fmla="*/ 27 w 1049"/>
                <a:gd name="T3" fmla="*/ 422 h 1106"/>
                <a:gd name="T4" fmla="*/ 24 w 1049"/>
                <a:gd name="T5" fmla="*/ 558 h 1106"/>
                <a:gd name="T6" fmla="*/ 150 w 1049"/>
                <a:gd name="T7" fmla="*/ 637 h 1106"/>
                <a:gd name="T8" fmla="*/ 201 w 1049"/>
                <a:gd name="T9" fmla="*/ 693 h 1106"/>
                <a:gd name="T10" fmla="*/ 274 w 1049"/>
                <a:gd name="T11" fmla="*/ 740 h 1106"/>
                <a:gd name="T12" fmla="*/ 303 w 1049"/>
                <a:gd name="T13" fmla="*/ 773 h 1106"/>
                <a:gd name="T14" fmla="*/ 318 w 1049"/>
                <a:gd name="T15" fmla="*/ 863 h 1106"/>
                <a:gd name="T16" fmla="*/ 337 w 1049"/>
                <a:gd name="T17" fmla="*/ 989 h 1106"/>
                <a:gd name="T18" fmla="*/ 436 w 1049"/>
                <a:gd name="T19" fmla="*/ 1106 h 1106"/>
                <a:gd name="T20" fmla="*/ 957 w 1049"/>
                <a:gd name="T21" fmla="*/ 1073 h 1106"/>
                <a:gd name="T22" fmla="*/ 926 w 1049"/>
                <a:gd name="T23" fmla="*/ 902 h 1106"/>
                <a:gd name="T24" fmla="*/ 945 w 1049"/>
                <a:gd name="T25" fmla="*/ 724 h 1106"/>
                <a:gd name="T26" fmla="*/ 975 w 1049"/>
                <a:gd name="T27" fmla="*/ 645 h 1106"/>
                <a:gd name="T28" fmla="*/ 971 w 1049"/>
                <a:gd name="T29" fmla="*/ 573 h 1106"/>
                <a:gd name="T30" fmla="*/ 1037 w 1049"/>
                <a:gd name="T31" fmla="*/ 413 h 1106"/>
                <a:gd name="T32" fmla="*/ 1049 w 1049"/>
                <a:gd name="T33" fmla="*/ 371 h 1106"/>
                <a:gd name="T34" fmla="*/ 1029 w 1049"/>
                <a:gd name="T35" fmla="*/ 364 h 1106"/>
                <a:gd name="T36" fmla="*/ 1003 w 1049"/>
                <a:gd name="T37" fmla="*/ 397 h 1106"/>
                <a:gd name="T38" fmla="*/ 982 w 1049"/>
                <a:gd name="T39" fmla="*/ 481 h 1106"/>
                <a:gd name="T40" fmla="*/ 939 w 1049"/>
                <a:gd name="T41" fmla="*/ 488 h 1106"/>
                <a:gd name="T42" fmla="*/ 920 w 1049"/>
                <a:gd name="T43" fmla="*/ 537 h 1106"/>
                <a:gd name="T44" fmla="*/ 877 w 1049"/>
                <a:gd name="T45" fmla="*/ 571 h 1106"/>
                <a:gd name="T46" fmla="*/ 880 w 1049"/>
                <a:gd name="T47" fmla="*/ 518 h 1106"/>
                <a:gd name="T48" fmla="*/ 909 w 1049"/>
                <a:gd name="T49" fmla="*/ 461 h 1106"/>
                <a:gd name="T50" fmla="*/ 938 w 1049"/>
                <a:gd name="T51" fmla="*/ 444 h 1106"/>
                <a:gd name="T52" fmla="*/ 941 w 1049"/>
                <a:gd name="T53" fmla="*/ 421 h 1106"/>
                <a:gd name="T54" fmla="*/ 884 w 1049"/>
                <a:gd name="T55" fmla="*/ 268 h 1106"/>
                <a:gd name="T56" fmla="*/ 845 w 1049"/>
                <a:gd name="T57" fmla="*/ 257 h 1106"/>
                <a:gd name="T58" fmla="*/ 831 w 1049"/>
                <a:gd name="T59" fmla="*/ 221 h 1106"/>
                <a:gd name="T60" fmla="*/ 730 w 1049"/>
                <a:gd name="T61" fmla="*/ 209 h 1106"/>
                <a:gd name="T62" fmla="*/ 512 w 1049"/>
                <a:gd name="T63" fmla="*/ 153 h 1106"/>
                <a:gd name="T64" fmla="*/ 423 w 1049"/>
                <a:gd name="T65" fmla="*/ 90 h 1106"/>
                <a:gd name="T66" fmla="*/ 373 w 1049"/>
                <a:gd name="T67" fmla="*/ 68 h 1106"/>
                <a:gd name="T68" fmla="*/ 344 w 1049"/>
                <a:gd name="T69" fmla="*/ 89 h 1106"/>
                <a:gd name="T70" fmla="*/ 333 w 1049"/>
                <a:gd name="T71" fmla="*/ 84 h 1106"/>
                <a:gd name="T72" fmla="*/ 349 w 1049"/>
                <a:gd name="T73" fmla="*/ 68 h 1106"/>
                <a:gd name="T74" fmla="*/ 350 w 1049"/>
                <a:gd name="T75" fmla="*/ 38 h 1106"/>
                <a:gd name="T76" fmla="*/ 359 w 1049"/>
                <a:gd name="T77" fmla="*/ 30 h 1106"/>
                <a:gd name="T78" fmla="*/ 360 w 1049"/>
                <a:gd name="T79" fmla="*/ 8 h 1106"/>
                <a:gd name="T80" fmla="*/ 346 w 1049"/>
                <a:gd name="T81" fmla="*/ 0 h 1106"/>
                <a:gd name="T82" fmla="*/ 225 w 1049"/>
                <a:gd name="T83" fmla="*/ 56 h 1106"/>
                <a:gd name="T84" fmla="*/ 180 w 1049"/>
                <a:gd name="T85" fmla="*/ 73 h 1106"/>
                <a:gd name="T86" fmla="*/ 161 w 1049"/>
                <a:gd name="T87" fmla="*/ 76 h 1106"/>
                <a:gd name="T88" fmla="*/ 130 w 1049"/>
                <a:gd name="T89" fmla="*/ 59 h 1106"/>
                <a:gd name="T90" fmla="*/ 124 w 1049"/>
                <a:gd name="T91" fmla="*/ 73 h 1106"/>
                <a:gd name="T92" fmla="*/ 121 w 1049"/>
                <a:gd name="T93" fmla="*/ 58 h 1106"/>
                <a:gd name="T94" fmla="*/ 96 w 1049"/>
                <a:gd name="T95" fmla="*/ 79 h 1106"/>
                <a:gd name="T96" fmla="*/ 102 w 1049"/>
                <a:gd name="T97" fmla="*/ 207 h 1106"/>
                <a:gd name="T98" fmla="*/ 0 w 1049"/>
                <a:gd name="T99" fmla="*/ 337 h 11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049"/>
                <a:gd name="T151" fmla="*/ 0 h 1106"/>
                <a:gd name="T152" fmla="*/ 1049 w 1049"/>
                <a:gd name="T153" fmla="*/ 1106 h 11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049" h="1106">
                  <a:moveTo>
                    <a:pt x="0" y="337"/>
                  </a:moveTo>
                  <a:lnTo>
                    <a:pt x="27" y="422"/>
                  </a:lnTo>
                  <a:lnTo>
                    <a:pt x="24" y="558"/>
                  </a:lnTo>
                  <a:lnTo>
                    <a:pt x="150" y="637"/>
                  </a:lnTo>
                  <a:lnTo>
                    <a:pt x="201" y="693"/>
                  </a:lnTo>
                  <a:lnTo>
                    <a:pt x="274" y="740"/>
                  </a:lnTo>
                  <a:lnTo>
                    <a:pt x="303" y="773"/>
                  </a:lnTo>
                  <a:lnTo>
                    <a:pt x="318" y="863"/>
                  </a:lnTo>
                  <a:lnTo>
                    <a:pt x="337" y="989"/>
                  </a:lnTo>
                  <a:lnTo>
                    <a:pt x="436" y="1106"/>
                  </a:lnTo>
                  <a:lnTo>
                    <a:pt x="957" y="1073"/>
                  </a:lnTo>
                  <a:lnTo>
                    <a:pt x="926" y="902"/>
                  </a:lnTo>
                  <a:lnTo>
                    <a:pt x="945" y="724"/>
                  </a:lnTo>
                  <a:lnTo>
                    <a:pt x="975" y="645"/>
                  </a:lnTo>
                  <a:lnTo>
                    <a:pt x="971" y="573"/>
                  </a:lnTo>
                  <a:lnTo>
                    <a:pt x="1037" y="413"/>
                  </a:lnTo>
                  <a:lnTo>
                    <a:pt x="1049" y="371"/>
                  </a:lnTo>
                  <a:lnTo>
                    <a:pt x="1029" y="364"/>
                  </a:lnTo>
                  <a:lnTo>
                    <a:pt x="1003" y="397"/>
                  </a:lnTo>
                  <a:lnTo>
                    <a:pt x="982" y="481"/>
                  </a:lnTo>
                  <a:lnTo>
                    <a:pt x="939" y="488"/>
                  </a:lnTo>
                  <a:lnTo>
                    <a:pt x="920" y="537"/>
                  </a:lnTo>
                  <a:lnTo>
                    <a:pt x="877" y="571"/>
                  </a:lnTo>
                  <a:lnTo>
                    <a:pt x="880" y="518"/>
                  </a:lnTo>
                  <a:lnTo>
                    <a:pt x="909" y="461"/>
                  </a:lnTo>
                  <a:lnTo>
                    <a:pt x="938" y="444"/>
                  </a:lnTo>
                  <a:lnTo>
                    <a:pt x="941" y="421"/>
                  </a:lnTo>
                  <a:lnTo>
                    <a:pt x="884" y="268"/>
                  </a:lnTo>
                  <a:lnTo>
                    <a:pt x="845" y="257"/>
                  </a:lnTo>
                  <a:lnTo>
                    <a:pt x="831" y="221"/>
                  </a:lnTo>
                  <a:lnTo>
                    <a:pt x="730" y="209"/>
                  </a:lnTo>
                  <a:lnTo>
                    <a:pt x="512" y="153"/>
                  </a:lnTo>
                  <a:lnTo>
                    <a:pt x="423" y="90"/>
                  </a:lnTo>
                  <a:lnTo>
                    <a:pt x="373" y="68"/>
                  </a:lnTo>
                  <a:lnTo>
                    <a:pt x="344" y="89"/>
                  </a:lnTo>
                  <a:lnTo>
                    <a:pt x="333" y="84"/>
                  </a:lnTo>
                  <a:lnTo>
                    <a:pt x="349" y="68"/>
                  </a:lnTo>
                  <a:lnTo>
                    <a:pt x="350" y="38"/>
                  </a:lnTo>
                  <a:lnTo>
                    <a:pt x="359" y="30"/>
                  </a:lnTo>
                  <a:lnTo>
                    <a:pt x="360" y="8"/>
                  </a:lnTo>
                  <a:lnTo>
                    <a:pt x="346" y="0"/>
                  </a:lnTo>
                  <a:lnTo>
                    <a:pt x="225" y="56"/>
                  </a:lnTo>
                  <a:lnTo>
                    <a:pt x="180" y="73"/>
                  </a:lnTo>
                  <a:lnTo>
                    <a:pt x="161" y="76"/>
                  </a:lnTo>
                  <a:lnTo>
                    <a:pt x="130" y="59"/>
                  </a:lnTo>
                  <a:lnTo>
                    <a:pt x="124" y="73"/>
                  </a:lnTo>
                  <a:lnTo>
                    <a:pt x="121" y="58"/>
                  </a:lnTo>
                  <a:lnTo>
                    <a:pt x="96" y="79"/>
                  </a:lnTo>
                  <a:lnTo>
                    <a:pt x="102" y="207"/>
                  </a:lnTo>
                  <a:lnTo>
                    <a:pt x="0" y="337"/>
                  </a:lnTo>
                  <a:close/>
                </a:path>
              </a:pathLst>
            </a:custGeom>
            <a:grpFill/>
            <a:ln w="9525">
              <a:solidFill>
                <a:schemeClr val="bg1"/>
              </a:solidFill>
              <a:round/>
              <a:headEnd/>
              <a:tailEnd/>
            </a:ln>
          </p:spPr>
          <p:txBody>
            <a:bodyPr/>
            <a:lstStyle/>
            <a:p>
              <a:endParaRPr lang="en-US"/>
            </a:p>
          </p:txBody>
        </p:sp>
        <p:sp>
          <p:nvSpPr>
            <p:cNvPr id="58" name="Freeform 93"/>
            <p:cNvSpPr>
              <a:spLocks/>
            </p:cNvSpPr>
            <p:nvPr/>
          </p:nvSpPr>
          <p:spPr bwMode="gray">
            <a:xfrm>
              <a:off x="1776158" y="1834527"/>
              <a:ext cx="679220" cy="562281"/>
            </a:xfrm>
            <a:custGeom>
              <a:avLst/>
              <a:gdLst>
                <a:gd name="T0" fmla="*/ 0 w 1393"/>
                <a:gd name="T1" fmla="*/ 991 h 1154"/>
                <a:gd name="T2" fmla="*/ 42 w 1393"/>
                <a:gd name="T3" fmla="*/ 742 h 1154"/>
                <a:gd name="T4" fmla="*/ 142 w 1393"/>
                <a:gd name="T5" fmla="*/ 124 h 1154"/>
                <a:gd name="T6" fmla="*/ 164 w 1393"/>
                <a:gd name="T7" fmla="*/ 0 h 1154"/>
                <a:gd name="T8" fmla="*/ 715 w 1393"/>
                <a:gd name="T9" fmla="*/ 82 h 1154"/>
                <a:gd name="T10" fmla="*/ 1393 w 1393"/>
                <a:gd name="T11" fmla="*/ 154 h 1154"/>
                <a:gd name="T12" fmla="*/ 1347 w 1393"/>
                <a:gd name="T13" fmla="*/ 654 h 1154"/>
                <a:gd name="T14" fmla="*/ 1301 w 1393"/>
                <a:gd name="T15" fmla="*/ 1154 h 1154"/>
                <a:gd name="T16" fmla="*/ 371 w 1393"/>
                <a:gd name="T17" fmla="*/ 1048 h 1154"/>
                <a:gd name="T18" fmla="*/ 0 w 1393"/>
                <a:gd name="T19" fmla="*/ 991 h 1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3"/>
                <a:gd name="T31" fmla="*/ 0 h 1154"/>
                <a:gd name="T32" fmla="*/ 1393 w 1393"/>
                <a:gd name="T33" fmla="*/ 1154 h 1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3" h="1154">
                  <a:moveTo>
                    <a:pt x="0" y="991"/>
                  </a:moveTo>
                  <a:lnTo>
                    <a:pt x="42" y="742"/>
                  </a:lnTo>
                  <a:lnTo>
                    <a:pt x="142" y="124"/>
                  </a:lnTo>
                  <a:lnTo>
                    <a:pt x="164" y="0"/>
                  </a:lnTo>
                  <a:lnTo>
                    <a:pt x="715" y="82"/>
                  </a:lnTo>
                  <a:lnTo>
                    <a:pt x="1393" y="154"/>
                  </a:lnTo>
                  <a:lnTo>
                    <a:pt x="1347" y="654"/>
                  </a:lnTo>
                  <a:lnTo>
                    <a:pt x="1301" y="1154"/>
                  </a:lnTo>
                  <a:lnTo>
                    <a:pt x="371" y="1048"/>
                  </a:lnTo>
                  <a:lnTo>
                    <a:pt x="0" y="991"/>
                  </a:lnTo>
                  <a:close/>
                </a:path>
              </a:pathLst>
            </a:custGeom>
            <a:grpFill/>
            <a:ln w="9525">
              <a:solidFill>
                <a:schemeClr val="bg1"/>
              </a:solidFill>
              <a:round/>
              <a:headEnd/>
              <a:tailEnd/>
            </a:ln>
          </p:spPr>
          <p:txBody>
            <a:bodyPr/>
            <a:lstStyle/>
            <a:p>
              <a:endParaRPr lang="en-US"/>
            </a:p>
          </p:txBody>
        </p:sp>
        <p:sp>
          <p:nvSpPr>
            <p:cNvPr id="59" name="Freeform 40"/>
            <p:cNvSpPr>
              <a:spLocks/>
            </p:cNvSpPr>
            <p:nvPr/>
          </p:nvSpPr>
          <p:spPr bwMode="gray">
            <a:xfrm>
              <a:off x="4172431" y="3090645"/>
              <a:ext cx="524276" cy="545715"/>
            </a:xfrm>
            <a:custGeom>
              <a:avLst/>
              <a:gdLst>
                <a:gd name="T0" fmla="*/ 0 w 1075"/>
                <a:gd name="T1" fmla="*/ 63 h 1121"/>
                <a:gd name="T2" fmla="*/ 142 w 1075"/>
                <a:gd name="T3" fmla="*/ 581 h 1121"/>
                <a:gd name="T4" fmla="*/ 195 w 1075"/>
                <a:gd name="T5" fmla="*/ 669 h 1121"/>
                <a:gd name="T6" fmla="*/ 214 w 1075"/>
                <a:gd name="T7" fmla="*/ 733 h 1121"/>
                <a:gd name="T8" fmla="*/ 191 w 1075"/>
                <a:gd name="T9" fmla="*/ 779 h 1121"/>
                <a:gd name="T10" fmla="*/ 183 w 1075"/>
                <a:gd name="T11" fmla="*/ 848 h 1121"/>
                <a:gd name="T12" fmla="*/ 230 w 1075"/>
                <a:gd name="T13" fmla="*/ 1043 h 1121"/>
                <a:gd name="T14" fmla="*/ 271 w 1075"/>
                <a:gd name="T15" fmla="*/ 1110 h 1121"/>
                <a:gd name="T16" fmla="*/ 841 w 1075"/>
                <a:gd name="T17" fmla="*/ 1076 h 1121"/>
                <a:gd name="T18" fmla="*/ 847 w 1075"/>
                <a:gd name="T19" fmla="*/ 1118 h 1121"/>
                <a:gd name="T20" fmla="*/ 884 w 1075"/>
                <a:gd name="T21" fmla="*/ 1121 h 1121"/>
                <a:gd name="T22" fmla="*/ 870 w 1075"/>
                <a:gd name="T23" fmla="*/ 1029 h 1121"/>
                <a:gd name="T24" fmla="*/ 892 w 1075"/>
                <a:gd name="T25" fmla="*/ 1002 h 1121"/>
                <a:gd name="T26" fmla="*/ 976 w 1075"/>
                <a:gd name="T27" fmla="*/ 1017 h 1121"/>
                <a:gd name="T28" fmla="*/ 989 w 1075"/>
                <a:gd name="T29" fmla="*/ 954 h 1121"/>
                <a:gd name="T30" fmla="*/ 976 w 1075"/>
                <a:gd name="T31" fmla="*/ 949 h 1121"/>
                <a:gd name="T32" fmla="*/ 995 w 1075"/>
                <a:gd name="T33" fmla="*/ 932 h 1121"/>
                <a:gd name="T34" fmla="*/ 964 w 1075"/>
                <a:gd name="T35" fmla="*/ 915 h 1121"/>
                <a:gd name="T36" fmla="*/ 982 w 1075"/>
                <a:gd name="T37" fmla="*/ 895 h 1121"/>
                <a:gd name="T38" fmla="*/ 978 w 1075"/>
                <a:gd name="T39" fmla="*/ 863 h 1121"/>
                <a:gd name="T40" fmla="*/ 1015 w 1075"/>
                <a:gd name="T41" fmla="*/ 839 h 1121"/>
                <a:gd name="T42" fmla="*/ 1002 w 1075"/>
                <a:gd name="T43" fmla="*/ 806 h 1121"/>
                <a:gd name="T44" fmla="*/ 1021 w 1075"/>
                <a:gd name="T45" fmla="*/ 794 h 1121"/>
                <a:gd name="T46" fmla="*/ 1029 w 1075"/>
                <a:gd name="T47" fmla="*/ 766 h 1121"/>
                <a:gd name="T48" fmla="*/ 1014 w 1075"/>
                <a:gd name="T49" fmla="*/ 755 h 1121"/>
                <a:gd name="T50" fmla="*/ 1042 w 1075"/>
                <a:gd name="T51" fmla="*/ 731 h 1121"/>
                <a:gd name="T52" fmla="*/ 1029 w 1075"/>
                <a:gd name="T53" fmla="*/ 713 h 1121"/>
                <a:gd name="T54" fmla="*/ 1052 w 1075"/>
                <a:gd name="T55" fmla="*/ 713 h 1121"/>
                <a:gd name="T56" fmla="*/ 1075 w 1075"/>
                <a:gd name="T57" fmla="*/ 678 h 1121"/>
                <a:gd name="T58" fmla="*/ 1067 w 1075"/>
                <a:gd name="T59" fmla="*/ 669 h 1121"/>
                <a:gd name="T60" fmla="*/ 1030 w 1075"/>
                <a:gd name="T61" fmla="*/ 662 h 1121"/>
                <a:gd name="T62" fmla="*/ 1006 w 1075"/>
                <a:gd name="T63" fmla="*/ 631 h 1121"/>
                <a:gd name="T64" fmla="*/ 963 w 1075"/>
                <a:gd name="T65" fmla="*/ 554 h 1121"/>
                <a:gd name="T66" fmla="*/ 939 w 1075"/>
                <a:gd name="T67" fmla="*/ 544 h 1121"/>
                <a:gd name="T68" fmla="*/ 891 w 1075"/>
                <a:gd name="T69" fmla="*/ 442 h 1121"/>
                <a:gd name="T70" fmla="*/ 821 w 1075"/>
                <a:gd name="T71" fmla="*/ 399 h 1121"/>
                <a:gd name="T72" fmla="*/ 772 w 1075"/>
                <a:gd name="T73" fmla="*/ 330 h 1121"/>
                <a:gd name="T74" fmla="*/ 651 w 1075"/>
                <a:gd name="T75" fmla="*/ 242 h 1121"/>
                <a:gd name="T76" fmla="*/ 593 w 1075"/>
                <a:gd name="T77" fmla="*/ 163 h 1121"/>
                <a:gd name="T78" fmla="*/ 463 w 1075"/>
                <a:gd name="T79" fmla="*/ 78 h 1121"/>
                <a:gd name="T80" fmla="*/ 505 w 1075"/>
                <a:gd name="T81" fmla="*/ 0 h 1121"/>
                <a:gd name="T82" fmla="*/ 260 w 1075"/>
                <a:gd name="T83" fmla="*/ 30 h 1121"/>
                <a:gd name="T84" fmla="*/ 0 w 1075"/>
                <a:gd name="T85" fmla="*/ 63 h 11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75"/>
                <a:gd name="T130" fmla="*/ 0 h 1121"/>
                <a:gd name="T131" fmla="*/ 1075 w 1075"/>
                <a:gd name="T132" fmla="*/ 1121 h 112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75" h="1121">
                  <a:moveTo>
                    <a:pt x="0" y="63"/>
                  </a:moveTo>
                  <a:lnTo>
                    <a:pt x="142" y="581"/>
                  </a:lnTo>
                  <a:lnTo>
                    <a:pt x="195" y="669"/>
                  </a:lnTo>
                  <a:lnTo>
                    <a:pt x="214" y="733"/>
                  </a:lnTo>
                  <a:lnTo>
                    <a:pt x="191" y="779"/>
                  </a:lnTo>
                  <a:lnTo>
                    <a:pt x="183" y="848"/>
                  </a:lnTo>
                  <a:lnTo>
                    <a:pt x="230" y="1043"/>
                  </a:lnTo>
                  <a:lnTo>
                    <a:pt x="271" y="1110"/>
                  </a:lnTo>
                  <a:lnTo>
                    <a:pt x="841" y="1076"/>
                  </a:lnTo>
                  <a:lnTo>
                    <a:pt x="847" y="1118"/>
                  </a:lnTo>
                  <a:lnTo>
                    <a:pt x="884" y="1121"/>
                  </a:lnTo>
                  <a:lnTo>
                    <a:pt x="870" y="1029"/>
                  </a:lnTo>
                  <a:lnTo>
                    <a:pt x="892" y="1002"/>
                  </a:lnTo>
                  <a:lnTo>
                    <a:pt x="976" y="1017"/>
                  </a:lnTo>
                  <a:lnTo>
                    <a:pt x="989" y="954"/>
                  </a:lnTo>
                  <a:lnTo>
                    <a:pt x="976" y="949"/>
                  </a:lnTo>
                  <a:lnTo>
                    <a:pt x="995" y="932"/>
                  </a:lnTo>
                  <a:lnTo>
                    <a:pt x="964" y="915"/>
                  </a:lnTo>
                  <a:lnTo>
                    <a:pt x="982" y="895"/>
                  </a:lnTo>
                  <a:lnTo>
                    <a:pt x="978" y="863"/>
                  </a:lnTo>
                  <a:lnTo>
                    <a:pt x="1015" y="839"/>
                  </a:lnTo>
                  <a:lnTo>
                    <a:pt x="1002" y="806"/>
                  </a:lnTo>
                  <a:lnTo>
                    <a:pt x="1021" y="794"/>
                  </a:lnTo>
                  <a:lnTo>
                    <a:pt x="1029" y="766"/>
                  </a:lnTo>
                  <a:lnTo>
                    <a:pt x="1014" y="755"/>
                  </a:lnTo>
                  <a:lnTo>
                    <a:pt x="1042" y="731"/>
                  </a:lnTo>
                  <a:lnTo>
                    <a:pt x="1029" y="713"/>
                  </a:lnTo>
                  <a:lnTo>
                    <a:pt x="1052" y="713"/>
                  </a:lnTo>
                  <a:lnTo>
                    <a:pt x="1075" y="678"/>
                  </a:lnTo>
                  <a:lnTo>
                    <a:pt x="1067" y="669"/>
                  </a:lnTo>
                  <a:lnTo>
                    <a:pt x="1030" y="662"/>
                  </a:lnTo>
                  <a:lnTo>
                    <a:pt x="1006" y="631"/>
                  </a:lnTo>
                  <a:lnTo>
                    <a:pt x="963" y="554"/>
                  </a:lnTo>
                  <a:lnTo>
                    <a:pt x="939" y="544"/>
                  </a:lnTo>
                  <a:lnTo>
                    <a:pt x="891" y="442"/>
                  </a:lnTo>
                  <a:lnTo>
                    <a:pt x="821" y="399"/>
                  </a:lnTo>
                  <a:lnTo>
                    <a:pt x="772" y="330"/>
                  </a:lnTo>
                  <a:lnTo>
                    <a:pt x="651" y="242"/>
                  </a:lnTo>
                  <a:lnTo>
                    <a:pt x="593" y="163"/>
                  </a:lnTo>
                  <a:lnTo>
                    <a:pt x="463" y="78"/>
                  </a:lnTo>
                  <a:lnTo>
                    <a:pt x="505" y="0"/>
                  </a:lnTo>
                  <a:lnTo>
                    <a:pt x="260" y="30"/>
                  </a:lnTo>
                  <a:lnTo>
                    <a:pt x="0" y="63"/>
                  </a:lnTo>
                  <a:close/>
                </a:path>
              </a:pathLst>
            </a:custGeom>
            <a:solidFill>
              <a:schemeClr val="accent1"/>
            </a:solidFill>
            <a:ln w="9525">
              <a:solidFill>
                <a:schemeClr val="bg1"/>
              </a:solidFill>
              <a:round/>
              <a:headEnd/>
              <a:tailEnd/>
            </a:ln>
          </p:spPr>
          <p:txBody>
            <a:bodyPr/>
            <a:lstStyle/>
            <a:p>
              <a:endParaRPr lang="en-US"/>
            </a:p>
          </p:txBody>
        </p:sp>
      </p:grpSp>
      <p:sp>
        <p:nvSpPr>
          <p:cNvPr id="90" name="Line Callout 1 89"/>
          <p:cNvSpPr/>
          <p:nvPr/>
        </p:nvSpPr>
        <p:spPr bwMode="gray">
          <a:xfrm>
            <a:off x="4521601" y="1393964"/>
            <a:ext cx="1454399" cy="507831"/>
          </a:xfrm>
          <a:prstGeom prst="borderCallout1">
            <a:avLst>
              <a:gd name="adj1" fmla="val 54987"/>
              <a:gd name="adj2" fmla="val 21626"/>
              <a:gd name="adj3" fmla="val 58091"/>
              <a:gd name="adj4" fmla="val -27508"/>
            </a:avLst>
          </a:prstGeom>
          <a:solidFill>
            <a:schemeClr val="accent3"/>
          </a:solidFill>
          <a:ln w="12700" cap="flat" cmpd="sng" algn="ctr">
            <a:solidFill>
              <a:schemeClr val="accent3"/>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300"/>
              </a:spcBef>
            </a:pPr>
            <a:r>
              <a:rPr lang="en-US" sz="900" dirty="0" smtClean="0">
                <a:solidFill>
                  <a:schemeClr val="bg1"/>
                </a:solidFill>
              </a:rPr>
              <a:t>Pilot includes all home health-certified  agencies within participating state</a:t>
            </a:r>
          </a:p>
        </p:txBody>
      </p:sp>
      <p:grpSp>
        <p:nvGrpSpPr>
          <p:cNvPr id="99" name="Group 98"/>
          <p:cNvGrpSpPr/>
          <p:nvPr/>
        </p:nvGrpSpPr>
        <p:grpSpPr>
          <a:xfrm rot="16200000">
            <a:off x="2792290" y="3112731"/>
            <a:ext cx="2148584" cy="297957"/>
            <a:chOff x="320673" y="2487491"/>
            <a:chExt cx="5743989" cy="360812"/>
          </a:xfrm>
        </p:grpSpPr>
        <p:cxnSp>
          <p:nvCxnSpPr>
            <p:cNvPr id="96" name="Straight Connector 95"/>
            <p:cNvCxnSpPr/>
            <p:nvPr/>
          </p:nvCxnSpPr>
          <p:spPr bwMode="gray">
            <a:xfrm rot="5400000" flipH="1">
              <a:off x="3057156" y="2609704"/>
              <a:ext cx="244426" cy="0"/>
            </a:xfrm>
            <a:prstGeom prst="line">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7" name="Right Bracket 96"/>
            <p:cNvSpPr/>
            <p:nvPr/>
          </p:nvSpPr>
          <p:spPr bwMode="gray">
            <a:xfrm rot="16200000" flipV="1">
              <a:off x="3135282" y="-81077"/>
              <a:ext cx="114771" cy="5743989"/>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1" name="TextBox 100"/>
          <p:cNvSpPr txBox="1"/>
          <p:nvPr/>
        </p:nvSpPr>
        <p:spPr bwMode="gray">
          <a:xfrm>
            <a:off x="4028938" y="2520730"/>
            <a:ext cx="2183055" cy="461665"/>
          </a:xfrm>
          <a:prstGeom prst="rect">
            <a:avLst/>
          </a:prstGeom>
          <a:noFill/>
        </p:spPr>
        <p:txBody>
          <a:bodyPr wrap="square" lIns="0" tIns="0" rIns="0" bIns="0" rtlCol="0">
            <a:spAutoFit/>
          </a:bodyPr>
          <a:lstStyle/>
          <a:p>
            <a:pPr>
              <a:spcBef>
                <a:spcPts val="500"/>
              </a:spcBef>
            </a:pPr>
            <a:r>
              <a:rPr lang="en-US" sz="1000" dirty="0" smtClean="0"/>
              <a:t>Agencies quality performance data will be reported with like-sized agencies, </a:t>
            </a:r>
            <a:br>
              <a:rPr lang="en-US" sz="1000" dirty="0" smtClean="0"/>
            </a:br>
            <a:r>
              <a:rPr lang="en-US" sz="1000" dirty="0" smtClean="0"/>
              <a:t>to allow for closer comparison:</a:t>
            </a:r>
          </a:p>
        </p:txBody>
      </p:sp>
      <p:sp>
        <p:nvSpPr>
          <p:cNvPr id="102" name="TextBox 101"/>
          <p:cNvSpPr txBox="1"/>
          <p:nvPr/>
        </p:nvSpPr>
        <p:spPr bwMode="gray">
          <a:xfrm>
            <a:off x="4507876" y="3163446"/>
            <a:ext cx="804707" cy="153888"/>
          </a:xfrm>
          <a:prstGeom prst="rect">
            <a:avLst/>
          </a:prstGeom>
          <a:noFill/>
        </p:spPr>
        <p:txBody>
          <a:bodyPr wrap="none" lIns="0" tIns="0" rIns="0" bIns="0" rtlCol="0">
            <a:spAutoFit/>
          </a:bodyPr>
          <a:lstStyle/>
          <a:p>
            <a:pPr>
              <a:spcBef>
                <a:spcPts val="500"/>
              </a:spcBef>
            </a:pPr>
            <a:r>
              <a:rPr lang="en-US" sz="1000" b="1" dirty="0" smtClean="0"/>
              <a:t>Large Cohort</a:t>
            </a:r>
          </a:p>
        </p:txBody>
      </p:sp>
      <p:sp>
        <p:nvSpPr>
          <p:cNvPr id="103" name="TextBox 102"/>
          <p:cNvSpPr txBox="1"/>
          <p:nvPr/>
        </p:nvSpPr>
        <p:spPr bwMode="gray">
          <a:xfrm>
            <a:off x="4489021" y="3764472"/>
            <a:ext cx="796693" cy="153888"/>
          </a:xfrm>
          <a:prstGeom prst="rect">
            <a:avLst/>
          </a:prstGeom>
          <a:noFill/>
        </p:spPr>
        <p:txBody>
          <a:bodyPr wrap="none" lIns="0" tIns="0" rIns="0" bIns="0" rtlCol="0">
            <a:spAutoFit/>
          </a:bodyPr>
          <a:lstStyle/>
          <a:p>
            <a:pPr>
              <a:spcBef>
                <a:spcPts val="500"/>
              </a:spcBef>
            </a:pPr>
            <a:r>
              <a:rPr lang="en-US" sz="1000" b="1" dirty="0" smtClean="0"/>
              <a:t>Small Cohort</a:t>
            </a:r>
          </a:p>
        </p:txBody>
      </p:sp>
      <p:sp>
        <p:nvSpPr>
          <p:cNvPr id="115" name="TextBox 114"/>
          <p:cNvSpPr txBox="1"/>
          <p:nvPr/>
        </p:nvSpPr>
        <p:spPr bwMode="gray">
          <a:xfrm>
            <a:off x="4507876" y="3424934"/>
            <a:ext cx="1395743" cy="153888"/>
          </a:xfrm>
          <a:prstGeom prst="rect">
            <a:avLst/>
          </a:prstGeom>
          <a:noFill/>
        </p:spPr>
        <p:txBody>
          <a:bodyPr wrap="square" lIns="0" tIns="0" rIns="0" bIns="0" rtlCol="0">
            <a:spAutoFit/>
          </a:bodyPr>
          <a:lstStyle/>
          <a:p>
            <a:pPr>
              <a:spcBef>
                <a:spcPts val="500"/>
              </a:spcBef>
            </a:pPr>
            <a:r>
              <a:rPr lang="en-US" sz="1000" dirty="0" smtClean="0"/>
              <a:t>HHCAHPS</a:t>
            </a:r>
            <a:r>
              <a:rPr lang="en-US" sz="1000" baseline="30000" dirty="0" smtClean="0"/>
              <a:t>1</a:t>
            </a:r>
            <a:r>
              <a:rPr lang="en-US" sz="1000" dirty="0" smtClean="0"/>
              <a:t> Participants</a:t>
            </a:r>
          </a:p>
        </p:txBody>
      </p:sp>
      <p:sp>
        <p:nvSpPr>
          <p:cNvPr id="117" name="TextBox 116"/>
          <p:cNvSpPr txBox="1"/>
          <p:nvPr/>
        </p:nvSpPr>
        <p:spPr bwMode="gray">
          <a:xfrm>
            <a:off x="4507876" y="3959059"/>
            <a:ext cx="1555677" cy="307777"/>
          </a:xfrm>
          <a:prstGeom prst="rect">
            <a:avLst/>
          </a:prstGeom>
          <a:noFill/>
        </p:spPr>
        <p:txBody>
          <a:bodyPr wrap="square" lIns="0" tIns="0" rIns="0" bIns="0" rtlCol="0">
            <a:spAutoFit/>
          </a:bodyPr>
          <a:lstStyle/>
          <a:p>
            <a:pPr>
              <a:spcBef>
                <a:spcPts val="500"/>
              </a:spcBef>
            </a:pPr>
            <a:r>
              <a:rPr lang="en-US" sz="1000" dirty="0" smtClean="0"/>
              <a:t>&lt;60 patients per year, exempt from HHCAHPS</a:t>
            </a:r>
          </a:p>
        </p:txBody>
      </p:sp>
      <p:sp>
        <p:nvSpPr>
          <p:cNvPr id="119" name="Isosceles Triangle 118"/>
          <p:cNvSpPr/>
          <p:nvPr/>
        </p:nvSpPr>
        <p:spPr bwMode="gray">
          <a:xfrm rot="5400000" flipH="1">
            <a:off x="4235746" y="3152331"/>
            <a:ext cx="173736" cy="137160"/>
          </a:xfrm>
          <a:prstGeom prst="triangle">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0" name="Isosceles Triangle 119"/>
          <p:cNvSpPr/>
          <p:nvPr/>
        </p:nvSpPr>
        <p:spPr bwMode="gray">
          <a:xfrm rot="5400000" flipH="1">
            <a:off x="4242329" y="3760139"/>
            <a:ext cx="173736" cy="137160"/>
          </a:xfrm>
          <a:prstGeom prst="triangle">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3" name="TextBox 122"/>
          <p:cNvSpPr txBox="1"/>
          <p:nvPr/>
        </p:nvSpPr>
        <p:spPr bwMode="gray">
          <a:xfrm>
            <a:off x="4026732" y="2300866"/>
            <a:ext cx="1862689" cy="153888"/>
          </a:xfrm>
          <a:prstGeom prst="rect">
            <a:avLst/>
          </a:prstGeom>
          <a:noFill/>
        </p:spPr>
        <p:txBody>
          <a:bodyPr wrap="none" lIns="0" tIns="0" rIns="0" bIns="0" rtlCol="0">
            <a:spAutoFit/>
          </a:bodyPr>
          <a:lstStyle/>
          <a:p>
            <a:pPr>
              <a:spcBef>
                <a:spcPts val="500"/>
              </a:spcBef>
            </a:pPr>
            <a:r>
              <a:rPr lang="en-US" sz="1000" b="1" dirty="0" smtClean="0"/>
              <a:t>Agencies Divided Into Cohorts</a:t>
            </a:r>
          </a:p>
        </p:txBody>
      </p:sp>
    </p:spTree>
    <p:extLst>
      <p:ext uri="{BB962C8B-B14F-4D97-AF65-F5344CB8AC3E}">
        <p14:creationId xmlns:p14="http://schemas.microsoft.com/office/powerpoint/2010/main" val="4022612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bwMode="gray">
          <a:xfrm>
            <a:off x="5235735" y="2458148"/>
            <a:ext cx="338400" cy="1850086"/>
          </a:xfrm>
          <a:prstGeom prst="rect">
            <a:avLst/>
          </a:prstGeom>
          <a:solidFill>
            <a:schemeClr val="accent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8" name="Rectangle 47"/>
          <p:cNvSpPr/>
          <p:nvPr/>
        </p:nvSpPr>
        <p:spPr bwMode="gray">
          <a:xfrm>
            <a:off x="4521600" y="2546904"/>
            <a:ext cx="338400" cy="1695034"/>
          </a:xfrm>
          <a:prstGeom prst="rect">
            <a:avLst/>
          </a:prstGeom>
          <a:solidFill>
            <a:schemeClr val="accent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9" name="Rectangle 48"/>
          <p:cNvSpPr/>
          <p:nvPr/>
        </p:nvSpPr>
        <p:spPr bwMode="gray">
          <a:xfrm>
            <a:off x="3859856" y="2677076"/>
            <a:ext cx="338400" cy="1481848"/>
          </a:xfrm>
          <a:prstGeom prst="rect">
            <a:avLst/>
          </a:prstGeom>
          <a:solidFill>
            <a:schemeClr val="accent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1" name="Rectangle 50"/>
          <p:cNvSpPr/>
          <p:nvPr/>
        </p:nvSpPr>
        <p:spPr bwMode="gray">
          <a:xfrm>
            <a:off x="3223076" y="2788582"/>
            <a:ext cx="338400" cy="1268203"/>
          </a:xfrm>
          <a:prstGeom prst="rect">
            <a:avLst/>
          </a:prstGeom>
          <a:solidFill>
            <a:schemeClr val="accent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2" name="Rectangle 51"/>
          <p:cNvSpPr/>
          <p:nvPr/>
        </p:nvSpPr>
        <p:spPr bwMode="gray">
          <a:xfrm>
            <a:off x="2473946" y="3019986"/>
            <a:ext cx="338400" cy="849112"/>
          </a:xfrm>
          <a:prstGeom prst="rect">
            <a:avLst/>
          </a:prstGeom>
          <a:solidFill>
            <a:schemeClr val="accent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 name="Title 1"/>
          <p:cNvSpPr>
            <a:spLocks noGrp="1"/>
          </p:cNvSpPr>
          <p:nvPr>
            <p:ph type="title"/>
          </p:nvPr>
        </p:nvSpPr>
        <p:spPr bwMode="gray">
          <a:xfrm>
            <a:off x="320675" y="317903"/>
            <a:ext cx="5759450" cy="276999"/>
          </a:xfrm>
        </p:spPr>
        <p:txBody>
          <a:bodyPr/>
          <a:lstStyle/>
          <a:p>
            <a:r>
              <a:rPr lang="en-US" dirty="0" smtClean="0"/>
              <a:t>Funds at Risk Set to Increase Across Pilot</a:t>
            </a:r>
            <a:endParaRPr lang="en-US" dirty="0"/>
          </a:p>
        </p:txBody>
      </p:sp>
      <p:sp>
        <p:nvSpPr>
          <p:cNvPr id="3" name="Text Placeholder 2"/>
          <p:cNvSpPr>
            <a:spLocks noGrp="1"/>
          </p:cNvSpPr>
          <p:nvPr>
            <p:ph type="body" sz="quarter" idx="25"/>
          </p:nvPr>
        </p:nvSpPr>
        <p:spPr bwMode="gray">
          <a:xfrm>
            <a:off x="320675" y="718356"/>
            <a:ext cx="5760720" cy="215444"/>
          </a:xfrm>
        </p:spPr>
        <p:txBody>
          <a:bodyPr/>
          <a:lstStyle/>
          <a:p>
            <a:r>
              <a:rPr lang="en-US" dirty="0" smtClean="0"/>
              <a:t>Maximum Risk Adjustment Starts at 3%, Reaches 8% by Pilot’s End</a:t>
            </a:r>
            <a:endParaRPr lang="en-US" dirty="0"/>
          </a:p>
        </p:txBody>
      </p:sp>
      <p:sp>
        <p:nvSpPr>
          <p:cNvPr id="4" name="Text Placeholder 3"/>
          <p:cNvSpPr>
            <a:spLocks noGrp="1"/>
          </p:cNvSpPr>
          <p:nvPr>
            <p:ph type="body" sz="quarter" idx="26"/>
          </p:nvPr>
        </p:nvSpPr>
        <p:spPr bwMode="gray"/>
        <p:txBody>
          <a:bodyPr/>
          <a:lstStyle/>
          <a:p>
            <a:endParaRPr lang="en-US"/>
          </a:p>
        </p:txBody>
      </p:sp>
      <p:sp>
        <p:nvSpPr>
          <p:cNvPr id="5" name="Text Placeholder 4"/>
          <p:cNvSpPr>
            <a:spLocks noGrp="1"/>
          </p:cNvSpPr>
          <p:nvPr>
            <p:ph type="body" sz="quarter" idx="27"/>
          </p:nvPr>
        </p:nvSpPr>
        <p:spPr bwMode="gray">
          <a:xfrm>
            <a:off x="3463418" y="4465124"/>
            <a:ext cx="3177723" cy="335476"/>
          </a:xfrm>
        </p:spPr>
        <p:txBody>
          <a:bodyPr/>
          <a:lstStyle/>
          <a:p>
            <a:r>
              <a:rPr lang="en-US" dirty="0" smtClean="0"/>
              <a:t>Source</a:t>
            </a:r>
            <a:r>
              <a:rPr lang="en-US" dirty="0"/>
              <a:t>: CMS, “Medicare and Medicaid Programs; CY 2016 Home Health Prospective Payment </a:t>
            </a:r>
            <a:r>
              <a:rPr lang="en-US" dirty="0" smtClean="0"/>
              <a:t>System </a:t>
            </a:r>
            <a:br>
              <a:rPr lang="en-US" dirty="0" smtClean="0"/>
            </a:br>
            <a:r>
              <a:rPr lang="en-US" dirty="0" smtClean="0"/>
              <a:t>Rate </a:t>
            </a:r>
            <a:r>
              <a:rPr lang="en-US" dirty="0"/>
              <a:t>Update; Home Health Value-Based Purchasing Model; and Home Health Quality </a:t>
            </a:r>
            <a:r>
              <a:rPr lang="en-US" dirty="0" smtClean="0"/>
              <a:t>Reporting </a:t>
            </a:r>
            <a:br>
              <a:rPr lang="en-US" dirty="0" smtClean="0"/>
            </a:br>
            <a:r>
              <a:rPr lang="en-US" dirty="0" smtClean="0"/>
              <a:t>Requirements</a:t>
            </a:r>
            <a:r>
              <a:rPr lang="en-US" dirty="0"/>
              <a:t>; Final Rule,” </a:t>
            </a:r>
            <a:r>
              <a:rPr lang="en-US" i="1" dirty="0"/>
              <a:t>Federal Register</a:t>
            </a:r>
            <a:r>
              <a:rPr lang="en-US" dirty="0"/>
              <a:t> 80, no. 214 (November 5, 2015</a:t>
            </a:r>
            <a:r>
              <a:rPr lang="en-US" dirty="0" smtClean="0"/>
              <a:t>), https</a:t>
            </a:r>
            <a:r>
              <a:rPr lang="en-US" dirty="0"/>
              <a:t>://</a:t>
            </a:r>
            <a:r>
              <a:rPr lang="en-US" dirty="0" smtClean="0"/>
              <a:t>www.gpo.gov/f</a:t>
            </a:r>
            <a:br>
              <a:rPr lang="en-US" dirty="0" smtClean="0"/>
            </a:br>
            <a:r>
              <a:rPr lang="en-US" dirty="0" err="1" smtClean="0"/>
              <a:t>dsys</a:t>
            </a:r>
            <a:r>
              <a:rPr lang="en-US" dirty="0" smtClean="0"/>
              <a:t>/</a:t>
            </a:r>
            <a:r>
              <a:rPr lang="en-US" dirty="0" err="1" smtClean="0"/>
              <a:t>pkg</a:t>
            </a:r>
            <a:r>
              <a:rPr lang="en-US" dirty="0" smtClean="0"/>
              <a:t>/FR-2015-11-05/pdf/2015-27931.pdf; Post-Acute Care Collaborative interviews and analysis.</a:t>
            </a:r>
            <a:endParaRPr lang="en-US" dirty="0"/>
          </a:p>
        </p:txBody>
      </p:sp>
      <p:sp>
        <p:nvSpPr>
          <p:cNvPr id="6" name="Text Placeholder 5"/>
          <p:cNvSpPr>
            <a:spLocks noGrp="1"/>
          </p:cNvSpPr>
          <p:nvPr>
            <p:ph type="body" sz="quarter" idx="28"/>
          </p:nvPr>
        </p:nvSpPr>
        <p:spPr bwMode="gray"/>
        <p:txBody>
          <a:bodyPr/>
          <a:lstStyle/>
          <a:p>
            <a:endParaRPr lang="en-US"/>
          </a:p>
        </p:txBody>
      </p:sp>
      <p:sp>
        <p:nvSpPr>
          <p:cNvPr id="7" name="TextBox 6"/>
          <p:cNvSpPr txBox="1"/>
          <p:nvPr/>
        </p:nvSpPr>
        <p:spPr bwMode="gray">
          <a:xfrm>
            <a:off x="295794" y="2059908"/>
            <a:ext cx="2713884" cy="153888"/>
          </a:xfrm>
          <a:prstGeom prst="rect">
            <a:avLst/>
          </a:prstGeom>
          <a:noFill/>
        </p:spPr>
        <p:txBody>
          <a:bodyPr wrap="none" lIns="0" tIns="0" rIns="0" bIns="0" rtlCol="0">
            <a:spAutoFit/>
          </a:bodyPr>
          <a:lstStyle/>
          <a:p>
            <a:pPr>
              <a:spcBef>
                <a:spcPts val="500"/>
              </a:spcBef>
            </a:pPr>
            <a:r>
              <a:rPr lang="en-US" sz="1000" b="1" dirty="0" smtClean="0"/>
              <a:t>Maximum Adjustment in Each Payout Period</a:t>
            </a:r>
          </a:p>
        </p:txBody>
      </p:sp>
      <p:sp>
        <p:nvSpPr>
          <p:cNvPr id="10" name="Chevron 9"/>
          <p:cNvSpPr/>
          <p:nvPr/>
        </p:nvSpPr>
        <p:spPr bwMode="gray">
          <a:xfrm>
            <a:off x="1582158"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2017</a:t>
            </a:r>
          </a:p>
        </p:txBody>
      </p:sp>
      <p:sp>
        <p:nvSpPr>
          <p:cNvPr id="11" name="Pentagon 10"/>
          <p:cNvSpPr/>
          <p:nvPr/>
        </p:nvSpPr>
        <p:spPr bwMode="gray">
          <a:xfrm>
            <a:off x="360000" y="3311733"/>
            <a:ext cx="590400" cy="228600"/>
          </a:xfrm>
          <a:prstGeom prst="homePlate">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3"/>
                </a:solidFill>
                <a:latin typeface="+mj-lt"/>
              </a:rPr>
              <a:t>2015</a:t>
            </a:r>
          </a:p>
        </p:txBody>
      </p:sp>
      <p:sp>
        <p:nvSpPr>
          <p:cNvPr id="12" name="Chevron 11"/>
          <p:cNvSpPr/>
          <p:nvPr/>
        </p:nvSpPr>
        <p:spPr bwMode="gray">
          <a:xfrm>
            <a:off x="2277193"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2018</a:t>
            </a:r>
          </a:p>
        </p:txBody>
      </p:sp>
      <p:sp>
        <p:nvSpPr>
          <p:cNvPr id="13" name="Chevron 12"/>
          <p:cNvSpPr/>
          <p:nvPr/>
        </p:nvSpPr>
        <p:spPr bwMode="gray">
          <a:xfrm>
            <a:off x="2972228"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2019</a:t>
            </a:r>
          </a:p>
        </p:txBody>
      </p:sp>
      <p:sp>
        <p:nvSpPr>
          <p:cNvPr id="15" name="Chevron 14"/>
          <p:cNvSpPr/>
          <p:nvPr/>
        </p:nvSpPr>
        <p:spPr bwMode="gray">
          <a:xfrm>
            <a:off x="3667263"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2020</a:t>
            </a:r>
          </a:p>
        </p:txBody>
      </p:sp>
      <p:sp>
        <p:nvSpPr>
          <p:cNvPr id="16" name="Chevron 15"/>
          <p:cNvSpPr/>
          <p:nvPr/>
        </p:nvSpPr>
        <p:spPr bwMode="gray">
          <a:xfrm>
            <a:off x="887123"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2016</a:t>
            </a:r>
          </a:p>
        </p:txBody>
      </p:sp>
      <p:sp>
        <p:nvSpPr>
          <p:cNvPr id="18" name="Chevron 17"/>
          <p:cNvSpPr/>
          <p:nvPr/>
        </p:nvSpPr>
        <p:spPr bwMode="gray">
          <a:xfrm>
            <a:off x="5057333"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2022</a:t>
            </a:r>
          </a:p>
        </p:txBody>
      </p:sp>
      <p:sp>
        <p:nvSpPr>
          <p:cNvPr id="19" name="Chevron 18"/>
          <p:cNvSpPr/>
          <p:nvPr/>
        </p:nvSpPr>
        <p:spPr bwMode="gray">
          <a:xfrm>
            <a:off x="4362298" y="3311733"/>
            <a:ext cx="758312" cy="228600"/>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r>
              <a:rPr lang="en-US" sz="1000" dirty="0" smtClean="0">
                <a:solidFill>
                  <a:schemeClr val="accent4"/>
                </a:solidFill>
                <a:latin typeface="+mj-lt"/>
              </a:rPr>
              <a:t>2021</a:t>
            </a:r>
          </a:p>
        </p:txBody>
      </p:sp>
      <p:sp>
        <p:nvSpPr>
          <p:cNvPr id="20" name="TextBox 19"/>
          <p:cNvSpPr txBox="1"/>
          <p:nvPr/>
        </p:nvSpPr>
        <p:spPr bwMode="gray">
          <a:xfrm>
            <a:off x="356216" y="3789956"/>
            <a:ext cx="906279" cy="123111"/>
          </a:xfrm>
          <a:prstGeom prst="rect">
            <a:avLst/>
          </a:prstGeom>
          <a:noFill/>
        </p:spPr>
        <p:txBody>
          <a:bodyPr wrap="square" lIns="0" tIns="0" rIns="0" bIns="0" rtlCol="0">
            <a:spAutoFit/>
          </a:bodyPr>
          <a:lstStyle/>
          <a:p>
            <a:pPr algn="l">
              <a:spcBef>
                <a:spcPts val="300"/>
              </a:spcBef>
            </a:pPr>
            <a:r>
              <a:rPr lang="en-US" sz="800" b="1" dirty="0" smtClean="0">
                <a:latin typeface="+mj-lt"/>
              </a:rPr>
              <a:t>Base Year Period</a:t>
            </a:r>
          </a:p>
        </p:txBody>
      </p:sp>
      <p:cxnSp>
        <p:nvCxnSpPr>
          <p:cNvPr id="22" name="Straight Connector 21"/>
          <p:cNvCxnSpPr/>
          <p:nvPr/>
        </p:nvCxnSpPr>
        <p:spPr bwMode="gray">
          <a:xfrm flipV="1">
            <a:off x="371143" y="3540333"/>
            <a:ext cx="0" cy="206792"/>
          </a:xfrm>
          <a:prstGeom prst="line">
            <a:avLst/>
          </a:prstGeom>
          <a:solidFill>
            <a:schemeClr val="accent1"/>
          </a:solidFill>
          <a:ln w="12700" cap="flat" cmpd="sng" algn="ctr">
            <a:solidFill>
              <a:schemeClr val="accent3"/>
            </a:solidFill>
            <a:prstDash val="solid"/>
            <a:miter lim="800000"/>
            <a:headEnd type="none" w="med" len="med"/>
            <a:tailEnd type="none"/>
          </a:ln>
          <a:effectLst/>
        </p:spPr>
      </p:cxnSp>
      <p:sp>
        <p:nvSpPr>
          <p:cNvPr id="24" name="TextBox 23"/>
          <p:cNvSpPr txBox="1"/>
          <p:nvPr/>
        </p:nvSpPr>
        <p:spPr bwMode="gray">
          <a:xfrm>
            <a:off x="865113" y="2603075"/>
            <a:ext cx="1010444" cy="246221"/>
          </a:xfrm>
          <a:prstGeom prst="rect">
            <a:avLst/>
          </a:prstGeom>
          <a:noFill/>
        </p:spPr>
        <p:txBody>
          <a:bodyPr wrap="square" lIns="0" tIns="0" rIns="0" bIns="0" rtlCol="0">
            <a:spAutoFit/>
          </a:bodyPr>
          <a:lstStyle/>
          <a:p>
            <a:pPr algn="l">
              <a:spcBef>
                <a:spcPts val="300"/>
              </a:spcBef>
            </a:pPr>
            <a:r>
              <a:rPr lang="en-US" sz="800" b="1" dirty="0" smtClean="0">
                <a:latin typeface="+mj-lt"/>
              </a:rPr>
              <a:t>First Performance </a:t>
            </a:r>
            <a:br>
              <a:rPr lang="en-US" sz="800" b="1" dirty="0" smtClean="0">
                <a:latin typeface="+mj-lt"/>
              </a:rPr>
            </a:br>
            <a:r>
              <a:rPr lang="en-US" sz="800" b="1" dirty="0" smtClean="0">
                <a:latin typeface="+mj-lt"/>
              </a:rPr>
              <a:t>Year</a:t>
            </a:r>
            <a:endParaRPr lang="en-US" sz="800" dirty="0" smtClean="0">
              <a:latin typeface="+mj-lt"/>
            </a:endParaRPr>
          </a:p>
        </p:txBody>
      </p:sp>
      <p:cxnSp>
        <p:nvCxnSpPr>
          <p:cNvPr id="25" name="Straight Connector 24"/>
          <p:cNvCxnSpPr/>
          <p:nvPr/>
        </p:nvCxnSpPr>
        <p:spPr bwMode="gray">
          <a:xfrm flipV="1">
            <a:off x="881816" y="2900253"/>
            <a:ext cx="2544" cy="411480"/>
          </a:xfrm>
          <a:prstGeom prst="line">
            <a:avLst/>
          </a:prstGeom>
          <a:solidFill>
            <a:schemeClr val="accent1"/>
          </a:solidFill>
          <a:ln w="12700" cap="flat" cmpd="sng" algn="ctr">
            <a:solidFill>
              <a:schemeClr val="accent3"/>
            </a:solidFill>
            <a:prstDash val="solid"/>
            <a:miter lim="800000"/>
            <a:headEnd type="none" w="med" len="med"/>
            <a:tailEnd type="none"/>
          </a:ln>
          <a:effectLst/>
        </p:spPr>
      </p:cxnSp>
      <p:sp>
        <p:nvSpPr>
          <p:cNvPr id="35" name="TextBox 34"/>
          <p:cNvSpPr txBox="1"/>
          <p:nvPr/>
        </p:nvSpPr>
        <p:spPr bwMode="gray">
          <a:xfrm>
            <a:off x="2550973" y="2823309"/>
            <a:ext cx="184346" cy="153888"/>
          </a:xfrm>
          <a:prstGeom prst="rect">
            <a:avLst/>
          </a:prstGeom>
          <a:noFill/>
        </p:spPr>
        <p:txBody>
          <a:bodyPr wrap="none" lIns="0" tIns="0" rIns="0" bIns="0" rtlCol="0">
            <a:spAutoFit/>
          </a:bodyPr>
          <a:lstStyle/>
          <a:p>
            <a:pPr>
              <a:spcBef>
                <a:spcPts val="500"/>
              </a:spcBef>
            </a:pPr>
            <a:r>
              <a:rPr lang="en-US" sz="1000" dirty="0" smtClean="0"/>
              <a:t>3%</a:t>
            </a:r>
          </a:p>
        </p:txBody>
      </p:sp>
      <p:sp>
        <p:nvSpPr>
          <p:cNvPr id="36" name="TextBox 35"/>
          <p:cNvSpPr txBox="1"/>
          <p:nvPr/>
        </p:nvSpPr>
        <p:spPr bwMode="gray">
          <a:xfrm>
            <a:off x="3300103" y="2601098"/>
            <a:ext cx="184346" cy="153888"/>
          </a:xfrm>
          <a:prstGeom prst="rect">
            <a:avLst/>
          </a:prstGeom>
          <a:noFill/>
        </p:spPr>
        <p:txBody>
          <a:bodyPr wrap="none" lIns="0" tIns="0" rIns="0" bIns="0" rtlCol="0">
            <a:spAutoFit/>
          </a:bodyPr>
          <a:lstStyle/>
          <a:p>
            <a:pPr>
              <a:spcBef>
                <a:spcPts val="500"/>
              </a:spcBef>
            </a:pPr>
            <a:r>
              <a:rPr lang="en-US" sz="1000" dirty="0" smtClean="0"/>
              <a:t>5%</a:t>
            </a:r>
          </a:p>
        </p:txBody>
      </p:sp>
      <p:sp>
        <p:nvSpPr>
          <p:cNvPr id="37" name="TextBox 36"/>
          <p:cNvSpPr txBox="1"/>
          <p:nvPr/>
        </p:nvSpPr>
        <p:spPr bwMode="gray">
          <a:xfrm>
            <a:off x="3936883" y="2477988"/>
            <a:ext cx="184346" cy="153888"/>
          </a:xfrm>
          <a:prstGeom prst="rect">
            <a:avLst/>
          </a:prstGeom>
          <a:noFill/>
        </p:spPr>
        <p:txBody>
          <a:bodyPr wrap="none" lIns="0" tIns="0" rIns="0" bIns="0" rtlCol="0">
            <a:spAutoFit/>
          </a:bodyPr>
          <a:lstStyle/>
          <a:p>
            <a:pPr>
              <a:spcBef>
                <a:spcPts val="500"/>
              </a:spcBef>
            </a:pPr>
            <a:r>
              <a:rPr lang="en-US" sz="1000" dirty="0"/>
              <a:t>6</a:t>
            </a:r>
            <a:r>
              <a:rPr lang="en-US" sz="1000" dirty="0" smtClean="0"/>
              <a:t>%</a:t>
            </a:r>
          </a:p>
        </p:txBody>
      </p:sp>
      <p:sp>
        <p:nvSpPr>
          <p:cNvPr id="39" name="TextBox 38"/>
          <p:cNvSpPr txBox="1"/>
          <p:nvPr/>
        </p:nvSpPr>
        <p:spPr bwMode="gray">
          <a:xfrm>
            <a:off x="5298851" y="2251745"/>
            <a:ext cx="184346" cy="153888"/>
          </a:xfrm>
          <a:prstGeom prst="rect">
            <a:avLst/>
          </a:prstGeom>
          <a:noFill/>
        </p:spPr>
        <p:txBody>
          <a:bodyPr wrap="none" lIns="0" tIns="0" rIns="0" bIns="0" rtlCol="0">
            <a:spAutoFit/>
          </a:bodyPr>
          <a:lstStyle/>
          <a:p>
            <a:pPr>
              <a:spcBef>
                <a:spcPts val="500"/>
              </a:spcBef>
            </a:pPr>
            <a:r>
              <a:rPr lang="en-US" sz="1000" dirty="0" smtClean="0"/>
              <a:t>8%</a:t>
            </a:r>
          </a:p>
        </p:txBody>
      </p:sp>
      <p:sp>
        <p:nvSpPr>
          <p:cNvPr id="40" name="TextBox 39"/>
          <p:cNvSpPr txBox="1"/>
          <p:nvPr/>
        </p:nvSpPr>
        <p:spPr bwMode="gray">
          <a:xfrm>
            <a:off x="4598627" y="2354499"/>
            <a:ext cx="184346" cy="153888"/>
          </a:xfrm>
          <a:prstGeom prst="rect">
            <a:avLst/>
          </a:prstGeom>
          <a:noFill/>
        </p:spPr>
        <p:txBody>
          <a:bodyPr wrap="none" lIns="0" tIns="0" rIns="0" bIns="0" rtlCol="0">
            <a:spAutoFit/>
          </a:bodyPr>
          <a:lstStyle/>
          <a:p>
            <a:pPr>
              <a:spcBef>
                <a:spcPts val="500"/>
              </a:spcBef>
            </a:pPr>
            <a:r>
              <a:rPr lang="en-US" sz="1000" dirty="0" smtClean="0"/>
              <a:t>7%</a:t>
            </a:r>
          </a:p>
        </p:txBody>
      </p:sp>
      <p:sp>
        <p:nvSpPr>
          <p:cNvPr id="46" name="TextBox 45"/>
          <p:cNvSpPr txBox="1"/>
          <p:nvPr/>
        </p:nvSpPr>
        <p:spPr bwMode="gray">
          <a:xfrm>
            <a:off x="332276" y="1063800"/>
            <a:ext cx="5781600" cy="897682"/>
          </a:xfrm>
          <a:prstGeom prst="rect">
            <a:avLst/>
          </a:prstGeom>
          <a:noFill/>
        </p:spPr>
        <p:txBody>
          <a:bodyPr wrap="square" lIns="0" tIns="0" rIns="0" bIns="0" rtlCol="0">
            <a:spAutoFit/>
          </a:bodyPr>
          <a:lstStyle/>
          <a:p>
            <a:pPr marL="118872" indent="-118872">
              <a:spcBef>
                <a:spcPts val="500"/>
              </a:spcBef>
              <a:buFont typeface="Arial" panose="020B0604020202020204" pitchFamily="34" charset="0"/>
              <a:buChar char="•"/>
            </a:pPr>
            <a:r>
              <a:rPr lang="en-US" sz="1000" dirty="0" smtClean="0"/>
              <a:t>No aggregate increase </a:t>
            </a:r>
            <a:r>
              <a:rPr lang="en-US" sz="1000" dirty="0"/>
              <a:t>or decrease to </a:t>
            </a:r>
            <a:r>
              <a:rPr lang="en-US" sz="1000" dirty="0" smtClean="0"/>
              <a:t>reimbursement for pilot HHAs</a:t>
            </a:r>
          </a:p>
          <a:p>
            <a:pPr marL="118872" indent="-118872">
              <a:spcBef>
                <a:spcPts val="500"/>
              </a:spcBef>
              <a:buFont typeface="Arial" panose="020B0604020202020204" pitchFamily="34" charset="0"/>
              <a:buChar char="•"/>
            </a:pPr>
            <a:r>
              <a:rPr lang="en-US" sz="1000" dirty="0" smtClean="0"/>
              <a:t>Yearly payment adjustments begin in 2018; maximum risk adjustment increases yearly </a:t>
            </a:r>
            <a:endParaRPr lang="en-US" sz="1000" dirty="0"/>
          </a:p>
          <a:p>
            <a:pPr marL="118872" indent="-118872">
              <a:spcBef>
                <a:spcPts val="500"/>
              </a:spcBef>
              <a:buFont typeface="Arial" panose="020B0604020202020204" pitchFamily="34" charset="0"/>
              <a:buChar char="•"/>
            </a:pPr>
            <a:r>
              <a:rPr lang="en-US" sz="1000" dirty="0" smtClean="0"/>
              <a:t>Risk adjustment based on performance data during previous year, relative to aggregate and individual performance data from base year 2015</a:t>
            </a:r>
            <a:br>
              <a:rPr lang="en-US" sz="1000" dirty="0" smtClean="0"/>
            </a:br>
            <a:endParaRPr lang="en-US" sz="1000" dirty="0" smtClean="0"/>
          </a:p>
        </p:txBody>
      </p:sp>
      <p:sp>
        <p:nvSpPr>
          <p:cNvPr id="53" name="TextBox 52"/>
          <p:cNvSpPr txBox="1"/>
          <p:nvPr/>
        </p:nvSpPr>
        <p:spPr bwMode="gray">
          <a:xfrm>
            <a:off x="2253039" y="4218490"/>
            <a:ext cx="1010444" cy="246221"/>
          </a:xfrm>
          <a:prstGeom prst="rect">
            <a:avLst/>
          </a:prstGeom>
          <a:noFill/>
        </p:spPr>
        <p:txBody>
          <a:bodyPr wrap="square" lIns="0" tIns="0" rIns="0" bIns="0" rtlCol="0">
            <a:spAutoFit/>
          </a:bodyPr>
          <a:lstStyle/>
          <a:p>
            <a:pPr algn="l">
              <a:spcBef>
                <a:spcPts val="300"/>
              </a:spcBef>
            </a:pPr>
            <a:r>
              <a:rPr lang="en-US" sz="800" b="1" dirty="0" smtClean="0">
                <a:latin typeface="+mj-lt"/>
              </a:rPr>
              <a:t>First  Payment Adjustment Year</a:t>
            </a:r>
            <a:endParaRPr lang="en-US" sz="800" dirty="0" smtClean="0">
              <a:latin typeface="+mj-lt"/>
            </a:endParaRPr>
          </a:p>
        </p:txBody>
      </p:sp>
      <p:cxnSp>
        <p:nvCxnSpPr>
          <p:cNvPr id="54" name="Straight Connector 53"/>
          <p:cNvCxnSpPr/>
          <p:nvPr/>
        </p:nvCxnSpPr>
        <p:spPr bwMode="gray">
          <a:xfrm flipV="1">
            <a:off x="2282349" y="3540333"/>
            <a:ext cx="2554" cy="606867"/>
          </a:xfrm>
          <a:prstGeom prst="line">
            <a:avLst/>
          </a:prstGeom>
          <a:solidFill>
            <a:schemeClr val="accent1"/>
          </a:solidFill>
          <a:ln w="12700" cap="flat" cmpd="sng" algn="ctr">
            <a:solidFill>
              <a:schemeClr val="accent3"/>
            </a:solidFill>
            <a:prstDash val="solid"/>
            <a:miter lim="800000"/>
            <a:headEnd type="none" w="med" len="med"/>
            <a:tailEnd type="none"/>
          </a:ln>
          <a:effectLst/>
        </p:spPr>
      </p:cxnSp>
    </p:spTree>
    <p:extLst>
      <p:ext uri="{BB962C8B-B14F-4D97-AF65-F5344CB8AC3E}">
        <p14:creationId xmlns:p14="http://schemas.microsoft.com/office/powerpoint/2010/main" val="1542027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gray">
          <a:xfrm>
            <a:off x="3752858" y="2006359"/>
            <a:ext cx="2267035" cy="1814400"/>
          </a:xfrm>
          <a:prstGeom prst="rect">
            <a:avLst/>
          </a:prstGeom>
          <a:solidFill>
            <a:schemeClr val="bg2"/>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 name="Title 1"/>
          <p:cNvSpPr>
            <a:spLocks noGrp="1"/>
          </p:cNvSpPr>
          <p:nvPr>
            <p:ph type="title"/>
          </p:nvPr>
        </p:nvSpPr>
        <p:spPr>
          <a:xfrm>
            <a:off x="335915" y="317903"/>
            <a:ext cx="5759450" cy="276999"/>
          </a:xfrm>
        </p:spPr>
        <p:txBody>
          <a:bodyPr/>
          <a:lstStyle/>
          <a:p>
            <a:r>
              <a:rPr lang="en-US" dirty="0" smtClean="0"/>
              <a:t>Home Health Agencies Evaluated on 21 Metrics</a:t>
            </a:r>
            <a:endParaRPr lang="en-US" dirty="0"/>
          </a:p>
        </p:txBody>
      </p:sp>
      <p:sp>
        <p:nvSpPr>
          <p:cNvPr id="4" name="Text Placeholder 3"/>
          <p:cNvSpPr>
            <a:spLocks noGrp="1"/>
          </p:cNvSpPr>
          <p:nvPr>
            <p:ph type="body" sz="quarter" idx="26"/>
          </p:nvPr>
        </p:nvSpPr>
        <p:spPr/>
        <p:txBody>
          <a:bodyPr/>
          <a:lstStyle/>
          <a:p>
            <a:endParaRPr lang="en-US" dirty="0"/>
          </a:p>
        </p:txBody>
      </p:sp>
      <p:pic>
        <p:nvPicPr>
          <p:cNvPr id="1030" name="Picture 6" descr="L:\Public\Share\ABC Templates and Resources\Template Resources (AB and TABC)\Art Icons Logos (AB and TABC)\Icons (AB and TABC)\Gears.png"/>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462883" y="2712935"/>
            <a:ext cx="345948"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L:\Public\Share\ABC Templates and Resources\Template Resources (AB and TABC)\Art Icons Logos (AB and TABC)\Icons (AB and TABC)\Data_analytics.png"/>
          <p:cNvPicPr>
            <a:picLocks noChangeAspect="1" noChangeArrowheads="1"/>
          </p:cNvPicPr>
          <p:nvPr/>
        </p:nvPicPr>
        <p:blipFill>
          <a:blip r:embed="rId4">
            <a:lum bright="70000" contrast="-70000"/>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403066" y="1058339"/>
            <a:ext cx="457200" cy="318517"/>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64"/>
          <p:cNvSpPr txBox="1"/>
          <p:nvPr/>
        </p:nvSpPr>
        <p:spPr bwMode="gray">
          <a:xfrm>
            <a:off x="588466" y="1217597"/>
            <a:ext cx="2873534" cy="1231106"/>
          </a:xfrm>
          <a:prstGeom prst="rect">
            <a:avLst/>
          </a:prstGeom>
          <a:noFill/>
        </p:spPr>
        <p:txBody>
          <a:bodyPr wrap="square" lIns="0" tIns="0" rIns="0" bIns="0" rtlCol="0">
            <a:spAutoFit/>
          </a:bodyPr>
          <a:lstStyle/>
          <a:p>
            <a:pPr>
              <a:spcBef>
                <a:spcPts val="300"/>
              </a:spcBef>
            </a:pPr>
            <a:r>
              <a:rPr lang="en-US" sz="1000" b="1" dirty="0" smtClean="0">
                <a:solidFill>
                  <a:schemeClr val="accent6"/>
                </a:solidFill>
              </a:rPr>
              <a:t>OASIS</a:t>
            </a:r>
            <a:r>
              <a:rPr lang="en-US" sz="1000" b="1" dirty="0" smtClean="0"/>
              <a:t> Measures</a:t>
            </a:r>
          </a:p>
          <a:p>
            <a:pPr marL="128016" lvl="0" indent="-128016">
              <a:buFont typeface="Arial" panose="020B0604020202020204" pitchFamily="34" charset="0"/>
              <a:buChar char="•"/>
            </a:pPr>
            <a:r>
              <a:rPr lang="en-US" sz="1000" dirty="0" smtClean="0"/>
              <a:t>Flu vaccine ever received</a:t>
            </a:r>
            <a:endParaRPr lang="en-US" sz="1000" baseline="30000" dirty="0"/>
          </a:p>
          <a:p>
            <a:pPr marL="128016" lvl="0" indent="-128016">
              <a:buFont typeface="Arial" panose="020B0604020202020204" pitchFamily="34" charset="0"/>
              <a:buChar char="•"/>
            </a:pPr>
            <a:r>
              <a:rPr lang="en-US" sz="1000" dirty="0" smtClean="0"/>
              <a:t>Pneumococcal vaccine</a:t>
            </a:r>
          </a:p>
          <a:p>
            <a:pPr marL="128016" lvl="0" indent="-128016">
              <a:buFont typeface="Arial" panose="020B0604020202020204" pitchFamily="34" charset="0"/>
              <a:buChar char="•"/>
            </a:pPr>
            <a:r>
              <a:rPr lang="en-US" sz="1000" dirty="0" smtClean="0"/>
              <a:t>Discharge to community</a:t>
            </a:r>
          </a:p>
          <a:p>
            <a:pPr marL="128016" lvl="0" indent="-128016">
              <a:buFont typeface="Arial" panose="020B0604020202020204" pitchFamily="34" charset="0"/>
              <a:buChar char="•"/>
            </a:pPr>
            <a:r>
              <a:rPr lang="en-US" sz="1000" dirty="0" smtClean="0"/>
              <a:t>Composite self-care</a:t>
            </a:r>
          </a:p>
          <a:p>
            <a:pPr marL="128016" lvl="0" indent="-128016">
              <a:buFont typeface="Arial" panose="020B0604020202020204" pitchFamily="34" charset="0"/>
              <a:buChar char="•"/>
            </a:pPr>
            <a:r>
              <a:rPr lang="en-US" sz="1000" dirty="0" smtClean="0"/>
              <a:t>Composite mobility</a:t>
            </a:r>
          </a:p>
          <a:p>
            <a:pPr marL="128016" lvl="0" indent="-128016">
              <a:buFont typeface="Arial" panose="020B0604020202020204" pitchFamily="34" charset="0"/>
              <a:buChar char="•"/>
            </a:pPr>
            <a:r>
              <a:rPr lang="en-US" sz="1000" dirty="0" smtClean="0"/>
              <a:t>Improvement in: bathing, bed transfer, ambulation, oral meds, dyspnea, and pain</a:t>
            </a:r>
          </a:p>
        </p:txBody>
      </p:sp>
      <p:sp>
        <p:nvSpPr>
          <p:cNvPr id="63" name="TextBox 62"/>
          <p:cNvSpPr txBox="1"/>
          <p:nvPr/>
        </p:nvSpPr>
        <p:spPr bwMode="gray">
          <a:xfrm>
            <a:off x="588466" y="2901155"/>
            <a:ext cx="2658289" cy="1231106"/>
          </a:xfrm>
          <a:prstGeom prst="rect">
            <a:avLst/>
          </a:prstGeom>
          <a:noFill/>
        </p:spPr>
        <p:txBody>
          <a:bodyPr wrap="square" lIns="0" tIns="0" rIns="0" bIns="0" rtlCol="0">
            <a:spAutoFit/>
          </a:bodyPr>
          <a:lstStyle>
            <a:defPPr>
              <a:defRPr lang="en-US"/>
            </a:defPPr>
            <a:lvl1pPr algn="ctr">
              <a:defRPr sz="1200" b="1"/>
            </a:lvl1pPr>
          </a:lstStyle>
          <a:p>
            <a:pPr marL="0" lvl="2">
              <a:spcBef>
                <a:spcPts val="300"/>
              </a:spcBef>
            </a:pPr>
            <a:r>
              <a:rPr lang="en-US" sz="1000" b="1" dirty="0" smtClean="0">
                <a:solidFill>
                  <a:schemeClr val="accent6"/>
                </a:solidFill>
              </a:rPr>
              <a:t>HHCAHPS </a:t>
            </a:r>
            <a:r>
              <a:rPr lang="en-US" sz="1000" b="1" dirty="0" smtClean="0"/>
              <a:t>Measures</a:t>
            </a:r>
          </a:p>
          <a:p>
            <a:pPr marL="128016" indent="-128016" algn="l">
              <a:buFont typeface="Arial" panose="020B0604020202020204" pitchFamily="34" charset="0"/>
              <a:buChar char="•"/>
            </a:pPr>
            <a:r>
              <a:rPr lang="en-US" sz="1000" b="0" dirty="0"/>
              <a:t>Care of patients</a:t>
            </a:r>
          </a:p>
          <a:p>
            <a:pPr marL="128016" indent="-128016" algn="l">
              <a:buFont typeface="Arial" panose="020B0604020202020204" pitchFamily="34" charset="0"/>
              <a:buChar char="•"/>
            </a:pPr>
            <a:r>
              <a:rPr lang="en-US" sz="1000" b="0" dirty="0"/>
              <a:t>Communication between provider and patient</a:t>
            </a:r>
          </a:p>
          <a:p>
            <a:pPr marL="128016" indent="-128016" algn="l">
              <a:buFont typeface="Arial" panose="020B0604020202020204" pitchFamily="34" charset="0"/>
              <a:buChar char="•"/>
            </a:pPr>
            <a:r>
              <a:rPr lang="en-US" sz="1000" b="0" dirty="0"/>
              <a:t>Discussion of specific care </a:t>
            </a:r>
            <a:r>
              <a:rPr lang="en-US" sz="1000" b="0" dirty="0" smtClean="0"/>
              <a:t>issues</a:t>
            </a:r>
          </a:p>
          <a:p>
            <a:pPr marL="128016" indent="-128016" algn="l">
              <a:buFont typeface="Arial" panose="020B0604020202020204" pitchFamily="34" charset="0"/>
              <a:buChar char="•"/>
            </a:pPr>
            <a:r>
              <a:rPr lang="en-US" sz="1000" b="0" dirty="0" smtClean="0"/>
              <a:t>Overall rating of care</a:t>
            </a:r>
          </a:p>
          <a:p>
            <a:pPr marL="128016" indent="-128016" algn="l">
              <a:buFont typeface="Arial" panose="020B0604020202020204" pitchFamily="34" charset="0"/>
              <a:buChar char="•"/>
            </a:pPr>
            <a:r>
              <a:rPr lang="en-US" sz="1000" b="0" dirty="0" smtClean="0"/>
              <a:t>Willingness to recommend HHA to family and friends </a:t>
            </a:r>
            <a:endParaRPr lang="en-US" sz="1000" b="0" dirty="0"/>
          </a:p>
        </p:txBody>
      </p:sp>
      <p:pic>
        <p:nvPicPr>
          <p:cNvPr id="22" name="Picture 2" descr="L:\Public\Share\ABC Templates and Resources\Template Resources (AB and TABC)\Art Icons Logos (AB and TABC)\Icons (AB and TABC)\Brain.png"/>
          <p:cNvPicPr>
            <a:picLocks noChangeAspect="1" noChangeArrowheads="1"/>
          </p:cNvPicPr>
          <p:nvPr/>
        </p:nvPicPr>
        <p:blipFill>
          <a:blip r:embed="rId6">
            <a:lum bright="70000" contrast="-70000"/>
            <a:extLst>
              <a:ext uri="{28A0092B-C50C-407E-A947-70E740481C1C}">
                <a14:useLocalDpi xmlns:a14="http://schemas.microsoft.com/office/drawing/2010/main" val="0"/>
              </a:ext>
            </a:extLst>
          </a:blip>
          <a:srcRect/>
          <a:stretch>
            <a:fillRect/>
          </a:stretch>
        </p:blipFill>
        <p:spPr bwMode="auto">
          <a:xfrm>
            <a:off x="3886482" y="1076506"/>
            <a:ext cx="384048" cy="457200"/>
          </a:xfrm>
          <a:prstGeom prst="rect">
            <a:avLst/>
          </a:prstGeom>
          <a:noFill/>
          <a:extLst>
            <a:ext uri="{909E8E84-426E-40DD-AFC4-6F175D3DCCD1}">
              <a14:hiddenFill xmlns:a14="http://schemas.microsoft.com/office/drawing/2010/main">
                <a:solidFill>
                  <a:srgbClr val="FFFFFF"/>
                </a:solidFill>
              </a14:hiddenFill>
            </a:ext>
          </a:extLst>
        </p:spPr>
      </p:pic>
      <p:sp>
        <p:nvSpPr>
          <p:cNvPr id="68" name="TextBox 67"/>
          <p:cNvSpPr txBox="1"/>
          <p:nvPr/>
        </p:nvSpPr>
        <p:spPr bwMode="gray">
          <a:xfrm>
            <a:off x="4078506" y="1225564"/>
            <a:ext cx="1808034" cy="461665"/>
          </a:xfrm>
          <a:prstGeom prst="rect">
            <a:avLst/>
          </a:prstGeom>
          <a:noFill/>
        </p:spPr>
        <p:txBody>
          <a:bodyPr wrap="square" lIns="0" tIns="0" rIns="0" bIns="0" rtlCol="0">
            <a:spAutoFit/>
          </a:bodyPr>
          <a:lstStyle/>
          <a:p>
            <a:pPr lvl="0"/>
            <a:r>
              <a:rPr lang="en-US" sz="1000" b="1" dirty="0" smtClean="0">
                <a:solidFill>
                  <a:schemeClr val="accent6"/>
                </a:solidFill>
              </a:rPr>
              <a:t>Claims </a:t>
            </a:r>
            <a:r>
              <a:rPr lang="en-US" sz="1000" b="1" dirty="0" smtClean="0"/>
              <a:t>Measures</a:t>
            </a:r>
          </a:p>
          <a:p>
            <a:pPr marL="171450" lvl="0" indent="-171450">
              <a:buFont typeface="Arial" panose="020B0604020202020204" pitchFamily="34" charset="0"/>
              <a:buChar char="•"/>
            </a:pPr>
            <a:r>
              <a:rPr lang="en-US" sz="1000" dirty="0" smtClean="0"/>
              <a:t>Hospitalizations</a:t>
            </a:r>
          </a:p>
          <a:p>
            <a:pPr marL="171450" lvl="0" indent="-171450">
              <a:buFont typeface="Arial" panose="020B0604020202020204" pitchFamily="34" charset="0"/>
              <a:buChar char="•"/>
            </a:pPr>
            <a:r>
              <a:rPr lang="en-US" sz="1000" dirty="0" smtClean="0"/>
              <a:t>Outpatient ED</a:t>
            </a:r>
          </a:p>
        </p:txBody>
      </p:sp>
      <p:sp>
        <p:nvSpPr>
          <p:cNvPr id="70" name="TextBox 69"/>
          <p:cNvSpPr txBox="1"/>
          <p:nvPr/>
        </p:nvSpPr>
        <p:spPr bwMode="gray">
          <a:xfrm>
            <a:off x="4078506" y="2164548"/>
            <a:ext cx="1877472" cy="947096"/>
          </a:xfrm>
          <a:prstGeom prst="rect">
            <a:avLst/>
          </a:prstGeom>
          <a:noFill/>
        </p:spPr>
        <p:txBody>
          <a:bodyPr wrap="square" lIns="0" tIns="0" rIns="0" bIns="0" rtlCol="0">
            <a:spAutoFit/>
          </a:bodyPr>
          <a:lstStyle>
            <a:defPPr>
              <a:defRPr lang="en-US"/>
            </a:defPPr>
            <a:lvl1pPr algn="ctr">
              <a:defRPr sz="1200" b="1"/>
            </a:lvl1pPr>
          </a:lstStyle>
          <a:p>
            <a:pPr lvl="0" algn="l"/>
            <a:r>
              <a:rPr lang="en-US" sz="1000" dirty="0" smtClean="0">
                <a:solidFill>
                  <a:schemeClr val="accent6"/>
                </a:solidFill>
              </a:rPr>
              <a:t>New </a:t>
            </a:r>
            <a:r>
              <a:rPr lang="en-US" sz="1000" dirty="0" smtClean="0"/>
              <a:t>Measures</a:t>
            </a:r>
          </a:p>
          <a:p>
            <a:pPr marL="128016" lvl="0" indent="-128016" algn="l">
              <a:buFont typeface="Arial" panose="020B0604020202020204" pitchFamily="34" charset="0"/>
              <a:buChar char="•"/>
            </a:pPr>
            <a:r>
              <a:rPr lang="en-US" sz="1000" b="0" dirty="0" smtClean="0"/>
              <a:t>Home health staff influenza </a:t>
            </a:r>
            <a:br>
              <a:rPr lang="en-US" sz="1000" b="0" dirty="0" smtClean="0"/>
            </a:br>
            <a:r>
              <a:rPr lang="en-US" sz="1000" b="0" dirty="0" smtClean="0"/>
              <a:t>vaccine coverage</a:t>
            </a:r>
          </a:p>
          <a:p>
            <a:pPr marL="128016" lvl="0" indent="-128016" algn="l">
              <a:buFont typeface="Arial" panose="020B0604020202020204" pitchFamily="34" charset="0"/>
              <a:buChar char="•"/>
            </a:pPr>
            <a:r>
              <a:rPr lang="en-US" sz="1000" b="0" dirty="0" smtClean="0"/>
              <a:t>Shingles </a:t>
            </a:r>
            <a:r>
              <a:rPr lang="en-US" sz="1000" b="0" dirty="0"/>
              <a:t>vaccine </a:t>
            </a:r>
            <a:r>
              <a:rPr lang="en-US" sz="1000" b="0" dirty="0" smtClean="0"/>
              <a:t>ever received</a:t>
            </a:r>
            <a:endParaRPr lang="en-US" sz="1000" b="0" dirty="0"/>
          </a:p>
          <a:p>
            <a:pPr marL="128016" lvl="0" indent="-128016" algn="l">
              <a:buFont typeface="Arial" panose="020B0604020202020204" pitchFamily="34" charset="0"/>
              <a:buChar char="•"/>
            </a:pPr>
            <a:r>
              <a:rPr lang="en-US" sz="1000" b="0" dirty="0"/>
              <a:t>Advance care plan completed </a:t>
            </a:r>
            <a:r>
              <a:rPr lang="en-US" sz="1000" b="0" dirty="0" smtClean="0"/>
              <a:t/>
            </a:r>
            <a:br>
              <a:rPr lang="en-US" sz="1000" b="0" dirty="0" smtClean="0"/>
            </a:br>
            <a:r>
              <a:rPr lang="en-US" sz="1000" b="0" dirty="0" smtClean="0"/>
              <a:t>(</a:t>
            </a:r>
            <a:r>
              <a:rPr lang="en-US" sz="1000" b="0" dirty="0"/>
              <a:t>only for patients 65+)</a:t>
            </a:r>
          </a:p>
        </p:txBody>
      </p:sp>
      <p:sp>
        <p:nvSpPr>
          <p:cNvPr id="62" name="Text Placeholder 4"/>
          <p:cNvSpPr>
            <a:spLocks noGrp="1"/>
          </p:cNvSpPr>
          <p:nvPr>
            <p:ph type="body" sz="quarter" idx="27"/>
          </p:nvPr>
        </p:nvSpPr>
        <p:spPr>
          <a:xfrm>
            <a:off x="2526322" y="4518120"/>
            <a:ext cx="3878526" cy="258532"/>
          </a:xfrm>
        </p:spPr>
        <p:txBody>
          <a:bodyPr/>
          <a:lstStyle/>
          <a:p>
            <a:r>
              <a:rPr lang="en-US" dirty="0"/>
              <a:t>Source: </a:t>
            </a:r>
            <a:r>
              <a:rPr lang="en-US" dirty="0" smtClean="0"/>
              <a:t>CMS, “</a:t>
            </a:r>
            <a:r>
              <a:rPr lang="en-US" dirty="0"/>
              <a:t>Medicare and Medicaid Programs; CY 2016 Home Health </a:t>
            </a:r>
            <a:r>
              <a:rPr lang="en-US" dirty="0" smtClean="0"/>
              <a:t>Prospective Payment </a:t>
            </a:r>
            <a:r>
              <a:rPr lang="en-US" dirty="0"/>
              <a:t>System Rate Update; Home Health </a:t>
            </a:r>
            <a:r>
              <a:rPr lang="en-US" dirty="0" smtClean="0"/>
              <a:t>Value-Based Purchasing Model</a:t>
            </a:r>
            <a:r>
              <a:rPr lang="en-US" dirty="0"/>
              <a:t>; and Home Health Quality Reporting Requirements; Final </a:t>
            </a:r>
            <a:r>
              <a:rPr lang="en-US" dirty="0" smtClean="0"/>
              <a:t>Rule,” </a:t>
            </a:r>
            <a:r>
              <a:rPr lang="en-US" i="1" dirty="0" smtClean="0"/>
              <a:t>Federal </a:t>
            </a:r>
            <a:r>
              <a:rPr lang="en-US" i="1" dirty="0"/>
              <a:t>Register</a:t>
            </a:r>
            <a:r>
              <a:rPr lang="en-US" dirty="0"/>
              <a:t> </a:t>
            </a:r>
            <a:r>
              <a:rPr lang="en-US" dirty="0" smtClean="0"/>
              <a:t>80, </a:t>
            </a:r>
            <a:r>
              <a:rPr lang="en-US" dirty="0"/>
              <a:t>no. </a:t>
            </a:r>
            <a:r>
              <a:rPr lang="en-US" dirty="0" smtClean="0"/>
              <a:t>214 </a:t>
            </a:r>
            <a:r>
              <a:rPr lang="en-US" dirty="0"/>
              <a:t>(November 5, </a:t>
            </a:r>
            <a:r>
              <a:rPr lang="en-US" dirty="0" smtClean="0"/>
              <a:t>2015),</a:t>
            </a:r>
            <a:r>
              <a:rPr lang="en-US" dirty="0"/>
              <a:t> https://www.gpo.gov/fdsys/pkg/FR-2015-11-05/pdf/2015-27931.pdf; Post-Acute Care Collaborative interviews and analysis</a:t>
            </a:r>
            <a:r>
              <a:rPr lang="en-US" dirty="0" smtClean="0"/>
              <a:t>.</a:t>
            </a:r>
            <a:endParaRPr lang="en-US" dirty="0"/>
          </a:p>
        </p:txBody>
      </p:sp>
      <p:sp>
        <p:nvSpPr>
          <p:cNvPr id="71" name="Text Placeholder 5"/>
          <p:cNvSpPr>
            <a:spLocks noGrp="1"/>
          </p:cNvSpPr>
          <p:nvPr>
            <p:ph type="body" sz="quarter" idx="28"/>
          </p:nvPr>
        </p:nvSpPr>
        <p:spPr>
          <a:xfrm>
            <a:off x="0" y="4518120"/>
            <a:ext cx="1746504" cy="166712"/>
          </a:xfrm>
        </p:spPr>
        <p:txBody>
          <a:bodyPr/>
          <a:lstStyle/>
          <a:p>
            <a:r>
              <a:rPr lang="en-US" dirty="0" smtClean="0"/>
              <a:t>Activities of Daily Living.</a:t>
            </a:r>
          </a:p>
          <a:p>
            <a:r>
              <a:rPr lang="en-US" dirty="0" smtClean="0"/>
              <a:t>Instrumental Activities of Daily Living</a:t>
            </a:r>
          </a:p>
        </p:txBody>
      </p:sp>
      <p:sp>
        <p:nvSpPr>
          <p:cNvPr id="42" name="Text Placeholder 2"/>
          <p:cNvSpPr>
            <a:spLocks noGrp="1"/>
          </p:cNvSpPr>
          <p:nvPr>
            <p:ph type="body" sz="quarter" idx="25"/>
          </p:nvPr>
        </p:nvSpPr>
        <p:spPr>
          <a:xfrm>
            <a:off x="320675" y="718356"/>
            <a:ext cx="5760720" cy="215444"/>
          </a:xfrm>
        </p:spPr>
        <p:txBody>
          <a:bodyPr/>
          <a:lstStyle/>
          <a:p>
            <a:r>
              <a:rPr lang="en-US" dirty="0" smtClean="0"/>
              <a:t>Data Drawn from OASIS, HHCAHPS, Claims, and Self-Reported Data </a:t>
            </a:r>
            <a:endParaRPr lang="en-US" dirty="0"/>
          </a:p>
        </p:txBody>
      </p:sp>
      <p:sp>
        <p:nvSpPr>
          <p:cNvPr id="27" name="Rectangle 26"/>
          <p:cNvSpPr/>
          <p:nvPr/>
        </p:nvSpPr>
        <p:spPr bwMode="gray">
          <a:xfrm>
            <a:off x="297607" y="1006984"/>
            <a:ext cx="3050223" cy="1549215"/>
          </a:xfrm>
          <a:prstGeom prst="rect">
            <a:avLst/>
          </a:prstGeom>
          <a:noFill/>
          <a:ln w="63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8" name="Rectangle 27"/>
          <p:cNvSpPr/>
          <p:nvPr/>
        </p:nvSpPr>
        <p:spPr bwMode="gray">
          <a:xfrm>
            <a:off x="297607" y="2642401"/>
            <a:ext cx="3050223" cy="1536821"/>
          </a:xfrm>
          <a:prstGeom prst="rect">
            <a:avLst/>
          </a:prstGeom>
          <a:noFill/>
          <a:ln w="63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9" name="Rectangle 28"/>
          <p:cNvSpPr/>
          <p:nvPr/>
        </p:nvSpPr>
        <p:spPr bwMode="gray">
          <a:xfrm>
            <a:off x="3752859" y="1014951"/>
            <a:ext cx="2267034" cy="905518"/>
          </a:xfrm>
          <a:prstGeom prst="rect">
            <a:avLst/>
          </a:prstGeom>
          <a:noFill/>
          <a:ln w="63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6" name="TextBox 5"/>
          <p:cNvSpPr txBox="1"/>
          <p:nvPr/>
        </p:nvSpPr>
        <p:spPr bwMode="gray">
          <a:xfrm>
            <a:off x="4078506" y="3223393"/>
            <a:ext cx="1731243" cy="415498"/>
          </a:xfrm>
          <a:prstGeom prst="rect">
            <a:avLst/>
          </a:prstGeom>
          <a:noFill/>
        </p:spPr>
        <p:txBody>
          <a:bodyPr wrap="none" lIns="0" tIns="0" rIns="0" bIns="0" rtlCol="0">
            <a:spAutoFit/>
          </a:bodyPr>
          <a:lstStyle/>
          <a:p>
            <a:pPr>
              <a:spcBef>
                <a:spcPts val="500"/>
              </a:spcBef>
            </a:pPr>
            <a:r>
              <a:rPr lang="en-US" sz="900" i="1" dirty="0" smtClean="0"/>
              <a:t>HHAs receive full points on new </a:t>
            </a:r>
            <a:br>
              <a:rPr lang="en-US" sz="900" i="1" dirty="0" smtClean="0"/>
            </a:br>
            <a:r>
              <a:rPr lang="en-US" sz="900" i="1" dirty="0" smtClean="0"/>
              <a:t>measures if they submit the data, </a:t>
            </a:r>
            <a:br>
              <a:rPr lang="en-US" sz="900" i="1" dirty="0" smtClean="0"/>
            </a:br>
            <a:r>
              <a:rPr lang="en-US" sz="900" i="1" dirty="0" smtClean="0"/>
              <a:t>regardless of performance</a:t>
            </a:r>
          </a:p>
        </p:txBody>
      </p:sp>
      <p:sp>
        <p:nvSpPr>
          <p:cNvPr id="20" name="Rectangle 19"/>
          <p:cNvSpPr/>
          <p:nvPr/>
        </p:nvSpPr>
        <p:spPr bwMode="gray">
          <a:xfrm>
            <a:off x="3755389" y="3908945"/>
            <a:ext cx="91440" cy="91440"/>
          </a:xfrm>
          <a:prstGeom prst="rect">
            <a:avLst/>
          </a:prstGeom>
          <a:noFill/>
          <a:ln w="63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1" name="Rectangle 20"/>
          <p:cNvSpPr/>
          <p:nvPr/>
        </p:nvSpPr>
        <p:spPr bwMode="gray">
          <a:xfrm>
            <a:off x="3755389" y="4083439"/>
            <a:ext cx="91440" cy="91440"/>
          </a:xfrm>
          <a:prstGeom prst="rect">
            <a:avLst/>
          </a:prstGeom>
          <a:solidFill>
            <a:schemeClr val="bg2"/>
          </a:solidFill>
          <a:ln w="6350">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3" name="TextBox 22"/>
          <p:cNvSpPr txBox="1"/>
          <p:nvPr/>
        </p:nvSpPr>
        <p:spPr bwMode="gray">
          <a:xfrm>
            <a:off x="4078506" y="3885415"/>
            <a:ext cx="1827423" cy="138499"/>
          </a:xfrm>
          <a:prstGeom prst="rect">
            <a:avLst/>
          </a:prstGeom>
          <a:noFill/>
        </p:spPr>
        <p:txBody>
          <a:bodyPr wrap="none" lIns="0" tIns="0" rIns="0" bIns="0" rtlCol="0">
            <a:spAutoFit/>
          </a:bodyPr>
          <a:lstStyle/>
          <a:p>
            <a:pPr>
              <a:spcBef>
                <a:spcPts val="500"/>
              </a:spcBef>
            </a:pPr>
            <a:r>
              <a:rPr lang="en-US" sz="900" dirty="0" smtClean="0"/>
              <a:t>white boxes make up 90% of score</a:t>
            </a:r>
          </a:p>
        </p:txBody>
      </p:sp>
      <p:sp>
        <p:nvSpPr>
          <p:cNvPr id="24" name="TextBox 23"/>
          <p:cNvSpPr txBox="1"/>
          <p:nvPr/>
        </p:nvSpPr>
        <p:spPr bwMode="gray">
          <a:xfrm>
            <a:off x="4078506" y="4054101"/>
            <a:ext cx="1679947" cy="138499"/>
          </a:xfrm>
          <a:prstGeom prst="rect">
            <a:avLst/>
          </a:prstGeom>
          <a:noFill/>
        </p:spPr>
        <p:txBody>
          <a:bodyPr wrap="none" lIns="0" tIns="0" rIns="0" bIns="0" rtlCol="0">
            <a:spAutoFit/>
          </a:bodyPr>
          <a:lstStyle/>
          <a:p>
            <a:pPr>
              <a:spcBef>
                <a:spcPts val="500"/>
              </a:spcBef>
            </a:pPr>
            <a:r>
              <a:rPr lang="en-US" sz="900" dirty="0"/>
              <a:t>g</a:t>
            </a:r>
            <a:r>
              <a:rPr lang="en-US" sz="900" dirty="0" smtClean="0"/>
              <a:t>ray box makes up 10% of score</a:t>
            </a:r>
          </a:p>
        </p:txBody>
      </p:sp>
      <p:sp>
        <p:nvSpPr>
          <p:cNvPr id="3" name="TextBox 2"/>
          <p:cNvSpPr txBox="1"/>
          <p:nvPr/>
        </p:nvSpPr>
        <p:spPr bwMode="gray">
          <a:xfrm>
            <a:off x="3947342" y="3874870"/>
            <a:ext cx="262328" cy="153888"/>
          </a:xfrm>
          <a:prstGeom prst="rect">
            <a:avLst/>
          </a:prstGeom>
          <a:noFill/>
        </p:spPr>
        <p:txBody>
          <a:bodyPr wrap="square" lIns="0" tIns="0" rIns="0" bIns="0" rtlCol="0">
            <a:spAutoFit/>
          </a:bodyPr>
          <a:lstStyle/>
          <a:p>
            <a:pPr>
              <a:spcBef>
                <a:spcPts val="500"/>
              </a:spcBef>
            </a:pPr>
            <a:r>
              <a:rPr lang="en-US" sz="1000" dirty="0" smtClean="0"/>
              <a:t>-</a:t>
            </a:r>
          </a:p>
        </p:txBody>
      </p:sp>
      <p:sp>
        <p:nvSpPr>
          <p:cNvPr id="26" name="TextBox 25"/>
          <p:cNvSpPr txBox="1"/>
          <p:nvPr/>
        </p:nvSpPr>
        <p:spPr bwMode="gray">
          <a:xfrm>
            <a:off x="3947342" y="4046406"/>
            <a:ext cx="262328" cy="153888"/>
          </a:xfrm>
          <a:prstGeom prst="rect">
            <a:avLst/>
          </a:prstGeom>
          <a:noFill/>
        </p:spPr>
        <p:txBody>
          <a:bodyPr wrap="square" lIns="0" tIns="0" rIns="0" bIns="0" rtlCol="0">
            <a:spAutoFit/>
          </a:bodyPr>
          <a:lstStyle/>
          <a:p>
            <a:pPr>
              <a:spcBef>
                <a:spcPts val="500"/>
              </a:spcBef>
            </a:pPr>
            <a:r>
              <a:rPr lang="en-US" sz="1000" dirty="0" smtClean="0"/>
              <a:t>-</a:t>
            </a:r>
          </a:p>
        </p:txBody>
      </p:sp>
    </p:spTree>
    <p:extLst>
      <p:ext uri="{BB962C8B-B14F-4D97-AF65-F5344CB8AC3E}">
        <p14:creationId xmlns:p14="http://schemas.microsoft.com/office/powerpoint/2010/main" val="40381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dirty="0" smtClean="0"/>
              <a:t>Performance Assessment Methodology</a:t>
            </a:r>
            <a:endParaRPr lang="en-US" dirty="0"/>
          </a:p>
        </p:txBody>
      </p:sp>
      <p:sp>
        <p:nvSpPr>
          <p:cNvPr id="3" name="Text Placeholder 2"/>
          <p:cNvSpPr>
            <a:spLocks noGrp="1"/>
          </p:cNvSpPr>
          <p:nvPr>
            <p:ph type="body" sz="quarter" idx="25"/>
          </p:nvPr>
        </p:nvSpPr>
        <p:spPr bwMode="gray"/>
        <p:txBody>
          <a:bodyPr/>
          <a:lstStyle/>
          <a:p>
            <a:r>
              <a:rPr lang="en-US" dirty="0" smtClean="0"/>
              <a:t>Agencies Have Two Ways to Earn Rewards for Strong Performance</a:t>
            </a:r>
            <a:endParaRPr lang="en-US" dirty="0"/>
          </a:p>
        </p:txBody>
      </p:sp>
      <p:sp>
        <p:nvSpPr>
          <p:cNvPr id="4" name="Text Placeholder 3"/>
          <p:cNvSpPr>
            <a:spLocks noGrp="1"/>
          </p:cNvSpPr>
          <p:nvPr>
            <p:ph type="body" sz="quarter" idx="26"/>
          </p:nvPr>
        </p:nvSpPr>
        <p:spPr bwMode="gray"/>
        <p:txBody>
          <a:bodyPr/>
          <a:lstStyle/>
          <a:p>
            <a:endParaRPr lang="en-US"/>
          </a:p>
        </p:txBody>
      </p:sp>
      <p:sp>
        <p:nvSpPr>
          <p:cNvPr id="6" name="Text Placeholder 5"/>
          <p:cNvSpPr>
            <a:spLocks noGrp="1"/>
          </p:cNvSpPr>
          <p:nvPr>
            <p:ph type="body" sz="quarter" idx="28"/>
          </p:nvPr>
        </p:nvSpPr>
        <p:spPr bwMode="gray"/>
        <p:txBody>
          <a:bodyPr/>
          <a:lstStyle/>
          <a:p>
            <a:endParaRPr lang="en-US"/>
          </a:p>
        </p:txBody>
      </p:sp>
      <p:sp>
        <p:nvSpPr>
          <p:cNvPr id="37" name="TextBox 36"/>
          <p:cNvSpPr txBox="1"/>
          <p:nvPr/>
        </p:nvSpPr>
        <p:spPr bwMode="gray">
          <a:xfrm>
            <a:off x="290857" y="1160681"/>
            <a:ext cx="2648161" cy="461665"/>
          </a:xfrm>
          <a:prstGeom prst="rect">
            <a:avLst/>
          </a:prstGeom>
          <a:noFill/>
        </p:spPr>
        <p:txBody>
          <a:bodyPr wrap="none" lIns="0" tIns="0" rIns="0" bIns="0" rtlCol="0">
            <a:spAutoFit/>
          </a:bodyPr>
          <a:lstStyle/>
          <a:p>
            <a:pPr>
              <a:spcBef>
                <a:spcPts val="500"/>
              </a:spcBef>
            </a:pPr>
            <a:r>
              <a:rPr lang="en-US" sz="1000" dirty="0" smtClean="0"/>
              <a:t>Payment adjustments depend on</a:t>
            </a:r>
            <a:r>
              <a:rPr lang="en-US" sz="1000" dirty="0"/>
              <a:t> </a:t>
            </a:r>
            <a:r>
              <a:rPr lang="en-US" sz="1000" dirty="0" smtClean="0"/>
              <a:t>performance </a:t>
            </a:r>
            <a:br>
              <a:rPr lang="en-US" sz="1000" dirty="0" smtClean="0"/>
            </a:br>
            <a:r>
              <a:rPr lang="en-US" sz="1000" dirty="0" smtClean="0"/>
              <a:t>relative to national and individual performance </a:t>
            </a:r>
            <a:br>
              <a:rPr lang="en-US" sz="1000" dirty="0" smtClean="0"/>
            </a:br>
            <a:r>
              <a:rPr lang="en-US" sz="1000" dirty="0" smtClean="0"/>
              <a:t>in the baseline year, 2015</a:t>
            </a:r>
          </a:p>
        </p:txBody>
      </p:sp>
      <p:sp>
        <p:nvSpPr>
          <p:cNvPr id="26" name="Rectangle 25"/>
          <p:cNvSpPr/>
          <p:nvPr/>
        </p:nvSpPr>
        <p:spPr bwMode="gray">
          <a:xfrm>
            <a:off x="258340" y="1655749"/>
            <a:ext cx="2799844" cy="2597221"/>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28" name="Straight Connector 27"/>
          <p:cNvCxnSpPr/>
          <p:nvPr/>
        </p:nvCxnSpPr>
        <p:spPr bwMode="gray">
          <a:xfrm>
            <a:off x="1628869" y="2384094"/>
            <a:ext cx="1" cy="1350267"/>
          </a:xfrm>
          <a:prstGeom prst="line">
            <a:avLst/>
          </a:prstGeom>
          <a:ln w="12700">
            <a:solidFill>
              <a:srgbClr val="C00000"/>
            </a:solidFill>
            <a:prstDash val="dash"/>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bwMode="gray">
          <a:xfrm>
            <a:off x="981632" y="2397948"/>
            <a:ext cx="602729" cy="153888"/>
          </a:xfrm>
          <a:prstGeom prst="rect">
            <a:avLst/>
          </a:prstGeom>
          <a:noFill/>
        </p:spPr>
        <p:txBody>
          <a:bodyPr wrap="none" lIns="0" tIns="0" rIns="0" bIns="0" rtlCol="0">
            <a:spAutoFit/>
          </a:bodyPr>
          <a:lstStyle/>
          <a:p>
            <a:pPr>
              <a:spcBef>
                <a:spcPts val="500"/>
              </a:spcBef>
            </a:pPr>
            <a:r>
              <a:rPr lang="en-US" sz="1000" dirty="0" smtClean="0"/>
              <a:t>Threshold </a:t>
            </a:r>
            <a:endParaRPr lang="en-US" sz="1000" i="1" dirty="0" smtClean="0"/>
          </a:p>
        </p:txBody>
      </p:sp>
      <p:sp>
        <p:nvSpPr>
          <p:cNvPr id="30" name="TextBox 29"/>
          <p:cNvSpPr txBox="1"/>
          <p:nvPr/>
        </p:nvSpPr>
        <p:spPr bwMode="gray">
          <a:xfrm>
            <a:off x="2250043" y="3294375"/>
            <a:ext cx="681277" cy="153888"/>
          </a:xfrm>
          <a:prstGeom prst="rect">
            <a:avLst/>
          </a:prstGeom>
          <a:noFill/>
        </p:spPr>
        <p:txBody>
          <a:bodyPr wrap="none" lIns="0" tIns="0" rIns="0" bIns="0" rtlCol="0">
            <a:spAutoFit/>
          </a:bodyPr>
          <a:lstStyle/>
          <a:p>
            <a:pPr>
              <a:spcBef>
                <a:spcPts val="500"/>
              </a:spcBef>
            </a:pPr>
            <a:r>
              <a:rPr lang="en-US" sz="1000" dirty="0" smtClean="0"/>
              <a:t>Benchmark </a:t>
            </a:r>
            <a:endParaRPr lang="en-US" sz="1000" b="1" dirty="0" smtClean="0"/>
          </a:p>
        </p:txBody>
      </p:sp>
      <p:sp>
        <p:nvSpPr>
          <p:cNvPr id="35" name="TextBox 34"/>
          <p:cNvSpPr txBox="1"/>
          <p:nvPr/>
        </p:nvSpPr>
        <p:spPr bwMode="gray">
          <a:xfrm>
            <a:off x="461676" y="1835298"/>
            <a:ext cx="2748695" cy="307777"/>
          </a:xfrm>
          <a:prstGeom prst="rect">
            <a:avLst/>
          </a:prstGeom>
          <a:noFill/>
        </p:spPr>
        <p:txBody>
          <a:bodyPr wrap="square" lIns="0" tIns="0" rIns="0" bIns="0" rtlCol="0">
            <a:spAutoFit/>
          </a:bodyPr>
          <a:lstStyle/>
          <a:p>
            <a:pPr>
              <a:spcBef>
                <a:spcPts val="500"/>
              </a:spcBef>
            </a:pPr>
            <a:r>
              <a:rPr lang="en-US" sz="1000" b="1" dirty="0" smtClean="0"/>
              <a:t>Comparison Points Established Using Baseline Period (2015) National Data</a:t>
            </a:r>
          </a:p>
        </p:txBody>
      </p:sp>
      <p:sp>
        <p:nvSpPr>
          <p:cNvPr id="36" name="TextBox 35"/>
          <p:cNvSpPr txBox="1"/>
          <p:nvPr/>
        </p:nvSpPr>
        <p:spPr bwMode="gray">
          <a:xfrm>
            <a:off x="2370361" y="3741295"/>
            <a:ext cx="402354" cy="246221"/>
          </a:xfrm>
          <a:prstGeom prst="rect">
            <a:avLst/>
          </a:prstGeom>
          <a:noFill/>
        </p:spPr>
        <p:txBody>
          <a:bodyPr wrap="none" lIns="0" tIns="0" rIns="0" bIns="0" rtlCol="0">
            <a:spAutoFit/>
          </a:bodyPr>
          <a:lstStyle/>
          <a:p>
            <a:pPr>
              <a:spcBef>
                <a:spcPts val="500"/>
              </a:spcBef>
            </a:pPr>
            <a:r>
              <a:rPr lang="en-US" sz="800" dirty="0" smtClean="0"/>
              <a:t>Mean of </a:t>
            </a:r>
            <a:br>
              <a:rPr lang="en-US" sz="800" dirty="0" smtClean="0"/>
            </a:br>
            <a:r>
              <a:rPr lang="en-US" sz="800" dirty="0" smtClean="0"/>
              <a:t>top 10%</a:t>
            </a:r>
          </a:p>
        </p:txBody>
      </p:sp>
      <p:sp>
        <p:nvSpPr>
          <p:cNvPr id="43" name="TextBox 42"/>
          <p:cNvSpPr txBox="1"/>
          <p:nvPr/>
        </p:nvSpPr>
        <p:spPr bwMode="gray">
          <a:xfrm>
            <a:off x="1459752" y="3758322"/>
            <a:ext cx="338234" cy="123111"/>
          </a:xfrm>
          <a:prstGeom prst="rect">
            <a:avLst/>
          </a:prstGeom>
          <a:noFill/>
        </p:spPr>
        <p:txBody>
          <a:bodyPr wrap="none" lIns="0" tIns="0" rIns="0" bIns="0" rtlCol="0">
            <a:spAutoFit/>
          </a:bodyPr>
          <a:lstStyle/>
          <a:p>
            <a:pPr>
              <a:spcBef>
                <a:spcPts val="500"/>
              </a:spcBef>
            </a:pPr>
            <a:r>
              <a:rPr lang="en-US" sz="800" dirty="0" smtClean="0"/>
              <a:t>Median</a:t>
            </a:r>
          </a:p>
        </p:txBody>
      </p:sp>
      <p:cxnSp>
        <p:nvCxnSpPr>
          <p:cNvPr id="44" name="Straight Connector 43"/>
          <p:cNvCxnSpPr/>
          <p:nvPr/>
        </p:nvCxnSpPr>
        <p:spPr bwMode="gray">
          <a:xfrm>
            <a:off x="461676" y="3706230"/>
            <a:ext cx="2355923"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bwMode="gray">
          <a:xfrm>
            <a:off x="461676" y="3639165"/>
            <a:ext cx="231268" cy="45719"/>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8" name="TextBox 47"/>
          <p:cNvSpPr txBox="1"/>
          <p:nvPr/>
        </p:nvSpPr>
        <p:spPr bwMode="gray">
          <a:xfrm>
            <a:off x="3532725" y="3227864"/>
            <a:ext cx="2332560" cy="897682"/>
          </a:xfrm>
          <a:prstGeom prst="rect">
            <a:avLst/>
          </a:prstGeom>
          <a:noFill/>
        </p:spPr>
        <p:txBody>
          <a:bodyPr wrap="square" lIns="0" tIns="0" rIns="0" bIns="0" rtlCol="0">
            <a:spAutoFit/>
          </a:bodyPr>
          <a:lstStyle/>
          <a:p>
            <a:pPr>
              <a:spcBef>
                <a:spcPts val="500"/>
              </a:spcBef>
            </a:pPr>
            <a:r>
              <a:rPr lang="en-US" sz="1000" b="1" dirty="0" smtClean="0"/>
              <a:t>Total Performance Score</a:t>
            </a:r>
          </a:p>
          <a:p>
            <a:pPr marL="118872" indent="-118872">
              <a:spcBef>
                <a:spcPts val="500"/>
              </a:spcBef>
              <a:buFont typeface="Arial" panose="020B0604020202020204" pitchFamily="34" charset="0"/>
              <a:buChar char="•"/>
            </a:pPr>
            <a:r>
              <a:rPr lang="en-US" sz="1000" dirty="0" smtClean="0"/>
              <a:t>Sum of achievement or improvement points (whichever is higher for each measure) for all VBP measures</a:t>
            </a:r>
          </a:p>
          <a:p>
            <a:pPr marL="118872" indent="-118872">
              <a:spcBef>
                <a:spcPts val="500"/>
              </a:spcBef>
              <a:buFont typeface="Arial" panose="020B0604020202020204" pitchFamily="34" charset="0"/>
              <a:buChar char="•"/>
            </a:pPr>
            <a:r>
              <a:rPr lang="en-US" sz="1000" dirty="0" smtClean="0"/>
              <a:t>Determines payment adjustment </a:t>
            </a:r>
          </a:p>
        </p:txBody>
      </p:sp>
      <p:sp>
        <p:nvSpPr>
          <p:cNvPr id="53" name="Rectangle 52"/>
          <p:cNvSpPr/>
          <p:nvPr/>
        </p:nvSpPr>
        <p:spPr bwMode="gray">
          <a:xfrm>
            <a:off x="3393026" y="3102878"/>
            <a:ext cx="2582324" cy="1136238"/>
          </a:xfrm>
          <a:prstGeom prst="rect">
            <a:avLst/>
          </a:prstGeom>
          <a:noFill/>
          <a:ln w="19050">
            <a:solidFill>
              <a:schemeClr val="accent3"/>
            </a:solidFill>
            <a:prstDash val="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 name="TextBox 53"/>
          <p:cNvSpPr txBox="1"/>
          <p:nvPr/>
        </p:nvSpPr>
        <p:spPr bwMode="gray">
          <a:xfrm>
            <a:off x="3532725" y="1185341"/>
            <a:ext cx="2175275" cy="153888"/>
          </a:xfrm>
          <a:prstGeom prst="rect">
            <a:avLst/>
          </a:prstGeom>
          <a:noFill/>
        </p:spPr>
        <p:txBody>
          <a:bodyPr wrap="none" lIns="0" tIns="0" rIns="0" bIns="0" rtlCol="0">
            <a:spAutoFit/>
          </a:bodyPr>
          <a:lstStyle/>
          <a:p>
            <a:pPr>
              <a:spcBef>
                <a:spcPts val="500"/>
              </a:spcBef>
            </a:pPr>
            <a:r>
              <a:rPr lang="en-US" sz="1000" b="1" dirty="0" smtClean="0"/>
              <a:t>Achievement Score </a:t>
            </a:r>
            <a:r>
              <a:rPr lang="en-US" sz="1000" i="1" dirty="0" smtClean="0"/>
              <a:t>(out of 10 points)</a:t>
            </a:r>
            <a:endParaRPr lang="en-US" sz="1000" b="1" dirty="0" smtClean="0"/>
          </a:p>
        </p:txBody>
      </p:sp>
      <p:sp>
        <p:nvSpPr>
          <p:cNvPr id="55" name="TextBox 54"/>
          <p:cNvSpPr txBox="1"/>
          <p:nvPr/>
        </p:nvSpPr>
        <p:spPr bwMode="gray">
          <a:xfrm>
            <a:off x="3511085" y="2127678"/>
            <a:ext cx="2148024" cy="153888"/>
          </a:xfrm>
          <a:prstGeom prst="rect">
            <a:avLst/>
          </a:prstGeom>
          <a:noFill/>
        </p:spPr>
        <p:txBody>
          <a:bodyPr wrap="none" lIns="0" tIns="0" rIns="0" bIns="0" rtlCol="0">
            <a:spAutoFit/>
          </a:bodyPr>
          <a:lstStyle/>
          <a:p>
            <a:pPr>
              <a:spcBef>
                <a:spcPts val="500"/>
              </a:spcBef>
            </a:pPr>
            <a:r>
              <a:rPr lang="en-US" sz="1000" b="1" dirty="0" smtClean="0"/>
              <a:t>Improvement Score </a:t>
            </a:r>
            <a:r>
              <a:rPr lang="en-US" sz="1000" i="1" dirty="0" smtClean="0"/>
              <a:t>(out of 9 points)</a:t>
            </a:r>
            <a:r>
              <a:rPr lang="en-US" sz="1000" b="1" dirty="0" smtClean="0"/>
              <a:t> </a:t>
            </a:r>
          </a:p>
        </p:txBody>
      </p:sp>
      <p:sp>
        <p:nvSpPr>
          <p:cNvPr id="56" name="TextBox 55"/>
          <p:cNvSpPr txBox="1"/>
          <p:nvPr/>
        </p:nvSpPr>
        <p:spPr bwMode="gray">
          <a:xfrm>
            <a:off x="3532725" y="1424917"/>
            <a:ext cx="1982915" cy="461665"/>
          </a:xfrm>
          <a:prstGeom prst="rect">
            <a:avLst/>
          </a:prstGeom>
          <a:noFill/>
        </p:spPr>
        <p:txBody>
          <a:bodyPr wrap="none" lIns="0" tIns="0" rIns="0" bIns="0" rtlCol="0">
            <a:spAutoFit/>
          </a:bodyPr>
          <a:lstStyle/>
          <a:p>
            <a:pPr>
              <a:spcBef>
                <a:spcPts val="500"/>
              </a:spcBef>
            </a:pPr>
            <a:r>
              <a:rPr lang="en-US" sz="1000" dirty="0" smtClean="0"/>
              <a:t>Score in performance year based </a:t>
            </a:r>
            <a:br>
              <a:rPr lang="en-US" sz="1000" dirty="0" smtClean="0"/>
            </a:br>
            <a:r>
              <a:rPr lang="en-US" sz="1000" dirty="0" smtClean="0"/>
              <a:t>on agency’s performance relative </a:t>
            </a:r>
            <a:br>
              <a:rPr lang="en-US" sz="1000" dirty="0" smtClean="0"/>
            </a:br>
            <a:r>
              <a:rPr lang="en-US" sz="1000" dirty="0" smtClean="0"/>
              <a:t>to benchmark and threshold values</a:t>
            </a:r>
          </a:p>
        </p:txBody>
      </p:sp>
      <p:sp>
        <p:nvSpPr>
          <p:cNvPr id="57" name="TextBox 56"/>
          <p:cNvSpPr txBox="1"/>
          <p:nvPr/>
        </p:nvSpPr>
        <p:spPr bwMode="gray">
          <a:xfrm>
            <a:off x="3517908" y="2401454"/>
            <a:ext cx="2098331" cy="461665"/>
          </a:xfrm>
          <a:prstGeom prst="rect">
            <a:avLst/>
          </a:prstGeom>
          <a:noFill/>
        </p:spPr>
        <p:txBody>
          <a:bodyPr wrap="none" lIns="0" tIns="0" rIns="0" bIns="0" rtlCol="0">
            <a:spAutoFit/>
          </a:bodyPr>
          <a:lstStyle/>
          <a:p>
            <a:pPr>
              <a:spcBef>
                <a:spcPts val="500"/>
              </a:spcBef>
            </a:pPr>
            <a:r>
              <a:rPr lang="en-US" sz="1000" dirty="0" smtClean="0"/>
              <a:t>Score based on performance</a:t>
            </a:r>
            <a:r>
              <a:rPr lang="en-US" sz="1000" dirty="0"/>
              <a:t> </a:t>
            </a:r>
            <a:r>
              <a:rPr lang="en-US" sz="1000" dirty="0" smtClean="0"/>
              <a:t>relative</a:t>
            </a:r>
            <a:br>
              <a:rPr lang="en-US" sz="1000" dirty="0" smtClean="0"/>
            </a:br>
            <a:r>
              <a:rPr lang="en-US" sz="1000" dirty="0" smtClean="0"/>
              <a:t>to individual performance (base year </a:t>
            </a:r>
            <a:br>
              <a:rPr lang="en-US" sz="1000" dirty="0" smtClean="0"/>
            </a:br>
            <a:r>
              <a:rPr lang="en-US" sz="1000" dirty="0" smtClean="0"/>
              <a:t>rate) and benchmark value </a:t>
            </a:r>
          </a:p>
        </p:txBody>
      </p:sp>
      <p:sp>
        <p:nvSpPr>
          <p:cNvPr id="33" name="Text Placeholder 4"/>
          <p:cNvSpPr>
            <a:spLocks noGrp="1"/>
          </p:cNvSpPr>
          <p:nvPr>
            <p:ph type="body" sz="quarter" idx="27"/>
          </p:nvPr>
        </p:nvSpPr>
        <p:spPr bwMode="gray">
          <a:xfrm>
            <a:off x="3487637" y="4311235"/>
            <a:ext cx="2964278" cy="489365"/>
          </a:xfrm>
        </p:spPr>
        <p:txBody>
          <a:bodyPr/>
          <a:lstStyle/>
          <a:p>
            <a:r>
              <a:rPr lang="en-US" dirty="0" smtClean="0"/>
              <a:t>Source; </a:t>
            </a:r>
            <a:r>
              <a:rPr lang="en-US" dirty="0" err="1"/>
              <a:t>Attaya</a:t>
            </a:r>
            <a:r>
              <a:rPr lang="en-US" dirty="0"/>
              <a:t>, C., “Home Health Value-Based Purchasing,” </a:t>
            </a:r>
            <a:r>
              <a:rPr lang="en-US" i="1" dirty="0"/>
              <a:t>Visiting Nurses Association of America, </a:t>
            </a:r>
            <a:r>
              <a:rPr lang="en-US" dirty="0"/>
              <a:t>http://</a:t>
            </a:r>
            <a:r>
              <a:rPr lang="en-US" dirty="0" smtClean="0"/>
              <a:t>www.vnaa.org/files/events/AM2016/PPTs/HHVBP%20preconference.pdf ; CMS</a:t>
            </a:r>
            <a:r>
              <a:rPr lang="en-US" dirty="0"/>
              <a:t>, “</a:t>
            </a:r>
            <a:r>
              <a:rPr lang="en-US" dirty="0" smtClean="0"/>
              <a:t>Medicare and </a:t>
            </a:r>
            <a:br>
              <a:rPr lang="en-US" dirty="0" smtClean="0"/>
            </a:br>
            <a:r>
              <a:rPr lang="en-US" dirty="0" smtClean="0"/>
              <a:t>Medicaid </a:t>
            </a:r>
            <a:r>
              <a:rPr lang="en-US" dirty="0"/>
              <a:t>Programs; CY 2016 Home Health Prospective Payment </a:t>
            </a:r>
            <a:r>
              <a:rPr lang="en-US" dirty="0" smtClean="0"/>
              <a:t>System  Rate </a:t>
            </a:r>
            <a:r>
              <a:rPr lang="en-US" dirty="0"/>
              <a:t>Update; </a:t>
            </a:r>
            <a:r>
              <a:rPr lang="en-US" dirty="0" smtClean="0"/>
              <a:t>Home </a:t>
            </a:r>
            <a:r>
              <a:rPr lang="en-US" dirty="0"/>
              <a:t>Health </a:t>
            </a:r>
            <a:r>
              <a:rPr lang="en-US" dirty="0" smtClean="0"/>
              <a:t/>
            </a:r>
            <a:br>
              <a:rPr lang="en-US" dirty="0" smtClean="0"/>
            </a:br>
            <a:r>
              <a:rPr lang="en-US" dirty="0" smtClean="0"/>
              <a:t>Value-Based </a:t>
            </a:r>
            <a:r>
              <a:rPr lang="en-US" dirty="0"/>
              <a:t>Purchasing Model; and Home Health Quality </a:t>
            </a:r>
            <a:r>
              <a:rPr lang="en-US" dirty="0" smtClean="0"/>
              <a:t>Reporting Requirements</a:t>
            </a:r>
            <a:r>
              <a:rPr lang="en-US" dirty="0"/>
              <a:t>; Final </a:t>
            </a:r>
            <a:r>
              <a:rPr lang="en-US" dirty="0" err="1"/>
              <a:t>Rule</a:t>
            </a:r>
            <a:r>
              <a:rPr lang="en-US" dirty="0" err="1" smtClean="0"/>
              <a:t>,”</a:t>
            </a:r>
            <a:r>
              <a:rPr lang="en-US" i="1" dirty="0" err="1" smtClean="0"/>
              <a:t>Federal</a:t>
            </a:r>
            <a:r>
              <a:rPr lang="en-US" i="1" dirty="0" smtClean="0"/>
              <a:t/>
            </a:r>
            <a:br>
              <a:rPr lang="en-US" i="1" dirty="0" smtClean="0"/>
            </a:br>
            <a:r>
              <a:rPr lang="en-US" i="1" dirty="0" smtClean="0"/>
              <a:t>Register</a:t>
            </a:r>
            <a:r>
              <a:rPr lang="en-US" dirty="0" smtClean="0"/>
              <a:t> </a:t>
            </a:r>
            <a:r>
              <a:rPr lang="en-US" dirty="0"/>
              <a:t>80, no. 214 (November 5, 2015</a:t>
            </a:r>
            <a:r>
              <a:rPr lang="en-US" dirty="0" smtClean="0"/>
              <a:t>), </a:t>
            </a:r>
            <a:r>
              <a:rPr lang="en-US" dirty="0" smtClean="0">
                <a:hlinkClick r:id="rId3"/>
              </a:rPr>
              <a:t>https</a:t>
            </a:r>
            <a:r>
              <a:rPr lang="en-US" dirty="0">
                <a:hlinkClick r:id="rId3"/>
              </a:rPr>
              <a:t>://</a:t>
            </a:r>
            <a:r>
              <a:rPr lang="en-US" dirty="0" smtClean="0">
                <a:hlinkClick r:id="rId3"/>
              </a:rPr>
              <a:t>www.gpo.gov/fdsys/pkg/FR-2015-11-05/pdf/2015-279</a:t>
            </a:r>
            <a:r>
              <a:rPr lang="en-US" dirty="0" smtClean="0"/>
              <a:t/>
            </a:r>
            <a:br>
              <a:rPr lang="en-US" dirty="0" smtClean="0"/>
            </a:br>
            <a:r>
              <a:rPr lang="en-US" dirty="0" smtClean="0"/>
              <a:t>31.pdf;Post-Acute Care Collaborative interviews and analysis.</a:t>
            </a:r>
            <a:endParaRPr lang="en-US" dirty="0"/>
          </a:p>
        </p:txBody>
      </p:sp>
      <p:sp>
        <p:nvSpPr>
          <p:cNvPr id="31" name="Freeform 30"/>
          <p:cNvSpPr/>
          <p:nvPr/>
        </p:nvSpPr>
        <p:spPr bwMode="gray">
          <a:xfrm flipV="1">
            <a:off x="573389" y="2561534"/>
            <a:ext cx="2116444" cy="1151069"/>
          </a:xfrm>
          <a:custGeom>
            <a:avLst/>
            <a:gdLst>
              <a:gd name="connsiteX0" fmla="*/ 0 w 1990165"/>
              <a:gd name="connsiteY0" fmla="*/ 995083 h 1990165"/>
              <a:gd name="connsiteX1" fmla="*/ 291454 w 1990165"/>
              <a:gd name="connsiteY1" fmla="*/ 291453 h 1990165"/>
              <a:gd name="connsiteX2" fmla="*/ 995085 w 1990165"/>
              <a:gd name="connsiteY2" fmla="*/ 1 h 1990165"/>
              <a:gd name="connsiteX3" fmla="*/ 1698715 w 1990165"/>
              <a:gd name="connsiteY3" fmla="*/ 291455 h 1990165"/>
              <a:gd name="connsiteX4" fmla="*/ 1990167 w 1990165"/>
              <a:gd name="connsiteY4" fmla="*/ 995086 h 1990165"/>
              <a:gd name="connsiteX5" fmla="*/ 1698714 w 1990165"/>
              <a:gd name="connsiteY5" fmla="*/ 1698716 h 1990165"/>
              <a:gd name="connsiteX6" fmla="*/ 995084 w 1990165"/>
              <a:gd name="connsiteY6" fmla="*/ 1990169 h 1990165"/>
              <a:gd name="connsiteX7" fmla="*/ 291454 w 1990165"/>
              <a:gd name="connsiteY7" fmla="*/ 1698715 h 1990165"/>
              <a:gd name="connsiteX8" fmla="*/ 2 w 1990165"/>
              <a:gd name="connsiteY8" fmla="*/ 995085 h 1990165"/>
              <a:gd name="connsiteX9" fmla="*/ 0 w 1990165"/>
              <a:gd name="connsiteY9" fmla="*/ 995083 h 1990165"/>
              <a:gd name="connsiteX0" fmla="*/ 1990167 w 2081607"/>
              <a:gd name="connsiteY0" fmla="*/ 995086 h 1990169"/>
              <a:gd name="connsiteX1" fmla="*/ 1698714 w 2081607"/>
              <a:gd name="connsiteY1" fmla="*/ 1698716 h 1990169"/>
              <a:gd name="connsiteX2" fmla="*/ 995084 w 2081607"/>
              <a:gd name="connsiteY2" fmla="*/ 1990169 h 1990169"/>
              <a:gd name="connsiteX3" fmla="*/ 291454 w 2081607"/>
              <a:gd name="connsiteY3" fmla="*/ 1698715 h 1990169"/>
              <a:gd name="connsiteX4" fmla="*/ 2 w 2081607"/>
              <a:gd name="connsiteY4" fmla="*/ 995085 h 1990169"/>
              <a:gd name="connsiteX5" fmla="*/ 0 w 2081607"/>
              <a:gd name="connsiteY5" fmla="*/ 995083 h 1990169"/>
              <a:gd name="connsiteX6" fmla="*/ 291454 w 2081607"/>
              <a:gd name="connsiteY6" fmla="*/ 291453 h 1990169"/>
              <a:gd name="connsiteX7" fmla="*/ 995085 w 2081607"/>
              <a:gd name="connsiteY7" fmla="*/ 1 h 1990169"/>
              <a:gd name="connsiteX8" fmla="*/ 1698715 w 2081607"/>
              <a:gd name="connsiteY8" fmla="*/ 291455 h 1990169"/>
              <a:gd name="connsiteX9" fmla="*/ 2081607 w 2081607"/>
              <a:gd name="connsiteY9" fmla="*/ 1086526 h 1990169"/>
              <a:gd name="connsiteX0" fmla="*/ 1990167 w 1990167"/>
              <a:gd name="connsiteY0" fmla="*/ 995086 h 1990169"/>
              <a:gd name="connsiteX1" fmla="*/ 1698714 w 1990167"/>
              <a:gd name="connsiteY1" fmla="*/ 1698716 h 1990169"/>
              <a:gd name="connsiteX2" fmla="*/ 995084 w 1990167"/>
              <a:gd name="connsiteY2" fmla="*/ 1990169 h 1990169"/>
              <a:gd name="connsiteX3" fmla="*/ 291454 w 1990167"/>
              <a:gd name="connsiteY3" fmla="*/ 1698715 h 1990169"/>
              <a:gd name="connsiteX4" fmla="*/ 2 w 1990167"/>
              <a:gd name="connsiteY4" fmla="*/ 995085 h 1990169"/>
              <a:gd name="connsiteX5" fmla="*/ 0 w 1990167"/>
              <a:gd name="connsiteY5" fmla="*/ 995083 h 1990169"/>
              <a:gd name="connsiteX6" fmla="*/ 291454 w 1990167"/>
              <a:gd name="connsiteY6" fmla="*/ 291453 h 1990169"/>
              <a:gd name="connsiteX7" fmla="*/ 995085 w 1990167"/>
              <a:gd name="connsiteY7" fmla="*/ 1 h 1990169"/>
              <a:gd name="connsiteX8" fmla="*/ 1698715 w 1990167"/>
              <a:gd name="connsiteY8" fmla="*/ 291455 h 1990169"/>
              <a:gd name="connsiteX0" fmla="*/ 1990167 w 1990167"/>
              <a:gd name="connsiteY0" fmla="*/ 995086 h 1990169"/>
              <a:gd name="connsiteX1" fmla="*/ 1698714 w 1990167"/>
              <a:gd name="connsiteY1" fmla="*/ 1698716 h 1990169"/>
              <a:gd name="connsiteX2" fmla="*/ 995084 w 1990167"/>
              <a:gd name="connsiteY2" fmla="*/ 1990169 h 1990169"/>
              <a:gd name="connsiteX3" fmla="*/ 291454 w 1990167"/>
              <a:gd name="connsiteY3" fmla="*/ 1698715 h 1990169"/>
              <a:gd name="connsiteX4" fmla="*/ 2 w 1990167"/>
              <a:gd name="connsiteY4" fmla="*/ 995085 h 1990169"/>
              <a:gd name="connsiteX5" fmla="*/ 0 w 1990167"/>
              <a:gd name="connsiteY5" fmla="*/ 995083 h 1990169"/>
              <a:gd name="connsiteX6" fmla="*/ 291454 w 1990167"/>
              <a:gd name="connsiteY6" fmla="*/ 291453 h 1990169"/>
              <a:gd name="connsiteX7" fmla="*/ 995085 w 1990167"/>
              <a:gd name="connsiteY7" fmla="*/ 1 h 1990169"/>
              <a:gd name="connsiteX0" fmla="*/ 1990167 w 1990167"/>
              <a:gd name="connsiteY0" fmla="*/ 703633 h 1698716"/>
              <a:gd name="connsiteX1" fmla="*/ 1698714 w 1990167"/>
              <a:gd name="connsiteY1" fmla="*/ 1407263 h 1698716"/>
              <a:gd name="connsiteX2" fmla="*/ 995084 w 1990167"/>
              <a:gd name="connsiteY2" fmla="*/ 1698716 h 1698716"/>
              <a:gd name="connsiteX3" fmla="*/ 291454 w 1990167"/>
              <a:gd name="connsiteY3" fmla="*/ 1407262 h 1698716"/>
              <a:gd name="connsiteX4" fmla="*/ 2 w 1990167"/>
              <a:gd name="connsiteY4" fmla="*/ 703632 h 1698716"/>
              <a:gd name="connsiteX5" fmla="*/ 0 w 1990167"/>
              <a:gd name="connsiteY5" fmla="*/ 703630 h 1698716"/>
              <a:gd name="connsiteX6" fmla="*/ 291454 w 1990167"/>
              <a:gd name="connsiteY6" fmla="*/ 0 h 1698716"/>
              <a:gd name="connsiteX0" fmla="*/ 1990167 w 1990167"/>
              <a:gd name="connsiteY0" fmla="*/ 3 h 995086"/>
              <a:gd name="connsiteX1" fmla="*/ 1698714 w 1990167"/>
              <a:gd name="connsiteY1" fmla="*/ 703633 h 995086"/>
              <a:gd name="connsiteX2" fmla="*/ 995084 w 1990167"/>
              <a:gd name="connsiteY2" fmla="*/ 995086 h 995086"/>
              <a:gd name="connsiteX3" fmla="*/ 291454 w 1990167"/>
              <a:gd name="connsiteY3" fmla="*/ 703632 h 995086"/>
              <a:gd name="connsiteX4" fmla="*/ 2 w 1990167"/>
              <a:gd name="connsiteY4" fmla="*/ 2 h 995086"/>
              <a:gd name="connsiteX5" fmla="*/ 0 w 1990167"/>
              <a:gd name="connsiteY5" fmla="*/ 0 h 995086"/>
              <a:gd name="connsiteX0" fmla="*/ 1990167 w 1990167"/>
              <a:gd name="connsiteY0" fmla="*/ 3 h 995086"/>
              <a:gd name="connsiteX1" fmla="*/ 1698714 w 1990167"/>
              <a:gd name="connsiteY1" fmla="*/ 703633 h 995086"/>
              <a:gd name="connsiteX2" fmla="*/ 995084 w 1990167"/>
              <a:gd name="connsiteY2" fmla="*/ 995086 h 995086"/>
              <a:gd name="connsiteX3" fmla="*/ 291454 w 1990167"/>
              <a:gd name="connsiteY3" fmla="*/ 703632 h 995086"/>
              <a:gd name="connsiteX4" fmla="*/ 2 w 1990167"/>
              <a:gd name="connsiteY4" fmla="*/ 2 h 995086"/>
              <a:gd name="connsiteX5" fmla="*/ 0 w 1990167"/>
              <a:gd name="connsiteY5" fmla="*/ 0 h 995086"/>
              <a:gd name="connsiteX0" fmla="*/ 1990167 w 1990167"/>
              <a:gd name="connsiteY0" fmla="*/ 3 h 1112357"/>
              <a:gd name="connsiteX1" fmla="*/ 995084 w 1990167"/>
              <a:gd name="connsiteY1" fmla="*/ 995086 h 1112357"/>
              <a:gd name="connsiteX2" fmla="*/ 291454 w 1990167"/>
              <a:gd name="connsiteY2" fmla="*/ 703632 h 1112357"/>
              <a:gd name="connsiteX3" fmla="*/ 2 w 1990167"/>
              <a:gd name="connsiteY3" fmla="*/ 2 h 1112357"/>
              <a:gd name="connsiteX4" fmla="*/ 0 w 1990167"/>
              <a:gd name="connsiteY4" fmla="*/ 0 h 1112357"/>
              <a:gd name="connsiteX0" fmla="*/ 1990167 w 1990167"/>
              <a:gd name="connsiteY0" fmla="*/ 3 h 995086"/>
              <a:gd name="connsiteX1" fmla="*/ 995084 w 1990167"/>
              <a:gd name="connsiteY1" fmla="*/ 995086 h 995086"/>
              <a:gd name="connsiteX2" fmla="*/ 2 w 1990167"/>
              <a:gd name="connsiteY2" fmla="*/ 2 h 995086"/>
              <a:gd name="connsiteX3" fmla="*/ 0 w 1990167"/>
              <a:gd name="connsiteY3" fmla="*/ 0 h 995086"/>
              <a:gd name="connsiteX0" fmla="*/ 1990167 w 1990167"/>
              <a:gd name="connsiteY0" fmla="*/ 3 h 995086"/>
              <a:gd name="connsiteX1" fmla="*/ 995084 w 1990167"/>
              <a:gd name="connsiteY1" fmla="*/ 995086 h 995086"/>
              <a:gd name="connsiteX2" fmla="*/ 2 w 1990167"/>
              <a:gd name="connsiteY2" fmla="*/ 2 h 995086"/>
              <a:gd name="connsiteX3" fmla="*/ 0 w 1990167"/>
              <a:gd name="connsiteY3" fmla="*/ 0 h 995086"/>
              <a:gd name="connsiteX0" fmla="*/ 1990167 w 1990167"/>
              <a:gd name="connsiteY0" fmla="*/ 7686 h 1002769"/>
              <a:gd name="connsiteX1" fmla="*/ 995084 w 1990167"/>
              <a:gd name="connsiteY1" fmla="*/ 1002769 h 1002769"/>
              <a:gd name="connsiteX2" fmla="*/ 2 w 1990167"/>
              <a:gd name="connsiteY2" fmla="*/ 7685 h 1002769"/>
              <a:gd name="connsiteX3" fmla="*/ 0 w 1990167"/>
              <a:gd name="connsiteY3" fmla="*/ 7683 h 1002769"/>
              <a:gd name="connsiteX0" fmla="*/ 1990167 w 1990167"/>
              <a:gd name="connsiteY0" fmla="*/ 2 h 995085"/>
              <a:gd name="connsiteX1" fmla="*/ 995084 w 1990167"/>
              <a:gd name="connsiteY1" fmla="*/ 995085 h 995085"/>
              <a:gd name="connsiteX2" fmla="*/ 2 w 1990167"/>
              <a:gd name="connsiteY2" fmla="*/ 1 h 995085"/>
              <a:gd name="connsiteX3" fmla="*/ 0 w 1990167"/>
              <a:gd name="connsiteY3" fmla="*/ 161364 h 995085"/>
              <a:gd name="connsiteX0" fmla="*/ 1990165 w 1990165"/>
              <a:gd name="connsiteY0" fmla="*/ 1 h 995084"/>
              <a:gd name="connsiteX1" fmla="*/ 995082 w 1990165"/>
              <a:gd name="connsiteY1" fmla="*/ 995084 h 995084"/>
              <a:gd name="connsiteX2" fmla="*/ 0 w 1990165"/>
              <a:gd name="connsiteY2" fmla="*/ 0 h 995084"/>
              <a:gd name="connsiteX0" fmla="*/ 1990165 w 1990165"/>
              <a:gd name="connsiteY0" fmla="*/ 1 h 995084"/>
              <a:gd name="connsiteX1" fmla="*/ 995082 w 1990165"/>
              <a:gd name="connsiteY1" fmla="*/ 995084 h 995084"/>
              <a:gd name="connsiteX2" fmla="*/ 0 w 1990165"/>
              <a:gd name="connsiteY2" fmla="*/ 0 h 995084"/>
              <a:gd name="connsiteX0" fmla="*/ 1990165 w 1990165"/>
              <a:gd name="connsiteY0" fmla="*/ 1 h 995084"/>
              <a:gd name="connsiteX1" fmla="*/ 995082 w 1990165"/>
              <a:gd name="connsiteY1" fmla="*/ 995084 h 995084"/>
              <a:gd name="connsiteX2" fmla="*/ 0 w 1990165"/>
              <a:gd name="connsiteY2" fmla="*/ 0 h 995084"/>
              <a:gd name="connsiteX0" fmla="*/ 1990165 w 1990165"/>
              <a:gd name="connsiteY0" fmla="*/ 1 h 995084"/>
              <a:gd name="connsiteX1" fmla="*/ 995082 w 1990165"/>
              <a:gd name="connsiteY1" fmla="*/ 995084 h 995084"/>
              <a:gd name="connsiteX2" fmla="*/ 0 w 1990165"/>
              <a:gd name="connsiteY2" fmla="*/ 0 h 995084"/>
              <a:gd name="connsiteX0" fmla="*/ 1990165 w 1990165"/>
              <a:gd name="connsiteY0" fmla="*/ 15528 h 1010611"/>
              <a:gd name="connsiteX1" fmla="*/ 995082 w 1990165"/>
              <a:gd name="connsiteY1" fmla="*/ 1010611 h 1010611"/>
              <a:gd name="connsiteX2" fmla="*/ 0 w 1990165"/>
              <a:gd name="connsiteY2" fmla="*/ 15527 h 1010611"/>
              <a:gd name="connsiteX0" fmla="*/ 1990165 w 1990165"/>
              <a:gd name="connsiteY0" fmla="*/ 15528 h 1010611"/>
              <a:gd name="connsiteX1" fmla="*/ 995082 w 1990165"/>
              <a:gd name="connsiteY1" fmla="*/ 1010611 h 1010611"/>
              <a:gd name="connsiteX2" fmla="*/ 0 w 1990165"/>
              <a:gd name="connsiteY2" fmla="*/ 15527 h 1010611"/>
            </a:gdLst>
            <a:ahLst/>
            <a:cxnLst>
              <a:cxn ang="0">
                <a:pos x="connsiteX0" y="connsiteY0"/>
              </a:cxn>
              <a:cxn ang="0">
                <a:pos x="connsiteX1" y="connsiteY1"/>
              </a:cxn>
              <a:cxn ang="0">
                <a:pos x="connsiteX2" y="connsiteY2"/>
              </a:cxn>
            </a:cxnLst>
            <a:rect l="l" t="t" r="r" b="b"/>
            <a:pathLst>
              <a:path w="1990165" h="1010611">
                <a:moveTo>
                  <a:pt x="1990165" y="15528"/>
                </a:moveTo>
                <a:cubicBezTo>
                  <a:pt x="1229605" y="0"/>
                  <a:pt x="1511193" y="1010611"/>
                  <a:pt x="995082" y="1010611"/>
                </a:cubicBezTo>
                <a:cubicBezTo>
                  <a:pt x="463603" y="1010611"/>
                  <a:pt x="765202" y="20010"/>
                  <a:pt x="0" y="15527"/>
                </a:cubicBezTo>
              </a:path>
            </a:pathLst>
          </a:custGeom>
          <a:noFill/>
          <a:ln w="19050" cap="flat" cmpd="sng" algn="ctr">
            <a:solidFill>
              <a:schemeClr val="accent4"/>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1000" dirty="0" smtClean="0">
              <a:solidFill>
                <a:schemeClr val="accent4"/>
              </a:solidFill>
              <a:latin typeface="+mj-lt"/>
            </a:endParaRPr>
          </a:p>
        </p:txBody>
      </p:sp>
      <p:cxnSp>
        <p:nvCxnSpPr>
          <p:cNvPr id="34" name="Straight Connector 33"/>
          <p:cNvCxnSpPr/>
          <p:nvPr/>
        </p:nvCxnSpPr>
        <p:spPr bwMode="gray">
          <a:xfrm>
            <a:off x="2391142" y="3481656"/>
            <a:ext cx="0" cy="211609"/>
          </a:xfrm>
          <a:prstGeom prst="line">
            <a:avLst/>
          </a:prstGeom>
          <a:ln w="12700">
            <a:solidFill>
              <a:srgbClr val="C00000"/>
            </a:solidFill>
            <a:prstDash val="dash"/>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2027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675" y="317903"/>
            <a:ext cx="5759450" cy="276999"/>
          </a:xfrm>
        </p:spPr>
        <p:txBody>
          <a:bodyPr/>
          <a:lstStyle/>
          <a:p>
            <a:r>
              <a:rPr lang="en-US" dirty="0" smtClean="0"/>
              <a:t>How Providers Should Respond for VBP Success</a:t>
            </a:r>
            <a:endParaRPr lang="en-US" dirty="0"/>
          </a:p>
        </p:txBody>
      </p:sp>
      <p:sp>
        <p:nvSpPr>
          <p:cNvPr id="3" name="Text Placeholder 2"/>
          <p:cNvSpPr>
            <a:spLocks noGrp="1"/>
          </p:cNvSpPr>
          <p:nvPr>
            <p:ph type="body" sz="quarter" idx="25"/>
          </p:nvPr>
        </p:nvSpPr>
        <p:spPr>
          <a:xfrm>
            <a:off x="320675" y="718356"/>
            <a:ext cx="5760720" cy="215444"/>
          </a:xfrm>
        </p:spPr>
        <p:txBody>
          <a:bodyPr/>
          <a:lstStyle/>
          <a:p>
            <a:r>
              <a:rPr lang="en-US" dirty="0" smtClean="0"/>
              <a:t>Success Impossible Without Strong Data Analytics Capacity</a:t>
            </a:r>
            <a:endParaRPr lang="en-US" dirty="0"/>
          </a:p>
        </p:txBody>
      </p:sp>
      <p:sp>
        <p:nvSpPr>
          <p:cNvPr id="4" name="Text Placeholder 3"/>
          <p:cNvSpPr>
            <a:spLocks noGrp="1"/>
          </p:cNvSpPr>
          <p:nvPr>
            <p:ph type="body" sz="quarter" idx="26"/>
          </p:nvPr>
        </p:nvSpPr>
        <p:spPr/>
        <p:txBody>
          <a:bodyPr/>
          <a:lstStyle/>
          <a:p>
            <a:endParaRPr lang="en-US"/>
          </a:p>
        </p:txBody>
      </p:sp>
      <p:sp>
        <p:nvSpPr>
          <p:cNvPr id="5" name="Text Placeholder 4"/>
          <p:cNvSpPr>
            <a:spLocks noGrp="1"/>
          </p:cNvSpPr>
          <p:nvPr>
            <p:ph type="body" sz="quarter" idx="27"/>
          </p:nvPr>
        </p:nvSpPr>
        <p:spPr>
          <a:xfrm>
            <a:off x="4582555" y="4695956"/>
            <a:ext cx="2011680" cy="104644"/>
          </a:xfrm>
        </p:spPr>
        <p:txBody>
          <a:bodyPr/>
          <a:lstStyle/>
          <a:p>
            <a:r>
              <a:rPr lang="en-US" dirty="0" smtClean="0"/>
              <a:t>Source: Post-Acute Care Collaborative interviews and analysis.</a:t>
            </a:r>
            <a:endParaRPr lang="en-US" dirty="0"/>
          </a:p>
        </p:txBody>
      </p:sp>
      <p:sp>
        <p:nvSpPr>
          <p:cNvPr id="6" name="Text Placeholder 5"/>
          <p:cNvSpPr>
            <a:spLocks noGrp="1"/>
          </p:cNvSpPr>
          <p:nvPr>
            <p:ph type="body" sz="quarter" idx="28"/>
          </p:nvPr>
        </p:nvSpPr>
        <p:spPr/>
        <p:txBody>
          <a:bodyPr/>
          <a:lstStyle/>
          <a:p>
            <a:endParaRPr lang="en-US"/>
          </a:p>
        </p:txBody>
      </p:sp>
      <p:grpSp>
        <p:nvGrpSpPr>
          <p:cNvPr id="26" name="Group 25"/>
          <p:cNvGrpSpPr/>
          <p:nvPr/>
        </p:nvGrpSpPr>
        <p:grpSpPr>
          <a:xfrm>
            <a:off x="178716" y="1897707"/>
            <a:ext cx="5966724" cy="464465"/>
            <a:chOff x="178716" y="1897707"/>
            <a:chExt cx="5966724" cy="464465"/>
          </a:xfrm>
        </p:grpSpPr>
        <p:sp>
          <p:nvSpPr>
            <p:cNvPr id="7" name="TextBox 6"/>
            <p:cNvSpPr txBox="1"/>
            <p:nvPr/>
          </p:nvSpPr>
          <p:spPr bwMode="gray">
            <a:xfrm>
              <a:off x="2583315" y="1900507"/>
              <a:ext cx="3562125" cy="461665"/>
            </a:xfrm>
            <a:prstGeom prst="rect">
              <a:avLst/>
            </a:prstGeom>
            <a:noFill/>
          </p:spPr>
          <p:txBody>
            <a:bodyPr wrap="square" lIns="0" tIns="0" rIns="0" bIns="0" rtlCol="0">
              <a:spAutoFit/>
            </a:bodyPr>
            <a:lstStyle/>
            <a:p>
              <a:pPr>
                <a:spcBef>
                  <a:spcPts val="500"/>
                </a:spcBef>
              </a:pPr>
              <a:r>
                <a:rPr lang="en-US" sz="1000" dirty="0" smtClean="0"/>
                <a:t>Improve data collection processes and educate staff in </a:t>
              </a:r>
              <a:br>
                <a:rPr lang="en-US" sz="1000" dirty="0" smtClean="0"/>
              </a:br>
              <a:r>
                <a:rPr lang="en-US" sz="1000" dirty="0" smtClean="0"/>
                <a:t>order to meet VBP </a:t>
              </a:r>
              <a:r>
                <a:rPr lang="en-US" sz="1000" dirty="0"/>
                <a:t>reporting </a:t>
              </a:r>
              <a:r>
                <a:rPr lang="en-US" sz="1000" dirty="0" smtClean="0"/>
                <a:t>requirements and prevent </a:t>
              </a:r>
              <a:br>
                <a:rPr lang="en-US" sz="1000" dirty="0" smtClean="0"/>
              </a:br>
              <a:r>
                <a:rPr lang="en-US" sz="1000" dirty="0" smtClean="0"/>
                <a:t>ratings penalties due to reporting errors</a:t>
              </a:r>
              <a:endParaRPr lang="en-US" sz="1000" dirty="0"/>
            </a:p>
          </p:txBody>
        </p:sp>
        <p:sp>
          <p:nvSpPr>
            <p:cNvPr id="8" name="TextBox 7"/>
            <p:cNvSpPr txBox="1"/>
            <p:nvPr/>
          </p:nvSpPr>
          <p:spPr bwMode="gray">
            <a:xfrm>
              <a:off x="178716" y="1897707"/>
              <a:ext cx="413708" cy="369332"/>
            </a:xfrm>
            <a:prstGeom prst="rect">
              <a:avLst/>
            </a:prstGeom>
            <a:noFill/>
          </p:spPr>
          <p:txBody>
            <a:bodyPr wrap="square" lIns="0" tIns="0" rIns="0" bIns="0" rtlCol="0">
              <a:spAutoFit/>
            </a:bodyPr>
            <a:lstStyle/>
            <a:p>
              <a:pPr algn="r"/>
              <a:r>
                <a:rPr lang="en-US" sz="2400" dirty="0" smtClean="0">
                  <a:solidFill>
                    <a:schemeClr val="accent6"/>
                  </a:solidFill>
                </a:rPr>
                <a:t>1</a:t>
              </a:r>
            </a:p>
          </p:txBody>
        </p:sp>
        <p:grpSp>
          <p:nvGrpSpPr>
            <p:cNvPr id="9" name="Group 8"/>
            <p:cNvGrpSpPr/>
            <p:nvPr/>
          </p:nvGrpSpPr>
          <p:grpSpPr>
            <a:xfrm>
              <a:off x="669795" y="1926755"/>
              <a:ext cx="1752600" cy="382619"/>
              <a:chOff x="569308" y="1721543"/>
              <a:chExt cx="1752600" cy="382619"/>
            </a:xfrm>
          </p:grpSpPr>
          <p:sp>
            <p:nvSpPr>
              <p:cNvPr id="10" name="TextBox 9"/>
              <p:cNvSpPr txBox="1"/>
              <p:nvPr/>
            </p:nvSpPr>
            <p:spPr bwMode="gray">
              <a:xfrm>
                <a:off x="569308" y="1721543"/>
                <a:ext cx="1752600" cy="307777"/>
              </a:xfrm>
              <a:prstGeom prst="rect">
                <a:avLst/>
              </a:prstGeom>
              <a:noFill/>
            </p:spPr>
            <p:txBody>
              <a:bodyPr wrap="square" lIns="0" tIns="0" rIns="0" bIns="0" rtlCol="0">
                <a:spAutoFit/>
              </a:bodyPr>
              <a:lstStyle/>
              <a:p>
                <a:r>
                  <a:rPr lang="en-US" sz="1000" b="1" dirty="0" smtClean="0"/>
                  <a:t>Develop Precise Documentation Processes</a:t>
                </a:r>
              </a:p>
            </p:txBody>
          </p:sp>
          <p:cxnSp>
            <p:nvCxnSpPr>
              <p:cNvPr id="11" name="Straight Connector 10"/>
              <p:cNvCxnSpPr/>
              <p:nvPr/>
            </p:nvCxnSpPr>
            <p:spPr bwMode="gray">
              <a:xfrm flipV="1">
                <a:off x="569308" y="2100790"/>
                <a:ext cx="1645920" cy="3372"/>
              </a:xfrm>
              <a:prstGeom prst="line">
                <a:avLst/>
              </a:prstGeom>
              <a:ln w="317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grpSp>
        <p:nvGrpSpPr>
          <p:cNvPr id="25" name="Group 24"/>
          <p:cNvGrpSpPr/>
          <p:nvPr/>
        </p:nvGrpSpPr>
        <p:grpSpPr>
          <a:xfrm>
            <a:off x="225616" y="3682743"/>
            <a:ext cx="5919824" cy="495214"/>
            <a:chOff x="225616" y="3826682"/>
            <a:chExt cx="5919824" cy="495214"/>
          </a:xfrm>
        </p:grpSpPr>
        <p:sp>
          <p:nvSpPr>
            <p:cNvPr id="12" name="TextBox 11"/>
            <p:cNvSpPr txBox="1"/>
            <p:nvPr/>
          </p:nvSpPr>
          <p:spPr bwMode="gray">
            <a:xfrm>
              <a:off x="225616" y="3826682"/>
              <a:ext cx="372533" cy="369332"/>
            </a:xfrm>
            <a:prstGeom prst="rect">
              <a:avLst/>
            </a:prstGeom>
            <a:noFill/>
          </p:spPr>
          <p:txBody>
            <a:bodyPr wrap="square" lIns="0" tIns="0" rIns="0" bIns="0" rtlCol="0">
              <a:spAutoFit/>
            </a:bodyPr>
            <a:lstStyle/>
            <a:p>
              <a:pPr algn="r"/>
              <a:r>
                <a:rPr lang="en-US" sz="2400" dirty="0" smtClean="0">
                  <a:solidFill>
                    <a:schemeClr val="accent6"/>
                  </a:solidFill>
                </a:rPr>
                <a:t>3</a:t>
              </a:r>
            </a:p>
          </p:txBody>
        </p:sp>
        <p:sp>
          <p:nvSpPr>
            <p:cNvPr id="13" name="TextBox 12"/>
            <p:cNvSpPr txBox="1"/>
            <p:nvPr/>
          </p:nvSpPr>
          <p:spPr bwMode="gray">
            <a:xfrm>
              <a:off x="2583315" y="3860231"/>
              <a:ext cx="3562125" cy="461665"/>
            </a:xfrm>
            <a:prstGeom prst="rect">
              <a:avLst/>
            </a:prstGeom>
            <a:noFill/>
          </p:spPr>
          <p:txBody>
            <a:bodyPr wrap="square" lIns="0" tIns="0" rIns="0" bIns="0" rtlCol="0">
              <a:spAutoFit/>
            </a:bodyPr>
            <a:lstStyle/>
            <a:p>
              <a:r>
                <a:rPr lang="en-US" sz="1000" dirty="0" smtClean="0"/>
                <a:t>Invest resources in specialized programs that address underperforming areas. Closely monitor data to track </a:t>
              </a:r>
              <a:br>
                <a:rPr lang="en-US" sz="1000" dirty="0" smtClean="0"/>
              </a:br>
              <a:r>
                <a:rPr lang="en-US" sz="1000" dirty="0" smtClean="0"/>
                <a:t>progress. </a:t>
              </a:r>
              <a:endParaRPr lang="en-US" sz="1000" dirty="0"/>
            </a:p>
          </p:txBody>
        </p:sp>
        <p:cxnSp>
          <p:nvCxnSpPr>
            <p:cNvPr id="15" name="Straight Connector 14"/>
            <p:cNvCxnSpPr/>
            <p:nvPr/>
          </p:nvCxnSpPr>
          <p:spPr bwMode="gray">
            <a:xfrm>
              <a:off x="669795" y="4237497"/>
              <a:ext cx="1663535" cy="5654"/>
            </a:xfrm>
            <a:prstGeom prst="line">
              <a:avLst/>
            </a:prstGeom>
            <a:ln w="317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bwMode="gray">
            <a:xfrm>
              <a:off x="669795" y="3862836"/>
              <a:ext cx="1687285" cy="307777"/>
            </a:xfrm>
            <a:prstGeom prst="rect">
              <a:avLst/>
            </a:prstGeom>
            <a:noFill/>
          </p:spPr>
          <p:txBody>
            <a:bodyPr wrap="square" lIns="0" tIns="0" rIns="0" bIns="0" rtlCol="0">
              <a:spAutoFit/>
            </a:bodyPr>
            <a:lstStyle/>
            <a:p>
              <a:pPr>
                <a:spcBef>
                  <a:spcPts val="500"/>
                </a:spcBef>
              </a:pPr>
              <a:r>
                <a:rPr lang="en-US" sz="1000" b="1" dirty="0" smtClean="0"/>
                <a:t>Develop Specialized Care Models Tailored to VBP </a:t>
              </a:r>
              <a:endParaRPr lang="en-US" sz="1000" b="1" dirty="0"/>
            </a:p>
          </p:txBody>
        </p:sp>
      </p:grpSp>
      <p:grpSp>
        <p:nvGrpSpPr>
          <p:cNvPr id="27" name="Group 26"/>
          <p:cNvGrpSpPr/>
          <p:nvPr/>
        </p:nvGrpSpPr>
        <p:grpSpPr>
          <a:xfrm>
            <a:off x="199304" y="2774691"/>
            <a:ext cx="5946136" cy="495533"/>
            <a:chOff x="199304" y="2774691"/>
            <a:chExt cx="5946136" cy="495533"/>
          </a:xfrm>
        </p:grpSpPr>
        <p:sp>
          <p:nvSpPr>
            <p:cNvPr id="17" name="TextBox 16"/>
            <p:cNvSpPr txBox="1"/>
            <p:nvPr/>
          </p:nvSpPr>
          <p:spPr bwMode="gray">
            <a:xfrm>
              <a:off x="2583315" y="2808559"/>
              <a:ext cx="3562125" cy="461665"/>
            </a:xfrm>
            <a:prstGeom prst="rect">
              <a:avLst/>
            </a:prstGeom>
            <a:noFill/>
          </p:spPr>
          <p:txBody>
            <a:bodyPr wrap="square" lIns="0" tIns="0" rIns="0" bIns="0" rtlCol="0">
              <a:spAutoFit/>
            </a:bodyPr>
            <a:lstStyle/>
            <a:p>
              <a:r>
                <a:rPr lang="en-US" sz="1000" dirty="0" smtClean="0"/>
                <a:t>Analyze data to identify weak areas on VBP metrics. </a:t>
              </a:r>
              <a:br>
                <a:rPr lang="en-US" sz="1000" dirty="0" smtClean="0"/>
              </a:br>
              <a:r>
                <a:rPr lang="en-US" sz="1000" dirty="0" smtClean="0"/>
                <a:t>Evaluate potential </a:t>
              </a:r>
              <a:r>
                <a:rPr lang="en-US" sz="1000" dirty="0"/>
                <a:t>underlying </a:t>
              </a:r>
              <a:r>
                <a:rPr lang="en-US" sz="1000" dirty="0" smtClean="0"/>
                <a:t>factors such as staffing, medication management, and transfers.</a:t>
              </a:r>
            </a:p>
          </p:txBody>
        </p:sp>
        <p:sp>
          <p:nvSpPr>
            <p:cNvPr id="18" name="TextBox 17"/>
            <p:cNvSpPr txBox="1"/>
            <p:nvPr/>
          </p:nvSpPr>
          <p:spPr bwMode="gray">
            <a:xfrm>
              <a:off x="199304" y="2774691"/>
              <a:ext cx="372533" cy="369332"/>
            </a:xfrm>
            <a:prstGeom prst="rect">
              <a:avLst/>
            </a:prstGeom>
            <a:noFill/>
          </p:spPr>
          <p:txBody>
            <a:bodyPr wrap="square" lIns="0" tIns="0" rIns="0" bIns="0" rtlCol="0">
              <a:spAutoFit/>
            </a:bodyPr>
            <a:lstStyle/>
            <a:p>
              <a:pPr algn="r"/>
              <a:r>
                <a:rPr lang="en-US" sz="2400" dirty="0">
                  <a:solidFill>
                    <a:schemeClr val="accent6"/>
                  </a:solidFill>
                </a:rPr>
                <a:t>2</a:t>
              </a:r>
              <a:endParaRPr lang="en-US" sz="2400" dirty="0" smtClean="0">
                <a:solidFill>
                  <a:schemeClr val="accent6"/>
                </a:solidFill>
              </a:endParaRPr>
            </a:p>
          </p:txBody>
        </p:sp>
        <p:grpSp>
          <p:nvGrpSpPr>
            <p:cNvPr id="19" name="Group 18"/>
            <p:cNvGrpSpPr/>
            <p:nvPr/>
          </p:nvGrpSpPr>
          <p:grpSpPr>
            <a:xfrm>
              <a:off x="680086" y="2808559"/>
              <a:ext cx="1772510" cy="378877"/>
              <a:chOff x="569308" y="2614445"/>
              <a:chExt cx="1772510" cy="378877"/>
            </a:xfrm>
          </p:grpSpPr>
          <p:sp>
            <p:nvSpPr>
              <p:cNvPr id="20" name="TextBox 19"/>
              <p:cNvSpPr txBox="1"/>
              <p:nvPr/>
            </p:nvSpPr>
            <p:spPr bwMode="gray">
              <a:xfrm>
                <a:off x="569308" y="2614445"/>
                <a:ext cx="1772510" cy="307777"/>
              </a:xfrm>
              <a:prstGeom prst="rect">
                <a:avLst/>
              </a:prstGeom>
              <a:noFill/>
            </p:spPr>
            <p:txBody>
              <a:bodyPr wrap="square" lIns="0" tIns="0" rIns="0" bIns="0" rtlCol="0">
                <a:spAutoFit/>
              </a:bodyPr>
              <a:lstStyle/>
              <a:p>
                <a:pPr>
                  <a:spcBef>
                    <a:spcPts val="500"/>
                  </a:spcBef>
                </a:pPr>
                <a:r>
                  <a:rPr lang="en-US" sz="1000" b="1" dirty="0" smtClean="0"/>
                  <a:t>Identify Opportunities to Improve VBP Measures</a:t>
                </a:r>
                <a:endParaRPr lang="en-US" sz="1000" b="1" dirty="0"/>
              </a:p>
            </p:txBody>
          </p:sp>
          <p:cxnSp>
            <p:nvCxnSpPr>
              <p:cNvPr id="21" name="Straight Connector 20"/>
              <p:cNvCxnSpPr/>
              <p:nvPr/>
            </p:nvCxnSpPr>
            <p:spPr bwMode="gray">
              <a:xfrm flipV="1">
                <a:off x="569308" y="2989950"/>
                <a:ext cx="1645920" cy="3372"/>
              </a:xfrm>
              <a:prstGeom prst="line">
                <a:avLst/>
              </a:prstGeom>
              <a:ln w="317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pic>
        <p:nvPicPr>
          <p:cNvPr id="1026" name="Picture 2" descr="C:\Users\bandik\Desktop\Icons (AB and TABC)\Warning_yiel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1148817"/>
            <a:ext cx="457200" cy="40243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bwMode="gray">
          <a:xfrm>
            <a:off x="872067" y="1121535"/>
            <a:ext cx="5164667" cy="461665"/>
          </a:xfrm>
          <a:prstGeom prst="rect">
            <a:avLst/>
          </a:prstGeom>
          <a:noFill/>
        </p:spPr>
        <p:txBody>
          <a:bodyPr wrap="square" lIns="0" tIns="0" rIns="0" bIns="0" rtlCol="0">
            <a:spAutoFit/>
          </a:bodyPr>
          <a:lstStyle/>
          <a:p>
            <a:pPr>
              <a:spcBef>
                <a:spcPts val="500"/>
              </a:spcBef>
            </a:pPr>
            <a:r>
              <a:rPr lang="en-US" sz="1000" dirty="0" smtClean="0"/>
              <a:t>Whether you are a pilot participant, or preparing for when VBP becomes mandatory for all, develop your organization’s data competency and orient resources around weak areas to achieve success in value-based models</a:t>
            </a:r>
          </a:p>
        </p:txBody>
      </p:sp>
    </p:spTree>
    <p:extLst>
      <p:ext uri="{BB962C8B-B14F-4D97-AF65-F5344CB8AC3E}">
        <p14:creationId xmlns:p14="http://schemas.microsoft.com/office/powerpoint/2010/main" val="1114624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3000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AB1 On-screen 030117">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1 On-screen 030117.potm" id="{E3A3517C-627B-462B-95A7-A786ECEE0CAF}" vid="{EFDEB0EA-EB05-4531-8AE1-A52ED8F394F4}"/>
    </a:ext>
  </a:ext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D5B403-CDD2-4FF4-A69B-9D439DEF17C3}"/>
</file>

<file path=customXml/itemProps2.xml><?xml version="1.0" encoding="utf-8"?>
<ds:datastoreItem xmlns:ds="http://schemas.openxmlformats.org/officeDocument/2006/customXml" ds:itemID="{B98C6A80-B1C1-42B3-B349-8F7EA226989F}"/>
</file>

<file path=docProps/app.xml><?xml version="1.0" encoding="utf-8"?>
<Properties xmlns="http://schemas.openxmlformats.org/officeDocument/2006/extended-properties" xmlns:vt="http://schemas.openxmlformats.org/officeDocument/2006/docPropsVTypes">
  <Template>AB1 On-screen 030117</Template>
  <TotalTime>0</TotalTime>
  <Words>2592</Words>
  <Application>Microsoft Office PowerPoint</Application>
  <PresentationFormat>Custom</PresentationFormat>
  <Paragraphs>160</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AB1 On-screen 030117</vt:lpstr>
      <vt:lpstr>Home Health  Value-Based Purchasing</vt:lpstr>
      <vt:lpstr>Steady Shift Towards Risk-Based Payment Models</vt:lpstr>
      <vt:lpstr>Home Health VBP1 Pilot in Effect Through CY 2022</vt:lpstr>
      <vt:lpstr>Pilot Program in Effect in 9 States</vt:lpstr>
      <vt:lpstr>Funds at Risk Set to Increase Across Pilot</vt:lpstr>
      <vt:lpstr>Home Health Agencies Evaluated on 21 Metrics</vt:lpstr>
      <vt:lpstr>Performance Assessment Methodology</vt:lpstr>
      <vt:lpstr>How Providers Should Respond for VBP Success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2017-04-03T15:54:21Z</dcterms:created>
  <dcterms:modified xsi:type="dcterms:W3CDTF">2018-12-12T20:02:45Z</dcterms:modified>
</cp:coreProperties>
</file>