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slides/slide62.xml" ContentType="application/vnd.openxmlformats-officedocument.presentationml.slide+xml"/>
  <Override PartName="/ppt/diagrams/data2.xml" ContentType="application/vnd.openxmlformats-officedocument.drawingml.diagramData+xml"/>
  <Override PartName="/ppt/drawings/drawing1.xml" ContentType="application/vnd.openxmlformats-officedocument.drawingml.chartshapes+xml"/>
  <Override PartName="/ppt/diagrams/data1.xml" ContentType="application/vnd.openxmlformats-officedocument.drawingml.diagramData+xml"/>
  <Override PartName="/ppt/slides/slide63.xml" ContentType="application/vnd.openxmlformats-officedocument.presentationml.slide+xml"/>
  <Override PartName="/ppt/presentation.xml" ContentType="application/vnd.openxmlformats-officedocument.presentationml.presentation.main+xml"/>
  <Override PartName="/ppt/slides/slide6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notesSlides/notesSlide35.xml" ContentType="application/vnd.openxmlformats-officedocument.presentationml.notesSlide+xml"/>
  <Override PartName="/ppt/slideMasters/slideMaster6.xml" ContentType="application/vnd.openxmlformats-officedocument.presentationml.slideMaster+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47.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charts/chart25.xml" ContentType="application/vnd.openxmlformats-officedocument.drawingml.chart+xml"/>
  <Override PartName="/ppt/theme/themeOverride30.xml" ContentType="application/vnd.openxmlformats-officedocument.themeOverr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1.xml" ContentType="application/vnd.openxmlformats-officedocument.drawingml.chart+xml"/>
  <Override PartName="/ppt/theme/themeOverride27.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charts/chart29.xml" ContentType="application/vnd.openxmlformats-officedocument.drawingml.chart+xml"/>
  <Override PartName="/ppt/theme/themeOverride25.xml" ContentType="application/vnd.openxmlformats-officedocument.themeOverride+xml"/>
  <Override PartName="/ppt/charts/chart30.xml" ContentType="application/vnd.openxmlformats-officedocument.drawingml.chart+xml"/>
  <Override PartName="/ppt/theme/themeOverride26.xml" ContentType="application/vnd.openxmlformats-officedocument.themeOverride+xml"/>
  <Override PartName="/ppt/charts/chart33.xml" ContentType="application/vnd.openxmlformats-officedocument.drawingml.chart+xml"/>
  <Override PartName="/ppt/theme/themeOverride29.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32.xml" ContentType="application/vnd.openxmlformats-officedocument.drawingml.chart+xml"/>
  <Override PartName="/ppt/theme/themeOverride28.xml" ContentType="application/vnd.openxmlformats-officedocument.themeOverride+xml"/>
  <Override PartName="/ppt/charts/chart34.xml" ContentType="application/vnd.openxmlformats-officedocument.drawingml.chart+xml"/>
  <Override PartName="/ppt/theme/theme9.xml" ContentType="application/vnd.openxmlformats-officedocument.theme+xml"/>
  <Override PartName="/ppt/theme/themeOverride22.xml" ContentType="application/vnd.openxmlformats-officedocument.themeOverride+xml"/>
  <Override PartName="/ppt/theme/themeOverride14.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theme/themeOverride23.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charts/chart26.xml" ContentType="application/vnd.openxmlformats-officedocument.drawingml.chart+xml"/>
  <Override PartName="/ppt/charts/chart17.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8.xml" ContentType="application/vnd.openxmlformats-officedocument.themeOverride+xml"/>
  <Override PartName="/ppt/charts/chart10.xml" ContentType="application/vnd.openxmlformats-officedocument.drawingml.chart+xml"/>
  <Override PartName="/ppt/charts/chart9.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4.xml" ContentType="application/vnd.openxmlformats-officedocument.themeOverride+xml"/>
  <Override PartName="/ppt/charts/chart1.xml" ContentType="application/vnd.openxmlformats-officedocument.drawingml.chart+xml"/>
  <Override PartName="/ppt/theme/themeOverride8.xml" ContentType="application/vnd.openxmlformats-officedocument.themeOverride+xml"/>
  <Override PartName="/ppt/charts/chart28.xml" ContentType="application/vnd.openxmlformats-officedocument.drawingml.chart+xml"/>
  <Override PartName="/ppt/theme/theme11.xml" ContentType="application/vnd.openxmlformats-officedocument.theme+xml"/>
  <Override PartName="/ppt/theme/theme10.xml" ContentType="application/vnd.openxmlformats-officedocument.theme+xml"/>
  <Override PartName="/ppt/charts/chart2.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theme/themeOverride5.xml" ContentType="application/vnd.openxmlformats-officedocument.themeOverride+xml"/>
  <Override PartName="/ppt/theme/themeOverride2.xml" ContentType="application/vnd.openxmlformats-officedocument.themeOverride+xml"/>
  <Override PartName="/ppt/charts/chart27.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charts/chart6.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 id="2147483687" r:id="rId3"/>
    <p:sldMasterId id="2147483689" r:id="rId4"/>
    <p:sldMasterId id="2147483690" r:id="rId5"/>
    <p:sldMasterId id="2147483692" r:id="rId6"/>
    <p:sldMasterId id="2147483694" r:id="rId7"/>
    <p:sldMasterId id="2147483696" r:id="rId8"/>
    <p:sldMasterId id="2147483702" r:id="rId9"/>
  </p:sldMasterIdLst>
  <p:notesMasterIdLst>
    <p:notesMasterId r:id="rId73"/>
  </p:notesMasterIdLst>
  <p:handoutMasterIdLst>
    <p:handoutMasterId r:id="rId74"/>
  </p:handoutMasterIdLst>
  <p:sldIdLst>
    <p:sldId id="268" r:id="rId10"/>
    <p:sldId id="264" r:id="rId11"/>
    <p:sldId id="263" r:id="rId12"/>
    <p:sldId id="318" r:id="rId13"/>
    <p:sldId id="420" r:id="rId14"/>
    <p:sldId id="346" r:id="rId15"/>
    <p:sldId id="460" r:id="rId16"/>
    <p:sldId id="382" r:id="rId17"/>
    <p:sldId id="385" r:id="rId18"/>
    <p:sldId id="419" r:id="rId19"/>
    <p:sldId id="462" r:id="rId20"/>
    <p:sldId id="463" r:id="rId21"/>
    <p:sldId id="448" r:id="rId22"/>
    <p:sldId id="465" r:id="rId23"/>
    <p:sldId id="348" r:id="rId24"/>
    <p:sldId id="356" r:id="rId25"/>
    <p:sldId id="360" r:id="rId26"/>
    <p:sldId id="439" r:id="rId27"/>
    <p:sldId id="383" r:id="rId28"/>
    <p:sldId id="363" r:id="rId29"/>
    <p:sldId id="399" r:id="rId30"/>
    <p:sldId id="349" r:id="rId31"/>
    <p:sldId id="357" r:id="rId32"/>
    <p:sldId id="350" r:id="rId33"/>
    <p:sldId id="377" r:id="rId34"/>
    <p:sldId id="351" r:id="rId35"/>
    <p:sldId id="464" r:id="rId36"/>
    <p:sldId id="352" r:id="rId37"/>
    <p:sldId id="384" r:id="rId38"/>
    <p:sldId id="421" r:id="rId39"/>
    <p:sldId id="445" r:id="rId40"/>
    <p:sldId id="333" r:id="rId41"/>
    <p:sldId id="432" r:id="rId42"/>
    <p:sldId id="426" r:id="rId43"/>
    <p:sldId id="423" r:id="rId44"/>
    <p:sldId id="424" r:id="rId45"/>
    <p:sldId id="427" r:id="rId46"/>
    <p:sldId id="431" r:id="rId47"/>
    <p:sldId id="437" r:id="rId48"/>
    <p:sldId id="422" r:id="rId49"/>
    <p:sldId id="332" r:id="rId50"/>
    <p:sldId id="334" r:id="rId51"/>
    <p:sldId id="314" r:id="rId52"/>
    <p:sldId id="405" r:id="rId53"/>
    <p:sldId id="393" r:id="rId54"/>
    <p:sldId id="425" r:id="rId55"/>
    <p:sldId id="443" r:id="rId56"/>
    <p:sldId id="376" r:id="rId57"/>
    <p:sldId id="378" r:id="rId58"/>
    <p:sldId id="430" r:id="rId59"/>
    <p:sldId id="359" r:id="rId60"/>
    <p:sldId id="433" r:id="rId61"/>
    <p:sldId id="401" r:id="rId62"/>
    <p:sldId id="336" r:id="rId63"/>
    <p:sldId id="444" r:id="rId64"/>
    <p:sldId id="441" r:id="rId65"/>
    <p:sldId id="442" r:id="rId66"/>
    <p:sldId id="466" r:id="rId67"/>
    <p:sldId id="467" r:id="rId68"/>
    <p:sldId id="468" r:id="rId69"/>
    <p:sldId id="469" r:id="rId70"/>
    <p:sldId id="470" r:id="rId71"/>
    <p:sldId id="277" r:id="rId72"/>
  </p:sldIdLst>
  <p:sldSz cx="9144000" cy="6858000" type="screen4x3"/>
  <p:notesSz cx="9296400" cy="7010400"/>
  <p:defaultTextStyle>
    <a:defPPr>
      <a:defRPr lang="en-US"/>
    </a:defPPr>
    <a:lvl1pPr marL="0" algn="l" defTabSz="909904" rtl="0" eaLnBrk="1" latinLnBrk="0" hangingPunct="1">
      <a:defRPr sz="1900" kern="1200">
        <a:solidFill>
          <a:schemeClr val="tx1"/>
        </a:solidFill>
        <a:latin typeface="+mn-lt"/>
        <a:ea typeface="+mn-ea"/>
        <a:cs typeface="+mn-cs"/>
      </a:defRPr>
    </a:lvl1pPr>
    <a:lvl2pPr marL="454957" algn="l" defTabSz="909904" rtl="0" eaLnBrk="1" latinLnBrk="0" hangingPunct="1">
      <a:defRPr sz="1900" kern="1200">
        <a:solidFill>
          <a:schemeClr val="tx1"/>
        </a:solidFill>
        <a:latin typeface="+mn-lt"/>
        <a:ea typeface="+mn-ea"/>
        <a:cs typeface="+mn-cs"/>
      </a:defRPr>
    </a:lvl2pPr>
    <a:lvl3pPr marL="909904" algn="l" defTabSz="909904" rtl="0" eaLnBrk="1" latinLnBrk="0" hangingPunct="1">
      <a:defRPr sz="1900" kern="1200">
        <a:solidFill>
          <a:schemeClr val="tx1"/>
        </a:solidFill>
        <a:latin typeface="+mn-lt"/>
        <a:ea typeface="+mn-ea"/>
        <a:cs typeface="+mn-cs"/>
      </a:defRPr>
    </a:lvl3pPr>
    <a:lvl4pPr marL="1364857" algn="l" defTabSz="909904" rtl="0" eaLnBrk="1" latinLnBrk="0" hangingPunct="1">
      <a:defRPr sz="1900" kern="1200">
        <a:solidFill>
          <a:schemeClr val="tx1"/>
        </a:solidFill>
        <a:latin typeface="+mn-lt"/>
        <a:ea typeface="+mn-ea"/>
        <a:cs typeface="+mn-cs"/>
      </a:defRPr>
    </a:lvl4pPr>
    <a:lvl5pPr marL="1819817" algn="l" defTabSz="909904" rtl="0" eaLnBrk="1" latinLnBrk="0" hangingPunct="1">
      <a:defRPr sz="1900" kern="1200">
        <a:solidFill>
          <a:schemeClr val="tx1"/>
        </a:solidFill>
        <a:latin typeface="+mn-lt"/>
        <a:ea typeface="+mn-ea"/>
        <a:cs typeface="+mn-cs"/>
      </a:defRPr>
    </a:lvl5pPr>
    <a:lvl6pPr marL="2274767" algn="l" defTabSz="909904" rtl="0" eaLnBrk="1" latinLnBrk="0" hangingPunct="1">
      <a:defRPr sz="1900" kern="1200">
        <a:solidFill>
          <a:schemeClr val="tx1"/>
        </a:solidFill>
        <a:latin typeface="+mn-lt"/>
        <a:ea typeface="+mn-ea"/>
        <a:cs typeface="+mn-cs"/>
      </a:defRPr>
    </a:lvl6pPr>
    <a:lvl7pPr marL="2729714" algn="l" defTabSz="909904" rtl="0" eaLnBrk="1" latinLnBrk="0" hangingPunct="1">
      <a:defRPr sz="1900" kern="1200">
        <a:solidFill>
          <a:schemeClr val="tx1"/>
        </a:solidFill>
        <a:latin typeface="+mn-lt"/>
        <a:ea typeface="+mn-ea"/>
        <a:cs typeface="+mn-cs"/>
      </a:defRPr>
    </a:lvl7pPr>
    <a:lvl8pPr marL="3184669" algn="l" defTabSz="909904" rtl="0" eaLnBrk="1" latinLnBrk="0" hangingPunct="1">
      <a:defRPr sz="1900" kern="1200">
        <a:solidFill>
          <a:schemeClr val="tx1"/>
        </a:solidFill>
        <a:latin typeface="+mn-lt"/>
        <a:ea typeface="+mn-ea"/>
        <a:cs typeface="+mn-cs"/>
      </a:defRPr>
    </a:lvl8pPr>
    <a:lvl9pPr marL="3639620" algn="l" defTabSz="909904"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1F6BD7-B484-4164-AEB8-CDF838E5E4AE}">
          <p14:sldIdLst>
            <p14:sldId id="268"/>
            <p14:sldId id="264"/>
            <p14:sldId id="263"/>
            <p14:sldId id="318"/>
          </p14:sldIdLst>
        </p14:section>
        <p14:section name="Current Performance" id="{F494E77E-61D2-43CB-B24A-7791FC6F998F}">
          <p14:sldIdLst>
            <p14:sldId id="420"/>
            <p14:sldId id="346"/>
            <p14:sldId id="460"/>
            <p14:sldId id="382"/>
            <p14:sldId id="385"/>
          </p14:sldIdLst>
        </p14:section>
        <p14:section name="Future Outlook" id="{89E80529-274D-4C78-A422-F84C10A539FC}">
          <p14:sldIdLst>
            <p14:sldId id="419"/>
            <p14:sldId id="462"/>
            <p14:sldId id="463"/>
            <p14:sldId id="448"/>
            <p14:sldId id="465"/>
            <p14:sldId id="348"/>
            <p14:sldId id="356"/>
            <p14:sldId id="360"/>
            <p14:sldId id="439"/>
            <p14:sldId id="383"/>
            <p14:sldId id="363"/>
            <p14:sldId id="399"/>
            <p14:sldId id="349"/>
            <p14:sldId id="357"/>
            <p14:sldId id="350"/>
            <p14:sldId id="377"/>
            <p14:sldId id="351"/>
            <p14:sldId id="464"/>
            <p14:sldId id="352"/>
            <p14:sldId id="384"/>
          </p14:sldIdLst>
        </p14:section>
        <p14:section name="Strategic Plan Design" id="{754F1D56-B8AC-4CAF-853C-1F65F4ACF9E8}">
          <p14:sldIdLst>
            <p14:sldId id="421"/>
            <p14:sldId id="445"/>
            <p14:sldId id="333"/>
            <p14:sldId id="432"/>
            <p14:sldId id="426"/>
            <p14:sldId id="423"/>
            <p14:sldId id="424"/>
            <p14:sldId id="427"/>
            <p14:sldId id="431"/>
            <p14:sldId id="437"/>
            <p14:sldId id="422"/>
            <p14:sldId id="332"/>
            <p14:sldId id="334"/>
            <p14:sldId id="314"/>
            <p14:sldId id="405"/>
            <p14:sldId id="393"/>
            <p14:sldId id="425"/>
            <p14:sldId id="443"/>
            <p14:sldId id="376"/>
            <p14:sldId id="378"/>
            <p14:sldId id="430"/>
            <p14:sldId id="359"/>
            <p14:sldId id="433"/>
            <p14:sldId id="401"/>
            <p14:sldId id="336"/>
            <p14:sldId id="444"/>
            <p14:sldId id="441"/>
            <p14:sldId id="442"/>
            <p14:sldId id="466"/>
            <p14:sldId id="467"/>
            <p14:sldId id="468"/>
            <p14:sldId id="469"/>
            <p14:sldId id="470"/>
            <p14:sldId id="2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1692" autoAdjust="0"/>
  </p:normalViewPr>
  <p:slideViewPr>
    <p:cSldViewPr snapToObjects="1">
      <p:cViewPr>
        <p:scale>
          <a:sx n="100" d="100"/>
          <a:sy n="100" d="100"/>
        </p:scale>
        <p:origin x="-1296" y="-72"/>
      </p:cViewPr>
      <p:guideLst>
        <p:guide orient="horz" pos="2160"/>
        <p:guide pos="2880"/>
      </p:guideLst>
    </p:cSldViewPr>
  </p:slideViewPr>
  <p:notesTextViewPr>
    <p:cViewPr>
      <p:scale>
        <a:sx n="1" d="1"/>
        <a:sy n="1" d="1"/>
      </p:scale>
      <p:origin x="0" y="0"/>
    </p:cViewPr>
  </p:notesTextViewPr>
  <p:sorterViewPr>
    <p:cViewPr>
      <p:scale>
        <a:sx n="100" d="100"/>
        <a:sy n="100" d="100"/>
      </p:scale>
      <p:origin x="0" y="7968"/>
    </p:cViewPr>
  </p:sorterViewPr>
  <p:notesViewPr>
    <p:cSldViewPr snapToObjects="1" showGuides="1">
      <p:cViewPr varScale="1">
        <p:scale>
          <a:sx n="53" d="100"/>
          <a:sy n="53" d="100"/>
        </p:scale>
        <p:origin x="-2820"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notesMaster" Target="notesMasters/notesMaster1.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0.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a:t>Market Share: </a:t>
            </a:r>
            <a:r>
              <a:rPr lang="en-US" sz="1000" dirty="0" smtClean="0"/>
              <a:t/>
            </a:r>
            <a:br>
              <a:rPr lang="en-US" sz="1000" dirty="0" smtClean="0"/>
            </a:br>
            <a:r>
              <a:rPr lang="en-US" sz="1000" dirty="0" smtClean="0"/>
              <a:t>Primary Market</a:t>
            </a:r>
            <a:endParaRPr lang="en-US" sz="1000" dirty="0"/>
          </a:p>
        </c:rich>
      </c:tx>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c:formatCode>
                <c:ptCount val="2"/>
                <c:pt idx="0">
                  <c:v>0.4</c:v>
                </c:pt>
                <c:pt idx="1">
                  <c:v>0.28000000000000008</c:v>
                </c:pt>
              </c:numCache>
            </c:numRef>
          </c:val>
        </c:ser>
        <c:dLbls>
          <c:showLegendKey val="0"/>
          <c:showVal val="1"/>
          <c:showCatName val="0"/>
          <c:showSerName val="0"/>
          <c:showPercent val="0"/>
          <c:showBubbleSize val="0"/>
        </c:dLbls>
        <c:gapWidth val="150"/>
        <c:overlap val="-25"/>
        <c:axId val="289873280"/>
        <c:axId val="289929472"/>
      </c:barChart>
      <c:catAx>
        <c:axId val="289873280"/>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89929472"/>
        <c:crosses val="autoZero"/>
        <c:auto val="1"/>
        <c:lblAlgn val="ctr"/>
        <c:lblOffset val="0"/>
        <c:noMultiLvlLbl val="0"/>
      </c:catAx>
      <c:valAx>
        <c:axId val="289929472"/>
        <c:scaling>
          <c:orientation val="minMax"/>
        </c:scaling>
        <c:delete val="1"/>
        <c:axPos val="l"/>
        <c:numFmt formatCode="0%" sourceLinked="1"/>
        <c:majorTickMark val="none"/>
        <c:minorTickMark val="none"/>
        <c:tickLblPos val="none"/>
        <c:crossAx val="28987328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16726467244029"/>
          <c:y val="7.3805689747718728E-2"/>
          <c:w val="0.42639245234795087"/>
          <c:h val="0.85238862050456254"/>
        </c:manualLayout>
      </c:layout>
      <c:pieChart>
        <c:varyColors val="1"/>
        <c:ser>
          <c:idx val="0"/>
          <c:order val="0"/>
          <c:tx>
            <c:strRef>
              <c:f>Sheet1!$B$1</c:f>
              <c:strCache>
                <c:ptCount val="1"/>
                <c:pt idx="0">
                  <c:v>Series 1</c:v>
                </c:pt>
              </c:strCache>
            </c:strRef>
          </c:tx>
          <c:spPr>
            <a:ln>
              <a:solidFill>
                <a:schemeClr val="bg1"/>
              </a:solidFill>
            </a:ln>
          </c:spPr>
          <c:dPt>
            <c:idx val="5"/>
            <c:bubble3D val="0"/>
            <c:spPr>
              <a:solidFill>
                <a:srgbClr val="617685"/>
              </a:solidFill>
              <a:ln>
                <a:solidFill>
                  <a:schemeClr val="bg1"/>
                </a:solidFill>
              </a:ln>
            </c:spPr>
          </c:dPt>
          <c:dPt>
            <c:idx val="6"/>
            <c:bubble3D val="0"/>
            <c:spPr>
              <a:solidFill>
                <a:srgbClr val="BEC9D0"/>
              </a:solidFill>
              <a:ln>
                <a:solidFill>
                  <a:schemeClr val="bg1"/>
                </a:solidFill>
              </a:ln>
            </c:spPr>
          </c:dPt>
          <c:dPt>
            <c:idx val="8"/>
            <c:bubble3D val="0"/>
            <c:spPr>
              <a:solidFill>
                <a:srgbClr val="617685"/>
              </a:solidFill>
              <a:ln>
                <a:solidFill>
                  <a:schemeClr val="bg1"/>
                </a:solidFill>
              </a:ln>
            </c:spPr>
          </c:dPt>
          <c:dLbls>
            <c:dLbl>
              <c:idx val="0"/>
              <c:layout>
                <c:manualLayout>
                  <c:x val="-0.13059212958215383"/>
                  <c:y val="-8.8141997128487581E-2"/>
                </c:manualLayout>
              </c:layout>
              <c:showLegendKey val="0"/>
              <c:showVal val="0"/>
              <c:showCatName val="0"/>
              <c:showSerName val="0"/>
              <c:showPercent val="1"/>
              <c:showBubbleSize val="0"/>
            </c:dLbl>
            <c:dLbl>
              <c:idx val="1"/>
              <c:spPr/>
              <c:txPr>
                <a:bodyPr/>
                <a:lstStyle/>
                <a:p>
                  <a:pPr>
                    <a:defRPr b="1">
                      <a:solidFill>
                        <a:schemeClr val="bg1"/>
                      </a:solidFill>
                    </a:defRPr>
                  </a:pPr>
                  <a:endParaRPr lang="en-US"/>
                </a:p>
              </c:txPr>
              <c:showLegendKey val="0"/>
              <c:showVal val="0"/>
              <c:showCatName val="0"/>
              <c:showSerName val="0"/>
              <c:showPercent val="1"/>
              <c:showBubbleSize val="0"/>
            </c:dLbl>
            <c:dLbl>
              <c:idx val="2"/>
              <c:spPr/>
              <c:txPr>
                <a:bodyPr/>
                <a:lstStyle/>
                <a:p>
                  <a:pPr>
                    <a:defRPr b="1">
                      <a:solidFill>
                        <a:schemeClr val="bg1"/>
                      </a:solidFill>
                    </a:defRPr>
                  </a:pPr>
                  <a:endParaRPr lang="en-US"/>
                </a:p>
              </c:txPr>
              <c:showLegendKey val="0"/>
              <c:showVal val="0"/>
              <c:showCatName val="0"/>
              <c:showSerName val="0"/>
              <c:showPercent val="1"/>
              <c:showBubbleSize val="0"/>
            </c:dLbl>
            <c:dLbl>
              <c:idx val="3"/>
              <c:spPr/>
              <c:txPr>
                <a:bodyPr/>
                <a:lstStyle/>
                <a:p>
                  <a:pPr>
                    <a:defRPr b="1">
                      <a:solidFill>
                        <a:schemeClr val="bg1"/>
                      </a:solidFill>
                    </a:defRPr>
                  </a:pPr>
                  <a:endParaRPr lang="en-US"/>
                </a:p>
              </c:txPr>
              <c:showLegendKey val="0"/>
              <c:showVal val="0"/>
              <c:showCatName val="0"/>
              <c:showSerName val="0"/>
              <c:showPercent val="1"/>
              <c:showBubbleSize val="0"/>
            </c:dLbl>
            <c:dLbl>
              <c:idx val="6"/>
              <c:layout>
                <c:manualLayout>
                  <c:x val="-2.6164274284133485E-2"/>
                  <c:y val="0"/>
                </c:manualLayout>
              </c:layout>
              <c:showLegendKey val="0"/>
              <c:showVal val="0"/>
              <c:showCatName val="0"/>
              <c:showSerName val="0"/>
              <c:showPercent val="1"/>
              <c:showBubbleSize val="0"/>
            </c:dLbl>
            <c:dLbl>
              <c:idx val="7"/>
              <c:layout>
                <c:manualLayout>
                  <c:x val="3.7921339940903902E-2"/>
                  <c:y val="8.8860155106450268E-3"/>
                </c:manualLayout>
              </c:layout>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Sheet1!$A$2:$A$9</c:f>
              <c:strCache>
                <c:ptCount val="8"/>
                <c:pt idx="0">
                  <c:v>Obstetrics</c:v>
                </c:pt>
                <c:pt idx="1">
                  <c:v>Neonatology</c:v>
                </c:pt>
                <c:pt idx="2">
                  <c:v>Urogynecology</c:v>
                </c:pt>
                <c:pt idx="3">
                  <c:v>Gynecologic Surgery</c:v>
                </c:pt>
                <c:pt idx="4">
                  <c:v>MFM</c:v>
                </c:pt>
                <c:pt idx="5">
                  <c:v>Breast Health</c:v>
                </c:pt>
                <c:pt idx="6">
                  <c:v>Gynecologic Oncology</c:v>
                </c:pt>
                <c:pt idx="7">
                  <c:v>General Gynecology</c:v>
                </c:pt>
              </c:strCache>
            </c:strRef>
          </c:cat>
          <c:val>
            <c:numRef>
              <c:f>Sheet1!$B$2:$B$9</c:f>
              <c:numCache>
                <c:formatCode>_(* #,##0_);_(* \(#,##0\);_(* "-"??_);_(@_)</c:formatCode>
                <c:ptCount val="8"/>
                <c:pt idx="0">
                  <c:v>3958191</c:v>
                </c:pt>
                <c:pt idx="1">
                  <c:v>1238122</c:v>
                </c:pt>
                <c:pt idx="2">
                  <c:v>595711</c:v>
                </c:pt>
                <c:pt idx="3">
                  <c:v>498008</c:v>
                </c:pt>
                <c:pt idx="4">
                  <c:v>324401</c:v>
                </c:pt>
                <c:pt idx="5">
                  <c:v>71166</c:v>
                </c:pt>
                <c:pt idx="6">
                  <c:v>67100</c:v>
                </c:pt>
                <c:pt idx="7">
                  <c:v>61315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15378678930514"/>
          <c:y val="7.8196936493676233E-2"/>
          <c:w val="0.50490744380204133"/>
          <c:h val="0.84360612701264748"/>
        </c:manualLayout>
      </c:layout>
      <c:pieChart>
        <c:varyColors val="1"/>
        <c:ser>
          <c:idx val="0"/>
          <c:order val="0"/>
          <c:tx>
            <c:strRef>
              <c:f>Sheet1!$B$1</c:f>
              <c:strCache>
                <c:ptCount val="1"/>
                <c:pt idx="0">
                  <c:v>Series 1</c:v>
                </c:pt>
              </c:strCache>
            </c:strRef>
          </c:tx>
          <c:spPr>
            <a:ln>
              <a:solidFill>
                <a:schemeClr val="bg1"/>
              </a:solidFill>
            </a:ln>
          </c:spPr>
          <c:dPt>
            <c:idx val="1"/>
            <c:bubble3D val="0"/>
            <c:spPr>
              <a:solidFill>
                <a:srgbClr val="BEC9D0"/>
              </a:solidFill>
              <a:ln>
                <a:solidFill>
                  <a:schemeClr val="bg1"/>
                </a:solidFill>
              </a:ln>
            </c:spPr>
          </c:dPt>
          <c:dPt>
            <c:idx val="2"/>
            <c:bubble3D val="0"/>
            <c:spPr>
              <a:solidFill>
                <a:srgbClr val="BEC9D0"/>
              </a:solidFill>
              <a:ln>
                <a:solidFill>
                  <a:schemeClr val="bg1"/>
                </a:solidFill>
              </a:ln>
            </c:spPr>
          </c:dPt>
          <c:dPt>
            <c:idx val="4"/>
            <c:bubble3D val="0"/>
            <c:spPr>
              <a:solidFill>
                <a:srgbClr val="BEC9D0"/>
              </a:solidFill>
              <a:ln>
                <a:solidFill>
                  <a:schemeClr val="bg1"/>
                </a:solidFill>
              </a:ln>
            </c:spPr>
          </c:dPt>
          <c:dPt>
            <c:idx val="5"/>
            <c:bubble3D val="0"/>
            <c:spPr>
              <a:solidFill>
                <a:srgbClr val="BEC9D0"/>
              </a:solidFill>
              <a:ln>
                <a:solidFill>
                  <a:schemeClr val="bg1"/>
                </a:solidFill>
              </a:ln>
            </c:spPr>
          </c:dPt>
          <c:dPt>
            <c:idx val="6"/>
            <c:bubble3D val="0"/>
            <c:spPr>
              <a:solidFill>
                <a:srgbClr val="BEC9D0"/>
              </a:solidFill>
              <a:ln>
                <a:solidFill>
                  <a:schemeClr val="bg1"/>
                </a:solidFill>
              </a:ln>
            </c:spPr>
          </c:dPt>
          <c:dPt>
            <c:idx val="8"/>
            <c:bubble3D val="0"/>
            <c:spPr>
              <a:solidFill>
                <a:srgbClr val="617685"/>
              </a:solidFill>
              <a:ln>
                <a:solidFill>
                  <a:schemeClr val="bg1"/>
                </a:solidFill>
              </a:ln>
            </c:spPr>
          </c:dPt>
          <c:dPt>
            <c:idx val="9"/>
            <c:bubble3D val="0"/>
            <c:spPr>
              <a:solidFill>
                <a:srgbClr val="617685"/>
              </a:solidFill>
              <a:ln>
                <a:solidFill>
                  <a:schemeClr val="bg1"/>
                </a:solidFill>
              </a:ln>
            </c:spPr>
          </c:dPt>
          <c:dLbls>
            <c:dLbl>
              <c:idx val="0"/>
              <c:layout>
                <c:manualLayout>
                  <c:x val="-0.12063602353447105"/>
                  <c:y val="0.11526189137909509"/>
                </c:manualLayout>
              </c:layout>
              <c:showLegendKey val="0"/>
              <c:showVal val="0"/>
              <c:showCatName val="0"/>
              <c:showSerName val="0"/>
              <c:showPercent val="1"/>
              <c:showBubbleSize val="0"/>
            </c:dLbl>
            <c:dLbl>
              <c:idx val="1"/>
              <c:layout>
                <c:manualLayout>
                  <c:x val="2.4664423717265193E-2"/>
                  <c:y val="-0.21168050607381814"/>
                </c:manualLayout>
              </c:layout>
              <c:showLegendKey val="0"/>
              <c:showVal val="0"/>
              <c:showCatName val="0"/>
              <c:showSerName val="0"/>
              <c:showPercent val="1"/>
              <c:showBubbleSize val="0"/>
            </c:dLbl>
            <c:dLbl>
              <c:idx val="3"/>
              <c:spPr/>
              <c:txPr>
                <a:bodyPr/>
                <a:lstStyle/>
                <a:p>
                  <a:pPr>
                    <a:defRPr b="1">
                      <a:solidFill>
                        <a:schemeClr val="bg1"/>
                      </a:solidFill>
                    </a:defRPr>
                  </a:pPr>
                  <a:endParaRPr lang="en-US"/>
                </a:p>
              </c:txPr>
              <c:showLegendKey val="0"/>
              <c:showVal val="0"/>
              <c:showCatName val="0"/>
              <c:showSerName val="0"/>
              <c:showPercent val="1"/>
              <c:showBubbleSize val="0"/>
            </c:dLbl>
            <c:dLbl>
              <c:idx val="8"/>
              <c:layout>
                <c:manualLayout>
                  <c:x val="-5.3380399342512999E-2"/>
                  <c:y val="3.402474107707863E-3"/>
                </c:manualLayout>
              </c:layout>
              <c:showLegendKey val="0"/>
              <c:showVal val="0"/>
              <c:showCatName val="0"/>
              <c:showSerName val="0"/>
              <c:showPercent val="1"/>
              <c:showBubbleSize val="0"/>
            </c:dLbl>
            <c:dLbl>
              <c:idx val="9"/>
              <c:layout>
                <c:manualLayout>
                  <c:x val="9.8168264099043195E-2"/>
                  <c:y val="3.402474107707863E-3"/>
                </c:manualLayout>
              </c:layout>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Sheet1!$A$2:$A$12</c:f>
              <c:strCache>
                <c:ptCount val="11"/>
                <c:pt idx="0">
                  <c:v>Women's Imaging</c:v>
                </c:pt>
                <c:pt idx="1">
                  <c:v>Women's Heart</c:v>
                </c:pt>
                <c:pt idx="2">
                  <c:v>Women's GI</c:v>
                </c:pt>
                <c:pt idx="3">
                  <c:v>General Gynecology</c:v>
                </c:pt>
                <c:pt idx="4">
                  <c:v>Urogynecology</c:v>
                </c:pt>
                <c:pt idx="5">
                  <c:v>MFM</c:v>
                </c:pt>
                <c:pt idx="6">
                  <c:v>Breast Health</c:v>
                </c:pt>
                <c:pt idx="7">
                  <c:v>Gynecologic Surgery</c:v>
                </c:pt>
                <c:pt idx="8">
                  <c:v>REI</c:v>
                </c:pt>
                <c:pt idx="9">
                  <c:v>Obstetrics</c:v>
                </c:pt>
                <c:pt idx="10">
                  <c:v>Gynecologic Oncology</c:v>
                </c:pt>
              </c:strCache>
            </c:strRef>
          </c:cat>
          <c:val>
            <c:numRef>
              <c:f>Sheet1!$B$2:$B$12</c:f>
              <c:numCache>
                <c:formatCode>_(* #,##0_);_(* \(#,##0\);_(* "-"??_);_(@_)</c:formatCode>
                <c:ptCount val="11"/>
                <c:pt idx="0">
                  <c:v>40024299</c:v>
                </c:pt>
                <c:pt idx="1">
                  <c:v>36479975</c:v>
                </c:pt>
                <c:pt idx="2">
                  <c:v>10222800</c:v>
                </c:pt>
                <c:pt idx="3">
                  <c:v>7695023</c:v>
                </c:pt>
                <c:pt idx="4">
                  <c:v>7627619</c:v>
                </c:pt>
                <c:pt idx="5">
                  <c:v>2966816</c:v>
                </c:pt>
                <c:pt idx="6">
                  <c:v>2598906</c:v>
                </c:pt>
                <c:pt idx="7">
                  <c:v>1479657</c:v>
                </c:pt>
                <c:pt idx="8">
                  <c:v>1355982</c:v>
                </c:pt>
                <c:pt idx="9">
                  <c:v>1326487</c:v>
                </c:pt>
                <c:pt idx="10">
                  <c:v>2191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16726467244029"/>
          <c:y val="7.3805689747718728E-2"/>
          <c:w val="0.42639245234795087"/>
          <c:h val="0.85238862050456254"/>
        </c:manualLayout>
      </c:layout>
      <c:pieChart>
        <c:varyColors val="1"/>
        <c:ser>
          <c:idx val="0"/>
          <c:order val="0"/>
          <c:tx>
            <c:strRef>
              <c:f>Sheet1!$B$1</c:f>
              <c:strCache>
                <c:ptCount val="1"/>
                <c:pt idx="0">
                  <c:v>Series 1</c:v>
                </c:pt>
              </c:strCache>
            </c:strRef>
          </c:tx>
          <c:spPr>
            <a:ln>
              <a:solidFill>
                <a:schemeClr val="bg1"/>
              </a:solidFill>
            </a:ln>
          </c:spPr>
          <c:dPt>
            <c:idx val="5"/>
            <c:bubble3D val="0"/>
            <c:spPr>
              <a:solidFill>
                <a:srgbClr val="617685"/>
              </a:solidFill>
              <a:ln>
                <a:solidFill>
                  <a:schemeClr val="bg1"/>
                </a:solidFill>
              </a:ln>
            </c:spPr>
          </c:dPt>
          <c:dPt>
            <c:idx val="6"/>
            <c:bubble3D val="0"/>
            <c:spPr>
              <a:solidFill>
                <a:srgbClr val="BEC9D0"/>
              </a:solidFill>
              <a:ln>
                <a:solidFill>
                  <a:schemeClr val="bg1"/>
                </a:solidFill>
              </a:ln>
            </c:spPr>
          </c:dPt>
          <c:dPt>
            <c:idx val="8"/>
            <c:bubble3D val="0"/>
            <c:spPr>
              <a:solidFill>
                <a:srgbClr val="617685"/>
              </a:solidFill>
              <a:ln>
                <a:solidFill>
                  <a:schemeClr val="bg1"/>
                </a:solidFill>
              </a:ln>
            </c:spPr>
          </c:dPt>
          <c:dLbls>
            <c:dLbl>
              <c:idx val="1"/>
              <c:spPr/>
              <c:txPr>
                <a:bodyPr/>
                <a:lstStyle/>
                <a:p>
                  <a:pPr>
                    <a:defRPr b="1">
                      <a:solidFill>
                        <a:schemeClr val="bg1"/>
                      </a:solidFill>
                    </a:defRPr>
                  </a:pPr>
                  <a:endParaRPr lang="en-US"/>
                </a:p>
              </c:txPr>
              <c:showLegendKey val="0"/>
              <c:showVal val="0"/>
              <c:showCatName val="0"/>
              <c:showSerName val="0"/>
              <c:showPercent val="1"/>
              <c:showBubbleSize val="0"/>
            </c:dLbl>
            <c:dLbl>
              <c:idx val="2"/>
              <c:layout>
                <c:manualLayout>
                  <c:x val="-1.488387663748429E-2"/>
                  <c:y val="-0.20313739319289231"/>
                </c:manualLayout>
              </c:layout>
              <c:spPr/>
              <c:txPr>
                <a:bodyPr/>
                <a:lstStyle/>
                <a:p>
                  <a:pPr>
                    <a:defRPr b="1">
                      <a:solidFill>
                        <a:schemeClr val="bg1"/>
                      </a:solidFill>
                    </a:defRPr>
                  </a:pPr>
                  <a:endParaRPr lang="en-US"/>
                </a:p>
              </c:txPr>
              <c:showLegendKey val="0"/>
              <c:showVal val="0"/>
              <c:showCatName val="0"/>
              <c:showSerName val="0"/>
              <c:showPercent val="1"/>
              <c:showBubbleSize val="0"/>
            </c:dLbl>
            <c:dLbl>
              <c:idx val="3"/>
              <c:spPr/>
              <c:txPr>
                <a:bodyPr/>
                <a:lstStyle/>
                <a:p>
                  <a:pPr>
                    <a:defRPr b="1">
                      <a:solidFill>
                        <a:schemeClr val="bg1"/>
                      </a:solidFill>
                    </a:defRPr>
                  </a:pPr>
                  <a:endParaRPr lang="en-US"/>
                </a:p>
              </c:txPr>
              <c:showLegendKey val="0"/>
              <c:showVal val="0"/>
              <c:showCatName val="0"/>
              <c:showSerName val="0"/>
              <c:showPercent val="1"/>
              <c:showBubbleSize val="0"/>
            </c:dLbl>
            <c:dLbl>
              <c:idx val="4"/>
              <c:spPr/>
              <c:txPr>
                <a:bodyPr/>
                <a:lstStyle/>
                <a:p>
                  <a:pPr>
                    <a:defRPr b="1">
                      <a:solidFill>
                        <a:schemeClr val="bg1"/>
                      </a:solidFill>
                    </a:defRPr>
                  </a:pPr>
                  <a:endParaRPr lang="en-US"/>
                </a:p>
              </c:txPr>
              <c:showLegendKey val="0"/>
              <c:showVal val="0"/>
              <c:showCatName val="0"/>
              <c:showSerName val="0"/>
              <c:showPercent val="1"/>
              <c:showBubbleSize val="0"/>
            </c:dLbl>
            <c:dLbl>
              <c:idx val="5"/>
              <c:spPr/>
              <c:txPr>
                <a:bodyPr/>
                <a:lstStyle/>
                <a:p>
                  <a:pPr>
                    <a:defRPr b="1">
                      <a:solidFill>
                        <a:schemeClr val="bg1"/>
                      </a:solidFill>
                    </a:defRPr>
                  </a:pPr>
                  <a:endParaRPr lang="en-US"/>
                </a:p>
              </c:txPr>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Sheet1!$A$2:$A$9</c:f>
              <c:strCache>
                <c:ptCount val="8"/>
                <c:pt idx="0">
                  <c:v>Neonatology</c:v>
                </c:pt>
                <c:pt idx="1">
                  <c:v>Gynecologic Oncology</c:v>
                </c:pt>
                <c:pt idx="2">
                  <c:v>Urogynecology</c:v>
                </c:pt>
                <c:pt idx="3">
                  <c:v>Gynecologic Surgery</c:v>
                </c:pt>
                <c:pt idx="4">
                  <c:v>General Gynecology</c:v>
                </c:pt>
                <c:pt idx="5">
                  <c:v>Breast Health</c:v>
                </c:pt>
                <c:pt idx="6">
                  <c:v>Obstetrics</c:v>
                </c:pt>
                <c:pt idx="7">
                  <c:v>MFM</c:v>
                </c:pt>
              </c:strCache>
            </c:strRef>
          </c:cat>
          <c:val>
            <c:numRef>
              <c:f>Sheet1!$B$2:$B$9</c:f>
              <c:numCache>
                <c:formatCode>"$"#,##0_);[Red]\("$"#,##0\)</c:formatCode>
                <c:ptCount val="8"/>
                <c:pt idx="0">
                  <c:v>6252</c:v>
                </c:pt>
                <c:pt idx="1">
                  <c:v>4379</c:v>
                </c:pt>
                <c:pt idx="2">
                  <c:v>3703</c:v>
                </c:pt>
                <c:pt idx="3">
                  <c:v>3234</c:v>
                </c:pt>
                <c:pt idx="4">
                  <c:v>2558</c:v>
                </c:pt>
                <c:pt idx="5">
                  <c:v>1931</c:v>
                </c:pt>
                <c:pt idx="6">
                  <c:v>1870</c:v>
                </c:pt>
                <c:pt idx="7">
                  <c:v>1792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15378678930514"/>
          <c:y val="7.8196936493676233E-2"/>
          <c:w val="0.50490744380204133"/>
          <c:h val="0.84360612701264748"/>
        </c:manualLayout>
      </c:layout>
      <c:pieChart>
        <c:varyColors val="1"/>
        <c:ser>
          <c:idx val="0"/>
          <c:order val="0"/>
          <c:tx>
            <c:strRef>
              <c:f>Sheet1!$B$1</c:f>
              <c:strCache>
                <c:ptCount val="1"/>
                <c:pt idx="0">
                  <c:v>Series 1</c:v>
                </c:pt>
              </c:strCache>
            </c:strRef>
          </c:tx>
          <c:spPr>
            <a:ln>
              <a:solidFill>
                <a:schemeClr val="bg1"/>
              </a:solidFill>
            </a:ln>
          </c:spPr>
          <c:dPt>
            <c:idx val="1"/>
            <c:bubble3D val="0"/>
            <c:spPr>
              <a:solidFill>
                <a:srgbClr val="BEC9D0"/>
              </a:solidFill>
              <a:ln>
                <a:solidFill>
                  <a:schemeClr val="bg1"/>
                </a:solidFill>
              </a:ln>
            </c:spPr>
          </c:dPt>
          <c:dPt>
            <c:idx val="2"/>
            <c:bubble3D val="0"/>
            <c:spPr>
              <a:solidFill>
                <a:srgbClr val="BEC9D0"/>
              </a:solidFill>
              <a:ln>
                <a:solidFill>
                  <a:schemeClr val="bg1"/>
                </a:solidFill>
              </a:ln>
            </c:spPr>
          </c:dPt>
          <c:dPt>
            <c:idx val="4"/>
            <c:bubble3D val="0"/>
            <c:spPr>
              <a:solidFill>
                <a:srgbClr val="BEC9D0"/>
              </a:solidFill>
              <a:ln>
                <a:solidFill>
                  <a:schemeClr val="bg1"/>
                </a:solidFill>
              </a:ln>
            </c:spPr>
          </c:dPt>
          <c:dPt>
            <c:idx val="5"/>
            <c:bubble3D val="0"/>
            <c:spPr>
              <a:solidFill>
                <a:srgbClr val="BEC9D0"/>
              </a:solidFill>
              <a:ln>
                <a:solidFill>
                  <a:schemeClr val="bg1"/>
                </a:solidFill>
              </a:ln>
            </c:spPr>
          </c:dPt>
          <c:dPt>
            <c:idx val="6"/>
            <c:bubble3D val="0"/>
            <c:spPr>
              <a:solidFill>
                <a:srgbClr val="BEC9D0"/>
              </a:solidFill>
              <a:ln>
                <a:solidFill>
                  <a:schemeClr val="bg1"/>
                </a:solidFill>
              </a:ln>
            </c:spPr>
          </c:dPt>
          <c:dPt>
            <c:idx val="8"/>
            <c:bubble3D val="0"/>
            <c:spPr>
              <a:solidFill>
                <a:srgbClr val="617685"/>
              </a:solidFill>
              <a:ln>
                <a:solidFill>
                  <a:schemeClr val="bg1"/>
                </a:solidFill>
              </a:ln>
            </c:spPr>
          </c:dPt>
          <c:dPt>
            <c:idx val="9"/>
            <c:bubble3D val="0"/>
            <c:spPr>
              <a:solidFill>
                <a:srgbClr val="617685"/>
              </a:solidFill>
              <a:ln>
                <a:solidFill>
                  <a:schemeClr val="bg1"/>
                </a:solidFill>
              </a:ln>
            </c:spPr>
          </c:dPt>
          <c:dLbls>
            <c:dLbl>
              <c:idx val="0"/>
              <c:layout>
                <c:manualLayout>
                  <c:x val="-0.14786811448987661"/>
                  <c:y val="9.7599057923935625E-2"/>
                </c:manualLayout>
              </c:layout>
              <c:showLegendKey val="0"/>
              <c:showVal val="0"/>
              <c:showCatName val="0"/>
              <c:showSerName val="0"/>
              <c:showPercent val="1"/>
              <c:showBubbleSize val="0"/>
            </c:dLbl>
            <c:dLbl>
              <c:idx val="3"/>
              <c:spPr/>
              <c:txPr>
                <a:bodyPr/>
                <a:lstStyle/>
                <a:p>
                  <a:pPr>
                    <a:defRPr b="1">
                      <a:solidFill>
                        <a:schemeClr val="bg1"/>
                      </a:solidFill>
                    </a:defRPr>
                  </a:pPr>
                  <a:endParaRPr lang="en-US"/>
                </a:p>
              </c:txPr>
              <c:showLegendKey val="0"/>
              <c:showVal val="0"/>
              <c:showCatName val="0"/>
              <c:showSerName val="0"/>
              <c:showPercent val="1"/>
              <c:showBubbleSize val="0"/>
            </c:dLbl>
            <c:txPr>
              <a:bodyPr/>
              <a:lstStyle/>
              <a:p>
                <a:pPr>
                  <a:defRPr b="1"/>
                </a:pPr>
                <a:endParaRPr lang="en-US"/>
              </a:p>
            </c:txPr>
            <c:showLegendKey val="0"/>
            <c:showVal val="0"/>
            <c:showCatName val="0"/>
            <c:showSerName val="0"/>
            <c:showPercent val="1"/>
            <c:showBubbleSize val="0"/>
            <c:showLeaderLines val="1"/>
          </c:dLbls>
          <c:cat>
            <c:strRef>
              <c:f>Sheet1!$A$2:$A$11</c:f>
              <c:strCache>
                <c:ptCount val="10"/>
                <c:pt idx="0">
                  <c:v>Gynecologic Surgery</c:v>
                </c:pt>
                <c:pt idx="1">
                  <c:v>Breast Health</c:v>
                </c:pt>
                <c:pt idx="2">
                  <c:v>Urogynecology</c:v>
                </c:pt>
                <c:pt idx="3">
                  <c:v>REI</c:v>
                </c:pt>
                <c:pt idx="4">
                  <c:v>Obstetrics</c:v>
                </c:pt>
                <c:pt idx="5">
                  <c:v>Gynecology</c:v>
                </c:pt>
                <c:pt idx="6">
                  <c:v>Women’s GI</c:v>
                </c:pt>
                <c:pt idx="7">
                  <c:v>Women’s Heart</c:v>
                </c:pt>
                <c:pt idx="8">
                  <c:v>Women’s Imaging</c:v>
                </c:pt>
                <c:pt idx="9">
                  <c:v>MFM</c:v>
                </c:pt>
              </c:strCache>
            </c:strRef>
          </c:cat>
          <c:val>
            <c:numRef>
              <c:f>Sheet1!$B$2:$B$11</c:f>
              <c:numCache>
                <c:formatCode>"$"#,##0_);[Red]\("$"#,##0\)</c:formatCode>
                <c:ptCount val="10"/>
                <c:pt idx="0">
                  <c:v>1870</c:v>
                </c:pt>
                <c:pt idx="1">
                  <c:v>802</c:v>
                </c:pt>
                <c:pt idx="2">
                  <c:v>631</c:v>
                </c:pt>
                <c:pt idx="3">
                  <c:v>556</c:v>
                </c:pt>
                <c:pt idx="4">
                  <c:v>384</c:v>
                </c:pt>
                <c:pt idx="5">
                  <c:v>356</c:v>
                </c:pt>
                <c:pt idx="6">
                  <c:v>251</c:v>
                </c:pt>
                <c:pt idx="7">
                  <c:v>237</c:v>
                </c:pt>
                <c:pt idx="8">
                  <c:v>49</c:v>
                </c:pt>
                <c:pt idx="9">
                  <c:v>-237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605817722829219E-2"/>
          <c:y val="6.3368424108487462E-2"/>
          <c:w val="0.94724571814196146"/>
          <c:h val="0.60371873310326563"/>
        </c:manualLayout>
      </c:layout>
      <c:barChart>
        <c:barDir val="col"/>
        <c:grouping val="clustered"/>
        <c:varyColors val="0"/>
        <c:ser>
          <c:idx val="0"/>
          <c:order val="0"/>
          <c:tx>
            <c:strRef>
              <c:f>Sheet1!$B$1</c:f>
              <c:strCache>
                <c:ptCount val="1"/>
                <c:pt idx="0">
                  <c:v>2013</c:v>
                </c:pt>
              </c:strCache>
            </c:strRef>
          </c:tx>
          <c:spPr>
            <a:solidFill>
              <a:srgbClr val="BEC9D0"/>
            </a:solidFill>
            <a:ln>
              <a:solidFill>
                <a:srgbClr val="FFFFFF"/>
              </a:solidFill>
            </a:ln>
          </c:spPr>
          <c:invertIfNegative val="0"/>
          <c:dLbls>
            <c:dLbl>
              <c:idx val="0"/>
              <c:layout>
                <c:manualLayout>
                  <c:x val="-1.536720444967863E-2"/>
                  <c:y val="-5.7607658280443156E-3"/>
                </c:manualLayout>
              </c:layout>
              <c:tx>
                <c:rich>
                  <a:bodyPr/>
                  <a:lstStyle/>
                  <a:p>
                    <a:r>
                      <a:rPr lang="en-US" dirty="0"/>
                      <a:t> </a:t>
                    </a:r>
                    <a:r>
                      <a:rPr lang="en-US" dirty="0" smtClean="0"/>
                      <a:t>1.3M</a:t>
                    </a:r>
                    <a:endParaRPr lang="en-US" dirty="0"/>
                  </a:p>
                </c:rich>
              </c:tx>
              <c:showLegendKey val="0"/>
              <c:showVal val="1"/>
              <c:showCatName val="0"/>
              <c:showSerName val="0"/>
              <c:showPercent val="0"/>
              <c:showBubbleSize val="0"/>
            </c:dLbl>
            <c:dLbl>
              <c:idx val="1"/>
              <c:layout>
                <c:manualLayout>
                  <c:x val="-1.0976574606913305E-2"/>
                  <c:y val="0"/>
                </c:manualLayout>
              </c:layout>
              <c:tx>
                <c:rich>
                  <a:bodyPr/>
                  <a:lstStyle/>
                  <a:p>
                    <a:r>
                      <a:rPr lang="en-US" dirty="0"/>
                      <a:t> </a:t>
                    </a:r>
                    <a:r>
                      <a:rPr lang="en-US" dirty="0" smtClean="0"/>
                      <a:t>7.7M</a:t>
                    </a:r>
                    <a:endParaRPr lang="en-US" dirty="0"/>
                  </a:p>
                </c:rich>
              </c:tx>
              <c:showLegendKey val="0"/>
              <c:showVal val="1"/>
              <c:showCatName val="0"/>
              <c:showSerName val="0"/>
              <c:showPercent val="0"/>
              <c:showBubbleSize val="0"/>
            </c:dLbl>
            <c:dLbl>
              <c:idx val="2"/>
              <c:tx>
                <c:rich>
                  <a:bodyPr/>
                  <a:lstStyle/>
                  <a:p>
                    <a:r>
                      <a:rPr lang="en-US" dirty="0"/>
                      <a:t> </a:t>
                    </a:r>
                    <a:r>
                      <a:rPr lang="en-US" dirty="0" smtClean="0"/>
                      <a:t>1.5M</a:t>
                    </a:r>
                    <a:endParaRPr lang="en-US" dirty="0"/>
                  </a:p>
                </c:rich>
              </c:tx>
              <c:showLegendKey val="0"/>
              <c:showVal val="1"/>
              <c:showCatName val="0"/>
              <c:showSerName val="0"/>
              <c:showPercent val="0"/>
              <c:showBubbleSize val="0"/>
            </c:dLbl>
            <c:dLbl>
              <c:idx val="3"/>
              <c:tx>
                <c:rich>
                  <a:bodyPr/>
                  <a:lstStyle/>
                  <a:p>
                    <a:r>
                      <a:rPr lang="en-US" dirty="0"/>
                      <a:t> </a:t>
                    </a:r>
                    <a:r>
                      <a:rPr lang="en-US" dirty="0" smtClean="0"/>
                      <a:t>2.9M</a:t>
                    </a:r>
                    <a:endParaRPr lang="en-US" dirty="0"/>
                  </a:p>
                </c:rich>
              </c:tx>
              <c:showLegendKey val="0"/>
              <c:showVal val="1"/>
              <c:showCatName val="0"/>
              <c:showSerName val="0"/>
              <c:showPercent val="0"/>
              <c:showBubbleSize val="0"/>
            </c:dLbl>
            <c:dLbl>
              <c:idx val="4"/>
              <c:tx>
                <c:rich>
                  <a:bodyPr/>
                  <a:lstStyle/>
                  <a:p>
                    <a:r>
                      <a:rPr lang="en-US" dirty="0"/>
                      <a:t> </a:t>
                    </a:r>
                    <a:r>
                      <a:rPr lang="en-US" dirty="0" smtClean="0"/>
                      <a:t>40M</a:t>
                    </a:r>
                    <a:endParaRPr lang="en-US" dirty="0"/>
                  </a:p>
                </c:rich>
              </c:tx>
              <c:showLegendKey val="0"/>
              <c:showVal val="1"/>
              <c:showCatName val="0"/>
              <c:showSerName val="0"/>
              <c:showPercent val="0"/>
              <c:showBubbleSize val="0"/>
            </c:dLbl>
            <c:dLbl>
              <c:idx val="5"/>
              <c:tx>
                <c:rich>
                  <a:bodyPr/>
                  <a:lstStyle/>
                  <a:p>
                    <a:r>
                      <a:rPr lang="en-US" dirty="0"/>
                      <a:t> </a:t>
                    </a:r>
                    <a:r>
                      <a:rPr lang="en-US" dirty="0" smtClean="0"/>
                      <a:t>7.6M</a:t>
                    </a:r>
                    <a:endParaRPr lang="en-US" dirty="0"/>
                  </a:p>
                </c:rich>
              </c:tx>
              <c:showLegendKey val="0"/>
              <c:showVal val="1"/>
              <c:showCatName val="0"/>
              <c:showSerName val="0"/>
              <c:showPercent val="0"/>
              <c:showBubbleSize val="0"/>
            </c:dLbl>
            <c:dLbl>
              <c:idx val="6"/>
              <c:layout>
                <c:manualLayout>
                  <c:x val="-2.195314921382661E-3"/>
                  <c:y val="5.7607658280443156E-3"/>
                </c:manualLayout>
              </c:layout>
              <c:tx>
                <c:rich>
                  <a:bodyPr/>
                  <a:lstStyle/>
                  <a:p>
                    <a:r>
                      <a:rPr lang="en-US" dirty="0"/>
                      <a:t> </a:t>
                    </a:r>
                    <a:r>
                      <a:rPr lang="en-US" dirty="0" smtClean="0"/>
                      <a:t>2.6M</a:t>
                    </a:r>
                    <a:endParaRPr lang="en-US" dirty="0"/>
                  </a:p>
                </c:rich>
              </c:tx>
              <c:showLegendKey val="0"/>
              <c:showVal val="1"/>
              <c:showCatName val="0"/>
              <c:showSerName val="0"/>
              <c:showPercent val="0"/>
              <c:showBubbleSize val="0"/>
            </c:dLbl>
            <c:dLbl>
              <c:idx val="7"/>
              <c:layout>
                <c:manualLayout>
                  <c:x val="-2.1953322073269242E-2"/>
                  <c:y val="-5.7607658280443156E-3"/>
                </c:manualLayout>
              </c:layout>
              <c:tx>
                <c:rich>
                  <a:bodyPr/>
                  <a:lstStyle/>
                  <a:p>
                    <a:r>
                      <a:rPr lang="en-US" dirty="0"/>
                      <a:t> </a:t>
                    </a:r>
                    <a:r>
                      <a:rPr lang="en-US" dirty="0" smtClean="0"/>
                      <a:t>36.5M</a:t>
                    </a:r>
                    <a:endParaRPr lang="en-US" dirty="0"/>
                  </a:p>
                </c:rich>
              </c:tx>
              <c:showLegendKey val="0"/>
              <c:showVal val="1"/>
              <c:showCatName val="0"/>
              <c:showSerName val="0"/>
              <c:showPercent val="0"/>
              <c:showBubbleSize val="0"/>
            </c:dLbl>
            <c:dLbl>
              <c:idx val="8"/>
              <c:layout>
                <c:manualLayout>
                  <c:x val="-1.7562519371061288E-2"/>
                  <c:y val="-5.7607658280443156E-3"/>
                </c:manualLayout>
              </c:layout>
              <c:tx>
                <c:rich>
                  <a:bodyPr/>
                  <a:lstStyle/>
                  <a:p>
                    <a:r>
                      <a:rPr lang="en-US" dirty="0"/>
                      <a:t> </a:t>
                    </a:r>
                    <a:r>
                      <a:rPr lang="en-US" dirty="0" smtClean="0"/>
                      <a:t>1.4M</a:t>
                    </a:r>
                    <a:endParaRPr lang="en-US" dirty="0"/>
                  </a:p>
                </c:rich>
              </c:tx>
              <c:showLegendKey val="0"/>
              <c:showVal val="1"/>
              <c:showCatName val="0"/>
              <c:showSerName val="0"/>
              <c:showPercent val="0"/>
              <c:showBubbleSize val="0"/>
            </c:dLbl>
            <c:dLbl>
              <c:idx val="9"/>
              <c:tx>
                <c:rich>
                  <a:bodyPr/>
                  <a:lstStyle/>
                  <a:p>
                    <a:r>
                      <a:rPr lang="en-US" dirty="0"/>
                      <a:t> </a:t>
                    </a:r>
                    <a:r>
                      <a:rPr lang="en-US" dirty="0" smtClean="0"/>
                      <a:t>10.2M</a:t>
                    </a:r>
                    <a:endParaRPr lang="en-US" dirty="0"/>
                  </a:p>
                </c:rich>
              </c:tx>
              <c:showLegendKey val="0"/>
              <c:showVal val="1"/>
              <c:showCatName val="0"/>
              <c:showSerName val="0"/>
              <c:showPercent val="0"/>
              <c:showBubbleSize val="0"/>
            </c:dLbl>
            <c:dLbl>
              <c:idx val="10"/>
              <c:tx>
                <c:rich>
                  <a:bodyPr/>
                  <a:lstStyle/>
                  <a:p>
                    <a:r>
                      <a:rPr lang="en-US" dirty="0"/>
                      <a:t> </a:t>
                    </a:r>
                    <a:r>
                      <a:rPr lang="en-US" dirty="0" smtClean="0"/>
                      <a:t>2.2K</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Sheet1!$A$2:$A$12</c:f>
              <c:strCache>
                <c:ptCount val="11"/>
                <c:pt idx="0">
                  <c:v>Obstetrics</c:v>
                </c:pt>
                <c:pt idx="1">
                  <c:v>Gen Gyn</c:v>
                </c:pt>
                <c:pt idx="2">
                  <c:v>Gyn Surg</c:v>
                </c:pt>
                <c:pt idx="3">
                  <c:v>MFM</c:v>
                </c:pt>
                <c:pt idx="4">
                  <c:v>Women's Imaging</c:v>
                </c:pt>
                <c:pt idx="5">
                  <c:v>Urogynecology</c:v>
                </c:pt>
                <c:pt idx="6">
                  <c:v>Breast Health</c:v>
                </c:pt>
                <c:pt idx="7">
                  <c:v>Women's Heart</c:v>
                </c:pt>
                <c:pt idx="8">
                  <c:v>REI</c:v>
                </c:pt>
                <c:pt idx="9">
                  <c:v>Women's GI</c:v>
                </c:pt>
                <c:pt idx="10">
                  <c:v>Gyn Onc</c:v>
                </c:pt>
              </c:strCache>
            </c:strRef>
          </c:cat>
          <c:val>
            <c:numRef>
              <c:f>Sheet1!$B$2:$B$12</c:f>
              <c:numCache>
                <c:formatCode>_(* #,##0_);_(* \(#,##0\);_(* "-"??_);_(@_)</c:formatCode>
                <c:ptCount val="11"/>
                <c:pt idx="0">
                  <c:v>1326487</c:v>
                </c:pt>
                <c:pt idx="1">
                  <c:v>7695023</c:v>
                </c:pt>
                <c:pt idx="2">
                  <c:v>1479657</c:v>
                </c:pt>
                <c:pt idx="3">
                  <c:v>2966816</c:v>
                </c:pt>
                <c:pt idx="4">
                  <c:v>40024299</c:v>
                </c:pt>
                <c:pt idx="5">
                  <c:v>7627619</c:v>
                </c:pt>
                <c:pt idx="6">
                  <c:v>2598906</c:v>
                </c:pt>
                <c:pt idx="7">
                  <c:v>36479975</c:v>
                </c:pt>
                <c:pt idx="8">
                  <c:v>1355982</c:v>
                </c:pt>
                <c:pt idx="9">
                  <c:v>10222800</c:v>
                </c:pt>
                <c:pt idx="10">
                  <c:v>2191</c:v>
                </c:pt>
              </c:numCache>
            </c:numRef>
          </c:val>
        </c:ser>
        <c:ser>
          <c:idx val="1"/>
          <c:order val="1"/>
          <c:tx>
            <c:strRef>
              <c:f>Sheet1!$C$1</c:f>
              <c:strCache>
                <c:ptCount val="1"/>
                <c:pt idx="0">
                  <c:v>2018</c:v>
                </c:pt>
              </c:strCache>
            </c:strRef>
          </c:tx>
          <c:spPr>
            <a:solidFill>
              <a:srgbClr val="899BA9"/>
            </a:solidFill>
            <a:ln>
              <a:solidFill>
                <a:srgbClr val="FFFFFF"/>
              </a:solidFill>
            </a:ln>
          </c:spPr>
          <c:invertIfNegative val="0"/>
          <c:dLbls>
            <c:dLbl>
              <c:idx val="0"/>
              <c:layout>
                <c:manualLayout>
                  <c:x val="-2.195314921382661E-3"/>
                  <c:y val="-5.7607658280443156E-3"/>
                </c:manualLayout>
              </c:layout>
              <c:tx>
                <c:rich>
                  <a:bodyPr/>
                  <a:lstStyle/>
                  <a:p>
                    <a:r>
                      <a:rPr lang="en-US" dirty="0"/>
                      <a:t> </a:t>
                    </a:r>
                    <a:r>
                      <a:rPr lang="en-US" dirty="0" smtClean="0"/>
                      <a:t>1.3M</a:t>
                    </a:r>
                    <a:endParaRPr lang="en-US" dirty="0"/>
                  </a:p>
                </c:rich>
              </c:tx>
              <c:showLegendKey val="0"/>
              <c:showVal val="1"/>
              <c:showCatName val="0"/>
              <c:showSerName val="0"/>
              <c:showPercent val="0"/>
              <c:showBubbleSize val="0"/>
            </c:dLbl>
            <c:dLbl>
              <c:idx val="1"/>
              <c:tx>
                <c:rich>
                  <a:bodyPr/>
                  <a:lstStyle/>
                  <a:p>
                    <a:r>
                      <a:rPr lang="en-US" dirty="0"/>
                      <a:t> </a:t>
                    </a:r>
                    <a:r>
                      <a:rPr lang="en-US" dirty="0" smtClean="0"/>
                      <a:t>7.8M </a:t>
                    </a:r>
                    <a:endParaRPr lang="en-US" dirty="0"/>
                  </a:p>
                </c:rich>
              </c:tx>
              <c:showLegendKey val="0"/>
              <c:showVal val="1"/>
              <c:showCatName val="0"/>
              <c:showSerName val="0"/>
              <c:showPercent val="0"/>
              <c:showBubbleSize val="0"/>
            </c:dLbl>
            <c:dLbl>
              <c:idx val="2"/>
              <c:tx>
                <c:rich>
                  <a:bodyPr/>
                  <a:lstStyle/>
                  <a:p>
                    <a:r>
                      <a:rPr lang="en-US" dirty="0"/>
                      <a:t> </a:t>
                    </a:r>
                    <a:r>
                      <a:rPr lang="en-US" dirty="0" smtClean="0"/>
                      <a:t>1.5M </a:t>
                    </a:r>
                    <a:endParaRPr lang="en-US" dirty="0"/>
                  </a:p>
                </c:rich>
              </c:tx>
              <c:showLegendKey val="0"/>
              <c:showVal val="1"/>
              <c:showCatName val="0"/>
              <c:showSerName val="0"/>
              <c:showPercent val="0"/>
              <c:showBubbleSize val="0"/>
            </c:dLbl>
            <c:dLbl>
              <c:idx val="3"/>
              <c:layout>
                <c:manualLayout>
                  <c:x val="1.0976574606913305E-2"/>
                  <c:y val="1.1521531656088631E-2"/>
                </c:manualLayout>
              </c:layout>
              <c:tx>
                <c:rich>
                  <a:bodyPr/>
                  <a:lstStyle/>
                  <a:p>
                    <a:r>
                      <a:rPr lang="en-US" dirty="0"/>
                      <a:t> </a:t>
                    </a:r>
                    <a:r>
                      <a:rPr lang="en-US" dirty="0" smtClean="0"/>
                      <a:t>3.2M </a:t>
                    </a:r>
                    <a:endParaRPr lang="en-US" dirty="0"/>
                  </a:p>
                </c:rich>
              </c:tx>
              <c:showLegendKey val="0"/>
              <c:showVal val="1"/>
              <c:showCatName val="0"/>
              <c:showSerName val="0"/>
              <c:showPercent val="0"/>
              <c:showBubbleSize val="0"/>
            </c:dLbl>
            <c:dLbl>
              <c:idx val="4"/>
              <c:tx>
                <c:rich>
                  <a:bodyPr/>
                  <a:lstStyle/>
                  <a:p>
                    <a:r>
                      <a:rPr lang="en-US" dirty="0"/>
                      <a:t> </a:t>
                    </a:r>
                    <a:r>
                      <a:rPr lang="en-US" dirty="0" smtClean="0"/>
                      <a:t>43M</a:t>
                    </a:r>
                    <a:endParaRPr lang="en-US" dirty="0"/>
                  </a:p>
                </c:rich>
              </c:tx>
              <c:showLegendKey val="0"/>
              <c:showVal val="1"/>
              <c:showCatName val="0"/>
              <c:showSerName val="0"/>
              <c:showPercent val="0"/>
              <c:showBubbleSize val="0"/>
            </c:dLbl>
            <c:dLbl>
              <c:idx val="5"/>
              <c:layout>
                <c:manualLayout>
                  <c:x val="1.5367204449678628E-2"/>
                  <c:y val="5.7607658280443156E-3"/>
                </c:manualLayout>
              </c:layout>
              <c:tx>
                <c:rich>
                  <a:bodyPr/>
                  <a:lstStyle/>
                  <a:p>
                    <a:r>
                      <a:rPr lang="en-US" dirty="0"/>
                      <a:t> </a:t>
                    </a:r>
                    <a:r>
                      <a:rPr lang="en-US" dirty="0" smtClean="0"/>
                      <a:t>8.3M </a:t>
                    </a:r>
                    <a:endParaRPr lang="en-US" dirty="0"/>
                  </a:p>
                </c:rich>
              </c:tx>
              <c:showLegendKey val="0"/>
              <c:showVal val="1"/>
              <c:showCatName val="0"/>
              <c:showSerName val="0"/>
              <c:showPercent val="0"/>
              <c:showBubbleSize val="0"/>
            </c:dLbl>
            <c:dLbl>
              <c:idx val="6"/>
              <c:layout>
                <c:manualLayout>
                  <c:x val="1.0976574606913387E-2"/>
                  <c:y val="1.1521531656088631E-2"/>
                </c:manualLayout>
              </c:layout>
              <c:tx>
                <c:rich>
                  <a:bodyPr/>
                  <a:lstStyle/>
                  <a:p>
                    <a:r>
                      <a:rPr lang="en-US" dirty="0"/>
                      <a:t> </a:t>
                    </a:r>
                    <a:r>
                      <a:rPr lang="en-US" dirty="0" smtClean="0"/>
                      <a:t>2.8M </a:t>
                    </a:r>
                    <a:endParaRPr lang="en-US" dirty="0"/>
                  </a:p>
                </c:rich>
              </c:tx>
              <c:showLegendKey val="0"/>
              <c:showVal val="1"/>
              <c:showCatName val="0"/>
              <c:showSerName val="0"/>
              <c:showPercent val="0"/>
              <c:showBubbleSize val="0"/>
            </c:dLbl>
            <c:dLbl>
              <c:idx val="7"/>
              <c:tx>
                <c:rich>
                  <a:bodyPr/>
                  <a:lstStyle/>
                  <a:p>
                    <a:r>
                      <a:rPr lang="en-US" dirty="0"/>
                      <a:t> </a:t>
                    </a:r>
                    <a:r>
                      <a:rPr lang="en-US" dirty="0" smtClean="0"/>
                      <a:t>40M</a:t>
                    </a:r>
                    <a:endParaRPr lang="en-US" dirty="0"/>
                  </a:p>
                </c:rich>
              </c:tx>
              <c:showLegendKey val="0"/>
              <c:showVal val="1"/>
              <c:showCatName val="0"/>
              <c:showSerName val="0"/>
              <c:showPercent val="0"/>
              <c:showBubbleSize val="0"/>
            </c:dLbl>
            <c:dLbl>
              <c:idx val="8"/>
              <c:tx>
                <c:rich>
                  <a:bodyPr/>
                  <a:lstStyle/>
                  <a:p>
                    <a:r>
                      <a:rPr lang="en-US" dirty="0"/>
                      <a:t> </a:t>
                    </a:r>
                    <a:r>
                      <a:rPr lang="en-US" dirty="0" smtClean="0"/>
                      <a:t>1.5M</a:t>
                    </a:r>
                    <a:endParaRPr lang="en-US" dirty="0"/>
                  </a:p>
                </c:rich>
              </c:tx>
              <c:showLegendKey val="0"/>
              <c:showVal val="1"/>
              <c:showCatName val="0"/>
              <c:showSerName val="0"/>
              <c:showPercent val="0"/>
              <c:showBubbleSize val="0"/>
            </c:dLbl>
            <c:dLbl>
              <c:idx val="9"/>
              <c:layout>
                <c:manualLayout>
                  <c:x val="1.9757834292443949E-2"/>
                  <c:y val="-2.3043063312177262E-2"/>
                </c:manualLayout>
              </c:layout>
              <c:tx>
                <c:rich>
                  <a:bodyPr/>
                  <a:lstStyle/>
                  <a:p>
                    <a:r>
                      <a:rPr lang="en-US" dirty="0"/>
                      <a:t> </a:t>
                    </a:r>
                    <a:r>
                      <a:rPr lang="en-US" dirty="0" smtClean="0"/>
                      <a:t>11.6M </a:t>
                    </a:r>
                    <a:endParaRPr lang="en-US" dirty="0"/>
                  </a:p>
                </c:rich>
              </c:tx>
              <c:showLegendKey val="0"/>
              <c:showVal val="1"/>
              <c:showCatName val="0"/>
              <c:showSerName val="0"/>
              <c:showPercent val="0"/>
              <c:showBubbleSize val="0"/>
            </c:dLbl>
            <c:dLbl>
              <c:idx val="10"/>
              <c:layout>
                <c:manualLayout>
                  <c:x val="1.7562519371061288E-2"/>
                  <c:y val="-1.7282297484132944E-2"/>
                </c:manualLayout>
              </c:layout>
              <c:tx>
                <c:rich>
                  <a:bodyPr/>
                  <a:lstStyle/>
                  <a:p>
                    <a:r>
                      <a:rPr lang="en-US" dirty="0"/>
                      <a:t> </a:t>
                    </a:r>
                    <a:r>
                      <a:rPr lang="en-US" dirty="0" smtClean="0"/>
                      <a:t>2.8K</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Sheet1!$A$2:$A$12</c:f>
              <c:strCache>
                <c:ptCount val="11"/>
                <c:pt idx="0">
                  <c:v>Obstetrics</c:v>
                </c:pt>
                <c:pt idx="1">
                  <c:v>Gen Gyn</c:v>
                </c:pt>
                <c:pt idx="2">
                  <c:v>Gyn Surg</c:v>
                </c:pt>
                <c:pt idx="3">
                  <c:v>MFM</c:v>
                </c:pt>
                <c:pt idx="4">
                  <c:v>Women's Imaging</c:v>
                </c:pt>
                <c:pt idx="5">
                  <c:v>Urogynecology</c:v>
                </c:pt>
                <c:pt idx="6">
                  <c:v>Breast Health</c:v>
                </c:pt>
                <c:pt idx="7">
                  <c:v>Women's Heart</c:v>
                </c:pt>
                <c:pt idx="8">
                  <c:v>REI</c:v>
                </c:pt>
                <c:pt idx="9">
                  <c:v>Women's GI</c:v>
                </c:pt>
                <c:pt idx="10">
                  <c:v>Gyn Onc</c:v>
                </c:pt>
              </c:strCache>
            </c:strRef>
          </c:cat>
          <c:val>
            <c:numRef>
              <c:f>Sheet1!$C$2:$C$12</c:f>
              <c:numCache>
                <c:formatCode>_(* #,##0_);_(* \(#,##0\);_(* "-"??_);_(@_)</c:formatCode>
                <c:ptCount val="11"/>
                <c:pt idx="0">
                  <c:v>1334127</c:v>
                </c:pt>
                <c:pt idx="1">
                  <c:v>7824531</c:v>
                </c:pt>
                <c:pt idx="2">
                  <c:v>1557235</c:v>
                </c:pt>
                <c:pt idx="3">
                  <c:v>3226308</c:v>
                </c:pt>
                <c:pt idx="4">
                  <c:v>43573105</c:v>
                </c:pt>
                <c:pt idx="5">
                  <c:v>8338596</c:v>
                </c:pt>
                <c:pt idx="6">
                  <c:v>2853694</c:v>
                </c:pt>
                <c:pt idx="7">
                  <c:v>40337054</c:v>
                </c:pt>
                <c:pt idx="8">
                  <c:v>1517969</c:v>
                </c:pt>
                <c:pt idx="9">
                  <c:v>11601268</c:v>
                </c:pt>
                <c:pt idx="10">
                  <c:v>2801</c:v>
                </c:pt>
              </c:numCache>
            </c:numRef>
          </c:val>
        </c:ser>
        <c:dLbls>
          <c:showLegendKey val="0"/>
          <c:showVal val="1"/>
          <c:showCatName val="0"/>
          <c:showSerName val="0"/>
          <c:showPercent val="0"/>
          <c:showBubbleSize val="0"/>
        </c:dLbls>
        <c:gapWidth val="50"/>
        <c:axId val="329961472"/>
        <c:axId val="329963008"/>
      </c:barChart>
      <c:catAx>
        <c:axId val="329961472"/>
        <c:scaling>
          <c:orientation val="minMax"/>
        </c:scaling>
        <c:delete val="0"/>
        <c:axPos val="b"/>
        <c:numFmt formatCode="General" sourceLinked="1"/>
        <c:majorTickMark val="none"/>
        <c:minorTickMark val="none"/>
        <c:tickLblPos val="nextTo"/>
        <c:spPr>
          <a:ln>
            <a:solidFill>
              <a:srgbClr val="000000"/>
            </a:solidFill>
          </a:ln>
        </c:spPr>
        <c:txPr>
          <a:bodyPr/>
          <a:lstStyle/>
          <a:p>
            <a:pPr>
              <a:defRPr sz="700" i="1"/>
            </a:pPr>
            <a:endParaRPr lang="en-US"/>
          </a:p>
        </c:txPr>
        <c:crossAx val="329963008"/>
        <c:crosses val="autoZero"/>
        <c:auto val="1"/>
        <c:lblAlgn val="ctr"/>
        <c:lblOffset val="0"/>
        <c:noMultiLvlLbl val="0"/>
      </c:catAx>
      <c:valAx>
        <c:axId val="329963008"/>
        <c:scaling>
          <c:orientation val="minMax"/>
        </c:scaling>
        <c:delete val="0"/>
        <c:axPos val="l"/>
        <c:numFmt formatCode="_(* #,##0_);_(* \(#,##0\);_(* &quot;-&quot;??_);_(@_)" sourceLinked="1"/>
        <c:majorTickMark val="none"/>
        <c:minorTickMark val="none"/>
        <c:tickLblPos val="none"/>
        <c:spPr>
          <a:ln>
            <a:noFill/>
          </a:ln>
        </c:spPr>
        <c:crossAx val="32996147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2013</c:v>
                </c:pt>
              </c:strCache>
            </c:strRef>
          </c:tx>
          <c:spPr>
            <a:solidFill>
              <a:srgbClr val="BEC9D0"/>
            </a:solidFill>
            <a:ln>
              <a:solidFill>
                <a:srgbClr val="FFFFFF"/>
              </a:solidFill>
            </a:ln>
          </c:spPr>
          <c:invertIfNegative val="0"/>
          <c:dLbls>
            <c:dLbl>
              <c:idx val="0"/>
              <c:tx>
                <c:rich>
                  <a:bodyPr/>
                  <a:lstStyle/>
                  <a:p>
                    <a:r>
                      <a:rPr lang="en-US" dirty="0"/>
                      <a:t> </a:t>
                    </a:r>
                    <a:r>
                      <a:rPr lang="en-US" dirty="0" smtClean="0"/>
                      <a:t>498K </a:t>
                    </a:r>
                    <a:endParaRPr lang="en-US" dirty="0"/>
                  </a:p>
                </c:rich>
              </c:tx>
              <c:showLegendKey val="0"/>
              <c:showVal val="1"/>
              <c:showCatName val="0"/>
              <c:showSerName val="0"/>
              <c:showPercent val="0"/>
              <c:showBubbleSize val="0"/>
            </c:dLbl>
            <c:dLbl>
              <c:idx val="1"/>
              <c:tx>
                <c:rich>
                  <a:bodyPr/>
                  <a:lstStyle/>
                  <a:p>
                    <a:r>
                      <a:rPr lang="en-US" dirty="0"/>
                      <a:t> </a:t>
                    </a:r>
                    <a:r>
                      <a:rPr lang="en-US" dirty="0" smtClean="0"/>
                      <a:t>324K</a:t>
                    </a:r>
                    <a:endParaRPr lang="en-US" dirty="0"/>
                  </a:p>
                </c:rich>
              </c:tx>
              <c:showLegendKey val="0"/>
              <c:showVal val="1"/>
              <c:showCatName val="0"/>
              <c:showSerName val="0"/>
              <c:showPercent val="0"/>
              <c:showBubbleSize val="0"/>
            </c:dLbl>
            <c:dLbl>
              <c:idx val="2"/>
              <c:tx>
                <c:rich>
                  <a:bodyPr/>
                  <a:lstStyle/>
                  <a:p>
                    <a:r>
                      <a:rPr lang="en-US" dirty="0"/>
                      <a:t> </a:t>
                    </a:r>
                    <a:r>
                      <a:rPr lang="en-US" dirty="0" smtClean="0"/>
                      <a:t>61K </a:t>
                    </a:r>
                    <a:endParaRPr lang="en-US" dirty="0"/>
                  </a:p>
                </c:rich>
              </c:tx>
              <c:showLegendKey val="0"/>
              <c:showVal val="1"/>
              <c:showCatName val="0"/>
              <c:showSerName val="0"/>
              <c:showPercent val="0"/>
              <c:showBubbleSize val="0"/>
            </c:dLbl>
            <c:dLbl>
              <c:idx val="3"/>
              <c:tx>
                <c:rich>
                  <a:bodyPr/>
                  <a:lstStyle/>
                  <a:p>
                    <a:r>
                      <a:rPr lang="en-US" dirty="0" smtClean="0"/>
                      <a:t>1.2M</a:t>
                    </a:r>
                    <a:endParaRPr lang="en-US" dirty="0"/>
                  </a:p>
                </c:rich>
              </c:tx>
              <c:showLegendKey val="0"/>
              <c:showVal val="1"/>
              <c:showCatName val="0"/>
              <c:showSerName val="0"/>
              <c:showPercent val="0"/>
              <c:showBubbleSize val="0"/>
            </c:dLbl>
            <c:dLbl>
              <c:idx val="4"/>
              <c:tx>
                <c:rich>
                  <a:bodyPr/>
                  <a:lstStyle/>
                  <a:p>
                    <a:r>
                      <a:rPr lang="en-US" dirty="0"/>
                      <a:t> </a:t>
                    </a:r>
                    <a:r>
                      <a:rPr lang="en-US" dirty="0" smtClean="0"/>
                      <a:t>67K</a:t>
                    </a:r>
                    <a:endParaRPr lang="en-US" dirty="0"/>
                  </a:p>
                </c:rich>
              </c:tx>
              <c:showLegendKey val="0"/>
              <c:showVal val="1"/>
              <c:showCatName val="0"/>
              <c:showSerName val="0"/>
              <c:showPercent val="0"/>
              <c:showBubbleSize val="0"/>
            </c:dLbl>
            <c:dLbl>
              <c:idx val="5"/>
              <c:tx>
                <c:rich>
                  <a:bodyPr/>
                  <a:lstStyle/>
                  <a:p>
                    <a:r>
                      <a:rPr lang="en-US" dirty="0"/>
                      <a:t> </a:t>
                    </a:r>
                    <a:r>
                      <a:rPr lang="en-US" dirty="0" smtClean="0"/>
                      <a:t>3.9K</a:t>
                    </a:r>
                    <a:endParaRPr lang="en-US" dirty="0"/>
                  </a:p>
                </c:rich>
              </c:tx>
              <c:showLegendKey val="0"/>
              <c:showVal val="1"/>
              <c:showCatName val="0"/>
              <c:showSerName val="0"/>
              <c:showPercent val="0"/>
              <c:showBubbleSize val="0"/>
            </c:dLbl>
            <c:dLbl>
              <c:idx val="6"/>
              <c:layout>
                <c:manualLayout>
                  <c:x val="-8.6864081821861269E-3"/>
                  <c:y val="0"/>
                </c:manualLayout>
              </c:layout>
              <c:tx>
                <c:rich>
                  <a:bodyPr/>
                  <a:lstStyle/>
                  <a:p>
                    <a:r>
                      <a:rPr lang="en-US" dirty="0"/>
                      <a:t> </a:t>
                    </a:r>
                    <a:r>
                      <a:rPr lang="en-US" dirty="0" smtClean="0"/>
                      <a:t>596K</a:t>
                    </a:r>
                    <a:endParaRPr lang="en-US" dirty="0"/>
                  </a:p>
                </c:rich>
              </c:tx>
              <c:showLegendKey val="0"/>
              <c:showVal val="1"/>
              <c:showCatName val="0"/>
              <c:showSerName val="0"/>
              <c:showPercent val="0"/>
              <c:showBubbleSize val="0"/>
            </c:dLbl>
            <c:dLbl>
              <c:idx val="7"/>
              <c:tx>
                <c:rich>
                  <a:bodyPr/>
                  <a:lstStyle/>
                  <a:p>
                    <a:r>
                      <a:rPr lang="en-US" dirty="0"/>
                      <a:t> </a:t>
                    </a:r>
                    <a:r>
                      <a:rPr lang="en-US" dirty="0" smtClean="0"/>
                      <a:t>71K</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Sheet1!$A$2:$A$9</c:f>
              <c:strCache>
                <c:ptCount val="8"/>
                <c:pt idx="0">
                  <c:v>Gyn  Surg</c:v>
                </c:pt>
                <c:pt idx="1">
                  <c:v>MFM</c:v>
                </c:pt>
                <c:pt idx="2">
                  <c:v>Gen Gyn</c:v>
                </c:pt>
                <c:pt idx="3">
                  <c:v>Neonatology</c:v>
                </c:pt>
                <c:pt idx="4">
                  <c:v>Gyn Onc</c:v>
                </c:pt>
                <c:pt idx="5">
                  <c:v>Obstetrics</c:v>
                </c:pt>
                <c:pt idx="6">
                  <c:v>Urogynecology</c:v>
                </c:pt>
                <c:pt idx="7">
                  <c:v>Breast Health</c:v>
                </c:pt>
              </c:strCache>
            </c:strRef>
          </c:cat>
          <c:val>
            <c:numRef>
              <c:f>Sheet1!$B$2:$B$9</c:f>
              <c:numCache>
                <c:formatCode>_(* #,##0_);_(* \(#,##0\);_(* "-"??_);_(@_)</c:formatCode>
                <c:ptCount val="8"/>
                <c:pt idx="0">
                  <c:v>498008</c:v>
                </c:pt>
                <c:pt idx="1">
                  <c:v>324401</c:v>
                </c:pt>
                <c:pt idx="2">
                  <c:v>61315</c:v>
                </c:pt>
                <c:pt idx="3">
                  <c:v>1238122</c:v>
                </c:pt>
                <c:pt idx="4">
                  <c:v>67100</c:v>
                </c:pt>
                <c:pt idx="5">
                  <c:v>3958191</c:v>
                </c:pt>
                <c:pt idx="6">
                  <c:v>595711</c:v>
                </c:pt>
                <c:pt idx="7">
                  <c:v>71166</c:v>
                </c:pt>
              </c:numCache>
            </c:numRef>
          </c:val>
        </c:ser>
        <c:ser>
          <c:idx val="1"/>
          <c:order val="1"/>
          <c:tx>
            <c:strRef>
              <c:f>Sheet1!$C$1</c:f>
              <c:strCache>
                <c:ptCount val="1"/>
                <c:pt idx="0">
                  <c:v>2018</c:v>
                </c:pt>
              </c:strCache>
            </c:strRef>
          </c:tx>
          <c:spPr>
            <a:solidFill>
              <a:srgbClr val="899BA9"/>
            </a:solidFill>
            <a:ln>
              <a:solidFill>
                <a:srgbClr val="FFFFFF"/>
              </a:solidFill>
            </a:ln>
          </c:spPr>
          <c:invertIfNegative val="0"/>
          <c:dLbls>
            <c:dLbl>
              <c:idx val="0"/>
              <c:tx>
                <c:rich>
                  <a:bodyPr/>
                  <a:lstStyle/>
                  <a:p>
                    <a:r>
                      <a:rPr lang="en-US" dirty="0"/>
                      <a:t> </a:t>
                    </a:r>
                    <a:r>
                      <a:rPr lang="en-US" dirty="0" smtClean="0"/>
                      <a:t>469K</a:t>
                    </a:r>
                    <a:endParaRPr lang="en-US" dirty="0"/>
                  </a:p>
                </c:rich>
              </c:tx>
              <c:showLegendKey val="0"/>
              <c:showVal val="1"/>
              <c:showCatName val="0"/>
              <c:showSerName val="0"/>
              <c:showPercent val="0"/>
              <c:showBubbleSize val="0"/>
            </c:dLbl>
            <c:dLbl>
              <c:idx val="1"/>
              <c:tx>
                <c:rich>
                  <a:bodyPr/>
                  <a:lstStyle/>
                  <a:p>
                    <a:r>
                      <a:rPr lang="en-US" dirty="0"/>
                      <a:t> </a:t>
                    </a:r>
                    <a:r>
                      <a:rPr lang="en-US" dirty="0" smtClean="0"/>
                      <a:t>316K</a:t>
                    </a:r>
                    <a:endParaRPr lang="en-US" dirty="0"/>
                  </a:p>
                </c:rich>
              </c:tx>
              <c:showLegendKey val="0"/>
              <c:showVal val="1"/>
              <c:showCatName val="0"/>
              <c:showSerName val="0"/>
              <c:showPercent val="0"/>
              <c:showBubbleSize val="0"/>
            </c:dLbl>
            <c:dLbl>
              <c:idx val="2"/>
              <c:tx>
                <c:rich>
                  <a:bodyPr/>
                  <a:lstStyle/>
                  <a:p>
                    <a:r>
                      <a:rPr lang="en-US" dirty="0"/>
                      <a:t> </a:t>
                    </a:r>
                    <a:r>
                      <a:rPr lang="en-US" dirty="0" smtClean="0"/>
                      <a:t>61K</a:t>
                    </a:r>
                    <a:endParaRPr lang="en-US" dirty="0"/>
                  </a:p>
                </c:rich>
              </c:tx>
              <c:showLegendKey val="0"/>
              <c:showVal val="1"/>
              <c:showCatName val="0"/>
              <c:showSerName val="0"/>
              <c:showPercent val="0"/>
              <c:showBubbleSize val="0"/>
            </c:dLbl>
            <c:dLbl>
              <c:idx val="3"/>
              <c:tx>
                <c:rich>
                  <a:bodyPr/>
                  <a:lstStyle/>
                  <a:p>
                    <a:r>
                      <a:rPr lang="en-US" dirty="0"/>
                      <a:t> </a:t>
                    </a:r>
                    <a:r>
                      <a:rPr lang="en-US" dirty="0" smtClean="0"/>
                      <a:t>1.2M </a:t>
                    </a:r>
                    <a:endParaRPr lang="en-US" dirty="0"/>
                  </a:p>
                </c:rich>
              </c:tx>
              <c:showLegendKey val="0"/>
              <c:showVal val="1"/>
              <c:showCatName val="0"/>
              <c:showSerName val="0"/>
              <c:showPercent val="0"/>
              <c:showBubbleSize val="0"/>
            </c:dLbl>
            <c:dLbl>
              <c:idx val="4"/>
              <c:tx>
                <c:rich>
                  <a:bodyPr/>
                  <a:lstStyle/>
                  <a:p>
                    <a:r>
                      <a:rPr lang="en-US" dirty="0"/>
                      <a:t> </a:t>
                    </a:r>
                    <a:r>
                      <a:rPr lang="en-US" dirty="0" smtClean="0"/>
                      <a:t>67K</a:t>
                    </a:r>
                    <a:endParaRPr lang="en-US" dirty="0"/>
                  </a:p>
                </c:rich>
              </c:tx>
              <c:showLegendKey val="0"/>
              <c:showVal val="1"/>
              <c:showCatName val="0"/>
              <c:showSerName val="0"/>
              <c:showPercent val="0"/>
              <c:showBubbleSize val="0"/>
            </c:dLbl>
            <c:dLbl>
              <c:idx val="5"/>
              <c:tx>
                <c:rich>
                  <a:bodyPr/>
                  <a:lstStyle/>
                  <a:p>
                    <a:r>
                      <a:rPr lang="en-US" dirty="0"/>
                      <a:t> </a:t>
                    </a:r>
                    <a:r>
                      <a:rPr lang="en-US" dirty="0" smtClean="0"/>
                      <a:t>4M </a:t>
                    </a:r>
                    <a:endParaRPr lang="en-US" dirty="0"/>
                  </a:p>
                </c:rich>
              </c:tx>
              <c:showLegendKey val="0"/>
              <c:showVal val="1"/>
              <c:showCatName val="0"/>
              <c:showSerName val="0"/>
              <c:showPercent val="0"/>
              <c:showBubbleSize val="0"/>
            </c:dLbl>
            <c:dLbl>
              <c:idx val="6"/>
              <c:tx>
                <c:rich>
                  <a:bodyPr/>
                  <a:lstStyle/>
                  <a:p>
                    <a:r>
                      <a:rPr lang="en-US" dirty="0"/>
                      <a:t> </a:t>
                    </a:r>
                    <a:r>
                      <a:rPr lang="en-US" dirty="0" smtClean="0"/>
                      <a:t>636K</a:t>
                    </a:r>
                    <a:endParaRPr lang="en-US" dirty="0"/>
                  </a:p>
                </c:rich>
              </c:tx>
              <c:showLegendKey val="0"/>
              <c:showVal val="1"/>
              <c:showCatName val="0"/>
              <c:showSerName val="0"/>
              <c:showPercent val="0"/>
              <c:showBubbleSize val="0"/>
            </c:dLbl>
            <c:dLbl>
              <c:idx val="7"/>
              <c:tx>
                <c:rich>
                  <a:bodyPr/>
                  <a:lstStyle/>
                  <a:p>
                    <a:r>
                      <a:rPr lang="en-US" dirty="0"/>
                      <a:t> </a:t>
                    </a:r>
                    <a:r>
                      <a:rPr lang="en-US" dirty="0" smtClean="0"/>
                      <a:t>77K</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Sheet1!$A$2:$A$9</c:f>
              <c:strCache>
                <c:ptCount val="8"/>
                <c:pt idx="0">
                  <c:v>Gyn  Surg</c:v>
                </c:pt>
                <c:pt idx="1">
                  <c:v>MFM</c:v>
                </c:pt>
                <c:pt idx="2">
                  <c:v>Gen Gyn</c:v>
                </c:pt>
                <c:pt idx="3">
                  <c:v>Neonatology</c:v>
                </c:pt>
                <c:pt idx="4">
                  <c:v>Gyn Onc</c:v>
                </c:pt>
                <c:pt idx="5">
                  <c:v>Obstetrics</c:v>
                </c:pt>
                <c:pt idx="6">
                  <c:v>Urogynecology</c:v>
                </c:pt>
                <c:pt idx="7">
                  <c:v>Breast Health</c:v>
                </c:pt>
              </c:strCache>
            </c:strRef>
          </c:cat>
          <c:val>
            <c:numRef>
              <c:f>Sheet1!$C$2:$C$9</c:f>
              <c:numCache>
                <c:formatCode>_(* #,##0_);_(* \(#,##0\);_(* "-"??_);_(@_)</c:formatCode>
                <c:ptCount val="8"/>
                <c:pt idx="0">
                  <c:v>469428</c:v>
                </c:pt>
                <c:pt idx="1">
                  <c:v>316040</c:v>
                </c:pt>
                <c:pt idx="2">
                  <c:v>61157</c:v>
                </c:pt>
                <c:pt idx="3">
                  <c:v>1235334</c:v>
                </c:pt>
                <c:pt idx="4">
                  <c:v>67147</c:v>
                </c:pt>
                <c:pt idx="5">
                  <c:v>4009012</c:v>
                </c:pt>
                <c:pt idx="6">
                  <c:v>636327</c:v>
                </c:pt>
                <c:pt idx="7">
                  <c:v>77375</c:v>
                </c:pt>
              </c:numCache>
            </c:numRef>
          </c:val>
        </c:ser>
        <c:dLbls>
          <c:showLegendKey val="0"/>
          <c:showVal val="1"/>
          <c:showCatName val="0"/>
          <c:showSerName val="0"/>
          <c:showPercent val="0"/>
          <c:showBubbleSize val="0"/>
        </c:dLbls>
        <c:gapWidth val="50"/>
        <c:axId val="330467584"/>
        <c:axId val="330502144"/>
      </c:barChart>
      <c:catAx>
        <c:axId val="330467584"/>
        <c:scaling>
          <c:orientation val="minMax"/>
        </c:scaling>
        <c:delete val="0"/>
        <c:axPos val="b"/>
        <c:numFmt formatCode="General" sourceLinked="1"/>
        <c:majorTickMark val="none"/>
        <c:minorTickMark val="none"/>
        <c:tickLblPos val="nextTo"/>
        <c:spPr>
          <a:ln>
            <a:solidFill>
              <a:srgbClr val="000000"/>
            </a:solidFill>
          </a:ln>
        </c:spPr>
        <c:txPr>
          <a:bodyPr/>
          <a:lstStyle/>
          <a:p>
            <a:pPr>
              <a:defRPr sz="800" i="1"/>
            </a:pPr>
            <a:endParaRPr lang="en-US"/>
          </a:p>
        </c:txPr>
        <c:crossAx val="330502144"/>
        <c:crosses val="autoZero"/>
        <c:auto val="1"/>
        <c:lblAlgn val="ctr"/>
        <c:lblOffset val="0"/>
        <c:noMultiLvlLbl val="0"/>
      </c:catAx>
      <c:valAx>
        <c:axId val="330502144"/>
        <c:scaling>
          <c:orientation val="minMax"/>
        </c:scaling>
        <c:delete val="0"/>
        <c:axPos val="l"/>
        <c:numFmt formatCode="_(* #,##0_);_(* \(#,##0\);_(* &quot;-&quot;??_);_(@_)" sourceLinked="1"/>
        <c:majorTickMark val="none"/>
        <c:minorTickMark val="none"/>
        <c:tickLblPos val="none"/>
        <c:spPr>
          <a:ln>
            <a:noFill/>
          </a:ln>
        </c:spPr>
        <c:crossAx val="33046758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Sheet1!$B$1</c:f>
              <c:strCache>
                <c:ptCount val="1"/>
                <c:pt idx="0">
                  <c:v>Series 1</c:v>
                </c:pt>
              </c:strCache>
            </c:strRef>
          </c:tx>
          <c:spPr>
            <a:solidFill>
              <a:srgbClr val="C6D9F0"/>
            </a:solidFill>
            <a:ln>
              <a:solidFill>
                <a:srgbClr val="FFFFFF"/>
              </a:solidFill>
            </a:ln>
          </c:spPr>
          <c:dLbls>
            <c:dLbl>
              <c:idx val="2"/>
              <c:layout>
                <c:manualLayout>
                  <c:x val="0.17375328083990046"/>
                  <c:y val="-0.1928328695755136"/>
                </c:manualLayout>
              </c:layout>
              <c:showLegendKey val="0"/>
              <c:showVal val="1"/>
              <c:showCatName val="0"/>
              <c:showSerName val="0"/>
              <c:showPercent val="0"/>
              <c:showBubbleSize val="0"/>
            </c:dLbl>
            <c:dLbl>
              <c:idx val="3"/>
              <c:layout>
                <c:manualLayout>
                  <c:x val="0.16727022025472618"/>
                  <c:y val="0.20334142442721354"/>
                </c:manualLayout>
              </c:layout>
              <c:showLegendKey val="0"/>
              <c:showVal val="1"/>
              <c:showCatName val="0"/>
              <c:showSerName val="0"/>
              <c:showPercent val="0"/>
              <c:showBubbleSize val="0"/>
            </c:dLbl>
            <c:txPr>
              <a:bodyPr/>
              <a:lstStyle/>
              <a:p>
                <a:pPr>
                  <a:defRPr b="0">
                    <a:latin typeface="+mn-lt"/>
                  </a:defRPr>
                </a:pPr>
                <a:endParaRPr lang="en-US"/>
              </a:p>
            </c:txP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ser>
          <c:idx val="0"/>
          <c:order val="0"/>
          <c:tx>
            <c:strRef>
              <c:f>Sheet1!$B$1</c:f>
              <c:strCache>
                <c:ptCount val="1"/>
                <c:pt idx="0">
                  <c:v>Series 1</c:v>
                </c:pt>
              </c:strCache>
            </c:strRef>
          </c:tx>
          <c:spPr>
            <a:solidFill>
              <a:srgbClr val="C6D9F0"/>
            </a:solidFill>
            <a:ln>
              <a:solidFill>
                <a:schemeClr val="tx1"/>
              </a:solidFill>
            </a:ln>
          </c:spPr>
          <c:dPt>
            <c:idx val="0"/>
            <c:bubble3D val="0"/>
            <c:spPr>
              <a:solidFill>
                <a:srgbClr val="097ABF"/>
              </a:solidFill>
              <a:ln>
                <a:solidFill>
                  <a:schemeClr val="tx1"/>
                </a:solidFill>
              </a:ln>
            </c:spPr>
          </c:dPt>
          <c:dLbls>
            <c:dLbl>
              <c:idx val="0"/>
              <c:layout>
                <c:manualLayout>
                  <c:x val="4.7593962845557523E-2"/>
                  <c:y val="-1.2481030180268849E-2"/>
                </c:manualLayout>
              </c:layout>
              <c:spPr/>
              <c:txPr>
                <a:bodyPr/>
                <a:lstStyle/>
                <a:p>
                  <a:pPr>
                    <a:defRPr b="1">
                      <a:solidFill>
                        <a:schemeClr val="bg1"/>
                      </a:solidFill>
                    </a:defRPr>
                  </a:pPr>
                  <a:endParaRPr lang="en-US"/>
                </a:p>
              </c:txPr>
              <c:dLblPos val="ctr"/>
              <c:showLegendKey val="0"/>
              <c:showVal val="1"/>
              <c:showCatName val="0"/>
              <c:showSerName val="0"/>
              <c:showPercent val="0"/>
              <c:showBubbleSize val="0"/>
            </c:dLbl>
            <c:dLbl>
              <c:idx val="1"/>
              <c:layout>
                <c:manualLayout>
                  <c:x val="1.3470824381581443E-2"/>
                  <c:y val="4.5649482179481476E-2"/>
                </c:manualLayout>
              </c:layout>
              <c:dLblPos val="ctr"/>
              <c:showLegendKey val="0"/>
              <c:showVal val="1"/>
              <c:showCatName val="0"/>
              <c:showSerName val="0"/>
              <c:showPercent val="0"/>
              <c:showBubbleSize val="0"/>
            </c:dLbl>
            <c:dLbl>
              <c:idx val="2"/>
              <c:layout>
                <c:manualLayout>
                  <c:x val="-2.676043635946812E-2"/>
                  <c:y val="2.6406412381128584E-3"/>
                </c:manualLayout>
              </c:layout>
              <c:dLblPos val="ctr"/>
              <c:showLegendKey val="0"/>
              <c:showVal val="1"/>
              <c:showCatName val="0"/>
              <c:showSerName val="0"/>
              <c:showPercent val="0"/>
              <c:showBubbleSize val="0"/>
            </c:dLbl>
            <c:dLbl>
              <c:idx val="3"/>
              <c:layout>
                <c:manualLayout>
                  <c:x val="2.5854374340998397E-3"/>
                  <c:y val="-2.5968704295169336E-2"/>
                </c:manualLayout>
              </c:layout>
              <c:dLblPos val="ct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dLbls>
          <c:showLegendKey val="0"/>
          <c:showVal val="1"/>
          <c:showCatName val="0"/>
          <c:showSerName val="0"/>
          <c:showPercent val="0"/>
          <c:showBubbleSize val="0"/>
          <c:showLeaderLines val="0"/>
        </c:dLbls>
        <c:firstSliceAng val="39"/>
      </c:pieChart>
    </c:plotArea>
    <c:plotVisOnly val="1"/>
    <c:dispBlanksAs val="zero"/>
    <c:showDLblsOverMax val="0"/>
  </c:chart>
  <c:txPr>
    <a:bodyPr/>
    <a:lstStyle/>
    <a:p>
      <a:pPr>
        <a:defRPr sz="1000">
          <a:latin typeface="Calibri"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349707264"/>
        <c:axId val="349737728"/>
      </c:barChart>
      <c:catAx>
        <c:axId val="349707264"/>
        <c:scaling>
          <c:orientation val="minMax"/>
        </c:scaling>
        <c:delete val="0"/>
        <c:axPos val="b"/>
        <c:majorTickMark val="none"/>
        <c:minorTickMark val="none"/>
        <c:tickLblPos val="none"/>
        <c:crossAx val="349737728"/>
        <c:crosses val="autoZero"/>
        <c:auto val="1"/>
        <c:lblAlgn val="ctr"/>
        <c:lblOffset val="0"/>
        <c:noMultiLvlLbl val="0"/>
      </c:catAx>
      <c:valAx>
        <c:axId val="349737728"/>
        <c:scaling>
          <c:orientation val="minMax"/>
        </c:scaling>
        <c:delete val="0"/>
        <c:axPos val="l"/>
        <c:numFmt formatCode="General" sourceLinked="1"/>
        <c:majorTickMark val="none"/>
        <c:minorTickMark val="none"/>
        <c:tickLblPos val="none"/>
        <c:crossAx val="349707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smtClean="0"/>
              <a:t>Wait Time to Consult</a:t>
            </a:r>
            <a:endParaRPr lang="en-US" sz="1000" baseline="0" dirty="0" smtClean="0"/>
          </a:p>
          <a:p>
            <a:pPr>
              <a:defRPr/>
            </a:pPr>
            <a:r>
              <a:rPr lang="en-US" sz="800" baseline="0" dirty="0" smtClean="0"/>
              <a:t>(In Days)</a:t>
            </a:r>
            <a:endParaRPr lang="en-US" sz="800" dirty="0"/>
          </a:p>
        </c:rich>
      </c:tx>
      <c:overlay val="0"/>
    </c:title>
    <c:autoTitleDeleted val="0"/>
    <c:plotArea>
      <c:layout/>
      <c:barChart>
        <c:barDir val="col"/>
        <c:grouping val="clustered"/>
        <c:varyColors val="0"/>
        <c:ser>
          <c:idx val="0"/>
          <c:order val="0"/>
          <c:tx>
            <c:strRef>
              <c:f>Sheet1!$B$1</c:f>
              <c:strCache>
                <c:ptCount val="1"/>
                <c:pt idx="0">
                  <c:v>Wait Time to Consults (In Days)</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General</c:formatCode>
                <c:ptCount val="2"/>
                <c:pt idx="0">
                  <c:v>8</c:v>
                </c:pt>
                <c:pt idx="1">
                  <c:v>4</c:v>
                </c:pt>
              </c:numCache>
            </c:numRef>
          </c:val>
        </c:ser>
        <c:dLbls>
          <c:showLegendKey val="0"/>
          <c:showVal val="1"/>
          <c:showCatName val="0"/>
          <c:showSerName val="0"/>
          <c:showPercent val="0"/>
          <c:showBubbleSize val="0"/>
        </c:dLbls>
        <c:gapWidth val="150"/>
        <c:overlap val="-25"/>
        <c:axId val="290088064"/>
        <c:axId val="290091008"/>
      </c:barChart>
      <c:catAx>
        <c:axId val="29008806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90091008"/>
        <c:crosses val="autoZero"/>
        <c:auto val="1"/>
        <c:lblAlgn val="ctr"/>
        <c:lblOffset val="0"/>
        <c:noMultiLvlLbl val="0"/>
      </c:catAx>
      <c:valAx>
        <c:axId val="290091008"/>
        <c:scaling>
          <c:orientation val="minMax"/>
        </c:scaling>
        <c:delete val="1"/>
        <c:axPos val="l"/>
        <c:numFmt formatCode="General" sourceLinked="1"/>
        <c:majorTickMark val="none"/>
        <c:minorTickMark val="none"/>
        <c:tickLblPos val="none"/>
        <c:crossAx val="29008806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0.35000000000000031</c:v>
                </c:pt>
                <c:pt idx="1">
                  <c:v>0.30000000000000032</c:v>
                </c:pt>
                <c:pt idx="2">
                  <c:v>0.24000000000000021</c:v>
                </c:pt>
                <c:pt idx="3">
                  <c:v>9.0000000000000024E-2</c:v>
                </c:pt>
                <c:pt idx="4">
                  <c:v>2.0000000000000011E-2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Market/Region Payer Mix</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0.14000000000000001</c:v>
                </c:pt>
                <c:pt idx="1">
                  <c:v>0.30000000000000032</c:v>
                </c:pt>
                <c:pt idx="2">
                  <c:v>0.42000000000000032</c:v>
                </c:pt>
                <c:pt idx="3">
                  <c:v>4.0000000000000022E-2</c:v>
                </c:pt>
                <c:pt idx="4">
                  <c:v>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187373824"/>
        <c:axId val="187379712"/>
      </c:barChart>
      <c:catAx>
        <c:axId val="187373824"/>
        <c:scaling>
          <c:orientation val="minMax"/>
        </c:scaling>
        <c:delete val="0"/>
        <c:axPos val="b"/>
        <c:majorTickMark val="none"/>
        <c:minorTickMark val="none"/>
        <c:tickLblPos val="none"/>
        <c:crossAx val="187379712"/>
        <c:crosses val="autoZero"/>
        <c:auto val="1"/>
        <c:lblAlgn val="ctr"/>
        <c:lblOffset val="0"/>
        <c:noMultiLvlLbl val="0"/>
      </c:catAx>
      <c:valAx>
        <c:axId val="187379712"/>
        <c:scaling>
          <c:orientation val="minMax"/>
        </c:scaling>
        <c:delete val="0"/>
        <c:axPos val="l"/>
        <c:numFmt formatCode="General" sourceLinked="1"/>
        <c:majorTickMark val="none"/>
        <c:minorTickMark val="none"/>
        <c:tickLblPos val="none"/>
        <c:crossAx val="187373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Hook Hospital Payer Mix, Future</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0.34</c:v>
                </c:pt>
                <c:pt idx="1">
                  <c:v>0.46</c:v>
                </c:pt>
                <c:pt idx="2">
                  <c:v>0.11</c:v>
                </c:pt>
                <c:pt idx="3">
                  <c:v>4.0000000000000022E-2</c:v>
                </c:pt>
                <c:pt idx="4">
                  <c:v>0.05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000"/>
            </a:pPr>
            <a:r>
              <a:rPr lang="en-US" sz="1000" baseline="0" dirty="0" smtClean="0"/>
              <a:t>OB/GYNs Supply Forecast</a:t>
            </a:r>
          </a:p>
          <a:p>
            <a:pPr algn="ctr">
              <a:defRPr sz="1000"/>
            </a:pPr>
            <a:r>
              <a:rPr lang="en-US" sz="1000" baseline="0" dirty="0" smtClean="0"/>
              <a:t>2010-2020</a:t>
            </a:r>
            <a:r>
              <a:rPr lang="en-US" sz="1000" strike="noStrike" baseline="30000" dirty="0" smtClean="0"/>
              <a:t>1</a:t>
            </a:r>
            <a:endParaRPr lang="en-US" sz="1000" baseline="30000" dirty="0"/>
          </a:p>
        </c:rich>
      </c:tx>
      <c:layout>
        <c:manualLayout>
          <c:xMode val="edge"/>
          <c:yMode val="edge"/>
          <c:x val="0.36624600624760817"/>
          <c:y val="2.0410251410369801E-2"/>
        </c:manualLayout>
      </c:layout>
      <c:overlay val="0"/>
    </c:title>
    <c:autoTitleDeleted val="0"/>
    <c:plotArea>
      <c:layout/>
      <c:barChart>
        <c:barDir val="col"/>
        <c:grouping val="clustered"/>
        <c:varyColors val="0"/>
        <c:ser>
          <c:idx val="0"/>
          <c:order val="0"/>
          <c:tx>
            <c:strRef>
              <c:f>Sheet1!$B$1</c:f>
              <c:strCache>
                <c:ptCount val="1"/>
                <c:pt idx="0">
                  <c:v>Total OB/GYNs</c:v>
                </c:pt>
              </c:strCache>
            </c:strRef>
          </c:tx>
          <c:spPr>
            <a:solidFill>
              <a:srgbClr val="629DD1">
                <a:lumMod val="40000"/>
                <a:lumOff val="60000"/>
              </a:srgbClr>
            </a:solidFill>
            <a:ln>
              <a:noFill/>
            </a:ln>
          </c:spPr>
          <c:invertIfNegative val="0"/>
          <c:dLbls>
            <c:dLbl>
              <c:idx val="0"/>
              <c:tx>
                <c:rich>
                  <a:bodyPr/>
                  <a:lstStyle/>
                  <a:p>
                    <a:r>
                      <a:rPr lang="en-US" dirty="0" smtClean="0"/>
                      <a:t>50,630</a:t>
                    </a:r>
                    <a:endParaRPr lang="en-US" dirty="0"/>
                  </a:p>
                </c:rich>
              </c:tx>
              <c:showLegendKey val="0"/>
              <c:showVal val="1"/>
              <c:showCatName val="0"/>
              <c:showSerName val="0"/>
              <c:showPercent val="0"/>
              <c:showBubbleSize val="0"/>
            </c:dLbl>
            <c:dLbl>
              <c:idx val="1"/>
              <c:tx>
                <c:rich>
                  <a:bodyPr/>
                  <a:lstStyle/>
                  <a:p>
                    <a:r>
                      <a:rPr lang="en-US" dirty="0" smtClean="0"/>
                      <a:t>53,470</a:t>
                    </a:r>
                    <a:endParaRPr lang="en-US" dirty="0"/>
                  </a:p>
                </c:rich>
              </c:tx>
              <c:showLegendKey val="0"/>
              <c:showVal val="1"/>
              <c:showCatName val="0"/>
              <c:showSerName val="0"/>
              <c:showPercent val="0"/>
              <c:showBubbleSize val="0"/>
            </c:dLbl>
            <c:dLbl>
              <c:idx val="2"/>
              <c:tx>
                <c:rich>
                  <a:bodyPr/>
                  <a:lstStyle/>
                  <a:p>
                    <a:r>
                      <a:rPr lang="en-US" dirty="0" smtClean="0"/>
                      <a:t>55,580</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Sheet1!$A$2:$A$4</c:f>
              <c:numCache>
                <c:formatCode>General</c:formatCode>
                <c:ptCount val="3"/>
                <c:pt idx="0">
                  <c:v>2010</c:v>
                </c:pt>
                <c:pt idx="1">
                  <c:v>2015</c:v>
                </c:pt>
                <c:pt idx="2">
                  <c:v>2020</c:v>
                </c:pt>
              </c:numCache>
            </c:numRef>
          </c:cat>
          <c:val>
            <c:numRef>
              <c:f>Sheet1!$B$2:$B$4</c:f>
              <c:numCache>
                <c:formatCode>0</c:formatCode>
                <c:ptCount val="3"/>
                <c:pt idx="0">
                  <c:v>50630</c:v>
                </c:pt>
                <c:pt idx="1">
                  <c:v>53470</c:v>
                </c:pt>
                <c:pt idx="2">
                  <c:v>55580</c:v>
                </c:pt>
              </c:numCache>
            </c:numRef>
          </c:val>
        </c:ser>
        <c:dLbls>
          <c:showLegendKey val="0"/>
          <c:showVal val="1"/>
          <c:showCatName val="0"/>
          <c:showSerName val="0"/>
          <c:showPercent val="0"/>
          <c:showBubbleSize val="0"/>
        </c:dLbls>
        <c:gapWidth val="150"/>
        <c:axId val="190843136"/>
        <c:axId val="190850176"/>
      </c:barChart>
      <c:catAx>
        <c:axId val="190843136"/>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190850176"/>
        <c:crosses val="autoZero"/>
        <c:auto val="1"/>
        <c:lblAlgn val="ctr"/>
        <c:lblOffset val="0"/>
        <c:noMultiLvlLbl val="0"/>
      </c:catAx>
      <c:valAx>
        <c:axId val="190850176"/>
        <c:scaling>
          <c:orientation val="minMax"/>
        </c:scaling>
        <c:delete val="1"/>
        <c:axPos val="l"/>
        <c:numFmt formatCode="0" sourceLinked="1"/>
        <c:majorTickMark val="none"/>
        <c:minorTickMark val="none"/>
        <c:tickLblPos val="none"/>
        <c:crossAx val="190843136"/>
        <c:crosses val="autoZero"/>
        <c:crossBetween val="between"/>
      </c:valAx>
    </c:plotArea>
    <c:legend>
      <c:legendPos val="l"/>
      <c:overlay val="0"/>
    </c:legend>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Current Market </a:t>
            </a:r>
            <a:r>
              <a:rPr lang="en-US" sz="1200" dirty="0"/>
              <a:t>Referral Patterns</a:t>
            </a:r>
          </a:p>
        </c:rich>
      </c:tx>
      <c:overlay val="0"/>
    </c:title>
    <c:autoTitleDeleted val="0"/>
    <c:plotArea>
      <c:layout/>
      <c:pieChart>
        <c:varyColors val="1"/>
        <c:ser>
          <c:idx val="0"/>
          <c:order val="0"/>
          <c:tx>
            <c:strRef>
              <c:f>Sheet1!$B$1</c:f>
              <c:strCache>
                <c:ptCount val="1"/>
                <c:pt idx="0">
                  <c:v>Market Referral Patterns</c:v>
                </c:pt>
              </c:strCache>
            </c:strRef>
          </c:tx>
          <c:dLbls>
            <c:dLbl>
              <c:idx val="0"/>
              <c:layout>
                <c:manualLayout>
                  <c:x val="-0.15809978778246495"/>
                  <c:y val="6.4291963504561928E-2"/>
                </c:manualLayout>
              </c:layout>
              <c:showLegendKey val="0"/>
              <c:showVal val="0"/>
              <c:showCatName val="0"/>
              <c:showSerName val="0"/>
              <c:showPercent val="1"/>
              <c:showBubbleSize val="0"/>
            </c:dLbl>
            <c:dLbl>
              <c:idx val="1"/>
              <c:layout>
                <c:manualLayout>
                  <c:x val="7.0606073534550909E-2"/>
                  <c:y val="-0.16231127359080141"/>
                </c:manualLayout>
              </c:layout>
              <c:showLegendKey val="0"/>
              <c:showVal val="0"/>
              <c:showCatName val="0"/>
              <c:showSerName val="0"/>
              <c:showPercent val="1"/>
              <c:showBubbleSize val="0"/>
            </c:dLbl>
            <c:dLbl>
              <c:idx val="2"/>
              <c:layout>
                <c:manualLayout>
                  <c:x val="0.12365949895185539"/>
                  <c:y val="0.11721941007374075"/>
                </c:manualLayout>
              </c:layout>
              <c:showLegendKey val="0"/>
              <c:showVal val="0"/>
              <c:showCatName val="0"/>
              <c:showSerName val="0"/>
              <c:showPercent val="1"/>
              <c:showBubbleSize val="0"/>
            </c:dLbl>
            <c:txPr>
              <a:bodyPr/>
              <a:lstStyle/>
              <a:p>
                <a:pPr>
                  <a:defRPr sz="1000"/>
                </a:pPr>
                <a:endParaRPr lang="en-US"/>
              </a:p>
            </c:txPr>
            <c:showLegendKey val="0"/>
            <c:showVal val="0"/>
            <c:showCatName val="0"/>
            <c:showSerName val="0"/>
            <c:showPercent val="1"/>
            <c:showBubbleSize val="0"/>
            <c:showLeaderLines val="1"/>
          </c:dLbls>
          <c:cat>
            <c:strRef>
              <c:f>Sheet1!$A$2:$A$4</c:f>
              <c:strCache>
                <c:ptCount val="3"/>
                <c:pt idx="0">
                  <c:v>Loyal Referrers</c:v>
                </c:pt>
                <c:pt idx="1">
                  <c:v>Split Referrers</c:v>
                </c:pt>
                <c:pt idx="2">
                  <c:v>Disloyal </c:v>
                </c:pt>
              </c:strCache>
            </c:strRef>
          </c:cat>
          <c:val>
            <c:numRef>
              <c:f>Sheet1!$B$2:$B$4</c:f>
              <c:numCache>
                <c:formatCode>0%</c:formatCode>
                <c:ptCount val="3"/>
                <c:pt idx="0">
                  <c:v>0.4</c:v>
                </c:pt>
                <c:pt idx="1">
                  <c:v>0.30000000000000032</c:v>
                </c:pt>
                <c:pt idx="2">
                  <c:v>0.30000000000000032</c:v>
                </c:pt>
              </c:numCache>
            </c:numRef>
          </c:val>
        </c:ser>
        <c:dLbls>
          <c:showLegendKey val="0"/>
          <c:showVal val="0"/>
          <c:showCatName val="0"/>
          <c:showSerName val="0"/>
          <c:showPercent val="1"/>
          <c:showBubbleSize val="0"/>
          <c:showLeaderLines val="1"/>
        </c:dLbls>
        <c:firstSliceAng val="0"/>
      </c:pieChart>
    </c:plotArea>
    <c:legend>
      <c:legendPos val="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263733632"/>
        <c:axId val="263736320"/>
      </c:barChart>
      <c:catAx>
        <c:axId val="26373363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63736320"/>
        <c:crosses val="autoZero"/>
        <c:auto val="1"/>
        <c:lblAlgn val="ctr"/>
        <c:lblOffset val="0"/>
        <c:noMultiLvlLbl val="0"/>
      </c:catAx>
      <c:valAx>
        <c:axId val="263736320"/>
        <c:scaling>
          <c:orientation val="minMax"/>
        </c:scaling>
        <c:delete val="1"/>
        <c:axPos val="l"/>
        <c:numFmt formatCode="0%" sourceLinked="1"/>
        <c:majorTickMark val="none"/>
        <c:minorTickMark val="none"/>
        <c:tickLblPos val="none"/>
        <c:crossAx val="26373363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baseline="0" dirty="0" smtClean="0"/>
              <a:t>Service Line Margin</a:t>
            </a:r>
            <a:endParaRPr lang="en-US" sz="1000" dirty="0"/>
          </a:p>
        </c:rich>
      </c:tx>
      <c:overlay val="0"/>
    </c:title>
    <c:autoTitleDeleted val="0"/>
    <c:plotArea>
      <c:layout/>
      <c:barChart>
        <c:barDir val="col"/>
        <c:grouping val="clustered"/>
        <c:varyColors val="0"/>
        <c:ser>
          <c:idx val="0"/>
          <c:order val="0"/>
          <c:tx>
            <c:strRef>
              <c:f>Sheet1!$B$1</c:f>
              <c:strCache>
                <c:ptCount val="1"/>
                <c:pt idx="0">
                  <c:v>Service Line Margin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0.0%</c:formatCode>
                <c:ptCount val="2"/>
                <c:pt idx="0">
                  <c:v>1.4E-2</c:v>
                </c:pt>
                <c:pt idx="1">
                  <c:v>1.2E-2</c:v>
                </c:pt>
              </c:numCache>
            </c:numRef>
          </c:val>
        </c:ser>
        <c:dLbls>
          <c:showLegendKey val="0"/>
          <c:showVal val="1"/>
          <c:showCatName val="0"/>
          <c:showSerName val="0"/>
          <c:showPercent val="0"/>
          <c:showBubbleSize val="0"/>
        </c:dLbls>
        <c:gapWidth val="150"/>
        <c:overlap val="-25"/>
        <c:axId val="290118272"/>
        <c:axId val="292607488"/>
      </c:barChart>
      <c:catAx>
        <c:axId val="29011827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92607488"/>
        <c:crosses val="autoZero"/>
        <c:auto val="1"/>
        <c:lblAlgn val="ctr"/>
        <c:lblOffset val="0"/>
        <c:noMultiLvlLbl val="0"/>
      </c:catAx>
      <c:valAx>
        <c:axId val="292607488"/>
        <c:scaling>
          <c:orientation val="minMax"/>
        </c:scaling>
        <c:delete val="1"/>
        <c:axPos val="l"/>
        <c:numFmt formatCode="0.0%" sourceLinked="1"/>
        <c:majorTickMark val="none"/>
        <c:minorTickMark val="none"/>
        <c:tickLblPos val="none"/>
        <c:crossAx val="29011827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263776128"/>
        <c:axId val="263779072"/>
      </c:barChart>
      <c:catAx>
        <c:axId val="26377612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63779072"/>
        <c:crosses val="autoZero"/>
        <c:auto val="1"/>
        <c:lblAlgn val="ctr"/>
        <c:lblOffset val="0"/>
        <c:noMultiLvlLbl val="0"/>
      </c:catAx>
      <c:valAx>
        <c:axId val="263779072"/>
        <c:scaling>
          <c:orientation val="minMax"/>
        </c:scaling>
        <c:delete val="1"/>
        <c:axPos val="l"/>
        <c:numFmt formatCode="0%" sourceLinked="1"/>
        <c:majorTickMark val="none"/>
        <c:minorTickMark val="none"/>
        <c:tickLblPos val="none"/>
        <c:crossAx val="26377612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268053504"/>
        <c:axId val="268253056"/>
      </c:barChart>
      <c:catAx>
        <c:axId val="26805350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68253056"/>
        <c:crosses val="autoZero"/>
        <c:auto val="1"/>
        <c:lblAlgn val="ctr"/>
        <c:lblOffset val="0"/>
        <c:noMultiLvlLbl val="0"/>
      </c:catAx>
      <c:valAx>
        <c:axId val="268253056"/>
        <c:scaling>
          <c:orientation val="minMax"/>
        </c:scaling>
        <c:delete val="1"/>
        <c:axPos val="l"/>
        <c:numFmt formatCode="0%" sourceLinked="1"/>
        <c:majorTickMark val="none"/>
        <c:minorTickMark val="none"/>
        <c:tickLblPos val="none"/>
        <c:crossAx val="26805350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268288768"/>
        <c:axId val="268291456"/>
      </c:barChart>
      <c:catAx>
        <c:axId val="26828876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68291456"/>
        <c:crosses val="autoZero"/>
        <c:auto val="1"/>
        <c:lblAlgn val="ctr"/>
        <c:lblOffset val="0"/>
        <c:noMultiLvlLbl val="0"/>
      </c:catAx>
      <c:valAx>
        <c:axId val="268291456"/>
        <c:scaling>
          <c:orientation val="minMax"/>
        </c:scaling>
        <c:delete val="1"/>
        <c:axPos val="l"/>
        <c:numFmt formatCode="0%" sourceLinked="1"/>
        <c:majorTickMark val="none"/>
        <c:minorTickMark val="none"/>
        <c:tickLblPos val="none"/>
        <c:crossAx val="26828876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sz="1050" dirty="0" smtClean="0"/>
              <a:t>Number</a:t>
            </a:r>
            <a:r>
              <a:rPr lang="en-US" sz="1050" baseline="0" dirty="0" smtClean="0"/>
              <a:t> of Coordinated Appointments</a:t>
            </a:r>
            <a:endParaRPr lang="en-US" sz="1050" dirty="0"/>
          </a:p>
        </c:rich>
      </c:tx>
      <c:overlay val="0"/>
    </c:title>
    <c:autoTitleDeleted val="0"/>
    <c:plotArea>
      <c:layout/>
      <c:barChart>
        <c:barDir val="col"/>
        <c:grouping val="clustered"/>
        <c:varyColors val="0"/>
        <c:ser>
          <c:idx val="0"/>
          <c:order val="0"/>
          <c:tx>
            <c:strRef>
              <c:f>Sheet1!$B$1</c:f>
              <c:strCache>
                <c:ptCount val="1"/>
                <c:pt idx="0">
                  <c:v>Wait-Time to Consult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2</c:v>
                </c:pt>
                <c:pt idx="1">
                  <c:v>5</c:v>
                </c:pt>
              </c:numCache>
            </c:numRef>
          </c:val>
        </c:ser>
        <c:dLbls>
          <c:showLegendKey val="0"/>
          <c:showVal val="1"/>
          <c:showCatName val="0"/>
          <c:showSerName val="0"/>
          <c:showPercent val="0"/>
          <c:showBubbleSize val="0"/>
        </c:dLbls>
        <c:gapWidth val="150"/>
        <c:overlap val="-25"/>
        <c:axId val="276075264"/>
        <c:axId val="276077952"/>
      </c:barChart>
      <c:catAx>
        <c:axId val="27607526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76077952"/>
        <c:crosses val="autoZero"/>
        <c:auto val="1"/>
        <c:lblAlgn val="ctr"/>
        <c:lblOffset val="0"/>
        <c:noMultiLvlLbl val="0"/>
      </c:catAx>
      <c:valAx>
        <c:axId val="276077952"/>
        <c:scaling>
          <c:orientation val="minMax"/>
        </c:scaling>
        <c:delete val="1"/>
        <c:axPos val="l"/>
        <c:numFmt formatCode="0" sourceLinked="1"/>
        <c:majorTickMark val="none"/>
        <c:minorTickMark val="none"/>
        <c:tickLblPos val="none"/>
        <c:crossAx val="27607526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dirty="0"/>
              <a:t>Total Appointment </a:t>
            </a:r>
            <a:r>
              <a:rPr lang="en-US" dirty="0" smtClean="0"/>
              <a:t>Duration</a:t>
            </a:r>
          </a:p>
          <a:p>
            <a:pPr>
              <a:defRPr i="1"/>
            </a:pPr>
            <a:r>
              <a:rPr lang="en-US" sz="1050" dirty="0" smtClean="0"/>
              <a:t>(in</a:t>
            </a:r>
            <a:r>
              <a:rPr lang="en-US" sz="1050" baseline="0" dirty="0" smtClean="0"/>
              <a:t> hours)</a:t>
            </a:r>
            <a:endParaRPr lang="en-US" sz="1050" dirty="0"/>
          </a:p>
        </c:rich>
      </c:tx>
      <c:overlay val="0"/>
    </c:title>
    <c:autoTitleDeleted val="0"/>
    <c:plotArea>
      <c:layout/>
      <c:barChart>
        <c:barDir val="col"/>
        <c:grouping val="clustered"/>
        <c:varyColors val="0"/>
        <c:ser>
          <c:idx val="0"/>
          <c:order val="0"/>
          <c:tx>
            <c:strRef>
              <c:f>Sheet1!$B$1</c:f>
              <c:strCache>
                <c:ptCount val="1"/>
                <c:pt idx="0">
                  <c:v>Total Appointment Duration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3</c:v>
                </c:pt>
                <c:pt idx="1">
                  <c:v>1</c:v>
                </c:pt>
              </c:numCache>
            </c:numRef>
          </c:val>
        </c:ser>
        <c:dLbls>
          <c:showLegendKey val="0"/>
          <c:showVal val="1"/>
          <c:showCatName val="0"/>
          <c:showSerName val="0"/>
          <c:showPercent val="0"/>
          <c:showBubbleSize val="0"/>
        </c:dLbls>
        <c:gapWidth val="150"/>
        <c:overlap val="-25"/>
        <c:axId val="276089088"/>
        <c:axId val="277083264"/>
      </c:barChart>
      <c:catAx>
        <c:axId val="27608908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277083264"/>
        <c:crosses val="autoZero"/>
        <c:auto val="1"/>
        <c:lblAlgn val="ctr"/>
        <c:lblOffset val="0"/>
        <c:noMultiLvlLbl val="0"/>
      </c:catAx>
      <c:valAx>
        <c:axId val="277083264"/>
        <c:scaling>
          <c:orientation val="minMax"/>
        </c:scaling>
        <c:delete val="1"/>
        <c:axPos val="l"/>
        <c:numFmt formatCode="0" sourceLinked="1"/>
        <c:majorTickMark val="none"/>
        <c:minorTickMark val="none"/>
        <c:tickLblPos val="none"/>
        <c:crossAx val="27608908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2285911204678"/>
          <c:y val="3.1250000000000042E-2"/>
          <c:w val="0.86217714088794772"/>
          <c:h val="0.9375"/>
        </c:manualLayout>
      </c:layout>
      <c:barChart>
        <c:barDir val="bar"/>
        <c:grouping val="stacked"/>
        <c:varyColors val="0"/>
        <c:ser>
          <c:idx val="0"/>
          <c:order val="0"/>
          <c:tx>
            <c:strRef>
              <c:f>Sheet1!$B$1</c:f>
              <c:strCache>
                <c:ptCount val="1"/>
                <c:pt idx="0">
                  <c:v>Series 1</c:v>
                </c:pt>
              </c:strCache>
            </c:strRef>
          </c:tx>
          <c:invertIfNegative val="0"/>
          <c:dPt>
            <c:idx val="0"/>
            <c:invertIfNegative val="0"/>
            <c:bubble3D val="0"/>
            <c:spPr>
              <a:noFill/>
            </c:spPr>
          </c:dPt>
          <c:cat>
            <c:strRef>
              <c:f>Sheet1!$A$2</c:f>
              <c:strCache>
                <c:ptCount val="1"/>
                <c:pt idx="0">
                  <c:v>Project Design and Delivery</c:v>
                </c:pt>
              </c:strCache>
            </c:strRef>
          </c:cat>
          <c:val>
            <c:numRef>
              <c:f>Sheet1!$B$2</c:f>
              <c:numCache>
                <c:formatCode>General</c:formatCode>
                <c:ptCount val="1"/>
                <c:pt idx="0">
                  <c:v>1</c:v>
                </c:pt>
              </c:numCache>
            </c:numRef>
          </c:val>
        </c:ser>
        <c:ser>
          <c:idx val="1"/>
          <c:order val="1"/>
          <c:tx>
            <c:strRef>
              <c:f>Sheet1!$C$1</c:f>
              <c:strCache>
                <c:ptCount val="1"/>
                <c:pt idx="0">
                  <c:v>Series 2</c:v>
                </c:pt>
              </c:strCache>
            </c:strRef>
          </c:tx>
          <c:invertIfNegative val="0"/>
          <c:cat>
            <c:strRef>
              <c:f>Sheet1!$A$2</c:f>
              <c:strCache>
                <c:ptCount val="1"/>
                <c:pt idx="0">
                  <c:v>Project Design and Delivery</c:v>
                </c:pt>
              </c:strCache>
            </c:strRef>
          </c:cat>
          <c:val>
            <c:numRef>
              <c:f>Sheet1!$C$2</c:f>
              <c:numCache>
                <c:formatCode>General</c:formatCode>
                <c:ptCount val="1"/>
                <c:pt idx="0">
                  <c:v>1</c:v>
                </c:pt>
              </c:numCache>
            </c:numRef>
          </c:val>
        </c:ser>
        <c:ser>
          <c:idx val="2"/>
          <c:order val="2"/>
          <c:tx>
            <c:strRef>
              <c:f>Sheet1!$D$1</c:f>
              <c:strCache>
                <c:ptCount val="1"/>
                <c:pt idx="0">
                  <c:v>Series 3</c:v>
                </c:pt>
              </c:strCache>
            </c:strRef>
          </c:tx>
          <c:spPr>
            <a:solidFill>
              <a:schemeClr val="accent2"/>
            </a:solidFill>
          </c:spPr>
          <c:invertIfNegative val="0"/>
          <c:cat>
            <c:strRef>
              <c:f>Sheet1!$A$2</c:f>
              <c:strCache>
                <c:ptCount val="1"/>
                <c:pt idx="0">
                  <c:v>Project Design and Delivery</c:v>
                </c:pt>
              </c:strCache>
            </c:strRef>
          </c:cat>
          <c:val>
            <c:numRef>
              <c:f>Sheet1!$D$2</c:f>
              <c:numCache>
                <c:formatCode>General</c:formatCode>
                <c:ptCount val="1"/>
                <c:pt idx="0">
                  <c:v>1</c:v>
                </c:pt>
              </c:numCache>
            </c:numRef>
          </c:val>
        </c:ser>
        <c:ser>
          <c:idx val="3"/>
          <c:order val="3"/>
          <c:tx>
            <c:strRef>
              <c:f>Sheet1!$E$1</c:f>
              <c:strCache>
                <c:ptCount val="1"/>
                <c:pt idx="0">
                  <c:v>Series 4</c:v>
                </c:pt>
              </c:strCache>
            </c:strRef>
          </c:tx>
          <c:spPr>
            <a:solidFill>
              <a:schemeClr val="bg2"/>
            </a:solidFill>
          </c:spPr>
          <c:invertIfNegative val="0"/>
          <c:cat>
            <c:strRef>
              <c:f>Sheet1!$A$2</c:f>
              <c:strCache>
                <c:ptCount val="1"/>
                <c:pt idx="0">
                  <c:v>Project Design and Delivery</c:v>
                </c:pt>
              </c:strCache>
            </c:strRef>
          </c:cat>
          <c:val>
            <c:numRef>
              <c:f>Sheet1!$E$2</c:f>
              <c:numCache>
                <c:formatCode>General</c:formatCode>
                <c:ptCount val="1"/>
                <c:pt idx="0">
                  <c:v>1</c:v>
                </c:pt>
              </c:numCache>
            </c:numRef>
          </c:val>
        </c:ser>
        <c:ser>
          <c:idx val="4"/>
          <c:order val="4"/>
          <c:tx>
            <c:strRef>
              <c:f>Sheet1!$F$1</c:f>
              <c:strCache>
                <c:ptCount val="1"/>
                <c:pt idx="0">
                  <c:v>Series 5</c:v>
                </c:pt>
              </c:strCache>
            </c:strRef>
          </c:tx>
          <c:spPr>
            <a:solidFill>
              <a:schemeClr val="accent2"/>
            </a:solidFill>
          </c:spPr>
          <c:invertIfNegative val="0"/>
          <c:cat>
            <c:strRef>
              <c:f>Sheet1!$A$2</c:f>
              <c:strCache>
                <c:ptCount val="1"/>
                <c:pt idx="0">
                  <c:v>Project Design and Delivery</c:v>
                </c:pt>
              </c:strCache>
            </c:strRef>
          </c:cat>
          <c:val>
            <c:numRef>
              <c:f>Sheet1!$F$2</c:f>
              <c:numCache>
                <c:formatCode>General</c:formatCode>
                <c:ptCount val="1"/>
                <c:pt idx="0">
                  <c:v>1</c:v>
                </c:pt>
              </c:numCache>
            </c:numRef>
          </c:val>
        </c:ser>
        <c:ser>
          <c:idx val="5"/>
          <c:order val="5"/>
          <c:tx>
            <c:strRef>
              <c:f>Sheet1!$G$1</c:f>
              <c:strCache>
                <c:ptCount val="1"/>
                <c:pt idx="0">
                  <c:v>Series 6</c:v>
                </c:pt>
              </c:strCache>
            </c:strRef>
          </c:tx>
          <c:spPr>
            <a:solidFill>
              <a:schemeClr val="bg2"/>
            </a:solidFill>
          </c:spPr>
          <c:invertIfNegative val="0"/>
          <c:cat>
            <c:strRef>
              <c:f>Sheet1!$A$2</c:f>
              <c:strCache>
                <c:ptCount val="1"/>
                <c:pt idx="0">
                  <c:v>Project Design and Delivery</c:v>
                </c:pt>
              </c:strCache>
            </c:strRef>
          </c:cat>
          <c:val>
            <c:numRef>
              <c:f>Sheet1!$G$2</c:f>
              <c:numCache>
                <c:formatCode>General</c:formatCode>
                <c:ptCount val="1"/>
                <c:pt idx="0">
                  <c:v>1</c:v>
                </c:pt>
              </c:numCache>
            </c:numRef>
          </c:val>
        </c:ser>
        <c:dLbls>
          <c:showLegendKey val="0"/>
          <c:showVal val="0"/>
          <c:showCatName val="0"/>
          <c:showSerName val="0"/>
          <c:showPercent val="0"/>
          <c:showBubbleSize val="0"/>
        </c:dLbls>
        <c:gapWidth val="150"/>
        <c:overlap val="100"/>
        <c:axId val="294249216"/>
        <c:axId val="294250752"/>
      </c:barChart>
      <c:catAx>
        <c:axId val="294249216"/>
        <c:scaling>
          <c:orientation val="minMax"/>
        </c:scaling>
        <c:delete val="1"/>
        <c:axPos val="l"/>
        <c:majorTickMark val="none"/>
        <c:minorTickMark val="none"/>
        <c:tickLblPos val="none"/>
        <c:crossAx val="294250752"/>
        <c:crosses val="autoZero"/>
        <c:auto val="1"/>
        <c:lblAlgn val="ctr"/>
        <c:lblOffset val="100"/>
        <c:noMultiLvlLbl val="0"/>
      </c:catAx>
      <c:valAx>
        <c:axId val="294250752"/>
        <c:scaling>
          <c:orientation val="minMax"/>
        </c:scaling>
        <c:delete val="1"/>
        <c:axPos val="b"/>
        <c:numFmt formatCode="General" sourceLinked="1"/>
        <c:majorTickMark val="out"/>
        <c:minorTickMark val="none"/>
        <c:tickLblPos val="none"/>
        <c:crossAx val="294249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chemeClr val="accent1"/>
            </a:solidFill>
            <a:ln>
              <a:solidFill>
                <a:schemeClr val="bg1"/>
              </a:solidFill>
            </a:ln>
          </c:spPr>
          <c:dPt>
            <c:idx val="0"/>
            <c:bubble3D val="0"/>
            <c:spPr>
              <a:solidFill>
                <a:srgbClr val="BEC9D0"/>
              </a:solidFill>
              <a:ln>
                <a:solidFill>
                  <a:schemeClr val="bg1"/>
                </a:solidFill>
              </a:ln>
            </c:spPr>
          </c:dPt>
          <c:dPt>
            <c:idx val="1"/>
            <c:bubble3D val="0"/>
            <c:spPr>
              <a:solidFill>
                <a:srgbClr val="DBE1E5"/>
              </a:solidFill>
              <a:ln>
                <a:solidFill>
                  <a:schemeClr val="bg1"/>
                </a:solidFill>
              </a:ln>
            </c:spPr>
          </c:dPt>
          <c:dPt>
            <c:idx val="2"/>
            <c:bubble3D val="0"/>
            <c:spPr>
              <a:solidFill>
                <a:srgbClr val="617685"/>
              </a:solidFill>
              <a:ln>
                <a:solidFill>
                  <a:schemeClr val="bg1"/>
                </a:solidFill>
              </a:ln>
            </c:spPr>
          </c:dPt>
          <c:dLbls>
            <c:dLbl>
              <c:idx val="0"/>
              <c:layout>
                <c:manualLayout>
                  <c:x val="-0.21676099876881105"/>
                  <c:y val="-0.12223284694945925"/>
                </c:manualLayout>
              </c:layout>
              <c:tx>
                <c:rich>
                  <a:bodyPr/>
                  <a:lstStyle/>
                  <a:p>
                    <a:r>
                      <a:rPr lang="en-US" dirty="0"/>
                      <a:t> </a:t>
                    </a:r>
                    <a:r>
                      <a:rPr lang="en-US" dirty="0" smtClean="0"/>
                      <a:t>3.9M </a:t>
                    </a:r>
                    <a:endParaRPr lang="en-US" dirty="0"/>
                  </a:p>
                </c:rich>
              </c:tx>
              <c:showLegendKey val="0"/>
              <c:showVal val="1"/>
              <c:showCatName val="0"/>
              <c:showSerName val="0"/>
              <c:showPercent val="0"/>
              <c:showBubbleSize val="0"/>
            </c:dLbl>
            <c:dLbl>
              <c:idx val="1"/>
              <c:layout>
                <c:manualLayout>
                  <c:x val="0.19238921513919521"/>
                  <c:y val="7.4715704490023183E-2"/>
                </c:manualLayout>
              </c:layout>
              <c:tx>
                <c:rich>
                  <a:bodyPr/>
                  <a:lstStyle/>
                  <a:p>
                    <a:r>
                      <a:rPr lang="en-US" dirty="0"/>
                      <a:t> </a:t>
                    </a:r>
                    <a:r>
                      <a:rPr lang="en-US" dirty="0" smtClean="0"/>
                      <a:t>1.2M </a:t>
                    </a:r>
                    <a:endParaRPr lang="en-US" dirty="0"/>
                  </a:p>
                </c:rich>
              </c:tx>
              <c:showLegendKey val="0"/>
              <c:showVal val="1"/>
              <c:showCatName val="0"/>
              <c:showSerName val="0"/>
              <c:showPercent val="0"/>
              <c:showBubbleSize val="0"/>
            </c:dLbl>
            <c:dLbl>
              <c:idx val="2"/>
              <c:layout>
                <c:manualLayout>
                  <c:x val="3.3443608889361286E-2"/>
                  <c:y val="1.4113403496880164E-2"/>
                </c:manualLayout>
              </c:layout>
              <c:tx>
                <c:rich>
                  <a:bodyPr/>
                  <a:lstStyle/>
                  <a:p>
                    <a:r>
                      <a:rPr lang="en-US" dirty="0"/>
                      <a:t> </a:t>
                    </a:r>
                    <a:r>
                      <a:rPr lang="en-US" dirty="0" smtClean="0"/>
                      <a:t>498K </a:t>
                    </a:r>
                    <a:endParaRPr lang="en-US" dirty="0"/>
                  </a:p>
                </c:rich>
              </c:tx>
              <c:showLegendKey val="0"/>
              <c:showVal val="1"/>
              <c:showCatName val="0"/>
              <c:showSerName val="0"/>
              <c:showPercent val="0"/>
              <c:showBubbleSize val="0"/>
            </c:dLbl>
            <c:dLbl>
              <c:idx val="3"/>
              <c:layout>
                <c:manualLayout>
                  <c:x val="4.1816136546825089E-2"/>
                  <c:y val="1.1529173954355364E-2"/>
                </c:manualLayout>
              </c:layout>
              <c:tx>
                <c:rich>
                  <a:bodyPr/>
                  <a:lstStyle/>
                  <a:p>
                    <a:r>
                      <a:rPr lang="en-US" dirty="0" smtClean="0"/>
                      <a:t>61K</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1"/>
          </c:dLbls>
          <c:cat>
            <c:strRef>
              <c:f>Sheet1!$A$2:$A$5</c:f>
              <c:strCache>
                <c:ptCount val="4"/>
                <c:pt idx="0">
                  <c:v>Obstetrics</c:v>
                </c:pt>
                <c:pt idx="1">
                  <c:v>Neonatology</c:v>
                </c:pt>
                <c:pt idx="2">
                  <c:v>Gynecologic Surgery</c:v>
                </c:pt>
                <c:pt idx="3">
                  <c:v>General Gynecology</c:v>
                </c:pt>
              </c:strCache>
            </c:strRef>
          </c:cat>
          <c:val>
            <c:numRef>
              <c:f>Sheet1!$B$2:$B$5</c:f>
              <c:numCache>
                <c:formatCode>_(* #,##0_);_(* \(#,##0\);_(* "-"??_);_(@_)</c:formatCode>
                <c:ptCount val="4"/>
                <c:pt idx="0">
                  <c:v>3958191</c:v>
                </c:pt>
                <c:pt idx="1">
                  <c:v>1238122</c:v>
                </c:pt>
                <c:pt idx="2">
                  <c:v>498008</c:v>
                </c:pt>
                <c:pt idx="3">
                  <c:v>61315</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900" baseline="0">
          <a:solidFill>
            <a:schemeClr val="tx1"/>
          </a:solidFill>
          <a:latin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97215499268999"/>
          <c:y val="4.0200999240871699E-2"/>
          <c:w val="0.43614291533871802"/>
          <c:h val="0.91959800151825699"/>
        </c:manualLayout>
      </c:layout>
      <c:barChart>
        <c:barDir val="bar"/>
        <c:grouping val="clustered"/>
        <c:varyColors val="0"/>
        <c:ser>
          <c:idx val="0"/>
          <c:order val="0"/>
          <c:tx>
            <c:strRef>
              <c:f>Sheet1!$B$1</c:f>
              <c:strCache>
                <c:ptCount val="1"/>
                <c:pt idx="0">
                  <c:v>Series 1</c:v>
                </c:pt>
              </c:strCache>
            </c:strRef>
          </c:tx>
          <c:spPr>
            <a:solidFill>
              <a:srgbClr val="BEC9D0"/>
            </a:solidFill>
            <a:ln>
              <a:solidFill>
                <a:srgbClr val="FFFFFF"/>
              </a:solidFill>
            </a:ln>
          </c:spPr>
          <c:invertIfNegative val="0"/>
          <c:dLbls>
            <c:dLbl>
              <c:idx val="0"/>
              <c:layout>
                <c:manualLayout>
                  <c:x val="4.4298240562481502E-7"/>
                  <c:y val="0"/>
                </c:manualLayout>
              </c:layout>
              <c:dLblPos val="outEnd"/>
              <c:showLegendKey val="0"/>
              <c:showVal val="1"/>
              <c:showCatName val="0"/>
              <c:showSerName val="0"/>
              <c:showPercent val="0"/>
              <c:showBubbleSize val="0"/>
            </c:dLbl>
            <c:dLbl>
              <c:idx val="3"/>
              <c:layout>
                <c:manualLayout>
                  <c:x val="0"/>
                  <c:y val="-5.4877769490898499E-3"/>
                </c:manualLayout>
              </c:layout>
              <c:dLblPos val="outEnd"/>
              <c:showLegendKey val="0"/>
              <c:showVal val="1"/>
              <c:showCatName val="0"/>
              <c:showSerName val="0"/>
              <c:showPercent val="0"/>
              <c:showBubbleSize val="0"/>
            </c:dLbl>
            <c:dLbl>
              <c:idx val="4"/>
              <c:layout>
                <c:manualLayout>
                  <c:x val="-3.3755259308610799E-2"/>
                  <c:y val="0"/>
                </c:manualLayout>
              </c:layout>
              <c:dLblPos val="outEnd"/>
              <c:showLegendKey val="0"/>
              <c:showVal val="1"/>
              <c:showCatName val="0"/>
              <c:showSerName val="0"/>
              <c:showPercent val="0"/>
              <c:showBubbleSize val="0"/>
            </c:dLbl>
            <c:numFmt formatCode="0%" sourceLinked="0"/>
            <c:txPr>
              <a:bodyPr/>
              <a:lstStyle/>
              <a:p>
                <a:pPr>
                  <a:defRPr b="1"/>
                </a:pPr>
                <a:endParaRPr lang="en-US"/>
              </a:p>
            </c:txPr>
            <c:dLblPos val="outEnd"/>
            <c:showLegendKey val="0"/>
            <c:showVal val="1"/>
            <c:showCatName val="0"/>
            <c:showSerName val="0"/>
            <c:showPercent val="0"/>
            <c:showBubbleSize val="0"/>
            <c:showLeaderLines val="0"/>
          </c:dLbls>
          <c:cat>
            <c:numRef>
              <c:f>Sheet1!$A$2:$A$9</c:f>
              <c:numCache>
                <c:formatCode>General</c:formatCode>
                <c:ptCount val="8"/>
              </c:numCache>
            </c:numRef>
          </c:cat>
          <c:val>
            <c:numRef>
              <c:f>Sheet1!$B$2:$B$9</c:f>
              <c:numCache>
                <c:formatCode>0%</c:formatCode>
                <c:ptCount val="8"/>
                <c:pt idx="0">
                  <c:v>8.7692626632575488E-2</c:v>
                </c:pt>
                <c:pt idx="1">
                  <c:v>6.8180711788098591E-2</c:v>
                </c:pt>
                <c:pt idx="2">
                  <c:v>1.2839451153317194E-2</c:v>
                </c:pt>
                <c:pt idx="3">
                  <c:v>7.0044709388961124E-4</c:v>
                </c:pt>
                <c:pt idx="4">
                  <c:v>-2.2517974803775154E-3</c:v>
                </c:pt>
                <c:pt idx="5">
                  <c:v>-2.5768572127538025E-3</c:v>
                </c:pt>
                <c:pt idx="6">
                  <c:v>-2.5773656678000356E-2</c:v>
                </c:pt>
                <c:pt idx="7">
                  <c:v>-5.7388636327127318E-2</c:v>
                </c:pt>
              </c:numCache>
            </c:numRef>
          </c:val>
        </c:ser>
        <c:dLbls>
          <c:showLegendKey val="0"/>
          <c:showVal val="1"/>
          <c:showCatName val="0"/>
          <c:showSerName val="0"/>
          <c:showPercent val="0"/>
          <c:showBubbleSize val="0"/>
        </c:dLbls>
        <c:gapWidth val="50"/>
        <c:axId val="299237760"/>
        <c:axId val="299240448"/>
      </c:barChart>
      <c:catAx>
        <c:axId val="299237760"/>
        <c:scaling>
          <c:orientation val="minMax"/>
        </c:scaling>
        <c:delete val="0"/>
        <c:axPos val="l"/>
        <c:numFmt formatCode="General" sourceLinked="1"/>
        <c:majorTickMark val="none"/>
        <c:minorTickMark val="none"/>
        <c:tickLblPos val="none"/>
        <c:spPr>
          <a:noFill/>
          <a:ln>
            <a:solidFill>
              <a:schemeClr val="tx1"/>
            </a:solidFill>
          </a:ln>
        </c:spPr>
        <c:txPr>
          <a:bodyPr/>
          <a:lstStyle/>
          <a:p>
            <a:pPr>
              <a:defRPr b="0" i="1"/>
            </a:pPr>
            <a:endParaRPr lang="en-US"/>
          </a:p>
        </c:txPr>
        <c:crossAx val="299240448"/>
        <c:crosses val="autoZero"/>
        <c:auto val="1"/>
        <c:lblAlgn val="ctr"/>
        <c:lblOffset val="0"/>
        <c:noMultiLvlLbl val="0"/>
      </c:catAx>
      <c:valAx>
        <c:axId val="299240448"/>
        <c:scaling>
          <c:orientation val="minMax"/>
        </c:scaling>
        <c:delete val="1"/>
        <c:axPos val="b"/>
        <c:numFmt formatCode="0%" sourceLinked="1"/>
        <c:majorTickMark val="out"/>
        <c:minorTickMark val="none"/>
        <c:tickLblPos val="none"/>
        <c:crossAx val="299237760"/>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dPt>
            <c:idx val="0"/>
            <c:bubble3D val="0"/>
          </c:dPt>
          <c:dLbls>
            <c:dLbl>
              <c:idx val="0"/>
              <c:tx>
                <c:rich>
                  <a:bodyPr/>
                  <a:lstStyle/>
                  <a:p>
                    <a:r>
                      <a:rPr lang="en-US" b="1" dirty="0"/>
                      <a:t> </a:t>
                    </a:r>
                    <a:r>
                      <a:rPr lang="en-US" b="1" dirty="0" smtClean="0"/>
                      <a:t>7.6M</a:t>
                    </a:r>
                    <a:endParaRPr lang="en-US" dirty="0"/>
                  </a:p>
                </c:rich>
              </c:tx>
              <c:showLegendKey val="0"/>
              <c:showVal val="1"/>
              <c:showCatName val="0"/>
              <c:showSerName val="0"/>
              <c:showPercent val="0"/>
              <c:showBubbleSize val="0"/>
            </c:dLbl>
            <c:dLbl>
              <c:idx val="1"/>
              <c:tx>
                <c:rich>
                  <a:bodyPr/>
                  <a:lstStyle/>
                  <a:p>
                    <a:r>
                      <a:rPr lang="en-US" b="1" dirty="0"/>
                      <a:t> </a:t>
                    </a:r>
                    <a:r>
                      <a:rPr lang="en-US" b="1" dirty="0" smtClean="0"/>
                      <a:t>7.7M</a:t>
                    </a:r>
                    <a:endParaRPr lang="en-US" dirty="0"/>
                  </a:p>
                </c:rich>
              </c:tx>
              <c:showLegendKey val="0"/>
              <c:showVal val="1"/>
              <c:showCatName val="0"/>
              <c:showSerName val="0"/>
              <c:showPercent val="0"/>
              <c:showBubbleSize val="0"/>
            </c:dLbl>
            <c:dLbl>
              <c:idx val="2"/>
              <c:layout>
                <c:manualLayout>
                  <c:x val="5.0091279933253824E-2"/>
                  <c:y val="8.28052428292941E-3"/>
                </c:manualLayout>
              </c:layout>
              <c:tx>
                <c:rich>
                  <a:bodyPr/>
                  <a:lstStyle/>
                  <a:p>
                    <a:r>
                      <a:rPr lang="en-US" b="1" dirty="0"/>
                      <a:t> </a:t>
                    </a:r>
                    <a:r>
                      <a:rPr lang="en-US" b="1" dirty="0" smtClean="0"/>
                      <a:t>1.5M</a:t>
                    </a:r>
                    <a:endParaRPr lang="en-US" dirty="0"/>
                  </a:p>
                </c:rich>
              </c:tx>
              <c:showLegendKey val="0"/>
              <c:showVal val="1"/>
              <c:showCatName val="0"/>
              <c:showSerName val="0"/>
              <c:showPercent val="0"/>
              <c:showBubbleSize val="0"/>
            </c:dLbl>
            <c:dLbl>
              <c:idx val="3"/>
              <c:layout>
                <c:manualLayout>
                  <c:x val="6.0842344808559164E-2"/>
                  <c:y val="2.0406126369067627E-2"/>
                </c:manualLayout>
              </c:layout>
              <c:tx>
                <c:rich>
                  <a:bodyPr/>
                  <a:lstStyle/>
                  <a:p>
                    <a:r>
                      <a:rPr lang="en-US" b="1" dirty="0"/>
                      <a:t> </a:t>
                    </a:r>
                    <a:r>
                      <a:rPr lang="en-US" b="1" dirty="0" smtClean="0"/>
                      <a:t>1.3M</a:t>
                    </a:r>
                    <a:endParaRPr lang="en-US" dirty="0"/>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Urogynecology</c:v>
                </c:pt>
                <c:pt idx="1">
                  <c:v>General Gynecology</c:v>
                </c:pt>
                <c:pt idx="2">
                  <c:v>Gynecologic Surgery</c:v>
                </c:pt>
                <c:pt idx="3">
                  <c:v>Obstetrics</c:v>
                </c:pt>
              </c:strCache>
            </c:strRef>
          </c:cat>
          <c:val>
            <c:numRef>
              <c:f>Sheet1!$B$2:$B$5</c:f>
              <c:numCache>
                <c:formatCode>_(* #,##0_);_(* \(#,##0\);_(* "-"??_);_(@_)</c:formatCode>
                <c:ptCount val="4"/>
                <c:pt idx="0">
                  <c:v>7627619</c:v>
                </c:pt>
                <c:pt idx="1">
                  <c:v>7695023</c:v>
                </c:pt>
                <c:pt idx="2">
                  <c:v>1479657</c:v>
                </c:pt>
                <c:pt idx="3">
                  <c:v>1326487</c:v>
                </c:pt>
              </c:numCache>
            </c:numRef>
          </c:val>
        </c:ser>
        <c:dLbls>
          <c:showLegendKey val="0"/>
          <c:showVal val="1"/>
          <c:showCatName val="0"/>
          <c:showSerName val="0"/>
          <c:showPercent val="0"/>
          <c:showBubbleSize val="0"/>
          <c:showLeaderLines val="0"/>
        </c:dLbls>
        <c:firstSliceAng val="0"/>
      </c:pieChart>
    </c:plotArea>
    <c:plotVisOnly val="1"/>
    <c:dispBlanksAs val="zero"/>
    <c:showDLblsOverMax val="0"/>
  </c:chart>
  <c:spPr>
    <a:ln>
      <a:noFill/>
    </a:ln>
  </c:spPr>
  <c:txPr>
    <a:bodyPr/>
    <a:lstStyle/>
    <a:p>
      <a:pPr>
        <a:defRPr sz="900" baseline="0">
          <a:solidFill>
            <a:schemeClr val="tx1"/>
          </a:solidFill>
          <a:latin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Sheet1!$B$6</c:f>
              <c:strCache>
                <c:ptCount val="1"/>
                <c:pt idx="0">
                  <c:v>Speedometer</c:v>
                </c:pt>
              </c:strCache>
            </c:strRef>
          </c:tx>
          <c:spPr>
            <a:ln w="12700">
              <a:solidFill>
                <a:schemeClr val="bg1"/>
              </a:solidFill>
            </a:ln>
          </c:spPr>
          <c:dPt>
            <c:idx val="0"/>
            <c:bubble3D val="0"/>
            <c:spPr>
              <a:solidFill>
                <a:schemeClr val="accent6"/>
              </a:solidFill>
              <a:ln w="12700">
                <a:solidFill>
                  <a:schemeClr val="bg1"/>
                </a:solidFill>
              </a:ln>
            </c:spPr>
          </c:dPt>
          <c:dPt>
            <c:idx val="1"/>
            <c:bubble3D val="0"/>
            <c:spPr>
              <a:solidFill>
                <a:srgbClr val="FFE512"/>
              </a:solidFill>
              <a:ln w="12700">
                <a:solidFill>
                  <a:schemeClr val="bg1"/>
                </a:solidFill>
              </a:ln>
            </c:spPr>
          </c:dPt>
          <c:dPt>
            <c:idx val="2"/>
            <c:bubble3D val="0"/>
            <c:spPr>
              <a:solidFill>
                <a:srgbClr val="91BE3A"/>
              </a:solidFill>
              <a:ln w="12700">
                <a:solidFill>
                  <a:schemeClr val="bg1"/>
                </a:solidFill>
              </a:ln>
            </c:spPr>
          </c:dPt>
          <c:dPt>
            <c:idx val="3"/>
            <c:bubble3D val="0"/>
            <c:spPr>
              <a:noFill/>
              <a:ln w="12700">
                <a:solidFill>
                  <a:schemeClr val="bg1"/>
                </a:solidFill>
              </a:ln>
            </c:spPr>
          </c:dPt>
          <c:cat>
            <c:strRef>
              <c:f>Sheet1!$A$7:$A$10</c:f>
              <c:strCache>
                <c:ptCount val="4"/>
                <c:pt idx="0">
                  <c:v>Red</c:v>
                </c:pt>
                <c:pt idx="1">
                  <c:v>Yellow</c:v>
                </c:pt>
                <c:pt idx="2">
                  <c:v>Green</c:v>
                </c:pt>
                <c:pt idx="3">
                  <c:v>Do Not Alter</c:v>
                </c:pt>
              </c:strCache>
            </c:strRef>
          </c:cat>
          <c:val>
            <c:numRef>
              <c:f>Sheet1!$B$7:$B$10</c:f>
              <c:numCache>
                <c:formatCode>General</c:formatCode>
                <c:ptCount val="4"/>
                <c:pt idx="0">
                  <c:v>33</c:v>
                </c:pt>
                <c:pt idx="1">
                  <c:v>34</c:v>
                </c:pt>
                <c:pt idx="2">
                  <c:v>33</c:v>
                </c:pt>
                <c:pt idx="3">
                  <c:v>100</c:v>
                </c:pt>
              </c:numCache>
            </c:numRef>
          </c:val>
        </c:ser>
        <c:dLbls>
          <c:showLegendKey val="0"/>
          <c:showVal val="0"/>
          <c:showCatName val="0"/>
          <c:showSerName val="0"/>
          <c:showPercent val="0"/>
          <c:showBubbleSize val="0"/>
          <c:showLeaderLines val="1"/>
        </c:dLbls>
        <c:firstSliceAng val="270"/>
        <c:holeSize val="50"/>
      </c:doughnutChart>
      <c:pieChart>
        <c:varyColors val="1"/>
        <c:ser>
          <c:idx val="1"/>
          <c:order val="1"/>
          <c:tx>
            <c:v>Needle</c:v>
          </c:tx>
          <c:spPr>
            <a:ln>
              <a:noFill/>
            </a:ln>
          </c:spPr>
          <c:dPt>
            <c:idx val="0"/>
            <c:bubble3D val="0"/>
            <c:spPr>
              <a:noFill/>
              <a:ln>
                <a:noFill/>
              </a:ln>
            </c:spPr>
          </c:dPt>
          <c:dPt>
            <c:idx val="1"/>
            <c:bubble3D val="0"/>
            <c:spPr>
              <a:solidFill>
                <a:srgbClr val="38454E"/>
              </a:solidFill>
              <a:ln w="25400">
                <a:solidFill>
                  <a:srgbClr val="38454E"/>
                </a:solidFill>
              </a:ln>
            </c:spPr>
          </c:dPt>
          <c:dPt>
            <c:idx val="2"/>
            <c:bubble3D val="0"/>
            <c:spPr>
              <a:noFill/>
              <a:ln>
                <a:noFill/>
              </a:ln>
            </c:spPr>
          </c:dPt>
          <c:cat>
            <c:numRef>
              <c:f>Sheet1!$B$2:$B$3</c:f>
              <c:numCache>
                <c:formatCode>General</c:formatCode>
                <c:ptCount val="2"/>
                <c:pt idx="0">
                  <c:v>60</c:v>
                </c:pt>
                <c:pt idx="1">
                  <c:v>1</c:v>
                </c:pt>
              </c:numCache>
            </c:numRef>
          </c:cat>
          <c:val>
            <c:numRef>
              <c:f>Sheet1!$B$2:$B$4</c:f>
              <c:numCache>
                <c:formatCode>General</c:formatCode>
                <c:ptCount val="3"/>
                <c:pt idx="0">
                  <c:v>60</c:v>
                </c:pt>
                <c:pt idx="1">
                  <c:v>1</c:v>
                </c:pt>
                <c:pt idx="2">
                  <c:v>139</c:v>
                </c:pt>
              </c:numCache>
            </c:numRef>
          </c:val>
        </c:ser>
        <c:ser>
          <c:idx val="2"/>
          <c:order val="2"/>
          <c:tx>
            <c:v>Needle Value</c:v>
          </c:tx>
          <c:cat>
            <c:numRef>
              <c:f>Sheet1!$B$2:$B$3</c:f>
              <c:numCache>
                <c:formatCode>General</c:formatCode>
                <c:ptCount val="2"/>
                <c:pt idx="0">
                  <c:v>60</c:v>
                </c:pt>
                <c:pt idx="1">
                  <c:v>1</c:v>
                </c:pt>
              </c:numCache>
            </c:numRef>
          </c:cat>
          <c:val>
            <c:numRef>
              <c:f>Sheet1!$B$2:$B$4</c:f>
              <c:numCache>
                <c:formatCode>General</c:formatCode>
                <c:ptCount val="3"/>
                <c:pt idx="0">
                  <c:v>60</c:v>
                </c:pt>
                <c:pt idx="1">
                  <c:v>1</c:v>
                </c:pt>
                <c:pt idx="2">
                  <c:v>139</c:v>
                </c:pt>
              </c:numCache>
            </c:numRef>
          </c:val>
        </c:ser>
        <c:dLbls>
          <c:showLegendKey val="0"/>
          <c:showVal val="0"/>
          <c:showCatName val="0"/>
          <c:showSerName val="0"/>
          <c:showPercent val="0"/>
          <c:showBubbleSize val="0"/>
          <c:showLeaderLines val="1"/>
        </c:dLbls>
        <c:firstSliceAng val="290"/>
      </c:pie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54467280935602"/>
          <c:y val="4.0200999240871699E-2"/>
          <c:w val="0.49624139465356099"/>
          <c:h val="0.91959800151825699"/>
        </c:manualLayout>
      </c:layout>
      <c:barChart>
        <c:barDir val="bar"/>
        <c:grouping val="clustered"/>
        <c:varyColors val="0"/>
        <c:ser>
          <c:idx val="0"/>
          <c:order val="0"/>
          <c:tx>
            <c:strRef>
              <c:f>Sheet1!$B$1</c:f>
              <c:strCache>
                <c:ptCount val="1"/>
                <c:pt idx="0">
                  <c:v>Series 1</c:v>
                </c:pt>
              </c:strCache>
            </c:strRef>
          </c:tx>
          <c:spPr>
            <a:solidFill>
              <a:srgbClr val="BEC9D0"/>
            </a:solidFill>
            <a:ln>
              <a:solidFill>
                <a:srgbClr val="FFFFFF"/>
              </a:solidFill>
            </a:ln>
          </c:spPr>
          <c:invertIfNegative val="0"/>
          <c:dLbls>
            <c:dLbl>
              <c:idx val="0"/>
              <c:layout>
                <c:manualLayout>
                  <c:x val="-2.2503506205740501E-2"/>
                  <c:y val="0"/>
                </c:manualLayout>
              </c:layout>
              <c:dLblPos val="outEnd"/>
              <c:showLegendKey val="0"/>
              <c:showVal val="1"/>
              <c:showCatName val="0"/>
              <c:showSerName val="0"/>
              <c:showPercent val="0"/>
              <c:showBubbleSize val="0"/>
            </c:dLbl>
            <c:dLbl>
              <c:idx val="10"/>
              <c:layout>
                <c:manualLayout>
                  <c:x val="-4.3319259040885398E-2"/>
                  <c:y val="0"/>
                </c:manualLayout>
              </c:layout>
              <c:dLblPos val="outEnd"/>
              <c:showLegendKey val="0"/>
              <c:showVal val="1"/>
              <c:showCatName val="0"/>
              <c:showSerName val="0"/>
              <c:showPercent val="0"/>
              <c:showBubbleSize val="0"/>
            </c:dLbl>
            <c:numFmt formatCode="0%" sourceLinked="0"/>
            <c:txPr>
              <a:bodyPr/>
              <a:lstStyle/>
              <a:p>
                <a:pPr>
                  <a:defRPr sz="800" b="1"/>
                </a:pPr>
                <a:endParaRPr lang="en-US"/>
              </a:p>
            </c:txPr>
            <c:dLblPos val="outEnd"/>
            <c:showLegendKey val="0"/>
            <c:showVal val="1"/>
            <c:showCatName val="0"/>
            <c:showSerName val="0"/>
            <c:showPercent val="0"/>
            <c:showBubbleSize val="0"/>
            <c:showLeaderLines val="0"/>
          </c:dLbls>
          <c:cat>
            <c:strRef>
              <c:f>Sheet1!$A$2:$A$12</c:f>
              <c:strCache>
                <c:ptCount val="11"/>
                <c:pt idx="0">
                  <c:v>Gynecologic Oncology</c:v>
                </c:pt>
                <c:pt idx="1">
                  <c:v>Women's GI</c:v>
                </c:pt>
                <c:pt idx="2">
                  <c:v>REI</c:v>
                </c:pt>
                <c:pt idx="3">
                  <c:v>Women's Heart</c:v>
                </c:pt>
                <c:pt idx="4">
                  <c:v>Breast Health</c:v>
                </c:pt>
                <c:pt idx="5">
                  <c:v>Urogynecology</c:v>
                </c:pt>
                <c:pt idx="6">
                  <c:v>Women's Imaging</c:v>
                </c:pt>
                <c:pt idx="7">
                  <c:v>MFM</c:v>
                </c:pt>
                <c:pt idx="8">
                  <c:v>Gynecologic Surgery</c:v>
                </c:pt>
                <c:pt idx="9">
                  <c:v>General Gynecology</c:v>
                </c:pt>
                <c:pt idx="10">
                  <c:v>Obstetrics</c:v>
                </c:pt>
              </c:strCache>
            </c:strRef>
          </c:cat>
          <c:val>
            <c:numRef>
              <c:f>Sheet1!$B$2:$B$12</c:f>
              <c:numCache>
                <c:formatCode>0%</c:formatCode>
                <c:ptCount val="11"/>
                <c:pt idx="0">
                  <c:v>0.27841168416248285</c:v>
                </c:pt>
                <c:pt idx="1">
                  <c:v>0.13484250890167071</c:v>
                </c:pt>
                <c:pt idx="2">
                  <c:v>0.11946102529384617</c:v>
                </c:pt>
                <c:pt idx="3">
                  <c:v>0.10573140469531572</c:v>
                </c:pt>
                <c:pt idx="4">
                  <c:v>9.8036635415055473E-2</c:v>
                </c:pt>
                <c:pt idx="5">
                  <c:v>9.3210869604263058E-2</c:v>
                </c:pt>
                <c:pt idx="6">
                  <c:v>8.8666287447033199E-2</c:v>
                </c:pt>
                <c:pt idx="7">
                  <c:v>8.7464810760087497E-2</c:v>
                </c:pt>
                <c:pt idx="8">
                  <c:v>5.2429718509086953E-2</c:v>
                </c:pt>
                <c:pt idx="9">
                  <c:v>1.6830099143303467E-2</c:v>
                </c:pt>
                <c:pt idx="10">
                  <c:v>5.7595739724549677E-3</c:v>
                </c:pt>
              </c:numCache>
            </c:numRef>
          </c:val>
        </c:ser>
        <c:dLbls>
          <c:showLegendKey val="0"/>
          <c:showVal val="1"/>
          <c:showCatName val="0"/>
          <c:showSerName val="0"/>
          <c:showPercent val="0"/>
          <c:showBubbleSize val="0"/>
        </c:dLbls>
        <c:gapWidth val="50"/>
        <c:axId val="303078784"/>
        <c:axId val="303651072"/>
      </c:barChart>
      <c:catAx>
        <c:axId val="303078784"/>
        <c:scaling>
          <c:orientation val="minMax"/>
        </c:scaling>
        <c:delete val="0"/>
        <c:axPos val="l"/>
        <c:majorTickMark val="none"/>
        <c:minorTickMark val="none"/>
        <c:tickLblPos val="none"/>
        <c:spPr>
          <a:noFill/>
          <a:ln>
            <a:solidFill>
              <a:schemeClr val="tx1"/>
            </a:solidFill>
          </a:ln>
        </c:spPr>
        <c:txPr>
          <a:bodyPr/>
          <a:lstStyle/>
          <a:p>
            <a:pPr>
              <a:defRPr b="0" i="1"/>
            </a:pPr>
            <a:endParaRPr lang="en-US"/>
          </a:p>
        </c:txPr>
        <c:crossAx val="303651072"/>
        <c:crosses val="autoZero"/>
        <c:auto val="1"/>
        <c:lblAlgn val="ctr"/>
        <c:lblOffset val="0"/>
        <c:noMultiLvlLbl val="0"/>
      </c:catAx>
      <c:valAx>
        <c:axId val="303651072"/>
        <c:scaling>
          <c:orientation val="minMax"/>
        </c:scaling>
        <c:delete val="1"/>
        <c:axPos val="b"/>
        <c:numFmt formatCode="0%" sourceLinked="1"/>
        <c:majorTickMark val="out"/>
        <c:minorTickMark val="none"/>
        <c:tickLblPos val="none"/>
        <c:crossAx val="303078784"/>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5D81F-8998-4EC0-946F-D76A704E7235}" type="doc">
      <dgm:prSet loTypeId="urn:microsoft.com/office/officeart/2005/8/layout/pyramid1" loCatId="pyramid" qsTypeId="urn:microsoft.com/office/officeart/2005/8/quickstyle/simple1" qsCatId="simple" csTypeId="urn:microsoft.com/office/officeart/2005/8/colors/accent1_2" csCatId="accent1" phldr="1"/>
      <dgm:spPr/>
    </dgm:pt>
    <dgm:pt modelId="{CBE5E783-2502-4DC0-B21E-193834BE6AE9}">
      <dgm:prSet phldrT="[Text]" custT="1"/>
      <dgm:spPr>
        <a:solidFill>
          <a:schemeClr val="accent1"/>
        </a:solidFill>
        <a:ln w="19050">
          <a:solidFill>
            <a:schemeClr val="bg1"/>
          </a:solidFill>
        </a:ln>
      </dgm:spPr>
      <dgm:t>
        <a:bodyPr/>
        <a:lstStyle/>
        <a:p>
          <a:r>
            <a:rPr lang="en-US" sz="900" b="1" dirty="0" smtClean="0">
              <a:solidFill>
                <a:schemeClr val="tx1"/>
              </a:solidFill>
              <a:latin typeface="+mn-lt"/>
            </a:rPr>
            <a:t>Progressive</a:t>
          </a:r>
          <a:endParaRPr lang="en-US" sz="900" b="1" dirty="0">
            <a:solidFill>
              <a:schemeClr val="tx1"/>
            </a:solidFill>
            <a:latin typeface="+mn-lt"/>
          </a:endParaRPr>
        </a:p>
      </dgm:t>
    </dgm:pt>
    <dgm:pt modelId="{88C9108B-151B-4EEB-98C2-304EB08147E0}" type="parTrans" cxnId="{B3345712-957F-4340-9302-C75315A392F1}">
      <dgm:prSet/>
      <dgm:spPr/>
      <dgm:t>
        <a:bodyPr/>
        <a:lstStyle/>
        <a:p>
          <a:endParaRPr lang="en-US" sz="900" b="1">
            <a:solidFill>
              <a:schemeClr val="tx1"/>
            </a:solidFill>
            <a:latin typeface="+mn-lt"/>
          </a:endParaRPr>
        </a:p>
      </dgm:t>
    </dgm:pt>
    <dgm:pt modelId="{0ABA693C-C114-4912-A689-25B49BD57AC2}" type="sibTrans" cxnId="{B3345712-957F-4340-9302-C75315A392F1}">
      <dgm:prSet/>
      <dgm:spPr/>
      <dgm:t>
        <a:bodyPr/>
        <a:lstStyle/>
        <a:p>
          <a:endParaRPr lang="en-US" sz="900" b="1">
            <a:solidFill>
              <a:schemeClr val="tx1"/>
            </a:solidFill>
            <a:latin typeface="+mn-lt"/>
          </a:endParaRPr>
        </a:p>
      </dgm:t>
    </dgm:pt>
    <dgm:pt modelId="{872722B2-D744-497F-93AE-25123C218E7F}">
      <dgm:prSet phldrT="[Text]" custT="1"/>
      <dgm:spPr>
        <a:solidFill>
          <a:schemeClr val="accent1"/>
        </a:solidFill>
        <a:ln w="19050">
          <a:solidFill>
            <a:schemeClr val="bg1"/>
          </a:solidFill>
        </a:ln>
      </dgm:spPr>
      <dgm:t>
        <a:bodyPr/>
        <a:lstStyle/>
        <a:p>
          <a:r>
            <a:rPr lang="en-US" sz="900" b="1" dirty="0" smtClean="0">
              <a:solidFill>
                <a:schemeClr val="tx1"/>
              </a:solidFill>
              <a:latin typeface="+mn-lt"/>
            </a:rPr>
            <a:t>Intermediate</a:t>
          </a:r>
          <a:endParaRPr lang="en-US" sz="900" b="1" dirty="0">
            <a:solidFill>
              <a:schemeClr val="tx1"/>
            </a:solidFill>
            <a:latin typeface="+mn-lt"/>
          </a:endParaRPr>
        </a:p>
      </dgm:t>
    </dgm:pt>
    <dgm:pt modelId="{955DE15B-0345-4035-B113-750DFB8F0DB7}" type="parTrans" cxnId="{BECBA072-AF0E-4515-A9B0-E4E59CD8D2C2}">
      <dgm:prSet/>
      <dgm:spPr/>
      <dgm:t>
        <a:bodyPr/>
        <a:lstStyle/>
        <a:p>
          <a:endParaRPr lang="en-US" sz="900" b="1">
            <a:solidFill>
              <a:schemeClr val="tx1"/>
            </a:solidFill>
            <a:latin typeface="+mn-lt"/>
          </a:endParaRPr>
        </a:p>
      </dgm:t>
    </dgm:pt>
    <dgm:pt modelId="{1AD96314-1DEA-4271-8FA3-F72ECD216667}" type="sibTrans" cxnId="{BECBA072-AF0E-4515-A9B0-E4E59CD8D2C2}">
      <dgm:prSet/>
      <dgm:spPr/>
      <dgm:t>
        <a:bodyPr/>
        <a:lstStyle/>
        <a:p>
          <a:endParaRPr lang="en-US" sz="900" b="1">
            <a:solidFill>
              <a:schemeClr val="tx1"/>
            </a:solidFill>
            <a:latin typeface="+mn-lt"/>
          </a:endParaRPr>
        </a:p>
      </dgm:t>
    </dgm:pt>
    <dgm:pt modelId="{44D8C35B-BF5B-430E-9D8B-E9CC92AD7E90}">
      <dgm:prSet phldrT="[Text]" custT="1"/>
      <dgm:spPr>
        <a:solidFill>
          <a:schemeClr val="accent1"/>
        </a:solidFill>
        <a:ln w="19050">
          <a:solidFill>
            <a:schemeClr val="bg1"/>
          </a:solidFill>
        </a:ln>
      </dgm:spPr>
      <dgm:t>
        <a:bodyPr/>
        <a:lstStyle/>
        <a:p>
          <a:endParaRPr lang="en-US" sz="900" b="1" dirty="0">
            <a:solidFill>
              <a:schemeClr val="tx1"/>
            </a:solidFill>
            <a:latin typeface="+mn-lt"/>
          </a:endParaRPr>
        </a:p>
      </dgm:t>
    </dgm:pt>
    <dgm:pt modelId="{BF957DD2-EAB2-4CF1-A235-6E85B4B172FA}" type="parTrans" cxnId="{073BE7E5-9734-4AAF-B09E-F3C1BFDD281C}">
      <dgm:prSet/>
      <dgm:spPr/>
      <dgm:t>
        <a:bodyPr/>
        <a:lstStyle/>
        <a:p>
          <a:endParaRPr lang="en-US" sz="900" b="1">
            <a:solidFill>
              <a:schemeClr val="tx1"/>
            </a:solidFill>
            <a:latin typeface="+mn-lt"/>
          </a:endParaRPr>
        </a:p>
      </dgm:t>
    </dgm:pt>
    <dgm:pt modelId="{19DE3609-DFE8-433E-B721-9361CBEF7C52}" type="sibTrans" cxnId="{073BE7E5-9734-4AAF-B09E-F3C1BFDD281C}">
      <dgm:prSet/>
      <dgm:spPr/>
      <dgm:t>
        <a:bodyPr/>
        <a:lstStyle/>
        <a:p>
          <a:endParaRPr lang="en-US" sz="900" b="1">
            <a:solidFill>
              <a:schemeClr val="tx1"/>
            </a:solidFill>
            <a:latin typeface="+mn-lt"/>
          </a:endParaRPr>
        </a:p>
      </dgm:t>
    </dgm:pt>
    <dgm:pt modelId="{F44EC7B4-2436-45DB-B065-E33CA8E4FC7A}" type="pres">
      <dgm:prSet presAssocID="{C0E5D81F-8998-4EC0-946F-D76A704E7235}" presName="Name0" presStyleCnt="0">
        <dgm:presLayoutVars>
          <dgm:dir/>
          <dgm:animLvl val="lvl"/>
          <dgm:resizeHandles val="exact"/>
        </dgm:presLayoutVars>
      </dgm:prSet>
      <dgm:spPr/>
    </dgm:pt>
    <dgm:pt modelId="{8DE5B69D-8599-4FD8-BA3F-1D9CFF7E13D0}" type="pres">
      <dgm:prSet presAssocID="{CBE5E783-2502-4DC0-B21E-193834BE6AE9}" presName="Name8" presStyleCnt="0"/>
      <dgm:spPr/>
    </dgm:pt>
    <dgm:pt modelId="{8787AFFE-B400-4F50-978B-DF1DA1851314}" type="pres">
      <dgm:prSet presAssocID="{CBE5E783-2502-4DC0-B21E-193834BE6AE9}" presName="level" presStyleLbl="node1" presStyleIdx="0" presStyleCnt="3">
        <dgm:presLayoutVars>
          <dgm:chMax val="1"/>
          <dgm:bulletEnabled val="1"/>
        </dgm:presLayoutVars>
      </dgm:prSet>
      <dgm:spPr/>
      <dgm:t>
        <a:bodyPr/>
        <a:lstStyle/>
        <a:p>
          <a:endParaRPr lang="en-US"/>
        </a:p>
      </dgm:t>
    </dgm:pt>
    <dgm:pt modelId="{48991D6F-4B42-4C51-848E-404FC43D4E4A}" type="pres">
      <dgm:prSet presAssocID="{CBE5E783-2502-4DC0-B21E-193834BE6AE9}" presName="levelTx" presStyleLbl="revTx" presStyleIdx="0" presStyleCnt="0">
        <dgm:presLayoutVars>
          <dgm:chMax val="1"/>
          <dgm:bulletEnabled val="1"/>
        </dgm:presLayoutVars>
      </dgm:prSet>
      <dgm:spPr/>
      <dgm:t>
        <a:bodyPr/>
        <a:lstStyle/>
        <a:p>
          <a:endParaRPr lang="en-US"/>
        </a:p>
      </dgm:t>
    </dgm:pt>
    <dgm:pt modelId="{3C3DE3DE-53D8-45D6-B02B-03780CCC98E3}" type="pres">
      <dgm:prSet presAssocID="{872722B2-D744-497F-93AE-25123C218E7F}" presName="Name8" presStyleCnt="0"/>
      <dgm:spPr/>
    </dgm:pt>
    <dgm:pt modelId="{B86F1253-6CFB-4333-8333-E215F240786E}" type="pres">
      <dgm:prSet presAssocID="{872722B2-D744-497F-93AE-25123C218E7F}" presName="level" presStyleLbl="node1" presStyleIdx="1" presStyleCnt="3">
        <dgm:presLayoutVars>
          <dgm:chMax val="1"/>
          <dgm:bulletEnabled val="1"/>
        </dgm:presLayoutVars>
      </dgm:prSet>
      <dgm:spPr/>
      <dgm:t>
        <a:bodyPr/>
        <a:lstStyle/>
        <a:p>
          <a:endParaRPr lang="en-US"/>
        </a:p>
      </dgm:t>
    </dgm:pt>
    <dgm:pt modelId="{D9326F3D-716F-4200-A4F0-6415ACFC6704}" type="pres">
      <dgm:prSet presAssocID="{872722B2-D744-497F-93AE-25123C218E7F}" presName="levelTx" presStyleLbl="revTx" presStyleIdx="0" presStyleCnt="0">
        <dgm:presLayoutVars>
          <dgm:chMax val="1"/>
          <dgm:bulletEnabled val="1"/>
        </dgm:presLayoutVars>
      </dgm:prSet>
      <dgm:spPr/>
      <dgm:t>
        <a:bodyPr/>
        <a:lstStyle/>
        <a:p>
          <a:endParaRPr lang="en-US"/>
        </a:p>
      </dgm:t>
    </dgm:pt>
    <dgm:pt modelId="{2C03F0C2-D5AC-4D05-A955-8F422AB7D6F0}" type="pres">
      <dgm:prSet presAssocID="{44D8C35B-BF5B-430E-9D8B-E9CC92AD7E90}" presName="Name8" presStyleCnt="0"/>
      <dgm:spPr/>
    </dgm:pt>
    <dgm:pt modelId="{84451CBC-F93B-4B88-AC2F-EB7360170705}" type="pres">
      <dgm:prSet presAssocID="{44D8C35B-BF5B-430E-9D8B-E9CC92AD7E90}" presName="level" presStyleLbl="node1" presStyleIdx="2" presStyleCnt="3" custLinFactNeighborX="-301">
        <dgm:presLayoutVars>
          <dgm:chMax val="1"/>
          <dgm:bulletEnabled val="1"/>
        </dgm:presLayoutVars>
      </dgm:prSet>
      <dgm:spPr/>
      <dgm:t>
        <a:bodyPr/>
        <a:lstStyle/>
        <a:p>
          <a:endParaRPr lang="en-US"/>
        </a:p>
      </dgm:t>
    </dgm:pt>
    <dgm:pt modelId="{B8F3A734-64B3-4B20-AC2B-EA80EA498842}" type="pres">
      <dgm:prSet presAssocID="{44D8C35B-BF5B-430E-9D8B-E9CC92AD7E90}" presName="levelTx" presStyleLbl="revTx" presStyleIdx="0" presStyleCnt="0">
        <dgm:presLayoutVars>
          <dgm:chMax val="1"/>
          <dgm:bulletEnabled val="1"/>
        </dgm:presLayoutVars>
      </dgm:prSet>
      <dgm:spPr/>
      <dgm:t>
        <a:bodyPr/>
        <a:lstStyle/>
        <a:p>
          <a:endParaRPr lang="en-US"/>
        </a:p>
      </dgm:t>
    </dgm:pt>
  </dgm:ptLst>
  <dgm:cxnLst>
    <dgm:cxn modelId="{BCB75D17-E5D6-4B54-83F0-E7863B3C0E83}" type="presOf" srcId="{C0E5D81F-8998-4EC0-946F-D76A704E7235}" destId="{F44EC7B4-2436-45DB-B065-E33CA8E4FC7A}" srcOrd="0" destOrd="0" presId="urn:microsoft.com/office/officeart/2005/8/layout/pyramid1"/>
    <dgm:cxn modelId="{349AB42D-03B6-4218-BA3E-54DAF50FD28E}" type="presOf" srcId="{CBE5E783-2502-4DC0-B21E-193834BE6AE9}" destId="{48991D6F-4B42-4C51-848E-404FC43D4E4A}" srcOrd="1" destOrd="0" presId="urn:microsoft.com/office/officeart/2005/8/layout/pyramid1"/>
    <dgm:cxn modelId="{5C42E04A-6337-49CD-A7E8-19F1149449C7}" type="presOf" srcId="{44D8C35B-BF5B-430E-9D8B-E9CC92AD7E90}" destId="{B8F3A734-64B3-4B20-AC2B-EA80EA498842}" srcOrd="1" destOrd="0" presId="urn:microsoft.com/office/officeart/2005/8/layout/pyramid1"/>
    <dgm:cxn modelId="{2CC8855B-94DE-41DA-B1F3-6F67CDB4BEFE}" type="presOf" srcId="{872722B2-D744-497F-93AE-25123C218E7F}" destId="{D9326F3D-716F-4200-A4F0-6415ACFC6704}" srcOrd="1" destOrd="0" presId="urn:microsoft.com/office/officeart/2005/8/layout/pyramid1"/>
    <dgm:cxn modelId="{FF3FF84E-4AE5-403F-9106-FB53D677612D}" type="presOf" srcId="{872722B2-D744-497F-93AE-25123C218E7F}" destId="{B86F1253-6CFB-4333-8333-E215F240786E}" srcOrd="0" destOrd="0" presId="urn:microsoft.com/office/officeart/2005/8/layout/pyramid1"/>
    <dgm:cxn modelId="{BECBA072-AF0E-4515-A9B0-E4E59CD8D2C2}" srcId="{C0E5D81F-8998-4EC0-946F-D76A704E7235}" destId="{872722B2-D744-497F-93AE-25123C218E7F}" srcOrd="1" destOrd="0" parTransId="{955DE15B-0345-4035-B113-750DFB8F0DB7}" sibTransId="{1AD96314-1DEA-4271-8FA3-F72ECD216667}"/>
    <dgm:cxn modelId="{BFDFE8BA-7430-4A9C-9385-829613D26BF7}" type="presOf" srcId="{44D8C35B-BF5B-430E-9D8B-E9CC92AD7E90}" destId="{84451CBC-F93B-4B88-AC2F-EB7360170705}" srcOrd="0" destOrd="0" presId="urn:microsoft.com/office/officeart/2005/8/layout/pyramid1"/>
    <dgm:cxn modelId="{073BE7E5-9734-4AAF-B09E-F3C1BFDD281C}" srcId="{C0E5D81F-8998-4EC0-946F-D76A704E7235}" destId="{44D8C35B-BF5B-430E-9D8B-E9CC92AD7E90}" srcOrd="2" destOrd="0" parTransId="{BF957DD2-EAB2-4CF1-A235-6E85B4B172FA}" sibTransId="{19DE3609-DFE8-433E-B721-9361CBEF7C52}"/>
    <dgm:cxn modelId="{84B15755-B42F-44AC-847D-285DF7ECA77B}" type="presOf" srcId="{CBE5E783-2502-4DC0-B21E-193834BE6AE9}" destId="{8787AFFE-B400-4F50-978B-DF1DA1851314}" srcOrd="0" destOrd="0" presId="urn:microsoft.com/office/officeart/2005/8/layout/pyramid1"/>
    <dgm:cxn modelId="{B3345712-957F-4340-9302-C75315A392F1}" srcId="{C0E5D81F-8998-4EC0-946F-D76A704E7235}" destId="{CBE5E783-2502-4DC0-B21E-193834BE6AE9}" srcOrd="0" destOrd="0" parTransId="{88C9108B-151B-4EEB-98C2-304EB08147E0}" sibTransId="{0ABA693C-C114-4912-A689-25B49BD57AC2}"/>
    <dgm:cxn modelId="{E86A2CC5-6624-42C7-AC2F-9ABF6F00E817}" type="presParOf" srcId="{F44EC7B4-2436-45DB-B065-E33CA8E4FC7A}" destId="{8DE5B69D-8599-4FD8-BA3F-1D9CFF7E13D0}" srcOrd="0" destOrd="0" presId="urn:microsoft.com/office/officeart/2005/8/layout/pyramid1"/>
    <dgm:cxn modelId="{65BC6BBA-831F-42B3-8E6B-8E3E619D7A3A}" type="presParOf" srcId="{8DE5B69D-8599-4FD8-BA3F-1D9CFF7E13D0}" destId="{8787AFFE-B400-4F50-978B-DF1DA1851314}" srcOrd="0" destOrd="0" presId="urn:microsoft.com/office/officeart/2005/8/layout/pyramid1"/>
    <dgm:cxn modelId="{E8D9A62C-B33D-4457-BD21-0F521B4DB6CA}" type="presParOf" srcId="{8DE5B69D-8599-4FD8-BA3F-1D9CFF7E13D0}" destId="{48991D6F-4B42-4C51-848E-404FC43D4E4A}" srcOrd="1" destOrd="0" presId="urn:microsoft.com/office/officeart/2005/8/layout/pyramid1"/>
    <dgm:cxn modelId="{1283940E-34FE-41DE-8D2C-E7128CB8B921}" type="presParOf" srcId="{F44EC7B4-2436-45DB-B065-E33CA8E4FC7A}" destId="{3C3DE3DE-53D8-45D6-B02B-03780CCC98E3}" srcOrd="1" destOrd="0" presId="urn:microsoft.com/office/officeart/2005/8/layout/pyramid1"/>
    <dgm:cxn modelId="{93EEF073-0C4D-4B91-96D8-67F4FDBA8D2D}" type="presParOf" srcId="{3C3DE3DE-53D8-45D6-B02B-03780CCC98E3}" destId="{B86F1253-6CFB-4333-8333-E215F240786E}" srcOrd="0" destOrd="0" presId="urn:microsoft.com/office/officeart/2005/8/layout/pyramid1"/>
    <dgm:cxn modelId="{777DCDF9-246F-47BF-824E-5C91D4485D8B}" type="presParOf" srcId="{3C3DE3DE-53D8-45D6-B02B-03780CCC98E3}" destId="{D9326F3D-716F-4200-A4F0-6415ACFC6704}" srcOrd="1" destOrd="0" presId="urn:microsoft.com/office/officeart/2005/8/layout/pyramid1"/>
    <dgm:cxn modelId="{01CEE0B6-2084-4CA3-A5AA-D812BFA42083}" type="presParOf" srcId="{F44EC7B4-2436-45DB-B065-E33CA8E4FC7A}" destId="{2C03F0C2-D5AC-4D05-A955-8F422AB7D6F0}" srcOrd="2" destOrd="0" presId="urn:microsoft.com/office/officeart/2005/8/layout/pyramid1"/>
    <dgm:cxn modelId="{3CDF0230-8167-4172-9DA0-8A04E1DED234}" type="presParOf" srcId="{2C03F0C2-D5AC-4D05-A955-8F422AB7D6F0}" destId="{84451CBC-F93B-4B88-AC2F-EB7360170705}" srcOrd="0" destOrd="0" presId="urn:microsoft.com/office/officeart/2005/8/layout/pyramid1"/>
    <dgm:cxn modelId="{4275E37D-D52D-48CF-A47B-607538FBA354}" type="presParOf" srcId="{2C03F0C2-D5AC-4D05-A955-8F422AB7D6F0}" destId="{B8F3A734-64B3-4B20-AC2B-EA80EA49884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87BD7-81C4-4390-AE80-C3620AD6A75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B1F6170-4F46-4A57-A902-2CFD1F78642E}">
      <dgm:prSet phldrT="[Text]" custT="1"/>
      <dgm:spPr>
        <a:solidFill>
          <a:schemeClr val="accent1"/>
        </a:solidFill>
        <a:ln w="9525">
          <a:noFill/>
        </a:ln>
      </dgm:spPr>
      <dgm:t>
        <a:bodyPr/>
        <a:lstStyle/>
        <a:p>
          <a:r>
            <a:rPr lang="en-US" sz="1000" dirty="0" smtClean="0">
              <a:solidFill>
                <a:schemeClr val="tx1"/>
              </a:solidFill>
              <a:latin typeface="+mn-lt"/>
            </a:rPr>
            <a:t>VP, Business Development/Women’s Service Line Leader</a:t>
          </a:r>
          <a:endParaRPr lang="en-US" sz="1000" dirty="0">
            <a:solidFill>
              <a:schemeClr val="tx1"/>
            </a:solidFill>
            <a:latin typeface="+mn-lt"/>
          </a:endParaRPr>
        </a:p>
      </dgm:t>
    </dgm:pt>
    <dgm:pt modelId="{AEA838BB-C732-4434-8E55-C3A2A0D4DC74}" type="parTrans" cxnId="{13CD6135-4581-4ADB-B9F9-A55CF66D2D39}">
      <dgm:prSet/>
      <dgm:spPr>
        <a:ln w="12700">
          <a:solidFill>
            <a:schemeClr val="tx1"/>
          </a:solidFill>
        </a:ln>
      </dgm:spPr>
      <dgm:t>
        <a:bodyPr/>
        <a:lstStyle/>
        <a:p>
          <a:endParaRPr lang="en-US">
            <a:solidFill>
              <a:schemeClr val="tx1"/>
            </a:solidFill>
          </a:endParaRPr>
        </a:p>
      </dgm:t>
    </dgm:pt>
    <dgm:pt modelId="{7ECFA2AB-CF1F-44E0-B92B-AA376C210438}" type="sibTrans" cxnId="{13CD6135-4581-4ADB-B9F9-A55CF66D2D39}">
      <dgm:prSet/>
      <dgm:spPr/>
      <dgm:t>
        <a:bodyPr/>
        <a:lstStyle/>
        <a:p>
          <a:endParaRPr lang="en-US"/>
        </a:p>
      </dgm:t>
    </dgm:pt>
    <dgm:pt modelId="{D58766D5-C91E-4D09-AD44-D5E7D4D45FC2}">
      <dgm:prSet phldrT="[Text]" custT="1"/>
      <dgm:spPr>
        <a:solidFill>
          <a:schemeClr val="accent1"/>
        </a:solidFill>
        <a:ln w="9525">
          <a:noFill/>
        </a:ln>
      </dgm:spPr>
      <dgm:t>
        <a:bodyPr/>
        <a:lstStyle/>
        <a:p>
          <a:r>
            <a:rPr lang="en-US" sz="1000" dirty="0" smtClean="0">
              <a:solidFill>
                <a:schemeClr val="tx1"/>
              </a:solidFill>
              <a:latin typeface="+mn-lt"/>
            </a:rPr>
            <a:t>Pelvic Floor Services</a:t>
          </a:r>
          <a:endParaRPr lang="en-US" sz="1000" dirty="0">
            <a:solidFill>
              <a:schemeClr val="tx1"/>
            </a:solidFill>
            <a:latin typeface="+mn-lt"/>
          </a:endParaRPr>
        </a:p>
      </dgm:t>
    </dgm:pt>
    <dgm:pt modelId="{C5A4F96B-370B-4833-BA3A-684E5B741D52}" type="parTrans" cxnId="{2E3B94B3-1E9C-4732-B9FE-B8FF28FE149C}">
      <dgm:prSet/>
      <dgm:spPr>
        <a:ln>
          <a:solidFill>
            <a:schemeClr val="accent3"/>
          </a:solidFill>
          <a:prstDash val="dash"/>
        </a:ln>
      </dgm:spPr>
      <dgm:t>
        <a:bodyPr/>
        <a:lstStyle/>
        <a:p>
          <a:endParaRPr lang="en-US"/>
        </a:p>
      </dgm:t>
    </dgm:pt>
    <dgm:pt modelId="{BF66B5B3-E10B-4CB4-B7AD-F990E4EAC253}" type="sibTrans" cxnId="{2E3B94B3-1E9C-4732-B9FE-B8FF28FE149C}">
      <dgm:prSet/>
      <dgm:spPr/>
      <dgm:t>
        <a:bodyPr/>
        <a:lstStyle/>
        <a:p>
          <a:endParaRPr lang="en-US"/>
        </a:p>
      </dgm:t>
    </dgm:pt>
    <dgm:pt modelId="{04264BD0-6A9F-4302-BB67-9E6F0A01A8B4}">
      <dgm:prSet phldrT="[Text]" custT="1"/>
      <dgm:spPr>
        <a:solidFill>
          <a:schemeClr val="accent1"/>
        </a:solidFill>
        <a:ln w="9525">
          <a:noFill/>
        </a:ln>
      </dgm:spPr>
      <dgm:t>
        <a:bodyPr/>
        <a:lstStyle/>
        <a:p>
          <a:r>
            <a:rPr lang="en-US" sz="1050" dirty="0" smtClean="0">
              <a:solidFill>
                <a:schemeClr val="tx1"/>
              </a:solidFill>
              <a:latin typeface="+mn-lt"/>
            </a:rPr>
            <a:t>Women’s Urology</a:t>
          </a:r>
          <a:endParaRPr lang="en-US" sz="1050" dirty="0">
            <a:solidFill>
              <a:schemeClr val="tx1"/>
            </a:solidFill>
            <a:latin typeface="+mn-lt"/>
          </a:endParaRPr>
        </a:p>
      </dgm:t>
    </dgm:pt>
    <dgm:pt modelId="{FC61D8CD-F5E3-4A3D-BF1D-39D496F48722}" type="parTrans" cxnId="{5D38CC05-2D4D-4DBD-8489-4F81D85511B8}">
      <dgm:prSet/>
      <dgm:spPr>
        <a:ln>
          <a:solidFill>
            <a:schemeClr val="accent3"/>
          </a:solidFill>
          <a:prstDash val="dash"/>
        </a:ln>
      </dgm:spPr>
      <dgm:t>
        <a:bodyPr/>
        <a:lstStyle/>
        <a:p>
          <a:endParaRPr lang="en-US"/>
        </a:p>
      </dgm:t>
    </dgm:pt>
    <dgm:pt modelId="{9EE309ED-1479-4F94-92D7-2220182D4A5D}" type="sibTrans" cxnId="{5D38CC05-2D4D-4DBD-8489-4F81D85511B8}">
      <dgm:prSet/>
      <dgm:spPr/>
      <dgm:t>
        <a:bodyPr/>
        <a:lstStyle/>
        <a:p>
          <a:endParaRPr lang="en-US"/>
        </a:p>
      </dgm:t>
    </dgm:pt>
    <dgm:pt modelId="{F5BD4AA7-5DA7-4C0A-9FAB-D7EA701002E7}">
      <dgm:prSet phldrT="[Text]" custT="1"/>
      <dgm:spPr>
        <a:solidFill>
          <a:schemeClr val="accent1"/>
        </a:solidFill>
        <a:ln w="9525">
          <a:noFill/>
        </a:ln>
      </dgm:spPr>
      <dgm:t>
        <a:bodyPr/>
        <a:lstStyle/>
        <a:p>
          <a:r>
            <a:rPr lang="en-US" sz="1000" dirty="0" smtClean="0">
              <a:solidFill>
                <a:schemeClr val="tx1"/>
              </a:solidFill>
            </a:rPr>
            <a:t>Women’s </a:t>
          </a:r>
        </a:p>
        <a:p>
          <a:r>
            <a:rPr lang="en-US" sz="1000" dirty="0" smtClean="0">
              <a:solidFill>
                <a:schemeClr val="tx1"/>
              </a:solidFill>
            </a:rPr>
            <a:t>Heart</a:t>
          </a:r>
          <a:endParaRPr lang="en-US" sz="1000" dirty="0">
            <a:solidFill>
              <a:schemeClr val="tx1"/>
            </a:solidFill>
            <a:latin typeface="+mn-lt"/>
          </a:endParaRPr>
        </a:p>
      </dgm:t>
    </dgm:pt>
    <dgm:pt modelId="{F3B3B99C-E724-49ED-AE80-E1F5E2920131}" type="parTrans" cxnId="{4BA4C1D2-DB2A-4198-A53B-575B24ED2185}">
      <dgm:prSet/>
      <dgm:spPr>
        <a:ln>
          <a:solidFill>
            <a:schemeClr val="accent3"/>
          </a:solidFill>
          <a:prstDash val="dash"/>
        </a:ln>
      </dgm:spPr>
      <dgm:t>
        <a:bodyPr/>
        <a:lstStyle/>
        <a:p>
          <a:endParaRPr lang="en-US"/>
        </a:p>
      </dgm:t>
    </dgm:pt>
    <dgm:pt modelId="{410F48A4-F609-4F74-B281-E7E38808185C}" type="sibTrans" cxnId="{4BA4C1D2-DB2A-4198-A53B-575B24ED2185}">
      <dgm:prSet/>
      <dgm:spPr/>
      <dgm:t>
        <a:bodyPr/>
        <a:lstStyle/>
        <a:p>
          <a:endParaRPr lang="en-US"/>
        </a:p>
      </dgm:t>
    </dgm:pt>
    <dgm:pt modelId="{ABBC1323-52BD-473C-B580-8B0C8B675E7E}">
      <dgm:prSet phldrT="[Text]" custT="1"/>
      <dgm:spPr>
        <a:solidFill>
          <a:schemeClr val="accent1"/>
        </a:solidFill>
        <a:ln w="9525">
          <a:noFill/>
        </a:ln>
      </dgm:spPr>
      <dgm:t>
        <a:bodyPr/>
        <a:lstStyle/>
        <a:p>
          <a:r>
            <a:rPr lang="en-US" sz="1000" dirty="0" smtClean="0">
              <a:solidFill>
                <a:schemeClr val="tx1"/>
              </a:solidFill>
              <a:latin typeface="+mn-lt"/>
            </a:rPr>
            <a:t>Surgical Gynecology</a:t>
          </a:r>
          <a:endParaRPr lang="en-US" sz="1000" dirty="0">
            <a:solidFill>
              <a:schemeClr val="tx1"/>
            </a:solidFill>
            <a:latin typeface="+mn-lt"/>
          </a:endParaRPr>
        </a:p>
      </dgm:t>
    </dgm:pt>
    <dgm:pt modelId="{3FBB32B7-90D2-47AC-BA4C-F1CD35849FFF}" type="parTrans" cxnId="{6DA85B31-7F60-43A3-923A-6C01FA38E2F8}">
      <dgm:prSet/>
      <dgm:spPr>
        <a:ln>
          <a:solidFill>
            <a:schemeClr val="accent3"/>
          </a:solidFill>
          <a:prstDash val="dash"/>
        </a:ln>
      </dgm:spPr>
      <dgm:t>
        <a:bodyPr/>
        <a:lstStyle/>
        <a:p>
          <a:endParaRPr lang="en-US"/>
        </a:p>
      </dgm:t>
    </dgm:pt>
    <dgm:pt modelId="{C000E5C2-A99E-4DEB-B090-5715386A8ACF}" type="sibTrans" cxnId="{6DA85B31-7F60-43A3-923A-6C01FA38E2F8}">
      <dgm:prSet/>
      <dgm:spPr/>
      <dgm:t>
        <a:bodyPr/>
        <a:lstStyle/>
        <a:p>
          <a:endParaRPr lang="en-US"/>
        </a:p>
      </dgm:t>
    </dgm:pt>
    <dgm:pt modelId="{CD607739-6272-4E79-BAD9-77B32B0BBDA7}">
      <dgm:prSet phldrT="[Text]" custT="1"/>
      <dgm:spPr>
        <a:solidFill>
          <a:schemeClr val="accent1"/>
        </a:solidFill>
        <a:ln w="9525">
          <a:noFill/>
        </a:ln>
      </dgm:spPr>
      <dgm:t>
        <a:bodyPr/>
        <a:lstStyle/>
        <a:p>
          <a:r>
            <a:rPr lang="en-US" sz="1000" dirty="0" smtClean="0">
              <a:solidFill>
                <a:schemeClr val="tx1"/>
              </a:solidFill>
              <a:latin typeface="+mn-lt"/>
            </a:rPr>
            <a:t>Midlife Screenings</a:t>
          </a:r>
          <a:endParaRPr lang="en-US" sz="1000" dirty="0">
            <a:solidFill>
              <a:schemeClr val="tx1"/>
            </a:solidFill>
            <a:latin typeface="+mn-lt"/>
          </a:endParaRPr>
        </a:p>
      </dgm:t>
    </dgm:pt>
    <dgm:pt modelId="{6301FBBE-1612-49B5-B010-86E325A88118}" type="parTrans" cxnId="{11B34E75-D572-473C-A51D-7AE477C8E384}">
      <dgm:prSet/>
      <dgm:spPr>
        <a:ln>
          <a:solidFill>
            <a:schemeClr val="accent3"/>
          </a:solidFill>
          <a:prstDash val="dash"/>
        </a:ln>
      </dgm:spPr>
      <dgm:t>
        <a:bodyPr/>
        <a:lstStyle/>
        <a:p>
          <a:endParaRPr lang="en-US"/>
        </a:p>
      </dgm:t>
    </dgm:pt>
    <dgm:pt modelId="{A9865951-4F20-4783-8956-C300ECBA30A9}" type="sibTrans" cxnId="{11B34E75-D572-473C-A51D-7AE477C8E384}">
      <dgm:prSet/>
      <dgm:spPr/>
      <dgm:t>
        <a:bodyPr/>
        <a:lstStyle/>
        <a:p>
          <a:endParaRPr lang="en-US"/>
        </a:p>
      </dgm:t>
    </dgm:pt>
    <dgm:pt modelId="{9C4DC931-76F3-4740-8A6B-B56C920189F9}">
      <dgm:prSet phldrT="[Text]" custT="1"/>
      <dgm:spPr>
        <a:solidFill>
          <a:schemeClr val="accent1"/>
        </a:solidFill>
        <a:ln w="9525">
          <a:noFill/>
        </a:ln>
      </dgm:spPr>
      <dgm:t>
        <a:bodyPr/>
        <a:lstStyle/>
        <a:p>
          <a:r>
            <a:rPr lang="en-US" sz="1000" dirty="0" smtClean="0">
              <a:solidFill>
                <a:schemeClr val="tx1"/>
              </a:solidFill>
              <a:latin typeface="+mn-lt"/>
            </a:rPr>
            <a:t>Women’s </a:t>
          </a:r>
        </a:p>
        <a:p>
          <a:r>
            <a:rPr lang="en-US" sz="1000" dirty="0" smtClean="0">
              <a:solidFill>
                <a:schemeClr val="tx1"/>
              </a:solidFill>
              <a:latin typeface="+mn-lt"/>
            </a:rPr>
            <a:t>GI</a:t>
          </a:r>
          <a:endParaRPr lang="en-US" sz="1000" dirty="0">
            <a:solidFill>
              <a:schemeClr val="tx1"/>
            </a:solidFill>
            <a:latin typeface="+mn-lt"/>
          </a:endParaRPr>
        </a:p>
      </dgm:t>
    </dgm:pt>
    <dgm:pt modelId="{497B9807-1EA5-484E-A58E-F47977F622C8}" type="parTrans" cxnId="{0FA3E38B-A465-4924-9A77-A37D61D3407F}">
      <dgm:prSet/>
      <dgm:spPr>
        <a:ln>
          <a:solidFill>
            <a:schemeClr val="accent3"/>
          </a:solidFill>
          <a:prstDash val="dash"/>
        </a:ln>
      </dgm:spPr>
      <dgm:t>
        <a:bodyPr/>
        <a:lstStyle/>
        <a:p>
          <a:endParaRPr lang="en-US"/>
        </a:p>
      </dgm:t>
    </dgm:pt>
    <dgm:pt modelId="{7069C1EE-8FEB-40B8-BB06-E8AEB7092ED9}" type="sibTrans" cxnId="{0FA3E38B-A465-4924-9A77-A37D61D3407F}">
      <dgm:prSet/>
      <dgm:spPr/>
      <dgm:t>
        <a:bodyPr/>
        <a:lstStyle/>
        <a:p>
          <a:endParaRPr lang="en-US"/>
        </a:p>
      </dgm:t>
    </dgm:pt>
    <dgm:pt modelId="{91624D49-CA79-428A-ACDD-D5064880CE9D}">
      <dgm:prSet phldrT="[Text]" custT="1"/>
      <dgm:spPr>
        <a:pattFill prst="ltDnDiag">
          <a:fgClr>
            <a:schemeClr val="accent1"/>
          </a:fgClr>
          <a:bgClr>
            <a:schemeClr val="bg1"/>
          </a:bgClr>
        </a:pattFill>
        <a:ln w="9525">
          <a:noFill/>
        </a:ln>
      </dgm:spPr>
      <dgm:t>
        <a:bodyPr/>
        <a:lstStyle/>
        <a:p>
          <a:r>
            <a:rPr lang="en-US" sz="1000" dirty="0" smtClean="0">
              <a:solidFill>
                <a:schemeClr val="tx1"/>
              </a:solidFill>
              <a:latin typeface="+mn-lt"/>
            </a:rPr>
            <a:t>Pediatrics</a:t>
          </a:r>
          <a:endParaRPr lang="en-US" sz="1000" dirty="0">
            <a:solidFill>
              <a:schemeClr val="tx1"/>
            </a:solidFill>
            <a:latin typeface="+mn-lt"/>
          </a:endParaRPr>
        </a:p>
      </dgm:t>
    </dgm:pt>
    <dgm:pt modelId="{3D411116-29A7-4000-96CC-27C10C704F94}" type="parTrans" cxnId="{6F563E93-CEB8-4E45-B21A-E2A7D25F08A1}">
      <dgm:prSet/>
      <dgm:spPr/>
      <dgm:t>
        <a:bodyPr/>
        <a:lstStyle/>
        <a:p>
          <a:endParaRPr lang="en-US"/>
        </a:p>
      </dgm:t>
    </dgm:pt>
    <dgm:pt modelId="{0EBEAE61-FD18-4D7D-96CC-6582FC0DBE8C}" type="sibTrans" cxnId="{6F563E93-CEB8-4E45-B21A-E2A7D25F08A1}">
      <dgm:prSet/>
      <dgm:spPr/>
      <dgm:t>
        <a:bodyPr/>
        <a:lstStyle/>
        <a:p>
          <a:endParaRPr lang="en-US"/>
        </a:p>
      </dgm:t>
    </dgm:pt>
    <dgm:pt modelId="{BE987411-D619-4BEA-ACAD-085A4B2F64C2}">
      <dgm:prSet phldrT="[Text]" custT="1"/>
      <dgm:spPr>
        <a:solidFill>
          <a:schemeClr val="accent1"/>
        </a:solidFill>
        <a:ln w="9525">
          <a:noFill/>
        </a:ln>
      </dgm:spPr>
      <dgm:t>
        <a:bodyPr/>
        <a:lstStyle/>
        <a:p>
          <a:r>
            <a:rPr lang="en-US" sz="1000" dirty="0" smtClean="0">
              <a:solidFill>
                <a:schemeClr val="tx1"/>
              </a:solidFill>
              <a:latin typeface="+mn-lt"/>
            </a:rPr>
            <a:t>Maternity Care</a:t>
          </a:r>
          <a:endParaRPr lang="en-US" sz="1000" dirty="0">
            <a:solidFill>
              <a:schemeClr val="tx1"/>
            </a:solidFill>
            <a:latin typeface="+mn-lt"/>
          </a:endParaRPr>
        </a:p>
      </dgm:t>
    </dgm:pt>
    <dgm:pt modelId="{74DBE5F2-59C0-415F-8C0F-8E31867824F8}" type="parTrans" cxnId="{1BB7067F-3E29-49DD-A137-478516FA5C4E}">
      <dgm:prSet/>
      <dgm:spPr/>
      <dgm:t>
        <a:bodyPr/>
        <a:lstStyle/>
        <a:p>
          <a:endParaRPr lang="en-US"/>
        </a:p>
      </dgm:t>
    </dgm:pt>
    <dgm:pt modelId="{B74D6C0F-4A64-4092-BEA9-F319F9ED7280}" type="sibTrans" cxnId="{1BB7067F-3E29-49DD-A137-478516FA5C4E}">
      <dgm:prSet/>
      <dgm:spPr/>
      <dgm:t>
        <a:bodyPr/>
        <a:lstStyle/>
        <a:p>
          <a:endParaRPr lang="en-US"/>
        </a:p>
      </dgm:t>
    </dgm:pt>
    <dgm:pt modelId="{1ACD5DE1-DBD0-43A8-A1E6-057B78B2B17C}">
      <dgm:prSet phldrT="[Text]" custT="1"/>
      <dgm:spPr>
        <a:solidFill>
          <a:schemeClr val="accent1"/>
        </a:solidFill>
        <a:ln w="9525">
          <a:noFill/>
        </a:ln>
      </dgm:spPr>
      <dgm:t>
        <a:bodyPr/>
        <a:lstStyle/>
        <a:p>
          <a:r>
            <a:rPr lang="en-US" sz="1000" dirty="0" smtClean="0">
              <a:solidFill>
                <a:schemeClr val="tx1"/>
              </a:solidFill>
              <a:latin typeface="+mn-lt"/>
            </a:rPr>
            <a:t>General Obstetrics and Gynecology</a:t>
          </a:r>
          <a:endParaRPr lang="en-US" sz="1000" dirty="0">
            <a:solidFill>
              <a:schemeClr val="tx1"/>
            </a:solidFill>
            <a:latin typeface="+mn-lt"/>
          </a:endParaRPr>
        </a:p>
      </dgm:t>
    </dgm:pt>
    <dgm:pt modelId="{F2E7A544-B465-4935-91A2-EC3AD38AB58A}" type="parTrans" cxnId="{0F634C63-6657-4F26-B13D-74B1AD83B240}">
      <dgm:prSet/>
      <dgm:spPr/>
      <dgm:t>
        <a:bodyPr/>
        <a:lstStyle/>
        <a:p>
          <a:endParaRPr lang="en-US"/>
        </a:p>
      </dgm:t>
    </dgm:pt>
    <dgm:pt modelId="{D217E5C8-4DC2-42DB-B4BC-B5997E8A863C}" type="sibTrans" cxnId="{0F634C63-6657-4F26-B13D-74B1AD83B240}">
      <dgm:prSet/>
      <dgm:spPr/>
      <dgm:t>
        <a:bodyPr/>
        <a:lstStyle/>
        <a:p>
          <a:endParaRPr lang="en-US"/>
        </a:p>
      </dgm:t>
    </dgm:pt>
    <dgm:pt modelId="{C006A07E-AF89-471E-9BC6-4A1228C227A3}">
      <dgm:prSet phldrT="[Text]" custT="1"/>
      <dgm:spPr>
        <a:solidFill>
          <a:schemeClr val="accent1"/>
        </a:solidFill>
        <a:ln w="9525">
          <a:noFill/>
        </a:ln>
      </dgm:spPr>
      <dgm:t>
        <a:bodyPr/>
        <a:lstStyle/>
        <a:p>
          <a:r>
            <a:rPr lang="en-US" sz="1000" dirty="0" smtClean="0">
              <a:solidFill>
                <a:schemeClr val="tx1"/>
              </a:solidFill>
              <a:latin typeface="+mn-lt"/>
            </a:rPr>
            <a:t>Inpatient Obstetrics</a:t>
          </a:r>
          <a:endParaRPr lang="en-US" sz="1000" dirty="0">
            <a:solidFill>
              <a:schemeClr val="tx1"/>
            </a:solidFill>
            <a:latin typeface="+mn-lt"/>
          </a:endParaRPr>
        </a:p>
      </dgm:t>
    </dgm:pt>
    <dgm:pt modelId="{F0F489C3-3B7A-45C4-A949-88D91AE9FC7E}" type="parTrans" cxnId="{3008568E-5279-4ADB-AAEB-1C856BB04DF9}">
      <dgm:prSet/>
      <dgm:spPr/>
      <dgm:t>
        <a:bodyPr/>
        <a:lstStyle/>
        <a:p>
          <a:endParaRPr lang="en-US"/>
        </a:p>
      </dgm:t>
    </dgm:pt>
    <dgm:pt modelId="{45DCA210-CE3A-4DA4-8198-A30F4012A141}" type="sibTrans" cxnId="{3008568E-5279-4ADB-AAEB-1C856BB04DF9}">
      <dgm:prSet/>
      <dgm:spPr/>
      <dgm:t>
        <a:bodyPr/>
        <a:lstStyle/>
        <a:p>
          <a:endParaRPr lang="en-US"/>
        </a:p>
      </dgm:t>
    </dgm:pt>
    <dgm:pt modelId="{019FB30B-6A04-4740-ACD1-D42A83DE9F62}">
      <dgm:prSet phldrT="[Text]" custT="1"/>
      <dgm:spPr>
        <a:solidFill>
          <a:schemeClr val="accent1"/>
        </a:solidFill>
        <a:ln w="9525">
          <a:noFill/>
        </a:ln>
      </dgm:spPr>
      <dgm:t>
        <a:bodyPr/>
        <a:lstStyle/>
        <a:p>
          <a:r>
            <a:rPr lang="en-US" sz="1000" dirty="0" smtClean="0">
              <a:solidFill>
                <a:schemeClr val="tx1"/>
              </a:solidFill>
              <a:latin typeface="+mn-lt"/>
            </a:rPr>
            <a:t>Breast Health and Imaging</a:t>
          </a:r>
          <a:endParaRPr lang="en-US" sz="1000" dirty="0">
            <a:solidFill>
              <a:schemeClr val="tx1"/>
            </a:solidFill>
            <a:latin typeface="+mn-lt"/>
          </a:endParaRPr>
        </a:p>
      </dgm:t>
    </dgm:pt>
    <dgm:pt modelId="{C24708BB-1706-46AB-AE15-A8012B223940}" type="parTrans" cxnId="{78205CF7-1B61-465C-A4B2-7DCC96BBD50D}">
      <dgm:prSet/>
      <dgm:spPr>
        <a:ln>
          <a:solidFill>
            <a:schemeClr val="accent3"/>
          </a:solidFill>
          <a:prstDash val="dash"/>
        </a:ln>
      </dgm:spPr>
      <dgm:t>
        <a:bodyPr/>
        <a:lstStyle/>
        <a:p>
          <a:endParaRPr lang="en-US"/>
        </a:p>
      </dgm:t>
    </dgm:pt>
    <dgm:pt modelId="{E7EA601B-D50E-42E7-BD3E-116990FC93BF}" type="sibTrans" cxnId="{78205CF7-1B61-465C-A4B2-7DCC96BBD50D}">
      <dgm:prSet/>
      <dgm:spPr/>
      <dgm:t>
        <a:bodyPr/>
        <a:lstStyle/>
        <a:p>
          <a:endParaRPr lang="en-US"/>
        </a:p>
      </dgm:t>
    </dgm:pt>
    <dgm:pt modelId="{86B62E64-D74A-48DE-B514-AE9F36BAF2FB}">
      <dgm:prSet phldrT="[Text]" custT="1"/>
      <dgm:spPr>
        <a:solidFill>
          <a:schemeClr val="accent1"/>
        </a:solidFill>
        <a:ln w="9525">
          <a:noFill/>
        </a:ln>
      </dgm:spPr>
      <dgm:t>
        <a:bodyPr/>
        <a:lstStyle/>
        <a:p>
          <a:r>
            <a:rPr lang="en-US" sz="1050" dirty="0" smtClean="0">
              <a:solidFill>
                <a:schemeClr val="tx1"/>
              </a:solidFill>
              <a:latin typeface="+mn-lt"/>
            </a:rPr>
            <a:t>Gynecologic Oncology</a:t>
          </a:r>
          <a:endParaRPr lang="en-US" sz="1050" dirty="0">
            <a:solidFill>
              <a:schemeClr val="tx1"/>
            </a:solidFill>
            <a:latin typeface="+mn-lt"/>
          </a:endParaRPr>
        </a:p>
      </dgm:t>
    </dgm:pt>
    <dgm:pt modelId="{B04657C0-9DCE-45C9-B9BD-769AA00246C7}" type="parTrans" cxnId="{DAE58C6A-1D4F-44BC-9DB2-E43714ECA60B}">
      <dgm:prSet/>
      <dgm:spPr>
        <a:ln>
          <a:solidFill>
            <a:schemeClr val="accent3"/>
          </a:solidFill>
          <a:prstDash val="dash"/>
        </a:ln>
      </dgm:spPr>
      <dgm:t>
        <a:bodyPr/>
        <a:lstStyle/>
        <a:p>
          <a:endParaRPr lang="en-US"/>
        </a:p>
      </dgm:t>
    </dgm:pt>
    <dgm:pt modelId="{81C39F0A-8E05-4941-83ED-8980018F0CA7}" type="sibTrans" cxnId="{DAE58C6A-1D4F-44BC-9DB2-E43714ECA60B}">
      <dgm:prSet/>
      <dgm:spPr/>
      <dgm:t>
        <a:bodyPr/>
        <a:lstStyle/>
        <a:p>
          <a:endParaRPr lang="en-US"/>
        </a:p>
      </dgm:t>
    </dgm:pt>
    <dgm:pt modelId="{3FA86132-7D6E-4797-9492-625B4EABE821}" type="pres">
      <dgm:prSet presAssocID="{DB287BD7-81C4-4390-AE80-C3620AD6A754}" presName="mainComposite" presStyleCnt="0">
        <dgm:presLayoutVars>
          <dgm:chPref val="1"/>
          <dgm:dir/>
          <dgm:animOne val="branch"/>
          <dgm:animLvl val="lvl"/>
          <dgm:resizeHandles val="exact"/>
        </dgm:presLayoutVars>
      </dgm:prSet>
      <dgm:spPr/>
      <dgm:t>
        <a:bodyPr/>
        <a:lstStyle/>
        <a:p>
          <a:endParaRPr lang="en-US"/>
        </a:p>
      </dgm:t>
    </dgm:pt>
    <dgm:pt modelId="{944864C8-0F5E-43C1-8AC2-0779AC97ECD6}" type="pres">
      <dgm:prSet presAssocID="{DB287BD7-81C4-4390-AE80-C3620AD6A754}" presName="hierFlow" presStyleCnt="0"/>
      <dgm:spPr/>
    </dgm:pt>
    <dgm:pt modelId="{FA66106B-E3A0-4E65-92C6-C0CCFD31B225}" type="pres">
      <dgm:prSet presAssocID="{DB287BD7-81C4-4390-AE80-C3620AD6A754}" presName="hierChild1" presStyleCnt="0">
        <dgm:presLayoutVars>
          <dgm:chPref val="1"/>
          <dgm:animOne val="branch"/>
          <dgm:animLvl val="lvl"/>
        </dgm:presLayoutVars>
      </dgm:prSet>
      <dgm:spPr/>
    </dgm:pt>
    <dgm:pt modelId="{4A551477-E7B2-4677-BDBB-29F1A1687204}" type="pres">
      <dgm:prSet presAssocID="{2B1F6170-4F46-4A57-A902-2CFD1F78642E}" presName="Name14" presStyleCnt="0"/>
      <dgm:spPr/>
    </dgm:pt>
    <dgm:pt modelId="{CB005E58-58B2-4836-A402-7F79ED82126E}" type="pres">
      <dgm:prSet presAssocID="{2B1F6170-4F46-4A57-A902-2CFD1F78642E}" presName="level1Shape" presStyleLbl="node0" presStyleIdx="0" presStyleCnt="1" custScaleX="184491" custLinFactNeighborX="-2156" custLinFactNeighborY="-30724">
        <dgm:presLayoutVars>
          <dgm:chPref val="3"/>
        </dgm:presLayoutVars>
      </dgm:prSet>
      <dgm:spPr/>
      <dgm:t>
        <a:bodyPr/>
        <a:lstStyle/>
        <a:p>
          <a:endParaRPr lang="en-US"/>
        </a:p>
      </dgm:t>
    </dgm:pt>
    <dgm:pt modelId="{4934BE10-5F6E-4393-BFD9-7DDC97B15676}" type="pres">
      <dgm:prSet presAssocID="{2B1F6170-4F46-4A57-A902-2CFD1F78642E}" presName="hierChild2" presStyleCnt="0"/>
      <dgm:spPr/>
    </dgm:pt>
    <dgm:pt modelId="{BC784323-AFCB-4859-854C-C366A3700545}" type="pres">
      <dgm:prSet presAssocID="{3D411116-29A7-4000-96CC-27C10C704F94}" presName="Name19" presStyleLbl="parChTrans1D2" presStyleIdx="0" presStyleCnt="5"/>
      <dgm:spPr/>
      <dgm:t>
        <a:bodyPr/>
        <a:lstStyle/>
        <a:p>
          <a:endParaRPr lang="en-US"/>
        </a:p>
      </dgm:t>
    </dgm:pt>
    <dgm:pt modelId="{1FDB6C39-1F34-4CE0-BAF4-8E8B664D1BA7}" type="pres">
      <dgm:prSet presAssocID="{91624D49-CA79-428A-ACDD-D5064880CE9D}" presName="Name21" presStyleCnt="0"/>
      <dgm:spPr/>
    </dgm:pt>
    <dgm:pt modelId="{1FC8BA27-CCCA-4F48-B08D-C08390609EC3}" type="pres">
      <dgm:prSet presAssocID="{91624D49-CA79-428A-ACDD-D5064880CE9D}" presName="level2Shape" presStyleLbl="node2" presStyleIdx="0" presStyleCnt="5" custScaleY="99612"/>
      <dgm:spPr/>
      <dgm:t>
        <a:bodyPr/>
        <a:lstStyle/>
        <a:p>
          <a:endParaRPr lang="en-US"/>
        </a:p>
      </dgm:t>
    </dgm:pt>
    <dgm:pt modelId="{46BDF8AB-A986-42CF-B339-6C0AABF8815E}" type="pres">
      <dgm:prSet presAssocID="{91624D49-CA79-428A-ACDD-D5064880CE9D}" presName="hierChild3" presStyleCnt="0"/>
      <dgm:spPr/>
    </dgm:pt>
    <dgm:pt modelId="{B861811C-3F66-4D8C-B803-28150D2CBC59}" type="pres">
      <dgm:prSet presAssocID="{74DBE5F2-59C0-415F-8C0F-8E31867824F8}" presName="Name19" presStyleLbl="parChTrans1D2" presStyleIdx="1" presStyleCnt="5"/>
      <dgm:spPr/>
      <dgm:t>
        <a:bodyPr/>
        <a:lstStyle/>
        <a:p>
          <a:endParaRPr lang="en-US"/>
        </a:p>
      </dgm:t>
    </dgm:pt>
    <dgm:pt modelId="{40EEA6B3-BA91-407E-92D9-9EDE6A2EB0CD}" type="pres">
      <dgm:prSet presAssocID="{BE987411-D619-4BEA-ACAD-085A4B2F64C2}" presName="Name21" presStyleCnt="0"/>
      <dgm:spPr/>
    </dgm:pt>
    <dgm:pt modelId="{316DB72D-B89D-4B2C-A1EE-20D803FF1F5D}" type="pres">
      <dgm:prSet presAssocID="{BE987411-D619-4BEA-ACAD-085A4B2F64C2}" presName="level2Shape" presStyleLbl="node2" presStyleIdx="1" presStyleCnt="5"/>
      <dgm:spPr/>
      <dgm:t>
        <a:bodyPr/>
        <a:lstStyle/>
        <a:p>
          <a:endParaRPr lang="en-US"/>
        </a:p>
      </dgm:t>
    </dgm:pt>
    <dgm:pt modelId="{EF839769-7855-43DA-A2C6-6F0669D46036}" type="pres">
      <dgm:prSet presAssocID="{BE987411-D619-4BEA-ACAD-085A4B2F64C2}" presName="hierChild3" presStyleCnt="0"/>
      <dgm:spPr/>
    </dgm:pt>
    <dgm:pt modelId="{DDA0F490-6B23-401F-88CE-241612326290}" type="pres">
      <dgm:prSet presAssocID="{F0F489C3-3B7A-45C4-A949-88D91AE9FC7E}" presName="Name19" presStyleLbl="parChTrans1D3" presStyleIdx="0" presStyleCnt="7"/>
      <dgm:spPr/>
      <dgm:t>
        <a:bodyPr/>
        <a:lstStyle/>
        <a:p>
          <a:endParaRPr lang="en-US"/>
        </a:p>
      </dgm:t>
    </dgm:pt>
    <dgm:pt modelId="{7A2F9CA5-06B5-4AFA-B18E-FDA864B85C66}" type="pres">
      <dgm:prSet presAssocID="{C006A07E-AF89-471E-9BC6-4A1228C227A3}" presName="Name21" presStyleCnt="0"/>
      <dgm:spPr/>
    </dgm:pt>
    <dgm:pt modelId="{876BD50F-7CE7-4546-B68F-425ABEB3A64C}" type="pres">
      <dgm:prSet presAssocID="{C006A07E-AF89-471E-9BC6-4A1228C227A3}" presName="level2Shape" presStyleLbl="node3" presStyleIdx="0" presStyleCnt="7" custLinFactNeighborX="-20629" custLinFactNeighborY="-7044"/>
      <dgm:spPr/>
      <dgm:t>
        <a:bodyPr/>
        <a:lstStyle/>
        <a:p>
          <a:endParaRPr lang="en-US"/>
        </a:p>
      </dgm:t>
    </dgm:pt>
    <dgm:pt modelId="{DA2E84FD-BA67-41E5-A676-7891951D7760}" type="pres">
      <dgm:prSet presAssocID="{C006A07E-AF89-471E-9BC6-4A1228C227A3}" presName="hierChild3" presStyleCnt="0"/>
      <dgm:spPr/>
    </dgm:pt>
    <dgm:pt modelId="{D32FB230-03C7-46D3-9D6E-BFD59EAD8145}" type="pres">
      <dgm:prSet presAssocID="{F2E7A544-B465-4935-91A2-EC3AD38AB58A}" presName="Name19" presStyleLbl="parChTrans1D3" presStyleIdx="1" presStyleCnt="7"/>
      <dgm:spPr/>
      <dgm:t>
        <a:bodyPr/>
        <a:lstStyle/>
        <a:p>
          <a:endParaRPr lang="en-US"/>
        </a:p>
      </dgm:t>
    </dgm:pt>
    <dgm:pt modelId="{892F3970-4475-46B9-B302-D7CF5619CF1B}" type="pres">
      <dgm:prSet presAssocID="{1ACD5DE1-DBD0-43A8-A1E6-057B78B2B17C}" presName="Name21" presStyleCnt="0"/>
      <dgm:spPr/>
    </dgm:pt>
    <dgm:pt modelId="{0E0E80C7-E272-480D-8A1D-FFD9D7C7811A}" type="pres">
      <dgm:prSet presAssocID="{1ACD5DE1-DBD0-43A8-A1E6-057B78B2B17C}" presName="level2Shape" presStyleLbl="node3" presStyleIdx="1" presStyleCnt="7" custLinFactNeighborX="3319" custLinFactNeighborY="-4979"/>
      <dgm:spPr/>
      <dgm:t>
        <a:bodyPr/>
        <a:lstStyle/>
        <a:p>
          <a:endParaRPr lang="en-US"/>
        </a:p>
      </dgm:t>
    </dgm:pt>
    <dgm:pt modelId="{0E11607E-0E1E-4361-8EAD-63AE01E74023}" type="pres">
      <dgm:prSet presAssocID="{1ACD5DE1-DBD0-43A8-A1E6-057B78B2B17C}" presName="hierChild3" presStyleCnt="0"/>
      <dgm:spPr/>
    </dgm:pt>
    <dgm:pt modelId="{3DA90EA4-8394-4CB2-8D93-95982145704E}" type="pres">
      <dgm:prSet presAssocID="{C24708BB-1706-46AB-AE15-A8012B223940}" presName="Name19" presStyleLbl="parChTrans1D2" presStyleIdx="2" presStyleCnt="5"/>
      <dgm:spPr/>
      <dgm:t>
        <a:bodyPr/>
        <a:lstStyle/>
        <a:p>
          <a:endParaRPr lang="en-US"/>
        </a:p>
      </dgm:t>
    </dgm:pt>
    <dgm:pt modelId="{BA0B70E4-6C25-406B-95F2-2F8BCBA603DB}" type="pres">
      <dgm:prSet presAssocID="{019FB30B-6A04-4740-ACD1-D42A83DE9F62}" presName="Name21" presStyleCnt="0"/>
      <dgm:spPr/>
    </dgm:pt>
    <dgm:pt modelId="{5E5ED4F9-3FB1-4CBC-B9CB-D64986D5CEF4}" type="pres">
      <dgm:prSet presAssocID="{019FB30B-6A04-4740-ACD1-D42A83DE9F62}" presName="level2Shape" presStyleLbl="node2" presStyleIdx="2" presStyleCnt="5" custScaleX="94237" custScaleY="99612" custLinFactNeighborX="2754" custLinFactNeighborY="5200"/>
      <dgm:spPr/>
      <dgm:t>
        <a:bodyPr/>
        <a:lstStyle/>
        <a:p>
          <a:endParaRPr lang="en-US"/>
        </a:p>
      </dgm:t>
    </dgm:pt>
    <dgm:pt modelId="{91BF11FD-7C79-4202-85BD-0095A2D1D484}" type="pres">
      <dgm:prSet presAssocID="{019FB30B-6A04-4740-ACD1-D42A83DE9F62}" presName="hierChild3" presStyleCnt="0"/>
      <dgm:spPr/>
    </dgm:pt>
    <dgm:pt modelId="{06E333D5-FE23-43B6-89CF-37917B9CB977}" type="pres">
      <dgm:prSet presAssocID="{3FBB32B7-90D2-47AC-BA4C-F1CD35849FFF}" presName="Name19" presStyleLbl="parChTrans1D2" presStyleIdx="3" presStyleCnt="5"/>
      <dgm:spPr/>
      <dgm:t>
        <a:bodyPr/>
        <a:lstStyle/>
        <a:p>
          <a:endParaRPr lang="en-US"/>
        </a:p>
      </dgm:t>
    </dgm:pt>
    <dgm:pt modelId="{60F2D773-3FF1-4BB0-B2C2-5967FEAAA32D}" type="pres">
      <dgm:prSet presAssocID="{ABBC1323-52BD-473C-B580-8B0C8B675E7E}" presName="Name21" presStyleCnt="0"/>
      <dgm:spPr/>
    </dgm:pt>
    <dgm:pt modelId="{9E3AC195-16AA-4E80-91C0-E20D73D78BBB}" type="pres">
      <dgm:prSet presAssocID="{ABBC1323-52BD-473C-B580-8B0C8B675E7E}" presName="level2Shape" presStyleLbl="node2" presStyleIdx="3" presStyleCnt="5" custScaleY="99612" custLinFactNeighborX="11064" custLinFactNeighborY="3319"/>
      <dgm:spPr/>
      <dgm:t>
        <a:bodyPr/>
        <a:lstStyle/>
        <a:p>
          <a:endParaRPr lang="en-US"/>
        </a:p>
      </dgm:t>
    </dgm:pt>
    <dgm:pt modelId="{4521BECF-CF76-41A3-8201-DB2BF79D0FB9}" type="pres">
      <dgm:prSet presAssocID="{ABBC1323-52BD-473C-B580-8B0C8B675E7E}" presName="hierChild3" presStyleCnt="0"/>
      <dgm:spPr/>
    </dgm:pt>
    <dgm:pt modelId="{EB2A9E1C-F048-4868-8DC2-7BAC7F296EB3}" type="pres">
      <dgm:prSet presAssocID="{C5A4F96B-370B-4833-BA3A-684E5B741D52}" presName="Name19" presStyleLbl="parChTrans1D3" presStyleIdx="2" presStyleCnt="7"/>
      <dgm:spPr/>
      <dgm:t>
        <a:bodyPr/>
        <a:lstStyle/>
        <a:p>
          <a:endParaRPr lang="en-US"/>
        </a:p>
      </dgm:t>
    </dgm:pt>
    <dgm:pt modelId="{2744DF41-BA78-4247-817E-0622A0EDBBB6}" type="pres">
      <dgm:prSet presAssocID="{D58766D5-C91E-4D09-AD44-D5E7D4D45FC2}" presName="Name21" presStyleCnt="0"/>
      <dgm:spPr/>
    </dgm:pt>
    <dgm:pt modelId="{6D04A75D-C166-47AF-95F1-6F8F705BBFC1}" type="pres">
      <dgm:prSet presAssocID="{D58766D5-C91E-4D09-AD44-D5E7D4D45FC2}" presName="level2Shape" presStyleLbl="node3" presStyleIdx="2" presStyleCnt="7" custScaleX="96297" custScaleY="99612" custLinFactNeighborX="6702" custLinFactNeighborY="-1676"/>
      <dgm:spPr/>
      <dgm:t>
        <a:bodyPr/>
        <a:lstStyle/>
        <a:p>
          <a:endParaRPr lang="en-US"/>
        </a:p>
      </dgm:t>
    </dgm:pt>
    <dgm:pt modelId="{525D78FE-5522-482A-87C4-F45C1FE1D429}" type="pres">
      <dgm:prSet presAssocID="{D58766D5-C91E-4D09-AD44-D5E7D4D45FC2}" presName="hierChild3" presStyleCnt="0"/>
      <dgm:spPr/>
    </dgm:pt>
    <dgm:pt modelId="{D6E79326-F3F4-4D25-8337-2C910FB340A2}" type="pres">
      <dgm:prSet presAssocID="{FC61D8CD-F5E3-4A3D-BF1D-39D496F48722}" presName="Name19" presStyleLbl="parChTrans1D3" presStyleIdx="3" presStyleCnt="7" custScaleY="2000000"/>
      <dgm:spPr/>
      <dgm:t>
        <a:bodyPr/>
        <a:lstStyle/>
        <a:p>
          <a:endParaRPr lang="en-US"/>
        </a:p>
      </dgm:t>
    </dgm:pt>
    <dgm:pt modelId="{663CA0C0-D9EA-43E7-9788-02431527CECC}" type="pres">
      <dgm:prSet presAssocID="{04264BD0-6A9F-4302-BB67-9E6F0A01A8B4}" presName="Name21" presStyleCnt="0"/>
      <dgm:spPr/>
    </dgm:pt>
    <dgm:pt modelId="{88DD2EB2-31C8-4A48-9B3D-93B6EB601302}" type="pres">
      <dgm:prSet presAssocID="{04264BD0-6A9F-4302-BB67-9E6F0A01A8B4}" presName="level2Shape" presStyleLbl="node3" presStyleIdx="3" presStyleCnt="7" custScaleX="94947" custScaleY="99612" custLinFactNeighborX="8788" custLinFactNeighborY="17"/>
      <dgm:spPr/>
      <dgm:t>
        <a:bodyPr/>
        <a:lstStyle/>
        <a:p>
          <a:endParaRPr lang="en-US"/>
        </a:p>
      </dgm:t>
    </dgm:pt>
    <dgm:pt modelId="{B238BB52-88A3-458B-9070-8D7AE016C1CF}" type="pres">
      <dgm:prSet presAssocID="{04264BD0-6A9F-4302-BB67-9E6F0A01A8B4}" presName="hierChild3" presStyleCnt="0"/>
      <dgm:spPr/>
    </dgm:pt>
    <dgm:pt modelId="{8F4521F6-C5F6-4883-8DB5-866A6886A679}" type="pres">
      <dgm:prSet presAssocID="{B04657C0-9DCE-45C9-B9BD-769AA00246C7}" presName="Name19" presStyleLbl="parChTrans1D3" presStyleIdx="4" presStyleCnt="7"/>
      <dgm:spPr/>
      <dgm:t>
        <a:bodyPr/>
        <a:lstStyle/>
        <a:p>
          <a:endParaRPr lang="en-US"/>
        </a:p>
      </dgm:t>
    </dgm:pt>
    <dgm:pt modelId="{3EBBC77E-97D0-4A63-9C47-11E912D719AA}" type="pres">
      <dgm:prSet presAssocID="{86B62E64-D74A-48DE-B514-AE9F36BAF2FB}" presName="Name21" presStyleCnt="0"/>
      <dgm:spPr/>
    </dgm:pt>
    <dgm:pt modelId="{72142535-9A20-4886-8506-115D6D3E2118}" type="pres">
      <dgm:prSet presAssocID="{86B62E64-D74A-48DE-B514-AE9F36BAF2FB}" presName="level2Shape" presStyleLbl="node3" presStyleIdx="4" presStyleCnt="7" custScaleX="132220"/>
      <dgm:spPr/>
      <dgm:t>
        <a:bodyPr/>
        <a:lstStyle/>
        <a:p>
          <a:endParaRPr lang="en-US"/>
        </a:p>
      </dgm:t>
    </dgm:pt>
    <dgm:pt modelId="{C6CDE2B6-7C1E-49C4-B71A-8598B95714A8}" type="pres">
      <dgm:prSet presAssocID="{86B62E64-D74A-48DE-B514-AE9F36BAF2FB}" presName="hierChild3" presStyleCnt="0"/>
      <dgm:spPr/>
    </dgm:pt>
    <dgm:pt modelId="{05F716CC-5A42-4381-9544-65DDBD89F2E8}" type="pres">
      <dgm:prSet presAssocID="{6301FBBE-1612-49B5-B010-86E325A88118}" presName="Name19" presStyleLbl="parChTrans1D2" presStyleIdx="4" presStyleCnt="5"/>
      <dgm:spPr/>
      <dgm:t>
        <a:bodyPr/>
        <a:lstStyle/>
        <a:p>
          <a:endParaRPr lang="en-US"/>
        </a:p>
      </dgm:t>
    </dgm:pt>
    <dgm:pt modelId="{E0A6B356-810A-4014-8CED-A3B22AE93044}" type="pres">
      <dgm:prSet presAssocID="{CD607739-6272-4E79-BAD9-77B32B0BBDA7}" presName="Name21" presStyleCnt="0"/>
      <dgm:spPr/>
    </dgm:pt>
    <dgm:pt modelId="{046BDE2C-FB2E-41DE-9EE5-504C48CD0CF0}" type="pres">
      <dgm:prSet presAssocID="{CD607739-6272-4E79-BAD9-77B32B0BBDA7}" presName="level2Shape" presStyleLbl="node2" presStyleIdx="4" presStyleCnt="5" custScaleY="99612"/>
      <dgm:spPr/>
      <dgm:t>
        <a:bodyPr/>
        <a:lstStyle/>
        <a:p>
          <a:endParaRPr lang="en-US"/>
        </a:p>
      </dgm:t>
    </dgm:pt>
    <dgm:pt modelId="{741EC90A-26EE-4CF0-ADBF-57D585976DA2}" type="pres">
      <dgm:prSet presAssocID="{CD607739-6272-4E79-BAD9-77B32B0BBDA7}" presName="hierChild3" presStyleCnt="0"/>
      <dgm:spPr/>
    </dgm:pt>
    <dgm:pt modelId="{E98A2AA2-3D42-4288-9C8D-F6D3AAD3FBBC}" type="pres">
      <dgm:prSet presAssocID="{F3B3B99C-E724-49ED-AE80-E1F5E2920131}" presName="Name19" presStyleLbl="parChTrans1D3" presStyleIdx="5" presStyleCnt="7"/>
      <dgm:spPr/>
      <dgm:t>
        <a:bodyPr/>
        <a:lstStyle/>
        <a:p>
          <a:endParaRPr lang="en-US"/>
        </a:p>
      </dgm:t>
    </dgm:pt>
    <dgm:pt modelId="{9EAC730A-0CBB-4377-99A8-5D3969B4F7CF}" type="pres">
      <dgm:prSet presAssocID="{F5BD4AA7-5DA7-4C0A-9FAB-D7EA701002E7}" presName="Name21" presStyleCnt="0"/>
      <dgm:spPr/>
    </dgm:pt>
    <dgm:pt modelId="{E3F03FC9-5777-474D-B50C-63123BAFC82F}" type="pres">
      <dgm:prSet presAssocID="{F5BD4AA7-5DA7-4C0A-9FAB-D7EA701002E7}" presName="level2Shape" presStyleLbl="node3" presStyleIdx="5" presStyleCnt="7" custScaleX="100442" custScaleY="99612"/>
      <dgm:spPr/>
      <dgm:t>
        <a:bodyPr/>
        <a:lstStyle/>
        <a:p>
          <a:endParaRPr lang="en-US"/>
        </a:p>
      </dgm:t>
    </dgm:pt>
    <dgm:pt modelId="{36B8526C-A2D8-4ACC-B3E7-4558EA870F9F}" type="pres">
      <dgm:prSet presAssocID="{F5BD4AA7-5DA7-4C0A-9FAB-D7EA701002E7}" presName="hierChild3" presStyleCnt="0"/>
      <dgm:spPr/>
    </dgm:pt>
    <dgm:pt modelId="{A09B02B6-4D37-428F-BA47-71F7491733D0}" type="pres">
      <dgm:prSet presAssocID="{497B9807-1EA5-484E-A58E-F47977F622C8}" presName="Name19" presStyleLbl="parChTrans1D3" presStyleIdx="6" presStyleCnt="7"/>
      <dgm:spPr/>
      <dgm:t>
        <a:bodyPr/>
        <a:lstStyle/>
        <a:p>
          <a:endParaRPr lang="en-US"/>
        </a:p>
      </dgm:t>
    </dgm:pt>
    <dgm:pt modelId="{11F3D046-440F-44C0-BC99-A7196E09AC9E}" type="pres">
      <dgm:prSet presAssocID="{9C4DC931-76F3-4740-8A6B-B56C920189F9}" presName="Name21" presStyleCnt="0"/>
      <dgm:spPr/>
    </dgm:pt>
    <dgm:pt modelId="{389B5B41-7240-48D3-BFCC-2F353B5AEB67}" type="pres">
      <dgm:prSet presAssocID="{9C4DC931-76F3-4740-8A6B-B56C920189F9}" presName="level2Shape" presStyleLbl="node3" presStyleIdx="6" presStyleCnt="7" custScaleY="99612"/>
      <dgm:spPr/>
      <dgm:t>
        <a:bodyPr/>
        <a:lstStyle/>
        <a:p>
          <a:endParaRPr lang="en-US"/>
        </a:p>
      </dgm:t>
    </dgm:pt>
    <dgm:pt modelId="{281B3FBC-B800-4654-877A-63B4A3C7F7E8}" type="pres">
      <dgm:prSet presAssocID="{9C4DC931-76F3-4740-8A6B-B56C920189F9}" presName="hierChild3" presStyleCnt="0"/>
      <dgm:spPr/>
    </dgm:pt>
    <dgm:pt modelId="{D6D18346-19AA-4CA4-A439-32F905CD481B}" type="pres">
      <dgm:prSet presAssocID="{DB287BD7-81C4-4390-AE80-C3620AD6A754}" presName="bgShapesFlow" presStyleCnt="0"/>
      <dgm:spPr/>
    </dgm:pt>
  </dgm:ptLst>
  <dgm:cxnLst>
    <dgm:cxn modelId="{17C26E0F-0290-4B75-AF2F-6C44D9BD1A8D}" type="presOf" srcId="{F3B3B99C-E724-49ED-AE80-E1F5E2920131}" destId="{E98A2AA2-3D42-4288-9C8D-F6D3AAD3FBBC}" srcOrd="0" destOrd="0" presId="urn:microsoft.com/office/officeart/2005/8/layout/hierarchy6"/>
    <dgm:cxn modelId="{78205CF7-1B61-465C-A4B2-7DCC96BBD50D}" srcId="{2B1F6170-4F46-4A57-A902-2CFD1F78642E}" destId="{019FB30B-6A04-4740-ACD1-D42A83DE9F62}" srcOrd="2" destOrd="0" parTransId="{C24708BB-1706-46AB-AE15-A8012B223940}" sibTransId="{E7EA601B-D50E-42E7-BD3E-116990FC93BF}"/>
    <dgm:cxn modelId="{0A69DBFF-3FA1-4A9D-A432-15590066D86F}" type="presOf" srcId="{86B62E64-D74A-48DE-B514-AE9F36BAF2FB}" destId="{72142535-9A20-4886-8506-115D6D3E2118}" srcOrd="0" destOrd="0" presId="urn:microsoft.com/office/officeart/2005/8/layout/hierarchy6"/>
    <dgm:cxn modelId="{3B176869-0D9F-4DE6-AF3B-2B783992C88D}" type="presOf" srcId="{B04657C0-9DCE-45C9-B9BD-769AA00246C7}" destId="{8F4521F6-C5F6-4883-8DB5-866A6886A679}" srcOrd="0" destOrd="0" presId="urn:microsoft.com/office/officeart/2005/8/layout/hierarchy6"/>
    <dgm:cxn modelId="{0E10B7F1-D5A4-40EA-9406-DC0FB0F21BC6}" type="presOf" srcId="{74DBE5F2-59C0-415F-8C0F-8E31867824F8}" destId="{B861811C-3F66-4D8C-B803-28150D2CBC59}" srcOrd="0" destOrd="0" presId="urn:microsoft.com/office/officeart/2005/8/layout/hierarchy6"/>
    <dgm:cxn modelId="{99C4BA9A-96F5-4C54-871C-C681759AEBF6}" type="presOf" srcId="{9C4DC931-76F3-4740-8A6B-B56C920189F9}" destId="{389B5B41-7240-48D3-BFCC-2F353B5AEB67}" srcOrd="0" destOrd="0" presId="urn:microsoft.com/office/officeart/2005/8/layout/hierarchy6"/>
    <dgm:cxn modelId="{11B34E75-D572-473C-A51D-7AE477C8E384}" srcId="{2B1F6170-4F46-4A57-A902-2CFD1F78642E}" destId="{CD607739-6272-4E79-BAD9-77B32B0BBDA7}" srcOrd="4" destOrd="0" parTransId="{6301FBBE-1612-49B5-B010-86E325A88118}" sibTransId="{A9865951-4F20-4783-8956-C300ECBA30A9}"/>
    <dgm:cxn modelId="{C21E9DC7-9CBD-4396-A7EA-2B3BF0EF7D51}" type="presOf" srcId="{D58766D5-C91E-4D09-AD44-D5E7D4D45FC2}" destId="{6D04A75D-C166-47AF-95F1-6F8F705BBFC1}" srcOrd="0" destOrd="0" presId="urn:microsoft.com/office/officeart/2005/8/layout/hierarchy6"/>
    <dgm:cxn modelId="{0E47F007-0509-43F4-BE94-398EAD0AA860}" type="presOf" srcId="{ABBC1323-52BD-473C-B580-8B0C8B675E7E}" destId="{9E3AC195-16AA-4E80-91C0-E20D73D78BBB}" srcOrd="0" destOrd="0" presId="urn:microsoft.com/office/officeart/2005/8/layout/hierarchy6"/>
    <dgm:cxn modelId="{703E9098-B5C5-4165-8BD1-9B0FE258E906}" type="presOf" srcId="{C5A4F96B-370B-4833-BA3A-684E5B741D52}" destId="{EB2A9E1C-F048-4868-8DC2-7BAC7F296EB3}" srcOrd="0" destOrd="0" presId="urn:microsoft.com/office/officeart/2005/8/layout/hierarchy6"/>
    <dgm:cxn modelId="{692A2A21-A2B2-409C-9915-FCC12E1C7FC2}" type="presOf" srcId="{BE987411-D619-4BEA-ACAD-085A4B2F64C2}" destId="{316DB72D-B89D-4B2C-A1EE-20D803FF1F5D}" srcOrd="0" destOrd="0" presId="urn:microsoft.com/office/officeart/2005/8/layout/hierarchy6"/>
    <dgm:cxn modelId="{5D38CC05-2D4D-4DBD-8489-4F81D85511B8}" srcId="{ABBC1323-52BD-473C-B580-8B0C8B675E7E}" destId="{04264BD0-6A9F-4302-BB67-9E6F0A01A8B4}" srcOrd="1" destOrd="0" parTransId="{FC61D8CD-F5E3-4A3D-BF1D-39D496F48722}" sibTransId="{9EE309ED-1479-4F94-92D7-2220182D4A5D}"/>
    <dgm:cxn modelId="{FB5F7990-01CA-458A-8C5E-BA3209EF0817}" type="presOf" srcId="{F2E7A544-B465-4935-91A2-EC3AD38AB58A}" destId="{D32FB230-03C7-46D3-9D6E-BFD59EAD8145}" srcOrd="0" destOrd="0" presId="urn:microsoft.com/office/officeart/2005/8/layout/hierarchy6"/>
    <dgm:cxn modelId="{DAE58C6A-1D4F-44BC-9DB2-E43714ECA60B}" srcId="{ABBC1323-52BD-473C-B580-8B0C8B675E7E}" destId="{86B62E64-D74A-48DE-B514-AE9F36BAF2FB}" srcOrd="2" destOrd="0" parTransId="{B04657C0-9DCE-45C9-B9BD-769AA00246C7}" sibTransId="{81C39F0A-8E05-4941-83ED-8980018F0CA7}"/>
    <dgm:cxn modelId="{96C9BB24-2D29-4A73-BC01-40B025E1B2A5}" type="presOf" srcId="{C24708BB-1706-46AB-AE15-A8012B223940}" destId="{3DA90EA4-8394-4CB2-8D93-95982145704E}" srcOrd="0" destOrd="0" presId="urn:microsoft.com/office/officeart/2005/8/layout/hierarchy6"/>
    <dgm:cxn modelId="{FFA0A74E-2CB6-4750-8467-8A757C6C174B}" type="presOf" srcId="{2B1F6170-4F46-4A57-A902-2CFD1F78642E}" destId="{CB005E58-58B2-4836-A402-7F79ED82126E}" srcOrd="0" destOrd="0" presId="urn:microsoft.com/office/officeart/2005/8/layout/hierarchy6"/>
    <dgm:cxn modelId="{1BB7067F-3E29-49DD-A137-478516FA5C4E}" srcId="{2B1F6170-4F46-4A57-A902-2CFD1F78642E}" destId="{BE987411-D619-4BEA-ACAD-085A4B2F64C2}" srcOrd="1" destOrd="0" parTransId="{74DBE5F2-59C0-415F-8C0F-8E31867824F8}" sibTransId="{B74D6C0F-4A64-4092-BEA9-F319F9ED7280}"/>
    <dgm:cxn modelId="{41E21DD7-C511-4F94-933D-53ED155E2D87}" type="presOf" srcId="{1ACD5DE1-DBD0-43A8-A1E6-057B78B2B17C}" destId="{0E0E80C7-E272-480D-8A1D-FFD9D7C7811A}" srcOrd="0" destOrd="0" presId="urn:microsoft.com/office/officeart/2005/8/layout/hierarchy6"/>
    <dgm:cxn modelId="{EE0D22C7-3DA6-4E7A-820D-D7C1296C2F93}" type="presOf" srcId="{04264BD0-6A9F-4302-BB67-9E6F0A01A8B4}" destId="{88DD2EB2-31C8-4A48-9B3D-93B6EB601302}" srcOrd="0" destOrd="0" presId="urn:microsoft.com/office/officeart/2005/8/layout/hierarchy6"/>
    <dgm:cxn modelId="{3901619F-E7A3-4C5F-83D4-7C01AD26BB36}" type="presOf" srcId="{6301FBBE-1612-49B5-B010-86E325A88118}" destId="{05F716CC-5A42-4381-9544-65DDBD89F2E8}" srcOrd="0" destOrd="0" presId="urn:microsoft.com/office/officeart/2005/8/layout/hierarchy6"/>
    <dgm:cxn modelId="{0F634C63-6657-4F26-B13D-74B1AD83B240}" srcId="{BE987411-D619-4BEA-ACAD-085A4B2F64C2}" destId="{1ACD5DE1-DBD0-43A8-A1E6-057B78B2B17C}" srcOrd="1" destOrd="0" parTransId="{F2E7A544-B465-4935-91A2-EC3AD38AB58A}" sibTransId="{D217E5C8-4DC2-42DB-B4BC-B5997E8A863C}"/>
    <dgm:cxn modelId="{1F92C28A-651C-4D1D-A516-B57D8543367E}" type="presOf" srcId="{497B9807-1EA5-484E-A58E-F47977F622C8}" destId="{A09B02B6-4D37-428F-BA47-71F7491733D0}" srcOrd="0" destOrd="0" presId="urn:microsoft.com/office/officeart/2005/8/layout/hierarchy6"/>
    <dgm:cxn modelId="{4BA4C1D2-DB2A-4198-A53B-575B24ED2185}" srcId="{CD607739-6272-4E79-BAD9-77B32B0BBDA7}" destId="{F5BD4AA7-5DA7-4C0A-9FAB-D7EA701002E7}" srcOrd="0" destOrd="0" parTransId="{F3B3B99C-E724-49ED-AE80-E1F5E2920131}" sibTransId="{410F48A4-F609-4F74-B281-E7E38808185C}"/>
    <dgm:cxn modelId="{AC0DA174-6625-4AEB-BBB4-5840D45C0D76}" type="presOf" srcId="{F0F489C3-3B7A-45C4-A949-88D91AE9FC7E}" destId="{DDA0F490-6B23-401F-88CE-241612326290}" srcOrd="0" destOrd="0" presId="urn:microsoft.com/office/officeart/2005/8/layout/hierarchy6"/>
    <dgm:cxn modelId="{12C34E6F-9013-4892-9F20-11E0F74C64C9}" type="presOf" srcId="{019FB30B-6A04-4740-ACD1-D42A83DE9F62}" destId="{5E5ED4F9-3FB1-4CBC-B9CB-D64986D5CEF4}" srcOrd="0" destOrd="0" presId="urn:microsoft.com/office/officeart/2005/8/layout/hierarchy6"/>
    <dgm:cxn modelId="{0FAADEBF-D7CB-4D1F-A734-F9658EF2ED9A}" type="presOf" srcId="{FC61D8CD-F5E3-4A3D-BF1D-39D496F48722}" destId="{D6E79326-F3F4-4D25-8337-2C910FB340A2}" srcOrd="0" destOrd="0" presId="urn:microsoft.com/office/officeart/2005/8/layout/hierarchy6"/>
    <dgm:cxn modelId="{B9E5B66C-DD55-4684-B138-1729E3C0213F}" type="presOf" srcId="{C006A07E-AF89-471E-9BC6-4A1228C227A3}" destId="{876BD50F-7CE7-4546-B68F-425ABEB3A64C}" srcOrd="0" destOrd="0" presId="urn:microsoft.com/office/officeart/2005/8/layout/hierarchy6"/>
    <dgm:cxn modelId="{C1EB290B-F640-4382-97F1-D868A4D97374}" type="presOf" srcId="{DB287BD7-81C4-4390-AE80-C3620AD6A754}" destId="{3FA86132-7D6E-4797-9492-625B4EABE821}" srcOrd="0" destOrd="0" presId="urn:microsoft.com/office/officeart/2005/8/layout/hierarchy6"/>
    <dgm:cxn modelId="{1D78D356-B399-4860-B691-1C3AD4DA8271}" type="presOf" srcId="{3D411116-29A7-4000-96CC-27C10C704F94}" destId="{BC784323-AFCB-4859-854C-C366A3700545}" srcOrd="0" destOrd="0" presId="urn:microsoft.com/office/officeart/2005/8/layout/hierarchy6"/>
    <dgm:cxn modelId="{13CD6135-4581-4ADB-B9F9-A55CF66D2D39}" srcId="{DB287BD7-81C4-4390-AE80-C3620AD6A754}" destId="{2B1F6170-4F46-4A57-A902-2CFD1F78642E}" srcOrd="0" destOrd="0" parTransId="{AEA838BB-C732-4434-8E55-C3A2A0D4DC74}" sibTransId="{7ECFA2AB-CF1F-44E0-B92B-AA376C210438}"/>
    <dgm:cxn modelId="{0FA3E38B-A465-4924-9A77-A37D61D3407F}" srcId="{CD607739-6272-4E79-BAD9-77B32B0BBDA7}" destId="{9C4DC931-76F3-4740-8A6B-B56C920189F9}" srcOrd="1" destOrd="0" parTransId="{497B9807-1EA5-484E-A58E-F47977F622C8}" sibTransId="{7069C1EE-8FEB-40B8-BB06-E8AEB7092ED9}"/>
    <dgm:cxn modelId="{3008568E-5279-4ADB-AAEB-1C856BB04DF9}" srcId="{BE987411-D619-4BEA-ACAD-085A4B2F64C2}" destId="{C006A07E-AF89-471E-9BC6-4A1228C227A3}" srcOrd="0" destOrd="0" parTransId="{F0F489C3-3B7A-45C4-A949-88D91AE9FC7E}" sibTransId="{45DCA210-CE3A-4DA4-8198-A30F4012A141}"/>
    <dgm:cxn modelId="{C9DC78FA-5164-4186-8A3E-4C425AB4D5B9}" type="presOf" srcId="{F5BD4AA7-5DA7-4C0A-9FAB-D7EA701002E7}" destId="{E3F03FC9-5777-474D-B50C-63123BAFC82F}" srcOrd="0" destOrd="0" presId="urn:microsoft.com/office/officeart/2005/8/layout/hierarchy6"/>
    <dgm:cxn modelId="{6F563E93-CEB8-4E45-B21A-E2A7D25F08A1}" srcId="{2B1F6170-4F46-4A57-A902-2CFD1F78642E}" destId="{91624D49-CA79-428A-ACDD-D5064880CE9D}" srcOrd="0" destOrd="0" parTransId="{3D411116-29A7-4000-96CC-27C10C704F94}" sibTransId="{0EBEAE61-FD18-4D7D-96CC-6582FC0DBE8C}"/>
    <dgm:cxn modelId="{B197E761-8B0D-4555-A102-DCBEB852ADFE}" type="presOf" srcId="{3FBB32B7-90D2-47AC-BA4C-F1CD35849FFF}" destId="{06E333D5-FE23-43B6-89CF-37917B9CB977}" srcOrd="0" destOrd="0" presId="urn:microsoft.com/office/officeart/2005/8/layout/hierarchy6"/>
    <dgm:cxn modelId="{6DA85B31-7F60-43A3-923A-6C01FA38E2F8}" srcId="{2B1F6170-4F46-4A57-A902-2CFD1F78642E}" destId="{ABBC1323-52BD-473C-B580-8B0C8B675E7E}" srcOrd="3" destOrd="0" parTransId="{3FBB32B7-90D2-47AC-BA4C-F1CD35849FFF}" sibTransId="{C000E5C2-A99E-4DEB-B090-5715386A8ACF}"/>
    <dgm:cxn modelId="{2E3B94B3-1E9C-4732-B9FE-B8FF28FE149C}" srcId="{ABBC1323-52BD-473C-B580-8B0C8B675E7E}" destId="{D58766D5-C91E-4D09-AD44-D5E7D4D45FC2}" srcOrd="0" destOrd="0" parTransId="{C5A4F96B-370B-4833-BA3A-684E5B741D52}" sibTransId="{BF66B5B3-E10B-4CB4-B7AD-F990E4EAC253}"/>
    <dgm:cxn modelId="{033E6772-E989-492A-A640-636E48F18525}" type="presOf" srcId="{CD607739-6272-4E79-BAD9-77B32B0BBDA7}" destId="{046BDE2C-FB2E-41DE-9EE5-504C48CD0CF0}" srcOrd="0" destOrd="0" presId="urn:microsoft.com/office/officeart/2005/8/layout/hierarchy6"/>
    <dgm:cxn modelId="{69BA05C4-B473-4255-B0C4-99059400E443}" type="presOf" srcId="{91624D49-CA79-428A-ACDD-D5064880CE9D}" destId="{1FC8BA27-CCCA-4F48-B08D-C08390609EC3}" srcOrd="0" destOrd="0" presId="urn:microsoft.com/office/officeart/2005/8/layout/hierarchy6"/>
    <dgm:cxn modelId="{643B7EC0-9EE2-48A1-AE20-7A81AC280A04}" type="presParOf" srcId="{3FA86132-7D6E-4797-9492-625B4EABE821}" destId="{944864C8-0F5E-43C1-8AC2-0779AC97ECD6}" srcOrd="0" destOrd="0" presId="urn:microsoft.com/office/officeart/2005/8/layout/hierarchy6"/>
    <dgm:cxn modelId="{FE529194-2D37-4441-B04C-F127B77730D4}" type="presParOf" srcId="{944864C8-0F5E-43C1-8AC2-0779AC97ECD6}" destId="{FA66106B-E3A0-4E65-92C6-C0CCFD31B225}" srcOrd="0" destOrd="0" presId="urn:microsoft.com/office/officeart/2005/8/layout/hierarchy6"/>
    <dgm:cxn modelId="{28DB7B19-52B1-4D0E-8650-4A9AB969FFC2}" type="presParOf" srcId="{FA66106B-E3A0-4E65-92C6-C0CCFD31B225}" destId="{4A551477-E7B2-4677-BDBB-29F1A1687204}" srcOrd="0" destOrd="0" presId="urn:microsoft.com/office/officeart/2005/8/layout/hierarchy6"/>
    <dgm:cxn modelId="{548F7F2C-FA91-406C-AD29-510F2386DCE7}" type="presParOf" srcId="{4A551477-E7B2-4677-BDBB-29F1A1687204}" destId="{CB005E58-58B2-4836-A402-7F79ED82126E}" srcOrd="0" destOrd="0" presId="urn:microsoft.com/office/officeart/2005/8/layout/hierarchy6"/>
    <dgm:cxn modelId="{2E5B9EFD-9D38-48C4-9AC3-CC1439A5EBAD}" type="presParOf" srcId="{4A551477-E7B2-4677-BDBB-29F1A1687204}" destId="{4934BE10-5F6E-4393-BFD9-7DDC97B15676}" srcOrd="1" destOrd="0" presId="urn:microsoft.com/office/officeart/2005/8/layout/hierarchy6"/>
    <dgm:cxn modelId="{17CCC3E9-9876-4363-A39D-02EA2A992DE9}" type="presParOf" srcId="{4934BE10-5F6E-4393-BFD9-7DDC97B15676}" destId="{BC784323-AFCB-4859-854C-C366A3700545}" srcOrd="0" destOrd="0" presId="urn:microsoft.com/office/officeart/2005/8/layout/hierarchy6"/>
    <dgm:cxn modelId="{FF26B58B-84B7-4EE1-AA6B-D8DAFD9BD872}" type="presParOf" srcId="{4934BE10-5F6E-4393-BFD9-7DDC97B15676}" destId="{1FDB6C39-1F34-4CE0-BAF4-8E8B664D1BA7}" srcOrd="1" destOrd="0" presId="urn:microsoft.com/office/officeart/2005/8/layout/hierarchy6"/>
    <dgm:cxn modelId="{4452A521-29CC-4395-86A3-0EA73F54CB7B}" type="presParOf" srcId="{1FDB6C39-1F34-4CE0-BAF4-8E8B664D1BA7}" destId="{1FC8BA27-CCCA-4F48-B08D-C08390609EC3}" srcOrd="0" destOrd="0" presId="urn:microsoft.com/office/officeart/2005/8/layout/hierarchy6"/>
    <dgm:cxn modelId="{DD43995E-CBF6-42E8-A142-6DAAA598B8F5}" type="presParOf" srcId="{1FDB6C39-1F34-4CE0-BAF4-8E8B664D1BA7}" destId="{46BDF8AB-A986-42CF-B339-6C0AABF8815E}" srcOrd="1" destOrd="0" presId="urn:microsoft.com/office/officeart/2005/8/layout/hierarchy6"/>
    <dgm:cxn modelId="{96969C08-9D08-424F-B3A0-0C74D22794EC}" type="presParOf" srcId="{4934BE10-5F6E-4393-BFD9-7DDC97B15676}" destId="{B861811C-3F66-4D8C-B803-28150D2CBC59}" srcOrd="2" destOrd="0" presId="urn:microsoft.com/office/officeart/2005/8/layout/hierarchy6"/>
    <dgm:cxn modelId="{355D0E11-C519-47E1-B22D-74C3B36BA0EE}" type="presParOf" srcId="{4934BE10-5F6E-4393-BFD9-7DDC97B15676}" destId="{40EEA6B3-BA91-407E-92D9-9EDE6A2EB0CD}" srcOrd="3" destOrd="0" presId="urn:microsoft.com/office/officeart/2005/8/layout/hierarchy6"/>
    <dgm:cxn modelId="{6A52A65A-0227-4AAF-B581-64656F87FCE1}" type="presParOf" srcId="{40EEA6B3-BA91-407E-92D9-9EDE6A2EB0CD}" destId="{316DB72D-B89D-4B2C-A1EE-20D803FF1F5D}" srcOrd="0" destOrd="0" presId="urn:microsoft.com/office/officeart/2005/8/layout/hierarchy6"/>
    <dgm:cxn modelId="{3F87475A-0B37-4BFF-934D-CDFB484A9BCC}" type="presParOf" srcId="{40EEA6B3-BA91-407E-92D9-9EDE6A2EB0CD}" destId="{EF839769-7855-43DA-A2C6-6F0669D46036}" srcOrd="1" destOrd="0" presId="urn:microsoft.com/office/officeart/2005/8/layout/hierarchy6"/>
    <dgm:cxn modelId="{23703795-C03D-4877-90C2-763E7BF151C2}" type="presParOf" srcId="{EF839769-7855-43DA-A2C6-6F0669D46036}" destId="{DDA0F490-6B23-401F-88CE-241612326290}" srcOrd="0" destOrd="0" presId="urn:microsoft.com/office/officeart/2005/8/layout/hierarchy6"/>
    <dgm:cxn modelId="{65F67B06-E9FF-474F-9526-07DD24CDE6BE}" type="presParOf" srcId="{EF839769-7855-43DA-A2C6-6F0669D46036}" destId="{7A2F9CA5-06B5-4AFA-B18E-FDA864B85C66}" srcOrd="1" destOrd="0" presId="urn:microsoft.com/office/officeart/2005/8/layout/hierarchy6"/>
    <dgm:cxn modelId="{0DB080DF-A3FE-4894-B77C-682BE5FE20F0}" type="presParOf" srcId="{7A2F9CA5-06B5-4AFA-B18E-FDA864B85C66}" destId="{876BD50F-7CE7-4546-B68F-425ABEB3A64C}" srcOrd="0" destOrd="0" presId="urn:microsoft.com/office/officeart/2005/8/layout/hierarchy6"/>
    <dgm:cxn modelId="{C5257327-5907-4CD4-A84C-80E0A4894B09}" type="presParOf" srcId="{7A2F9CA5-06B5-4AFA-B18E-FDA864B85C66}" destId="{DA2E84FD-BA67-41E5-A676-7891951D7760}" srcOrd="1" destOrd="0" presId="urn:microsoft.com/office/officeart/2005/8/layout/hierarchy6"/>
    <dgm:cxn modelId="{CB81F641-38EE-4C36-A2A5-59EF66BC2C07}" type="presParOf" srcId="{EF839769-7855-43DA-A2C6-6F0669D46036}" destId="{D32FB230-03C7-46D3-9D6E-BFD59EAD8145}" srcOrd="2" destOrd="0" presId="urn:microsoft.com/office/officeart/2005/8/layout/hierarchy6"/>
    <dgm:cxn modelId="{697C835B-B877-4360-A958-0DFCB5EF3C46}" type="presParOf" srcId="{EF839769-7855-43DA-A2C6-6F0669D46036}" destId="{892F3970-4475-46B9-B302-D7CF5619CF1B}" srcOrd="3" destOrd="0" presId="urn:microsoft.com/office/officeart/2005/8/layout/hierarchy6"/>
    <dgm:cxn modelId="{EF947DE2-A3E3-4BF4-8202-D3FF5D3E25BC}" type="presParOf" srcId="{892F3970-4475-46B9-B302-D7CF5619CF1B}" destId="{0E0E80C7-E272-480D-8A1D-FFD9D7C7811A}" srcOrd="0" destOrd="0" presId="urn:microsoft.com/office/officeart/2005/8/layout/hierarchy6"/>
    <dgm:cxn modelId="{CB00542B-AB16-4CB9-B1D4-0AFDFFF7DD03}" type="presParOf" srcId="{892F3970-4475-46B9-B302-D7CF5619CF1B}" destId="{0E11607E-0E1E-4361-8EAD-63AE01E74023}" srcOrd="1" destOrd="0" presId="urn:microsoft.com/office/officeart/2005/8/layout/hierarchy6"/>
    <dgm:cxn modelId="{E67137FF-A176-4359-875A-870658A70558}" type="presParOf" srcId="{4934BE10-5F6E-4393-BFD9-7DDC97B15676}" destId="{3DA90EA4-8394-4CB2-8D93-95982145704E}" srcOrd="4" destOrd="0" presId="urn:microsoft.com/office/officeart/2005/8/layout/hierarchy6"/>
    <dgm:cxn modelId="{CC14D0A3-66ED-4B17-97CF-04F2ED984CFD}" type="presParOf" srcId="{4934BE10-5F6E-4393-BFD9-7DDC97B15676}" destId="{BA0B70E4-6C25-406B-95F2-2F8BCBA603DB}" srcOrd="5" destOrd="0" presId="urn:microsoft.com/office/officeart/2005/8/layout/hierarchy6"/>
    <dgm:cxn modelId="{69720930-76E0-4E86-AADC-3093B00F7879}" type="presParOf" srcId="{BA0B70E4-6C25-406B-95F2-2F8BCBA603DB}" destId="{5E5ED4F9-3FB1-4CBC-B9CB-D64986D5CEF4}" srcOrd="0" destOrd="0" presId="urn:microsoft.com/office/officeart/2005/8/layout/hierarchy6"/>
    <dgm:cxn modelId="{1F0F6909-7A03-4FB3-9943-501DF400FE48}" type="presParOf" srcId="{BA0B70E4-6C25-406B-95F2-2F8BCBA603DB}" destId="{91BF11FD-7C79-4202-85BD-0095A2D1D484}" srcOrd="1" destOrd="0" presId="urn:microsoft.com/office/officeart/2005/8/layout/hierarchy6"/>
    <dgm:cxn modelId="{5AB64FF1-1518-4144-BD4C-925B7EFD88E6}" type="presParOf" srcId="{4934BE10-5F6E-4393-BFD9-7DDC97B15676}" destId="{06E333D5-FE23-43B6-89CF-37917B9CB977}" srcOrd="6" destOrd="0" presId="urn:microsoft.com/office/officeart/2005/8/layout/hierarchy6"/>
    <dgm:cxn modelId="{E103C296-4015-4E7C-8787-41AD93458FC5}" type="presParOf" srcId="{4934BE10-5F6E-4393-BFD9-7DDC97B15676}" destId="{60F2D773-3FF1-4BB0-B2C2-5967FEAAA32D}" srcOrd="7" destOrd="0" presId="urn:microsoft.com/office/officeart/2005/8/layout/hierarchy6"/>
    <dgm:cxn modelId="{36B07132-2D86-4BC4-B61D-85CD28AA90CE}" type="presParOf" srcId="{60F2D773-3FF1-4BB0-B2C2-5967FEAAA32D}" destId="{9E3AC195-16AA-4E80-91C0-E20D73D78BBB}" srcOrd="0" destOrd="0" presId="urn:microsoft.com/office/officeart/2005/8/layout/hierarchy6"/>
    <dgm:cxn modelId="{D1A43161-A7BE-420B-B9FA-FA9CAB85C95F}" type="presParOf" srcId="{60F2D773-3FF1-4BB0-B2C2-5967FEAAA32D}" destId="{4521BECF-CF76-41A3-8201-DB2BF79D0FB9}" srcOrd="1" destOrd="0" presId="urn:microsoft.com/office/officeart/2005/8/layout/hierarchy6"/>
    <dgm:cxn modelId="{F9300986-8684-4C7B-AEDF-1D2B7FFB5ED0}" type="presParOf" srcId="{4521BECF-CF76-41A3-8201-DB2BF79D0FB9}" destId="{EB2A9E1C-F048-4868-8DC2-7BAC7F296EB3}" srcOrd="0" destOrd="0" presId="urn:microsoft.com/office/officeart/2005/8/layout/hierarchy6"/>
    <dgm:cxn modelId="{19232632-0D4E-430A-9061-50C0F871FA5A}" type="presParOf" srcId="{4521BECF-CF76-41A3-8201-DB2BF79D0FB9}" destId="{2744DF41-BA78-4247-817E-0622A0EDBBB6}" srcOrd="1" destOrd="0" presId="urn:microsoft.com/office/officeart/2005/8/layout/hierarchy6"/>
    <dgm:cxn modelId="{CCC2DA7C-9004-4715-8B6B-E58BB558B1ED}" type="presParOf" srcId="{2744DF41-BA78-4247-817E-0622A0EDBBB6}" destId="{6D04A75D-C166-47AF-95F1-6F8F705BBFC1}" srcOrd="0" destOrd="0" presId="urn:microsoft.com/office/officeart/2005/8/layout/hierarchy6"/>
    <dgm:cxn modelId="{48F3664E-98DB-40B3-96BE-F8F4437F8910}" type="presParOf" srcId="{2744DF41-BA78-4247-817E-0622A0EDBBB6}" destId="{525D78FE-5522-482A-87C4-F45C1FE1D429}" srcOrd="1" destOrd="0" presId="urn:microsoft.com/office/officeart/2005/8/layout/hierarchy6"/>
    <dgm:cxn modelId="{055449AC-9608-42DE-95B0-8619DCF4DD23}" type="presParOf" srcId="{4521BECF-CF76-41A3-8201-DB2BF79D0FB9}" destId="{D6E79326-F3F4-4D25-8337-2C910FB340A2}" srcOrd="2" destOrd="0" presId="urn:microsoft.com/office/officeart/2005/8/layout/hierarchy6"/>
    <dgm:cxn modelId="{97EBB1D5-B923-4D69-A0D0-C219EA2E2AC9}" type="presParOf" srcId="{4521BECF-CF76-41A3-8201-DB2BF79D0FB9}" destId="{663CA0C0-D9EA-43E7-9788-02431527CECC}" srcOrd="3" destOrd="0" presId="urn:microsoft.com/office/officeart/2005/8/layout/hierarchy6"/>
    <dgm:cxn modelId="{853BBD1C-9002-4BBA-8E08-40D7EF4130F0}" type="presParOf" srcId="{663CA0C0-D9EA-43E7-9788-02431527CECC}" destId="{88DD2EB2-31C8-4A48-9B3D-93B6EB601302}" srcOrd="0" destOrd="0" presId="urn:microsoft.com/office/officeart/2005/8/layout/hierarchy6"/>
    <dgm:cxn modelId="{7BFC3878-613D-4901-B1D6-CF36C61AA611}" type="presParOf" srcId="{663CA0C0-D9EA-43E7-9788-02431527CECC}" destId="{B238BB52-88A3-458B-9070-8D7AE016C1CF}" srcOrd="1" destOrd="0" presId="urn:microsoft.com/office/officeart/2005/8/layout/hierarchy6"/>
    <dgm:cxn modelId="{896CFB20-0C64-4FA2-A036-54F64ED8FC86}" type="presParOf" srcId="{4521BECF-CF76-41A3-8201-DB2BF79D0FB9}" destId="{8F4521F6-C5F6-4883-8DB5-866A6886A679}" srcOrd="4" destOrd="0" presId="urn:microsoft.com/office/officeart/2005/8/layout/hierarchy6"/>
    <dgm:cxn modelId="{874BD878-1B48-41B5-A111-7EF854644CEC}" type="presParOf" srcId="{4521BECF-CF76-41A3-8201-DB2BF79D0FB9}" destId="{3EBBC77E-97D0-4A63-9C47-11E912D719AA}" srcOrd="5" destOrd="0" presId="urn:microsoft.com/office/officeart/2005/8/layout/hierarchy6"/>
    <dgm:cxn modelId="{756DF41B-38AE-42B8-A644-0F4AAAF6EF60}" type="presParOf" srcId="{3EBBC77E-97D0-4A63-9C47-11E912D719AA}" destId="{72142535-9A20-4886-8506-115D6D3E2118}" srcOrd="0" destOrd="0" presId="urn:microsoft.com/office/officeart/2005/8/layout/hierarchy6"/>
    <dgm:cxn modelId="{F0D26D9C-2E95-45AE-B6E4-766FE891419F}" type="presParOf" srcId="{3EBBC77E-97D0-4A63-9C47-11E912D719AA}" destId="{C6CDE2B6-7C1E-49C4-B71A-8598B95714A8}" srcOrd="1" destOrd="0" presId="urn:microsoft.com/office/officeart/2005/8/layout/hierarchy6"/>
    <dgm:cxn modelId="{28603C72-3E04-4B58-AC5F-9365F877C31C}" type="presParOf" srcId="{4934BE10-5F6E-4393-BFD9-7DDC97B15676}" destId="{05F716CC-5A42-4381-9544-65DDBD89F2E8}" srcOrd="8" destOrd="0" presId="urn:microsoft.com/office/officeart/2005/8/layout/hierarchy6"/>
    <dgm:cxn modelId="{1A09686B-BB7A-4EC4-AA16-CA161353323C}" type="presParOf" srcId="{4934BE10-5F6E-4393-BFD9-7DDC97B15676}" destId="{E0A6B356-810A-4014-8CED-A3B22AE93044}" srcOrd="9" destOrd="0" presId="urn:microsoft.com/office/officeart/2005/8/layout/hierarchy6"/>
    <dgm:cxn modelId="{50FEC829-FE7F-40B9-A154-BD99F44AC451}" type="presParOf" srcId="{E0A6B356-810A-4014-8CED-A3B22AE93044}" destId="{046BDE2C-FB2E-41DE-9EE5-504C48CD0CF0}" srcOrd="0" destOrd="0" presId="urn:microsoft.com/office/officeart/2005/8/layout/hierarchy6"/>
    <dgm:cxn modelId="{26EE6805-44F3-42D8-9E56-60B6245E2C1D}" type="presParOf" srcId="{E0A6B356-810A-4014-8CED-A3B22AE93044}" destId="{741EC90A-26EE-4CF0-ADBF-57D585976DA2}" srcOrd="1" destOrd="0" presId="urn:microsoft.com/office/officeart/2005/8/layout/hierarchy6"/>
    <dgm:cxn modelId="{CBFBBBF4-6112-432D-A6D4-F84E20A65FED}" type="presParOf" srcId="{741EC90A-26EE-4CF0-ADBF-57D585976DA2}" destId="{E98A2AA2-3D42-4288-9C8D-F6D3AAD3FBBC}" srcOrd="0" destOrd="0" presId="urn:microsoft.com/office/officeart/2005/8/layout/hierarchy6"/>
    <dgm:cxn modelId="{F4A7A23E-13E7-4FEF-BA5B-C62269394194}" type="presParOf" srcId="{741EC90A-26EE-4CF0-ADBF-57D585976DA2}" destId="{9EAC730A-0CBB-4377-99A8-5D3969B4F7CF}" srcOrd="1" destOrd="0" presId="urn:microsoft.com/office/officeart/2005/8/layout/hierarchy6"/>
    <dgm:cxn modelId="{777A49CB-3EBA-411F-82DA-126C241E0919}" type="presParOf" srcId="{9EAC730A-0CBB-4377-99A8-5D3969B4F7CF}" destId="{E3F03FC9-5777-474D-B50C-63123BAFC82F}" srcOrd="0" destOrd="0" presId="urn:microsoft.com/office/officeart/2005/8/layout/hierarchy6"/>
    <dgm:cxn modelId="{9D569A58-8369-401B-9515-695C37CD729A}" type="presParOf" srcId="{9EAC730A-0CBB-4377-99A8-5D3969B4F7CF}" destId="{36B8526C-A2D8-4ACC-B3E7-4558EA870F9F}" srcOrd="1" destOrd="0" presId="urn:microsoft.com/office/officeart/2005/8/layout/hierarchy6"/>
    <dgm:cxn modelId="{EA9255AF-0928-4B94-AD5F-47B0619A0921}" type="presParOf" srcId="{741EC90A-26EE-4CF0-ADBF-57D585976DA2}" destId="{A09B02B6-4D37-428F-BA47-71F7491733D0}" srcOrd="2" destOrd="0" presId="urn:microsoft.com/office/officeart/2005/8/layout/hierarchy6"/>
    <dgm:cxn modelId="{2BFCA2EB-EBB9-4BDB-8519-A3756FF058F1}" type="presParOf" srcId="{741EC90A-26EE-4CF0-ADBF-57D585976DA2}" destId="{11F3D046-440F-44C0-BC99-A7196E09AC9E}" srcOrd="3" destOrd="0" presId="urn:microsoft.com/office/officeart/2005/8/layout/hierarchy6"/>
    <dgm:cxn modelId="{D7FDA484-C805-4CA3-A64B-B5CBD78BFA83}" type="presParOf" srcId="{11F3D046-440F-44C0-BC99-A7196E09AC9E}" destId="{389B5B41-7240-48D3-BFCC-2F353B5AEB67}" srcOrd="0" destOrd="0" presId="urn:microsoft.com/office/officeart/2005/8/layout/hierarchy6"/>
    <dgm:cxn modelId="{DE51CA47-256A-47AF-AEB6-514CC68A956D}" type="presParOf" srcId="{11F3D046-440F-44C0-BC99-A7196E09AC9E}" destId="{281B3FBC-B800-4654-877A-63B4A3C7F7E8}" srcOrd="1" destOrd="0" presId="urn:microsoft.com/office/officeart/2005/8/layout/hierarchy6"/>
    <dgm:cxn modelId="{C2BF88AA-BEEF-4D83-8EF9-FB4EFC4EE27F}" type="presParOf" srcId="{3FA86132-7D6E-4797-9492-625B4EABE821}" destId="{D6D18346-19AA-4CA4-A439-32F905CD481B}" srcOrd="1" destOrd="0" presId="urn:microsoft.com/office/officeart/2005/8/layout/hierarchy6"/>
  </dgm:cxnLst>
  <dgm:bg>
    <a:noFill/>
  </dgm:bg>
  <dgm:whole>
    <a:ln w="254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05E58-58B2-4836-A402-7F79ED82126E}">
      <dsp:nvSpPr>
        <dsp:cNvPr id="0" name=""/>
        <dsp:cNvSpPr/>
      </dsp:nvSpPr>
      <dsp:spPr>
        <a:xfrm>
          <a:off x="2884587" y="1589331"/>
          <a:ext cx="1487694" cy="537585"/>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VP, Business Development/Women’s Service Line Leader</a:t>
          </a:r>
          <a:endParaRPr lang="en-US" sz="1000" kern="1200" dirty="0">
            <a:solidFill>
              <a:schemeClr val="tx1"/>
            </a:solidFill>
            <a:latin typeface="+mn-lt"/>
          </a:endParaRPr>
        </a:p>
      </dsp:txBody>
      <dsp:txXfrm>
        <a:off x="2900332" y="1605076"/>
        <a:ext cx="1456204" cy="506095"/>
      </dsp:txXfrm>
    </dsp:sp>
    <dsp:sp modelId="{BC784323-AFCB-4859-854C-C366A3700545}">
      <dsp:nvSpPr>
        <dsp:cNvPr id="0" name=""/>
        <dsp:cNvSpPr/>
      </dsp:nvSpPr>
      <dsp:spPr>
        <a:xfrm>
          <a:off x="405452" y="2126916"/>
          <a:ext cx="3222982" cy="380201"/>
        </a:xfrm>
        <a:custGeom>
          <a:avLst/>
          <a:gdLst/>
          <a:ahLst/>
          <a:cxnLst/>
          <a:rect l="0" t="0" r="0" b="0"/>
          <a:pathLst>
            <a:path>
              <a:moveTo>
                <a:pt x="3222982" y="0"/>
              </a:moveTo>
              <a:lnTo>
                <a:pt x="3222982" y="190100"/>
              </a:lnTo>
              <a:lnTo>
                <a:pt x="0" y="190100"/>
              </a:lnTo>
              <a:lnTo>
                <a:pt x="0" y="380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8BA27-CCCA-4F48-B08D-C08390609EC3}">
      <dsp:nvSpPr>
        <dsp:cNvPr id="0" name=""/>
        <dsp:cNvSpPr/>
      </dsp:nvSpPr>
      <dsp:spPr>
        <a:xfrm>
          <a:off x="2263" y="2507118"/>
          <a:ext cx="806377" cy="535499"/>
        </a:xfrm>
        <a:prstGeom prst="roundRect">
          <a:avLst>
            <a:gd name="adj" fmla="val 10000"/>
          </a:avLst>
        </a:prstGeom>
        <a:pattFill prst="ltDnDiag">
          <a:fgClr>
            <a:schemeClr val="accent1"/>
          </a:fgClr>
          <a:bgClr>
            <a:schemeClr val="bg1"/>
          </a:bgClr>
        </a:patt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Pediatrics</a:t>
          </a:r>
          <a:endParaRPr lang="en-US" sz="1000" kern="1200" dirty="0">
            <a:solidFill>
              <a:schemeClr val="tx1"/>
            </a:solidFill>
            <a:latin typeface="+mn-lt"/>
          </a:endParaRPr>
        </a:p>
      </dsp:txBody>
      <dsp:txXfrm>
        <a:off x="17947" y="2522802"/>
        <a:ext cx="775009" cy="504131"/>
      </dsp:txXfrm>
    </dsp:sp>
    <dsp:sp modelId="{B861811C-3F66-4D8C-B803-28150D2CBC59}">
      <dsp:nvSpPr>
        <dsp:cNvPr id="0" name=""/>
        <dsp:cNvSpPr/>
      </dsp:nvSpPr>
      <dsp:spPr>
        <a:xfrm>
          <a:off x="1453743" y="2126916"/>
          <a:ext cx="2174691" cy="380201"/>
        </a:xfrm>
        <a:custGeom>
          <a:avLst/>
          <a:gdLst/>
          <a:ahLst/>
          <a:cxnLst/>
          <a:rect l="0" t="0" r="0" b="0"/>
          <a:pathLst>
            <a:path>
              <a:moveTo>
                <a:pt x="2174691" y="0"/>
              </a:moveTo>
              <a:lnTo>
                <a:pt x="2174691" y="190100"/>
              </a:lnTo>
              <a:lnTo>
                <a:pt x="0" y="190100"/>
              </a:lnTo>
              <a:lnTo>
                <a:pt x="0" y="380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DB72D-B89D-4B2C-A1EE-20D803FF1F5D}">
      <dsp:nvSpPr>
        <dsp:cNvPr id="0" name=""/>
        <dsp:cNvSpPr/>
      </dsp:nvSpPr>
      <dsp:spPr>
        <a:xfrm>
          <a:off x="1050554" y="2507118"/>
          <a:ext cx="806377" cy="537585"/>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Maternity Care</a:t>
          </a:r>
          <a:endParaRPr lang="en-US" sz="1000" kern="1200" dirty="0">
            <a:solidFill>
              <a:schemeClr val="tx1"/>
            </a:solidFill>
            <a:latin typeface="+mn-lt"/>
          </a:endParaRPr>
        </a:p>
      </dsp:txBody>
      <dsp:txXfrm>
        <a:off x="1066299" y="2522863"/>
        <a:ext cx="774887" cy="506095"/>
      </dsp:txXfrm>
    </dsp:sp>
    <dsp:sp modelId="{DDA0F490-6B23-401F-88CE-241612326290}">
      <dsp:nvSpPr>
        <dsp:cNvPr id="0" name=""/>
        <dsp:cNvSpPr/>
      </dsp:nvSpPr>
      <dsp:spPr>
        <a:xfrm>
          <a:off x="763250" y="3044703"/>
          <a:ext cx="690493" cy="177166"/>
        </a:xfrm>
        <a:custGeom>
          <a:avLst/>
          <a:gdLst/>
          <a:ahLst/>
          <a:cxnLst/>
          <a:rect l="0" t="0" r="0" b="0"/>
          <a:pathLst>
            <a:path>
              <a:moveTo>
                <a:pt x="690493" y="0"/>
              </a:moveTo>
              <a:lnTo>
                <a:pt x="690493" y="88583"/>
              </a:lnTo>
              <a:lnTo>
                <a:pt x="0" y="88583"/>
              </a:lnTo>
              <a:lnTo>
                <a:pt x="0" y="177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BD50F-7CE7-4546-B68F-425ABEB3A64C}">
      <dsp:nvSpPr>
        <dsp:cNvPr id="0" name=""/>
        <dsp:cNvSpPr/>
      </dsp:nvSpPr>
      <dsp:spPr>
        <a:xfrm>
          <a:off x="360061" y="3221870"/>
          <a:ext cx="806377" cy="537585"/>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Inpatient Obstetrics</a:t>
          </a:r>
          <a:endParaRPr lang="en-US" sz="1000" kern="1200" dirty="0">
            <a:solidFill>
              <a:schemeClr val="tx1"/>
            </a:solidFill>
            <a:latin typeface="+mn-lt"/>
          </a:endParaRPr>
        </a:p>
      </dsp:txBody>
      <dsp:txXfrm>
        <a:off x="375806" y="3237615"/>
        <a:ext cx="774887" cy="506095"/>
      </dsp:txXfrm>
    </dsp:sp>
    <dsp:sp modelId="{D32FB230-03C7-46D3-9D6E-BFD59EAD8145}">
      <dsp:nvSpPr>
        <dsp:cNvPr id="0" name=""/>
        <dsp:cNvSpPr/>
      </dsp:nvSpPr>
      <dsp:spPr>
        <a:xfrm>
          <a:off x="1453743" y="3044703"/>
          <a:ext cx="550909" cy="188267"/>
        </a:xfrm>
        <a:custGeom>
          <a:avLst/>
          <a:gdLst/>
          <a:ahLst/>
          <a:cxnLst/>
          <a:rect l="0" t="0" r="0" b="0"/>
          <a:pathLst>
            <a:path>
              <a:moveTo>
                <a:pt x="0" y="0"/>
              </a:moveTo>
              <a:lnTo>
                <a:pt x="0" y="94133"/>
              </a:lnTo>
              <a:lnTo>
                <a:pt x="550909" y="94133"/>
              </a:lnTo>
              <a:lnTo>
                <a:pt x="550909" y="1882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E80C7-E272-480D-8A1D-FFD9D7C7811A}">
      <dsp:nvSpPr>
        <dsp:cNvPr id="0" name=""/>
        <dsp:cNvSpPr/>
      </dsp:nvSpPr>
      <dsp:spPr>
        <a:xfrm>
          <a:off x="1601463" y="3232971"/>
          <a:ext cx="806377" cy="537585"/>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General Obstetrics and Gynecology</a:t>
          </a:r>
          <a:endParaRPr lang="en-US" sz="1000" kern="1200" dirty="0">
            <a:solidFill>
              <a:schemeClr val="tx1"/>
            </a:solidFill>
            <a:latin typeface="+mn-lt"/>
          </a:endParaRPr>
        </a:p>
      </dsp:txBody>
      <dsp:txXfrm>
        <a:off x="1617208" y="3248716"/>
        <a:ext cx="774887" cy="506095"/>
      </dsp:txXfrm>
    </dsp:sp>
    <dsp:sp modelId="{3DA90EA4-8394-4CB2-8D93-95982145704E}">
      <dsp:nvSpPr>
        <dsp:cNvPr id="0" name=""/>
        <dsp:cNvSpPr/>
      </dsp:nvSpPr>
      <dsp:spPr>
        <a:xfrm>
          <a:off x="2501006" y="2126916"/>
          <a:ext cx="1127428" cy="408156"/>
        </a:xfrm>
        <a:custGeom>
          <a:avLst/>
          <a:gdLst/>
          <a:ahLst/>
          <a:cxnLst/>
          <a:rect l="0" t="0" r="0" b="0"/>
          <a:pathLst>
            <a:path>
              <a:moveTo>
                <a:pt x="1127428" y="0"/>
              </a:moveTo>
              <a:lnTo>
                <a:pt x="1127428" y="204078"/>
              </a:lnTo>
              <a:lnTo>
                <a:pt x="0" y="204078"/>
              </a:lnTo>
              <a:lnTo>
                <a:pt x="0" y="408156"/>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5E5ED4F9-3FB1-4CBC-B9CB-D64986D5CEF4}">
      <dsp:nvSpPr>
        <dsp:cNvPr id="0" name=""/>
        <dsp:cNvSpPr/>
      </dsp:nvSpPr>
      <dsp:spPr>
        <a:xfrm>
          <a:off x="2121053" y="2535072"/>
          <a:ext cx="759906" cy="535499"/>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Breast Health and Imaging</a:t>
          </a:r>
          <a:endParaRPr lang="en-US" sz="1000" kern="1200" dirty="0">
            <a:solidFill>
              <a:schemeClr val="tx1"/>
            </a:solidFill>
            <a:latin typeface="+mn-lt"/>
          </a:endParaRPr>
        </a:p>
      </dsp:txBody>
      <dsp:txXfrm>
        <a:off x="2136737" y="2550756"/>
        <a:ext cx="728538" cy="504131"/>
      </dsp:txXfrm>
    </dsp:sp>
    <dsp:sp modelId="{06E333D5-FE23-43B6-89CF-37917B9CB977}">
      <dsp:nvSpPr>
        <dsp:cNvPr id="0" name=""/>
        <dsp:cNvSpPr/>
      </dsp:nvSpPr>
      <dsp:spPr>
        <a:xfrm>
          <a:off x="3628434" y="2126916"/>
          <a:ext cx="629857" cy="398044"/>
        </a:xfrm>
        <a:custGeom>
          <a:avLst/>
          <a:gdLst/>
          <a:ahLst/>
          <a:cxnLst/>
          <a:rect l="0" t="0" r="0" b="0"/>
          <a:pathLst>
            <a:path>
              <a:moveTo>
                <a:pt x="0" y="0"/>
              </a:moveTo>
              <a:lnTo>
                <a:pt x="0" y="199022"/>
              </a:lnTo>
              <a:lnTo>
                <a:pt x="629857" y="199022"/>
              </a:lnTo>
              <a:lnTo>
                <a:pt x="629857" y="398044"/>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9E3AC195-16AA-4E80-91C0-E20D73D78BBB}">
      <dsp:nvSpPr>
        <dsp:cNvPr id="0" name=""/>
        <dsp:cNvSpPr/>
      </dsp:nvSpPr>
      <dsp:spPr>
        <a:xfrm>
          <a:off x="3855103" y="2524960"/>
          <a:ext cx="806377" cy="535499"/>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Surgical Gynecology</a:t>
          </a:r>
          <a:endParaRPr lang="en-US" sz="1000" kern="1200" dirty="0">
            <a:solidFill>
              <a:schemeClr val="tx1"/>
            </a:solidFill>
            <a:latin typeface="+mn-lt"/>
          </a:endParaRPr>
        </a:p>
      </dsp:txBody>
      <dsp:txXfrm>
        <a:off x="3870787" y="2540644"/>
        <a:ext cx="775009" cy="504131"/>
      </dsp:txXfrm>
    </dsp:sp>
    <dsp:sp modelId="{EB2A9E1C-F048-4868-8DC2-7BAC7F296EB3}">
      <dsp:nvSpPr>
        <dsp:cNvPr id="0" name=""/>
        <dsp:cNvSpPr/>
      </dsp:nvSpPr>
      <dsp:spPr>
        <a:xfrm>
          <a:off x="3065292" y="3060460"/>
          <a:ext cx="1192999" cy="188181"/>
        </a:xfrm>
        <a:custGeom>
          <a:avLst/>
          <a:gdLst/>
          <a:ahLst/>
          <a:cxnLst/>
          <a:rect l="0" t="0" r="0" b="0"/>
          <a:pathLst>
            <a:path>
              <a:moveTo>
                <a:pt x="1192999" y="0"/>
              </a:moveTo>
              <a:lnTo>
                <a:pt x="1192999" y="94090"/>
              </a:lnTo>
              <a:lnTo>
                <a:pt x="0" y="94090"/>
              </a:lnTo>
              <a:lnTo>
                <a:pt x="0" y="188181"/>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6D04A75D-C166-47AF-95F1-6F8F705BBFC1}">
      <dsp:nvSpPr>
        <dsp:cNvPr id="0" name=""/>
        <dsp:cNvSpPr/>
      </dsp:nvSpPr>
      <dsp:spPr>
        <a:xfrm>
          <a:off x="2677034" y="3248641"/>
          <a:ext cx="776517" cy="535499"/>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Pelvic Floor Services</a:t>
          </a:r>
          <a:endParaRPr lang="en-US" sz="1000" kern="1200" dirty="0">
            <a:solidFill>
              <a:schemeClr val="tx1"/>
            </a:solidFill>
            <a:latin typeface="+mn-lt"/>
          </a:endParaRPr>
        </a:p>
      </dsp:txBody>
      <dsp:txXfrm>
        <a:off x="2692718" y="3264325"/>
        <a:ext cx="745149" cy="504131"/>
      </dsp:txXfrm>
    </dsp:sp>
    <dsp:sp modelId="{D6E79326-F3F4-4D25-8337-2C910FB340A2}">
      <dsp:nvSpPr>
        <dsp:cNvPr id="0" name=""/>
        <dsp:cNvSpPr/>
      </dsp:nvSpPr>
      <dsp:spPr>
        <a:xfrm>
          <a:off x="4095101" y="3060460"/>
          <a:ext cx="163190" cy="197282"/>
        </a:xfrm>
        <a:custGeom>
          <a:avLst/>
          <a:gdLst/>
          <a:ahLst/>
          <a:cxnLst/>
          <a:rect l="0" t="0" r="0" b="0"/>
          <a:pathLst>
            <a:path>
              <a:moveTo>
                <a:pt x="163190" y="0"/>
              </a:moveTo>
              <a:lnTo>
                <a:pt x="163190" y="98641"/>
              </a:lnTo>
              <a:lnTo>
                <a:pt x="0" y="98641"/>
              </a:lnTo>
              <a:lnTo>
                <a:pt x="0" y="197282"/>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88DD2EB2-31C8-4A48-9B3D-93B6EB601302}">
      <dsp:nvSpPr>
        <dsp:cNvPr id="0" name=""/>
        <dsp:cNvSpPr/>
      </dsp:nvSpPr>
      <dsp:spPr>
        <a:xfrm>
          <a:off x="3712285" y="3257743"/>
          <a:ext cx="765631" cy="535499"/>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solidFill>
              <a:latin typeface="+mn-lt"/>
            </a:rPr>
            <a:t>Women’s Urology</a:t>
          </a:r>
          <a:endParaRPr lang="en-US" sz="1050" kern="1200" dirty="0">
            <a:solidFill>
              <a:schemeClr val="tx1"/>
            </a:solidFill>
            <a:latin typeface="+mn-lt"/>
          </a:endParaRPr>
        </a:p>
      </dsp:txBody>
      <dsp:txXfrm>
        <a:off x="3727969" y="3273427"/>
        <a:ext cx="734263" cy="504131"/>
      </dsp:txXfrm>
    </dsp:sp>
    <dsp:sp modelId="{8F4521F6-C5F6-4883-8DB5-866A6886A679}">
      <dsp:nvSpPr>
        <dsp:cNvPr id="0" name=""/>
        <dsp:cNvSpPr/>
      </dsp:nvSpPr>
      <dsp:spPr>
        <a:xfrm>
          <a:off x="4258292" y="3060460"/>
          <a:ext cx="923770" cy="197191"/>
        </a:xfrm>
        <a:custGeom>
          <a:avLst/>
          <a:gdLst/>
          <a:ahLst/>
          <a:cxnLst/>
          <a:rect l="0" t="0" r="0" b="0"/>
          <a:pathLst>
            <a:path>
              <a:moveTo>
                <a:pt x="0" y="0"/>
              </a:moveTo>
              <a:lnTo>
                <a:pt x="0" y="98595"/>
              </a:lnTo>
              <a:lnTo>
                <a:pt x="923770" y="98595"/>
              </a:lnTo>
              <a:lnTo>
                <a:pt x="923770" y="197191"/>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72142535-9A20-4886-8506-115D6D3E2118}">
      <dsp:nvSpPr>
        <dsp:cNvPr id="0" name=""/>
        <dsp:cNvSpPr/>
      </dsp:nvSpPr>
      <dsp:spPr>
        <a:xfrm>
          <a:off x="4648966" y="3257651"/>
          <a:ext cx="1066192" cy="537585"/>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solidFill>
              <a:latin typeface="+mn-lt"/>
            </a:rPr>
            <a:t>Gynecologic Oncology</a:t>
          </a:r>
          <a:endParaRPr lang="en-US" sz="1050" kern="1200" dirty="0">
            <a:solidFill>
              <a:schemeClr val="tx1"/>
            </a:solidFill>
            <a:latin typeface="+mn-lt"/>
          </a:endParaRPr>
        </a:p>
      </dsp:txBody>
      <dsp:txXfrm>
        <a:off x="4664711" y="3273396"/>
        <a:ext cx="1034702" cy="506095"/>
      </dsp:txXfrm>
    </dsp:sp>
    <dsp:sp modelId="{05F716CC-5A42-4381-9544-65DDBD89F2E8}">
      <dsp:nvSpPr>
        <dsp:cNvPr id="0" name=""/>
        <dsp:cNvSpPr/>
      </dsp:nvSpPr>
      <dsp:spPr>
        <a:xfrm>
          <a:off x="3628434" y="2126916"/>
          <a:ext cx="3257753" cy="380201"/>
        </a:xfrm>
        <a:custGeom>
          <a:avLst/>
          <a:gdLst/>
          <a:ahLst/>
          <a:cxnLst/>
          <a:rect l="0" t="0" r="0" b="0"/>
          <a:pathLst>
            <a:path>
              <a:moveTo>
                <a:pt x="0" y="0"/>
              </a:moveTo>
              <a:lnTo>
                <a:pt x="0" y="190100"/>
              </a:lnTo>
              <a:lnTo>
                <a:pt x="3257753" y="190100"/>
              </a:lnTo>
              <a:lnTo>
                <a:pt x="3257753" y="380201"/>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046BDE2C-FB2E-41DE-9EE5-504C48CD0CF0}">
      <dsp:nvSpPr>
        <dsp:cNvPr id="0" name=""/>
        <dsp:cNvSpPr/>
      </dsp:nvSpPr>
      <dsp:spPr>
        <a:xfrm>
          <a:off x="6482999" y="2507118"/>
          <a:ext cx="806377" cy="535499"/>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Midlife Screenings</a:t>
          </a:r>
          <a:endParaRPr lang="en-US" sz="1000" kern="1200" dirty="0">
            <a:solidFill>
              <a:schemeClr val="tx1"/>
            </a:solidFill>
            <a:latin typeface="+mn-lt"/>
          </a:endParaRPr>
        </a:p>
      </dsp:txBody>
      <dsp:txXfrm>
        <a:off x="6498683" y="2522802"/>
        <a:ext cx="775009" cy="504131"/>
      </dsp:txXfrm>
    </dsp:sp>
    <dsp:sp modelId="{E98A2AA2-3D42-4288-9C8D-F6D3AAD3FBBC}">
      <dsp:nvSpPr>
        <dsp:cNvPr id="0" name=""/>
        <dsp:cNvSpPr/>
      </dsp:nvSpPr>
      <dsp:spPr>
        <a:xfrm>
          <a:off x="6362042" y="3042617"/>
          <a:ext cx="524145" cy="215034"/>
        </a:xfrm>
        <a:custGeom>
          <a:avLst/>
          <a:gdLst/>
          <a:ahLst/>
          <a:cxnLst/>
          <a:rect l="0" t="0" r="0" b="0"/>
          <a:pathLst>
            <a:path>
              <a:moveTo>
                <a:pt x="524145" y="0"/>
              </a:moveTo>
              <a:lnTo>
                <a:pt x="524145" y="107517"/>
              </a:lnTo>
              <a:lnTo>
                <a:pt x="0" y="107517"/>
              </a:lnTo>
              <a:lnTo>
                <a:pt x="0" y="215034"/>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E3F03FC9-5777-474D-B50C-63123BAFC82F}">
      <dsp:nvSpPr>
        <dsp:cNvPr id="0" name=""/>
        <dsp:cNvSpPr/>
      </dsp:nvSpPr>
      <dsp:spPr>
        <a:xfrm>
          <a:off x="5957071" y="3257651"/>
          <a:ext cx="809941" cy="535499"/>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Women’s </a:t>
          </a:r>
        </a:p>
        <a:p>
          <a:pPr lvl="0" algn="ctr" defTabSz="444500">
            <a:lnSpc>
              <a:spcPct val="90000"/>
            </a:lnSpc>
            <a:spcBef>
              <a:spcPct val="0"/>
            </a:spcBef>
            <a:spcAft>
              <a:spcPct val="35000"/>
            </a:spcAft>
          </a:pPr>
          <a:r>
            <a:rPr lang="en-US" sz="1000" kern="1200" dirty="0" smtClean="0">
              <a:solidFill>
                <a:schemeClr val="tx1"/>
              </a:solidFill>
            </a:rPr>
            <a:t>Heart</a:t>
          </a:r>
          <a:endParaRPr lang="en-US" sz="1000" kern="1200" dirty="0">
            <a:solidFill>
              <a:schemeClr val="tx1"/>
            </a:solidFill>
            <a:latin typeface="+mn-lt"/>
          </a:endParaRPr>
        </a:p>
      </dsp:txBody>
      <dsp:txXfrm>
        <a:off x="5972755" y="3273335"/>
        <a:ext cx="778573" cy="504131"/>
      </dsp:txXfrm>
    </dsp:sp>
    <dsp:sp modelId="{A09B02B6-4D37-428F-BA47-71F7491733D0}">
      <dsp:nvSpPr>
        <dsp:cNvPr id="0" name=""/>
        <dsp:cNvSpPr/>
      </dsp:nvSpPr>
      <dsp:spPr>
        <a:xfrm>
          <a:off x="6886187" y="3042617"/>
          <a:ext cx="525927" cy="215034"/>
        </a:xfrm>
        <a:custGeom>
          <a:avLst/>
          <a:gdLst/>
          <a:ahLst/>
          <a:cxnLst/>
          <a:rect l="0" t="0" r="0" b="0"/>
          <a:pathLst>
            <a:path>
              <a:moveTo>
                <a:pt x="0" y="0"/>
              </a:moveTo>
              <a:lnTo>
                <a:pt x="0" y="107517"/>
              </a:lnTo>
              <a:lnTo>
                <a:pt x="525927" y="107517"/>
              </a:lnTo>
              <a:lnTo>
                <a:pt x="525927" y="215034"/>
              </a:lnTo>
            </a:path>
          </a:pathLst>
        </a:custGeom>
        <a:noFill/>
        <a:ln w="25400" cap="flat" cmpd="sng" algn="ctr">
          <a:solidFill>
            <a:schemeClr val="accent3"/>
          </a:solidFill>
          <a:prstDash val="dash"/>
        </a:ln>
        <a:effectLst/>
      </dsp:spPr>
      <dsp:style>
        <a:lnRef idx="2">
          <a:scrgbClr r="0" g="0" b="0"/>
        </a:lnRef>
        <a:fillRef idx="0">
          <a:scrgbClr r="0" g="0" b="0"/>
        </a:fillRef>
        <a:effectRef idx="0">
          <a:scrgbClr r="0" g="0" b="0"/>
        </a:effectRef>
        <a:fontRef idx="minor"/>
      </dsp:style>
    </dsp:sp>
    <dsp:sp modelId="{389B5B41-7240-48D3-BFCC-2F353B5AEB67}">
      <dsp:nvSpPr>
        <dsp:cNvPr id="0" name=""/>
        <dsp:cNvSpPr/>
      </dsp:nvSpPr>
      <dsp:spPr>
        <a:xfrm>
          <a:off x="7008926" y="3257651"/>
          <a:ext cx="806377" cy="535499"/>
        </a:xfrm>
        <a:prstGeom prst="roundRect">
          <a:avLst>
            <a:gd name="adj" fmla="val 10000"/>
          </a:avLst>
        </a:prstGeom>
        <a:solidFill>
          <a:schemeClr val="accent1"/>
        </a:solidFill>
        <a:ln w="95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latin typeface="+mn-lt"/>
            </a:rPr>
            <a:t>Women’s </a:t>
          </a:r>
        </a:p>
        <a:p>
          <a:pPr lvl="0" algn="ctr" defTabSz="444500">
            <a:lnSpc>
              <a:spcPct val="90000"/>
            </a:lnSpc>
            <a:spcBef>
              <a:spcPct val="0"/>
            </a:spcBef>
            <a:spcAft>
              <a:spcPct val="35000"/>
            </a:spcAft>
          </a:pPr>
          <a:r>
            <a:rPr lang="en-US" sz="1000" kern="1200" dirty="0" smtClean="0">
              <a:solidFill>
                <a:schemeClr val="tx1"/>
              </a:solidFill>
              <a:latin typeface="+mn-lt"/>
            </a:rPr>
            <a:t>GI</a:t>
          </a:r>
          <a:endParaRPr lang="en-US" sz="1000" kern="1200" dirty="0">
            <a:solidFill>
              <a:schemeClr val="tx1"/>
            </a:solidFill>
            <a:latin typeface="+mn-lt"/>
          </a:endParaRPr>
        </a:p>
      </dsp:txBody>
      <dsp:txXfrm>
        <a:off x="7024610" y="3273335"/>
        <a:ext cx="775009" cy="5041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0.48585</cdr:x>
      <cdr:y>0.48233</cdr:y>
    </cdr:from>
    <cdr:to>
      <cdr:x>0.51246</cdr:x>
      <cdr:y>0.52225</cdr:y>
    </cdr:to>
    <cdr:sp macro="" textlink="">
      <cdr:nvSpPr>
        <cdr:cNvPr id="3" name="Oval 2"/>
        <cdr:cNvSpPr/>
      </cdr:nvSpPr>
      <cdr:spPr bwMode="gray">
        <a:xfrm xmlns:a="http://schemas.openxmlformats.org/drawingml/2006/main">
          <a:off x="1179687" y="780764"/>
          <a:ext cx="64612" cy="64620"/>
        </a:xfrm>
        <a:prstGeom xmlns:a="http://schemas.openxmlformats.org/drawingml/2006/main" prst="ellipse">
          <a:avLst/>
        </a:prstGeom>
        <a:solidFill xmlns:a="http://schemas.openxmlformats.org/drawingml/2006/main">
          <a:schemeClr val="tx1"/>
        </a:solidFill>
        <a:ln xmlns:a="http://schemas.openxmlformats.org/drawingml/2006/main" w="190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BFB12C3A-70C8-4AC2-934C-628FA581AF22}" type="datetimeFigureOut">
              <a:rPr lang="en-US" smtClean="0"/>
              <a:t>7/29/2014</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EFACC711-A03F-44C4-A413-168418225DB5}" type="slidenum">
              <a:rPr lang="en-US" smtClean="0"/>
              <a:t>‹#›</a:t>
            </a:fld>
            <a:endParaRPr lang="en-US" dirty="0"/>
          </a:p>
        </p:txBody>
      </p:sp>
    </p:spTree>
    <p:extLst>
      <p:ext uri="{BB962C8B-B14F-4D97-AF65-F5344CB8AC3E}">
        <p14:creationId xmlns:p14="http://schemas.microsoft.com/office/powerpoint/2010/main" val="1392242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7157C91-4814-4AA2-9391-9BE72488694C}" type="datetimeFigureOut">
              <a:rPr lang="en-US" smtClean="0"/>
              <a:pPr/>
              <a:t>7/29/2014</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90397CE-5E86-4661-B0C5-9F93836F6E1D}" type="slidenum">
              <a:rPr lang="en-US" smtClean="0"/>
              <a:pPr/>
              <a:t>‹#›</a:t>
            </a:fld>
            <a:endParaRPr lang="en-US" dirty="0"/>
          </a:p>
        </p:txBody>
      </p:sp>
    </p:spTree>
    <p:extLst>
      <p:ext uri="{BB962C8B-B14F-4D97-AF65-F5344CB8AC3E}">
        <p14:creationId xmlns:p14="http://schemas.microsoft.com/office/powerpoint/2010/main" val="2362759721"/>
      </p:ext>
    </p:extLst>
  </p:cSld>
  <p:clrMap bg1="lt1" tx1="dk1" bg2="lt2" tx2="dk2" accent1="accent1" accent2="accent2" accent3="accent3" accent4="accent4" accent5="accent5" accent6="accent6" hlink="hlink" folHlink="folHlink"/>
  <p:notesStyle>
    <a:lvl1pPr marL="0" algn="l" defTabSz="909904" rtl="0" eaLnBrk="1" latinLnBrk="0" hangingPunct="1">
      <a:defRPr sz="1100" kern="1200">
        <a:solidFill>
          <a:schemeClr val="tx1"/>
        </a:solidFill>
        <a:latin typeface="+mn-lt"/>
        <a:ea typeface="+mn-ea"/>
        <a:cs typeface="+mn-cs"/>
      </a:defRPr>
    </a:lvl1pPr>
    <a:lvl2pPr marL="454957" algn="l" defTabSz="909904" rtl="0" eaLnBrk="1" latinLnBrk="0" hangingPunct="1">
      <a:defRPr sz="1100" kern="1200">
        <a:solidFill>
          <a:schemeClr val="tx1"/>
        </a:solidFill>
        <a:latin typeface="+mn-lt"/>
        <a:ea typeface="+mn-ea"/>
        <a:cs typeface="+mn-cs"/>
      </a:defRPr>
    </a:lvl2pPr>
    <a:lvl3pPr marL="909904" algn="l" defTabSz="909904" rtl="0" eaLnBrk="1" latinLnBrk="0" hangingPunct="1">
      <a:defRPr sz="1100" kern="1200">
        <a:solidFill>
          <a:schemeClr val="tx1"/>
        </a:solidFill>
        <a:latin typeface="+mn-lt"/>
        <a:ea typeface="+mn-ea"/>
        <a:cs typeface="+mn-cs"/>
      </a:defRPr>
    </a:lvl3pPr>
    <a:lvl4pPr marL="1364857" algn="l" defTabSz="909904" rtl="0" eaLnBrk="1" latinLnBrk="0" hangingPunct="1">
      <a:defRPr sz="1100" kern="1200">
        <a:solidFill>
          <a:schemeClr val="tx1"/>
        </a:solidFill>
        <a:latin typeface="+mn-lt"/>
        <a:ea typeface="+mn-ea"/>
        <a:cs typeface="+mn-cs"/>
      </a:defRPr>
    </a:lvl4pPr>
    <a:lvl5pPr marL="1819817" algn="l" defTabSz="909904" rtl="0" eaLnBrk="1" latinLnBrk="0" hangingPunct="1">
      <a:defRPr sz="1100" kern="1200">
        <a:solidFill>
          <a:schemeClr val="tx1"/>
        </a:solidFill>
        <a:latin typeface="+mn-lt"/>
        <a:ea typeface="+mn-ea"/>
        <a:cs typeface="+mn-cs"/>
      </a:defRPr>
    </a:lvl5pPr>
    <a:lvl6pPr marL="2274767" algn="l" defTabSz="909904" rtl="0" eaLnBrk="1" latinLnBrk="0" hangingPunct="1">
      <a:defRPr sz="1100" kern="1200">
        <a:solidFill>
          <a:schemeClr val="tx1"/>
        </a:solidFill>
        <a:latin typeface="+mn-lt"/>
        <a:ea typeface="+mn-ea"/>
        <a:cs typeface="+mn-cs"/>
      </a:defRPr>
    </a:lvl6pPr>
    <a:lvl7pPr marL="2729714" algn="l" defTabSz="909904" rtl="0" eaLnBrk="1" latinLnBrk="0" hangingPunct="1">
      <a:defRPr sz="1100" kern="1200">
        <a:solidFill>
          <a:schemeClr val="tx1"/>
        </a:solidFill>
        <a:latin typeface="+mn-lt"/>
        <a:ea typeface="+mn-ea"/>
        <a:cs typeface="+mn-cs"/>
      </a:defRPr>
    </a:lvl7pPr>
    <a:lvl8pPr marL="3184669" algn="l" defTabSz="909904" rtl="0" eaLnBrk="1" latinLnBrk="0" hangingPunct="1">
      <a:defRPr sz="1100" kern="1200">
        <a:solidFill>
          <a:schemeClr val="tx1"/>
        </a:solidFill>
        <a:latin typeface="+mn-lt"/>
        <a:ea typeface="+mn-ea"/>
        <a:cs typeface="+mn-cs"/>
      </a:defRPr>
    </a:lvl8pPr>
    <a:lvl9pPr marL="3639620" algn="l" defTabSz="90990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enstats.census.gov/usa/usa.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dvisory.com/Technology/Crimson-Market-Advantage/Member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advisory.com/Research/Marketing-and-Planning-Leadership-Council/White-Papers/Maximizing-Referral-Integrit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dvisory.com/Research/Technology-Insights/Resources/2012/Clinical-Technology-Compendiu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a:t>
            </a:fld>
            <a:endParaRPr lang="en-US" dirty="0"/>
          </a:p>
        </p:txBody>
      </p:sp>
    </p:spTree>
    <p:extLst>
      <p:ext uri="{BB962C8B-B14F-4D97-AF65-F5344CB8AC3E}">
        <p14:creationId xmlns:p14="http://schemas.microsoft.com/office/powerpoint/2010/main" val="185797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10</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Purpose: </a:t>
            </a:r>
            <a:r>
              <a:rPr lang="en-US" b="0" baseline="0" dirty="0" smtClean="0"/>
              <a:t>Identify drivers and barriers for growth in women’s health inpatient subspecialty services.</a:t>
            </a:r>
            <a:r>
              <a:rPr lang="en-US" b="1" baseline="0" dirty="0" smtClean="0"/>
              <a:t> </a:t>
            </a:r>
            <a:r>
              <a:rPr lang="en-US" b="0" baseline="0" dirty="0" smtClean="0"/>
              <a:t>Identify subspecialty services with the highest growth rate and evaluate whether volumes align. </a:t>
            </a:r>
            <a:endParaRPr lang="en-US" b="1" dirty="0" smtClean="0"/>
          </a:p>
          <a:p>
            <a:endParaRPr lang="en-US" b="1" dirty="0" smtClean="0"/>
          </a:p>
          <a:p>
            <a:r>
              <a:rPr lang="en-US" b="1" dirty="0" smtClean="0"/>
              <a:t>Talking</a:t>
            </a:r>
            <a:r>
              <a:rPr lang="en-US" b="1" baseline="0" dirty="0" smtClean="0"/>
              <a:t> Points:</a:t>
            </a:r>
            <a:r>
              <a:rPr lang="en-US" b="0" baseline="0" dirty="0" smtClean="0"/>
              <a:t> </a:t>
            </a:r>
            <a:r>
              <a:rPr lang="en-US" dirty="0" smtClean="0"/>
              <a:t>Over the next decade, the number of women aged 40-45 will increase by 85 percent. As institutions begin to compete for  patients and populations, IP subspecialty services such a urogynecology  and breast health present an opportunity to develop relationships with new patients beyond labor and delivery.</a:t>
            </a:r>
          </a:p>
          <a:p>
            <a:endParaRPr lang="en-US" dirty="0" smtClean="0"/>
          </a:p>
          <a:p>
            <a:pPr defTabSz="927192">
              <a:defRPr/>
            </a:pPr>
            <a:r>
              <a:rPr lang="en-US" dirty="0" smtClean="0"/>
              <a:t>While national forecasts illustrate a significant decline in total growth for many women’s IP services, many of these services are simply shifting to the OP setting. </a:t>
            </a:r>
            <a:r>
              <a:rPr lang="en-US" dirty="0" smtClean="0">
                <a:solidFill>
                  <a:srgbClr val="38454E"/>
                </a:solidFill>
              </a:rPr>
              <a:t>General gynecology and gynecologic surgery volumes shown are low – likely due to the fact that these occur in private physician offices and ambulatory facilities. </a:t>
            </a:r>
          </a:p>
          <a:p>
            <a:pPr defTabSz="927192">
              <a:defRPr/>
            </a:pPr>
            <a:endParaRPr lang="en-US" dirty="0" smtClean="0">
              <a:solidFill>
                <a:srgbClr val="38454E"/>
              </a:solidFill>
            </a:endParaRPr>
          </a:p>
          <a:p>
            <a:pPr marL="0" marR="0" indent="0" algn="l" defTabSz="927192"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27192" rtl="0" eaLnBrk="1" fontAlgn="auto" latinLnBrk="0" hangingPunct="1">
              <a:lnSpc>
                <a:spcPct val="100000"/>
              </a:lnSpc>
              <a:spcBef>
                <a:spcPts val="0"/>
              </a:spcBef>
              <a:spcAft>
                <a:spcPts val="0"/>
              </a:spcAft>
              <a:buClrTx/>
              <a:buSzTx/>
              <a:buFontTx/>
              <a:buNone/>
              <a:tabLst/>
              <a:defRPr/>
            </a:pPr>
            <a:r>
              <a:rPr lang="en-US" b="1" baseline="0" dirty="0" smtClean="0"/>
              <a:t>Additional Resources: </a:t>
            </a:r>
            <a:r>
              <a:rPr lang="en-US" b="0" baseline="0" dirty="0" smtClean="0"/>
              <a:t> Use Advisory Board Company inpatient market estimator to identify growth rates and volumes in your institution’s service area. http://www.advisory.com/Research/Health-Care-Advisory-Board/Tools/2010/Inpatient-Market-Estimator </a:t>
            </a:r>
            <a:endParaRPr lang="en-US" b="1" dirty="0" smtClean="0"/>
          </a:p>
          <a:p>
            <a:pPr defTabSz="927192">
              <a:defRPr/>
            </a:pPr>
            <a:endParaRPr lang="en-US" dirty="0" smtClean="0">
              <a:solidFill>
                <a:schemeClr val="accent4"/>
              </a:solidFill>
            </a:endParaRPr>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11</a:t>
            </a:fld>
            <a:endParaRPr lang="en-US" dirty="0"/>
          </a:p>
        </p:txBody>
      </p:sp>
    </p:spTree>
    <p:extLst>
      <p:ext uri="{BB962C8B-B14F-4D97-AF65-F5344CB8AC3E}">
        <p14:creationId xmlns:p14="http://schemas.microsoft.com/office/powerpoint/2010/main" val="18204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904" rtl="0" eaLnBrk="1" fontAlgn="auto" latinLnBrk="0" hangingPunct="1">
              <a:lnSpc>
                <a:spcPts val="1264"/>
              </a:lnSpc>
              <a:spcBef>
                <a:spcPts val="0"/>
              </a:spcBef>
              <a:spcAft>
                <a:spcPts val="0"/>
              </a:spcAft>
              <a:buClrTx/>
              <a:buSzTx/>
              <a:buFontTx/>
              <a:buNone/>
              <a:tabLst/>
              <a:defRPr/>
            </a:pPr>
            <a:r>
              <a:rPr lang="en-US" b="1" dirty="0" smtClean="0"/>
              <a:t>Purpose: </a:t>
            </a:r>
            <a:r>
              <a:rPr lang="en-US" b="0" baseline="0" dirty="0" smtClean="0"/>
              <a:t>Identify drivers and barriers for growth in women’s health outpatient subspecialty services.</a:t>
            </a:r>
            <a:r>
              <a:rPr lang="en-US" b="1" baseline="0" dirty="0" smtClean="0"/>
              <a:t> </a:t>
            </a:r>
            <a:r>
              <a:rPr lang="en-US" b="0" baseline="0" dirty="0" smtClean="0"/>
              <a:t>Identify subspecialty services with the highest growth rate and evaluate whether volumes align. </a:t>
            </a:r>
          </a:p>
          <a:p>
            <a:pPr marL="0" marR="0" indent="0" algn="l" defTabSz="909904" rtl="0" eaLnBrk="1" fontAlgn="auto" latinLnBrk="0" hangingPunct="1">
              <a:lnSpc>
                <a:spcPts val="1264"/>
              </a:lnSpc>
              <a:spcBef>
                <a:spcPts val="0"/>
              </a:spcBef>
              <a:spcAft>
                <a:spcPts val="0"/>
              </a:spcAft>
              <a:buClrTx/>
              <a:buSzTx/>
              <a:buFontTx/>
              <a:buNone/>
              <a:tabLst/>
              <a:defRPr/>
            </a:pPr>
            <a:endParaRPr lang="en-US" b="1" dirty="0" smtClean="0"/>
          </a:p>
          <a:p>
            <a:pPr>
              <a:lnSpc>
                <a:spcPts val="1264"/>
              </a:lnSpc>
            </a:pPr>
            <a:r>
              <a:rPr lang="en-US" b="1" dirty="0" smtClean="0"/>
              <a:t>Talking Points: </a:t>
            </a:r>
            <a:r>
              <a:rPr lang="en-US" dirty="0" smtClean="0"/>
              <a:t>Women’s services are predominantly performed in the outpatient setting; unlike the mixed outlook for inpatient growth, all outpatient services are projected to grow moderately across almost all sub-service lines. As health care consumers, women will continue to prioritize providers that offer the greatest access and convenience. </a:t>
            </a:r>
          </a:p>
          <a:p>
            <a:endParaRPr lang="en-US" dirty="0" smtClean="0"/>
          </a:p>
          <a:p>
            <a:pPr defTabSz="927192">
              <a:defRPr/>
            </a:pPr>
            <a:r>
              <a:rPr lang="en-US" dirty="0" smtClean="0"/>
              <a:t>While women’s programs can adopt a range of outpatient facility options, many organizations are migrating to either “virtual” women’s centers or comprehensive outpatient centers. </a:t>
            </a:r>
          </a:p>
          <a:p>
            <a:pPr marL="0" marR="0" indent="0" algn="l" defTabSz="927192"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27192" rtl="0" eaLnBrk="1" fontAlgn="auto" latinLnBrk="0" hangingPunct="1">
              <a:lnSpc>
                <a:spcPct val="100000"/>
              </a:lnSpc>
              <a:spcBef>
                <a:spcPts val="0"/>
              </a:spcBef>
              <a:spcAft>
                <a:spcPts val="0"/>
              </a:spcAft>
              <a:buClrTx/>
              <a:buSzTx/>
              <a:buFontTx/>
              <a:buNone/>
              <a:tabLst/>
              <a:defRPr/>
            </a:pPr>
            <a:r>
              <a:rPr lang="en-US" b="1" baseline="0" dirty="0" smtClean="0"/>
              <a:t>Additional Resources: </a:t>
            </a:r>
            <a:r>
              <a:rPr lang="en-US" b="0" baseline="0" dirty="0" smtClean="0"/>
              <a:t> Use Advisory Board Company outpatient market estimator to identify growth rates and volumes in your institution’s service area. htthttp://www.advisory.com/Research/Health-Care-Advisory-Board/Tools/2010/Outpatient-Market-Estimator</a:t>
            </a:r>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12</a:t>
            </a:fld>
            <a:endParaRPr lang="en-US" dirty="0"/>
          </a:p>
        </p:txBody>
      </p:sp>
    </p:spTree>
    <p:extLst>
      <p:ext uri="{BB962C8B-B14F-4D97-AF65-F5344CB8AC3E}">
        <p14:creationId xmlns:p14="http://schemas.microsoft.com/office/powerpoint/2010/main" val="179456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Purpose:</a:t>
            </a:r>
            <a:r>
              <a:rPr lang="en-US" b="1" baseline="0" dirty="0" smtClean="0"/>
              <a:t> </a:t>
            </a:r>
            <a:r>
              <a:rPr lang="en-US" b="0" baseline="0" dirty="0" smtClean="0"/>
              <a:t>Identify subspecialty services with the highest contribution profit per case and evaluate whether volumes align. </a:t>
            </a:r>
            <a:endParaRPr lang="en-US" dirty="0" smtClean="0"/>
          </a:p>
          <a:p>
            <a:endParaRPr lang="en-US" dirty="0" smtClean="0"/>
          </a:p>
          <a:p>
            <a:r>
              <a:rPr lang="en-US" b="1" dirty="0" smtClean="0"/>
              <a:t>Task:</a:t>
            </a:r>
            <a:r>
              <a:rPr lang="en-US" b="1" baseline="0" dirty="0" smtClean="0"/>
              <a:t> </a:t>
            </a:r>
            <a:r>
              <a:rPr lang="en-US" b="0" baseline="0" dirty="0" smtClean="0"/>
              <a:t>The graphs above include national data, adjust data to reflect your institution’s actual volumes and corresponding contribution profit. </a:t>
            </a:r>
            <a:endParaRPr lang="en-US" b="1" dirty="0" smtClean="0"/>
          </a:p>
          <a:p>
            <a:endParaRPr lang="en-US" b="1" dirty="0" smtClean="0"/>
          </a:p>
          <a:p>
            <a:pPr defTabSz="927192">
              <a:defRPr/>
            </a:pPr>
            <a:r>
              <a:rPr lang="en-US" b="1" baseline="0" dirty="0" smtClean="0"/>
              <a:t>To Edit Graphs: </a:t>
            </a:r>
            <a:r>
              <a:rPr lang="en-US" b="0" baseline="0" dirty="0" smtClean="0"/>
              <a:t>Right click on the graph and select “Edit Data” to edit the information in the graph.  Right click on the graph title (in black) and click “Edit Text” to modify the chart title. </a:t>
            </a:r>
            <a:endParaRPr lang="en-US" b="1" dirty="0" smtClean="0"/>
          </a:p>
          <a:p>
            <a:endParaRPr lang="en-US" b="1" dirty="0" smtClean="0"/>
          </a:p>
          <a:p>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endParaRPr lang="en-US"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0" baseline="0" dirty="0" smtClean="0"/>
              <a:t>Use Advisory Board Company inpatient and outpatient market estimators to identify growth rates and volumes in your institution’s service area. http://www.advisory.com/Research/Health-Care-Advisory-Board/Tools/2010/Outpatient-Market-Estimator; http://www.advisory.com/Research/Health-Care-Advisory-Board/Tools/2010/Inpatient-Market-Estimator </a:t>
            </a:r>
            <a:endParaRPr lang="en-US" b="1" dirty="0" smtClean="0"/>
          </a:p>
          <a:p>
            <a:pPr marL="0" marR="0" indent="0" algn="l" defTabSz="909904"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a:t>
            </a:r>
            <a:r>
              <a:rPr lang="en-US" b="1" baseline="0" dirty="0" smtClean="0"/>
              <a:t> </a:t>
            </a:r>
            <a:r>
              <a:rPr lang="en-US" b="0" baseline="0" dirty="0" smtClean="0"/>
              <a:t>Identify subspecialty services with the highest growth and evaluate whether volumes align. </a:t>
            </a:r>
            <a:endParaRPr lang="en-US" dirty="0" smtClean="0"/>
          </a:p>
          <a:p>
            <a:endParaRPr lang="en-US" b="1" dirty="0" smtClean="0"/>
          </a:p>
          <a:p>
            <a:r>
              <a:rPr lang="en-US" b="1" dirty="0" smtClean="0"/>
              <a:t>Task:</a:t>
            </a:r>
            <a:r>
              <a:rPr lang="en-US" b="1" baseline="0" dirty="0" smtClean="0"/>
              <a:t> </a:t>
            </a:r>
            <a:r>
              <a:rPr lang="en-US" b="0" baseline="0" dirty="0" smtClean="0"/>
              <a:t>The graphs above include national data, adjust data to reflect your market’s actual volumes and corresponding growth rates.  Identify strengths and weaknesses of high growth sub-service lines at your institution. </a:t>
            </a:r>
            <a:endParaRPr lang="en-US" b="1" dirty="0" smtClean="0"/>
          </a:p>
          <a:p>
            <a:endParaRPr lang="en-US" b="1" dirty="0" smtClean="0"/>
          </a:p>
          <a:p>
            <a:pPr defTabSz="927192">
              <a:defRPr/>
            </a:pPr>
            <a:r>
              <a:rPr lang="en-US" b="1" baseline="0" dirty="0" smtClean="0"/>
              <a:t>To Edit Graphs: </a:t>
            </a:r>
            <a:r>
              <a:rPr lang="en-US" b="0" baseline="0" dirty="0" smtClean="0"/>
              <a:t>Right click on the graph and select “Edit Data” to edit the information in the graph.  </a:t>
            </a:r>
          </a:p>
          <a:p>
            <a:pPr defTabSz="927192">
              <a:defRPr/>
            </a:pPr>
            <a:endParaRPr lang="en-US" b="1" dirty="0" smtClean="0"/>
          </a:p>
          <a:p>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endParaRPr lang="en-US"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0" baseline="0" dirty="0" smtClean="0"/>
              <a:t>Use Advisory Board Company inpatient and outpatient market estimators to identify growth rates and volumes in your institution’s service area. http://www.advisory.com/Research/Health-Care-Advisory-Board/Tools/2010/Outpatient-Market-Estimator; http://www.advisory.com/Research/Health-Care-Advisory-Board/Tools/2010/Inpatient-Market-Estimator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14</a:t>
            </a:fld>
            <a:endParaRPr lang="en-US" dirty="0"/>
          </a:p>
        </p:txBody>
      </p:sp>
    </p:spTree>
    <p:extLst>
      <p:ext uri="{BB962C8B-B14F-4D97-AF65-F5344CB8AC3E}">
        <p14:creationId xmlns:p14="http://schemas.microsoft.com/office/powerpoint/2010/main" val="391635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a:xfrm>
            <a:off x="723054" y="3329940"/>
            <a:ext cx="7850293" cy="3446780"/>
          </a:xfrm>
        </p:spPr>
        <p:txBody>
          <a:bodyPr>
            <a:noAutofit/>
          </a:bodyPr>
          <a:lstStyle/>
          <a:p>
            <a:r>
              <a:rPr lang="en-US" b="1" dirty="0" smtClean="0"/>
              <a:t>Purpose:</a:t>
            </a:r>
            <a:r>
              <a:rPr lang="en-US" b="0" dirty="0" smtClean="0"/>
              <a:t>  To provide an overview</a:t>
            </a:r>
            <a:r>
              <a:rPr lang="en-US" b="0" baseline="0" dirty="0" smtClean="0"/>
              <a:t> of </a:t>
            </a:r>
            <a:r>
              <a:rPr lang="en-US" b="0" dirty="0" smtClean="0"/>
              <a:t>the</a:t>
            </a:r>
            <a:r>
              <a:rPr lang="en-US" b="0" baseline="0" dirty="0" smtClean="0"/>
              <a:t> future environment in which the service line will be operating. </a:t>
            </a:r>
            <a:endParaRPr lang="en-US" b="1" dirty="0" smtClean="0"/>
          </a:p>
          <a:p>
            <a:endParaRPr lang="en-US" b="1" dirty="0" smtClean="0"/>
          </a:p>
          <a:p>
            <a:r>
              <a:rPr lang="en-US" b="1" dirty="0" smtClean="0"/>
              <a:t>Task:  </a:t>
            </a:r>
            <a:r>
              <a:rPr lang="en-US" b="0" dirty="0" smtClean="0"/>
              <a:t>First</a:t>
            </a:r>
            <a:r>
              <a:rPr lang="en-US" b="0" baseline="0" dirty="0" smtClean="0"/>
              <a:t>, complete the remaining slides in this section. Then summarize key takeaways from each section of the market assessment on this slide.</a:t>
            </a:r>
            <a:endParaRPr lang="en-US" b="0" dirty="0" smtClean="0"/>
          </a:p>
          <a:p>
            <a:endParaRPr lang="en-US" b="0" dirty="0" smtClean="0"/>
          </a:p>
          <a:p>
            <a:r>
              <a:rPr lang="en-US" b="1" baseline="0" dirty="0" smtClean="0"/>
              <a:t>Additional Resources:  </a:t>
            </a:r>
            <a:r>
              <a:rPr lang="en-US" b="0" baseline="0" dirty="0" smtClean="0"/>
              <a:t>Below is a sample list of current broad market forces affecting the healthcare space:</a:t>
            </a:r>
          </a:p>
          <a:p>
            <a:r>
              <a:rPr lang="en-US" sz="500" dirty="0">
                <a:latin typeface="Arial" pitchFamily="34" charset="0"/>
              </a:rPr>
              <a:t>Patients</a:t>
            </a:r>
          </a:p>
          <a:p>
            <a:pPr marL="174708" indent="-174708">
              <a:buFont typeface="Arial" pitchFamily="34" charset="0"/>
              <a:buChar char="•"/>
            </a:pPr>
            <a:r>
              <a:rPr lang="en-US" sz="500" dirty="0">
                <a:latin typeface="Arial" pitchFamily="34" charset="0"/>
              </a:rPr>
              <a:t>Aging population</a:t>
            </a:r>
          </a:p>
          <a:p>
            <a:pPr marL="174708" indent="-174708">
              <a:buFont typeface="Arial" pitchFamily="34" charset="0"/>
              <a:buChar char="•"/>
            </a:pPr>
            <a:r>
              <a:rPr lang="en-US" sz="500" dirty="0">
                <a:latin typeface="Arial" pitchFamily="34" charset="0"/>
              </a:rPr>
              <a:t>Expansion of coverage</a:t>
            </a:r>
          </a:p>
          <a:p>
            <a:pPr marL="174708" indent="-174708">
              <a:buFont typeface="Arial" pitchFamily="34" charset="0"/>
              <a:buChar char="•"/>
            </a:pPr>
            <a:r>
              <a:rPr lang="en-US" sz="500" dirty="0">
                <a:latin typeface="Arial" pitchFamily="34" charset="0"/>
              </a:rPr>
              <a:t>Economic distress</a:t>
            </a:r>
            <a:r>
              <a:rPr lang="en-US" sz="500" dirty="0" smtClean="0">
                <a:latin typeface="Arial" pitchFamily="34" charset="0"/>
              </a:rPr>
              <a:t>/ Unemployment</a:t>
            </a:r>
            <a:endParaRPr lang="en-US" sz="500" dirty="0">
              <a:latin typeface="Arial" pitchFamily="34" charset="0"/>
            </a:endParaRPr>
          </a:p>
          <a:p>
            <a:pPr marL="174708" indent="-174708">
              <a:buFont typeface="Arial" pitchFamily="34" charset="0"/>
              <a:buChar char="•"/>
            </a:pPr>
            <a:r>
              <a:rPr lang="en-US" sz="500" dirty="0">
                <a:latin typeface="Arial" pitchFamily="34" charset="0"/>
              </a:rPr>
              <a:t>Increasing chronic disease</a:t>
            </a:r>
          </a:p>
          <a:p>
            <a:pPr marL="174708" indent="-174708">
              <a:buFont typeface="Arial" pitchFamily="34" charset="0"/>
              <a:buChar char="•"/>
            </a:pPr>
            <a:r>
              <a:rPr lang="en-US" sz="500" dirty="0">
                <a:latin typeface="Arial" pitchFamily="34" charset="0"/>
              </a:rPr>
              <a:t>Informed patient/patients seeking health information</a:t>
            </a:r>
          </a:p>
          <a:p>
            <a:r>
              <a:rPr lang="en-US" sz="500" dirty="0">
                <a:latin typeface="Arial" pitchFamily="34" charset="0"/>
              </a:rPr>
              <a:t>Payers</a:t>
            </a:r>
          </a:p>
          <a:p>
            <a:pPr marL="174708" indent="-174708">
              <a:buFont typeface="Arial" pitchFamily="34" charset="0"/>
              <a:buChar char="•"/>
            </a:pPr>
            <a:r>
              <a:rPr lang="en-US" sz="500" dirty="0">
                <a:latin typeface="Arial" pitchFamily="34" charset="0"/>
              </a:rPr>
              <a:t>Pressure to reduce coverage </a:t>
            </a:r>
          </a:p>
          <a:p>
            <a:pPr marL="174708" indent="-174708">
              <a:buFont typeface="Arial" pitchFamily="34" charset="0"/>
              <a:buChar char="•"/>
            </a:pPr>
            <a:r>
              <a:rPr lang="en-US" sz="500" dirty="0">
                <a:latin typeface="Arial" pitchFamily="34" charset="0"/>
              </a:rPr>
              <a:t>Reimbursement based on health outcomes </a:t>
            </a:r>
            <a:br>
              <a:rPr lang="en-US" sz="500" dirty="0">
                <a:latin typeface="Arial" pitchFamily="34" charset="0"/>
              </a:rPr>
            </a:br>
            <a:r>
              <a:rPr lang="en-US" sz="500" dirty="0">
                <a:latin typeface="Arial" pitchFamily="34" charset="0"/>
              </a:rPr>
              <a:t>(Value-based, evidence-based, pay-for-performance)</a:t>
            </a:r>
          </a:p>
          <a:p>
            <a:pPr marL="174708" indent="-174708">
              <a:buFont typeface="Arial" pitchFamily="34" charset="0"/>
              <a:buChar char="•"/>
            </a:pPr>
            <a:r>
              <a:rPr lang="en-US" sz="500" dirty="0">
                <a:latin typeface="Arial" pitchFamily="34" charset="0"/>
              </a:rPr>
              <a:t>Population health management</a:t>
            </a:r>
          </a:p>
          <a:p>
            <a:pPr marL="174708" indent="-174708">
              <a:buFont typeface="Arial" pitchFamily="34" charset="0"/>
              <a:buChar char="•"/>
            </a:pPr>
            <a:r>
              <a:rPr lang="en-US" sz="500" dirty="0">
                <a:latin typeface="Arial" pitchFamily="34" charset="0"/>
              </a:rPr>
              <a:t>Mergers, large employers limiting hospital flexibility/choice</a:t>
            </a:r>
          </a:p>
          <a:p>
            <a:pPr marL="174708" indent="-174708">
              <a:buFont typeface="Arial" pitchFamily="34" charset="0"/>
              <a:buChar char="•"/>
            </a:pPr>
            <a:r>
              <a:rPr lang="en-US" sz="500" dirty="0">
                <a:latin typeface="Arial" pitchFamily="34" charset="0"/>
              </a:rPr>
              <a:t>Narrow networks</a:t>
            </a:r>
          </a:p>
          <a:p>
            <a:r>
              <a:rPr lang="en-US" sz="500" dirty="0">
                <a:latin typeface="Arial" pitchFamily="34" charset="0"/>
              </a:rPr>
              <a:t>Payment Reform</a:t>
            </a:r>
          </a:p>
          <a:p>
            <a:pPr marL="174708" indent="-174708">
              <a:buFont typeface="Arial" pitchFamily="34" charset="0"/>
              <a:buChar char="•"/>
            </a:pPr>
            <a:r>
              <a:rPr lang="en-US" sz="500" dirty="0">
                <a:latin typeface="Arial" pitchFamily="34" charset="0"/>
              </a:rPr>
              <a:t>Increasing number of ACOs</a:t>
            </a:r>
          </a:p>
          <a:p>
            <a:pPr marL="174708" indent="-174708">
              <a:buFont typeface="Arial" pitchFamily="34" charset="0"/>
              <a:buChar char="•"/>
            </a:pPr>
            <a:r>
              <a:rPr lang="en-US" sz="500" dirty="0">
                <a:latin typeface="Arial" pitchFamily="34" charset="0"/>
              </a:rPr>
              <a:t>Health System Insurance Plans</a:t>
            </a:r>
          </a:p>
          <a:p>
            <a:r>
              <a:rPr lang="en-US" sz="500" dirty="0">
                <a:latin typeface="Arial" pitchFamily="34" charset="0"/>
              </a:rPr>
              <a:t>Employers</a:t>
            </a:r>
          </a:p>
          <a:p>
            <a:pPr marL="174708" indent="-174708">
              <a:buFont typeface="Arial" pitchFamily="34" charset="0"/>
              <a:buChar char="•"/>
            </a:pPr>
            <a:r>
              <a:rPr lang="en-US" sz="500" dirty="0">
                <a:latin typeface="Arial" pitchFamily="34" charset="0"/>
              </a:rPr>
              <a:t>Pressure to manage cost of providing subsidized insurance</a:t>
            </a:r>
          </a:p>
          <a:p>
            <a:pPr marL="174708" indent="-174708">
              <a:buFont typeface="Arial" pitchFamily="34" charset="0"/>
              <a:buChar char="•"/>
            </a:pPr>
            <a:r>
              <a:rPr lang="en-US" sz="500" dirty="0">
                <a:latin typeface="Arial" pitchFamily="34" charset="0"/>
              </a:rPr>
              <a:t>Partnering with health system to manage cost of care</a:t>
            </a:r>
          </a:p>
          <a:p>
            <a:pPr marL="174708" indent="-174708">
              <a:buFont typeface="Arial" pitchFamily="34" charset="0"/>
              <a:buChar char="•"/>
            </a:pPr>
            <a:r>
              <a:rPr lang="en-US" sz="500" dirty="0">
                <a:latin typeface="Arial" pitchFamily="34" charset="0"/>
              </a:rPr>
              <a:t>Redesigning benefits to incentivize healthier behavior</a:t>
            </a:r>
          </a:p>
          <a:p>
            <a:pPr marL="174708" indent="-174708">
              <a:buFont typeface="Arial" pitchFamily="34" charset="0"/>
              <a:buChar char="•"/>
            </a:pPr>
            <a:r>
              <a:rPr lang="en-US" sz="500" dirty="0">
                <a:latin typeface="Arial" pitchFamily="34" charset="0"/>
              </a:rPr>
              <a:t>Tax benefit for providing insurance</a:t>
            </a:r>
          </a:p>
          <a:p>
            <a:r>
              <a:rPr lang="en-US" sz="500" dirty="0">
                <a:latin typeface="Arial" pitchFamily="34" charset="0"/>
              </a:rPr>
              <a:t>Physicians</a:t>
            </a:r>
          </a:p>
          <a:p>
            <a:pPr marL="174708" indent="-174708">
              <a:buFont typeface="Arial" pitchFamily="34" charset="0"/>
              <a:buChar char="•"/>
            </a:pPr>
            <a:r>
              <a:rPr lang="en-US" sz="500" dirty="0">
                <a:latin typeface="Arial" pitchFamily="34" charset="0"/>
              </a:rPr>
              <a:t>Increasingly employed by system/hospital</a:t>
            </a:r>
          </a:p>
          <a:p>
            <a:pPr marL="174708" indent="-174708">
              <a:buFont typeface="Arial" pitchFamily="34" charset="0"/>
              <a:buChar char="•"/>
            </a:pPr>
            <a:r>
              <a:rPr lang="en-US" sz="500" dirty="0">
                <a:latin typeface="Arial" pitchFamily="34" charset="0"/>
              </a:rPr>
              <a:t>Competing for outpatient services</a:t>
            </a:r>
          </a:p>
          <a:p>
            <a:pPr marL="174708" indent="-174708">
              <a:buFont typeface="Arial" pitchFamily="34" charset="0"/>
              <a:buChar char="•"/>
            </a:pPr>
            <a:r>
              <a:rPr lang="en-US" sz="500" dirty="0">
                <a:latin typeface="Arial" pitchFamily="34" charset="0"/>
              </a:rPr>
              <a:t>Primary care shortage</a:t>
            </a:r>
          </a:p>
          <a:p>
            <a:pPr marL="174708" indent="-174708">
              <a:buFont typeface="Arial" pitchFamily="34" charset="0"/>
              <a:buChar char="•"/>
            </a:pPr>
            <a:r>
              <a:rPr lang="en-US" sz="500" dirty="0">
                <a:latin typeface="Arial" pitchFamily="34" charset="0"/>
              </a:rPr>
              <a:t>Increased scrutiny over care delivery/decisions</a:t>
            </a:r>
          </a:p>
          <a:p>
            <a:r>
              <a:rPr lang="en-US" sz="500" dirty="0">
                <a:latin typeface="Arial" pitchFamily="34" charset="0"/>
              </a:rPr>
              <a:t>Competitors</a:t>
            </a:r>
          </a:p>
          <a:p>
            <a:pPr marL="174708" indent="-174708">
              <a:buFont typeface="Arial" pitchFamily="34" charset="0"/>
              <a:buChar char="•"/>
            </a:pPr>
            <a:r>
              <a:rPr lang="en-US" sz="500" dirty="0">
                <a:latin typeface="Arial" pitchFamily="34" charset="0"/>
              </a:rPr>
              <a:t>Increasing hospital consolidation</a:t>
            </a:r>
          </a:p>
          <a:p>
            <a:pPr marL="174708" indent="-174708">
              <a:buFont typeface="Arial" pitchFamily="34" charset="0"/>
              <a:buChar char="•"/>
            </a:pPr>
            <a:r>
              <a:rPr lang="en-US" sz="500" dirty="0">
                <a:latin typeface="Arial" pitchFamily="34" charset="0"/>
              </a:rPr>
              <a:t>Pressure to capture share for all medical services under accountable care</a:t>
            </a:r>
          </a:p>
          <a:p>
            <a:pPr marL="174708" indent="-174708">
              <a:buFont typeface="Arial" pitchFamily="34" charset="0"/>
              <a:buChar char="•"/>
            </a:pPr>
            <a:r>
              <a:rPr lang="en-US" sz="500" dirty="0">
                <a:latin typeface="Arial" pitchFamily="34" charset="0"/>
              </a:rPr>
              <a:t>New competitors: reference labs, retailers, physician practices</a:t>
            </a:r>
          </a:p>
          <a:p>
            <a:r>
              <a:rPr lang="en-US" sz="500" dirty="0">
                <a:latin typeface="Arial" pitchFamily="34" charset="0"/>
              </a:rPr>
              <a:t>Technology</a:t>
            </a:r>
          </a:p>
          <a:p>
            <a:pPr marL="174708" indent="-174708">
              <a:buFont typeface="Arial" pitchFamily="34" charset="0"/>
              <a:buChar char="•"/>
            </a:pPr>
            <a:r>
              <a:rPr lang="en-US" sz="500" dirty="0">
                <a:latin typeface="Arial" pitchFamily="34" charset="0"/>
              </a:rPr>
              <a:t>Increase implementation of health IT solutions</a:t>
            </a:r>
          </a:p>
          <a:p>
            <a:pPr marL="174708" indent="-174708">
              <a:buFont typeface="Arial" pitchFamily="34" charset="0"/>
              <a:buChar char="•"/>
            </a:pPr>
            <a:r>
              <a:rPr lang="en-US" sz="500" dirty="0">
                <a:latin typeface="Arial" pitchFamily="34" charset="0"/>
              </a:rPr>
              <a:t>Growth in telemedicine</a:t>
            </a:r>
          </a:p>
          <a:p>
            <a:pPr marL="174708" indent="-174708">
              <a:buFont typeface="Arial" pitchFamily="34" charset="0"/>
              <a:buChar char="•"/>
            </a:pPr>
            <a:r>
              <a:rPr lang="en-US" sz="500" dirty="0">
                <a:latin typeface="Arial" pitchFamily="34" charset="0"/>
              </a:rPr>
              <a:t>Shift in technology enabling smaller devices increasing outpatient services</a:t>
            </a:r>
          </a:p>
          <a:p>
            <a:pPr marL="174708" indent="-174708">
              <a:buFont typeface="Arial" pitchFamily="34" charset="0"/>
              <a:buChar char="•"/>
            </a:pPr>
            <a:r>
              <a:rPr lang="en-US" sz="500" dirty="0">
                <a:latin typeface="Arial" pitchFamily="34" charset="0"/>
              </a:rPr>
              <a:t>Increasing use of mobile technology</a:t>
            </a:r>
          </a:p>
          <a:p>
            <a:r>
              <a:rPr lang="en-US" sz="500" dirty="0">
                <a:latin typeface="Arial" pitchFamily="34" charset="0"/>
              </a:rPr>
              <a:t>Regulatory Changes</a:t>
            </a:r>
          </a:p>
          <a:p>
            <a:pPr marL="174708" indent="-174708">
              <a:buFont typeface="Arial" pitchFamily="34" charset="0"/>
              <a:buChar char="•"/>
            </a:pPr>
            <a:r>
              <a:rPr lang="en-US" sz="500" dirty="0">
                <a:latin typeface="Arial" pitchFamily="34" charset="0"/>
              </a:rPr>
              <a:t>CMS physician supervision requirements for OP therapeutic services OP</a:t>
            </a:r>
          </a:p>
          <a:p>
            <a:pPr marL="174708" indent="-174708">
              <a:buFont typeface="Arial" pitchFamily="34" charset="0"/>
              <a:buChar char="•"/>
            </a:pPr>
            <a:r>
              <a:rPr lang="en-US" sz="500" dirty="0">
                <a:latin typeface="Arial" pitchFamily="34" charset="0"/>
              </a:rPr>
              <a:t>Clinical trials coverage</a:t>
            </a:r>
          </a:p>
          <a:p>
            <a:pPr marL="174708" indent="-174708">
              <a:buFont typeface="Arial" pitchFamily="34" charset="0"/>
              <a:buChar char="•"/>
            </a:pPr>
            <a:r>
              <a:rPr lang="en-US" sz="500" dirty="0">
                <a:latin typeface="Arial" pitchFamily="34" charset="0"/>
              </a:rPr>
              <a:t>State acceptance of Medicaid expansion</a:t>
            </a:r>
          </a:p>
          <a:p>
            <a:pPr marL="174708" indent="-174708">
              <a:buFont typeface="Arial" pitchFamily="34" charset="0"/>
              <a:buChar char="•"/>
            </a:pPr>
            <a:r>
              <a:rPr lang="en-US" sz="500" dirty="0">
                <a:latin typeface="Arial" pitchFamily="34" charset="0"/>
              </a:rPr>
              <a:t>Coverage expansion</a:t>
            </a:r>
          </a:p>
          <a:p>
            <a:pPr marL="174708" indent="-174708">
              <a:buFont typeface="Arial" pitchFamily="34" charset="0"/>
              <a:buChar char="•"/>
            </a:pPr>
            <a:r>
              <a:rPr lang="en-US" sz="500" dirty="0">
                <a:latin typeface="Arial" pitchFamily="34" charset="0"/>
              </a:rPr>
              <a:t>ICD-9 to ICD-10</a:t>
            </a:r>
            <a:br>
              <a:rPr lang="en-US" sz="500" dirty="0">
                <a:latin typeface="Arial" pitchFamily="34" charset="0"/>
              </a:rPr>
            </a:br>
            <a:endParaRPr lang="en-US" sz="800" dirty="0">
              <a:latin typeface="Arial" pitchFamily="34" charset="0"/>
            </a:endParaRPr>
          </a:p>
          <a:p>
            <a:r>
              <a:rPr lang="en-US" b="0" baseline="0" dirty="0" smtClean="0"/>
              <a:t>For forces specific to women's health, please see the Marketing and Planning Leadership Council’s study, Women's Health Service Line Strategic Outlook: </a:t>
            </a:r>
            <a:r>
              <a:rPr lang="en-US" dirty="0" smtClean="0"/>
              <a:t>http://www.advisory.com/Research/Marketing-and-Planning-Leadership-Council/Studies/2012/Womens-Services-Strategic-Outlook</a:t>
            </a:r>
            <a:endParaRPr lang="en-US" sz="600"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627063"/>
            <a:ext cx="3451225" cy="2589212"/>
          </a:xfrm>
        </p:spPr>
      </p:sp>
      <p:sp>
        <p:nvSpPr>
          <p:cNvPr id="3" name="Notes Placeholder 2"/>
          <p:cNvSpPr>
            <a:spLocks noGrp="1"/>
          </p:cNvSpPr>
          <p:nvPr>
            <p:ph type="body" idx="1"/>
          </p:nvPr>
        </p:nvSpPr>
        <p:spPr/>
        <p:txBody>
          <a:bodyPr>
            <a:normAutofit/>
          </a:bodyPr>
          <a:lstStyle/>
          <a:p>
            <a:r>
              <a:rPr lang="en-US" b="1" dirty="0"/>
              <a:t>Purpose:  </a:t>
            </a:r>
            <a:r>
              <a:rPr lang="en-US" dirty="0"/>
              <a:t>To describe your primary, secondary, and tertiary service areas. </a:t>
            </a:r>
            <a:endParaRPr lang="en-US" b="1" dirty="0"/>
          </a:p>
          <a:p>
            <a:pPr defTabSz="415920">
              <a:defRPr/>
            </a:pPr>
            <a:endParaRPr lang="en-US" b="1" dirty="0"/>
          </a:p>
          <a:p>
            <a:pPr defTabSz="415920">
              <a:defRPr/>
            </a:pPr>
            <a:r>
              <a:rPr lang="en-US" b="1" dirty="0"/>
              <a:t>Task:  </a:t>
            </a:r>
            <a:r>
              <a:rPr lang="en-US" dirty="0"/>
              <a:t>Insert maps, zip codes, or counties to describe your service areas here. In the above graphic, individual states can be selected, shaded, or enlarged.  Alternatively, insert county-specific state maps.  Service areas can be defined by proximity/geography, number of patients originating from the region, total population, or total potential volume capture of specific regions. In the box at the bottom of the slide, discuss implications of any shifts in geographic distribution on the service line. </a:t>
            </a:r>
          </a:p>
          <a:p>
            <a:endParaRPr lang="en-US" b="1" dirty="0"/>
          </a:p>
          <a:p>
            <a:r>
              <a:rPr lang="en-US" b="1" dirty="0"/>
              <a:t>To Edit the Graph: </a:t>
            </a:r>
            <a:r>
              <a:rPr lang="en-US" dirty="0"/>
              <a:t>Replace the map on the left with a map of your market.  Right click on the pie chart on the right and select “Edit Data” to add market-specific information.</a:t>
            </a:r>
          </a:p>
          <a:p>
            <a:endParaRPr lang="en-US" dirty="0"/>
          </a:p>
          <a:p>
            <a:r>
              <a:rPr lang="en-US" b="1" dirty="0"/>
              <a:t>Additional Resources: </a:t>
            </a:r>
            <a:r>
              <a:rPr lang="en-US" dirty="0"/>
              <a:t>County-specific state maps can be found at the U.S. Census Bureau, available at: http://www.census.gov/geo/www/maps/stco_02.htm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market age distribution of the population and discuss potential implications.</a:t>
            </a:r>
            <a:endParaRPr lang="en-US" b="1" dirty="0" smtClean="0"/>
          </a:p>
          <a:p>
            <a:endParaRPr lang="en-US" b="1" dirty="0" smtClean="0"/>
          </a:p>
          <a:p>
            <a:r>
              <a:rPr lang="en-US" b="1" dirty="0" smtClean="0"/>
              <a:t>Task:  </a:t>
            </a:r>
            <a:r>
              <a:rPr lang="en-US" b="0" baseline="0" dirty="0" smtClean="0"/>
              <a:t>Adjust age brackets to reflect your women’s health service line’s interests.  Enter the institution’s age distribution in the first pie chart (Hook Hospital Patients, 2012) on the far left.  Then enter the regional/market data to the second pie chart on the left (Neverland County, 2012).  Enter the projected population data for the region/market in 20XX to the fourth pie chart on the far right (Neverland County, 20XX).  Then calculate the institution's percent capture of the region/market population in 2012 and use this percentage to project the institution’s age distribution of patients in 20XX.  Enter the projected institution’s age distribution in the third graph (Hook Hospital Patients, 20XX). In the box at the bottom of the slide, discuss implications of the shift in age distribution and indicate strategies to overcome any foreseen challenges.</a:t>
            </a:r>
          </a:p>
          <a:p>
            <a:endParaRPr lang="en-US" b="0" baseline="0" dirty="0" smtClean="0"/>
          </a:p>
          <a:p>
            <a:pPr defTabSz="927410">
              <a:defRPr/>
            </a:pPr>
            <a:r>
              <a:rPr lang="en-US" b="1" baseline="0" dirty="0" smtClean="0"/>
              <a:t>To Edit the Graph: </a:t>
            </a:r>
            <a:r>
              <a:rPr lang="en-US" b="0" baseline="0" dirty="0" smtClean="0"/>
              <a:t>Right click on the pie chart and select “Edit Data” to adjust the data in the chart.  </a:t>
            </a:r>
            <a:r>
              <a:rPr lang="en-US" dirty="0">
                <a:solidFill>
                  <a:prstClr val="black"/>
                </a:solidFill>
              </a:rPr>
              <a:t>Click directly on the graph title (in black) to modify the chart title. To edit the legend, click directly on each of the years and edit the text box.  </a:t>
            </a:r>
          </a:p>
          <a:p>
            <a:pPr defTabSz="927410">
              <a:defRPr/>
            </a:pPr>
            <a:endParaRPr lang="en-US" dirty="0">
              <a:solidFill>
                <a:prstClr val="black"/>
              </a:solidFill>
            </a:endParaRPr>
          </a:p>
          <a:p>
            <a:r>
              <a:rPr lang="en-US" b="1" baseline="0" dirty="0" smtClean="0"/>
              <a:t>Resources: </a:t>
            </a:r>
            <a:r>
              <a:rPr lang="en-US" dirty="0"/>
              <a:t>County-specific state data can be found at the U.S. Census Bureau, available at: </a:t>
            </a:r>
            <a:r>
              <a:rPr lang="en-US" dirty="0" smtClean="0">
                <a:hlinkClick r:id="rId3"/>
              </a:rPr>
              <a:t>http://censtats.census.gov/usa/usa.shtml</a:t>
            </a:r>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regional payer mix for your patient population and discuss potential implications.</a:t>
            </a:r>
            <a:endParaRPr lang="en-US" b="1" dirty="0" smtClean="0"/>
          </a:p>
          <a:p>
            <a:endParaRPr lang="en-US" b="1" dirty="0" smtClean="0"/>
          </a:p>
          <a:p>
            <a:r>
              <a:rPr lang="en-US" b="1" dirty="0" smtClean="0"/>
              <a:t>Task:  </a:t>
            </a:r>
            <a:r>
              <a:rPr lang="en-US" b="0" baseline="0" dirty="0" smtClean="0"/>
              <a:t>Adjust payers to reflect your women’s health service line’s payer mix.  Add any large commercial payers that influence your institution.  Enter the institution’s current payer mix to the first pie chart on the far left (Hook Hospital Patients, 2012).  Then enter the regional/market data to the second pie chart to the left (Neverland County, 2012).  Enter the projected payer mix data  for the region/market in 20XX to the fourth pie chart on the far right (Neverland County, 20XX).  Then calculate the institution's percent capture of the region/market payer mix in 2012 and use this percentage to project the institution’s payer mix in 20XX.  Enter the projected payer mix to the third graph (Hook Hospital Patients, 20XX). In the box at the bottom of the slide, discuss implications of the shift in payer mix and indicate strategies to overcome any foreseen challenges. </a:t>
            </a:r>
          </a:p>
          <a:p>
            <a:endParaRPr lang="en-US" dirty="0" smtClean="0"/>
          </a:p>
          <a:p>
            <a:pPr defTabSz="927410">
              <a:defRPr/>
            </a:pPr>
            <a:r>
              <a:rPr lang="en-US" b="1" baseline="0" dirty="0" smtClean="0"/>
              <a:t>To Edit the Graph: </a:t>
            </a:r>
            <a:r>
              <a:rPr lang="en-US" b="0" baseline="0" dirty="0" smtClean="0"/>
              <a:t>Right click on the pie chart and select “Edit Data” to adjust the data in the chart.  </a:t>
            </a:r>
            <a:r>
              <a:rPr lang="en-US" dirty="0">
                <a:solidFill>
                  <a:prstClr val="black"/>
                </a:solidFill>
              </a:rPr>
              <a:t>Click directly on the graph title (in black) to modify the chart title. To edit the legend, click directly on each of the years and edit the text box.  </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dirty="0" smtClean="0"/>
              <a:t>To</a:t>
            </a:r>
            <a:r>
              <a:rPr lang="en-US" baseline="0" dirty="0" smtClean="0"/>
              <a:t> anticipate the impact of any potential shifts in payer strategy. </a:t>
            </a:r>
          </a:p>
          <a:p>
            <a:endParaRPr lang="en-US" baseline="0" dirty="0" smtClean="0"/>
          </a:p>
          <a:p>
            <a:r>
              <a:rPr lang="en-US" b="1" baseline="0" dirty="0" smtClean="0"/>
              <a:t>Task: </a:t>
            </a:r>
            <a:r>
              <a:rPr lang="en-US" b="0" baseline="0" dirty="0" smtClean="0"/>
              <a:t>On the left, list any strategies you anticipate payers in your market pursuing across the next few years. In the description section on the right, provide details around which payers are pursuing the strategy, when they intend to implement any changes, etc. In the box at the bottom of the slide, indicate the overall impact of these shifts in payer strategy on the women's health service line.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19</a:t>
            </a:fld>
            <a:endParaRPr lang="en-US" dirty="0"/>
          </a:p>
        </p:txBody>
      </p:sp>
    </p:spTree>
    <p:extLst>
      <p:ext uri="{BB962C8B-B14F-4D97-AF65-F5344CB8AC3E}">
        <p14:creationId xmlns:p14="http://schemas.microsoft.com/office/powerpoint/2010/main" val="350017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627063"/>
            <a:ext cx="3451225" cy="2589212"/>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determine</a:t>
            </a:r>
            <a:r>
              <a:rPr lang="en-US" b="0" baseline="0" dirty="0" smtClean="0"/>
              <a:t> how shifts in payment models will impact your service line.</a:t>
            </a:r>
            <a:endParaRPr lang="en-US" b="0" dirty="0" smtClean="0"/>
          </a:p>
          <a:p>
            <a:endParaRPr lang="en-US" b="1" dirty="0" smtClean="0"/>
          </a:p>
          <a:p>
            <a:r>
              <a:rPr lang="en-US" b="1" dirty="0" smtClean="0"/>
              <a:t>Task:  </a:t>
            </a:r>
            <a:r>
              <a:rPr lang="en-US" b="0" dirty="0" smtClean="0"/>
              <a:t>Consider what</a:t>
            </a:r>
            <a:r>
              <a:rPr lang="en-US" b="0" baseline="0" dirty="0" smtClean="0"/>
              <a:t> payment model(s) your hospital is moving towards.  Describe the efforts made towards implementing the new payment model(s).  Consider which patient groups and services may be impacted by shifts in payment models. In the box at the bottom of the slide, discuss implications for the shift in payment model on services.</a:t>
            </a:r>
          </a:p>
          <a:p>
            <a:endParaRPr lang="en-US" b="0" baseline="0" dirty="0" smtClean="0"/>
          </a:p>
          <a:p>
            <a:r>
              <a:rPr lang="en-US" b="0" baseline="0" dirty="0" smtClean="0"/>
              <a:t>Sample Institution Payment Models:</a:t>
            </a:r>
          </a:p>
          <a:p>
            <a:r>
              <a:rPr lang="en-US" b="0" baseline="0" dirty="0" smtClean="0"/>
              <a:t>Medicare ACO</a:t>
            </a:r>
          </a:p>
          <a:p>
            <a:r>
              <a:rPr lang="en-US" b="0" baseline="0" dirty="0" smtClean="0"/>
              <a:t>Pioneer ACO</a:t>
            </a:r>
          </a:p>
          <a:p>
            <a:r>
              <a:rPr lang="en-US" b="0" baseline="0" dirty="0" smtClean="0"/>
              <a:t>Capitation</a:t>
            </a:r>
          </a:p>
          <a:p>
            <a:r>
              <a:rPr lang="en-US" b="0" baseline="0" dirty="0" smtClean="0"/>
              <a:t>Fee-for-Service</a:t>
            </a:r>
          </a:p>
          <a:p>
            <a:r>
              <a:rPr lang="en-US" b="0" baseline="0" dirty="0" smtClean="0"/>
              <a:t>Bundled Payments</a:t>
            </a:r>
          </a:p>
          <a:p>
            <a:endParaRPr lang="en-US" b="0" baseline="0"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To provide an overview of major employers in the area, expected growth, and approach to employee coverage.</a:t>
            </a:r>
            <a:endParaRPr lang="en-US" b="0" baseline="0" dirty="0" smtClean="0"/>
          </a:p>
          <a:p>
            <a:endParaRPr lang="en-US" b="0" baseline="0" dirty="0" smtClean="0"/>
          </a:p>
          <a:p>
            <a:r>
              <a:rPr lang="en-US" b="1" baseline="0" dirty="0" smtClean="0"/>
              <a:t>Task: </a:t>
            </a:r>
            <a:r>
              <a:rPr lang="en-US" b="0" baseline="0" dirty="0" smtClean="0"/>
              <a:t>List major employers in your market, their current number of employees, and any anticipated growth across the next few years. In the comments column, indicate how each employer currently provides coverage for their employees and any anticipated changes the employer may be planning to make to its health and wellness benefits.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21</a:t>
            </a:fld>
            <a:endParaRPr lang="en-US" dirty="0"/>
          </a:p>
        </p:txBody>
      </p:sp>
    </p:spTree>
    <p:extLst>
      <p:ext uri="{BB962C8B-B14F-4D97-AF65-F5344CB8AC3E}">
        <p14:creationId xmlns:p14="http://schemas.microsoft.com/office/powerpoint/2010/main" val="818480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 physician employment trends and anticipate hiring and leadership needs.</a:t>
            </a:r>
            <a:r>
              <a:rPr lang="en-US" b="0" baseline="0" dirty="0" smtClean="0"/>
              <a:t> </a:t>
            </a:r>
            <a:endParaRPr lang="en-US" b="0" dirty="0" smtClean="0"/>
          </a:p>
          <a:p>
            <a:endParaRPr lang="en-US" b="1" dirty="0" smtClean="0"/>
          </a:p>
          <a:p>
            <a:r>
              <a:rPr lang="en-US" b="1" dirty="0" smtClean="0"/>
              <a:t>Task:  </a:t>
            </a:r>
            <a:r>
              <a:rPr lang="en-US" b="0" dirty="0" smtClean="0"/>
              <a:t>The graph above reflects national level data for OB/GYN</a:t>
            </a:r>
            <a:r>
              <a:rPr lang="en-US" b="0" baseline="0" dirty="0" smtClean="0"/>
              <a:t> </a:t>
            </a:r>
            <a:r>
              <a:rPr lang="en-US" b="0" dirty="0" smtClean="0"/>
              <a:t>physician employment. If possible</a:t>
            </a:r>
            <a:r>
              <a:rPr lang="en-US" b="0" baseline="0" dirty="0" smtClean="0"/>
              <a:t>, replace with data specific to your market and institution. On the right, indicate the number of OB/GYN physicians needed to meet demand in 20XX.  Then indicate expected retirees across the next few years and finally the number of new recruits needed. In the box at the bottom of the slide, discuss implications for any shifts in employment. </a:t>
            </a:r>
          </a:p>
          <a:p>
            <a:pPr defTabSz="927722"/>
            <a:endParaRPr lang="en-US" b="0" dirty="0" smtClean="0"/>
          </a:p>
          <a:p>
            <a:pPr defTabSz="927722"/>
            <a:r>
              <a:rPr lang="en-US" b="1" dirty="0" smtClean="0"/>
              <a:t>Source: </a:t>
            </a:r>
            <a:r>
              <a:rPr lang="en-US" dirty="0"/>
              <a:t>US Department of Health and Human Services, “The Physician Workforce: Projections and Research into Current Issues Affecting Supply and Demand ,” December 2008, available at: </a:t>
            </a:r>
            <a:r>
              <a:rPr lang="en-US" dirty="0" smtClean="0"/>
              <a:t>http://bhpr.hrsa.gov/healthworkforce/reports/physwfissues.pdf</a:t>
            </a:r>
            <a:endParaRPr lang="en-US" b="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To identify current market referral patterns</a:t>
            </a:r>
            <a:r>
              <a:rPr lang="en-US" b="0" baseline="0" dirty="0" smtClean="0"/>
              <a:t> and estimate future patterns.</a:t>
            </a:r>
          </a:p>
          <a:p>
            <a:endParaRPr lang="en-US" b="0" baseline="0" dirty="0" smtClean="0"/>
          </a:p>
          <a:p>
            <a:r>
              <a:rPr lang="en-US" b="1" baseline="0" dirty="0" smtClean="0"/>
              <a:t>Task: </a:t>
            </a:r>
            <a:r>
              <a:rPr lang="en-US" b="0" baseline="0" dirty="0" smtClean="0"/>
              <a:t>Enter current referral patterns on the left. On the right, identify practices of interest (e.g. splitters, large disloyal practices, etc.) and include additional detail on that practice’s current practice and referral patterns. In the box at the bottom of the slide, discuss implications of physician referral patterns for the women's health service line. </a:t>
            </a:r>
          </a:p>
          <a:p>
            <a:pPr defTabSz="927410">
              <a:defRPr/>
            </a:pPr>
            <a:endParaRPr lang="en-US" b="0" baseline="0" dirty="0" smtClean="0"/>
          </a:p>
          <a:p>
            <a:pPr defTabSz="927410">
              <a:defRPr/>
            </a:pPr>
            <a:r>
              <a:rPr lang="en-US" b="0" baseline="0" dirty="0" smtClean="0"/>
              <a:t>Members of the Advisory Board Company’s Crimson Market Advantage program may access their data on MD referral patterns here: </a:t>
            </a:r>
            <a:r>
              <a:rPr lang="en-US" dirty="0" smtClean="0">
                <a:hlinkClick r:id="rId3"/>
              </a:rPr>
              <a:t>http://www.advisory.com/Technology/Crimson-Market-Advantage/Members</a:t>
            </a:r>
            <a:endParaRPr lang="en-US" b="1" baseline="0" dirty="0" smtClean="0"/>
          </a:p>
          <a:p>
            <a:endParaRPr lang="en-US" b="0" baseline="0" dirty="0" smtClean="0"/>
          </a:p>
          <a:p>
            <a:r>
              <a:rPr lang="en-US" b="1" baseline="0" dirty="0" smtClean="0"/>
              <a:t>Additional Resources: </a:t>
            </a:r>
            <a:r>
              <a:rPr lang="en-US" b="0" baseline="0" dirty="0" smtClean="0"/>
              <a:t>For information on how tactics to improve referral strategy, please refer to the </a:t>
            </a:r>
            <a:r>
              <a:rPr lang="en-US" baseline="0" dirty="0" smtClean="0"/>
              <a:t>Marketing and Planning Leadership Council’s white paper, Maximizing Referral Integrity: </a:t>
            </a:r>
            <a:r>
              <a:rPr lang="en-US" dirty="0" smtClean="0">
                <a:hlinkClick r:id="rId4"/>
              </a:rPr>
              <a:t>http://www.advisory.com/Research/Marketing-and-Planning-Leadership-Council/White-Papers/Maximizing-Referral-Integrity</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23</a:t>
            </a:fld>
            <a:endParaRPr lang="en-US" dirty="0"/>
          </a:p>
        </p:txBody>
      </p:sp>
    </p:spTree>
    <p:extLst>
      <p:ext uri="{BB962C8B-B14F-4D97-AF65-F5344CB8AC3E}">
        <p14:creationId xmlns:p14="http://schemas.microsoft.com/office/powerpoint/2010/main" val="942700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a:t>
            </a:r>
            <a:r>
              <a:rPr lang="en-US" b="0" baseline="0" dirty="0" smtClean="0"/>
              <a:t>identify top-line competitive threats.</a:t>
            </a:r>
            <a:endParaRPr lang="en-US" b="0" dirty="0" smtClean="0"/>
          </a:p>
          <a:p>
            <a:endParaRPr lang="en-US" b="1" dirty="0" smtClean="0"/>
          </a:p>
          <a:p>
            <a:r>
              <a:rPr lang="en-US" b="1" dirty="0" smtClean="0"/>
              <a:t>Task:  </a:t>
            </a:r>
            <a:r>
              <a:rPr lang="en-US" b="0" dirty="0" smtClean="0"/>
              <a:t>Complete</a:t>
            </a:r>
            <a:r>
              <a:rPr lang="en-US" b="0" baseline="0" dirty="0" smtClean="0"/>
              <a:t> the chart above with the names of your current and potential future competitors.  List the key area(s) of competition, new programs and facilities, and expected risk to market share within the timeframe of your strategic plan. In the box at the bottom of the slide, discuss implications of any shifts in competitors’ growth efforts. </a:t>
            </a:r>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fontScale="92500" lnSpcReduction="10000"/>
          </a:bodyPr>
          <a:lstStyle/>
          <a:p>
            <a:r>
              <a:rPr lang="en-US" b="1" dirty="0" smtClean="0"/>
              <a:t>Purpose: </a:t>
            </a:r>
            <a:r>
              <a:rPr lang="en-US" b="0" dirty="0" smtClean="0"/>
              <a:t>To identify</a:t>
            </a:r>
            <a:r>
              <a:rPr lang="en-US" b="0" baseline="0" dirty="0" smtClean="0"/>
              <a:t> technological trends and their impact on the women's health service line.</a:t>
            </a:r>
          </a:p>
          <a:p>
            <a:endParaRPr lang="en-US" b="0" baseline="0" dirty="0" smtClean="0"/>
          </a:p>
          <a:p>
            <a:r>
              <a:rPr lang="en-US" b="1" dirty="0" smtClean="0"/>
              <a:t>Task: </a:t>
            </a:r>
            <a:r>
              <a:rPr lang="en-US" b="0" dirty="0" smtClean="0"/>
              <a:t>Assess your service line’s technology</a:t>
            </a:r>
            <a:r>
              <a:rPr lang="en-US" b="0" baseline="0" dirty="0" smtClean="0"/>
              <a:t> compared to the market and consider where your institution falls on the technology curve.  In the box at the bottom of the slide, discuss implications of changes in technology on the service line.  Consider competitiveness in the market, potential for growth, ability to meet patient/market needs, alignment with strategic priorities of your institution, etc.  </a:t>
            </a:r>
          </a:p>
          <a:p>
            <a:endParaRPr lang="en-US" b="0" baseline="0" dirty="0" smtClean="0"/>
          </a:p>
          <a:p>
            <a:r>
              <a:rPr lang="en-US" b="1" dirty="0"/>
              <a:t>Definitions:  </a:t>
            </a:r>
          </a:p>
          <a:p>
            <a:pPr marL="232943" indent="-232943">
              <a:buFont typeface="+mj-lt"/>
              <a:buAutoNum type="arabicPeriod"/>
            </a:pPr>
            <a:r>
              <a:rPr lang="en-US" dirty="0" smtClean="0"/>
              <a:t>IVF: In Vitro Fertilization</a:t>
            </a:r>
          </a:p>
          <a:p>
            <a:pPr marL="232943" indent="-232943">
              <a:buFont typeface="+mj-lt"/>
              <a:buAutoNum type="arabicPeriod"/>
            </a:pPr>
            <a:r>
              <a:rPr lang="en-US" dirty="0" smtClean="0"/>
              <a:t>ART: Assisted Reproductive Technology</a:t>
            </a:r>
          </a:p>
          <a:p>
            <a:pPr marL="232943" indent="-232943">
              <a:buFont typeface="+mj-lt"/>
              <a:buAutoNum type="arabicPeriod"/>
            </a:pPr>
            <a:r>
              <a:rPr lang="en-US" dirty="0" smtClean="0"/>
              <a:t>ECMO: Extra Corporeal Membrane Oxygenation</a:t>
            </a:r>
          </a:p>
          <a:p>
            <a:pPr marL="232943" indent="-232943">
              <a:buFont typeface="+mj-lt"/>
              <a:buAutoNum type="arabicPeriod"/>
            </a:pPr>
            <a:r>
              <a:rPr lang="en-US" dirty="0" smtClean="0"/>
              <a:t>GEA: Global Endometrial Ablation</a:t>
            </a:r>
          </a:p>
          <a:p>
            <a:pPr marL="232943" indent="-232943">
              <a:buFont typeface="+mj-lt"/>
              <a:buAutoNum type="arabicPeriod"/>
            </a:pPr>
            <a:r>
              <a:rPr lang="en-US" dirty="0" smtClean="0"/>
              <a:t>UAE/UFE: Uterine Artery/Fibroid Embolization</a:t>
            </a:r>
          </a:p>
          <a:p>
            <a:pPr marL="232943" indent="-232943">
              <a:buFont typeface="+mj-lt"/>
              <a:buAutoNum type="arabicPeriod"/>
            </a:pPr>
            <a:r>
              <a:rPr lang="en-US" dirty="0" smtClean="0"/>
              <a:t>MRgFUS: MR-guided Focused US</a:t>
            </a:r>
          </a:p>
          <a:p>
            <a:pPr marL="232943" indent="-232943">
              <a:buFont typeface="+mj-lt"/>
              <a:buAutoNum type="arabicPeriod"/>
            </a:pPr>
            <a:r>
              <a:rPr lang="en-US" dirty="0" smtClean="0"/>
              <a:t>MBI: Molecular Breast Imaging</a:t>
            </a:r>
          </a:p>
          <a:p>
            <a:pPr marL="232943" indent="-232943">
              <a:buFont typeface="+mj-lt"/>
              <a:buAutoNum type="arabicPeriod"/>
            </a:pPr>
            <a:r>
              <a:rPr lang="en-US" dirty="0" smtClean="0"/>
              <a:t>PEM: Positron Emission Mammography</a:t>
            </a:r>
            <a:endParaRPr lang="en-US" b="1" baseline="0" dirty="0" smtClean="0"/>
          </a:p>
          <a:p>
            <a:endParaRPr lang="en-US" b="0" baseline="0" dirty="0" smtClean="0"/>
          </a:p>
          <a:p>
            <a:r>
              <a:rPr lang="en-US" b="1" baseline="0" dirty="0" smtClean="0"/>
              <a:t>Additional Resources: </a:t>
            </a:r>
            <a:r>
              <a:rPr lang="en-US" b="0" baseline="0" dirty="0" smtClean="0"/>
              <a:t>For more information on women's health-related technology see the Advisory Board Company’s Clinical Technology Compendium: </a:t>
            </a:r>
            <a:r>
              <a:rPr lang="en-US" dirty="0" smtClean="0">
                <a:hlinkClick r:id="rId3"/>
              </a:rPr>
              <a:t>http://www.advisory.com/Research/Technology-Insights/Resources/2012/Clinical-Technology-Compendium</a:t>
            </a:r>
            <a:endParaRPr lang="en-US"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technology needs for the women’s health service line.</a:t>
            </a:r>
          </a:p>
          <a:p>
            <a:endParaRPr lang="en-US" b="0" baseline="0" dirty="0" smtClean="0"/>
          </a:p>
          <a:p>
            <a:r>
              <a:rPr lang="en-US" b="1" dirty="0" smtClean="0"/>
              <a:t>Task: </a:t>
            </a:r>
            <a:r>
              <a:rPr lang="en-US" b="0" dirty="0" smtClean="0"/>
              <a:t>In the first box, identify</a:t>
            </a:r>
            <a:r>
              <a:rPr lang="en-US" b="0" baseline="0" dirty="0" smtClean="0"/>
              <a:t> new technologies your institution could potentially acquire.  In the second, identify what existing technologies need to expanded to meet any new or growing needs.  In the box at the bottom of the slide, discuss implications of these technology needs on the service line.  </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904" rtl="0" eaLnBrk="1" fontAlgn="auto" latinLnBrk="0" hangingPunct="1">
              <a:lnSpc>
                <a:spcPct val="100000"/>
              </a:lnSpc>
              <a:spcBef>
                <a:spcPts val="0"/>
              </a:spcBef>
              <a:spcAft>
                <a:spcPts val="0"/>
              </a:spcAft>
              <a:buClrTx/>
              <a:buSzTx/>
              <a:buFontTx/>
              <a:buNone/>
              <a:tabLst/>
              <a:defRPr/>
            </a:pPr>
            <a:r>
              <a:rPr lang="en-US" sz="1100" b="1" i="0" kern="1200" dirty="0" smtClean="0">
                <a:solidFill>
                  <a:schemeClr val="tx1"/>
                </a:solidFill>
                <a:effectLst/>
                <a:latin typeface="+mn-lt"/>
                <a:ea typeface="+mn-ea"/>
                <a:cs typeface="+mn-cs"/>
              </a:rPr>
              <a:t>Purpose</a:t>
            </a:r>
            <a:r>
              <a:rPr lang="en-US" sz="1100" b="0" i="0" kern="1200" dirty="0" smtClean="0">
                <a:solidFill>
                  <a:schemeClr val="tx1"/>
                </a:solidFill>
                <a:effectLst/>
                <a:latin typeface="+mn-lt"/>
                <a:ea typeface="+mn-ea"/>
                <a:cs typeface="+mn-cs"/>
              </a:rPr>
              <a:t>:</a:t>
            </a:r>
            <a:r>
              <a:rPr lang="en-US" sz="1100" b="0" i="0" kern="1200" baseline="0" dirty="0" smtClean="0">
                <a:solidFill>
                  <a:schemeClr val="tx1"/>
                </a:solidFill>
                <a:effectLst/>
                <a:latin typeface="+mn-lt"/>
                <a:ea typeface="+mn-ea"/>
                <a:cs typeface="+mn-cs"/>
              </a:rPr>
              <a:t> </a:t>
            </a:r>
            <a:r>
              <a:rPr lang="en-US" b="0" dirty="0" smtClean="0"/>
              <a:t>To identify</a:t>
            </a:r>
            <a:r>
              <a:rPr lang="en-US" b="0" baseline="0" dirty="0" smtClean="0"/>
              <a:t> current care coordination efforts and their relevance to the women's health service line.</a:t>
            </a:r>
          </a:p>
          <a:p>
            <a:endParaRPr lang="en-US" sz="1100" b="0" i="0" kern="1200" dirty="0" smtClean="0">
              <a:solidFill>
                <a:schemeClr val="tx1"/>
              </a:solidFill>
              <a:effectLst/>
              <a:latin typeface="+mn-lt"/>
              <a:ea typeface="+mn-ea"/>
              <a:cs typeface="+mn-cs"/>
            </a:endParaRPr>
          </a:p>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Task:  </a:t>
            </a:r>
            <a:r>
              <a:rPr lang="en-US" b="0" dirty="0" smtClean="0"/>
              <a:t>Complete</a:t>
            </a:r>
            <a:r>
              <a:rPr lang="en-US" b="0" baseline="0" dirty="0" smtClean="0"/>
              <a:t> the chart based on your institution’s current care coordination efforts. In the box at the bottom of the slide, identify the top three areas for improving coordination and care delivery.  Use the benchmarks below to help score performance. Then use the ratings scale to identify areas for improvement. </a:t>
            </a:r>
          </a:p>
          <a:p>
            <a:pPr marL="0" marR="0" indent="0" algn="l" defTabSz="909904"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baseline="0" dirty="0" smtClean="0"/>
              <a:t>Benchmarks:</a:t>
            </a:r>
          </a:p>
          <a:p>
            <a:pPr marL="0" marR="0" indent="0" algn="l" defTabSz="909904" rtl="0" eaLnBrk="1" fontAlgn="auto" latinLnBrk="0" hangingPunct="1">
              <a:lnSpc>
                <a:spcPct val="100000"/>
              </a:lnSpc>
              <a:spcBef>
                <a:spcPts val="0"/>
              </a:spcBef>
              <a:spcAft>
                <a:spcPts val="0"/>
              </a:spcAft>
              <a:buClrTx/>
              <a:buSzTx/>
              <a:buFontTx/>
              <a:buNone/>
              <a:tabLst/>
              <a:defRPr/>
            </a:pPr>
            <a:r>
              <a:rPr lang="en-US" b="0" i="1" baseline="0" dirty="0" smtClean="0"/>
              <a:t>0-3: </a:t>
            </a:r>
            <a:r>
              <a:rPr lang="en-US" b="0" baseline="0" dirty="0" smtClean="0"/>
              <a:t>No formal coordination or patient tracking of referrals across women’s health sub-service lines; independently scheduled consultations and diagnostics</a:t>
            </a:r>
          </a:p>
          <a:p>
            <a:pPr marL="0" marR="0" indent="0" algn="l" defTabSz="909904" rtl="0" eaLnBrk="1" fontAlgn="auto" latinLnBrk="0" hangingPunct="1">
              <a:lnSpc>
                <a:spcPct val="100000"/>
              </a:lnSpc>
              <a:spcBef>
                <a:spcPts val="0"/>
              </a:spcBef>
              <a:spcAft>
                <a:spcPts val="0"/>
              </a:spcAft>
              <a:buClrTx/>
              <a:buSzTx/>
              <a:buFontTx/>
              <a:buNone/>
              <a:tabLst/>
              <a:defRPr/>
            </a:pPr>
            <a:r>
              <a:rPr lang="en-US" b="0" i="1" baseline="0" dirty="0" smtClean="0"/>
              <a:t>4-7: </a:t>
            </a:r>
            <a:r>
              <a:rPr lang="en-US" b="0" baseline="0" dirty="0" smtClean="0"/>
              <a:t>Centralized scheduling for some women’s health services (e.g. breast health), but unlikely to include all women’s services; referrals are tracked in some sub-service lines</a:t>
            </a:r>
          </a:p>
          <a:p>
            <a:pPr marL="0" marR="0" indent="0" algn="l" defTabSz="909904" rtl="0" eaLnBrk="1" fontAlgn="auto" latinLnBrk="0" hangingPunct="1">
              <a:lnSpc>
                <a:spcPct val="100000"/>
              </a:lnSpc>
              <a:spcBef>
                <a:spcPts val="0"/>
              </a:spcBef>
              <a:spcAft>
                <a:spcPts val="0"/>
              </a:spcAft>
              <a:buClrTx/>
              <a:buSzTx/>
              <a:buFontTx/>
              <a:buNone/>
              <a:tabLst/>
              <a:defRPr/>
            </a:pPr>
            <a:r>
              <a:rPr lang="en-US" b="0" i="1" baseline="0" dirty="0" smtClean="0"/>
              <a:t>8-10: </a:t>
            </a:r>
            <a:r>
              <a:rPr lang="en-US" b="0" baseline="0" dirty="0" smtClean="0"/>
              <a:t>Centralized scheduling for all women’s health services; patients are guided to appropriate resources by nurse navigator; multiple services are offered at once allowing women to complete yearly screens in one visits; all providers use same system to track patient utilization of services and annual number of visits</a:t>
            </a:r>
            <a:endParaRPr lang="en-US" b="1" dirty="0" smtClean="0"/>
          </a:p>
          <a:p>
            <a:endParaRPr lang="en-US" sz="1100" b="1" i="0" kern="1200" dirty="0" smtClean="0">
              <a:solidFill>
                <a:schemeClr val="tx1"/>
              </a:solidFill>
              <a:effectLst/>
              <a:latin typeface="+mn-lt"/>
              <a:ea typeface="+mn-ea"/>
              <a:cs typeface="+mn-cs"/>
            </a:endParaRPr>
          </a:p>
          <a:p>
            <a:r>
              <a:rPr lang="en-US" sz="1100" b="1" i="0" kern="1200" dirty="0" smtClean="0">
                <a:solidFill>
                  <a:schemeClr val="tx1"/>
                </a:solidFill>
                <a:effectLst/>
                <a:latin typeface="+mn-lt"/>
                <a:ea typeface="+mn-ea"/>
                <a:cs typeface="+mn-cs"/>
              </a:rPr>
              <a:t>Ratings Scale:</a:t>
            </a:r>
          </a:p>
          <a:p>
            <a:pPr marL="0" marR="0" indent="0" algn="l" defTabSz="909904" rtl="0" eaLnBrk="1" fontAlgn="auto" latinLnBrk="0" hangingPunct="1">
              <a:lnSpc>
                <a:spcPct val="100000"/>
              </a:lnSpc>
              <a:spcBef>
                <a:spcPts val="0"/>
              </a:spcBef>
              <a:spcAft>
                <a:spcPts val="0"/>
              </a:spcAft>
              <a:buClrTx/>
              <a:buSzTx/>
              <a:buFontTx/>
              <a:buNone/>
              <a:tabLst/>
              <a:defRPr/>
            </a:pPr>
            <a:r>
              <a:rPr lang="en-US" b="0" i="1" baseline="0" dirty="0" smtClean="0"/>
              <a:t>0-3: </a:t>
            </a:r>
            <a:r>
              <a:rPr lang="en-US" b="0" baseline="0" dirty="0" smtClean="0"/>
              <a:t>Immediate attention required</a:t>
            </a:r>
          </a:p>
          <a:p>
            <a:pPr marL="0" marR="0" indent="0" algn="l" defTabSz="909904" rtl="0" eaLnBrk="1" fontAlgn="auto" latinLnBrk="0" hangingPunct="1">
              <a:lnSpc>
                <a:spcPct val="100000"/>
              </a:lnSpc>
              <a:spcBef>
                <a:spcPts val="0"/>
              </a:spcBef>
              <a:spcAft>
                <a:spcPts val="0"/>
              </a:spcAft>
              <a:buClrTx/>
              <a:buSzTx/>
              <a:buFontTx/>
              <a:buNone/>
              <a:tabLst/>
              <a:defRPr/>
            </a:pPr>
            <a:r>
              <a:rPr lang="en-US" b="0" i="1" baseline="0" dirty="0" smtClean="0"/>
              <a:t>4-7: </a:t>
            </a:r>
            <a:r>
              <a:rPr lang="en-US" b="0" i="0" baseline="0" dirty="0" smtClean="0"/>
              <a:t>Room for improvement </a:t>
            </a:r>
          </a:p>
          <a:p>
            <a:pPr marL="0" marR="0" indent="0" algn="l" defTabSz="909904" rtl="0" eaLnBrk="1" fontAlgn="auto" latinLnBrk="0" hangingPunct="1">
              <a:lnSpc>
                <a:spcPct val="100000"/>
              </a:lnSpc>
              <a:spcBef>
                <a:spcPts val="0"/>
              </a:spcBef>
              <a:spcAft>
                <a:spcPts val="0"/>
              </a:spcAft>
              <a:buClrTx/>
              <a:buSzTx/>
              <a:buFontTx/>
              <a:buNone/>
              <a:tabLst/>
              <a:defRPr/>
            </a:pPr>
            <a:r>
              <a:rPr lang="en-US" b="0" i="1" baseline="0" dirty="0" smtClean="0"/>
              <a:t>8-10: </a:t>
            </a:r>
            <a:r>
              <a:rPr lang="en-US" b="0" baseline="0" dirty="0" smtClean="0"/>
              <a:t>Strong coordination </a:t>
            </a:r>
            <a:endParaRPr lang="en-US" sz="1100" b="1" i="0" kern="1200" dirty="0" smtClean="0">
              <a:solidFill>
                <a:schemeClr val="tx1"/>
              </a:solidFill>
              <a:effectLst/>
              <a:latin typeface="+mn-lt"/>
              <a:ea typeface="+mn-ea"/>
              <a:cs typeface="+mn-cs"/>
            </a:endParaRPr>
          </a:p>
          <a:p>
            <a:endParaRPr lang="en-US" sz="1100" b="1" i="0" kern="1200" dirty="0" smtClean="0">
              <a:solidFill>
                <a:schemeClr val="tx1"/>
              </a:solidFill>
              <a:effectLst/>
              <a:latin typeface="+mn-lt"/>
              <a:ea typeface="+mn-ea"/>
              <a:cs typeface="+mn-cs"/>
            </a:endParaRPr>
          </a:p>
          <a:p>
            <a:r>
              <a:rPr lang="en-US" sz="1100" b="1" i="0" kern="1200" dirty="0" smtClean="0">
                <a:solidFill>
                  <a:schemeClr val="tx1"/>
                </a:solidFill>
                <a:effectLst/>
                <a:latin typeface="+mn-lt"/>
                <a:ea typeface="+mn-ea"/>
                <a:cs typeface="+mn-cs"/>
              </a:rPr>
              <a:t>Additional Resources</a:t>
            </a:r>
            <a:r>
              <a:rPr lang="en-US" sz="1100" b="0" i="0" kern="1200" dirty="0" smtClean="0">
                <a:solidFill>
                  <a:schemeClr val="tx1"/>
                </a:solidFill>
                <a:effectLst/>
                <a:latin typeface="+mn-lt"/>
                <a:ea typeface="+mn-ea"/>
                <a:cs typeface="+mn-cs"/>
              </a:rPr>
              <a:t>:</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Use</a:t>
            </a:r>
            <a:r>
              <a:rPr lang="en-US" sz="1100" b="0" i="0" kern="1200" baseline="0" dirty="0" smtClean="0">
                <a:solidFill>
                  <a:schemeClr val="tx1"/>
                </a:solidFill>
                <a:effectLst/>
                <a:latin typeface="+mn-lt"/>
                <a:ea typeface="+mn-ea"/>
                <a:cs typeface="+mn-cs"/>
              </a:rPr>
              <a:t> the Network Integration Diagnostic tool to pinpoint gaps in your care continuum. </a:t>
            </a:r>
            <a:r>
              <a:rPr lang="en-US" sz="1100" b="0" i="0" kern="1200" dirty="0" smtClean="0">
                <a:solidFill>
                  <a:schemeClr val="tx1"/>
                </a:solidFill>
                <a:effectLst/>
                <a:latin typeface="+mn-lt"/>
                <a:ea typeface="+mn-ea"/>
                <a:cs typeface="+mn-cs"/>
              </a:rPr>
              <a:t>The Network Integration Diagnostic allows you to find opportunities for improvement and identify which integration gaps are causing poor performance. Use this tool to:</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Identify which relationships (e.g. primary care physician to specialist or inpatient to outpatient leaders) may require strengthening</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Evaluate the relationship to understand key areas for improvement (e.g. incentive design)</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Understand which strategic objectives will benefit from improved coordination</a:t>
            </a:r>
          </a:p>
          <a:p>
            <a:r>
              <a:rPr lang="en-US" sz="1100" b="0" i="0" kern="1200" dirty="0" smtClean="0">
                <a:solidFill>
                  <a:schemeClr val="tx1"/>
                </a:solidFill>
                <a:effectLst/>
                <a:latin typeface="+mn-lt"/>
                <a:ea typeface="+mn-ea"/>
                <a:cs typeface="+mn-cs"/>
              </a:rPr>
              <a:t>http://www.advisory.com/Research/Marketing-and-Planning-Leadership-Council/Tools/2014/Network-Integration-Diagnostic</a:t>
            </a:r>
          </a:p>
          <a:p>
            <a:endParaRPr lang="en-US" sz="1100" b="0" i="0" kern="1200" dirty="0" smtClean="0">
              <a:solidFill>
                <a:schemeClr val="tx1"/>
              </a:solidFill>
              <a:effectLst/>
              <a:latin typeface="+mn-lt"/>
              <a:ea typeface="+mn-ea"/>
              <a:cs typeface="+mn-cs"/>
            </a:endParaRPr>
          </a:p>
          <a:p>
            <a:endParaRPr lang="en-US" sz="11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27</a:t>
            </a:fld>
            <a:endParaRPr lang="en-US" dirty="0"/>
          </a:p>
        </p:txBody>
      </p:sp>
    </p:spTree>
    <p:extLst>
      <p:ext uri="{BB962C8B-B14F-4D97-AF65-F5344CB8AC3E}">
        <p14:creationId xmlns:p14="http://schemas.microsoft.com/office/powerpoint/2010/main" val="2095175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future regulatory changes and their relevance to the women's health service line.</a:t>
            </a:r>
          </a:p>
          <a:p>
            <a:endParaRPr lang="en-US" b="0" baseline="0" dirty="0" smtClean="0"/>
          </a:p>
          <a:p>
            <a:r>
              <a:rPr lang="en-US" b="1" dirty="0" smtClean="0"/>
              <a:t>Task: </a:t>
            </a:r>
            <a:r>
              <a:rPr lang="en-US" b="0" dirty="0" smtClean="0"/>
              <a:t>Identify regulations</a:t>
            </a:r>
            <a:r>
              <a:rPr lang="en-US" b="0" baseline="0" dirty="0" smtClean="0"/>
              <a:t> that may affect the women's health service line.  Describe the expected impact on operations and reimbursement for women's health services.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To identify top</a:t>
            </a:r>
            <a:r>
              <a:rPr lang="en-US" b="0" baseline="0" dirty="0" smtClean="0"/>
              <a:t> 5 areas of opportunity based on the future market assessment. </a:t>
            </a:r>
          </a:p>
          <a:p>
            <a:endParaRPr lang="en-US" b="0" baseline="0" dirty="0" smtClean="0"/>
          </a:p>
          <a:p>
            <a:r>
              <a:rPr lang="en-US" b="1" dirty="0" smtClean="0"/>
              <a:t>Task: </a:t>
            </a:r>
            <a:r>
              <a:rPr lang="en-US" b="0" dirty="0" smtClean="0"/>
              <a:t>Using the implication</a:t>
            </a:r>
            <a:r>
              <a:rPr lang="en-US" b="0" baseline="0" dirty="0" smtClean="0"/>
              <a:t> boxes and impact discussions on the </a:t>
            </a:r>
            <a:r>
              <a:rPr lang="en-US" b="0" dirty="0" smtClean="0"/>
              <a:t>previous slides</a:t>
            </a:r>
            <a:r>
              <a:rPr lang="en-US" b="0" baseline="0" dirty="0" smtClean="0"/>
              <a:t>, identify the top 5 areas of opportunity for the service line.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29</a:t>
            </a:fld>
            <a:endParaRPr lang="en-US" dirty="0"/>
          </a:p>
        </p:txBody>
      </p:sp>
    </p:spTree>
    <p:extLst>
      <p:ext uri="{BB962C8B-B14F-4D97-AF65-F5344CB8AC3E}">
        <p14:creationId xmlns:p14="http://schemas.microsoft.com/office/powerpoint/2010/main" val="80220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Cover slide.</a:t>
            </a:r>
            <a:endParaRPr lang="en-US" b="1" dirty="0" smtClean="0"/>
          </a:p>
          <a:p>
            <a:endParaRPr lang="en-US" b="1" dirty="0" smtClean="0"/>
          </a:p>
          <a:p>
            <a:r>
              <a:rPr lang="en-US" b="1" dirty="0" smtClean="0"/>
              <a:t>Task:</a:t>
            </a:r>
            <a:r>
              <a:rPr lang="en-US" b="1" baseline="0" dirty="0" smtClean="0"/>
              <a:t> </a:t>
            </a:r>
            <a:r>
              <a:rPr lang="en-US" baseline="0" dirty="0" smtClean="0"/>
              <a:t>Add your institution’s name and logo and other details to the cover slide.  Delete comment box.</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a:t>
            </a:fld>
            <a:endParaRPr lang="en-US" dirty="0"/>
          </a:p>
        </p:txBody>
      </p:sp>
    </p:spTree>
    <p:extLst>
      <p:ext uri="{BB962C8B-B14F-4D97-AF65-F5344CB8AC3E}">
        <p14:creationId xmlns:p14="http://schemas.microsoft.com/office/powerpoint/2010/main" val="2326774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30</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define terms as they are presented in the strategic plan.</a:t>
            </a:r>
          </a:p>
          <a:p>
            <a:endParaRPr lang="en-US" b="0" baseline="0" dirty="0" smtClean="0"/>
          </a:p>
          <a:p>
            <a:r>
              <a:rPr lang="en-US" b="1" baseline="0" dirty="0" smtClean="0"/>
              <a:t>Task: </a:t>
            </a:r>
            <a:r>
              <a:rPr lang="en-US" b="0" baseline="0" dirty="0" smtClean="0"/>
              <a:t>Review the terms and definitions above, then review the format of the plan design slides that follow.  Edit terms as needed to match those used at your institution.  Be sure to change any terms on subsequent slides to align with the definitions presented here. Delete this slide prior to sharing the strategic plan with stakeholders, unless you believe a review of these definitions is necessary.</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31119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present institution goals and illustrate how women's health service line objectives support these strategic priorities. </a:t>
            </a:r>
            <a:endParaRPr lang="en-US" b="1" dirty="0" smtClean="0"/>
          </a:p>
          <a:p>
            <a:pPr defTabSz="415920">
              <a:defRPr/>
            </a:pPr>
            <a:endParaRPr lang="en-US" b="1" dirty="0" smtClean="0"/>
          </a:p>
          <a:p>
            <a:r>
              <a:rPr lang="en-US" b="1" dirty="0" smtClean="0"/>
              <a:t>Task:  </a:t>
            </a:r>
            <a:r>
              <a:rPr lang="en-US" b="0" dirty="0" smtClean="0"/>
              <a:t>Identify current goals of the institution in the shaded</a:t>
            </a:r>
            <a:r>
              <a:rPr lang="en-US" b="0" baseline="0" dirty="0" smtClean="0"/>
              <a:t> boxes across the top of the slide.  Then list corresponding women's health service line objectives for each goal</a:t>
            </a:r>
            <a:r>
              <a:rPr lang="en-US" b="0" dirty="0" smtClean="0"/>
              <a:t>.</a:t>
            </a:r>
            <a:r>
              <a:rPr lang="en-US" b="0" baseline="0" dirty="0" smtClean="0"/>
              <a:t> Copy and paste an additional slide to add more goals and objectives. The Advisory Board recommends 5-7 institution level goals (no more than 10) for a 3 or 5-year strategic plan. For each goal, aim to limit service line specific objectives to 1-3.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32</a:t>
            </a:fld>
            <a:endParaRPr lang="en-US" dirty="0"/>
          </a:p>
        </p:txBody>
      </p:sp>
    </p:spTree>
    <p:extLst>
      <p:ext uri="{BB962C8B-B14F-4D97-AF65-F5344CB8AC3E}">
        <p14:creationId xmlns:p14="http://schemas.microsoft.com/office/powerpoint/2010/main" val="2818573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BLANK</a:t>
            </a:r>
            <a:r>
              <a:rPr lang="en-US" b="1" baseline="0" dirty="0" smtClean="0"/>
              <a:t> GOAL TITLE SLIDE TEMPLATE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34</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BLANK OBJECTIVE SLIDE TEMPLATE</a:t>
            </a:r>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defTabSz="415920">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35</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pPr defTabSz="927410">
              <a:defRPr/>
            </a:pPr>
            <a:r>
              <a:rPr lang="en-US" b="1" dirty="0" smtClean="0"/>
              <a:t>BLANK INITIATIVE</a:t>
            </a:r>
            <a:r>
              <a:rPr lang="en-US" b="1" baseline="0" dirty="0" smtClean="0"/>
              <a:t> </a:t>
            </a:r>
            <a:r>
              <a:rPr lang="en-US" b="1" dirty="0" smtClean="0"/>
              <a:t>SLIDE TEMPLATE</a:t>
            </a:r>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BLANK PRIORITIZATION SLIDE TEMPLATE</a:t>
            </a:r>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defTabSz="927410">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37</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BLANK FINANCIAL</a:t>
            </a:r>
            <a:r>
              <a:rPr lang="en-US" b="1" baseline="0" dirty="0" smtClean="0"/>
              <a:t> SUMMARY SLIDE TEMPLATE </a:t>
            </a:r>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38</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BLANK IMPLEMENTATION</a:t>
            </a:r>
            <a:r>
              <a:rPr lang="en-US" b="1" baseline="0" dirty="0" smtClean="0"/>
              <a:t> TIMELINE SLIDE TEMPLATE </a:t>
            </a:r>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defTabSz="927410">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defTabSz="927410">
              <a:defRPr/>
            </a:pPr>
            <a:endParaRPr lang="en-US" b="1" baseline="0" dirty="0" smtClean="0"/>
          </a:p>
          <a:p>
            <a:pPr defTabSz="927410">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39</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provide a roadmap for the strategic plan presentation.  </a:t>
            </a:r>
          </a:p>
          <a:p>
            <a:endParaRPr lang="en-US" b="0" baseline="0" dirty="0" smtClean="0"/>
          </a:p>
          <a:p>
            <a:r>
              <a:rPr lang="en-US" b="1" baseline="0" dirty="0" smtClean="0"/>
              <a:t>Task: </a:t>
            </a:r>
            <a:r>
              <a:rPr lang="en-US" b="0" baseline="0" dirty="0" smtClean="0"/>
              <a:t>This roadmap presents an exhaustive list of the template slides provided in this document.  You can modify the template to meet your audience’s interests by adding/removing/reorganizing slides as needed.  Once the plan is complete, edit the roadmap above to reflect the order and list of slides included for each section in the presentation.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a:t>
            </a:fld>
            <a:endParaRPr lang="en-US" dirty="0"/>
          </a:p>
        </p:txBody>
      </p:sp>
    </p:spTree>
    <p:extLst>
      <p:ext uri="{BB962C8B-B14F-4D97-AF65-F5344CB8AC3E}">
        <p14:creationId xmlns:p14="http://schemas.microsoft.com/office/powerpoint/2010/main" val="580781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SAMPLE</a:t>
            </a:r>
            <a:r>
              <a:rPr lang="en-US" b="1" baseline="0" dirty="0" smtClean="0"/>
              <a:t> SET 1: GOAL TITLE SLIDE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40</a:t>
            </a:fld>
            <a:endParaRPr lang="en-US" dirty="0"/>
          </a:p>
        </p:txBody>
      </p:sp>
    </p:spTree>
    <p:extLst>
      <p:ext uri="{BB962C8B-B14F-4D97-AF65-F5344CB8AC3E}">
        <p14:creationId xmlns:p14="http://schemas.microsoft.com/office/powerpoint/2010/main" val="3936628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1: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defTabSz="415920">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41</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pPr defTabSz="927410">
              <a:defRPr/>
            </a:pPr>
            <a:r>
              <a:rPr lang="en-US" b="1" dirty="0" smtClean="0"/>
              <a:t>SAMPLE</a:t>
            </a:r>
            <a:r>
              <a:rPr lang="en-US" b="1" baseline="0" dirty="0" smtClean="0"/>
              <a:t> SET 1: INITIATIVE TEMPLATE SLIDE</a:t>
            </a:r>
            <a:endParaRPr lang="en-US" b="1" dirty="0" smtClean="0"/>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p>
          <a:p>
            <a:endParaRPr lang="en-US" b="0" baseline="0"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1: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defTabSz="927410">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43</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1: FINANCIAL SUMAMRY 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44</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1: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defTabSz="927410">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defTabSz="927410">
              <a:defRPr/>
            </a:pPr>
            <a:endParaRPr lang="en-US" b="1" baseline="0" dirty="0" smtClean="0"/>
          </a:p>
          <a:p>
            <a:pPr defTabSz="927410">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45</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2: GOAL TITLE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46</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2: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defTabSz="415920">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988785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SAMPLE</a:t>
            </a:r>
            <a:r>
              <a:rPr lang="en-US" b="1" baseline="0" dirty="0" smtClean="0"/>
              <a:t> SET 2: INITIATIVE TEMPLATE SLIDE</a:t>
            </a:r>
          </a:p>
          <a:p>
            <a:endParaRPr lang="en-US" b="1" baseline="0"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2: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defTabSz="927410">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49</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2: FINANCIAL SUMAMRY 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50</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SAMPLE</a:t>
            </a:r>
            <a:r>
              <a:rPr lang="en-US" b="1" baseline="0" dirty="0" smtClean="0"/>
              <a:t> SET 2: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defTabSz="927410">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defTabSz="927410">
              <a:defRPr/>
            </a:pPr>
            <a:endParaRPr lang="en-US" b="1" baseline="0" dirty="0" smtClean="0"/>
          </a:p>
          <a:p>
            <a:pPr defTabSz="927410">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51</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52</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 </a:t>
            </a:r>
            <a:r>
              <a:rPr lang="en-US" b="0" dirty="0" smtClean="0"/>
              <a:t>To provide an</a:t>
            </a:r>
            <a:r>
              <a:rPr lang="en-US" b="0" baseline="0" dirty="0" smtClean="0"/>
              <a:t> overall summary of resource investment required for the strategic plan. </a:t>
            </a:r>
            <a:endParaRPr lang="en-US" b="1" dirty="0" smtClean="0"/>
          </a:p>
          <a:p>
            <a:endParaRPr lang="en-US" b="1" dirty="0" smtClean="0"/>
          </a:p>
          <a:p>
            <a:r>
              <a:rPr lang="en-US" b="1" dirty="0" smtClean="0"/>
              <a:t>Task: </a:t>
            </a:r>
            <a:r>
              <a:rPr lang="en-US" b="0" dirty="0" smtClean="0"/>
              <a:t>Using the previously completed financial summary slides for each goal, fill in the investment needed for each type of resource by goal. At the bottom</a:t>
            </a:r>
            <a:r>
              <a:rPr lang="en-US" b="0" baseline="0" dirty="0" smtClean="0"/>
              <a:t> of the slide, calculate the total investment required by the strategic plan. </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53</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summarize total resources and coordination needed</a:t>
            </a:r>
            <a:r>
              <a:rPr lang="en-US" b="0" baseline="0" dirty="0" smtClean="0"/>
              <a:t> from other departments or other service lines. </a:t>
            </a:r>
            <a:endParaRPr lang="en-US" b="1" dirty="0" smtClean="0"/>
          </a:p>
          <a:p>
            <a:endParaRPr lang="en-US" b="1" dirty="0" smtClean="0"/>
          </a:p>
          <a:p>
            <a:pPr algn="l"/>
            <a:r>
              <a:rPr lang="en-US" b="1" dirty="0" smtClean="0"/>
              <a:t>Task:</a:t>
            </a:r>
            <a:r>
              <a:rPr lang="en-US" b="0" dirty="0" smtClean="0"/>
              <a:t>  Change</a:t>
            </a:r>
            <a:r>
              <a:rPr lang="en-US" b="0" baseline="0" dirty="0" smtClean="0"/>
              <a:t> headings to reflect departments from which the service line will required support to execute strategic initiatives and identify a liaison for the department or service line. Below indicate what resources or coordinated efforts will be required from each department.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a:t>
            </a:r>
            <a:r>
              <a:rPr lang="en-US" b="1" baseline="0" dirty="0" smtClean="0"/>
              <a:t> </a:t>
            </a:r>
            <a:r>
              <a:rPr lang="en-US" b="0" baseline="0" dirty="0" smtClean="0"/>
              <a:t>To track progress on initiatives and metrics at the objective level. </a:t>
            </a:r>
          </a:p>
          <a:p>
            <a:endParaRPr lang="en-US" b="0" baseline="0" dirty="0" smtClean="0"/>
          </a:p>
          <a:p>
            <a:r>
              <a:rPr lang="en-US" b="1" baseline="0" dirty="0" smtClean="0"/>
              <a:t>Task: </a:t>
            </a:r>
            <a:r>
              <a:rPr lang="en-US" b="0" baseline="0" dirty="0" smtClean="0"/>
              <a:t>For each goal, indicate corresponding objectives and owner(s) of each objective. Use the colored icons at the bottom of the slide to indicate overall progress on initiatives related to the objective. For each objective, identify the relevant metrics as defined earlier in the plan. Indicate value at plan launch, current value, and target value, along with dates. </a:t>
            </a:r>
          </a:p>
          <a:p>
            <a:endParaRPr lang="en-US" b="0" baseline="0" dirty="0" smtClean="0"/>
          </a:p>
          <a:p>
            <a:r>
              <a:rPr lang="en-US" b="0" baseline="0" dirty="0" smtClean="0"/>
              <a:t>Use the colored bars underneath the metric indicators to illustrate progress towards target value.  A bar that spans 25% of the space indicates 25% of the targeted range.  For example, if the metric value at plan launch equals 70, current value is 75, and target value is 90.  The 25% of improvement towards to goal has been achieved (based on current performance) and the bar should span 25% of the space allotted.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55</a:t>
            </a:fld>
            <a:endParaRPr 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defTabSz="927410">
              <a:defRPr/>
            </a:pPr>
            <a:r>
              <a:rPr lang="en-US" b="1" dirty="0" smtClean="0"/>
              <a:t>Purpose:</a:t>
            </a:r>
            <a:r>
              <a:rPr lang="en-US" b="0" dirty="0" smtClean="0"/>
              <a:t>  </a:t>
            </a:r>
            <a:r>
              <a:rPr lang="en-US" dirty="0"/>
              <a:t>This strategic plan communication template can assist you in organizing how the strategic plan will be shared with internal and external stakeholders to facilitate successful implementation.  The template identifies stakeholders, level of detail of information, key messages, and best methods and of communication.</a:t>
            </a:r>
          </a:p>
          <a:p>
            <a:r>
              <a:rPr lang="en-US" b="0" baseline="0" dirty="0" smtClean="0"/>
              <a:t>	</a:t>
            </a:r>
            <a:endParaRPr lang="en-US" b="1" dirty="0" smtClean="0"/>
          </a:p>
          <a:p>
            <a:r>
              <a:rPr lang="en-US" b="1" dirty="0" smtClean="0"/>
              <a:t>Task:  </a:t>
            </a:r>
            <a:r>
              <a:rPr lang="en-US" b="0" dirty="0" smtClean="0"/>
              <a:t>Identify key stakeholder groups who should be informed</a:t>
            </a:r>
            <a:r>
              <a:rPr lang="en-US" b="0" baseline="0" dirty="0" smtClean="0"/>
              <a:t> about the strategic plan in order to (a) facilitate their support for strategic initiatives, (b) make decisions for related services, or (c) influence other stakeholders.</a:t>
            </a:r>
          </a:p>
          <a:p>
            <a:endParaRPr lang="en-US" b="0" baseline="0" dirty="0" smtClean="0"/>
          </a:p>
          <a:p>
            <a:pPr defTabSz="927410">
              <a:defRPr/>
            </a:pPr>
            <a:r>
              <a:rPr lang="en-US" b="1" baseline="0" dirty="0" smtClean="0"/>
              <a:t>To Edit the Table:  </a:t>
            </a:r>
            <a:r>
              <a:rPr lang="en-US" b="0" baseline="0" dirty="0" smtClean="0"/>
              <a:t>Click directly in any cell to edit the text.  Right click in any cell to insert additional columns or to delete unnecessary rows. </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56</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b="1" dirty="0" smtClean="0"/>
              <a:t>Purpose:</a:t>
            </a:r>
            <a:r>
              <a:rPr lang="en-US" b="0" dirty="0" smtClean="0"/>
              <a:t>  To develop a comprehensive</a:t>
            </a:r>
            <a:r>
              <a:rPr lang="en-US" b="0" baseline="0" dirty="0" smtClean="0"/>
              <a:t> communication plan for implementing each initiative.	</a:t>
            </a:r>
            <a:endParaRPr lang="en-US" b="1" dirty="0" smtClean="0"/>
          </a:p>
          <a:p>
            <a:endParaRPr lang="en-US" b="1" dirty="0" smtClean="0"/>
          </a:p>
          <a:p>
            <a:r>
              <a:rPr lang="en-US" b="1" dirty="0" smtClean="0"/>
              <a:t>Task:  </a:t>
            </a:r>
            <a:r>
              <a:rPr lang="en-US" b="0" dirty="0" smtClean="0"/>
              <a:t>I</a:t>
            </a:r>
            <a:r>
              <a:rPr lang="en-US" b="0" baseline="0" dirty="0" smtClean="0"/>
              <a:t>dentify the best spokespeople for engaging each stakeholder group.  Anticipate potential concerns each group is likely tot have and develop strategies to address each concern.   </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57</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Purpose:  </a:t>
            </a:r>
            <a:r>
              <a:rPr lang="en-US" b="0" dirty="0" smtClean="0"/>
              <a:t>To</a:t>
            </a:r>
            <a:r>
              <a:rPr lang="en-US" b="0" baseline="0" dirty="0" smtClean="0"/>
              <a:t> identify differences in women’s health, and highlight women’s unique health care needs. </a:t>
            </a:r>
          </a:p>
          <a:p>
            <a:pPr marL="0" marR="0" indent="0" algn="l" defTabSz="909904"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baseline="0" dirty="0" smtClean="0"/>
              <a:t>Talking Points: </a:t>
            </a:r>
            <a:r>
              <a:rPr lang="en-US" b="0" baseline="0" dirty="0" smtClean="0"/>
              <a:t>Health systems must cater to the unique health needs of women by providing gender based medicine.  Many disorders present differently in women, requiring providers to approach female care plans differently. Establishing women’s health screening programs and educational events will be key to informing women of their unique health care needs.</a:t>
            </a:r>
            <a:endParaRPr lang="en-US" b="1" dirty="0" smtClean="0"/>
          </a:p>
          <a:p>
            <a:pPr marL="0" marR="0" indent="0" algn="l" defTabSz="909904"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59</a:t>
            </a:fld>
            <a:endParaRPr lang="en-US" dirty="0"/>
          </a:p>
        </p:txBody>
      </p:sp>
    </p:spTree>
    <p:extLst>
      <p:ext uri="{BB962C8B-B14F-4D97-AF65-F5344CB8AC3E}">
        <p14:creationId xmlns:p14="http://schemas.microsoft.com/office/powerpoint/2010/main" val="4002104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Purpose:  </a:t>
            </a:r>
            <a:r>
              <a:rPr lang="en-US" b="0" dirty="0" smtClean="0"/>
              <a:t>To</a:t>
            </a:r>
            <a:r>
              <a:rPr lang="en-US" b="0" baseline="0" dirty="0" smtClean="0"/>
              <a:t> educate stakeholders on the expanding definition of women’s health.</a:t>
            </a:r>
            <a:endParaRPr lang="en-US" dirty="0" smtClean="0"/>
          </a:p>
          <a:p>
            <a:endParaRPr lang="en-US" dirty="0" smtClean="0"/>
          </a:p>
          <a:p>
            <a:r>
              <a:rPr lang="en-US" b="1" dirty="0" smtClean="0"/>
              <a:t>Talking Points:</a:t>
            </a:r>
            <a:r>
              <a:rPr lang="en-US" b="1" baseline="0" dirty="0" smtClean="0"/>
              <a:t> </a:t>
            </a:r>
            <a:r>
              <a:rPr lang="en-US" dirty="0" smtClean="0"/>
              <a:t>As the population grows older, women’s programs that primarily emphasize obstetrics risk market marginalization. Total U.S. births per 1,000 individuals have declined in recent years across almost all age groups due to a variety of demand barriers, including the recent economic slump, wider availability of birth control, and other lifestyle decisions. </a:t>
            </a:r>
          </a:p>
          <a:p>
            <a:endParaRPr lang="en-US" dirty="0" smtClean="0"/>
          </a:p>
          <a:p>
            <a:r>
              <a:rPr lang="en-US" dirty="0" smtClean="0"/>
              <a:t>At the same time, the aging of the population promises to increase demand for other women’s services, such as breast health, urogynecology, osteoporosis screening and treatment, as well as general conditions of the cardiovascular and gastrointestinal systems.  </a:t>
            </a:r>
          </a:p>
          <a:p>
            <a:endParaRPr lang="en-US" dirty="0" smtClean="0"/>
          </a:p>
          <a:p>
            <a:r>
              <a:rPr lang="en-US" dirty="0" smtClean="0"/>
              <a:t>To remain competitive, women’s programs must strengthen services that map to health care problems more typical of midlife and elderly consumers. However, expanding services presents several challenges. First, specialists such a urogynecologists and gynecologic oncologists  remain in high demand and short supply, with prohibitive compensation requirements for many programs. Second, some subspecialties such as women’s heart disease and breast imaging may fall within the purview of other service lines such as cardiology and radiology, raising questions regarding governance. Finally, a comprehensive ambition for women’s services will be difficult to pursue in light of limited resources, requiring program leaders to carefully prioritize new services and program enhancements. </a:t>
            </a:r>
          </a:p>
          <a:p>
            <a:endParaRPr lang="en-US"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60</a:t>
            </a:fld>
            <a:endParaRPr lang="en-US" dirty="0"/>
          </a:p>
        </p:txBody>
      </p:sp>
    </p:spTree>
    <p:extLst>
      <p:ext uri="{BB962C8B-B14F-4D97-AF65-F5344CB8AC3E}">
        <p14:creationId xmlns:p14="http://schemas.microsoft.com/office/powerpoint/2010/main" val="73840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627063"/>
            <a:ext cx="3451225" cy="2589212"/>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a:t>
            </a:r>
            <a:r>
              <a:rPr lang="en-US" b="0" baseline="0" dirty="0" smtClean="0"/>
              <a:t> present the institution level and service line level mission and vision statements. Mission and vision statements are foundational to the strategic plan process and provide a broad roadmap for defining plan objectives that move the service line towards its vision.  </a:t>
            </a:r>
            <a:endParaRPr lang="en-US" b="1" dirty="0" smtClean="0"/>
          </a:p>
          <a:p>
            <a:pPr defTabSz="415920">
              <a:defRPr/>
            </a:pPr>
            <a:endParaRPr lang="en-US" b="1" dirty="0" smtClean="0"/>
          </a:p>
          <a:p>
            <a:pPr defTabSz="415920">
              <a:defRPr/>
            </a:pPr>
            <a:r>
              <a:rPr lang="en-US" b="1" dirty="0" smtClean="0"/>
              <a:t>Task:  </a:t>
            </a:r>
            <a:r>
              <a:rPr lang="en-US" b="0" dirty="0" smtClean="0"/>
              <a:t>Define</a:t>
            </a:r>
            <a:r>
              <a:rPr lang="en-US" b="0" baseline="0" dirty="0" smtClean="0"/>
              <a:t> the women's health service line mission and vision. Mission statements reflect the service line’s purpose (e.g. provide high-quality women's health care), while the vision statement should reflect the service line’s future goal (e.g. be the regional destination center for women's health care). These statements should align with the institution’s mission and vision.  </a:t>
            </a:r>
            <a:endParaRPr lang="en-US" b="1" i="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Purpose:  </a:t>
            </a:r>
            <a:r>
              <a:rPr lang="en-US" b="0" dirty="0" smtClean="0"/>
              <a:t>To</a:t>
            </a:r>
            <a:r>
              <a:rPr lang="en-US" b="0" baseline="0" dirty="0" smtClean="0"/>
              <a:t> educate stakeholders on the reporting structure of the women’s and children’s service line.</a:t>
            </a:r>
            <a:endParaRPr lang="en-US" sz="1100" dirty="0" smtClean="0"/>
          </a:p>
          <a:p>
            <a:pPr>
              <a:lnSpc>
                <a:spcPct val="100000"/>
              </a:lnSpc>
            </a:pPr>
            <a:endParaRPr lang="en-US" sz="1100" dirty="0" smtClean="0"/>
          </a:p>
          <a:p>
            <a:pPr>
              <a:lnSpc>
                <a:spcPct val="100000"/>
              </a:lnSpc>
            </a:pPr>
            <a:r>
              <a:rPr lang="en-US" sz="1100" b="1" dirty="0" smtClean="0"/>
              <a:t>Talking Points: </a:t>
            </a:r>
            <a:r>
              <a:rPr lang="en-US" sz="1100" dirty="0" smtClean="0"/>
              <a:t>Governance of women’s services greatly depends on the level of interest from various specialties.  While women’s services executives will likely have administrative and clinical oversight over OB, NICU, and gynecology, it is rare that they will oversee part of urogynecology or the breast center.  Instead, these are likely housed under the greater urology or radiology service line as staff and equipment are generally shared.</a:t>
            </a:r>
          </a:p>
          <a:p>
            <a:pPr>
              <a:lnSpc>
                <a:spcPct val="100000"/>
              </a:lnSpc>
            </a:pPr>
            <a:endParaRPr lang="en-US" sz="1100" dirty="0" smtClean="0"/>
          </a:p>
          <a:p>
            <a:pPr>
              <a:lnSpc>
                <a:spcPct val="100000"/>
              </a:lnSpc>
            </a:pPr>
            <a:r>
              <a:rPr lang="en-US" sz="1100" dirty="0" smtClean="0"/>
              <a:t>In all cases, it is important to convene regular meetings with all involved administrators in women’s services to ensure that there is consistency in services, particularly if there are multiple sites.  Regular communication will help all administrators and clinicians to be aware of related women’s initiatives so that they can provide assistance when needed.  </a:t>
            </a:r>
          </a:p>
          <a:p>
            <a:pPr>
              <a:lnSpc>
                <a:spcPct val="100000"/>
              </a:lnSpc>
            </a:pPr>
            <a:endParaRPr lang="en-US" sz="1100" dirty="0" smtClean="0"/>
          </a:p>
          <a:p>
            <a:pPr>
              <a:lnSpc>
                <a:spcPct val="100000"/>
              </a:lnSpc>
            </a:pPr>
            <a:r>
              <a:rPr lang="en-US" sz="1100" dirty="0" smtClean="0"/>
              <a:t>Many hospitals designing a new women’s service line do not have a formal administrative structure such as the one displayed above</a:t>
            </a:r>
            <a:r>
              <a:rPr lang="en-US" sz="1100" baseline="0" dirty="0" smtClean="0"/>
              <a:t> </a:t>
            </a:r>
            <a:r>
              <a:rPr lang="en-US" sz="1100" dirty="0" smtClean="0"/>
              <a:t>though they may develop one should women’s services greatly expand.  When considering how to best market women’s services, it will be advantageous to designate one person to have oversight of women’s services.  Having an individual responsible for both clinical and administrative functions will provide a more cohesive experience for women seeking out these services.</a:t>
            </a:r>
          </a:p>
          <a:p>
            <a:pPr marL="0" marR="0" lvl="0" indent="0" algn="l" defTabSz="909904"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endParaRPr lang="en-US" dirty="0" smtClean="0"/>
          </a:p>
          <a:p>
            <a:pPr lvl="0"/>
            <a:endParaRPr lang="en-US" dirty="0"/>
          </a:p>
        </p:txBody>
      </p:sp>
      <p:sp>
        <p:nvSpPr>
          <p:cNvPr id="4" name="Slide Number Placeholder 3"/>
          <p:cNvSpPr>
            <a:spLocks noGrp="1"/>
          </p:cNvSpPr>
          <p:nvPr>
            <p:ph type="sldNum" sz="quarter" idx="10"/>
          </p:nvPr>
        </p:nvSpPr>
        <p:spPr/>
        <p:txBody>
          <a:bodyPr/>
          <a:lstStyle/>
          <a:p>
            <a:fld id="{5A2003DC-652A-4DD6-98EB-8D6550C30257}" type="slidenum">
              <a:rPr lang="en-US" smtClean="0"/>
              <a:pPr/>
              <a:t>61</a:t>
            </a:fld>
            <a:endParaRPr lang="en-US" dirty="0"/>
          </a:p>
        </p:txBody>
      </p:sp>
    </p:spTree>
    <p:extLst>
      <p:ext uri="{BB962C8B-B14F-4D97-AF65-F5344CB8AC3E}">
        <p14:creationId xmlns:p14="http://schemas.microsoft.com/office/powerpoint/2010/main" val="3778570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Purpose:  </a:t>
            </a:r>
            <a:r>
              <a:rPr lang="en-US" b="0" dirty="0" smtClean="0"/>
              <a:t>To</a:t>
            </a:r>
            <a:r>
              <a:rPr lang="en-US" b="0" baseline="0" dirty="0" smtClean="0"/>
              <a:t> provide stakeholders with example models of women’s health programs by comprehensiveness, and ease of implementation.</a:t>
            </a:r>
            <a:endParaRPr lang="en-US" sz="1100" dirty="0" smtClean="0"/>
          </a:p>
          <a:p>
            <a:endParaRPr lang="en-US" sz="1100" dirty="0" smtClean="0"/>
          </a:p>
          <a:p>
            <a:r>
              <a:rPr lang="en-US" sz="1100" b="1" dirty="0" smtClean="0"/>
              <a:t>Talking Points: </a:t>
            </a:r>
            <a:r>
              <a:rPr lang="en-US" sz="1100" dirty="0" smtClean="0"/>
              <a:t>The organization of women’s health services varies among institutions, and is highly dependent upon available space, resources, and the level of collaboration and integration among different clinical specialties.  </a:t>
            </a:r>
          </a:p>
          <a:p>
            <a:endParaRPr lang="en-US" sz="1100" dirty="0" smtClean="0"/>
          </a:p>
          <a:p>
            <a:r>
              <a:rPr lang="en-US" sz="1100" dirty="0" smtClean="0"/>
              <a:t>There are four generalized models for women’s health programs. At one extreme is the “one stop shop” day health center, a comprehensive center in which patients can see multiple providers under one roof in a series of back-to-back appointments. To differentiate such a women’s health center as being more than just a series of coordinated doctor’s visits, progressive institutions offer spa-like amenities and sessions with nontraditional providers such as health coaches or alternative medicine specialists. These clinics are the most resource-intensive and logistically difficult to create due to the necessity of coordinating multiple providers and identifying a physical space for the clinic.</a:t>
            </a:r>
          </a:p>
          <a:p>
            <a:endParaRPr lang="en-US" sz="1100" dirty="0" smtClean="0"/>
          </a:p>
          <a:p>
            <a:r>
              <a:rPr lang="en-US" sz="1100" dirty="0" smtClean="0"/>
              <a:t>At the other end of the spectrum is the virtual women’s health program model. This model is the easiest to enact, but is also the least comprehensive, as no clinical services are moved. In this model, a nurse navigator or clinical coordinator facilitates patient appointment scheduling and patient communication. As compared to the day clinic model, increased marketing efforts would be required to brand the virtual women’s health center as distinct from a series of physician appointments. Programs choosing this option may also want to educate physicians involved in this referral network.</a:t>
            </a:r>
          </a:p>
          <a:p>
            <a:endParaRPr lang="en-US" sz="1100"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pPr marL="0" marR="0" indent="0" algn="l" defTabSz="909904"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62</a:t>
            </a:fld>
            <a:endParaRPr lang="en-US" dirty="0"/>
          </a:p>
        </p:txBody>
      </p:sp>
    </p:spTree>
    <p:extLst>
      <p:ext uri="{BB962C8B-B14F-4D97-AF65-F5344CB8AC3E}">
        <p14:creationId xmlns:p14="http://schemas.microsoft.com/office/powerpoint/2010/main" val="5375517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B6C-A9E2-4CA0-A339-D3AB6809D578}" type="slidenum">
              <a:rPr lang="en-US" smtClean="0"/>
              <a:pPr/>
              <a:t>63</a:t>
            </a:fld>
            <a:endParaRPr lang="en-US" dirty="0"/>
          </a:p>
        </p:txBody>
      </p:sp>
    </p:spTree>
    <p:extLst>
      <p:ext uri="{BB962C8B-B14F-4D97-AF65-F5344CB8AC3E}">
        <p14:creationId xmlns:p14="http://schemas.microsoft.com/office/powerpoint/2010/main" val="3730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benchmark your institution’s women’s health program.</a:t>
            </a:r>
          </a:p>
          <a:p>
            <a:endParaRPr lang="en-US" b="1" dirty="0" smtClean="0"/>
          </a:p>
          <a:p>
            <a:pPr marL="0" indent="0">
              <a:buFont typeface="Arial" pitchFamily="34" charset="0"/>
              <a:buNone/>
            </a:pPr>
            <a:r>
              <a:rPr lang="en-US" b="1" dirty="0" smtClean="0"/>
              <a:t>Task:  </a:t>
            </a:r>
            <a:r>
              <a:rPr lang="en-US" sz="1100" dirty="0" smtClean="0"/>
              <a:t>Box program descriptions that best describe your institution’s women’s health program.</a:t>
            </a:r>
            <a:r>
              <a:rPr lang="en-US" sz="1100" baseline="0" dirty="0" smtClean="0"/>
              <a:t> </a:t>
            </a:r>
            <a:r>
              <a:rPr lang="en-US" sz="1100" dirty="0" smtClean="0"/>
              <a:t>Outlined boxes indicate program benchmark; comprehensive programs include the characteristics of traditional programs and progressive programs include the characteristics of both traditional and comprehensive programs.</a:t>
            </a:r>
          </a:p>
          <a:p>
            <a:endParaRPr lang="en-US"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dirty="0" smtClean="0"/>
              <a:t>Additional</a:t>
            </a:r>
            <a:r>
              <a:rPr lang="en-US" b="1" baseline="0" dirty="0" smtClean="0"/>
              <a:t> Resources:</a:t>
            </a:r>
            <a:r>
              <a:rPr lang="en-US" baseline="0" dirty="0" smtClean="0"/>
              <a:t> Women's Health: Service Line Strategic Outlook: </a:t>
            </a:r>
            <a:r>
              <a:rPr lang="en-US" dirty="0" smtClean="0"/>
              <a:t>http://www.advisory.com/Research/Marketing-and-Planning-Leadership-Council/Studies/2012/Womens-Services-Strategic-Outlook </a:t>
            </a:r>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7</a:t>
            </a:fld>
            <a:endParaRPr lang="en-US" dirty="0"/>
          </a:p>
        </p:txBody>
      </p:sp>
    </p:spTree>
    <p:extLst>
      <p:ext uri="{BB962C8B-B14F-4D97-AF65-F5344CB8AC3E}">
        <p14:creationId xmlns:p14="http://schemas.microsoft.com/office/powerpoint/2010/main" val="64208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review</a:t>
            </a:r>
            <a:r>
              <a:rPr lang="en-US" b="0" baseline="0" dirty="0" smtClean="0"/>
              <a:t> the goals and initiatives from the most recent strategic plan. </a:t>
            </a:r>
            <a:endParaRPr lang="en-US" b="0" dirty="0" smtClean="0"/>
          </a:p>
          <a:p>
            <a:endParaRPr lang="en-US" b="0" dirty="0" smtClean="0"/>
          </a:p>
          <a:p>
            <a:pPr defTabSz="927410">
              <a:defRPr/>
            </a:pPr>
            <a:r>
              <a:rPr lang="en-US" b="1" dirty="0" smtClean="0"/>
              <a:t>Task:</a:t>
            </a:r>
            <a:r>
              <a:rPr lang="en-US" b="1" baseline="0" dirty="0" smtClean="0"/>
              <a:t> </a:t>
            </a:r>
            <a:r>
              <a:rPr lang="en-US" b="0" baseline="0" dirty="0" smtClean="0"/>
              <a:t>On the left,</a:t>
            </a:r>
            <a:r>
              <a:rPr lang="en-US" b="1" baseline="0" dirty="0" smtClean="0"/>
              <a:t> </a:t>
            </a:r>
            <a:r>
              <a:rPr lang="en-US" b="0" baseline="0" dirty="0" smtClean="0"/>
              <a:t>list the goals from the most recent strategic plan. Indicate initiatives accomplished (or in progress) for each goal. If this is your service line’s first strategic plan, include recent initiatives that have been the focus of your improvement efforts across the past 3 years.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provide a snapshot</a:t>
            </a:r>
            <a:r>
              <a:rPr lang="en-US" b="0" baseline="0" dirty="0" smtClean="0"/>
              <a:t> of</a:t>
            </a:r>
            <a:r>
              <a:rPr lang="en-US" b="0" dirty="0" smtClean="0"/>
              <a:t> </a:t>
            </a:r>
            <a:r>
              <a:rPr lang="en-US" b="0" baseline="0" dirty="0" smtClean="0"/>
              <a:t>current performance and goals against key metric targets from the most recent strategic plan.</a:t>
            </a:r>
            <a:r>
              <a:rPr lang="en-US" b="0" dirty="0" smtClean="0"/>
              <a:t> </a:t>
            </a:r>
          </a:p>
          <a:p>
            <a:endParaRPr lang="en-US" b="0" dirty="0" smtClean="0"/>
          </a:p>
          <a:p>
            <a:r>
              <a:rPr lang="en-US" b="1" dirty="0" smtClean="0"/>
              <a:t>Task:</a:t>
            </a:r>
            <a:r>
              <a:rPr lang="en-US" b="1" baseline="0" dirty="0" smtClean="0"/>
              <a:t> </a:t>
            </a:r>
            <a:r>
              <a:rPr lang="en-US" b="0" baseline="0" dirty="0" smtClean="0"/>
              <a:t>For each goal, identify key metric(s) from previous strategic plan. Edit the graph to show current performance in comparison to the plan target.  If needed, include comments about any initiatives currently underway, ongoing progress, factors that promoted success or presented challenges, etc. Create multiple slides to include all relevant goals and metrics. </a:t>
            </a:r>
          </a:p>
          <a:p>
            <a:endParaRPr lang="en-US" b="0" baseline="0" dirty="0" smtClean="0"/>
          </a:p>
          <a:p>
            <a:r>
              <a:rPr lang="en-US" b="1" baseline="0" dirty="0" smtClean="0"/>
              <a:t>To Edit the Graph: </a:t>
            </a:r>
            <a:r>
              <a:rPr lang="en-US" b="0" baseline="0" dirty="0" smtClean="0"/>
              <a:t>Right click on the graph and select “Edit Data” to edit the information in the graph.  Right click on the graph title (in black) and click “Edit Text” to modify the chart title.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3"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7" name="Text Placeholder 4"/>
          <p:cNvSpPr>
            <a:spLocks noGrp="1"/>
          </p:cNvSpPr>
          <p:nvPr>
            <p:ph type="body" sz="quarter" idx="19" hasCustomPrompt="1"/>
          </p:nvPr>
        </p:nvSpPr>
        <p:spPr bwMode="gray">
          <a:xfrm>
            <a:off x="399870" y="403413"/>
            <a:ext cx="2645699" cy="186366"/>
          </a:xfrm>
        </p:spPr>
        <p:txBody>
          <a:bodyPr lIns="0" tIns="40859" rIns="0" bIns="40859">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786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ext Placeholder 4"/>
          <p:cNvSpPr>
            <a:spLocks noGrp="1"/>
          </p:cNvSpPr>
          <p:nvPr>
            <p:ph type="body" sz="quarter" idx="19" hasCustomPrompt="1"/>
          </p:nvPr>
        </p:nvSpPr>
        <p:spPr bwMode="gray">
          <a:xfrm>
            <a:off x="399863" y="406235"/>
            <a:ext cx="2645698" cy="122205"/>
          </a:xfrm>
          <a:prstGeom prst="rect">
            <a:avLst/>
          </a:prstGeom>
        </p:spPr>
        <p:txBody>
          <a:bodyPr lIns="0" tIns="0" rIns="0" bIns="0">
            <a:spAutoFit/>
          </a:bodyPr>
          <a:lstStyle>
            <a:lvl1pPr marL="0" indent="0">
              <a:spcBef>
                <a:spcPts val="0"/>
              </a:spcBef>
              <a:buNone/>
              <a:defRPr sz="800" baseline="0">
                <a:solidFill>
                  <a:schemeClr val="tx1"/>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3" y="608850"/>
            <a:ext cx="8327058" cy="276999"/>
          </a:xfrm>
          <a:prstGeom prst="rect">
            <a:avLst/>
          </a:prstGeom>
        </p:spPr>
        <p:txBody>
          <a:bodyPr vert="horz" wrap="square" lIns="0" tIns="0" rIns="0" bIns="0" rtlCol="0" anchor="b">
            <a:spAutoFit/>
          </a:bodyPr>
          <a:lstStyle>
            <a:lvl1pPr>
              <a:defRPr sz="1800" b="0">
                <a:solidFill>
                  <a:schemeClr val="tx1"/>
                </a:solidFill>
              </a:defRPr>
            </a:lvl1pPr>
          </a:lstStyle>
          <a:p>
            <a:r>
              <a:rPr lang="en-US" dirty="0" smtClean="0"/>
              <a:t>Slide Title – Arial 20pt Regular, Use Title Case</a:t>
            </a:r>
            <a:endParaRPr lang="en-US" dirty="0"/>
          </a:p>
        </p:txBody>
      </p:sp>
      <p:sp>
        <p:nvSpPr>
          <p:cNvPr id="31" name="Text Placeholder 4"/>
          <p:cNvSpPr>
            <a:spLocks noGrp="1"/>
          </p:cNvSpPr>
          <p:nvPr>
            <p:ph type="body" sz="quarter" idx="11" hasCustomPrompt="1"/>
          </p:nvPr>
        </p:nvSpPr>
        <p:spPr bwMode="gray">
          <a:xfrm>
            <a:off x="399863" y="968151"/>
            <a:ext cx="8327058" cy="203675"/>
          </a:xfrm>
          <a:prstGeom prst="rect">
            <a:avLst/>
          </a:prstGeom>
        </p:spPr>
        <p:txBody>
          <a:bodyPr wrap="square" lIns="0" tIns="0" rIns="0" bIns="0">
            <a:spAutoFit/>
          </a:bodyPr>
          <a:lstStyle>
            <a:lvl1pPr marL="0" indent="0">
              <a:spcBef>
                <a:spcPts val="0"/>
              </a:spcBef>
              <a:buNone/>
              <a:defRPr sz="1300" baseline="0">
                <a:solidFill>
                  <a:schemeClr val="accent3"/>
                </a:solidFill>
              </a:defRPr>
            </a:lvl1pPr>
          </a:lstStyle>
          <a:p>
            <a:pPr lvl="0"/>
            <a:r>
              <a:rPr lang="en-US" dirty="0" smtClean="0"/>
              <a:t>Slide Subtitle – Arial 15pt Regular, Use Title Case</a:t>
            </a:r>
            <a:endParaRPr lang="en-US" dirty="0"/>
          </a:p>
        </p:txBody>
      </p:sp>
      <p:sp>
        <p:nvSpPr>
          <p:cNvPr id="13" name="Text Placeholder 21"/>
          <p:cNvSpPr>
            <a:spLocks noGrp="1"/>
          </p:cNvSpPr>
          <p:nvPr>
            <p:ph type="body" sz="quarter" idx="17" hasCustomPrompt="1"/>
          </p:nvPr>
        </p:nvSpPr>
        <p:spPr bwMode="gray">
          <a:xfrm>
            <a:off x="6958361" y="6249212"/>
            <a:ext cx="1768559" cy="123111"/>
          </a:xfrm>
          <a:prstGeom prst="rect">
            <a:avLst/>
          </a:prstGeom>
        </p:spPr>
        <p:txBody>
          <a:bodyPr wrap="square" lIns="0" tIns="0" rIns="0" bIns="0" anchor="b">
            <a:sp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15" name="Text Placeholder 23"/>
          <p:cNvSpPr>
            <a:spLocks noGrp="1"/>
          </p:cNvSpPr>
          <p:nvPr>
            <p:ph type="body" sz="quarter" idx="20" hasCustomPrompt="1"/>
          </p:nvPr>
        </p:nvSpPr>
        <p:spPr bwMode="gray">
          <a:xfrm>
            <a:off x="404091" y="6249212"/>
            <a:ext cx="2373576" cy="123111"/>
          </a:xfrm>
          <a:prstGeom prst="rect">
            <a:avLst/>
          </a:prstGeom>
        </p:spPr>
        <p:txBody>
          <a:bodyPr wrap="square" lIns="0" tIns="0" rIns="0" bIns="0" anchor="b">
            <a:spAutoFit/>
          </a:bodyPr>
          <a:lstStyle>
            <a:lvl1pPr marL="82058" indent="-82058" algn="l" defTabSz="8205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p>
        </p:txBody>
      </p:sp>
      <p:cxnSp>
        <p:nvCxnSpPr>
          <p:cNvPr id="9" name="Straight Connector 8"/>
          <p:cNvCxnSpPr/>
          <p:nvPr userDrawn="1"/>
        </p:nvCxnSpPr>
        <p:spPr bwMode="gray">
          <a:xfrm>
            <a:off x="404091" y="911429"/>
            <a:ext cx="832283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38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a:xfrm>
            <a:off x="4261119" y="6454588"/>
            <a:ext cx="621772" cy="242047"/>
          </a:xfrm>
          <a:prstGeom prst="rect">
            <a:avLst/>
          </a:prstGeom>
        </p:spPr>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10" name="Text Placeholder 4"/>
          <p:cNvSpPr>
            <a:spLocks noGrp="1"/>
          </p:cNvSpPr>
          <p:nvPr>
            <p:ph type="body" sz="quarter" idx="19" hasCustomPrompt="1"/>
          </p:nvPr>
        </p:nvSpPr>
        <p:spPr bwMode="gray">
          <a:xfrm>
            <a:off x="399863" y="403412"/>
            <a:ext cx="2645698" cy="186366"/>
          </a:xfrm>
          <a:prstGeom prst="rect">
            <a:avLst/>
          </a:prstGeom>
        </p:spPr>
        <p:txBody>
          <a:bodyPr lIns="0" tIns="41025" rIns="0" bIns="41025">
            <a:noAutofit/>
          </a:bodyPr>
          <a:lstStyle>
            <a:lvl1pPr marL="0" indent="0">
              <a:spcBef>
                <a:spcPts val="0"/>
              </a:spcBef>
              <a:buNone/>
              <a:defRPr sz="800" baseline="0">
                <a:solidFill>
                  <a:schemeClr val="tx1"/>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4"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18" name="Straight Connector 17"/>
          <p:cNvCxnSpPr/>
          <p:nvPr userDrawn="1"/>
        </p:nvCxnSpPr>
        <p:spPr bwMode="gray">
          <a:xfrm>
            <a:off x="404091" y="948523"/>
            <a:ext cx="832283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4" y="963228"/>
            <a:ext cx="8314171" cy="271094"/>
          </a:xfrm>
          <a:prstGeom prst="rect">
            <a:avLst/>
          </a:prstGeom>
        </p:spPr>
        <p:txBody>
          <a:bodyPr lIns="0" tIns="41025" rIns="0" bIns="41025">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32" name="Text Placeholder 16"/>
          <p:cNvSpPr>
            <a:spLocks noGrp="1"/>
          </p:cNvSpPr>
          <p:nvPr>
            <p:ph type="body" sz="quarter" idx="23" hasCustomPrompt="1"/>
          </p:nvPr>
        </p:nvSpPr>
        <p:spPr bwMode="gray">
          <a:xfrm>
            <a:off x="1708584" y="1666946"/>
            <a:ext cx="5726833" cy="203020"/>
          </a:xfrm>
          <a:prstGeom prst="rect">
            <a:avLst/>
          </a:prstGeom>
        </p:spPr>
        <p:txBody>
          <a:bodyPr lIns="91429" tIns="45714" rIns="91429" bIns="45714"/>
          <a:lstStyle>
            <a:lvl1pPr marL="0" indent="0" algn="ctr">
              <a:spcBef>
                <a:spcPts val="0"/>
              </a:spcBef>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3" name="Text Placeholder 16"/>
          <p:cNvSpPr>
            <a:spLocks noGrp="1"/>
          </p:cNvSpPr>
          <p:nvPr>
            <p:ph type="body" sz="quarter" idx="26" hasCustomPrompt="1"/>
          </p:nvPr>
        </p:nvSpPr>
        <p:spPr bwMode="gray">
          <a:xfrm>
            <a:off x="1708584" y="1883468"/>
            <a:ext cx="5726833" cy="213998"/>
          </a:xfrm>
          <a:prstGeom prst="rect">
            <a:avLst/>
          </a:prstGeom>
        </p:spPr>
        <p:txBody>
          <a:bodyPr lIns="41025" tIns="41025" rIns="41025" bIns="41025"/>
          <a:lstStyle>
            <a:lvl1pPr marL="0" indent="0" algn="ctr">
              <a:spcBef>
                <a:spcPts val="0"/>
              </a:spcBef>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13" name="Text Placeholder 21"/>
          <p:cNvSpPr>
            <a:spLocks noGrp="1"/>
          </p:cNvSpPr>
          <p:nvPr>
            <p:ph type="body" sz="quarter" idx="17" hasCustomPrompt="1"/>
          </p:nvPr>
        </p:nvSpPr>
        <p:spPr bwMode="gray">
          <a:xfrm>
            <a:off x="6864878" y="6170239"/>
            <a:ext cx="1862043" cy="201706"/>
          </a:xfrm>
          <a:prstGeom prst="rect">
            <a:avLst/>
          </a:prstGeom>
        </p:spPr>
        <p:txBody>
          <a:bodyPr lIns="41025" tIns="41025" rIns="41025" bIns="0" anchor="b">
            <a:no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15" name="Text Placeholder 23"/>
          <p:cNvSpPr>
            <a:spLocks noGrp="1"/>
          </p:cNvSpPr>
          <p:nvPr>
            <p:ph type="body" sz="quarter" idx="20" hasCustomPrompt="1"/>
          </p:nvPr>
        </p:nvSpPr>
        <p:spPr bwMode="gray">
          <a:xfrm>
            <a:off x="404091" y="6172180"/>
            <a:ext cx="2431476" cy="195943"/>
          </a:xfrm>
          <a:prstGeom prst="rect">
            <a:avLst/>
          </a:prstGeom>
        </p:spPr>
        <p:txBody>
          <a:bodyPr lIns="41025" tIns="41025" rIns="41025" bIns="0" anchor="b">
            <a:noAutofit/>
          </a:bodyPr>
          <a:lstStyle>
            <a:lvl1pPr marL="82048" indent="-82048" algn="l" defTabSz="8204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00754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20"/>
            <a:ext cx="6651036" cy="968189"/>
          </a:xfrm>
          <a:prstGeom prst="rect">
            <a:avLst/>
          </a:prstGeom>
        </p:spPr>
        <p:txBody>
          <a:bodyPr lIns="40939" tIns="40939" rIns="40939" bIns="40939" anchor="b"/>
          <a:lstStyle>
            <a:lvl1pPr marL="0" indent="0">
              <a:spcBef>
                <a:spcPts val="0"/>
              </a:spcBef>
              <a:buNone/>
              <a:defRPr sz="3100" b="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Title – Arial </a:t>
            </a:r>
            <a:br>
              <a:rPr lang="en-US" dirty="0" smtClean="0"/>
            </a:br>
            <a:r>
              <a:rPr lang="en-US" dirty="0" smtClean="0"/>
              <a:t>35pt Regular, Use Title Case</a:t>
            </a:r>
          </a:p>
        </p:txBody>
      </p:sp>
      <p:sp>
        <p:nvSpPr>
          <p:cNvPr id="23" name="Text Placeholder 8"/>
          <p:cNvSpPr>
            <a:spLocks noGrp="1"/>
          </p:cNvSpPr>
          <p:nvPr>
            <p:ph type="body" sz="quarter" idx="12" hasCustomPrompt="1"/>
          </p:nvPr>
        </p:nvSpPr>
        <p:spPr bwMode="gray">
          <a:xfrm>
            <a:off x="1141006" y="3367206"/>
            <a:ext cx="6651036" cy="403411"/>
          </a:xfrm>
          <a:prstGeom prst="rect">
            <a:avLst/>
          </a:prstGeom>
        </p:spPr>
        <p:txBody>
          <a:bodyPr lIns="40939" tIns="40939" rIns="40939" bIns="40939" anchor="t"/>
          <a:lstStyle>
            <a:lvl1pPr marL="0" indent="0">
              <a:spcBef>
                <a:spcPts val="0"/>
              </a:spcBef>
              <a:buNone/>
              <a:defRPr sz="1100" b="0" i="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4" y="3975741"/>
            <a:ext cx="3228839" cy="1458079"/>
          </a:xfrm>
        </p:spPr>
        <p:txBody>
          <a:bodyPr lIns="40939" tIns="40939" rIns="40939" bIns="40939"/>
          <a:lstStyle>
            <a:lvl1pPr>
              <a:spcBef>
                <a:spcPts val="449"/>
              </a:spcBef>
              <a:defRPr sz="900" baseline="0">
                <a:solidFill>
                  <a:schemeClr val="accent3"/>
                </a:solidFill>
              </a:defRPr>
            </a:lvl1pPr>
            <a:lvl2pPr>
              <a:spcBef>
                <a:spcPts val="449"/>
              </a:spcBef>
              <a:defRPr sz="900">
                <a:solidFill>
                  <a:schemeClr val="accent3"/>
                </a:solidFill>
              </a:defRPr>
            </a:lvl2pPr>
            <a:lvl3pPr>
              <a:spcBef>
                <a:spcPts val="449"/>
              </a:spcBef>
              <a:defRPr sz="900">
                <a:solidFill>
                  <a:schemeClr val="accent3"/>
                </a:solidFill>
              </a:defRPr>
            </a:lvl3pPr>
            <a:lvl4pPr>
              <a:spcBef>
                <a:spcPts val="449"/>
              </a:spcBef>
              <a:defRPr sz="900">
                <a:solidFill>
                  <a:schemeClr val="accent3"/>
                </a:solidFill>
              </a:defRPr>
            </a:lvl4pPr>
            <a:lvl5pPr>
              <a:spcBef>
                <a:spcPts val="449"/>
              </a:spcBef>
              <a:defRPr sz="900">
                <a:solidFill>
                  <a:schemeClr val="accent3"/>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8"/>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60"/>
            <a:ext cx="1973241" cy="517509"/>
          </a:xfrm>
        </p:spPr>
        <p:txBody>
          <a:bodyPr anchor="ctr" anchorCtr="0"/>
          <a:lstStyle>
            <a:lvl1pPr marL="0" indent="0">
              <a:buNone/>
              <a:defRPr sz="1100">
                <a:solidFill>
                  <a:schemeClr val="accent3"/>
                </a:solidFill>
              </a:defRPr>
            </a:lvl1pPr>
          </a:lstStyle>
          <a:p>
            <a:pPr lvl="0"/>
            <a:r>
              <a:rPr lang="en-US" dirty="0" smtClean="0"/>
              <a:t>Program Name Goes Here on One Line or Two Equal Lines</a:t>
            </a:r>
          </a:p>
        </p:txBody>
      </p:sp>
      <p:pic>
        <p:nvPicPr>
          <p:cNvPr id="11" name="Picture 10" descr="ABC_Logo_RGB.png"/>
          <p:cNvPicPr>
            <a:picLocks noChangeAspect="1"/>
          </p:cNvPicPr>
          <p:nvPr userDrawn="1"/>
        </p:nvPicPr>
        <p:blipFill>
          <a:blip r:embed="rId2" cstate="print"/>
          <a:stretch>
            <a:fillRect/>
          </a:stretch>
        </p:blipFill>
        <p:spPr bwMode="gray">
          <a:xfrm>
            <a:off x="487098" y="525236"/>
            <a:ext cx="1599881" cy="75573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 Placeholder 21"/>
          <p:cNvSpPr>
            <a:spLocks noGrp="1"/>
          </p:cNvSpPr>
          <p:nvPr>
            <p:ph type="body" sz="quarter" idx="17" hasCustomPrompt="1"/>
          </p:nvPr>
        </p:nvSpPr>
        <p:spPr bwMode="gray">
          <a:xfrm>
            <a:off x="6864897" y="6252883"/>
            <a:ext cx="1862043" cy="201706"/>
          </a:xfrm>
          <a:prstGeom prst="rect">
            <a:avLst/>
          </a:prstGeom>
        </p:spPr>
        <p:txBody>
          <a:bodyPr lIns="40930" tIns="40930" rIns="40930" bIns="40930" anchor="b">
            <a:noAutofit/>
          </a:bodyPr>
          <a:lstStyle>
            <a:lvl1pPr marL="0" indent="0" algn="l">
              <a:spcBef>
                <a:spcPts val="0"/>
              </a:spcBef>
              <a:buNone/>
              <a:defRPr sz="400" baseline="0">
                <a:solidFill>
                  <a:schemeClr val="accent5"/>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bwMode="gray">
          <a:xfrm>
            <a:off x="374081" y="6186569"/>
            <a:ext cx="2078181" cy="268020"/>
          </a:xfrm>
          <a:prstGeom prst="rect">
            <a:avLst/>
          </a:prstGeom>
        </p:spPr>
        <p:txBody>
          <a:bodyPr lIns="40930" tIns="40930" rIns="40930" bIns="40930" anchor="b">
            <a:noAutofit/>
          </a:bodyPr>
          <a:lstStyle>
            <a:lvl1pPr marL="81863" indent="-81863" algn="l" defTabSz="81863">
              <a:spcBef>
                <a:spcPts val="0"/>
              </a:spcBef>
              <a:buFont typeface="+mj-lt"/>
              <a:buAutoNum type="arabicParenR"/>
              <a:defRPr sz="400" baseline="0">
                <a:solidFill>
                  <a:schemeClr val="accent5"/>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399870" y="403413"/>
            <a:ext cx="2645699" cy="186366"/>
          </a:xfrm>
        </p:spPr>
        <p:txBody>
          <a:bodyPr lIns="0" tIns="40930" rIns="0" bIns="4093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30" rIns="0" bIns="4093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32" name="Text Placeholder 16"/>
          <p:cNvSpPr>
            <a:spLocks noGrp="1"/>
          </p:cNvSpPr>
          <p:nvPr>
            <p:ph type="body" sz="quarter" idx="23" hasCustomPrompt="1"/>
          </p:nvPr>
        </p:nvSpPr>
        <p:spPr bwMode="gray">
          <a:xfrm>
            <a:off x="1708594" y="1666949"/>
            <a:ext cx="572683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3" name="Text Placeholder 16"/>
          <p:cNvSpPr>
            <a:spLocks noGrp="1"/>
          </p:cNvSpPr>
          <p:nvPr>
            <p:ph type="body" sz="quarter" idx="26" hasCustomPrompt="1"/>
          </p:nvPr>
        </p:nvSpPr>
        <p:spPr bwMode="gray">
          <a:xfrm>
            <a:off x="1708594" y="1884483"/>
            <a:ext cx="5726833" cy="213999"/>
          </a:xfrm>
        </p:spPr>
        <p:txBody>
          <a:bodyPr lIns="40930" tIns="40930" rIns="40930" bIns="40930"/>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4" name="Text Placeholder 16"/>
          <p:cNvSpPr>
            <a:spLocks noGrp="1"/>
          </p:cNvSpPr>
          <p:nvPr>
            <p:ph type="body" sz="quarter" idx="29" hasCustomPrompt="1"/>
          </p:nvPr>
        </p:nvSpPr>
        <p:spPr bwMode="gray">
          <a:xfrm>
            <a:off x="1705973" y="2110978"/>
            <a:ext cx="573207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5" name="Content Placeholder 15"/>
          <p:cNvSpPr>
            <a:spLocks noGrp="1"/>
          </p:cNvSpPr>
          <p:nvPr>
            <p:ph sz="quarter" idx="21" hasCustomPrompt="1"/>
          </p:nvPr>
        </p:nvSpPr>
        <p:spPr bwMode="gray">
          <a:xfrm>
            <a:off x="1705973" y="2476061"/>
            <a:ext cx="5732071" cy="2795189"/>
          </a:xfrm>
          <a:ln>
            <a:noFill/>
          </a:ln>
        </p:spPr>
        <p:txBody>
          <a:bodyPr lIns="40930" tIns="40930" rIns="40930" bIns="40930" anchor="t"/>
          <a:lstStyle>
            <a:lvl1pPr marL="100901" indent="-100901"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9" hasCustomPrompt="1"/>
          </p:nvPr>
        </p:nvSpPr>
        <p:spPr bwMode="gray">
          <a:xfrm>
            <a:off x="399870" y="403413"/>
            <a:ext cx="2645699" cy="186366"/>
          </a:xfrm>
        </p:spPr>
        <p:txBody>
          <a:bodyPr lIns="0" tIns="40930" rIns="0" bIns="4093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30" rIns="0" bIns="4093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Tree>
    <p:extLst>
      <p:ext uri="{BB962C8B-B14F-4D97-AF65-F5344CB8AC3E}">
        <p14:creationId xmlns:p14="http://schemas.microsoft.com/office/powerpoint/2010/main" val="23402978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8" tIns="45709" rIns="91418" bIns="45709"/>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defTabSz="912404">
              <a:defRPr/>
            </a:lvl1pPr>
          </a:lstStyle>
          <a:p>
            <a:fld id="{D1524D41-16DC-4D92-9EF9-071B213BE0F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3692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5" name="Rectangle 4"/>
          <p:cNvSpPr/>
          <p:nvPr/>
        </p:nvSpPr>
        <p:spPr bwMode="auto">
          <a:xfrm>
            <a:off x="0" y="3"/>
            <a:ext cx="9144000" cy="870857"/>
          </a:xfrm>
          <a:prstGeom prst="rect">
            <a:avLst/>
          </a:prstGeom>
          <a:solidFill>
            <a:schemeClr val="accent1"/>
          </a:solidFill>
          <a:ln w="9525" cap="flat" cmpd="sng" algn="ctr">
            <a:no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fontAlgn="base">
              <a:spcBef>
                <a:spcPct val="0"/>
              </a:spcBef>
              <a:spcAft>
                <a:spcPct val="0"/>
              </a:spcAft>
            </a:pPr>
            <a:endParaRPr lang="en-US" sz="1400" dirty="0" smtClean="0">
              <a:solidFill>
                <a:srgbClr val="BFBFBF"/>
              </a:solidFill>
              <a:cs typeface="Arial" pitchFamily="34" charset="0"/>
            </a:endParaRPr>
          </a:p>
        </p:txBody>
      </p:sp>
      <p:sp>
        <p:nvSpPr>
          <p:cNvPr id="3" name="Slide Number Placeholder 2"/>
          <p:cNvSpPr>
            <a:spLocks noGrp="1"/>
          </p:cNvSpPr>
          <p:nvPr>
            <p:ph type="sldNum" sz="quarter" idx="10"/>
          </p:nvPr>
        </p:nvSpPr>
        <p:spPr>
          <a:xfrm>
            <a:off x="8424210" y="4"/>
            <a:ext cx="719790" cy="424543"/>
          </a:xfrm>
        </p:spPr>
        <p:txBody>
          <a:bodyPr/>
          <a:lstStyle>
            <a:lvl1pPr>
              <a:defRPr>
                <a:solidFill>
                  <a:schemeClr val="tx1"/>
                </a:solidFill>
              </a:defRPr>
            </a:lvl1pPr>
          </a:lstStyle>
          <a:p>
            <a:fld id="{720EF1D8-22C3-47F9-97C9-90650415DCF1}"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1" hasCustomPrompt="1"/>
          </p:nvPr>
        </p:nvSpPr>
        <p:spPr>
          <a:xfrm>
            <a:off x="493267" y="867220"/>
            <a:ext cx="8164287" cy="465729"/>
          </a:xfrm>
          <a:prstGeom prst="rect">
            <a:avLst/>
          </a:prstGeom>
        </p:spPr>
        <p:txBody>
          <a:bodyPr lIns="65272" tIns="65272" rIns="65272" bIns="65272"/>
          <a:lstStyle>
            <a:lvl1pPr marL="0" indent="0" algn="ctr">
              <a:buNone/>
              <a:defRPr sz="2300" i="1" spc="0" baseline="0">
                <a:solidFill>
                  <a:schemeClr val="tx1"/>
                </a:solidFill>
                <a:latin typeface="Cambria" pitchFamily="18" charset="0"/>
                <a:cs typeface="Arial" pitchFamily="34" charset="0"/>
              </a:defRPr>
            </a:lvl1pPr>
            <a:lvl2pPr>
              <a:buNone/>
              <a:defRPr sz="1900" spc="286" baseline="0">
                <a:solidFill>
                  <a:schemeClr val="bg1">
                    <a:lumMod val="50000"/>
                  </a:schemeClr>
                </a:solidFill>
              </a:defRPr>
            </a:lvl2pPr>
            <a:lvl3pPr>
              <a:buNone/>
              <a:defRPr sz="1900" spc="286" baseline="0">
                <a:solidFill>
                  <a:schemeClr val="bg1">
                    <a:lumMod val="50000"/>
                  </a:schemeClr>
                </a:solidFill>
              </a:defRPr>
            </a:lvl3pPr>
            <a:lvl4pPr>
              <a:buNone/>
              <a:defRPr sz="1900" spc="286" baseline="0">
                <a:solidFill>
                  <a:schemeClr val="bg1">
                    <a:lumMod val="50000"/>
                  </a:schemeClr>
                </a:solidFill>
              </a:defRPr>
            </a:lvl4pPr>
            <a:lvl5pPr>
              <a:buNone/>
              <a:defRPr sz="1900" spc="286" baseline="0">
                <a:solidFill>
                  <a:schemeClr val="bg1">
                    <a:lumMod val="50000"/>
                  </a:schemeClr>
                </a:solidFill>
              </a:defRPr>
            </a:lvl5pPr>
          </a:lstStyle>
          <a:p>
            <a:pPr lvl="0"/>
            <a:r>
              <a:rPr lang="en-US" dirty="0" smtClean="0"/>
              <a:t>Click to Add Slide Subtitle: Cambria 16pt Italic</a:t>
            </a:r>
            <a:endParaRPr lang="en-US" dirty="0"/>
          </a:p>
        </p:txBody>
      </p:sp>
      <p:sp>
        <p:nvSpPr>
          <p:cNvPr id="12" name="Text Placeholder 11"/>
          <p:cNvSpPr>
            <a:spLocks noGrp="1"/>
          </p:cNvSpPr>
          <p:nvPr>
            <p:ph type="body" sz="quarter" idx="12" hasCustomPrompt="1"/>
          </p:nvPr>
        </p:nvSpPr>
        <p:spPr bwMode="gray">
          <a:xfrm>
            <a:off x="493261" y="275476"/>
            <a:ext cx="8164286" cy="591330"/>
          </a:xfrm>
          <a:prstGeom prst="rect">
            <a:avLst/>
          </a:prstGeom>
        </p:spPr>
        <p:txBody>
          <a:bodyPr lIns="65272" tIns="65272" rIns="65272" bIns="65272" anchor="b"/>
          <a:lstStyle>
            <a:lvl1pPr marL="0" indent="0" algn="ctr">
              <a:buNone/>
              <a:defRPr sz="2900" spc="0" baseline="0">
                <a:solidFill>
                  <a:schemeClr val="accent4"/>
                </a:solidFill>
                <a:latin typeface="Cambria" pitchFamily="18" charset="0"/>
                <a:cs typeface="Arial" pitchFamily="34" charset="0"/>
              </a:defRPr>
            </a:lvl1pPr>
            <a:lvl2pPr>
              <a:buNone/>
              <a:defRPr sz="2300" spc="286" baseline="0">
                <a:solidFill>
                  <a:schemeClr val="bg1"/>
                </a:solidFill>
                <a:latin typeface="+mj-lt"/>
              </a:defRPr>
            </a:lvl2pPr>
            <a:lvl3pPr>
              <a:buNone/>
              <a:defRPr sz="2300" spc="286" baseline="0">
                <a:solidFill>
                  <a:schemeClr val="bg1"/>
                </a:solidFill>
                <a:latin typeface="+mj-lt"/>
              </a:defRPr>
            </a:lvl3pPr>
            <a:lvl4pPr>
              <a:buNone/>
              <a:defRPr sz="2300" spc="286" baseline="0">
                <a:solidFill>
                  <a:schemeClr val="bg1"/>
                </a:solidFill>
                <a:latin typeface="+mj-lt"/>
              </a:defRPr>
            </a:lvl4pPr>
            <a:lvl5pPr>
              <a:buNone/>
              <a:defRPr sz="2300" spc="286" baseline="0">
                <a:solidFill>
                  <a:schemeClr val="bg1"/>
                </a:solidFill>
                <a:latin typeface="+mj-lt"/>
              </a:defRPr>
            </a:lvl5pPr>
          </a:lstStyle>
          <a:p>
            <a:pPr lvl="0"/>
            <a:r>
              <a:rPr lang="en-US" dirty="0" smtClean="0"/>
              <a:t>Click to Add Slide Title: Cambria 20pt</a:t>
            </a:r>
            <a:endParaRPr lang="en-US" dirty="0"/>
          </a:p>
        </p:txBody>
      </p:sp>
      <p:sp>
        <p:nvSpPr>
          <p:cNvPr id="8" name="Footer Placeholder 7"/>
          <p:cNvSpPr>
            <a:spLocks noGrp="1"/>
          </p:cNvSpPr>
          <p:nvPr>
            <p:ph type="ftr" sz="quarter" idx="13"/>
          </p:nvPr>
        </p:nvSpPr>
        <p:spPr/>
        <p:txBody>
          <a:bodyPr/>
          <a:lstStyle/>
          <a:p>
            <a:r>
              <a:rPr lang="en-US" smtClean="0">
                <a:solidFill>
                  <a:srgbClr val="000000"/>
                </a:solidFill>
              </a:rPr>
              <a:t>Add footer text here.</a:t>
            </a:r>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BC_logo_rgb.png"/>
          <p:cNvPicPr>
            <a:picLocks noChangeAspect="1"/>
          </p:cNvPicPr>
          <p:nvPr userDrawn="1"/>
        </p:nvPicPr>
        <p:blipFill>
          <a:blip r:embed="rId2" cstate="print"/>
          <a:stretch>
            <a:fillRect/>
          </a:stretch>
        </p:blipFill>
        <p:spPr bwMode="gray">
          <a:xfrm>
            <a:off x="404091" y="403412"/>
            <a:ext cx="1172095" cy="451256"/>
          </a:xfrm>
          <a:prstGeom prst="rect">
            <a:avLst/>
          </a:prstGeom>
        </p:spPr>
      </p:pic>
      <p:cxnSp>
        <p:nvCxnSpPr>
          <p:cNvPr id="6" name="Straight Connector 5"/>
          <p:cNvCxnSpPr/>
          <p:nvPr userDrawn="1"/>
        </p:nvCxnSpPr>
        <p:spPr bwMode="gray">
          <a:xfrm>
            <a:off x="1695915" y="410283"/>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1" hasCustomPrompt="1"/>
          </p:nvPr>
        </p:nvSpPr>
        <p:spPr bwMode="gray">
          <a:xfrm>
            <a:off x="914400" y="2785952"/>
            <a:ext cx="7315200" cy="968188"/>
          </a:xfrm>
          <a:prstGeom prst="rect">
            <a:avLst/>
          </a:prstGeom>
        </p:spPr>
        <p:txBody>
          <a:bodyPr lIns="41029" tIns="41029" rIns="41029" bIns="41029" anchor="b"/>
          <a:lstStyle>
            <a:lvl1pPr marL="0" indent="0">
              <a:spcBef>
                <a:spcPts val="0"/>
              </a:spcBef>
              <a:buNone/>
              <a:defRPr sz="2900" b="1"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Title – Arial </a:t>
            </a:r>
            <a:br>
              <a:rPr lang="en-US" dirty="0" smtClean="0"/>
            </a:br>
            <a:r>
              <a:rPr lang="en-US" dirty="0" smtClean="0"/>
              <a:t>32pt Bold, Use Title Case</a:t>
            </a:r>
          </a:p>
        </p:txBody>
      </p:sp>
      <p:sp>
        <p:nvSpPr>
          <p:cNvPr id="8" name="Text Placeholder 8"/>
          <p:cNvSpPr>
            <a:spLocks noGrp="1"/>
          </p:cNvSpPr>
          <p:nvPr>
            <p:ph type="body" sz="quarter" idx="12" hasCustomPrompt="1"/>
          </p:nvPr>
        </p:nvSpPr>
        <p:spPr bwMode="gray">
          <a:xfrm>
            <a:off x="914400" y="3832222"/>
            <a:ext cx="7315200" cy="403412"/>
          </a:xfrm>
          <a:prstGeom prst="rect">
            <a:avLst/>
          </a:prstGeom>
        </p:spPr>
        <p:txBody>
          <a:bodyPr lIns="41029" tIns="41029" rIns="41029" bIns="41029" anchor="t"/>
          <a:lstStyle>
            <a:lvl1pPr marL="0" indent="0">
              <a:spcBef>
                <a:spcPts val="0"/>
              </a:spcBef>
              <a:buNone/>
              <a:defRPr sz="1400" b="0" i="1"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16pt Italic, Use Title Case</a:t>
            </a:r>
          </a:p>
        </p:txBody>
      </p:sp>
      <p:sp>
        <p:nvSpPr>
          <p:cNvPr id="9" name="Text Placeholder 15"/>
          <p:cNvSpPr>
            <a:spLocks noGrp="1"/>
          </p:cNvSpPr>
          <p:nvPr>
            <p:ph type="body" sz="quarter" idx="14" hasCustomPrompt="1"/>
          </p:nvPr>
        </p:nvSpPr>
        <p:spPr bwMode="gray">
          <a:xfrm>
            <a:off x="1767723" y="470795"/>
            <a:ext cx="1945295" cy="322729"/>
          </a:xfrm>
          <a:prstGeom prst="rect">
            <a:avLst/>
          </a:prstGeom>
        </p:spPr>
        <p:txBody>
          <a:bodyPr lIns="41029" tIns="41029" rIns="41029" bIns="41029" anchor="ctr"/>
          <a:lstStyle>
            <a:lvl1pPr marL="0" indent="0" algn="l">
              <a:spcBef>
                <a:spcPts val="0"/>
              </a:spcBef>
              <a:buNone/>
              <a:defRPr sz="11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Program Name Goes Here on One Line or Two Equal Lines</a:t>
            </a:r>
            <a:endParaRPr lang="en-US" dirty="0"/>
          </a:p>
        </p:txBody>
      </p:sp>
      <p:sp>
        <p:nvSpPr>
          <p:cNvPr id="10" name="Text Placeholder 31"/>
          <p:cNvSpPr>
            <a:spLocks noGrp="1"/>
          </p:cNvSpPr>
          <p:nvPr>
            <p:ph type="body" sz="quarter" idx="52" hasCustomPrompt="1"/>
          </p:nvPr>
        </p:nvSpPr>
        <p:spPr>
          <a:xfrm>
            <a:off x="914400" y="4402944"/>
            <a:ext cx="3228838" cy="1458079"/>
          </a:xfrm>
        </p:spPr>
        <p:txBody>
          <a:bodyPr lIns="41029" tIns="41029" rIns="41029" bIns="41029"/>
          <a:lstStyle>
            <a:lvl1pPr>
              <a:defRPr sz="1100" baseline="0">
                <a:solidFill>
                  <a:schemeClr val="accent3"/>
                </a:solidFill>
              </a:defRPr>
            </a:lvl1pPr>
            <a:lvl2pPr>
              <a:defRPr sz="1100">
                <a:solidFill>
                  <a:schemeClr val="accent3"/>
                </a:solidFill>
              </a:defRPr>
            </a:lvl2pPr>
            <a:lvl3pPr>
              <a:defRPr sz="1100">
                <a:solidFill>
                  <a:schemeClr val="accent3"/>
                </a:solidFill>
              </a:defRPr>
            </a:lvl3pPr>
            <a:lvl4pPr>
              <a:defRPr sz="1100">
                <a:solidFill>
                  <a:schemeClr val="accent3"/>
                </a:solidFill>
              </a:defRPr>
            </a:lvl4pPr>
            <a:lvl5pPr>
              <a:defRPr sz="1100">
                <a:solidFill>
                  <a:schemeClr val="accent3"/>
                </a:solidFill>
              </a:defRPr>
            </a:lvl5pPr>
          </a:lstStyle>
          <a:p>
            <a:pPr lvl="0"/>
            <a:r>
              <a:rPr lang="en-US" dirty="0" smtClean="0"/>
              <a:t>Bulleted text if needed – Arial 12pt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404091"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914342"/>
            <a:endParaRPr lang="en-US">
              <a:solidFill>
                <a:srgbClr val="FFFFFF"/>
              </a:solidFill>
            </a:endParaRPr>
          </a:p>
        </p:txBody>
      </p:sp>
      <p:sp>
        <p:nvSpPr>
          <p:cNvPr id="12" name="Date Placeholder 3"/>
          <p:cNvSpPr txBox="1">
            <a:spLocks/>
          </p:cNvSpPr>
          <p:nvPr userDrawn="1"/>
        </p:nvSpPr>
        <p:spPr bwMode="gray">
          <a:xfrm rot="5400000">
            <a:off x="1782412" y="5028168"/>
            <a:ext cx="110006" cy="2960047"/>
          </a:xfrm>
          <a:prstGeom prst="rect">
            <a:avLst/>
          </a:prstGeom>
        </p:spPr>
        <p:txBody>
          <a:bodyPr vert="vert270" wrap="square" lIns="41029" tIns="41029" rIns="41029" bIns="41029"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574408">
              <a:defRPr/>
            </a:pPr>
            <a:r>
              <a:rPr lang="en-US" sz="600" cap="all" dirty="0" smtClean="0">
                <a:solidFill>
                  <a:srgbClr val="617685"/>
                </a:solidFill>
                <a:latin typeface="Calibri"/>
              </a:rPr>
              <a:t>©</a:t>
            </a:r>
            <a:r>
              <a:rPr lang="en-US" sz="600" cap="all" dirty="0" smtClean="0">
                <a:solidFill>
                  <a:srgbClr val="617685"/>
                </a:solidFill>
              </a:rPr>
              <a:t>2011 The Advisory Board Company • advisory.com</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itle 1"/>
          <p:cNvSpPr>
            <a:spLocks noGrp="1"/>
          </p:cNvSpPr>
          <p:nvPr>
            <p:ph type="title" hasCustomPrompt="1"/>
          </p:nvPr>
        </p:nvSpPr>
        <p:spPr>
          <a:xfrm>
            <a:off x="2909455" y="2702026"/>
            <a:ext cx="3325091" cy="492307"/>
          </a:xfrm>
          <a:prstGeom prst="rect">
            <a:avLst/>
          </a:prstGeom>
        </p:spPr>
        <p:txBody>
          <a:bodyPr lIns="41029" tIns="41029" rIns="41029" bIns="41029" anchor="b"/>
          <a:lstStyle>
            <a:lvl1pPr algn="ctr">
              <a:defRPr baseline="0">
                <a:solidFill>
                  <a:schemeClr val="tx1"/>
                </a:solidFill>
              </a:defRPr>
            </a:lvl1pPr>
          </a:lstStyle>
          <a:p>
            <a:r>
              <a:rPr lang="en-US" dirty="0" smtClean="0"/>
              <a:t>Divider Title – Arial 18pt Bold</a:t>
            </a:r>
            <a:endParaRPr lang="en-US" dirty="0"/>
          </a:p>
        </p:txBody>
      </p:sp>
      <p:sp>
        <p:nvSpPr>
          <p:cNvPr id="5" name="Text Placeholder 4"/>
          <p:cNvSpPr>
            <a:spLocks noGrp="1"/>
          </p:cNvSpPr>
          <p:nvPr>
            <p:ph type="body" sz="quarter" idx="11" hasCustomPrompt="1"/>
          </p:nvPr>
        </p:nvSpPr>
        <p:spPr>
          <a:xfrm>
            <a:off x="2909455" y="3207533"/>
            <a:ext cx="3325091" cy="455306"/>
          </a:xfrm>
        </p:spPr>
        <p:txBody>
          <a:bodyPr lIns="41029" tIns="41029" rIns="41029" bIns="41029">
            <a:noAutofit/>
          </a:bodyPr>
          <a:lstStyle>
            <a:lvl1pPr marL="0" indent="0" algn="ctr">
              <a:spcBef>
                <a:spcPts val="0"/>
              </a:spcBef>
              <a:buNone/>
              <a:defRPr sz="1300" baseline="0">
                <a:solidFill>
                  <a:schemeClr val="tx1"/>
                </a:solidFill>
              </a:defRPr>
            </a:lvl1pPr>
          </a:lstStyle>
          <a:p>
            <a:pPr lvl="0"/>
            <a:r>
              <a:rPr lang="en-US" dirty="0" smtClean="0"/>
              <a:t>Divider Subtitle – Arial 14pt Regular</a:t>
            </a:r>
            <a:endParaRPr lang="en-US" dirty="0"/>
          </a:p>
        </p:txBody>
      </p:sp>
      <p:sp>
        <p:nvSpPr>
          <p:cNvPr id="6" name="Text Placeholder 31"/>
          <p:cNvSpPr>
            <a:spLocks noGrp="1"/>
          </p:cNvSpPr>
          <p:nvPr>
            <p:ph type="body" sz="quarter" idx="35" hasCustomPrompt="1"/>
          </p:nvPr>
        </p:nvSpPr>
        <p:spPr>
          <a:xfrm>
            <a:off x="3366655" y="3718703"/>
            <a:ext cx="2410691" cy="1129553"/>
          </a:xfrm>
        </p:spPr>
        <p:txBody>
          <a:bodyPr lIns="41029" tIns="41029" rIns="41029" bIns="41029"/>
          <a:lstStyle>
            <a:lvl1pPr>
              <a:defRPr baseline="0"/>
            </a:lvl1pPr>
          </a:lstStyle>
          <a:p>
            <a:pPr lvl="0"/>
            <a:r>
              <a:rPr lang="en-US" dirty="0" smtClean="0"/>
              <a:t>Bulleted text, if needed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BC_Logo_FullColor_RGB.png"/>
          <p:cNvPicPr>
            <a:picLocks noChangeAspect="1"/>
          </p:cNvPicPr>
          <p:nvPr userDrawn="1"/>
        </p:nvPicPr>
        <p:blipFill>
          <a:blip r:embed="rId2" cstate="print"/>
          <a:stretch>
            <a:fillRect/>
          </a:stretch>
        </p:blipFill>
        <p:spPr>
          <a:xfrm>
            <a:off x="3275288" y="1530371"/>
            <a:ext cx="2593424" cy="121542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ad Map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userDrawn="1"/>
        </p:nvSpPr>
        <p:spPr>
          <a:xfrm>
            <a:off x="2927725" y="638366"/>
            <a:ext cx="3288552" cy="329081"/>
          </a:xfrm>
          <a:prstGeom prst="rect">
            <a:avLst/>
          </a:prstGeom>
          <a:noFill/>
        </p:spPr>
        <p:txBody>
          <a:bodyPr wrap="square" lIns="41029" tIns="41029" rIns="41029" bIns="41029" rtlCol="0">
            <a:spAutoFit/>
          </a:bodyPr>
          <a:lstStyle/>
          <a:p>
            <a:pPr algn="ctr" defTabSz="914342"/>
            <a:r>
              <a:rPr lang="en-US" sz="1600" b="1" dirty="0" smtClean="0">
                <a:solidFill>
                  <a:prstClr val="black"/>
                </a:solidFill>
              </a:rPr>
              <a:t>Road Map for Discussion</a:t>
            </a:r>
          </a:p>
        </p:txBody>
      </p:sp>
      <p:sp>
        <p:nvSpPr>
          <p:cNvPr id="6" name="Freeform 5"/>
          <p:cNvSpPr/>
          <p:nvPr userDrawn="1"/>
        </p:nvSpPr>
        <p:spPr bwMode="gray">
          <a:xfrm>
            <a:off x="2253537" y="283800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7" name="Freeform 6"/>
          <p:cNvSpPr/>
          <p:nvPr userDrawn="1"/>
        </p:nvSpPr>
        <p:spPr bwMode="gray">
          <a:xfrm>
            <a:off x="2253537" y="3569287"/>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8" name="Freeform 7"/>
          <p:cNvSpPr/>
          <p:nvPr userDrawn="1"/>
        </p:nvSpPr>
        <p:spPr bwMode="gray">
          <a:xfrm>
            <a:off x="2253537" y="2106719"/>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9" name="Text Placeholder 4"/>
          <p:cNvSpPr>
            <a:spLocks noGrp="1"/>
          </p:cNvSpPr>
          <p:nvPr>
            <p:ph type="body" sz="quarter" idx="11" hasCustomPrompt="1"/>
          </p:nvPr>
        </p:nvSpPr>
        <p:spPr bwMode="gray">
          <a:xfrm>
            <a:off x="2812465" y="287732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0" name="Text Placeholder 4"/>
          <p:cNvSpPr>
            <a:spLocks noGrp="1"/>
          </p:cNvSpPr>
          <p:nvPr>
            <p:ph type="body" sz="quarter" idx="12" hasCustomPrompt="1"/>
          </p:nvPr>
        </p:nvSpPr>
        <p:spPr bwMode="gray">
          <a:xfrm>
            <a:off x="2812465" y="3608611"/>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1" name="Text Placeholder 4"/>
          <p:cNvSpPr>
            <a:spLocks noGrp="1"/>
          </p:cNvSpPr>
          <p:nvPr>
            <p:ph type="body" sz="quarter" idx="15" hasCustomPrompt="1"/>
          </p:nvPr>
        </p:nvSpPr>
        <p:spPr bwMode="gray">
          <a:xfrm>
            <a:off x="2812465" y="2146043"/>
            <a:ext cx="3842141" cy="244083"/>
          </a:xfrm>
        </p:spPr>
        <p:txBody>
          <a:bodyPr lIns="41029" tIns="41029" rIns="41029" bIns="41029"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3"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baseline="0">
                <a:solidFill>
                  <a:schemeClr val="tx1"/>
                </a:solidFill>
              </a:defRPr>
            </a:lvl1pPr>
          </a:lstStyle>
          <a:p>
            <a:r>
              <a:rPr lang="en-US" dirty="0" smtClean="0"/>
              <a:t>Strategic Plan Overview</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Chevron 5"/>
          <p:cNvSpPr/>
          <p:nvPr userDrawn="1"/>
        </p:nvSpPr>
        <p:spPr bwMode="gray">
          <a:xfrm>
            <a:off x="399866" y="1566560"/>
            <a:ext cx="2103120" cy="617259"/>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CURRENT </a:t>
            </a:r>
            <a:r>
              <a:rPr lang="en-US" sz="1100" b="1" dirty="0" smtClean="0">
                <a:solidFill>
                  <a:prstClr val="black"/>
                </a:solidFill>
              </a:rPr>
              <a:t>PERFORMANCE</a:t>
            </a:r>
          </a:p>
          <a:p>
            <a:pPr algn="ctr" defTabSz="2089606"/>
            <a:r>
              <a:rPr lang="en-US" sz="1100" b="1" dirty="0" smtClean="0">
                <a:solidFill>
                  <a:prstClr val="black"/>
                </a:solidFill>
              </a:rPr>
              <a:t>ANALYSIS</a:t>
            </a:r>
            <a:endParaRPr lang="en-US" sz="1100" b="1" dirty="0">
              <a:solidFill>
                <a:prstClr val="black"/>
              </a:solidFill>
            </a:endParaRPr>
          </a:p>
        </p:txBody>
      </p:sp>
      <p:sp>
        <p:nvSpPr>
          <p:cNvPr id="7" name="Chevron 6"/>
          <p:cNvSpPr/>
          <p:nvPr userDrawn="1"/>
        </p:nvSpPr>
        <p:spPr bwMode="gray">
          <a:xfrm>
            <a:off x="247021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8" name="Chevron 7"/>
          <p:cNvSpPr/>
          <p:nvPr userDrawn="1"/>
        </p:nvSpPr>
        <p:spPr bwMode="gray">
          <a:xfrm>
            <a:off x="454056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PLAN                      DESIGN</a:t>
            </a:r>
          </a:p>
        </p:txBody>
      </p:sp>
      <p:sp>
        <p:nvSpPr>
          <p:cNvPr id="9" name="Chevron 8"/>
          <p:cNvSpPr/>
          <p:nvPr userDrawn="1"/>
        </p:nvSpPr>
        <p:spPr bwMode="gray">
          <a:xfrm>
            <a:off x="6610917" y="1577448"/>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STRATEGIC                PLAN SUMMARY</a:t>
            </a:r>
          </a:p>
        </p:txBody>
      </p:sp>
      <p:sp>
        <p:nvSpPr>
          <p:cNvPr id="10" name="TextBox 9"/>
          <p:cNvSpPr txBox="1"/>
          <p:nvPr userDrawn="1"/>
        </p:nvSpPr>
        <p:spPr bwMode="gray">
          <a:xfrm>
            <a:off x="1295400" y="1193219"/>
            <a:ext cx="196992" cy="308028"/>
          </a:xfrm>
          <a:prstGeom prst="rect">
            <a:avLst/>
          </a:prstGeom>
          <a:noFill/>
        </p:spPr>
        <p:txBody>
          <a:bodyPr wrap="none" lIns="45704" tIns="45704" rIns="45704" bIns="45704" rtlCol="0">
            <a:spAutoFit/>
          </a:bodyPr>
          <a:lstStyle/>
          <a:p>
            <a:r>
              <a:rPr lang="en-US" sz="1400" b="1" dirty="0">
                <a:solidFill>
                  <a:schemeClr val="accent2"/>
                </a:solidFill>
              </a:rPr>
              <a:t>1</a:t>
            </a:r>
          </a:p>
        </p:txBody>
      </p:sp>
      <p:sp>
        <p:nvSpPr>
          <p:cNvPr id="11" name="TextBox 10"/>
          <p:cNvSpPr txBox="1"/>
          <p:nvPr userDrawn="1"/>
        </p:nvSpPr>
        <p:spPr bwMode="gray">
          <a:xfrm>
            <a:off x="34290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2</a:t>
            </a:r>
          </a:p>
        </p:txBody>
      </p:sp>
      <p:sp>
        <p:nvSpPr>
          <p:cNvPr id="12" name="TextBox 11"/>
          <p:cNvSpPr txBox="1"/>
          <p:nvPr userDrawn="1"/>
        </p:nvSpPr>
        <p:spPr bwMode="gray">
          <a:xfrm>
            <a:off x="54864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3</a:t>
            </a:r>
          </a:p>
        </p:txBody>
      </p:sp>
      <p:sp>
        <p:nvSpPr>
          <p:cNvPr id="13" name="TextBox 12"/>
          <p:cNvSpPr txBox="1"/>
          <p:nvPr userDrawn="1"/>
        </p:nvSpPr>
        <p:spPr bwMode="gray">
          <a:xfrm>
            <a:off x="75438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4</a:t>
            </a:r>
          </a:p>
        </p:txBody>
      </p:sp>
    </p:spTree>
    <p:extLst>
      <p:ext uri="{BB962C8B-B14F-4D97-AF65-F5344CB8AC3E}">
        <p14:creationId xmlns:p14="http://schemas.microsoft.com/office/powerpoint/2010/main" val="17677940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oad Map 4">
    <p:spTree>
      <p:nvGrpSpPr>
        <p:cNvPr id="1" name=""/>
        <p:cNvGrpSpPr/>
        <p:nvPr/>
      </p:nvGrpSpPr>
      <p:grpSpPr>
        <a:xfrm>
          <a:off x="0" y="0"/>
          <a:ext cx="0" cy="0"/>
          <a:chOff x="0" y="0"/>
          <a:chExt cx="0" cy="0"/>
        </a:xfrm>
      </p:grpSpPr>
      <p:sp>
        <p:nvSpPr>
          <p:cNvPr id="12" name="Freeform 11"/>
          <p:cNvSpPr/>
          <p:nvPr userDrawn="1"/>
        </p:nvSpPr>
        <p:spPr bwMode="gray">
          <a:xfrm>
            <a:off x="2252407" y="276944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13" name="Freeform 12"/>
          <p:cNvSpPr/>
          <p:nvPr userDrawn="1"/>
        </p:nvSpPr>
        <p:spPr bwMode="gray">
          <a:xfrm>
            <a:off x="2252407" y="3429966"/>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14" name="Freeform 13"/>
          <p:cNvSpPr/>
          <p:nvPr userDrawn="1"/>
        </p:nvSpPr>
        <p:spPr bwMode="gray">
          <a:xfrm>
            <a:off x="2252407" y="409049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4</a:t>
            </a:r>
            <a:endParaRPr lang="en-US" sz="900" b="1" dirty="0">
              <a:solidFill>
                <a:srgbClr val="FFFFFF"/>
              </a:solidFill>
              <a:cs typeface="Arial" pitchFamily="34" charset="0"/>
            </a:endParaRPr>
          </a:p>
        </p:txBody>
      </p:sp>
      <p:sp>
        <p:nvSpPr>
          <p:cNvPr id="15" name="Freeform 14"/>
          <p:cNvSpPr/>
          <p:nvPr userDrawn="1"/>
        </p:nvSpPr>
        <p:spPr bwMode="gray">
          <a:xfrm>
            <a:off x="2252407" y="210892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2927725" y="638366"/>
            <a:ext cx="3288552" cy="329081"/>
          </a:xfrm>
          <a:prstGeom prst="rect">
            <a:avLst/>
          </a:prstGeom>
          <a:noFill/>
        </p:spPr>
        <p:txBody>
          <a:bodyPr wrap="square" lIns="41029" tIns="41029" rIns="41029" bIns="41029" rtlCol="0">
            <a:spAutoFit/>
          </a:bodyPr>
          <a:lstStyle/>
          <a:p>
            <a:pPr algn="ctr" defTabSz="914342"/>
            <a:r>
              <a:rPr lang="en-US" sz="1600" b="1" dirty="0" smtClean="0">
                <a:solidFill>
                  <a:prstClr val="black"/>
                </a:solidFill>
              </a:rPr>
              <a:t>Road Map for Discussion</a:t>
            </a:r>
          </a:p>
        </p:txBody>
      </p:sp>
      <p:sp>
        <p:nvSpPr>
          <p:cNvPr id="16" name="Text Placeholder 4"/>
          <p:cNvSpPr>
            <a:spLocks noGrp="1"/>
          </p:cNvSpPr>
          <p:nvPr>
            <p:ph type="body" sz="quarter" idx="16" hasCustomPrompt="1"/>
          </p:nvPr>
        </p:nvSpPr>
        <p:spPr bwMode="gray">
          <a:xfrm>
            <a:off x="2811335" y="280876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7" name="Text Placeholder 4"/>
          <p:cNvSpPr>
            <a:spLocks noGrp="1"/>
          </p:cNvSpPr>
          <p:nvPr>
            <p:ph type="body" sz="quarter" idx="17" hasCustomPrompt="1"/>
          </p:nvPr>
        </p:nvSpPr>
        <p:spPr bwMode="gray">
          <a:xfrm>
            <a:off x="2811335" y="3469290"/>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8" name="Text Placeholder 4"/>
          <p:cNvSpPr>
            <a:spLocks noGrp="1"/>
          </p:cNvSpPr>
          <p:nvPr>
            <p:ph type="body" sz="quarter" idx="13" hasCustomPrompt="1"/>
          </p:nvPr>
        </p:nvSpPr>
        <p:spPr bwMode="gray">
          <a:xfrm>
            <a:off x="2811335" y="4129814"/>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9" name="Text Placeholder 4"/>
          <p:cNvSpPr>
            <a:spLocks noGrp="1"/>
          </p:cNvSpPr>
          <p:nvPr>
            <p:ph type="body" sz="quarter" idx="18" hasCustomPrompt="1"/>
          </p:nvPr>
        </p:nvSpPr>
        <p:spPr bwMode="gray">
          <a:xfrm>
            <a:off x="2811335" y="2148244"/>
            <a:ext cx="3842141" cy="244083"/>
          </a:xfrm>
        </p:spPr>
        <p:txBody>
          <a:bodyPr lIns="41029" tIns="41029" rIns="41029" bIns="41029"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oad Map 5">
    <p:spTree>
      <p:nvGrpSpPr>
        <p:cNvPr id="1" name=""/>
        <p:cNvGrpSpPr/>
        <p:nvPr/>
      </p:nvGrpSpPr>
      <p:grpSpPr>
        <a:xfrm>
          <a:off x="0" y="0"/>
          <a:ext cx="0" cy="0"/>
          <a:chOff x="0" y="0"/>
          <a:chExt cx="0" cy="0"/>
        </a:xfrm>
      </p:grpSpPr>
      <p:sp>
        <p:nvSpPr>
          <p:cNvPr id="24" name="Freeform 23"/>
          <p:cNvSpPr/>
          <p:nvPr userDrawn="1"/>
        </p:nvSpPr>
        <p:spPr bwMode="gray">
          <a:xfrm>
            <a:off x="2252743" y="210739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2927725" y="638366"/>
            <a:ext cx="3288552" cy="329081"/>
          </a:xfrm>
          <a:prstGeom prst="rect">
            <a:avLst/>
          </a:prstGeom>
          <a:noFill/>
        </p:spPr>
        <p:txBody>
          <a:bodyPr wrap="square" lIns="41029" tIns="41029" rIns="41029" bIns="41029" rtlCol="0">
            <a:spAutoFit/>
          </a:bodyPr>
          <a:lstStyle/>
          <a:p>
            <a:pPr algn="ctr" defTabSz="914342"/>
            <a:r>
              <a:rPr lang="en-US" sz="1600" b="1" dirty="0" smtClean="0">
                <a:solidFill>
                  <a:prstClr val="black"/>
                </a:solidFill>
              </a:rPr>
              <a:t>Road Map for Discussion</a:t>
            </a:r>
          </a:p>
        </p:txBody>
      </p:sp>
      <p:sp>
        <p:nvSpPr>
          <p:cNvPr id="20" name="Freeform 19"/>
          <p:cNvSpPr/>
          <p:nvPr userDrawn="1"/>
        </p:nvSpPr>
        <p:spPr bwMode="gray">
          <a:xfrm>
            <a:off x="2252743" y="267499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21" name="Freeform 20"/>
          <p:cNvSpPr/>
          <p:nvPr userDrawn="1"/>
        </p:nvSpPr>
        <p:spPr bwMode="gray">
          <a:xfrm>
            <a:off x="2252743" y="3242597"/>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22" name="Freeform 21"/>
          <p:cNvSpPr/>
          <p:nvPr userDrawn="1"/>
        </p:nvSpPr>
        <p:spPr bwMode="gray">
          <a:xfrm>
            <a:off x="2252743" y="3810201"/>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4</a:t>
            </a:r>
            <a:endParaRPr lang="en-US" sz="900" b="1" dirty="0">
              <a:solidFill>
                <a:srgbClr val="FFFFFF"/>
              </a:solidFill>
              <a:cs typeface="Arial" pitchFamily="34" charset="0"/>
            </a:endParaRPr>
          </a:p>
        </p:txBody>
      </p:sp>
      <p:sp>
        <p:nvSpPr>
          <p:cNvPr id="23" name="Freeform 22"/>
          <p:cNvSpPr/>
          <p:nvPr userDrawn="1"/>
        </p:nvSpPr>
        <p:spPr bwMode="gray">
          <a:xfrm>
            <a:off x="2252743" y="437780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5</a:t>
            </a:r>
            <a:endParaRPr lang="en-US" sz="900" b="1" dirty="0">
              <a:solidFill>
                <a:srgbClr val="FFFFFF"/>
              </a:solidFill>
              <a:cs typeface="Arial" pitchFamily="34" charset="0"/>
            </a:endParaRPr>
          </a:p>
        </p:txBody>
      </p:sp>
      <p:sp>
        <p:nvSpPr>
          <p:cNvPr id="25" name="Text Placeholder 4"/>
          <p:cNvSpPr>
            <a:spLocks noGrp="1"/>
          </p:cNvSpPr>
          <p:nvPr>
            <p:ph type="body" sz="quarter" idx="11" hasCustomPrompt="1"/>
          </p:nvPr>
        </p:nvSpPr>
        <p:spPr bwMode="gray">
          <a:xfrm>
            <a:off x="2811672" y="271431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6" name="Text Placeholder 4"/>
          <p:cNvSpPr>
            <a:spLocks noGrp="1"/>
          </p:cNvSpPr>
          <p:nvPr>
            <p:ph type="body" sz="quarter" idx="12" hasCustomPrompt="1"/>
          </p:nvPr>
        </p:nvSpPr>
        <p:spPr bwMode="gray">
          <a:xfrm>
            <a:off x="2811672" y="3281921"/>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7" name="Text Placeholder 4"/>
          <p:cNvSpPr>
            <a:spLocks noGrp="1"/>
          </p:cNvSpPr>
          <p:nvPr>
            <p:ph type="body" sz="quarter" idx="19" hasCustomPrompt="1"/>
          </p:nvPr>
        </p:nvSpPr>
        <p:spPr bwMode="gray">
          <a:xfrm>
            <a:off x="2811672" y="3849524"/>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8" name="Text Placeholder 4"/>
          <p:cNvSpPr>
            <a:spLocks noGrp="1"/>
          </p:cNvSpPr>
          <p:nvPr>
            <p:ph type="body" sz="quarter" idx="14" hasCustomPrompt="1"/>
          </p:nvPr>
        </p:nvSpPr>
        <p:spPr bwMode="gray">
          <a:xfrm>
            <a:off x="2811672" y="441712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9" name="Text Placeholder 4"/>
          <p:cNvSpPr>
            <a:spLocks noGrp="1"/>
          </p:cNvSpPr>
          <p:nvPr>
            <p:ph type="body" sz="quarter" idx="15" hasCustomPrompt="1"/>
          </p:nvPr>
        </p:nvSpPr>
        <p:spPr bwMode="gray">
          <a:xfrm>
            <a:off x="2811671" y="2146714"/>
            <a:ext cx="3842141" cy="244083"/>
          </a:xfrm>
        </p:spPr>
        <p:txBody>
          <a:bodyPr lIns="41029" tIns="41029" rIns="41029" bIns="41029"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1857236" y="1330699"/>
            <a:ext cx="5403273"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1857236" y="1504684"/>
            <a:ext cx="5403273"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1857236" y="1330699"/>
            <a:ext cx="5403273"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1857236" y="1504684"/>
            <a:ext cx="5403273"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2286000" y="1906061"/>
            <a:ext cx="4572000"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1857236" y="1674016"/>
            <a:ext cx="5403273"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cxnSp>
        <p:nvCxnSpPr>
          <p:cNvPr id="14" name="Straight Connector 13"/>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lvl1pPr>
              <a:defRPr/>
            </a:lvl1pPr>
          </a:lstStyle>
          <a:p>
            <a:r>
              <a:rPr lang="en-US" dirty="0" smtClean="0"/>
              <a:t>Slide Title – Arial 18pt Bold, Use Title Case</a:t>
            </a:r>
            <a:endParaRPr lang="en-US" dirty="0"/>
          </a:p>
        </p:txBody>
      </p:sp>
      <p:sp>
        <p:nvSpPr>
          <p:cNvPr id="14" name="Text Placeholder 15"/>
          <p:cNvSpPr>
            <a:spLocks noGrp="1"/>
          </p:cNvSpPr>
          <p:nvPr>
            <p:ph type="body" sz="quarter" idx="23" hasCustomPrompt="1"/>
          </p:nvPr>
        </p:nvSpPr>
        <p:spPr>
          <a:xfrm>
            <a:off x="4981361"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5" name="Text Placeholder 17"/>
          <p:cNvSpPr>
            <a:spLocks noGrp="1"/>
          </p:cNvSpPr>
          <p:nvPr>
            <p:ph type="body" sz="quarter" idx="24" hasCustomPrompt="1"/>
          </p:nvPr>
        </p:nvSpPr>
        <p:spPr>
          <a:xfrm>
            <a:off x="4981361"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6" name="Content Placeholder 15"/>
          <p:cNvSpPr>
            <a:spLocks noGrp="1"/>
          </p:cNvSpPr>
          <p:nvPr>
            <p:ph sz="quarter" idx="25" hasCustomPrompt="1"/>
          </p:nvPr>
        </p:nvSpPr>
        <p:spPr>
          <a:xfrm>
            <a:off x="4981361"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7" name="Text Placeholder 17"/>
          <p:cNvSpPr>
            <a:spLocks noGrp="1"/>
          </p:cNvSpPr>
          <p:nvPr>
            <p:ph type="body" sz="quarter" idx="26" hasCustomPrompt="1"/>
          </p:nvPr>
        </p:nvSpPr>
        <p:spPr>
          <a:xfrm>
            <a:off x="4981361"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18" name="Straight Connector 1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 and Icon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29"/>
          <p:cNvSpPr>
            <a:spLocks noGrp="1"/>
          </p:cNvSpPr>
          <p:nvPr>
            <p:ph type="body" sz="quarter" idx="23" hasCustomPrompt="1"/>
          </p:nvPr>
        </p:nvSpPr>
        <p:spPr bwMode="gray">
          <a:xfrm>
            <a:off x="5188601" y="1955738"/>
            <a:ext cx="2909455" cy="2823882"/>
          </a:xfrm>
          <a:solidFill>
            <a:schemeClr val="accent1"/>
          </a:solidFill>
          <a:ln w="6350">
            <a:solidFill>
              <a:schemeClr val="bg1"/>
            </a:solidFill>
          </a:ln>
        </p:spPr>
        <p:txBody>
          <a:bodyPr lIns="164117" tIns="246175" rIns="164117" bIns="164117"/>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1" name="Text Placeholder 31"/>
          <p:cNvSpPr>
            <a:spLocks noGrp="1"/>
          </p:cNvSpPr>
          <p:nvPr>
            <p:ph type="body" sz="quarter" idx="26" hasCustomPrompt="1"/>
          </p:nvPr>
        </p:nvSpPr>
        <p:spPr>
          <a:xfrm>
            <a:off x="5188601" y="2359150"/>
            <a:ext cx="2909455" cy="2420471"/>
          </a:xfrm>
        </p:spPr>
        <p:txBody>
          <a:bodyPr lIns="164117" tIns="41029" rIns="328233" bIns="41029"/>
          <a:lstStyle>
            <a:lvl1pPr>
              <a:defRPr baseline="0"/>
            </a:lvl1pPr>
          </a:lstStyle>
          <a:p>
            <a:pPr lvl="0"/>
            <a:r>
              <a:rPr lang="en-US" dirty="0" smtClean="0"/>
              <a:t>Add red and white icon to top left corner by copy and pasting from style guide</a:t>
            </a:r>
            <a:br>
              <a:rPr lang="en-US" dirty="0" smtClean="0"/>
            </a:br>
            <a:r>
              <a:rPr lang="en-US" dirty="0" smtClean="0"/>
              <a:t>Do not put text in the right half inch margin</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ic and Regular Box">
    <p:spTree>
      <p:nvGrpSpPr>
        <p:cNvPr id="1" name=""/>
        <p:cNvGrpSpPr/>
        <p:nvPr/>
      </p:nvGrpSpPr>
      <p:grpSpPr>
        <a:xfrm>
          <a:off x="0" y="0"/>
          <a:ext cx="0" cy="0"/>
          <a:chOff x="0" y="0"/>
          <a:chExt cx="0" cy="0"/>
        </a:xfrm>
      </p:grpSpPr>
      <p:sp>
        <p:nvSpPr>
          <p:cNvPr id="16" name="Text Placeholder 29"/>
          <p:cNvSpPr>
            <a:spLocks noGrp="1"/>
          </p:cNvSpPr>
          <p:nvPr>
            <p:ph type="body" sz="quarter" idx="27" hasCustomPrompt="1"/>
          </p:nvPr>
        </p:nvSpPr>
        <p:spPr bwMode="gray">
          <a:xfrm>
            <a:off x="5188601" y="1967547"/>
            <a:ext cx="2909455" cy="2823882"/>
          </a:xfrm>
          <a:noFill/>
          <a:ln w="19050">
            <a:solidFill>
              <a:schemeClr val="accent3"/>
            </a:solidFill>
          </a:ln>
        </p:spPr>
        <p:txBody>
          <a:bodyPr lIns="82058" tIns="82058" rIns="82058" bIns="41029"/>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a:t>
            </a:r>
            <a:br>
              <a:rPr lang="en-US" dirty="0" smtClean="0"/>
            </a:br>
            <a:r>
              <a:rPr lang="en-US" dirty="0" smtClean="0"/>
              <a:t>Gray Accent 3, Use Title Case</a:t>
            </a:r>
            <a:endParaRPr lang="en-US" dirty="0"/>
          </a:p>
        </p:txBody>
      </p:sp>
      <p:sp>
        <p:nvSpPr>
          <p:cNvPr id="17" name="Text Placeholder 31"/>
          <p:cNvSpPr>
            <a:spLocks noGrp="1"/>
          </p:cNvSpPr>
          <p:nvPr>
            <p:ph type="body" sz="quarter" idx="28" hasCustomPrompt="1"/>
          </p:nvPr>
        </p:nvSpPr>
        <p:spPr>
          <a:xfrm>
            <a:off x="5188601" y="2370958"/>
            <a:ext cx="2909455" cy="2420471"/>
          </a:xfrm>
        </p:spPr>
        <p:txBody>
          <a:bodyPr lIns="82058" tIns="41029" rIns="82058" bIns="41029"/>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cxnSp>
        <p:nvCxnSpPr>
          <p:cNvPr id="15" name="Straight Connector 14"/>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2"/>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4" name="Text Placeholder 15"/>
          <p:cNvSpPr>
            <a:spLocks noGrp="1"/>
          </p:cNvSpPr>
          <p:nvPr>
            <p:ph type="body" sz="quarter" idx="23" hasCustomPrompt="1"/>
          </p:nvPr>
        </p:nvSpPr>
        <p:spPr>
          <a:xfrm>
            <a:off x="4981361"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5" name="Text Placeholder 17"/>
          <p:cNvSpPr>
            <a:spLocks noGrp="1"/>
          </p:cNvSpPr>
          <p:nvPr>
            <p:ph type="body" sz="quarter" idx="24" hasCustomPrompt="1"/>
          </p:nvPr>
        </p:nvSpPr>
        <p:spPr>
          <a:xfrm>
            <a:off x="4981361"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6" name="Content Placeholder 15"/>
          <p:cNvSpPr>
            <a:spLocks noGrp="1"/>
          </p:cNvSpPr>
          <p:nvPr>
            <p:ph sz="quarter" idx="25" hasCustomPrompt="1"/>
          </p:nvPr>
        </p:nvSpPr>
        <p:spPr>
          <a:xfrm>
            <a:off x="4981361" y="1906062"/>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7" name="Text Placeholder 17"/>
          <p:cNvSpPr>
            <a:spLocks noGrp="1"/>
          </p:cNvSpPr>
          <p:nvPr>
            <p:ph type="body" sz="quarter" idx="26" hasCustomPrompt="1"/>
          </p:nvPr>
        </p:nvSpPr>
        <p:spPr>
          <a:xfrm>
            <a:off x="4981361"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8" name="Text Placeholder 15"/>
          <p:cNvSpPr>
            <a:spLocks noGrp="1"/>
          </p:cNvSpPr>
          <p:nvPr>
            <p:ph type="body" sz="quarter" idx="27" hasCustomPrompt="1"/>
          </p:nvPr>
        </p:nvSpPr>
        <p:spPr>
          <a:xfrm>
            <a:off x="761053" y="3787264"/>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17"/>
          <p:cNvSpPr>
            <a:spLocks noGrp="1"/>
          </p:cNvSpPr>
          <p:nvPr>
            <p:ph type="body" sz="quarter" idx="28" hasCustomPrompt="1"/>
          </p:nvPr>
        </p:nvSpPr>
        <p:spPr>
          <a:xfrm>
            <a:off x="761053" y="3961250"/>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0" name="Content Placeholder 15"/>
          <p:cNvSpPr>
            <a:spLocks noGrp="1"/>
          </p:cNvSpPr>
          <p:nvPr>
            <p:ph sz="quarter" idx="29" hasCustomPrompt="1"/>
          </p:nvPr>
        </p:nvSpPr>
        <p:spPr>
          <a:xfrm>
            <a:off x="761053" y="4362627"/>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1" name="Text Placeholder 17"/>
          <p:cNvSpPr>
            <a:spLocks noGrp="1"/>
          </p:cNvSpPr>
          <p:nvPr>
            <p:ph type="body" sz="quarter" idx="30" hasCustomPrompt="1"/>
          </p:nvPr>
        </p:nvSpPr>
        <p:spPr>
          <a:xfrm>
            <a:off x="761053" y="4130582"/>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2" name="Text Placeholder 15"/>
          <p:cNvSpPr>
            <a:spLocks noGrp="1"/>
          </p:cNvSpPr>
          <p:nvPr>
            <p:ph type="body" sz="quarter" idx="31" hasCustomPrompt="1"/>
          </p:nvPr>
        </p:nvSpPr>
        <p:spPr>
          <a:xfrm>
            <a:off x="4981361" y="3787264"/>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3" name="Text Placeholder 17"/>
          <p:cNvSpPr>
            <a:spLocks noGrp="1"/>
          </p:cNvSpPr>
          <p:nvPr>
            <p:ph type="body" sz="quarter" idx="32" hasCustomPrompt="1"/>
          </p:nvPr>
        </p:nvSpPr>
        <p:spPr>
          <a:xfrm>
            <a:off x="4981361" y="3961250"/>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4" name="Content Placeholder 15"/>
          <p:cNvSpPr>
            <a:spLocks noGrp="1"/>
          </p:cNvSpPr>
          <p:nvPr>
            <p:ph sz="quarter" idx="33" hasCustomPrompt="1"/>
          </p:nvPr>
        </p:nvSpPr>
        <p:spPr>
          <a:xfrm>
            <a:off x="4981361" y="4362627"/>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5" name="Text Placeholder 17"/>
          <p:cNvSpPr>
            <a:spLocks noGrp="1"/>
          </p:cNvSpPr>
          <p:nvPr>
            <p:ph type="body" sz="quarter" idx="34" hasCustomPrompt="1"/>
          </p:nvPr>
        </p:nvSpPr>
        <p:spPr>
          <a:xfrm>
            <a:off x="4981361" y="4130582"/>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6" name="Straight Connector 25"/>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1" name="Text Placeholder 51"/>
          <p:cNvSpPr>
            <a:spLocks noGrp="1"/>
          </p:cNvSpPr>
          <p:nvPr>
            <p:ph type="body" sz="quarter" idx="25" hasCustomPrompt="1"/>
          </p:nvPr>
        </p:nvSpPr>
        <p:spPr bwMode="auto">
          <a:xfrm>
            <a:off x="1659444" y="1659879"/>
            <a:ext cx="1995055" cy="3872753"/>
          </a:xfrm>
          <a:prstGeom prst="rect">
            <a:avLst/>
          </a:prstGeom>
          <a:noFill/>
          <a:ln w="19050">
            <a:solidFill>
              <a:schemeClr val="accent3"/>
            </a:solidFill>
          </a:ln>
        </p:spPr>
        <p:txBody>
          <a:bodyPr lIns="82058" tIns="164117" rIns="82058"/>
          <a:lstStyle>
            <a:lvl1pPr marL="108271" indent="-108271" algn="ctr">
              <a:buFont typeface="Arial" pitchFamily="34" charset="0"/>
              <a:buNone/>
              <a:defRPr sz="900" b="1" baseline="0">
                <a:solidFill>
                  <a:schemeClr val="accent3"/>
                </a:solidFill>
                <a:latin typeface="+mj-lt"/>
              </a:defRPr>
            </a:lvl1pPr>
            <a:lvl2pPr marL="108271" indent="-108271">
              <a:buFont typeface="Arial" pitchFamily="34" charset="0"/>
              <a:buChar char="•"/>
              <a:defRPr sz="900">
                <a:latin typeface="+mn-lt"/>
              </a:defRPr>
            </a:lvl2pPr>
            <a:lvl3pPr marL="108271" indent="-108271">
              <a:buFont typeface="Arial" pitchFamily="34" charset="0"/>
              <a:buChar char="•"/>
              <a:defRPr sz="900">
                <a:latin typeface="+mn-lt"/>
              </a:defRPr>
            </a:lvl3pPr>
            <a:lvl4pPr marL="108271" indent="-108271">
              <a:buFont typeface="Arial" pitchFamily="34" charset="0"/>
              <a:buChar char="•"/>
              <a:defRPr sz="900">
                <a:latin typeface="+mn-lt"/>
              </a:defRPr>
            </a:lvl4pPr>
            <a:lvl5pPr marL="108271" indent="-108271">
              <a:buFont typeface="Arial" pitchFamily="34" charset="0"/>
              <a:buChar char="•"/>
              <a:defRPr sz="900">
                <a:latin typeface="+mn-lt"/>
              </a:defRPr>
            </a:lvl5pPr>
          </a:lstStyle>
          <a:p>
            <a:pPr lvl="0"/>
            <a:r>
              <a:rPr lang="en-US" dirty="0" smtClean="0"/>
              <a:t>Your </a:t>
            </a:r>
            <a:r>
              <a:rPr lang="en-US" dirty="0" err="1" smtClean="0"/>
              <a:t>Xxxx</a:t>
            </a:r>
            <a:r>
              <a:rPr lang="en-US" dirty="0" smtClean="0"/>
              <a:t> </a:t>
            </a:r>
            <a:r>
              <a:rPr lang="en-US" dirty="0" err="1" smtClean="0"/>
              <a:t>Xxxx</a:t>
            </a:r>
            <a:r>
              <a:rPr lang="en-US" dirty="0" smtClean="0"/>
              <a:t> Team</a:t>
            </a:r>
            <a:endParaRPr lang="en-US" dirty="0"/>
          </a:p>
        </p:txBody>
      </p:sp>
      <p:sp>
        <p:nvSpPr>
          <p:cNvPr id="14" name="Text Placeholder 52"/>
          <p:cNvSpPr>
            <a:spLocks noGrp="1"/>
          </p:cNvSpPr>
          <p:nvPr>
            <p:ph type="body" sz="quarter" idx="63" hasCustomPrompt="1"/>
          </p:nvPr>
        </p:nvSpPr>
        <p:spPr>
          <a:xfrm>
            <a:off x="1659444" y="4731104"/>
            <a:ext cx="1995055" cy="610426"/>
          </a:xfrm>
          <a:prstGeom prst="rect">
            <a:avLst/>
          </a:prstGeom>
        </p:spPr>
        <p:txBody>
          <a:bodyPr lIns="41029" tIns="41029" rIns="41029" bIns="41029"/>
          <a:lstStyle>
            <a:lvl1pPr marL="0" marR="0" indent="0" algn="ctr" defTabSz="933295" rtl="0" eaLnBrk="1" fontAlgn="base" latinLnBrk="0" hangingPunct="1">
              <a:lnSpc>
                <a:spcPct val="100000"/>
              </a:lnSpc>
              <a:spcBef>
                <a:spcPts val="0"/>
              </a:spcBef>
              <a:spcAft>
                <a:spcPct val="0"/>
              </a:spcAft>
              <a:buClrTx/>
              <a:buSzTx/>
              <a:buFont typeface="Arial" pitchFamily="34" charset="0"/>
              <a:buNone/>
              <a:tabLst/>
              <a:defRPr sz="800" b="0" baseline="0">
                <a:latin typeface="+mj-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Name (bold)</a:t>
            </a:r>
            <a:br>
              <a:rPr lang="en-US" dirty="0" smtClean="0"/>
            </a:br>
            <a:r>
              <a:rPr lang="en-US" dirty="0" smtClean="0"/>
              <a:t>Title (italic)</a:t>
            </a:r>
            <a:br>
              <a:rPr lang="en-US" dirty="0" smtClean="0"/>
            </a:br>
            <a:r>
              <a:rPr lang="en-US" dirty="0" smtClean="0"/>
              <a:t>Phone number (regular)</a:t>
            </a:r>
            <a:br>
              <a:rPr lang="en-US" dirty="0" smtClean="0"/>
            </a:br>
            <a:r>
              <a:rPr lang="en-US" dirty="0" smtClean="0"/>
              <a:t>E-mail address (regular)</a:t>
            </a:r>
          </a:p>
        </p:txBody>
      </p:sp>
      <p:sp>
        <p:nvSpPr>
          <p:cNvPr id="17" name="Text Placeholder 52"/>
          <p:cNvSpPr>
            <a:spLocks noGrp="1"/>
          </p:cNvSpPr>
          <p:nvPr>
            <p:ph type="body" sz="quarter" idx="66" hasCustomPrompt="1"/>
          </p:nvPr>
        </p:nvSpPr>
        <p:spPr>
          <a:xfrm>
            <a:off x="1659444" y="3053760"/>
            <a:ext cx="1995055" cy="610426"/>
          </a:xfrm>
          <a:prstGeom prst="rect">
            <a:avLst/>
          </a:prstGeom>
        </p:spPr>
        <p:txBody>
          <a:bodyPr lIns="41029" tIns="41029" rIns="41029" bIns="41029"/>
          <a:lstStyle>
            <a:lvl1pPr marL="0" marR="0" indent="0" algn="ctr" defTabSz="933295" rtl="0" eaLnBrk="1" fontAlgn="base" latinLnBrk="0" hangingPunct="1">
              <a:lnSpc>
                <a:spcPct val="100000"/>
              </a:lnSpc>
              <a:spcBef>
                <a:spcPts val="0"/>
              </a:spcBef>
              <a:spcAft>
                <a:spcPct val="0"/>
              </a:spcAft>
              <a:buClrTx/>
              <a:buSzTx/>
              <a:buFont typeface="Arial" pitchFamily="34" charset="0"/>
              <a:buNone/>
              <a:tabLst/>
              <a:defRPr sz="800" b="0" baseline="0">
                <a:latin typeface="+mj-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Name (bold)</a:t>
            </a:r>
            <a:br>
              <a:rPr lang="en-US" dirty="0" smtClean="0"/>
            </a:br>
            <a:r>
              <a:rPr lang="en-US" dirty="0" smtClean="0"/>
              <a:t>Title (italic)</a:t>
            </a:r>
            <a:br>
              <a:rPr lang="en-US" dirty="0" smtClean="0"/>
            </a:br>
            <a:r>
              <a:rPr lang="en-US" dirty="0" smtClean="0"/>
              <a:t>Phone number (regular)</a:t>
            </a:r>
            <a:br>
              <a:rPr lang="en-US" dirty="0" smtClean="0"/>
            </a:br>
            <a:r>
              <a:rPr lang="en-US" dirty="0" smtClean="0"/>
              <a:t>E-mail address (regular)</a:t>
            </a:r>
          </a:p>
        </p:txBody>
      </p:sp>
      <p:sp>
        <p:nvSpPr>
          <p:cNvPr id="18" name="Text Placeholder 15"/>
          <p:cNvSpPr>
            <a:spLocks noGrp="1"/>
          </p:cNvSpPr>
          <p:nvPr>
            <p:ph type="body" sz="quarter" idx="26" hasCustomPrompt="1"/>
          </p:nvPr>
        </p:nvSpPr>
        <p:spPr>
          <a:xfrm>
            <a:off x="4711647" y="1585197"/>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52"/>
          <p:cNvSpPr>
            <a:spLocks noGrp="1"/>
          </p:cNvSpPr>
          <p:nvPr>
            <p:ph type="body" sz="quarter" idx="34" hasCustomPrompt="1"/>
          </p:nvPr>
        </p:nvSpPr>
        <p:spPr>
          <a:xfrm>
            <a:off x="4711647" y="1956767"/>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0" name="Text Placeholder 52"/>
          <p:cNvSpPr>
            <a:spLocks noGrp="1"/>
          </p:cNvSpPr>
          <p:nvPr>
            <p:ph type="body" sz="quarter" idx="67" hasCustomPrompt="1"/>
          </p:nvPr>
        </p:nvSpPr>
        <p:spPr>
          <a:xfrm>
            <a:off x="4711647" y="2879780"/>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1" name="Text Placeholder 52"/>
          <p:cNvSpPr>
            <a:spLocks noGrp="1"/>
          </p:cNvSpPr>
          <p:nvPr>
            <p:ph type="body" sz="quarter" idx="68" hasCustomPrompt="1"/>
          </p:nvPr>
        </p:nvSpPr>
        <p:spPr>
          <a:xfrm>
            <a:off x="4711647" y="3802794"/>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2" name="Text Placeholder 52"/>
          <p:cNvSpPr>
            <a:spLocks noGrp="1"/>
          </p:cNvSpPr>
          <p:nvPr>
            <p:ph type="body" sz="quarter" idx="69" hasCustomPrompt="1"/>
          </p:nvPr>
        </p:nvSpPr>
        <p:spPr>
          <a:xfrm>
            <a:off x="4711647" y="4725808"/>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cxnSp>
        <p:nvCxnSpPr>
          <p:cNvPr id="23" name="Straight Connector 22"/>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Picture Placeholder 20"/>
          <p:cNvSpPr>
            <a:spLocks noGrp="1"/>
          </p:cNvSpPr>
          <p:nvPr>
            <p:ph type="pic" sz="quarter" idx="42" hasCustomPrompt="1"/>
          </p:nvPr>
        </p:nvSpPr>
        <p:spPr bwMode="gray">
          <a:xfrm>
            <a:off x="2241335" y="2249733"/>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25" name="Picture Placeholder 20"/>
          <p:cNvSpPr>
            <a:spLocks noGrp="1"/>
          </p:cNvSpPr>
          <p:nvPr>
            <p:ph type="pic" sz="quarter" idx="70" hasCustomPrompt="1"/>
          </p:nvPr>
        </p:nvSpPr>
        <p:spPr bwMode="gray">
          <a:xfrm>
            <a:off x="2241335" y="3916461"/>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cxnSp>
        <p:nvCxnSpPr>
          <p:cNvPr id="23" name="Straight Connector 22"/>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9"/>
          <p:cNvSpPr>
            <a:spLocks noGrp="1"/>
          </p:cNvSpPr>
          <p:nvPr>
            <p:ph type="body" sz="quarter" idx="21" hasCustomPrompt="1"/>
          </p:nvPr>
        </p:nvSpPr>
        <p:spPr bwMode="gray">
          <a:xfrm>
            <a:off x="2562840" y="2632926"/>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25" name="Text Placeholder 9"/>
          <p:cNvSpPr>
            <a:spLocks noGrp="1"/>
          </p:cNvSpPr>
          <p:nvPr>
            <p:ph type="body" sz="quarter" idx="16" hasCustomPrompt="1"/>
          </p:nvPr>
        </p:nvSpPr>
        <p:spPr bwMode="gray">
          <a:xfrm>
            <a:off x="2562840" y="2284397"/>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26" name="Picture Placeholder 20"/>
          <p:cNvSpPr>
            <a:spLocks noGrp="1"/>
          </p:cNvSpPr>
          <p:nvPr>
            <p:ph type="pic" sz="quarter" idx="42" hasCustomPrompt="1"/>
          </p:nvPr>
        </p:nvSpPr>
        <p:spPr bwMode="gray">
          <a:xfrm>
            <a:off x="1721023" y="2217884"/>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27" name="Text Placeholder 9"/>
          <p:cNvSpPr>
            <a:spLocks noGrp="1"/>
          </p:cNvSpPr>
          <p:nvPr>
            <p:ph type="body" sz="quarter" idx="43" hasCustomPrompt="1"/>
          </p:nvPr>
        </p:nvSpPr>
        <p:spPr bwMode="gray">
          <a:xfrm>
            <a:off x="5794116" y="2632926"/>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28" name="Text Placeholder 9"/>
          <p:cNvSpPr>
            <a:spLocks noGrp="1"/>
          </p:cNvSpPr>
          <p:nvPr>
            <p:ph type="body" sz="quarter" idx="44" hasCustomPrompt="1"/>
          </p:nvPr>
        </p:nvSpPr>
        <p:spPr bwMode="gray">
          <a:xfrm>
            <a:off x="5794116" y="2284397"/>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29" name="Text Placeholder 9"/>
          <p:cNvSpPr>
            <a:spLocks noGrp="1"/>
          </p:cNvSpPr>
          <p:nvPr>
            <p:ph type="body" sz="quarter" idx="46" hasCustomPrompt="1"/>
          </p:nvPr>
        </p:nvSpPr>
        <p:spPr bwMode="gray">
          <a:xfrm>
            <a:off x="2562840" y="4032531"/>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30" name="Text Placeholder 9"/>
          <p:cNvSpPr>
            <a:spLocks noGrp="1"/>
          </p:cNvSpPr>
          <p:nvPr>
            <p:ph type="body" sz="quarter" idx="47" hasCustomPrompt="1"/>
          </p:nvPr>
        </p:nvSpPr>
        <p:spPr bwMode="gray">
          <a:xfrm>
            <a:off x="2562840" y="3684002"/>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31" name="Text Placeholder 9"/>
          <p:cNvSpPr>
            <a:spLocks noGrp="1"/>
          </p:cNvSpPr>
          <p:nvPr>
            <p:ph type="body" sz="quarter" idx="49" hasCustomPrompt="1"/>
          </p:nvPr>
        </p:nvSpPr>
        <p:spPr bwMode="gray">
          <a:xfrm>
            <a:off x="5794116" y="4032531"/>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32" name="Text Placeholder 9"/>
          <p:cNvSpPr>
            <a:spLocks noGrp="1"/>
          </p:cNvSpPr>
          <p:nvPr>
            <p:ph type="body" sz="quarter" idx="50" hasCustomPrompt="1"/>
          </p:nvPr>
        </p:nvSpPr>
        <p:spPr bwMode="gray">
          <a:xfrm>
            <a:off x="5794116" y="3684002"/>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33" name="Picture Placeholder 20"/>
          <p:cNvSpPr>
            <a:spLocks noGrp="1"/>
          </p:cNvSpPr>
          <p:nvPr>
            <p:ph type="pic" sz="quarter" idx="51" hasCustomPrompt="1"/>
          </p:nvPr>
        </p:nvSpPr>
        <p:spPr bwMode="gray">
          <a:xfrm>
            <a:off x="4957362" y="2217884"/>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34" name="Picture Placeholder 20"/>
          <p:cNvSpPr>
            <a:spLocks noGrp="1"/>
          </p:cNvSpPr>
          <p:nvPr>
            <p:ph type="pic" sz="quarter" idx="52" hasCustomPrompt="1"/>
          </p:nvPr>
        </p:nvSpPr>
        <p:spPr bwMode="gray">
          <a:xfrm>
            <a:off x="1721023" y="3615239"/>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35" name="Picture Placeholder 20"/>
          <p:cNvSpPr>
            <a:spLocks noGrp="1"/>
          </p:cNvSpPr>
          <p:nvPr>
            <p:ph type="pic" sz="quarter" idx="53" hasCustomPrompt="1"/>
          </p:nvPr>
        </p:nvSpPr>
        <p:spPr bwMode="gray">
          <a:xfrm>
            <a:off x="4957362" y="3615239"/>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3"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5" name="Text Placeholder 21"/>
          <p:cNvSpPr>
            <a:spLocks noGrp="1"/>
          </p:cNvSpPr>
          <p:nvPr>
            <p:ph type="body" sz="quarter" idx="17" hasCustomPrompt="1"/>
          </p:nvPr>
        </p:nvSpPr>
        <p:spPr bwMode="gray">
          <a:xfrm>
            <a:off x="6864913" y="6252883"/>
            <a:ext cx="1862043" cy="201706"/>
          </a:xfrm>
          <a:prstGeom prst="rect">
            <a:avLst/>
          </a:prstGeom>
        </p:spPr>
        <p:txBody>
          <a:bodyPr lIns="40859" tIns="40859" rIns="40859" bIns="40859"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6" name="Text Placeholder 23"/>
          <p:cNvSpPr>
            <a:spLocks noGrp="1"/>
          </p:cNvSpPr>
          <p:nvPr>
            <p:ph type="body" sz="quarter" idx="20" hasCustomPrompt="1"/>
          </p:nvPr>
        </p:nvSpPr>
        <p:spPr bwMode="gray">
          <a:xfrm>
            <a:off x="374081" y="6186569"/>
            <a:ext cx="2078181" cy="268020"/>
          </a:xfrm>
          <a:prstGeom prst="rect">
            <a:avLst/>
          </a:prstGeom>
        </p:spPr>
        <p:txBody>
          <a:bodyPr lIns="40859" tIns="40859" rIns="40859" bIns="40859" anchor="b">
            <a:noAutofit/>
          </a:bodyPr>
          <a:lstStyle>
            <a:lvl1pPr marL="81714" indent="-81714" algn="l" defTabSz="81714">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7" name="Text Placeholder 4"/>
          <p:cNvSpPr>
            <a:spLocks noGrp="1"/>
          </p:cNvSpPr>
          <p:nvPr>
            <p:ph type="body" sz="quarter" idx="19" hasCustomPrompt="1"/>
          </p:nvPr>
        </p:nvSpPr>
        <p:spPr bwMode="gray">
          <a:xfrm>
            <a:off x="399870" y="403413"/>
            <a:ext cx="2645699" cy="186366"/>
          </a:xfrm>
        </p:spPr>
        <p:txBody>
          <a:bodyPr lIns="0" tIns="40859" rIns="0" bIns="40859">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1" name="Text Placeholder 19"/>
          <p:cNvSpPr>
            <a:spLocks noGrp="1"/>
          </p:cNvSpPr>
          <p:nvPr>
            <p:ph type="body" sz="quarter" idx="24" hasCustomPrompt="1"/>
          </p:nvPr>
        </p:nvSpPr>
        <p:spPr bwMode="gray">
          <a:xfrm>
            <a:off x="404101" y="1329305"/>
            <a:ext cx="2036619" cy="4760259"/>
          </a:xfrm>
        </p:spPr>
        <p:txBody>
          <a:bodyPr lIns="40859" tIns="40859" rIns="40859" bIns="40859"/>
          <a:lstStyle>
            <a:lvl1pPr marL="0" marR="0" indent="0" algn="l" defTabSz="910382" rtl="0" eaLnBrk="1" fontAlgn="auto" latinLnBrk="0" hangingPunct="1">
              <a:lnSpc>
                <a:spcPts val="1255"/>
              </a:lnSpc>
              <a:spcBef>
                <a:spcPts val="429"/>
              </a:spcBef>
              <a:spcAft>
                <a:spcPts val="0"/>
              </a:spcAft>
              <a:buClrTx/>
              <a:buSzTx/>
              <a:buFont typeface="Arial" pitchFamily="34" charset="0"/>
              <a:buNone/>
              <a:tabLst/>
              <a:defRPr/>
            </a:lvl1pPr>
          </a:lstStyle>
          <a:p>
            <a:pPr marL="0" marR="0" lvl="0" indent="0" algn="l" defTabSz="910382"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32" name="Text Placeholder 4"/>
          <p:cNvSpPr>
            <a:spLocks noGrp="1"/>
          </p:cNvSpPr>
          <p:nvPr>
            <p:ph type="body" sz="quarter" idx="25" hasCustomPrompt="1"/>
          </p:nvPr>
        </p:nvSpPr>
        <p:spPr bwMode="gray">
          <a:xfrm>
            <a:off x="2506950" y="1329299"/>
            <a:ext cx="6219979" cy="271094"/>
          </a:xfrm>
        </p:spPr>
        <p:txBody>
          <a:bodyPr lIns="40859" tIns="40859" rIns="40859" bIns="40859">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33" name="Text Placeholder 16"/>
          <p:cNvSpPr>
            <a:spLocks noGrp="1"/>
          </p:cNvSpPr>
          <p:nvPr>
            <p:ph type="body" sz="quarter" idx="23" hasCustomPrompt="1"/>
          </p:nvPr>
        </p:nvSpPr>
        <p:spPr bwMode="gray">
          <a:xfrm>
            <a:off x="3436843" y="1666949"/>
            <a:ext cx="436019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4" name="Text Placeholder 16"/>
          <p:cNvSpPr>
            <a:spLocks noGrp="1"/>
          </p:cNvSpPr>
          <p:nvPr>
            <p:ph type="body" sz="quarter" idx="26" hasCustomPrompt="1"/>
          </p:nvPr>
        </p:nvSpPr>
        <p:spPr bwMode="gray">
          <a:xfrm>
            <a:off x="3436843" y="1884483"/>
            <a:ext cx="4360193" cy="213999"/>
          </a:xfrm>
        </p:spPr>
        <p:txBody>
          <a:bodyPr lIns="40859" tIns="40859" rIns="40859" bIns="40859"/>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5" name="Text Placeholder 16"/>
          <p:cNvSpPr>
            <a:spLocks noGrp="1"/>
          </p:cNvSpPr>
          <p:nvPr>
            <p:ph type="body" sz="quarter" idx="29" hasCustomPrompt="1"/>
          </p:nvPr>
        </p:nvSpPr>
        <p:spPr bwMode="gray">
          <a:xfrm>
            <a:off x="3436845" y="2110978"/>
            <a:ext cx="436418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6" name="Content Placeholder 15"/>
          <p:cNvSpPr>
            <a:spLocks noGrp="1"/>
          </p:cNvSpPr>
          <p:nvPr>
            <p:ph sz="quarter" idx="21" hasCustomPrompt="1"/>
          </p:nvPr>
        </p:nvSpPr>
        <p:spPr bwMode="gray">
          <a:xfrm>
            <a:off x="3436845" y="2476063"/>
            <a:ext cx="4364181" cy="1925611"/>
          </a:xfrm>
          <a:ln>
            <a:noFill/>
          </a:ln>
        </p:spPr>
        <p:txBody>
          <a:bodyPr lIns="40859" tIns="40859" rIns="40859" bIns="40859" anchor="t"/>
          <a:lstStyle>
            <a:lvl1pPr marL="100714" indent="-100714"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41" name="Text Placeholder 29"/>
          <p:cNvSpPr>
            <a:spLocks noGrp="1"/>
          </p:cNvSpPr>
          <p:nvPr>
            <p:ph type="body" sz="quarter" idx="31" hasCustomPrompt="1"/>
          </p:nvPr>
        </p:nvSpPr>
        <p:spPr bwMode="gray">
          <a:xfrm>
            <a:off x="3457810" y="4605721"/>
            <a:ext cx="4364181" cy="1579926"/>
          </a:xfrm>
          <a:ln w="9525"/>
        </p:spPr>
        <p:style>
          <a:lnRef idx="2">
            <a:schemeClr val="accent1"/>
          </a:lnRef>
          <a:fillRef idx="1">
            <a:schemeClr val="lt1"/>
          </a:fillRef>
          <a:effectRef idx="0">
            <a:schemeClr val="accent1"/>
          </a:effectRef>
          <a:fontRef idx="none"/>
        </p:style>
        <p:txBody>
          <a:bodyPr lIns="81714" tIns="81714" rIns="81714"/>
          <a:lstStyle>
            <a:lvl1pPr marL="0" indent="0" algn="ctr">
              <a:spcBef>
                <a:spcPts val="0"/>
              </a:spcBef>
              <a:buNone/>
              <a:defRPr sz="1000" b="1"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11pt Bold, Gray Accent 3, Use Title Case</a:t>
            </a:r>
            <a:endParaRPr lang="en-US" dirty="0"/>
          </a:p>
        </p:txBody>
      </p:sp>
      <p:sp>
        <p:nvSpPr>
          <p:cNvPr id="42" name="Text Placeholder 31"/>
          <p:cNvSpPr>
            <a:spLocks noGrp="1"/>
          </p:cNvSpPr>
          <p:nvPr>
            <p:ph type="body" sz="quarter" idx="32" hasCustomPrompt="1"/>
          </p:nvPr>
        </p:nvSpPr>
        <p:spPr bwMode="gray">
          <a:xfrm>
            <a:off x="3463464" y="4855463"/>
            <a:ext cx="4364181" cy="1267441"/>
          </a:xfrm>
        </p:spPr>
        <p:txBody>
          <a:bodyPr lIns="163408" rIns="163408"/>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Add red and white icon to top left corner by copy and pasting from style guide</a:t>
            </a:r>
            <a:br>
              <a:rPr lang="en-US" dirty="0" smtClean="0"/>
            </a:br>
            <a:r>
              <a:rPr lang="en-US" dirty="0" smtClean="0"/>
              <a:t>Bulleted text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3" name="Straight Connector 42"/>
          <p:cNvCxnSpPr/>
          <p:nvPr userDrawn="1"/>
        </p:nvCxnSpPr>
        <p:spPr bwMode="gray">
          <a:xfrm>
            <a:off x="2479841" y="1388440"/>
            <a:ext cx="0" cy="5052629"/>
          </a:xfrm>
          <a:prstGeom prst="line">
            <a:avLst/>
          </a:prstGeom>
          <a:ln w="9525">
            <a:headEnd type="none"/>
            <a:tailEnd type="none"/>
          </a:ln>
        </p:spPr>
        <p:style>
          <a:lnRef idx="2">
            <a:schemeClr val="accent1"/>
          </a:lnRef>
          <a:fillRef idx="1">
            <a:schemeClr val="lt1"/>
          </a:fillRef>
          <a:effectRef idx="0">
            <a:schemeClr val="accent1"/>
          </a:effectRef>
          <a:fontRef idx="none"/>
        </p:style>
      </p:cxnSp>
    </p:spTree>
    <p:extLst>
      <p:ext uri="{BB962C8B-B14F-4D97-AF65-F5344CB8AC3E}">
        <p14:creationId xmlns:p14="http://schemas.microsoft.com/office/powerpoint/2010/main" val="15148819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lowchar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1" name="Text Placeholder 15"/>
          <p:cNvSpPr>
            <a:spLocks noGrp="1"/>
          </p:cNvSpPr>
          <p:nvPr>
            <p:ph type="body" sz="quarter" idx="35" hasCustomPrompt="1"/>
          </p:nvPr>
        </p:nvSpPr>
        <p:spPr>
          <a:xfrm>
            <a:off x="588818"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14" name="Text Placeholder 17"/>
          <p:cNvSpPr>
            <a:spLocks noGrp="1"/>
          </p:cNvSpPr>
          <p:nvPr>
            <p:ph type="body" sz="quarter" idx="36" hasCustomPrompt="1"/>
          </p:nvPr>
        </p:nvSpPr>
        <p:spPr>
          <a:xfrm>
            <a:off x="588818"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16" name="Text Placeholder 15"/>
          <p:cNvSpPr>
            <a:spLocks noGrp="1"/>
          </p:cNvSpPr>
          <p:nvPr>
            <p:ph type="body" sz="quarter" idx="38" hasCustomPrompt="1"/>
          </p:nvPr>
        </p:nvSpPr>
        <p:spPr bwMode="gray">
          <a:xfrm>
            <a:off x="588818"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17" name="Text Placeholder 15"/>
          <p:cNvSpPr>
            <a:spLocks noGrp="1"/>
          </p:cNvSpPr>
          <p:nvPr>
            <p:ph type="body" sz="quarter" idx="39" hasCustomPrompt="1"/>
          </p:nvPr>
        </p:nvSpPr>
        <p:spPr>
          <a:xfrm>
            <a:off x="2690091"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18" name="Text Placeholder 17"/>
          <p:cNvSpPr>
            <a:spLocks noGrp="1"/>
          </p:cNvSpPr>
          <p:nvPr>
            <p:ph type="body" sz="quarter" idx="40" hasCustomPrompt="1"/>
          </p:nvPr>
        </p:nvSpPr>
        <p:spPr>
          <a:xfrm>
            <a:off x="2690091"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20" name="Text Placeholder 15"/>
          <p:cNvSpPr>
            <a:spLocks noGrp="1"/>
          </p:cNvSpPr>
          <p:nvPr>
            <p:ph type="body" sz="quarter" idx="42" hasCustomPrompt="1"/>
          </p:nvPr>
        </p:nvSpPr>
        <p:spPr bwMode="gray">
          <a:xfrm>
            <a:off x="2690091"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1" name="Text Placeholder 15"/>
          <p:cNvSpPr>
            <a:spLocks noGrp="1"/>
          </p:cNvSpPr>
          <p:nvPr>
            <p:ph type="body" sz="quarter" idx="43" hasCustomPrompt="1"/>
          </p:nvPr>
        </p:nvSpPr>
        <p:spPr>
          <a:xfrm>
            <a:off x="4791364"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22" name="Text Placeholder 17"/>
          <p:cNvSpPr>
            <a:spLocks noGrp="1"/>
          </p:cNvSpPr>
          <p:nvPr>
            <p:ph type="body" sz="quarter" idx="44" hasCustomPrompt="1"/>
          </p:nvPr>
        </p:nvSpPr>
        <p:spPr>
          <a:xfrm>
            <a:off x="4791364"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26" name="Text Placeholder 15"/>
          <p:cNvSpPr>
            <a:spLocks noGrp="1"/>
          </p:cNvSpPr>
          <p:nvPr>
            <p:ph type="body" sz="quarter" idx="46" hasCustomPrompt="1"/>
          </p:nvPr>
        </p:nvSpPr>
        <p:spPr bwMode="gray">
          <a:xfrm>
            <a:off x="4791364"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7" name="Text Placeholder 15"/>
          <p:cNvSpPr>
            <a:spLocks noGrp="1"/>
          </p:cNvSpPr>
          <p:nvPr>
            <p:ph type="body" sz="quarter" idx="47" hasCustomPrompt="1"/>
          </p:nvPr>
        </p:nvSpPr>
        <p:spPr>
          <a:xfrm>
            <a:off x="6892637"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28" name="Text Placeholder 17"/>
          <p:cNvSpPr>
            <a:spLocks noGrp="1"/>
          </p:cNvSpPr>
          <p:nvPr>
            <p:ph type="body" sz="quarter" idx="48" hasCustomPrompt="1"/>
          </p:nvPr>
        </p:nvSpPr>
        <p:spPr>
          <a:xfrm>
            <a:off x="6892637"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30" name="Text Placeholder 15"/>
          <p:cNvSpPr>
            <a:spLocks noGrp="1"/>
          </p:cNvSpPr>
          <p:nvPr>
            <p:ph type="body" sz="quarter" idx="50" hasCustomPrompt="1"/>
          </p:nvPr>
        </p:nvSpPr>
        <p:spPr bwMode="gray">
          <a:xfrm>
            <a:off x="6892637"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4</a:t>
            </a:r>
            <a:endParaRPr lang="en-US" dirty="0"/>
          </a:p>
        </p:txBody>
      </p:sp>
      <p:sp>
        <p:nvSpPr>
          <p:cNvPr id="31" name="Text Placeholder 24"/>
          <p:cNvSpPr>
            <a:spLocks noGrp="1"/>
          </p:cNvSpPr>
          <p:nvPr>
            <p:ph type="body" sz="quarter" idx="51" hasCustomPrompt="1"/>
          </p:nvPr>
        </p:nvSpPr>
        <p:spPr>
          <a:xfrm>
            <a:off x="3377474" y="5321716"/>
            <a:ext cx="2389053" cy="396977"/>
          </a:xfrm>
          <a:solidFill>
            <a:srgbClr val="92D050"/>
          </a:solidFill>
        </p:spPr>
        <p:txBody>
          <a:bodyPr lIns="41029" tIns="41029" rIns="41029" bIns="41029"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the red numbers above</a:t>
            </a:r>
            <a:endParaRPr lang="en-US" dirty="0"/>
          </a:p>
        </p:txBody>
      </p:sp>
      <p:sp>
        <p:nvSpPr>
          <p:cNvPr id="32" name="Text Placeholder 31"/>
          <p:cNvSpPr>
            <a:spLocks noGrp="1"/>
          </p:cNvSpPr>
          <p:nvPr>
            <p:ph type="body" sz="quarter" idx="52" hasCustomPrompt="1"/>
          </p:nvPr>
        </p:nvSpPr>
        <p:spPr>
          <a:xfrm>
            <a:off x="588818"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31"/>
          <p:cNvSpPr>
            <a:spLocks noGrp="1"/>
          </p:cNvSpPr>
          <p:nvPr>
            <p:ph type="body" sz="quarter" idx="53" hasCustomPrompt="1"/>
          </p:nvPr>
        </p:nvSpPr>
        <p:spPr>
          <a:xfrm>
            <a:off x="2690091"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31"/>
          <p:cNvSpPr>
            <a:spLocks noGrp="1"/>
          </p:cNvSpPr>
          <p:nvPr>
            <p:ph type="body" sz="quarter" idx="54" hasCustomPrompt="1"/>
          </p:nvPr>
        </p:nvSpPr>
        <p:spPr>
          <a:xfrm>
            <a:off x="4791364"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31"/>
          <p:cNvSpPr>
            <a:spLocks noGrp="1"/>
          </p:cNvSpPr>
          <p:nvPr>
            <p:ph type="body" sz="quarter" idx="55" hasCustomPrompt="1"/>
          </p:nvPr>
        </p:nvSpPr>
        <p:spPr>
          <a:xfrm>
            <a:off x="6892637"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9" name="Straight Connector 28"/>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23" name="Picture Placeholder 16"/>
          <p:cNvSpPr>
            <a:spLocks noGrp="1"/>
          </p:cNvSpPr>
          <p:nvPr>
            <p:ph type="pic" sz="quarter" idx="27" hasCustomPrompt="1"/>
          </p:nvPr>
        </p:nvSpPr>
        <p:spPr>
          <a:xfrm>
            <a:off x="568037" y="1329298"/>
            <a:ext cx="7980218" cy="4840941"/>
          </a:xfrm>
          <a:prstGeom prst="rect">
            <a:avLst/>
          </a:prstGeom>
          <a:noFill/>
          <a:ln>
            <a:solidFill>
              <a:schemeClr val="accent5"/>
            </a:solidFill>
          </a:ln>
        </p:spPr>
        <p:txBody>
          <a:bodyPr anchor="t"/>
          <a:lstStyle>
            <a:lvl1pPr marL="101149" indent="-101149" algn="l">
              <a:lnSpc>
                <a:spcPct val="100000"/>
              </a:lnSpc>
              <a:spcBef>
                <a:spcPts val="0"/>
              </a:spcBef>
              <a:buFont typeface="Arial" pitchFamily="34" charset="0"/>
              <a:buChar char="•"/>
              <a:defRPr sz="700" b="0" i="1">
                <a:solidFill>
                  <a:schemeClr val="accent3"/>
                </a:solidFill>
              </a:defRPr>
            </a:lvl1pPr>
          </a:lstStyle>
          <a:p>
            <a:pPr lvl="0"/>
            <a:r>
              <a:rPr lang="en-US" dirty="0" smtClean="0"/>
              <a:t>DESIGN NOTES:</a:t>
            </a:r>
            <a:br>
              <a:rPr lang="en-US" dirty="0" smtClean="0"/>
            </a:br>
            <a:r>
              <a:rPr lang="en-US" dirty="0" smtClean="0"/>
              <a:t>Click the corresponding icon to add a picture</a:t>
            </a:r>
            <a:br>
              <a:rPr lang="en-US" dirty="0" smtClean="0"/>
            </a:br>
            <a:r>
              <a:rPr lang="en-US" dirty="0" smtClean="0"/>
              <a:t>All pictures must have an image credit next to it</a:t>
            </a:r>
            <a:endParaRPr lang="en-US" dirty="0"/>
          </a:p>
        </p:txBody>
      </p:sp>
      <p:sp>
        <p:nvSpPr>
          <p:cNvPr id="24" name="Text Placeholder 21"/>
          <p:cNvSpPr>
            <a:spLocks noGrp="1"/>
          </p:cNvSpPr>
          <p:nvPr>
            <p:ph type="body" sz="quarter" idx="28" hasCustomPrompt="1"/>
          </p:nvPr>
        </p:nvSpPr>
        <p:spPr>
          <a:xfrm rot="16200000">
            <a:off x="7578308" y="5038721"/>
            <a:ext cx="2097741" cy="166255"/>
          </a:xfrm>
          <a:prstGeom prst="rect">
            <a:avLst/>
          </a:prstGeom>
        </p:spPr>
        <p:txBody>
          <a:bodyPr lIns="0" tIns="41029" rIns="41029" bIns="41029" anchor="t">
            <a:noAutofit/>
          </a:bodyPr>
          <a:lstStyle>
            <a:lvl1pPr marL="0" indent="0" algn="l">
              <a:spcBef>
                <a:spcPts val="0"/>
              </a:spcBef>
              <a:buNone/>
              <a:defRPr sz="400" cap="all" baseline="0">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Image Credit: Use a single space after “Image Credit:” and a period at the end.</a:t>
            </a:r>
            <a:endParaRPr lang="en-US" dirty="0"/>
          </a:p>
        </p:txBody>
      </p:sp>
      <p:cxnSp>
        <p:nvCxnSpPr>
          <p:cNvPr id="11" name="Straight Connector 10"/>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Page">
    <p:spTree>
      <p:nvGrpSpPr>
        <p:cNvPr id="1" name=""/>
        <p:cNvGrpSpPr/>
        <p:nvPr/>
      </p:nvGrpSpPr>
      <p:grpSpPr>
        <a:xfrm>
          <a:off x="0" y="0"/>
          <a:ext cx="0" cy="0"/>
          <a:chOff x="0" y="0"/>
          <a:chExt cx="0" cy="0"/>
        </a:xfrm>
      </p:grpSpPr>
      <p:pic>
        <p:nvPicPr>
          <p:cNvPr id="33" name="Picture 32" descr="Paperwork.png"/>
          <p:cNvPicPr>
            <a:picLocks noChangeAspect="1"/>
          </p:cNvPicPr>
          <p:nvPr userDrawn="1"/>
        </p:nvPicPr>
        <p:blipFill>
          <a:blip r:embed="rId2" cstate="print"/>
          <a:stretch>
            <a:fillRect/>
          </a:stretch>
        </p:blipFill>
        <p:spPr>
          <a:xfrm>
            <a:off x="6290179" y="1373638"/>
            <a:ext cx="417022" cy="403412"/>
          </a:xfrm>
          <a:prstGeom prst="rect">
            <a:avLst/>
          </a:prstGeom>
        </p:spPr>
      </p:pic>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1" name="Rectangle 10"/>
          <p:cNvSpPr/>
          <p:nvPr userDrawn="1"/>
        </p:nvSpPr>
        <p:spPr bwMode="gray">
          <a:xfrm>
            <a:off x="581891" y="5459210"/>
            <a:ext cx="7980218" cy="835787"/>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58" tIns="82058" rIns="82058" bIns="82058"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defTabSz="1313502"/>
            <a:r>
              <a:rPr lang="en-US" sz="1100" b="1" dirty="0" smtClean="0">
                <a:solidFill>
                  <a:srgbClr val="617685"/>
                </a:solidFill>
                <a:latin typeface="Arial"/>
              </a:rPr>
              <a:t>Staff Experts (type this in)</a:t>
            </a:r>
          </a:p>
        </p:txBody>
      </p:sp>
      <p:sp>
        <p:nvSpPr>
          <p:cNvPr id="14" name="Text Placeholder 18"/>
          <p:cNvSpPr>
            <a:spLocks noGrp="1"/>
          </p:cNvSpPr>
          <p:nvPr>
            <p:ph type="body" sz="quarter" idx="21" hasCustomPrompt="1"/>
          </p:nvPr>
        </p:nvSpPr>
        <p:spPr>
          <a:xfrm>
            <a:off x="1129260"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5" name="Picture Placeholder 20"/>
          <p:cNvSpPr>
            <a:spLocks noGrp="1"/>
          </p:cNvSpPr>
          <p:nvPr>
            <p:ph type="pic" sz="quarter" idx="26" hasCustomPrompt="1"/>
          </p:nvPr>
        </p:nvSpPr>
        <p:spPr>
          <a:xfrm>
            <a:off x="794255"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16" name="Text Placeholder 18"/>
          <p:cNvSpPr>
            <a:spLocks noGrp="1"/>
          </p:cNvSpPr>
          <p:nvPr>
            <p:ph type="body" sz="quarter" idx="27" hasCustomPrompt="1"/>
          </p:nvPr>
        </p:nvSpPr>
        <p:spPr>
          <a:xfrm>
            <a:off x="2669868"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7" name="Picture Placeholder 20"/>
          <p:cNvSpPr>
            <a:spLocks noGrp="1"/>
          </p:cNvSpPr>
          <p:nvPr>
            <p:ph type="pic" sz="quarter" idx="28" hasCustomPrompt="1"/>
          </p:nvPr>
        </p:nvSpPr>
        <p:spPr>
          <a:xfrm>
            <a:off x="2335573"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18" name="Text Placeholder 18"/>
          <p:cNvSpPr>
            <a:spLocks noGrp="1"/>
          </p:cNvSpPr>
          <p:nvPr>
            <p:ph type="body" sz="quarter" idx="29" hasCustomPrompt="1"/>
          </p:nvPr>
        </p:nvSpPr>
        <p:spPr>
          <a:xfrm>
            <a:off x="4210705"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9" name="Picture Placeholder 20"/>
          <p:cNvSpPr>
            <a:spLocks noGrp="1"/>
          </p:cNvSpPr>
          <p:nvPr>
            <p:ph type="pic" sz="quarter" idx="30" hasCustomPrompt="1"/>
          </p:nvPr>
        </p:nvSpPr>
        <p:spPr>
          <a:xfrm>
            <a:off x="3876891"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20" name="Text Placeholder 18"/>
          <p:cNvSpPr>
            <a:spLocks noGrp="1"/>
          </p:cNvSpPr>
          <p:nvPr>
            <p:ph type="body" sz="quarter" idx="31" hasCustomPrompt="1"/>
          </p:nvPr>
        </p:nvSpPr>
        <p:spPr>
          <a:xfrm>
            <a:off x="5751428"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21" name="Picture Placeholder 20"/>
          <p:cNvSpPr>
            <a:spLocks noGrp="1"/>
          </p:cNvSpPr>
          <p:nvPr>
            <p:ph type="pic" sz="quarter" idx="32" hasCustomPrompt="1"/>
          </p:nvPr>
        </p:nvSpPr>
        <p:spPr>
          <a:xfrm>
            <a:off x="5418209"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22" name="TextBox 21"/>
          <p:cNvSpPr txBox="1"/>
          <p:nvPr userDrawn="1"/>
        </p:nvSpPr>
        <p:spPr>
          <a:xfrm>
            <a:off x="3710842" y="1482632"/>
            <a:ext cx="1212941" cy="221359"/>
          </a:xfrm>
          <a:prstGeom prst="rect">
            <a:avLst/>
          </a:prstGeom>
          <a:noFill/>
        </p:spPr>
        <p:txBody>
          <a:bodyPr wrap="square" lIns="41029" tIns="41029" rIns="41029" bIns="41029" rtlCol="0">
            <a:spAutoFit/>
          </a:bodyPr>
          <a:lstStyle/>
          <a:p>
            <a:pPr defTabSz="914342"/>
            <a:r>
              <a:rPr lang="en-US" sz="900" b="1" dirty="0" smtClean="0">
                <a:solidFill>
                  <a:prstClr val="black"/>
                </a:solidFill>
              </a:rPr>
              <a:t>Program Topics</a:t>
            </a:r>
            <a:endParaRPr lang="en-US" sz="900" dirty="0" smtClean="0">
              <a:solidFill>
                <a:prstClr val="black"/>
              </a:solidFill>
            </a:endParaRPr>
          </a:p>
        </p:txBody>
      </p:sp>
      <p:sp>
        <p:nvSpPr>
          <p:cNvPr id="25" name="TextBox 24"/>
          <p:cNvSpPr txBox="1"/>
          <p:nvPr userDrawn="1"/>
        </p:nvSpPr>
        <p:spPr>
          <a:xfrm>
            <a:off x="6705594" y="1477025"/>
            <a:ext cx="1515784" cy="221359"/>
          </a:xfrm>
          <a:prstGeom prst="rect">
            <a:avLst/>
          </a:prstGeom>
          <a:noFill/>
        </p:spPr>
        <p:txBody>
          <a:bodyPr wrap="square" lIns="41029" tIns="41029" rIns="41029" bIns="41029" rtlCol="0">
            <a:spAutoFit/>
          </a:bodyPr>
          <a:lstStyle/>
          <a:p>
            <a:pPr defTabSz="914342"/>
            <a:r>
              <a:rPr lang="en-US" sz="900" b="1" dirty="0" smtClean="0">
                <a:solidFill>
                  <a:prstClr val="black"/>
                </a:solidFill>
              </a:rPr>
              <a:t>Tools and Analytics</a:t>
            </a:r>
            <a:endParaRPr lang="en-US" sz="900" dirty="0" smtClean="0">
              <a:solidFill>
                <a:prstClr val="black"/>
              </a:solidFill>
            </a:endParaRPr>
          </a:p>
        </p:txBody>
      </p:sp>
      <p:sp>
        <p:nvSpPr>
          <p:cNvPr id="26" name="TextBox 25"/>
          <p:cNvSpPr txBox="1"/>
          <p:nvPr userDrawn="1"/>
        </p:nvSpPr>
        <p:spPr>
          <a:xfrm>
            <a:off x="1015167" y="1482632"/>
            <a:ext cx="1719985" cy="221359"/>
          </a:xfrm>
          <a:prstGeom prst="rect">
            <a:avLst/>
          </a:prstGeom>
          <a:noFill/>
        </p:spPr>
        <p:txBody>
          <a:bodyPr wrap="square" lIns="41029" tIns="41029" rIns="41029" bIns="41029" rtlCol="0">
            <a:spAutoFit/>
          </a:bodyPr>
          <a:lstStyle/>
          <a:p>
            <a:pPr defTabSz="914342"/>
            <a:r>
              <a:rPr lang="en-US" sz="900" b="1" dirty="0" smtClean="0">
                <a:solidFill>
                  <a:prstClr val="black"/>
                </a:solidFill>
              </a:rPr>
              <a:t>Current Research Agenda</a:t>
            </a:r>
            <a:endParaRPr lang="en-US" sz="900" dirty="0" smtClean="0">
              <a:solidFill>
                <a:prstClr val="black"/>
              </a:solidFill>
            </a:endParaRPr>
          </a:p>
        </p:txBody>
      </p:sp>
      <p:sp>
        <p:nvSpPr>
          <p:cNvPr id="27" name="Text Placeholder 52"/>
          <p:cNvSpPr>
            <a:spLocks noGrp="1"/>
          </p:cNvSpPr>
          <p:nvPr>
            <p:ph type="body" sz="quarter" idx="33" hasCustomPrompt="1"/>
          </p:nvPr>
        </p:nvSpPr>
        <p:spPr>
          <a:xfrm>
            <a:off x="519545" y="1848971"/>
            <a:ext cx="2327564" cy="3307976"/>
          </a:xfrm>
          <a:prstGeom prst="rect">
            <a:avLst/>
          </a:prstGeom>
        </p:spPr>
        <p:txBody>
          <a:bodyPr lIns="41029" tIns="41029" rIns="41029" bIns="41029"/>
          <a:lstStyle>
            <a:lvl1pPr marL="0" indent="0">
              <a:spcBef>
                <a:spcPts val="215"/>
              </a:spcBef>
              <a:buNone/>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Study Title (9pt Bold)</a:t>
            </a:r>
            <a:br>
              <a:rPr lang="en-US" dirty="0" smtClean="0"/>
            </a:br>
            <a:r>
              <a:rPr lang="en-US" dirty="0" smtClean="0"/>
              <a:t>Study Subtitle (9pt Italic)</a:t>
            </a:r>
          </a:p>
        </p:txBody>
      </p:sp>
      <p:sp>
        <p:nvSpPr>
          <p:cNvPr id="28" name="Text Placeholder 52"/>
          <p:cNvSpPr>
            <a:spLocks noGrp="1"/>
          </p:cNvSpPr>
          <p:nvPr>
            <p:ph type="body" sz="quarter" idx="34" hasCustomPrompt="1"/>
          </p:nvPr>
        </p:nvSpPr>
        <p:spPr>
          <a:xfrm>
            <a:off x="3221182" y="1848971"/>
            <a:ext cx="2660073" cy="3307976"/>
          </a:xfrm>
          <a:prstGeom prst="rect">
            <a:avLst/>
          </a:prstGeom>
        </p:spPr>
        <p:txBody>
          <a:bodyPr lIns="41029" tIns="41029" rIns="41029" bIns="41029"/>
          <a:lstStyle>
            <a:lvl1pPr marL="0" marR="0" indent="0" algn="l" defTabSz="933295" rtl="0" eaLnBrk="1" fontAlgn="base" latinLnBrk="0" hangingPunct="1">
              <a:lnSpc>
                <a:spcPct val="100000"/>
              </a:lnSpc>
              <a:spcBef>
                <a:spcPts val="359"/>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Content Subject Title (9pt Bold)</a:t>
            </a:r>
            <a:br>
              <a:rPr lang="en-US" dirty="0" smtClean="0"/>
            </a:br>
            <a:r>
              <a:rPr lang="en-US" dirty="0" smtClean="0"/>
              <a:t>Bulleted text (9pt regular); each bullet includes publication title, M-dash, publication subtitle</a:t>
            </a:r>
          </a:p>
        </p:txBody>
      </p:sp>
      <p:sp>
        <p:nvSpPr>
          <p:cNvPr id="29" name="Text Placeholder 18"/>
          <p:cNvSpPr>
            <a:spLocks noGrp="1"/>
          </p:cNvSpPr>
          <p:nvPr>
            <p:ph type="body" sz="quarter" idx="37" hasCustomPrompt="1"/>
          </p:nvPr>
        </p:nvSpPr>
        <p:spPr>
          <a:xfrm>
            <a:off x="7294441"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30" name="Picture Placeholder 20"/>
          <p:cNvSpPr>
            <a:spLocks noGrp="1"/>
          </p:cNvSpPr>
          <p:nvPr>
            <p:ph type="pic" sz="quarter" idx="38" hasCustomPrompt="1"/>
          </p:nvPr>
        </p:nvSpPr>
        <p:spPr>
          <a:xfrm>
            <a:off x="6959527"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31" name="Text Placeholder 52"/>
          <p:cNvSpPr>
            <a:spLocks noGrp="1"/>
          </p:cNvSpPr>
          <p:nvPr>
            <p:ph type="body" sz="quarter" idx="48" hasCustomPrompt="1"/>
          </p:nvPr>
        </p:nvSpPr>
        <p:spPr>
          <a:xfrm>
            <a:off x="6227618" y="1848971"/>
            <a:ext cx="2327564" cy="3307976"/>
          </a:xfrm>
          <a:prstGeom prst="rect">
            <a:avLst/>
          </a:prstGeom>
        </p:spPr>
        <p:txBody>
          <a:bodyPr lIns="41029" tIns="41029" rIns="41029" bIns="41029"/>
          <a:lstStyle>
            <a:lvl1pPr marL="0" indent="0">
              <a:buNone/>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Tool Title (9pt Bold)</a:t>
            </a:r>
            <a:br>
              <a:rPr lang="en-US" dirty="0" smtClean="0"/>
            </a:br>
            <a:r>
              <a:rPr lang="en-US" dirty="0" smtClean="0"/>
              <a:t>Tool Description (9pt Italic)</a:t>
            </a:r>
          </a:p>
        </p:txBody>
      </p:sp>
      <p:pic>
        <p:nvPicPr>
          <p:cNvPr id="35" name="Picture 34" descr="Documents.png"/>
          <p:cNvPicPr>
            <a:picLocks noChangeAspect="1"/>
          </p:cNvPicPr>
          <p:nvPr userDrawn="1"/>
        </p:nvPicPr>
        <p:blipFill>
          <a:blip r:embed="rId3" cstate="print"/>
          <a:stretch>
            <a:fillRect/>
          </a:stretch>
        </p:blipFill>
        <p:spPr>
          <a:xfrm>
            <a:off x="595924" y="1373638"/>
            <a:ext cx="415636" cy="403412"/>
          </a:xfrm>
          <a:prstGeom prst="rect">
            <a:avLst/>
          </a:prstGeom>
        </p:spPr>
      </p:pic>
      <p:pic>
        <p:nvPicPr>
          <p:cNvPr id="37" name="Picture 36" descr="Study.png"/>
          <p:cNvPicPr>
            <a:picLocks noChangeAspect="1"/>
          </p:cNvPicPr>
          <p:nvPr userDrawn="1"/>
        </p:nvPicPr>
        <p:blipFill>
          <a:blip r:embed="rId4" cstate="print"/>
          <a:stretch>
            <a:fillRect/>
          </a:stretch>
        </p:blipFill>
        <p:spPr>
          <a:xfrm>
            <a:off x="3293367" y="1421762"/>
            <a:ext cx="415636" cy="307166"/>
          </a:xfrm>
          <a:prstGeom prst="rect">
            <a:avLst/>
          </a:prstGeom>
        </p:spPr>
      </p:pic>
      <p:cxnSp>
        <p:nvCxnSpPr>
          <p:cNvPr id="32" name="Straight Connector 3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cxnSp>
        <p:nvCxnSpPr>
          <p:cNvPr id="18" name="Straight Connector 1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0" name="Straight Connector 19"/>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Graphic and Icon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2178424"/>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29"/>
          <p:cNvSpPr>
            <a:spLocks noGrp="1"/>
          </p:cNvSpPr>
          <p:nvPr>
            <p:ph type="body" sz="quarter" idx="24" hasCustomPrompt="1"/>
          </p:nvPr>
        </p:nvSpPr>
        <p:spPr bwMode="gray">
          <a:xfrm>
            <a:off x="3546033" y="4627396"/>
            <a:ext cx="4156364" cy="1290918"/>
          </a:xfrm>
          <a:solidFill>
            <a:schemeClr val="accent1"/>
          </a:solidFill>
          <a:ln w="6350">
            <a:solidFill>
              <a:schemeClr val="bg1"/>
            </a:solidFill>
          </a:ln>
        </p:spPr>
        <p:txBody>
          <a:bodyPr lIns="164117" tIns="246175" rIns="164117"/>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1" name="Text Placeholder 31"/>
          <p:cNvSpPr>
            <a:spLocks noGrp="1"/>
          </p:cNvSpPr>
          <p:nvPr>
            <p:ph type="body" sz="quarter" idx="25" hasCustomPrompt="1"/>
          </p:nvPr>
        </p:nvSpPr>
        <p:spPr>
          <a:xfrm>
            <a:off x="3546033" y="5030808"/>
            <a:ext cx="4156364" cy="887506"/>
          </a:xfrm>
        </p:spPr>
        <p:txBody>
          <a:bodyPr lIns="164117" tIns="41029" rIns="164117" bIns="41029"/>
          <a:lstStyle>
            <a:lvl1pPr>
              <a:defRPr baseline="0"/>
            </a:lvl1pPr>
          </a:lstStyle>
          <a:p>
            <a:pPr lvl="0"/>
            <a:r>
              <a:rPr lang="en-US" dirty="0" smtClean="0"/>
              <a:t>Add red and white icon to top left corner by copy and pasting from style guide</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2" name="Straight Connector 2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Graphic and Regular Box">
    <p:spTree>
      <p:nvGrpSpPr>
        <p:cNvPr id="1" name=""/>
        <p:cNvGrpSpPr/>
        <p:nvPr/>
      </p:nvGrpSpPr>
      <p:grpSpPr>
        <a:xfrm>
          <a:off x="0" y="0"/>
          <a:ext cx="0" cy="0"/>
          <a:chOff x="0" y="0"/>
          <a:chExt cx="0" cy="0"/>
        </a:xfrm>
      </p:grpSpPr>
      <p:sp>
        <p:nvSpPr>
          <p:cNvPr id="22" name="Text Placeholder 29"/>
          <p:cNvSpPr>
            <a:spLocks noGrp="1"/>
          </p:cNvSpPr>
          <p:nvPr>
            <p:ph type="body" sz="quarter" idx="26" hasCustomPrompt="1"/>
          </p:nvPr>
        </p:nvSpPr>
        <p:spPr bwMode="gray">
          <a:xfrm>
            <a:off x="3546033" y="4627405"/>
            <a:ext cx="4156364" cy="1290918"/>
          </a:xfrm>
          <a:noFill/>
          <a:ln w="19050">
            <a:solidFill>
              <a:schemeClr val="accent3"/>
            </a:solidFill>
          </a:ln>
        </p:spPr>
        <p:txBody>
          <a:bodyPr lIns="82058" tIns="82058" rIns="82058"/>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Gray Accent 3, Use Title Case</a:t>
            </a:r>
            <a:endParaRPr lang="en-US" dirty="0"/>
          </a:p>
        </p:txBody>
      </p:sp>
      <p:sp>
        <p:nvSpPr>
          <p:cNvPr id="23" name="Text Placeholder 31"/>
          <p:cNvSpPr>
            <a:spLocks noGrp="1"/>
          </p:cNvSpPr>
          <p:nvPr>
            <p:ph type="body" sz="quarter" idx="27" hasCustomPrompt="1"/>
          </p:nvPr>
        </p:nvSpPr>
        <p:spPr>
          <a:xfrm>
            <a:off x="3546033" y="4869452"/>
            <a:ext cx="4156364" cy="1048871"/>
          </a:xfrm>
        </p:spPr>
        <p:txBody>
          <a:bodyPr lIns="82058" tIns="41029" rIns="82058" bIns="41029"/>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2178424"/>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1" name="Straight Connector 20"/>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2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19978"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2506943"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506943"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2506943" y="2242976"/>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2506943"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15"/>
          <p:cNvSpPr>
            <a:spLocks noGrp="1"/>
          </p:cNvSpPr>
          <p:nvPr>
            <p:ph type="body" sz="quarter" idx="24" hasCustomPrompt="1"/>
          </p:nvPr>
        </p:nvSpPr>
        <p:spPr>
          <a:xfrm>
            <a:off x="5817466"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7"/>
          <p:cNvSpPr>
            <a:spLocks noGrp="1"/>
          </p:cNvSpPr>
          <p:nvPr>
            <p:ph type="body" sz="quarter" idx="25" hasCustomPrompt="1"/>
          </p:nvPr>
        </p:nvSpPr>
        <p:spPr>
          <a:xfrm>
            <a:off x="5817466"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2" name="Content Placeholder 15"/>
          <p:cNvSpPr>
            <a:spLocks noGrp="1"/>
          </p:cNvSpPr>
          <p:nvPr>
            <p:ph sz="quarter" idx="26" hasCustomPrompt="1"/>
          </p:nvPr>
        </p:nvSpPr>
        <p:spPr>
          <a:xfrm>
            <a:off x="5817466" y="2242976"/>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3" name="Text Placeholder 17"/>
          <p:cNvSpPr>
            <a:spLocks noGrp="1"/>
          </p:cNvSpPr>
          <p:nvPr>
            <p:ph type="body" sz="quarter" idx="27" hasCustomPrompt="1"/>
          </p:nvPr>
        </p:nvSpPr>
        <p:spPr>
          <a:xfrm>
            <a:off x="5817466"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4" name="Straight Connector 23"/>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4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19978"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2506943"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506943"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2506943" y="224297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2506943"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15"/>
          <p:cNvSpPr>
            <a:spLocks noGrp="1"/>
          </p:cNvSpPr>
          <p:nvPr>
            <p:ph type="body" sz="quarter" idx="24" hasCustomPrompt="1"/>
          </p:nvPr>
        </p:nvSpPr>
        <p:spPr>
          <a:xfrm>
            <a:off x="5817466"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7"/>
          <p:cNvSpPr>
            <a:spLocks noGrp="1"/>
          </p:cNvSpPr>
          <p:nvPr>
            <p:ph type="body" sz="quarter" idx="25" hasCustomPrompt="1"/>
          </p:nvPr>
        </p:nvSpPr>
        <p:spPr>
          <a:xfrm>
            <a:off x="5817466"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2" name="Content Placeholder 15"/>
          <p:cNvSpPr>
            <a:spLocks noGrp="1"/>
          </p:cNvSpPr>
          <p:nvPr>
            <p:ph sz="quarter" idx="26" hasCustomPrompt="1"/>
          </p:nvPr>
        </p:nvSpPr>
        <p:spPr>
          <a:xfrm>
            <a:off x="5817466" y="224297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3" name="Text Placeholder 17"/>
          <p:cNvSpPr>
            <a:spLocks noGrp="1"/>
          </p:cNvSpPr>
          <p:nvPr>
            <p:ph type="body" sz="quarter" idx="27" hasCustomPrompt="1"/>
          </p:nvPr>
        </p:nvSpPr>
        <p:spPr>
          <a:xfrm>
            <a:off x="5817466"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4" name="Text Placeholder 15"/>
          <p:cNvSpPr>
            <a:spLocks noGrp="1"/>
          </p:cNvSpPr>
          <p:nvPr>
            <p:ph type="body" sz="quarter" idx="28" hasCustomPrompt="1"/>
          </p:nvPr>
        </p:nvSpPr>
        <p:spPr>
          <a:xfrm>
            <a:off x="2506943" y="399942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5" name="Text Placeholder 17"/>
          <p:cNvSpPr>
            <a:spLocks noGrp="1"/>
          </p:cNvSpPr>
          <p:nvPr>
            <p:ph type="body" sz="quarter" idx="29" hasCustomPrompt="1"/>
          </p:nvPr>
        </p:nvSpPr>
        <p:spPr>
          <a:xfrm>
            <a:off x="2506943" y="4173408"/>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6" name="Content Placeholder 15"/>
          <p:cNvSpPr>
            <a:spLocks noGrp="1"/>
          </p:cNvSpPr>
          <p:nvPr>
            <p:ph sz="quarter" idx="30" hasCustomPrompt="1"/>
          </p:nvPr>
        </p:nvSpPr>
        <p:spPr>
          <a:xfrm>
            <a:off x="2506943" y="4574786"/>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7" name="Text Placeholder 17"/>
          <p:cNvSpPr>
            <a:spLocks noGrp="1"/>
          </p:cNvSpPr>
          <p:nvPr>
            <p:ph type="body" sz="quarter" idx="31" hasCustomPrompt="1"/>
          </p:nvPr>
        </p:nvSpPr>
        <p:spPr>
          <a:xfrm>
            <a:off x="2506943" y="4342740"/>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8" name="Text Placeholder 15"/>
          <p:cNvSpPr>
            <a:spLocks noGrp="1"/>
          </p:cNvSpPr>
          <p:nvPr>
            <p:ph type="body" sz="quarter" idx="32" hasCustomPrompt="1"/>
          </p:nvPr>
        </p:nvSpPr>
        <p:spPr>
          <a:xfrm>
            <a:off x="5817466" y="399942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9" name="Text Placeholder 17"/>
          <p:cNvSpPr>
            <a:spLocks noGrp="1"/>
          </p:cNvSpPr>
          <p:nvPr>
            <p:ph type="body" sz="quarter" idx="33" hasCustomPrompt="1"/>
          </p:nvPr>
        </p:nvSpPr>
        <p:spPr>
          <a:xfrm>
            <a:off x="5817466" y="4173408"/>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30" name="Content Placeholder 15"/>
          <p:cNvSpPr>
            <a:spLocks noGrp="1"/>
          </p:cNvSpPr>
          <p:nvPr>
            <p:ph sz="quarter" idx="34" hasCustomPrompt="1"/>
          </p:nvPr>
        </p:nvSpPr>
        <p:spPr>
          <a:xfrm>
            <a:off x="5817466" y="4574786"/>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31" name="Text Placeholder 17"/>
          <p:cNvSpPr>
            <a:spLocks noGrp="1"/>
          </p:cNvSpPr>
          <p:nvPr>
            <p:ph type="body" sz="quarter" idx="35" hasCustomPrompt="1"/>
          </p:nvPr>
        </p:nvSpPr>
        <p:spPr>
          <a:xfrm>
            <a:off x="5817466" y="4342740"/>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32" name="Straight Connector 3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Flowchart 4">
    <p:spTree>
      <p:nvGrpSpPr>
        <p:cNvPr id="1" name=""/>
        <p:cNvGrpSpPr/>
        <p:nvPr/>
      </p:nvGrpSpPr>
      <p:grpSpPr>
        <a:xfrm>
          <a:off x="0" y="0"/>
          <a:ext cx="0" cy="0"/>
          <a:chOff x="0" y="0"/>
          <a:chExt cx="0" cy="0"/>
        </a:xfrm>
      </p:grpSpPr>
      <p:sp>
        <p:nvSpPr>
          <p:cNvPr id="34" name="Text Placeholder 31"/>
          <p:cNvSpPr>
            <a:spLocks noGrp="1"/>
          </p:cNvSpPr>
          <p:nvPr>
            <p:ph type="body" sz="quarter" idx="28" hasCustomPrompt="1"/>
          </p:nvPr>
        </p:nvSpPr>
        <p:spPr>
          <a:xfrm>
            <a:off x="2907553" y="2574519"/>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15"/>
          <p:cNvSpPr>
            <a:spLocks noGrp="1"/>
          </p:cNvSpPr>
          <p:nvPr>
            <p:ph type="body" sz="quarter" idx="21" hasCustomPrompt="1"/>
          </p:nvPr>
        </p:nvSpPr>
        <p:spPr>
          <a:xfrm>
            <a:off x="2704641" y="190216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15"/>
          <p:cNvSpPr>
            <a:spLocks noGrp="1"/>
          </p:cNvSpPr>
          <p:nvPr>
            <p:ph type="body" sz="quarter" idx="26" hasCustomPrompt="1"/>
          </p:nvPr>
        </p:nvSpPr>
        <p:spPr>
          <a:xfrm>
            <a:off x="5777464" y="190216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0" name="Text Placeholder 15"/>
          <p:cNvSpPr>
            <a:spLocks noGrp="1"/>
          </p:cNvSpPr>
          <p:nvPr>
            <p:ph type="body" sz="quarter" idx="30" hasCustomPrompt="1"/>
          </p:nvPr>
        </p:nvSpPr>
        <p:spPr>
          <a:xfrm>
            <a:off x="2704641" y="4289019"/>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5"/>
          <p:cNvSpPr>
            <a:spLocks noGrp="1"/>
          </p:cNvSpPr>
          <p:nvPr>
            <p:ph type="body" sz="quarter" idx="34" hasCustomPrompt="1"/>
          </p:nvPr>
        </p:nvSpPr>
        <p:spPr>
          <a:xfrm>
            <a:off x="5777464" y="4289019"/>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5"/>
          <p:cNvSpPr>
            <a:spLocks noGrp="1"/>
          </p:cNvSpPr>
          <p:nvPr>
            <p:ph type="body" sz="quarter" idx="35" hasCustomPrompt="1"/>
          </p:nvPr>
        </p:nvSpPr>
        <p:spPr bwMode="gray">
          <a:xfrm>
            <a:off x="2704641" y="1666842"/>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23" name="Text Placeholder 15"/>
          <p:cNvSpPr>
            <a:spLocks noGrp="1"/>
          </p:cNvSpPr>
          <p:nvPr>
            <p:ph type="body" sz="quarter" idx="36" hasCustomPrompt="1"/>
          </p:nvPr>
        </p:nvSpPr>
        <p:spPr bwMode="gray">
          <a:xfrm>
            <a:off x="5777464" y="1666842"/>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4" name="Text Placeholder 15"/>
          <p:cNvSpPr>
            <a:spLocks noGrp="1"/>
          </p:cNvSpPr>
          <p:nvPr>
            <p:ph type="body" sz="quarter" idx="37" hasCustomPrompt="1"/>
          </p:nvPr>
        </p:nvSpPr>
        <p:spPr bwMode="gray">
          <a:xfrm>
            <a:off x="2704641" y="4026801"/>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5" name="Text Placeholder 15"/>
          <p:cNvSpPr>
            <a:spLocks noGrp="1"/>
          </p:cNvSpPr>
          <p:nvPr>
            <p:ph type="body" sz="quarter" idx="38" hasCustomPrompt="1"/>
          </p:nvPr>
        </p:nvSpPr>
        <p:spPr bwMode="gray">
          <a:xfrm>
            <a:off x="5777464" y="4026801"/>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30" name="Picture Placeholder 20"/>
          <p:cNvSpPr>
            <a:spLocks noGrp="1"/>
          </p:cNvSpPr>
          <p:nvPr>
            <p:ph type="pic" sz="quarter" idx="43" hasCustomPrompt="1"/>
          </p:nvPr>
        </p:nvSpPr>
        <p:spPr>
          <a:xfrm>
            <a:off x="3780389" y="213748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1" name="Picture Placeholder 20"/>
          <p:cNvSpPr>
            <a:spLocks noGrp="1"/>
          </p:cNvSpPr>
          <p:nvPr>
            <p:ph type="pic" sz="quarter" idx="44" hasCustomPrompt="1"/>
          </p:nvPr>
        </p:nvSpPr>
        <p:spPr>
          <a:xfrm>
            <a:off x="6853212" y="213748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2" name="Picture Placeholder 20"/>
          <p:cNvSpPr>
            <a:spLocks noGrp="1"/>
          </p:cNvSpPr>
          <p:nvPr>
            <p:ph type="pic" sz="quarter" idx="45" hasCustomPrompt="1"/>
          </p:nvPr>
        </p:nvSpPr>
        <p:spPr>
          <a:xfrm>
            <a:off x="3783275" y="4524342"/>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3" name="Picture Placeholder 20"/>
          <p:cNvSpPr>
            <a:spLocks noGrp="1"/>
          </p:cNvSpPr>
          <p:nvPr>
            <p:ph type="pic" sz="quarter" idx="46" hasCustomPrompt="1"/>
          </p:nvPr>
        </p:nvSpPr>
        <p:spPr>
          <a:xfrm>
            <a:off x="6856098" y="4524342"/>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5" name="Text Placeholder 31"/>
          <p:cNvSpPr>
            <a:spLocks noGrp="1"/>
          </p:cNvSpPr>
          <p:nvPr>
            <p:ph type="body" sz="quarter" idx="47" hasCustomPrompt="1"/>
          </p:nvPr>
        </p:nvSpPr>
        <p:spPr>
          <a:xfrm>
            <a:off x="5985282" y="2574519"/>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31"/>
          <p:cNvSpPr>
            <a:spLocks noGrp="1"/>
          </p:cNvSpPr>
          <p:nvPr>
            <p:ph type="body" sz="quarter" idx="48" hasCustomPrompt="1"/>
          </p:nvPr>
        </p:nvSpPr>
        <p:spPr>
          <a:xfrm>
            <a:off x="2907553" y="4968391"/>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ext Placeholder 31"/>
          <p:cNvSpPr>
            <a:spLocks noGrp="1"/>
          </p:cNvSpPr>
          <p:nvPr>
            <p:ph type="body" sz="quarter" idx="49" hasCustomPrompt="1"/>
          </p:nvPr>
        </p:nvSpPr>
        <p:spPr>
          <a:xfrm>
            <a:off x="5985282" y="4968391"/>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50" hasCustomPrompt="1"/>
          </p:nvPr>
        </p:nvSpPr>
        <p:spPr>
          <a:xfrm>
            <a:off x="4946245" y="3637140"/>
            <a:ext cx="1364329" cy="396977"/>
          </a:xfrm>
          <a:solidFill>
            <a:srgbClr val="92D050"/>
          </a:solidFill>
        </p:spPr>
        <p:txBody>
          <a:bodyPr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the red numbers above</a:t>
            </a:r>
            <a:endParaRPr lang="en-US" dirty="0"/>
          </a:p>
        </p:txBody>
      </p:sp>
      <p:cxnSp>
        <p:nvCxnSpPr>
          <p:cNvPr id="28" name="Straight Connector 2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2 Graphics">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bwMode="gray">
          <a:xfrm>
            <a:off x="4261123" y="6454595"/>
            <a:ext cx="621771" cy="242047"/>
          </a:xfrm>
        </p:spPr>
        <p:txBody>
          <a:bodyPr/>
          <a:lstStyle>
            <a:lvl1pPr>
              <a:defRPr>
                <a:solidFill>
                  <a:schemeClr val="tx1"/>
                </a:solidFill>
              </a:defRPr>
            </a:lvl1pPr>
          </a:lstStyle>
          <a:p>
            <a:fld id="{D1524D41-16DC-4D92-9EF9-071B213BE0F5}" type="slidenum">
              <a:rPr lang="en-US" smtClean="0"/>
              <a:pPr/>
              <a:t>‹#›</a:t>
            </a:fld>
            <a:endParaRPr lang="en-US" dirty="0"/>
          </a:p>
        </p:txBody>
      </p:sp>
      <p:sp>
        <p:nvSpPr>
          <p:cNvPr id="40" name="Text Placeholder 21"/>
          <p:cNvSpPr>
            <a:spLocks noGrp="1"/>
          </p:cNvSpPr>
          <p:nvPr>
            <p:ph type="body" sz="quarter" idx="17" hasCustomPrompt="1"/>
          </p:nvPr>
        </p:nvSpPr>
        <p:spPr bwMode="gray">
          <a:xfrm>
            <a:off x="6864910" y="6252883"/>
            <a:ext cx="1862043" cy="201706"/>
          </a:xfrm>
          <a:prstGeom prst="rect">
            <a:avLst/>
          </a:prstGeom>
        </p:spPr>
        <p:txBody>
          <a:bodyPr lIns="40875" tIns="40875" rIns="40875" bIns="40875"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41" name="Text Placeholder 23"/>
          <p:cNvSpPr>
            <a:spLocks noGrp="1"/>
          </p:cNvSpPr>
          <p:nvPr>
            <p:ph type="body" sz="quarter" idx="20" hasCustomPrompt="1"/>
          </p:nvPr>
        </p:nvSpPr>
        <p:spPr bwMode="gray">
          <a:xfrm>
            <a:off x="374081" y="6186569"/>
            <a:ext cx="2078181" cy="268020"/>
          </a:xfrm>
          <a:prstGeom prst="rect">
            <a:avLst/>
          </a:prstGeom>
        </p:spPr>
        <p:txBody>
          <a:bodyPr lIns="40875" tIns="40875" rIns="40875" bIns="40875" anchor="b">
            <a:noAutofit/>
          </a:bodyPr>
          <a:lstStyle>
            <a:lvl1pPr marL="81750" indent="-81750" algn="l" defTabSz="81750">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42" name="Text Placeholder 4"/>
          <p:cNvSpPr>
            <a:spLocks noGrp="1"/>
          </p:cNvSpPr>
          <p:nvPr>
            <p:ph type="body" sz="quarter" idx="19" hasCustomPrompt="1"/>
          </p:nvPr>
        </p:nvSpPr>
        <p:spPr bwMode="gray">
          <a:xfrm>
            <a:off x="399870" y="403413"/>
            <a:ext cx="2645699" cy="186366"/>
          </a:xfrm>
        </p:spPr>
        <p:txBody>
          <a:bodyPr lIns="0" tIns="40875" rIns="0" bIns="4087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43"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44" name="Straight Connector 43"/>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46" name="Text Placeholder 19"/>
          <p:cNvSpPr>
            <a:spLocks noGrp="1"/>
          </p:cNvSpPr>
          <p:nvPr>
            <p:ph type="body" sz="quarter" idx="24" hasCustomPrompt="1"/>
          </p:nvPr>
        </p:nvSpPr>
        <p:spPr bwMode="gray">
          <a:xfrm>
            <a:off x="404101" y="1329305"/>
            <a:ext cx="2036619" cy="4760259"/>
          </a:xfrm>
        </p:spPr>
        <p:txBody>
          <a:bodyPr lIns="40875" tIns="40875" rIns="40875" bIns="40875"/>
          <a:lstStyle>
            <a:lvl1pPr marL="0" marR="0" indent="0" algn="l" defTabSz="910806" rtl="0" eaLnBrk="1" fontAlgn="auto" latinLnBrk="0" hangingPunct="1">
              <a:lnSpc>
                <a:spcPts val="1255"/>
              </a:lnSpc>
              <a:spcBef>
                <a:spcPts val="429"/>
              </a:spcBef>
              <a:spcAft>
                <a:spcPts val="0"/>
              </a:spcAft>
              <a:buClrTx/>
              <a:buSzTx/>
              <a:buFont typeface="Arial" pitchFamily="34" charset="0"/>
              <a:buNone/>
              <a:tabLst/>
              <a:defRPr>
                <a:solidFill>
                  <a:schemeClr val="tx1"/>
                </a:solidFill>
              </a:defRPr>
            </a:lvl1pPr>
          </a:lstStyle>
          <a:p>
            <a:pPr marL="0" marR="0" lvl="0" indent="0" algn="l" defTabSz="910806"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47" name="Text Placeholder 4"/>
          <p:cNvSpPr>
            <a:spLocks noGrp="1"/>
          </p:cNvSpPr>
          <p:nvPr>
            <p:ph type="body" sz="quarter" idx="25" hasCustomPrompt="1"/>
          </p:nvPr>
        </p:nvSpPr>
        <p:spPr bwMode="gray">
          <a:xfrm>
            <a:off x="2506950" y="1329299"/>
            <a:ext cx="6219979" cy="271094"/>
          </a:xfrm>
        </p:spPr>
        <p:txBody>
          <a:bodyPr lIns="40875" tIns="40875" rIns="40875" bIns="40875">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48" name="Text Placeholder 16"/>
          <p:cNvSpPr>
            <a:spLocks noGrp="1"/>
          </p:cNvSpPr>
          <p:nvPr>
            <p:ph type="body" sz="quarter" idx="23" hasCustomPrompt="1"/>
          </p:nvPr>
        </p:nvSpPr>
        <p:spPr bwMode="gray">
          <a:xfrm>
            <a:off x="2660982"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49" name="Text Placeholder 16"/>
          <p:cNvSpPr>
            <a:spLocks noGrp="1"/>
          </p:cNvSpPr>
          <p:nvPr>
            <p:ph type="body" sz="quarter" idx="26" hasCustomPrompt="1"/>
          </p:nvPr>
        </p:nvSpPr>
        <p:spPr bwMode="gray">
          <a:xfrm>
            <a:off x="2660982" y="1884483"/>
            <a:ext cx="2832066" cy="213999"/>
          </a:xfrm>
        </p:spPr>
        <p:txBody>
          <a:bodyPr lIns="40875" tIns="40875" rIns="40875" bIns="4087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0" name="Text Placeholder 16"/>
          <p:cNvSpPr>
            <a:spLocks noGrp="1"/>
          </p:cNvSpPr>
          <p:nvPr>
            <p:ph type="body" sz="quarter" idx="29" hasCustomPrompt="1"/>
          </p:nvPr>
        </p:nvSpPr>
        <p:spPr bwMode="gray">
          <a:xfrm>
            <a:off x="2661013"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1" name="Content Placeholder 15"/>
          <p:cNvSpPr>
            <a:spLocks noGrp="1"/>
          </p:cNvSpPr>
          <p:nvPr>
            <p:ph sz="quarter" idx="21" hasCustomPrompt="1"/>
          </p:nvPr>
        </p:nvSpPr>
        <p:spPr bwMode="gray">
          <a:xfrm>
            <a:off x="2661013" y="2476070"/>
            <a:ext cx="2834656" cy="3467541"/>
          </a:xfrm>
          <a:ln>
            <a:noFill/>
          </a:ln>
        </p:spPr>
        <p:txBody>
          <a:bodyPr lIns="40875" tIns="40875" rIns="40875" bIns="40875" anchor="t"/>
          <a:lstStyle>
            <a:lvl1pPr marL="100761" indent="-100761"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56" name="Text Placeholder 16"/>
          <p:cNvSpPr>
            <a:spLocks noGrp="1"/>
          </p:cNvSpPr>
          <p:nvPr>
            <p:ph type="body" sz="quarter" idx="30" hasCustomPrompt="1"/>
          </p:nvPr>
        </p:nvSpPr>
        <p:spPr bwMode="gray">
          <a:xfrm>
            <a:off x="5707541"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57" name="Text Placeholder 16"/>
          <p:cNvSpPr>
            <a:spLocks noGrp="1"/>
          </p:cNvSpPr>
          <p:nvPr>
            <p:ph type="body" sz="quarter" idx="31" hasCustomPrompt="1"/>
          </p:nvPr>
        </p:nvSpPr>
        <p:spPr bwMode="gray">
          <a:xfrm>
            <a:off x="5707541" y="1884483"/>
            <a:ext cx="2832066" cy="213999"/>
          </a:xfrm>
        </p:spPr>
        <p:txBody>
          <a:bodyPr lIns="40875" tIns="40875" rIns="40875" bIns="4087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8" name="Text Placeholder 16"/>
          <p:cNvSpPr>
            <a:spLocks noGrp="1"/>
          </p:cNvSpPr>
          <p:nvPr>
            <p:ph type="body" sz="quarter" idx="32" hasCustomPrompt="1"/>
          </p:nvPr>
        </p:nvSpPr>
        <p:spPr bwMode="gray">
          <a:xfrm>
            <a:off x="5707569"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9" name="Content Placeholder 15"/>
          <p:cNvSpPr>
            <a:spLocks noGrp="1"/>
          </p:cNvSpPr>
          <p:nvPr>
            <p:ph sz="quarter" idx="33" hasCustomPrompt="1"/>
          </p:nvPr>
        </p:nvSpPr>
        <p:spPr bwMode="gray">
          <a:xfrm>
            <a:off x="5707569" y="2476070"/>
            <a:ext cx="2834656" cy="3467541"/>
          </a:xfrm>
          <a:ln>
            <a:noFill/>
          </a:ln>
        </p:spPr>
        <p:txBody>
          <a:bodyPr lIns="40875" tIns="40875" rIns="40875" bIns="40875" anchor="t"/>
          <a:lstStyle>
            <a:lvl1pPr marL="100761" indent="-100761"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cxnSp>
        <p:nvCxnSpPr>
          <p:cNvPr id="60" name="Straight Connector 59"/>
          <p:cNvCxnSpPr/>
          <p:nvPr userDrawn="1"/>
        </p:nvCxnSpPr>
        <p:spPr bwMode="gray">
          <a:xfrm>
            <a:off x="2479841" y="1388437"/>
            <a:ext cx="0" cy="5052629"/>
          </a:xfrm>
          <a:prstGeom prst="line">
            <a:avLst/>
          </a:prstGeom>
          <a:ln w="63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047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sp>
        <p:nvSpPr>
          <p:cNvPr id="15"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12"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Text: Graphic">
    <p:spTree>
      <p:nvGrpSpPr>
        <p:cNvPr id="1" name=""/>
        <p:cNvGrpSpPr/>
        <p:nvPr/>
      </p:nvGrpSpPr>
      <p:grpSpPr>
        <a:xfrm>
          <a:off x="0" y="0"/>
          <a:ext cx="0" cy="0"/>
          <a:chOff x="0" y="0"/>
          <a:chExt cx="0" cy="0"/>
        </a:xfrm>
      </p:grpSpPr>
      <p:sp>
        <p:nvSpPr>
          <p:cNvPr id="15"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1"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Text: Graphic &amp; Icon Box">
    <p:spTree>
      <p:nvGrpSpPr>
        <p:cNvPr id="1" name=""/>
        <p:cNvGrpSpPr/>
        <p:nvPr/>
      </p:nvGrpSpPr>
      <p:grpSpPr>
        <a:xfrm>
          <a:off x="0" y="0"/>
          <a:ext cx="0" cy="0"/>
          <a:chOff x="0" y="0"/>
          <a:chExt cx="0" cy="0"/>
        </a:xfrm>
      </p:grpSpPr>
      <p:sp>
        <p:nvSpPr>
          <p:cNvPr id="24"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5" name="Text Placeholder 14"/>
          <p:cNvSpPr>
            <a:spLocks noGrp="1"/>
          </p:cNvSpPr>
          <p:nvPr>
            <p:ph type="body" sz="quarter" idx="27"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2420471"/>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29"/>
          <p:cNvSpPr>
            <a:spLocks noGrp="1"/>
          </p:cNvSpPr>
          <p:nvPr>
            <p:ph type="body" sz="quarter" idx="25" hasCustomPrompt="1"/>
          </p:nvPr>
        </p:nvSpPr>
        <p:spPr bwMode="gray">
          <a:xfrm>
            <a:off x="3546033" y="4627396"/>
            <a:ext cx="4156364" cy="1290918"/>
          </a:xfrm>
          <a:solidFill>
            <a:schemeClr val="accent1"/>
          </a:solidFill>
          <a:ln w="6350">
            <a:solidFill>
              <a:schemeClr val="bg1"/>
            </a:solidFill>
          </a:ln>
        </p:spPr>
        <p:txBody>
          <a:bodyPr lIns="164117" tIns="246175" rIns="164117"/>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2" name="Text Placeholder 31"/>
          <p:cNvSpPr>
            <a:spLocks noGrp="1"/>
          </p:cNvSpPr>
          <p:nvPr>
            <p:ph type="body" sz="quarter" idx="26" hasCustomPrompt="1"/>
          </p:nvPr>
        </p:nvSpPr>
        <p:spPr>
          <a:xfrm>
            <a:off x="3546033" y="5030808"/>
            <a:ext cx="4156364" cy="887506"/>
          </a:xfrm>
        </p:spPr>
        <p:txBody>
          <a:bodyPr lIns="164117" rIns="164117"/>
          <a:lstStyle>
            <a:lvl1pPr>
              <a:defRPr baseline="0"/>
            </a:lvl1pPr>
          </a:lstStyle>
          <a:p>
            <a:pPr lvl="0"/>
            <a:r>
              <a:rPr lang="en-US" dirty="0" smtClean="0"/>
              <a:t>Add red and white icon to top left corner by copy and pasting from style guide</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x Text: Graphic &amp; Regular Box">
    <p:spTree>
      <p:nvGrpSpPr>
        <p:cNvPr id="1" name=""/>
        <p:cNvGrpSpPr/>
        <p:nvPr/>
      </p:nvGrpSpPr>
      <p:grpSpPr>
        <a:xfrm>
          <a:off x="0" y="0"/>
          <a:ext cx="0" cy="0"/>
          <a:chOff x="0" y="0"/>
          <a:chExt cx="0" cy="0"/>
        </a:xfrm>
      </p:grpSpPr>
      <p:sp>
        <p:nvSpPr>
          <p:cNvPr id="24"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5"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2420471"/>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29"/>
          <p:cNvSpPr>
            <a:spLocks noGrp="1"/>
          </p:cNvSpPr>
          <p:nvPr>
            <p:ph type="body" sz="quarter" idx="26" hasCustomPrompt="1"/>
          </p:nvPr>
        </p:nvSpPr>
        <p:spPr bwMode="gray">
          <a:xfrm>
            <a:off x="3546033" y="4627405"/>
            <a:ext cx="4156364" cy="1290918"/>
          </a:xfrm>
          <a:noFill/>
          <a:ln w="19050">
            <a:solidFill>
              <a:schemeClr val="accent3"/>
            </a:solidFill>
          </a:ln>
        </p:spPr>
        <p:txBody>
          <a:bodyPr lIns="82058" tIns="82058" rIns="82058"/>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Gray Accent 3, Use Title Case</a:t>
            </a:r>
            <a:endParaRPr lang="en-US" dirty="0"/>
          </a:p>
        </p:txBody>
      </p:sp>
      <p:sp>
        <p:nvSpPr>
          <p:cNvPr id="22" name="Text Placeholder 31"/>
          <p:cNvSpPr>
            <a:spLocks noGrp="1"/>
          </p:cNvSpPr>
          <p:nvPr>
            <p:ph type="body" sz="quarter" idx="27" hasCustomPrompt="1"/>
          </p:nvPr>
        </p:nvSpPr>
        <p:spPr>
          <a:xfrm>
            <a:off x="3546033" y="4869452"/>
            <a:ext cx="4156364" cy="1048871"/>
          </a:xfrm>
        </p:spPr>
        <p:txBody>
          <a:bodyPr lIns="82058" tIns="41029" rIns="82058" bIns="41029"/>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x Text: 2 Graphics">
    <p:spTree>
      <p:nvGrpSpPr>
        <p:cNvPr id="1" name=""/>
        <p:cNvGrpSpPr/>
        <p:nvPr/>
      </p:nvGrpSpPr>
      <p:grpSpPr>
        <a:xfrm>
          <a:off x="0" y="0"/>
          <a:ext cx="0" cy="0"/>
          <a:chOff x="0" y="0"/>
          <a:chExt cx="0" cy="0"/>
        </a:xfrm>
      </p:grpSpPr>
      <p:sp>
        <p:nvSpPr>
          <p:cNvPr id="26"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7" name="Text Placeholder 14"/>
          <p:cNvSpPr>
            <a:spLocks noGrp="1"/>
          </p:cNvSpPr>
          <p:nvPr>
            <p:ph type="body" sz="quarter" idx="29"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2658630" y="1330699"/>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658630" y="15046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2658630" y="1906061"/>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2658630" y="16740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15"/>
          <p:cNvSpPr>
            <a:spLocks noGrp="1"/>
          </p:cNvSpPr>
          <p:nvPr>
            <p:ph type="body" sz="quarter" idx="25" hasCustomPrompt="1"/>
          </p:nvPr>
        </p:nvSpPr>
        <p:spPr>
          <a:xfrm>
            <a:off x="5817466" y="1329298"/>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7"/>
          <p:cNvSpPr>
            <a:spLocks noGrp="1"/>
          </p:cNvSpPr>
          <p:nvPr>
            <p:ph type="body" sz="quarter" idx="26" hasCustomPrompt="1"/>
          </p:nvPr>
        </p:nvSpPr>
        <p:spPr>
          <a:xfrm>
            <a:off x="5817466" y="15032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3" name="Content Placeholder 15"/>
          <p:cNvSpPr>
            <a:spLocks noGrp="1"/>
          </p:cNvSpPr>
          <p:nvPr>
            <p:ph sz="quarter" idx="27" hasCustomPrompt="1"/>
          </p:nvPr>
        </p:nvSpPr>
        <p:spPr>
          <a:xfrm>
            <a:off x="5817466" y="1904661"/>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4" name="Text Placeholder 17"/>
          <p:cNvSpPr>
            <a:spLocks noGrp="1"/>
          </p:cNvSpPr>
          <p:nvPr>
            <p:ph type="body" sz="quarter" idx="28" hasCustomPrompt="1"/>
          </p:nvPr>
        </p:nvSpPr>
        <p:spPr>
          <a:xfrm>
            <a:off x="5817466" y="16726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x Text: 4 Graphics">
    <p:spTree>
      <p:nvGrpSpPr>
        <p:cNvPr id="1" name=""/>
        <p:cNvGrpSpPr/>
        <p:nvPr/>
      </p:nvGrpSpPr>
      <p:grpSpPr>
        <a:xfrm>
          <a:off x="0" y="0"/>
          <a:ext cx="0" cy="0"/>
          <a:chOff x="0" y="0"/>
          <a:chExt cx="0" cy="0"/>
        </a:xfrm>
      </p:grpSpPr>
      <p:sp>
        <p:nvSpPr>
          <p:cNvPr id="33"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34" name="Text Placeholder 14"/>
          <p:cNvSpPr>
            <a:spLocks noGrp="1"/>
          </p:cNvSpPr>
          <p:nvPr>
            <p:ph type="body" sz="quarter" idx="37"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2658630" y="1330699"/>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658630" y="15046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2658630" y="1906062"/>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2658630" y="16740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15"/>
          <p:cNvSpPr>
            <a:spLocks noGrp="1"/>
          </p:cNvSpPr>
          <p:nvPr>
            <p:ph type="body" sz="quarter" idx="25" hasCustomPrompt="1"/>
          </p:nvPr>
        </p:nvSpPr>
        <p:spPr>
          <a:xfrm>
            <a:off x="5817466" y="1329298"/>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7"/>
          <p:cNvSpPr>
            <a:spLocks noGrp="1"/>
          </p:cNvSpPr>
          <p:nvPr>
            <p:ph type="body" sz="quarter" idx="26" hasCustomPrompt="1"/>
          </p:nvPr>
        </p:nvSpPr>
        <p:spPr>
          <a:xfrm>
            <a:off x="5817466" y="15032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3" name="Content Placeholder 15"/>
          <p:cNvSpPr>
            <a:spLocks noGrp="1"/>
          </p:cNvSpPr>
          <p:nvPr>
            <p:ph sz="quarter" idx="27" hasCustomPrompt="1"/>
          </p:nvPr>
        </p:nvSpPr>
        <p:spPr>
          <a:xfrm>
            <a:off x="5817466" y="1904661"/>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4" name="Text Placeholder 17"/>
          <p:cNvSpPr>
            <a:spLocks noGrp="1"/>
          </p:cNvSpPr>
          <p:nvPr>
            <p:ph type="body" sz="quarter" idx="28" hasCustomPrompt="1"/>
          </p:nvPr>
        </p:nvSpPr>
        <p:spPr>
          <a:xfrm>
            <a:off x="5817466" y="16726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5" name="Text Placeholder 15"/>
          <p:cNvSpPr>
            <a:spLocks noGrp="1"/>
          </p:cNvSpPr>
          <p:nvPr>
            <p:ph type="body" sz="quarter" idx="29" hasCustomPrompt="1"/>
          </p:nvPr>
        </p:nvSpPr>
        <p:spPr>
          <a:xfrm>
            <a:off x="2658630" y="3793634"/>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6" name="Text Placeholder 17"/>
          <p:cNvSpPr>
            <a:spLocks noGrp="1"/>
          </p:cNvSpPr>
          <p:nvPr>
            <p:ph type="body" sz="quarter" idx="30" hasCustomPrompt="1"/>
          </p:nvPr>
        </p:nvSpPr>
        <p:spPr>
          <a:xfrm>
            <a:off x="2658630" y="396761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7" name="Content Placeholder 15"/>
          <p:cNvSpPr>
            <a:spLocks noGrp="1"/>
          </p:cNvSpPr>
          <p:nvPr>
            <p:ph sz="quarter" idx="31" hasCustomPrompt="1"/>
          </p:nvPr>
        </p:nvSpPr>
        <p:spPr>
          <a:xfrm>
            <a:off x="2658630" y="436899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8" name="Text Placeholder 17"/>
          <p:cNvSpPr>
            <a:spLocks noGrp="1"/>
          </p:cNvSpPr>
          <p:nvPr>
            <p:ph type="body" sz="quarter" idx="32" hasCustomPrompt="1"/>
          </p:nvPr>
        </p:nvSpPr>
        <p:spPr>
          <a:xfrm>
            <a:off x="2658630" y="4136952"/>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9" name="Text Placeholder 15"/>
          <p:cNvSpPr>
            <a:spLocks noGrp="1"/>
          </p:cNvSpPr>
          <p:nvPr>
            <p:ph type="body" sz="quarter" idx="33" hasCustomPrompt="1"/>
          </p:nvPr>
        </p:nvSpPr>
        <p:spPr>
          <a:xfrm>
            <a:off x="5817466" y="3792234"/>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30" name="Text Placeholder 17"/>
          <p:cNvSpPr>
            <a:spLocks noGrp="1"/>
          </p:cNvSpPr>
          <p:nvPr>
            <p:ph type="body" sz="quarter" idx="34" hasCustomPrompt="1"/>
          </p:nvPr>
        </p:nvSpPr>
        <p:spPr>
          <a:xfrm>
            <a:off x="5817466" y="396621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31" name="Content Placeholder 15"/>
          <p:cNvSpPr>
            <a:spLocks noGrp="1"/>
          </p:cNvSpPr>
          <p:nvPr>
            <p:ph sz="quarter" idx="35" hasCustomPrompt="1"/>
          </p:nvPr>
        </p:nvSpPr>
        <p:spPr>
          <a:xfrm>
            <a:off x="5817466" y="436759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32" name="Text Placeholder 17"/>
          <p:cNvSpPr>
            <a:spLocks noGrp="1"/>
          </p:cNvSpPr>
          <p:nvPr>
            <p:ph type="body" sz="quarter" idx="36" hasCustomPrompt="1"/>
          </p:nvPr>
        </p:nvSpPr>
        <p:spPr>
          <a:xfrm>
            <a:off x="5817466" y="4135552"/>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x Text: Flowchart 4">
    <p:spTree>
      <p:nvGrpSpPr>
        <p:cNvPr id="1" name=""/>
        <p:cNvGrpSpPr/>
        <p:nvPr/>
      </p:nvGrpSpPr>
      <p:grpSpPr>
        <a:xfrm>
          <a:off x="0" y="0"/>
          <a:ext cx="0" cy="0"/>
          <a:chOff x="0" y="0"/>
          <a:chExt cx="0" cy="0"/>
        </a:xfrm>
      </p:grpSpPr>
      <p:sp>
        <p:nvSpPr>
          <p:cNvPr id="38"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39"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21" name="Text Placeholder 31"/>
          <p:cNvSpPr>
            <a:spLocks noGrp="1"/>
          </p:cNvSpPr>
          <p:nvPr>
            <p:ph type="body" sz="quarter" idx="28" hasCustomPrompt="1"/>
          </p:nvPr>
        </p:nvSpPr>
        <p:spPr>
          <a:xfrm>
            <a:off x="2907553" y="2234806"/>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5"/>
          <p:cNvSpPr>
            <a:spLocks noGrp="1"/>
          </p:cNvSpPr>
          <p:nvPr>
            <p:ph type="body" sz="quarter" idx="21" hasCustomPrompt="1"/>
          </p:nvPr>
        </p:nvSpPr>
        <p:spPr>
          <a:xfrm>
            <a:off x="2704641" y="1562453"/>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3" name="Text Placeholder 15"/>
          <p:cNvSpPr>
            <a:spLocks noGrp="1"/>
          </p:cNvSpPr>
          <p:nvPr>
            <p:ph type="body" sz="quarter" idx="26" hasCustomPrompt="1"/>
          </p:nvPr>
        </p:nvSpPr>
        <p:spPr>
          <a:xfrm>
            <a:off x="5777464" y="1562453"/>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4" name="Text Placeholder 15"/>
          <p:cNvSpPr>
            <a:spLocks noGrp="1"/>
          </p:cNvSpPr>
          <p:nvPr>
            <p:ph type="body" sz="quarter" idx="30" hasCustomPrompt="1"/>
          </p:nvPr>
        </p:nvSpPr>
        <p:spPr>
          <a:xfrm>
            <a:off x="2704641" y="394930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5" name="Text Placeholder 15"/>
          <p:cNvSpPr>
            <a:spLocks noGrp="1"/>
          </p:cNvSpPr>
          <p:nvPr>
            <p:ph type="body" sz="quarter" idx="34" hasCustomPrompt="1"/>
          </p:nvPr>
        </p:nvSpPr>
        <p:spPr>
          <a:xfrm>
            <a:off x="5777464" y="394930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6" name="Text Placeholder 15"/>
          <p:cNvSpPr>
            <a:spLocks noGrp="1"/>
          </p:cNvSpPr>
          <p:nvPr>
            <p:ph type="body" sz="quarter" idx="35" hasCustomPrompt="1"/>
          </p:nvPr>
        </p:nvSpPr>
        <p:spPr bwMode="gray">
          <a:xfrm>
            <a:off x="2704641" y="1327129"/>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27" name="Text Placeholder 15"/>
          <p:cNvSpPr>
            <a:spLocks noGrp="1"/>
          </p:cNvSpPr>
          <p:nvPr>
            <p:ph type="body" sz="quarter" idx="36" hasCustomPrompt="1"/>
          </p:nvPr>
        </p:nvSpPr>
        <p:spPr bwMode="gray">
          <a:xfrm>
            <a:off x="5777464" y="1327129"/>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8" name="Text Placeholder 15"/>
          <p:cNvSpPr>
            <a:spLocks noGrp="1"/>
          </p:cNvSpPr>
          <p:nvPr>
            <p:ph type="body" sz="quarter" idx="37" hasCustomPrompt="1"/>
          </p:nvPr>
        </p:nvSpPr>
        <p:spPr bwMode="gray">
          <a:xfrm>
            <a:off x="2704641" y="3687088"/>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9" name="Text Placeholder 15"/>
          <p:cNvSpPr>
            <a:spLocks noGrp="1"/>
          </p:cNvSpPr>
          <p:nvPr>
            <p:ph type="body" sz="quarter" idx="38" hasCustomPrompt="1"/>
          </p:nvPr>
        </p:nvSpPr>
        <p:spPr bwMode="gray">
          <a:xfrm>
            <a:off x="5777464" y="3687088"/>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30" name="Picture Placeholder 20"/>
          <p:cNvSpPr>
            <a:spLocks noGrp="1"/>
          </p:cNvSpPr>
          <p:nvPr>
            <p:ph type="pic" sz="quarter" idx="43" hasCustomPrompt="1"/>
          </p:nvPr>
        </p:nvSpPr>
        <p:spPr>
          <a:xfrm>
            <a:off x="3780389" y="1797776"/>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1" name="Picture Placeholder 20"/>
          <p:cNvSpPr>
            <a:spLocks noGrp="1"/>
          </p:cNvSpPr>
          <p:nvPr>
            <p:ph type="pic" sz="quarter" idx="44" hasCustomPrompt="1"/>
          </p:nvPr>
        </p:nvSpPr>
        <p:spPr>
          <a:xfrm>
            <a:off x="6853212" y="1797776"/>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2" name="Picture Placeholder 20"/>
          <p:cNvSpPr>
            <a:spLocks noGrp="1"/>
          </p:cNvSpPr>
          <p:nvPr>
            <p:ph type="pic" sz="quarter" idx="45" hasCustomPrompt="1"/>
          </p:nvPr>
        </p:nvSpPr>
        <p:spPr>
          <a:xfrm>
            <a:off x="3783275" y="418462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3" name="Picture Placeholder 20"/>
          <p:cNvSpPr>
            <a:spLocks noGrp="1"/>
          </p:cNvSpPr>
          <p:nvPr>
            <p:ph type="pic" sz="quarter" idx="46" hasCustomPrompt="1"/>
          </p:nvPr>
        </p:nvSpPr>
        <p:spPr>
          <a:xfrm>
            <a:off x="6856098" y="418462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4" name="Text Placeholder 31"/>
          <p:cNvSpPr>
            <a:spLocks noGrp="1"/>
          </p:cNvSpPr>
          <p:nvPr>
            <p:ph type="body" sz="quarter" idx="47" hasCustomPrompt="1"/>
          </p:nvPr>
        </p:nvSpPr>
        <p:spPr>
          <a:xfrm>
            <a:off x="5985282" y="2234806"/>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31"/>
          <p:cNvSpPr>
            <a:spLocks noGrp="1"/>
          </p:cNvSpPr>
          <p:nvPr>
            <p:ph type="body" sz="quarter" idx="48" hasCustomPrompt="1"/>
          </p:nvPr>
        </p:nvSpPr>
        <p:spPr>
          <a:xfrm>
            <a:off x="2907553" y="4628678"/>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31"/>
          <p:cNvSpPr>
            <a:spLocks noGrp="1"/>
          </p:cNvSpPr>
          <p:nvPr>
            <p:ph type="body" sz="quarter" idx="49" hasCustomPrompt="1"/>
          </p:nvPr>
        </p:nvSpPr>
        <p:spPr>
          <a:xfrm>
            <a:off x="5985282" y="4628678"/>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ext Placeholder 24"/>
          <p:cNvSpPr>
            <a:spLocks noGrp="1"/>
          </p:cNvSpPr>
          <p:nvPr>
            <p:ph type="body" sz="quarter" idx="50" hasCustomPrompt="1"/>
          </p:nvPr>
        </p:nvSpPr>
        <p:spPr>
          <a:xfrm>
            <a:off x="4946245" y="3297427"/>
            <a:ext cx="1364329" cy="396977"/>
          </a:xfrm>
          <a:solidFill>
            <a:srgbClr val="92D050"/>
          </a:solidFill>
        </p:spPr>
        <p:txBody>
          <a:bodyPr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a:t>
            </a:r>
            <a:br>
              <a:rPr lang="en-US" dirty="0" smtClean="0"/>
            </a:br>
            <a:r>
              <a:rPr lang="en-US" dirty="0" smtClean="0"/>
              <a:t>the red numbers </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ok: Credits &amp; Legal Cavea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14" name="Rectangle 13"/>
          <p:cNvSpPr/>
          <p:nvPr userDrawn="1"/>
        </p:nvSpPr>
        <p:spPr>
          <a:xfrm>
            <a:off x="581891" y="4430225"/>
            <a:ext cx="7980218" cy="1855694"/>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914342"/>
            <a:endParaRPr lang="en-US" dirty="0">
              <a:solidFill>
                <a:srgbClr val="FFFFFF"/>
              </a:solidFill>
            </a:endParaRPr>
          </a:p>
        </p:txBody>
      </p:sp>
      <p:sp>
        <p:nvSpPr>
          <p:cNvPr id="16" name="TextBox 15"/>
          <p:cNvSpPr txBox="1"/>
          <p:nvPr userDrawn="1"/>
        </p:nvSpPr>
        <p:spPr>
          <a:xfrm rot="10800000" flipH="1" flipV="1">
            <a:off x="825454" y="4545616"/>
            <a:ext cx="3491345" cy="1632001"/>
          </a:xfrm>
          <a:prstGeom prst="rect">
            <a:avLst/>
          </a:prstGeom>
          <a:noFill/>
        </p:spPr>
        <p:txBody>
          <a:bodyPr wrap="square" lIns="82058" tIns="41029" rIns="82058" bIns="41029" rtlCol="0">
            <a:spAutoFit/>
          </a:bodyPr>
          <a:lstStyle/>
          <a:p>
            <a:pPr defTabSz="914342">
              <a:spcBef>
                <a:spcPts val="359"/>
              </a:spcBef>
            </a:pPr>
            <a:r>
              <a:rPr lang="en-US" sz="700" b="1" baseline="30000" dirty="0">
                <a:solidFill>
                  <a:prstClr val="black"/>
                </a:solidFill>
                <a:cs typeface="Arial"/>
              </a:rPr>
              <a:t>LEGAL CAVEAT</a:t>
            </a:r>
          </a:p>
          <a:p>
            <a:pPr defTabSz="914342">
              <a:spcBef>
                <a:spcPts val="359"/>
              </a:spcBef>
            </a:pPr>
            <a:r>
              <a:rPr lang="en-US" sz="700" baseline="30000" dirty="0">
                <a:solidFill>
                  <a:prstClr val="black"/>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defTabSz="914342">
              <a:spcBef>
                <a:spcPts val="359"/>
              </a:spcBef>
            </a:pPr>
            <a:r>
              <a:rPr lang="en-US" sz="700" baseline="30000" dirty="0">
                <a:solidFill>
                  <a:prstClr val="black"/>
                </a:solidFill>
                <a:cs typeface="Arial"/>
              </a:rPr>
              <a:t>The Advisory Board is a registered trademark of The Advisory Board Company in the United States and other countries. Members are not permitted to use this trademark, or any other Advisory Board trademark, product name, service name, trade </a:t>
            </a:r>
            <a:r>
              <a:rPr lang="en-US" sz="700" baseline="30000" dirty="0" smtClean="0">
                <a:solidFill>
                  <a:prstClr val="black"/>
                </a:solidFill>
                <a:cs typeface="Arial"/>
              </a:rPr>
              <a:t>name, </a:t>
            </a:r>
            <a:r>
              <a:rPr lang="en-US" sz="700" baseline="30000" dirty="0">
                <a:solidFill>
                  <a:prstClr val="black"/>
                </a:solidFill>
                <a:cs typeface="Arial"/>
              </a:rPr>
              <a:t>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r>
              <a:rPr lang="en-US" sz="700" baseline="30000" dirty="0" smtClean="0">
                <a:solidFill>
                  <a:prstClr val="black"/>
                </a:solidFill>
                <a:cs typeface="Arial"/>
              </a:rPr>
              <a:t>.</a:t>
            </a:r>
            <a:endParaRPr lang="en-US" sz="700" baseline="30000" dirty="0">
              <a:solidFill>
                <a:prstClr val="black"/>
              </a:solidFill>
              <a:cs typeface="Arial"/>
            </a:endParaRPr>
          </a:p>
        </p:txBody>
      </p:sp>
      <p:sp>
        <p:nvSpPr>
          <p:cNvPr id="17" name="TextBox 16"/>
          <p:cNvSpPr txBox="1"/>
          <p:nvPr userDrawn="1"/>
        </p:nvSpPr>
        <p:spPr>
          <a:xfrm>
            <a:off x="4598615" y="4515232"/>
            <a:ext cx="3740727" cy="1729464"/>
          </a:xfrm>
          <a:prstGeom prst="rect">
            <a:avLst/>
          </a:prstGeom>
          <a:noFill/>
        </p:spPr>
        <p:txBody>
          <a:bodyPr wrap="square" lIns="82058" tIns="41029" rIns="82058" bIns="41029" rtlCol="0">
            <a:spAutoFit/>
          </a:bodyPr>
          <a:lstStyle/>
          <a:p>
            <a:pPr defTabSz="914342">
              <a:spcBef>
                <a:spcPts val="359"/>
              </a:spcBef>
            </a:pPr>
            <a:r>
              <a:rPr lang="en-US" sz="700" b="1" baseline="30000" dirty="0">
                <a:solidFill>
                  <a:prstClr val="black"/>
                </a:solidFill>
                <a:cs typeface="Arial"/>
              </a:rPr>
              <a:t>IMPORTANT: Please read the following.</a:t>
            </a:r>
          </a:p>
          <a:p>
            <a:pPr defTabSz="914342">
              <a:spcBef>
                <a:spcPts val="359"/>
              </a:spcBef>
            </a:pPr>
            <a:r>
              <a:rPr lang="en-US" sz="700" baseline="30000" dirty="0">
                <a:solidFill>
                  <a:prstClr val="black"/>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a:t>
            </a:r>
            <a:r>
              <a:rPr lang="en-US" sz="700" baseline="30000" dirty="0" smtClean="0">
                <a:solidFill>
                  <a:prstClr val="black"/>
                </a:solidFill>
                <a:cs typeface="Arial"/>
              </a:rPr>
              <a:t>following:</a:t>
            </a:r>
          </a:p>
          <a:p>
            <a:pPr marL="101149" indent="-101149" defTabSz="914342">
              <a:spcBef>
                <a:spcPts val="179"/>
              </a:spcBef>
            </a:pPr>
            <a:r>
              <a:rPr lang="en-US" sz="700" baseline="30000" dirty="0" smtClean="0">
                <a:solidFill>
                  <a:prstClr val="black"/>
                </a:solidFill>
                <a:cs typeface="Arial"/>
              </a:rPr>
              <a:t>1.</a:t>
            </a:r>
            <a:r>
              <a:rPr lang="en-US" sz="700" dirty="0" smtClean="0">
                <a:solidFill>
                  <a:prstClr val="black"/>
                </a:solidFill>
                <a:cs typeface="Arial"/>
              </a:rPr>
              <a:t> 	</a:t>
            </a:r>
            <a:r>
              <a:rPr lang="en-US" sz="700" baseline="30000" dirty="0" smtClean="0">
                <a:solidFill>
                  <a:prstClr val="black"/>
                </a:solidFill>
                <a:cs typeface="Arial"/>
              </a:rPr>
              <a:t>The </a:t>
            </a:r>
            <a:r>
              <a:rPr lang="en-US" sz="700" baseline="30000" dirty="0">
                <a:solidFill>
                  <a:prstClr val="black"/>
                </a:solidFill>
                <a:cs typeface="Arial"/>
              </a:rPr>
              <a:t>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01149" indent="-101149" defTabSz="914342">
              <a:spcBef>
                <a:spcPts val="179"/>
              </a:spcBef>
            </a:pPr>
            <a:r>
              <a:rPr lang="en-US" sz="700" baseline="30000" dirty="0" smtClean="0">
                <a:solidFill>
                  <a:prstClr val="black"/>
                </a:solidFill>
                <a:cs typeface="Arial"/>
              </a:rPr>
              <a:t>2. 	Each </a:t>
            </a:r>
            <a:r>
              <a:rPr lang="en-US" sz="700" baseline="30000" dirty="0">
                <a:solidFill>
                  <a:prstClr val="black"/>
                </a:solidFill>
                <a:cs typeface="Arial"/>
              </a:rPr>
              <a:t>member shall not sell, </a:t>
            </a:r>
            <a:r>
              <a:rPr lang="en-US" sz="700" baseline="30000" dirty="0" smtClean="0">
                <a:solidFill>
                  <a:prstClr val="black"/>
                </a:solidFill>
                <a:cs typeface="Arial"/>
              </a:rPr>
              <a:t>license, </a:t>
            </a:r>
            <a:r>
              <a:rPr lang="en-US" sz="700" baseline="30000" dirty="0">
                <a:solidFill>
                  <a:prstClr val="black"/>
                </a:solidFill>
                <a:cs typeface="Arial"/>
              </a:rPr>
              <a:t>or republish this Report. Each member shall not disseminate or permit the use of, and shall take reasonable precautions to prevent such dissemination or use of, this Report by (a) any of its employees and agents (except as stated below), or (b) any third party.</a:t>
            </a:r>
          </a:p>
          <a:p>
            <a:pPr marL="101149" indent="-101149" defTabSz="914342">
              <a:spcBef>
                <a:spcPts val="179"/>
              </a:spcBef>
            </a:pPr>
            <a:r>
              <a:rPr lang="en-US" sz="700" baseline="30000" dirty="0" smtClean="0">
                <a:solidFill>
                  <a:prstClr val="black"/>
                </a:solidFill>
                <a:cs typeface="Arial"/>
              </a:rPr>
              <a:t>3. 	Each </a:t>
            </a:r>
            <a:r>
              <a:rPr lang="en-US" sz="700" baseline="30000" dirty="0">
                <a:solidFill>
                  <a:prstClr val="black"/>
                </a:solidFill>
                <a:cs typeface="Arial"/>
              </a:rPr>
              <a:t>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700" spc="-9" baseline="30000" dirty="0">
                <a:solidFill>
                  <a:prstClr val="black"/>
                </a:solidFill>
                <a:cs typeface="Arial"/>
              </a:rPr>
              <a:t>Report for its internal use only. Each member may make a limited number of copies, solely </a:t>
            </a:r>
            <a:r>
              <a:rPr lang="en-US" sz="700" baseline="30000" dirty="0">
                <a:solidFill>
                  <a:prstClr val="black"/>
                </a:solidFill>
                <a:cs typeface="Arial"/>
              </a:rPr>
              <a:t>as adequate for use by its employees and agents in accordance with the terms herein. </a:t>
            </a:r>
          </a:p>
          <a:p>
            <a:pPr marL="101149" indent="-101149" defTabSz="914342">
              <a:spcBef>
                <a:spcPts val="179"/>
              </a:spcBef>
            </a:pPr>
            <a:r>
              <a:rPr lang="en-US" sz="700" baseline="30000" dirty="0" smtClean="0">
                <a:solidFill>
                  <a:prstClr val="black"/>
                </a:solidFill>
                <a:cs typeface="Arial"/>
              </a:rPr>
              <a:t>4. 	Each </a:t>
            </a:r>
            <a:r>
              <a:rPr lang="en-US" sz="700" baseline="30000" dirty="0">
                <a:solidFill>
                  <a:prstClr val="black"/>
                </a:solidFill>
                <a:cs typeface="Arial"/>
              </a:rPr>
              <a:t>member shall not remove from this Report any confidential markings, copyright </a:t>
            </a:r>
            <a:r>
              <a:rPr lang="en-US" sz="700" baseline="30000" dirty="0" smtClean="0">
                <a:solidFill>
                  <a:prstClr val="black"/>
                </a:solidFill>
                <a:cs typeface="Arial"/>
              </a:rPr>
              <a:t>notices, and </a:t>
            </a:r>
            <a:r>
              <a:rPr lang="en-US" sz="700" baseline="30000" dirty="0">
                <a:solidFill>
                  <a:prstClr val="black"/>
                </a:solidFill>
                <a:cs typeface="Arial"/>
              </a:rPr>
              <a:t>other similar indicia herein.</a:t>
            </a:r>
          </a:p>
          <a:p>
            <a:pPr marL="101149" indent="-101149" defTabSz="914342">
              <a:spcBef>
                <a:spcPts val="179"/>
              </a:spcBef>
            </a:pPr>
            <a:r>
              <a:rPr lang="en-US" sz="700" baseline="30000" dirty="0" smtClean="0">
                <a:solidFill>
                  <a:prstClr val="black"/>
                </a:solidFill>
                <a:cs typeface="Arial"/>
              </a:rPr>
              <a:t>5. 	Each </a:t>
            </a:r>
            <a:r>
              <a:rPr lang="en-US" sz="700" baseline="30000" dirty="0">
                <a:solidFill>
                  <a:prstClr val="black"/>
                </a:solidFill>
                <a:cs typeface="Arial"/>
              </a:rPr>
              <a:t>member is responsible for any breach of its obligations as stated herein by any of its employees or </a:t>
            </a:r>
            <a:r>
              <a:rPr lang="en-US" sz="700" baseline="30000" dirty="0" smtClean="0">
                <a:solidFill>
                  <a:prstClr val="black"/>
                </a:solidFill>
                <a:cs typeface="Arial"/>
              </a:rPr>
              <a:t>agents. </a:t>
            </a:r>
          </a:p>
          <a:p>
            <a:pPr marL="101149" indent="-101149" defTabSz="914342">
              <a:spcBef>
                <a:spcPts val="179"/>
              </a:spcBef>
            </a:pPr>
            <a:r>
              <a:rPr lang="en-US" sz="700" baseline="30000" dirty="0" smtClean="0">
                <a:solidFill>
                  <a:prstClr val="black"/>
                </a:solidFill>
                <a:cs typeface="Arial"/>
              </a:rPr>
              <a:t>6. 	If </a:t>
            </a:r>
            <a:r>
              <a:rPr lang="en-US" sz="700" baseline="30000" dirty="0">
                <a:solidFill>
                  <a:prstClr val="black"/>
                </a:solidFill>
                <a:cs typeface="Arial"/>
              </a:rPr>
              <a:t>a member is unwilling to abide by any of the foregoing obligations, then such </a:t>
            </a:r>
            <a:r>
              <a:rPr lang="en-US" sz="700" baseline="30000" dirty="0" smtClean="0">
                <a:solidFill>
                  <a:prstClr val="black"/>
                </a:solidFill>
                <a:cs typeface="Arial"/>
              </a:rPr>
              <a:t>member shall </a:t>
            </a:r>
            <a:r>
              <a:rPr lang="en-US" sz="700" baseline="30000" dirty="0">
                <a:solidFill>
                  <a:prstClr val="black"/>
                </a:solidFill>
                <a:cs typeface="Arial"/>
              </a:rPr>
              <a:t>promptly return this Report and all copies thereof to The Advisory Board Company</a:t>
            </a:r>
            <a:r>
              <a:rPr lang="en-US" sz="700" baseline="30000" dirty="0" smtClean="0">
                <a:solidFill>
                  <a:prstClr val="black"/>
                </a:solidFill>
                <a:cs typeface="Arial"/>
              </a:rPr>
              <a:t>. </a:t>
            </a:r>
            <a:endParaRPr lang="en-US" sz="700" baseline="30000" dirty="0">
              <a:solidFill>
                <a:prstClr val="black"/>
              </a:solidFill>
              <a:cs typeface="Arial"/>
            </a:endParaRPr>
          </a:p>
        </p:txBody>
      </p:sp>
      <p:sp>
        <p:nvSpPr>
          <p:cNvPr id="18" name="Text Placeholder 8"/>
          <p:cNvSpPr>
            <a:spLocks noGrp="1"/>
          </p:cNvSpPr>
          <p:nvPr>
            <p:ph type="body" sz="quarter" idx="21" hasCustomPrompt="1"/>
          </p:nvPr>
        </p:nvSpPr>
        <p:spPr>
          <a:xfrm>
            <a:off x="2452255" y="1130529"/>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Project Director (click to add desired text)</a:t>
            </a:r>
            <a:endParaRPr lang="en-US" dirty="0"/>
          </a:p>
        </p:txBody>
      </p:sp>
      <p:sp>
        <p:nvSpPr>
          <p:cNvPr id="19" name="Text Placeholder 8"/>
          <p:cNvSpPr>
            <a:spLocks noGrp="1"/>
          </p:cNvSpPr>
          <p:nvPr>
            <p:ph type="body" sz="quarter" idx="11" hasCustomPrompt="1"/>
          </p:nvPr>
        </p:nvSpPr>
        <p:spPr>
          <a:xfrm>
            <a:off x="2452255" y="1301939"/>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1" name="Text Placeholder 8"/>
          <p:cNvSpPr>
            <a:spLocks noGrp="1"/>
          </p:cNvSpPr>
          <p:nvPr>
            <p:ph type="body" sz="quarter" idx="13" hasCustomPrompt="1"/>
          </p:nvPr>
        </p:nvSpPr>
        <p:spPr>
          <a:xfrm>
            <a:off x="2452255" y="1592090"/>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Contributing Consultants (click to add desired text)</a:t>
            </a:r>
            <a:endParaRPr lang="en-US" dirty="0"/>
          </a:p>
        </p:txBody>
      </p:sp>
      <p:sp>
        <p:nvSpPr>
          <p:cNvPr id="22" name="Text Placeholder 8"/>
          <p:cNvSpPr>
            <a:spLocks noGrp="1"/>
          </p:cNvSpPr>
          <p:nvPr>
            <p:ph type="body" sz="quarter" idx="14" hasCustomPrompt="1"/>
          </p:nvPr>
        </p:nvSpPr>
        <p:spPr>
          <a:xfrm>
            <a:off x="2452255" y="1763499"/>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3" name="Text Placeholder 8"/>
          <p:cNvSpPr>
            <a:spLocks noGrp="1"/>
          </p:cNvSpPr>
          <p:nvPr>
            <p:ph type="body" sz="quarter" idx="15" hasCustomPrompt="1"/>
          </p:nvPr>
        </p:nvSpPr>
        <p:spPr>
          <a:xfrm>
            <a:off x="2452255" y="2062338"/>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Design Consultant (click to add desired text)</a:t>
            </a:r>
            <a:endParaRPr lang="en-US" dirty="0"/>
          </a:p>
        </p:txBody>
      </p:sp>
      <p:sp>
        <p:nvSpPr>
          <p:cNvPr id="24" name="Text Placeholder 8"/>
          <p:cNvSpPr>
            <a:spLocks noGrp="1"/>
          </p:cNvSpPr>
          <p:nvPr>
            <p:ph type="body" sz="quarter" idx="16" hasCustomPrompt="1"/>
          </p:nvPr>
        </p:nvSpPr>
        <p:spPr>
          <a:xfrm>
            <a:off x="2452255" y="2233748"/>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5" name="Text Placeholder 8"/>
          <p:cNvSpPr>
            <a:spLocks noGrp="1"/>
          </p:cNvSpPr>
          <p:nvPr>
            <p:ph type="body" sz="quarter" idx="17" hasCustomPrompt="1"/>
          </p:nvPr>
        </p:nvSpPr>
        <p:spPr>
          <a:xfrm>
            <a:off x="2452255" y="2527979"/>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Executive Director (click to add desired text)</a:t>
            </a:r>
            <a:endParaRPr lang="en-US" dirty="0"/>
          </a:p>
        </p:txBody>
      </p:sp>
      <p:sp>
        <p:nvSpPr>
          <p:cNvPr id="26" name="Text Placeholder 8"/>
          <p:cNvSpPr>
            <a:spLocks noGrp="1"/>
          </p:cNvSpPr>
          <p:nvPr>
            <p:ph type="body" sz="quarter" idx="18" hasCustomPrompt="1"/>
          </p:nvPr>
        </p:nvSpPr>
        <p:spPr>
          <a:xfrm>
            <a:off x="2452255" y="2699388"/>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7" name="Title Placeholder 1"/>
          <p:cNvSpPr>
            <a:spLocks noGrp="1"/>
          </p:cNvSpPr>
          <p:nvPr>
            <p:ph type="title" hasCustomPrompt="1"/>
          </p:nvPr>
        </p:nvSpPr>
        <p:spPr bwMode="gray">
          <a:xfrm>
            <a:off x="1662546" y="673829"/>
            <a:ext cx="5818909" cy="249114"/>
          </a:xfrm>
          <a:prstGeom prst="rect">
            <a:avLst/>
          </a:prstGeom>
        </p:spPr>
        <p:txBody>
          <a:bodyPr vert="horz" wrap="square" lIns="41029" tIns="0" rIns="41029" bIns="0" rtlCol="0" anchor="b">
            <a:noAutofit/>
          </a:bodyPr>
          <a:lstStyle>
            <a:lvl1pPr algn="ctr">
              <a:defRPr baseline="0"/>
            </a:lvl1pPr>
          </a:lstStyle>
          <a:p>
            <a:r>
              <a:rPr lang="en-US" dirty="0" smtClean="0"/>
              <a:t>Program Name – Arial 18pt Bold</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ok: Table of Conte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2" hasCustomPrompt="1"/>
          </p:nvPr>
        </p:nvSpPr>
        <p:spPr>
          <a:xfrm>
            <a:off x="1662546" y="1378324"/>
            <a:ext cx="5818909" cy="443752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tab pos="5571699" algn="r"/>
              </a:tabLst>
              <a:defRPr sz="1000" baseline="0">
                <a:latin typeface="+mn-lt"/>
              </a:defRPr>
            </a:lvl1pPr>
            <a:lvl2pPr marL="0" indent="0">
              <a:spcBef>
                <a:spcPts val="215"/>
              </a:spcBef>
              <a:buNone/>
              <a:defRPr sz="1000">
                <a:latin typeface="+mn-lt"/>
              </a:defRPr>
            </a:lvl2pPr>
            <a:lvl3pPr marL="0" indent="0">
              <a:spcBef>
                <a:spcPts val="215"/>
              </a:spcBef>
              <a:buNone/>
              <a:defRPr sz="1000">
                <a:latin typeface="+mn-lt"/>
              </a:defRPr>
            </a:lvl3pPr>
            <a:lvl4pPr marL="0" indent="0">
              <a:spcBef>
                <a:spcPts val="215"/>
              </a:spcBef>
              <a:buNone/>
              <a:defRPr sz="1000">
                <a:latin typeface="+mn-lt"/>
              </a:defRPr>
            </a:lvl4pPr>
            <a:lvl5pPr marL="0" indent="0">
              <a:spcBef>
                <a:spcPts val="215"/>
              </a:spcBef>
              <a:buNone/>
              <a:defRPr sz="1000">
                <a:latin typeface="+mn-lt"/>
              </a:defRPr>
            </a:lvl5pPr>
          </a:lstStyle>
          <a:p>
            <a:pPr lvl="0"/>
            <a:r>
              <a:rPr lang="en-US" dirty="0" smtClean="0"/>
              <a:t>Type Section Title, tab, then page number, then period space, period space, etc. . . . . . . . . . . . . . . . X</a:t>
            </a:r>
          </a:p>
          <a:p>
            <a:pPr lvl="0"/>
            <a:r>
              <a:rPr lang="en-US" dirty="0" smtClean="0"/>
              <a:t>Type Section Title, tab, then page number, then period space, period space, etc. . . . . . . . . . . . . . . XX</a:t>
            </a:r>
          </a:p>
          <a:p>
            <a:pPr lvl="0"/>
            <a:endParaRPr lang="en-US" dirty="0"/>
          </a:p>
        </p:txBody>
      </p: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Table of Contents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ok: Available Within Your Membershi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Available Within Your </a:t>
            </a:r>
            <a:r>
              <a:rPr lang="en-US" sz="1600" b="1" dirty="0" smtClean="0">
                <a:solidFill>
                  <a:srgbClr val="FF0000"/>
                </a:solidFill>
              </a:rPr>
              <a:t>Cardiovascular Roundtable </a:t>
            </a:r>
            <a:r>
              <a:rPr lang="en-US" sz="1600" b="1" dirty="0" smtClean="0">
                <a:solidFill>
                  <a:prstClr val="black"/>
                </a:solidFill>
              </a:rPr>
              <a:t>Membership</a:t>
            </a:r>
            <a:endParaRPr lang="en-US" sz="1600" b="1" dirty="0">
              <a:solidFill>
                <a:prstClr val="black"/>
              </a:solidFill>
            </a:endParaRPr>
          </a:p>
        </p:txBody>
      </p:sp>
      <p:sp>
        <p:nvSpPr>
          <p:cNvPr id="6" name="TextBox 5"/>
          <p:cNvSpPr txBox="1"/>
          <p:nvPr userDrawn="1"/>
        </p:nvSpPr>
        <p:spPr>
          <a:xfrm>
            <a:off x="5633207" y="1317339"/>
            <a:ext cx="3075709" cy="461665"/>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Market-Specific </a:t>
            </a:r>
            <a:br>
              <a:rPr lang="en-US" sz="1300" dirty="0" smtClean="0">
                <a:solidFill>
                  <a:srgbClr val="FF0000"/>
                </a:solidFill>
              </a:rPr>
            </a:br>
            <a:r>
              <a:rPr lang="en-US" sz="1300" dirty="0" smtClean="0">
                <a:solidFill>
                  <a:srgbClr val="FF0000"/>
                </a:solidFill>
              </a:rPr>
              <a:t>Utilization Forecasts</a:t>
            </a:r>
          </a:p>
        </p:txBody>
      </p:sp>
      <p:sp>
        <p:nvSpPr>
          <p:cNvPr id="7" name="TextBox 6"/>
          <p:cNvSpPr txBox="1"/>
          <p:nvPr userDrawn="1"/>
        </p:nvSpPr>
        <p:spPr>
          <a:xfrm>
            <a:off x="2504758" y="1317339"/>
            <a:ext cx="3075709" cy="461665"/>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Investment and Strategic Guidance for</a:t>
            </a:r>
            <a:br>
              <a:rPr lang="en-US" sz="1300" dirty="0" smtClean="0">
                <a:solidFill>
                  <a:srgbClr val="FF0000"/>
                </a:solidFill>
              </a:rPr>
            </a:br>
            <a:r>
              <a:rPr lang="en-US" sz="1300" dirty="0" smtClean="0">
                <a:solidFill>
                  <a:srgbClr val="FF0000"/>
                </a:solidFill>
              </a:rPr>
              <a:t>Cardiovascular Program Development</a:t>
            </a:r>
          </a:p>
        </p:txBody>
      </p:sp>
      <p:sp>
        <p:nvSpPr>
          <p:cNvPr id="8" name="TextBox 7"/>
          <p:cNvSpPr txBox="1"/>
          <p:nvPr userDrawn="1"/>
        </p:nvSpPr>
        <p:spPr>
          <a:xfrm>
            <a:off x="3258608" y="2061261"/>
            <a:ext cx="2078182" cy="1004800"/>
          </a:xfrm>
          <a:prstGeom prst="rect">
            <a:avLst/>
          </a:prstGeom>
          <a:noFill/>
        </p:spPr>
        <p:txBody>
          <a:bodyPr wrap="square" lIns="41029" tIns="41029" rIns="41029" bIns="41029" rtlCol="0">
            <a:noAutofit/>
          </a:bodyPr>
          <a:lstStyle/>
          <a:p>
            <a:pPr defTabSz="914342"/>
            <a:r>
              <a:rPr lang="en-US" sz="800" b="1" dirty="0" smtClean="0">
                <a:solidFill>
                  <a:srgbClr val="FF0000"/>
                </a:solidFill>
              </a:rPr>
              <a:t>Future of Cardiothoracic Surgery</a:t>
            </a:r>
          </a:p>
          <a:p>
            <a:pPr defTabSz="914342"/>
            <a:r>
              <a:rPr lang="en-US" sz="800" i="1" dirty="0" smtClean="0">
                <a:solidFill>
                  <a:srgbClr val="FF0000"/>
                </a:solidFill>
              </a:rPr>
              <a:t>Investment Blueprint for Emerging Therapies and Services</a:t>
            </a:r>
          </a:p>
          <a:p>
            <a:pPr marL="108271" indent="-108271" defTabSz="914342">
              <a:spcBef>
                <a:spcPts val="538"/>
              </a:spcBef>
              <a:buFont typeface="Arial" pitchFamily="34" charset="0"/>
              <a:buChar char="•"/>
            </a:pPr>
            <a:r>
              <a:rPr lang="en-US" sz="800" dirty="0" smtClean="0">
                <a:solidFill>
                  <a:srgbClr val="FF0000"/>
                </a:solidFill>
              </a:rPr>
              <a:t>Market Right-Sizing</a:t>
            </a:r>
          </a:p>
          <a:p>
            <a:pPr marL="108271" indent="-108271" defTabSz="914342">
              <a:buFont typeface="Arial" pitchFamily="34" charset="0"/>
              <a:buChar char="•"/>
            </a:pPr>
            <a:r>
              <a:rPr lang="en-US" sz="800" dirty="0" smtClean="0">
                <a:solidFill>
                  <a:srgbClr val="FF0000"/>
                </a:solidFill>
              </a:rPr>
              <a:t>Specialty Remodeling</a:t>
            </a:r>
          </a:p>
          <a:p>
            <a:pPr marL="108271" indent="-108271" defTabSz="914342">
              <a:buFont typeface="Arial" pitchFamily="34" charset="0"/>
              <a:buChar char="•"/>
            </a:pPr>
            <a:r>
              <a:rPr lang="en-US" sz="800" dirty="0" smtClean="0">
                <a:solidFill>
                  <a:srgbClr val="FF0000"/>
                </a:solidFill>
              </a:rPr>
              <a:t>Innovation Beyond the Fringe</a:t>
            </a:r>
          </a:p>
          <a:p>
            <a:pPr marL="108271" indent="-108271" defTabSz="914342">
              <a:buFont typeface="Arial" pitchFamily="34" charset="0"/>
              <a:buChar char="•"/>
            </a:pPr>
            <a:r>
              <a:rPr lang="en-US" sz="800" dirty="0" smtClean="0">
                <a:solidFill>
                  <a:srgbClr val="FF0000"/>
                </a:solidFill>
              </a:rPr>
              <a:t>Care Delivery Reform</a:t>
            </a:r>
            <a:endParaRPr lang="en-US" sz="800" i="1" dirty="0" smtClean="0">
              <a:solidFill>
                <a:srgbClr val="FF0000"/>
              </a:solidFill>
            </a:endParaRPr>
          </a:p>
        </p:txBody>
      </p:sp>
      <p:sp>
        <p:nvSpPr>
          <p:cNvPr id="9" name="TextBox 8"/>
          <p:cNvSpPr txBox="1"/>
          <p:nvPr userDrawn="1"/>
        </p:nvSpPr>
        <p:spPr>
          <a:xfrm>
            <a:off x="3258608" y="3570862"/>
            <a:ext cx="2078182" cy="882595"/>
          </a:xfrm>
          <a:prstGeom prst="rect">
            <a:avLst/>
          </a:prstGeom>
          <a:noFill/>
        </p:spPr>
        <p:txBody>
          <a:bodyPr wrap="square" lIns="41029" tIns="41029" rIns="41029" bIns="41029" rtlCol="0">
            <a:noAutofit/>
          </a:bodyPr>
          <a:lstStyle/>
          <a:p>
            <a:pPr defTabSz="914342"/>
            <a:r>
              <a:rPr lang="en-US" sz="800" b="1" dirty="0" smtClean="0">
                <a:solidFill>
                  <a:srgbClr val="FF0000"/>
                </a:solidFill>
              </a:rPr>
              <a:t>Future of Interventional Services</a:t>
            </a:r>
          </a:p>
          <a:p>
            <a:pPr defTabSz="914342"/>
            <a:r>
              <a:rPr lang="en-US" sz="800" i="1" dirty="0" smtClean="0">
                <a:solidFill>
                  <a:srgbClr val="FF0000"/>
                </a:solidFill>
              </a:rPr>
              <a:t>Investment Blueprint for Emerging Therapies and Services</a:t>
            </a:r>
          </a:p>
          <a:p>
            <a:pPr marL="108271" indent="-108271" defTabSz="914342">
              <a:spcBef>
                <a:spcPts val="538"/>
              </a:spcBef>
              <a:buFont typeface="Arial" pitchFamily="34" charset="0"/>
              <a:buChar char="•"/>
            </a:pPr>
            <a:r>
              <a:rPr lang="en-US" sz="800" dirty="0" smtClean="0">
                <a:solidFill>
                  <a:srgbClr val="FF0000"/>
                </a:solidFill>
              </a:rPr>
              <a:t>Coronary and Structural Interventions</a:t>
            </a:r>
          </a:p>
          <a:p>
            <a:pPr marL="108271" indent="-108271" defTabSz="914342">
              <a:buFont typeface="Arial" pitchFamily="34" charset="0"/>
              <a:buChar char="•"/>
            </a:pPr>
            <a:r>
              <a:rPr lang="en-US" sz="800" dirty="0" smtClean="0">
                <a:solidFill>
                  <a:srgbClr val="FF0000"/>
                </a:solidFill>
              </a:rPr>
              <a:t>Vascular Interventions</a:t>
            </a:r>
          </a:p>
          <a:p>
            <a:pPr marL="108271" indent="-108271" defTabSz="914342">
              <a:buFont typeface="Arial" pitchFamily="34" charset="0"/>
              <a:buChar char="•"/>
            </a:pPr>
            <a:r>
              <a:rPr lang="en-US" sz="800" dirty="0" smtClean="0">
                <a:solidFill>
                  <a:srgbClr val="FF0000"/>
                </a:solidFill>
              </a:rPr>
              <a:t>Electrophysiology</a:t>
            </a:r>
            <a:endParaRPr lang="en-US" sz="800" i="1" dirty="0" smtClean="0">
              <a:solidFill>
                <a:srgbClr val="FF0000"/>
              </a:solidFill>
            </a:endParaRPr>
          </a:p>
        </p:txBody>
      </p:sp>
      <p:sp>
        <p:nvSpPr>
          <p:cNvPr id="10" name="TextBox 9"/>
          <p:cNvSpPr txBox="1"/>
          <p:nvPr userDrawn="1"/>
        </p:nvSpPr>
        <p:spPr>
          <a:xfrm>
            <a:off x="2671013" y="5349829"/>
            <a:ext cx="2743200" cy="758189"/>
          </a:xfrm>
          <a:prstGeom prst="rect">
            <a:avLst/>
          </a:prstGeom>
          <a:solidFill>
            <a:schemeClr val="accent1"/>
          </a:solidFill>
        </p:spPr>
        <p:txBody>
          <a:bodyPr wrap="square" lIns="82058" tIns="82058" rIns="82058" bIns="82058" rtlCol="0">
            <a:spAutoFit/>
          </a:bodyPr>
          <a:lstStyle/>
          <a:p>
            <a:pPr defTabSz="914342"/>
            <a:r>
              <a:rPr lang="en-US" sz="900" b="1" dirty="0" smtClean="0">
                <a:solidFill>
                  <a:prstClr val="black"/>
                </a:solidFill>
              </a:rPr>
              <a:t>To Order Via Advisory.com</a:t>
            </a:r>
          </a:p>
          <a:p>
            <a:pPr defTabSz="914342">
              <a:spcBef>
                <a:spcPts val="269"/>
              </a:spcBef>
            </a:pPr>
            <a:r>
              <a:rPr lang="en-US" sz="900" dirty="0" smtClean="0">
                <a:solidFill>
                  <a:prstClr val="black"/>
                </a:solidFill>
              </a:rPr>
              <a:t>To order copies of these and other </a:t>
            </a:r>
            <a:r>
              <a:rPr lang="en-US" sz="900" dirty="0" smtClean="0">
                <a:solidFill>
                  <a:srgbClr val="FF0000"/>
                </a:solidFill>
              </a:rPr>
              <a:t>Cardiovascular Roundtable </a:t>
            </a:r>
            <a:r>
              <a:rPr lang="en-US" sz="900" dirty="0" smtClean="0">
                <a:solidFill>
                  <a:prstClr val="black"/>
                </a:solidFill>
              </a:rPr>
              <a:t>presentations, please visit our website: www.advisory.com/</a:t>
            </a:r>
            <a:r>
              <a:rPr lang="en-US" sz="900" dirty="0" smtClean="0">
                <a:solidFill>
                  <a:srgbClr val="FF0000"/>
                </a:solidFill>
              </a:rPr>
              <a:t>cr</a:t>
            </a:r>
            <a:r>
              <a:rPr lang="en-US" sz="900" dirty="0" smtClean="0">
                <a:solidFill>
                  <a:prstClr val="black"/>
                </a:solidFill>
              </a:rPr>
              <a:t>/publications</a:t>
            </a:r>
          </a:p>
        </p:txBody>
      </p:sp>
      <p:sp>
        <p:nvSpPr>
          <p:cNvPr id="13" name="TextBox 12"/>
          <p:cNvSpPr txBox="1"/>
          <p:nvPr userDrawn="1"/>
        </p:nvSpPr>
        <p:spPr>
          <a:xfrm>
            <a:off x="5799462" y="5349829"/>
            <a:ext cx="2743200" cy="758189"/>
          </a:xfrm>
          <a:prstGeom prst="rect">
            <a:avLst/>
          </a:prstGeom>
          <a:solidFill>
            <a:schemeClr val="accent1"/>
          </a:solidFill>
        </p:spPr>
        <p:txBody>
          <a:bodyPr wrap="square" lIns="82058" tIns="82058" rIns="82058" bIns="82058" rtlCol="0">
            <a:spAutoFit/>
          </a:bodyPr>
          <a:lstStyle/>
          <a:p>
            <a:pPr defTabSz="914342"/>
            <a:r>
              <a:rPr lang="en-US" sz="900" b="1" dirty="0" smtClean="0">
                <a:solidFill>
                  <a:prstClr val="black"/>
                </a:solidFill>
              </a:rPr>
              <a:t>To Access Data and Analytic Tools</a:t>
            </a:r>
          </a:p>
          <a:p>
            <a:pPr defTabSz="914342">
              <a:spcBef>
                <a:spcPts val="269"/>
              </a:spcBef>
            </a:pPr>
            <a:r>
              <a:rPr lang="en-US" sz="900" dirty="0" smtClean="0">
                <a:solidFill>
                  <a:prstClr val="black"/>
                </a:solidFill>
              </a:rPr>
              <a:t>To access these and other </a:t>
            </a:r>
            <a:r>
              <a:rPr lang="en-US" sz="900" dirty="0" smtClean="0">
                <a:solidFill>
                  <a:srgbClr val="FF0000"/>
                </a:solidFill>
              </a:rPr>
              <a:t>Cardiovascular Roundtable </a:t>
            </a:r>
            <a:r>
              <a:rPr lang="en-US" sz="900" dirty="0" smtClean="0">
                <a:solidFill>
                  <a:prstClr val="black"/>
                </a:solidFill>
              </a:rPr>
              <a:t>tools, please visit our website: www.advisory.com/</a:t>
            </a:r>
            <a:r>
              <a:rPr lang="en-US" sz="900" dirty="0" smtClean="0">
                <a:solidFill>
                  <a:srgbClr val="FF0000"/>
                </a:solidFill>
              </a:rPr>
              <a:t>cr</a:t>
            </a:r>
            <a:r>
              <a:rPr lang="en-US" sz="900" dirty="0" smtClean="0">
                <a:solidFill>
                  <a:prstClr val="black"/>
                </a:solidFill>
              </a:rPr>
              <a:t>/tools</a:t>
            </a:r>
          </a:p>
        </p:txBody>
      </p:sp>
      <p:sp>
        <p:nvSpPr>
          <p:cNvPr id="15" name="TextBox 14"/>
          <p:cNvSpPr txBox="1"/>
          <p:nvPr userDrawn="1"/>
        </p:nvSpPr>
        <p:spPr>
          <a:xfrm>
            <a:off x="6157115" y="2061261"/>
            <a:ext cx="2493818" cy="1127006"/>
          </a:xfrm>
          <a:prstGeom prst="rect">
            <a:avLst/>
          </a:prstGeom>
          <a:noFill/>
        </p:spPr>
        <p:txBody>
          <a:bodyPr wrap="square" lIns="41029" tIns="41029" rIns="41029" bIns="41029" rtlCol="0">
            <a:noAutofit/>
          </a:bodyPr>
          <a:lstStyle/>
          <a:p>
            <a:pPr defTabSz="914342"/>
            <a:r>
              <a:rPr lang="en-US" sz="800" b="1" dirty="0" smtClean="0">
                <a:solidFill>
                  <a:srgbClr val="FF0000"/>
                </a:solidFill>
              </a:rPr>
              <a:t>Inpatient Cardiovascular</a:t>
            </a:r>
          </a:p>
          <a:p>
            <a:pPr defTabSz="914342"/>
            <a:r>
              <a:rPr lang="en-US" sz="800" b="1" dirty="0" smtClean="0">
                <a:solidFill>
                  <a:srgbClr val="FF0000"/>
                </a:solidFill>
              </a:rPr>
              <a:t>Market Estimator</a:t>
            </a:r>
          </a:p>
          <a:p>
            <a:pPr defTabSz="914342">
              <a:spcBef>
                <a:spcPts val="538"/>
              </a:spcBef>
            </a:pPr>
            <a:r>
              <a:rPr lang="en-US" sz="800" dirty="0" smtClean="0">
                <a:solidFill>
                  <a:srgbClr val="FF0000"/>
                </a:solidFill>
              </a:rPr>
              <a:t>This Inpatient Cardiovascular Market Estimator generates population-based estimates of current and forecasted inpatient volumes, length of stay, and bed days for any geography within the United States and may be useful for market sizing and strategic planning purposes.</a:t>
            </a:r>
            <a:endParaRPr lang="en-US" sz="800" i="1" dirty="0" smtClean="0">
              <a:solidFill>
                <a:srgbClr val="FF0000"/>
              </a:solidFill>
            </a:endParaRPr>
          </a:p>
        </p:txBody>
      </p:sp>
      <p:sp>
        <p:nvSpPr>
          <p:cNvPr id="16" name="TextBox 15"/>
          <p:cNvSpPr txBox="1"/>
          <p:nvPr userDrawn="1"/>
        </p:nvSpPr>
        <p:spPr>
          <a:xfrm>
            <a:off x="6157115" y="3570862"/>
            <a:ext cx="2493818" cy="1249211"/>
          </a:xfrm>
          <a:prstGeom prst="rect">
            <a:avLst/>
          </a:prstGeom>
          <a:noFill/>
        </p:spPr>
        <p:txBody>
          <a:bodyPr wrap="square" lIns="41029" tIns="41029" rIns="41029" bIns="41029" rtlCol="0">
            <a:noAutofit/>
          </a:bodyPr>
          <a:lstStyle/>
          <a:p>
            <a:pPr defTabSz="914342"/>
            <a:r>
              <a:rPr lang="en-US" sz="800" b="1" dirty="0" smtClean="0">
                <a:solidFill>
                  <a:srgbClr val="FF0000"/>
                </a:solidFill>
              </a:rPr>
              <a:t>Outpatient Cardiovascular</a:t>
            </a:r>
          </a:p>
          <a:p>
            <a:pPr defTabSz="914342"/>
            <a:r>
              <a:rPr lang="en-US" sz="800" b="1" dirty="0" smtClean="0">
                <a:solidFill>
                  <a:srgbClr val="FF0000"/>
                </a:solidFill>
              </a:rPr>
              <a:t>Market Estimator</a:t>
            </a:r>
          </a:p>
          <a:p>
            <a:pPr defTabSz="914342">
              <a:spcBef>
                <a:spcPts val="538"/>
              </a:spcBef>
            </a:pPr>
            <a:r>
              <a:rPr lang="en-US" sz="800" dirty="0" smtClean="0">
                <a:solidFill>
                  <a:srgbClr val="FF0000"/>
                </a:solidFill>
              </a:rPr>
              <a:t>The Outpatient Cardiovascular Market Estimator generates current and forecasted outpatient volume estimates for any geography within the United States. Members may define a market through the selection of counties or zip codes and view market size estimates by service line, sub-service line, or individual services/ procedures.</a:t>
            </a:r>
            <a:endParaRPr lang="en-US" sz="800" i="1" dirty="0" smtClean="0">
              <a:solidFill>
                <a:srgbClr val="FF0000"/>
              </a:solidFill>
            </a:endParaRPr>
          </a:p>
        </p:txBody>
      </p:sp>
      <p:sp>
        <p:nvSpPr>
          <p:cNvPr id="21" name="Line Callout 1 20"/>
          <p:cNvSpPr/>
          <p:nvPr userDrawn="1"/>
        </p:nvSpPr>
        <p:spPr bwMode="auto">
          <a:xfrm>
            <a:off x="6748622" y="307745"/>
            <a:ext cx="1793797" cy="500659"/>
          </a:xfrm>
          <a:prstGeom prst="borderCallout1">
            <a:avLst>
              <a:gd name="adj1" fmla="val 99590"/>
              <a:gd name="adj2" fmla="val 33897"/>
              <a:gd name="adj3" fmla="val 238553"/>
              <a:gd name="adj4" fmla="val -63252"/>
            </a:avLst>
          </a:prstGeom>
          <a:solidFill>
            <a:schemeClr val="accent1"/>
          </a:solidFill>
          <a:ln w="9525" cap="flat" cmpd="sng" algn="ctr">
            <a:solidFill>
              <a:schemeClr val="accent1"/>
            </a:solidFill>
            <a:prstDash val="solid"/>
            <a:round/>
            <a:headEnd type="none" w="med" len="med"/>
            <a:tailEnd type="oval" w="sm" len="sm"/>
          </a:ln>
          <a:effectLst/>
        </p:spPr>
        <p:txBody>
          <a:bodyPr vert="horz" wrap="square" lIns="82058" tIns="41029" rIns="82058" bIns="41029" numCol="1" rtlCol="0" anchor="t" anchorCtr="0" compatLnSpc="1">
            <a:prstTxWarp prst="textNoShape">
              <a:avLst/>
            </a:prstTxWarp>
          </a:bodyPr>
          <a:lstStyle/>
          <a:p>
            <a:pPr defTabSz="914342"/>
            <a:r>
              <a:rPr lang="en-US" sz="900" dirty="0" smtClean="0">
                <a:solidFill>
                  <a:prstClr val="black"/>
                </a:solidFill>
                <a:latin typeface="Calibri" pitchFamily="34" charset="0"/>
              </a:rPr>
              <a:t>Subtitles should be descriptive of what benefits the pubs/tools offer (</a:t>
            </a:r>
            <a:r>
              <a:rPr lang="en-US" sz="900" b="1" dirty="0" smtClean="0">
                <a:solidFill>
                  <a:prstClr val="black"/>
                </a:solidFill>
                <a:latin typeface="Calibri" pitchFamily="34" charset="0"/>
              </a:rPr>
              <a:t>DELETE this box after reading)</a:t>
            </a: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29" tIns="41029" rIns="41029" bIns="41029" rtlCol="0">
            <a:noAutofit/>
          </a:bodyPr>
          <a:lstStyle/>
          <a:p>
            <a:pPr defTabSz="914342"/>
            <a:r>
              <a:rPr lang="en-US" sz="800" dirty="0" smtClean="0">
                <a:solidFill>
                  <a:prstClr val="black"/>
                </a:solidFill>
              </a:rPr>
              <a:t>Over the past several years, the </a:t>
            </a:r>
            <a:r>
              <a:rPr lang="en-US" sz="800" dirty="0" smtClean="0">
                <a:solidFill>
                  <a:srgbClr val="FF0000"/>
                </a:solidFill>
              </a:rPr>
              <a:t>Cardiovascular Roundtable has developed numerous resources to assist program leaders in securing long-term growth. </a:t>
            </a:r>
            <a:r>
              <a:rPr lang="en-US" sz="800" dirty="0" smtClean="0">
                <a:solidFill>
                  <a:prstClr val="black"/>
                </a:solidFill>
              </a:rPr>
              <a:t>The most relevant resources are outlined on the right. All of these resources are available in unlimited quantities through the </a:t>
            </a:r>
            <a:r>
              <a:rPr lang="en-US" sz="800" dirty="0" smtClean="0">
                <a:solidFill>
                  <a:srgbClr val="FF0000"/>
                </a:solidFill>
              </a:rPr>
              <a:t>Cardiovascular Roundtable </a:t>
            </a:r>
            <a:r>
              <a:rPr lang="en-US" sz="800" dirty="0" smtClean="0">
                <a:solidFill>
                  <a:prstClr val="black"/>
                </a:solidFill>
              </a:rPr>
              <a:t>membership.</a:t>
            </a:r>
          </a:p>
        </p:txBody>
      </p:sp>
      <p:pic>
        <p:nvPicPr>
          <p:cNvPr id="26" name="Picture 25" descr="Study.png"/>
          <p:cNvPicPr>
            <a:picLocks noChangeAspect="1"/>
          </p:cNvPicPr>
          <p:nvPr userDrawn="1"/>
        </p:nvPicPr>
        <p:blipFill>
          <a:blip r:embed="rId2" cstate="print"/>
          <a:stretch>
            <a:fillRect/>
          </a:stretch>
        </p:blipFill>
        <p:spPr>
          <a:xfrm>
            <a:off x="2848769" y="2131206"/>
            <a:ext cx="415636" cy="307166"/>
          </a:xfrm>
          <a:prstGeom prst="rect">
            <a:avLst/>
          </a:prstGeom>
        </p:spPr>
      </p:pic>
      <p:pic>
        <p:nvPicPr>
          <p:cNvPr id="27" name="Picture 26" descr="Paperwork.png"/>
          <p:cNvPicPr>
            <a:picLocks noChangeAspect="1"/>
          </p:cNvPicPr>
          <p:nvPr userDrawn="1"/>
        </p:nvPicPr>
        <p:blipFill>
          <a:blip r:embed="rId3" cstate="print"/>
          <a:stretch>
            <a:fillRect/>
          </a:stretch>
        </p:blipFill>
        <p:spPr>
          <a:xfrm>
            <a:off x="5764108" y="2131205"/>
            <a:ext cx="417022" cy="403412"/>
          </a:xfrm>
          <a:prstGeom prst="rect">
            <a:avLst/>
          </a:prstGeom>
        </p:spPr>
      </p:pic>
      <p:pic>
        <p:nvPicPr>
          <p:cNvPr id="28" name="Picture 27" descr="Study.png"/>
          <p:cNvPicPr>
            <a:picLocks noChangeAspect="1"/>
          </p:cNvPicPr>
          <p:nvPr userDrawn="1"/>
        </p:nvPicPr>
        <p:blipFill>
          <a:blip r:embed="rId2" cstate="print"/>
          <a:stretch>
            <a:fillRect/>
          </a:stretch>
        </p:blipFill>
        <p:spPr>
          <a:xfrm>
            <a:off x="2848769" y="3638689"/>
            <a:ext cx="415636" cy="307166"/>
          </a:xfrm>
          <a:prstGeom prst="rect">
            <a:avLst/>
          </a:prstGeom>
        </p:spPr>
      </p:pic>
      <p:pic>
        <p:nvPicPr>
          <p:cNvPr id="29" name="Picture 28" descr="Paperwork.png"/>
          <p:cNvPicPr>
            <a:picLocks noChangeAspect="1"/>
          </p:cNvPicPr>
          <p:nvPr userDrawn="1"/>
        </p:nvPicPr>
        <p:blipFill>
          <a:blip r:embed="rId3" cstate="print"/>
          <a:stretch>
            <a:fillRect/>
          </a:stretch>
        </p:blipFill>
        <p:spPr>
          <a:xfrm>
            <a:off x="5764108" y="3638688"/>
            <a:ext cx="417022" cy="40341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20"/>
            <a:ext cx="6651036" cy="968189"/>
          </a:xfrm>
          <a:prstGeom prst="rect">
            <a:avLst/>
          </a:prstGeom>
        </p:spPr>
        <p:txBody>
          <a:bodyPr lIns="40929" tIns="40929" rIns="40929" bIns="40929"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Strategic Plan</a:t>
            </a:r>
          </a:p>
        </p:txBody>
      </p:sp>
      <p:sp>
        <p:nvSpPr>
          <p:cNvPr id="23" name="Text Placeholder 8"/>
          <p:cNvSpPr>
            <a:spLocks noGrp="1"/>
          </p:cNvSpPr>
          <p:nvPr>
            <p:ph type="body" sz="quarter" idx="12" hasCustomPrompt="1"/>
          </p:nvPr>
        </p:nvSpPr>
        <p:spPr bwMode="gray">
          <a:xfrm>
            <a:off x="1141006" y="3367206"/>
            <a:ext cx="6651036" cy="403411"/>
          </a:xfrm>
          <a:prstGeom prst="rect">
            <a:avLst/>
          </a:prstGeom>
        </p:spPr>
        <p:txBody>
          <a:bodyPr lIns="40929" tIns="40929" rIns="40929" bIns="40929" anchor="t"/>
          <a:lstStyle>
            <a:lvl1pPr marL="0" indent="0">
              <a:spcBef>
                <a:spcPts val="0"/>
              </a:spcBef>
              <a:buNone/>
              <a:defRPr sz="1100" b="0" i="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4" y="3975741"/>
            <a:ext cx="3228839" cy="1458079"/>
          </a:xfrm>
          <a:prstGeom prst="rect">
            <a:avLst/>
          </a:prstGeom>
        </p:spPr>
        <p:txBody>
          <a:bodyPr lIns="40929" tIns="40929" rIns="40929" bIns="40929"/>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8"/>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60"/>
            <a:ext cx="1973241" cy="517509"/>
          </a:xfrm>
          <a:prstGeom prst="rect">
            <a:avLst/>
          </a:prstGeom>
        </p:spPr>
        <p:txBody>
          <a:bodyPr anchor="ctr" anchorCtr="0"/>
          <a:lstStyle>
            <a:lvl1pPr marL="0" indent="0">
              <a:buNone/>
              <a:defRPr sz="1100">
                <a:solidFill>
                  <a:schemeClr val="tx1"/>
                </a:solidFill>
              </a:defRPr>
            </a:lvl1pPr>
          </a:lstStyle>
          <a:p>
            <a:pPr lvl="0"/>
            <a:r>
              <a:rPr lang="en-US" dirty="0" smtClean="0"/>
              <a:t>Department Name</a:t>
            </a:r>
          </a:p>
        </p:txBody>
      </p:sp>
      <p:sp>
        <p:nvSpPr>
          <p:cNvPr id="3" name="Picture Placeholder 2"/>
          <p:cNvSpPr>
            <a:spLocks noGrp="1"/>
          </p:cNvSpPr>
          <p:nvPr>
            <p:ph type="pic" sz="quarter" idx="53" hasCustomPrompt="1"/>
          </p:nvPr>
        </p:nvSpPr>
        <p:spPr>
          <a:xfrm>
            <a:off x="381000" y="571408"/>
            <a:ext cx="1600200" cy="657476"/>
          </a:xfrm>
          <a:prstGeom prst="rect">
            <a:avLst/>
          </a:prstGeom>
        </p:spPr>
        <p:txBody>
          <a:bodyPr/>
          <a:lstStyle>
            <a:lvl1pPr>
              <a:defRPr/>
            </a:lvl1pPr>
          </a:lstStyle>
          <a:p>
            <a:r>
              <a:rPr lang="en-US" dirty="0" smtClean="0"/>
              <a:t>LOGO</a:t>
            </a:r>
            <a:endParaRPr lang="en-US" dirty="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ok: Beyond Your Membershi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Beyond the </a:t>
            </a:r>
            <a:r>
              <a:rPr lang="en-US" sz="1600" b="1" dirty="0" smtClean="0">
                <a:solidFill>
                  <a:srgbClr val="FF0000"/>
                </a:solidFill>
              </a:rPr>
              <a:t>Cardiovascular Roundtable</a:t>
            </a:r>
            <a:r>
              <a:rPr lang="en-US" sz="1600" b="1" dirty="0" smtClean="0">
                <a:solidFill>
                  <a:prstClr val="black"/>
                </a:solidFill>
              </a:rPr>
              <a:t>: </a:t>
            </a:r>
            <a:r>
              <a:rPr lang="en-US" sz="1600" b="1" dirty="0" smtClean="0">
                <a:solidFill>
                  <a:srgbClr val="FF0000"/>
                </a:solidFill>
              </a:rPr>
              <a:t>Technology Insights</a:t>
            </a:r>
            <a:endParaRPr lang="en-US" sz="1600" b="1" dirty="0">
              <a:solidFill>
                <a:srgbClr val="FF0000"/>
              </a:solidFill>
            </a:endParaRP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29" tIns="41029" rIns="41029" bIns="41029" rtlCol="0">
            <a:noAutofit/>
          </a:bodyPr>
          <a:lstStyle/>
          <a:p>
            <a:pPr defTabSz="914342"/>
            <a:r>
              <a:rPr lang="en-US" sz="800" dirty="0" smtClean="0">
                <a:solidFill>
                  <a:prstClr val="black"/>
                </a:solidFill>
              </a:rPr>
              <a:t>In addition to the resources available through the </a:t>
            </a:r>
            <a:r>
              <a:rPr lang="en-US" sz="800" dirty="0" smtClean="0">
                <a:solidFill>
                  <a:srgbClr val="FF0000"/>
                </a:solidFill>
              </a:rPr>
              <a:t>Cardiovascular Roundtable </a:t>
            </a:r>
            <a:r>
              <a:rPr lang="en-US" sz="800" dirty="0" smtClean="0">
                <a:solidFill>
                  <a:prstClr val="black"/>
                </a:solidFill>
              </a:rPr>
              <a:t>membership, The Advisory Board Company offers the </a:t>
            </a:r>
            <a:r>
              <a:rPr lang="en-US" sz="800" dirty="0" smtClean="0">
                <a:solidFill>
                  <a:srgbClr val="FF0000"/>
                </a:solidFill>
              </a:rPr>
              <a:t>Technology Insights program which provides service line directors institution-specific clinical investment guidance and service line growth assessments.</a:t>
            </a:r>
          </a:p>
        </p:txBody>
      </p:sp>
      <p:sp>
        <p:nvSpPr>
          <p:cNvPr id="20" name="TextBox 19"/>
          <p:cNvSpPr txBox="1"/>
          <p:nvPr userDrawn="1"/>
        </p:nvSpPr>
        <p:spPr>
          <a:xfrm>
            <a:off x="4247174" y="1663177"/>
            <a:ext cx="3906982" cy="1493621"/>
          </a:xfrm>
          <a:prstGeom prst="rect">
            <a:avLst/>
          </a:prstGeom>
          <a:noFill/>
        </p:spPr>
        <p:txBody>
          <a:bodyPr wrap="square" lIns="41029" tIns="41029" rIns="41029" bIns="41029" rtlCol="0">
            <a:noAutofit/>
          </a:bodyPr>
          <a:lstStyle/>
          <a:p>
            <a:pPr defTabSz="914342"/>
            <a:r>
              <a:rPr lang="en-US" sz="800" dirty="0" smtClean="0">
                <a:solidFill>
                  <a:srgbClr val="FF0000"/>
                </a:solidFill>
              </a:rPr>
              <a:t>These reports evaluate potential technology investments relative to the standard of care, with additional focus on competing and disruptive technologies emerging in the near and long term. In addition, the reports summarize indications for the technology of interest and provide local market volume projections, accounting for demographics, disease prevalence and utilization.</a:t>
            </a:r>
          </a:p>
          <a:p>
            <a:pPr defTabSz="914342">
              <a:spcBef>
                <a:spcPts val="538"/>
              </a:spcBef>
            </a:pPr>
            <a:r>
              <a:rPr lang="en-US" sz="800" b="1" dirty="0" smtClean="0">
                <a:solidFill>
                  <a:srgbClr val="FF0000"/>
                </a:solidFill>
              </a:rPr>
              <a:t>Report Capabilities:</a:t>
            </a:r>
          </a:p>
          <a:p>
            <a:pPr marL="108271" indent="-108271" defTabSz="914342">
              <a:buFont typeface="Arial" pitchFamily="34" charset="0"/>
              <a:buChar char="•"/>
            </a:pPr>
            <a:r>
              <a:rPr lang="en-US" sz="800" dirty="0" smtClean="0">
                <a:solidFill>
                  <a:srgbClr val="FF0000"/>
                </a:solidFill>
              </a:rPr>
              <a:t>Evaluates clinical and strategic fit of new technology</a:t>
            </a:r>
          </a:p>
          <a:p>
            <a:pPr marL="108271" indent="-108271" defTabSz="914342">
              <a:buFont typeface="Arial" pitchFamily="34" charset="0"/>
              <a:buChar char="•"/>
            </a:pPr>
            <a:r>
              <a:rPr lang="en-US" sz="800" dirty="0" smtClean="0">
                <a:solidFill>
                  <a:srgbClr val="FF0000"/>
                </a:solidFill>
              </a:rPr>
              <a:t>Assesses resource requirements beyond technology necessary to secure competitive advantage</a:t>
            </a:r>
          </a:p>
          <a:p>
            <a:pPr marL="108271" indent="-108271" defTabSz="914342">
              <a:buFont typeface="Arial" pitchFamily="34" charset="0"/>
              <a:buChar char="•"/>
            </a:pPr>
            <a:r>
              <a:rPr lang="en-US" sz="800" dirty="0" smtClean="0">
                <a:solidFill>
                  <a:srgbClr val="FF0000"/>
                </a:solidFill>
              </a:rPr>
              <a:t>Includes financial analyses that present potential investment scenarios for the organization utilizing pro forma and sensitivity analyses</a:t>
            </a:r>
          </a:p>
        </p:txBody>
      </p:sp>
      <p:sp>
        <p:nvSpPr>
          <p:cNvPr id="22" name="TextBox 21"/>
          <p:cNvSpPr txBox="1"/>
          <p:nvPr userDrawn="1"/>
        </p:nvSpPr>
        <p:spPr>
          <a:xfrm>
            <a:off x="4247174" y="3801845"/>
            <a:ext cx="3906982" cy="1249211"/>
          </a:xfrm>
          <a:prstGeom prst="rect">
            <a:avLst/>
          </a:prstGeom>
          <a:noFill/>
        </p:spPr>
        <p:txBody>
          <a:bodyPr wrap="square" lIns="41029" tIns="41029" rIns="41029" bIns="41029" rtlCol="0">
            <a:noAutofit/>
          </a:bodyPr>
          <a:lstStyle/>
          <a:p>
            <a:pPr defTabSz="914342"/>
            <a:r>
              <a:rPr lang="en-US" sz="800" dirty="0" smtClean="0">
                <a:solidFill>
                  <a:srgbClr val="FF0000"/>
                </a:solidFill>
              </a:rPr>
              <a:t>Going beyond traditional benchmark-oriented assessment, Service Line Growth Assessments provide an in-depth analysis of cardiovascular services, covering key services, procedures, and technologies that define the current landscape of cardiovascular care and identifying potential gaps in offerings.</a:t>
            </a:r>
          </a:p>
          <a:p>
            <a:pPr defTabSz="914342">
              <a:spcBef>
                <a:spcPts val="538"/>
              </a:spcBef>
            </a:pPr>
            <a:r>
              <a:rPr lang="en-US" sz="800" b="1" dirty="0" smtClean="0">
                <a:solidFill>
                  <a:srgbClr val="FF0000"/>
                </a:solidFill>
              </a:rPr>
              <a:t>Report Capabilities:</a:t>
            </a:r>
          </a:p>
          <a:p>
            <a:pPr marL="98299" indent="-98299" defTabSz="914342">
              <a:buFont typeface="Arial" pitchFamily="34" charset="0"/>
              <a:buChar char="•"/>
            </a:pPr>
            <a:r>
              <a:rPr lang="en-US" sz="800" dirty="0" smtClean="0">
                <a:solidFill>
                  <a:srgbClr val="FF0000"/>
                </a:solidFill>
              </a:rPr>
              <a:t>Provides institution-specific benchmarking of financial and operational indicators, such as volumes, costs, and profitability</a:t>
            </a:r>
          </a:p>
          <a:p>
            <a:pPr marL="98299" indent="-98299" defTabSz="914342">
              <a:buFont typeface="Arial" pitchFamily="34" charset="0"/>
              <a:buChar char="•"/>
            </a:pPr>
            <a:r>
              <a:rPr lang="en-US" sz="800" dirty="0" smtClean="0">
                <a:solidFill>
                  <a:srgbClr val="FF0000"/>
                </a:solidFill>
              </a:rPr>
              <a:t>Offsets comprehensive review of service offerings, identifying opportunities to make strategic investments and optimize performance</a:t>
            </a:r>
          </a:p>
        </p:txBody>
      </p:sp>
      <p:sp>
        <p:nvSpPr>
          <p:cNvPr id="24" name="TextBox 23"/>
          <p:cNvSpPr txBox="1"/>
          <p:nvPr userDrawn="1"/>
        </p:nvSpPr>
        <p:spPr>
          <a:xfrm>
            <a:off x="2515684" y="3483844"/>
            <a:ext cx="6234545" cy="271568"/>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Institution-Specific, Detailed Service Line Growth Opportunity Analyses</a:t>
            </a:r>
          </a:p>
        </p:txBody>
      </p:sp>
      <p:sp>
        <p:nvSpPr>
          <p:cNvPr id="30" name="TextBox 29"/>
          <p:cNvSpPr txBox="1"/>
          <p:nvPr userDrawn="1"/>
        </p:nvSpPr>
        <p:spPr>
          <a:xfrm>
            <a:off x="2515684" y="1317339"/>
            <a:ext cx="6234545" cy="271568"/>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Comprehensive, Customized Technology Evaluations, and Implementation Guidance</a:t>
            </a:r>
          </a:p>
        </p:txBody>
      </p:sp>
      <p:sp>
        <p:nvSpPr>
          <p:cNvPr id="31" name="Rectangle 30"/>
          <p:cNvSpPr/>
          <p:nvPr userDrawn="1"/>
        </p:nvSpPr>
        <p:spPr>
          <a:xfrm>
            <a:off x="4095102" y="5520345"/>
            <a:ext cx="3075709" cy="650467"/>
          </a:xfrm>
          <a:prstGeom prst="rect">
            <a:avLst/>
          </a:prstGeom>
          <a:solidFill>
            <a:schemeClr val="accent1"/>
          </a:solidFill>
        </p:spPr>
        <p:txBody>
          <a:bodyPr wrap="square" lIns="82058" tIns="82058" rIns="82058" bIns="82058">
            <a:spAutoFit/>
          </a:bodyPr>
          <a:lstStyle/>
          <a:p>
            <a:pPr defTabSz="914342"/>
            <a:r>
              <a:rPr lang="en-US" sz="1000" b="1" dirty="0" smtClean="0">
                <a:solidFill>
                  <a:prstClr val="black"/>
                </a:solidFill>
              </a:rPr>
              <a:t>Contact Us</a:t>
            </a:r>
          </a:p>
          <a:p>
            <a:pPr defTabSz="914342">
              <a:spcBef>
                <a:spcPts val="269"/>
              </a:spcBef>
            </a:pPr>
            <a:r>
              <a:rPr lang="en-US" sz="900" dirty="0" smtClean="0">
                <a:solidFill>
                  <a:prstClr val="black"/>
                </a:solidFill>
              </a:rPr>
              <a:t>For additional information on </a:t>
            </a:r>
            <a:r>
              <a:rPr lang="en-US" sz="900" dirty="0" smtClean="0">
                <a:solidFill>
                  <a:srgbClr val="FF0000"/>
                </a:solidFill>
              </a:rPr>
              <a:t>Technology Insights, </a:t>
            </a:r>
            <a:r>
              <a:rPr lang="en-US" sz="900" dirty="0" smtClean="0">
                <a:solidFill>
                  <a:prstClr val="black"/>
                </a:solidFill>
              </a:rPr>
              <a:t>please </a:t>
            </a:r>
            <a:br>
              <a:rPr lang="en-US" sz="900" dirty="0" smtClean="0">
                <a:solidFill>
                  <a:prstClr val="black"/>
                </a:solidFill>
              </a:rPr>
            </a:br>
            <a:r>
              <a:rPr lang="en-US" sz="900" dirty="0" smtClean="0">
                <a:solidFill>
                  <a:prstClr val="black"/>
                </a:solidFill>
              </a:rPr>
              <a:t>visit our website: www.advisory.com/public/</a:t>
            </a:r>
            <a:r>
              <a:rPr lang="en-US" sz="900" dirty="0" smtClean="0">
                <a:solidFill>
                  <a:srgbClr val="FF0000"/>
                </a:solidFill>
              </a:rPr>
              <a:t>beyondcr</a:t>
            </a:r>
            <a:endParaRPr lang="en-US" sz="900" dirty="0">
              <a:solidFill>
                <a:srgbClr val="FF0000"/>
              </a:solidFill>
            </a:endParaRPr>
          </a:p>
        </p:txBody>
      </p:sp>
      <p:pic>
        <p:nvPicPr>
          <p:cNvPr id="32" name="Picture 31" descr="cross sell 1.tiff"/>
          <p:cNvPicPr>
            <a:picLocks noChangeAspect="1"/>
          </p:cNvPicPr>
          <p:nvPr userDrawn="1"/>
        </p:nvPicPr>
        <p:blipFill>
          <a:blip r:embed="rId2" cstate="print"/>
          <a:srcRect l="862" t="1223" r="1203" b="1021"/>
          <a:stretch>
            <a:fillRect/>
          </a:stretch>
        </p:blipFill>
        <p:spPr>
          <a:xfrm>
            <a:off x="3105886" y="1721468"/>
            <a:ext cx="1080655" cy="959703"/>
          </a:xfrm>
          <a:prstGeom prst="rect">
            <a:avLst/>
          </a:prstGeom>
          <a:ln>
            <a:solidFill>
              <a:schemeClr val="tx1"/>
            </a:solidFill>
          </a:ln>
          <a:effectLst/>
        </p:spPr>
      </p:pic>
      <p:pic>
        <p:nvPicPr>
          <p:cNvPr id="34" name="Picture 33" descr="Cross sell 2.png"/>
          <p:cNvPicPr>
            <a:picLocks noChangeAspect="1"/>
          </p:cNvPicPr>
          <p:nvPr userDrawn="1"/>
        </p:nvPicPr>
        <p:blipFill>
          <a:blip r:embed="rId3" cstate="print"/>
          <a:srcRect l="2956" t="4793" r="3443" b="3186"/>
          <a:stretch>
            <a:fillRect/>
          </a:stretch>
        </p:blipFill>
        <p:spPr>
          <a:xfrm>
            <a:off x="3105886" y="3872023"/>
            <a:ext cx="997527" cy="739776"/>
          </a:xfrm>
          <a:prstGeom prst="rect">
            <a:avLst/>
          </a:prstGeom>
          <a:ln>
            <a:solidFill>
              <a:schemeClr val="tx1"/>
            </a:solidFill>
          </a:ln>
          <a:effectLst/>
        </p:spPr>
      </p:pic>
      <p:pic>
        <p:nvPicPr>
          <p:cNvPr id="35" name="Picture 34" descr="Cross sell 3.png"/>
          <p:cNvPicPr>
            <a:picLocks noChangeAspect="1"/>
          </p:cNvPicPr>
          <p:nvPr userDrawn="1"/>
        </p:nvPicPr>
        <p:blipFill>
          <a:blip r:embed="rId4" cstate="print"/>
          <a:srcRect l="2749" t="2394" r="2730" b="3126"/>
          <a:stretch>
            <a:fillRect/>
          </a:stretch>
        </p:blipFill>
        <p:spPr>
          <a:xfrm>
            <a:off x="3362096" y="4019085"/>
            <a:ext cx="831273" cy="832125"/>
          </a:xfrm>
          <a:prstGeom prst="rect">
            <a:avLst/>
          </a:prstGeom>
          <a:ln>
            <a:solidFill>
              <a:schemeClr val="tx1"/>
            </a:solidFill>
          </a:ln>
          <a:effectLst/>
        </p:spPr>
      </p:pic>
      <p:sp>
        <p:nvSpPr>
          <p:cNvPr id="36" name="Line Callout 1 35"/>
          <p:cNvSpPr/>
          <p:nvPr userDrawn="1"/>
        </p:nvSpPr>
        <p:spPr bwMode="auto">
          <a:xfrm>
            <a:off x="6759560" y="307745"/>
            <a:ext cx="1782859" cy="500659"/>
          </a:xfrm>
          <a:prstGeom prst="borderCallout1">
            <a:avLst>
              <a:gd name="adj1" fmla="val 99590"/>
              <a:gd name="adj2" fmla="val 33897"/>
              <a:gd name="adj3" fmla="val 198265"/>
              <a:gd name="adj4" fmla="val -49837"/>
            </a:avLst>
          </a:prstGeom>
          <a:solidFill>
            <a:schemeClr val="accent1"/>
          </a:solidFill>
          <a:ln w="9525" cap="flat" cmpd="sng" algn="ctr">
            <a:solidFill>
              <a:schemeClr val="accent1"/>
            </a:solidFill>
            <a:prstDash val="solid"/>
            <a:round/>
            <a:headEnd type="none" w="med" len="med"/>
            <a:tailEnd type="oval" w="sm" len="sm"/>
          </a:ln>
          <a:effectLst/>
        </p:spPr>
        <p:txBody>
          <a:bodyPr vert="horz" wrap="square" lIns="82058" tIns="41029" rIns="82058" bIns="41029" numCol="1" rtlCol="0" anchor="t" anchorCtr="0" compatLnSpc="1">
            <a:prstTxWarp prst="textNoShape">
              <a:avLst/>
            </a:prstTxWarp>
          </a:bodyPr>
          <a:lstStyle/>
          <a:p>
            <a:pPr defTabSz="914342"/>
            <a:r>
              <a:rPr lang="en-US" sz="900" dirty="0" smtClean="0">
                <a:solidFill>
                  <a:prstClr val="black"/>
                </a:solidFill>
                <a:latin typeface="Calibri" pitchFamily="34" charset="0"/>
              </a:rPr>
              <a:t>Subtitles should be descriptive of what benefits the program offers (</a:t>
            </a:r>
            <a:r>
              <a:rPr lang="en-US" sz="900" b="1" dirty="0" smtClean="0">
                <a:solidFill>
                  <a:prstClr val="black"/>
                </a:solidFill>
                <a:latin typeface="Calibri" pitchFamily="34" charset="0"/>
              </a:rPr>
              <a:t>DELETE this box after reading)</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ok: Advisors to Our Wor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Advisors to Our Work</a:t>
            </a:r>
            <a:endParaRPr lang="en-US" sz="1600" b="1" dirty="0">
              <a:solidFill>
                <a:prstClr val="black"/>
              </a:solidFill>
            </a:endParaRP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29" tIns="41029" rIns="41029" bIns="41029" rtlCol="0">
            <a:noAutofit/>
          </a:bodyPr>
          <a:lstStyle/>
          <a:p>
            <a:pPr defTabSz="914342"/>
            <a:r>
              <a:rPr lang="en-US" sz="800" dirty="0" smtClean="0">
                <a:solidFill>
                  <a:prstClr val="black"/>
                </a:solidFill>
              </a:rPr>
              <a:t>The Membership would like to express its deep gratitude to the individuals and organizations that shared their insights, analysis, and time with us. The research team would especially like to recognize the following individuals for being particularly generous with their time and expertise.</a:t>
            </a:r>
          </a:p>
        </p:txBody>
      </p:sp>
      <p:sp>
        <p:nvSpPr>
          <p:cNvPr id="16" name="TextBox 15"/>
          <p:cNvSpPr txBox="1"/>
          <p:nvPr userDrawn="1"/>
        </p:nvSpPr>
        <p:spPr>
          <a:xfrm>
            <a:off x="2515684" y="1317339"/>
            <a:ext cx="6151418" cy="282914"/>
          </a:xfrm>
          <a:prstGeom prst="rect">
            <a:avLst/>
          </a:prstGeom>
          <a:noFill/>
        </p:spPr>
        <p:txBody>
          <a:bodyPr wrap="square" lIns="41029" tIns="41029" rIns="41029" bIns="41029" rtlCol="0">
            <a:spAutoFit/>
          </a:bodyPr>
          <a:lstStyle/>
          <a:p>
            <a:pPr algn="ctr" defTabSz="914342"/>
            <a:r>
              <a:rPr lang="en-US" sz="1300" dirty="0" smtClean="0">
                <a:solidFill>
                  <a:srgbClr val="617685"/>
                </a:solidFill>
              </a:rPr>
              <a:t>With Sincere Appreciation</a:t>
            </a:r>
            <a:endParaRPr lang="en-US" sz="1300" dirty="0">
              <a:solidFill>
                <a:srgbClr val="617685"/>
              </a:solidFill>
            </a:endParaRPr>
          </a:p>
        </p:txBody>
      </p:sp>
      <p:sp>
        <p:nvSpPr>
          <p:cNvPr id="17" name="Text Placeholder 18"/>
          <p:cNvSpPr>
            <a:spLocks noGrp="1"/>
          </p:cNvSpPr>
          <p:nvPr>
            <p:ph type="body" sz="quarter" idx="24" hasCustomPrompt="1"/>
          </p:nvPr>
        </p:nvSpPr>
        <p:spPr>
          <a:xfrm>
            <a:off x="2598811" y="1597364"/>
            <a:ext cx="5985164" cy="4518212"/>
          </a:xfrm>
          <a:prstGeom prst="rect">
            <a:avLst/>
          </a:prstGeom>
        </p:spPr>
        <p:txBody>
          <a:bodyPr lIns="41029" tIns="41029" rIns="41029" bIns="41029" numCol="3" spcCol="164117"/>
          <a:lstStyle>
            <a:lvl1pPr marL="0" marR="0" indent="0" algn="l" defTabSz="586314" rtl="0" eaLnBrk="1" fontAlgn="base" latinLnBrk="0" hangingPunct="1">
              <a:lnSpc>
                <a:spcPct val="100000"/>
              </a:lnSpc>
              <a:spcBef>
                <a:spcPts val="1077"/>
              </a:spcBef>
              <a:spcAft>
                <a:spcPct val="0"/>
              </a:spcAft>
              <a:buClrTx/>
              <a:buSzTx/>
              <a:buFont typeface="Arial" pitchFamily="34" charset="0"/>
              <a:buNone/>
              <a:tabLst/>
              <a:defRPr sz="800" baseline="0">
                <a:latin typeface="+mn-lt"/>
              </a:defRPr>
            </a:lvl1pPr>
            <a:lvl2pPr>
              <a:buNone/>
              <a:defRPr/>
            </a:lvl2pPr>
            <a:lvl3pPr>
              <a:buNone/>
              <a:defRPr/>
            </a:lvl3pPr>
            <a:lvl4pPr>
              <a:buNone/>
              <a:defRPr/>
            </a:lvl4pPr>
            <a:lvl5pPr>
              <a:buNone/>
              <a:defRPr/>
            </a:lvl5pPr>
          </a:lstStyle>
          <a:p>
            <a:pPr lvl="0"/>
            <a:r>
              <a:rPr lang="en-US" dirty="0" smtClean="0"/>
              <a:t>This contact list is set to three columns, shift-enter within contacts, </a:t>
            </a:r>
            <a:br>
              <a:rPr lang="en-US" dirty="0" smtClean="0"/>
            </a:br>
            <a:r>
              <a:rPr lang="en-US" dirty="0" smtClean="0"/>
              <a:t>normal enter between contacts</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br>
              <a:rPr lang="en-US" dirty="0" smtClean="0"/>
            </a:br>
            <a:r>
              <a:rPr lang="en-US" dirty="0" smtClean="0"/>
              <a:t/>
            </a:r>
            <a:br>
              <a:rPr lang="en-US" dirty="0" smtClean="0"/>
            </a:br>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ok: Executive Summa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Executive Summary</a:t>
            </a:r>
            <a:endParaRPr lang="en-US" sz="1600" b="1" dirty="0">
              <a:solidFill>
                <a:prstClr val="black"/>
              </a:solidFill>
            </a:endParaRPr>
          </a:p>
        </p:txBody>
      </p:sp>
      <p:sp>
        <p:nvSpPr>
          <p:cNvPr id="10" name="Text Placeholder 8"/>
          <p:cNvSpPr>
            <a:spLocks noGrp="1"/>
          </p:cNvSpPr>
          <p:nvPr>
            <p:ph type="body" sz="quarter" idx="15" hasCustomPrompt="1"/>
          </p:nvPr>
        </p:nvSpPr>
        <p:spPr>
          <a:xfrm>
            <a:off x="1659658" y="1378323"/>
            <a:ext cx="5818909" cy="4034118"/>
          </a:xfrm>
          <a:prstGeom prst="rect">
            <a:avLst/>
          </a:prstGeom>
        </p:spPr>
        <p:txBody>
          <a:bodyPr lIns="41029" tIns="41029" rIns="41029" bIns="41029"/>
          <a:lstStyle>
            <a:lvl1pPr marL="0" indent="0">
              <a:buNone/>
              <a:defRPr sz="80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message text.</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ok: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ck Cover: DC ">
    <p:spTree>
      <p:nvGrpSpPr>
        <p:cNvPr id="1" name=""/>
        <p:cNvGrpSpPr/>
        <p:nvPr/>
      </p:nvGrpSpPr>
      <p:grpSpPr>
        <a:xfrm>
          <a:off x="0" y="0"/>
          <a:ext cx="0" cy="0"/>
          <a:chOff x="0" y="0"/>
          <a:chExt cx="0" cy="0"/>
        </a:xfrm>
      </p:grpSpPr>
      <p:grpSp>
        <p:nvGrpSpPr>
          <p:cNvPr id="2" name="Group 8"/>
          <p:cNvGrpSpPr/>
          <p:nvPr userDrawn="1"/>
        </p:nvGrpSpPr>
        <p:grpSpPr>
          <a:xfrm>
            <a:off x="2313158" y="5999694"/>
            <a:ext cx="4517686" cy="454894"/>
            <a:chOff x="709832" y="4091368"/>
            <a:chExt cx="4969455" cy="515547"/>
          </a:xfrm>
        </p:grpSpPr>
        <p:pic>
          <p:nvPicPr>
            <p:cNvPr id="4" name="Picture 3" descr="ABC_logo_rgb.png"/>
            <p:cNvPicPr>
              <a:picLocks noChangeAspect="1"/>
            </p:cNvPicPr>
            <p:nvPr userDrawn="1"/>
          </p:nvPicPr>
          <p:blipFill>
            <a:blip r:embed="rId2" cstate="print"/>
            <a:stretch>
              <a:fillRect/>
            </a:stretch>
          </p:blipFill>
          <p:spPr bwMode="gray">
            <a:xfrm>
              <a:off x="709832" y="4095491"/>
              <a:ext cx="1289304" cy="511424"/>
            </a:xfrm>
            <a:prstGeom prst="rect">
              <a:avLst/>
            </a:prstGeom>
          </p:spPr>
        </p:pic>
        <p:sp>
          <p:nvSpPr>
            <p:cNvPr id="5" name="TextBox 4"/>
            <p:cNvSpPr txBox="1"/>
            <p:nvPr userDrawn="1"/>
          </p:nvSpPr>
          <p:spPr bwMode="gray">
            <a:xfrm>
              <a:off x="2232660" y="4146231"/>
              <a:ext cx="2284554" cy="384050"/>
            </a:xfrm>
            <a:prstGeom prst="rect">
              <a:avLst/>
            </a:prstGeom>
            <a:noFill/>
          </p:spPr>
          <p:txBody>
            <a:bodyPr wrap="square" lIns="45720" rIns="45720" rtlCol="0" anchor="ctr">
              <a:noAutofit/>
            </a:bodyPr>
            <a:lstStyle/>
            <a:p>
              <a:pPr algn="ctr" defTabSz="914342">
                <a:spcBef>
                  <a:spcPts val="90"/>
                </a:spcBef>
              </a:pPr>
              <a:r>
                <a:rPr lang="en-US" sz="800" dirty="0" smtClean="0">
                  <a:solidFill>
                    <a:srgbClr val="455560"/>
                  </a:solidFill>
                </a:rPr>
                <a:t>2445 M Street NW </a:t>
              </a:r>
              <a:r>
                <a:rPr lang="en-US" sz="800" b="1" dirty="0" smtClean="0">
                  <a:solidFill>
                    <a:srgbClr val="BEC9D0"/>
                  </a:solidFill>
                </a:rPr>
                <a:t>I</a:t>
              </a:r>
              <a:r>
                <a:rPr lang="en-US" sz="800" dirty="0" smtClean="0">
                  <a:solidFill>
                    <a:srgbClr val="455560"/>
                  </a:solidFill>
                </a:rPr>
                <a:t> Washington DC 20037</a:t>
              </a:r>
            </a:p>
            <a:p>
              <a:pPr algn="ctr" defTabSz="914342">
                <a:spcBef>
                  <a:spcPts val="90"/>
                </a:spcBef>
              </a:pPr>
              <a:r>
                <a:rPr lang="en-US" sz="800" dirty="0" smtClean="0">
                  <a:solidFill>
                    <a:srgbClr val="455560"/>
                  </a:solidFill>
                </a:rPr>
                <a:t>P 202.266.5600 </a:t>
              </a:r>
              <a:r>
                <a:rPr lang="en-US" sz="800" b="1" dirty="0" smtClean="0">
                  <a:solidFill>
                    <a:srgbClr val="BEC9D0"/>
                  </a:solidFill>
                </a:rPr>
                <a:t>I</a:t>
              </a:r>
              <a:r>
                <a:rPr lang="en-US" sz="800" dirty="0" smtClean="0">
                  <a:solidFill>
                    <a:srgbClr val="455560"/>
                  </a:solidFill>
                </a:rPr>
                <a:t> F 202.266.5700</a:t>
              </a:r>
            </a:p>
          </p:txBody>
        </p:sp>
        <p:sp>
          <p:nvSpPr>
            <p:cNvPr id="6" name="TextBox 5"/>
            <p:cNvSpPr txBox="1"/>
            <p:nvPr userDrawn="1"/>
          </p:nvSpPr>
          <p:spPr bwMode="gray">
            <a:xfrm>
              <a:off x="4659625" y="4223041"/>
              <a:ext cx="1019662" cy="230430"/>
            </a:xfrm>
            <a:prstGeom prst="rect">
              <a:avLst/>
            </a:prstGeom>
            <a:noFill/>
          </p:spPr>
          <p:txBody>
            <a:bodyPr wrap="square" lIns="45720" rIns="45720" rtlCol="0" anchor="ctr">
              <a:noAutofit/>
            </a:bodyPr>
            <a:lstStyle/>
            <a:p>
              <a:pPr algn="ctr" defTabSz="914342">
                <a:spcBef>
                  <a:spcPts val="90"/>
                </a:spcBef>
              </a:pPr>
              <a:r>
                <a:rPr lang="en-US" sz="1000" b="1" dirty="0" smtClean="0">
                  <a:solidFill>
                    <a:srgbClr val="455560"/>
                  </a:solidFill>
                </a:rPr>
                <a:t>advisory.com</a:t>
              </a:r>
              <a:endParaRPr lang="en-US" sz="1000" b="1" dirty="0">
                <a:solidFill>
                  <a:srgbClr val="455560"/>
                </a:solidFill>
              </a:endParaRPr>
            </a:p>
          </p:txBody>
        </p:sp>
        <p:cxnSp>
          <p:nvCxnSpPr>
            <p:cNvPr id="7" name="Straight Connector 6"/>
            <p:cNvCxnSpPr/>
            <p:nvPr userDrawn="1"/>
          </p:nvCxnSpPr>
          <p:spPr bwMode="gray">
            <a:xfrm rot="5400000">
              <a:off x="1900495" y="4337462"/>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rot="5400000">
              <a:off x="4346329" y="4337462"/>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userDrawn="1"/>
        </p:nvSpPr>
        <p:spPr>
          <a:xfrm>
            <a:off x="404091"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914342"/>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 Cover: DC &amp; London">
    <p:spTree>
      <p:nvGrpSpPr>
        <p:cNvPr id="1" name=""/>
        <p:cNvGrpSpPr/>
        <p:nvPr/>
      </p:nvGrpSpPr>
      <p:grpSpPr>
        <a:xfrm>
          <a:off x="0" y="0"/>
          <a:ext cx="0" cy="0"/>
          <a:chOff x="0" y="0"/>
          <a:chExt cx="0" cy="0"/>
        </a:xfrm>
      </p:grpSpPr>
      <p:sp>
        <p:nvSpPr>
          <p:cNvPr id="17" name="Rectangle 16"/>
          <p:cNvSpPr/>
          <p:nvPr userDrawn="1"/>
        </p:nvSpPr>
        <p:spPr>
          <a:xfrm>
            <a:off x="404091"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914342"/>
            <a:endParaRPr lang="en-US">
              <a:solidFill>
                <a:srgbClr val="FFFFFF"/>
              </a:solidFill>
            </a:endParaRPr>
          </a:p>
        </p:txBody>
      </p:sp>
      <p:grpSp>
        <p:nvGrpSpPr>
          <p:cNvPr id="2" name="Group 26"/>
          <p:cNvGrpSpPr/>
          <p:nvPr userDrawn="1"/>
        </p:nvGrpSpPr>
        <p:grpSpPr>
          <a:xfrm>
            <a:off x="1069294" y="6001932"/>
            <a:ext cx="7005413" cy="451256"/>
            <a:chOff x="1925348" y="5574493"/>
            <a:chExt cx="7705954" cy="511424"/>
          </a:xfrm>
        </p:grpSpPr>
        <p:pic>
          <p:nvPicPr>
            <p:cNvPr id="19" name="Picture 18" descr="ABC_logo_rgb.png"/>
            <p:cNvPicPr>
              <a:picLocks noChangeAspect="1"/>
            </p:cNvPicPr>
            <p:nvPr userDrawn="1"/>
          </p:nvPicPr>
          <p:blipFill>
            <a:blip r:embed="rId2" cstate="print"/>
            <a:stretch>
              <a:fillRect/>
            </a:stretch>
          </p:blipFill>
          <p:spPr bwMode="gray">
            <a:xfrm>
              <a:off x="1925348" y="5574493"/>
              <a:ext cx="1289304" cy="511424"/>
            </a:xfrm>
            <a:prstGeom prst="rect">
              <a:avLst/>
            </a:prstGeom>
          </p:spPr>
        </p:pic>
        <p:sp>
          <p:nvSpPr>
            <p:cNvPr id="20" name="TextBox 19"/>
            <p:cNvSpPr txBox="1"/>
            <p:nvPr userDrawn="1"/>
          </p:nvSpPr>
          <p:spPr bwMode="gray">
            <a:xfrm>
              <a:off x="3448176" y="5638180"/>
              <a:ext cx="2284554" cy="384050"/>
            </a:xfrm>
            <a:prstGeom prst="rect">
              <a:avLst/>
            </a:prstGeom>
            <a:noFill/>
          </p:spPr>
          <p:txBody>
            <a:bodyPr wrap="square" lIns="45720" rIns="45720" rtlCol="0" anchor="ctr">
              <a:noAutofit/>
            </a:bodyPr>
            <a:lstStyle/>
            <a:p>
              <a:pPr algn="ctr" defTabSz="914342">
                <a:spcBef>
                  <a:spcPts val="90"/>
                </a:spcBef>
              </a:pPr>
              <a:r>
                <a:rPr lang="en-US" sz="800" dirty="0" smtClean="0">
                  <a:solidFill>
                    <a:srgbClr val="455560"/>
                  </a:solidFill>
                </a:rPr>
                <a:t>2445 M Street NW </a:t>
              </a:r>
              <a:r>
                <a:rPr lang="en-US" sz="800" b="1" dirty="0" smtClean="0">
                  <a:solidFill>
                    <a:srgbClr val="BEC9D0"/>
                  </a:solidFill>
                </a:rPr>
                <a:t>I</a:t>
              </a:r>
              <a:r>
                <a:rPr lang="en-US" sz="800" dirty="0" smtClean="0">
                  <a:solidFill>
                    <a:srgbClr val="455560"/>
                  </a:solidFill>
                </a:rPr>
                <a:t> Washington DC 20037</a:t>
              </a:r>
            </a:p>
            <a:p>
              <a:pPr algn="ctr" defTabSz="914342">
                <a:spcBef>
                  <a:spcPts val="90"/>
                </a:spcBef>
              </a:pPr>
              <a:r>
                <a:rPr lang="en-US" sz="800" dirty="0" smtClean="0">
                  <a:solidFill>
                    <a:srgbClr val="455560"/>
                  </a:solidFill>
                </a:rPr>
                <a:t>P 202.266.5600 </a:t>
              </a:r>
              <a:r>
                <a:rPr lang="en-US" sz="800" b="1" dirty="0" smtClean="0">
                  <a:solidFill>
                    <a:srgbClr val="BEC9D0"/>
                  </a:solidFill>
                </a:rPr>
                <a:t>I</a:t>
              </a:r>
              <a:r>
                <a:rPr lang="en-US" sz="800" dirty="0" smtClean="0">
                  <a:solidFill>
                    <a:srgbClr val="455560"/>
                  </a:solidFill>
                </a:rPr>
                <a:t> F 202.266.5700</a:t>
              </a:r>
            </a:p>
          </p:txBody>
        </p:sp>
        <p:cxnSp>
          <p:nvCxnSpPr>
            <p:cNvPr id="22" name="Straight Connector 21"/>
            <p:cNvCxnSpPr/>
            <p:nvPr userDrawn="1"/>
          </p:nvCxnSpPr>
          <p:spPr bwMode="gray">
            <a:xfrm rot="5400000">
              <a:off x="3116011"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rot="5400000">
              <a:off x="5561845"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bwMode="gray">
            <a:xfrm>
              <a:off x="5858987" y="5638180"/>
              <a:ext cx="2651760" cy="384050"/>
            </a:xfrm>
            <a:prstGeom prst="rect">
              <a:avLst/>
            </a:prstGeom>
            <a:noFill/>
          </p:spPr>
          <p:txBody>
            <a:bodyPr wrap="square" lIns="45720" rIns="45720" rtlCol="0" anchor="ctr">
              <a:noAutofit/>
            </a:bodyPr>
            <a:lstStyle/>
            <a:p>
              <a:pPr algn="ctr" defTabSz="914342">
                <a:spcBef>
                  <a:spcPts val="90"/>
                </a:spcBef>
              </a:pPr>
              <a:r>
                <a:rPr lang="en-US" sz="800" dirty="0" smtClean="0">
                  <a:solidFill>
                    <a:srgbClr val="455560"/>
                  </a:solidFill>
                </a:rPr>
                <a:t>One Kingdom Street, Suite 420</a:t>
              </a:r>
            </a:p>
            <a:p>
              <a:pPr algn="ctr" defTabSz="914342">
                <a:spcBef>
                  <a:spcPts val="90"/>
                </a:spcBef>
              </a:pPr>
              <a:r>
                <a:rPr lang="en-US" sz="800" dirty="0" smtClean="0">
                  <a:solidFill>
                    <a:srgbClr val="455560"/>
                  </a:solidFill>
                </a:rPr>
                <a:t>London W2 6BD, United Kingdom</a:t>
              </a:r>
            </a:p>
            <a:p>
              <a:pPr algn="ctr" defTabSz="914342">
                <a:spcBef>
                  <a:spcPts val="90"/>
                </a:spcBef>
              </a:pPr>
              <a:r>
                <a:rPr lang="en-US" sz="800" dirty="0" smtClean="0">
                  <a:solidFill>
                    <a:srgbClr val="455560"/>
                  </a:solidFill>
                </a:rPr>
                <a:t>P +44 (0) 203 402 3639 </a:t>
              </a:r>
              <a:r>
                <a:rPr lang="en-US" sz="800" b="1" dirty="0" smtClean="0">
                  <a:solidFill>
                    <a:srgbClr val="BEC9D0"/>
                  </a:solidFill>
                </a:rPr>
                <a:t>I</a:t>
              </a:r>
              <a:r>
                <a:rPr lang="en-US" sz="800" dirty="0" smtClean="0">
                  <a:solidFill>
                    <a:srgbClr val="455560"/>
                  </a:solidFill>
                </a:rPr>
                <a:t> F +44 (0) 203 402 3501</a:t>
              </a:r>
            </a:p>
          </p:txBody>
        </p:sp>
        <p:sp>
          <p:nvSpPr>
            <p:cNvPr id="25" name="TextBox 24"/>
            <p:cNvSpPr txBox="1"/>
            <p:nvPr userDrawn="1"/>
          </p:nvSpPr>
          <p:spPr bwMode="gray">
            <a:xfrm>
              <a:off x="8611640" y="5714990"/>
              <a:ext cx="1019662" cy="230430"/>
            </a:xfrm>
            <a:prstGeom prst="rect">
              <a:avLst/>
            </a:prstGeom>
            <a:noFill/>
          </p:spPr>
          <p:txBody>
            <a:bodyPr wrap="square" lIns="45720" rIns="45720" rtlCol="0" anchor="ctr">
              <a:noAutofit/>
            </a:bodyPr>
            <a:lstStyle/>
            <a:p>
              <a:pPr algn="ctr" defTabSz="914342">
                <a:spcBef>
                  <a:spcPts val="90"/>
                </a:spcBef>
              </a:pPr>
              <a:r>
                <a:rPr lang="en-US" sz="1000" b="1" dirty="0" smtClean="0">
                  <a:solidFill>
                    <a:srgbClr val="455560"/>
                  </a:solidFill>
                </a:rPr>
                <a:t>advisory.com</a:t>
              </a:r>
              <a:endParaRPr lang="en-US" sz="1000" b="1" dirty="0">
                <a:solidFill>
                  <a:srgbClr val="455560"/>
                </a:solidFill>
              </a:endParaRPr>
            </a:p>
          </p:txBody>
        </p:sp>
        <p:cxnSp>
          <p:nvCxnSpPr>
            <p:cNvPr id="26" name="Straight Connector 25"/>
            <p:cNvCxnSpPr/>
            <p:nvPr userDrawn="1"/>
          </p:nvCxnSpPr>
          <p:spPr bwMode="gray">
            <a:xfrm rot="5400000">
              <a:off x="8298344"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defTabSz="909850">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4" name="Text Placeholder 8"/>
          <p:cNvSpPr>
            <a:spLocks noGrp="1"/>
          </p:cNvSpPr>
          <p:nvPr>
            <p:ph type="body" sz="quarter" idx="11"/>
          </p:nvPr>
        </p:nvSpPr>
        <p:spPr bwMode="gray">
          <a:xfrm>
            <a:off x="1141006" y="2346620"/>
            <a:ext cx="6651036" cy="968189"/>
          </a:xfrm>
          <a:prstGeom prst="rect">
            <a:avLst/>
          </a:prstGeom>
        </p:spPr>
        <p:txBody>
          <a:bodyPr lIns="40929" tIns="40929" rIns="40929" bIns="40929"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 Placeholder 4"/>
          <p:cNvSpPr>
            <a:spLocks noGrp="1"/>
          </p:cNvSpPr>
          <p:nvPr>
            <p:ph type="body" sz="quarter" idx="19" hasCustomPrompt="1"/>
          </p:nvPr>
        </p:nvSpPr>
        <p:spPr bwMode="gray">
          <a:xfrm>
            <a:off x="399870" y="403413"/>
            <a:ext cx="2645699" cy="186366"/>
          </a:xfrm>
        </p:spPr>
        <p:txBody>
          <a:bodyPr lIns="0" tIns="40875" rIns="0" bIns="4087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Tree>
    <p:extLst>
      <p:ext uri="{BB962C8B-B14F-4D97-AF65-F5344CB8AC3E}">
        <p14:creationId xmlns:p14="http://schemas.microsoft.com/office/powerpoint/2010/main" val="412531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defTabSz="909850">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4" name="Text Placeholder 8"/>
          <p:cNvSpPr>
            <a:spLocks noGrp="1"/>
          </p:cNvSpPr>
          <p:nvPr>
            <p:ph type="body" sz="quarter" idx="11"/>
          </p:nvPr>
        </p:nvSpPr>
        <p:spPr bwMode="gray">
          <a:xfrm>
            <a:off x="1141006" y="2346620"/>
            <a:ext cx="6651036" cy="968189"/>
          </a:xfrm>
          <a:prstGeom prst="rect">
            <a:avLst/>
          </a:prstGeom>
        </p:spPr>
        <p:txBody>
          <a:bodyPr lIns="40929" tIns="40929" rIns="40929" bIns="40929"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1868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ck Cover: DC ">
    <p:spTree>
      <p:nvGrpSpPr>
        <p:cNvPr id="1" name=""/>
        <p:cNvGrpSpPr/>
        <p:nvPr/>
      </p:nvGrpSpPr>
      <p:grpSpPr>
        <a:xfrm>
          <a:off x="0" y="0"/>
          <a:ext cx="0" cy="0"/>
          <a:chOff x="0" y="0"/>
          <a:chExt cx="0" cy="0"/>
        </a:xfrm>
      </p:grpSpPr>
      <p:sp>
        <p:nvSpPr>
          <p:cNvPr id="11" name="TextBox 10"/>
          <p:cNvSpPr txBox="1"/>
          <p:nvPr userDrawn="1"/>
        </p:nvSpPr>
        <p:spPr bwMode="gray">
          <a:xfrm>
            <a:off x="404092" y="6454619"/>
            <a:ext cx="2170546" cy="267255"/>
          </a:xfrm>
          <a:prstGeom prst="rect">
            <a:avLst/>
          </a:prstGeom>
          <a:solidFill>
            <a:schemeClr val="bg1"/>
          </a:solidFill>
        </p:spPr>
        <p:txBody>
          <a:bodyPr wrap="square" lIns="40895" tIns="40895" rIns="40895" bIns="40895" rtlCol="0">
            <a:spAutoFit/>
          </a:bodyPr>
          <a:lstStyle/>
          <a:p>
            <a:pPr marL="0" marR="0" lvl="0" indent="0" algn="l" defTabSz="911280" rtl="0" eaLnBrk="1" fontAlgn="auto" latinLnBrk="0" hangingPunct="1">
              <a:lnSpc>
                <a:spcPct val="100000"/>
              </a:lnSpc>
              <a:spcBef>
                <a:spcPts val="0"/>
              </a:spcBef>
              <a:spcAft>
                <a:spcPts val="0"/>
              </a:spcAft>
              <a:buClrTx/>
              <a:buSzTx/>
              <a:buFontTx/>
              <a:buNone/>
              <a:tabLst/>
              <a:defRPr/>
            </a:pPr>
            <a:r>
              <a:rPr kumimoji="0" lang="en-US" sz="600" b="0" i="0" u="none" strike="noStrike" kern="1200" cap="all" spc="0" normalizeH="0" baseline="0" noProof="0" dirty="0" smtClean="0">
                <a:ln>
                  <a:noFill/>
                </a:ln>
                <a:solidFill>
                  <a:schemeClr val="bg1"/>
                </a:solidFill>
                <a:effectLst/>
                <a:uLnTx/>
                <a:uFillTx/>
                <a:latin typeface="+mn-lt"/>
                <a:ea typeface="+mn-ea"/>
                <a:cs typeface="+mn-cs"/>
              </a:rPr>
              <a:t>©2011 The Advisory Board Company • </a:t>
            </a:r>
            <a:r>
              <a:rPr kumimoji="0" lang="en-US" sz="600" b="1" i="0" u="none" strike="noStrike" kern="1200" cap="all" spc="0" normalizeH="0" baseline="0" noProof="0" dirty="0" smtClean="0">
                <a:ln>
                  <a:noFill/>
                </a:ln>
                <a:solidFill>
                  <a:schemeClr val="bg1"/>
                </a:solidFill>
                <a:effectLst/>
                <a:uLnTx/>
                <a:uFillTx/>
                <a:latin typeface="+mn-lt"/>
                <a:ea typeface="+mn-ea"/>
                <a:cs typeface="+mn-cs"/>
              </a:rPr>
              <a:t>advisory.com</a:t>
            </a:r>
          </a:p>
        </p:txBody>
      </p:sp>
      <p:grpSp>
        <p:nvGrpSpPr>
          <p:cNvPr id="13" name="Group 12"/>
          <p:cNvGrpSpPr/>
          <p:nvPr userDrawn="1"/>
        </p:nvGrpSpPr>
        <p:grpSpPr bwMode="gray">
          <a:xfrm>
            <a:off x="2205991" y="5898917"/>
            <a:ext cx="4624941" cy="654513"/>
            <a:chOff x="2426493" y="6685338"/>
            <a:chExt cx="5087435" cy="741781"/>
          </a:xfrm>
        </p:grpSpPr>
        <p:sp>
          <p:nvSpPr>
            <p:cNvPr id="5" name="TextBox 4"/>
            <p:cNvSpPr txBox="1"/>
            <p:nvPr userDrawn="1"/>
          </p:nvSpPr>
          <p:spPr bwMode="gray">
            <a:xfrm>
              <a:off x="4067301" y="6854516"/>
              <a:ext cx="2284554" cy="384050"/>
            </a:xfrm>
            <a:prstGeom prst="rect">
              <a:avLst/>
            </a:prstGeom>
            <a:noFill/>
          </p:spPr>
          <p:txBody>
            <a:bodyPr wrap="square" lIns="45720" rIns="45720" rtlCol="0" anchor="ctr">
              <a:noAutofit/>
            </a:bodyPr>
            <a:lstStyle/>
            <a:p>
              <a:pPr algn="ctr">
                <a:spcBef>
                  <a:spcPts val="90"/>
                </a:spcBef>
              </a:pPr>
              <a:r>
                <a:rPr lang="en-US" sz="900" dirty="0" smtClean="0">
                  <a:solidFill>
                    <a:schemeClr val="accent4"/>
                  </a:solidFill>
                </a:rPr>
                <a:t>2445 M Street NW </a:t>
              </a:r>
              <a:r>
                <a:rPr lang="en-US" sz="900" b="1" dirty="0" smtClean="0">
                  <a:solidFill>
                    <a:schemeClr val="accent1"/>
                  </a:solidFill>
                </a:rPr>
                <a:t>I</a:t>
              </a:r>
              <a:r>
                <a:rPr lang="en-US" sz="900" dirty="0" smtClean="0">
                  <a:solidFill>
                    <a:schemeClr val="accent4"/>
                  </a:solidFill>
                </a:rPr>
                <a:t> Washington DC 20037</a:t>
              </a:r>
            </a:p>
            <a:p>
              <a:pPr algn="ctr">
                <a:spcBef>
                  <a:spcPts val="90"/>
                </a:spcBef>
              </a:pPr>
              <a:r>
                <a:rPr lang="en-US" sz="900" dirty="0" smtClean="0">
                  <a:solidFill>
                    <a:schemeClr val="accent4"/>
                  </a:solidFill>
                </a:rPr>
                <a:t>P 202.266.5600 </a:t>
              </a:r>
              <a:r>
                <a:rPr lang="en-US" sz="900" b="1" dirty="0" smtClean="0">
                  <a:solidFill>
                    <a:schemeClr val="accent1"/>
                  </a:solidFill>
                </a:rPr>
                <a:t>I</a:t>
              </a:r>
              <a:r>
                <a:rPr lang="en-US" sz="900" dirty="0" smtClean="0">
                  <a:solidFill>
                    <a:schemeClr val="accent4"/>
                  </a:solidFill>
                </a:rPr>
                <a:t> F 202.266.5700</a:t>
              </a:r>
            </a:p>
          </p:txBody>
        </p:sp>
        <p:sp>
          <p:nvSpPr>
            <p:cNvPr id="6" name="TextBox 5"/>
            <p:cNvSpPr txBox="1"/>
            <p:nvPr userDrawn="1"/>
          </p:nvSpPr>
          <p:spPr bwMode="gray">
            <a:xfrm>
              <a:off x="6494266" y="6931326"/>
              <a:ext cx="1019662" cy="230430"/>
            </a:xfrm>
            <a:prstGeom prst="rect">
              <a:avLst/>
            </a:prstGeom>
            <a:noFill/>
          </p:spPr>
          <p:txBody>
            <a:bodyPr wrap="square" lIns="45720" rIns="45720" rtlCol="0" anchor="ctr">
              <a:noAutofit/>
            </a:bodyPr>
            <a:lstStyle/>
            <a:p>
              <a:pPr algn="ctr">
                <a:spcBef>
                  <a:spcPts val="90"/>
                </a:spcBef>
              </a:pPr>
              <a:r>
                <a:rPr lang="en-US" sz="1000" b="1" dirty="0" smtClean="0">
                  <a:solidFill>
                    <a:schemeClr val="accent4"/>
                  </a:solidFill>
                </a:rPr>
                <a:t>advisory.com</a:t>
              </a:r>
              <a:endParaRPr lang="en-US" sz="1000" b="1" dirty="0">
                <a:solidFill>
                  <a:schemeClr val="accent4"/>
                </a:solidFill>
              </a:endParaRPr>
            </a:p>
          </p:txBody>
        </p:sp>
        <p:cxnSp>
          <p:nvCxnSpPr>
            <p:cNvPr id="7" name="Straight Connector 6"/>
            <p:cNvCxnSpPr/>
            <p:nvPr userDrawn="1"/>
          </p:nvCxnSpPr>
          <p:spPr bwMode="gray">
            <a:xfrm rot="5400000">
              <a:off x="3735136"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rot="5400000">
              <a:off x="6180970"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descr="ABC_Logo_RGB.png"/>
            <p:cNvPicPr>
              <a:picLocks noChangeAspect="1"/>
            </p:cNvPicPr>
            <p:nvPr userDrawn="1"/>
          </p:nvPicPr>
          <p:blipFill>
            <a:blip r:embed="rId2" cstate="print"/>
            <a:stretch>
              <a:fillRect/>
            </a:stretch>
          </p:blipFill>
          <p:spPr bwMode="gray">
            <a:xfrm>
              <a:off x="2426493" y="6685338"/>
              <a:ext cx="1524149" cy="74178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a:xfrm>
            <a:off x="4261115" y="6454588"/>
            <a:ext cx="621772" cy="242047"/>
          </a:xfrm>
          <a:prstGeom prst="rect">
            <a:avLst/>
          </a:prstGeom>
        </p:spPr>
        <p:txBody>
          <a:bodyPr/>
          <a:lstStyle/>
          <a:p>
            <a:fld id="{D1524D41-16DC-4D92-9EF9-071B213BE0F5}" type="slidenum">
              <a:rPr lang="en-US" smtClean="0"/>
              <a:pPr/>
              <a:t>‹#›</a:t>
            </a:fld>
            <a:endParaRPr lang="en-US" dirty="0"/>
          </a:p>
        </p:txBody>
      </p:sp>
      <p:sp>
        <p:nvSpPr>
          <p:cNvPr id="10" name="Text Placeholder 4"/>
          <p:cNvSpPr>
            <a:spLocks noGrp="1"/>
          </p:cNvSpPr>
          <p:nvPr>
            <p:ph type="body" sz="quarter" idx="19" hasCustomPrompt="1"/>
          </p:nvPr>
        </p:nvSpPr>
        <p:spPr bwMode="gray">
          <a:xfrm>
            <a:off x="399863" y="403412"/>
            <a:ext cx="2645698" cy="186366"/>
          </a:xfrm>
          <a:prstGeom prst="rect">
            <a:avLst/>
          </a:prstGeom>
        </p:spPr>
        <p:txBody>
          <a:bodyPr lIns="0" tIns="41029" rIns="0" bIns="41029">
            <a:noAutofit/>
          </a:bodyPr>
          <a:lstStyle>
            <a:lvl1pPr marL="0" indent="0">
              <a:spcBef>
                <a:spcPts val="0"/>
              </a:spcBef>
              <a:buNone/>
              <a:defRPr sz="800" baseline="0">
                <a:solidFill>
                  <a:schemeClr val="tx1"/>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3"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18" name="Straight Connector 17"/>
          <p:cNvCxnSpPr/>
          <p:nvPr userDrawn="1"/>
        </p:nvCxnSpPr>
        <p:spPr bwMode="gray">
          <a:xfrm>
            <a:off x="404091" y="948523"/>
            <a:ext cx="832283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3" y="963228"/>
            <a:ext cx="8314171" cy="271094"/>
          </a:xfrm>
          <a:prstGeom prst="rect">
            <a:avLst/>
          </a:prstGeom>
        </p:spPr>
        <p:txBody>
          <a:bodyPr lIns="0" tIns="41029" rIns="0"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32" name="Text Placeholder 16"/>
          <p:cNvSpPr>
            <a:spLocks noGrp="1"/>
          </p:cNvSpPr>
          <p:nvPr>
            <p:ph type="body" sz="quarter" idx="23" hasCustomPrompt="1"/>
          </p:nvPr>
        </p:nvSpPr>
        <p:spPr bwMode="gray">
          <a:xfrm>
            <a:off x="1708584" y="1666945"/>
            <a:ext cx="5726833" cy="203020"/>
          </a:xfrm>
          <a:prstGeom prst="rect">
            <a:avLst/>
          </a:prstGeom>
        </p:spPr>
        <p:txBody>
          <a:bodyPr/>
          <a:lstStyle>
            <a:lvl1pPr marL="0" indent="0" algn="ctr">
              <a:spcBef>
                <a:spcPts val="0"/>
              </a:spcBef>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3" name="Text Placeholder 16"/>
          <p:cNvSpPr>
            <a:spLocks noGrp="1"/>
          </p:cNvSpPr>
          <p:nvPr>
            <p:ph type="body" sz="quarter" idx="26" hasCustomPrompt="1"/>
          </p:nvPr>
        </p:nvSpPr>
        <p:spPr bwMode="gray">
          <a:xfrm>
            <a:off x="1708584" y="1883468"/>
            <a:ext cx="5726833" cy="213998"/>
          </a:xfrm>
          <a:prstGeom prst="rect">
            <a:avLst/>
          </a:prstGeom>
        </p:spPr>
        <p:txBody>
          <a:bodyPr lIns="41029" tIns="41029" rIns="41029" bIns="41029"/>
          <a:lstStyle>
            <a:lvl1pPr marL="0" indent="0" algn="ctr">
              <a:spcBef>
                <a:spcPts val="0"/>
              </a:spcBef>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13" name="Text Placeholder 21"/>
          <p:cNvSpPr>
            <a:spLocks noGrp="1"/>
          </p:cNvSpPr>
          <p:nvPr>
            <p:ph type="body" sz="quarter" idx="17" hasCustomPrompt="1"/>
          </p:nvPr>
        </p:nvSpPr>
        <p:spPr bwMode="gray">
          <a:xfrm>
            <a:off x="6864878" y="6170239"/>
            <a:ext cx="1862043" cy="201706"/>
          </a:xfrm>
          <a:prstGeom prst="rect">
            <a:avLst/>
          </a:prstGeom>
        </p:spPr>
        <p:txBody>
          <a:bodyPr lIns="41029" tIns="41029" rIns="41029" bIns="0" anchor="b">
            <a:no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15" name="Text Placeholder 23"/>
          <p:cNvSpPr>
            <a:spLocks noGrp="1"/>
          </p:cNvSpPr>
          <p:nvPr>
            <p:ph type="body" sz="quarter" idx="20" hasCustomPrompt="1"/>
          </p:nvPr>
        </p:nvSpPr>
        <p:spPr bwMode="gray">
          <a:xfrm>
            <a:off x="404091" y="6172179"/>
            <a:ext cx="2431476" cy="195943"/>
          </a:xfrm>
          <a:prstGeom prst="rect">
            <a:avLst/>
          </a:prstGeom>
        </p:spPr>
        <p:txBody>
          <a:bodyPr lIns="41029" tIns="41029" rIns="41029" bIns="0" anchor="b">
            <a:noAutofit/>
          </a:bodyPr>
          <a:lstStyle>
            <a:lvl1pPr marL="82058" indent="-82058" algn="l" defTabSz="8205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9071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theme" Target="../theme/theme9.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31" y="2823886"/>
            <a:ext cx="1662546" cy="1210236"/>
          </a:xfrm>
          <a:prstGeom prst="rect">
            <a:avLst/>
          </a:prstGeom>
        </p:spPr>
        <p:txBody>
          <a:bodyPr vert="horz" wrap="square" lIns="64983" tIns="64983" rIns="64983" bIns="64983"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3" y="6454595"/>
            <a:ext cx="621771" cy="242047"/>
          </a:xfrm>
          <a:prstGeom prst="rect">
            <a:avLst/>
          </a:prstGeom>
        </p:spPr>
        <p:txBody>
          <a:bodyPr vert="horz" wrap="square" lIns="40830" tIns="40830" rIns="40830" bIns="40830" rtlCol="0" anchor="t">
            <a:noAutofit/>
          </a:bodyPr>
          <a:lstStyle>
            <a:lvl1pPr algn="ctr" defTabSz="909850">
              <a:defRPr sz="9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701" r:id="rId2"/>
    <p:sldLayoutId id="2147483684" r:id="rId3"/>
    <p:sldLayoutId id="2147483677" r:id="rId4"/>
    <p:sldLayoutId id="2147483673" r:id="rId5"/>
    <p:sldLayoutId id="2147483698" r:id="rId6"/>
    <p:sldLayoutId id="2147483699" r:id="rId7"/>
    <p:sldLayoutId id="2147483686" r:id="rId8"/>
    <p:sldLayoutId id="2147483744" r:id="rId9"/>
    <p:sldLayoutId id="2147483745" r:id="rId10"/>
    <p:sldLayoutId id="2147483746" r:id="rId11"/>
  </p:sldLayoutIdLst>
  <p:timing>
    <p:tnLst>
      <p:par>
        <p:cTn id="1" dur="indefinite" restart="never" nodeType="tmRoot"/>
      </p:par>
    </p:tnLst>
  </p:timing>
  <p:hf hdr="0" ftr="0" dt="0"/>
  <p:txStyles>
    <p:titleStyle>
      <a:lvl1pPr algn="l" defTabSz="909850" rtl="0" eaLnBrk="1" latinLnBrk="0" hangingPunct="1">
        <a:spcBef>
          <a:spcPct val="0"/>
        </a:spcBef>
        <a:buNone/>
        <a:defRPr sz="1600" b="1" kern="1200">
          <a:solidFill>
            <a:schemeClr val="accent5"/>
          </a:solidFill>
          <a:latin typeface="+mj-lt"/>
          <a:ea typeface="+mj-ea"/>
          <a:cs typeface="+mj-cs"/>
        </a:defRPr>
      </a:lvl1pPr>
    </p:titleStyle>
    <p:body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850" rtl="0" eaLnBrk="1" latinLnBrk="0" hangingPunct="1">
        <a:defRPr sz="1900" kern="1200">
          <a:solidFill>
            <a:schemeClr val="tx1"/>
          </a:solidFill>
          <a:latin typeface="+mn-lt"/>
          <a:ea typeface="+mn-ea"/>
          <a:cs typeface="+mn-cs"/>
        </a:defRPr>
      </a:lvl1pPr>
      <a:lvl2pPr marL="454932" algn="l" defTabSz="909850" rtl="0" eaLnBrk="1" latinLnBrk="0" hangingPunct="1">
        <a:defRPr sz="1900" kern="1200">
          <a:solidFill>
            <a:schemeClr val="tx1"/>
          </a:solidFill>
          <a:latin typeface="+mn-lt"/>
          <a:ea typeface="+mn-ea"/>
          <a:cs typeface="+mn-cs"/>
        </a:defRPr>
      </a:lvl2pPr>
      <a:lvl3pPr marL="909850" algn="l" defTabSz="909850" rtl="0" eaLnBrk="1" latinLnBrk="0" hangingPunct="1">
        <a:defRPr sz="1900" kern="1200">
          <a:solidFill>
            <a:schemeClr val="tx1"/>
          </a:solidFill>
          <a:latin typeface="+mn-lt"/>
          <a:ea typeface="+mn-ea"/>
          <a:cs typeface="+mn-cs"/>
        </a:defRPr>
      </a:lvl3pPr>
      <a:lvl4pPr marL="1364771" algn="l" defTabSz="909850" rtl="0" eaLnBrk="1" latinLnBrk="0" hangingPunct="1">
        <a:defRPr sz="1900" kern="1200">
          <a:solidFill>
            <a:schemeClr val="tx1"/>
          </a:solidFill>
          <a:latin typeface="+mn-lt"/>
          <a:ea typeface="+mn-ea"/>
          <a:cs typeface="+mn-cs"/>
        </a:defRPr>
      </a:lvl4pPr>
      <a:lvl5pPr marL="1819700" algn="l" defTabSz="909850" rtl="0" eaLnBrk="1" latinLnBrk="0" hangingPunct="1">
        <a:defRPr sz="1900" kern="1200">
          <a:solidFill>
            <a:schemeClr val="tx1"/>
          </a:solidFill>
          <a:latin typeface="+mn-lt"/>
          <a:ea typeface="+mn-ea"/>
          <a:cs typeface="+mn-cs"/>
        </a:defRPr>
      </a:lvl5pPr>
      <a:lvl6pPr marL="2274620" algn="l" defTabSz="909850" rtl="0" eaLnBrk="1" latinLnBrk="0" hangingPunct="1">
        <a:defRPr sz="1900" kern="1200">
          <a:solidFill>
            <a:schemeClr val="tx1"/>
          </a:solidFill>
          <a:latin typeface="+mn-lt"/>
          <a:ea typeface="+mn-ea"/>
          <a:cs typeface="+mn-cs"/>
        </a:defRPr>
      </a:lvl6pPr>
      <a:lvl7pPr marL="2729544" algn="l" defTabSz="909850" rtl="0" eaLnBrk="1" latinLnBrk="0" hangingPunct="1">
        <a:defRPr sz="1900" kern="1200">
          <a:solidFill>
            <a:schemeClr val="tx1"/>
          </a:solidFill>
          <a:latin typeface="+mn-lt"/>
          <a:ea typeface="+mn-ea"/>
          <a:cs typeface="+mn-cs"/>
        </a:defRPr>
      </a:lvl7pPr>
      <a:lvl8pPr marL="3184464" algn="l" defTabSz="909850" rtl="0" eaLnBrk="1" latinLnBrk="0" hangingPunct="1">
        <a:defRPr sz="1900" kern="1200">
          <a:solidFill>
            <a:schemeClr val="tx1"/>
          </a:solidFill>
          <a:latin typeface="+mn-lt"/>
          <a:ea typeface="+mn-ea"/>
          <a:cs typeface="+mn-cs"/>
        </a:defRPr>
      </a:lvl8pPr>
      <a:lvl9pPr marL="3639396" algn="l" defTabSz="90985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31" y="2823886"/>
            <a:ext cx="1662546" cy="1210236"/>
          </a:xfrm>
          <a:prstGeom prst="rect">
            <a:avLst/>
          </a:prstGeom>
        </p:spPr>
        <p:txBody>
          <a:bodyPr vert="horz" wrap="square" lIns="65171" tIns="65171" rIns="65171" bIns="65171"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3" y="6454595"/>
            <a:ext cx="621771" cy="242047"/>
          </a:xfrm>
          <a:prstGeom prst="rect">
            <a:avLst/>
          </a:prstGeom>
        </p:spPr>
        <p:txBody>
          <a:bodyPr vert="horz" wrap="square" lIns="40945" tIns="40945" rIns="40945" bIns="40945" rtlCol="0" anchor="t">
            <a:noAutofit/>
          </a:bodyPr>
          <a:lstStyle>
            <a:lvl1pPr algn="ctr" defTabSz="912404">
              <a:defRPr sz="9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bwMode="gray">
          <a:xfrm>
            <a:off x="404092" y="6454599"/>
            <a:ext cx="2170546" cy="267356"/>
          </a:xfrm>
          <a:prstGeom prst="rect">
            <a:avLst/>
          </a:prstGeom>
          <a:noFill/>
        </p:spPr>
        <p:txBody>
          <a:bodyPr wrap="square" lIns="40945" tIns="40945" rIns="40945" bIns="40945" rtlCol="0">
            <a:spAutoFit/>
          </a:bodyPr>
          <a:lstStyle/>
          <a:p>
            <a:pPr defTabSz="912404">
              <a:defRPr/>
            </a:pPr>
            <a:r>
              <a:rPr lang="en-US" sz="600" cap="all" dirty="0">
                <a:solidFill>
                  <a:srgbClr val="617685"/>
                </a:solidFill>
              </a:rPr>
              <a:t>©</a:t>
            </a:r>
            <a:r>
              <a:rPr lang="en-US" sz="600" cap="all" dirty="0" smtClean="0">
                <a:solidFill>
                  <a:srgbClr val="617685"/>
                </a:solidFill>
              </a:rPr>
              <a:t>2014 </a:t>
            </a:r>
            <a:r>
              <a:rPr lang="en-US" sz="600" cap="all" dirty="0">
                <a:solidFill>
                  <a:srgbClr val="617685"/>
                </a:solidFill>
              </a:rPr>
              <a:t>The Advisory Board Company • </a:t>
            </a:r>
            <a:r>
              <a:rPr lang="en-US" sz="600" b="1" cap="all" dirty="0">
                <a:solidFill>
                  <a:srgbClr val="617685"/>
                </a:solidFill>
              </a:rPr>
              <a:t>advisory.com</a:t>
            </a:r>
          </a:p>
        </p:txBody>
      </p:sp>
    </p:spTree>
  </p:cSld>
  <p:clrMap bg1="lt1" tx1="dk1" bg2="lt2" tx2="dk2" accent1="accent1" accent2="accent2" accent3="accent3" accent4="accent4" accent5="accent5" accent6="accent6" hlink="hlink" folHlink="folHlink"/>
  <p:sldLayoutIdLst>
    <p:sldLayoutId id="2147483681" r:id="rId1"/>
    <p:sldLayoutId id="2147483679" r:id="rId2"/>
    <p:sldLayoutId id="2147483685" r:id="rId3"/>
    <p:sldLayoutId id="2147483697" r:id="rId4"/>
  </p:sldLayoutIdLst>
  <p:timing>
    <p:tnLst>
      <p:par>
        <p:cTn id="1" dur="indefinite" restart="never" nodeType="tmRoot"/>
      </p:par>
    </p:tnLst>
  </p:timing>
  <p:hf hdr="0" ftr="0" dt="0"/>
  <p:txStyles>
    <p:titleStyle>
      <a:lvl1pPr algn="l" defTabSz="912404" rtl="0" eaLnBrk="1" latinLnBrk="0" hangingPunct="1">
        <a:spcBef>
          <a:spcPct val="0"/>
        </a:spcBef>
        <a:buNone/>
        <a:defRPr sz="1600" b="1" kern="1200">
          <a:solidFill>
            <a:schemeClr val="accent5"/>
          </a:solidFill>
          <a:latin typeface="+mj-lt"/>
          <a:ea typeface="+mj-ea"/>
          <a:cs typeface="+mj-cs"/>
        </a:defRPr>
      </a:lvl1pPr>
    </p:titleStyle>
    <p:bodyStyle>
      <a:lvl1pPr marL="100936" indent="-100936"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1pPr>
      <a:lvl2pPr marL="206135" indent="-105198"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2pPr>
      <a:lvl3pPr marL="307067" indent="-100936"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3pPr>
      <a:lvl4pPr marL="410844" indent="-103779"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4pPr>
      <a:lvl5pPr marL="511777" indent="-100936" algn="l" defTabSz="912404"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9112"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317"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525"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718"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04" rtl="0" eaLnBrk="1" latinLnBrk="0" hangingPunct="1">
        <a:defRPr sz="1900" kern="1200">
          <a:solidFill>
            <a:schemeClr val="tx1"/>
          </a:solidFill>
          <a:latin typeface="+mn-lt"/>
          <a:ea typeface="+mn-ea"/>
          <a:cs typeface="+mn-cs"/>
        </a:defRPr>
      </a:lvl1pPr>
      <a:lvl2pPr marL="456207" algn="l" defTabSz="912404" rtl="0" eaLnBrk="1" latinLnBrk="0" hangingPunct="1">
        <a:defRPr sz="1900" kern="1200">
          <a:solidFill>
            <a:schemeClr val="tx1"/>
          </a:solidFill>
          <a:latin typeface="+mn-lt"/>
          <a:ea typeface="+mn-ea"/>
          <a:cs typeface="+mn-cs"/>
        </a:defRPr>
      </a:lvl2pPr>
      <a:lvl3pPr marL="912404" algn="l" defTabSz="912404" rtl="0" eaLnBrk="1" latinLnBrk="0" hangingPunct="1">
        <a:defRPr sz="1900" kern="1200">
          <a:solidFill>
            <a:schemeClr val="tx1"/>
          </a:solidFill>
          <a:latin typeface="+mn-lt"/>
          <a:ea typeface="+mn-ea"/>
          <a:cs typeface="+mn-cs"/>
        </a:defRPr>
      </a:lvl3pPr>
      <a:lvl4pPr marL="1368606" algn="l" defTabSz="912404" rtl="0" eaLnBrk="1" latinLnBrk="0" hangingPunct="1">
        <a:defRPr sz="1900" kern="1200">
          <a:solidFill>
            <a:schemeClr val="tx1"/>
          </a:solidFill>
          <a:latin typeface="+mn-lt"/>
          <a:ea typeface="+mn-ea"/>
          <a:cs typeface="+mn-cs"/>
        </a:defRPr>
      </a:lvl4pPr>
      <a:lvl5pPr marL="1824810" algn="l" defTabSz="912404" rtl="0" eaLnBrk="1" latinLnBrk="0" hangingPunct="1">
        <a:defRPr sz="1900" kern="1200">
          <a:solidFill>
            <a:schemeClr val="tx1"/>
          </a:solidFill>
          <a:latin typeface="+mn-lt"/>
          <a:ea typeface="+mn-ea"/>
          <a:cs typeface="+mn-cs"/>
        </a:defRPr>
      </a:lvl5pPr>
      <a:lvl6pPr marL="2281013" algn="l" defTabSz="912404" rtl="0" eaLnBrk="1" latinLnBrk="0" hangingPunct="1">
        <a:defRPr sz="1900" kern="1200">
          <a:solidFill>
            <a:schemeClr val="tx1"/>
          </a:solidFill>
          <a:latin typeface="+mn-lt"/>
          <a:ea typeface="+mn-ea"/>
          <a:cs typeface="+mn-cs"/>
        </a:defRPr>
      </a:lvl6pPr>
      <a:lvl7pPr marL="2737214" algn="l" defTabSz="912404" rtl="0" eaLnBrk="1" latinLnBrk="0" hangingPunct="1">
        <a:defRPr sz="1900" kern="1200">
          <a:solidFill>
            <a:schemeClr val="tx1"/>
          </a:solidFill>
          <a:latin typeface="+mn-lt"/>
          <a:ea typeface="+mn-ea"/>
          <a:cs typeface="+mn-cs"/>
        </a:defRPr>
      </a:lvl7pPr>
      <a:lvl8pPr marL="3193416" algn="l" defTabSz="912404" rtl="0" eaLnBrk="1" latinLnBrk="0" hangingPunct="1">
        <a:defRPr sz="1900" kern="1200">
          <a:solidFill>
            <a:schemeClr val="tx1"/>
          </a:solidFill>
          <a:latin typeface="+mn-lt"/>
          <a:ea typeface="+mn-ea"/>
          <a:cs typeface="+mn-cs"/>
        </a:defRPr>
      </a:lvl8pPr>
      <a:lvl9pPr marL="3649619" algn="l" defTabSz="91240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9"/>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42" tIns="65272" rIns="130542" bIns="65272" rtlCol="0" anchor="ctr">
            <a:noAutofit/>
          </a:bodyPr>
          <a:lstStyle/>
          <a:p>
            <a:pPr algn="ctr" defTabSz="913805"/>
            <a:endParaRPr lang="en-US" sz="1900" dirty="0">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72" tIns="0" rIns="65272"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8"/>
            <a:ext cx="2612571" cy="1306286"/>
          </a:xfrm>
          <a:prstGeom prst="rect">
            <a:avLst/>
          </a:prstGeom>
        </p:spPr>
        <p:txBody>
          <a:bodyPr vert="horz" wrap="square" lIns="65272" tIns="65272" rIns="65272" bIns="65272"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3" y="0"/>
            <a:ext cx="621771" cy="365126"/>
          </a:xfrm>
          <a:prstGeom prst="rect">
            <a:avLst/>
          </a:prstGeom>
        </p:spPr>
        <p:txBody>
          <a:bodyPr vert="horz" wrap="square" lIns="65272" tIns="65272" rIns="65272" bIns="65272" rtlCol="0" anchor="t">
            <a:noAutofit/>
          </a:bodyPr>
          <a:lstStyle>
            <a:lvl1pPr algn="r" defTabSz="913805">
              <a:defRPr sz="1100">
                <a:solidFill>
                  <a:schemeClr val="bg1"/>
                </a:solidFill>
              </a:defRPr>
            </a:lvl1pPr>
          </a:lstStyle>
          <a:p>
            <a:fld id="{D1524D41-16DC-4D92-9EF9-071B213BE0F5}" type="slidenum">
              <a:rPr lang="en-US" smtClean="0">
                <a:solidFill>
                  <a:srgbClr val="FFFFFF"/>
                </a:solidFill>
              </a:rPr>
              <a:pPr/>
              <a:t>‹#›</a:t>
            </a:fld>
            <a:endParaRPr lang="en-US" dirty="0">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72" tIns="65272" rIns="65272" bIns="65272"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3805">
              <a:defRPr/>
            </a:pPr>
            <a:r>
              <a:rPr lang="en-US" sz="700" cap="all" dirty="0" smtClean="0">
                <a:solidFill>
                  <a:srgbClr val="617685"/>
                </a:solidFill>
                <a:latin typeface="Calibri"/>
              </a:rPr>
              <a:t>©</a:t>
            </a:r>
            <a:r>
              <a:rPr lang="en-US" sz="700" cap="all" dirty="0" smtClean="0">
                <a:solidFill>
                  <a:srgbClr val="617685"/>
                </a:solidFill>
              </a:rPr>
              <a:t>2014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3805" rtl="0" eaLnBrk="1" latinLnBrk="0" hangingPunct="1">
        <a:spcBef>
          <a:spcPct val="0"/>
        </a:spcBef>
        <a:buNone/>
        <a:defRPr sz="2600" b="1" kern="1200">
          <a:solidFill>
            <a:schemeClr val="bg1"/>
          </a:solidFill>
          <a:latin typeface="+mj-lt"/>
          <a:ea typeface="+mj-ea"/>
          <a:cs typeface="+mj-cs"/>
        </a:defRPr>
      </a:lvl1pPr>
    </p:titleStyle>
    <p:bodyStyle>
      <a:lvl1pPr marL="163181"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357"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539"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717"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5903" indent="-163181" algn="l" defTabSz="913805"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2964"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68"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69"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72"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05" rtl="0" eaLnBrk="1" latinLnBrk="0" hangingPunct="1">
        <a:defRPr sz="1900" kern="1200">
          <a:solidFill>
            <a:schemeClr val="tx1"/>
          </a:solidFill>
          <a:latin typeface="+mn-lt"/>
          <a:ea typeface="+mn-ea"/>
          <a:cs typeface="+mn-cs"/>
        </a:defRPr>
      </a:lvl1pPr>
      <a:lvl2pPr marL="456903" algn="l" defTabSz="913805" rtl="0" eaLnBrk="1" latinLnBrk="0" hangingPunct="1">
        <a:defRPr sz="1900" kern="1200">
          <a:solidFill>
            <a:schemeClr val="tx1"/>
          </a:solidFill>
          <a:latin typeface="+mn-lt"/>
          <a:ea typeface="+mn-ea"/>
          <a:cs typeface="+mn-cs"/>
        </a:defRPr>
      </a:lvl2pPr>
      <a:lvl3pPr marL="913805" algn="l" defTabSz="913805" rtl="0" eaLnBrk="1" latinLnBrk="0" hangingPunct="1">
        <a:defRPr sz="1900" kern="1200">
          <a:solidFill>
            <a:schemeClr val="tx1"/>
          </a:solidFill>
          <a:latin typeface="+mn-lt"/>
          <a:ea typeface="+mn-ea"/>
          <a:cs typeface="+mn-cs"/>
        </a:defRPr>
      </a:lvl3pPr>
      <a:lvl4pPr marL="1370709" algn="l" defTabSz="913805" rtl="0" eaLnBrk="1" latinLnBrk="0" hangingPunct="1">
        <a:defRPr sz="1900" kern="1200">
          <a:solidFill>
            <a:schemeClr val="tx1"/>
          </a:solidFill>
          <a:latin typeface="+mn-lt"/>
          <a:ea typeface="+mn-ea"/>
          <a:cs typeface="+mn-cs"/>
        </a:defRPr>
      </a:lvl4pPr>
      <a:lvl5pPr marL="1827609" algn="l" defTabSz="913805" rtl="0" eaLnBrk="1" latinLnBrk="0" hangingPunct="1">
        <a:defRPr sz="1900" kern="1200">
          <a:solidFill>
            <a:schemeClr val="tx1"/>
          </a:solidFill>
          <a:latin typeface="+mn-lt"/>
          <a:ea typeface="+mn-ea"/>
          <a:cs typeface="+mn-cs"/>
        </a:defRPr>
      </a:lvl5pPr>
      <a:lvl6pPr marL="2284513" algn="l" defTabSz="913805" rtl="0" eaLnBrk="1" latinLnBrk="0" hangingPunct="1">
        <a:defRPr sz="1900" kern="1200">
          <a:solidFill>
            <a:schemeClr val="tx1"/>
          </a:solidFill>
          <a:latin typeface="+mn-lt"/>
          <a:ea typeface="+mn-ea"/>
          <a:cs typeface="+mn-cs"/>
        </a:defRPr>
      </a:lvl6pPr>
      <a:lvl7pPr marL="2741415" algn="l" defTabSz="913805" rtl="0" eaLnBrk="1" latinLnBrk="0" hangingPunct="1">
        <a:defRPr sz="1900" kern="1200">
          <a:solidFill>
            <a:schemeClr val="tx1"/>
          </a:solidFill>
          <a:latin typeface="+mn-lt"/>
          <a:ea typeface="+mn-ea"/>
          <a:cs typeface="+mn-cs"/>
        </a:defRPr>
      </a:lvl7pPr>
      <a:lvl8pPr marL="3198318" algn="l" defTabSz="913805" rtl="0" eaLnBrk="1" latinLnBrk="0" hangingPunct="1">
        <a:defRPr sz="1900" kern="1200">
          <a:solidFill>
            <a:schemeClr val="tx1"/>
          </a:solidFill>
          <a:latin typeface="+mn-lt"/>
          <a:ea typeface="+mn-ea"/>
          <a:cs typeface="+mn-cs"/>
        </a:defRPr>
      </a:lvl8pPr>
      <a:lvl9pPr marL="3655221" algn="l" defTabSz="9138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8"/>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50" tIns="65274" rIns="130550" bIns="65274" rtlCol="0" anchor="ctr">
            <a:noAutofit/>
          </a:bodyPr>
          <a:lstStyle/>
          <a:p>
            <a:pPr algn="ctr" defTabSz="913850"/>
            <a:endParaRPr lang="en-US" dirty="0">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74" tIns="0" rIns="65274"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8"/>
            <a:ext cx="2612571" cy="1306286"/>
          </a:xfrm>
          <a:prstGeom prst="rect">
            <a:avLst/>
          </a:prstGeom>
        </p:spPr>
        <p:txBody>
          <a:bodyPr vert="horz" wrap="square" lIns="65274" tIns="65274" rIns="65274" bIns="65274"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3" y="0"/>
            <a:ext cx="621771" cy="365126"/>
          </a:xfrm>
          <a:prstGeom prst="rect">
            <a:avLst/>
          </a:prstGeom>
        </p:spPr>
        <p:txBody>
          <a:bodyPr vert="horz" wrap="square" lIns="65274" tIns="65274" rIns="65274" bIns="65274" rtlCol="0" anchor="t">
            <a:noAutofit/>
          </a:bodyPr>
          <a:lstStyle>
            <a:lvl1pPr algn="r" defTabSz="913850">
              <a:defRPr sz="1100">
                <a:solidFill>
                  <a:schemeClr val="bg1"/>
                </a:solidFill>
              </a:defRPr>
            </a:lvl1pPr>
          </a:lstStyle>
          <a:p>
            <a:fld id="{D1524D41-16DC-4D92-9EF9-071B213BE0F5}" type="slidenum">
              <a:rPr lang="en-US" smtClean="0">
                <a:solidFill>
                  <a:srgbClr val="FFFFFF"/>
                </a:solidFill>
              </a:rPr>
              <a:pPr/>
              <a:t>‹#›</a:t>
            </a:fld>
            <a:endParaRPr lang="en-US" dirty="0">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74" tIns="65274" rIns="65274" bIns="65274"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3850">
              <a:defRPr/>
            </a:pPr>
            <a:r>
              <a:rPr lang="en-US" sz="700" cap="all" dirty="0" smtClean="0">
                <a:solidFill>
                  <a:srgbClr val="617685"/>
                </a:solidFill>
                <a:latin typeface="Calibri"/>
              </a:rPr>
              <a:t>©</a:t>
            </a:r>
            <a:r>
              <a:rPr lang="en-US" sz="700" cap="all" dirty="0" smtClean="0">
                <a:solidFill>
                  <a:srgbClr val="617685"/>
                </a:solidFill>
              </a:rPr>
              <a:t>2014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3850" rtl="0" eaLnBrk="1" latinLnBrk="0" hangingPunct="1">
        <a:spcBef>
          <a:spcPct val="0"/>
        </a:spcBef>
        <a:buNone/>
        <a:defRPr sz="2600" b="1" kern="1200">
          <a:solidFill>
            <a:schemeClr val="bg1"/>
          </a:solidFill>
          <a:latin typeface="+mj-lt"/>
          <a:ea typeface="+mj-ea"/>
          <a:cs typeface="+mj-cs"/>
        </a:defRPr>
      </a:lvl1pPr>
    </p:titleStyle>
    <p:bodyStyle>
      <a:lvl1pPr marL="163188"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375"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564"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749"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5940" indent="-163188" algn="l" defTabSz="913850"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3089"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15"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0"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66"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50" rtl="0" eaLnBrk="1" latinLnBrk="0" hangingPunct="1">
        <a:defRPr sz="1900" kern="1200">
          <a:solidFill>
            <a:schemeClr val="tx1"/>
          </a:solidFill>
          <a:latin typeface="+mn-lt"/>
          <a:ea typeface="+mn-ea"/>
          <a:cs typeface="+mn-cs"/>
        </a:defRPr>
      </a:lvl1pPr>
      <a:lvl2pPr marL="456926" algn="l" defTabSz="913850" rtl="0" eaLnBrk="1" latinLnBrk="0" hangingPunct="1">
        <a:defRPr sz="1900" kern="1200">
          <a:solidFill>
            <a:schemeClr val="tx1"/>
          </a:solidFill>
          <a:latin typeface="+mn-lt"/>
          <a:ea typeface="+mn-ea"/>
          <a:cs typeface="+mn-cs"/>
        </a:defRPr>
      </a:lvl2pPr>
      <a:lvl3pPr marL="913850" algn="l" defTabSz="913850" rtl="0" eaLnBrk="1" latinLnBrk="0" hangingPunct="1">
        <a:defRPr sz="1900" kern="1200">
          <a:solidFill>
            <a:schemeClr val="tx1"/>
          </a:solidFill>
          <a:latin typeface="+mn-lt"/>
          <a:ea typeface="+mn-ea"/>
          <a:cs typeface="+mn-cs"/>
        </a:defRPr>
      </a:lvl3pPr>
      <a:lvl4pPr marL="1370776" algn="l" defTabSz="913850" rtl="0" eaLnBrk="1" latinLnBrk="0" hangingPunct="1">
        <a:defRPr sz="1900" kern="1200">
          <a:solidFill>
            <a:schemeClr val="tx1"/>
          </a:solidFill>
          <a:latin typeface="+mn-lt"/>
          <a:ea typeface="+mn-ea"/>
          <a:cs typeface="+mn-cs"/>
        </a:defRPr>
      </a:lvl4pPr>
      <a:lvl5pPr marL="1827701" algn="l" defTabSz="913850" rtl="0" eaLnBrk="1" latinLnBrk="0" hangingPunct="1">
        <a:defRPr sz="1900" kern="1200">
          <a:solidFill>
            <a:schemeClr val="tx1"/>
          </a:solidFill>
          <a:latin typeface="+mn-lt"/>
          <a:ea typeface="+mn-ea"/>
          <a:cs typeface="+mn-cs"/>
        </a:defRPr>
      </a:lvl5pPr>
      <a:lvl6pPr marL="2284628" algn="l" defTabSz="913850" rtl="0" eaLnBrk="1" latinLnBrk="0" hangingPunct="1">
        <a:defRPr sz="1900" kern="1200">
          <a:solidFill>
            <a:schemeClr val="tx1"/>
          </a:solidFill>
          <a:latin typeface="+mn-lt"/>
          <a:ea typeface="+mn-ea"/>
          <a:cs typeface="+mn-cs"/>
        </a:defRPr>
      </a:lvl6pPr>
      <a:lvl7pPr marL="2741552" algn="l" defTabSz="913850" rtl="0" eaLnBrk="1" latinLnBrk="0" hangingPunct="1">
        <a:defRPr sz="1900" kern="1200">
          <a:solidFill>
            <a:schemeClr val="tx1"/>
          </a:solidFill>
          <a:latin typeface="+mn-lt"/>
          <a:ea typeface="+mn-ea"/>
          <a:cs typeface="+mn-cs"/>
        </a:defRPr>
      </a:lvl7pPr>
      <a:lvl8pPr marL="3198478" algn="l" defTabSz="913850" rtl="0" eaLnBrk="1" latinLnBrk="0" hangingPunct="1">
        <a:defRPr sz="1900" kern="1200">
          <a:solidFill>
            <a:schemeClr val="tx1"/>
          </a:solidFill>
          <a:latin typeface="+mn-lt"/>
          <a:ea typeface="+mn-ea"/>
          <a:cs typeface="+mn-cs"/>
        </a:defRPr>
      </a:lvl8pPr>
      <a:lvl9pPr marL="3655405" algn="l" defTabSz="9138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gray">
          <a:xfrm>
            <a:off x="8229600" y="4"/>
            <a:ext cx="914400" cy="424543"/>
          </a:xfrm>
          <a:prstGeom prst="rect">
            <a:avLst/>
          </a:prstGeom>
          <a:noFill/>
          <a:ln w="9525">
            <a:noFill/>
            <a:miter lim="800000"/>
            <a:headEnd/>
            <a:tailEnd/>
          </a:ln>
          <a:effectLst/>
        </p:spPr>
        <p:txBody>
          <a:bodyPr vert="horz" wrap="square" lIns="93239" tIns="46620" rIns="93239" bIns="46620" numCol="1" anchor="t" anchorCtr="0" compatLnSpc="1">
            <a:prstTxWarp prst="textNoShape">
              <a:avLst/>
            </a:prstTxWarp>
          </a:bodyPr>
          <a:lstStyle>
            <a:lvl1pPr algn="r" defTabSz="932795">
              <a:defRPr sz="1400" i="0">
                <a:solidFill>
                  <a:schemeClr val="bg1"/>
                </a:solidFill>
                <a:latin typeface="+mn-lt"/>
                <a:cs typeface="Arial" pitchFamily="34" charset="0"/>
              </a:defRPr>
            </a:lvl1pPr>
          </a:lstStyle>
          <a:p>
            <a:pPr fontAlgn="base">
              <a:spcBef>
                <a:spcPct val="0"/>
              </a:spcBef>
              <a:spcAft>
                <a:spcPct val="0"/>
              </a:spcAft>
            </a:pPr>
            <a:fld id="{720EF1D8-22C3-47F9-97C9-90650415DCF1}"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 name="Footer Placeholder 2"/>
          <p:cNvSpPr>
            <a:spLocks noGrp="1"/>
          </p:cNvSpPr>
          <p:nvPr>
            <p:ph type="ftr" sz="quarter" idx="3"/>
          </p:nvPr>
        </p:nvSpPr>
        <p:spPr>
          <a:xfrm>
            <a:off x="0" y="6492879"/>
            <a:ext cx="4572000" cy="365124"/>
          </a:xfrm>
          <a:prstGeom prst="rect">
            <a:avLst/>
          </a:prstGeom>
        </p:spPr>
        <p:txBody>
          <a:bodyPr vert="horz" lIns="130550" tIns="65274" rIns="130550" bIns="65274" rtlCol="0" anchor="ctr"/>
          <a:lstStyle>
            <a:lvl1pPr algn="l" defTabSz="913896" fontAlgn="base">
              <a:spcBef>
                <a:spcPct val="0"/>
              </a:spcBef>
              <a:spcAft>
                <a:spcPct val="0"/>
              </a:spcAft>
              <a:defRPr sz="1100">
                <a:solidFill>
                  <a:schemeClr val="tx1"/>
                </a:solidFill>
              </a:defRPr>
            </a:lvl1pPr>
          </a:lstStyle>
          <a:p>
            <a:r>
              <a:rPr lang="en-US" dirty="0" smtClean="0">
                <a:solidFill>
                  <a:srgbClr val="000000"/>
                </a:solidFill>
              </a:rPr>
              <a:t>Add footer text here.</a:t>
            </a: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ftr="0" dt="0"/>
  <p:txStyles>
    <p:titleStyle>
      <a:lvl1pPr algn="ctr" defTabSz="932795" rtl="0" eaLnBrk="1" fontAlgn="base" hangingPunct="1">
        <a:spcBef>
          <a:spcPct val="0"/>
        </a:spcBef>
        <a:spcAft>
          <a:spcPct val="0"/>
        </a:spcAft>
        <a:defRPr sz="2300" spc="286" baseline="0">
          <a:solidFill>
            <a:schemeClr val="tx1"/>
          </a:solidFill>
          <a:latin typeface="+mj-lt"/>
          <a:ea typeface="+mj-ea"/>
          <a:cs typeface="Arial" pitchFamily="34" charset="0"/>
        </a:defRPr>
      </a:lvl1pPr>
      <a:lvl2pPr algn="ctr" defTabSz="932795" rtl="0" eaLnBrk="1" fontAlgn="base" hangingPunct="1">
        <a:spcBef>
          <a:spcPct val="0"/>
        </a:spcBef>
        <a:spcAft>
          <a:spcPct val="0"/>
        </a:spcAft>
        <a:defRPr sz="4400">
          <a:solidFill>
            <a:schemeClr val="tx2"/>
          </a:solidFill>
          <a:latin typeface="Arial" charset="0"/>
        </a:defRPr>
      </a:lvl2pPr>
      <a:lvl3pPr algn="ctr" defTabSz="932795" rtl="0" eaLnBrk="1" fontAlgn="base" hangingPunct="1">
        <a:spcBef>
          <a:spcPct val="0"/>
        </a:spcBef>
        <a:spcAft>
          <a:spcPct val="0"/>
        </a:spcAft>
        <a:defRPr sz="4400">
          <a:solidFill>
            <a:schemeClr val="tx2"/>
          </a:solidFill>
          <a:latin typeface="Arial" charset="0"/>
        </a:defRPr>
      </a:lvl3pPr>
      <a:lvl4pPr algn="ctr" defTabSz="932795" rtl="0" eaLnBrk="1" fontAlgn="base" hangingPunct="1">
        <a:spcBef>
          <a:spcPct val="0"/>
        </a:spcBef>
        <a:spcAft>
          <a:spcPct val="0"/>
        </a:spcAft>
        <a:defRPr sz="4400">
          <a:solidFill>
            <a:schemeClr val="tx2"/>
          </a:solidFill>
          <a:latin typeface="Arial" charset="0"/>
        </a:defRPr>
      </a:lvl4pPr>
      <a:lvl5pPr algn="ctr" defTabSz="932795" rtl="0" eaLnBrk="1" fontAlgn="base" hangingPunct="1">
        <a:spcBef>
          <a:spcPct val="0"/>
        </a:spcBef>
        <a:spcAft>
          <a:spcPct val="0"/>
        </a:spcAft>
        <a:defRPr sz="4400">
          <a:solidFill>
            <a:schemeClr val="tx2"/>
          </a:solidFill>
          <a:latin typeface="Arial" charset="0"/>
        </a:defRPr>
      </a:lvl5pPr>
      <a:lvl6pPr marL="291373" algn="ctr" defTabSz="932795" rtl="0" eaLnBrk="1" fontAlgn="base" hangingPunct="1">
        <a:spcBef>
          <a:spcPct val="0"/>
        </a:spcBef>
        <a:spcAft>
          <a:spcPct val="0"/>
        </a:spcAft>
        <a:defRPr sz="4400">
          <a:solidFill>
            <a:schemeClr val="tx2"/>
          </a:solidFill>
          <a:latin typeface="Arial" charset="0"/>
        </a:defRPr>
      </a:lvl6pPr>
      <a:lvl7pPr marL="582745" algn="ctr" defTabSz="932795" rtl="0" eaLnBrk="1" fontAlgn="base" hangingPunct="1">
        <a:spcBef>
          <a:spcPct val="0"/>
        </a:spcBef>
        <a:spcAft>
          <a:spcPct val="0"/>
        </a:spcAft>
        <a:defRPr sz="4400">
          <a:solidFill>
            <a:schemeClr val="tx2"/>
          </a:solidFill>
          <a:latin typeface="Arial" charset="0"/>
        </a:defRPr>
      </a:lvl7pPr>
      <a:lvl8pPr marL="874115" algn="ctr" defTabSz="932795" rtl="0" eaLnBrk="1" fontAlgn="base" hangingPunct="1">
        <a:spcBef>
          <a:spcPct val="0"/>
        </a:spcBef>
        <a:spcAft>
          <a:spcPct val="0"/>
        </a:spcAft>
        <a:defRPr sz="4400">
          <a:solidFill>
            <a:schemeClr val="tx2"/>
          </a:solidFill>
          <a:latin typeface="Arial" charset="0"/>
        </a:defRPr>
      </a:lvl8pPr>
      <a:lvl9pPr marL="1165486" algn="ctr" defTabSz="932795" rtl="0" eaLnBrk="1" fontAlgn="base" hangingPunct="1">
        <a:spcBef>
          <a:spcPct val="0"/>
        </a:spcBef>
        <a:spcAft>
          <a:spcPct val="0"/>
        </a:spcAft>
        <a:defRPr sz="4400">
          <a:solidFill>
            <a:schemeClr val="tx2"/>
          </a:solidFill>
          <a:latin typeface="Arial" charset="0"/>
        </a:defRPr>
      </a:lvl9pPr>
    </p:titleStyle>
    <p:bodyStyle>
      <a:lvl1pPr marL="163188" indent="-163188" algn="l" defTabSz="932795" rtl="0" eaLnBrk="1" fontAlgn="base" hangingPunct="1">
        <a:spcBef>
          <a:spcPct val="20000"/>
        </a:spcBef>
        <a:spcAft>
          <a:spcPct val="0"/>
        </a:spcAft>
        <a:buChar char="•"/>
        <a:defRPr sz="1400" baseline="0">
          <a:solidFill>
            <a:schemeClr val="tx1"/>
          </a:solidFill>
          <a:latin typeface="Calibri" pitchFamily="34" charset="0"/>
          <a:ea typeface="+mn-ea"/>
          <a:cs typeface="Arial" pitchFamily="34" charset="0"/>
        </a:defRPr>
      </a:lvl1pPr>
      <a:lvl2pPr marL="326375" indent="-163188" algn="l" defTabSz="932795"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2pPr>
      <a:lvl3pPr marL="489564" indent="-163188" algn="l" defTabSz="932795"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3pPr>
      <a:lvl4pPr marL="652749" indent="-163188" algn="l" defTabSz="932795"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4pPr>
      <a:lvl5pPr marL="815940" indent="-163188" algn="l" defTabSz="932795" rtl="0" eaLnBrk="1" fontAlgn="base" hangingPunct="1">
        <a:spcBef>
          <a:spcPct val="20000"/>
        </a:spcBef>
        <a:spcAft>
          <a:spcPct val="0"/>
        </a:spcAft>
        <a:buFont typeface="Arial" pitchFamily="34" charset="0"/>
        <a:buChar char="•"/>
        <a:defRPr sz="1400" baseline="0">
          <a:solidFill>
            <a:schemeClr val="tx1"/>
          </a:solidFill>
          <a:latin typeface="Calibri" pitchFamily="34" charset="0"/>
          <a:cs typeface="Arial" pitchFamily="34" charset="0"/>
        </a:defRPr>
      </a:lvl5pPr>
      <a:lvl6pPr marL="2389651" indent="-233706" algn="l" defTabSz="932795" rtl="0" eaLnBrk="1" fontAlgn="base" hangingPunct="1">
        <a:spcBef>
          <a:spcPct val="20000"/>
        </a:spcBef>
        <a:spcAft>
          <a:spcPct val="0"/>
        </a:spcAft>
        <a:buChar char="»"/>
        <a:defRPr sz="2000">
          <a:solidFill>
            <a:schemeClr val="tx1"/>
          </a:solidFill>
          <a:latin typeface="+mn-lt"/>
        </a:defRPr>
      </a:lvl6pPr>
      <a:lvl7pPr marL="2681021" indent="-233706" algn="l" defTabSz="932795" rtl="0" eaLnBrk="1" fontAlgn="base" hangingPunct="1">
        <a:spcBef>
          <a:spcPct val="20000"/>
        </a:spcBef>
        <a:spcAft>
          <a:spcPct val="0"/>
        </a:spcAft>
        <a:buChar char="»"/>
        <a:defRPr sz="2000">
          <a:solidFill>
            <a:schemeClr val="tx1"/>
          </a:solidFill>
          <a:latin typeface="+mn-lt"/>
        </a:defRPr>
      </a:lvl7pPr>
      <a:lvl8pPr marL="2972395" indent="-233706" algn="l" defTabSz="932795" rtl="0" eaLnBrk="1" fontAlgn="base" hangingPunct="1">
        <a:spcBef>
          <a:spcPct val="20000"/>
        </a:spcBef>
        <a:spcAft>
          <a:spcPct val="0"/>
        </a:spcAft>
        <a:buChar char="»"/>
        <a:defRPr sz="2000">
          <a:solidFill>
            <a:schemeClr val="tx1"/>
          </a:solidFill>
          <a:latin typeface="+mn-lt"/>
        </a:defRPr>
      </a:lvl8pPr>
      <a:lvl9pPr marL="3263767" indent="-233706" algn="l" defTabSz="9327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2745" rtl="0" eaLnBrk="1" latinLnBrk="0" hangingPunct="1">
        <a:defRPr sz="1100" kern="1200">
          <a:solidFill>
            <a:schemeClr val="tx1"/>
          </a:solidFill>
          <a:latin typeface="+mn-lt"/>
          <a:ea typeface="+mn-ea"/>
          <a:cs typeface="+mn-cs"/>
        </a:defRPr>
      </a:lvl1pPr>
      <a:lvl2pPr marL="291373" algn="l" defTabSz="582745" rtl="0" eaLnBrk="1" latinLnBrk="0" hangingPunct="1">
        <a:defRPr sz="1100" kern="1200">
          <a:solidFill>
            <a:schemeClr val="tx1"/>
          </a:solidFill>
          <a:latin typeface="+mn-lt"/>
          <a:ea typeface="+mn-ea"/>
          <a:cs typeface="+mn-cs"/>
        </a:defRPr>
      </a:lvl2pPr>
      <a:lvl3pPr marL="582745" algn="l" defTabSz="582745" rtl="0" eaLnBrk="1" latinLnBrk="0" hangingPunct="1">
        <a:defRPr sz="1100" kern="1200">
          <a:solidFill>
            <a:schemeClr val="tx1"/>
          </a:solidFill>
          <a:latin typeface="+mn-lt"/>
          <a:ea typeface="+mn-ea"/>
          <a:cs typeface="+mn-cs"/>
        </a:defRPr>
      </a:lvl3pPr>
      <a:lvl4pPr marL="874115" algn="l" defTabSz="582745" rtl="0" eaLnBrk="1" latinLnBrk="0" hangingPunct="1">
        <a:defRPr sz="1100" kern="1200">
          <a:solidFill>
            <a:schemeClr val="tx1"/>
          </a:solidFill>
          <a:latin typeface="+mn-lt"/>
          <a:ea typeface="+mn-ea"/>
          <a:cs typeface="+mn-cs"/>
        </a:defRPr>
      </a:lvl4pPr>
      <a:lvl5pPr marL="1165486" algn="l" defTabSz="582745" rtl="0" eaLnBrk="1" latinLnBrk="0" hangingPunct="1">
        <a:defRPr sz="1100" kern="1200">
          <a:solidFill>
            <a:schemeClr val="tx1"/>
          </a:solidFill>
          <a:latin typeface="+mn-lt"/>
          <a:ea typeface="+mn-ea"/>
          <a:cs typeface="+mn-cs"/>
        </a:defRPr>
      </a:lvl5pPr>
      <a:lvl6pPr marL="1456859" algn="l" defTabSz="582745" rtl="0" eaLnBrk="1" latinLnBrk="0" hangingPunct="1">
        <a:defRPr sz="1100" kern="1200">
          <a:solidFill>
            <a:schemeClr val="tx1"/>
          </a:solidFill>
          <a:latin typeface="+mn-lt"/>
          <a:ea typeface="+mn-ea"/>
          <a:cs typeface="+mn-cs"/>
        </a:defRPr>
      </a:lvl6pPr>
      <a:lvl7pPr marL="1748231" algn="l" defTabSz="582745" rtl="0" eaLnBrk="1" latinLnBrk="0" hangingPunct="1">
        <a:defRPr sz="1100" kern="1200">
          <a:solidFill>
            <a:schemeClr val="tx1"/>
          </a:solidFill>
          <a:latin typeface="+mn-lt"/>
          <a:ea typeface="+mn-ea"/>
          <a:cs typeface="+mn-cs"/>
        </a:defRPr>
      </a:lvl7pPr>
      <a:lvl8pPr marL="2039602" algn="l" defTabSz="582745" rtl="0" eaLnBrk="1" latinLnBrk="0" hangingPunct="1">
        <a:defRPr sz="1100" kern="1200">
          <a:solidFill>
            <a:schemeClr val="tx1"/>
          </a:solidFill>
          <a:latin typeface="+mn-lt"/>
          <a:ea typeface="+mn-ea"/>
          <a:cs typeface="+mn-cs"/>
        </a:defRPr>
      </a:lvl8pPr>
      <a:lvl9pPr marL="2330970" algn="l" defTabSz="582745"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287" tIns="65287" rIns="65287" bIns="65287"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8" y="6454588"/>
            <a:ext cx="621772" cy="242047"/>
          </a:xfrm>
          <a:prstGeom prst="rect">
            <a:avLst/>
          </a:prstGeom>
        </p:spPr>
        <p:txBody>
          <a:bodyPr vert="horz" wrap="square" lIns="41015" tIns="41015" rIns="41015" bIns="41015" rtlCol="0" anchor="t">
            <a:noAutofit/>
          </a:bodyPr>
          <a:lstStyle>
            <a:lvl1pPr algn="ctr" defTabSz="914021">
              <a:defRPr sz="8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a:xfrm>
            <a:off x="404091" y="6454590"/>
            <a:ext cx="2170545" cy="159775"/>
          </a:xfrm>
          <a:prstGeom prst="rect">
            <a:avLst/>
          </a:prstGeom>
          <a:noFill/>
        </p:spPr>
        <p:txBody>
          <a:bodyPr wrap="square" lIns="41015" tIns="41015" rIns="41015" bIns="41015" rtlCol="0">
            <a:spAutoFit/>
          </a:bodyPr>
          <a:lstStyle/>
          <a:p>
            <a:pPr defTabSz="914021">
              <a:defRPr/>
            </a:pPr>
            <a:r>
              <a:rPr lang="en-US" sz="500" cap="all" dirty="0" smtClean="0">
                <a:solidFill>
                  <a:srgbClr val="617685"/>
                </a:solidFill>
              </a:rPr>
              <a:t>©2014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021" rtl="0" eaLnBrk="1" latinLnBrk="0" hangingPunct="1">
        <a:spcBef>
          <a:spcPct val="0"/>
        </a:spcBef>
        <a:buNone/>
        <a:defRPr sz="1600" b="1" kern="1200">
          <a:solidFill>
            <a:schemeClr val="accent5"/>
          </a:solidFill>
          <a:latin typeface="+mj-lt"/>
          <a:ea typeface="+mj-ea"/>
          <a:cs typeface="+mj-cs"/>
        </a:defRPr>
      </a:lvl1pPr>
    </p:titleStyle>
    <p:bodyStyle>
      <a:lvl1pPr marL="101113"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498" indent="-105385"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10"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571" indent="-103962"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684" indent="-101113" algn="l" defTabSz="914021"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3559"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70"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8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9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900" kern="1200">
          <a:solidFill>
            <a:schemeClr val="tx1"/>
          </a:solidFill>
          <a:latin typeface="+mn-lt"/>
          <a:ea typeface="+mn-ea"/>
          <a:cs typeface="+mn-cs"/>
        </a:defRPr>
      </a:lvl1pPr>
      <a:lvl2pPr marL="457012" algn="l" defTabSz="914021" rtl="0" eaLnBrk="1" latinLnBrk="0" hangingPunct="1">
        <a:defRPr sz="1900" kern="1200">
          <a:solidFill>
            <a:schemeClr val="tx1"/>
          </a:solidFill>
          <a:latin typeface="+mn-lt"/>
          <a:ea typeface="+mn-ea"/>
          <a:cs typeface="+mn-cs"/>
        </a:defRPr>
      </a:lvl2pPr>
      <a:lvl3pPr marL="914021" algn="l" defTabSz="914021" rtl="0" eaLnBrk="1" latinLnBrk="0" hangingPunct="1">
        <a:defRPr sz="1900" kern="1200">
          <a:solidFill>
            <a:schemeClr val="tx1"/>
          </a:solidFill>
          <a:latin typeface="+mn-lt"/>
          <a:ea typeface="+mn-ea"/>
          <a:cs typeface="+mn-cs"/>
        </a:defRPr>
      </a:lvl3pPr>
      <a:lvl4pPr marL="1371032" algn="l" defTabSz="914021" rtl="0" eaLnBrk="1" latinLnBrk="0" hangingPunct="1">
        <a:defRPr sz="1900" kern="1200">
          <a:solidFill>
            <a:schemeClr val="tx1"/>
          </a:solidFill>
          <a:latin typeface="+mn-lt"/>
          <a:ea typeface="+mn-ea"/>
          <a:cs typeface="+mn-cs"/>
        </a:defRPr>
      </a:lvl4pPr>
      <a:lvl5pPr marL="1828043" algn="l" defTabSz="914021" rtl="0" eaLnBrk="1" latinLnBrk="0" hangingPunct="1">
        <a:defRPr sz="1900" kern="1200">
          <a:solidFill>
            <a:schemeClr val="tx1"/>
          </a:solidFill>
          <a:latin typeface="+mn-lt"/>
          <a:ea typeface="+mn-ea"/>
          <a:cs typeface="+mn-cs"/>
        </a:defRPr>
      </a:lvl5pPr>
      <a:lvl6pPr marL="2285054" algn="l" defTabSz="914021" rtl="0" eaLnBrk="1" latinLnBrk="0" hangingPunct="1">
        <a:defRPr sz="1900" kern="1200">
          <a:solidFill>
            <a:schemeClr val="tx1"/>
          </a:solidFill>
          <a:latin typeface="+mn-lt"/>
          <a:ea typeface="+mn-ea"/>
          <a:cs typeface="+mn-cs"/>
        </a:defRPr>
      </a:lvl6pPr>
      <a:lvl7pPr marL="2742065" algn="l" defTabSz="914021" rtl="0" eaLnBrk="1" latinLnBrk="0" hangingPunct="1">
        <a:defRPr sz="1900" kern="1200">
          <a:solidFill>
            <a:schemeClr val="tx1"/>
          </a:solidFill>
          <a:latin typeface="+mn-lt"/>
          <a:ea typeface="+mn-ea"/>
          <a:cs typeface="+mn-cs"/>
        </a:defRPr>
      </a:lvl7pPr>
      <a:lvl8pPr marL="3199076" algn="l" defTabSz="914021" rtl="0" eaLnBrk="1" latinLnBrk="0" hangingPunct="1">
        <a:defRPr sz="1900" kern="1200">
          <a:solidFill>
            <a:schemeClr val="tx1"/>
          </a:solidFill>
          <a:latin typeface="+mn-lt"/>
          <a:ea typeface="+mn-ea"/>
          <a:cs typeface="+mn-cs"/>
        </a:defRPr>
      </a:lvl8pPr>
      <a:lvl9pPr marL="3656087" algn="l" defTabSz="91402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287" tIns="65287" rIns="65287" bIns="65287"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8" y="6454588"/>
            <a:ext cx="621772" cy="242047"/>
          </a:xfrm>
          <a:prstGeom prst="rect">
            <a:avLst/>
          </a:prstGeom>
        </p:spPr>
        <p:txBody>
          <a:bodyPr vert="horz" wrap="square" lIns="41015" tIns="41015" rIns="41015" bIns="41015" rtlCol="0" anchor="t">
            <a:noAutofit/>
          </a:bodyPr>
          <a:lstStyle>
            <a:lvl1pPr algn="ctr" defTabSz="914021">
              <a:defRPr sz="8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a:xfrm>
            <a:off x="404091" y="6454590"/>
            <a:ext cx="2170545" cy="159775"/>
          </a:xfrm>
          <a:prstGeom prst="rect">
            <a:avLst/>
          </a:prstGeom>
          <a:noFill/>
        </p:spPr>
        <p:txBody>
          <a:bodyPr wrap="square" lIns="41015" tIns="41015" rIns="41015" bIns="41015" rtlCol="0">
            <a:spAutoFit/>
          </a:bodyPr>
          <a:lstStyle/>
          <a:p>
            <a:pPr defTabSz="914021">
              <a:defRPr/>
            </a:pPr>
            <a:r>
              <a:rPr lang="en-US" sz="500" cap="all" dirty="0" smtClean="0">
                <a:solidFill>
                  <a:srgbClr val="617685"/>
                </a:solidFill>
              </a:rPr>
              <a:t>©2014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021" rtl="0" eaLnBrk="1" latinLnBrk="0" hangingPunct="1">
        <a:spcBef>
          <a:spcPct val="0"/>
        </a:spcBef>
        <a:buNone/>
        <a:defRPr sz="1600" b="1" kern="1200">
          <a:solidFill>
            <a:schemeClr val="accent5"/>
          </a:solidFill>
          <a:latin typeface="+mj-lt"/>
          <a:ea typeface="+mj-ea"/>
          <a:cs typeface="+mj-cs"/>
        </a:defRPr>
      </a:lvl1pPr>
    </p:titleStyle>
    <p:bodyStyle>
      <a:lvl1pPr marL="101113"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498" indent="-105385"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10"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571" indent="-103962"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684" indent="-101113" algn="l" defTabSz="914021"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3559"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70"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8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9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900" kern="1200">
          <a:solidFill>
            <a:schemeClr val="tx1"/>
          </a:solidFill>
          <a:latin typeface="+mn-lt"/>
          <a:ea typeface="+mn-ea"/>
          <a:cs typeface="+mn-cs"/>
        </a:defRPr>
      </a:lvl1pPr>
      <a:lvl2pPr marL="457012" algn="l" defTabSz="914021" rtl="0" eaLnBrk="1" latinLnBrk="0" hangingPunct="1">
        <a:defRPr sz="1900" kern="1200">
          <a:solidFill>
            <a:schemeClr val="tx1"/>
          </a:solidFill>
          <a:latin typeface="+mn-lt"/>
          <a:ea typeface="+mn-ea"/>
          <a:cs typeface="+mn-cs"/>
        </a:defRPr>
      </a:lvl2pPr>
      <a:lvl3pPr marL="914021" algn="l" defTabSz="914021" rtl="0" eaLnBrk="1" latinLnBrk="0" hangingPunct="1">
        <a:defRPr sz="1900" kern="1200">
          <a:solidFill>
            <a:schemeClr val="tx1"/>
          </a:solidFill>
          <a:latin typeface="+mn-lt"/>
          <a:ea typeface="+mn-ea"/>
          <a:cs typeface="+mn-cs"/>
        </a:defRPr>
      </a:lvl3pPr>
      <a:lvl4pPr marL="1371032" algn="l" defTabSz="914021" rtl="0" eaLnBrk="1" latinLnBrk="0" hangingPunct="1">
        <a:defRPr sz="1900" kern="1200">
          <a:solidFill>
            <a:schemeClr val="tx1"/>
          </a:solidFill>
          <a:latin typeface="+mn-lt"/>
          <a:ea typeface="+mn-ea"/>
          <a:cs typeface="+mn-cs"/>
        </a:defRPr>
      </a:lvl4pPr>
      <a:lvl5pPr marL="1828043" algn="l" defTabSz="914021" rtl="0" eaLnBrk="1" latinLnBrk="0" hangingPunct="1">
        <a:defRPr sz="1900" kern="1200">
          <a:solidFill>
            <a:schemeClr val="tx1"/>
          </a:solidFill>
          <a:latin typeface="+mn-lt"/>
          <a:ea typeface="+mn-ea"/>
          <a:cs typeface="+mn-cs"/>
        </a:defRPr>
      </a:lvl5pPr>
      <a:lvl6pPr marL="2285054" algn="l" defTabSz="914021" rtl="0" eaLnBrk="1" latinLnBrk="0" hangingPunct="1">
        <a:defRPr sz="1900" kern="1200">
          <a:solidFill>
            <a:schemeClr val="tx1"/>
          </a:solidFill>
          <a:latin typeface="+mn-lt"/>
          <a:ea typeface="+mn-ea"/>
          <a:cs typeface="+mn-cs"/>
        </a:defRPr>
      </a:lvl6pPr>
      <a:lvl7pPr marL="2742065" algn="l" defTabSz="914021" rtl="0" eaLnBrk="1" latinLnBrk="0" hangingPunct="1">
        <a:defRPr sz="1900" kern="1200">
          <a:solidFill>
            <a:schemeClr val="tx1"/>
          </a:solidFill>
          <a:latin typeface="+mn-lt"/>
          <a:ea typeface="+mn-ea"/>
          <a:cs typeface="+mn-cs"/>
        </a:defRPr>
      </a:lvl7pPr>
      <a:lvl8pPr marL="3199076" algn="l" defTabSz="914021" rtl="0" eaLnBrk="1" latinLnBrk="0" hangingPunct="1">
        <a:defRPr sz="1900" kern="1200">
          <a:solidFill>
            <a:schemeClr val="tx1"/>
          </a:solidFill>
          <a:latin typeface="+mn-lt"/>
          <a:ea typeface="+mn-ea"/>
          <a:cs typeface="+mn-cs"/>
        </a:defRPr>
      </a:lvl8pPr>
      <a:lvl9pPr marL="3656087" algn="l" defTabSz="914021"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294" tIns="65294" rIns="65294" bIns="65294"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7" y="6454588"/>
            <a:ext cx="621772" cy="242047"/>
          </a:xfrm>
          <a:prstGeom prst="rect">
            <a:avLst/>
          </a:prstGeom>
        </p:spPr>
        <p:txBody>
          <a:bodyPr vert="horz" wrap="square" lIns="41020" tIns="41020" rIns="41020" bIns="41020" rtlCol="0" anchor="t">
            <a:noAutofit/>
          </a:bodyPr>
          <a:lstStyle>
            <a:lvl1pPr algn="ctr" defTabSz="914128">
              <a:defRPr sz="8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a:xfrm>
            <a:off x="404092" y="6454589"/>
            <a:ext cx="2845955" cy="159785"/>
          </a:xfrm>
          <a:prstGeom prst="rect">
            <a:avLst/>
          </a:prstGeom>
          <a:noFill/>
        </p:spPr>
        <p:txBody>
          <a:bodyPr wrap="square" lIns="41020" tIns="41020" rIns="41020" bIns="41020" rtlCol="0">
            <a:spAutoFit/>
          </a:bodyPr>
          <a:lstStyle/>
          <a:p>
            <a:pPr defTabSz="914128">
              <a:defRPr/>
            </a:pPr>
            <a:r>
              <a:rPr lang="en-US" sz="500" cap="all" dirty="0" smtClean="0">
                <a:solidFill>
                  <a:srgbClr val="617685"/>
                </a:solidFill>
              </a:rPr>
              <a:t>©2014 The Advisory Board Company • </a:t>
            </a:r>
            <a:r>
              <a:rPr lang="en-US" sz="500" b="1" cap="all" dirty="0" smtClean="0">
                <a:solidFill>
                  <a:srgbClr val="617685"/>
                </a:solidFill>
              </a:rPr>
              <a:t>advisory.com </a:t>
            </a:r>
            <a:r>
              <a:rPr lang="en-US" sz="500" cap="all" dirty="0" smtClean="0">
                <a:solidFill>
                  <a:srgbClr val="617685"/>
                </a:solidFill>
              </a:rPr>
              <a:t>• 25046 </a:t>
            </a:r>
          </a:p>
        </p:txBody>
      </p:sp>
    </p:spTree>
  </p:cSld>
  <p:clrMap bg1="lt1" tx1="dk1" bg2="lt2" tx2="dk2" accent1="accent1" accent2="accent2" accent3="accent3" accent4="accent4" accent5="accent5" accent6="accent6" hlink="hlink" folHlink="folHlink"/>
  <p:hf hdr="0" ftr="0" dt="0"/>
  <p:txStyles>
    <p:titleStyle>
      <a:lvl1pPr algn="l" defTabSz="914128" rtl="0" eaLnBrk="1" latinLnBrk="0" hangingPunct="1">
        <a:spcBef>
          <a:spcPct val="0"/>
        </a:spcBef>
        <a:buNone/>
        <a:defRPr sz="1600" b="1" kern="1200">
          <a:solidFill>
            <a:schemeClr val="accent5"/>
          </a:solidFill>
          <a:latin typeface="+mj-lt"/>
          <a:ea typeface="+mj-ea"/>
          <a:cs typeface="+mj-cs"/>
        </a:defRPr>
      </a:lvl1pPr>
    </p:titleStyle>
    <p:bodyStyle>
      <a:lvl1pPr marL="101125" indent="-101125"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22" indent="-105398"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46" indent="-101125"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619" indent="-103974"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744" indent="-101125" algn="l" defTabSz="914128"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3853"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7"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82"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47"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8" rtl="0" eaLnBrk="1" latinLnBrk="0" hangingPunct="1">
        <a:defRPr sz="1900" kern="1200">
          <a:solidFill>
            <a:schemeClr val="tx1"/>
          </a:solidFill>
          <a:latin typeface="+mn-lt"/>
          <a:ea typeface="+mn-ea"/>
          <a:cs typeface="+mn-cs"/>
        </a:defRPr>
      </a:lvl1pPr>
      <a:lvl2pPr marL="457065" algn="l" defTabSz="914128" rtl="0" eaLnBrk="1" latinLnBrk="0" hangingPunct="1">
        <a:defRPr sz="1900" kern="1200">
          <a:solidFill>
            <a:schemeClr val="tx1"/>
          </a:solidFill>
          <a:latin typeface="+mn-lt"/>
          <a:ea typeface="+mn-ea"/>
          <a:cs typeface="+mn-cs"/>
        </a:defRPr>
      </a:lvl2pPr>
      <a:lvl3pPr marL="914128" algn="l" defTabSz="914128" rtl="0" eaLnBrk="1" latinLnBrk="0" hangingPunct="1">
        <a:defRPr sz="1900" kern="1200">
          <a:solidFill>
            <a:schemeClr val="tx1"/>
          </a:solidFill>
          <a:latin typeface="+mn-lt"/>
          <a:ea typeface="+mn-ea"/>
          <a:cs typeface="+mn-cs"/>
        </a:defRPr>
      </a:lvl3pPr>
      <a:lvl4pPr marL="1371193" algn="l" defTabSz="914128" rtl="0" eaLnBrk="1" latinLnBrk="0" hangingPunct="1">
        <a:defRPr sz="1900" kern="1200">
          <a:solidFill>
            <a:schemeClr val="tx1"/>
          </a:solidFill>
          <a:latin typeface="+mn-lt"/>
          <a:ea typeface="+mn-ea"/>
          <a:cs typeface="+mn-cs"/>
        </a:defRPr>
      </a:lvl4pPr>
      <a:lvl5pPr marL="1828257" algn="l" defTabSz="914128" rtl="0" eaLnBrk="1" latinLnBrk="0" hangingPunct="1">
        <a:defRPr sz="1900" kern="1200">
          <a:solidFill>
            <a:schemeClr val="tx1"/>
          </a:solidFill>
          <a:latin typeface="+mn-lt"/>
          <a:ea typeface="+mn-ea"/>
          <a:cs typeface="+mn-cs"/>
        </a:defRPr>
      </a:lvl5pPr>
      <a:lvl6pPr marL="2285321" algn="l" defTabSz="914128" rtl="0" eaLnBrk="1" latinLnBrk="0" hangingPunct="1">
        <a:defRPr sz="1900" kern="1200">
          <a:solidFill>
            <a:schemeClr val="tx1"/>
          </a:solidFill>
          <a:latin typeface="+mn-lt"/>
          <a:ea typeface="+mn-ea"/>
          <a:cs typeface="+mn-cs"/>
        </a:defRPr>
      </a:lvl6pPr>
      <a:lvl7pPr marL="2742386" algn="l" defTabSz="914128" rtl="0" eaLnBrk="1" latinLnBrk="0" hangingPunct="1">
        <a:defRPr sz="1900" kern="1200">
          <a:solidFill>
            <a:schemeClr val="tx1"/>
          </a:solidFill>
          <a:latin typeface="+mn-lt"/>
          <a:ea typeface="+mn-ea"/>
          <a:cs typeface="+mn-cs"/>
        </a:defRPr>
      </a:lvl7pPr>
      <a:lvl8pPr marL="3199450" algn="l" defTabSz="914128" rtl="0" eaLnBrk="1" latinLnBrk="0" hangingPunct="1">
        <a:defRPr sz="1900" kern="1200">
          <a:solidFill>
            <a:schemeClr val="tx1"/>
          </a:solidFill>
          <a:latin typeface="+mn-lt"/>
          <a:ea typeface="+mn-ea"/>
          <a:cs typeface="+mn-cs"/>
        </a:defRPr>
      </a:lvl8pPr>
      <a:lvl9pPr marL="3656515" algn="l" defTabSz="914128"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10" tIns="65310" rIns="65310" bIns="65310"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5" y="6454588"/>
            <a:ext cx="621772" cy="242047"/>
          </a:xfrm>
          <a:prstGeom prst="rect">
            <a:avLst/>
          </a:prstGeom>
        </p:spPr>
        <p:txBody>
          <a:bodyPr vert="horz" wrap="square" lIns="41029" tIns="41029" rIns="41029" bIns="41029" rtlCol="0" anchor="t">
            <a:noAutofit/>
          </a:bodyPr>
          <a:lstStyle>
            <a:lvl1pPr algn="ctr">
              <a:defRPr sz="800">
                <a:solidFill>
                  <a:schemeClr val="accent5"/>
                </a:solidFill>
              </a:defRPr>
            </a:lvl1pPr>
          </a:lstStyle>
          <a:p>
            <a:pPr defTabSz="914342"/>
            <a:fld id="{D1524D41-16DC-4D92-9EF9-071B213BE0F5}" type="slidenum">
              <a:rPr lang="en-US" smtClean="0">
                <a:solidFill>
                  <a:srgbClr val="000000"/>
                </a:solidFill>
              </a:rPr>
              <a:pPr defTabSz="914342"/>
              <a:t>‹#›</a:t>
            </a:fld>
            <a:endParaRPr lang="en-US" dirty="0">
              <a:solidFill>
                <a:srgbClr val="000000"/>
              </a:solidFill>
            </a:endParaRPr>
          </a:p>
        </p:txBody>
      </p:sp>
      <p:sp>
        <p:nvSpPr>
          <p:cNvPr id="5" name="TextBox 4"/>
          <p:cNvSpPr txBox="1"/>
          <p:nvPr/>
        </p:nvSpPr>
        <p:spPr>
          <a:xfrm>
            <a:off x="404091" y="6454588"/>
            <a:ext cx="2170545" cy="159803"/>
          </a:xfrm>
          <a:prstGeom prst="rect">
            <a:avLst/>
          </a:prstGeom>
          <a:noFill/>
        </p:spPr>
        <p:txBody>
          <a:bodyPr wrap="square" lIns="41029" tIns="41029" rIns="41029" bIns="41029" rtlCol="0">
            <a:spAutoFit/>
          </a:bodyPr>
          <a:lstStyle/>
          <a:p>
            <a:pPr defTabSz="914342">
              <a:defRPr/>
            </a:pPr>
            <a:r>
              <a:rPr lang="en-US" sz="500" cap="all" dirty="0" smtClean="0">
                <a:solidFill>
                  <a:srgbClr val="617685"/>
                </a:solidFill>
              </a:rPr>
              <a:t>©2014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Lst>
  <p:hf hdr="0" ftr="0" dt="0"/>
  <p:txStyles>
    <p:titleStyle>
      <a:lvl1pPr algn="l" defTabSz="914342" rtl="0" eaLnBrk="1" latinLnBrk="0" hangingPunct="1">
        <a:spcBef>
          <a:spcPct val="0"/>
        </a:spcBef>
        <a:buNone/>
        <a:defRPr sz="1600" b="1" kern="1200">
          <a:solidFill>
            <a:schemeClr val="accent5"/>
          </a:solidFill>
          <a:latin typeface="+mj-lt"/>
          <a:ea typeface="+mj-ea"/>
          <a:cs typeface="+mj-cs"/>
        </a:defRPr>
      </a:lvl1pPr>
    </p:titleStyle>
    <p:bodyStyle>
      <a:lvl1pPr marL="101149"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71" indent="-105422"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718"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716" indent="-103998"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64" indent="-101149" algn="l" defTabSz="914342"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5"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900" kern="1200">
          <a:solidFill>
            <a:schemeClr val="tx1"/>
          </a:solidFill>
          <a:latin typeface="+mn-lt"/>
          <a:ea typeface="+mn-ea"/>
          <a:cs typeface="+mn-cs"/>
        </a:defRPr>
      </a:lvl1pPr>
      <a:lvl2pPr marL="457171" algn="l" defTabSz="914342" rtl="0" eaLnBrk="1" latinLnBrk="0" hangingPunct="1">
        <a:defRPr sz="1900" kern="1200">
          <a:solidFill>
            <a:schemeClr val="tx1"/>
          </a:solidFill>
          <a:latin typeface="+mn-lt"/>
          <a:ea typeface="+mn-ea"/>
          <a:cs typeface="+mn-cs"/>
        </a:defRPr>
      </a:lvl2pPr>
      <a:lvl3pPr marL="914342" algn="l" defTabSz="914342" rtl="0" eaLnBrk="1" latinLnBrk="0" hangingPunct="1">
        <a:defRPr sz="1900" kern="1200">
          <a:solidFill>
            <a:schemeClr val="tx1"/>
          </a:solidFill>
          <a:latin typeface="+mn-lt"/>
          <a:ea typeface="+mn-ea"/>
          <a:cs typeface="+mn-cs"/>
        </a:defRPr>
      </a:lvl3pPr>
      <a:lvl4pPr marL="1371513" algn="l" defTabSz="914342" rtl="0" eaLnBrk="1" latinLnBrk="0" hangingPunct="1">
        <a:defRPr sz="1900" kern="1200">
          <a:solidFill>
            <a:schemeClr val="tx1"/>
          </a:solidFill>
          <a:latin typeface="+mn-lt"/>
          <a:ea typeface="+mn-ea"/>
          <a:cs typeface="+mn-cs"/>
        </a:defRPr>
      </a:lvl4pPr>
      <a:lvl5pPr marL="1828685" algn="l" defTabSz="914342" rtl="0" eaLnBrk="1" latinLnBrk="0" hangingPunct="1">
        <a:defRPr sz="1900" kern="1200">
          <a:solidFill>
            <a:schemeClr val="tx1"/>
          </a:solidFill>
          <a:latin typeface="+mn-lt"/>
          <a:ea typeface="+mn-ea"/>
          <a:cs typeface="+mn-cs"/>
        </a:defRPr>
      </a:lvl5pPr>
      <a:lvl6pPr marL="2285855" algn="l" defTabSz="914342" rtl="0" eaLnBrk="1" latinLnBrk="0" hangingPunct="1">
        <a:defRPr sz="1900" kern="1200">
          <a:solidFill>
            <a:schemeClr val="tx1"/>
          </a:solidFill>
          <a:latin typeface="+mn-lt"/>
          <a:ea typeface="+mn-ea"/>
          <a:cs typeface="+mn-cs"/>
        </a:defRPr>
      </a:lvl6pPr>
      <a:lvl7pPr marL="2743027" algn="l" defTabSz="914342" rtl="0" eaLnBrk="1" latinLnBrk="0" hangingPunct="1">
        <a:defRPr sz="1900" kern="1200">
          <a:solidFill>
            <a:schemeClr val="tx1"/>
          </a:solidFill>
          <a:latin typeface="+mn-lt"/>
          <a:ea typeface="+mn-ea"/>
          <a:cs typeface="+mn-cs"/>
        </a:defRPr>
      </a:lvl7pPr>
      <a:lvl8pPr marL="3200198" algn="l" defTabSz="914342" rtl="0" eaLnBrk="1" latinLnBrk="0" hangingPunct="1">
        <a:defRPr sz="1900" kern="1200">
          <a:solidFill>
            <a:schemeClr val="tx1"/>
          </a:solidFill>
          <a:latin typeface="+mn-lt"/>
          <a:ea typeface="+mn-ea"/>
          <a:cs typeface="+mn-cs"/>
        </a:defRPr>
      </a:lvl8pPr>
      <a:lvl9pPr marL="3657369" algn="l" defTabSz="91434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5.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chart" Target="../charts/char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Women’s Health </a:t>
            </a:r>
          </a:p>
          <a:p>
            <a:r>
              <a:rPr lang="en-US" dirty="0" smtClean="0"/>
              <a:t>Strategic Plan Template</a:t>
            </a:r>
            <a:endParaRPr lang="en-US" dirty="0"/>
          </a:p>
        </p:txBody>
      </p:sp>
      <p:sp>
        <p:nvSpPr>
          <p:cNvPr id="5" name="Text Placeholder 4"/>
          <p:cNvSpPr>
            <a:spLocks noGrp="1"/>
          </p:cNvSpPr>
          <p:nvPr>
            <p:ph type="body" sz="quarter" idx="10"/>
          </p:nvPr>
        </p:nvSpPr>
        <p:spPr/>
        <p:txBody>
          <a:bodyPr/>
          <a:lstStyle/>
          <a:p>
            <a:r>
              <a:rPr lang="en-US" dirty="0" smtClean="0"/>
              <a:t>Marketing and Planning Leadership Council</a:t>
            </a:r>
            <a:endParaRPr lang="en-US" dirty="0"/>
          </a:p>
        </p:txBody>
      </p:sp>
    </p:spTree>
    <p:extLst>
      <p:ext uri="{BB962C8B-B14F-4D97-AF65-F5344CB8AC3E}">
        <p14:creationId xmlns:p14="http://schemas.microsoft.com/office/powerpoint/2010/main" val="2108928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10</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Future Market Assessment  </a:t>
            </a:r>
            <a:endParaRPr lang="en-US" dirty="0"/>
          </a:p>
        </p:txBody>
      </p:sp>
      <p:sp>
        <p:nvSpPr>
          <p:cNvPr id="4" name="Chevron 3"/>
          <p:cNvSpPr/>
          <p:nvPr/>
        </p:nvSpPr>
        <p:spPr bwMode="gray">
          <a:xfrm>
            <a:off x="1143000"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6" y="3429002"/>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 </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126805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Service Line Forecast Compendium</a:t>
            </a:r>
          </a:p>
          <a:p>
            <a:endParaRPr lang="en-US" dirty="0"/>
          </a:p>
        </p:txBody>
      </p:sp>
      <p:sp>
        <p:nvSpPr>
          <p:cNvPr id="4" name="Title 3"/>
          <p:cNvSpPr>
            <a:spLocks noGrp="1"/>
          </p:cNvSpPr>
          <p:nvPr>
            <p:ph type="title"/>
          </p:nvPr>
        </p:nvSpPr>
        <p:spPr/>
        <p:txBody>
          <a:bodyPr/>
          <a:lstStyle/>
          <a:p>
            <a:r>
              <a:rPr lang="en-US" dirty="0"/>
              <a:t>Women's Health—Inpatient </a:t>
            </a:r>
          </a:p>
        </p:txBody>
      </p:sp>
      <p:sp>
        <p:nvSpPr>
          <p:cNvPr id="5" name="Slide Number Placeholder 1"/>
          <p:cNvSpPr txBox="1">
            <a:spLocks/>
          </p:cNvSpPr>
          <p:nvPr/>
        </p:nvSpPr>
        <p:spPr bwMode="gray">
          <a:xfrm>
            <a:off x="4261119" y="6454588"/>
            <a:ext cx="621772" cy="242047"/>
          </a:xfrm>
          <a:prstGeom prst="rect">
            <a:avLst/>
          </a:prstGeom>
        </p:spPr>
        <p:txBody>
          <a:bodyPr vert="horz" wrap="square" lIns="40830" tIns="40830" rIns="40830" bIns="40830" rtlCol="0" anchor="t">
            <a:noAutofit/>
          </a:bodyPr>
          <a:lstStyle>
            <a:defPPr>
              <a:defRPr lang="en-US"/>
            </a:defPPr>
            <a:lvl1pPr marL="0" algn="ctr" defTabSz="909850" rtl="0" eaLnBrk="1" latinLnBrk="0" hangingPunct="1">
              <a:defRPr sz="900" kern="1200">
                <a:solidFill>
                  <a:schemeClr val="accent5"/>
                </a:solidFill>
                <a:latin typeface="+mn-lt"/>
                <a:ea typeface="+mn-ea"/>
                <a:cs typeface="+mn-cs"/>
              </a:defRPr>
            </a:lvl1pPr>
            <a:lvl2pPr marL="454957" algn="l" defTabSz="909904" rtl="0" eaLnBrk="1" latinLnBrk="0" hangingPunct="1">
              <a:defRPr sz="1900" kern="1200">
                <a:solidFill>
                  <a:schemeClr val="tx1"/>
                </a:solidFill>
                <a:latin typeface="+mn-lt"/>
                <a:ea typeface="+mn-ea"/>
                <a:cs typeface="+mn-cs"/>
              </a:defRPr>
            </a:lvl2pPr>
            <a:lvl3pPr marL="909904" algn="l" defTabSz="909904" rtl="0" eaLnBrk="1" latinLnBrk="0" hangingPunct="1">
              <a:defRPr sz="1900" kern="1200">
                <a:solidFill>
                  <a:schemeClr val="tx1"/>
                </a:solidFill>
                <a:latin typeface="+mn-lt"/>
                <a:ea typeface="+mn-ea"/>
                <a:cs typeface="+mn-cs"/>
              </a:defRPr>
            </a:lvl3pPr>
            <a:lvl4pPr marL="1364857" algn="l" defTabSz="909904" rtl="0" eaLnBrk="1" latinLnBrk="0" hangingPunct="1">
              <a:defRPr sz="1900" kern="1200">
                <a:solidFill>
                  <a:schemeClr val="tx1"/>
                </a:solidFill>
                <a:latin typeface="+mn-lt"/>
                <a:ea typeface="+mn-ea"/>
                <a:cs typeface="+mn-cs"/>
              </a:defRPr>
            </a:lvl4pPr>
            <a:lvl5pPr marL="1819817" algn="l" defTabSz="909904" rtl="0" eaLnBrk="1" latinLnBrk="0" hangingPunct="1">
              <a:defRPr sz="1900" kern="1200">
                <a:solidFill>
                  <a:schemeClr val="tx1"/>
                </a:solidFill>
                <a:latin typeface="+mn-lt"/>
                <a:ea typeface="+mn-ea"/>
                <a:cs typeface="+mn-cs"/>
              </a:defRPr>
            </a:lvl5pPr>
            <a:lvl6pPr marL="2274767" algn="l" defTabSz="909904" rtl="0" eaLnBrk="1" latinLnBrk="0" hangingPunct="1">
              <a:defRPr sz="1900" kern="1200">
                <a:solidFill>
                  <a:schemeClr val="tx1"/>
                </a:solidFill>
                <a:latin typeface="+mn-lt"/>
                <a:ea typeface="+mn-ea"/>
                <a:cs typeface="+mn-cs"/>
              </a:defRPr>
            </a:lvl6pPr>
            <a:lvl7pPr marL="2729714" algn="l" defTabSz="909904" rtl="0" eaLnBrk="1" latinLnBrk="0" hangingPunct="1">
              <a:defRPr sz="1900" kern="1200">
                <a:solidFill>
                  <a:schemeClr val="tx1"/>
                </a:solidFill>
                <a:latin typeface="+mn-lt"/>
                <a:ea typeface="+mn-ea"/>
                <a:cs typeface="+mn-cs"/>
              </a:defRPr>
            </a:lvl7pPr>
            <a:lvl8pPr marL="3184669" algn="l" defTabSz="909904" rtl="0" eaLnBrk="1" latinLnBrk="0" hangingPunct="1">
              <a:defRPr sz="1900" kern="1200">
                <a:solidFill>
                  <a:schemeClr val="tx1"/>
                </a:solidFill>
                <a:latin typeface="+mn-lt"/>
                <a:ea typeface="+mn-ea"/>
                <a:cs typeface="+mn-cs"/>
              </a:defRPr>
            </a:lvl8pPr>
            <a:lvl9pPr marL="3639620" algn="l" defTabSz="909904"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38454E"/>
                </a:solidFill>
              </a:rPr>
              <a:pPr/>
              <a:t>11</a:t>
            </a:fld>
            <a:endParaRPr lang="en-US" dirty="0">
              <a:solidFill>
                <a:srgbClr val="38454E"/>
              </a:solidFill>
            </a:endParaRPr>
          </a:p>
        </p:txBody>
      </p:sp>
      <p:sp>
        <p:nvSpPr>
          <p:cNvPr id="6" name="Text Placeholder 5"/>
          <p:cNvSpPr txBox="1">
            <a:spLocks/>
          </p:cNvSpPr>
          <p:nvPr/>
        </p:nvSpPr>
        <p:spPr>
          <a:xfrm>
            <a:off x="5607003" y="6454588"/>
            <a:ext cx="3153158" cy="201706"/>
          </a:xfrm>
          <a:prstGeom prst="rect">
            <a:avLst/>
          </a:prstGeom>
        </p:spPr>
        <p:txBody>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00" dirty="0" smtClean="0"/>
              <a:t>Source: Advisory Board Company Inpatient Market Estimators; Marketing and Planning Leadership Council research and analysis; </a:t>
            </a:r>
            <a:endParaRPr lang="en-US" sz="500" dirty="0"/>
          </a:p>
        </p:txBody>
      </p:sp>
      <p:sp>
        <p:nvSpPr>
          <p:cNvPr id="7" name="Text Placeholder 6"/>
          <p:cNvSpPr txBox="1">
            <a:spLocks/>
          </p:cNvSpPr>
          <p:nvPr/>
        </p:nvSpPr>
        <p:spPr bwMode="gray">
          <a:xfrm>
            <a:off x="6580920" y="4908187"/>
            <a:ext cx="2627895" cy="156883"/>
          </a:xfrm>
          <a:prstGeom prst="rect">
            <a:avLst/>
          </a:prstGeom>
        </p:spPr>
        <p:txBody>
          <a:bodyPr vert="horz" wrap="square" lIns="40960" tIns="40960" rIns="40960" bIns="40960" rtlCol="0">
            <a:noAutofit/>
          </a:bodyPr>
          <a:lstStyle/>
          <a:p>
            <a:pPr algn="ctr" defTabSz="912809">
              <a:defRPr/>
            </a:pPr>
            <a:r>
              <a:rPr lang="en-US" sz="900" b="1" dirty="0">
                <a:solidFill>
                  <a:prstClr val="black"/>
                </a:solidFill>
              </a:rPr>
              <a:t>Length of Stay</a:t>
            </a:r>
          </a:p>
        </p:txBody>
      </p:sp>
      <p:sp>
        <p:nvSpPr>
          <p:cNvPr id="8" name="TextBox 7"/>
          <p:cNvSpPr txBox="1"/>
          <p:nvPr/>
        </p:nvSpPr>
        <p:spPr>
          <a:xfrm>
            <a:off x="7137869" y="5338715"/>
            <a:ext cx="322584" cy="152167"/>
          </a:xfrm>
          <a:prstGeom prst="rect">
            <a:avLst/>
          </a:prstGeom>
          <a:noFill/>
        </p:spPr>
        <p:txBody>
          <a:bodyPr wrap="square" lIns="0" tIns="0" rIns="0" bIns="0" rtlCol="0" anchor="ctr">
            <a:noAutofit/>
          </a:bodyPr>
          <a:lstStyle/>
          <a:p>
            <a:pPr algn="ctr" defTabSz="913273">
              <a:spcBef>
                <a:spcPts val="449"/>
              </a:spcBef>
            </a:pPr>
            <a:r>
              <a:rPr lang="en-US" sz="800" b="1" dirty="0">
                <a:solidFill>
                  <a:prstClr val="black"/>
                </a:solidFill>
              </a:rPr>
              <a:t>0</a:t>
            </a:r>
          </a:p>
        </p:txBody>
      </p:sp>
      <p:sp>
        <p:nvSpPr>
          <p:cNvPr id="9" name="TextBox 8"/>
          <p:cNvSpPr txBox="1"/>
          <p:nvPr/>
        </p:nvSpPr>
        <p:spPr>
          <a:xfrm>
            <a:off x="7358986" y="5338715"/>
            <a:ext cx="322584" cy="152167"/>
          </a:xfrm>
          <a:prstGeom prst="rect">
            <a:avLst/>
          </a:prstGeom>
          <a:noFill/>
        </p:spPr>
        <p:txBody>
          <a:bodyPr wrap="square" lIns="0" tIns="0" rIns="0" bIns="0" rtlCol="0" anchor="ctr">
            <a:noAutofit/>
          </a:bodyPr>
          <a:lstStyle/>
          <a:p>
            <a:pPr algn="ctr" defTabSz="913273">
              <a:spcBef>
                <a:spcPts val="449"/>
              </a:spcBef>
            </a:pPr>
            <a:r>
              <a:rPr lang="en-US" sz="800" b="1" dirty="0">
                <a:solidFill>
                  <a:prstClr val="black"/>
                </a:solidFill>
              </a:rPr>
              <a:t>2</a:t>
            </a:r>
          </a:p>
        </p:txBody>
      </p:sp>
      <p:sp>
        <p:nvSpPr>
          <p:cNvPr id="10" name="TextBox 9"/>
          <p:cNvSpPr txBox="1"/>
          <p:nvPr/>
        </p:nvSpPr>
        <p:spPr>
          <a:xfrm>
            <a:off x="7580103" y="5338715"/>
            <a:ext cx="322584" cy="152167"/>
          </a:xfrm>
          <a:prstGeom prst="rect">
            <a:avLst/>
          </a:prstGeom>
          <a:noFill/>
        </p:spPr>
        <p:txBody>
          <a:bodyPr wrap="square" lIns="0" tIns="0" rIns="0" bIns="0" rtlCol="0" anchor="ctr">
            <a:noAutofit/>
          </a:bodyPr>
          <a:lstStyle/>
          <a:p>
            <a:pPr algn="ctr" defTabSz="913273">
              <a:spcBef>
                <a:spcPts val="449"/>
              </a:spcBef>
            </a:pPr>
            <a:r>
              <a:rPr lang="en-US" sz="800" b="1" dirty="0">
                <a:solidFill>
                  <a:prstClr val="black"/>
                </a:solidFill>
              </a:rPr>
              <a:t>4</a:t>
            </a:r>
          </a:p>
        </p:txBody>
      </p:sp>
      <p:sp>
        <p:nvSpPr>
          <p:cNvPr id="11" name="TextBox 10"/>
          <p:cNvSpPr txBox="1"/>
          <p:nvPr/>
        </p:nvSpPr>
        <p:spPr>
          <a:xfrm>
            <a:off x="7801221" y="5338715"/>
            <a:ext cx="322584" cy="152167"/>
          </a:xfrm>
          <a:prstGeom prst="rect">
            <a:avLst/>
          </a:prstGeom>
          <a:noFill/>
        </p:spPr>
        <p:txBody>
          <a:bodyPr wrap="square" lIns="0" tIns="0" rIns="0" bIns="0" rtlCol="0" anchor="ctr">
            <a:noAutofit/>
          </a:bodyPr>
          <a:lstStyle/>
          <a:p>
            <a:pPr algn="ctr" defTabSz="913273">
              <a:spcBef>
                <a:spcPts val="449"/>
              </a:spcBef>
            </a:pPr>
            <a:r>
              <a:rPr lang="en-US" sz="800" b="1" dirty="0">
                <a:solidFill>
                  <a:prstClr val="black"/>
                </a:solidFill>
              </a:rPr>
              <a:t>6</a:t>
            </a:r>
          </a:p>
        </p:txBody>
      </p:sp>
      <p:sp>
        <p:nvSpPr>
          <p:cNvPr id="12" name="TextBox 11"/>
          <p:cNvSpPr txBox="1"/>
          <p:nvPr/>
        </p:nvSpPr>
        <p:spPr>
          <a:xfrm>
            <a:off x="8022338" y="5338715"/>
            <a:ext cx="322584" cy="152167"/>
          </a:xfrm>
          <a:prstGeom prst="rect">
            <a:avLst/>
          </a:prstGeom>
          <a:noFill/>
        </p:spPr>
        <p:txBody>
          <a:bodyPr wrap="square" lIns="0" tIns="0" rIns="0" bIns="0" rtlCol="0" anchor="ctr">
            <a:noAutofit/>
          </a:bodyPr>
          <a:lstStyle/>
          <a:p>
            <a:pPr algn="ctr" defTabSz="913273">
              <a:spcBef>
                <a:spcPts val="449"/>
              </a:spcBef>
            </a:pPr>
            <a:r>
              <a:rPr lang="en-US" sz="800" b="1" dirty="0">
                <a:solidFill>
                  <a:prstClr val="black"/>
                </a:solidFill>
              </a:rPr>
              <a:t>8</a:t>
            </a:r>
          </a:p>
        </p:txBody>
      </p:sp>
      <p:sp>
        <p:nvSpPr>
          <p:cNvPr id="13" name="TextBox 12"/>
          <p:cNvSpPr txBox="1"/>
          <p:nvPr/>
        </p:nvSpPr>
        <p:spPr>
          <a:xfrm>
            <a:off x="8243454" y="5338715"/>
            <a:ext cx="322584" cy="152167"/>
          </a:xfrm>
          <a:prstGeom prst="rect">
            <a:avLst/>
          </a:prstGeom>
          <a:noFill/>
        </p:spPr>
        <p:txBody>
          <a:bodyPr wrap="square" lIns="0" tIns="0" rIns="0" bIns="0" rtlCol="0" anchor="ctr">
            <a:noAutofit/>
          </a:bodyPr>
          <a:lstStyle/>
          <a:p>
            <a:pPr algn="ctr" defTabSz="913273">
              <a:spcBef>
                <a:spcPts val="449"/>
              </a:spcBef>
            </a:pPr>
            <a:r>
              <a:rPr lang="en-US" sz="800" b="1" dirty="0">
                <a:solidFill>
                  <a:prstClr val="black"/>
                </a:solidFill>
              </a:rPr>
              <a:t>10</a:t>
            </a:r>
          </a:p>
        </p:txBody>
      </p:sp>
      <p:sp>
        <p:nvSpPr>
          <p:cNvPr id="14" name="Text Placeholder 6"/>
          <p:cNvSpPr txBox="1">
            <a:spLocks/>
          </p:cNvSpPr>
          <p:nvPr/>
        </p:nvSpPr>
        <p:spPr bwMode="gray">
          <a:xfrm>
            <a:off x="6580920" y="5042658"/>
            <a:ext cx="2627895" cy="156883"/>
          </a:xfrm>
          <a:prstGeom prst="rect">
            <a:avLst/>
          </a:prstGeom>
        </p:spPr>
        <p:txBody>
          <a:bodyPr vert="horz" wrap="square" lIns="40960" tIns="40960" rIns="40960" bIns="40960" rtlCol="0">
            <a:noAutofit/>
          </a:bodyPr>
          <a:lstStyle/>
          <a:p>
            <a:pPr algn="ctr" defTabSz="912809">
              <a:defRPr/>
            </a:pPr>
            <a:r>
              <a:rPr lang="en-US" sz="900" i="1" dirty="0">
                <a:solidFill>
                  <a:prstClr val="black"/>
                </a:solidFill>
              </a:rPr>
              <a:t>Days</a:t>
            </a:r>
          </a:p>
        </p:txBody>
      </p:sp>
      <p:sp>
        <p:nvSpPr>
          <p:cNvPr id="15" name="Text Placeholder 6"/>
          <p:cNvSpPr txBox="1">
            <a:spLocks/>
          </p:cNvSpPr>
          <p:nvPr/>
        </p:nvSpPr>
        <p:spPr bwMode="gray">
          <a:xfrm>
            <a:off x="338175" y="2989472"/>
            <a:ext cx="2627895" cy="156883"/>
          </a:xfrm>
          <a:prstGeom prst="rect">
            <a:avLst/>
          </a:prstGeom>
        </p:spPr>
        <p:txBody>
          <a:bodyPr vert="horz" wrap="square" lIns="40960" tIns="40960" rIns="40960" bIns="40960" rtlCol="0">
            <a:noAutofit/>
          </a:bodyPr>
          <a:lstStyle/>
          <a:p>
            <a:pPr algn="ctr" defTabSz="912809">
              <a:defRPr/>
            </a:pPr>
            <a:r>
              <a:rPr lang="en-US" sz="1200" b="1" kern="0" spc="90" dirty="0"/>
              <a:t>Growth Prospects</a:t>
            </a:r>
          </a:p>
        </p:txBody>
      </p:sp>
      <p:sp>
        <p:nvSpPr>
          <p:cNvPr id="16" name="Text Placeholder 6"/>
          <p:cNvSpPr txBox="1">
            <a:spLocks/>
          </p:cNvSpPr>
          <p:nvPr/>
        </p:nvSpPr>
        <p:spPr bwMode="gray">
          <a:xfrm>
            <a:off x="6248400" y="2989472"/>
            <a:ext cx="2627895" cy="156883"/>
          </a:xfrm>
          <a:prstGeom prst="rect">
            <a:avLst/>
          </a:prstGeom>
        </p:spPr>
        <p:txBody>
          <a:bodyPr vert="horz" wrap="square" lIns="40960" tIns="40960" rIns="40960" bIns="40960" rtlCol="0">
            <a:noAutofit/>
          </a:bodyPr>
          <a:lstStyle/>
          <a:p>
            <a:pPr algn="ctr" defTabSz="912809">
              <a:defRPr/>
            </a:pPr>
            <a:r>
              <a:rPr lang="en-US" sz="1200" b="1" kern="0" spc="90" dirty="0"/>
              <a:t>Quality Metrics</a:t>
            </a:r>
          </a:p>
        </p:txBody>
      </p:sp>
      <p:sp>
        <p:nvSpPr>
          <p:cNvPr id="17" name="Text Placeholder 6"/>
          <p:cNvSpPr txBox="1">
            <a:spLocks/>
          </p:cNvSpPr>
          <p:nvPr/>
        </p:nvSpPr>
        <p:spPr bwMode="gray">
          <a:xfrm>
            <a:off x="3618899" y="2989472"/>
            <a:ext cx="2272873" cy="165287"/>
          </a:xfrm>
          <a:prstGeom prst="rect">
            <a:avLst/>
          </a:prstGeom>
        </p:spPr>
        <p:txBody>
          <a:bodyPr vert="horz" wrap="square" lIns="40982" tIns="40982" rIns="40982" bIns="40982" rtlCol="0">
            <a:noAutofit/>
          </a:bodyPr>
          <a:lstStyle/>
          <a:p>
            <a:pPr algn="ctr" defTabSz="912809"/>
            <a:r>
              <a:rPr lang="en-US" sz="1200" b="1" kern="0" spc="90" dirty="0"/>
              <a:t>Market and Finances</a:t>
            </a:r>
          </a:p>
        </p:txBody>
      </p:sp>
      <p:sp>
        <p:nvSpPr>
          <p:cNvPr id="18" name="TextBox 17"/>
          <p:cNvSpPr txBox="1"/>
          <p:nvPr/>
        </p:nvSpPr>
        <p:spPr>
          <a:xfrm>
            <a:off x="7451943" y="6104508"/>
            <a:ext cx="926524" cy="221335"/>
          </a:xfrm>
          <a:prstGeom prst="rect">
            <a:avLst/>
          </a:prstGeom>
          <a:noFill/>
        </p:spPr>
        <p:txBody>
          <a:bodyPr wrap="square" lIns="81941" tIns="40970" rIns="81941" bIns="40970" rtlCol="0" anchor="ctr">
            <a:spAutoFit/>
          </a:bodyPr>
          <a:lstStyle/>
          <a:p>
            <a:pPr algn="ctr" defTabSz="912277"/>
            <a:r>
              <a:rPr lang="en-US" sz="900" i="1" dirty="0">
                <a:solidFill>
                  <a:prstClr val="black"/>
                </a:solidFill>
              </a:rPr>
              <a:t>Delivery</a:t>
            </a:r>
          </a:p>
        </p:txBody>
      </p:sp>
      <p:sp>
        <p:nvSpPr>
          <p:cNvPr id="19" name="TextBox 18"/>
          <p:cNvSpPr txBox="1"/>
          <p:nvPr/>
        </p:nvSpPr>
        <p:spPr>
          <a:xfrm>
            <a:off x="6580920" y="5990683"/>
            <a:ext cx="1054383" cy="359739"/>
          </a:xfrm>
          <a:prstGeom prst="rect">
            <a:avLst/>
          </a:prstGeom>
          <a:noFill/>
        </p:spPr>
        <p:txBody>
          <a:bodyPr wrap="square" lIns="81941" tIns="40970" rIns="81941" bIns="40970" rtlCol="0" anchor="ctr">
            <a:spAutoFit/>
          </a:bodyPr>
          <a:lstStyle/>
          <a:p>
            <a:pPr algn="ctr" defTabSz="912277"/>
            <a:r>
              <a:rPr lang="en-US" sz="900" i="1" dirty="0">
                <a:solidFill>
                  <a:prstClr val="black"/>
                </a:solidFill>
              </a:rPr>
              <a:t>Antepartum/High Risk Pregnancies</a:t>
            </a:r>
          </a:p>
        </p:txBody>
      </p:sp>
      <p:sp>
        <p:nvSpPr>
          <p:cNvPr id="20" name="TextBox 19"/>
          <p:cNvSpPr txBox="1"/>
          <p:nvPr/>
        </p:nvSpPr>
        <p:spPr>
          <a:xfrm>
            <a:off x="7849876" y="5924110"/>
            <a:ext cx="926524" cy="221335"/>
          </a:xfrm>
          <a:prstGeom prst="rect">
            <a:avLst/>
          </a:prstGeom>
          <a:noFill/>
        </p:spPr>
        <p:txBody>
          <a:bodyPr wrap="square" lIns="81941" tIns="40970" rIns="81941" bIns="40970" rtlCol="0" anchor="ctr">
            <a:spAutoFit/>
          </a:bodyPr>
          <a:lstStyle/>
          <a:p>
            <a:pPr algn="ctr" defTabSz="912277"/>
            <a:r>
              <a:rPr lang="en-US" sz="900" i="1" dirty="0">
                <a:solidFill>
                  <a:prstClr val="black"/>
                </a:solidFill>
              </a:rPr>
              <a:t>Hysterectomy</a:t>
            </a:r>
          </a:p>
        </p:txBody>
      </p:sp>
      <p:cxnSp>
        <p:nvCxnSpPr>
          <p:cNvPr id="21" name="Straight Connector 20"/>
          <p:cNvCxnSpPr/>
          <p:nvPr/>
        </p:nvCxnSpPr>
        <p:spPr>
          <a:xfrm flipH="1" flipV="1">
            <a:off x="7635303" y="5671854"/>
            <a:ext cx="239112" cy="41183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368438" y="5673524"/>
            <a:ext cx="207325" cy="252619"/>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7927204" y="5671849"/>
            <a:ext cx="273366" cy="254294"/>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98273" y="1860054"/>
            <a:ext cx="2137352" cy="448012"/>
          </a:xfrm>
          <a:prstGeom prst="rect">
            <a:avLst/>
          </a:prstGeom>
          <a:noFill/>
        </p:spPr>
        <p:txBody>
          <a:bodyPr wrap="square" lIns="81896" tIns="40945" rIns="81896" bIns="40945" rtlCol="0">
            <a:spAutoFit/>
          </a:bodyPr>
          <a:lstStyle/>
          <a:p>
            <a:r>
              <a:rPr lang="en-US" sz="800" dirty="0">
                <a:solidFill>
                  <a:srgbClr val="000000"/>
                </a:solidFill>
              </a:rPr>
              <a:t>Aging population is shifting demand towards midlife and geriatric life services, primarily in the OP setting</a:t>
            </a:r>
          </a:p>
        </p:txBody>
      </p:sp>
      <p:sp>
        <p:nvSpPr>
          <p:cNvPr id="25" name="TextBox 24"/>
          <p:cNvSpPr txBox="1"/>
          <p:nvPr/>
        </p:nvSpPr>
        <p:spPr>
          <a:xfrm>
            <a:off x="3522135" y="2301134"/>
            <a:ext cx="2066635" cy="329004"/>
          </a:xfrm>
          <a:prstGeom prst="rect">
            <a:avLst/>
          </a:prstGeom>
          <a:noFill/>
        </p:spPr>
        <p:txBody>
          <a:bodyPr wrap="square" lIns="81896" tIns="40945" rIns="81896" bIns="40945" rtlCol="0">
            <a:spAutoFit/>
          </a:bodyPr>
          <a:lstStyle/>
          <a:p>
            <a:pPr defTabSz="912461"/>
            <a:r>
              <a:rPr lang="en-US" sz="800" dirty="0">
                <a:solidFill>
                  <a:prstClr val="black"/>
                </a:solidFill>
              </a:rPr>
              <a:t>Improved high risk pregnancy management  reduces hospitalizations</a:t>
            </a:r>
          </a:p>
        </p:txBody>
      </p:sp>
      <p:sp>
        <p:nvSpPr>
          <p:cNvPr id="26" name="TextBox 25"/>
          <p:cNvSpPr txBox="1"/>
          <p:nvPr/>
        </p:nvSpPr>
        <p:spPr>
          <a:xfrm>
            <a:off x="3522135" y="1860054"/>
            <a:ext cx="2066635" cy="329004"/>
          </a:xfrm>
          <a:prstGeom prst="rect">
            <a:avLst/>
          </a:prstGeom>
          <a:noFill/>
        </p:spPr>
        <p:txBody>
          <a:bodyPr wrap="square" lIns="81896" tIns="40945" rIns="81896" bIns="40945" rtlCol="0">
            <a:spAutoFit/>
          </a:bodyPr>
          <a:lstStyle/>
          <a:p>
            <a:pPr defTabSz="912461"/>
            <a:r>
              <a:rPr lang="en-US" sz="800" dirty="0">
                <a:solidFill>
                  <a:prstClr val="black"/>
                </a:solidFill>
              </a:rPr>
              <a:t>Laparoscopic and robotic technique shifting surgeries to OP setting</a:t>
            </a:r>
          </a:p>
        </p:txBody>
      </p:sp>
      <p:grpSp>
        <p:nvGrpSpPr>
          <p:cNvPr id="27" name="Group 84"/>
          <p:cNvGrpSpPr/>
          <p:nvPr/>
        </p:nvGrpSpPr>
        <p:grpSpPr>
          <a:xfrm>
            <a:off x="3333202" y="2383391"/>
            <a:ext cx="166255" cy="161365"/>
            <a:chOff x="817697" y="5560597"/>
            <a:chExt cx="182880" cy="182880"/>
          </a:xfrm>
        </p:grpSpPr>
        <p:sp>
          <p:nvSpPr>
            <p:cNvPr id="28" name="Oval 27"/>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29" name="Minus 28"/>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grpSp>
        <p:nvGrpSpPr>
          <p:cNvPr id="30" name="Group 87"/>
          <p:cNvGrpSpPr/>
          <p:nvPr/>
        </p:nvGrpSpPr>
        <p:grpSpPr>
          <a:xfrm>
            <a:off x="3333202" y="1890873"/>
            <a:ext cx="166255" cy="161365"/>
            <a:chOff x="817697" y="5560597"/>
            <a:chExt cx="182880" cy="182880"/>
          </a:xfrm>
        </p:grpSpPr>
        <p:sp>
          <p:nvSpPr>
            <p:cNvPr id="31" name="Oval 30"/>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32" name="Minus 31"/>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33" name="TextBox 32"/>
          <p:cNvSpPr txBox="1"/>
          <p:nvPr/>
        </p:nvSpPr>
        <p:spPr>
          <a:xfrm>
            <a:off x="5894313" y="2301133"/>
            <a:ext cx="2375530" cy="570217"/>
          </a:xfrm>
          <a:prstGeom prst="rect">
            <a:avLst/>
          </a:prstGeom>
          <a:noFill/>
        </p:spPr>
        <p:txBody>
          <a:bodyPr wrap="square" lIns="81896" tIns="40945" rIns="81896" bIns="40945" rtlCol="0">
            <a:spAutoFit/>
          </a:bodyPr>
          <a:lstStyle/>
          <a:p>
            <a:pPr>
              <a:spcBef>
                <a:spcPts val="269"/>
              </a:spcBef>
            </a:pPr>
            <a:r>
              <a:rPr lang="en-US" sz="800" dirty="0">
                <a:solidFill>
                  <a:srgbClr val="000000"/>
                </a:solidFill>
              </a:rPr>
              <a:t>Wide range of providers and system stakeholders seeking to lock patients into networks for ongoing management, intensifying competition for patient loyalty</a:t>
            </a:r>
          </a:p>
        </p:txBody>
      </p:sp>
      <p:grpSp>
        <p:nvGrpSpPr>
          <p:cNvPr id="34" name="Group 71"/>
          <p:cNvGrpSpPr/>
          <p:nvPr/>
        </p:nvGrpSpPr>
        <p:grpSpPr>
          <a:xfrm>
            <a:off x="5721732" y="2383391"/>
            <a:ext cx="166255" cy="161365"/>
            <a:chOff x="817697" y="5560597"/>
            <a:chExt cx="182880" cy="182880"/>
          </a:xfrm>
        </p:grpSpPr>
        <p:sp>
          <p:nvSpPr>
            <p:cNvPr id="35" name="Oval 34"/>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36" name="Minus 35"/>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grpSp>
        <p:nvGrpSpPr>
          <p:cNvPr id="37" name="Group 36"/>
          <p:cNvGrpSpPr/>
          <p:nvPr/>
        </p:nvGrpSpPr>
        <p:grpSpPr>
          <a:xfrm>
            <a:off x="5721732" y="1438458"/>
            <a:ext cx="166255" cy="161365"/>
            <a:chOff x="6293897" y="1551829"/>
            <a:chExt cx="182881" cy="182880"/>
          </a:xfrm>
        </p:grpSpPr>
        <p:sp>
          <p:nvSpPr>
            <p:cNvPr id="38" name="Oval 37"/>
            <p:cNvSpPr/>
            <p:nvPr/>
          </p:nvSpPr>
          <p:spPr>
            <a:xfrm>
              <a:off x="6293897" y="1551829"/>
              <a:ext cx="182881"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39" name="Plus 38"/>
            <p:cNvSpPr/>
            <p:nvPr/>
          </p:nvSpPr>
          <p:spPr>
            <a:xfrm>
              <a:off x="6315413" y="1569528"/>
              <a:ext cx="139850"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40" name="TextBox 39"/>
          <p:cNvSpPr txBox="1"/>
          <p:nvPr/>
        </p:nvSpPr>
        <p:spPr>
          <a:xfrm>
            <a:off x="5911636" y="1302619"/>
            <a:ext cx="2210109" cy="570217"/>
          </a:xfrm>
          <a:prstGeom prst="rect">
            <a:avLst/>
          </a:prstGeom>
          <a:noFill/>
        </p:spPr>
        <p:txBody>
          <a:bodyPr wrap="square" lIns="81896" tIns="40945" rIns="81896" bIns="40945" rtlCol="0">
            <a:spAutoFit/>
          </a:bodyPr>
          <a:lstStyle/>
          <a:p>
            <a:pPr defTabSz="912461"/>
            <a:r>
              <a:rPr lang="en-US" sz="800" dirty="0">
                <a:solidFill>
                  <a:prstClr val="black"/>
                </a:solidFill>
              </a:rPr>
              <a:t>With tight hospital budgets, pulling form existing resources to launch a women’s health program is an economical strategy for offering a new service </a:t>
            </a:r>
          </a:p>
        </p:txBody>
      </p:sp>
      <p:grpSp>
        <p:nvGrpSpPr>
          <p:cNvPr id="41" name="Group 87"/>
          <p:cNvGrpSpPr/>
          <p:nvPr/>
        </p:nvGrpSpPr>
        <p:grpSpPr>
          <a:xfrm>
            <a:off x="932028" y="1918368"/>
            <a:ext cx="166255" cy="161365"/>
            <a:chOff x="817697" y="5560597"/>
            <a:chExt cx="182880" cy="182880"/>
          </a:xfrm>
        </p:grpSpPr>
        <p:sp>
          <p:nvSpPr>
            <p:cNvPr id="42" name="Oval 41"/>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43" name="Minus 42"/>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grpSp>
        <p:nvGrpSpPr>
          <p:cNvPr id="44" name="Group 87"/>
          <p:cNvGrpSpPr/>
          <p:nvPr/>
        </p:nvGrpSpPr>
        <p:grpSpPr>
          <a:xfrm>
            <a:off x="932028" y="2383391"/>
            <a:ext cx="166255" cy="161365"/>
            <a:chOff x="817697" y="5560597"/>
            <a:chExt cx="182880" cy="182880"/>
          </a:xfrm>
        </p:grpSpPr>
        <p:sp>
          <p:nvSpPr>
            <p:cNvPr id="45" name="Oval 44"/>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46" name="Minus 45"/>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47" name="TextBox 46"/>
          <p:cNvSpPr txBox="1"/>
          <p:nvPr/>
        </p:nvSpPr>
        <p:spPr>
          <a:xfrm>
            <a:off x="1117832" y="2301134"/>
            <a:ext cx="2137352" cy="329004"/>
          </a:xfrm>
          <a:prstGeom prst="rect">
            <a:avLst/>
          </a:prstGeom>
          <a:noFill/>
        </p:spPr>
        <p:txBody>
          <a:bodyPr wrap="square" lIns="81896" tIns="40945" rIns="81896" bIns="40945" rtlCol="0">
            <a:spAutoFit/>
          </a:bodyPr>
          <a:lstStyle/>
          <a:p>
            <a:r>
              <a:rPr lang="en-US" sz="800" dirty="0">
                <a:solidFill>
                  <a:srgbClr val="000000"/>
                </a:solidFill>
              </a:rPr>
              <a:t>Decline in birth rate reduces overall demand for IP labor and delivery services</a:t>
            </a:r>
          </a:p>
        </p:txBody>
      </p:sp>
      <p:sp>
        <p:nvSpPr>
          <p:cNvPr id="48" name="TextBox 47"/>
          <p:cNvSpPr txBox="1"/>
          <p:nvPr/>
        </p:nvSpPr>
        <p:spPr>
          <a:xfrm>
            <a:off x="3522023" y="1335092"/>
            <a:ext cx="2244933" cy="448012"/>
          </a:xfrm>
          <a:prstGeom prst="rect">
            <a:avLst/>
          </a:prstGeom>
          <a:noFill/>
        </p:spPr>
        <p:txBody>
          <a:bodyPr wrap="square" lIns="81896" tIns="40945" rIns="81896" bIns="40945" rtlCol="0">
            <a:spAutoFit/>
          </a:bodyPr>
          <a:lstStyle/>
          <a:p>
            <a:pPr>
              <a:spcBef>
                <a:spcPts val="269"/>
              </a:spcBef>
            </a:pPr>
            <a:r>
              <a:rPr lang="en-US" sz="800" dirty="0">
                <a:solidFill>
                  <a:srgbClr val="000000"/>
                </a:solidFill>
              </a:rPr>
              <a:t>Lack of effective interventions to prevent prematurity continue to support NICU volumes</a:t>
            </a:r>
          </a:p>
        </p:txBody>
      </p:sp>
      <p:grpSp>
        <p:nvGrpSpPr>
          <p:cNvPr id="49" name="Group 78"/>
          <p:cNvGrpSpPr/>
          <p:nvPr/>
        </p:nvGrpSpPr>
        <p:grpSpPr>
          <a:xfrm>
            <a:off x="3327802" y="1438458"/>
            <a:ext cx="166255" cy="161365"/>
            <a:chOff x="831850" y="5137149"/>
            <a:chExt cx="182880" cy="182880"/>
          </a:xfrm>
        </p:grpSpPr>
        <p:sp>
          <p:nvSpPr>
            <p:cNvPr id="50" name="Oval 49"/>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51" name="Plus 50"/>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52" name="TextBox 51"/>
          <p:cNvSpPr txBox="1"/>
          <p:nvPr/>
        </p:nvSpPr>
        <p:spPr>
          <a:xfrm>
            <a:off x="1117832" y="1362061"/>
            <a:ext cx="2137352" cy="329004"/>
          </a:xfrm>
          <a:prstGeom prst="rect">
            <a:avLst/>
          </a:prstGeom>
          <a:noFill/>
        </p:spPr>
        <p:txBody>
          <a:bodyPr wrap="square" lIns="81896" tIns="40945" rIns="81896" bIns="40945" rtlCol="0">
            <a:spAutoFit/>
          </a:bodyPr>
          <a:lstStyle/>
          <a:p>
            <a:r>
              <a:rPr lang="en-US" sz="800" dirty="0">
                <a:solidFill>
                  <a:srgbClr val="000000"/>
                </a:solidFill>
              </a:rPr>
              <a:t>Increasing number of women choose C-sections over vaginal delivery</a:t>
            </a:r>
          </a:p>
        </p:txBody>
      </p:sp>
      <p:grpSp>
        <p:nvGrpSpPr>
          <p:cNvPr id="53" name="Group 78"/>
          <p:cNvGrpSpPr/>
          <p:nvPr/>
        </p:nvGrpSpPr>
        <p:grpSpPr>
          <a:xfrm>
            <a:off x="923368" y="1433710"/>
            <a:ext cx="166255" cy="161365"/>
            <a:chOff x="831850" y="5137149"/>
            <a:chExt cx="182880" cy="182880"/>
          </a:xfrm>
        </p:grpSpPr>
        <p:sp>
          <p:nvSpPr>
            <p:cNvPr id="54" name="Oval 53"/>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55" name="Plus 54"/>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56" name="Rectangle 55"/>
          <p:cNvSpPr/>
          <p:nvPr/>
        </p:nvSpPr>
        <p:spPr>
          <a:xfrm>
            <a:off x="5881045" y="1860054"/>
            <a:ext cx="2180095" cy="448086"/>
          </a:xfrm>
          <a:prstGeom prst="rect">
            <a:avLst/>
          </a:prstGeom>
        </p:spPr>
        <p:txBody>
          <a:bodyPr wrap="square" lIns="81967" tIns="40982" rIns="81967" bIns="40982">
            <a:spAutoFit/>
          </a:bodyPr>
          <a:lstStyle/>
          <a:p>
            <a:pPr>
              <a:spcBef>
                <a:spcPts val="269"/>
              </a:spcBef>
            </a:pPr>
            <a:r>
              <a:rPr lang="en-US" sz="800" dirty="0">
                <a:solidFill>
                  <a:srgbClr val="000000"/>
                </a:solidFill>
              </a:rPr>
              <a:t>Payment reforms transfer focus from fee-for-service care to managing patient health across longer care episodes</a:t>
            </a:r>
          </a:p>
        </p:txBody>
      </p:sp>
      <p:grpSp>
        <p:nvGrpSpPr>
          <p:cNvPr id="57" name="Group 71"/>
          <p:cNvGrpSpPr/>
          <p:nvPr/>
        </p:nvGrpSpPr>
        <p:grpSpPr>
          <a:xfrm>
            <a:off x="5720922" y="1884603"/>
            <a:ext cx="166255" cy="161365"/>
            <a:chOff x="817697" y="5560597"/>
            <a:chExt cx="182880" cy="182880"/>
          </a:xfrm>
        </p:grpSpPr>
        <p:sp>
          <p:nvSpPr>
            <p:cNvPr id="58" name="Oval 57"/>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59" name="Minus 58"/>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60" name="Text Placeholder 9"/>
          <p:cNvSpPr>
            <a:spLocks noGrp="1"/>
          </p:cNvSpPr>
          <p:nvPr/>
        </p:nvSpPr>
        <p:spPr bwMode="gray">
          <a:xfrm>
            <a:off x="3263632" y="5005889"/>
            <a:ext cx="2998474" cy="1242511"/>
          </a:xfrm>
          <a:prstGeom prst="rect">
            <a:avLst/>
          </a:prstGeom>
          <a:solidFill>
            <a:schemeClr val="accent1"/>
          </a:solidFill>
          <a:ln w="6350">
            <a:solidFill>
              <a:schemeClr val="bg1"/>
            </a:solidFill>
          </a:ln>
        </p:spPr>
        <p:txBody>
          <a:bodyPr vert="horz" wrap="square" lIns="163926" tIns="245886" rIns="163926" bIns="40982"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solidFill>
                  <a:prstClr val="black"/>
                </a:solidFill>
              </a:rPr>
              <a:t>Profitability</a:t>
            </a:r>
            <a:endParaRPr lang="en-US" dirty="0">
              <a:solidFill>
                <a:prstClr val="black"/>
              </a:solidFill>
            </a:endParaRPr>
          </a:p>
        </p:txBody>
      </p:sp>
      <p:sp>
        <p:nvSpPr>
          <p:cNvPr id="61" name="TextBox 60"/>
          <p:cNvSpPr txBox="1"/>
          <p:nvPr/>
        </p:nvSpPr>
        <p:spPr bwMode="gray">
          <a:xfrm>
            <a:off x="3278291" y="5598869"/>
            <a:ext cx="1091065" cy="359858"/>
          </a:xfrm>
          <a:prstGeom prst="rect">
            <a:avLst/>
          </a:prstGeom>
          <a:noFill/>
        </p:spPr>
        <p:txBody>
          <a:bodyPr wrap="square" lIns="81967" tIns="40982" rIns="81967" bIns="40982" rtlCol="0">
            <a:spAutoFit/>
          </a:bodyPr>
          <a:lstStyle/>
          <a:p>
            <a:pPr algn="ctr" defTabSz="913273"/>
            <a:r>
              <a:rPr lang="en-US" b="1" dirty="0">
                <a:solidFill>
                  <a:srgbClr val="CE1126"/>
                </a:solidFill>
              </a:rPr>
              <a:t>$2,950 </a:t>
            </a:r>
          </a:p>
        </p:txBody>
      </p:sp>
      <p:sp>
        <p:nvSpPr>
          <p:cNvPr id="62" name="TextBox 61"/>
          <p:cNvSpPr txBox="1"/>
          <p:nvPr/>
        </p:nvSpPr>
        <p:spPr bwMode="gray">
          <a:xfrm>
            <a:off x="4369358" y="5598869"/>
            <a:ext cx="952745" cy="359858"/>
          </a:xfrm>
          <a:prstGeom prst="rect">
            <a:avLst/>
          </a:prstGeom>
          <a:noFill/>
        </p:spPr>
        <p:txBody>
          <a:bodyPr wrap="square" lIns="81967" tIns="40982" rIns="81967" bIns="40982" rtlCol="0">
            <a:spAutoFit/>
          </a:bodyPr>
          <a:lstStyle/>
          <a:p>
            <a:pPr algn="ctr" defTabSz="913273"/>
            <a:r>
              <a:rPr lang="en-US" b="1" dirty="0">
                <a:solidFill>
                  <a:srgbClr val="CE1126"/>
                </a:solidFill>
              </a:rPr>
              <a:t>$3,335</a:t>
            </a:r>
          </a:p>
        </p:txBody>
      </p:sp>
      <p:sp>
        <p:nvSpPr>
          <p:cNvPr id="63" name="TextBox 62"/>
          <p:cNvSpPr txBox="1"/>
          <p:nvPr/>
        </p:nvSpPr>
        <p:spPr>
          <a:xfrm>
            <a:off x="4021788" y="5967356"/>
            <a:ext cx="1585214" cy="221359"/>
          </a:xfrm>
          <a:prstGeom prst="rect">
            <a:avLst/>
          </a:prstGeom>
          <a:noFill/>
        </p:spPr>
        <p:txBody>
          <a:bodyPr wrap="square" lIns="81967" tIns="40982" rIns="81967" bIns="40982" rtlCol="0">
            <a:spAutoFit/>
          </a:bodyPr>
          <a:lstStyle/>
          <a:p>
            <a:pPr algn="ctr" defTabSz="913273"/>
            <a:r>
              <a:rPr lang="en-US" sz="900" dirty="0">
                <a:solidFill>
                  <a:prstClr val="black"/>
                </a:solidFill>
              </a:rPr>
              <a:t>Contribution profit per case</a:t>
            </a:r>
          </a:p>
        </p:txBody>
      </p:sp>
      <p:sp>
        <p:nvSpPr>
          <p:cNvPr id="64" name="TextBox 63"/>
          <p:cNvSpPr txBox="1"/>
          <p:nvPr/>
        </p:nvSpPr>
        <p:spPr>
          <a:xfrm>
            <a:off x="3244129" y="5429485"/>
            <a:ext cx="1161080" cy="221359"/>
          </a:xfrm>
          <a:prstGeom prst="rect">
            <a:avLst/>
          </a:prstGeom>
          <a:noFill/>
        </p:spPr>
        <p:txBody>
          <a:bodyPr wrap="square" lIns="81967" tIns="40982" rIns="81967" bIns="40982" rtlCol="0">
            <a:spAutoFit/>
          </a:bodyPr>
          <a:lstStyle/>
          <a:p>
            <a:pPr algn="ctr" defTabSz="913273"/>
            <a:r>
              <a:rPr lang="en-US" sz="900" i="1" dirty="0">
                <a:solidFill>
                  <a:prstClr val="black"/>
                </a:solidFill>
              </a:rPr>
              <a:t>Gynecology</a:t>
            </a:r>
          </a:p>
        </p:txBody>
      </p:sp>
      <p:sp>
        <p:nvSpPr>
          <p:cNvPr id="65" name="TextBox 64"/>
          <p:cNvSpPr txBox="1"/>
          <p:nvPr/>
        </p:nvSpPr>
        <p:spPr>
          <a:xfrm>
            <a:off x="4265188" y="5429485"/>
            <a:ext cx="1161080" cy="221359"/>
          </a:xfrm>
          <a:prstGeom prst="rect">
            <a:avLst/>
          </a:prstGeom>
          <a:noFill/>
        </p:spPr>
        <p:txBody>
          <a:bodyPr wrap="square" lIns="81967" tIns="40982" rIns="81967" bIns="40982" rtlCol="0">
            <a:spAutoFit/>
          </a:bodyPr>
          <a:lstStyle/>
          <a:p>
            <a:pPr algn="ctr" defTabSz="913273"/>
            <a:r>
              <a:rPr lang="en-US" sz="900" i="1" dirty="0">
                <a:solidFill>
                  <a:prstClr val="black"/>
                </a:solidFill>
              </a:rPr>
              <a:t>Neonatology</a:t>
            </a:r>
          </a:p>
        </p:txBody>
      </p:sp>
      <p:sp>
        <p:nvSpPr>
          <p:cNvPr id="66" name="TextBox 65"/>
          <p:cNvSpPr txBox="1"/>
          <p:nvPr/>
        </p:nvSpPr>
        <p:spPr>
          <a:xfrm>
            <a:off x="5252085" y="5429485"/>
            <a:ext cx="1161080" cy="221359"/>
          </a:xfrm>
          <a:prstGeom prst="rect">
            <a:avLst/>
          </a:prstGeom>
          <a:noFill/>
        </p:spPr>
        <p:txBody>
          <a:bodyPr wrap="square" lIns="81967" tIns="40982" rIns="81967" bIns="40982" rtlCol="0">
            <a:spAutoFit/>
          </a:bodyPr>
          <a:lstStyle/>
          <a:p>
            <a:pPr algn="ctr" defTabSz="913273"/>
            <a:r>
              <a:rPr lang="en-US" sz="900" i="1" dirty="0">
                <a:solidFill>
                  <a:prstClr val="black"/>
                </a:solidFill>
              </a:rPr>
              <a:t>Obstetrics</a:t>
            </a:r>
          </a:p>
        </p:txBody>
      </p:sp>
      <p:sp>
        <p:nvSpPr>
          <p:cNvPr id="67" name="TextBox 66"/>
          <p:cNvSpPr txBox="1"/>
          <p:nvPr/>
        </p:nvSpPr>
        <p:spPr bwMode="gray">
          <a:xfrm>
            <a:off x="5380710" y="5598869"/>
            <a:ext cx="952745" cy="359858"/>
          </a:xfrm>
          <a:prstGeom prst="rect">
            <a:avLst/>
          </a:prstGeom>
          <a:noFill/>
        </p:spPr>
        <p:txBody>
          <a:bodyPr wrap="square" lIns="81967" tIns="40982" rIns="81967" bIns="40982" rtlCol="0">
            <a:spAutoFit/>
          </a:bodyPr>
          <a:lstStyle/>
          <a:p>
            <a:pPr algn="ctr" defTabSz="913273"/>
            <a:r>
              <a:rPr lang="en-US" b="1" dirty="0">
                <a:solidFill>
                  <a:srgbClr val="CE1126"/>
                </a:solidFill>
              </a:rPr>
              <a:t>$1,826</a:t>
            </a:r>
          </a:p>
        </p:txBody>
      </p:sp>
      <p:sp>
        <p:nvSpPr>
          <p:cNvPr id="68" name="Rectangle 67"/>
          <p:cNvSpPr/>
          <p:nvPr/>
        </p:nvSpPr>
        <p:spPr bwMode="gray">
          <a:xfrm>
            <a:off x="803132" y="1043658"/>
            <a:ext cx="7451148" cy="1794343"/>
          </a:xfrm>
          <a:prstGeom prst="rect">
            <a:avLst/>
          </a:prstGeom>
          <a:noFill/>
          <a:ln w="19050" cap="flat" cmpd="sng" algn="ctr">
            <a:solidFill>
              <a:schemeClr val="accent1"/>
            </a:solidFill>
            <a:prstDash val="solid"/>
            <a:round/>
            <a:headEnd type="none" w="med" len="med"/>
            <a:tailEnd type="none" w="med" len="med"/>
          </a:ln>
          <a:effectLst/>
        </p:spPr>
        <p:txBody>
          <a:bodyPr vert="horz" wrap="square" lIns="81941" tIns="122910" rIns="81941" bIns="81941" numCol="3" rtlCol="0" anchor="t" anchorCtr="0" compatLnSpc="1">
            <a:prstTxWarp prst="textNoShape">
              <a:avLst/>
            </a:prstTxWarp>
          </a:bodyPr>
          <a:lstStyle/>
          <a:p>
            <a:pPr algn="ctr" defTabSz="1311608">
              <a:defRPr/>
            </a:pPr>
            <a:r>
              <a:rPr lang="en-US" sz="1200" b="1" kern="0" spc="90" dirty="0" smtClean="0"/>
              <a:t>Demographic</a:t>
            </a:r>
          </a:p>
          <a:p>
            <a:pPr algn="ctr" defTabSz="1311608">
              <a:defRPr/>
            </a:pPr>
            <a:endParaRPr lang="en-US" sz="1200" b="1" kern="0" spc="90" dirty="0" smtClean="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r>
              <a:rPr lang="en-US" sz="1200" b="1" kern="0" spc="90" dirty="0" smtClean="0"/>
              <a:t>Clinical</a:t>
            </a: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r>
              <a:rPr lang="en-US" sz="1200" b="1" kern="0" spc="90" dirty="0" smtClean="0"/>
              <a:t>Market</a:t>
            </a:r>
            <a:endParaRPr lang="en-US" sz="1200" b="1" kern="0" spc="90" dirty="0"/>
          </a:p>
          <a:p>
            <a:pPr algn="ctr" defTabSz="1311608">
              <a:defRPr/>
            </a:pPr>
            <a:endParaRPr lang="en-US" sz="1200" b="1" kern="0" spc="90" dirty="0">
              <a:solidFill>
                <a:srgbClr val="CE1126"/>
              </a:solidFill>
            </a:endParaRPr>
          </a:p>
          <a:p>
            <a:pPr algn="ctr" defTabSz="1311608">
              <a:defRPr/>
            </a:pPr>
            <a:endParaRPr lang="en-US" sz="1200" b="1" kern="0" spc="90" dirty="0">
              <a:solidFill>
                <a:srgbClr val="CE1126"/>
              </a:solidFill>
            </a:endParaRPr>
          </a:p>
        </p:txBody>
      </p:sp>
      <p:sp>
        <p:nvSpPr>
          <p:cNvPr id="69" name="TextBox 68"/>
          <p:cNvSpPr txBox="1"/>
          <p:nvPr/>
        </p:nvSpPr>
        <p:spPr>
          <a:xfrm rot="16200000">
            <a:off x="-275335" y="1805675"/>
            <a:ext cx="1801910" cy="282915"/>
          </a:xfrm>
          <a:prstGeom prst="rect">
            <a:avLst/>
          </a:prstGeom>
          <a:noFill/>
        </p:spPr>
        <p:txBody>
          <a:bodyPr wrap="square" lIns="81941" tIns="40970" rIns="81941" bIns="40970" rtlCol="0">
            <a:spAutoFit/>
          </a:bodyPr>
          <a:lstStyle/>
          <a:p>
            <a:pPr algn="ctr" defTabSz="912277"/>
            <a:r>
              <a:rPr lang="en-US" sz="1300" b="1" dirty="0"/>
              <a:t>Drivers/Barriers</a:t>
            </a:r>
          </a:p>
        </p:txBody>
      </p:sp>
      <p:grpSp>
        <p:nvGrpSpPr>
          <p:cNvPr id="70" name="Group 29"/>
          <p:cNvGrpSpPr/>
          <p:nvPr/>
        </p:nvGrpSpPr>
        <p:grpSpPr>
          <a:xfrm>
            <a:off x="3263642" y="5005889"/>
            <a:ext cx="290355" cy="192947"/>
            <a:chOff x="3920983" y="2217357"/>
            <a:chExt cx="319390" cy="218673"/>
          </a:xfrm>
          <a:solidFill>
            <a:srgbClr val="C00000"/>
          </a:solidFill>
        </p:grpSpPr>
        <p:sp>
          <p:nvSpPr>
            <p:cNvPr id="71" name="Freeform 70"/>
            <p:cNvSpPr/>
            <p:nvPr/>
          </p:nvSpPr>
          <p:spPr bwMode="gray">
            <a:xfrm flipH="1">
              <a:off x="3920983" y="221735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73"/>
              <a:endParaRPr lang="en-US" dirty="0">
                <a:solidFill>
                  <a:srgbClr val="FFFFFF"/>
                </a:solidFill>
              </a:endParaRPr>
            </a:p>
          </p:txBody>
        </p:sp>
        <p:sp>
          <p:nvSpPr>
            <p:cNvPr id="72" name="Freeform 71"/>
            <p:cNvSpPr/>
            <p:nvPr/>
          </p:nvSpPr>
          <p:spPr bwMode="gray">
            <a:xfrm rot="1510923" flipV="1">
              <a:off x="4007531" y="2238210"/>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grp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11966"/>
              <a:endParaRPr lang="en-US" sz="900" dirty="0">
                <a:solidFill>
                  <a:srgbClr val="DBE1E5"/>
                </a:solidFill>
              </a:endParaRPr>
            </a:p>
          </p:txBody>
        </p:sp>
      </p:grpSp>
      <p:graphicFrame>
        <p:nvGraphicFramePr>
          <p:cNvPr id="74" name="Chart 73"/>
          <p:cNvGraphicFramePr/>
          <p:nvPr/>
        </p:nvGraphicFramePr>
        <p:xfrm>
          <a:off x="6707911" y="5300382"/>
          <a:ext cx="2643908" cy="605118"/>
        </p:xfrm>
        <a:graphic>
          <a:graphicData uri="http://schemas.openxmlformats.org/drawingml/2006/chart">
            <c:chart xmlns:c="http://schemas.openxmlformats.org/drawingml/2006/chart" xmlns:r="http://schemas.openxmlformats.org/officeDocument/2006/relationships" r:id="rId3"/>
          </a:graphicData>
        </a:graphic>
      </p:graphicFrame>
      <p:sp>
        <p:nvSpPr>
          <p:cNvPr id="75" name="Text Placeholder 6"/>
          <p:cNvSpPr txBox="1">
            <a:spLocks/>
          </p:cNvSpPr>
          <p:nvPr/>
        </p:nvSpPr>
        <p:spPr bwMode="gray">
          <a:xfrm>
            <a:off x="304800" y="3236361"/>
            <a:ext cx="2890685" cy="177801"/>
          </a:xfrm>
          <a:prstGeom prst="rect">
            <a:avLst/>
          </a:prstGeom>
        </p:spPr>
        <p:txBody>
          <a:bodyPr vert="horz" wrap="square" lIns="45638" tIns="45638" rIns="45638" bIns="45638" rtlCol="0">
            <a:noAutofit/>
          </a:bodyPr>
          <a:lstStyle/>
          <a:p>
            <a:pPr algn="ctr" defTabSz="1017052">
              <a:defRPr/>
            </a:pPr>
            <a:r>
              <a:rPr lang="en-US" sz="1000" b="1" dirty="0">
                <a:solidFill>
                  <a:prstClr val="black"/>
                </a:solidFill>
              </a:rPr>
              <a:t>Estimated Growth Rate, </a:t>
            </a:r>
            <a:r>
              <a:rPr lang="en-US" sz="1000" b="1" dirty="0" smtClean="0">
                <a:solidFill>
                  <a:prstClr val="black"/>
                </a:solidFill>
              </a:rPr>
              <a:t>2013-2018 </a:t>
            </a:r>
            <a:endParaRPr lang="en-US" sz="1000" b="1" dirty="0">
              <a:solidFill>
                <a:prstClr val="black"/>
              </a:solidFill>
            </a:endParaRPr>
          </a:p>
        </p:txBody>
      </p:sp>
      <p:sp>
        <p:nvSpPr>
          <p:cNvPr id="96" name="Text Placeholder 6"/>
          <p:cNvSpPr txBox="1">
            <a:spLocks/>
          </p:cNvSpPr>
          <p:nvPr/>
        </p:nvSpPr>
        <p:spPr bwMode="gray">
          <a:xfrm>
            <a:off x="3680823" y="3173359"/>
            <a:ext cx="2149024" cy="133250"/>
          </a:xfrm>
          <a:prstGeom prst="rect">
            <a:avLst/>
          </a:prstGeom>
        </p:spPr>
        <p:txBody>
          <a:bodyPr vert="horz" wrap="square" lIns="45662" tIns="45662" rIns="45662" bIns="45662" rtlCol="0">
            <a:noAutofit/>
          </a:bodyPr>
          <a:lstStyle/>
          <a:p>
            <a:pPr algn="ctr" defTabSz="1017052">
              <a:defRPr/>
            </a:pPr>
            <a:r>
              <a:rPr lang="en-US" sz="1000" b="1" dirty="0" smtClean="0"/>
              <a:t>Volume </a:t>
            </a:r>
            <a:r>
              <a:rPr lang="en-US" sz="1000" b="1" dirty="0"/>
              <a:t>Mix</a:t>
            </a:r>
          </a:p>
        </p:txBody>
      </p:sp>
      <p:sp>
        <p:nvSpPr>
          <p:cNvPr id="97" name="TextBox 96"/>
          <p:cNvSpPr txBox="1"/>
          <p:nvPr/>
        </p:nvSpPr>
        <p:spPr>
          <a:xfrm>
            <a:off x="5181600" y="4467206"/>
            <a:ext cx="763729" cy="180994"/>
          </a:xfrm>
          <a:prstGeom prst="rect">
            <a:avLst/>
          </a:prstGeom>
          <a:noFill/>
        </p:spPr>
        <p:txBody>
          <a:bodyPr wrap="square" lIns="57327" tIns="28662" rIns="57327" bIns="28662" rtlCol="0">
            <a:spAutoFit/>
          </a:bodyPr>
          <a:lstStyle/>
          <a:p>
            <a:pPr defTabSz="638723"/>
            <a:r>
              <a:rPr lang="en-US" sz="800" i="1" dirty="0">
                <a:solidFill>
                  <a:prstClr val="black"/>
                </a:solidFill>
              </a:rPr>
              <a:t>Obstetrics</a:t>
            </a:r>
          </a:p>
        </p:txBody>
      </p:sp>
      <p:sp>
        <p:nvSpPr>
          <p:cNvPr id="98" name="TextBox 97"/>
          <p:cNvSpPr txBox="1"/>
          <p:nvPr/>
        </p:nvSpPr>
        <p:spPr>
          <a:xfrm>
            <a:off x="4943125" y="3398917"/>
            <a:ext cx="1193890" cy="304105"/>
          </a:xfrm>
          <a:prstGeom prst="rect">
            <a:avLst/>
          </a:prstGeom>
          <a:noFill/>
        </p:spPr>
        <p:txBody>
          <a:bodyPr wrap="square" lIns="57327" tIns="28662" rIns="57327" bIns="28662" rtlCol="0">
            <a:spAutoFit/>
          </a:bodyPr>
          <a:lstStyle/>
          <a:p>
            <a:pPr defTabSz="638723"/>
            <a:r>
              <a:rPr lang="en-US" sz="800" i="1" dirty="0">
                <a:solidFill>
                  <a:prstClr val="black"/>
                </a:solidFill>
              </a:rPr>
              <a:t>Medical </a:t>
            </a:r>
            <a:endParaRPr lang="en-US" sz="800" i="1" dirty="0" smtClean="0">
              <a:solidFill>
                <a:prstClr val="black"/>
              </a:solidFill>
            </a:endParaRPr>
          </a:p>
          <a:p>
            <a:pPr defTabSz="638723"/>
            <a:r>
              <a:rPr lang="en-US" sz="800" i="1" dirty="0" smtClean="0">
                <a:solidFill>
                  <a:prstClr val="black"/>
                </a:solidFill>
              </a:rPr>
              <a:t>Gynecology </a:t>
            </a:r>
            <a:endParaRPr lang="en-US" sz="800" i="1" dirty="0">
              <a:solidFill>
                <a:prstClr val="black"/>
              </a:solidFill>
            </a:endParaRPr>
          </a:p>
        </p:txBody>
      </p:sp>
      <p:graphicFrame>
        <p:nvGraphicFramePr>
          <p:cNvPr id="99" name="Chart 98"/>
          <p:cNvGraphicFramePr/>
          <p:nvPr>
            <p:extLst>
              <p:ext uri="{D42A27DB-BD31-4B8C-83A1-F6EECF244321}">
                <p14:modId xmlns:p14="http://schemas.microsoft.com/office/powerpoint/2010/main" val="658486145"/>
              </p:ext>
            </p:extLst>
          </p:nvPr>
        </p:nvGraphicFramePr>
        <p:xfrm>
          <a:off x="3612807" y="3386956"/>
          <a:ext cx="2257980" cy="1652330"/>
        </p:xfrm>
        <a:graphic>
          <a:graphicData uri="http://schemas.openxmlformats.org/drawingml/2006/chart">
            <c:chart xmlns:c="http://schemas.openxmlformats.org/drawingml/2006/chart" xmlns:r="http://schemas.openxmlformats.org/officeDocument/2006/relationships" r:id="rId4"/>
          </a:graphicData>
        </a:graphic>
      </p:graphicFrame>
      <p:sp>
        <p:nvSpPr>
          <p:cNvPr id="100" name="TextBox 99"/>
          <p:cNvSpPr txBox="1"/>
          <p:nvPr/>
        </p:nvSpPr>
        <p:spPr>
          <a:xfrm>
            <a:off x="3465228" y="4077299"/>
            <a:ext cx="891020" cy="180994"/>
          </a:xfrm>
          <a:prstGeom prst="rect">
            <a:avLst/>
          </a:prstGeom>
          <a:noFill/>
        </p:spPr>
        <p:txBody>
          <a:bodyPr wrap="square" lIns="57327" tIns="28662" rIns="57327" bIns="28662" rtlCol="0">
            <a:spAutoFit/>
          </a:bodyPr>
          <a:lstStyle/>
          <a:p>
            <a:pPr defTabSz="638723"/>
            <a:r>
              <a:rPr lang="en-US" sz="800" i="1" dirty="0">
                <a:solidFill>
                  <a:prstClr val="black"/>
                </a:solidFill>
              </a:rPr>
              <a:t>Neonatology </a:t>
            </a:r>
          </a:p>
        </p:txBody>
      </p:sp>
      <p:sp>
        <p:nvSpPr>
          <p:cNvPr id="101" name="TextBox 100"/>
          <p:cNvSpPr txBox="1"/>
          <p:nvPr/>
        </p:nvSpPr>
        <p:spPr>
          <a:xfrm>
            <a:off x="3581400" y="3429695"/>
            <a:ext cx="832118" cy="304105"/>
          </a:xfrm>
          <a:prstGeom prst="rect">
            <a:avLst/>
          </a:prstGeom>
          <a:noFill/>
        </p:spPr>
        <p:txBody>
          <a:bodyPr wrap="square" lIns="57327" tIns="28662" rIns="57327" bIns="28662" rtlCol="0">
            <a:spAutoFit/>
          </a:bodyPr>
          <a:lstStyle/>
          <a:p>
            <a:pPr defTabSz="638723"/>
            <a:r>
              <a:rPr lang="en-US" sz="800" i="1" dirty="0">
                <a:solidFill>
                  <a:prstClr val="black"/>
                </a:solidFill>
              </a:rPr>
              <a:t>Surgical </a:t>
            </a:r>
            <a:endParaRPr lang="en-US" sz="800" i="1" dirty="0" smtClean="0">
              <a:solidFill>
                <a:prstClr val="black"/>
              </a:solidFill>
            </a:endParaRPr>
          </a:p>
          <a:p>
            <a:pPr defTabSz="638723"/>
            <a:r>
              <a:rPr lang="en-US" sz="800" i="1" dirty="0" smtClean="0">
                <a:solidFill>
                  <a:prstClr val="black"/>
                </a:solidFill>
              </a:rPr>
              <a:t>Gynecology </a:t>
            </a:r>
            <a:endParaRPr lang="en-US" sz="800" i="1" dirty="0">
              <a:solidFill>
                <a:prstClr val="black"/>
              </a:solidFill>
            </a:endParaRPr>
          </a:p>
        </p:txBody>
      </p:sp>
      <p:graphicFrame>
        <p:nvGraphicFramePr>
          <p:cNvPr id="102" name="Table 101"/>
          <p:cNvGraphicFramePr>
            <a:graphicFrameLocks noGrp="1"/>
          </p:cNvGraphicFramePr>
          <p:nvPr>
            <p:extLst>
              <p:ext uri="{D42A27DB-BD31-4B8C-83A1-F6EECF244321}">
                <p14:modId xmlns:p14="http://schemas.microsoft.com/office/powerpoint/2010/main" val="2157145453"/>
              </p:ext>
            </p:extLst>
          </p:nvPr>
        </p:nvGraphicFramePr>
        <p:xfrm>
          <a:off x="6269191" y="3301576"/>
          <a:ext cx="2586312" cy="1095486"/>
        </p:xfrm>
        <a:graphic>
          <a:graphicData uri="http://schemas.openxmlformats.org/drawingml/2006/table">
            <a:tbl>
              <a:tblPr firstRow="1" bandRow="1">
                <a:tableStyleId>{5C22544A-7EE6-4342-B048-85BDC9FD1C3A}</a:tableStyleId>
              </a:tblPr>
              <a:tblGrid>
                <a:gridCol w="843383"/>
                <a:gridCol w="876920"/>
                <a:gridCol w="866009"/>
              </a:tblGrid>
              <a:tr h="440991">
                <a:tc>
                  <a:txBody>
                    <a:bodyPr/>
                    <a:lstStyle/>
                    <a:p>
                      <a:pPr algn="ctr"/>
                      <a:endParaRPr lang="en-GB" sz="800" dirty="0"/>
                    </a:p>
                  </a:txBody>
                  <a:tcPr marL="83127" marR="83127" marT="40341" marB="40341" anchor="ctr"/>
                </a:tc>
                <a:tc>
                  <a:txBody>
                    <a:bodyPr/>
                    <a:lstStyle/>
                    <a:p>
                      <a:pPr algn="ctr"/>
                      <a:r>
                        <a:rPr lang="en-US" sz="800" dirty="0" smtClean="0"/>
                        <a:t>Medicare Readmission Rate</a:t>
                      </a:r>
                      <a:endParaRPr lang="en-GB" sz="800" dirty="0"/>
                    </a:p>
                  </a:txBody>
                  <a:tcPr marL="83127" marR="83127" marT="40341" marB="40341" anchor="ctr"/>
                </a:tc>
                <a:tc>
                  <a:txBody>
                    <a:bodyPr/>
                    <a:lstStyle/>
                    <a:p>
                      <a:pPr algn="ctr"/>
                      <a:r>
                        <a:rPr lang="en-US" sz="800" dirty="0" smtClean="0"/>
                        <a:t>Medicare Preventable Admissions</a:t>
                      </a:r>
                      <a:endParaRPr lang="en-GB" sz="800" dirty="0"/>
                    </a:p>
                  </a:txBody>
                  <a:tcPr marL="83127" marR="83127" marT="40341" marB="40341" anchor="ctr"/>
                </a:tc>
              </a:tr>
              <a:tr h="320560">
                <a:tc>
                  <a:txBody>
                    <a:bodyPr/>
                    <a:lstStyle/>
                    <a:p>
                      <a:pPr algn="ctr"/>
                      <a:r>
                        <a:rPr lang="en-US" sz="800" dirty="0" smtClean="0"/>
                        <a:t>Medical Gynecology</a:t>
                      </a:r>
                      <a:endParaRPr lang="en-GB" sz="800" dirty="0"/>
                    </a:p>
                  </a:txBody>
                  <a:tcPr marL="83127" marR="83127" marT="40341" marB="40341" anchor="ctr"/>
                </a:tc>
                <a:tc>
                  <a:txBody>
                    <a:bodyPr/>
                    <a:lstStyle/>
                    <a:p>
                      <a:pPr algn="ctr"/>
                      <a:r>
                        <a:rPr lang="en-US" sz="800" dirty="0" smtClean="0"/>
                        <a:t>24%</a:t>
                      </a:r>
                      <a:endParaRPr lang="en-GB" sz="800" dirty="0"/>
                    </a:p>
                  </a:txBody>
                  <a:tcPr marL="83127" marR="83127" marT="40341" marB="40341" anchor="ctr"/>
                </a:tc>
                <a:tc>
                  <a:txBody>
                    <a:bodyPr/>
                    <a:lstStyle/>
                    <a:p>
                      <a:pPr algn="ctr"/>
                      <a:r>
                        <a:rPr lang="en-US" sz="800" dirty="0" smtClean="0"/>
                        <a:t>0%</a:t>
                      </a:r>
                    </a:p>
                  </a:txBody>
                  <a:tcPr marL="83127" marR="83127" marT="40341" marB="40341" anchor="ctr"/>
                </a:tc>
              </a:tr>
              <a:tr h="320560">
                <a:tc>
                  <a:txBody>
                    <a:bodyPr/>
                    <a:lstStyle/>
                    <a:p>
                      <a:pPr algn="ctr"/>
                      <a:r>
                        <a:rPr lang="en-GB" sz="800" dirty="0" smtClean="0"/>
                        <a:t>Surgical Gynecology</a:t>
                      </a:r>
                      <a:endParaRPr lang="en-GB" sz="800" dirty="0"/>
                    </a:p>
                  </a:txBody>
                  <a:tcPr marL="83127" marR="83127" marT="40341" marB="40341" anchor="ctr"/>
                </a:tc>
                <a:tc>
                  <a:txBody>
                    <a:bodyPr/>
                    <a:lstStyle/>
                    <a:p>
                      <a:pPr algn="ctr"/>
                      <a:r>
                        <a:rPr lang="en-GB" sz="800" dirty="0" smtClean="0"/>
                        <a:t>7%</a:t>
                      </a:r>
                      <a:endParaRPr lang="en-GB" sz="800" dirty="0"/>
                    </a:p>
                  </a:txBody>
                  <a:tcPr marL="83127" marR="83127" marT="40341" marB="40341" anchor="ctr"/>
                </a:tc>
                <a:tc>
                  <a:txBody>
                    <a:bodyPr/>
                    <a:lstStyle/>
                    <a:p>
                      <a:pPr algn="ctr"/>
                      <a:r>
                        <a:rPr lang="en-US" sz="800" dirty="0" smtClean="0"/>
                        <a:t>0%</a:t>
                      </a:r>
                    </a:p>
                  </a:txBody>
                  <a:tcPr marL="83127" marR="83127" marT="40341" marB="40341" anchor="ctr"/>
                </a:tc>
              </a:tr>
            </a:tbl>
          </a:graphicData>
        </a:graphic>
      </p:graphicFrame>
      <p:graphicFrame>
        <p:nvGraphicFramePr>
          <p:cNvPr id="103" name="Chart 102"/>
          <p:cNvGraphicFramePr/>
          <p:nvPr>
            <p:extLst>
              <p:ext uri="{D42A27DB-BD31-4B8C-83A1-F6EECF244321}">
                <p14:modId xmlns:p14="http://schemas.microsoft.com/office/powerpoint/2010/main" val="3088201198"/>
              </p:ext>
            </p:extLst>
          </p:nvPr>
        </p:nvGraphicFramePr>
        <p:xfrm>
          <a:off x="592427" y="3657600"/>
          <a:ext cx="2086550" cy="2314234"/>
        </p:xfrm>
        <a:graphic>
          <a:graphicData uri="http://schemas.openxmlformats.org/drawingml/2006/chart">
            <c:chart xmlns:c="http://schemas.openxmlformats.org/drawingml/2006/chart" xmlns:r="http://schemas.openxmlformats.org/officeDocument/2006/relationships" r:id="rId5"/>
          </a:graphicData>
        </a:graphic>
      </p:graphicFrame>
      <p:sp>
        <p:nvSpPr>
          <p:cNvPr id="104" name="Text Placeholder 8"/>
          <p:cNvSpPr>
            <a:spLocks noGrp="1"/>
          </p:cNvSpPr>
          <p:nvPr/>
        </p:nvSpPr>
        <p:spPr bwMode="gray">
          <a:xfrm>
            <a:off x="2561765" y="3733797"/>
            <a:ext cx="575944" cy="2152309"/>
          </a:xfrm>
          <a:prstGeom prst="rect">
            <a:avLst/>
          </a:prstGeom>
          <a:noFill/>
          <a:ln w="19050">
            <a:solidFill>
              <a:schemeClr val="accent3"/>
            </a:solidFill>
          </a:ln>
        </p:spPr>
        <p:txBody>
          <a:bodyPr vert="horz" wrap="square" lIns="91249" tIns="91249" rIns="91249" bIns="45621"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617685"/>
              </a:solidFill>
            </a:endParaRPr>
          </a:p>
        </p:txBody>
      </p:sp>
      <p:sp>
        <p:nvSpPr>
          <p:cNvPr id="105" name="TextBox 104"/>
          <p:cNvSpPr txBox="1"/>
          <p:nvPr/>
        </p:nvSpPr>
        <p:spPr>
          <a:xfrm>
            <a:off x="2570485" y="3753497"/>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498K</a:t>
            </a:r>
            <a:endParaRPr lang="en-US" sz="1000" i="1" dirty="0">
              <a:solidFill>
                <a:prstClr val="black"/>
              </a:solidFill>
            </a:endParaRPr>
          </a:p>
        </p:txBody>
      </p:sp>
      <p:sp>
        <p:nvSpPr>
          <p:cNvPr id="106" name="TextBox 105"/>
          <p:cNvSpPr txBox="1"/>
          <p:nvPr/>
        </p:nvSpPr>
        <p:spPr>
          <a:xfrm>
            <a:off x="304800" y="3775165"/>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Gynecologic  Surgery</a:t>
            </a:r>
            <a:endParaRPr lang="en-US" sz="900" i="1" dirty="0">
              <a:solidFill>
                <a:prstClr val="black"/>
              </a:solidFill>
            </a:endParaRPr>
          </a:p>
        </p:txBody>
      </p:sp>
      <p:sp>
        <p:nvSpPr>
          <p:cNvPr id="107" name="TextBox 106"/>
          <p:cNvSpPr txBox="1"/>
          <p:nvPr/>
        </p:nvSpPr>
        <p:spPr>
          <a:xfrm>
            <a:off x="304800" y="3996263"/>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MFM</a:t>
            </a:r>
            <a:endParaRPr lang="en-US" sz="900" i="1" dirty="0">
              <a:solidFill>
                <a:prstClr val="black"/>
              </a:solidFill>
            </a:endParaRPr>
          </a:p>
        </p:txBody>
      </p:sp>
      <p:sp>
        <p:nvSpPr>
          <p:cNvPr id="108" name="TextBox 107"/>
          <p:cNvSpPr txBox="1"/>
          <p:nvPr/>
        </p:nvSpPr>
        <p:spPr>
          <a:xfrm>
            <a:off x="304800" y="4278447"/>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General Gynecology</a:t>
            </a:r>
            <a:endParaRPr lang="en-US" sz="900" i="1" dirty="0">
              <a:solidFill>
                <a:prstClr val="black"/>
              </a:solidFill>
            </a:endParaRPr>
          </a:p>
        </p:txBody>
      </p:sp>
      <p:sp>
        <p:nvSpPr>
          <p:cNvPr id="109" name="TextBox 108"/>
          <p:cNvSpPr txBox="1"/>
          <p:nvPr/>
        </p:nvSpPr>
        <p:spPr>
          <a:xfrm>
            <a:off x="304800" y="4579319"/>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Neonatology</a:t>
            </a:r>
            <a:endParaRPr lang="en-US" sz="900" i="1" dirty="0">
              <a:solidFill>
                <a:prstClr val="black"/>
              </a:solidFill>
            </a:endParaRPr>
          </a:p>
        </p:txBody>
      </p:sp>
      <p:sp>
        <p:nvSpPr>
          <p:cNvPr id="110" name="TextBox 109"/>
          <p:cNvSpPr txBox="1"/>
          <p:nvPr/>
        </p:nvSpPr>
        <p:spPr>
          <a:xfrm>
            <a:off x="304800" y="4894995"/>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Gynecologic Oncology</a:t>
            </a:r>
            <a:endParaRPr lang="en-US" sz="900" i="1" dirty="0">
              <a:solidFill>
                <a:prstClr val="black"/>
              </a:solidFill>
            </a:endParaRPr>
          </a:p>
        </p:txBody>
      </p:sp>
      <p:sp>
        <p:nvSpPr>
          <p:cNvPr id="111" name="TextBox 110"/>
          <p:cNvSpPr txBox="1"/>
          <p:nvPr/>
        </p:nvSpPr>
        <p:spPr>
          <a:xfrm>
            <a:off x="304800" y="5138276"/>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Obstetrics</a:t>
            </a:r>
            <a:endParaRPr lang="en-US" sz="900" i="1" dirty="0">
              <a:solidFill>
                <a:prstClr val="black"/>
              </a:solidFill>
            </a:endParaRPr>
          </a:p>
        </p:txBody>
      </p:sp>
      <p:sp>
        <p:nvSpPr>
          <p:cNvPr id="112" name="TextBox 111"/>
          <p:cNvSpPr txBox="1"/>
          <p:nvPr/>
        </p:nvSpPr>
        <p:spPr>
          <a:xfrm>
            <a:off x="304800" y="5373887"/>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Urogynecology</a:t>
            </a:r>
            <a:endParaRPr lang="en-US" sz="900" i="1" dirty="0">
              <a:solidFill>
                <a:prstClr val="black"/>
              </a:solidFill>
            </a:endParaRPr>
          </a:p>
        </p:txBody>
      </p:sp>
      <p:sp>
        <p:nvSpPr>
          <p:cNvPr id="113" name="TextBox 112"/>
          <p:cNvSpPr txBox="1"/>
          <p:nvPr/>
        </p:nvSpPr>
        <p:spPr>
          <a:xfrm>
            <a:off x="304800" y="5658997"/>
            <a:ext cx="1418088"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Breast Health</a:t>
            </a:r>
            <a:endParaRPr lang="en-US" sz="900" i="1" dirty="0">
              <a:solidFill>
                <a:prstClr val="black"/>
              </a:solidFill>
            </a:endParaRPr>
          </a:p>
        </p:txBody>
      </p:sp>
      <p:sp>
        <p:nvSpPr>
          <p:cNvPr id="114" name="TextBox 113"/>
          <p:cNvSpPr txBox="1"/>
          <p:nvPr/>
        </p:nvSpPr>
        <p:spPr>
          <a:xfrm>
            <a:off x="2570485" y="4021349"/>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324K</a:t>
            </a:r>
            <a:endParaRPr lang="en-US" sz="1000" i="1" dirty="0">
              <a:solidFill>
                <a:prstClr val="black"/>
              </a:solidFill>
            </a:endParaRPr>
          </a:p>
        </p:txBody>
      </p:sp>
      <p:sp>
        <p:nvSpPr>
          <p:cNvPr id="115" name="TextBox 114"/>
          <p:cNvSpPr txBox="1"/>
          <p:nvPr/>
        </p:nvSpPr>
        <p:spPr>
          <a:xfrm>
            <a:off x="2570485" y="4289201"/>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61K</a:t>
            </a:r>
            <a:endParaRPr lang="en-US" sz="1000" i="1" dirty="0">
              <a:solidFill>
                <a:prstClr val="black"/>
              </a:solidFill>
            </a:endParaRPr>
          </a:p>
        </p:txBody>
      </p:sp>
      <p:sp>
        <p:nvSpPr>
          <p:cNvPr id="116" name="TextBox 115"/>
          <p:cNvSpPr txBox="1"/>
          <p:nvPr/>
        </p:nvSpPr>
        <p:spPr>
          <a:xfrm>
            <a:off x="2570485" y="4557053"/>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1.2M</a:t>
            </a:r>
            <a:endParaRPr lang="en-US" sz="1000" i="1" dirty="0">
              <a:solidFill>
                <a:prstClr val="black"/>
              </a:solidFill>
            </a:endParaRPr>
          </a:p>
        </p:txBody>
      </p:sp>
      <p:sp>
        <p:nvSpPr>
          <p:cNvPr id="117" name="TextBox 116"/>
          <p:cNvSpPr txBox="1"/>
          <p:nvPr/>
        </p:nvSpPr>
        <p:spPr>
          <a:xfrm>
            <a:off x="2570485" y="4824905"/>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67K</a:t>
            </a:r>
            <a:endParaRPr lang="en-US" sz="1000" i="1" dirty="0">
              <a:solidFill>
                <a:prstClr val="black"/>
              </a:solidFill>
            </a:endParaRPr>
          </a:p>
        </p:txBody>
      </p:sp>
      <p:sp>
        <p:nvSpPr>
          <p:cNvPr id="118" name="TextBox 117"/>
          <p:cNvSpPr txBox="1"/>
          <p:nvPr/>
        </p:nvSpPr>
        <p:spPr>
          <a:xfrm>
            <a:off x="2570485" y="5092757"/>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3.9M</a:t>
            </a:r>
            <a:endParaRPr lang="en-US" sz="1000" i="1" dirty="0">
              <a:solidFill>
                <a:prstClr val="black"/>
              </a:solidFill>
            </a:endParaRPr>
          </a:p>
        </p:txBody>
      </p:sp>
      <p:sp>
        <p:nvSpPr>
          <p:cNvPr id="119" name="TextBox 118"/>
          <p:cNvSpPr txBox="1"/>
          <p:nvPr/>
        </p:nvSpPr>
        <p:spPr>
          <a:xfrm>
            <a:off x="2570485" y="5360609"/>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596K</a:t>
            </a:r>
            <a:endParaRPr lang="en-US" sz="1000" i="1" dirty="0">
              <a:solidFill>
                <a:prstClr val="black"/>
              </a:solidFill>
            </a:endParaRPr>
          </a:p>
        </p:txBody>
      </p:sp>
      <p:sp>
        <p:nvSpPr>
          <p:cNvPr id="120" name="TextBox 119"/>
          <p:cNvSpPr txBox="1"/>
          <p:nvPr/>
        </p:nvSpPr>
        <p:spPr>
          <a:xfrm>
            <a:off x="2570485" y="5604519"/>
            <a:ext cx="553435" cy="250786"/>
          </a:xfrm>
          <a:prstGeom prst="rect">
            <a:avLst/>
          </a:prstGeom>
          <a:noFill/>
        </p:spPr>
        <p:txBody>
          <a:bodyPr wrap="square" lIns="91249" tIns="45621" rIns="91249" bIns="45621" rtlCol="0">
            <a:spAutoFit/>
          </a:bodyPr>
          <a:lstStyle/>
          <a:p>
            <a:pPr algn="ctr" defTabSz="1016664"/>
            <a:endParaRPr lang="en-US" sz="1000" i="1" dirty="0">
              <a:solidFill>
                <a:prstClr val="black"/>
              </a:solidFill>
            </a:endParaRPr>
          </a:p>
        </p:txBody>
      </p:sp>
      <p:sp>
        <p:nvSpPr>
          <p:cNvPr id="121" name="TextBox 120"/>
          <p:cNvSpPr txBox="1"/>
          <p:nvPr/>
        </p:nvSpPr>
        <p:spPr>
          <a:xfrm>
            <a:off x="2570485" y="5628458"/>
            <a:ext cx="553435" cy="250786"/>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71K</a:t>
            </a:r>
            <a:endParaRPr lang="en-US" sz="1000" i="1" dirty="0">
              <a:solidFill>
                <a:prstClr val="black"/>
              </a:solidFill>
            </a:endParaRPr>
          </a:p>
        </p:txBody>
      </p:sp>
      <p:sp>
        <p:nvSpPr>
          <p:cNvPr id="122" name="TextBox 121"/>
          <p:cNvSpPr txBox="1"/>
          <p:nvPr/>
        </p:nvSpPr>
        <p:spPr>
          <a:xfrm>
            <a:off x="2209800" y="3508797"/>
            <a:ext cx="1241040" cy="230632"/>
          </a:xfrm>
          <a:prstGeom prst="rect">
            <a:avLst/>
          </a:prstGeom>
          <a:noFill/>
        </p:spPr>
        <p:txBody>
          <a:bodyPr wrap="square" lIns="91249" tIns="45621" rIns="91249" bIns="45621" rtlCol="0">
            <a:spAutoFit/>
          </a:bodyPr>
          <a:lstStyle/>
          <a:p>
            <a:pPr algn="ctr" defTabSz="1016664"/>
            <a:r>
              <a:rPr lang="en-US" sz="900" i="1" dirty="0" smtClean="0">
                <a:solidFill>
                  <a:prstClr val="black"/>
                </a:solidFill>
              </a:rPr>
              <a:t>2013 </a:t>
            </a:r>
            <a:r>
              <a:rPr lang="en-US" sz="900" i="1" dirty="0">
                <a:solidFill>
                  <a:prstClr val="black"/>
                </a:solidFill>
              </a:rPr>
              <a:t>Volume</a:t>
            </a:r>
          </a:p>
        </p:txBody>
      </p:sp>
    </p:spTree>
    <p:extLst>
      <p:ext uri="{BB962C8B-B14F-4D97-AF65-F5344CB8AC3E}">
        <p14:creationId xmlns:p14="http://schemas.microsoft.com/office/powerpoint/2010/main" val="157253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Service Line Forecast Compendium</a:t>
            </a:r>
          </a:p>
          <a:p>
            <a:endParaRPr lang="en-US" dirty="0"/>
          </a:p>
        </p:txBody>
      </p:sp>
      <p:sp>
        <p:nvSpPr>
          <p:cNvPr id="4" name="Title 3"/>
          <p:cNvSpPr>
            <a:spLocks noGrp="1"/>
          </p:cNvSpPr>
          <p:nvPr>
            <p:ph type="title"/>
          </p:nvPr>
        </p:nvSpPr>
        <p:spPr/>
        <p:txBody>
          <a:bodyPr/>
          <a:lstStyle/>
          <a:p>
            <a:r>
              <a:rPr lang="en-US" dirty="0"/>
              <a:t>Women's Health—Outpatient</a:t>
            </a:r>
          </a:p>
        </p:txBody>
      </p:sp>
      <p:sp>
        <p:nvSpPr>
          <p:cNvPr id="5" name="Text Placeholder 3"/>
          <p:cNvSpPr txBox="1">
            <a:spLocks/>
          </p:cNvSpPr>
          <p:nvPr/>
        </p:nvSpPr>
        <p:spPr>
          <a:xfrm>
            <a:off x="6130127" y="6521241"/>
            <a:ext cx="2586055" cy="336759"/>
          </a:xfrm>
          <a:prstGeom prst="rect">
            <a:avLst/>
          </a:prstGeom>
        </p:spPr>
        <p:txBody>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00" dirty="0" smtClean="0"/>
              <a:t>Source: Advisory Board Company Outpatient Market Estimators; Marketing and Planning Leadership Council research and analysis; </a:t>
            </a:r>
            <a:endParaRPr lang="en-US" sz="500" dirty="0"/>
          </a:p>
        </p:txBody>
      </p:sp>
      <p:sp>
        <p:nvSpPr>
          <p:cNvPr id="6" name="Text Placeholder 6"/>
          <p:cNvSpPr txBox="1">
            <a:spLocks/>
          </p:cNvSpPr>
          <p:nvPr/>
        </p:nvSpPr>
        <p:spPr bwMode="gray">
          <a:xfrm>
            <a:off x="470492" y="2880995"/>
            <a:ext cx="2627895" cy="156883"/>
          </a:xfrm>
          <a:prstGeom prst="rect">
            <a:avLst/>
          </a:prstGeom>
        </p:spPr>
        <p:txBody>
          <a:bodyPr vert="horz" wrap="square" lIns="40960" tIns="40960" rIns="40960" bIns="40960" rtlCol="0">
            <a:noAutofit/>
          </a:bodyPr>
          <a:lstStyle/>
          <a:p>
            <a:pPr algn="ctr" defTabSz="912809">
              <a:defRPr/>
            </a:pPr>
            <a:r>
              <a:rPr lang="en-US" sz="1200" b="1" kern="0" spc="90" dirty="0"/>
              <a:t>Growth Prospects</a:t>
            </a:r>
          </a:p>
        </p:txBody>
      </p:sp>
      <p:sp>
        <p:nvSpPr>
          <p:cNvPr id="7" name="Text Placeholder 9"/>
          <p:cNvSpPr>
            <a:spLocks noGrp="1"/>
          </p:cNvSpPr>
          <p:nvPr/>
        </p:nvSpPr>
        <p:spPr bwMode="gray">
          <a:xfrm>
            <a:off x="7193509" y="3352800"/>
            <a:ext cx="1293507" cy="1059699"/>
          </a:xfrm>
          <a:prstGeom prst="rect">
            <a:avLst/>
          </a:prstGeom>
          <a:solidFill>
            <a:schemeClr val="accent1"/>
          </a:solidFill>
          <a:ln w="6350">
            <a:solidFill>
              <a:schemeClr val="bg1"/>
            </a:solidFill>
          </a:ln>
        </p:spPr>
        <p:txBody>
          <a:bodyPr vert="horz" wrap="square" lIns="163926" tIns="245886" rIns="163926" bIns="40982"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ctr"/>
            <a:r>
              <a:rPr lang="en-US" dirty="0" smtClean="0">
                <a:solidFill>
                  <a:prstClr val="black"/>
                </a:solidFill>
              </a:rPr>
              <a:t>Gyn Surg Outpatient Shift</a:t>
            </a:r>
            <a:endParaRPr lang="en-US" dirty="0">
              <a:solidFill>
                <a:prstClr val="black"/>
              </a:solidFill>
            </a:endParaRPr>
          </a:p>
        </p:txBody>
      </p:sp>
      <p:sp>
        <p:nvSpPr>
          <p:cNvPr id="8" name="TextBox 7"/>
          <p:cNvSpPr txBox="1"/>
          <p:nvPr/>
        </p:nvSpPr>
        <p:spPr bwMode="gray">
          <a:xfrm>
            <a:off x="7363891" y="3892048"/>
            <a:ext cx="952745" cy="375152"/>
          </a:xfrm>
          <a:prstGeom prst="rect">
            <a:avLst/>
          </a:prstGeom>
          <a:noFill/>
        </p:spPr>
        <p:txBody>
          <a:bodyPr wrap="square" lIns="81967" tIns="40982" rIns="81967" bIns="40982" rtlCol="0">
            <a:spAutoFit/>
          </a:bodyPr>
          <a:lstStyle/>
          <a:p>
            <a:pPr algn="ctr" defTabSz="913273"/>
            <a:r>
              <a:rPr lang="en-US" b="1" dirty="0" smtClean="0">
                <a:solidFill>
                  <a:srgbClr val="CE1126"/>
                </a:solidFill>
              </a:rPr>
              <a:t>2%</a:t>
            </a:r>
            <a:endParaRPr lang="en-US" b="1" dirty="0">
              <a:solidFill>
                <a:srgbClr val="CE1126"/>
              </a:solidFill>
            </a:endParaRPr>
          </a:p>
        </p:txBody>
      </p:sp>
      <p:grpSp>
        <p:nvGrpSpPr>
          <p:cNvPr id="9" name="Group 29"/>
          <p:cNvGrpSpPr/>
          <p:nvPr/>
        </p:nvGrpSpPr>
        <p:grpSpPr>
          <a:xfrm>
            <a:off x="7193518" y="3352810"/>
            <a:ext cx="290355" cy="192947"/>
            <a:chOff x="3920983" y="2217357"/>
            <a:chExt cx="319390" cy="218673"/>
          </a:xfrm>
          <a:solidFill>
            <a:srgbClr val="C00000"/>
          </a:solidFill>
        </p:grpSpPr>
        <p:sp>
          <p:nvSpPr>
            <p:cNvPr id="10" name="Freeform 9"/>
            <p:cNvSpPr/>
            <p:nvPr/>
          </p:nvSpPr>
          <p:spPr bwMode="gray">
            <a:xfrm flipH="1">
              <a:off x="3920983" y="221735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73"/>
              <a:endParaRPr lang="en-US" dirty="0">
                <a:solidFill>
                  <a:schemeClr val="tx1"/>
                </a:solidFill>
              </a:endParaRPr>
            </a:p>
          </p:txBody>
        </p:sp>
        <p:sp>
          <p:nvSpPr>
            <p:cNvPr id="11" name="Freeform 10"/>
            <p:cNvSpPr/>
            <p:nvPr/>
          </p:nvSpPr>
          <p:spPr bwMode="gray">
            <a:xfrm rot="1510923" flipV="1">
              <a:off x="4007531" y="2238210"/>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grp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11966"/>
              <a:endParaRPr lang="en-US" sz="900" dirty="0"/>
            </a:p>
          </p:txBody>
        </p:sp>
      </p:grpSp>
      <p:sp>
        <p:nvSpPr>
          <p:cNvPr id="19" name="Title 3"/>
          <p:cNvSpPr txBox="1">
            <a:spLocks/>
          </p:cNvSpPr>
          <p:nvPr/>
        </p:nvSpPr>
        <p:spPr bwMode="gray">
          <a:xfrm>
            <a:off x="395849" y="1068837"/>
            <a:ext cx="8314172" cy="249115"/>
          </a:xfrm>
          <a:prstGeom prst="rect">
            <a:avLst/>
          </a:prstGeom>
        </p:spPr>
        <p:txBody>
          <a:bodyPr vert="horz" wrap="square" lIns="40982" tIns="0" rIns="40982" bIns="0" rtlCol="0" anchor="b">
            <a:noAutofit/>
          </a:bodyPr>
          <a:lstStyle>
            <a:lvl1pPr algn="l" defTabSz="1018879" rtl="0" eaLnBrk="1" latinLnBrk="0" hangingPunct="1">
              <a:spcBef>
                <a:spcPct val="0"/>
              </a:spcBef>
              <a:buNone/>
              <a:defRPr sz="1800" b="1" kern="1200">
                <a:solidFill>
                  <a:schemeClr val="accent5"/>
                </a:solidFill>
                <a:latin typeface="+mj-lt"/>
                <a:ea typeface="+mj-ea"/>
                <a:cs typeface="+mj-cs"/>
              </a:defRPr>
            </a:lvl1pPr>
          </a:lstStyle>
          <a:p>
            <a:endParaRPr lang="en-GB" dirty="0">
              <a:solidFill>
                <a:srgbClr val="000000"/>
              </a:solidFill>
            </a:endParaRPr>
          </a:p>
        </p:txBody>
      </p:sp>
      <p:grpSp>
        <p:nvGrpSpPr>
          <p:cNvPr id="20" name="Group 51"/>
          <p:cNvGrpSpPr/>
          <p:nvPr/>
        </p:nvGrpSpPr>
        <p:grpSpPr>
          <a:xfrm>
            <a:off x="979893" y="2081267"/>
            <a:ext cx="166255" cy="161365"/>
            <a:chOff x="831850" y="5137149"/>
            <a:chExt cx="182880" cy="182880"/>
          </a:xfrm>
        </p:grpSpPr>
        <p:sp>
          <p:nvSpPr>
            <p:cNvPr id="21" name="Oval 2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22" name="Plus 21"/>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23" name="TextBox 22"/>
          <p:cNvSpPr txBox="1"/>
          <p:nvPr/>
        </p:nvSpPr>
        <p:spPr>
          <a:xfrm>
            <a:off x="5995797" y="2254872"/>
            <a:ext cx="2254595" cy="570217"/>
          </a:xfrm>
          <a:prstGeom prst="rect">
            <a:avLst/>
          </a:prstGeom>
          <a:noFill/>
        </p:spPr>
        <p:txBody>
          <a:bodyPr wrap="square" lIns="81896" tIns="40945" rIns="81896" bIns="40945" rtlCol="0">
            <a:spAutoFit/>
          </a:bodyPr>
          <a:lstStyle/>
          <a:p>
            <a:pPr>
              <a:spcBef>
                <a:spcPts val="269"/>
              </a:spcBef>
            </a:pPr>
            <a:r>
              <a:rPr lang="en-US" sz="800" dirty="0">
                <a:solidFill>
                  <a:srgbClr val="000000"/>
                </a:solidFill>
              </a:rPr>
              <a:t>Wide range of providers and system stakeholders seeking to lock patients into networks for ongoing management, intensifying competition for patient loyalty</a:t>
            </a:r>
          </a:p>
        </p:txBody>
      </p:sp>
      <p:grpSp>
        <p:nvGrpSpPr>
          <p:cNvPr id="24" name="Group 59"/>
          <p:cNvGrpSpPr/>
          <p:nvPr/>
        </p:nvGrpSpPr>
        <p:grpSpPr>
          <a:xfrm>
            <a:off x="979893" y="1407048"/>
            <a:ext cx="166255" cy="161365"/>
            <a:chOff x="831850" y="5137149"/>
            <a:chExt cx="182880" cy="182880"/>
          </a:xfrm>
        </p:grpSpPr>
        <p:sp>
          <p:nvSpPr>
            <p:cNvPr id="25" name="Oval 24"/>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26" name="Plus 25"/>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grpSp>
        <p:nvGrpSpPr>
          <p:cNvPr id="27" name="Group 71"/>
          <p:cNvGrpSpPr/>
          <p:nvPr/>
        </p:nvGrpSpPr>
        <p:grpSpPr>
          <a:xfrm>
            <a:off x="5813680" y="2337130"/>
            <a:ext cx="166255" cy="161365"/>
            <a:chOff x="817697" y="5560597"/>
            <a:chExt cx="182880" cy="182880"/>
          </a:xfrm>
        </p:grpSpPr>
        <p:sp>
          <p:nvSpPr>
            <p:cNvPr id="28" name="Oval 27"/>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29" name="Minus 28"/>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30" name="TextBox 29"/>
          <p:cNvSpPr txBox="1"/>
          <p:nvPr/>
        </p:nvSpPr>
        <p:spPr>
          <a:xfrm>
            <a:off x="3554515" y="1375216"/>
            <a:ext cx="2066635" cy="448012"/>
          </a:xfrm>
          <a:prstGeom prst="rect">
            <a:avLst/>
          </a:prstGeom>
          <a:noFill/>
        </p:spPr>
        <p:txBody>
          <a:bodyPr wrap="square" lIns="81896" tIns="40945" rIns="81896" bIns="40945" rtlCol="0">
            <a:spAutoFit/>
          </a:bodyPr>
          <a:lstStyle/>
          <a:p>
            <a:pPr defTabSz="912461"/>
            <a:r>
              <a:rPr lang="en-US" sz="800" dirty="0">
                <a:solidFill>
                  <a:prstClr val="black"/>
                </a:solidFill>
              </a:rPr>
              <a:t>Application of robotics to gynecologic surgeries allow procedures to take place in OP setting</a:t>
            </a:r>
          </a:p>
        </p:txBody>
      </p:sp>
      <p:sp>
        <p:nvSpPr>
          <p:cNvPr id="31" name="TextBox 30"/>
          <p:cNvSpPr txBox="1"/>
          <p:nvPr/>
        </p:nvSpPr>
        <p:spPr>
          <a:xfrm>
            <a:off x="3554515" y="2304038"/>
            <a:ext cx="2066635" cy="448012"/>
          </a:xfrm>
          <a:prstGeom prst="rect">
            <a:avLst/>
          </a:prstGeom>
          <a:noFill/>
        </p:spPr>
        <p:txBody>
          <a:bodyPr wrap="square" lIns="81896" tIns="40945" rIns="81896" bIns="40945" rtlCol="0">
            <a:spAutoFit/>
          </a:bodyPr>
          <a:lstStyle/>
          <a:p>
            <a:pPr defTabSz="912461">
              <a:defRPr/>
            </a:pPr>
            <a:r>
              <a:rPr lang="en-US" sz="800" dirty="0">
                <a:solidFill>
                  <a:prstClr val="black"/>
                </a:solidFill>
              </a:rPr>
              <a:t>Advances in clinical technology allow many OP procedures to be accomplished in physician offices </a:t>
            </a:r>
          </a:p>
        </p:txBody>
      </p:sp>
      <p:sp>
        <p:nvSpPr>
          <p:cNvPr id="32" name="TextBox 31"/>
          <p:cNvSpPr txBox="1"/>
          <p:nvPr/>
        </p:nvSpPr>
        <p:spPr>
          <a:xfrm>
            <a:off x="3554515" y="1814115"/>
            <a:ext cx="2066635" cy="448012"/>
          </a:xfrm>
          <a:prstGeom prst="rect">
            <a:avLst/>
          </a:prstGeom>
          <a:noFill/>
        </p:spPr>
        <p:txBody>
          <a:bodyPr wrap="square" lIns="81896" tIns="40945" rIns="81896" bIns="40945" rtlCol="0">
            <a:spAutoFit/>
          </a:bodyPr>
          <a:lstStyle/>
          <a:p>
            <a:pPr defTabSz="912461"/>
            <a:r>
              <a:rPr lang="en-US" sz="800" dirty="0">
                <a:solidFill>
                  <a:prstClr val="black"/>
                </a:solidFill>
              </a:rPr>
              <a:t>Overall increasing trend towards minimally invasive procedures supports OP volumes</a:t>
            </a:r>
          </a:p>
        </p:txBody>
      </p:sp>
      <p:grpSp>
        <p:nvGrpSpPr>
          <p:cNvPr id="33" name="Group 78"/>
          <p:cNvGrpSpPr/>
          <p:nvPr/>
        </p:nvGrpSpPr>
        <p:grpSpPr>
          <a:xfrm>
            <a:off x="3371602" y="1449070"/>
            <a:ext cx="166255" cy="161365"/>
            <a:chOff x="831850" y="5137149"/>
            <a:chExt cx="182880" cy="182880"/>
          </a:xfrm>
        </p:grpSpPr>
        <p:sp>
          <p:nvSpPr>
            <p:cNvPr id="34" name="Oval 33"/>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35" name="Plus 34"/>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grpSp>
        <p:nvGrpSpPr>
          <p:cNvPr id="36" name="Group 81"/>
          <p:cNvGrpSpPr/>
          <p:nvPr/>
        </p:nvGrpSpPr>
        <p:grpSpPr>
          <a:xfrm>
            <a:off x="3371602" y="1887964"/>
            <a:ext cx="166255" cy="161365"/>
            <a:chOff x="831850" y="5137149"/>
            <a:chExt cx="182880" cy="182880"/>
          </a:xfrm>
        </p:grpSpPr>
        <p:sp>
          <p:nvSpPr>
            <p:cNvPr id="37" name="Oval 36"/>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38" name="Plus 37"/>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39" name="TextBox 38"/>
          <p:cNvSpPr txBox="1"/>
          <p:nvPr/>
        </p:nvSpPr>
        <p:spPr>
          <a:xfrm>
            <a:off x="1150212" y="1357410"/>
            <a:ext cx="2137352" cy="692422"/>
          </a:xfrm>
          <a:prstGeom prst="rect">
            <a:avLst/>
          </a:prstGeom>
          <a:noFill/>
        </p:spPr>
        <p:txBody>
          <a:bodyPr wrap="square" lIns="81896" tIns="40945" rIns="81896" bIns="40945" rtlCol="0">
            <a:spAutoFit/>
          </a:bodyPr>
          <a:lstStyle/>
          <a:p>
            <a:r>
              <a:rPr lang="en-US" sz="800" dirty="0">
                <a:solidFill>
                  <a:srgbClr val="000000"/>
                </a:solidFill>
              </a:rPr>
              <a:t>Aging population and emphasis on preventative care shifts demand for women’s services from labor and delivery to midlife and geriatric life services, such as women’s heart and GI services</a:t>
            </a:r>
          </a:p>
        </p:txBody>
      </p:sp>
      <p:sp>
        <p:nvSpPr>
          <p:cNvPr id="40" name="TextBox 39"/>
          <p:cNvSpPr txBox="1"/>
          <p:nvPr/>
        </p:nvSpPr>
        <p:spPr>
          <a:xfrm>
            <a:off x="1150223" y="1963627"/>
            <a:ext cx="2066635" cy="205893"/>
          </a:xfrm>
          <a:prstGeom prst="rect">
            <a:avLst/>
          </a:prstGeom>
          <a:noFill/>
        </p:spPr>
        <p:txBody>
          <a:bodyPr wrap="square" lIns="81896" tIns="40945" rIns="81896" bIns="40945" rtlCol="0">
            <a:spAutoFit/>
          </a:bodyPr>
          <a:lstStyle/>
          <a:p>
            <a:pPr defTabSz="912461">
              <a:defRPr/>
            </a:pPr>
            <a:endParaRPr lang="en-US" sz="800" dirty="0">
              <a:solidFill>
                <a:prstClr val="black"/>
              </a:solidFill>
            </a:endParaRPr>
          </a:p>
        </p:txBody>
      </p:sp>
      <p:sp>
        <p:nvSpPr>
          <p:cNvPr id="41" name="TextBox 40"/>
          <p:cNvSpPr txBox="1"/>
          <p:nvPr/>
        </p:nvSpPr>
        <p:spPr>
          <a:xfrm>
            <a:off x="1155909" y="2341993"/>
            <a:ext cx="2137352" cy="498188"/>
          </a:xfrm>
          <a:prstGeom prst="rect">
            <a:avLst/>
          </a:prstGeom>
          <a:noFill/>
        </p:spPr>
        <p:txBody>
          <a:bodyPr wrap="square" lIns="81896" tIns="40945" rIns="81896" bIns="40945" rtlCol="0">
            <a:spAutoFit/>
          </a:bodyPr>
          <a:lstStyle>
            <a:defPPr>
              <a:defRPr lang="en-US"/>
            </a:defPPr>
            <a:lvl1pPr>
              <a:defRPr sz="900">
                <a:solidFill>
                  <a:schemeClr val="accent5"/>
                </a:solidFill>
              </a:defRPr>
            </a:lvl1pPr>
          </a:lstStyle>
          <a:p>
            <a:r>
              <a:rPr lang="en-US" dirty="0">
                <a:solidFill>
                  <a:srgbClr val="000000"/>
                </a:solidFill>
              </a:rPr>
              <a:t>Potential </a:t>
            </a:r>
            <a:r>
              <a:rPr lang="en-US" dirty="0" smtClean="0">
                <a:solidFill>
                  <a:srgbClr val="000000"/>
                </a:solidFill>
              </a:rPr>
              <a:t> urogyn patients </a:t>
            </a:r>
            <a:r>
              <a:rPr lang="en-US" dirty="0">
                <a:solidFill>
                  <a:srgbClr val="000000"/>
                </a:solidFill>
              </a:rPr>
              <a:t>not seeking treatment due to embarrassment, lack of awareness</a:t>
            </a:r>
          </a:p>
        </p:txBody>
      </p:sp>
      <p:grpSp>
        <p:nvGrpSpPr>
          <p:cNvPr id="42" name="Group 84"/>
          <p:cNvGrpSpPr/>
          <p:nvPr/>
        </p:nvGrpSpPr>
        <p:grpSpPr>
          <a:xfrm>
            <a:off x="979893" y="2393020"/>
            <a:ext cx="166255" cy="161365"/>
            <a:chOff x="817697" y="5560597"/>
            <a:chExt cx="182880" cy="182880"/>
          </a:xfrm>
        </p:grpSpPr>
        <p:sp>
          <p:nvSpPr>
            <p:cNvPr id="43" name="Oval 42"/>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44" name="Minus 43"/>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45" name="Text Placeholder 6"/>
          <p:cNvSpPr txBox="1">
            <a:spLocks/>
          </p:cNvSpPr>
          <p:nvPr/>
        </p:nvSpPr>
        <p:spPr bwMode="gray">
          <a:xfrm>
            <a:off x="6580920" y="2880995"/>
            <a:ext cx="2627895" cy="156883"/>
          </a:xfrm>
          <a:prstGeom prst="rect">
            <a:avLst/>
          </a:prstGeom>
        </p:spPr>
        <p:txBody>
          <a:bodyPr vert="horz" wrap="square" lIns="40960" tIns="40960" rIns="40960" bIns="40960" rtlCol="0">
            <a:noAutofit/>
          </a:bodyPr>
          <a:lstStyle/>
          <a:p>
            <a:pPr algn="ctr" defTabSz="912809">
              <a:defRPr/>
            </a:pPr>
            <a:r>
              <a:rPr lang="en-US" sz="1200" b="1" kern="0" spc="90" dirty="0"/>
              <a:t>Care Setting Changes</a:t>
            </a:r>
          </a:p>
        </p:txBody>
      </p:sp>
      <p:grpSp>
        <p:nvGrpSpPr>
          <p:cNvPr id="46" name="Group 78"/>
          <p:cNvGrpSpPr/>
          <p:nvPr/>
        </p:nvGrpSpPr>
        <p:grpSpPr>
          <a:xfrm>
            <a:off x="5816492" y="1382793"/>
            <a:ext cx="166255" cy="161365"/>
            <a:chOff x="831850" y="5137149"/>
            <a:chExt cx="182880" cy="182880"/>
          </a:xfrm>
        </p:grpSpPr>
        <p:sp>
          <p:nvSpPr>
            <p:cNvPr id="47" name="Oval 46"/>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48" name="Plus 47"/>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49" name="TextBox 48"/>
          <p:cNvSpPr txBox="1"/>
          <p:nvPr/>
        </p:nvSpPr>
        <p:spPr>
          <a:xfrm>
            <a:off x="5980416" y="1316149"/>
            <a:ext cx="2210109" cy="570217"/>
          </a:xfrm>
          <a:prstGeom prst="rect">
            <a:avLst/>
          </a:prstGeom>
          <a:noFill/>
        </p:spPr>
        <p:txBody>
          <a:bodyPr wrap="square" lIns="81896" tIns="40945" rIns="81896" bIns="40945" rtlCol="0">
            <a:spAutoFit/>
          </a:bodyPr>
          <a:lstStyle/>
          <a:p>
            <a:pPr defTabSz="912461"/>
            <a:r>
              <a:rPr lang="en-US" sz="800" dirty="0">
                <a:solidFill>
                  <a:prstClr val="black"/>
                </a:solidFill>
              </a:rPr>
              <a:t>With tight hospital budgets, pulling form existing resources to launch a women’s health program is an economical strategy for offering a new service </a:t>
            </a:r>
          </a:p>
        </p:txBody>
      </p:sp>
      <p:sp>
        <p:nvSpPr>
          <p:cNvPr id="50" name="TextBox 49"/>
          <p:cNvSpPr txBox="1"/>
          <p:nvPr/>
        </p:nvSpPr>
        <p:spPr>
          <a:xfrm>
            <a:off x="1140704" y="2037932"/>
            <a:ext cx="2066635" cy="329004"/>
          </a:xfrm>
          <a:prstGeom prst="rect">
            <a:avLst/>
          </a:prstGeom>
          <a:noFill/>
        </p:spPr>
        <p:txBody>
          <a:bodyPr wrap="square" lIns="81896" tIns="40945" rIns="81896" bIns="40945" rtlCol="0">
            <a:spAutoFit/>
          </a:bodyPr>
          <a:lstStyle/>
          <a:p>
            <a:pPr defTabSz="912461">
              <a:defRPr/>
            </a:pPr>
            <a:r>
              <a:rPr lang="en-US" sz="800" dirty="0">
                <a:solidFill>
                  <a:prstClr val="black"/>
                </a:solidFill>
              </a:rPr>
              <a:t>High consumer interest in genetic testing and IVF</a:t>
            </a:r>
          </a:p>
        </p:txBody>
      </p:sp>
      <p:sp>
        <p:nvSpPr>
          <p:cNvPr id="51" name="TextBox 50"/>
          <p:cNvSpPr txBox="1"/>
          <p:nvPr/>
        </p:nvSpPr>
        <p:spPr>
          <a:xfrm>
            <a:off x="5992124" y="1840778"/>
            <a:ext cx="2273299" cy="448012"/>
          </a:xfrm>
          <a:prstGeom prst="rect">
            <a:avLst/>
          </a:prstGeom>
          <a:noFill/>
        </p:spPr>
        <p:txBody>
          <a:bodyPr wrap="square" lIns="81896" tIns="40945" rIns="81896" bIns="40945" rtlCol="0">
            <a:spAutoFit/>
          </a:bodyPr>
          <a:lstStyle/>
          <a:p>
            <a:pPr defTabSz="912461"/>
            <a:r>
              <a:rPr lang="en-US" sz="800" dirty="0">
                <a:solidFill>
                  <a:prstClr val="black"/>
                </a:solidFill>
              </a:rPr>
              <a:t>Many of the common GYN procedures can be done in the physician office, increasing competition for volumes </a:t>
            </a:r>
          </a:p>
        </p:txBody>
      </p:sp>
      <p:grpSp>
        <p:nvGrpSpPr>
          <p:cNvPr id="52" name="Group 68"/>
          <p:cNvGrpSpPr/>
          <p:nvPr/>
        </p:nvGrpSpPr>
        <p:grpSpPr>
          <a:xfrm>
            <a:off x="5806787" y="1893980"/>
            <a:ext cx="166255" cy="161365"/>
            <a:chOff x="817697" y="5560597"/>
            <a:chExt cx="182880" cy="182880"/>
          </a:xfrm>
        </p:grpSpPr>
        <p:sp>
          <p:nvSpPr>
            <p:cNvPr id="53" name="Oval 52"/>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54" name="Minus 53"/>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grpSp>
        <p:nvGrpSpPr>
          <p:cNvPr id="55" name="Group 84"/>
          <p:cNvGrpSpPr/>
          <p:nvPr/>
        </p:nvGrpSpPr>
        <p:grpSpPr>
          <a:xfrm>
            <a:off x="3368904" y="2345560"/>
            <a:ext cx="166255" cy="161365"/>
            <a:chOff x="817697" y="5560597"/>
            <a:chExt cx="182880" cy="182880"/>
          </a:xfrm>
        </p:grpSpPr>
        <p:sp>
          <p:nvSpPr>
            <p:cNvPr id="56" name="Oval 55"/>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sp>
          <p:nvSpPr>
            <p:cNvPr id="57" name="Minus 56"/>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61"/>
              <a:endParaRPr lang="en-US" sz="800" dirty="0">
                <a:solidFill>
                  <a:srgbClr val="FFFFFF"/>
                </a:solidFill>
              </a:endParaRPr>
            </a:p>
          </p:txBody>
        </p:sp>
      </p:grpSp>
      <p:sp>
        <p:nvSpPr>
          <p:cNvPr id="58" name="Text Placeholder 9"/>
          <p:cNvSpPr>
            <a:spLocks noGrp="1"/>
          </p:cNvSpPr>
          <p:nvPr/>
        </p:nvSpPr>
        <p:spPr bwMode="gray">
          <a:xfrm>
            <a:off x="3884322" y="5125715"/>
            <a:ext cx="2157403" cy="1242511"/>
          </a:xfrm>
          <a:prstGeom prst="rect">
            <a:avLst/>
          </a:prstGeom>
          <a:solidFill>
            <a:schemeClr val="accent1"/>
          </a:solidFill>
          <a:ln w="6350">
            <a:solidFill>
              <a:schemeClr val="bg1"/>
            </a:solidFill>
          </a:ln>
        </p:spPr>
        <p:txBody>
          <a:bodyPr vert="horz" wrap="square" lIns="163926" tIns="245886" rIns="163926" bIns="40982"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solidFill>
                  <a:prstClr val="black"/>
                </a:solidFill>
              </a:rPr>
              <a:t>Profitability</a:t>
            </a:r>
            <a:endParaRPr lang="en-US" dirty="0">
              <a:solidFill>
                <a:prstClr val="black"/>
              </a:solidFill>
            </a:endParaRPr>
          </a:p>
        </p:txBody>
      </p:sp>
      <p:sp>
        <p:nvSpPr>
          <p:cNvPr id="59" name="TextBox 58"/>
          <p:cNvSpPr txBox="1"/>
          <p:nvPr/>
        </p:nvSpPr>
        <p:spPr bwMode="gray">
          <a:xfrm>
            <a:off x="3977333" y="5718695"/>
            <a:ext cx="1091065" cy="359858"/>
          </a:xfrm>
          <a:prstGeom prst="rect">
            <a:avLst/>
          </a:prstGeom>
          <a:noFill/>
        </p:spPr>
        <p:txBody>
          <a:bodyPr wrap="square" lIns="81967" tIns="40982" rIns="81967" bIns="40982" rtlCol="0">
            <a:spAutoFit/>
          </a:bodyPr>
          <a:lstStyle/>
          <a:p>
            <a:pPr algn="ctr" defTabSz="913273"/>
            <a:r>
              <a:rPr lang="en-US" b="1" dirty="0">
                <a:solidFill>
                  <a:srgbClr val="CE1126"/>
                </a:solidFill>
              </a:rPr>
              <a:t>$1,800 </a:t>
            </a:r>
          </a:p>
        </p:txBody>
      </p:sp>
      <p:grpSp>
        <p:nvGrpSpPr>
          <p:cNvPr id="60" name="Group 29"/>
          <p:cNvGrpSpPr/>
          <p:nvPr/>
        </p:nvGrpSpPr>
        <p:grpSpPr>
          <a:xfrm>
            <a:off x="3874660" y="5125715"/>
            <a:ext cx="290355" cy="192947"/>
            <a:chOff x="3920983" y="2217357"/>
            <a:chExt cx="319390" cy="218673"/>
          </a:xfrm>
          <a:solidFill>
            <a:srgbClr val="C00000"/>
          </a:solidFill>
        </p:grpSpPr>
        <p:sp>
          <p:nvSpPr>
            <p:cNvPr id="61" name="Freeform 60"/>
            <p:cNvSpPr/>
            <p:nvPr/>
          </p:nvSpPr>
          <p:spPr bwMode="gray">
            <a:xfrm flipH="1">
              <a:off x="3920983" y="221735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73"/>
              <a:endParaRPr lang="en-US" dirty="0">
                <a:solidFill>
                  <a:srgbClr val="FFFFFF"/>
                </a:solidFill>
              </a:endParaRPr>
            </a:p>
          </p:txBody>
        </p:sp>
        <p:sp>
          <p:nvSpPr>
            <p:cNvPr id="62" name="Freeform 61"/>
            <p:cNvSpPr/>
            <p:nvPr/>
          </p:nvSpPr>
          <p:spPr bwMode="gray">
            <a:xfrm rot="1510923" flipV="1">
              <a:off x="4007531" y="2238210"/>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grp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11966"/>
              <a:endParaRPr lang="en-US" sz="900" dirty="0">
                <a:solidFill>
                  <a:srgbClr val="DBE1E5"/>
                </a:solidFill>
              </a:endParaRPr>
            </a:p>
          </p:txBody>
        </p:sp>
      </p:grpSp>
      <p:sp>
        <p:nvSpPr>
          <p:cNvPr id="63" name="TextBox 62"/>
          <p:cNvSpPr txBox="1"/>
          <p:nvPr/>
        </p:nvSpPr>
        <p:spPr bwMode="gray">
          <a:xfrm>
            <a:off x="5068395" y="5718695"/>
            <a:ext cx="952745" cy="359858"/>
          </a:xfrm>
          <a:prstGeom prst="rect">
            <a:avLst/>
          </a:prstGeom>
          <a:noFill/>
        </p:spPr>
        <p:txBody>
          <a:bodyPr wrap="square" lIns="81967" tIns="40982" rIns="81967" bIns="40982" rtlCol="0">
            <a:spAutoFit/>
          </a:bodyPr>
          <a:lstStyle/>
          <a:p>
            <a:pPr algn="ctr" defTabSz="913273"/>
            <a:r>
              <a:rPr lang="en-US" b="1" dirty="0">
                <a:solidFill>
                  <a:srgbClr val="CE1126"/>
                </a:solidFill>
              </a:rPr>
              <a:t>$430</a:t>
            </a:r>
          </a:p>
        </p:txBody>
      </p:sp>
      <p:sp>
        <p:nvSpPr>
          <p:cNvPr id="64" name="TextBox 63"/>
          <p:cNvSpPr txBox="1"/>
          <p:nvPr/>
        </p:nvSpPr>
        <p:spPr>
          <a:xfrm>
            <a:off x="4170406" y="6087182"/>
            <a:ext cx="1585214" cy="221359"/>
          </a:xfrm>
          <a:prstGeom prst="rect">
            <a:avLst/>
          </a:prstGeom>
          <a:noFill/>
        </p:spPr>
        <p:txBody>
          <a:bodyPr wrap="square" lIns="81967" tIns="40982" rIns="81967" bIns="40982" rtlCol="0">
            <a:spAutoFit/>
          </a:bodyPr>
          <a:lstStyle/>
          <a:p>
            <a:pPr algn="ctr" defTabSz="913273"/>
            <a:r>
              <a:rPr lang="en-US" sz="900" dirty="0">
                <a:solidFill>
                  <a:prstClr val="black"/>
                </a:solidFill>
              </a:rPr>
              <a:t>Contribution profit per case</a:t>
            </a:r>
          </a:p>
        </p:txBody>
      </p:sp>
      <p:sp>
        <p:nvSpPr>
          <p:cNvPr id="65" name="TextBox 64"/>
          <p:cNvSpPr txBox="1"/>
          <p:nvPr/>
        </p:nvSpPr>
        <p:spPr>
          <a:xfrm>
            <a:off x="3550355" y="5520301"/>
            <a:ext cx="1549775" cy="221359"/>
          </a:xfrm>
          <a:prstGeom prst="rect">
            <a:avLst/>
          </a:prstGeom>
          <a:noFill/>
        </p:spPr>
        <p:txBody>
          <a:bodyPr wrap="square" lIns="81967" tIns="40982" rIns="81967" bIns="40982" rtlCol="0">
            <a:spAutoFit/>
          </a:bodyPr>
          <a:lstStyle/>
          <a:p>
            <a:pPr algn="ctr"/>
            <a:r>
              <a:rPr lang="en-US" sz="900" i="1" dirty="0">
                <a:solidFill>
                  <a:prstClr val="black"/>
                </a:solidFill>
              </a:rPr>
              <a:t>Gynecology</a:t>
            </a:r>
            <a:endParaRPr lang="en-US" sz="900" i="1" baseline="30000" dirty="0">
              <a:solidFill>
                <a:prstClr val="black"/>
              </a:solidFill>
            </a:endParaRPr>
          </a:p>
        </p:txBody>
      </p:sp>
      <p:sp>
        <p:nvSpPr>
          <p:cNvPr id="66" name="TextBox 65"/>
          <p:cNvSpPr txBox="1"/>
          <p:nvPr/>
        </p:nvSpPr>
        <p:spPr>
          <a:xfrm>
            <a:off x="4964227" y="5520301"/>
            <a:ext cx="1161080" cy="221359"/>
          </a:xfrm>
          <a:prstGeom prst="rect">
            <a:avLst/>
          </a:prstGeom>
          <a:noFill/>
        </p:spPr>
        <p:txBody>
          <a:bodyPr wrap="square" lIns="81967" tIns="40982" rIns="81967" bIns="40982" rtlCol="0">
            <a:spAutoFit/>
          </a:bodyPr>
          <a:lstStyle/>
          <a:p>
            <a:pPr algn="ctr" defTabSz="913273"/>
            <a:r>
              <a:rPr lang="en-US" sz="900" i="1" dirty="0">
                <a:solidFill>
                  <a:prstClr val="black"/>
                </a:solidFill>
              </a:rPr>
              <a:t>Obstetrics</a:t>
            </a:r>
            <a:endParaRPr lang="en-US" sz="900" i="1" baseline="30000" dirty="0">
              <a:solidFill>
                <a:prstClr val="black"/>
              </a:solidFill>
            </a:endParaRPr>
          </a:p>
        </p:txBody>
      </p:sp>
      <p:sp>
        <p:nvSpPr>
          <p:cNvPr id="67" name="Text Placeholder 6"/>
          <p:cNvSpPr txBox="1">
            <a:spLocks/>
          </p:cNvSpPr>
          <p:nvPr/>
        </p:nvSpPr>
        <p:spPr bwMode="gray">
          <a:xfrm>
            <a:off x="3826579" y="2880995"/>
            <a:ext cx="2272873" cy="165287"/>
          </a:xfrm>
          <a:prstGeom prst="rect">
            <a:avLst/>
          </a:prstGeom>
        </p:spPr>
        <p:txBody>
          <a:bodyPr vert="horz" wrap="square" lIns="40982" tIns="40982" rIns="40982" bIns="40982" rtlCol="0">
            <a:noAutofit/>
          </a:bodyPr>
          <a:lstStyle/>
          <a:p>
            <a:pPr algn="ctr" defTabSz="912809"/>
            <a:r>
              <a:rPr lang="en-US" sz="1200" b="1" kern="0" spc="90" dirty="0"/>
              <a:t>Market and Finances</a:t>
            </a:r>
          </a:p>
        </p:txBody>
      </p:sp>
      <p:sp>
        <p:nvSpPr>
          <p:cNvPr id="68" name="Rectangle 67"/>
          <p:cNvSpPr/>
          <p:nvPr/>
        </p:nvSpPr>
        <p:spPr bwMode="gray">
          <a:xfrm>
            <a:off x="803132" y="1043658"/>
            <a:ext cx="7451148" cy="1794343"/>
          </a:xfrm>
          <a:prstGeom prst="rect">
            <a:avLst/>
          </a:prstGeom>
          <a:noFill/>
          <a:ln w="19050" cap="flat" cmpd="sng" algn="ctr">
            <a:solidFill>
              <a:schemeClr val="accent1"/>
            </a:solidFill>
            <a:prstDash val="solid"/>
            <a:round/>
            <a:headEnd type="none" w="med" len="med"/>
            <a:tailEnd type="none" w="med" len="med"/>
          </a:ln>
          <a:effectLst/>
        </p:spPr>
        <p:txBody>
          <a:bodyPr vert="horz" wrap="square" lIns="81941" tIns="122910" rIns="81941" bIns="81941" numCol="3" rtlCol="0" anchor="t" anchorCtr="0" compatLnSpc="1">
            <a:prstTxWarp prst="textNoShape">
              <a:avLst/>
            </a:prstTxWarp>
          </a:bodyPr>
          <a:lstStyle/>
          <a:p>
            <a:pPr algn="ctr" defTabSz="1311608">
              <a:defRPr/>
            </a:pPr>
            <a:r>
              <a:rPr lang="en-US" sz="1200" b="1" kern="0" spc="90" dirty="0"/>
              <a:t>Demographic</a:t>
            </a:r>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r>
              <a:rPr lang="en-US" sz="1200" b="1" kern="0" spc="90" dirty="0"/>
              <a:t>Clinical</a:t>
            </a:r>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endParaRPr lang="en-US" sz="1200" b="1" kern="0" spc="90" dirty="0"/>
          </a:p>
          <a:p>
            <a:pPr algn="ctr" defTabSz="1311608">
              <a:defRPr/>
            </a:pPr>
            <a:r>
              <a:rPr lang="en-US" sz="1200" b="1" kern="0" spc="90" dirty="0" smtClean="0"/>
              <a:t>Market</a:t>
            </a:r>
            <a:endParaRPr lang="en-US" sz="1200" b="1" kern="0" spc="90" dirty="0"/>
          </a:p>
          <a:p>
            <a:pPr algn="ctr" defTabSz="1311608">
              <a:defRPr/>
            </a:pPr>
            <a:endParaRPr lang="en-US" sz="1200" b="1" kern="0" spc="90" dirty="0">
              <a:solidFill>
                <a:srgbClr val="CE1126"/>
              </a:solidFill>
            </a:endParaRPr>
          </a:p>
          <a:p>
            <a:pPr algn="ctr" defTabSz="1311608">
              <a:defRPr/>
            </a:pPr>
            <a:endParaRPr lang="en-US" sz="1200" b="1" kern="0" spc="90" dirty="0">
              <a:solidFill>
                <a:srgbClr val="CE1126"/>
              </a:solidFill>
            </a:endParaRPr>
          </a:p>
        </p:txBody>
      </p:sp>
      <p:sp>
        <p:nvSpPr>
          <p:cNvPr id="69" name="TextBox 68"/>
          <p:cNvSpPr txBox="1"/>
          <p:nvPr/>
        </p:nvSpPr>
        <p:spPr>
          <a:xfrm rot="16200000">
            <a:off x="-275335" y="1805675"/>
            <a:ext cx="1801910" cy="282915"/>
          </a:xfrm>
          <a:prstGeom prst="rect">
            <a:avLst/>
          </a:prstGeom>
          <a:noFill/>
        </p:spPr>
        <p:txBody>
          <a:bodyPr wrap="square" lIns="81941" tIns="40970" rIns="81941" bIns="40970" rtlCol="0">
            <a:spAutoFit/>
          </a:bodyPr>
          <a:lstStyle/>
          <a:p>
            <a:pPr algn="ctr" defTabSz="912277"/>
            <a:r>
              <a:rPr lang="en-US" sz="1300" b="1" dirty="0"/>
              <a:t>Drivers/Barriers</a:t>
            </a:r>
          </a:p>
        </p:txBody>
      </p:sp>
      <p:sp>
        <p:nvSpPr>
          <p:cNvPr id="70" name="TextBox 69"/>
          <p:cNvSpPr txBox="1"/>
          <p:nvPr/>
        </p:nvSpPr>
        <p:spPr>
          <a:xfrm>
            <a:off x="7177086" y="4059837"/>
            <a:ext cx="1333569" cy="359763"/>
          </a:xfrm>
          <a:prstGeom prst="rect">
            <a:avLst/>
          </a:prstGeom>
          <a:noFill/>
        </p:spPr>
        <p:txBody>
          <a:bodyPr wrap="square" lIns="81967" tIns="40982" rIns="81967" bIns="40982" rtlCol="0">
            <a:spAutoFit/>
          </a:bodyPr>
          <a:lstStyle/>
          <a:p>
            <a:pPr algn="ctr"/>
            <a:endParaRPr lang="en-US" sz="900" dirty="0" smtClean="0">
              <a:solidFill>
                <a:prstClr val="black"/>
              </a:solidFill>
            </a:endParaRPr>
          </a:p>
          <a:p>
            <a:pPr algn="ctr"/>
            <a:r>
              <a:rPr lang="en-US" sz="900" dirty="0" smtClean="0">
                <a:solidFill>
                  <a:prstClr val="black"/>
                </a:solidFill>
              </a:rPr>
              <a:t>HOPD </a:t>
            </a:r>
            <a:r>
              <a:rPr lang="en-US" sz="900" dirty="0">
                <a:solidFill>
                  <a:prstClr val="black"/>
                </a:solidFill>
              </a:rPr>
              <a:t>+ Freestanding</a:t>
            </a:r>
          </a:p>
        </p:txBody>
      </p:sp>
      <p:sp>
        <p:nvSpPr>
          <p:cNvPr id="71" name="Text Placeholder 6"/>
          <p:cNvSpPr txBox="1">
            <a:spLocks/>
          </p:cNvSpPr>
          <p:nvPr/>
        </p:nvSpPr>
        <p:spPr bwMode="gray">
          <a:xfrm>
            <a:off x="477766" y="3105112"/>
            <a:ext cx="2627895" cy="156883"/>
          </a:xfrm>
          <a:prstGeom prst="rect">
            <a:avLst/>
          </a:prstGeom>
        </p:spPr>
        <p:txBody>
          <a:bodyPr vert="horz" wrap="square" lIns="40960" tIns="40960" rIns="40960" bIns="40960" rtlCol="0">
            <a:noAutofit/>
          </a:bodyPr>
          <a:lstStyle/>
          <a:p>
            <a:pPr algn="ctr" defTabSz="912809">
              <a:defRPr/>
            </a:pPr>
            <a:r>
              <a:rPr lang="en-US" sz="900" b="1" dirty="0"/>
              <a:t>Estimated Growth Rate, </a:t>
            </a:r>
            <a:r>
              <a:rPr lang="en-US" sz="900" b="1" dirty="0" smtClean="0"/>
              <a:t>2013-2018 </a:t>
            </a:r>
            <a:endParaRPr lang="en-US" sz="900" b="1" dirty="0"/>
          </a:p>
        </p:txBody>
      </p:sp>
      <p:sp>
        <p:nvSpPr>
          <p:cNvPr id="75" name="Text Placeholder 6"/>
          <p:cNvSpPr txBox="1">
            <a:spLocks/>
          </p:cNvSpPr>
          <p:nvPr/>
        </p:nvSpPr>
        <p:spPr bwMode="gray">
          <a:xfrm>
            <a:off x="3823127" y="3168931"/>
            <a:ext cx="2272873" cy="165287"/>
          </a:xfrm>
          <a:prstGeom prst="rect">
            <a:avLst/>
          </a:prstGeom>
        </p:spPr>
        <p:txBody>
          <a:bodyPr vert="horz" wrap="square" lIns="40982" tIns="40982" rIns="40982" bIns="40982" rtlCol="0">
            <a:noAutofit/>
          </a:bodyPr>
          <a:lstStyle/>
          <a:p>
            <a:pPr algn="ctr" defTabSz="912809">
              <a:defRPr/>
            </a:pPr>
            <a:r>
              <a:rPr lang="en-US" sz="900" b="1" dirty="0" smtClean="0"/>
              <a:t>Volume </a:t>
            </a:r>
            <a:r>
              <a:rPr lang="en-US" sz="900" b="1" dirty="0"/>
              <a:t>Mix</a:t>
            </a:r>
          </a:p>
        </p:txBody>
      </p:sp>
      <p:graphicFrame>
        <p:nvGraphicFramePr>
          <p:cNvPr id="128" name="Chart 127"/>
          <p:cNvGraphicFramePr/>
          <p:nvPr>
            <p:extLst>
              <p:ext uri="{D42A27DB-BD31-4B8C-83A1-F6EECF244321}">
                <p14:modId xmlns:p14="http://schemas.microsoft.com/office/powerpoint/2010/main" val="217401706"/>
              </p:ext>
            </p:extLst>
          </p:nvPr>
        </p:nvGraphicFramePr>
        <p:xfrm>
          <a:off x="3653341" y="3352800"/>
          <a:ext cx="2476786" cy="1739495"/>
        </p:xfrm>
        <a:graphic>
          <a:graphicData uri="http://schemas.openxmlformats.org/drawingml/2006/chart">
            <c:chart xmlns:c="http://schemas.openxmlformats.org/drawingml/2006/chart" xmlns:r="http://schemas.openxmlformats.org/officeDocument/2006/relationships" r:id="rId3"/>
          </a:graphicData>
        </a:graphic>
      </p:graphicFrame>
      <p:sp>
        <p:nvSpPr>
          <p:cNvPr id="129" name="TextBox 128"/>
          <p:cNvSpPr txBox="1"/>
          <p:nvPr/>
        </p:nvSpPr>
        <p:spPr>
          <a:xfrm>
            <a:off x="4892253" y="3440822"/>
            <a:ext cx="846129" cy="205893"/>
          </a:xfrm>
          <a:prstGeom prst="rect">
            <a:avLst/>
          </a:prstGeom>
          <a:noFill/>
        </p:spPr>
        <p:txBody>
          <a:bodyPr wrap="square" lIns="81896" tIns="40945" rIns="81896" bIns="40945" rtlCol="0">
            <a:spAutoFit/>
          </a:bodyPr>
          <a:lstStyle/>
          <a:p>
            <a:pPr defTabSz="912461"/>
            <a:r>
              <a:rPr lang="en-US" sz="800" i="1" dirty="0"/>
              <a:t>Obstetrics</a:t>
            </a:r>
          </a:p>
        </p:txBody>
      </p:sp>
      <p:sp>
        <p:nvSpPr>
          <p:cNvPr id="130" name="TextBox 129"/>
          <p:cNvSpPr txBox="1"/>
          <p:nvPr/>
        </p:nvSpPr>
        <p:spPr>
          <a:xfrm>
            <a:off x="3726159" y="4392055"/>
            <a:ext cx="846129" cy="328911"/>
          </a:xfrm>
          <a:prstGeom prst="rect">
            <a:avLst/>
          </a:prstGeom>
          <a:noFill/>
        </p:spPr>
        <p:txBody>
          <a:bodyPr wrap="square" lIns="81896" tIns="40945" rIns="81896" bIns="40945" rtlCol="0">
            <a:spAutoFit/>
          </a:bodyPr>
          <a:lstStyle/>
          <a:p>
            <a:pPr defTabSz="912461"/>
            <a:r>
              <a:rPr lang="en-US" sz="800" i="1" dirty="0" smtClean="0">
                <a:solidFill>
                  <a:prstClr val="black"/>
                </a:solidFill>
              </a:rPr>
              <a:t>General Gynecology </a:t>
            </a:r>
            <a:endParaRPr lang="en-US" sz="800" i="1" dirty="0">
              <a:solidFill>
                <a:prstClr val="black"/>
              </a:solidFill>
            </a:endParaRPr>
          </a:p>
        </p:txBody>
      </p:sp>
      <p:sp>
        <p:nvSpPr>
          <p:cNvPr id="131" name="TextBox 130"/>
          <p:cNvSpPr txBox="1"/>
          <p:nvPr/>
        </p:nvSpPr>
        <p:spPr>
          <a:xfrm>
            <a:off x="5494772" y="3999202"/>
            <a:ext cx="846129" cy="205800"/>
          </a:xfrm>
          <a:prstGeom prst="rect">
            <a:avLst/>
          </a:prstGeom>
          <a:noFill/>
        </p:spPr>
        <p:txBody>
          <a:bodyPr wrap="square" lIns="81896" tIns="40945" rIns="81896" bIns="40945" rtlCol="0">
            <a:spAutoFit/>
          </a:bodyPr>
          <a:lstStyle/>
          <a:p>
            <a:pPr defTabSz="912461"/>
            <a:r>
              <a:rPr lang="en-US" sz="800" i="1" dirty="0" smtClean="0">
                <a:solidFill>
                  <a:prstClr val="black"/>
                </a:solidFill>
              </a:rPr>
              <a:t>Urogynecology</a:t>
            </a:r>
            <a:endParaRPr lang="en-US" sz="800" i="1" dirty="0">
              <a:solidFill>
                <a:prstClr val="black"/>
              </a:solidFill>
            </a:endParaRPr>
          </a:p>
        </p:txBody>
      </p:sp>
      <p:sp>
        <p:nvSpPr>
          <p:cNvPr id="132" name="TextBox 131"/>
          <p:cNvSpPr txBox="1"/>
          <p:nvPr/>
        </p:nvSpPr>
        <p:spPr>
          <a:xfrm>
            <a:off x="3505200" y="3536313"/>
            <a:ext cx="846129" cy="328911"/>
          </a:xfrm>
          <a:prstGeom prst="rect">
            <a:avLst/>
          </a:prstGeom>
          <a:noFill/>
        </p:spPr>
        <p:txBody>
          <a:bodyPr wrap="square" lIns="81896" tIns="40945" rIns="81896" bIns="40945" rtlCol="0">
            <a:spAutoFit/>
          </a:bodyPr>
          <a:lstStyle/>
          <a:p>
            <a:pPr defTabSz="912461"/>
            <a:r>
              <a:rPr lang="en-US" sz="800" i="1" dirty="0" smtClean="0">
                <a:solidFill>
                  <a:prstClr val="black"/>
                </a:solidFill>
              </a:rPr>
              <a:t>Gynecologic</a:t>
            </a:r>
          </a:p>
          <a:p>
            <a:pPr defTabSz="912461"/>
            <a:r>
              <a:rPr lang="en-US" sz="800" i="1" dirty="0" smtClean="0">
                <a:solidFill>
                  <a:prstClr val="black"/>
                </a:solidFill>
              </a:rPr>
              <a:t>Surgery</a:t>
            </a:r>
            <a:endParaRPr lang="en-US" sz="800" i="1" dirty="0">
              <a:solidFill>
                <a:prstClr val="black"/>
              </a:solidFill>
            </a:endParaRPr>
          </a:p>
        </p:txBody>
      </p:sp>
      <p:graphicFrame>
        <p:nvGraphicFramePr>
          <p:cNvPr id="133" name="Chart 132"/>
          <p:cNvGraphicFramePr/>
          <p:nvPr>
            <p:extLst>
              <p:ext uri="{D42A27DB-BD31-4B8C-83A1-F6EECF244321}">
                <p14:modId xmlns:p14="http://schemas.microsoft.com/office/powerpoint/2010/main" val="1347601204"/>
              </p:ext>
            </p:extLst>
          </p:nvPr>
        </p:nvGraphicFramePr>
        <p:xfrm>
          <a:off x="6680743" y="4970498"/>
          <a:ext cx="2319037" cy="1968972"/>
        </p:xfrm>
        <a:graphic>
          <a:graphicData uri="http://schemas.openxmlformats.org/drawingml/2006/chart">
            <c:chart xmlns:c="http://schemas.openxmlformats.org/drawingml/2006/chart" xmlns:r="http://schemas.openxmlformats.org/officeDocument/2006/relationships" r:id="rId4"/>
          </a:graphicData>
        </a:graphic>
      </p:graphicFrame>
      <p:sp>
        <p:nvSpPr>
          <p:cNvPr id="134" name="Text Placeholder 12"/>
          <p:cNvSpPr txBox="1">
            <a:spLocks/>
          </p:cNvSpPr>
          <p:nvPr/>
        </p:nvSpPr>
        <p:spPr bwMode="gray">
          <a:xfrm>
            <a:off x="6680743" y="4648200"/>
            <a:ext cx="2234657" cy="371329"/>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noProof="0" dirty="0" smtClean="0">
                <a:ln>
                  <a:noFill/>
                </a:ln>
                <a:solidFill>
                  <a:schemeClr val="tx1"/>
                </a:solidFill>
                <a:effectLst/>
                <a:uLnTx/>
                <a:uFillTx/>
                <a:latin typeface="+mj-lt"/>
                <a:ea typeface="+mn-ea"/>
                <a:cs typeface="+mn-cs"/>
              </a:rPr>
              <a:t>Gyn</a:t>
            </a:r>
            <a:r>
              <a:rPr lang="en-US" sz="1000" b="1" noProof="0" dirty="0" smtClean="0">
                <a:latin typeface="+mj-lt"/>
              </a:rPr>
              <a:t> Surg </a:t>
            </a:r>
            <a:r>
              <a:rPr kumimoji="0" lang="en-US" sz="1000" b="1" i="0" u="none" strike="noStrike" kern="1200" cap="none" spc="0" normalizeH="0" noProof="0" dirty="0" smtClean="0">
                <a:ln>
                  <a:noFill/>
                </a:ln>
                <a:solidFill>
                  <a:schemeClr val="tx1"/>
                </a:solidFill>
                <a:effectLst/>
                <a:uLnTx/>
                <a:uFillTx/>
                <a:latin typeface="+mj-lt"/>
                <a:ea typeface="+mn-ea"/>
                <a:cs typeface="+mn-cs"/>
              </a:rPr>
              <a:t>Outpatient Shift Gauge: </a:t>
            </a:r>
          </a:p>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lang="en-US" sz="1000" b="1" baseline="0" dirty="0" smtClean="0">
                <a:latin typeface="+mj-lt"/>
              </a:rPr>
              <a:t>As</a:t>
            </a:r>
            <a:r>
              <a:rPr lang="en-US" sz="1000" b="1" dirty="0" smtClean="0">
                <a:latin typeface="+mj-lt"/>
              </a:rPr>
              <a:t>  MIS Improves, Business Likely to Continue to Move Outpatient</a:t>
            </a:r>
            <a:endParaRPr kumimoji="0" lang="en-US" sz="1000" b="1" i="0" u="none" strike="noStrike" kern="1200" cap="none" spc="0" normalizeH="0" baseline="0" noProof="0" dirty="0">
              <a:ln>
                <a:noFill/>
              </a:ln>
              <a:solidFill>
                <a:schemeClr val="tx1"/>
              </a:solidFill>
              <a:effectLst/>
              <a:uLnTx/>
              <a:uFillTx/>
              <a:latin typeface="+mj-lt"/>
              <a:ea typeface="+mn-ea"/>
              <a:cs typeface="+mn-cs"/>
            </a:endParaRPr>
          </a:p>
        </p:txBody>
      </p:sp>
      <p:sp>
        <p:nvSpPr>
          <p:cNvPr id="135" name="TextBox 134"/>
          <p:cNvSpPr txBox="1"/>
          <p:nvPr/>
        </p:nvSpPr>
        <p:spPr>
          <a:xfrm>
            <a:off x="6869492" y="6003567"/>
            <a:ext cx="648052" cy="236446"/>
          </a:xfrm>
          <a:prstGeom prst="rect">
            <a:avLst/>
          </a:prstGeom>
          <a:noFill/>
        </p:spPr>
        <p:txBody>
          <a:bodyPr wrap="square" lIns="0" tIns="0" rIns="0" bIns="0" rtlCol="0">
            <a:noAutofit/>
          </a:bodyPr>
          <a:lstStyle/>
          <a:p>
            <a:pPr algn="ctr">
              <a:spcBef>
                <a:spcPts val="500"/>
              </a:spcBef>
            </a:pPr>
            <a:r>
              <a:rPr lang="en-US" sz="1000" dirty="0" smtClean="0"/>
              <a:t>Inpatient</a:t>
            </a:r>
          </a:p>
        </p:txBody>
      </p:sp>
      <p:sp>
        <p:nvSpPr>
          <p:cNvPr id="136" name="TextBox 135"/>
          <p:cNvSpPr txBox="1"/>
          <p:nvPr/>
        </p:nvSpPr>
        <p:spPr>
          <a:xfrm>
            <a:off x="8162990" y="5978971"/>
            <a:ext cx="648052" cy="236446"/>
          </a:xfrm>
          <a:prstGeom prst="rect">
            <a:avLst/>
          </a:prstGeom>
          <a:noFill/>
        </p:spPr>
        <p:txBody>
          <a:bodyPr wrap="square" lIns="0" tIns="0" rIns="0" bIns="0" rtlCol="0">
            <a:noAutofit/>
          </a:bodyPr>
          <a:lstStyle/>
          <a:p>
            <a:pPr algn="ctr">
              <a:spcBef>
                <a:spcPts val="500"/>
              </a:spcBef>
            </a:pPr>
            <a:r>
              <a:rPr lang="en-US" sz="1000" dirty="0" smtClean="0"/>
              <a:t>Outpatient</a:t>
            </a:r>
          </a:p>
        </p:txBody>
      </p:sp>
      <p:sp>
        <p:nvSpPr>
          <p:cNvPr id="158" name="TextBox 157"/>
          <p:cNvSpPr txBox="1"/>
          <p:nvPr/>
        </p:nvSpPr>
        <p:spPr>
          <a:xfrm>
            <a:off x="2404080" y="3244323"/>
            <a:ext cx="1241059" cy="230689"/>
          </a:xfrm>
          <a:prstGeom prst="rect">
            <a:avLst/>
          </a:prstGeom>
          <a:noFill/>
        </p:spPr>
        <p:txBody>
          <a:bodyPr wrap="square" lIns="91299" tIns="45649" rIns="91299" bIns="45649" rtlCol="0">
            <a:spAutoFit/>
          </a:bodyPr>
          <a:lstStyle/>
          <a:p>
            <a:pPr algn="ctr" defTabSz="1016459"/>
            <a:r>
              <a:rPr lang="en-US" sz="900" i="1" dirty="0" smtClean="0">
                <a:solidFill>
                  <a:prstClr val="black"/>
                </a:solidFill>
              </a:rPr>
              <a:t>2013 </a:t>
            </a:r>
            <a:r>
              <a:rPr lang="en-US" sz="900" i="1" dirty="0">
                <a:solidFill>
                  <a:prstClr val="black"/>
                </a:solidFill>
              </a:rPr>
              <a:t>Volume</a:t>
            </a:r>
          </a:p>
        </p:txBody>
      </p:sp>
      <p:graphicFrame>
        <p:nvGraphicFramePr>
          <p:cNvPr id="159" name="Chart 158"/>
          <p:cNvGraphicFramePr/>
          <p:nvPr>
            <p:extLst>
              <p:ext uri="{D42A27DB-BD31-4B8C-83A1-F6EECF244321}">
                <p14:modId xmlns:p14="http://schemas.microsoft.com/office/powerpoint/2010/main" val="790410566"/>
              </p:ext>
            </p:extLst>
          </p:nvPr>
        </p:nvGraphicFramePr>
        <p:xfrm>
          <a:off x="1113960" y="3306762"/>
          <a:ext cx="2000210" cy="3475038"/>
        </p:xfrm>
        <a:graphic>
          <a:graphicData uri="http://schemas.openxmlformats.org/drawingml/2006/chart">
            <c:chart xmlns:c="http://schemas.openxmlformats.org/drawingml/2006/chart" xmlns:r="http://schemas.openxmlformats.org/officeDocument/2006/relationships" r:id="rId5"/>
          </a:graphicData>
        </a:graphic>
      </p:graphicFrame>
      <p:sp>
        <p:nvSpPr>
          <p:cNvPr id="160" name="TextBox 159"/>
          <p:cNvSpPr txBox="1"/>
          <p:nvPr/>
        </p:nvSpPr>
        <p:spPr>
          <a:xfrm>
            <a:off x="231244" y="5789900"/>
            <a:ext cx="2543175"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REI</a:t>
            </a:r>
            <a:endParaRPr lang="en-US" sz="900" i="1" dirty="0">
              <a:solidFill>
                <a:prstClr val="black"/>
              </a:solidFill>
            </a:endParaRPr>
          </a:p>
        </p:txBody>
      </p:sp>
      <p:sp>
        <p:nvSpPr>
          <p:cNvPr id="161" name="TextBox 160"/>
          <p:cNvSpPr txBox="1"/>
          <p:nvPr/>
        </p:nvSpPr>
        <p:spPr>
          <a:xfrm>
            <a:off x="231244" y="4041632"/>
            <a:ext cx="1579467"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Gynecologic Surgery</a:t>
            </a:r>
            <a:endParaRPr lang="en-US" sz="900" i="1" dirty="0">
              <a:solidFill>
                <a:prstClr val="black"/>
              </a:solidFill>
            </a:endParaRPr>
          </a:p>
        </p:txBody>
      </p:sp>
      <p:sp>
        <p:nvSpPr>
          <p:cNvPr id="162" name="TextBox 161"/>
          <p:cNvSpPr txBox="1"/>
          <p:nvPr/>
        </p:nvSpPr>
        <p:spPr>
          <a:xfrm>
            <a:off x="231244" y="3750254"/>
            <a:ext cx="2543175"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General Gynecology</a:t>
            </a:r>
            <a:endParaRPr lang="en-US" sz="900" i="1" dirty="0">
              <a:solidFill>
                <a:prstClr val="black"/>
              </a:solidFill>
            </a:endParaRPr>
          </a:p>
        </p:txBody>
      </p:sp>
      <p:sp>
        <p:nvSpPr>
          <p:cNvPr id="163" name="TextBox 162"/>
          <p:cNvSpPr txBox="1"/>
          <p:nvPr/>
        </p:nvSpPr>
        <p:spPr>
          <a:xfrm>
            <a:off x="231244" y="3458876"/>
            <a:ext cx="2543175"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Obstetrics</a:t>
            </a:r>
            <a:endParaRPr lang="en-US" sz="900" i="1" dirty="0">
              <a:solidFill>
                <a:prstClr val="black"/>
              </a:solidFill>
            </a:endParaRPr>
          </a:p>
        </p:txBody>
      </p:sp>
      <p:sp>
        <p:nvSpPr>
          <p:cNvPr id="164" name="TextBox 163"/>
          <p:cNvSpPr txBox="1"/>
          <p:nvPr/>
        </p:nvSpPr>
        <p:spPr>
          <a:xfrm>
            <a:off x="2751652" y="521335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2.6M</a:t>
            </a:r>
            <a:endParaRPr lang="en-US" sz="1000" i="1" dirty="0">
              <a:solidFill>
                <a:prstClr val="black"/>
              </a:solidFill>
            </a:endParaRPr>
          </a:p>
        </p:txBody>
      </p:sp>
      <p:sp>
        <p:nvSpPr>
          <p:cNvPr id="165" name="TextBox 164"/>
          <p:cNvSpPr txBox="1"/>
          <p:nvPr/>
        </p:nvSpPr>
        <p:spPr>
          <a:xfrm>
            <a:off x="231244" y="4333010"/>
            <a:ext cx="1579467"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MFM</a:t>
            </a:r>
            <a:endParaRPr lang="en-US" sz="900" i="1" dirty="0">
              <a:solidFill>
                <a:prstClr val="black"/>
              </a:solidFill>
            </a:endParaRPr>
          </a:p>
        </p:txBody>
      </p:sp>
      <p:sp>
        <p:nvSpPr>
          <p:cNvPr id="166" name="TextBox 165"/>
          <p:cNvSpPr txBox="1"/>
          <p:nvPr/>
        </p:nvSpPr>
        <p:spPr>
          <a:xfrm>
            <a:off x="231244" y="4624388"/>
            <a:ext cx="1579467"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Women’s Imaging</a:t>
            </a:r>
            <a:endParaRPr lang="en-US" sz="900" i="1" dirty="0">
              <a:solidFill>
                <a:prstClr val="black"/>
              </a:solidFill>
            </a:endParaRPr>
          </a:p>
        </p:txBody>
      </p:sp>
      <p:sp>
        <p:nvSpPr>
          <p:cNvPr id="167" name="TextBox 166"/>
          <p:cNvSpPr txBox="1"/>
          <p:nvPr/>
        </p:nvSpPr>
        <p:spPr>
          <a:xfrm>
            <a:off x="231244" y="4915766"/>
            <a:ext cx="1579467"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Urogynecology</a:t>
            </a:r>
            <a:endParaRPr lang="en-US" sz="900" i="1" dirty="0">
              <a:solidFill>
                <a:prstClr val="black"/>
              </a:solidFill>
            </a:endParaRPr>
          </a:p>
        </p:txBody>
      </p:sp>
      <p:sp>
        <p:nvSpPr>
          <p:cNvPr id="168" name="TextBox 167"/>
          <p:cNvSpPr txBox="1"/>
          <p:nvPr/>
        </p:nvSpPr>
        <p:spPr>
          <a:xfrm>
            <a:off x="231244" y="5207144"/>
            <a:ext cx="1579467"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Breast Health</a:t>
            </a:r>
            <a:endParaRPr lang="en-US" sz="900" i="1" dirty="0">
              <a:solidFill>
                <a:prstClr val="black"/>
              </a:solidFill>
            </a:endParaRPr>
          </a:p>
        </p:txBody>
      </p:sp>
      <p:sp>
        <p:nvSpPr>
          <p:cNvPr id="169" name="TextBox 168"/>
          <p:cNvSpPr txBox="1"/>
          <p:nvPr/>
        </p:nvSpPr>
        <p:spPr>
          <a:xfrm>
            <a:off x="231244" y="6081278"/>
            <a:ext cx="2543175"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Women’s GI</a:t>
            </a:r>
            <a:endParaRPr lang="en-US" sz="900" i="1" dirty="0">
              <a:solidFill>
                <a:prstClr val="black"/>
              </a:solidFill>
            </a:endParaRPr>
          </a:p>
        </p:txBody>
      </p:sp>
      <p:sp>
        <p:nvSpPr>
          <p:cNvPr id="170" name="TextBox 169"/>
          <p:cNvSpPr txBox="1"/>
          <p:nvPr/>
        </p:nvSpPr>
        <p:spPr>
          <a:xfrm>
            <a:off x="231244" y="5498522"/>
            <a:ext cx="2543175"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Women’s Heart</a:t>
            </a:r>
            <a:endParaRPr lang="en-US" sz="900" i="1" dirty="0">
              <a:solidFill>
                <a:prstClr val="black"/>
              </a:solidFill>
            </a:endParaRPr>
          </a:p>
        </p:txBody>
      </p:sp>
      <p:sp>
        <p:nvSpPr>
          <p:cNvPr id="171" name="TextBox 170"/>
          <p:cNvSpPr txBox="1"/>
          <p:nvPr/>
        </p:nvSpPr>
        <p:spPr>
          <a:xfrm>
            <a:off x="2751652" y="608368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10.2M</a:t>
            </a:r>
            <a:endParaRPr lang="en-US" sz="1000" i="1" dirty="0">
              <a:solidFill>
                <a:prstClr val="black"/>
              </a:solidFill>
            </a:endParaRPr>
          </a:p>
        </p:txBody>
      </p:sp>
      <p:sp>
        <p:nvSpPr>
          <p:cNvPr id="172" name="TextBox 171"/>
          <p:cNvSpPr txBox="1"/>
          <p:nvPr/>
        </p:nvSpPr>
        <p:spPr>
          <a:xfrm>
            <a:off x="2751652" y="579357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1.3M</a:t>
            </a:r>
            <a:endParaRPr lang="en-US" sz="1000" i="1" dirty="0">
              <a:solidFill>
                <a:prstClr val="black"/>
              </a:solidFill>
            </a:endParaRPr>
          </a:p>
        </p:txBody>
      </p:sp>
      <p:sp>
        <p:nvSpPr>
          <p:cNvPr id="173" name="TextBox 172"/>
          <p:cNvSpPr txBox="1"/>
          <p:nvPr/>
        </p:nvSpPr>
        <p:spPr>
          <a:xfrm>
            <a:off x="2751652" y="550346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36.5M</a:t>
            </a:r>
            <a:endParaRPr lang="en-US" sz="1000" i="1" dirty="0">
              <a:solidFill>
                <a:prstClr val="black"/>
              </a:solidFill>
            </a:endParaRPr>
          </a:p>
        </p:txBody>
      </p:sp>
      <p:sp>
        <p:nvSpPr>
          <p:cNvPr id="174" name="TextBox 173"/>
          <p:cNvSpPr txBox="1"/>
          <p:nvPr/>
        </p:nvSpPr>
        <p:spPr>
          <a:xfrm>
            <a:off x="2751652" y="492324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7.6M</a:t>
            </a:r>
            <a:endParaRPr lang="en-US" sz="1000" i="1" dirty="0">
              <a:solidFill>
                <a:prstClr val="black"/>
              </a:solidFill>
            </a:endParaRPr>
          </a:p>
        </p:txBody>
      </p:sp>
      <p:sp>
        <p:nvSpPr>
          <p:cNvPr id="175" name="TextBox 174"/>
          <p:cNvSpPr txBox="1"/>
          <p:nvPr/>
        </p:nvSpPr>
        <p:spPr>
          <a:xfrm>
            <a:off x="2751652" y="463313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40M</a:t>
            </a:r>
            <a:endParaRPr lang="en-US" sz="1000" i="1" dirty="0">
              <a:solidFill>
                <a:prstClr val="black"/>
              </a:solidFill>
            </a:endParaRPr>
          </a:p>
        </p:txBody>
      </p:sp>
      <p:sp>
        <p:nvSpPr>
          <p:cNvPr id="176" name="TextBox 175"/>
          <p:cNvSpPr txBox="1"/>
          <p:nvPr/>
        </p:nvSpPr>
        <p:spPr>
          <a:xfrm>
            <a:off x="2751652" y="434302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2.9M</a:t>
            </a:r>
            <a:endParaRPr lang="en-US" sz="1000" i="1" dirty="0">
              <a:solidFill>
                <a:prstClr val="black"/>
              </a:solidFill>
            </a:endParaRPr>
          </a:p>
        </p:txBody>
      </p:sp>
      <p:sp>
        <p:nvSpPr>
          <p:cNvPr id="177" name="TextBox 176"/>
          <p:cNvSpPr txBox="1"/>
          <p:nvPr/>
        </p:nvSpPr>
        <p:spPr>
          <a:xfrm>
            <a:off x="2751652" y="405291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1.5M</a:t>
            </a:r>
            <a:endParaRPr lang="en-US" sz="1000" i="1" dirty="0">
              <a:solidFill>
                <a:prstClr val="black"/>
              </a:solidFill>
            </a:endParaRPr>
          </a:p>
        </p:txBody>
      </p:sp>
      <p:sp>
        <p:nvSpPr>
          <p:cNvPr id="178" name="TextBox 177"/>
          <p:cNvSpPr txBox="1"/>
          <p:nvPr/>
        </p:nvSpPr>
        <p:spPr>
          <a:xfrm>
            <a:off x="2751652" y="376280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7.7M</a:t>
            </a:r>
            <a:endParaRPr lang="en-US" sz="1000" i="1" dirty="0">
              <a:solidFill>
                <a:prstClr val="black"/>
              </a:solidFill>
            </a:endParaRPr>
          </a:p>
        </p:txBody>
      </p:sp>
      <p:sp>
        <p:nvSpPr>
          <p:cNvPr id="179" name="TextBox 178"/>
          <p:cNvSpPr txBox="1"/>
          <p:nvPr/>
        </p:nvSpPr>
        <p:spPr>
          <a:xfrm>
            <a:off x="2751652" y="3472691"/>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1.3M</a:t>
            </a:r>
          </a:p>
        </p:txBody>
      </p:sp>
      <p:sp>
        <p:nvSpPr>
          <p:cNvPr id="180" name="Text Placeholder 8"/>
          <p:cNvSpPr>
            <a:spLocks noGrp="1"/>
          </p:cNvSpPr>
          <p:nvPr/>
        </p:nvSpPr>
        <p:spPr bwMode="gray">
          <a:xfrm>
            <a:off x="2750809" y="3439250"/>
            <a:ext cx="640080" cy="3210063"/>
          </a:xfrm>
          <a:prstGeom prst="rect">
            <a:avLst/>
          </a:prstGeom>
          <a:noFill/>
          <a:ln w="19050">
            <a:solidFill>
              <a:schemeClr val="accent3"/>
            </a:solidFill>
          </a:ln>
        </p:spPr>
        <p:txBody>
          <a:bodyPr vert="horz" wrap="square" lIns="91249" tIns="91249" rIns="91249" bIns="45621"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617685"/>
              </a:solidFill>
            </a:endParaRPr>
          </a:p>
        </p:txBody>
      </p:sp>
      <p:sp>
        <p:nvSpPr>
          <p:cNvPr id="181" name="TextBox 180"/>
          <p:cNvSpPr txBox="1"/>
          <p:nvPr/>
        </p:nvSpPr>
        <p:spPr>
          <a:xfrm>
            <a:off x="2751652" y="6373793"/>
            <a:ext cx="640080" cy="246021"/>
          </a:xfrm>
          <a:prstGeom prst="rect">
            <a:avLst/>
          </a:prstGeom>
          <a:noFill/>
        </p:spPr>
        <p:txBody>
          <a:bodyPr wrap="square" lIns="91249" tIns="45621" rIns="91249" bIns="45621" rtlCol="0">
            <a:spAutoFit/>
          </a:bodyPr>
          <a:lstStyle/>
          <a:p>
            <a:pPr algn="ctr" defTabSz="1016664"/>
            <a:r>
              <a:rPr lang="en-US" sz="1000" i="1" dirty="0" smtClean="0">
                <a:solidFill>
                  <a:prstClr val="black"/>
                </a:solidFill>
              </a:rPr>
              <a:t>2K</a:t>
            </a:r>
            <a:endParaRPr lang="en-US" sz="1000" i="1" dirty="0">
              <a:solidFill>
                <a:prstClr val="black"/>
              </a:solidFill>
            </a:endParaRPr>
          </a:p>
        </p:txBody>
      </p:sp>
      <p:sp>
        <p:nvSpPr>
          <p:cNvPr id="182" name="TextBox 181"/>
          <p:cNvSpPr txBox="1"/>
          <p:nvPr/>
        </p:nvSpPr>
        <p:spPr>
          <a:xfrm>
            <a:off x="231244" y="6367776"/>
            <a:ext cx="2543175" cy="230632"/>
          </a:xfrm>
          <a:prstGeom prst="rect">
            <a:avLst/>
          </a:prstGeom>
          <a:noFill/>
        </p:spPr>
        <p:txBody>
          <a:bodyPr wrap="square" lIns="91249" tIns="45621" rIns="91249" bIns="45621" rtlCol="0">
            <a:spAutoFit/>
          </a:bodyPr>
          <a:lstStyle/>
          <a:p>
            <a:pPr defTabSz="1016664"/>
            <a:r>
              <a:rPr lang="en-US" sz="900" i="1" dirty="0" smtClean="0">
                <a:solidFill>
                  <a:prstClr val="black"/>
                </a:solidFill>
              </a:rPr>
              <a:t>Gynecologic Oncology</a:t>
            </a:r>
            <a:endParaRPr lang="en-US" sz="900" i="1" dirty="0">
              <a:solidFill>
                <a:prstClr val="black"/>
              </a:solidFill>
            </a:endParaRPr>
          </a:p>
        </p:txBody>
      </p:sp>
    </p:spTree>
    <p:extLst>
      <p:ext uri="{BB962C8B-B14F-4D97-AF65-F5344CB8AC3E}">
        <p14:creationId xmlns:p14="http://schemas.microsoft.com/office/powerpoint/2010/main" val="211277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13</a:t>
            </a:fld>
            <a:endParaRPr lang="en-US" dirty="0">
              <a:solidFill>
                <a:srgbClr val="000000"/>
              </a:solidFill>
            </a:endParaRPr>
          </a:p>
        </p:txBody>
      </p:sp>
      <p:sp>
        <p:nvSpPr>
          <p:cNvPr id="5" name="Text Placeholder 4"/>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Women's Health Patient Mix and Financial Contribution by Care Setting</a:t>
            </a:r>
            <a:endParaRPr lang="en-US" dirty="0"/>
          </a:p>
        </p:txBody>
      </p:sp>
      <p:sp>
        <p:nvSpPr>
          <p:cNvPr id="25" name="Text Placeholder 7"/>
          <p:cNvSpPr txBox="1">
            <a:spLocks/>
          </p:cNvSpPr>
          <p:nvPr/>
        </p:nvSpPr>
        <p:spPr bwMode="gray">
          <a:xfrm>
            <a:off x="2286000" y="3922776"/>
            <a:ext cx="4572000" cy="192024"/>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chemeClr val="tx1"/>
                </a:solidFill>
                <a:effectLst/>
                <a:uLnTx/>
                <a:uFillTx/>
                <a:latin typeface="+mj-lt"/>
                <a:ea typeface="+mn-ea"/>
                <a:cs typeface="+mn-cs"/>
              </a:rPr>
              <a:t>2013</a:t>
            </a:r>
            <a:r>
              <a:rPr kumimoji="0" lang="en-US" sz="1000" b="1" i="0" u="none" strike="noStrike" kern="1200" cap="none" spc="0" normalizeH="0" noProof="0" dirty="0" smtClean="0">
                <a:ln>
                  <a:noFill/>
                </a:ln>
                <a:solidFill>
                  <a:schemeClr val="tx1"/>
                </a:solidFill>
                <a:effectLst/>
                <a:uLnTx/>
                <a:uFillTx/>
                <a:latin typeface="+mj-lt"/>
                <a:ea typeface="+mn-ea"/>
                <a:cs typeface="+mn-cs"/>
              </a:rPr>
              <a:t> </a:t>
            </a:r>
            <a:r>
              <a:rPr kumimoji="0" lang="en-US" sz="1000" b="1" i="0" u="none" strike="noStrike" kern="1200" cap="none" spc="0" normalizeH="0" baseline="0" noProof="0" dirty="0" smtClean="0">
                <a:ln>
                  <a:noFill/>
                </a:ln>
                <a:solidFill>
                  <a:schemeClr val="tx1"/>
                </a:solidFill>
                <a:effectLst/>
                <a:uLnTx/>
                <a:uFillTx/>
                <a:latin typeface="+mj-lt"/>
                <a:ea typeface="+mn-ea"/>
                <a:cs typeface="+mn-cs"/>
              </a:rPr>
              <a:t> Outpatient</a:t>
            </a:r>
            <a:r>
              <a:rPr kumimoji="0" lang="en-US" sz="1000" b="1" i="0" u="none" strike="noStrike" kern="1200" cap="none" spc="0" normalizeH="0" noProof="0" dirty="0" smtClean="0">
                <a:ln>
                  <a:noFill/>
                </a:ln>
                <a:solidFill>
                  <a:schemeClr val="tx1"/>
                </a:solidFill>
                <a:effectLst/>
                <a:uLnTx/>
                <a:uFillTx/>
                <a:latin typeface="+mj-lt"/>
                <a:ea typeface="+mn-ea"/>
                <a:cs typeface="+mn-cs"/>
              </a:rPr>
              <a:t> Care</a:t>
            </a:r>
            <a:endParaRPr kumimoji="0" lang="en-US" sz="1000" b="1" i="0" u="none" strike="noStrike" kern="1200" cap="none" spc="0" normalizeH="0" baseline="0" noProof="0" dirty="0">
              <a:ln>
                <a:noFill/>
              </a:ln>
              <a:solidFill>
                <a:schemeClr val="tx1"/>
              </a:solidFill>
              <a:effectLst/>
              <a:uLnTx/>
              <a:uFillTx/>
              <a:latin typeface="+mj-lt"/>
              <a:ea typeface="+mn-ea"/>
              <a:cs typeface="+mn-cs"/>
            </a:endParaRPr>
          </a:p>
        </p:txBody>
      </p:sp>
      <p:sp>
        <p:nvSpPr>
          <p:cNvPr id="28" name="TextBox 27"/>
          <p:cNvSpPr txBox="1"/>
          <p:nvPr/>
        </p:nvSpPr>
        <p:spPr>
          <a:xfrm>
            <a:off x="914400" y="4950768"/>
            <a:ext cx="1086620" cy="230832"/>
          </a:xfrm>
          <a:prstGeom prst="rect">
            <a:avLst/>
          </a:prstGeom>
          <a:noFill/>
        </p:spPr>
        <p:txBody>
          <a:bodyPr wrap="square" rtlCol="0">
            <a:spAutoFit/>
          </a:bodyPr>
          <a:lstStyle/>
          <a:p>
            <a:pPr algn="l"/>
            <a:r>
              <a:rPr lang="en-US" sz="900" i="1" dirty="0" smtClean="0">
                <a:latin typeface="+mn-lt"/>
              </a:rPr>
              <a:t>Urogynecology</a:t>
            </a:r>
          </a:p>
        </p:txBody>
      </p:sp>
      <p:sp>
        <p:nvSpPr>
          <p:cNvPr id="38" name="Text Placeholder 8"/>
          <p:cNvSpPr txBox="1">
            <a:spLocks/>
          </p:cNvSpPr>
          <p:nvPr/>
        </p:nvSpPr>
        <p:spPr bwMode="gray">
          <a:xfrm>
            <a:off x="5546802" y="4038600"/>
            <a:ext cx="2266247" cy="209488"/>
          </a:xfrm>
          <a:prstGeom prst="rect">
            <a:avLst/>
          </a:prstGeom>
        </p:spPr>
        <p:txBody>
          <a:bodyPr vert="horz" wrap="square" lIns="45720" tIns="45720" rIns="45720" bIns="45720" rtlCol="0">
            <a:noAutofit/>
          </a:bodyPr>
          <a:lstStyle/>
          <a:p>
            <a:pPr lvl="0" algn="ctr" defTabSz="1018879">
              <a:defRPr/>
            </a:pPr>
            <a:r>
              <a:rPr lang="en-US" sz="900" b="1" i="1" dirty="0"/>
              <a:t>Contribution Profit Per Case</a:t>
            </a:r>
          </a:p>
        </p:txBody>
      </p:sp>
      <p:sp>
        <p:nvSpPr>
          <p:cNvPr id="39" name="Text Placeholder 8"/>
          <p:cNvSpPr txBox="1">
            <a:spLocks/>
          </p:cNvSpPr>
          <p:nvPr/>
        </p:nvSpPr>
        <p:spPr bwMode="gray">
          <a:xfrm>
            <a:off x="5546802" y="1487424"/>
            <a:ext cx="2266247" cy="209488"/>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900" b="1" i="1" u="none" strike="noStrike" kern="1200" cap="none" spc="0" normalizeH="0" baseline="0" noProof="0" dirty="0" smtClean="0">
                <a:ln>
                  <a:noFill/>
                </a:ln>
                <a:solidFill>
                  <a:schemeClr val="tx1"/>
                </a:solidFill>
                <a:effectLst/>
                <a:uLnTx/>
                <a:uFillTx/>
                <a:latin typeface="+mj-lt"/>
                <a:ea typeface="+mn-ea"/>
                <a:cs typeface="+mn-cs"/>
              </a:rPr>
              <a:t>Contribution Profit Per Case</a:t>
            </a:r>
            <a:endParaRPr kumimoji="0" lang="en-US" sz="900" b="1" i="1" u="none" strike="noStrike" kern="1200" cap="none" spc="0" normalizeH="0" baseline="0" noProof="0" dirty="0">
              <a:ln>
                <a:noFill/>
              </a:ln>
              <a:solidFill>
                <a:schemeClr val="tx1"/>
              </a:solidFill>
              <a:effectLst/>
              <a:uLnTx/>
              <a:uFillTx/>
              <a:latin typeface="+mj-lt"/>
              <a:ea typeface="+mn-ea"/>
              <a:cs typeface="+mn-cs"/>
            </a:endParaRPr>
          </a:p>
        </p:txBody>
      </p:sp>
      <p:sp>
        <p:nvSpPr>
          <p:cNvPr id="41" name="Text Placeholder 7"/>
          <p:cNvSpPr txBox="1">
            <a:spLocks/>
          </p:cNvSpPr>
          <p:nvPr/>
        </p:nvSpPr>
        <p:spPr bwMode="gray">
          <a:xfrm>
            <a:off x="2286000" y="1408176"/>
            <a:ext cx="4572000" cy="192024"/>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chemeClr val="tx1"/>
                </a:solidFill>
                <a:effectLst/>
                <a:uLnTx/>
                <a:uFillTx/>
                <a:latin typeface="+mj-lt"/>
                <a:ea typeface="+mn-ea"/>
                <a:cs typeface="+mn-cs"/>
              </a:rPr>
              <a:t>2013</a:t>
            </a:r>
            <a:r>
              <a:rPr kumimoji="0" lang="en-US" sz="1000" b="1" i="0" u="none" strike="noStrike" kern="1200" cap="none" spc="0" normalizeH="0" noProof="0" dirty="0" smtClean="0">
                <a:ln>
                  <a:noFill/>
                </a:ln>
                <a:solidFill>
                  <a:schemeClr val="tx1"/>
                </a:solidFill>
                <a:effectLst/>
                <a:uLnTx/>
                <a:uFillTx/>
                <a:latin typeface="+mj-lt"/>
                <a:ea typeface="+mn-ea"/>
                <a:cs typeface="+mn-cs"/>
              </a:rPr>
              <a:t> </a:t>
            </a:r>
            <a:r>
              <a:rPr kumimoji="0" lang="en-US" sz="1000" b="1" i="0" u="none" strike="noStrike" kern="1200" cap="none" spc="0" normalizeH="0" baseline="0" noProof="0" dirty="0" smtClean="0">
                <a:ln>
                  <a:noFill/>
                </a:ln>
                <a:solidFill>
                  <a:schemeClr val="tx1"/>
                </a:solidFill>
                <a:effectLst/>
                <a:uLnTx/>
                <a:uFillTx/>
                <a:latin typeface="+mj-lt"/>
                <a:ea typeface="+mn-ea"/>
                <a:cs typeface="+mn-cs"/>
              </a:rPr>
              <a:t> Inpatient Care</a:t>
            </a:r>
            <a:endParaRPr kumimoji="0" lang="en-US" sz="1000" b="1" i="0" u="none" strike="noStrike" kern="1200" cap="none" spc="0" normalizeH="0" baseline="0" noProof="0" dirty="0">
              <a:ln>
                <a:noFill/>
              </a:ln>
              <a:solidFill>
                <a:schemeClr val="tx1"/>
              </a:solidFill>
              <a:effectLst/>
              <a:uLnTx/>
              <a:uFillTx/>
              <a:latin typeface="+mj-lt"/>
              <a:ea typeface="+mn-ea"/>
              <a:cs typeface="+mn-cs"/>
            </a:endParaRPr>
          </a:p>
        </p:txBody>
      </p:sp>
      <p:sp>
        <p:nvSpPr>
          <p:cNvPr id="42" name="TextBox 41"/>
          <p:cNvSpPr txBox="1"/>
          <p:nvPr/>
        </p:nvSpPr>
        <p:spPr>
          <a:xfrm>
            <a:off x="6629400" y="6553200"/>
            <a:ext cx="2479158" cy="169245"/>
          </a:xfrm>
          <a:prstGeom prst="rect">
            <a:avLst/>
          </a:prstGeom>
          <a:noFill/>
        </p:spPr>
        <p:txBody>
          <a:bodyPr wrap="square" lIns="45704" tIns="45704" rIns="45704" bIns="45704" rtlCol="0">
            <a:spAutoFit/>
          </a:bodyPr>
          <a:lstStyle/>
          <a:p>
            <a:r>
              <a:rPr lang="en-US" sz="500" dirty="0" smtClean="0"/>
              <a:t>Source Advisory Board Data and Analytics Group.</a:t>
            </a:r>
            <a:endParaRPr lang="en-US" sz="500" dirty="0"/>
          </a:p>
        </p:txBody>
      </p:sp>
      <p:sp>
        <p:nvSpPr>
          <p:cNvPr id="48" name="Rectangle 47"/>
          <p:cNvSpPr/>
          <p:nvPr/>
        </p:nvSpPr>
        <p:spPr bwMode="gray">
          <a:xfrm>
            <a:off x="399870" y="3886200"/>
            <a:ext cx="8314174" cy="2286000"/>
          </a:xfrm>
          <a:prstGeom prst="rect">
            <a:avLst/>
          </a:prstGeom>
          <a:no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endParaRPr lang="en-US" sz="1700" b="1" spc="143" dirty="0">
              <a:solidFill>
                <a:schemeClr val="accent2"/>
              </a:solidFill>
            </a:endParaRPr>
          </a:p>
        </p:txBody>
      </p:sp>
      <p:sp>
        <p:nvSpPr>
          <p:cNvPr id="49" name="Rectangle 48"/>
          <p:cNvSpPr/>
          <p:nvPr/>
        </p:nvSpPr>
        <p:spPr bwMode="gray">
          <a:xfrm>
            <a:off x="399870" y="1380694"/>
            <a:ext cx="8314174" cy="2124506"/>
          </a:xfrm>
          <a:prstGeom prst="rect">
            <a:avLst/>
          </a:prstGeom>
          <a:no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endParaRPr lang="en-US" sz="1700" b="1" spc="143" dirty="0">
              <a:solidFill>
                <a:schemeClr val="accent2"/>
              </a:solidFill>
            </a:endParaRPr>
          </a:p>
        </p:txBody>
      </p:sp>
      <p:graphicFrame>
        <p:nvGraphicFramePr>
          <p:cNvPr id="54" name="Chart 53"/>
          <p:cNvGraphicFramePr/>
          <p:nvPr>
            <p:extLst>
              <p:ext uri="{D42A27DB-BD31-4B8C-83A1-F6EECF244321}">
                <p14:modId xmlns:p14="http://schemas.microsoft.com/office/powerpoint/2010/main" val="39380463"/>
              </p:ext>
            </p:extLst>
          </p:nvPr>
        </p:nvGraphicFramePr>
        <p:xfrm>
          <a:off x="424575" y="1841115"/>
          <a:ext cx="3354536" cy="17865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54"/>
          <p:cNvGraphicFramePr/>
          <p:nvPr>
            <p:extLst>
              <p:ext uri="{D42A27DB-BD31-4B8C-83A1-F6EECF244321}">
                <p14:modId xmlns:p14="http://schemas.microsoft.com/office/powerpoint/2010/main" val="3875091816"/>
              </p:ext>
            </p:extLst>
          </p:nvPr>
        </p:nvGraphicFramePr>
        <p:xfrm>
          <a:off x="179785" y="4384010"/>
          <a:ext cx="3636878" cy="1866289"/>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p:cNvSpPr txBox="1"/>
          <p:nvPr/>
        </p:nvSpPr>
        <p:spPr>
          <a:xfrm>
            <a:off x="3351315" y="2544492"/>
            <a:ext cx="1004879" cy="230832"/>
          </a:xfrm>
          <a:prstGeom prst="rect">
            <a:avLst/>
          </a:prstGeom>
          <a:noFill/>
        </p:spPr>
        <p:txBody>
          <a:bodyPr wrap="square" rtlCol="0">
            <a:spAutoFit/>
          </a:bodyPr>
          <a:lstStyle/>
          <a:p>
            <a:pPr algn="l"/>
            <a:r>
              <a:rPr lang="en-US" sz="900" i="1" dirty="0" smtClean="0">
                <a:latin typeface="+mn-lt"/>
              </a:rPr>
              <a:t>Obstetrics</a:t>
            </a:r>
          </a:p>
        </p:txBody>
      </p:sp>
      <p:sp>
        <p:nvSpPr>
          <p:cNvPr id="57" name="TextBox 56"/>
          <p:cNvSpPr txBox="1"/>
          <p:nvPr/>
        </p:nvSpPr>
        <p:spPr>
          <a:xfrm>
            <a:off x="1274873" y="3045158"/>
            <a:ext cx="1004879" cy="230832"/>
          </a:xfrm>
          <a:prstGeom prst="rect">
            <a:avLst/>
          </a:prstGeom>
          <a:noFill/>
        </p:spPr>
        <p:txBody>
          <a:bodyPr wrap="square" rtlCol="0">
            <a:spAutoFit/>
          </a:bodyPr>
          <a:lstStyle/>
          <a:p>
            <a:pPr algn="l"/>
            <a:r>
              <a:rPr lang="en-US" sz="900" i="1" dirty="0" smtClean="0">
                <a:latin typeface="+mn-lt"/>
              </a:rPr>
              <a:t>Neonatology</a:t>
            </a:r>
          </a:p>
        </p:txBody>
      </p:sp>
      <p:sp>
        <p:nvSpPr>
          <p:cNvPr id="58" name="TextBox 57"/>
          <p:cNvSpPr txBox="1"/>
          <p:nvPr/>
        </p:nvSpPr>
        <p:spPr>
          <a:xfrm>
            <a:off x="992979" y="2402253"/>
            <a:ext cx="1004879" cy="230832"/>
          </a:xfrm>
          <a:prstGeom prst="rect">
            <a:avLst/>
          </a:prstGeom>
          <a:noFill/>
        </p:spPr>
        <p:txBody>
          <a:bodyPr wrap="square" rtlCol="0">
            <a:spAutoFit/>
          </a:bodyPr>
          <a:lstStyle/>
          <a:p>
            <a:pPr algn="l"/>
            <a:r>
              <a:rPr lang="en-US" sz="900" i="1" dirty="0" smtClean="0">
                <a:latin typeface="+mn-lt"/>
              </a:rPr>
              <a:t>Urogynecology</a:t>
            </a:r>
          </a:p>
        </p:txBody>
      </p:sp>
      <p:sp>
        <p:nvSpPr>
          <p:cNvPr id="59" name="TextBox 58"/>
          <p:cNvSpPr txBox="1"/>
          <p:nvPr/>
        </p:nvSpPr>
        <p:spPr>
          <a:xfrm>
            <a:off x="916779" y="2131368"/>
            <a:ext cx="1371599" cy="230832"/>
          </a:xfrm>
          <a:prstGeom prst="rect">
            <a:avLst/>
          </a:prstGeom>
          <a:noFill/>
        </p:spPr>
        <p:txBody>
          <a:bodyPr wrap="square" rtlCol="0">
            <a:spAutoFit/>
          </a:bodyPr>
          <a:lstStyle/>
          <a:p>
            <a:pPr algn="l"/>
            <a:r>
              <a:rPr lang="en-US" sz="900" i="1" dirty="0" smtClean="0">
                <a:latin typeface="+mn-lt"/>
              </a:rPr>
              <a:t>Gynecologic Surgery</a:t>
            </a:r>
          </a:p>
        </p:txBody>
      </p:sp>
      <p:sp>
        <p:nvSpPr>
          <p:cNvPr id="60" name="TextBox 59"/>
          <p:cNvSpPr txBox="1"/>
          <p:nvPr/>
        </p:nvSpPr>
        <p:spPr>
          <a:xfrm>
            <a:off x="990600" y="1828800"/>
            <a:ext cx="609599" cy="91440"/>
          </a:xfrm>
          <a:prstGeom prst="rect">
            <a:avLst/>
          </a:prstGeom>
          <a:noFill/>
        </p:spPr>
        <p:txBody>
          <a:bodyPr wrap="square" rtlCol="0">
            <a:spAutoFit/>
          </a:bodyPr>
          <a:lstStyle/>
          <a:p>
            <a:pPr algn="l"/>
            <a:r>
              <a:rPr lang="en-US" sz="900" i="1" dirty="0" smtClean="0">
                <a:latin typeface="+mn-lt"/>
              </a:rPr>
              <a:t>MFM</a:t>
            </a:r>
          </a:p>
        </p:txBody>
      </p:sp>
      <p:sp>
        <p:nvSpPr>
          <p:cNvPr id="61" name="TextBox 60"/>
          <p:cNvSpPr txBox="1"/>
          <p:nvPr/>
        </p:nvSpPr>
        <p:spPr>
          <a:xfrm>
            <a:off x="1184578" y="1674168"/>
            <a:ext cx="875201" cy="230832"/>
          </a:xfrm>
          <a:prstGeom prst="rect">
            <a:avLst/>
          </a:prstGeom>
          <a:noFill/>
        </p:spPr>
        <p:txBody>
          <a:bodyPr wrap="square" rtlCol="0">
            <a:spAutoFit/>
          </a:bodyPr>
          <a:lstStyle/>
          <a:p>
            <a:pPr algn="l"/>
            <a:r>
              <a:rPr lang="en-US" sz="900" i="1" dirty="0" smtClean="0">
                <a:latin typeface="+mn-lt"/>
              </a:rPr>
              <a:t>Breast Health</a:t>
            </a:r>
          </a:p>
        </p:txBody>
      </p:sp>
      <p:sp>
        <p:nvSpPr>
          <p:cNvPr id="62" name="TextBox 61"/>
          <p:cNvSpPr txBox="1"/>
          <p:nvPr/>
        </p:nvSpPr>
        <p:spPr>
          <a:xfrm>
            <a:off x="2101843" y="1674168"/>
            <a:ext cx="643736" cy="230832"/>
          </a:xfrm>
          <a:prstGeom prst="rect">
            <a:avLst/>
          </a:prstGeom>
          <a:noFill/>
        </p:spPr>
        <p:txBody>
          <a:bodyPr wrap="square" rtlCol="0">
            <a:spAutoFit/>
          </a:bodyPr>
          <a:lstStyle/>
          <a:p>
            <a:pPr algn="l"/>
            <a:r>
              <a:rPr lang="en-US" sz="900" i="1" dirty="0" smtClean="0">
                <a:latin typeface="+mn-lt"/>
              </a:rPr>
              <a:t>Gyn Onc</a:t>
            </a:r>
          </a:p>
        </p:txBody>
      </p:sp>
      <p:sp>
        <p:nvSpPr>
          <p:cNvPr id="63" name="TextBox 62"/>
          <p:cNvSpPr txBox="1"/>
          <p:nvPr/>
        </p:nvSpPr>
        <p:spPr>
          <a:xfrm>
            <a:off x="2669379" y="1676400"/>
            <a:ext cx="1004879" cy="230832"/>
          </a:xfrm>
          <a:prstGeom prst="rect">
            <a:avLst/>
          </a:prstGeom>
          <a:noFill/>
        </p:spPr>
        <p:txBody>
          <a:bodyPr wrap="square" rtlCol="0">
            <a:spAutoFit/>
          </a:bodyPr>
          <a:lstStyle/>
          <a:p>
            <a:pPr algn="l"/>
            <a:r>
              <a:rPr lang="en-US" sz="900" i="1" dirty="0" smtClean="0">
                <a:latin typeface="+mn-lt"/>
              </a:rPr>
              <a:t>General Gyn</a:t>
            </a:r>
          </a:p>
        </p:txBody>
      </p:sp>
      <p:graphicFrame>
        <p:nvGraphicFramePr>
          <p:cNvPr id="64" name="Chart 63"/>
          <p:cNvGraphicFramePr/>
          <p:nvPr>
            <p:extLst>
              <p:ext uri="{D42A27DB-BD31-4B8C-83A1-F6EECF244321}">
                <p14:modId xmlns:p14="http://schemas.microsoft.com/office/powerpoint/2010/main" val="3047148940"/>
              </p:ext>
            </p:extLst>
          </p:nvPr>
        </p:nvGraphicFramePr>
        <p:xfrm>
          <a:off x="4380396" y="1730276"/>
          <a:ext cx="3354536" cy="1786515"/>
        </p:xfrm>
        <a:graphic>
          <a:graphicData uri="http://schemas.openxmlformats.org/drawingml/2006/chart">
            <c:chart xmlns:c="http://schemas.openxmlformats.org/drawingml/2006/chart" xmlns:r="http://schemas.openxmlformats.org/officeDocument/2006/relationships" r:id="rId5"/>
          </a:graphicData>
        </a:graphic>
      </p:graphicFrame>
      <p:sp>
        <p:nvSpPr>
          <p:cNvPr id="65" name="TextBox 64"/>
          <p:cNvSpPr txBox="1"/>
          <p:nvPr/>
        </p:nvSpPr>
        <p:spPr>
          <a:xfrm>
            <a:off x="7197539" y="1961919"/>
            <a:ext cx="1004879" cy="230832"/>
          </a:xfrm>
          <a:prstGeom prst="rect">
            <a:avLst/>
          </a:prstGeom>
          <a:noFill/>
        </p:spPr>
        <p:txBody>
          <a:bodyPr wrap="square" rtlCol="0">
            <a:spAutoFit/>
          </a:bodyPr>
          <a:lstStyle/>
          <a:p>
            <a:pPr algn="l"/>
            <a:r>
              <a:rPr lang="en-US" sz="900" i="1" dirty="0" smtClean="0">
                <a:latin typeface="+mn-lt"/>
              </a:rPr>
              <a:t>Neonatology</a:t>
            </a:r>
          </a:p>
        </p:txBody>
      </p:sp>
      <p:sp>
        <p:nvSpPr>
          <p:cNvPr id="66" name="TextBox 65"/>
          <p:cNvSpPr txBox="1"/>
          <p:nvPr/>
        </p:nvSpPr>
        <p:spPr>
          <a:xfrm>
            <a:off x="7265581" y="2748498"/>
            <a:ext cx="1004879" cy="369332"/>
          </a:xfrm>
          <a:prstGeom prst="rect">
            <a:avLst/>
          </a:prstGeom>
          <a:noFill/>
        </p:spPr>
        <p:txBody>
          <a:bodyPr wrap="square" rtlCol="0">
            <a:spAutoFit/>
          </a:bodyPr>
          <a:lstStyle/>
          <a:p>
            <a:pPr algn="l"/>
            <a:r>
              <a:rPr lang="en-US" sz="900" i="1" dirty="0" smtClean="0">
                <a:latin typeface="+mn-lt"/>
              </a:rPr>
              <a:t>Gynecologic Oncology</a:t>
            </a:r>
          </a:p>
        </p:txBody>
      </p:sp>
      <p:sp>
        <p:nvSpPr>
          <p:cNvPr id="67" name="TextBox 66"/>
          <p:cNvSpPr txBox="1"/>
          <p:nvPr/>
        </p:nvSpPr>
        <p:spPr>
          <a:xfrm>
            <a:off x="6384527" y="3285959"/>
            <a:ext cx="1004879" cy="230832"/>
          </a:xfrm>
          <a:prstGeom prst="rect">
            <a:avLst/>
          </a:prstGeom>
          <a:noFill/>
        </p:spPr>
        <p:txBody>
          <a:bodyPr wrap="square" rtlCol="0">
            <a:spAutoFit/>
          </a:bodyPr>
          <a:lstStyle/>
          <a:p>
            <a:pPr algn="l"/>
            <a:r>
              <a:rPr lang="en-US" sz="900" i="1" dirty="0" smtClean="0">
                <a:latin typeface="+mn-lt"/>
              </a:rPr>
              <a:t>Urogynecology</a:t>
            </a:r>
          </a:p>
        </p:txBody>
      </p:sp>
      <p:sp>
        <p:nvSpPr>
          <p:cNvPr id="68" name="TextBox 67"/>
          <p:cNvSpPr txBox="1"/>
          <p:nvPr/>
        </p:nvSpPr>
        <p:spPr>
          <a:xfrm>
            <a:off x="5351859" y="3048000"/>
            <a:ext cx="896541" cy="369332"/>
          </a:xfrm>
          <a:prstGeom prst="rect">
            <a:avLst/>
          </a:prstGeom>
          <a:noFill/>
        </p:spPr>
        <p:txBody>
          <a:bodyPr wrap="square" rtlCol="0">
            <a:spAutoFit/>
          </a:bodyPr>
          <a:lstStyle/>
          <a:p>
            <a:pPr algn="l"/>
            <a:r>
              <a:rPr lang="en-US" sz="900" i="1" dirty="0" smtClean="0">
                <a:latin typeface="+mn-lt"/>
              </a:rPr>
              <a:t>Gynecologic </a:t>
            </a:r>
          </a:p>
          <a:p>
            <a:pPr algn="l"/>
            <a:r>
              <a:rPr lang="en-US" sz="900" i="1" dirty="0" smtClean="0">
                <a:latin typeface="+mn-lt"/>
              </a:rPr>
              <a:t>Surgery</a:t>
            </a:r>
          </a:p>
        </p:txBody>
      </p:sp>
      <p:sp>
        <p:nvSpPr>
          <p:cNvPr id="69" name="TextBox 68"/>
          <p:cNvSpPr txBox="1"/>
          <p:nvPr/>
        </p:nvSpPr>
        <p:spPr>
          <a:xfrm>
            <a:off x="4974047" y="2578173"/>
            <a:ext cx="1004879" cy="230832"/>
          </a:xfrm>
          <a:prstGeom prst="rect">
            <a:avLst/>
          </a:prstGeom>
          <a:noFill/>
        </p:spPr>
        <p:txBody>
          <a:bodyPr wrap="square" rtlCol="0">
            <a:spAutoFit/>
          </a:bodyPr>
          <a:lstStyle/>
          <a:p>
            <a:pPr algn="l"/>
            <a:r>
              <a:rPr lang="en-US" sz="900" i="1" dirty="0" smtClean="0">
                <a:latin typeface="+mn-lt"/>
              </a:rPr>
              <a:t>General Gyn</a:t>
            </a:r>
          </a:p>
        </p:txBody>
      </p:sp>
      <p:sp>
        <p:nvSpPr>
          <p:cNvPr id="70" name="TextBox 69"/>
          <p:cNvSpPr txBox="1"/>
          <p:nvPr/>
        </p:nvSpPr>
        <p:spPr>
          <a:xfrm>
            <a:off x="5135782" y="2214547"/>
            <a:ext cx="875201" cy="230832"/>
          </a:xfrm>
          <a:prstGeom prst="rect">
            <a:avLst/>
          </a:prstGeom>
          <a:noFill/>
        </p:spPr>
        <p:txBody>
          <a:bodyPr wrap="square" rtlCol="0">
            <a:spAutoFit/>
          </a:bodyPr>
          <a:lstStyle/>
          <a:p>
            <a:pPr algn="l"/>
            <a:r>
              <a:rPr lang="en-US" sz="900" i="1" dirty="0" smtClean="0">
                <a:latin typeface="+mn-lt"/>
              </a:rPr>
              <a:t>Breast Health</a:t>
            </a:r>
          </a:p>
        </p:txBody>
      </p:sp>
      <p:sp>
        <p:nvSpPr>
          <p:cNvPr id="71" name="TextBox 70"/>
          <p:cNvSpPr txBox="1"/>
          <p:nvPr/>
        </p:nvSpPr>
        <p:spPr>
          <a:xfrm>
            <a:off x="5477264" y="1943052"/>
            <a:ext cx="797717" cy="230832"/>
          </a:xfrm>
          <a:prstGeom prst="rect">
            <a:avLst/>
          </a:prstGeom>
          <a:noFill/>
        </p:spPr>
        <p:txBody>
          <a:bodyPr wrap="square" rtlCol="0">
            <a:spAutoFit/>
          </a:bodyPr>
          <a:lstStyle/>
          <a:p>
            <a:pPr algn="l"/>
            <a:r>
              <a:rPr lang="en-US" sz="900" i="1" dirty="0" smtClean="0">
                <a:latin typeface="+mn-lt"/>
              </a:rPr>
              <a:t>Obstetrics</a:t>
            </a:r>
          </a:p>
        </p:txBody>
      </p:sp>
      <p:sp>
        <p:nvSpPr>
          <p:cNvPr id="72" name="TextBox 71"/>
          <p:cNvSpPr txBox="1"/>
          <p:nvPr/>
        </p:nvSpPr>
        <p:spPr>
          <a:xfrm>
            <a:off x="6198781" y="1731463"/>
            <a:ext cx="609599" cy="91440"/>
          </a:xfrm>
          <a:prstGeom prst="rect">
            <a:avLst/>
          </a:prstGeom>
          <a:noFill/>
        </p:spPr>
        <p:txBody>
          <a:bodyPr wrap="square" rtlCol="0">
            <a:spAutoFit/>
          </a:bodyPr>
          <a:lstStyle/>
          <a:p>
            <a:pPr algn="l"/>
            <a:r>
              <a:rPr lang="en-US" sz="900" i="1" dirty="0" smtClean="0">
                <a:latin typeface="+mn-lt"/>
              </a:rPr>
              <a:t>MFM</a:t>
            </a:r>
          </a:p>
        </p:txBody>
      </p:sp>
      <p:graphicFrame>
        <p:nvGraphicFramePr>
          <p:cNvPr id="73" name="Chart 72"/>
          <p:cNvGraphicFramePr/>
          <p:nvPr>
            <p:extLst>
              <p:ext uri="{D42A27DB-BD31-4B8C-83A1-F6EECF244321}">
                <p14:modId xmlns:p14="http://schemas.microsoft.com/office/powerpoint/2010/main" val="3317321172"/>
              </p:ext>
            </p:extLst>
          </p:nvPr>
        </p:nvGraphicFramePr>
        <p:xfrm>
          <a:off x="4466692" y="4361248"/>
          <a:ext cx="3346357" cy="1790089"/>
        </p:xfrm>
        <a:graphic>
          <a:graphicData uri="http://schemas.openxmlformats.org/drawingml/2006/chart">
            <c:chart xmlns:c="http://schemas.openxmlformats.org/drawingml/2006/chart" xmlns:r="http://schemas.openxmlformats.org/officeDocument/2006/relationships" r:id="rId6"/>
          </a:graphicData>
        </a:graphic>
      </p:graphicFrame>
      <p:sp>
        <p:nvSpPr>
          <p:cNvPr id="74" name="Text Placeholder 8"/>
          <p:cNvSpPr txBox="1">
            <a:spLocks/>
          </p:cNvSpPr>
          <p:nvPr/>
        </p:nvSpPr>
        <p:spPr bwMode="gray">
          <a:xfrm>
            <a:off x="1163091" y="1487424"/>
            <a:ext cx="2266247" cy="209488"/>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900" b="1" i="1" u="none" strike="noStrike" kern="1200" cap="none" spc="0" normalizeH="0" baseline="0" noProof="0" dirty="0" smtClean="0">
                <a:ln>
                  <a:noFill/>
                </a:ln>
                <a:solidFill>
                  <a:schemeClr val="tx1"/>
                </a:solidFill>
                <a:effectLst/>
                <a:uLnTx/>
                <a:uFillTx/>
                <a:latin typeface="+mj-lt"/>
                <a:ea typeface="+mn-ea"/>
                <a:cs typeface="+mn-cs"/>
              </a:rPr>
              <a:t>Volume</a:t>
            </a:r>
            <a:endParaRPr kumimoji="0" lang="en-US" sz="900" b="1" i="1" u="none" strike="noStrike" kern="1200" cap="none" spc="0" normalizeH="0" baseline="0" noProof="0" dirty="0">
              <a:ln>
                <a:noFill/>
              </a:ln>
              <a:solidFill>
                <a:schemeClr val="tx1"/>
              </a:solidFill>
              <a:effectLst/>
              <a:uLnTx/>
              <a:uFillTx/>
              <a:latin typeface="+mj-lt"/>
              <a:ea typeface="+mn-ea"/>
              <a:cs typeface="+mn-cs"/>
            </a:endParaRPr>
          </a:p>
        </p:txBody>
      </p:sp>
      <p:sp>
        <p:nvSpPr>
          <p:cNvPr id="75" name="TextBox 74"/>
          <p:cNvSpPr txBox="1"/>
          <p:nvPr/>
        </p:nvSpPr>
        <p:spPr>
          <a:xfrm>
            <a:off x="7315201" y="4724400"/>
            <a:ext cx="1371599" cy="369332"/>
          </a:xfrm>
          <a:prstGeom prst="rect">
            <a:avLst/>
          </a:prstGeom>
          <a:noFill/>
        </p:spPr>
        <p:txBody>
          <a:bodyPr wrap="square" rtlCol="0">
            <a:spAutoFit/>
          </a:bodyPr>
          <a:lstStyle/>
          <a:p>
            <a:pPr algn="l"/>
            <a:r>
              <a:rPr lang="en-US" sz="900" i="1" dirty="0" smtClean="0">
                <a:latin typeface="+mn-lt"/>
              </a:rPr>
              <a:t>Gynecologic </a:t>
            </a:r>
          </a:p>
          <a:p>
            <a:pPr algn="l"/>
            <a:r>
              <a:rPr lang="en-US" sz="900" i="1" dirty="0" smtClean="0">
                <a:latin typeface="+mn-lt"/>
              </a:rPr>
              <a:t>Surgery</a:t>
            </a:r>
          </a:p>
        </p:txBody>
      </p:sp>
      <p:sp>
        <p:nvSpPr>
          <p:cNvPr id="76" name="TextBox 75"/>
          <p:cNvSpPr txBox="1"/>
          <p:nvPr/>
        </p:nvSpPr>
        <p:spPr>
          <a:xfrm>
            <a:off x="6993778" y="5818981"/>
            <a:ext cx="875201" cy="230832"/>
          </a:xfrm>
          <a:prstGeom prst="rect">
            <a:avLst/>
          </a:prstGeom>
          <a:noFill/>
        </p:spPr>
        <p:txBody>
          <a:bodyPr wrap="square" rtlCol="0">
            <a:spAutoFit/>
          </a:bodyPr>
          <a:lstStyle/>
          <a:p>
            <a:pPr algn="l"/>
            <a:r>
              <a:rPr lang="en-US" sz="900" i="1" dirty="0" smtClean="0">
                <a:latin typeface="+mn-lt"/>
              </a:rPr>
              <a:t>Breast Health</a:t>
            </a:r>
          </a:p>
        </p:txBody>
      </p:sp>
      <p:sp>
        <p:nvSpPr>
          <p:cNvPr id="77" name="TextBox 76"/>
          <p:cNvSpPr txBox="1"/>
          <p:nvPr/>
        </p:nvSpPr>
        <p:spPr>
          <a:xfrm>
            <a:off x="5715000" y="5941368"/>
            <a:ext cx="1004879" cy="230832"/>
          </a:xfrm>
          <a:prstGeom prst="rect">
            <a:avLst/>
          </a:prstGeom>
          <a:noFill/>
        </p:spPr>
        <p:txBody>
          <a:bodyPr wrap="square" rtlCol="0">
            <a:spAutoFit/>
          </a:bodyPr>
          <a:lstStyle/>
          <a:p>
            <a:pPr algn="l"/>
            <a:r>
              <a:rPr lang="en-US" sz="900" i="1" dirty="0" smtClean="0">
                <a:latin typeface="+mn-lt"/>
              </a:rPr>
              <a:t>Urogynecology</a:t>
            </a:r>
          </a:p>
        </p:txBody>
      </p:sp>
      <p:sp>
        <p:nvSpPr>
          <p:cNvPr id="78" name="TextBox 77"/>
          <p:cNvSpPr txBox="1"/>
          <p:nvPr/>
        </p:nvSpPr>
        <p:spPr>
          <a:xfrm>
            <a:off x="5669761" y="5562600"/>
            <a:ext cx="502439" cy="230832"/>
          </a:xfrm>
          <a:prstGeom prst="rect">
            <a:avLst/>
          </a:prstGeom>
          <a:noFill/>
        </p:spPr>
        <p:txBody>
          <a:bodyPr wrap="square" rtlCol="0">
            <a:spAutoFit/>
          </a:bodyPr>
          <a:lstStyle/>
          <a:p>
            <a:pPr algn="l"/>
            <a:r>
              <a:rPr lang="en-US" sz="900" i="1" dirty="0" smtClean="0">
                <a:latin typeface="+mn-lt"/>
              </a:rPr>
              <a:t>REI</a:t>
            </a:r>
          </a:p>
        </p:txBody>
      </p:sp>
      <p:sp>
        <p:nvSpPr>
          <p:cNvPr id="79" name="TextBox 78"/>
          <p:cNvSpPr txBox="1"/>
          <p:nvPr/>
        </p:nvSpPr>
        <p:spPr>
          <a:xfrm>
            <a:off x="5181600" y="5105400"/>
            <a:ext cx="820341" cy="230832"/>
          </a:xfrm>
          <a:prstGeom prst="rect">
            <a:avLst/>
          </a:prstGeom>
          <a:noFill/>
        </p:spPr>
        <p:txBody>
          <a:bodyPr wrap="square" rtlCol="0">
            <a:spAutoFit/>
          </a:bodyPr>
          <a:lstStyle/>
          <a:p>
            <a:pPr algn="l"/>
            <a:r>
              <a:rPr lang="en-US" sz="900" i="1" dirty="0" smtClean="0">
                <a:latin typeface="+mn-lt"/>
              </a:rPr>
              <a:t>Obstetrics</a:t>
            </a:r>
          </a:p>
        </p:txBody>
      </p:sp>
      <p:sp>
        <p:nvSpPr>
          <p:cNvPr id="80" name="TextBox 79"/>
          <p:cNvSpPr txBox="1"/>
          <p:nvPr/>
        </p:nvSpPr>
        <p:spPr>
          <a:xfrm>
            <a:off x="5181600" y="4793650"/>
            <a:ext cx="990600" cy="230832"/>
          </a:xfrm>
          <a:prstGeom prst="rect">
            <a:avLst/>
          </a:prstGeom>
          <a:noFill/>
        </p:spPr>
        <p:txBody>
          <a:bodyPr wrap="square" rtlCol="0">
            <a:spAutoFit/>
          </a:bodyPr>
          <a:lstStyle/>
          <a:p>
            <a:pPr algn="l"/>
            <a:r>
              <a:rPr lang="en-US" sz="900" i="1" dirty="0" smtClean="0">
                <a:latin typeface="+mn-lt"/>
              </a:rPr>
              <a:t>General Gyn</a:t>
            </a:r>
          </a:p>
        </p:txBody>
      </p:sp>
      <p:sp>
        <p:nvSpPr>
          <p:cNvPr id="81" name="TextBox 80"/>
          <p:cNvSpPr txBox="1"/>
          <p:nvPr/>
        </p:nvSpPr>
        <p:spPr>
          <a:xfrm>
            <a:off x="4953000" y="4493568"/>
            <a:ext cx="860232" cy="230832"/>
          </a:xfrm>
          <a:prstGeom prst="rect">
            <a:avLst/>
          </a:prstGeom>
          <a:noFill/>
        </p:spPr>
        <p:txBody>
          <a:bodyPr wrap="square" rtlCol="0">
            <a:spAutoFit/>
          </a:bodyPr>
          <a:lstStyle/>
          <a:p>
            <a:pPr algn="l"/>
            <a:r>
              <a:rPr lang="en-US" sz="900" i="1" dirty="0" smtClean="0">
                <a:latin typeface="+mn-lt"/>
              </a:rPr>
              <a:t>Women’s GI</a:t>
            </a:r>
          </a:p>
        </p:txBody>
      </p:sp>
      <p:sp>
        <p:nvSpPr>
          <p:cNvPr id="82" name="TextBox 81"/>
          <p:cNvSpPr txBox="1"/>
          <p:nvPr/>
        </p:nvSpPr>
        <p:spPr>
          <a:xfrm>
            <a:off x="5029200" y="4343400"/>
            <a:ext cx="990600" cy="230832"/>
          </a:xfrm>
          <a:prstGeom prst="rect">
            <a:avLst/>
          </a:prstGeom>
          <a:noFill/>
        </p:spPr>
        <p:txBody>
          <a:bodyPr wrap="square" rtlCol="0">
            <a:spAutoFit/>
          </a:bodyPr>
          <a:lstStyle/>
          <a:p>
            <a:pPr algn="l"/>
            <a:r>
              <a:rPr lang="en-US" sz="900" i="1" dirty="0" smtClean="0">
                <a:latin typeface="+mn-lt"/>
              </a:rPr>
              <a:t>Women’s Heart</a:t>
            </a:r>
          </a:p>
        </p:txBody>
      </p:sp>
      <p:sp>
        <p:nvSpPr>
          <p:cNvPr id="83" name="TextBox 82"/>
          <p:cNvSpPr txBox="1"/>
          <p:nvPr/>
        </p:nvSpPr>
        <p:spPr>
          <a:xfrm>
            <a:off x="5791200" y="4191000"/>
            <a:ext cx="1097310" cy="230832"/>
          </a:xfrm>
          <a:prstGeom prst="rect">
            <a:avLst/>
          </a:prstGeom>
          <a:noFill/>
        </p:spPr>
        <p:txBody>
          <a:bodyPr wrap="square" rtlCol="0">
            <a:spAutoFit/>
          </a:bodyPr>
          <a:lstStyle/>
          <a:p>
            <a:pPr algn="l"/>
            <a:r>
              <a:rPr lang="en-US" sz="900" i="1" dirty="0" smtClean="0">
                <a:latin typeface="+mn-lt"/>
              </a:rPr>
              <a:t>Women’s Imaging</a:t>
            </a:r>
          </a:p>
        </p:txBody>
      </p:sp>
      <p:sp>
        <p:nvSpPr>
          <p:cNvPr id="84" name="TextBox 83"/>
          <p:cNvSpPr txBox="1"/>
          <p:nvPr/>
        </p:nvSpPr>
        <p:spPr>
          <a:xfrm>
            <a:off x="7010400" y="4341168"/>
            <a:ext cx="1097310" cy="230832"/>
          </a:xfrm>
          <a:prstGeom prst="rect">
            <a:avLst/>
          </a:prstGeom>
          <a:noFill/>
        </p:spPr>
        <p:txBody>
          <a:bodyPr wrap="square" rtlCol="0">
            <a:spAutoFit/>
          </a:bodyPr>
          <a:lstStyle/>
          <a:p>
            <a:pPr algn="l"/>
            <a:r>
              <a:rPr lang="en-US" sz="900" i="1" dirty="0" smtClean="0">
                <a:latin typeface="+mn-lt"/>
              </a:rPr>
              <a:t>MFM</a:t>
            </a:r>
          </a:p>
        </p:txBody>
      </p:sp>
      <p:sp>
        <p:nvSpPr>
          <p:cNvPr id="44" name="Text Placeholder 8"/>
          <p:cNvSpPr txBox="1">
            <a:spLocks/>
          </p:cNvSpPr>
          <p:nvPr/>
        </p:nvSpPr>
        <p:spPr bwMode="gray">
          <a:xfrm>
            <a:off x="1187900" y="4038600"/>
            <a:ext cx="2266247" cy="209488"/>
          </a:xfrm>
          <a:prstGeom prst="rect">
            <a:avLst/>
          </a:prstGeom>
        </p:spPr>
        <p:txBody>
          <a:bodyPr vert="horz" wrap="square" lIns="45720" tIns="45720" rIns="45720" bIns="45720" rtlCol="0">
            <a:noAutofit/>
          </a:bodyPr>
          <a:lstStyle/>
          <a:p>
            <a:pPr lvl="0" algn="ctr" defTabSz="1018879">
              <a:defRPr/>
            </a:pPr>
            <a:r>
              <a:rPr lang="en-US" sz="900" b="1" i="1" dirty="0" smtClean="0"/>
              <a:t>Volume</a:t>
            </a:r>
            <a:endParaRPr lang="en-US" sz="900" b="1" i="1" dirty="0"/>
          </a:p>
        </p:txBody>
      </p:sp>
      <p:sp>
        <p:nvSpPr>
          <p:cNvPr id="45" name="TextBox 44"/>
          <p:cNvSpPr txBox="1"/>
          <p:nvPr/>
        </p:nvSpPr>
        <p:spPr>
          <a:xfrm>
            <a:off x="1187900" y="5909872"/>
            <a:ext cx="990600" cy="230832"/>
          </a:xfrm>
          <a:prstGeom prst="rect">
            <a:avLst/>
          </a:prstGeom>
          <a:noFill/>
        </p:spPr>
        <p:txBody>
          <a:bodyPr wrap="square" rtlCol="0">
            <a:spAutoFit/>
          </a:bodyPr>
          <a:lstStyle/>
          <a:p>
            <a:pPr algn="l"/>
            <a:r>
              <a:rPr lang="en-US" sz="900" i="1" dirty="0" smtClean="0">
                <a:latin typeface="+mn-lt"/>
              </a:rPr>
              <a:t>Women’s Heart</a:t>
            </a:r>
          </a:p>
        </p:txBody>
      </p:sp>
      <p:sp>
        <p:nvSpPr>
          <p:cNvPr id="46" name="TextBox 45"/>
          <p:cNvSpPr txBox="1"/>
          <p:nvPr/>
        </p:nvSpPr>
        <p:spPr>
          <a:xfrm>
            <a:off x="914400" y="5255568"/>
            <a:ext cx="1022078" cy="230832"/>
          </a:xfrm>
          <a:prstGeom prst="rect">
            <a:avLst/>
          </a:prstGeom>
          <a:noFill/>
        </p:spPr>
        <p:txBody>
          <a:bodyPr wrap="square" rtlCol="0">
            <a:spAutoFit/>
          </a:bodyPr>
          <a:lstStyle/>
          <a:p>
            <a:pPr algn="l"/>
            <a:r>
              <a:rPr lang="en-US" sz="900" i="1" dirty="0" smtClean="0">
                <a:latin typeface="+mn-lt"/>
              </a:rPr>
              <a:t>Women’s GI</a:t>
            </a:r>
          </a:p>
        </p:txBody>
      </p:sp>
      <p:sp>
        <p:nvSpPr>
          <p:cNvPr id="47" name="TextBox 46"/>
          <p:cNvSpPr txBox="1"/>
          <p:nvPr/>
        </p:nvSpPr>
        <p:spPr>
          <a:xfrm>
            <a:off x="3351315" y="5024482"/>
            <a:ext cx="1181659" cy="230832"/>
          </a:xfrm>
          <a:prstGeom prst="rect">
            <a:avLst/>
          </a:prstGeom>
          <a:noFill/>
        </p:spPr>
        <p:txBody>
          <a:bodyPr wrap="square" rtlCol="0">
            <a:spAutoFit/>
          </a:bodyPr>
          <a:lstStyle/>
          <a:p>
            <a:pPr algn="l"/>
            <a:r>
              <a:rPr lang="en-US" sz="900" i="1" dirty="0" smtClean="0">
                <a:latin typeface="+mn-lt"/>
              </a:rPr>
              <a:t>Women’s Imaging</a:t>
            </a:r>
          </a:p>
        </p:txBody>
      </p:sp>
      <p:sp>
        <p:nvSpPr>
          <p:cNvPr id="50" name="TextBox 49"/>
          <p:cNvSpPr txBox="1"/>
          <p:nvPr/>
        </p:nvSpPr>
        <p:spPr>
          <a:xfrm>
            <a:off x="3048000" y="4191000"/>
            <a:ext cx="990600" cy="230832"/>
          </a:xfrm>
          <a:prstGeom prst="rect">
            <a:avLst/>
          </a:prstGeom>
          <a:noFill/>
        </p:spPr>
        <p:txBody>
          <a:bodyPr wrap="square" rtlCol="0">
            <a:spAutoFit/>
          </a:bodyPr>
          <a:lstStyle/>
          <a:p>
            <a:pPr algn="l"/>
            <a:r>
              <a:rPr lang="en-US" sz="900" i="1" dirty="0" smtClean="0"/>
              <a:t>Gyn Onc</a:t>
            </a:r>
            <a:endParaRPr lang="en-US" sz="900" i="1" dirty="0" smtClean="0">
              <a:latin typeface="+mn-lt"/>
            </a:endParaRPr>
          </a:p>
        </p:txBody>
      </p:sp>
      <p:sp>
        <p:nvSpPr>
          <p:cNvPr id="53" name="TextBox 52"/>
          <p:cNvSpPr txBox="1"/>
          <p:nvPr/>
        </p:nvSpPr>
        <p:spPr>
          <a:xfrm>
            <a:off x="2438400" y="4191000"/>
            <a:ext cx="914400" cy="230832"/>
          </a:xfrm>
          <a:prstGeom prst="rect">
            <a:avLst/>
          </a:prstGeom>
          <a:noFill/>
        </p:spPr>
        <p:txBody>
          <a:bodyPr wrap="square" rtlCol="0">
            <a:spAutoFit/>
          </a:bodyPr>
          <a:lstStyle/>
          <a:p>
            <a:pPr algn="l"/>
            <a:r>
              <a:rPr lang="en-US" sz="900" i="1" dirty="0" smtClean="0">
                <a:latin typeface="+mn-lt"/>
              </a:rPr>
              <a:t>Obstetrics</a:t>
            </a:r>
          </a:p>
        </p:txBody>
      </p:sp>
      <p:sp>
        <p:nvSpPr>
          <p:cNvPr id="85" name="TextBox 84"/>
          <p:cNvSpPr txBox="1"/>
          <p:nvPr/>
        </p:nvSpPr>
        <p:spPr>
          <a:xfrm>
            <a:off x="1219200" y="4645968"/>
            <a:ext cx="990600" cy="230832"/>
          </a:xfrm>
          <a:prstGeom prst="rect">
            <a:avLst/>
          </a:prstGeom>
          <a:noFill/>
        </p:spPr>
        <p:txBody>
          <a:bodyPr wrap="square" rtlCol="0">
            <a:spAutoFit/>
          </a:bodyPr>
          <a:lstStyle/>
          <a:p>
            <a:pPr algn="l"/>
            <a:r>
              <a:rPr lang="en-US" sz="900" i="1" dirty="0" smtClean="0">
                <a:latin typeface="+mn-lt"/>
              </a:rPr>
              <a:t>General Gyn</a:t>
            </a:r>
          </a:p>
        </p:txBody>
      </p:sp>
      <p:sp>
        <p:nvSpPr>
          <p:cNvPr id="86" name="TextBox 85"/>
          <p:cNvSpPr txBox="1"/>
          <p:nvPr/>
        </p:nvSpPr>
        <p:spPr>
          <a:xfrm>
            <a:off x="990600" y="4493568"/>
            <a:ext cx="537821" cy="230832"/>
          </a:xfrm>
          <a:prstGeom prst="rect">
            <a:avLst/>
          </a:prstGeom>
          <a:noFill/>
        </p:spPr>
        <p:txBody>
          <a:bodyPr wrap="square" rtlCol="0">
            <a:spAutoFit/>
          </a:bodyPr>
          <a:lstStyle/>
          <a:p>
            <a:pPr algn="l"/>
            <a:r>
              <a:rPr lang="en-US" sz="900" i="1" dirty="0" smtClean="0">
                <a:latin typeface="+mn-lt"/>
              </a:rPr>
              <a:t>MFM</a:t>
            </a:r>
          </a:p>
        </p:txBody>
      </p:sp>
      <p:sp>
        <p:nvSpPr>
          <p:cNvPr id="87" name="TextBox 86"/>
          <p:cNvSpPr txBox="1"/>
          <p:nvPr/>
        </p:nvSpPr>
        <p:spPr>
          <a:xfrm>
            <a:off x="837043" y="4343400"/>
            <a:ext cx="940269" cy="230832"/>
          </a:xfrm>
          <a:prstGeom prst="rect">
            <a:avLst/>
          </a:prstGeom>
          <a:noFill/>
        </p:spPr>
        <p:txBody>
          <a:bodyPr wrap="square" rtlCol="0">
            <a:spAutoFit/>
          </a:bodyPr>
          <a:lstStyle/>
          <a:p>
            <a:pPr algn="l"/>
            <a:r>
              <a:rPr lang="en-US" sz="900" i="1" dirty="0" smtClean="0">
                <a:latin typeface="+mn-lt"/>
              </a:rPr>
              <a:t>Breast Health</a:t>
            </a:r>
          </a:p>
        </p:txBody>
      </p:sp>
      <p:sp>
        <p:nvSpPr>
          <p:cNvPr id="88" name="TextBox 87"/>
          <p:cNvSpPr txBox="1"/>
          <p:nvPr/>
        </p:nvSpPr>
        <p:spPr>
          <a:xfrm>
            <a:off x="1524000" y="4188768"/>
            <a:ext cx="737394" cy="230832"/>
          </a:xfrm>
          <a:prstGeom prst="rect">
            <a:avLst/>
          </a:prstGeom>
          <a:noFill/>
        </p:spPr>
        <p:txBody>
          <a:bodyPr wrap="square" rtlCol="0">
            <a:spAutoFit/>
          </a:bodyPr>
          <a:lstStyle/>
          <a:p>
            <a:pPr algn="l"/>
            <a:r>
              <a:rPr lang="en-US" sz="900" i="1" dirty="0" smtClean="0"/>
              <a:t>Gyn Surg</a:t>
            </a:r>
            <a:endParaRPr lang="en-US" sz="900" i="1" dirty="0" smtClean="0">
              <a:latin typeface="+mn-lt"/>
            </a:endParaRPr>
          </a:p>
        </p:txBody>
      </p:sp>
      <p:sp>
        <p:nvSpPr>
          <p:cNvPr id="89" name="TextBox 88"/>
          <p:cNvSpPr txBox="1"/>
          <p:nvPr/>
        </p:nvSpPr>
        <p:spPr>
          <a:xfrm>
            <a:off x="2057400" y="4191000"/>
            <a:ext cx="409874" cy="230832"/>
          </a:xfrm>
          <a:prstGeom prst="rect">
            <a:avLst/>
          </a:prstGeom>
          <a:noFill/>
        </p:spPr>
        <p:txBody>
          <a:bodyPr wrap="square" rtlCol="0">
            <a:spAutoFit/>
          </a:bodyPr>
          <a:lstStyle/>
          <a:p>
            <a:pPr algn="l"/>
            <a:r>
              <a:rPr lang="en-US" sz="900" i="1" dirty="0" smtClean="0">
                <a:latin typeface="+mn-lt"/>
              </a:rPr>
              <a:t>REI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Future Market Assessment </a:t>
            </a:r>
          </a:p>
          <a:p>
            <a:endParaRPr lang="en-US" dirty="0"/>
          </a:p>
        </p:txBody>
      </p:sp>
      <p:sp>
        <p:nvSpPr>
          <p:cNvPr id="4" name="Title 3"/>
          <p:cNvSpPr>
            <a:spLocks noGrp="1"/>
          </p:cNvSpPr>
          <p:nvPr>
            <p:ph type="title"/>
          </p:nvPr>
        </p:nvSpPr>
        <p:spPr/>
        <p:txBody>
          <a:bodyPr/>
          <a:lstStyle/>
          <a:p>
            <a:r>
              <a:rPr lang="en-US" dirty="0" smtClean="0"/>
              <a:t>Women’s Health Projected Growth Rates By Care Setting </a:t>
            </a:r>
            <a:endParaRPr lang="en-US" dirty="0"/>
          </a:p>
        </p:txBody>
      </p:sp>
      <p:graphicFrame>
        <p:nvGraphicFramePr>
          <p:cNvPr id="8" name="Chart 7"/>
          <p:cNvGraphicFramePr/>
          <p:nvPr>
            <p:extLst>
              <p:ext uri="{D42A27DB-BD31-4B8C-83A1-F6EECF244321}">
                <p14:modId xmlns:p14="http://schemas.microsoft.com/office/powerpoint/2010/main" val="1550891976"/>
              </p:ext>
            </p:extLst>
          </p:nvPr>
        </p:nvGraphicFramePr>
        <p:xfrm>
          <a:off x="691953" y="3985928"/>
          <a:ext cx="5785047" cy="2204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828605"/>
              </p:ext>
            </p:extLst>
          </p:nvPr>
        </p:nvGraphicFramePr>
        <p:xfrm>
          <a:off x="704983" y="1466427"/>
          <a:ext cx="5848217" cy="173397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5"/>
          <p:cNvSpPr txBox="1">
            <a:spLocks/>
          </p:cNvSpPr>
          <p:nvPr/>
        </p:nvSpPr>
        <p:spPr>
          <a:xfrm>
            <a:off x="6608079" y="6518759"/>
            <a:ext cx="2275264" cy="177883"/>
          </a:xfrm>
          <a:prstGeom prst="rect">
            <a:avLst/>
          </a:prstGeom>
        </p:spPr>
        <p:txBody>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00" dirty="0" smtClean="0"/>
              <a:t>Sources: Advisory Board Inpatient and Outpatient Market Estimators:.</a:t>
            </a:r>
            <a:endParaRPr lang="en-US" dirty="0"/>
          </a:p>
        </p:txBody>
      </p:sp>
      <p:sp>
        <p:nvSpPr>
          <p:cNvPr id="11" name="Text Placeholder 6"/>
          <p:cNvSpPr txBox="1">
            <a:spLocks/>
          </p:cNvSpPr>
          <p:nvPr/>
        </p:nvSpPr>
        <p:spPr>
          <a:xfrm>
            <a:off x="1600200" y="990600"/>
            <a:ext cx="5943600" cy="192024"/>
          </a:xfrm>
          <a:prstGeom prst="rect">
            <a:avLst/>
          </a:prstGeom>
        </p:spPr>
        <p:txBody>
          <a:bodyPr lIns="91172" tIns="45584" rIns="91172" bIns="45584"/>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1100" b="1" dirty="0" smtClean="0">
                <a:solidFill>
                  <a:srgbClr val="38454E"/>
                </a:solidFill>
              </a:rPr>
              <a:t>5-Year Market Projections</a:t>
            </a:r>
            <a:endParaRPr lang="en-US" sz="1100" baseline="30000" dirty="0" smtClean="0"/>
          </a:p>
        </p:txBody>
      </p:sp>
      <p:sp>
        <p:nvSpPr>
          <p:cNvPr id="12" name="Text Placeholder 7"/>
          <p:cNvSpPr txBox="1">
            <a:spLocks/>
          </p:cNvSpPr>
          <p:nvPr/>
        </p:nvSpPr>
        <p:spPr>
          <a:xfrm>
            <a:off x="1376761" y="1359083"/>
            <a:ext cx="4109639" cy="194222"/>
          </a:xfrm>
          <a:prstGeom prst="rect">
            <a:avLst/>
          </a:prstGeom>
        </p:spPr>
        <p:txBody>
          <a:bodyPr lIns="91172" tIns="45584" rIns="91172" bIns="45584"/>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1100" i="1" dirty="0" smtClean="0">
                <a:solidFill>
                  <a:srgbClr val="38454E"/>
                </a:solidFill>
              </a:rPr>
              <a:t>Inpatient</a:t>
            </a:r>
            <a:endParaRPr lang="en-US" sz="1100" i="1" dirty="0">
              <a:solidFill>
                <a:srgbClr val="38454E"/>
              </a:solidFill>
            </a:endParaRPr>
          </a:p>
        </p:txBody>
      </p:sp>
      <p:sp>
        <p:nvSpPr>
          <p:cNvPr id="13" name="Rectangle 12"/>
          <p:cNvSpPr/>
          <p:nvPr/>
        </p:nvSpPr>
        <p:spPr>
          <a:xfrm>
            <a:off x="845528" y="6024129"/>
            <a:ext cx="5631472" cy="37667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152" tIns="45574" rIns="91152" bIns="45574" rtlCol="0" anchor="ctr"/>
          <a:lstStyle/>
          <a:p>
            <a:pPr algn="ctr" defTabSz="1011587"/>
            <a:endParaRPr lang="en-US" sz="1000" dirty="0">
              <a:solidFill>
                <a:schemeClr val="accent4"/>
              </a:solidFill>
            </a:endParaRPr>
          </a:p>
        </p:txBody>
      </p:sp>
      <p:sp>
        <p:nvSpPr>
          <p:cNvPr id="14" name="TextBox 13"/>
          <p:cNvSpPr txBox="1"/>
          <p:nvPr/>
        </p:nvSpPr>
        <p:spPr>
          <a:xfrm>
            <a:off x="845528" y="6096000"/>
            <a:ext cx="411876" cy="243619"/>
          </a:xfrm>
          <a:prstGeom prst="rect">
            <a:avLst/>
          </a:prstGeom>
          <a:noFill/>
        </p:spPr>
        <p:txBody>
          <a:bodyPr wrap="square" lIns="45574" tIns="45574" rIns="45574" bIns="45574" rtlCol="0">
            <a:spAutoFit/>
          </a:bodyPr>
          <a:lstStyle/>
          <a:p>
            <a:pPr algn="ctr" defTabSz="1011587"/>
            <a:r>
              <a:rPr lang="en-US" sz="1000" dirty="0">
                <a:solidFill>
                  <a:schemeClr val="accent4"/>
                </a:solidFill>
              </a:rPr>
              <a:t>1</a:t>
            </a:r>
            <a:r>
              <a:rPr lang="en-US" sz="1000" dirty="0" smtClean="0">
                <a:solidFill>
                  <a:schemeClr val="accent4"/>
                </a:solidFill>
              </a:rPr>
              <a:t>%</a:t>
            </a:r>
            <a:endParaRPr lang="en-US" sz="1000" dirty="0">
              <a:solidFill>
                <a:schemeClr val="accent4"/>
              </a:solidFill>
            </a:endParaRPr>
          </a:p>
        </p:txBody>
      </p:sp>
      <p:sp>
        <p:nvSpPr>
          <p:cNvPr id="15" name="Rectangle 14"/>
          <p:cNvSpPr/>
          <p:nvPr/>
        </p:nvSpPr>
        <p:spPr bwMode="auto">
          <a:xfrm>
            <a:off x="970063" y="3200400"/>
            <a:ext cx="5430737" cy="374904"/>
          </a:xfrm>
          <a:prstGeom prst="rect">
            <a:avLst/>
          </a:prstGeom>
          <a:noFill/>
          <a:ln w="9525" cap="flat" cmpd="sng" algn="ctr">
            <a:solidFill>
              <a:schemeClr val="accent2"/>
            </a:solidFill>
            <a:prstDash val="solid"/>
            <a:round/>
            <a:headEnd type="none" w="med" len="med"/>
            <a:tailEnd type="none" w="med" len="med"/>
          </a:ln>
          <a:effectLst/>
        </p:spPr>
        <p:txBody>
          <a:bodyPr vert="horz" wrap="square" lIns="91152" tIns="45574" rIns="91152" bIns="45574" numCol="1" rtlCol="0" anchor="t" anchorCtr="0" compatLnSpc="1">
            <a:prstTxWarp prst="textNoShape">
              <a:avLst/>
            </a:prstTxWarp>
          </a:bodyPr>
          <a:lstStyle/>
          <a:p>
            <a:pPr algn="ctr" defTabSz="1458893"/>
            <a:endParaRPr lang="en-US" sz="1000" dirty="0">
              <a:solidFill>
                <a:schemeClr val="accent4"/>
              </a:solidFill>
            </a:endParaRPr>
          </a:p>
        </p:txBody>
      </p:sp>
      <p:sp>
        <p:nvSpPr>
          <p:cNvPr id="18" name="TextBox 17"/>
          <p:cNvSpPr txBox="1"/>
          <p:nvPr/>
        </p:nvSpPr>
        <p:spPr>
          <a:xfrm>
            <a:off x="1057044" y="3276600"/>
            <a:ext cx="447248" cy="245926"/>
          </a:xfrm>
          <a:prstGeom prst="rect">
            <a:avLst/>
          </a:prstGeom>
          <a:noFill/>
        </p:spPr>
        <p:txBody>
          <a:bodyPr wrap="square" lIns="91152" tIns="45574" rIns="91152" bIns="45574" rtlCol="0">
            <a:spAutoFit/>
          </a:bodyPr>
          <a:lstStyle/>
          <a:p>
            <a:pPr algn="ctr" defTabSz="1011587"/>
            <a:r>
              <a:rPr lang="en-US" sz="1000" dirty="0" smtClean="0">
                <a:solidFill>
                  <a:schemeClr val="accent4"/>
                </a:solidFill>
              </a:rPr>
              <a:t>-6%</a:t>
            </a:r>
            <a:endParaRPr lang="en-US" sz="1000" dirty="0">
              <a:solidFill>
                <a:schemeClr val="accent4"/>
              </a:solidFill>
            </a:endParaRPr>
          </a:p>
        </p:txBody>
      </p:sp>
      <p:sp>
        <p:nvSpPr>
          <p:cNvPr id="19" name="TextBox 18"/>
          <p:cNvSpPr txBox="1"/>
          <p:nvPr/>
        </p:nvSpPr>
        <p:spPr>
          <a:xfrm>
            <a:off x="1600200" y="3276600"/>
            <a:ext cx="533400" cy="245926"/>
          </a:xfrm>
          <a:prstGeom prst="rect">
            <a:avLst/>
          </a:prstGeom>
          <a:noFill/>
        </p:spPr>
        <p:txBody>
          <a:bodyPr wrap="square" lIns="91152" tIns="45574" rIns="91152" bIns="45574" rtlCol="0">
            <a:spAutoFit/>
          </a:bodyPr>
          <a:lstStyle/>
          <a:p>
            <a:pPr algn="ctr" defTabSz="1011587"/>
            <a:r>
              <a:rPr lang="en-US" sz="1000" dirty="0" smtClean="0">
                <a:solidFill>
                  <a:schemeClr val="accent4"/>
                </a:solidFill>
              </a:rPr>
              <a:t>-3%</a:t>
            </a:r>
            <a:endParaRPr lang="en-US" sz="1000" dirty="0">
              <a:solidFill>
                <a:schemeClr val="accent4"/>
              </a:solidFill>
            </a:endParaRPr>
          </a:p>
        </p:txBody>
      </p:sp>
      <p:sp>
        <p:nvSpPr>
          <p:cNvPr id="22" name="Text Placeholder 7"/>
          <p:cNvSpPr txBox="1">
            <a:spLocks/>
          </p:cNvSpPr>
          <p:nvPr/>
        </p:nvSpPr>
        <p:spPr bwMode="gray">
          <a:xfrm>
            <a:off x="1565755" y="3683398"/>
            <a:ext cx="3731651" cy="202802"/>
          </a:xfrm>
          <a:prstGeom prst="rect">
            <a:avLst/>
          </a:prstGeom>
        </p:spPr>
        <p:txBody>
          <a:bodyPr vert="horz" wrap="square" lIns="45574" tIns="45574" rIns="45574" bIns="45574" rtlCol="0">
            <a:noAutofit/>
          </a:bodyPr>
          <a:lstStyle/>
          <a:p>
            <a:pPr algn="ctr" defTabSz="1011587">
              <a:defRPr/>
            </a:pPr>
            <a:r>
              <a:rPr lang="en-US" sz="1100" i="1" dirty="0"/>
              <a:t>Outpatient</a:t>
            </a:r>
            <a:endParaRPr lang="en-US" sz="1000" i="1" dirty="0"/>
          </a:p>
        </p:txBody>
      </p:sp>
      <p:sp>
        <p:nvSpPr>
          <p:cNvPr id="23" name="TextBox 22"/>
          <p:cNvSpPr txBox="1"/>
          <p:nvPr/>
        </p:nvSpPr>
        <p:spPr>
          <a:xfrm>
            <a:off x="1307950" y="6096000"/>
            <a:ext cx="406654" cy="245926"/>
          </a:xfrm>
          <a:prstGeom prst="rect">
            <a:avLst/>
          </a:prstGeom>
          <a:noFill/>
        </p:spPr>
        <p:txBody>
          <a:bodyPr wrap="square" lIns="45574" tIns="45574" rIns="45574" bIns="45574" rtlCol="0">
            <a:spAutoFit/>
          </a:bodyPr>
          <a:lstStyle/>
          <a:p>
            <a:pPr algn="ctr" defTabSz="1011587"/>
            <a:r>
              <a:rPr lang="en-US" sz="1000" dirty="0">
                <a:solidFill>
                  <a:schemeClr val="accent4"/>
                </a:solidFill>
              </a:rPr>
              <a:t>2</a:t>
            </a:r>
            <a:r>
              <a:rPr lang="en-US" sz="1000" dirty="0" smtClean="0">
                <a:solidFill>
                  <a:schemeClr val="accent4"/>
                </a:solidFill>
              </a:rPr>
              <a:t>%</a:t>
            </a:r>
            <a:endParaRPr lang="en-US" sz="1000" dirty="0">
              <a:solidFill>
                <a:schemeClr val="accent4"/>
              </a:solidFill>
            </a:endParaRPr>
          </a:p>
        </p:txBody>
      </p:sp>
      <p:sp>
        <p:nvSpPr>
          <p:cNvPr id="28" name="TextBox 27"/>
          <p:cNvSpPr txBox="1"/>
          <p:nvPr/>
        </p:nvSpPr>
        <p:spPr>
          <a:xfrm>
            <a:off x="1841350" y="6096000"/>
            <a:ext cx="406654" cy="245926"/>
          </a:xfrm>
          <a:prstGeom prst="rect">
            <a:avLst/>
          </a:prstGeom>
          <a:noFill/>
        </p:spPr>
        <p:txBody>
          <a:bodyPr wrap="square" lIns="45574" tIns="45574" rIns="45574" bIns="45574" rtlCol="0">
            <a:spAutoFit/>
          </a:bodyPr>
          <a:lstStyle/>
          <a:p>
            <a:pPr algn="ctr" defTabSz="1011587"/>
            <a:r>
              <a:rPr lang="en-US" sz="1000" dirty="0">
                <a:solidFill>
                  <a:schemeClr val="accent4"/>
                </a:solidFill>
              </a:rPr>
              <a:t>5</a:t>
            </a:r>
            <a:r>
              <a:rPr lang="en-US" sz="1000" dirty="0" smtClean="0">
                <a:solidFill>
                  <a:schemeClr val="accent4"/>
                </a:solidFill>
              </a:rPr>
              <a:t>%</a:t>
            </a:r>
            <a:endParaRPr lang="en-US" sz="1000" dirty="0">
              <a:solidFill>
                <a:schemeClr val="accent4"/>
              </a:solidFill>
            </a:endParaRPr>
          </a:p>
        </p:txBody>
      </p:sp>
      <p:sp>
        <p:nvSpPr>
          <p:cNvPr id="31" name="TextBox 30"/>
          <p:cNvSpPr txBox="1"/>
          <p:nvPr/>
        </p:nvSpPr>
        <p:spPr>
          <a:xfrm>
            <a:off x="3365350" y="6096000"/>
            <a:ext cx="406654" cy="245926"/>
          </a:xfrm>
          <a:prstGeom prst="rect">
            <a:avLst/>
          </a:prstGeom>
          <a:noFill/>
        </p:spPr>
        <p:txBody>
          <a:bodyPr wrap="square" lIns="45574" tIns="45574" rIns="45574" bIns="45574" rtlCol="0">
            <a:spAutoFit/>
          </a:bodyPr>
          <a:lstStyle/>
          <a:p>
            <a:pPr algn="ctr" defTabSz="1011587"/>
            <a:r>
              <a:rPr lang="en-US" sz="1000" dirty="0">
                <a:solidFill>
                  <a:schemeClr val="accent4"/>
                </a:solidFill>
              </a:rPr>
              <a:t>9</a:t>
            </a:r>
            <a:r>
              <a:rPr lang="en-US" sz="1000" dirty="0" smtClean="0">
                <a:solidFill>
                  <a:schemeClr val="accent4"/>
                </a:solidFill>
              </a:rPr>
              <a:t>%</a:t>
            </a:r>
            <a:endParaRPr lang="en-US" sz="1000" dirty="0">
              <a:solidFill>
                <a:schemeClr val="accent4"/>
              </a:solidFill>
            </a:endParaRPr>
          </a:p>
        </p:txBody>
      </p:sp>
      <p:sp>
        <p:nvSpPr>
          <p:cNvPr id="37" name="Text Placeholder 7"/>
          <p:cNvSpPr txBox="1">
            <a:spLocks/>
          </p:cNvSpPr>
          <p:nvPr/>
        </p:nvSpPr>
        <p:spPr>
          <a:xfrm>
            <a:off x="1340677" y="1143000"/>
            <a:ext cx="6462646" cy="199952"/>
          </a:xfrm>
          <a:prstGeom prst="rect">
            <a:avLst/>
          </a:prstGeom>
        </p:spPr>
        <p:txBody>
          <a:bodyPr lIns="91172" tIns="45584" rIns="91172" bIns="45584"/>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i="1" dirty="0" smtClean="0">
                <a:solidFill>
                  <a:srgbClr val="38454E"/>
                </a:solidFill>
              </a:rPr>
              <a:t>2013-2018</a:t>
            </a:r>
            <a:endParaRPr lang="en-US" i="1" dirty="0">
              <a:solidFill>
                <a:srgbClr val="38454E"/>
              </a:solidFill>
            </a:endParaRPr>
          </a:p>
        </p:txBody>
      </p:sp>
      <p:sp>
        <p:nvSpPr>
          <p:cNvPr id="42" name="TextBox 41"/>
          <p:cNvSpPr txBox="1"/>
          <p:nvPr/>
        </p:nvSpPr>
        <p:spPr>
          <a:xfrm>
            <a:off x="2432754" y="3276600"/>
            <a:ext cx="403938" cy="245926"/>
          </a:xfrm>
          <a:prstGeom prst="rect">
            <a:avLst/>
          </a:prstGeom>
          <a:noFill/>
        </p:spPr>
        <p:txBody>
          <a:bodyPr wrap="square" lIns="91152" tIns="45574" rIns="91152" bIns="45574" rtlCol="0">
            <a:spAutoFit/>
          </a:bodyPr>
          <a:lstStyle/>
          <a:p>
            <a:pPr algn="ctr" defTabSz="1011587"/>
            <a:r>
              <a:rPr lang="en-US" sz="1000" dirty="0">
                <a:solidFill>
                  <a:schemeClr val="accent4"/>
                </a:solidFill>
              </a:rPr>
              <a:t>0</a:t>
            </a:r>
            <a:r>
              <a:rPr lang="en-US" sz="1000" dirty="0" smtClean="0">
                <a:solidFill>
                  <a:schemeClr val="accent4"/>
                </a:solidFill>
              </a:rPr>
              <a:t>%</a:t>
            </a:r>
            <a:endParaRPr lang="en-US" sz="1000" dirty="0">
              <a:solidFill>
                <a:schemeClr val="accent4"/>
              </a:solidFill>
            </a:endParaRPr>
          </a:p>
        </p:txBody>
      </p:sp>
      <p:sp>
        <p:nvSpPr>
          <p:cNvPr id="43" name="TextBox 42"/>
          <p:cNvSpPr txBox="1"/>
          <p:nvPr/>
        </p:nvSpPr>
        <p:spPr>
          <a:xfrm>
            <a:off x="3089492" y="3276600"/>
            <a:ext cx="509200" cy="245926"/>
          </a:xfrm>
          <a:prstGeom prst="rect">
            <a:avLst/>
          </a:prstGeom>
          <a:noFill/>
        </p:spPr>
        <p:txBody>
          <a:bodyPr wrap="square" lIns="91152" tIns="45574" rIns="91152" bIns="45574" rtlCol="0">
            <a:spAutoFit/>
          </a:bodyPr>
          <a:lstStyle/>
          <a:p>
            <a:pPr algn="ctr" defTabSz="1011587"/>
            <a:r>
              <a:rPr lang="en-US" sz="1000" dirty="0">
                <a:solidFill>
                  <a:schemeClr val="accent4"/>
                </a:solidFill>
              </a:rPr>
              <a:t>0</a:t>
            </a:r>
            <a:r>
              <a:rPr lang="en-US" sz="1000" dirty="0" smtClean="0">
                <a:solidFill>
                  <a:schemeClr val="accent4"/>
                </a:solidFill>
              </a:rPr>
              <a:t>%</a:t>
            </a:r>
            <a:endParaRPr lang="en-US" sz="1000" dirty="0">
              <a:solidFill>
                <a:schemeClr val="accent4"/>
              </a:solidFill>
            </a:endParaRPr>
          </a:p>
        </p:txBody>
      </p:sp>
      <p:sp>
        <p:nvSpPr>
          <p:cNvPr id="45" name="TextBox 44"/>
          <p:cNvSpPr txBox="1"/>
          <p:nvPr/>
        </p:nvSpPr>
        <p:spPr>
          <a:xfrm>
            <a:off x="3751092" y="3276600"/>
            <a:ext cx="509200" cy="245926"/>
          </a:xfrm>
          <a:prstGeom prst="rect">
            <a:avLst/>
          </a:prstGeom>
          <a:noFill/>
        </p:spPr>
        <p:txBody>
          <a:bodyPr wrap="square" lIns="91152" tIns="45574" rIns="91152" bIns="45574" rtlCol="0">
            <a:spAutoFit/>
          </a:bodyPr>
          <a:lstStyle/>
          <a:p>
            <a:pPr algn="ctr" defTabSz="1011587"/>
            <a:r>
              <a:rPr lang="en-US" sz="1000" dirty="0">
                <a:solidFill>
                  <a:schemeClr val="accent4"/>
                </a:solidFill>
              </a:rPr>
              <a:t>0</a:t>
            </a:r>
            <a:r>
              <a:rPr lang="en-US" sz="1000" dirty="0" smtClean="0">
                <a:solidFill>
                  <a:schemeClr val="accent4"/>
                </a:solidFill>
              </a:rPr>
              <a:t>%</a:t>
            </a:r>
            <a:endParaRPr lang="en-US" sz="1000" dirty="0">
              <a:solidFill>
                <a:schemeClr val="accent4"/>
              </a:solidFill>
            </a:endParaRPr>
          </a:p>
        </p:txBody>
      </p:sp>
      <p:sp>
        <p:nvSpPr>
          <p:cNvPr id="46" name="TextBox 45"/>
          <p:cNvSpPr txBox="1"/>
          <p:nvPr/>
        </p:nvSpPr>
        <p:spPr>
          <a:xfrm>
            <a:off x="4490154" y="3276600"/>
            <a:ext cx="403938" cy="245926"/>
          </a:xfrm>
          <a:prstGeom prst="rect">
            <a:avLst/>
          </a:prstGeom>
          <a:noFill/>
        </p:spPr>
        <p:txBody>
          <a:bodyPr wrap="square" lIns="91152" tIns="45574" rIns="91152" bIns="45574" rtlCol="0">
            <a:spAutoFit/>
          </a:bodyPr>
          <a:lstStyle/>
          <a:p>
            <a:pPr algn="ctr" defTabSz="1011587"/>
            <a:r>
              <a:rPr lang="en-US" sz="1000" dirty="0" smtClean="0">
                <a:solidFill>
                  <a:schemeClr val="accent4"/>
                </a:solidFill>
              </a:rPr>
              <a:t>1%</a:t>
            </a:r>
            <a:endParaRPr lang="en-US" sz="1000" dirty="0">
              <a:solidFill>
                <a:schemeClr val="accent4"/>
              </a:solidFill>
            </a:endParaRPr>
          </a:p>
        </p:txBody>
      </p:sp>
      <p:sp>
        <p:nvSpPr>
          <p:cNvPr id="47" name="TextBox 46"/>
          <p:cNvSpPr txBox="1"/>
          <p:nvPr/>
        </p:nvSpPr>
        <p:spPr>
          <a:xfrm>
            <a:off x="5311062" y="3276600"/>
            <a:ext cx="403938" cy="245926"/>
          </a:xfrm>
          <a:prstGeom prst="rect">
            <a:avLst/>
          </a:prstGeom>
          <a:noFill/>
        </p:spPr>
        <p:txBody>
          <a:bodyPr wrap="square" lIns="91152" tIns="45574" rIns="91152" bIns="45574" rtlCol="0">
            <a:spAutoFit/>
          </a:bodyPr>
          <a:lstStyle/>
          <a:p>
            <a:pPr algn="ctr" defTabSz="1011587"/>
            <a:r>
              <a:rPr lang="en-US" sz="1000" dirty="0">
                <a:solidFill>
                  <a:schemeClr val="accent4"/>
                </a:solidFill>
              </a:rPr>
              <a:t>7</a:t>
            </a:r>
            <a:r>
              <a:rPr lang="en-US" sz="1000" dirty="0" smtClean="0">
                <a:solidFill>
                  <a:schemeClr val="accent4"/>
                </a:solidFill>
              </a:rPr>
              <a:t>%</a:t>
            </a:r>
            <a:endParaRPr lang="en-US" sz="1000" dirty="0">
              <a:solidFill>
                <a:schemeClr val="accent4"/>
              </a:solidFill>
            </a:endParaRPr>
          </a:p>
        </p:txBody>
      </p:sp>
      <p:sp>
        <p:nvSpPr>
          <p:cNvPr id="48" name="TextBox 47"/>
          <p:cNvSpPr txBox="1"/>
          <p:nvPr/>
        </p:nvSpPr>
        <p:spPr>
          <a:xfrm>
            <a:off x="5996862" y="3276600"/>
            <a:ext cx="403938" cy="245926"/>
          </a:xfrm>
          <a:prstGeom prst="rect">
            <a:avLst/>
          </a:prstGeom>
          <a:noFill/>
        </p:spPr>
        <p:txBody>
          <a:bodyPr wrap="square" lIns="91152" tIns="45574" rIns="91152" bIns="45574" rtlCol="0">
            <a:spAutoFit/>
          </a:bodyPr>
          <a:lstStyle/>
          <a:p>
            <a:pPr algn="ctr" defTabSz="1011587"/>
            <a:r>
              <a:rPr lang="en-US" sz="1000" dirty="0">
                <a:solidFill>
                  <a:schemeClr val="accent4"/>
                </a:solidFill>
              </a:rPr>
              <a:t>9</a:t>
            </a:r>
            <a:r>
              <a:rPr lang="en-US" sz="1000" dirty="0" smtClean="0">
                <a:solidFill>
                  <a:schemeClr val="accent4"/>
                </a:solidFill>
              </a:rPr>
              <a:t>%</a:t>
            </a:r>
            <a:endParaRPr lang="en-US" sz="1000" dirty="0">
              <a:solidFill>
                <a:schemeClr val="accent4"/>
              </a:solidFill>
            </a:endParaRPr>
          </a:p>
        </p:txBody>
      </p:sp>
      <p:graphicFrame>
        <p:nvGraphicFramePr>
          <p:cNvPr id="49" name="Table 48"/>
          <p:cNvGraphicFramePr>
            <a:graphicFrameLocks noGrp="1"/>
          </p:cNvGraphicFramePr>
          <p:nvPr>
            <p:extLst>
              <p:ext uri="{D42A27DB-BD31-4B8C-83A1-F6EECF244321}">
                <p14:modId xmlns:p14="http://schemas.microsoft.com/office/powerpoint/2010/main" val="2952755737"/>
              </p:ext>
            </p:extLst>
          </p:nvPr>
        </p:nvGraphicFramePr>
        <p:xfrm>
          <a:off x="6553199" y="1447800"/>
          <a:ext cx="2362199" cy="2136878"/>
        </p:xfrm>
        <a:graphic>
          <a:graphicData uri="http://schemas.openxmlformats.org/drawingml/2006/table">
            <a:tbl>
              <a:tblPr firstRow="1" bandRow="1">
                <a:tableStyleId>{5C22544A-7EE6-4342-B048-85BDC9FD1C3A}</a:tableStyleId>
              </a:tblPr>
              <a:tblGrid>
                <a:gridCol w="1070900"/>
                <a:gridCol w="1291299"/>
              </a:tblGrid>
              <a:tr h="321112">
                <a:tc gridSpan="2">
                  <a:txBody>
                    <a:bodyPr/>
                    <a:lstStyle/>
                    <a:p>
                      <a:pPr algn="ctr"/>
                      <a:r>
                        <a:rPr lang="en-US" sz="1100" dirty="0" smtClean="0"/>
                        <a:t>Highest</a:t>
                      </a:r>
                      <a:r>
                        <a:rPr lang="en-US" sz="1100" baseline="0" dirty="0" smtClean="0"/>
                        <a:t> Inpatient Growth</a:t>
                      </a:r>
                      <a:endParaRPr lang="en-US" sz="1100" dirty="0"/>
                    </a:p>
                  </a:txBody>
                  <a:tcPr anchor="ctr"/>
                </a:tc>
                <a:tc hMerge="1">
                  <a:txBody>
                    <a:bodyPr/>
                    <a:lstStyle/>
                    <a:p>
                      <a:pPr algn="ctr"/>
                      <a:endParaRPr lang="en-US" sz="1200" dirty="0"/>
                    </a:p>
                  </a:txBody>
                  <a:tcPr anchor="ctr"/>
                </a:tc>
              </a:tr>
              <a:tr h="391320">
                <a:tc>
                  <a:txBody>
                    <a:bodyPr/>
                    <a:lstStyle/>
                    <a:p>
                      <a:pPr algn="l"/>
                      <a:r>
                        <a:rPr lang="en-US" sz="1100" dirty="0" smtClean="0"/>
                        <a:t>SSL</a:t>
                      </a:r>
                      <a:endParaRPr lang="en-US" sz="1100" dirty="0"/>
                    </a:p>
                  </a:txBody>
                  <a:tcPr anchor="ctr"/>
                </a:tc>
                <a:tc>
                  <a:txBody>
                    <a:bodyPr/>
                    <a:lstStyle/>
                    <a:p>
                      <a:pPr algn="l"/>
                      <a:r>
                        <a:rPr lang="en-US" sz="1100" dirty="0" smtClean="0"/>
                        <a:t>Strengths/</a:t>
                      </a:r>
                      <a:r>
                        <a:rPr lang="en-US" sz="1100" baseline="0" dirty="0" smtClean="0"/>
                        <a:t> Weaknesses</a:t>
                      </a:r>
                      <a:endParaRPr lang="en-US" sz="1100" dirty="0"/>
                    </a:p>
                  </a:txBody>
                  <a:tcPr anchor="ctr"/>
                </a:tc>
              </a:tr>
              <a:tr h="410416">
                <a:tc rowSpan="2">
                  <a:txBody>
                    <a:bodyPr/>
                    <a:lstStyle/>
                    <a:p>
                      <a:pPr algn="l"/>
                      <a:r>
                        <a:rPr lang="en-US" sz="1000" i="1" dirty="0" smtClean="0"/>
                        <a:t>Breast Health</a:t>
                      </a:r>
                      <a:endParaRPr lang="en-US" sz="1000" i="1" dirty="0"/>
                    </a:p>
                  </a:txBody>
                  <a:tcPr/>
                </a:tc>
                <a:tc>
                  <a:txBody>
                    <a:bodyPr/>
                    <a:lstStyle/>
                    <a:p>
                      <a:r>
                        <a:rPr lang="en-US" sz="1000" i="0" dirty="0" smtClean="0"/>
                        <a:t>Strengths:</a:t>
                      </a:r>
                      <a:endParaRPr lang="en-US" sz="1000" i="0" dirty="0"/>
                    </a:p>
                  </a:txBody>
                  <a:tcPr/>
                </a:tc>
              </a:tr>
              <a:tr h="326210">
                <a:tc vMerge="1">
                  <a:txBody>
                    <a:bodyPr/>
                    <a:lstStyle/>
                    <a:p>
                      <a:endParaRPr lang="en-US" sz="1100" dirty="0"/>
                    </a:p>
                  </a:txBody>
                  <a:tcPr/>
                </a:tc>
                <a:tc>
                  <a:txBody>
                    <a:bodyPr/>
                    <a:lstStyle/>
                    <a:p>
                      <a:r>
                        <a:rPr lang="en-US" sz="1000" i="0" dirty="0" smtClean="0"/>
                        <a:t>Weaknesses:</a:t>
                      </a:r>
                      <a:endParaRPr lang="en-US" sz="1000" i="0" dirty="0"/>
                    </a:p>
                  </a:txBody>
                  <a:tcPr/>
                </a:tc>
              </a:tr>
              <a:tr h="326210">
                <a:tc rowSpan="2">
                  <a:txBody>
                    <a:bodyPr/>
                    <a:lstStyle/>
                    <a:p>
                      <a:r>
                        <a:rPr lang="en-US" sz="1000" i="1" dirty="0" smtClean="0"/>
                        <a:t>Urogynecology</a:t>
                      </a:r>
                      <a:endParaRPr lang="en-US" sz="1000" i="1" dirty="0"/>
                    </a:p>
                  </a:txBody>
                  <a:tcPr/>
                </a:tc>
                <a:tc>
                  <a:txBody>
                    <a:bodyPr/>
                    <a:lstStyle/>
                    <a:p>
                      <a:r>
                        <a:rPr lang="en-US" sz="1000" i="0" dirty="0" smtClean="0"/>
                        <a:t>Strengths:</a:t>
                      </a:r>
                      <a:endParaRPr lang="en-US" sz="1000" i="0" dirty="0"/>
                    </a:p>
                  </a:txBody>
                  <a:tcPr/>
                </a:tc>
              </a:tr>
              <a:tr h="326210">
                <a:tc vMerge="1">
                  <a:txBody>
                    <a:bodyPr/>
                    <a:lstStyle/>
                    <a:p>
                      <a:endParaRPr lang="en-US" sz="1000" dirty="0"/>
                    </a:p>
                  </a:txBody>
                  <a:tcPr/>
                </a:tc>
                <a:tc>
                  <a:txBody>
                    <a:bodyPr/>
                    <a:lstStyle/>
                    <a:p>
                      <a:r>
                        <a:rPr lang="en-US" sz="1000" i="0" dirty="0" smtClean="0"/>
                        <a:t>Weaknesses:</a:t>
                      </a:r>
                      <a:endParaRPr lang="en-US" sz="1000" i="0" dirty="0"/>
                    </a:p>
                  </a:txBody>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49112898"/>
              </p:ext>
            </p:extLst>
          </p:nvPr>
        </p:nvGraphicFramePr>
        <p:xfrm>
          <a:off x="6553200" y="3810000"/>
          <a:ext cx="2362199" cy="2291584"/>
        </p:xfrm>
        <a:graphic>
          <a:graphicData uri="http://schemas.openxmlformats.org/drawingml/2006/table">
            <a:tbl>
              <a:tblPr firstRow="1" bandRow="1">
                <a:tableStyleId>{5C22544A-7EE6-4342-B048-85BDC9FD1C3A}</a:tableStyleId>
              </a:tblPr>
              <a:tblGrid>
                <a:gridCol w="1070900"/>
                <a:gridCol w="1291299"/>
              </a:tblGrid>
              <a:tr h="350161">
                <a:tc gridSpan="2">
                  <a:txBody>
                    <a:bodyPr/>
                    <a:lstStyle/>
                    <a:p>
                      <a:pPr algn="ctr"/>
                      <a:r>
                        <a:rPr lang="en-US" sz="1100" dirty="0" smtClean="0"/>
                        <a:t>Highest</a:t>
                      </a:r>
                      <a:r>
                        <a:rPr lang="en-US" sz="1100" baseline="0" dirty="0" smtClean="0"/>
                        <a:t> Outpatient Growth</a:t>
                      </a:r>
                      <a:endParaRPr lang="en-US" sz="1100" dirty="0"/>
                    </a:p>
                  </a:txBody>
                  <a:tcPr anchor="ctr"/>
                </a:tc>
                <a:tc hMerge="1">
                  <a:txBody>
                    <a:bodyPr/>
                    <a:lstStyle/>
                    <a:p>
                      <a:pPr algn="ctr"/>
                      <a:endParaRPr lang="en-US" sz="1200" dirty="0"/>
                    </a:p>
                  </a:txBody>
                  <a:tcPr anchor="ctr"/>
                </a:tc>
              </a:tr>
              <a:tr h="325469">
                <a:tc>
                  <a:txBody>
                    <a:bodyPr/>
                    <a:lstStyle/>
                    <a:p>
                      <a:pPr algn="l"/>
                      <a:r>
                        <a:rPr lang="en-US" sz="1100" dirty="0" smtClean="0"/>
                        <a:t>SSL</a:t>
                      </a:r>
                      <a:endParaRPr lang="en-US" sz="1100" dirty="0"/>
                    </a:p>
                  </a:txBody>
                  <a:tcPr anchor="ctr"/>
                </a:tc>
                <a:tc>
                  <a:txBody>
                    <a:bodyPr/>
                    <a:lstStyle/>
                    <a:p>
                      <a:pPr algn="l"/>
                      <a:r>
                        <a:rPr lang="en-US" sz="1100" dirty="0" smtClean="0"/>
                        <a:t>Strengths/</a:t>
                      </a:r>
                      <a:r>
                        <a:rPr lang="en-US" sz="1100" baseline="0" dirty="0" smtClean="0"/>
                        <a:t> Weaknesses</a:t>
                      </a:r>
                      <a:endParaRPr lang="en-US" sz="1100" dirty="0"/>
                    </a:p>
                  </a:txBody>
                  <a:tcPr anchor="ctr"/>
                </a:tc>
              </a:tr>
              <a:tr h="447543">
                <a:tc rowSpan="2">
                  <a:txBody>
                    <a:bodyPr/>
                    <a:lstStyle/>
                    <a:p>
                      <a:pPr algn="l"/>
                      <a:r>
                        <a:rPr lang="en-US" sz="1000" i="1" dirty="0" smtClean="0"/>
                        <a:t>Gynecologic</a:t>
                      </a:r>
                      <a:r>
                        <a:rPr lang="en-US" sz="1000" i="1" baseline="0" dirty="0" smtClean="0"/>
                        <a:t> Oncology</a:t>
                      </a:r>
                      <a:endParaRPr lang="en-US" sz="1000" i="1" dirty="0"/>
                    </a:p>
                  </a:txBody>
                  <a:tcPr/>
                </a:tc>
                <a:tc>
                  <a:txBody>
                    <a:bodyPr/>
                    <a:lstStyle/>
                    <a:p>
                      <a:r>
                        <a:rPr lang="en-US" sz="1000" i="0" dirty="0" smtClean="0"/>
                        <a:t>Strengths:</a:t>
                      </a:r>
                      <a:endParaRPr lang="en-US" sz="1000" i="0" dirty="0"/>
                    </a:p>
                  </a:txBody>
                  <a:tcPr/>
                </a:tc>
              </a:tr>
              <a:tr h="355720">
                <a:tc vMerge="1">
                  <a:txBody>
                    <a:bodyPr/>
                    <a:lstStyle/>
                    <a:p>
                      <a:endParaRPr lang="en-US" sz="1100" dirty="0"/>
                    </a:p>
                  </a:txBody>
                  <a:tcPr/>
                </a:tc>
                <a:tc>
                  <a:txBody>
                    <a:bodyPr/>
                    <a:lstStyle/>
                    <a:p>
                      <a:r>
                        <a:rPr lang="en-US" sz="1000" i="0" dirty="0" smtClean="0"/>
                        <a:t>Weaknesses:</a:t>
                      </a:r>
                      <a:endParaRPr lang="en-US" sz="1000" i="0" dirty="0"/>
                    </a:p>
                  </a:txBody>
                  <a:tcPr/>
                </a:tc>
              </a:tr>
              <a:tr h="355720">
                <a:tc rowSpan="2">
                  <a:txBody>
                    <a:bodyPr/>
                    <a:lstStyle/>
                    <a:p>
                      <a:r>
                        <a:rPr lang="en-US" sz="1000" i="1" dirty="0" smtClean="0"/>
                        <a:t>Women’s GI</a:t>
                      </a:r>
                      <a:endParaRPr lang="en-US" sz="1000" i="1" dirty="0"/>
                    </a:p>
                  </a:txBody>
                  <a:tcPr/>
                </a:tc>
                <a:tc>
                  <a:txBody>
                    <a:bodyPr/>
                    <a:lstStyle/>
                    <a:p>
                      <a:r>
                        <a:rPr lang="en-US" sz="1000" i="0" dirty="0" smtClean="0"/>
                        <a:t>Strengths:</a:t>
                      </a:r>
                      <a:endParaRPr lang="en-US" sz="1000" i="0" dirty="0"/>
                    </a:p>
                  </a:txBody>
                  <a:tcPr/>
                </a:tc>
              </a:tr>
              <a:tr h="355720">
                <a:tc vMerge="1">
                  <a:txBody>
                    <a:bodyPr/>
                    <a:lstStyle/>
                    <a:p>
                      <a:endParaRPr lang="en-US" sz="1000" dirty="0"/>
                    </a:p>
                  </a:txBody>
                  <a:tcPr/>
                </a:tc>
                <a:tc>
                  <a:txBody>
                    <a:bodyPr/>
                    <a:lstStyle/>
                    <a:p>
                      <a:r>
                        <a:rPr lang="en-US" sz="1000" i="0" dirty="0" smtClean="0"/>
                        <a:t>Weaknesses:</a:t>
                      </a:r>
                      <a:endParaRPr lang="en-US" sz="1000" i="0" dirty="0"/>
                    </a:p>
                  </a:txBody>
                  <a:tcPr/>
                </a:tc>
              </a:tr>
            </a:tbl>
          </a:graphicData>
        </a:graphic>
      </p:graphicFrame>
      <p:sp>
        <p:nvSpPr>
          <p:cNvPr id="51" name="TextBox 50"/>
          <p:cNvSpPr txBox="1"/>
          <p:nvPr/>
        </p:nvSpPr>
        <p:spPr>
          <a:xfrm>
            <a:off x="2298550" y="6096000"/>
            <a:ext cx="406654" cy="245926"/>
          </a:xfrm>
          <a:prstGeom prst="rect">
            <a:avLst/>
          </a:prstGeom>
          <a:noFill/>
        </p:spPr>
        <p:txBody>
          <a:bodyPr wrap="square" lIns="45574" tIns="45574" rIns="45574" bIns="45574" rtlCol="0">
            <a:spAutoFit/>
          </a:bodyPr>
          <a:lstStyle/>
          <a:p>
            <a:pPr algn="ctr" defTabSz="1011587"/>
            <a:r>
              <a:rPr lang="en-US" sz="1000" dirty="0">
                <a:solidFill>
                  <a:schemeClr val="accent4"/>
                </a:solidFill>
              </a:rPr>
              <a:t>9</a:t>
            </a:r>
            <a:r>
              <a:rPr lang="en-US" sz="1000" dirty="0" smtClean="0">
                <a:solidFill>
                  <a:schemeClr val="accent4"/>
                </a:solidFill>
              </a:rPr>
              <a:t>%</a:t>
            </a:r>
            <a:endParaRPr lang="en-US" sz="1000" dirty="0">
              <a:solidFill>
                <a:schemeClr val="accent4"/>
              </a:solidFill>
            </a:endParaRPr>
          </a:p>
        </p:txBody>
      </p:sp>
      <p:sp>
        <p:nvSpPr>
          <p:cNvPr id="52" name="TextBox 51"/>
          <p:cNvSpPr txBox="1"/>
          <p:nvPr/>
        </p:nvSpPr>
        <p:spPr>
          <a:xfrm>
            <a:off x="2831950" y="6096000"/>
            <a:ext cx="406654" cy="245926"/>
          </a:xfrm>
          <a:prstGeom prst="rect">
            <a:avLst/>
          </a:prstGeom>
          <a:noFill/>
        </p:spPr>
        <p:txBody>
          <a:bodyPr wrap="square" lIns="45574" tIns="45574" rIns="45574" bIns="45574" rtlCol="0">
            <a:spAutoFit/>
          </a:bodyPr>
          <a:lstStyle/>
          <a:p>
            <a:pPr algn="ctr" defTabSz="1011587"/>
            <a:r>
              <a:rPr lang="en-US" sz="1000" dirty="0">
                <a:solidFill>
                  <a:schemeClr val="accent4"/>
                </a:solidFill>
              </a:rPr>
              <a:t>9</a:t>
            </a:r>
            <a:r>
              <a:rPr lang="en-US" sz="1000" dirty="0" smtClean="0">
                <a:solidFill>
                  <a:schemeClr val="accent4"/>
                </a:solidFill>
              </a:rPr>
              <a:t>%</a:t>
            </a:r>
            <a:endParaRPr lang="en-US" sz="1000" dirty="0">
              <a:solidFill>
                <a:schemeClr val="accent4"/>
              </a:solidFill>
            </a:endParaRPr>
          </a:p>
        </p:txBody>
      </p:sp>
      <p:sp>
        <p:nvSpPr>
          <p:cNvPr id="53" name="TextBox 52"/>
          <p:cNvSpPr txBox="1"/>
          <p:nvPr/>
        </p:nvSpPr>
        <p:spPr>
          <a:xfrm>
            <a:off x="3822550" y="6096000"/>
            <a:ext cx="406654" cy="245926"/>
          </a:xfrm>
          <a:prstGeom prst="rect">
            <a:avLst/>
          </a:prstGeom>
          <a:noFill/>
        </p:spPr>
        <p:txBody>
          <a:bodyPr wrap="square" lIns="45574" tIns="45574" rIns="45574" bIns="45574" rtlCol="0">
            <a:spAutoFit/>
          </a:bodyPr>
          <a:lstStyle/>
          <a:p>
            <a:pPr algn="ctr" defTabSz="1011587"/>
            <a:r>
              <a:rPr lang="en-US" sz="1000" dirty="0" smtClean="0">
                <a:solidFill>
                  <a:schemeClr val="accent4"/>
                </a:solidFill>
              </a:rPr>
              <a:t>10%</a:t>
            </a:r>
            <a:endParaRPr lang="en-US" sz="1000" dirty="0">
              <a:solidFill>
                <a:schemeClr val="accent4"/>
              </a:solidFill>
            </a:endParaRPr>
          </a:p>
        </p:txBody>
      </p:sp>
      <p:sp>
        <p:nvSpPr>
          <p:cNvPr id="54" name="TextBox 53"/>
          <p:cNvSpPr txBox="1"/>
          <p:nvPr/>
        </p:nvSpPr>
        <p:spPr>
          <a:xfrm>
            <a:off x="4355950" y="6096000"/>
            <a:ext cx="406654" cy="245926"/>
          </a:xfrm>
          <a:prstGeom prst="rect">
            <a:avLst/>
          </a:prstGeom>
          <a:noFill/>
        </p:spPr>
        <p:txBody>
          <a:bodyPr wrap="square" lIns="45574" tIns="45574" rIns="45574" bIns="45574" rtlCol="0">
            <a:spAutoFit/>
          </a:bodyPr>
          <a:lstStyle/>
          <a:p>
            <a:pPr algn="ctr" defTabSz="1011587"/>
            <a:r>
              <a:rPr lang="en-US" sz="1000" dirty="0" smtClean="0">
                <a:solidFill>
                  <a:schemeClr val="accent4"/>
                </a:solidFill>
              </a:rPr>
              <a:t>11%</a:t>
            </a:r>
            <a:endParaRPr lang="en-US" sz="1000" dirty="0">
              <a:solidFill>
                <a:schemeClr val="accent4"/>
              </a:solidFill>
            </a:endParaRPr>
          </a:p>
        </p:txBody>
      </p:sp>
      <p:sp>
        <p:nvSpPr>
          <p:cNvPr id="55" name="TextBox 54"/>
          <p:cNvSpPr txBox="1"/>
          <p:nvPr/>
        </p:nvSpPr>
        <p:spPr>
          <a:xfrm>
            <a:off x="4889350" y="6096000"/>
            <a:ext cx="406654" cy="245926"/>
          </a:xfrm>
          <a:prstGeom prst="rect">
            <a:avLst/>
          </a:prstGeom>
          <a:noFill/>
        </p:spPr>
        <p:txBody>
          <a:bodyPr wrap="square" lIns="45574" tIns="45574" rIns="45574" bIns="45574" rtlCol="0">
            <a:spAutoFit/>
          </a:bodyPr>
          <a:lstStyle/>
          <a:p>
            <a:pPr algn="ctr" defTabSz="1011587"/>
            <a:r>
              <a:rPr lang="en-US" sz="1000" dirty="0" smtClean="0">
                <a:solidFill>
                  <a:schemeClr val="accent4"/>
                </a:solidFill>
              </a:rPr>
              <a:t>12%</a:t>
            </a:r>
            <a:endParaRPr lang="en-US" sz="1000" dirty="0">
              <a:solidFill>
                <a:schemeClr val="accent4"/>
              </a:solidFill>
            </a:endParaRPr>
          </a:p>
        </p:txBody>
      </p:sp>
      <p:sp>
        <p:nvSpPr>
          <p:cNvPr id="56" name="TextBox 55"/>
          <p:cNvSpPr txBox="1"/>
          <p:nvPr/>
        </p:nvSpPr>
        <p:spPr>
          <a:xfrm>
            <a:off x="5422750" y="6096000"/>
            <a:ext cx="406654" cy="245926"/>
          </a:xfrm>
          <a:prstGeom prst="rect">
            <a:avLst/>
          </a:prstGeom>
          <a:noFill/>
        </p:spPr>
        <p:txBody>
          <a:bodyPr wrap="square" lIns="45574" tIns="45574" rIns="45574" bIns="45574" rtlCol="0">
            <a:spAutoFit/>
          </a:bodyPr>
          <a:lstStyle/>
          <a:p>
            <a:pPr algn="ctr" defTabSz="1011587"/>
            <a:r>
              <a:rPr lang="en-US" sz="1000" dirty="0" smtClean="0">
                <a:solidFill>
                  <a:schemeClr val="accent4"/>
                </a:solidFill>
              </a:rPr>
              <a:t>13%</a:t>
            </a:r>
            <a:endParaRPr lang="en-US" sz="1000" dirty="0">
              <a:solidFill>
                <a:schemeClr val="accent4"/>
              </a:solidFill>
            </a:endParaRPr>
          </a:p>
        </p:txBody>
      </p:sp>
      <p:sp>
        <p:nvSpPr>
          <p:cNvPr id="57" name="TextBox 56"/>
          <p:cNvSpPr txBox="1"/>
          <p:nvPr/>
        </p:nvSpPr>
        <p:spPr>
          <a:xfrm>
            <a:off x="5956150" y="6096000"/>
            <a:ext cx="406654" cy="245926"/>
          </a:xfrm>
          <a:prstGeom prst="rect">
            <a:avLst/>
          </a:prstGeom>
          <a:noFill/>
        </p:spPr>
        <p:txBody>
          <a:bodyPr wrap="square" lIns="45574" tIns="45574" rIns="45574" bIns="45574" rtlCol="0">
            <a:spAutoFit/>
          </a:bodyPr>
          <a:lstStyle/>
          <a:p>
            <a:pPr algn="ctr" defTabSz="1011587"/>
            <a:r>
              <a:rPr lang="en-US" sz="1000" dirty="0" smtClean="0">
                <a:solidFill>
                  <a:schemeClr val="accent4"/>
                </a:solidFill>
              </a:rPr>
              <a:t>28%</a:t>
            </a:r>
            <a:endParaRPr lang="en-US" sz="1000" dirty="0">
              <a:solidFill>
                <a:schemeClr val="accent4"/>
              </a:solidFill>
            </a:endParaRPr>
          </a:p>
        </p:txBody>
      </p:sp>
      <p:sp>
        <p:nvSpPr>
          <p:cNvPr id="58" name="TextBox 57"/>
          <p:cNvSpPr txBox="1"/>
          <p:nvPr/>
        </p:nvSpPr>
        <p:spPr>
          <a:xfrm>
            <a:off x="18866" y="3200400"/>
            <a:ext cx="895534" cy="338259"/>
          </a:xfrm>
          <a:prstGeom prst="rect">
            <a:avLst/>
          </a:prstGeom>
          <a:noFill/>
        </p:spPr>
        <p:txBody>
          <a:bodyPr wrap="square" lIns="91152" tIns="45574" rIns="91152" bIns="45574" rtlCol="0">
            <a:spAutoFit/>
          </a:bodyPr>
          <a:lstStyle/>
          <a:p>
            <a:pPr algn="ctr" defTabSz="1011587"/>
            <a:r>
              <a:rPr lang="en-US" sz="800" b="1" i="1" dirty="0">
                <a:solidFill>
                  <a:schemeClr val="accent4"/>
                </a:solidFill>
              </a:rPr>
              <a:t>5-Year Market Growth Rate</a:t>
            </a:r>
          </a:p>
        </p:txBody>
      </p:sp>
      <p:sp>
        <p:nvSpPr>
          <p:cNvPr id="59" name="TextBox 58"/>
          <p:cNvSpPr txBox="1"/>
          <p:nvPr/>
        </p:nvSpPr>
        <p:spPr>
          <a:xfrm>
            <a:off x="18866" y="6062541"/>
            <a:ext cx="895534" cy="338259"/>
          </a:xfrm>
          <a:prstGeom prst="rect">
            <a:avLst/>
          </a:prstGeom>
          <a:noFill/>
        </p:spPr>
        <p:txBody>
          <a:bodyPr wrap="square" lIns="91152" tIns="45574" rIns="91152" bIns="45574" rtlCol="0">
            <a:spAutoFit/>
          </a:bodyPr>
          <a:lstStyle/>
          <a:p>
            <a:pPr algn="ctr" defTabSz="1011587"/>
            <a:r>
              <a:rPr lang="en-US" sz="800" b="1" i="1" dirty="0">
                <a:solidFill>
                  <a:schemeClr val="accent4"/>
                </a:solidFill>
              </a:rPr>
              <a:t>5-Year Market Growth Rate</a:t>
            </a:r>
          </a:p>
        </p:txBody>
      </p:sp>
    </p:spTree>
    <p:extLst>
      <p:ext uri="{BB962C8B-B14F-4D97-AF65-F5344CB8AC3E}">
        <p14:creationId xmlns:p14="http://schemas.microsoft.com/office/powerpoint/2010/main" val="113960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Market Forces Impacting Women's Health Services, </a:t>
            </a:r>
            <a:r>
              <a:rPr lang="en-US" i="1" dirty="0" smtClean="0"/>
              <a:t>2013-2018</a:t>
            </a:r>
            <a:endParaRPr lang="en-US" dirty="0"/>
          </a:p>
        </p:txBody>
      </p:sp>
      <p:sp>
        <p:nvSpPr>
          <p:cNvPr id="46" name="Rounded Rectangle 45"/>
          <p:cNvSpPr/>
          <p:nvPr/>
        </p:nvSpPr>
        <p:spPr>
          <a:xfrm>
            <a:off x="6096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Regulatory Changes</a:t>
            </a:r>
          </a:p>
          <a:p>
            <a:pPr marL="112700" indent="-112700">
              <a:buFont typeface="Arial" pitchFamily="34" charset="0"/>
              <a:buChar char="•"/>
            </a:pPr>
            <a:r>
              <a:rPr lang="en-US" sz="900" i="1" dirty="0" smtClean="0">
                <a:solidFill>
                  <a:schemeClr val="tx1"/>
                </a:solidFill>
              </a:rPr>
              <a:t>E.g.,</a:t>
            </a:r>
            <a:r>
              <a:rPr lang="en-US" sz="900" i="1" dirty="0">
                <a:solidFill>
                  <a:schemeClr val="tx1"/>
                </a:solidFill>
              </a:rPr>
              <a:t> Coverage expansion will shift the payer-mix to lean heavily on Medicaid patients.</a:t>
            </a:r>
          </a:p>
          <a:p>
            <a:pPr marL="112700" indent="-112700">
              <a:buFont typeface="Arial" pitchFamily="34" charset="0"/>
              <a:buChar char="•"/>
            </a:pPr>
            <a:r>
              <a:rPr lang="en-US" sz="900" dirty="0">
                <a:solidFill>
                  <a:schemeClr val="tx1"/>
                </a:solidFill>
              </a:rPr>
              <a:t>XXX</a:t>
            </a:r>
          </a:p>
        </p:txBody>
      </p:sp>
      <p:sp>
        <p:nvSpPr>
          <p:cNvPr id="44" name="Rounded Rectangle 43"/>
          <p:cNvSpPr/>
          <p:nvPr/>
        </p:nvSpPr>
        <p:spPr>
          <a:xfrm>
            <a:off x="17526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Competitors</a:t>
            </a:r>
          </a:p>
          <a:p>
            <a:pPr marL="171356" indent="-171356">
              <a:buFont typeface="Arial" pitchFamily="34" charset="0"/>
              <a:buChar char="•"/>
            </a:pPr>
            <a:r>
              <a:rPr lang="en-US" sz="900" i="1" dirty="0" smtClean="0">
                <a:solidFill>
                  <a:prstClr val="black"/>
                </a:solidFill>
              </a:rPr>
              <a:t>E.g., Hospital </a:t>
            </a:r>
            <a:r>
              <a:rPr lang="en-US" sz="900" i="1" dirty="0">
                <a:solidFill>
                  <a:prstClr val="black"/>
                </a:solidFill>
              </a:rPr>
              <a:t>B’s </a:t>
            </a:r>
            <a:r>
              <a:rPr lang="en-US" sz="900" i="1" dirty="0" smtClean="0">
                <a:solidFill>
                  <a:prstClr val="black"/>
                </a:solidFill>
              </a:rPr>
              <a:t> dedicated women’s center facility </a:t>
            </a:r>
            <a:r>
              <a:rPr lang="en-US" sz="900" i="1" dirty="0">
                <a:solidFill>
                  <a:prstClr val="black"/>
                </a:solidFill>
              </a:rPr>
              <a:t>and new </a:t>
            </a:r>
            <a:r>
              <a:rPr lang="en-US" sz="900" i="1" dirty="0" smtClean="0">
                <a:solidFill>
                  <a:prstClr val="black"/>
                </a:solidFill>
              </a:rPr>
              <a:t>DBT unit will </a:t>
            </a:r>
            <a:r>
              <a:rPr lang="en-US" sz="900" i="1" dirty="0">
                <a:solidFill>
                  <a:prstClr val="black"/>
                </a:solidFill>
              </a:rPr>
              <a:t>make it difficult to compete for top talent, need to send clear messages to potential recruits of high-quality facilities at </a:t>
            </a:r>
            <a:r>
              <a:rPr lang="en-US" sz="900" i="1" dirty="0" smtClean="0">
                <a:solidFill>
                  <a:prstClr val="black"/>
                </a:solidFill>
              </a:rPr>
              <a:t>Hook</a:t>
            </a:r>
            <a:endParaRPr lang="en-US" sz="900" i="1" dirty="0">
              <a:solidFill>
                <a:prstClr val="black"/>
              </a:solidFill>
            </a:endParaRPr>
          </a:p>
          <a:p>
            <a:pPr marL="112674" indent="-112674">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7" name="Rounded Rectangle 46"/>
          <p:cNvSpPr/>
          <p:nvPr/>
        </p:nvSpPr>
        <p:spPr>
          <a:xfrm>
            <a:off x="46482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Physicians</a:t>
            </a:r>
          </a:p>
          <a:p>
            <a:pPr marL="112674" indent="-112674">
              <a:buFont typeface="Arial" pitchFamily="34" charset="0"/>
              <a:buChar char="•"/>
            </a:pPr>
            <a:r>
              <a:rPr lang="en-US" sz="900" i="1" dirty="0" smtClean="0">
                <a:solidFill>
                  <a:schemeClr val="tx1"/>
                </a:solidFill>
              </a:rPr>
              <a:t>E.g. Maintain transparency  throughout the women’s outpatient service planning </a:t>
            </a:r>
            <a:r>
              <a:rPr lang="en-US" sz="900" i="1" dirty="0">
                <a:solidFill>
                  <a:schemeClr val="tx1"/>
                </a:solidFill>
              </a:rPr>
              <a:t>by presenting all groups with the option to participate  </a:t>
            </a:r>
            <a:r>
              <a:rPr lang="en-US" sz="900" i="1" dirty="0" smtClean="0">
                <a:solidFill>
                  <a:schemeClr val="tx1"/>
                </a:solidFill>
              </a:rPr>
              <a:t>and  negotiating with physicians on which procedures they are willing to give up in their private offices</a:t>
            </a:r>
          </a:p>
          <a:p>
            <a:pPr marL="112674" indent="-112674">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8" name="Rounded Rectangle 47"/>
          <p:cNvSpPr/>
          <p:nvPr/>
        </p:nvSpPr>
        <p:spPr>
          <a:xfrm>
            <a:off x="57912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Employers</a:t>
            </a:r>
          </a:p>
          <a:p>
            <a:pPr marL="112674" indent="-112674">
              <a:buFont typeface="Arial" pitchFamily="34" charset="0"/>
              <a:buChar char="•"/>
            </a:pPr>
            <a:r>
              <a:rPr lang="en-US" sz="900" i="1" dirty="0" smtClean="0">
                <a:solidFill>
                  <a:schemeClr val="tx1"/>
                </a:solidFill>
              </a:rPr>
              <a:t>E.g., Explore relationships with employers on providing fixed costs for women’s health and wellness care for their employees</a:t>
            </a:r>
            <a:endParaRPr lang="en-US" sz="900" i="1" dirty="0">
              <a:solidFill>
                <a:schemeClr val="tx1"/>
              </a:solidFill>
            </a:endParaRPr>
          </a:p>
          <a:p>
            <a:pPr marL="112674" indent="-112674">
              <a:buFont typeface="Arial" pitchFamily="34" charset="0"/>
              <a:buChar char="•"/>
            </a:pPr>
            <a:r>
              <a:rPr lang="en-US" sz="900" dirty="0">
                <a:solidFill>
                  <a:schemeClr val="tx1"/>
                </a:solidFill>
              </a:rPr>
              <a:t>XXX</a:t>
            </a:r>
          </a:p>
          <a:p>
            <a:pPr algn="ctr"/>
            <a:endParaRPr lang="en-US" sz="1100" b="1" dirty="0">
              <a:solidFill>
                <a:schemeClr val="tx1"/>
              </a:solidFill>
            </a:endParaRPr>
          </a:p>
        </p:txBody>
      </p:sp>
      <p:sp>
        <p:nvSpPr>
          <p:cNvPr id="49" name="Rounded Rectangle 48"/>
          <p:cNvSpPr/>
          <p:nvPr/>
        </p:nvSpPr>
        <p:spPr>
          <a:xfrm>
            <a:off x="57912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Payment Reform</a:t>
            </a:r>
          </a:p>
          <a:p>
            <a:pPr marL="112674" indent="-112674">
              <a:buFont typeface="Arial" pitchFamily="34" charset="0"/>
              <a:buChar char="•"/>
            </a:pPr>
            <a:r>
              <a:rPr lang="en-US" sz="900" i="1" dirty="0" smtClean="0">
                <a:solidFill>
                  <a:schemeClr val="tx1"/>
                </a:solidFill>
              </a:rPr>
              <a:t>E.g., </a:t>
            </a:r>
            <a:r>
              <a:rPr lang="en-US" sz="900" i="1" dirty="0">
                <a:solidFill>
                  <a:schemeClr val="tx1"/>
                </a:solidFill>
              </a:rPr>
              <a:t>New payment models place risk on hospital for all care received, regardless of institution, as a result multiple points of contact are necessary to increase engagement overtime, such as community education and health screenings</a:t>
            </a:r>
          </a:p>
          <a:p>
            <a:pPr marL="112674" indent="-112674">
              <a:buFont typeface="Arial" pitchFamily="34" charset="0"/>
              <a:buChar char="•"/>
            </a:pPr>
            <a:r>
              <a:rPr lang="en-US" sz="900" dirty="0">
                <a:solidFill>
                  <a:schemeClr val="tx1"/>
                </a:solidFill>
              </a:rPr>
              <a:t>XXX</a:t>
            </a:r>
          </a:p>
        </p:txBody>
      </p:sp>
      <p:sp>
        <p:nvSpPr>
          <p:cNvPr id="50" name="Rounded Rectangle 49"/>
          <p:cNvSpPr/>
          <p:nvPr/>
        </p:nvSpPr>
        <p:spPr>
          <a:xfrm>
            <a:off x="17526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Patients</a:t>
            </a:r>
          </a:p>
          <a:p>
            <a:pPr marL="171356" indent="-171356">
              <a:buFont typeface="Arial" pitchFamily="34" charset="0"/>
              <a:buChar char="•"/>
            </a:pPr>
            <a:r>
              <a:rPr lang="en-US" sz="900" i="1" dirty="0" smtClean="0">
                <a:solidFill>
                  <a:schemeClr val="tx1"/>
                </a:solidFill>
              </a:rPr>
              <a:t>E.g. </a:t>
            </a:r>
            <a:r>
              <a:rPr lang="en-US" sz="900" i="1" dirty="0">
                <a:solidFill>
                  <a:prstClr val="black"/>
                </a:solidFill>
              </a:rPr>
              <a:t>., The continued growth </a:t>
            </a:r>
            <a:r>
              <a:rPr lang="en-US" sz="900" i="1" dirty="0" smtClean="0">
                <a:solidFill>
                  <a:prstClr val="black"/>
                </a:solidFill>
              </a:rPr>
              <a:t>in midlife populations will provide an opportunity to partner with non-traditional service lines such as cardiology and gastroenterology by </a:t>
            </a:r>
            <a:r>
              <a:rPr lang="en-US" sz="900" i="1" dirty="0">
                <a:solidFill>
                  <a:schemeClr val="tx1"/>
                </a:solidFill>
              </a:rPr>
              <a:t>tailoring existing services to mid-aged </a:t>
            </a:r>
            <a:r>
              <a:rPr lang="en-US" sz="900" i="1" dirty="0" smtClean="0">
                <a:solidFill>
                  <a:schemeClr val="tx1"/>
                </a:solidFill>
              </a:rPr>
              <a:t>women</a:t>
            </a:r>
            <a:endParaRPr lang="en-US" sz="900" i="1" dirty="0" smtClean="0">
              <a:solidFill>
                <a:prstClr val="black"/>
              </a:solidFill>
            </a:endParaRPr>
          </a:p>
          <a:p>
            <a:pPr marL="171356" indent="-171356">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sp>
        <p:nvSpPr>
          <p:cNvPr id="19" name="Rounded Rectangle 18"/>
          <p:cNvSpPr/>
          <p:nvPr/>
        </p:nvSpPr>
        <p:spPr>
          <a:xfrm>
            <a:off x="6096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Technology</a:t>
            </a:r>
          </a:p>
          <a:p>
            <a:pPr marL="112674" indent="-112674">
              <a:buFont typeface="Arial" pitchFamily="34" charset="0"/>
              <a:buChar char="•"/>
            </a:pPr>
            <a:r>
              <a:rPr lang="en-US" sz="900" i="1" dirty="0" smtClean="0">
                <a:solidFill>
                  <a:schemeClr val="tx1"/>
                </a:solidFill>
              </a:rPr>
              <a:t>E.g., Evaluate technology investments on incremental volume and value-add potential</a:t>
            </a:r>
            <a:endParaRPr lang="en-US" sz="900" i="1" dirty="0">
              <a:solidFill>
                <a:schemeClr val="tx1"/>
              </a:solidFill>
            </a:endParaRPr>
          </a:p>
          <a:p>
            <a:pPr marL="112674" indent="-112674">
              <a:buFont typeface="Arial" pitchFamily="34" charset="0"/>
              <a:buChar char="•"/>
            </a:pPr>
            <a:r>
              <a:rPr lang="en-US" sz="900" dirty="0">
                <a:solidFill>
                  <a:schemeClr val="tx1"/>
                </a:solidFill>
              </a:rPr>
              <a:t>XXX</a:t>
            </a:r>
          </a:p>
        </p:txBody>
      </p:sp>
      <p:sp>
        <p:nvSpPr>
          <p:cNvPr id="20" name="Rounded Rectangle 19"/>
          <p:cNvSpPr/>
          <p:nvPr/>
        </p:nvSpPr>
        <p:spPr>
          <a:xfrm>
            <a:off x="46482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Payers</a:t>
            </a:r>
          </a:p>
          <a:p>
            <a:pPr marL="112674" indent="-112674">
              <a:buFont typeface="Arial" pitchFamily="34" charset="0"/>
              <a:buChar char="•"/>
            </a:pPr>
            <a:r>
              <a:rPr lang="en-US" sz="900" i="1" dirty="0" smtClean="0">
                <a:solidFill>
                  <a:schemeClr val="tx1"/>
                </a:solidFill>
              </a:rPr>
              <a:t>E.g., Necessary </a:t>
            </a:r>
            <a:r>
              <a:rPr lang="en-US" sz="900" i="1" dirty="0">
                <a:solidFill>
                  <a:schemeClr val="tx1"/>
                </a:solidFill>
              </a:rPr>
              <a:t>to show how our program reduces overall cost of care for </a:t>
            </a:r>
            <a:r>
              <a:rPr lang="en-US" sz="900" i="1" dirty="0" smtClean="0">
                <a:solidFill>
                  <a:schemeClr val="tx1"/>
                </a:solidFill>
              </a:rPr>
              <a:t>patients </a:t>
            </a:r>
            <a:r>
              <a:rPr lang="en-US" sz="900" i="1" dirty="0">
                <a:solidFill>
                  <a:schemeClr val="tx1"/>
                </a:solidFill>
              </a:rPr>
              <a:t>to remain provider of choice for </a:t>
            </a:r>
            <a:r>
              <a:rPr lang="en-US" sz="900" i="1" dirty="0" smtClean="0">
                <a:solidFill>
                  <a:schemeClr val="tx1"/>
                </a:solidFill>
              </a:rPr>
              <a:t>payers</a:t>
            </a:r>
            <a:r>
              <a:rPr lang="en-US" sz="900" i="1" dirty="0">
                <a:solidFill>
                  <a:schemeClr val="tx1"/>
                </a:solidFill>
              </a:rPr>
              <a:t> </a:t>
            </a:r>
            <a:r>
              <a:rPr lang="en-US" sz="900" i="1" dirty="0" smtClean="0">
                <a:solidFill>
                  <a:schemeClr val="tx1"/>
                </a:solidFill>
              </a:rPr>
              <a:t>under shift to value based care</a:t>
            </a:r>
          </a:p>
          <a:p>
            <a:pPr marL="112674" indent="-112674">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grpSp>
        <p:nvGrpSpPr>
          <p:cNvPr id="27" name="Group 26"/>
          <p:cNvGrpSpPr/>
          <p:nvPr/>
        </p:nvGrpSpPr>
        <p:grpSpPr>
          <a:xfrm>
            <a:off x="3581400" y="2667000"/>
            <a:ext cx="1981200" cy="2362200"/>
            <a:chOff x="3935937" y="3084112"/>
            <a:chExt cx="1295399" cy="1604754"/>
          </a:xfrm>
        </p:grpSpPr>
        <p:pic>
          <p:nvPicPr>
            <p:cNvPr id="36" name="Picture 2" descr="L:\Public\Share\ABC Templates and Resources\ABC Art Icons Logos\ABC Modern Icons\Hospital_building.png"/>
            <p:cNvPicPr>
              <a:picLocks noChangeAspect="1" noChangeArrowheads="1"/>
            </p:cNvPicPr>
            <p:nvPr/>
          </p:nvPicPr>
          <p:blipFill>
            <a:blip r:embed="rId3" cstate="print"/>
            <a:srcRect/>
            <a:stretch>
              <a:fillRect/>
            </a:stretch>
          </p:blipFill>
          <p:spPr bwMode="auto">
            <a:xfrm>
              <a:off x="4355037" y="3689264"/>
              <a:ext cx="457200" cy="394449"/>
            </a:xfrm>
            <a:prstGeom prst="rect">
              <a:avLst/>
            </a:prstGeom>
            <a:noFill/>
          </p:spPr>
        </p:pic>
        <p:sp>
          <p:nvSpPr>
            <p:cNvPr id="37" name="Right Arrow 36"/>
            <p:cNvSpPr/>
            <p:nvPr/>
          </p:nvSpPr>
          <p:spPr bwMode="auto">
            <a:xfrm rot="1718270">
              <a:off x="3935937"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38" name="Right Arrow 37"/>
            <p:cNvSpPr/>
            <p:nvPr/>
          </p:nvSpPr>
          <p:spPr bwMode="auto">
            <a:xfrm rot="19881730" flipV="1">
              <a:off x="3935937"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39" name="Right Arrow 38"/>
            <p:cNvSpPr/>
            <p:nvPr/>
          </p:nvSpPr>
          <p:spPr bwMode="auto">
            <a:xfrm rot="19881730" flipH="1">
              <a:off x="4850336"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40" name="Right Arrow 39"/>
            <p:cNvSpPr/>
            <p:nvPr/>
          </p:nvSpPr>
          <p:spPr bwMode="auto">
            <a:xfrm rot="1718270" flipH="1" flipV="1">
              <a:off x="4850336"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grpSp>
          <p:nvGrpSpPr>
            <p:cNvPr id="23" name="Group 22"/>
            <p:cNvGrpSpPr/>
            <p:nvPr/>
          </p:nvGrpSpPr>
          <p:grpSpPr>
            <a:xfrm rot="16200000">
              <a:off x="4381500" y="4120908"/>
              <a:ext cx="381000" cy="754916"/>
              <a:chOff x="4088337" y="3690170"/>
              <a:chExt cx="381000" cy="754916"/>
            </a:xfrm>
          </p:grpSpPr>
          <p:sp>
            <p:nvSpPr>
              <p:cNvPr id="21" name="Right Arrow 20"/>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22" name="Right Arrow 21"/>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grpSp>
        <p:grpSp>
          <p:nvGrpSpPr>
            <p:cNvPr id="24" name="Group 23"/>
            <p:cNvGrpSpPr/>
            <p:nvPr/>
          </p:nvGrpSpPr>
          <p:grpSpPr>
            <a:xfrm rot="5400000" flipV="1">
              <a:off x="4381500" y="2897154"/>
              <a:ext cx="381000" cy="754916"/>
              <a:chOff x="4088337" y="3690170"/>
              <a:chExt cx="381000" cy="754916"/>
            </a:xfrm>
          </p:grpSpPr>
          <p:sp>
            <p:nvSpPr>
              <p:cNvPr id="25" name="Right Arrow 24"/>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26" name="Right Arrow 25"/>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grpSp>
      </p:grpSp>
    </p:spTree>
    <p:extLst>
      <p:ext uri="{BB962C8B-B14F-4D97-AF65-F5344CB8AC3E}">
        <p14:creationId xmlns:p14="http://schemas.microsoft.com/office/powerpoint/2010/main" val="2267119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bwMode="auto">
          <a:xfrm>
            <a:off x="5486402" y="1542315"/>
            <a:ext cx="3291590" cy="3161181"/>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fontAlgn="base">
              <a:spcBef>
                <a:spcPct val="0"/>
              </a:spcBef>
              <a:spcAft>
                <a:spcPct val="0"/>
              </a:spcAft>
            </a:pPr>
            <a:endParaRPr lang="en-US" sz="1400" dirty="0">
              <a:solidFill>
                <a:srgbClr val="BFBFBF"/>
              </a:solidFill>
            </a:endParaRPr>
          </a:p>
        </p:txBody>
      </p:sp>
      <p:sp>
        <p:nvSpPr>
          <p:cNvPr id="2" name="Slide Number Placeholder 1"/>
          <p:cNvSpPr>
            <a:spLocks noGrp="1"/>
          </p:cNvSpPr>
          <p:nvPr>
            <p:ph type="sldNum" sz="quarter" idx="10"/>
          </p:nvPr>
        </p:nvSpPr>
        <p:spPr/>
        <p:txBody>
          <a:bodyPr/>
          <a:lstStyle/>
          <a:p>
            <a:fld id="{720EF1D8-22C3-47F9-97C9-90650415DCF1}" type="slidenum">
              <a:rPr lang="en-US" smtClean="0">
                <a:solidFill>
                  <a:srgbClr val="000000"/>
                </a:solidFill>
              </a:rPr>
              <a:pPr/>
              <a:t>16</a:t>
            </a:fld>
            <a:endParaRPr lang="en-US" dirty="0">
              <a:solidFill>
                <a:srgbClr val="000000"/>
              </a:solidFill>
            </a:endParaRPr>
          </a:p>
        </p:txBody>
      </p:sp>
      <p:sp>
        <p:nvSpPr>
          <p:cNvPr id="88"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Geographic Distribution of Market by Region</a:t>
            </a:r>
            <a:endParaRPr lang="en-US" dirty="0"/>
          </a:p>
        </p:txBody>
      </p:sp>
      <p:sp>
        <p:nvSpPr>
          <p:cNvPr id="89" name="Text Placeholder 7"/>
          <p:cNvSpPr txBox="1">
            <a:spLocks/>
          </p:cNvSpPr>
          <p:nvPr/>
        </p:nvSpPr>
        <p:spPr>
          <a:xfrm>
            <a:off x="5934773" y="1508987"/>
            <a:ext cx="2394857" cy="290023"/>
          </a:xfrm>
          <a:prstGeom prst="rect">
            <a:avLst/>
          </a:prstGeom>
        </p:spPr>
        <p:txBody>
          <a:bodyPr lIns="130542" tIns="65272" rIns="130542" bIns="65272"/>
          <a:lstStyle/>
          <a:p>
            <a:pPr marL="163181" indent="-163181" algn="ctr" defTabSz="932748" fontAlgn="base">
              <a:spcBef>
                <a:spcPct val="20000"/>
              </a:spcBef>
              <a:spcAft>
                <a:spcPct val="0"/>
              </a:spcAft>
              <a:defRPr/>
            </a:pPr>
            <a:r>
              <a:rPr lang="en-US" sz="1100" b="1" kern="0" dirty="0">
                <a:solidFill>
                  <a:srgbClr val="000000"/>
                </a:solidFill>
                <a:cs typeface="Arial" pitchFamily="34" charset="0"/>
              </a:rPr>
              <a:t>Patient Origin by Region</a:t>
            </a:r>
          </a:p>
        </p:txBody>
      </p:sp>
      <p:sp>
        <p:nvSpPr>
          <p:cNvPr id="92" name="Text Placeholder 8"/>
          <p:cNvSpPr txBox="1">
            <a:spLocks/>
          </p:cNvSpPr>
          <p:nvPr/>
        </p:nvSpPr>
        <p:spPr>
          <a:xfrm>
            <a:off x="6125273" y="1748473"/>
            <a:ext cx="2013857" cy="235119"/>
          </a:xfrm>
          <a:prstGeom prst="rect">
            <a:avLst/>
          </a:prstGeom>
        </p:spPr>
        <p:txBody>
          <a:bodyPr lIns="130542" tIns="65272" rIns="130542" bIns="65272"/>
          <a:lstStyle/>
          <a:p>
            <a:pPr marL="163181" indent="-163181" algn="ctr" defTabSz="932748" fontAlgn="base">
              <a:spcBef>
                <a:spcPct val="20000"/>
              </a:spcBef>
              <a:spcAft>
                <a:spcPct val="0"/>
              </a:spcAft>
              <a:defRPr/>
            </a:pPr>
            <a:r>
              <a:rPr lang="en-US" sz="1100" i="1" kern="0" dirty="0">
                <a:solidFill>
                  <a:srgbClr val="000000"/>
                </a:solidFill>
                <a:cs typeface="Arial" pitchFamily="34" charset="0"/>
              </a:rPr>
              <a:t>Zip Code or County</a:t>
            </a:r>
            <a:endParaRPr lang="en-US" sz="1100" kern="0" dirty="0">
              <a:solidFill>
                <a:srgbClr val="000000"/>
              </a:solidFill>
              <a:cs typeface="Arial" pitchFamily="34" charset="0"/>
            </a:endParaRPr>
          </a:p>
        </p:txBody>
      </p:sp>
      <p:graphicFrame>
        <p:nvGraphicFramePr>
          <p:cNvPr id="93" name="Chart 92"/>
          <p:cNvGraphicFramePr/>
          <p:nvPr>
            <p:extLst>
              <p:ext uri="{D42A27DB-BD31-4B8C-83A1-F6EECF244321}">
                <p14:modId xmlns:p14="http://schemas.microsoft.com/office/powerpoint/2010/main" val="655079136"/>
              </p:ext>
            </p:extLst>
          </p:nvPr>
        </p:nvGraphicFramePr>
        <p:xfrm>
          <a:off x="5951096" y="1828296"/>
          <a:ext cx="2362200" cy="2645816"/>
        </p:xfrm>
        <a:graphic>
          <a:graphicData uri="http://schemas.openxmlformats.org/drawingml/2006/chart">
            <c:chart xmlns:c="http://schemas.openxmlformats.org/drawingml/2006/chart" xmlns:r="http://schemas.openxmlformats.org/officeDocument/2006/relationships" r:id="rId3"/>
          </a:graphicData>
        </a:graphic>
      </p:graphicFrame>
      <p:sp>
        <p:nvSpPr>
          <p:cNvPr id="94" name="TextBox 93"/>
          <p:cNvSpPr txBox="1"/>
          <p:nvPr/>
        </p:nvSpPr>
        <p:spPr>
          <a:xfrm>
            <a:off x="7785343" y="2368012"/>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1</a:t>
            </a:r>
          </a:p>
        </p:txBody>
      </p:sp>
      <p:sp>
        <p:nvSpPr>
          <p:cNvPr id="95" name="TextBox 94"/>
          <p:cNvSpPr txBox="1"/>
          <p:nvPr/>
        </p:nvSpPr>
        <p:spPr>
          <a:xfrm>
            <a:off x="7758605" y="3682509"/>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2</a:t>
            </a:r>
          </a:p>
        </p:txBody>
      </p:sp>
      <p:sp>
        <p:nvSpPr>
          <p:cNvPr id="96" name="TextBox 95"/>
          <p:cNvSpPr txBox="1"/>
          <p:nvPr/>
        </p:nvSpPr>
        <p:spPr>
          <a:xfrm>
            <a:off x="5675565" y="3751447"/>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3</a:t>
            </a:r>
          </a:p>
        </p:txBody>
      </p:sp>
      <p:sp>
        <p:nvSpPr>
          <p:cNvPr id="97" name="TextBox 96"/>
          <p:cNvSpPr txBox="1"/>
          <p:nvPr/>
        </p:nvSpPr>
        <p:spPr>
          <a:xfrm>
            <a:off x="5638803" y="2277529"/>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4</a:t>
            </a:r>
          </a:p>
        </p:txBody>
      </p:sp>
      <p:sp>
        <p:nvSpPr>
          <p:cNvPr id="99"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Potential Target Market Areas</a:t>
            </a:r>
          </a:p>
        </p:txBody>
      </p:sp>
      <p:grpSp>
        <p:nvGrpSpPr>
          <p:cNvPr id="5" name="Group 197"/>
          <p:cNvGrpSpPr/>
          <p:nvPr/>
        </p:nvGrpSpPr>
        <p:grpSpPr bwMode="gray">
          <a:xfrm>
            <a:off x="299374" y="1498365"/>
            <a:ext cx="5105431" cy="3249081"/>
            <a:chOff x="570714" y="1144588"/>
            <a:chExt cx="5049810" cy="3179762"/>
          </a:xfrm>
          <a:solidFill>
            <a:schemeClr val="bg1"/>
          </a:solidFill>
        </p:grpSpPr>
        <p:sp>
          <p:nvSpPr>
            <p:cNvPr id="6"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7" name="Group 110"/>
            <p:cNvGrpSpPr/>
            <p:nvPr/>
          </p:nvGrpSpPr>
          <p:grpSpPr bwMode="gray">
            <a:xfrm>
              <a:off x="753918" y="3464849"/>
              <a:ext cx="1112868" cy="802007"/>
              <a:chOff x="753918" y="3464849"/>
              <a:chExt cx="1112868" cy="802007"/>
            </a:xfrm>
            <a:grpFill/>
          </p:grpSpPr>
          <p:sp>
            <p:nvSpPr>
              <p:cNvPr id="80"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1"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2"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3"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4"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5"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6"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7"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15" name="Group 111"/>
            <p:cNvGrpSpPr/>
            <p:nvPr/>
          </p:nvGrpSpPr>
          <p:grpSpPr bwMode="gray">
            <a:xfrm>
              <a:off x="4014563" y="3578865"/>
              <a:ext cx="877041" cy="745485"/>
              <a:chOff x="4014563" y="3578865"/>
              <a:chExt cx="877041" cy="745485"/>
            </a:xfrm>
            <a:grpFill/>
          </p:grpSpPr>
          <p:sp>
            <p:nvSpPr>
              <p:cNvPr id="76"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7"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8"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9"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1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bg2"/>
            </a:solid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17" name="Group 109"/>
            <p:cNvGrpSpPr/>
            <p:nvPr/>
          </p:nvGrpSpPr>
          <p:grpSpPr bwMode="gray">
            <a:xfrm>
              <a:off x="1821959" y="3830284"/>
              <a:ext cx="566179" cy="396617"/>
              <a:chOff x="1821959" y="3830284"/>
              <a:chExt cx="566179" cy="396617"/>
            </a:xfrm>
            <a:grpFill/>
          </p:grpSpPr>
          <p:sp>
            <p:nvSpPr>
              <p:cNvPr id="70"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1"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2"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3"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4"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5"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18"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9"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0"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1"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2"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3"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4"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5"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6"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27" name="Group 194"/>
            <p:cNvGrpSpPr/>
            <p:nvPr/>
          </p:nvGrpSpPr>
          <p:grpSpPr bwMode="gray">
            <a:xfrm>
              <a:off x="5156666" y="1921257"/>
              <a:ext cx="336199" cy="183204"/>
              <a:chOff x="5156666" y="1921257"/>
              <a:chExt cx="336199" cy="183204"/>
            </a:xfrm>
            <a:grpFill/>
          </p:grpSpPr>
          <p:sp>
            <p:nvSpPr>
              <p:cNvPr id="67"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8"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9"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grpSp>
          <p:nvGrpSpPr>
            <p:cNvPr id="28" name="Group 193"/>
            <p:cNvGrpSpPr/>
            <p:nvPr/>
          </p:nvGrpSpPr>
          <p:grpSpPr bwMode="gray">
            <a:xfrm>
              <a:off x="3620869" y="1617216"/>
              <a:ext cx="727944" cy="685067"/>
              <a:chOff x="3620869" y="1617216"/>
              <a:chExt cx="727944" cy="685067"/>
            </a:xfrm>
            <a:grpFill/>
          </p:grpSpPr>
          <p:sp>
            <p:nvSpPr>
              <p:cNvPr id="65"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6"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29"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0"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1"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2"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3"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4"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5"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6"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7"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8"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39" name="Group 195"/>
            <p:cNvGrpSpPr/>
            <p:nvPr/>
          </p:nvGrpSpPr>
          <p:grpSpPr bwMode="gray">
            <a:xfrm>
              <a:off x="4599257" y="1719537"/>
              <a:ext cx="729893" cy="542791"/>
              <a:chOff x="4599257" y="1719537"/>
              <a:chExt cx="729893" cy="542791"/>
            </a:xfrm>
            <a:grpFill/>
          </p:grpSpPr>
          <p:sp>
            <p:nvSpPr>
              <p:cNvPr id="63"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4"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40"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1"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2"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3"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4"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5"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6"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7"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8"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9"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0"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1"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2"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53" name="Group 196"/>
            <p:cNvGrpSpPr/>
            <p:nvPr/>
          </p:nvGrpSpPr>
          <p:grpSpPr bwMode="gray">
            <a:xfrm>
              <a:off x="4341017" y="2476716"/>
              <a:ext cx="756205" cy="424878"/>
              <a:chOff x="4341017" y="2476716"/>
              <a:chExt cx="756205" cy="424878"/>
            </a:xfrm>
            <a:grpFill/>
          </p:grpSpPr>
          <p:sp>
            <p:nvSpPr>
              <p:cNvPr id="61"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2"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grpSp>
          <p:nvGrpSpPr>
            <p:cNvPr id="54" name="Group 112"/>
            <p:cNvGrpSpPr/>
            <p:nvPr/>
          </p:nvGrpSpPr>
          <p:grpSpPr bwMode="gray">
            <a:xfrm>
              <a:off x="813361" y="1144588"/>
              <a:ext cx="646088" cy="471653"/>
              <a:chOff x="813361" y="1144588"/>
              <a:chExt cx="646088" cy="471653"/>
            </a:xfrm>
            <a:grpFill/>
          </p:grpSpPr>
          <p:sp>
            <p:nvSpPr>
              <p:cNvPr id="58"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9"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0"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55"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6"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7"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101" name="Rectangle 100"/>
          <p:cNvSpPr/>
          <p:nvPr/>
        </p:nvSpPr>
        <p:spPr bwMode="auto">
          <a:xfrm>
            <a:off x="399866" y="5105400"/>
            <a:ext cx="8311896" cy="1280160"/>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02" name="TextBox 101"/>
          <p:cNvSpPr txBox="1"/>
          <p:nvPr/>
        </p:nvSpPr>
        <p:spPr>
          <a:xfrm>
            <a:off x="399874" y="5192489"/>
            <a:ext cx="7737021" cy="351744"/>
          </a:xfrm>
          <a:prstGeom prst="rect">
            <a:avLst/>
          </a:prstGeom>
          <a:noFill/>
        </p:spPr>
        <p:txBody>
          <a:bodyPr wrap="square" lIns="130542" tIns="65272" rIns="130542" bIns="65272" rtlCol="0">
            <a:spAutoFit/>
          </a:bodyPr>
          <a:lstStyle/>
          <a:p>
            <a:r>
              <a:rPr lang="en-US" sz="1400" b="1" dirty="0"/>
              <a:t>Implications of geographic distribution of patients across service area:</a:t>
            </a:r>
          </a:p>
        </p:txBody>
      </p:sp>
      <p:sp>
        <p:nvSpPr>
          <p:cNvPr id="100" name="TextBox 99"/>
          <p:cNvSpPr txBox="1"/>
          <p:nvPr/>
        </p:nvSpPr>
        <p:spPr>
          <a:xfrm>
            <a:off x="544694" y="5517028"/>
            <a:ext cx="7956563" cy="600110"/>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here</a:t>
            </a:r>
          </a:p>
          <a:p>
            <a:pPr marL="171356" indent="-17135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solidFill>
                  <a:schemeClr val="tx1"/>
                </a:solidFill>
              </a:rPr>
              <a:pPr/>
              <a:t>17</a:t>
            </a:fld>
            <a:endParaRPr lang="en-US" dirty="0">
              <a:solidFill>
                <a:schemeClr val="tx1"/>
              </a:solidFill>
            </a:endParaRPr>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Age Distribution</a:t>
            </a:r>
            <a:endParaRPr lang="en-US" dirty="0"/>
          </a:p>
        </p:txBody>
      </p:sp>
      <p:graphicFrame>
        <p:nvGraphicFramePr>
          <p:cNvPr id="6" name="Chart 5"/>
          <p:cNvGraphicFramePr/>
          <p:nvPr>
            <p:extLst>
              <p:ext uri="{D42A27DB-BD31-4B8C-83A1-F6EECF244321}">
                <p14:modId xmlns:p14="http://schemas.microsoft.com/office/powerpoint/2010/main" val="3055121493"/>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5538373"/>
              </p:ext>
            </p:extLst>
          </p:nvPr>
        </p:nvGraphicFramePr>
        <p:xfrm>
          <a:off x="2252213"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4" y="1839686"/>
            <a:ext cx="2328409" cy="285780"/>
          </a:xfrm>
          <a:prstGeom prst="rect">
            <a:avLst/>
          </a:prstGeom>
          <a:noFill/>
        </p:spPr>
        <p:txBody>
          <a:bodyPr wrap="square" lIns="130542" tIns="65272" rIns="130542" bIns="65272" rtlCol="0">
            <a:spAutoFit/>
          </a:bodyPr>
          <a:lstStyle/>
          <a:p>
            <a:pPr algn="ctr"/>
            <a:r>
              <a:rPr lang="en-US" sz="1000" i="1" dirty="0"/>
              <a:t>Hook Hospital Patients, 2012</a:t>
            </a:r>
          </a:p>
        </p:txBody>
      </p:sp>
      <p:sp>
        <p:nvSpPr>
          <p:cNvPr id="21" name="TextBox 20"/>
          <p:cNvSpPr txBox="1"/>
          <p:nvPr/>
        </p:nvSpPr>
        <p:spPr>
          <a:xfrm>
            <a:off x="762000" y="1458686"/>
            <a:ext cx="3124200" cy="285780"/>
          </a:xfrm>
          <a:prstGeom prst="rect">
            <a:avLst/>
          </a:prstGeom>
          <a:noFill/>
        </p:spPr>
        <p:txBody>
          <a:bodyPr wrap="square" lIns="130542" tIns="65272" rIns="130542" bIns="65272" rtlCol="0" anchor="ctr">
            <a:spAutoFit/>
          </a:bodyPr>
          <a:lstStyle/>
          <a:p>
            <a:pPr algn="ctr"/>
            <a:r>
              <a:rPr lang="en-US" sz="1000" b="1" dirty="0"/>
              <a:t>Percentage of Population by Age, 2012</a:t>
            </a:r>
          </a:p>
        </p:txBody>
      </p:sp>
      <p:sp>
        <p:nvSpPr>
          <p:cNvPr id="22" name="Rectangle 21"/>
          <p:cNvSpPr/>
          <p:nvPr/>
        </p:nvSpPr>
        <p:spPr bwMode="auto">
          <a:xfrm>
            <a:off x="399866" y="5105400"/>
            <a:ext cx="8311896" cy="1280160"/>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23" name="TextBox 22"/>
          <p:cNvSpPr txBox="1"/>
          <p:nvPr/>
        </p:nvSpPr>
        <p:spPr>
          <a:xfrm>
            <a:off x="399874" y="5210859"/>
            <a:ext cx="7737021" cy="351744"/>
          </a:xfrm>
          <a:prstGeom prst="rect">
            <a:avLst/>
          </a:prstGeom>
          <a:noFill/>
        </p:spPr>
        <p:txBody>
          <a:bodyPr wrap="square" lIns="130542" tIns="65272" rIns="130542" bIns="65272" rtlCol="0">
            <a:spAutoFit/>
          </a:bodyPr>
          <a:lstStyle/>
          <a:p>
            <a:r>
              <a:rPr lang="en-US" sz="1400" b="1" dirty="0"/>
              <a:t>Implications of shifts in age distribution on services:</a:t>
            </a:r>
          </a:p>
        </p:txBody>
      </p:sp>
      <p:sp>
        <p:nvSpPr>
          <p:cNvPr id="26"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Comparison of  Hook Patient Distribution to Current Region and Future Region Distribution </a:t>
            </a:r>
          </a:p>
        </p:txBody>
      </p:sp>
      <p:grpSp>
        <p:nvGrpSpPr>
          <p:cNvPr id="39" name="Group 38"/>
          <p:cNvGrpSpPr/>
          <p:nvPr/>
        </p:nvGrpSpPr>
        <p:grpSpPr>
          <a:xfrm>
            <a:off x="1034290" y="4114803"/>
            <a:ext cx="7043057" cy="500743"/>
            <a:chOff x="870857" y="4060371"/>
            <a:chExt cx="7043057" cy="500743"/>
          </a:xfrm>
        </p:grpSpPr>
        <p:grpSp>
          <p:nvGrpSpPr>
            <p:cNvPr id="38" name="Group 37"/>
            <p:cNvGrpSpPr/>
            <p:nvPr/>
          </p:nvGrpSpPr>
          <p:grpSpPr>
            <a:xfrm>
              <a:off x="1670957" y="4169229"/>
              <a:ext cx="5442857" cy="301169"/>
              <a:chOff x="1110343" y="4169229"/>
              <a:chExt cx="5442857" cy="301169"/>
            </a:xfrm>
          </p:grpSpPr>
          <p:sp>
            <p:nvSpPr>
              <p:cNvPr id="27" name="TextBox 26"/>
              <p:cNvSpPr txBox="1"/>
              <p:nvPr/>
            </p:nvSpPr>
            <p:spPr>
              <a:xfrm>
                <a:off x="1219200" y="4169229"/>
                <a:ext cx="1741714" cy="301169"/>
              </a:xfrm>
              <a:prstGeom prst="rect">
                <a:avLst/>
              </a:prstGeom>
              <a:noFill/>
            </p:spPr>
            <p:txBody>
              <a:bodyPr wrap="square" lIns="130615" tIns="65308" rIns="130615" bIns="65308" rtlCol="0">
                <a:spAutoFit/>
              </a:bodyPr>
              <a:lstStyle/>
              <a:p>
                <a:pPr algn="l"/>
                <a:r>
                  <a:rPr lang="en-US" sz="1100" dirty="0"/>
                  <a:t>Under 18</a:t>
                </a:r>
              </a:p>
            </p:txBody>
          </p:sp>
          <p:sp>
            <p:nvSpPr>
              <p:cNvPr id="28" name="TextBox 27"/>
              <p:cNvSpPr txBox="1"/>
              <p:nvPr/>
            </p:nvSpPr>
            <p:spPr>
              <a:xfrm>
                <a:off x="2596243" y="4169229"/>
                <a:ext cx="1741714" cy="301169"/>
              </a:xfrm>
              <a:prstGeom prst="rect">
                <a:avLst/>
              </a:prstGeom>
              <a:noFill/>
            </p:spPr>
            <p:txBody>
              <a:bodyPr wrap="square" lIns="130615" tIns="65308" rIns="130615" bIns="65308" rtlCol="0">
                <a:spAutoFit/>
              </a:bodyPr>
              <a:lstStyle/>
              <a:p>
                <a:pPr algn="l"/>
                <a:r>
                  <a:rPr lang="en-US" sz="1100" dirty="0"/>
                  <a:t>18 to 44</a:t>
                </a:r>
              </a:p>
            </p:txBody>
          </p:sp>
          <p:sp>
            <p:nvSpPr>
              <p:cNvPr id="29" name="TextBox 28"/>
              <p:cNvSpPr txBox="1"/>
              <p:nvPr/>
            </p:nvSpPr>
            <p:spPr>
              <a:xfrm>
                <a:off x="3973286" y="4169229"/>
                <a:ext cx="1741714" cy="301169"/>
              </a:xfrm>
              <a:prstGeom prst="rect">
                <a:avLst/>
              </a:prstGeom>
              <a:noFill/>
            </p:spPr>
            <p:txBody>
              <a:bodyPr wrap="square" lIns="130615" tIns="65308" rIns="130615" bIns="65308" rtlCol="0">
                <a:spAutoFit/>
              </a:bodyPr>
              <a:lstStyle/>
              <a:p>
                <a:pPr algn="l"/>
                <a:r>
                  <a:rPr lang="en-US" sz="1100" dirty="0"/>
                  <a:t>45 to 64</a:t>
                </a:r>
              </a:p>
            </p:txBody>
          </p:sp>
          <p:sp>
            <p:nvSpPr>
              <p:cNvPr id="30" name="TextBox 29"/>
              <p:cNvSpPr txBox="1"/>
              <p:nvPr/>
            </p:nvSpPr>
            <p:spPr>
              <a:xfrm>
                <a:off x="5382986" y="4169229"/>
                <a:ext cx="1170214" cy="301169"/>
              </a:xfrm>
              <a:prstGeom prst="rect">
                <a:avLst/>
              </a:prstGeom>
              <a:noFill/>
            </p:spPr>
            <p:txBody>
              <a:bodyPr wrap="square" lIns="130615" tIns="65308" rIns="130615" bIns="65308" rtlCol="0">
                <a:spAutoFit/>
              </a:bodyPr>
              <a:lstStyle/>
              <a:p>
                <a:pPr algn="l"/>
                <a:r>
                  <a:rPr lang="en-US" sz="1100" dirty="0"/>
                  <a:t>65 and Over</a:t>
                </a:r>
              </a:p>
            </p:txBody>
          </p:sp>
          <p:sp>
            <p:nvSpPr>
              <p:cNvPr id="31" name="Rectangle 30"/>
              <p:cNvSpPr/>
              <p:nvPr/>
            </p:nvSpPr>
            <p:spPr bwMode="auto">
              <a:xfrm>
                <a:off x="1110343" y="4245430"/>
                <a:ext cx="174171" cy="17417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sp>
            <p:nvSpPr>
              <p:cNvPr id="32" name="Rectangle 31"/>
              <p:cNvSpPr/>
              <p:nvPr/>
            </p:nvSpPr>
            <p:spPr bwMode="auto">
              <a:xfrm>
                <a:off x="2503716"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sp>
            <p:nvSpPr>
              <p:cNvPr id="33" name="Rectangle 32"/>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sp>
            <p:nvSpPr>
              <p:cNvPr id="34" name="Rectangle 33"/>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grpSp>
        <p:sp>
          <p:nvSpPr>
            <p:cNvPr id="36" name="Rectangle 35"/>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grpSp>
      <p:graphicFrame>
        <p:nvGraphicFramePr>
          <p:cNvPr id="11" name="Chart 10"/>
          <p:cNvGraphicFramePr/>
          <p:nvPr>
            <p:extLst>
              <p:ext uri="{D42A27DB-BD31-4B8C-83A1-F6EECF244321}">
                <p14:modId xmlns:p14="http://schemas.microsoft.com/office/powerpoint/2010/main" val="379503894"/>
              </p:ext>
            </p:extLst>
          </p:nvPr>
        </p:nvGraphicFramePr>
        <p:xfrm>
          <a:off x="5583917" y="1685145"/>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30" y="5517028"/>
            <a:ext cx="7956563" cy="600110"/>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here</a:t>
            </a:r>
          </a:p>
          <a:p>
            <a:pPr marL="171356" indent="-171356">
              <a:buFont typeface="Arial" pitchFamily="34" charset="0"/>
              <a:buChar char="•"/>
            </a:pPr>
            <a:endParaRPr lang="en-US" sz="1100" i="1" dirty="0"/>
          </a:p>
          <a:p>
            <a:endParaRPr lang="en-US" sz="1100" i="1" dirty="0"/>
          </a:p>
        </p:txBody>
      </p:sp>
      <p:sp>
        <p:nvSpPr>
          <p:cNvPr id="41" name="TextBox 40"/>
          <p:cNvSpPr txBox="1"/>
          <p:nvPr/>
        </p:nvSpPr>
        <p:spPr>
          <a:xfrm>
            <a:off x="2343657" y="1839687"/>
            <a:ext cx="1984503" cy="285707"/>
          </a:xfrm>
          <a:prstGeom prst="rect">
            <a:avLst/>
          </a:prstGeom>
          <a:noFill/>
        </p:spPr>
        <p:txBody>
          <a:bodyPr wrap="square" lIns="130542" tIns="65272" rIns="130542" bIns="65272" rtlCol="0">
            <a:spAutoFit/>
          </a:bodyPr>
          <a:lstStyle/>
          <a:p>
            <a:pPr algn="ctr"/>
            <a:r>
              <a:rPr lang="en-US" sz="1000" i="1" dirty="0"/>
              <a:t>Neverland County, 2012</a:t>
            </a:r>
          </a:p>
        </p:txBody>
      </p:sp>
      <p:graphicFrame>
        <p:nvGraphicFramePr>
          <p:cNvPr id="43" name="Chart 42"/>
          <p:cNvGraphicFramePr/>
          <p:nvPr>
            <p:extLst>
              <p:ext uri="{D42A27DB-BD31-4B8C-83A1-F6EECF244321}">
                <p14:modId xmlns:p14="http://schemas.microsoft.com/office/powerpoint/2010/main" val="1689425565"/>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2561668166"/>
              </p:ext>
            </p:extLst>
          </p:nvPr>
        </p:nvGraphicFramePr>
        <p:xfrm>
          <a:off x="6748013"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4" y="1839687"/>
            <a:ext cx="2328409" cy="285707"/>
          </a:xfrm>
          <a:prstGeom prst="rect">
            <a:avLst/>
          </a:prstGeom>
          <a:noFill/>
        </p:spPr>
        <p:txBody>
          <a:bodyPr wrap="square" lIns="130542" tIns="65272" rIns="130542" bIns="65272" rtlCol="0">
            <a:spAutoFit/>
          </a:bodyPr>
          <a:lstStyle/>
          <a:p>
            <a:pPr algn="ctr"/>
            <a:r>
              <a:rPr lang="en-US" sz="1000" i="1" dirty="0" smtClean="0"/>
              <a:t>Hook </a:t>
            </a:r>
            <a:r>
              <a:rPr lang="en-US" sz="1000" i="1" dirty="0"/>
              <a:t>Hospital Patients, 20XX</a:t>
            </a:r>
          </a:p>
        </p:txBody>
      </p:sp>
      <p:sp>
        <p:nvSpPr>
          <p:cNvPr id="46" name="TextBox 45"/>
          <p:cNvSpPr txBox="1"/>
          <p:nvPr/>
        </p:nvSpPr>
        <p:spPr>
          <a:xfrm>
            <a:off x="5334000" y="1458686"/>
            <a:ext cx="3124200" cy="285780"/>
          </a:xfrm>
          <a:prstGeom prst="rect">
            <a:avLst/>
          </a:prstGeom>
          <a:noFill/>
        </p:spPr>
        <p:txBody>
          <a:bodyPr wrap="square" lIns="130542" tIns="65272" rIns="130542" bIns="65272" rtlCol="0" anchor="ctr">
            <a:spAutoFit/>
          </a:bodyPr>
          <a:lstStyle/>
          <a:p>
            <a:pPr algn="ctr"/>
            <a:r>
              <a:rPr lang="en-US" sz="1000" b="1" dirty="0"/>
              <a:t>Percentage of Population by Age, 20XX</a:t>
            </a:r>
          </a:p>
        </p:txBody>
      </p:sp>
      <p:sp>
        <p:nvSpPr>
          <p:cNvPr id="47" name="TextBox 46"/>
          <p:cNvSpPr txBox="1"/>
          <p:nvPr/>
        </p:nvSpPr>
        <p:spPr>
          <a:xfrm>
            <a:off x="6839457" y="1839687"/>
            <a:ext cx="1984503" cy="285707"/>
          </a:xfrm>
          <a:prstGeom prst="rect">
            <a:avLst/>
          </a:prstGeom>
          <a:noFill/>
        </p:spPr>
        <p:txBody>
          <a:bodyPr wrap="square" lIns="130542" tIns="65272" rIns="130542" bIns="65272" rtlCol="0">
            <a:spAutoFit/>
          </a:bodyPr>
          <a:lstStyle/>
          <a:p>
            <a:pPr algn="ctr"/>
            <a:r>
              <a:rPr lang="en-US" sz="1000" i="1" dirty="0"/>
              <a:t>Neverland County, 20XX</a:t>
            </a:r>
          </a:p>
        </p:txBody>
      </p:sp>
    </p:spTree>
    <p:extLst>
      <p:ext uri="{BB962C8B-B14F-4D97-AF65-F5344CB8AC3E}">
        <p14:creationId xmlns:p14="http://schemas.microsoft.com/office/powerpoint/2010/main" val="2234375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solidFill>
                  <a:schemeClr val="tx1"/>
                </a:solidFill>
              </a:rPr>
              <a:pPr/>
              <a:t>18</a:t>
            </a:fld>
            <a:endParaRPr lang="en-US" dirty="0">
              <a:solidFill>
                <a:schemeClr val="tx1"/>
              </a:solidFill>
            </a:endParaRPr>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graphicFrame>
        <p:nvGraphicFramePr>
          <p:cNvPr id="6" name="Chart 5"/>
          <p:cNvGraphicFramePr/>
          <p:nvPr>
            <p:extLst>
              <p:ext uri="{D42A27DB-BD31-4B8C-83A1-F6EECF244321}">
                <p14:modId xmlns:p14="http://schemas.microsoft.com/office/powerpoint/2010/main" val="4058630494"/>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211929938"/>
              </p:ext>
            </p:extLst>
          </p:nvPr>
        </p:nvGraphicFramePr>
        <p:xfrm>
          <a:off x="2252212"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3" y="1839687"/>
            <a:ext cx="2328409" cy="285723"/>
          </a:xfrm>
          <a:prstGeom prst="rect">
            <a:avLst/>
          </a:prstGeom>
          <a:noFill/>
        </p:spPr>
        <p:txBody>
          <a:bodyPr wrap="square" lIns="130557" tIns="65280" rIns="130557" bIns="65280" rtlCol="0">
            <a:spAutoFit/>
          </a:bodyPr>
          <a:lstStyle/>
          <a:p>
            <a:pPr algn="ctr"/>
            <a:r>
              <a:rPr lang="en-US" sz="1000" i="1" dirty="0" smtClean="0"/>
              <a:t>Hook </a:t>
            </a:r>
            <a:r>
              <a:rPr lang="en-US" sz="1000" i="1" dirty="0"/>
              <a:t>Hospital Patients, 2012</a:t>
            </a:r>
          </a:p>
        </p:txBody>
      </p:sp>
      <p:sp>
        <p:nvSpPr>
          <p:cNvPr id="22" name="Rectangle 21"/>
          <p:cNvSpPr/>
          <p:nvPr/>
        </p:nvSpPr>
        <p:spPr bwMode="auto">
          <a:xfrm>
            <a:off x="399866" y="5105400"/>
            <a:ext cx="8311896" cy="1280160"/>
          </a:xfrm>
          <a:prstGeom prst="rect">
            <a:avLst/>
          </a:prstGeom>
          <a:noFill/>
          <a:ln w="12700" cap="flat" cmpd="sng" algn="ctr">
            <a:solidFill>
              <a:schemeClr val="tx2"/>
            </a:solidFill>
            <a:prstDash val="solid"/>
            <a:round/>
            <a:headEnd type="none" w="med" len="med"/>
            <a:tailEnd type="none" w="med" len="med"/>
          </a:ln>
          <a:effectLst/>
        </p:spPr>
        <p:txBody>
          <a:bodyPr vert="horz" wrap="square" lIns="130557" tIns="65280" rIns="130557" bIns="65280" numCol="1" rtlCol="0" anchor="t" anchorCtr="0" compatLnSpc="1">
            <a:prstTxWarp prst="textNoShape">
              <a:avLst/>
            </a:prstTxWarp>
          </a:bodyPr>
          <a:lstStyle/>
          <a:p>
            <a:pPr defTabSz="2089850"/>
            <a:endParaRPr lang="en-US" sz="1400" dirty="0">
              <a:solidFill>
                <a:schemeClr val="bg2"/>
              </a:solidFill>
            </a:endParaRPr>
          </a:p>
        </p:txBody>
      </p:sp>
      <p:graphicFrame>
        <p:nvGraphicFramePr>
          <p:cNvPr id="11" name="Chart 10"/>
          <p:cNvGraphicFramePr/>
          <p:nvPr>
            <p:extLst>
              <p:ext uri="{D42A27DB-BD31-4B8C-83A1-F6EECF244321}">
                <p14:modId xmlns:p14="http://schemas.microsoft.com/office/powerpoint/2010/main" val="3923336097"/>
              </p:ext>
            </p:extLst>
          </p:nvPr>
        </p:nvGraphicFramePr>
        <p:xfrm>
          <a:off x="5583916" y="1685144"/>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29" y="5517026"/>
            <a:ext cx="7956563" cy="784786"/>
          </a:xfrm>
          <a:prstGeom prst="rect">
            <a:avLst/>
          </a:prstGeom>
          <a:noFill/>
        </p:spPr>
        <p:txBody>
          <a:bodyPr wrap="square" lIns="45698" tIns="45698" rIns="45698" bIns="45698" rtlCol="0">
            <a:spAutoFit/>
          </a:bodyPr>
          <a:lstStyle/>
          <a:p>
            <a:pPr marL="171376" indent="-171376">
              <a:buFont typeface="Arial" pitchFamily="34" charset="0"/>
              <a:buChar char="•"/>
            </a:pPr>
            <a:r>
              <a:rPr lang="en-US" sz="1100" i="1" dirty="0"/>
              <a:t>Describe impacts </a:t>
            </a:r>
            <a:r>
              <a:rPr lang="en-US" sz="1100" i="1" dirty="0" smtClean="0"/>
              <a:t>here</a:t>
            </a:r>
          </a:p>
          <a:p>
            <a:pPr marL="171376" indent="-171376">
              <a:buFont typeface="Arial" pitchFamily="34" charset="0"/>
              <a:buChar char="•"/>
            </a:pPr>
            <a:r>
              <a:rPr lang="en-US" sz="1100" i="1" dirty="0" smtClean="0"/>
              <a:t>E.g., Current payer mix at Hook does not reflect distribution at market level, need to attract patients with commercial payer insurance. </a:t>
            </a:r>
            <a:endParaRPr lang="en-US" sz="1100" i="1" dirty="0"/>
          </a:p>
          <a:p>
            <a:endParaRPr lang="en-US" sz="1100" i="1" dirty="0"/>
          </a:p>
        </p:txBody>
      </p:sp>
      <p:sp>
        <p:nvSpPr>
          <p:cNvPr id="41" name="TextBox 40"/>
          <p:cNvSpPr txBox="1"/>
          <p:nvPr/>
        </p:nvSpPr>
        <p:spPr>
          <a:xfrm>
            <a:off x="2343656" y="1839687"/>
            <a:ext cx="1984503" cy="285723"/>
          </a:xfrm>
          <a:prstGeom prst="rect">
            <a:avLst/>
          </a:prstGeom>
          <a:noFill/>
        </p:spPr>
        <p:txBody>
          <a:bodyPr wrap="square" lIns="130557" tIns="65280" rIns="130557" bIns="65280" rtlCol="0">
            <a:spAutoFit/>
          </a:bodyPr>
          <a:lstStyle/>
          <a:p>
            <a:pPr algn="ctr"/>
            <a:r>
              <a:rPr lang="en-US" sz="1000" i="1" dirty="0"/>
              <a:t>Neverland County, 2012</a:t>
            </a:r>
          </a:p>
        </p:txBody>
      </p:sp>
      <p:graphicFrame>
        <p:nvGraphicFramePr>
          <p:cNvPr id="43" name="Chart 42"/>
          <p:cNvGraphicFramePr/>
          <p:nvPr>
            <p:extLst>
              <p:ext uri="{D42A27DB-BD31-4B8C-83A1-F6EECF244321}">
                <p14:modId xmlns:p14="http://schemas.microsoft.com/office/powerpoint/2010/main" val="3117452828"/>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3432635750"/>
              </p:ext>
            </p:extLst>
          </p:nvPr>
        </p:nvGraphicFramePr>
        <p:xfrm>
          <a:off x="6748012"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3" y="1839687"/>
            <a:ext cx="2328409" cy="285723"/>
          </a:xfrm>
          <a:prstGeom prst="rect">
            <a:avLst/>
          </a:prstGeom>
          <a:noFill/>
        </p:spPr>
        <p:txBody>
          <a:bodyPr wrap="square" lIns="130557" tIns="65280" rIns="130557" bIns="65280" rtlCol="0">
            <a:spAutoFit/>
          </a:bodyPr>
          <a:lstStyle/>
          <a:p>
            <a:pPr algn="ctr"/>
            <a:r>
              <a:rPr lang="en-US" sz="1000" i="1" dirty="0" smtClean="0"/>
              <a:t>Hook </a:t>
            </a:r>
            <a:r>
              <a:rPr lang="en-US" sz="1000" i="1" dirty="0"/>
              <a:t>Hospital Patients, </a:t>
            </a:r>
            <a:r>
              <a:rPr lang="en-US" sz="1000" i="1" dirty="0" smtClean="0"/>
              <a:t>20XX</a:t>
            </a:r>
            <a:endParaRPr lang="en-US" sz="1000" i="1" dirty="0"/>
          </a:p>
        </p:txBody>
      </p:sp>
      <p:sp>
        <p:nvSpPr>
          <p:cNvPr id="47" name="TextBox 46"/>
          <p:cNvSpPr txBox="1"/>
          <p:nvPr/>
        </p:nvSpPr>
        <p:spPr>
          <a:xfrm>
            <a:off x="6839456" y="1839687"/>
            <a:ext cx="1984503" cy="285723"/>
          </a:xfrm>
          <a:prstGeom prst="rect">
            <a:avLst/>
          </a:prstGeom>
          <a:noFill/>
        </p:spPr>
        <p:txBody>
          <a:bodyPr wrap="square" lIns="130557" tIns="65280" rIns="130557" bIns="65280" rtlCol="0">
            <a:spAutoFit/>
          </a:bodyPr>
          <a:lstStyle/>
          <a:p>
            <a:pPr algn="ctr"/>
            <a:r>
              <a:rPr lang="en-US" sz="1000" i="1" dirty="0"/>
              <a:t>Neverland County, </a:t>
            </a:r>
            <a:r>
              <a:rPr lang="en-US" sz="1000" i="1" dirty="0" smtClean="0"/>
              <a:t>20XX</a:t>
            </a:r>
            <a:endParaRPr lang="en-US" sz="1000" i="1" dirty="0"/>
          </a:p>
        </p:txBody>
      </p:sp>
      <p:grpSp>
        <p:nvGrpSpPr>
          <p:cNvPr id="37" name="Group 36"/>
          <p:cNvGrpSpPr/>
          <p:nvPr/>
        </p:nvGrpSpPr>
        <p:grpSpPr>
          <a:xfrm>
            <a:off x="1050475" y="4060373"/>
            <a:ext cx="7043057" cy="500743"/>
            <a:chOff x="870857" y="4060371"/>
            <a:chExt cx="7043057" cy="500743"/>
          </a:xfrm>
        </p:grpSpPr>
        <p:sp>
          <p:nvSpPr>
            <p:cNvPr id="40" name="TextBox 39"/>
            <p:cNvSpPr txBox="1"/>
            <p:nvPr/>
          </p:nvSpPr>
          <p:spPr>
            <a:xfrm>
              <a:off x="1219200" y="4169230"/>
              <a:ext cx="1741714" cy="301169"/>
            </a:xfrm>
            <a:prstGeom prst="rect">
              <a:avLst/>
            </a:prstGeom>
            <a:noFill/>
          </p:spPr>
          <p:txBody>
            <a:bodyPr wrap="square" lIns="130615" tIns="65308" rIns="130615" bIns="65308" rtlCol="0">
              <a:spAutoFit/>
            </a:bodyPr>
            <a:lstStyle/>
            <a:p>
              <a:pPr algn="l"/>
              <a:r>
                <a:rPr lang="en-US" sz="1100" dirty="0"/>
                <a:t>Medicare</a:t>
              </a:r>
            </a:p>
          </p:txBody>
        </p:sp>
        <p:sp>
          <p:nvSpPr>
            <p:cNvPr id="42" name="TextBox 41"/>
            <p:cNvSpPr txBox="1"/>
            <p:nvPr/>
          </p:nvSpPr>
          <p:spPr>
            <a:xfrm>
              <a:off x="2596243" y="4169230"/>
              <a:ext cx="1741714" cy="301169"/>
            </a:xfrm>
            <a:prstGeom prst="rect">
              <a:avLst/>
            </a:prstGeom>
            <a:noFill/>
          </p:spPr>
          <p:txBody>
            <a:bodyPr wrap="square" lIns="130615" tIns="65308" rIns="130615" bIns="65308" rtlCol="0">
              <a:spAutoFit/>
            </a:bodyPr>
            <a:lstStyle/>
            <a:p>
              <a:pPr algn="l"/>
              <a:r>
                <a:rPr lang="en-US" sz="1100" dirty="0"/>
                <a:t>Medicaid</a:t>
              </a:r>
            </a:p>
          </p:txBody>
        </p:sp>
        <p:sp>
          <p:nvSpPr>
            <p:cNvPr id="48" name="TextBox 47"/>
            <p:cNvSpPr txBox="1"/>
            <p:nvPr/>
          </p:nvSpPr>
          <p:spPr>
            <a:xfrm>
              <a:off x="3973286" y="4169230"/>
              <a:ext cx="1741714" cy="301169"/>
            </a:xfrm>
            <a:prstGeom prst="rect">
              <a:avLst/>
            </a:prstGeom>
            <a:noFill/>
          </p:spPr>
          <p:txBody>
            <a:bodyPr wrap="square" lIns="130615" tIns="65308" rIns="130615" bIns="65308" rtlCol="0">
              <a:spAutoFit/>
            </a:bodyPr>
            <a:lstStyle/>
            <a:p>
              <a:pPr algn="l"/>
              <a:r>
                <a:rPr lang="en-US" sz="1100" dirty="0"/>
                <a:t>Commercial</a:t>
              </a:r>
            </a:p>
          </p:txBody>
        </p:sp>
        <p:sp>
          <p:nvSpPr>
            <p:cNvPr id="49" name="TextBox 48"/>
            <p:cNvSpPr txBox="1"/>
            <p:nvPr/>
          </p:nvSpPr>
          <p:spPr>
            <a:xfrm>
              <a:off x="5382985" y="4169230"/>
              <a:ext cx="1741714" cy="301169"/>
            </a:xfrm>
            <a:prstGeom prst="rect">
              <a:avLst/>
            </a:prstGeom>
            <a:noFill/>
          </p:spPr>
          <p:txBody>
            <a:bodyPr wrap="square" lIns="130615" tIns="65308" rIns="130615" bIns="65308" rtlCol="0">
              <a:spAutoFit/>
            </a:bodyPr>
            <a:lstStyle/>
            <a:p>
              <a:pPr algn="l"/>
              <a:r>
                <a:rPr lang="en-US" sz="1100" dirty="0"/>
                <a:t>Uninsured</a:t>
              </a:r>
            </a:p>
          </p:txBody>
        </p:sp>
        <p:sp>
          <p:nvSpPr>
            <p:cNvPr id="50" name="Rectangle 49"/>
            <p:cNvSpPr/>
            <p:nvPr/>
          </p:nvSpPr>
          <p:spPr bwMode="auto">
            <a:xfrm>
              <a:off x="1110343"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1" name="Rectangle 50"/>
            <p:cNvSpPr/>
            <p:nvPr/>
          </p:nvSpPr>
          <p:spPr bwMode="auto">
            <a:xfrm>
              <a:off x="2503716" y="4245430"/>
              <a:ext cx="174171" cy="174171"/>
            </a:xfrm>
            <a:prstGeom prst="rect">
              <a:avLst/>
            </a:prstGeom>
            <a:solidFill>
              <a:schemeClr val="accent1">
                <a:lumMod val="40000"/>
                <a:lumOff val="6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2" name="Rectangle 51"/>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3" name="Rectangle 52"/>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4" name="Rectangle 53"/>
            <p:cNvSpPr/>
            <p:nvPr/>
          </p:nvSpPr>
          <p:spPr bwMode="auto">
            <a:xfrm>
              <a:off x="6640286" y="4245430"/>
              <a:ext cx="174171" cy="174171"/>
            </a:xfrm>
            <a:prstGeom prst="rect">
              <a:avLst/>
            </a:prstGeom>
            <a:solidFill>
              <a:schemeClr val="tx1"/>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5" name="Rectangle 54"/>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6" name="TextBox 55"/>
            <p:cNvSpPr txBox="1"/>
            <p:nvPr/>
          </p:nvSpPr>
          <p:spPr>
            <a:xfrm>
              <a:off x="6743700" y="4169230"/>
              <a:ext cx="1137557" cy="301169"/>
            </a:xfrm>
            <a:prstGeom prst="rect">
              <a:avLst/>
            </a:prstGeom>
            <a:noFill/>
          </p:spPr>
          <p:txBody>
            <a:bodyPr wrap="square" lIns="130615" tIns="65308" rIns="130615" bIns="65308" rtlCol="0">
              <a:spAutoFit/>
            </a:bodyPr>
            <a:lstStyle/>
            <a:p>
              <a:pPr algn="l"/>
              <a:r>
                <a:rPr lang="en-US" sz="1100" dirty="0"/>
                <a:t>Other</a:t>
              </a:r>
            </a:p>
          </p:txBody>
        </p:sp>
      </p:grpSp>
      <p:sp>
        <p:nvSpPr>
          <p:cNvPr id="57" name="TextBox 56"/>
          <p:cNvSpPr txBox="1"/>
          <p:nvPr/>
        </p:nvSpPr>
        <p:spPr>
          <a:xfrm>
            <a:off x="762000" y="1458686"/>
            <a:ext cx="3124200" cy="285780"/>
          </a:xfrm>
          <a:prstGeom prst="rect">
            <a:avLst/>
          </a:prstGeom>
          <a:noFill/>
        </p:spPr>
        <p:txBody>
          <a:bodyPr wrap="square" lIns="130557" tIns="65280" rIns="130557" bIns="65280" rtlCol="0" anchor="ctr">
            <a:spAutoFit/>
          </a:bodyPr>
          <a:lstStyle/>
          <a:p>
            <a:pPr algn="ctr"/>
            <a:r>
              <a:rPr lang="en-US" sz="1000" b="1" dirty="0"/>
              <a:t>Percentage of Population by Insurance, 2012</a:t>
            </a:r>
          </a:p>
        </p:txBody>
      </p:sp>
      <p:sp>
        <p:nvSpPr>
          <p:cNvPr id="58" name="TextBox 57"/>
          <p:cNvSpPr txBox="1"/>
          <p:nvPr/>
        </p:nvSpPr>
        <p:spPr>
          <a:xfrm>
            <a:off x="5334000" y="1458714"/>
            <a:ext cx="3124200" cy="285723"/>
          </a:xfrm>
          <a:prstGeom prst="rect">
            <a:avLst/>
          </a:prstGeom>
          <a:noFill/>
        </p:spPr>
        <p:txBody>
          <a:bodyPr wrap="square" lIns="130557" tIns="65280" rIns="130557" bIns="65280" rtlCol="0" anchor="ctr">
            <a:spAutoFit/>
          </a:bodyPr>
          <a:lstStyle/>
          <a:p>
            <a:pPr algn="ctr"/>
            <a:r>
              <a:rPr lang="en-US" sz="1000" b="1" dirty="0"/>
              <a:t>Percentage of Population by </a:t>
            </a:r>
            <a:r>
              <a:rPr lang="en-US" sz="1000" b="1" dirty="0" smtClean="0"/>
              <a:t>Insurance, </a:t>
            </a:r>
            <a:r>
              <a:rPr lang="en-US" sz="1000" b="1" dirty="0"/>
              <a:t>20XX</a:t>
            </a:r>
          </a:p>
        </p:txBody>
      </p:sp>
      <p:sp>
        <p:nvSpPr>
          <p:cNvPr id="59" name="Title 2"/>
          <p:cNvSpPr txBox="1">
            <a:spLocks/>
          </p:cNvSpPr>
          <p:nvPr/>
        </p:nvSpPr>
        <p:spPr bwMode="gray">
          <a:xfrm>
            <a:off x="399866" y="673829"/>
            <a:ext cx="8314171" cy="249114"/>
          </a:xfrm>
          <a:prstGeom prst="rect">
            <a:avLst/>
          </a:prstGeom>
        </p:spPr>
        <p:txBody>
          <a:bodyPr vert="horz" wrap="square" lIns="0" tIns="0" rIns="0" bIns="0" rtlCol="0" anchor="b">
            <a:noAutofit/>
          </a:bodyPr>
          <a:lstStyle>
            <a:lvl1pPr algn="l" defTabSz="910353" rtl="0" eaLnBrk="1" latinLnBrk="0" hangingPunct="1">
              <a:spcBef>
                <a:spcPct val="0"/>
              </a:spcBef>
              <a:buNone/>
              <a:defRPr sz="1600" b="1" kern="1200">
                <a:solidFill>
                  <a:schemeClr val="tx1"/>
                </a:solidFill>
                <a:latin typeface="+mj-lt"/>
                <a:ea typeface="+mj-ea"/>
                <a:cs typeface="+mj-cs"/>
              </a:defRPr>
            </a:lvl1pPr>
          </a:lstStyle>
          <a:p>
            <a:r>
              <a:rPr lang="en-US" dirty="0" smtClean="0"/>
              <a:t>Patients: Payer Mix</a:t>
            </a:r>
            <a:endParaRPr lang="en-US" dirty="0"/>
          </a:p>
        </p:txBody>
      </p:sp>
      <p:sp>
        <p:nvSpPr>
          <p:cNvPr id="60" name="Text Placeholder 12"/>
          <p:cNvSpPr txBox="1">
            <a:spLocks/>
          </p:cNvSpPr>
          <p:nvPr/>
        </p:nvSpPr>
        <p:spPr bwMode="gray">
          <a:xfrm>
            <a:off x="399866" y="963229"/>
            <a:ext cx="8314171" cy="271094"/>
          </a:xfrm>
          <a:prstGeom prst="rect">
            <a:avLst/>
          </a:prstGeom>
        </p:spPr>
        <p:txBody>
          <a:bodyPr vert="horz" wrap="square" lIns="0" tIns="40935" rIns="0" bIns="40935" rtlCol="0">
            <a:noAutofit/>
          </a:bodyPr>
          <a:lstStyle/>
          <a:p>
            <a:pPr defTabSz="912510">
              <a:defRPr/>
            </a:pPr>
            <a:r>
              <a:rPr lang="en-US" sz="1300" dirty="0">
                <a:solidFill>
                  <a:srgbClr val="617685"/>
                </a:solidFill>
                <a:latin typeface="Arial"/>
              </a:rPr>
              <a:t>Comparison of Hook Patient Distribution to Current Region and Future Region Distribution </a:t>
            </a:r>
          </a:p>
        </p:txBody>
      </p:sp>
      <p:sp>
        <p:nvSpPr>
          <p:cNvPr id="61" name="TextBox 60"/>
          <p:cNvSpPr txBox="1"/>
          <p:nvPr/>
        </p:nvSpPr>
        <p:spPr>
          <a:xfrm>
            <a:off x="399873" y="5210859"/>
            <a:ext cx="7737021" cy="351744"/>
          </a:xfrm>
          <a:prstGeom prst="rect">
            <a:avLst/>
          </a:prstGeom>
          <a:noFill/>
        </p:spPr>
        <p:txBody>
          <a:bodyPr wrap="square" lIns="130557" tIns="65280" rIns="130557" bIns="65280" rtlCol="0">
            <a:spAutoFit/>
          </a:bodyPr>
          <a:lstStyle/>
          <a:p>
            <a:r>
              <a:rPr lang="en-US" sz="1400" b="1" dirty="0"/>
              <a:t>Implications of shifting payer mix:</a:t>
            </a:r>
          </a:p>
        </p:txBody>
      </p:sp>
    </p:spTree>
    <p:extLst>
      <p:ext uri="{BB962C8B-B14F-4D97-AF65-F5344CB8AC3E}">
        <p14:creationId xmlns:p14="http://schemas.microsoft.com/office/powerpoint/2010/main" val="2743175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Payers: Anticipated Changes in Reimbursement Models, Levels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88090237"/>
              </p:ext>
            </p:extLst>
          </p:nvPr>
        </p:nvGraphicFramePr>
        <p:xfrm>
          <a:off x="399863" y="1371599"/>
          <a:ext cx="8314178" cy="3352797"/>
        </p:xfrm>
        <a:graphic>
          <a:graphicData uri="http://schemas.openxmlformats.org/drawingml/2006/table">
            <a:tbl>
              <a:tblPr firstRow="1" bandRow="1">
                <a:tableStyleId>{5C22544A-7EE6-4342-B048-85BDC9FD1C3A}</a:tableStyleId>
              </a:tblPr>
              <a:tblGrid>
                <a:gridCol w="4157089"/>
                <a:gridCol w="4157089"/>
              </a:tblGrid>
              <a:tr h="478971">
                <a:tc>
                  <a:txBody>
                    <a:bodyPr/>
                    <a:lstStyle/>
                    <a:p>
                      <a:r>
                        <a:rPr lang="en-US" sz="1100" dirty="0" smtClean="0"/>
                        <a:t>Payer Strategy</a:t>
                      </a:r>
                      <a:endParaRPr lang="en-US" sz="1100" dirty="0"/>
                    </a:p>
                  </a:txBody>
                  <a:tcPr/>
                </a:tc>
                <a:tc>
                  <a:txBody>
                    <a:bodyPr/>
                    <a:lstStyle/>
                    <a:p>
                      <a:r>
                        <a:rPr lang="en-US" sz="1100" dirty="0" smtClean="0"/>
                        <a:t>Description</a:t>
                      </a:r>
                      <a:endParaRPr lang="en-US" sz="1100" dirty="0"/>
                    </a:p>
                  </a:txBody>
                  <a:tcPr/>
                </a:tc>
              </a:tr>
              <a:tr h="478971">
                <a:tc>
                  <a:txBody>
                    <a:bodyPr/>
                    <a:lstStyle/>
                    <a:p>
                      <a:r>
                        <a:rPr lang="en-US" sz="1100" i="1" dirty="0" smtClean="0"/>
                        <a:t>Narrow Network—Payers</a:t>
                      </a:r>
                      <a:r>
                        <a:rPr lang="en-US" sz="1100" i="1" baseline="0" dirty="0" smtClean="0"/>
                        <a:t> X and Y</a:t>
                      </a:r>
                      <a:endParaRPr lang="en-US" sz="1100" i="1" dirty="0"/>
                    </a:p>
                  </a:txBody>
                  <a:tcPr anchor="ctr"/>
                </a:tc>
                <a:tc>
                  <a:txBody>
                    <a:bodyPr/>
                    <a:lstStyle/>
                    <a:p>
                      <a:r>
                        <a:rPr lang="en-US" sz="1100" i="1" dirty="0" smtClean="0"/>
                        <a:t>E.g., Increase</a:t>
                      </a:r>
                      <a:r>
                        <a:rPr lang="en-US" sz="1100" i="1" baseline="0" dirty="0" smtClean="0"/>
                        <a:t> in narrow networks in market as two major institutions move towards ACO model.</a:t>
                      </a:r>
                      <a:endParaRPr lang="en-US" sz="1100" i="1" dirty="0"/>
                    </a:p>
                  </a:txBody>
                  <a:tcPr anchor="ctr"/>
                </a:tc>
              </a:tr>
              <a:tr h="478971">
                <a:tc>
                  <a:txBody>
                    <a:bodyPr/>
                    <a:lstStyle/>
                    <a:p>
                      <a:r>
                        <a:rPr lang="en-US" sz="1100" i="1" dirty="0" smtClean="0"/>
                        <a:t>Read</a:t>
                      </a:r>
                      <a:r>
                        <a:rPr lang="en-US" sz="1100" i="1" baseline="0" dirty="0" smtClean="0"/>
                        <a:t>mission Penalties</a:t>
                      </a:r>
                      <a:endParaRPr lang="en-US" sz="1100" i="1" dirty="0"/>
                    </a:p>
                  </a:txBody>
                  <a:tcPr anchor="ctr"/>
                </a:tc>
                <a:tc>
                  <a:txBody>
                    <a:bodyPr/>
                    <a:lstStyle/>
                    <a:p>
                      <a:endParaRPr lang="en-US" sz="1900" dirty="0"/>
                    </a:p>
                  </a:txBody>
                  <a:tcPr anchor="ctr"/>
                </a:tc>
              </a:tr>
              <a:tr h="478971">
                <a:tc>
                  <a:txBody>
                    <a:bodyPr/>
                    <a:lstStyle/>
                    <a:p>
                      <a:endParaRPr lang="en-US" sz="1100" i="1" dirty="0"/>
                    </a:p>
                  </a:txBody>
                  <a:tcPr anchor="ctr"/>
                </a:tc>
                <a:tc>
                  <a:txBody>
                    <a:bodyPr/>
                    <a:lstStyle/>
                    <a:p>
                      <a:endParaRPr lang="en-US" sz="1900" dirty="0"/>
                    </a:p>
                  </a:txBody>
                  <a:tcPr anchor="ctr"/>
                </a:tc>
              </a:tr>
              <a:tr h="478971">
                <a:tc>
                  <a:txBody>
                    <a:bodyPr/>
                    <a:lstStyle/>
                    <a:p>
                      <a:endParaRPr lang="en-US" sz="1100" dirty="0"/>
                    </a:p>
                  </a:txBody>
                  <a:tcPr anchor="ctr"/>
                </a:tc>
                <a:tc>
                  <a:txBody>
                    <a:bodyPr/>
                    <a:lstStyle/>
                    <a:p>
                      <a:endParaRPr lang="en-US" sz="1900" dirty="0"/>
                    </a:p>
                  </a:txBody>
                  <a:tcPr anchor="ctr"/>
                </a:tc>
              </a:tr>
              <a:tr h="478971">
                <a:tc>
                  <a:txBody>
                    <a:bodyPr/>
                    <a:lstStyle/>
                    <a:p>
                      <a:endParaRPr lang="en-US" sz="1100" dirty="0"/>
                    </a:p>
                  </a:txBody>
                  <a:tcPr anchor="ctr"/>
                </a:tc>
                <a:tc>
                  <a:txBody>
                    <a:bodyPr/>
                    <a:lstStyle/>
                    <a:p>
                      <a:endParaRPr lang="en-US" sz="1900" dirty="0"/>
                    </a:p>
                  </a:txBody>
                  <a:tcPr anchor="ctr"/>
                </a:tc>
              </a:tr>
              <a:tr h="478971">
                <a:tc>
                  <a:txBody>
                    <a:bodyPr/>
                    <a:lstStyle/>
                    <a:p>
                      <a:endParaRPr lang="en-US" sz="1100" dirty="0"/>
                    </a:p>
                  </a:txBody>
                  <a:tcPr anchor="ctr"/>
                </a:tc>
                <a:tc>
                  <a:txBody>
                    <a:bodyPr/>
                    <a:lstStyle/>
                    <a:p>
                      <a:endParaRPr lang="en-US" sz="1900" dirty="0"/>
                    </a:p>
                  </a:txBody>
                  <a:tcPr anchor="ctr"/>
                </a:tc>
              </a:tr>
            </a:tbl>
          </a:graphicData>
        </a:graphic>
      </p:graphicFrame>
      <p:sp>
        <p:nvSpPr>
          <p:cNvPr id="8" name="Rectangle 7"/>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9" name="TextBox 8"/>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the shifts in payer strategy:</a:t>
            </a:r>
          </a:p>
        </p:txBody>
      </p:sp>
      <p:sp>
        <p:nvSpPr>
          <p:cNvPr id="10" name="TextBox 9"/>
          <p:cNvSpPr txBox="1"/>
          <p:nvPr/>
        </p:nvSpPr>
        <p:spPr>
          <a:xfrm>
            <a:off x="514170" y="5354206"/>
            <a:ext cx="7956563" cy="969442"/>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Necessary to show how our program reduces overall cost of care for women's </a:t>
            </a:r>
            <a:r>
              <a:rPr lang="en-US" sz="1100" i="1" dirty="0"/>
              <a:t>h</a:t>
            </a:r>
            <a:r>
              <a:rPr lang="en-US" sz="1100" i="1" dirty="0" smtClean="0"/>
              <a:t>ealth to remain provider of choice for payers.</a:t>
            </a:r>
            <a:endParaRPr lang="en-US" sz="1100" i="1" dirty="0"/>
          </a:p>
          <a:p>
            <a:pPr marL="171356" indent="-17135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423163" y="980082"/>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Key Hook Hospital Payers: X, Y, Z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a:t>
            </a:fld>
            <a:endParaRPr lang="en-US" dirty="0">
              <a:solidFill>
                <a:srgbClr val="000000"/>
              </a:solidFill>
            </a:endParaRPr>
          </a:p>
        </p:txBody>
      </p:sp>
      <p:sp>
        <p:nvSpPr>
          <p:cNvPr id="14" name="Text Placeholder 13"/>
          <p:cNvSpPr>
            <a:spLocks noGrp="1"/>
          </p:cNvSpPr>
          <p:nvPr>
            <p:ph type="body" sz="quarter" idx="17"/>
          </p:nvPr>
        </p:nvSpPr>
        <p:spPr/>
        <p:txBody>
          <a:bodyPr/>
          <a:lstStyle/>
          <a:p>
            <a:pPr algn="r"/>
            <a:r>
              <a:rPr lang="en-US" dirty="0" smtClean="0"/>
              <a:t>Marketing and Planning Leadership Council</a:t>
            </a:r>
            <a:endParaRPr lang="en-US" dirty="0"/>
          </a:p>
        </p:txBody>
      </p:sp>
      <p:sp>
        <p:nvSpPr>
          <p:cNvPr id="15" name="Text Placeholder 14"/>
          <p:cNvSpPr>
            <a:spLocks noGrp="1"/>
          </p:cNvSpPr>
          <p:nvPr>
            <p:ph type="body" sz="quarter" idx="19"/>
          </p:nvPr>
        </p:nvSpPr>
        <p:spPr/>
        <p:txBody>
          <a:bodyPr/>
          <a:lstStyle/>
          <a:p>
            <a:r>
              <a:rPr lang="en-US" dirty="0" smtClean="0"/>
              <a:t>Instructions</a:t>
            </a:r>
            <a:endParaRPr lang="en-US" dirty="0"/>
          </a:p>
        </p:txBody>
      </p:sp>
      <p:sp>
        <p:nvSpPr>
          <p:cNvPr id="12" name="Title 11"/>
          <p:cNvSpPr>
            <a:spLocks noGrp="1"/>
          </p:cNvSpPr>
          <p:nvPr>
            <p:ph type="title"/>
          </p:nvPr>
        </p:nvSpPr>
        <p:spPr/>
        <p:txBody>
          <a:bodyPr/>
          <a:lstStyle/>
          <a:p>
            <a:r>
              <a:rPr lang="en-US" dirty="0" smtClean="0"/>
              <a:t>How to use this template</a:t>
            </a:r>
            <a:endParaRPr lang="en-US" dirty="0"/>
          </a:p>
        </p:txBody>
      </p:sp>
      <p:sp>
        <p:nvSpPr>
          <p:cNvPr id="13" name="Text Placeholder 12"/>
          <p:cNvSpPr>
            <a:spLocks noGrp="1"/>
          </p:cNvSpPr>
          <p:nvPr>
            <p:ph type="body" sz="quarter" idx="11"/>
          </p:nvPr>
        </p:nvSpPr>
        <p:spPr>
          <a:xfrm>
            <a:off x="399866" y="1295400"/>
            <a:ext cx="8314171" cy="4876800"/>
          </a:xfrm>
        </p:spPr>
        <p:txBody>
          <a:bodyPr/>
          <a:lstStyle/>
          <a:p>
            <a:r>
              <a:rPr lang="en-US" dirty="0" smtClean="0">
                <a:solidFill>
                  <a:schemeClr val="tx1"/>
                </a:solidFill>
              </a:rPr>
              <a:t>The Women's Health Strategic Plan Template assists you in developing a ready-to-present strategic plan that is goal-oriented, actionable, measurable and aligned with institution priorities.  </a:t>
            </a:r>
          </a:p>
          <a:p>
            <a:endParaRPr lang="en-US" dirty="0">
              <a:solidFill>
                <a:schemeClr val="tx1"/>
              </a:solidFill>
            </a:endParaRPr>
          </a:p>
          <a:p>
            <a:r>
              <a:rPr lang="en-US" dirty="0" smtClean="0">
                <a:solidFill>
                  <a:schemeClr val="tx1"/>
                </a:solidFill>
              </a:rPr>
              <a:t>The template provides direction on key steps of the planning process: performance analysis, market assessment, strategic plan design, and plan evaluation.  Review the available tools and exercises included in this document and add and remove slides to match the level of detail you need.</a:t>
            </a:r>
          </a:p>
          <a:p>
            <a:endParaRPr lang="en-US" dirty="0">
              <a:solidFill>
                <a:schemeClr val="tx1"/>
              </a:solidFill>
            </a:endParaRPr>
          </a:p>
          <a:p>
            <a:r>
              <a:rPr lang="en-US" dirty="0" smtClean="0">
                <a:solidFill>
                  <a:schemeClr val="tx1"/>
                </a:solidFill>
              </a:rPr>
              <a:t>The template is designed to be used as an active document across the life of the strategic plan.  Progress on the plan can be continuously tracked using the scorecard provided and modifications can be made as needed.  Templates for financial planning, implementation planning, and communication planning are also included.</a:t>
            </a:r>
          </a:p>
          <a:p>
            <a:endParaRPr lang="en-US" dirty="0">
              <a:solidFill>
                <a:schemeClr val="tx1"/>
              </a:solidFill>
            </a:endParaRPr>
          </a:p>
          <a:p>
            <a:r>
              <a:rPr lang="en-US" dirty="0" smtClean="0">
                <a:solidFill>
                  <a:schemeClr val="tx1"/>
                </a:solidFill>
              </a:rPr>
              <a:t>This template can be used for an individual hospital, service line or multihospital system service line.  Throughout the template, “institution” is used to refer to either the hospital or the health system.   </a:t>
            </a:r>
          </a:p>
          <a:p>
            <a:endParaRPr lang="en-US" dirty="0">
              <a:solidFill>
                <a:schemeClr val="tx1"/>
              </a:solidFill>
            </a:endParaRPr>
          </a:p>
          <a:p>
            <a:r>
              <a:rPr lang="en-US" dirty="0" smtClean="0">
                <a:solidFill>
                  <a:schemeClr val="tx1"/>
                </a:solidFill>
              </a:rPr>
              <a:t>The “notes” section of each slide describes the purpose of each component and provides instructions for the specific task to complete.  Where appropriate, taking points and links to additional resources are provided to assist in the analysis. </a:t>
            </a:r>
            <a:r>
              <a:rPr lang="en-US" dirty="0">
                <a:solidFill>
                  <a:schemeClr val="tx1"/>
                </a:solidFill>
              </a:rPr>
              <a:t> </a:t>
            </a:r>
            <a:r>
              <a:rPr lang="en-US" dirty="0" smtClean="0">
                <a:solidFill>
                  <a:schemeClr val="tx1"/>
                </a:solidFill>
              </a:rPr>
              <a:t>Further instructions appear on the slides as place holders and examples are provided throughout the template slides in italics.  </a:t>
            </a:r>
          </a:p>
          <a:p>
            <a:endParaRPr lang="en-US" dirty="0">
              <a:solidFill>
                <a:schemeClr val="tx1"/>
              </a:solidFill>
            </a:endParaRPr>
          </a:p>
          <a:p>
            <a:r>
              <a:rPr lang="en-US" dirty="0" smtClean="0">
                <a:solidFill>
                  <a:schemeClr val="tx1"/>
                </a:solidFill>
              </a:rPr>
              <a:t>After completing the template, </a:t>
            </a:r>
            <a:r>
              <a:rPr lang="en-US" dirty="0">
                <a:solidFill>
                  <a:schemeClr val="tx1"/>
                </a:solidFill>
              </a:rPr>
              <a:t>r</a:t>
            </a:r>
            <a:r>
              <a:rPr lang="en-US" dirty="0" smtClean="0">
                <a:solidFill>
                  <a:schemeClr val="tx1"/>
                </a:solidFill>
              </a:rPr>
              <a:t>emove the Advisory Board slides (in red), </a:t>
            </a:r>
            <a:r>
              <a:rPr lang="en-US" dirty="0">
                <a:solidFill>
                  <a:schemeClr val="tx1"/>
                </a:solidFill>
              </a:rPr>
              <a:t>and </a:t>
            </a:r>
            <a:r>
              <a:rPr lang="en-US" dirty="0" smtClean="0">
                <a:solidFill>
                  <a:schemeClr val="tx1"/>
                </a:solidFill>
              </a:rPr>
              <a:t>delete/replace </a:t>
            </a:r>
            <a:r>
              <a:rPr lang="en-US" dirty="0">
                <a:solidFill>
                  <a:schemeClr val="tx1"/>
                </a:solidFill>
              </a:rPr>
              <a:t>all placeholder and sample text that appears </a:t>
            </a:r>
            <a:r>
              <a:rPr lang="en-US" dirty="0" smtClean="0">
                <a:solidFill>
                  <a:schemeClr val="tx1"/>
                </a:solidFill>
              </a:rPr>
              <a:t>on the slides </a:t>
            </a:r>
            <a:r>
              <a:rPr lang="en-US" dirty="0">
                <a:solidFill>
                  <a:schemeClr val="tx1"/>
                </a:solidFill>
              </a:rPr>
              <a:t>to </a:t>
            </a:r>
            <a:r>
              <a:rPr lang="en-US" dirty="0" smtClean="0">
                <a:solidFill>
                  <a:schemeClr val="tx1"/>
                </a:solidFill>
              </a:rPr>
              <a:t>share the presentation with stakeholders.</a:t>
            </a:r>
            <a:endParaRPr lang="en-US" dirty="0">
              <a:solidFill>
                <a:schemeClr val="tx1"/>
              </a:solidFill>
            </a:endParaRPr>
          </a:p>
        </p:txBody>
      </p:sp>
      <p:pic>
        <p:nvPicPr>
          <p:cNvPr id="7" name="Picture 6" descr="ABC_logo_rgb.png"/>
          <p:cNvPicPr>
            <a:picLocks noChangeAspect="1"/>
          </p:cNvPicPr>
          <p:nvPr/>
        </p:nvPicPr>
        <p:blipFill>
          <a:blip r:embed="rId3" cstate="print"/>
          <a:stretch>
            <a:fillRect/>
          </a:stretch>
        </p:blipFill>
        <p:spPr bwMode="gray">
          <a:xfrm>
            <a:off x="5405586"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8" y="417006"/>
            <a:ext cx="1945295" cy="322729"/>
          </a:xfrm>
          <a:prstGeom prst="rect">
            <a:avLst/>
          </a:prstGeom>
        </p:spPr>
        <p:txBody>
          <a:bodyPr vert="horz" wrap="square" lIns="41010" tIns="41010" rIns="41010" bIns="4101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3914">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solidFill>
                  <a:schemeClr val="tx1"/>
                </a:solidFill>
              </a:rPr>
              <a:pPr/>
              <a:t>20</a:t>
            </a:fld>
            <a:endParaRPr lang="en-US" dirty="0">
              <a:solidFill>
                <a:schemeClr val="tx1"/>
              </a:solidFill>
            </a:endParaRPr>
          </a:p>
        </p:txBody>
      </p:sp>
      <p:sp>
        <p:nvSpPr>
          <p:cNvPr id="20" name="Text Placeholder 2"/>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Payment Reform</a:t>
            </a:r>
            <a:endParaRPr lang="en-US" dirty="0"/>
          </a:p>
        </p:txBody>
      </p:sp>
      <p:sp>
        <p:nvSpPr>
          <p:cNvPr id="63"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endParaRPr lang="en-US" sz="1300" dirty="0">
              <a:solidFill>
                <a:srgbClr val="617685"/>
              </a:solidFill>
              <a:latin typeface="Arial"/>
            </a:endParaRPr>
          </a:p>
        </p:txBody>
      </p:sp>
      <p:sp>
        <p:nvSpPr>
          <p:cNvPr id="7" name="Rectangle 6"/>
          <p:cNvSpPr/>
          <p:nvPr/>
        </p:nvSpPr>
        <p:spPr>
          <a:xfrm>
            <a:off x="399870" y="1374170"/>
            <a:ext cx="8314170" cy="1064231"/>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dirty="0"/>
          </a:p>
        </p:txBody>
      </p:sp>
      <p:sp>
        <p:nvSpPr>
          <p:cNvPr id="8" name="TextBox 7"/>
          <p:cNvSpPr txBox="1"/>
          <p:nvPr/>
        </p:nvSpPr>
        <p:spPr>
          <a:xfrm>
            <a:off x="514166" y="1371600"/>
            <a:ext cx="4446836" cy="261578"/>
          </a:xfrm>
          <a:prstGeom prst="rect">
            <a:avLst/>
          </a:prstGeom>
          <a:noFill/>
        </p:spPr>
        <p:txBody>
          <a:bodyPr wrap="square" lIns="45693" tIns="45693" rIns="45693" bIns="45693" rtlCol="0">
            <a:spAutoFit/>
          </a:bodyPr>
          <a:lstStyle/>
          <a:p>
            <a:r>
              <a:rPr lang="en-US" sz="1100" b="1" dirty="0"/>
              <a:t>Payment model under consideration by institution:</a:t>
            </a:r>
          </a:p>
        </p:txBody>
      </p:sp>
      <p:sp>
        <p:nvSpPr>
          <p:cNvPr id="9" name="TextBox 8"/>
          <p:cNvSpPr txBox="1"/>
          <p:nvPr/>
        </p:nvSpPr>
        <p:spPr>
          <a:xfrm>
            <a:off x="610968" y="1668309"/>
            <a:ext cx="7999641" cy="784776"/>
          </a:xfrm>
          <a:prstGeom prst="rect">
            <a:avLst/>
          </a:prstGeom>
          <a:noFill/>
        </p:spPr>
        <p:txBody>
          <a:bodyPr wrap="square" lIns="45693" tIns="45693" rIns="45693" bIns="45693" rtlCol="0">
            <a:spAutoFit/>
          </a:bodyPr>
          <a:lstStyle/>
          <a:p>
            <a:r>
              <a:rPr lang="en-US" sz="1100" i="1" dirty="0"/>
              <a:t>Discuss the payment </a:t>
            </a:r>
            <a:r>
              <a:rPr lang="en-US" sz="1100" i="1" dirty="0" smtClean="0"/>
              <a:t>model(s) </a:t>
            </a:r>
            <a:r>
              <a:rPr lang="en-US" sz="1100" i="1" dirty="0"/>
              <a:t>your hospital is moving towards </a:t>
            </a:r>
            <a:r>
              <a:rPr lang="en-US" sz="1100" i="1" dirty="0" smtClean="0"/>
              <a:t>here.</a:t>
            </a:r>
          </a:p>
          <a:p>
            <a:r>
              <a:rPr lang="en-US" sz="1100" i="1" dirty="0"/>
              <a:t>E.g., Participating in Medicare Shared Savings Program. </a:t>
            </a:r>
          </a:p>
          <a:p>
            <a:endParaRPr lang="en-US" sz="1100" i="1" dirty="0"/>
          </a:p>
          <a:p>
            <a:endParaRPr lang="en-US" sz="1100" i="1" dirty="0"/>
          </a:p>
        </p:txBody>
      </p:sp>
      <p:sp>
        <p:nvSpPr>
          <p:cNvPr id="10" name="Rectangle 9"/>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1" name="TextBox 10"/>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the shift in payment model:</a:t>
            </a:r>
          </a:p>
        </p:txBody>
      </p:sp>
      <p:sp>
        <p:nvSpPr>
          <p:cNvPr id="12" name="TextBox 11"/>
          <p:cNvSpPr txBox="1"/>
          <p:nvPr/>
        </p:nvSpPr>
        <p:spPr>
          <a:xfrm>
            <a:off x="610967" y="2514606"/>
            <a:ext cx="2741841" cy="261578"/>
          </a:xfrm>
          <a:prstGeom prst="rect">
            <a:avLst/>
          </a:prstGeom>
          <a:noFill/>
        </p:spPr>
        <p:txBody>
          <a:bodyPr wrap="square" lIns="45693" tIns="45693" rIns="45693" bIns="45693" rtlCol="0">
            <a:spAutoFit/>
          </a:bodyPr>
          <a:lstStyle/>
          <a:p>
            <a:r>
              <a:rPr lang="en-US" sz="1100" b="1" dirty="0"/>
              <a:t>Implementation Actions :</a:t>
            </a:r>
          </a:p>
        </p:txBody>
      </p:sp>
      <p:sp>
        <p:nvSpPr>
          <p:cNvPr id="13" name="TextBox 12"/>
          <p:cNvSpPr txBox="1"/>
          <p:nvPr/>
        </p:nvSpPr>
        <p:spPr>
          <a:xfrm>
            <a:off x="610959" y="2819402"/>
            <a:ext cx="3999820" cy="769387"/>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List steps the institution has taken towards implementing the new payment model.</a:t>
            </a:r>
          </a:p>
          <a:p>
            <a:pPr marL="171356" indent="-171356">
              <a:buFont typeface="Arial" pitchFamily="34" charset="0"/>
              <a:buChar char="•"/>
            </a:pPr>
            <a:endParaRPr lang="en-US" sz="1100" i="1" dirty="0"/>
          </a:p>
          <a:p>
            <a:endParaRPr lang="en-US" sz="1100" i="1" dirty="0"/>
          </a:p>
        </p:txBody>
      </p:sp>
      <p:sp>
        <p:nvSpPr>
          <p:cNvPr id="14" name="TextBox 13"/>
          <p:cNvSpPr txBox="1"/>
          <p:nvPr/>
        </p:nvSpPr>
        <p:spPr>
          <a:xfrm>
            <a:off x="4806730" y="2514606"/>
            <a:ext cx="2741841" cy="261578"/>
          </a:xfrm>
          <a:prstGeom prst="rect">
            <a:avLst/>
          </a:prstGeom>
          <a:noFill/>
        </p:spPr>
        <p:txBody>
          <a:bodyPr wrap="square" lIns="45693" tIns="45693" rIns="45693" bIns="45693" rtlCol="0">
            <a:spAutoFit/>
          </a:bodyPr>
          <a:lstStyle/>
          <a:p>
            <a:r>
              <a:rPr lang="en-US" sz="1100" b="1" dirty="0"/>
              <a:t>Patients and Services  Affected:</a:t>
            </a:r>
          </a:p>
        </p:txBody>
      </p:sp>
      <p:sp>
        <p:nvSpPr>
          <p:cNvPr id="15" name="TextBox 14"/>
          <p:cNvSpPr txBox="1"/>
          <p:nvPr/>
        </p:nvSpPr>
        <p:spPr>
          <a:xfrm>
            <a:off x="4806721" y="2819402"/>
            <a:ext cx="3999820" cy="769387"/>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List patient groups and specific services that will be affected by this shift.</a:t>
            </a:r>
          </a:p>
          <a:p>
            <a:pPr marL="171356" indent="-171356">
              <a:buFont typeface="Arial" pitchFamily="34" charset="0"/>
              <a:buChar char="•"/>
            </a:pPr>
            <a:endParaRPr lang="en-US" sz="1100" i="1" dirty="0"/>
          </a:p>
          <a:p>
            <a:endParaRPr lang="en-US" sz="1100" i="1" dirty="0"/>
          </a:p>
        </p:txBody>
      </p:sp>
      <p:sp>
        <p:nvSpPr>
          <p:cNvPr id="16" name="TextBox 15"/>
          <p:cNvSpPr txBox="1"/>
          <p:nvPr/>
        </p:nvSpPr>
        <p:spPr>
          <a:xfrm>
            <a:off x="514170" y="5354208"/>
            <a:ext cx="7956563" cy="1107941"/>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a:t>E.g., Keeping ACO patients out of ED and hospital essential to cutting costs; explore possibility of using nurse navigators to maintain relationships with patients post-care to promote care compliance.</a:t>
            </a:r>
          </a:p>
          <a:p>
            <a:pPr marL="171356" indent="-171356">
              <a:buFont typeface="Arial" pitchFamily="34" charset="0"/>
              <a:buChar char="•"/>
            </a:pPr>
            <a:endParaRPr lang="en-US" sz="1100" i="1" dirty="0"/>
          </a:p>
          <a:p>
            <a:pPr marL="171356" indent="-171356">
              <a:buFont typeface="Arial" pitchFamily="34" charset="0"/>
              <a:buChar char="•"/>
            </a:pPr>
            <a:endParaRPr lang="en-US" sz="1100" i="1" dirty="0"/>
          </a:p>
          <a:p>
            <a:endParaRPr lang="en-US" sz="1100" i="1" dirty="0"/>
          </a:p>
        </p:txBody>
      </p:sp>
      <p:sp>
        <p:nvSpPr>
          <p:cNvPr id="17" name="Text Placeholder 12"/>
          <p:cNvSpPr txBox="1">
            <a:spLocks/>
          </p:cNvSpPr>
          <p:nvPr/>
        </p:nvSpPr>
        <p:spPr bwMode="gray">
          <a:xfrm>
            <a:off x="423163" y="980082"/>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Hook Hospital’s Payment Reform Strategy Impact on </a:t>
            </a:r>
            <a:r>
              <a:rPr lang="en-US" sz="1300" dirty="0" smtClean="0">
                <a:solidFill>
                  <a:srgbClr val="617685"/>
                </a:solidFill>
                <a:latin typeface="Arial"/>
              </a:rPr>
              <a:t>Women's Health </a:t>
            </a:r>
            <a:r>
              <a:rPr lang="en-US" sz="1300" dirty="0">
                <a:solidFill>
                  <a:srgbClr val="617685"/>
                </a:solidFill>
                <a:latin typeface="Arial"/>
              </a:rPr>
              <a:t>Service Line</a:t>
            </a:r>
          </a:p>
        </p:txBody>
      </p:sp>
    </p:spTree>
    <p:extLst>
      <p:ext uri="{BB962C8B-B14F-4D97-AF65-F5344CB8AC3E}">
        <p14:creationId xmlns:p14="http://schemas.microsoft.com/office/powerpoint/2010/main" val="2841340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Employers: Anticipated Growth, Shifts in Payment Strategies</a:t>
            </a:r>
            <a:endParaRPr lang="en-US" dirty="0"/>
          </a:p>
        </p:txBody>
      </p:sp>
      <p:sp>
        <p:nvSpPr>
          <p:cNvPr id="5" name="Rectangle 4"/>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6" name="TextBox 5"/>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the shifts in employer size, strategy:</a:t>
            </a:r>
          </a:p>
        </p:txBody>
      </p:sp>
      <p:sp>
        <p:nvSpPr>
          <p:cNvPr id="7" name="TextBox 6"/>
          <p:cNvSpPr txBox="1"/>
          <p:nvPr/>
        </p:nvSpPr>
        <p:spPr>
          <a:xfrm>
            <a:off x="514170" y="5354206"/>
            <a:ext cx="7956563" cy="969442"/>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a:t>
            </a:r>
            <a:r>
              <a:rPr lang="en-US" sz="1100" i="1" dirty="0"/>
              <a:t>E.g., Lily Manufacturing Co. represents viable, insured population; </a:t>
            </a:r>
            <a:r>
              <a:rPr lang="en-US" sz="1100" i="1" dirty="0" smtClean="0"/>
              <a:t>potential to build relationship with Lily to contract care for women's </a:t>
            </a:r>
            <a:r>
              <a:rPr lang="en-US" sz="1100" i="1" dirty="0"/>
              <a:t>h</a:t>
            </a:r>
            <a:r>
              <a:rPr lang="en-US" sz="1100" i="1" dirty="0" smtClean="0"/>
              <a:t>ealth patients.</a:t>
            </a:r>
            <a:endParaRPr lang="en-US" sz="1100" i="1" dirty="0"/>
          </a:p>
          <a:p>
            <a:pPr marL="171356" indent="-171356">
              <a:buFont typeface="Arial" pitchFamily="34" charset="0"/>
              <a:buChar char="•"/>
            </a:pPr>
            <a:endParaRPr lang="en-US" sz="1100" i="1" dirty="0"/>
          </a:p>
          <a:p>
            <a:endParaRPr lang="en-US" sz="1100" i="1" dirty="0"/>
          </a:p>
        </p:txBody>
      </p:sp>
      <p:graphicFrame>
        <p:nvGraphicFramePr>
          <p:cNvPr id="8" name="Table 7"/>
          <p:cNvGraphicFramePr>
            <a:graphicFrameLocks noGrp="1"/>
          </p:cNvGraphicFramePr>
          <p:nvPr>
            <p:extLst>
              <p:ext uri="{D42A27DB-BD31-4B8C-83A1-F6EECF244321}">
                <p14:modId xmlns:p14="http://schemas.microsoft.com/office/powerpoint/2010/main" val="3521210400"/>
              </p:ext>
            </p:extLst>
          </p:nvPr>
        </p:nvGraphicFramePr>
        <p:xfrm>
          <a:off x="399866" y="1371599"/>
          <a:ext cx="8314177" cy="3352797"/>
        </p:xfrm>
        <a:graphic>
          <a:graphicData uri="http://schemas.openxmlformats.org/drawingml/2006/table">
            <a:tbl>
              <a:tblPr firstRow="1" bandRow="1">
                <a:tableStyleId>{5C22544A-7EE6-4342-B048-85BDC9FD1C3A}</a:tableStyleId>
              </a:tblPr>
              <a:tblGrid>
                <a:gridCol w="2078544"/>
                <a:gridCol w="1732597"/>
                <a:gridCol w="1732597"/>
                <a:gridCol w="2770439"/>
              </a:tblGrid>
              <a:tr h="478971">
                <a:tc>
                  <a:txBody>
                    <a:bodyPr/>
                    <a:lstStyle/>
                    <a:p>
                      <a:pPr algn="l"/>
                      <a:r>
                        <a:rPr lang="en-US" sz="1100" dirty="0" smtClean="0"/>
                        <a:t>Employer</a:t>
                      </a:r>
                      <a:endParaRPr lang="en-US" sz="1100" dirty="0"/>
                    </a:p>
                  </a:txBody>
                  <a:tcPr anchor="ctr"/>
                </a:tc>
                <a:tc>
                  <a:txBody>
                    <a:bodyPr/>
                    <a:lstStyle/>
                    <a:p>
                      <a:pPr algn="l"/>
                      <a:r>
                        <a:rPr lang="en-US" sz="1100" dirty="0" smtClean="0"/>
                        <a:t>Number of Employees</a:t>
                      </a:r>
                      <a:endParaRPr lang="en-US" sz="1100" dirty="0"/>
                    </a:p>
                  </a:txBody>
                  <a:tcPr anchor="ctr"/>
                </a:tc>
                <a:tc>
                  <a:txBody>
                    <a:bodyPr/>
                    <a:lstStyle/>
                    <a:p>
                      <a:pPr algn="l"/>
                      <a:r>
                        <a:rPr lang="en-US" sz="1100" dirty="0" smtClean="0"/>
                        <a:t>Anticipated Growth </a:t>
                      </a:r>
                      <a:endParaRPr lang="en-US" sz="1100" dirty="0"/>
                    </a:p>
                  </a:txBody>
                  <a:tcPr anchor="ctr"/>
                </a:tc>
                <a:tc>
                  <a:txBody>
                    <a:bodyPr/>
                    <a:lstStyle/>
                    <a:p>
                      <a:pPr algn="l"/>
                      <a:r>
                        <a:rPr lang="en-US" sz="1100" dirty="0" smtClean="0"/>
                        <a:t>Comments</a:t>
                      </a:r>
                      <a:endParaRPr lang="en-US" sz="1100" dirty="0"/>
                    </a:p>
                  </a:txBody>
                  <a:tcPr anchor="ctr"/>
                </a:tc>
              </a:tr>
              <a:tr h="478971">
                <a:tc>
                  <a:txBody>
                    <a:bodyPr/>
                    <a:lstStyle/>
                    <a:p>
                      <a:r>
                        <a:rPr lang="en-US" sz="1100" i="1" dirty="0" smtClean="0"/>
                        <a:t>Lily Manufacturing Co.</a:t>
                      </a:r>
                      <a:endParaRPr lang="en-US" sz="1100" i="1" dirty="0"/>
                    </a:p>
                  </a:txBody>
                  <a:tcPr/>
                </a:tc>
                <a:tc>
                  <a:txBody>
                    <a:bodyPr/>
                    <a:lstStyle/>
                    <a:p>
                      <a:r>
                        <a:rPr lang="en-US" sz="1100" i="1" dirty="0" smtClean="0"/>
                        <a:t>~1000</a:t>
                      </a:r>
                      <a:endParaRPr lang="en-US" sz="1100" i="1" dirty="0"/>
                    </a:p>
                  </a:txBody>
                  <a:tcPr/>
                </a:tc>
                <a:tc>
                  <a:txBody>
                    <a:bodyPr/>
                    <a:lstStyle/>
                    <a:p>
                      <a:r>
                        <a:rPr lang="en-US" sz="1100" i="1" dirty="0" smtClean="0"/>
                        <a:t>~1100</a:t>
                      </a:r>
                      <a:endParaRPr lang="en-US" sz="1100" i="1" dirty="0"/>
                    </a:p>
                  </a:txBody>
                  <a:tcPr/>
                </a:tc>
                <a:tc>
                  <a:txBody>
                    <a:bodyPr/>
                    <a:lstStyle/>
                    <a:p>
                      <a:r>
                        <a:rPr lang="en-US" sz="1100" i="1" dirty="0" smtClean="0"/>
                        <a:t>Self-insured; looking for partner for disease management program</a:t>
                      </a:r>
                      <a:endParaRPr lang="en-US" sz="1100" i="1" dirty="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Employed Physicians: Anticipated Changes in Staffing and Leadership</a:t>
            </a:r>
            <a:endParaRPr lang="en-US" dirty="0"/>
          </a:p>
        </p:txBody>
      </p:sp>
      <p:sp>
        <p:nvSpPr>
          <p:cNvPr id="25" name="Rectangle 24"/>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26" name="TextBox 25"/>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physician employment trends:</a:t>
            </a:r>
          </a:p>
        </p:txBody>
      </p:sp>
      <p:graphicFrame>
        <p:nvGraphicFramePr>
          <p:cNvPr id="28" name="Chart 27"/>
          <p:cNvGraphicFramePr/>
          <p:nvPr>
            <p:extLst>
              <p:ext uri="{D42A27DB-BD31-4B8C-83A1-F6EECF244321}">
                <p14:modId xmlns:p14="http://schemas.microsoft.com/office/powerpoint/2010/main" val="2151507622"/>
              </p:ext>
            </p:extLst>
          </p:nvPr>
        </p:nvGraphicFramePr>
        <p:xfrm>
          <a:off x="538555" y="1288242"/>
          <a:ext cx="4719246" cy="186670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538554" y="5355073"/>
            <a:ext cx="7956563" cy="938664"/>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76" indent="-171376">
              <a:buFont typeface="Arial" pitchFamily="34" charset="0"/>
              <a:buChar char="•"/>
            </a:pPr>
            <a:r>
              <a:rPr lang="en-US" sz="1100" i="1" dirty="0"/>
              <a:t>E.g. Number of expected retirees will exacerbate current capacity issues; necessary to bolster recruitment efforts. </a:t>
            </a:r>
            <a:endParaRPr lang="en-US" sz="1100" i="1" dirty="0" smtClean="0"/>
          </a:p>
          <a:p>
            <a:pPr marL="171356" indent="-171356">
              <a:buFont typeface="Arial" pitchFamily="34" charset="0"/>
              <a:buChar char="•"/>
            </a:pPr>
            <a:endParaRPr lang="en-US" sz="1100" i="1" dirty="0"/>
          </a:p>
          <a:p>
            <a:pPr marL="171356" indent="-171356">
              <a:buFont typeface="Arial" pitchFamily="34" charset="0"/>
              <a:buChar char="•"/>
            </a:pPr>
            <a:endParaRPr lang="en-US" sz="1100" i="1" dirty="0"/>
          </a:p>
          <a:p>
            <a:endParaRPr lang="en-US" sz="1100" i="1" dirty="0"/>
          </a:p>
        </p:txBody>
      </p:sp>
      <p:graphicFrame>
        <p:nvGraphicFramePr>
          <p:cNvPr id="11" name="Table 10"/>
          <p:cNvGraphicFramePr>
            <a:graphicFrameLocks noGrp="1"/>
          </p:cNvGraphicFramePr>
          <p:nvPr>
            <p:extLst>
              <p:ext uri="{D42A27DB-BD31-4B8C-83A1-F6EECF244321}">
                <p14:modId xmlns:p14="http://schemas.microsoft.com/office/powerpoint/2010/main" val="86650544"/>
              </p:ext>
            </p:extLst>
          </p:nvPr>
        </p:nvGraphicFramePr>
        <p:xfrm>
          <a:off x="5562600" y="2756640"/>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Expected Retirees</a:t>
                      </a:r>
                      <a:endParaRPr lang="en-US" sz="1100" dirty="0"/>
                    </a:p>
                  </a:txBody>
                  <a:tcPr anchor="ctr"/>
                </a:tc>
                <a:tc>
                  <a:txBody>
                    <a:bodyPr/>
                    <a:lstStyle/>
                    <a:p>
                      <a:pPr algn="ctr"/>
                      <a:endParaRPr lang="en-US" sz="1100" dirty="0"/>
                    </a:p>
                  </a:txBody>
                  <a:tcPr anchor="ctr"/>
                </a:tc>
              </a:tr>
            </a:tbl>
          </a:graphicData>
        </a:graphic>
      </p:graphicFrame>
      <p:sp>
        <p:nvSpPr>
          <p:cNvPr id="12" name="TextBox 11"/>
          <p:cNvSpPr txBox="1"/>
          <p:nvPr/>
        </p:nvSpPr>
        <p:spPr>
          <a:xfrm>
            <a:off x="5912312" y="1323231"/>
            <a:ext cx="2286000" cy="253865"/>
          </a:xfrm>
          <a:prstGeom prst="rect">
            <a:avLst/>
          </a:prstGeom>
          <a:noFill/>
        </p:spPr>
        <p:txBody>
          <a:bodyPr wrap="square" lIns="45695" tIns="45695" rIns="45695" bIns="45695" rtlCol="0">
            <a:spAutoFit/>
          </a:bodyPr>
          <a:lstStyle/>
          <a:p>
            <a:pPr algn="ctr"/>
            <a:r>
              <a:rPr lang="en-US" sz="1000" b="1" dirty="0" smtClean="0"/>
              <a:t>Estimating Physician Need</a:t>
            </a:r>
            <a:endParaRPr lang="en-US" sz="1000" b="1" dirty="0"/>
          </a:p>
        </p:txBody>
      </p:sp>
      <p:graphicFrame>
        <p:nvGraphicFramePr>
          <p:cNvPr id="13" name="Table 12"/>
          <p:cNvGraphicFramePr>
            <a:graphicFrameLocks noGrp="1"/>
          </p:cNvGraphicFramePr>
          <p:nvPr>
            <p:extLst>
              <p:ext uri="{D42A27DB-BD31-4B8C-83A1-F6EECF244321}">
                <p14:modId xmlns:p14="http://schemas.microsoft.com/office/powerpoint/2010/main" val="3272970922"/>
              </p:ext>
            </p:extLst>
          </p:nvPr>
        </p:nvGraphicFramePr>
        <p:xfrm>
          <a:off x="5562600" y="3608280"/>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New Recruits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
        <p:nvSpPr>
          <p:cNvPr id="5" name="Rectangle 4"/>
          <p:cNvSpPr/>
          <p:nvPr/>
        </p:nvSpPr>
        <p:spPr>
          <a:xfrm>
            <a:off x="1230776" y="3334966"/>
            <a:ext cx="3950824" cy="432053"/>
          </a:xfrm>
          <a:prstGeom prst="rect">
            <a:avLst/>
          </a:prstGeom>
          <a:ln w="3175"/>
        </p:spPr>
        <p:style>
          <a:lnRef idx="2">
            <a:schemeClr val="accent2"/>
          </a:lnRef>
          <a:fillRef idx="1">
            <a:schemeClr val="lt1"/>
          </a:fillRef>
          <a:effectRef idx="0">
            <a:schemeClr val="accent2"/>
          </a:effectRef>
          <a:fontRef idx="minor">
            <a:schemeClr val="dk1"/>
          </a:fontRef>
        </p:style>
        <p:txBody>
          <a:bodyPr lIns="91418" tIns="45709" rIns="91418" bIns="45709" rtlCol="0" anchor="ctr"/>
          <a:lstStyle/>
          <a:p>
            <a:pPr algn="ctr"/>
            <a:endParaRPr lang="en-US" dirty="0"/>
          </a:p>
        </p:txBody>
      </p:sp>
      <p:sp>
        <p:nvSpPr>
          <p:cNvPr id="6" name="TextBox 5"/>
          <p:cNvSpPr txBox="1"/>
          <p:nvPr/>
        </p:nvSpPr>
        <p:spPr>
          <a:xfrm>
            <a:off x="1607888" y="3427882"/>
            <a:ext cx="647700" cy="246221"/>
          </a:xfrm>
          <a:prstGeom prst="rect">
            <a:avLst/>
          </a:prstGeom>
          <a:noFill/>
        </p:spPr>
        <p:txBody>
          <a:bodyPr wrap="square" lIns="45709" tIns="45709" rIns="45709" bIns="45709" rtlCol="0">
            <a:spAutoFit/>
          </a:bodyPr>
          <a:lstStyle/>
          <a:p>
            <a:pPr algn="ctr"/>
            <a:r>
              <a:rPr lang="en-US" sz="1000" dirty="0" smtClean="0"/>
              <a:t>308 M</a:t>
            </a:r>
          </a:p>
        </p:txBody>
      </p:sp>
      <p:sp>
        <p:nvSpPr>
          <p:cNvPr id="15" name="TextBox 14"/>
          <p:cNvSpPr txBox="1"/>
          <p:nvPr/>
        </p:nvSpPr>
        <p:spPr>
          <a:xfrm>
            <a:off x="2869076" y="3427882"/>
            <a:ext cx="647700" cy="246221"/>
          </a:xfrm>
          <a:prstGeom prst="rect">
            <a:avLst/>
          </a:prstGeom>
          <a:noFill/>
        </p:spPr>
        <p:txBody>
          <a:bodyPr wrap="square" lIns="45709" tIns="45709" rIns="45709" bIns="45709" rtlCol="0">
            <a:spAutoFit/>
          </a:bodyPr>
          <a:lstStyle/>
          <a:p>
            <a:pPr algn="ctr"/>
            <a:r>
              <a:rPr lang="en-US" sz="1000" dirty="0" smtClean="0"/>
              <a:t>322 M</a:t>
            </a:r>
          </a:p>
        </p:txBody>
      </p:sp>
      <p:sp>
        <p:nvSpPr>
          <p:cNvPr id="16" name="TextBox 15"/>
          <p:cNvSpPr txBox="1"/>
          <p:nvPr/>
        </p:nvSpPr>
        <p:spPr>
          <a:xfrm>
            <a:off x="4164476" y="3427882"/>
            <a:ext cx="647700" cy="246221"/>
          </a:xfrm>
          <a:prstGeom prst="rect">
            <a:avLst/>
          </a:prstGeom>
          <a:noFill/>
        </p:spPr>
        <p:txBody>
          <a:bodyPr wrap="square" lIns="45709" tIns="45709" rIns="45709" bIns="45709" rtlCol="0">
            <a:spAutoFit/>
          </a:bodyPr>
          <a:lstStyle/>
          <a:p>
            <a:pPr algn="ctr"/>
            <a:r>
              <a:rPr lang="en-US" sz="1000" dirty="0" smtClean="0"/>
              <a:t>335 M</a:t>
            </a:r>
          </a:p>
        </p:txBody>
      </p:sp>
      <p:sp>
        <p:nvSpPr>
          <p:cNvPr id="18" name="TextBox 17"/>
          <p:cNvSpPr txBox="1"/>
          <p:nvPr/>
        </p:nvSpPr>
        <p:spPr>
          <a:xfrm>
            <a:off x="267890" y="3273993"/>
            <a:ext cx="824244" cy="569364"/>
          </a:xfrm>
          <a:prstGeom prst="rect">
            <a:avLst/>
          </a:prstGeom>
          <a:noFill/>
        </p:spPr>
        <p:txBody>
          <a:bodyPr wrap="square" lIns="45709" tIns="45709" rIns="45709" bIns="45709" rtlCol="0">
            <a:spAutoFit/>
          </a:bodyPr>
          <a:lstStyle/>
          <a:p>
            <a:pPr algn="ctr"/>
            <a:r>
              <a:rPr lang="en-US" sz="1000" dirty="0" smtClean="0"/>
              <a:t>US Population </a:t>
            </a:r>
          </a:p>
          <a:p>
            <a:pPr algn="ctr"/>
            <a:r>
              <a:rPr lang="en-US" sz="1000" dirty="0" smtClean="0"/>
              <a:t>in Millions</a:t>
            </a:r>
          </a:p>
        </p:txBody>
      </p:sp>
      <p:sp>
        <p:nvSpPr>
          <p:cNvPr id="19" name="TextBox 18"/>
          <p:cNvSpPr txBox="1"/>
          <p:nvPr/>
        </p:nvSpPr>
        <p:spPr>
          <a:xfrm>
            <a:off x="222812" y="3865624"/>
            <a:ext cx="914400" cy="553976"/>
          </a:xfrm>
          <a:prstGeom prst="rect">
            <a:avLst/>
          </a:prstGeom>
          <a:noFill/>
        </p:spPr>
        <p:txBody>
          <a:bodyPr wrap="square" lIns="45709" tIns="45709" rIns="45709" bIns="45709" rtlCol="0">
            <a:spAutoFit/>
          </a:bodyPr>
          <a:lstStyle/>
          <a:p>
            <a:pPr algn="ctr"/>
            <a:r>
              <a:rPr lang="en-US" sz="1000" dirty="0" smtClean="0"/>
              <a:t>OB/GYNs</a:t>
            </a:r>
            <a:r>
              <a:rPr lang="en-US" sz="1000" dirty="0"/>
              <a:t> </a:t>
            </a:r>
            <a:r>
              <a:rPr lang="en-US" sz="1000" dirty="0" smtClean="0"/>
              <a:t>per 100,000 People</a:t>
            </a:r>
          </a:p>
        </p:txBody>
      </p:sp>
      <p:sp>
        <p:nvSpPr>
          <p:cNvPr id="20" name="Rectangle 19"/>
          <p:cNvSpPr/>
          <p:nvPr/>
        </p:nvSpPr>
        <p:spPr>
          <a:xfrm>
            <a:off x="1217514" y="3886711"/>
            <a:ext cx="3950824" cy="432053"/>
          </a:xfrm>
          <a:prstGeom prst="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lIns="91418" tIns="45709" rIns="91418" bIns="45709" rtlCol="0" anchor="ctr"/>
          <a:lstStyle/>
          <a:p>
            <a:pPr algn="ctr"/>
            <a:endParaRPr lang="en-US" dirty="0"/>
          </a:p>
        </p:txBody>
      </p:sp>
      <p:sp>
        <p:nvSpPr>
          <p:cNvPr id="29" name="TextBox 28"/>
          <p:cNvSpPr txBox="1"/>
          <p:nvPr/>
        </p:nvSpPr>
        <p:spPr>
          <a:xfrm>
            <a:off x="4892040" y="6474046"/>
            <a:ext cx="4023360" cy="307754"/>
          </a:xfrm>
          <a:prstGeom prst="rect">
            <a:avLst/>
          </a:prstGeom>
          <a:noFill/>
        </p:spPr>
        <p:txBody>
          <a:bodyPr wrap="square" lIns="45709" tIns="45709" rIns="45709" bIns="45709" rtlCol="0">
            <a:spAutoFit/>
          </a:bodyPr>
          <a:lstStyle/>
          <a:p>
            <a:r>
              <a:rPr lang="en-US" sz="700" dirty="0" smtClean="0"/>
              <a:t>Source: US Department of Health and Human Services, “The Physician Workforce: Projections and Research into Current Issues Affecting Supply and Demand ,” December 2008. </a:t>
            </a:r>
          </a:p>
        </p:txBody>
      </p:sp>
      <p:sp>
        <p:nvSpPr>
          <p:cNvPr id="33" name="TextBox 32"/>
          <p:cNvSpPr txBox="1"/>
          <p:nvPr/>
        </p:nvSpPr>
        <p:spPr>
          <a:xfrm>
            <a:off x="1607888" y="4014688"/>
            <a:ext cx="647700" cy="246221"/>
          </a:xfrm>
          <a:prstGeom prst="rect">
            <a:avLst/>
          </a:prstGeom>
          <a:noFill/>
        </p:spPr>
        <p:txBody>
          <a:bodyPr wrap="square" lIns="45709" tIns="45709" rIns="45709" bIns="45709" rtlCol="0">
            <a:spAutoFit/>
          </a:bodyPr>
          <a:lstStyle/>
          <a:p>
            <a:pPr algn="ctr"/>
            <a:r>
              <a:rPr lang="en-US" sz="1000" dirty="0" smtClean="0"/>
              <a:t>16.4</a:t>
            </a:r>
          </a:p>
        </p:txBody>
      </p:sp>
      <p:sp>
        <p:nvSpPr>
          <p:cNvPr id="34" name="TextBox 33"/>
          <p:cNvSpPr txBox="1"/>
          <p:nvPr/>
        </p:nvSpPr>
        <p:spPr>
          <a:xfrm>
            <a:off x="2869076" y="4014688"/>
            <a:ext cx="647700" cy="246221"/>
          </a:xfrm>
          <a:prstGeom prst="rect">
            <a:avLst/>
          </a:prstGeom>
          <a:noFill/>
        </p:spPr>
        <p:txBody>
          <a:bodyPr wrap="square" lIns="45709" tIns="45709" rIns="45709" bIns="45709" rtlCol="0">
            <a:spAutoFit/>
          </a:bodyPr>
          <a:lstStyle/>
          <a:p>
            <a:pPr algn="ctr"/>
            <a:r>
              <a:rPr lang="en-US" sz="1000" dirty="0" smtClean="0"/>
              <a:t>16.6</a:t>
            </a:r>
          </a:p>
        </p:txBody>
      </p:sp>
      <p:sp>
        <p:nvSpPr>
          <p:cNvPr id="35" name="TextBox 34"/>
          <p:cNvSpPr txBox="1"/>
          <p:nvPr/>
        </p:nvSpPr>
        <p:spPr>
          <a:xfrm>
            <a:off x="4164476" y="4014688"/>
            <a:ext cx="647700" cy="246221"/>
          </a:xfrm>
          <a:prstGeom prst="rect">
            <a:avLst/>
          </a:prstGeom>
          <a:noFill/>
        </p:spPr>
        <p:txBody>
          <a:bodyPr wrap="square" lIns="45709" tIns="45709" rIns="45709" bIns="45709" rtlCol="0">
            <a:spAutoFit/>
          </a:bodyPr>
          <a:lstStyle/>
          <a:p>
            <a:pPr algn="ctr"/>
            <a:r>
              <a:rPr lang="en-US" sz="1000" dirty="0" smtClean="0"/>
              <a:t>16.6</a:t>
            </a:r>
          </a:p>
        </p:txBody>
      </p:sp>
      <p:graphicFrame>
        <p:nvGraphicFramePr>
          <p:cNvPr id="24" name="Table 23"/>
          <p:cNvGraphicFramePr>
            <a:graphicFrameLocks noGrp="1"/>
          </p:cNvGraphicFramePr>
          <p:nvPr>
            <p:extLst>
              <p:ext uri="{D42A27DB-BD31-4B8C-83A1-F6EECF244321}">
                <p14:modId xmlns:p14="http://schemas.microsoft.com/office/powerpoint/2010/main" val="4229628145"/>
              </p:ext>
            </p:extLst>
          </p:nvPr>
        </p:nvGraphicFramePr>
        <p:xfrm>
          <a:off x="5562600" y="1905000"/>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Physicians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4956" y="673829"/>
            <a:ext cx="8314171" cy="249114"/>
          </a:xfrm>
        </p:spPr>
        <p:txBody>
          <a:bodyPr/>
          <a:lstStyle/>
          <a:p>
            <a:r>
              <a:rPr lang="en-US" dirty="0" smtClean="0"/>
              <a:t>Independent Physicians: Referral Planning </a:t>
            </a:r>
            <a:endParaRPr lang="en-US" dirty="0"/>
          </a:p>
        </p:txBody>
      </p:sp>
      <p:sp>
        <p:nvSpPr>
          <p:cNvPr id="7" name="Rectangle 6"/>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8" name="TextBox 7"/>
          <p:cNvSpPr txBox="1"/>
          <p:nvPr/>
        </p:nvSpPr>
        <p:spPr>
          <a:xfrm>
            <a:off x="394959" y="4971152"/>
            <a:ext cx="7737021" cy="351733"/>
          </a:xfrm>
          <a:prstGeom prst="rect">
            <a:avLst/>
          </a:prstGeom>
          <a:noFill/>
        </p:spPr>
        <p:txBody>
          <a:bodyPr wrap="square" lIns="130542" tIns="65272" rIns="130542" bIns="65272" rtlCol="0">
            <a:spAutoFit/>
          </a:bodyPr>
          <a:lstStyle/>
          <a:p>
            <a:r>
              <a:rPr lang="en-US" sz="1400" b="1" dirty="0"/>
              <a:t>Implications of physician referral trends:</a:t>
            </a:r>
          </a:p>
        </p:txBody>
      </p:sp>
      <p:graphicFrame>
        <p:nvGraphicFramePr>
          <p:cNvPr id="9" name="Chart 8"/>
          <p:cNvGraphicFramePr/>
          <p:nvPr/>
        </p:nvGraphicFramePr>
        <p:xfrm>
          <a:off x="394957" y="1447800"/>
          <a:ext cx="4172134"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8713" y="5268853"/>
            <a:ext cx="7956563" cy="769387"/>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Significant referral leakage to Hospital B will impact volumes, need to assess why physicians are choosing B over us.</a:t>
            </a:r>
            <a:endParaRPr lang="en-US" sz="1100" i="1" dirty="0"/>
          </a:p>
          <a:p>
            <a:pPr marL="171356" indent="-17135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Hook Hospital </a:t>
            </a:r>
            <a:r>
              <a:rPr lang="en-US" sz="1300" dirty="0" smtClean="0">
                <a:solidFill>
                  <a:srgbClr val="617685"/>
                </a:solidFill>
                <a:latin typeface="Arial"/>
              </a:rPr>
              <a:t>Women's Health </a:t>
            </a:r>
            <a:r>
              <a:rPr lang="en-US" sz="1300" dirty="0">
                <a:solidFill>
                  <a:srgbClr val="617685"/>
                </a:solidFill>
                <a:latin typeface="Arial"/>
              </a:rPr>
              <a:t>Referring Physicians and Practice Watch List</a:t>
            </a:r>
          </a:p>
        </p:txBody>
      </p:sp>
      <p:graphicFrame>
        <p:nvGraphicFramePr>
          <p:cNvPr id="12" name="Table 11"/>
          <p:cNvGraphicFramePr>
            <a:graphicFrameLocks noGrp="1"/>
          </p:cNvGraphicFramePr>
          <p:nvPr>
            <p:extLst>
              <p:ext uri="{D42A27DB-BD31-4B8C-83A1-F6EECF244321}">
                <p14:modId xmlns:p14="http://schemas.microsoft.com/office/powerpoint/2010/main" val="1300370581"/>
              </p:ext>
            </p:extLst>
          </p:nvPr>
        </p:nvGraphicFramePr>
        <p:xfrm>
          <a:off x="4668888" y="1482311"/>
          <a:ext cx="3831146" cy="3189190"/>
        </p:xfrm>
        <a:graphic>
          <a:graphicData uri="http://schemas.openxmlformats.org/drawingml/2006/table">
            <a:tbl>
              <a:tblPr firstRow="1" bandRow="1">
                <a:tableStyleId>{5C22544A-7EE6-4342-B048-85BDC9FD1C3A}</a:tableStyleId>
              </a:tblPr>
              <a:tblGrid>
                <a:gridCol w="1427112"/>
                <a:gridCol w="2404034"/>
              </a:tblGrid>
              <a:tr h="476091">
                <a:tc gridSpan="2">
                  <a:txBody>
                    <a:bodyPr/>
                    <a:lstStyle/>
                    <a:p>
                      <a:pPr algn="ctr"/>
                      <a:r>
                        <a:rPr lang="en-US" sz="1100" dirty="0" smtClean="0"/>
                        <a:t>Practice</a:t>
                      </a:r>
                      <a:r>
                        <a:rPr lang="en-US" sz="1100" baseline="0" dirty="0" smtClean="0"/>
                        <a:t> Watch List</a:t>
                      </a:r>
                      <a:endParaRPr lang="en-US" sz="1100" dirty="0"/>
                    </a:p>
                  </a:txBody>
                  <a:tcPr anchor="ctr"/>
                </a:tc>
                <a:tc hMerge="1">
                  <a:txBody>
                    <a:bodyPr/>
                    <a:lstStyle/>
                    <a:p>
                      <a:pPr algn="ctr"/>
                      <a:endParaRPr lang="en-US" sz="1200" dirty="0"/>
                    </a:p>
                  </a:txBody>
                  <a:tcPr anchor="ctr"/>
                </a:tc>
              </a:tr>
              <a:tr h="332509">
                <a:tc>
                  <a:txBody>
                    <a:bodyPr/>
                    <a:lstStyle/>
                    <a:p>
                      <a:pPr algn="ctr"/>
                      <a:r>
                        <a:rPr lang="en-US" sz="1100" dirty="0" smtClean="0"/>
                        <a:t>Practice</a:t>
                      </a:r>
                      <a:endParaRPr lang="en-US" sz="1100" dirty="0"/>
                    </a:p>
                  </a:txBody>
                  <a:tcPr anchor="ctr"/>
                </a:tc>
                <a:tc>
                  <a:txBody>
                    <a:bodyPr/>
                    <a:lstStyle/>
                    <a:p>
                      <a:pPr algn="ctr"/>
                      <a:r>
                        <a:rPr lang="en-US" sz="1100" dirty="0" smtClean="0"/>
                        <a:t>Comments</a:t>
                      </a:r>
                      <a:endParaRPr lang="en-US" sz="1100" dirty="0"/>
                    </a:p>
                  </a:txBody>
                  <a:tcPr anchor="ctr"/>
                </a:tc>
              </a:tr>
              <a:tr h="929640">
                <a:tc>
                  <a:txBody>
                    <a:bodyPr/>
                    <a:lstStyle/>
                    <a:p>
                      <a:r>
                        <a:rPr lang="en-US" sz="1100" i="1" dirty="0" smtClean="0"/>
                        <a:t>Tiger Medical</a:t>
                      </a:r>
                      <a:r>
                        <a:rPr lang="en-US" sz="1100" i="1" baseline="0" dirty="0" smtClean="0"/>
                        <a:t> Associates</a:t>
                      </a:r>
                      <a:endParaRPr lang="en-US" sz="1100" i="1" dirty="0"/>
                    </a:p>
                  </a:txBody>
                  <a:tcPr/>
                </a:tc>
                <a:tc>
                  <a:txBody>
                    <a:bodyPr/>
                    <a:lstStyle/>
                    <a:p>
                      <a:r>
                        <a:rPr lang="en-US" sz="1100" i="1" dirty="0" smtClean="0"/>
                        <a:t>Although</a:t>
                      </a:r>
                      <a:r>
                        <a:rPr lang="en-US" sz="1100" i="1" baseline="0" dirty="0" smtClean="0"/>
                        <a:t> physicians at Tiger have had a long standing relationship with Hook, Crimson Market Advantage data shows significant referrals to Hospital B.</a:t>
                      </a:r>
                      <a:endParaRPr lang="en-US" sz="1100" i="1" dirty="0"/>
                    </a:p>
                  </a:txBody>
                  <a:tcPr/>
                </a:tc>
              </a:tr>
              <a:tr h="483650">
                <a:tc>
                  <a:txBody>
                    <a:bodyPr/>
                    <a:lstStyle/>
                    <a:p>
                      <a:endParaRPr lang="en-US" sz="1100" dirty="0"/>
                    </a:p>
                  </a:txBody>
                  <a:tcPr/>
                </a:tc>
                <a:tc>
                  <a:txBody>
                    <a:bodyPr/>
                    <a:lstStyle/>
                    <a:p>
                      <a:endParaRPr lang="en-US" sz="1100" dirty="0"/>
                    </a:p>
                  </a:txBody>
                  <a:tcPr/>
                </a:tc>
              </a:tr>
              <a:tr h="483650">
                <a:tc>
                  <a:txBody>
                    <a:bodyPr/>
                    <a:lstStyle/>
                    <a:p>
                      <a:endParaRPr lang="en-US" sz="1100" dirty="0"/>
                    </a:p>
                  </a:txBody>
                  <a:tcPr/>
                </a:tc>
                <a:tc>
                  <a:txBody>
                    <a:bodyPr/>
                    <a:lstStyle/>
                    <a:p>
                      <a:endParaRPr lang="en-US" sz="1100" dirty="0"/>
                    </a:p>
                  </a:txBody>
                  <a:tcPr/>
                </a:tc>
              </a:tr>
              <a:tr h="483650">
                <a:tc>
                  <a:txBody>
                    <a:bodyPr/>
                    <a:lstStyle/>
                    <a:p>
                      <a:endParaRPr lang="en-US" sz="1100" dirty="0"/>
                    </a:p>
                  </a:txBody>
                  <a:tcPr/>
                </a:tc>
                <a:tc>
                  <a:txBody>
                    <a:bodyPr/>
                    <a:lstStyle/>
                    <a:p>
                      <a:endParaRPr lang="en-US" sz="11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Competitors: Market Competition Assessment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09763483"/>
              </p:ext>
            </p:extLst>
          </p:nvPr>
        </p:nvGraphicFramePr>
        <p:xfrm>
          <a:off x="394957" y="1143003"/>
          <a:ext cx="8385044" cy="3611815"/>
        </p:xfrm>
        <a:graphic>
          <a:graphicData uri="http://schemas.openxmlformats.org/drawingml/2006/table">
            <a:tbl>
              <a:tblPr firstRow="1" bandRow="1">
                <a:tableStyleId>{5C22544A-7EE6-4342-B048-85BDC9FD1C3A}</a:tableStyleId>
              </a:tblPr>
              <a:tblGrid>
                <a:gridCol w="2096261"/>
                <a:gridCol w="2096261"/>
                <a:gridCol w="2096261"/>
                <a:gridCol w="2096261"/>
              </a:tblGrid>
              <a:tr h="457200">
                <a:tc>
                  <a:txBody>
                    <a:bodyPr/>
                    <a:lstStyle/>
                    <a:p>
                      <a:pPr algn="ctr"/>
                      <a:r>
                        <a:rPr lang="en-US" sz="1100" dirty="0" smtClean="0">
                          <a:latin typeface="+mn-lt"/>
                        </a:rPr>
                        <a:t>Name and Description</a:t>
                      </a:r>
                      <a:endParaRPr lang="en-US" sz="1100" dirty="0">
                        <a:latin typeface="+mn-lt"/>
                      </a:endParaRPr>
                    </a:p>
                  </a:txBody>
                  <a:tcPr anchor="ctr"/>
                </a:tc>
                <a:tc>
                  <a:txBody>
                    <a:bodyPr/>
                    <a:lstStyle/>
                    <a:p>
                      <a:pPr algn="ctr"/>
                      <a:r>
                        <a:rPr lang="en-US" sz="1100" dirty="0" smtClean="0">
                          <a:latin typeface="+mn-lt"/>
                        </a:rPr>
                        <a:t>Key Areas of Competition</a:t>
                      </a:r>
                      <a:endParaRPr lang="en-US" sz="1100" dirty="0">
                        <a:latin typeface="+mn-lt"/>
                      </a:endParaRPr>
                    </a:p>
                  </a:txBody>
                  <a:tcPr anchor="ctr"/>
                </a:tc>
                <a:tc>
                  <a:txBody>
                    <a:bodyPr/>
                    <a:lstStyle/>
                    <a:p>
                      <a:pPr algn="ctr"/>
                      <a:r>
                        <a:rPr lang="en-US" sz="1100" dirty="0" smtClean="0">
                          <a:latin typeface="+mn-lt"/>
                        </a:rPr>
                        <a:t>New</a:t>
                      </a:r>
                      <a:r>
                        <a:rPr lang="en-US" sz="1100" baseline="0" dirty="0" smtClean="0">
                          <a:latin typeface="+mn-lt"/>
                        </a:rPr>
                        <a:t> Programs and Facilities</a:t>
                      </a:r>
                      <a:endParaRPr lang="en-US" sz="1100" dirty="0">
                        <a:latin typeface="+mn-lt"/>
                      </a:endParaRPr>
                    </a:p>
                  </a:txBody>
                  <a:tcPr anchor="ctr"/>
                </a:tc>
                <a:tc>
                  <a:txBody>
                    <a:bodyPr/>
                    <a:lstStyle/>
                    <a:p>
                      <a:pPr algn="ctr"/>
                      <a:r>
                        <a:rPr lang="en-US" sz="1100" dirty="0" smtClean="0">
                          <a:latin typeface="+mn-lt"/>
                        </a:rPr>
                        <a:t>Risk to Market Share</a:t>
                      </a:r>
                      <a:endParaRPr lang="en-US" sz="1100" dirty="0">
                        <a:latin typeface="+mn-lt"/>
                      </a:endParaRPr>
                    </a:p>
                  </a:txBody>
                  <a:tcPr anchor="ctr"/>
                </a:tc>
              </a:tr>
              <a:tr h="283401">
                <a:tc gridSpan="4">
                  <a:txBody>
                    <a:bodyPr/>
                    <a:lstStyle/>
                    <a:p>
                      <a:r>
                        <a:rPr lang="en-US" sz="1100" dirty="0" smtClean="0">
                          <a:latin typeface="+mn-lt"/>
                        </a:rPr>
                        <a:t>Primary Competitors</a:t>
                      </a:r>
                      <a:endParaRPr lang="en-US" sz="1100" b="1" dirty="0">
                        <a:latin typeface="+mn-lt"/>
                      </a:endParaRPr>
                    </a:p>
                  </a:txBody>
                  <a:tcPr/>
                </a:tc>
                <a:tc hMerge="1">
                  <a:txBody>
                    <a:bodyPr/>
                    <a:lstStyle/>
                    <a:p>
                      <a:endParaRPr lang="en-US" dirty="0"/>
                    </a:p>
                  </a:txBody>
                  <a:tcPr/>
                </a:tc>
                <a:tc hMerge="1">
                  <a:txBody>
                    <a:bodyPr/>
                    <a:lstStyle/>
                    <a:p>
                      <a:endParaRPr lang="en-US" sz="1000" b="1" dirty="0">
                        <a:latin typeface="+mj-lt"/>
                      </a:endParaRPr>
                    </a:p>
                  </a:txBody>
                  <a:tcPr/>
                </a:tc>
                <a:tc hMerge="1">
                  <a:txBody>
                    <a:bodyPr/>
                    <a:lstStyle/>
                    <a:p>
                      <a:endParaRPr lang="en-US" sz="1000" b="1" dirty="0">
                        <a:latin typeface="+mj-lt"/>
                      </a:endParaRPr>
                    </a:p>
                  </a:txBody>
                  <a:tcPr/>
                </a:tc>
              </a:tr>
              <a:tr h="1554480">
                <a:tc>
                  <a:txBody>
                    <a:bodyPr/>
                    <a:lstStyle/>
                    <a:p>
                      <a:pPr marL="225425" indent="-225425">
                        <a:buAutoNum type="arabicPeriod"/>
                      </a:pPr>
                      <a:r>
                        <a:rPr lang="en-US" sz="1100" i="1" dirty="0" smtClean="0">
                          <a:latin typeface="+mn-lt"/>
                        </a:rPr>
                        <a:t>Hospital</a:t>
                      </a:r>
                      <a:r>
                        <a:rPr lang="en-US" sz="1100" i="1" baseline="0" dirty="0" smtClean="0">
                          <a:latin typeface="+mn-lt"/>
                        </a:rPr>
                        <a:t> A</a:t>
                      </a: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r>
                        <a:rPr lang="en-US" sz="1100" i="1" baseline="0" dirty="0" smtClean="0">
                          <a:latin typeface="+mn-lt"/>
                        </a:rPr>
                        <a:t>Hospital B</a:t>
                      </a:r>
                      <a:endParaRPr lang="en-US" sz="1100" i="1" dirty="0">
                        <a:latin typeface="+mn-lt"/>
                      </a:endParaRPr>
                    </a:p>
                  </a:txBody>
                  <a:tcPr/>
                </a:tc>
                <a:tc>
                  <a:txBody>
                    <a:bodyPr/>
                    <a:lstStyle/>
                    <a:p>
                      <a:pPr marL="225425" indent="-225425">
                        <a:buAutoNum type="arabicPeriod"/>
                      </a:pPr>
                      <a:r>
                        <a:rPr lang="en-US" sz="1100" i="1" baseline="0" dirty="0" smtClean="0">
                          <a:latin typeface="+mn-lt"/>
                        </a:rPr>
                        <a:t>Comprehensive pelvic floor and midlife program</a:t>
                      </a:r>
                    </a:p>
                    <a:p>
                      <a:pPr marL="225425" indent="-225425">
                        <a:buAutoNum type="arabicPeriod"/>
                      </a:pPr>
                      <a:r>
                        <a:rPr lang="en-US" sz="1100" i="1" baseline="0" dirty="0" smtClean="0">
                          <a:latin typeface="+mn-lt"/>
                        </a:rPr>
                        <a:t>One-stop-shop women’s health center</a:t>
                      </a:r>
                      <a:endParaRPr lang="en-US" sz="1100" i="1" dirty="0">
                        <a:latin typeface="+mn-lt"/>
                      </a:endParaRPr>
                    </a:p>
                  </a:txBody>
                  <a:tcPr/>
                </a:tc>
                <a:tc>
                  <a:txBody>
                    <a:bodyPr/>
                    <a:lstStyle/>
                    <a:p>
                      <a:pPr marL="228600" indent="-228600">
                        <a:buAutoNum type="arabicPeriod"/>
                      </a:pPr>
                      <a:endParaRPr lang="en-US" sz="1100" dirty="0">
                        <a:latin typeface="+mn-lt"/>
                      </a:endParaRPr>
                    </a:p>
                  </a:txBody>
                  <a:tcPr/>
                </a:tc>
                <a:tc>
                  <a:txBody>
                    <a:bodyPr/>
                    <a:lstStyle/>
                    <a:p>
                      <a:pPr marL="228600" indent="-228600">
                        <a:buAutoNum type="arabicPeriod"/>
                      </a:pPr>
                      <a:endParaRPr lang="en-US" sz="1100" dirty="0">
                        <a:latin typeface="+mn-lt"/>
                      </a:endParaRPr>
                    </a:p>
                  </a:txBody>
                  <a:tcPr/>
                </a:tc>
              </a:tr>
              <a:tr h="283401">
                <a:tc gridSpan="2">
                  <a:txBody>
                    <a:bodyPr/>
                    <a:lstStyle/>
                    <a:p>
                      <a:r>
                        <a:rPr lang="en-US" sz="1100" dirty="0" smtClean="0">
                          <a:latin typeface="+mn-lt"/>
                        </a:rPr>
                        <a:t>Secondary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pPr marL="228600" indent="-228600">
                        <a:buAutoNum type="arabicPeriod"/>
                      </a:pPr>
                      <a:r>
                        <a:rPr lang="en-US" sz="1100" i="1" dirty="0" smtClean="0">
                          <a:latin typeface="+mn-lt"/>
                        </a:rPr>
                        <a:t>Employer A</a:t>
                      </a: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r h="283401">
                <a:tc gridSpan="2">
                  <a:txBody>
                    <a:bodyPr/>
                    <a:lstStyle/>
                    <a:p>
                      <a:r>
                        <a:rPr lang="en-US" sz="1100" dirty="0" smtClean="0">
                          <a:latin typeface="+mn-lt"/>
                        </a:rPr>
                        <a:t>Emerging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r>
                        <a:rPr lang="en-US" sz="1100" dirty="0" smtClean="0">
                          <a:latin typeface="+mn-lt"/>
                        </a:rPr>
                        <a:t>1. </a:t>
                      </a:r>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bl>
          </a:graphicData>
        </a:graphic>
      </p:graphicFrame>
      <p:sp>
        <p:nvSpPr>
          <p:cNvPr id="7" name="Rectangle 6"/>
          <p:cNvSpPr/>
          <p:nvPr/>
        </p:nvSpPr>
        <p:spPr bwMode="auto">
          <a:xfrm>
            <a:off x="394956"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8" name="TextBox 7"/>
          <p:cNvSpPr txBox="1"/>
          <p:nvPr/>
        </p:nvSpPr>
        <p:spPr>
          <a:xfrm>
            <a:off x="394959" y="4953002"/>
            <a:ext cx="7737021" cy="351733"/>
          </a:xfrm>
          <a:prstGeom prst="rect">
            <a:avLst/>
          </a:prstGeom>
          <a:noFill/>
        </p:spPr>
        <p:txBody>
          <a:bodyPr wrap="square" lIns="130542" tIns="65272" rIns="130542" bIns="65272" rtlCol="0">
            <a:spAutoFit/>
          </a:bodyPr>
          <a:lstStyle/>
          <a:p>
            <a:r>
              <a:rPr lang="en-US" sz="1400" b="1" dirty="0"/>
              <a:t>Implications of shifts in competitors’ growth efforts:</a:t>
            </a:r>
          </a:p>
        </p:txBody>
      </p:sp>
      <p:sp>
        <p:nvSpPr>
          <p:cNvPr id="9" name="TextBox 8"/>
          <p:cNvSpPr txBox="1"/>
          <p:nvPr/>
        </p:nvSpPr>
        <p:spPr>
          <a:xfrm>
            <a:off x="558713" y="5268853"/>
            <a:ext cx="7956563" cy="969442"/>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Hospital B’s updated facility and new equipment will make it difficult to compete for top talent, need to send clear messages to potential recruits of high-quality facilities at Hook. </a:t>
            </a:r>
            <a:endParaRPr lang="en-US" sz="1100" i="1" dirty="0"/>
          </a:p>
          <a:p>
            <a:pPr marL="171356" indent="-17135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Technology: Overview of Women's Health Technology</a:t>
            </a:r>
            <a:endParaRPr lang="en-US" dirty="0"/>
          </a:p>
        </p:txBody>
      </p:sp>
      <p:sp>
        <p:nvSpPr>
          <p:cNvPr id="13" name="TextBox 12"/>
          <p:cNvSpPr txBox="1"/>
          <p:nvPr/>
        </p:nvSpPr>
        <p:spPr>
          <a:xfrm>
            <a:off x="391889" y="5040095"/>
            <a:ext cx="7737021" cy="993593"/>
          </a:xfrm>
          <a:prstGeom prst="rect">
            <a:avLst/>
          </a:prstGeom>
          <a:noFill/>
        </p:spPr>
        <p:txBody>
          <a:bodyPr wrap="square" lIns="130542" tIns="65272" rIns="130542" bIns="65272" rtlCol="0">
            <a:spAutoFit/>
          </a:bodyPr>
          <a:lstStyle/>
          <a:p>
            <a:r>
              <a:rPr lang="en-US" sz="1400" b="1" dirty="0"/>
              <a:t>Implications of technological changes</a:t>
            </a:r>
            <a:r>
              <a:rPr lang="en-US" sz="1400" b="1" dirty="0" smtClean="0"/>
              <a:t>:</a:t>
            </a:r>
            <a:br>
              <a:rPr lang="en-US" sz="1400" b="1" dirty="0" smtClean="0"/>
            </a:br>
            <a:endParaRPr lang="en-US" sz="1400" b="1" dirty="0" smtClean="0"/>
          </a:p>
          <a:p>
            <a:endParaRPr lang="en-US" sz="1400" b="1" dirty="0" smtClean="0"/>
          </a:p>
          <a:p>
            <a:endParaRPr lang="en-US" sz="1400" b="1" dirty="0"/>
          </a:p>
        </p:txBody>
      </p:sp>
      <p:sp>
        <p:nvSpPr>
          <p:cNvPr id="15" name="TextBox 14"/>
          <p:cNvSpPr txBox="1"/>
          <p:nvPr/>
        </p:nvSpPr>
        <p:spPr>
          <a:xfrm>
            <a:off x="410065" y="5819477"/>
            <a:ext cx="7956563" cy="615499"/>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how </a:t>
            </a:r>
            <a:r>
              <a:rPr lang="en-US" sz="1100" i="1" dirty="0" smtClean="0"/>
              <a:t>current technology </a:t>
            </a:r>
            <a:r>
              <a:rPr lang="en-US" sz="1100" i="1" dirty="0"/>
              <a:t>capacity compares to the market and how this impacts the service line.</a:t>
            </a:r>
          </a:p>
          <a:p>
            <a:pPr marL="171356" indent="-171356">
              <a:buFont typeface="Arial" pitchFamily="34" charset="0"/>
              <a:buChar char="•"/>
            </a:pPr>
            <a:endParaRPr lang="en-US" sz="1100" i="1" dirty="0"/>
          </a:p>
          <a:p>
            <a:endParaRPr lang="en-US" sz="1100" i="1" dirty="0"/>
          </a:p>
        </p:txBody>
      </p:sp>
      <p:sp>
        <p:nvSpPr>
          <p:cNvPr id="11" name="Rectangle 10"/>
          <p:cNvSpPr/>
          <p:nvPr/>
        </p:nvSpPr>
        <p:spPr bwMode="auto">
          <a:xfrm>
            <a:off x="228601" y="5844797"/>
            <a:ext cx="8548336" cy="577774"/>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0" name="Text Placeholder 5"/>
          <p:cNvSpPr txBox="1">
            <a:spLocks/>
          </p:cNvSpPr>
          <p:nvPr/>
        </p:nvSpPr>
        <p:spPr bwMode="gray">
          <a:xfrm>
            <a:off x="2590800" y="914400"/>
            <a:ext cx="4114800" cy="192024"/>
          </a:xfrm>
          <a:prstGeom prst="rect">
            <a:avLst/>
          </a:prstGeom>
        </p:spPr>
        <p:txBody>
          <a:bodyPr vert="horz" wrap="square" lIns="64983" tIns="64983" rIns="64983" bIns="64983" rtlCol="0">
            <a:noAutofit/>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t>Women’s Services Technology Adoption Outlook</a:t>
            </a:r>
          </a:p>
          <a:p>
            <a:pPr marL="0" indent="0" algn="ctr">
              <a:buFont typeface="Arial" pitchFamily="34" charset="0"/>
              <a:buNone/>
            </a:pPr>
            <a:endParaRPr lang="en-US" sz="1200" b="1" dirty="0"/>
          </a:p>
        </p:txBody>
      </p:sp>
      <p:sp>
        <p:nvSpPr>
          <p:cNvPr id="12" name="Text Placeholder 6"/>
          <p:cNvSpPr txBox="1">
            <a:spLocks/>
          </p:cNvSpPr>
          <p:nvPr/>
        </p:nvSpPr>
        <p:spPr bwMode="gray">
          <a:xfrm>
            <a:off x="2590800" y="1111583"/>
            <a:ext cx="4114800" cy="192025"/>
          </a:xfrm>
          <a:prstGeom prst="rect">
            <a:avLst/>
          </a:prstGeom>
        </p:spPr>
        <p:txBody>
          <a:bodyPr vert="horz" wrap="square" lIns="64983" tIns="64983" rIns="64983" bIns="64983" rtlCol="0">
            <a:noAutofit/>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Many Capital Technologies Restricted to Progressive </a:t>
            </a:r>
            <a:r>
              <a:rPr lang="en-US" i="1" dirty="0" smtClean="0"/>
              <a:t>Programs</a:t>
            </a:r>
          </a:p>
          <a:p>
            <a:endParaRPr lang="en-US" dirty="0"/>
          </a:p>
        </p:txBody>
      </p:sp>
      <p:graphicFrame>
        <p:nvGraphicFramePr>
          <p:cNvPr id="118" name="Table 117"/>
          <p:cNvGraphicFramePr>
            <a:graphicFrameLocks noGrp="1"/>
          </p:cNvGraphicFramePr>
          <p:nvPr>
            <p:extLst>
              <p:ext uri="{D42A27DB-BD31-4B8C-83A1-F6EECF244321}">
                <p14:modId xmlns:p14="http://schemas.microsoft.com/office/powerpoint/2010/main" val="2997613978"/>
              </p:ext>
            </p:extLst>
          </p:nvPr>
        </p:nvGraphicFramePr>
        <p:xfrm>
          <a:off x="228600" y="1454247"/>
          <a:ext cx="8572824" cy="4325220"/>
        </p:xfrm>
        <a:graphic>
          <a:graphicData uri="http://schemas.openxmlformats.org/drawingml/2006/table">
            <a:tbl>
              <a:tblPr firstRow="1" bandRow="1">
                <a:tableStyleId>{F5AB1C69-6EDB-4FF4-983F-18BD219EF322}</a:tableStyleId>
              </a:tblPr>
              <a:tblGrid>
                <a:gridCol w="1131891"/>
                <a:gridCol w="1493321"/>
                <a:gridCol w="1486903"/>
                <a:gridCol w="1486903"/>
                <a:gridCol w="1486903"/>
                <a:gridCol w="1486903"/>
              </a:tblGrid>
              <a:tr h="248522">
                <a:tc>
                  <a:txBody>
                    <a:bodyPr/>
                    <a:lstStyle/>
                    <a:p>
                      <a:pPr algn="ctr"/>
                      <a:r>
                        <a:rPr lang="en-US" sz="900" dirty="0" smtClean="0"/>
                        <a:t>Modality</a:t>
                      </a:r>
                      <a:endParaRPr lang="en-US" sz="900" dirty="0">
                        <a:latin typeface="+mj-lt"/>
                      </a:endParaRPr>
                    </a:p>
                  </a:txBody>
                  <a:tcPr marL="130628" marR="130628" marT="65314" marB="65314" anchor="ctr"/>
                </a:tc>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dirty="0" smtClean="0"/>
                        <a:t>Conservative</a:t>
                      </a:r>
                      <a:endParaRPr lang="en-US" sz="900" dirty="0" smtClean="0">
                        <a:latin typeface="+mj-lt"/>
                      </a:endParaRPr>
                    </a:p>
                  </a:txBody>
                  <a:tcPr marL="130628" marR="130628" marT="65314" marB="65314" anchor="ctr"/>
                </a:tc>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dirty="0" smtClean="0"/>
                        <a:t>Late Majority</a:t>
                      </a:r>
                      <a:endParaRPr lang="en-US" sz="900" dirty="0" smtClean="0">
                        <a:latin typeface="+mj-lt"/>
                      </a:endParaRPr>
                    </a:p>
                  </a:txBody>
                  <a:tcPr marL="130628" marR="130628" marT="65314" marB="65314" anchor="ctr"/>
                </a:tc>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dirty="0" smtClean="0"/>
                        <a:t>Early Majority</a:t>
                      </a:r>
                      <a:endParaRPr lang="en-US" sz="900" dirty="0" smtClean="0">
                        <a:latin typeface="+mj-lt"/>
                      </a:endParaRPr>
                    </a:p>
                  </a:txBody>
                  <a:tcPr marL="130628" marR="130628" marT="65314" marB="65314" anchor="ctr"/>
                </a:tc>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dirty="0" smtClean="0"/>
                        <a:t>Early Adopter</a:t>
                      </a:r>
                      <a:endParaRPr lang="en-US" sz="900" dirty="0" smtClean="0">
                        <a:latin typeface="+mj-lt"/>
                      </a:endParaRPr>
                    </a:p>
                  </a:txBody>
                  <a:tcPr marL="130628" marR="130628" marT="65314" marB="65314" anchor="ctr"/>
                </a:tc>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dirty="0" smtClean="0"/>
                        <a:t>Progressive</a:t>
                      </a:r>
                      <a:endParaRPr lang="en-US" sz="900" dirty="0" smtClean="0">
                        <a:latin typeface="+mj-lt"/>
                      </a:endParaRPr>
                    </a:p>
                  </a:txBody>
                  <a:tcPr marL="130628" marR="130628" marT="65314" marB="65314" anchor="ctr"/>
                </a:tc>
              </a:tr>
              <a:tr h="1014358">
                <a:tc>
                  <a:txBody>
                    <a:bodyPr/>
                    <a:lstStyle/>
                    <a:p>
                      <a:pPr algn="ctr"/>
                      <a:r>
                        <a:rPr lang="en-US" sz="900" b="0" i="1" dirty="0" smtClean="0"/>
                        <a:t>Obstetrics/</a:t>
                      </a:r>
                    </a:p>
                    <a:p>
                      <a:pPr algn="ctr"/>
                      <a:r>
                        <a:rPr lang="en-US" sz="900" b="0" i="1" dirty="0" smtClean="0"/>
                        <a:t>Maternal Fetal Medicine </a:t>
                      </a:r>
                      <a:endParaRPr lang="en-US" sz="900" b="0" i="1" dirty="0">
                        <a:latin typeface="+mj-lt"/>
                      </a:endParaRPr>
                    </a:p>
                  </a:txBody>
                  <a:tcPr marL="130628" marR="130628" marT="65314" marB="65314" anchor="ctr"/>
                </a:tc>
                <a:tc>
                  <a:txBody>
                    <a:bodyPr/>
                    <a:lstStyle/>
                    <a:p>
                      <a:endParaRPr lang="en-US" sz="1000" kern="1200" dirty="0">
                        <a:solidFill>
                          <a:srgbClr val="000000"/>
                        </a:solidFill>
                        <a:latin typeface="+mj-lt"/>
                        <a:ea typeface="+mn-ea"/>
                        <a:cs typeface="+mn-cs"/>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r>
              <a:tr h="1014358">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b="0" i="1" dirty="0" smtClean="0"/>
                        <a:t>Gynecology and Women’s Health</a:t>
                      </a:r>
                      <a:endParaRPr lang="en-US" sz="900" b="0" i="1" dirty="0" smtClean="0">
                        <a:latin typeface="+mj-lt"/>
                      </a:endParaRPr>
                    </a:p>
                  </a:txBody>
                  <a:tcPr marL="130628" marR="130628" marT="65314" marB="65314"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endParaRPr lang="en-US" sz="1000" dirty="0" smtClean="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solidFill>
                          <a:srgbClr val="FF0000"/>
                        </a:solidFill>
                        <a:latin typeface="+mj-lt"/>
                      </a:endParaRPr>
                    </a:p>
                  </a:txBody>
                  <a:tcPr marL="130628" marR="130628" marT="65314" marB="65314"/>
                </a:tc>
                <a:tc>
                  <a:txBody>
                    <a:bodyPr/>
                    <a:lstStyle/>
                    <a:p>
                      <a:endParaRPr lang="en-US" sz="1000" dirty="0">
                        <a:latin typeface="+mj-lt"/>
                      </a:endParaRPr>
                    </a:p>
                  </a:txBody>
                  <a:tcPr marL="130628" marR="130628" marT="65314" marB="65314"/>
                </a:tc>
              </a:tr>
              <a:tr h="1014358">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b="0" i="1" dirty="0" smtClean="0"/>
                        <a:t>Urogynecology </a:t>
                      </a:r>
                      <a:endParaRPr lang="en-US" sz="900" b="0" i="1" dirty="0" smtClean="0">
                        <a:latin typeface="+mj-lt"/>
                      </a:endParaRPr>
                    </a:p>
                  </a:txBody>
                  <a:tcPr marL="130628" marR="130628" marT="65314" marB="65314"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endParaRPr lang="en-US" sz="1000" dirty="0" smtClean="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r>
              <a:tr h="1014358">
                <a:tc>
                  <a:txBody>
                    <a:bodyPr/>
                    <a:lstStyle/>
                    <a:p>
                      <a:pPr marL="0" marR="0" indent="0" algn="ctr" defTabSz="408165" rtl="0" eaLnBrk="1" fontAlgn="auto" latinLnBrk="0" hangingPunct="1">
                        <a:lnSpc>
                          <a:spcPct val="100000"/>
                        </a:lnSpc>
                        <a:spcBef>
                          <a:spcPts val="0"/>
                        </a:spcBef>
                        <a:spcAft>
                          <a:spcPts val="0"/>
                        </a:spcAft>
                        <a:buClrTx/>
                        <a:buSzTx/>
                        <a:buFontTx/>
                        <a:buNone/>
                        <a:tabLst/>
                        <a:defRPr/>
                      </a:pPr>
                      <a:r>
                        <a:rPr lang="en-US" sz="900" b="0" i="1" dirty="0" smtClean="0"/>
                        <a:t>Breast Imaging </a:t>
                      </a:r>
                      <a:endParaRPr lang="en-US" sz="900" b="0" i="1" dirty="0" smtClean="0">
                        <a:latin typeface="+mj-lt"/>
                      </a:endParaRPr>
                    </a:p>
                  </a:txBody>
                  <a:tcPr marL="130628" marR="130628" marT="65314" marB="65314"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endParaRPr lang="en-US" sz="1000" dirty="0" smtClean="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c>
                  <a:txBody>
                    <a:bodyPr/>
                    <a:lstStyle/>
                    <a:p>
                      <a:endParaRPr lang="en-US" sz="1000" dirty="0">
                        <a:latin typeface="+mj-lt"/>
                      </a:endParaRPr>
                    </a:p>
                  </a:txBody>
                  <a:tcPr marL="130628" marR="130628" marT="65314" marB="65314"/>
                </a:tc>
              </a:tr>
            </a:tbl>
          </a:graphicData>
        </a:graphic>
      </p:graphicFrame>
      <p:sp>
        <p:nvSpPr>
          <p:cNvPr id="119" name="TextBox 118"/>
          <p:cNvSpPr txBox="1"/>
          <p:nvPr/>
        </p:nvSpPr>
        <p:spPr>
          <a:xfrm>
            <a:off x="1265210" y="2364726"/>
            <a:ext cx="776682"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2D US</a:t>
            </a:r>
          </a:p>
        </p:txBody>
      </p:sp>
      <p:sp>
        <p:nvSpPr>
          <p:cNvPr id="120" name="TextBox 119"/>
          <p:cNvSpPr txBox="1"/>
          <p:nvPr/>
        </p:nvSpPr>
        <p:spPr>
          <a:xfrm>
            <a:off x="1795803" y="2047641"/>
            <a:ext cx="1377792"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Amniocentesis</a:t>
            </a:r>
          </a:p>
        </p:txBody>
      </p:sp>
      <p:pic>
        <p:nvPicPr>
          <p:cNvPr id="121" name="Picture 3" descr="F:\ClipArt\ABC Icon Art\ABC_Color_Art\Medical Accessories PNGs\Catheter_Galileo.png"/>
          <p:cNvPicPr>
            <a:picLocks noChangeArrowheads="1"/>
          </p:cNvPicPr>
          <p:nvPr/>
        </p:nvPicPr>
        <p:blipFill>
          <a:blip r:embed="rId3" cstate="print"/>
          <a:srcRect/>
          <a:stretch>
            <a:fillRect/>
          </a:stretch>
        </p:blipFill>
        <p:spPr bwMode="auto">
          <a:xfrm flipV="1">
            <a:off x="3207817" y="2341402"/>
            <a:ext cx="535979" cy="80610"/>
          </a:xfrm>
          <a:prstGeom prst="rect">
            <a:avLst/>
          </a:prstGeom>
          <a:noFill/>
          <a:ln>
            <a:noFill/>
          </a:ln>
        </p:spPr>
      </p:pic>
      <p:sp>
        <p:nvSpPr>
          <p:cNvPr id="122" name="TextBox 121"/>
          <p:cNvSpPr txBox="1"/>
          <p:nvPr/>
        </p:nvSpPr>
        <p:spPr>
          <a:xfrm>
            <a:off x="2928060" y="2441091"/>
            <a:ext cx="1086500"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Chorionic villus sampling</a:t>
            </a:r>
          </a:p>
        </p:txBody>
      </p:sp>
      <p:pic>
        <p:nvPicPr>
          <p:cNvPr id="123" name="Picture 2" descr="F:\ClipArt\ABC Icon Art\ABC_Color_Art\Medical Accessories PNGs\Hypodermic_02.png"/>
          <p:cNvPicPr>
            <a:picLocks noChangeAspect="1" noChangeArrowheads="1"/>
          </p:cNvPicPr>
          <p:nvPr/>
        </p:nvPicPr>
        <p:blipFill>
          <a:blip r:embed="rId4" cstate="print"/>
          <a:srcRect/>
          <a:stretch>
            <a:fillRect/>
          </a:stretch>
        </p:blipFill>
        <p:spPr bwMode="auto">
          <a:xfrm>
            <a:off x="3201959" y="1850022"/>
            <a:ext cx="272215" cy="246099"/>
          </a:xfrm>
          <a:prstGeom prst="rect">
            <a:avLst/>
          </a:prstGeom>
          <a:noFill/>
          <a:ln>
            <a:noFill/>
          </a:ln>
        </p:spPr>
      </p:pic>
      <p:sp>
        <p:nvSpPr>
          <p:cNvPr id="124" name="TextBox 123"/>
          <p:cNvSpPr txBox="1"/>
          <p:nvPr/>
        </p:nvSpPr>
        <p:spPr>
          <a:xfrm>
            <a:off x="2485218" y="2123091"/>
            <a:ext cx="1682653"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Cordocentesis</a:t>
            </a:r>
          </a:p>
        </p:txBody>
      </p:sp>
      <p:sp>
        <p:nvSpPr>
          <p:cNvPr id="125" name="Text Box 8"/>
          <p:cNvSpPr txBox="1">
            <a:spLocks noChangeArrowheads="1"/>
          </p:cNvSpPr>
          <p:nvPr/>
        </p:nvSpPr>
        <p:spPr bwMode="auto">
          <a:xfrm>
            <a:off x="5704187" y="2067108"/>
            <a:ext cx="749023" cy="215240"/>
          </a:xfrm>
          <a:prstGeom prst="rect">
            <a:avLst/>
          </a:prstGeom>
          <a:noFill/>
          <a:ln w="9525">
            <a:noFill/>
            <a:miter lim="800000"/>
            <a:headEnd/>
            <a:tailEnd/>
          </a:ln>
        </p:spPr>
        <p:txBody>
          <a:bodyPr wrap="square" lIns="91238" tIns="45619" rIns="91238" bIns="45619">
            <a:spAutoFit/>
          </a:bodyPr>
          <a:lstStyle/>
          <a:p>
            <a:pPr algn="ctr" defTabSz="735181">
              <a:spcBef>
                <a:spcPct val="50000"/>
              </a:spcBef>
            </a:pPr>
            <a:r>
              <a:rPr lang="en-US" sz="800" dirty="0">
                <a:solidFill>
                  <a:srgbClr val="38454E"/>
                </a:solidFill>
              </a:rPr>
              <a:t>IVF</a:t>
            </a:r>
            <a:r>
              <a:rPr lang="en-US" sz="800" baseline="30000" dirty="0">
                <a:solidFill>
                  <a:srgbClr val="38454E"/>
                </a:solidFill>
              </a:rPr>
              <a:t>1</a:t>
            </a:r>
          </a:p>
        </p:txBody>
      </p:sp>
      <p:sp>
        <p:nvSpPr>
          <p:cNvPr id="126" name="TextBox 125"/>
          <p:cNvSpPr txBox="1"/>
          <p:nvPr/>
        </p:nvSpPr>
        <p:spPr>
          <a:xfrm>
            <a:off x="4845196" y="2503813"/>
            <a:ext cx="842233"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3D/4D US</a:t>
            </a:r>
          </a:p>
        </p:txBody>
      </p:sp>
      <p:pic>
        <p:nvPicPr>
          <p:cNvPr id="127" name="Picture 7" descr="\\Hangar18\Vol7\ClipArt\ABC Icon Art\Color\Anatomy\Anatomy_female_01.png"/>
          <p:cNvPicPr>
            <a:picLocks noChangeAspect="1" noChangeArrowheads="1"/>
          </p:cNvPicPr>
          <p:nvPr/>
        </p:nvPicPr>
        <p:blipFill>
          <a:blip r:embed="rId5" cstate="print"/>
          <a:srcRect l="30124" t="39583" r="30124" b="45833"/>
          <a:stretch>
            <a:fillRect/>
          </a:stretch>
        </p:blipFill>
        <p:spPr bwMode="auto">
          <a:xfrm>
            <a:off x="1829939" y="3048255"/>
            <a:ext cx="365795" cy="301519"/>
          </a:xfrm>
          <a:prstGeom prst="rect">
            <a:avLst/>
          </a:prstGeom>
          <a:noFill/>
          <a:ln>
            <a:noFill/>
          </a:ln>
        </p:spPr>
      </p:pic>
      <p:sp>
        <p:nvSpPr>
          <p:cNvPr id="128" name="TextBox 127"/>
          <p:cNvSpPr txBox="1"/>
          <p:nvPr/>
        </p:nvSpPr>
        <p:spPr>
          <a:xfrm>
            <a:off x="1426489" y="3304451"/>
            <a:ext cx="1159746"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Hysterectomy</a:t>
            </a:r>
          </a:p>
          <a:p>
            <a:pPr algn="ctr" defTabSz="909284"/>
            <a:r>
              <a:rPr lang="en-US" sz="800" dirty="0">
                <a:solidFill>
                  <a:srgbClr val="38454E"/>
                </a:solidFill>
              </a:rPr>
              <a:t>Myomectomy</a:t>
            </a:r>
          </a:p>
        </p:txBody>
      </p:sp>
      <p:sp>
        <p:nvSpPr>
          <p:cNvPr id="129" name="TextBox 128"/>
          <p:cNvSpPr txBox="1"/>
          <p:nvPr/>
        </p:nvSpPr>
        <p:spPr>
          <a:xfrm>
            <a:off x="3567386" y="3580428"/>
            <a:ext cx="807756"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UAE/UFE</a:t>
            </a:r>
            <a:r>
              <a:rPr lang="en-US" sz="800" baseline="30000" dirty="0">
                <a:solidFill>
                  <a:srgbClr val="38454E"/>
                </a:solidFill>
              </a:rPr>
              <a:t>5</a:t>
            </a:r>
          </a:p>
        </p:txBody>
      </p:sp>
      <p:pic>
        <p:nvPicPr>
          <p:cNvPr id="130" name="Picture 7" descr="\\Hangar18\Vol7\ClipArt\ABC Icon Art\Color\Anatomy\Anatomy_female_01.png"/>
          <p:cNvPicPr>
            <a:picLocks noChangeAspect="1" noChangeArrowheads="1"/>
          </p:cNvPicPr>
          <p:nvPr/>
        </p:nvPicPr>
        <p:blipFill>
          <a:blip r:embed="rId5" cstate="print"/>
          <a:srcRect l="30124" t="39583" r="30124" b="45833"/>
          <a:stretch>
            <a:fillRect/>
          </a:stretch>
        </p:blipFill>
        <p:spPr bwMode="auto">
          <a:xfrm>
            <a:off x="3441915" y="2805053"/>
            <a:ext cx="384832" cy="317211"/>
          </a:xfrm>
          <a:prstGeom prst="rect">
            <a:avLst/>
          </a:prstGeom>
          <a:noFill/>
          <a:ln>
            <a:noFill/>
          </a:ln>
        </p:spPr>
      </p:pic>
      <p:sp>
        <p:nvSpPr>
          <p:cNvPr id="131" name="TextBox 130"/>
          <p:cNvSpPr txBox="1"/>
          <p:nvPr/>
        </p:nvSpPr>
        <p:spPr>
          <a:xfrm>
            <a:off x="3291853" y="3099708"/>
            <a:ext cx="680124"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GEA</a:t>
            </a:r>
            <a:r>
              <a:rPr lang="en-US" sz="800" baseline="30000" dirty="0">
                <a:solidFill>
                  <a:srgbClr val="38454E"/>
                </a:solidFill>
              </a:rPr>
              <a:t>4</a:t>
            </a:r>
          </a:p>
        </p:txBody>
      </p:sp>
      <p:pic>
        <p:nvPicPr>
          <p:cNvPr id="132" name="Picture 6" descr="\\Hangar18\Vol7\ClipArt\ABC Icon Art\Color\Medical Accessories\MRI 1.png"/>
          <p:cNvPicPr>
            <a:picLocks noChangeAspect="1" noChangeArrowheads="1"/>
          </p:cNvPicPr>
          <p:nvPr/>
        </p:nvPicPr>
        <p:blipFill>
          <a:blip r:embed="rId6" cstate="print"/>
          <a:srcRect/>
          <a:stretch>
            <a:fillRect/>
          </a:stretch>
        </p:blipFill>
        <p:spPr bwMode="auto">
          <a:xfrm>
            <a:off x="8024924" y="3165819"/>
            <a:ext cx="465606" cy="284510"/>
          </a:xfrm>
          <a:prstGeom prst="rect">
            <a:avLst/>
          </a:prstGeom>
          <a:noFill/>
          <a:ln>
            <a:noFill/>
          </a:ln>
        </p:spPr>
      </p:pic>
      <p:sp>
        <p:nvSpPr>
          <p:cNvPr id="133" name="TextBox 132"/>
          <p:cNvSpPr txBox="1"/>
          <p:nvPr/>
        </p:nvSpPr>
        <p:spPr>
          <a:xfrm>
            <a:off x="7858171" y="3454830"/>
            <a:ext cx="842341"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MRgFUS</a:t>
            </a:r>
            <a:r>
              <a:rPr lang="en-US" sz="800" baseline="30000" dirty="0">
                <a:solidFill>
                  <a:srgbClr val="38454E"/>
                </a:solidFill>
              </a:rPr>
              <a:t>6</a:t>
            </a:r>
          </a:p>
        </p:txBody>
      </p:sp>
      <p:pic>
        <p:nvPicPr>
          <p:cNvPr id="134" name="Picture 8" descr="\\Hangar18\Vol7\ClipArt\ABC Icon Art\Color\Medical Accessories\daVinci Robot.png"/>
          <p:cNvPicPr>
            <a:picLocks noChangeAspect="1" noChangeArrowheads="1"/>
          </p:cNvPicPr>
          <p:nvPr/>
        </p:nvPicPr>
        <p:blipFill>
          <a:blip r:embed="rId7" cstate="print"/>
          <a:srcRect/>
          <a:stretch>
            <a:fillRect/>
          </a:stretch>
        </p:blipFill>
        <p:spPr bwMode="auto">
          <a:xfrm>
            <a:off x="4941989" y="2722402"/>
            <a:ext cx="299555" cy="341957"/>
          </a:xfrm>
          <a:prstGeom prst="rect">
            <a:avLst/>
          </a:prstGeom>
          <a:noFill/>
          <a:ln>
            <a:noFill/>
          </a:ln>
        </p:spPr>
      </p:pic>
      <p:sp>
        <p:nvSpPr>
          <p:cNvPr id="135" name="TextBox 134"/>
          <p:cNvSpPr txBox="1"/>
          <p:nvPr/>
        </p:nvSpPr>
        <p:spPr>
          <a:xfrm>
            <a:off x="4564551" y="3032996"/>
            <a:ext cx="1042314"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Robotic Surgery for Hysterectomy</a:t>
            </a:r>
          </a:p>
        </p:txBody>
      </p:sp>
      <p:sp>
        <p:nvSpPr>
          <p:cNvPr id="136" name="Text Box 8"/>
          <p:cNvSpPr txBox="1">
            <a:spLocks noChangeArrowheads="1"/>
          </p:cNvSpPr>
          <p:nvPr/>
        </p:nvSpPr>
        <p:spPr bwMode="auto">
          <a:xfrm>
            <a:off x="5296797" y="3379673"/>
            <a:ext cx="753667" cy="338350"/>
          </a:xfrm>
          <a:prstGeom prst="rect">
            <a:avLst/>
          </a:prstGeom>
          <a:noFill/>
          <a:ln w="9525">
            <a:noFill/>
            <a:miter lim="800000"/>
            <a:headEnd/>
            <a:tailEnd/>
          </a:ln>
        </p:spPr>
        <p:txBody>
          <a:bodyPr wrap="square" lIns="91238" tIns="45619" rIns="91238" bIns="45619">
            <a:spAutoFit/>
          </a:bodyPr>
          <a:lstStyle/>
          <a:p>
            <a:pPr algn="ctr" defTabSz="735181">
              <a:spcBef>
                <a:spcPct val="50000"/>
              </a:spcBef>
            </a:pPr>
            <a:r>
              <a:rPr lang="en-US" sz="800" dirty="0">
                <a:solidFill>
                  <a:srgbClr val="38454E"/>
                </a:solidFill>
              </a:rPr>
              <a:t>Permanent Birth Control</a:t>
            </a:r>
          </a:p>
        </p:txBody>
      </p:sp>
      <p:sp>
        <p:nvSpPr>
          <p:cNvPr id="137" name="Text Box 92"/>
          <p:cNvSpPr txBox="1">
            <a:spLocks noChangeArrowheads="1"/>
          </p:cNvSpPr>
          <p:nvPr/>
        </p:nvSpPr>
        <p:spPr bwMode="auto">
          <a:xfrm>
            <a:off x="1394185" y="4466789"/>
            <a:ext cx="1320512" cy="338366"/>
          </a:xfrm>
          <a:prstGeom prst="rect">
            <a:avLst/>
          </a:prstGeom>
          <a:noFill/>
          <a:ln w="9525">
            <a:noFill/>
            <a:miter lim="800000"/>
            <a:headEnd/>
            <a:tailEnd/>
          </a:ln>
        </p:spPr>
        <p:txBody>
          <a:bodyPr wrap="square" lIns="91248" tIns="45627" rIns="91248" bIns="45627">
            <a:spAutoFit/>
          </a:bodyPr>
          <a:lstStyle/>
          <a:p>
            <a:pPr algn="ctr" defTabSz="819137">
              <a:spcBef>
                <a:spcPct val="50000"/>
              </a:spcBef>
            </a:pPr>
            <a:r>
              <a:rPr lang="en-US" sz="800" dirty="0">
                <a:solidFill>
                  <a:srgbClr val="38454E"/>
                </a:solidFill>
              </a:rPr>
              <a:t>Urodynamic Testing System</a:t>
            </a:r>
          </a:p>
        </p:txBody>
      </p:sp>
      <p:sp>
        <p:nvSpPr>
          <p:cNvPr id="138" name="Text Box 92"/>
          <p:cNvSpPr txBox="1">
            <a:spLocks noChangeArrowheads="1"/>
          </p:cNvSpPr>
          <p:nvPr/>
        </p:nvSpPr>
        <p:spPr bwMode="auto">
          <a:xfrm>
            <a:off x="2394683" y="4159275"/>
            <a:ext cx="890734" cy="215256"/>
          </a:xfrm>
          <a:prstGeom prst="rect">
            <a:avLst/>
          </a:prstGeom>
          <a:noFill/>
          <a:ln w="9525">
            <a:noFill/>
            <a:miter lim="800000"/>
            <a:headEnd/>
            <a:tailEnd/>
          </a:ln>
        </p:spPr>
        <p:txBody>
          <a:bodyPr wrap="square" lIns="91248" tIns="45627" rIns="91248" bIns="45627">
            <a:spAutoFit/>
          </a:bodyPr>
          <a:lstStyle/>
          <a:p>
            <a:pPr algn="ctr" defTabSz="819137">
              <a:spcBef>
                <a:spcPct val="50000"/>
              </a:spcBef>
            </a:pPr>
            <a:r>
              <a:rPr lang="en-US" sz="800" dirty="0">
                <a:solidFill>
                  <a:srgbClr val="38454E"/>
                </a:solidFill>
              </a:rPr>
              <a:t>Biofeedback</a:t>
            </a:r>
          </a:p>
        </p:txBody>
      </p:sp>
      <p:sp>
        <p:nvSpPr>
          <p:cNvPr id="139" name="TextBox 138"/>
          <p:cNvSpPr txBox="1"/>
          <p:nvPr/>
        </p:nvSpPr>
        <p:spPr>
          <a:xfrm>
            <a:off x="3509123" y="4377922"/>
            <a:ext cx="1124844"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TOT Sling</a:t>
            </a:r>
            <a:endParaRPr lang="en-US" sz="800" baseline="30000" dirty="0">
              <a:solidFill>
                <a:srgbClr val="38454E"/>
              </a:solidFill>
            </a:endParaRPr>
          </a:p>
        </p:txBody>
      </p:sp>
      <p:sp>
        <p:nvSpPr>
          <p:cNvPr id="140" name="Text Box 92"/>
          <p:cNvSpPr txBox="1">
            <a:spLocks noChangeArrowheads="1"/>
          </p:cNvSpPr>
          <p:nvPr/>
        </p:nvSpPr>
        <p:spPr bwMode="auto">
          <a:xfrm>
            <a:off x="5554768" y="4651475"/>
            <a:ext cx="1340492" cy="215256"/>
          </a:xfrm>
          <a:prstGeom prst="rect">
            <a:avLst/>
          </a:prstGeom>
          <a:noFill/>
          <a:ln w="9525">
            <a:noFill/>
            <a:miter lim="800000"/>
            <a:headEnd/>
            <a:tailEnd/>
          </a:ln>
        </p:spPr>
        <p:txBody>
          <a:bodyPr wrap="square" lIns="91248" tIns="45627" rIns="91248" bIns="45627">
            <a:spAutoFit/>
          </a:bodyPr>
          <a:lstStyle/>
          <a:p>
            <a:pPr algn="ctr" defTabSz="819137">
              <a:spcBef>
                <a:spcPct val="50000"/>
              </a:spcBef>
            </a:pPr>
            <a:r>
              <a:rPr lang="en-US" sz="800" dirty="0">
                <a:solidFill>
                  <a:srgbClr val="38454E"/>
                </a:solidFill>
              </a:rPr>
              <a:t>Sacral Nerve Modulation</a:t>
            </a:r>
          </a:p>
        </p:txBody>
      </p:sp>
      <p:sp>
        <p:nvSpPr>
          <p:cNvPr id="141" name="Text Box 92"/>
          <p:cNvSpPr txBox="1">
            <a:spLocks noChangeArrowheads="1"/>
          </p:cNvSpPr>
          <p:nvPr/>
        </p:nvSpPr>
        <p:spPr bwMode="auto">
          <a:xfrm>
            <a:off x="4432904" y="4521387"/>
            <a:ext cx="1388032" cy="215256"/>
          </a:xfrm>
          <a:prstGeom prst="rect">
            <a:avLst/>
          </a:prstGeom>
          <a:noFill/>
          <a:ln w="9525">
            <a:noFill/>
            <a:miter lim="800000"/>
            <a:headEnd/>
            <a:tailEnd/>
          </a:ln>
        </p:spPr>
        <p:txBody>
          <a:bodyPr wrap="square" lIns="91248" tIns="45627" rIns="91248" bIns="45627">
            <a:spAutoFit/>
          </a:bodyPr>
          <a:lstStyle/>
          <a:p>
            <a:pPr algn="ctr" defTabSz="819137">
              <a:spcBef>
                <a:spcPct val="50000"/>
              </a:spcBef>
            </a:pPr>
            <a:r>
              <a:rPr lang="en-US" sz="800" dirty="0">
                <a:solidFill>
                  <a:srgbClr val="38454E"/>
                </a:solidFill>
              </a:rPr>
              <a:t>POP Repair Kit </a:t>
            </a:r>
          </a:p>
        </p:txBody>
      </p:sp>
      <p:pic>
        <p:nvPicPr>
          <p:cNvPr id="142" name="Picture 8" descr="\\Hangar18\Vol7\ClipArt\ABC Icon Art\Color\Medical Accessories\daVinci Robot.png"/>
          <p:cNvPicPr>
            <a:picLocks noChangeAspect="1" noChangeArrowheads="1"/>
          </p:cNvPicPr>
          <p:nvPr/>
        </p:nvPicPr>
        <p:blipFill>
          <a:blip r:embed="rId7" cstate="print"/>
          <a:srcRect/>
          <a:stretch>
            <a:fillRect/>
          </a:stretch>
        </p:blipFill>
        <p:spPr bwMode="auto">
          <a:xfrm>
            <a:off x="6773567" y="3859077"/>
            <a:ext cx="271147" cy="389201"/>
          </a:xfrm>
          <a:prstGeom prst="rect">
            <a:avLst/>
          </a:prstGeom>
          <a:noFill/>
          <a:ln>
            <a:noFill/>
          </a:ln>
        </p:spPr>
      </p:pic>
      <p:sp>
        <p:nvSpPr>
          <p:cNvPr id="143" name="TextBox 142"/>
          <p:cNvSpPr txBox="1"/>
          <p:nvPr/>
        </p:nvSpPr>
        <p:spPr>
          <a:xfrm>
            <a:off x="6120490" y="4195940"/>
            <a:ext cx="1556332"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Robotic Surgery </a:t>
            </a:r>
            <a:br>
              <a:rPr lang="en-US" sz="800" dirty="0">
                <a:solidFill>
                  <a:srgbClr val="38454E"/>
                </a:solidFill>
              </a:rPr>
            </a:br>
            <a:r>
              <a:rPr lang="en-US" sz="800" dirty="0">
                <a:solidFill>
                  <a:srgbClr val="38454E"/>
                </a:solidFill>
              </a:rPr>
              <a:t>for Sacrocolpopexy</a:t>
            </a:r>
          </a:p>
        </p:txBody>
      </p:sp>
      <p:sp>
        <p:nvSpPr>
          <p:cNvPr id="144" name="Text Box 92"/>
          <p:cNvSpPr txBox="1">
            <a:spLocks noChangeArrowheads="1"/>
          </p:cNvSpPr>
          <p:nvPr/>
        </p:nvSpPr>
        <p:spPr bwMode="auto">
          <a:xfrm>
            <a:off x="7315200" y="4395161"/>
            <a:ext cx="636019" cy="338366"/>
          </a:xfrm>
          <a:prstGeom prst="rect">
            <a:avLst/>
          </a:prstGeom>
          <a:noFill/>
          <a:ln w="9525">
            <a:noFill/>
            <a:miter lim="800000"/>
            <a:headEnd/>
            <a:tailEnd/>
          </a:ln>
        </p:spPr>
        <p:txBody>
          <a:bodyPr wrap="square" lIns="91248" tIns="45627" rIns="91248" bIns="45627">
            <a:spAutoFit/>
          </a:bodyPr>
          <a:lstStyle/>
          <a:p>
            <a:pPr algn="ctr" defTabSz="819137">
              <a:spcBef>
                <a:spcPct val="50000"/>
              </a:spcBef>
            </a:pPr>
            <a:r>
              <a:rPr lang="en-US" sz="800" dirty="0">
                <a:solidFill>
                  <a:srgbClr val="38454E"/>
                </a:solidFill>
              </a:rPr>
              <a:t>Pelvic Floor US</a:t>
            </a:r>
          </a:p>
        </p:txBody>
      </p:sp>
      <p:sp>
        <p:nvSpPr>
          <p:cNvPr id="145" name="Text Box 25"/>
          <p:cNvSpPr txBox="1">
            <a:spLocks noChangeArrowheads="1"/>
          </p:cNvSpPr>
          <p:nvPr/>
        </p:nvSpPr>
        <p:spPr bwMode="auto">
          <a:xfrm>
            <a:off x="3091854" y="5338959"/>
            <a:ext cx="1220736" cy="201110"/>
          </a:xfrm>
          <a:prstGeom prst="rect">
            <a:avLst/>
          </a:prstGeom>
          <a:noFill/>
          <a:ln w="3175" algn="ctr">
            <a:noFill/>
            <a:miter lim="800000"/>
            <a:headEnd/>
            <a:tailEnd/>
          </a:ln>
        </p:spPr>
        <p:txBody>
          <a:bodyPr lIns="73519" tIns="36758" rIns="73519" bIns="3675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38454E"/>
                </a:solidFill>
              </a:rPr>
              <a:t>Full-Field Digital Mammography</a:t>
            </a:r>
            <a:endParaRPr lang="en-US" sz="800" baseline="30000" dirty="0">
              <a:solidFill>
                <a:srgbClr val="38454E"/>
              </a:solidFill>
            </a:endParaRPr>
          </a:p>
        </p:txBody>
      </p:sp>
      <p:sp>
        <p:nvSpPr>
          <p:cNvPr id="146" name="Text Box 35"/>
          <p:cNvSpPr txBox="1">
            <a:spLocks noChangeArrowheads="1"/>
          </p:cNvSpPr>
          <p:nvPr/>
        </p:nvSpPr>
        <p:spPr bwMode="auto">
          <a:xfrm>
            <a:off x="2295083" y="5498896"/>
            <a:ext cx="886510" cy="151188"/>
          </a:xfrm>
          <a:prstGeom prst="rect">
            <a:avLst/>
          </a:prstGeom>
          <a:noFill/>
          <a:ln w="9525">
            <a:noFill/>
            <a:miter lim="800000"/>
            <a:headEnd/>
            <a:tailEnd/>
          </a:ln>
        </p:spPr>
        <p:txBody>
          <a:bodyPr lIns="81931" tIns="40964" rIns="81931" bIns="409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38454E"/>
                </a:solidFill>
              </a:rPr>
              <a:t>Breast US</a:t>
            </a:r>
          </a:p>
        </p:txBody>
      </p:sp>
      <p:pic>
        <p:nvPicPr>
          <p:cNvPr id="147" name="Picture 2" descr="F:\ClipArt\ABC Icon Art\ABC_Color_Art\Medical Accessories PNGs\Mammogram Related PNGS\Mammography Machine.png"/>
          <p:cNvPicPr>
            <a:picLocks noChangeAspect="1" noChangeArrowheads="1"/>
          </p:cNvPicPr>
          <p:nvPr/>
        </p:nvPicPr>
        <p:blipFill>
          <a:blip r:embed="rId8" cstate="print"/>
          <a:srcRect/>
          <a:stretch>
            <a:fillRect/>
          </a:stretch>
        </p:blipFill>
        <p:spPr bwMode="auto">
          <a:xfrm>
            <a:off x="3520278" y="4881759"/>
            <a:ext cx="310862" cy="512701"/>
          </a:xfrm>
          <a:prstGeom prst="rect">
            <a:avLst/>
          </a:prstGeom>
          <a:noFill/>
          <a:ln>
            <a:noFill/>
          </a:ln>
        </p:spPr>
      </p:pic>
      <p:pic>
        <p:nvPicPr>
          <p:cNvPr id="148" name="Picture 2" descr="F:\ClipArt\ABC Icon Art\ABC_Color_Art\Medical Accessories PNGs\Mammogram Related PNGS\Mammography Machine.png"/>
          <p:cNvPicPr>
            <a:picLocks noChangeAspect="1" noChangeArrowheads="1"/>
          </p:cNvPicPr>
          <p:nvPr/>
        </p:nvPicPr>
        <p:blipFill>
          <a:blip r:embed="rId8" cstate="print"/>
          <a:srcRect/>
          <a:stretch>
            <a:fillRect/>
          </a:stretch>
        </p:blipFill>
        <p:spPr bwMode="auto">
          <a:xfrm>
            <a:off x="1579077" y="4944653"/>
            <a:ext cx="265558" cy="437983"/>
          </a:xfrm>
          <a:prstGeom prst="rect">
            <a:avLst/>
          </a:prstGeom>
          <a:noFill/>
          <a:ln>
            <a:noFill/>
          </a:ln>
        </p:spPr>
      </p:pic>
      <p:sp>
        <p:nvSpPr>
          <p:cNvPr id="149" name="TextBox 148"/>
          <p:cNvSpPr txBox="1"/>
          <p:nvPr/>
        </p:nvSpPr>
        <p:spPr>
          <a:xfrm>
            <a:off x="1165939" y="5447517"/>
            <a:ext cx="1068674" cy="320455"/>
          </a:xfrm>
          <a:prstGeom prst="rect">
            <a:avLst/>
          </a:prstGeom>
          <a:noFill/>
        </p:spPr>
        <p:txBody>
          <a:bodyPr wrap="square" lIns="73519" tIns="36758" rIns="73519" bIns="36758" rtlCol="0">
            <a:spAutoFit/>
          </a:bodyPr>
          <a:lstStyle/>
          <a:p>
            <a:pPr algn="ctr" defTabSz="909284"/>
            <a:r>
              <a:rPr lang="en-US" sz="800" dirty="0">
                <a:solidFill>
                  <a:srgbClr val="38454E"/>
                </a:solidFill>
              </a:rPr>
              <a:t>Film</a:t>
            </a:r>
            <a:br>
              <a:rPr lang="en-US" sz="800" dirty="0">
                <a:solidFill>
                  <a:srgbClr val="38454E"/>
                </a:solidFill>
              </a:rPr>
            </a:br>
            <a:r>
              <a:rPr lang="en-US" sz="800" dirty="0">
                <a:solidFill>
                  <a:srgbClr val="38454E"/>
                </a:solidFill>
              </a:rPr>
              <a:t>Mammography</a:t>
            </a:r>
          </a:p>
        </p:txBody>
      </p:sp>
      <p:pic>
        <p:nvPicPr>
          <p:cNvPr id="150" name="Picture 149" descr="MRI 1_patient"/>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07707" y="4964284"/>
            <a:ext cx="622145" cy="314296"/>
          </a:xfrm>
          <a:prstGeom prst="rect">
            <a:avLst/>
          </a:prstGeom>
          <a:noFill/>
          <a:ln w="9525">
            <a:noFill/>
            <a:miter lim="800000"/>
            <a:headEnd/>
            <a:tailEnd/>
          </a:ln>
        </p:spPr>
      </p:pic>
      <p:sp>
        <p:nvSpPr>
          <p:cNvPr id="151" name="TextBox 150"/>
          <p:cNvSpPr txBox="1"/>
          <p:nvPr/>
        </p:nvSpPr>
        <p:spPr>
          <a:xfrm>
            <a:off x="4515280" y="5364343"/>
            <a:ext cx="804005"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Breast MRI (coil)</a:t>
            </a:r>
          </a:p>
        </p:txBody>
      </p:sp>
      <p:pic>
        <p:nvPicPr>
          <p:cNvPr id="152" name="Picture 2" descr="\\Hangar18\Vol7\ClipArt\ABC Icon Art\Color\Medical Accessories\BSGI_machine_1.png"/>
          <p:cNvPicPr>
            <a:picLocks noChangeAspect="1" noChangeArrowheads="1"/>
          </p:cNvPicPr>
          <p:nvPr/>
        </p:nvPicPr>
        <p:blipFill>
          <a:blip r:embed="rId10" cstate="print"/>
          <a:srcRect/>
          <a:stretch>
            <a:fillRect/>
          </a:stretch>
        </p:blipFill>
        <p:spPr bwMode="auto">
          <a:xfrm>
            <a:off x="6913048" y="5008402"/>
            <a:ext cx="435472" cy="435834"/>
          </a:xfrm>
          <a:prstGeom prst="rect">
            <a:avLst/>
          </a:prstGeom>
          <a:noFill/>
          <a:ln>
            <a:noFill/>
          </a:ln>
        </p:spPr>
      </p:pic>
      <p:sp>
        <p:nvSpPr>
          <p:cNvPr id="153" name="TextBox 152"/>
          <p:cNvSpPr txBox="1"/>
          <p:nvPr/>
        </p:nvSpPr>
        <p:spPr>
          <a:xfrm>
            <a:off x="6960358" y="5543271"/>
            <a:ext cx="524133"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MBI</a:t>
            </a:r>
            <a:r>
              <a:rPr lang="en-US" sz="800" baseline="30000" dirty="0">
                <a:solidFill>
                  <a:srgbClr val="38454E"/>
                </a:solidFill>
              </a:rPr>
              <a:t>7</a:t>
            </a:r>
          </a:p>
        </p:txBody>
      </p:sp>
      <p:sp>
        <p:nvSpPr>
          <p:cNvPr id="154" name="Text Box 35"/>
          <p:cNvSpPr txBox="1">
            <a:spLocks noChangeArrowheads="1"/>
          </p:cNvSpPr>
          <p:nvPr/>
        </p:nvSpPr>
        <p:spPr bwMode="auto">
          <a:xfrm>
            <a:off x="7776436" y="5484175"/>
            <a:ext cx="895009" cy="208637"/>
          </a:xfrm>
          <a:prstGeom prst="rect">
            <a:avLst/>
          </a:prstGeom>
          <a:noFill/>
          <a:ln w="9525">
            <a:noFill/>
            <a:miter lim="800000"/>
            <a:headEnd/>
            <a:tailEnd/>
          </a:ln>
        </p:spPr>
        <p:txBody>
          <a:bodyPr lIns="81931" tIns="40964" rIns="81931" bIns="409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38454E"/>
                </a:solidFill>
              </a:rPr>
              <a:t>Automated Breast US</a:t>
            </a:r>
          </a:p>
        </p:txBody>
      </p:sp>
      <p:pic>
        <p:nvPicPr>
          <p:cNvPr id="155" name="Picture 4" descr="F:\ClipArt\ABC Icon Art\ABC_Color_Art\Medical Accessories PNGs\Ultrasound Machine.png"/>
          <p:cNvPicPr>
            <a:picLocks noChangeAspect="1" noChangeArrowheads="1"/>
          </p:cNvPicPr>
          <p:nvPr/>
        </p:nvPicPr>
        <p:blipFill>
          <a:blip r:embed="rId11" cstate="print"/>
          <a:srcRect/>
          <a:stretch>
            <a:fillRect/>
          </a:stretch>
        </p:blipFill>
        <p:spPr bwMode="auto">
          <a:xfrm>
            <a:off x="8094847" y="5008402"/>
            <a:ext cx="268439" cy="481067"/>
          </a:xfrm>
          <a:prstGeom prst="rect">
            <a:avLst/>
          </a:prstGeom>
          <a:noFill/>
          <a:ln>
            <a:noFill/>
          </a:ln>
        </p:spPr>
      </p:pic>
      <p:sp>
        <p:nvSpPr>
          <p:cNvPr id="156" name="Text Box 75"/>
          <p:cNvSpPr txBox="1">
            <a:spLocks noChangeArrowheads="1"/>
          </p:cNvSpPr>
          <p:nvPr/>
        </p:nvSpPr>
        <p:spPr bwMode="auto">
          <a:xfrm>
            <a:off x="5968099" y="5464744"/>
            <a:ext cx="1083873" cy="402656"/>
          </a:xfrm>
          <a:prstGeom prst="rect">
            <a:avLst/>
          </a:prstGeom>
          <a:noFill/>
          <a:ln w="3175" algn="ctr">
            <a:noFill/>
            <a:miter lim="800000"/>
            <a:headEnd/>
            <a:tailEnd/>
          </a:ln>
        </p:spPr>
        <p:txBody>
          <a:bodyPr lIns="65965" tIns="32984" rIns="65965" bIns="3298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59879"/>
            <a:r>
              <a:rPr lang="en-US" sz="800" dirty="0">
                <a:solidFill>
                  <a:srgbClr val="38454E"/>
                </a:solidFill>
              </a:rPr>
              <a:t>Breast Tomosynthesis</a:t>
            </a:r>
          </a:p>
        </p:txBody>
      </p:sp>
      <p:sp>
        <p:nvSpPr>
          <p:cNvPr id="157" name="Text Box 35"/>
          <p:cNvSpPr txBox="1">
            <a:spLocks noChangeArrowheads="1"/>
          </p:cNvSpPr>
          <p:nvPr/>
        </p:nvSpPr>
        <p:spPr bwMode="auto">
          <a:xfrm>
            <a:off x="8174203" y="5096820"/>
            <a:ext cx="726991" cy="234180"/>
          </a:xfrm>
          <a:prstGeom prst="rect">
            <a:avLst/>
          </a:prstGeom>
          <a:noFill/>
          <a:ln w="9525">
            <a:noFill/>
            <a:miter lim="800000"/>
            <a:headEnd/>
            <a:tailEnd/>
          </a:ln>
        </p:spPr>
        <p:txBody>
          <a:bodyPr lIns="81931" tIns="40964" rIns="81931" bIns="409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38454E"/>
                </a:solidFill>
              </a:rPr>
              <a:t>PEM</a:t>
            </a:r>
            <a:r>
              <a:rPr lang="en-US" sz="800" baseline="30000" dirty="0">
                <a:solidFill>
                  <a:srgbClr val="38454E"/>
                </a:solidFill>
              </a:rPr>
              <a:t>8</a:t>
            </a:r>
          </a:p>
        </p:txBody>
      </p:sp>
      <p:pic>
        <p:nvPicPr>
          <p:cNvPr id="158" name="Picture 2" descr="F:\ClipArt\ABC Icon Art\ABC_Color_Art\Medical Accessories PNGs\Mammogram Related PNGS\Mammography Machine.png"/>
          <p:cNvPicPr>
            <a:picLocks noChangeAspect="1" noChangeArrowheads="1"/>
          </p:cNvPicPr>
          <p:nvPr/>
        </p:nvPicPr>
        <p:blipFill>
          <a:blip r:embed="rId8" cstate="print"/>
          <a:srcRect/>
          <a:stretch>
            <a:fillRect/>
          </a:stretch>
        </p:blipFill>
        <p:spPr bwMode="auto">
          <a:xfrm>
            <a:off x="6337934" y="4958858"/>
            <a:ext cx="307250" cy="506744"/>
          </a:xfrm>
          <a:prstGeom prst="rect">
            <a:avLst/>
          </a:prstGeom>
          <a:noFill/>
          <a:ln>
            <a:noFill/>
          </a:ln>
        </p:spPr>
      </p:pic>
      <p:pic>
        <p:nvPicPr>
          <p:cNvPr id="159" name="Picture 2" descr="L:\public\share\Hcsyn\Tech Assessment\1Verticals\SALT\Web\Adoption Curve Tool\Images\SpermEgg.jpg"/>
          <p:cNvPicPr>
            <a:picLocks noChangeAspect="1" noChangeArrowheads="1"/>
          </p:cNvPicPr>
          <p:nvPr/>
        </p:nvPicPr>
        <p:blipFill>
          <a:blip r:embed="rId12" cstate="print"/>
          <a:srcRect/>
          <a:stretch>
            <a:fillRect/>
          </a:stretch>
        </p:blipFill>
        <p:spPr bwMode="auto">
          <a:xfrm>
            <a:off x="6270488" y="2105703"/>
            <a:ext cx="405016" cy="399815"/>
          </a:xfrm>
          <a:prstGeom prst="rect">
            <a:avLst/>
          </a:prstGeom>
          <a:noFill/>
        </p:spPr>
      </p:pic>
      <p:pic>
        <p:nvPicPr>
          <p:cNvPr id="160" name="Picture 4" descr="F:\ClipArt\ABC Icon Art\ABC_Color_Art\Electronic Equipment PNGs\Computers Monitors Web PNGs\Laptop_Notebook.png"/>
          <p:cNvPicPr>
            <a:picLocks noChangeAspect="1" noChangeArrowheads="1"/>
          </p:cNvPicPr>
          <p:nvPr/>
        </p:nvPicPr>
        <p:blipFill>
          <a:blip r:embed="rId13" cstate="print"/>
          <a:srcRect/>
          <a:stretch>
            <a:fillRect/>
          </a:stretch>
        </p:blipFill>
        <p:spPr bwMode="auto">
          <a:xfrm>
            <a:off x="1853697" y="4137063"/>
            <a:ext cx="452117" cy="284746"/>
          </a:xfrm>
          <a:prstGeom prst="rect">
            <a:avLst/>
          </a:prstGeom>
          <a:noFill/>
        </p:spPr>
      </p:pic>
      <p:pic>
        <p:nvPicPr>
          <p:cNvPr id="161" name="Picture 4" descr="F:\ClipArt\ABC Icon Art\ABC_Color_Art\Electronic Equipment PNGs\Computers Monitors Web PNGs\Laptop_Notebook.png"/>
          <p:cNvPicPr>
            <a:picLocks noChangeAspect="1" noChangeArrowheads="1"/>
          </p:cNvPicPr>
          <p:nvPr/>
        </p:nvPicPr>
        <p:blipFill>
          <a:blip r:embed="rId13" cstate="print"/>
          <a:srcRect/>
          <a:stretch>
            <a:fillRect/>
          </a:stretch>
        </p:blipFill>
        <p:spPr bwMode="auto">
          <a:xfrm>
            <a:off x="2586007" y="3852405"/>
            <a:ext cx="452117" cy="284746"/>
          </a:xfrm>
          <a:prstGeom prst="rect">
            <a:avLst/>
          </a:prstGeom>
          <a:noFill/>
        </p:spPr>
      </p:pic>
      <p:pic>
        <p:nvPicPr>
          <p:cNvPr id="162" name="Picture 4" descr="F:\ClipArt\ABC Icon Art\ABC_Color_Art\Medical Accessories PNGs\Ultrasound Machine.png"/>
          <p:cNvPicPr>
            <a:picLocks noChangeAspect="1" noChangeArrowheads="1"/>
          </p:cNvPicPr>
          <p:nvPr/>
        </p:nvPicPr>
        <p:blipFill>
          <a:blip r:embed="rId11" cstate="print"/>
          <a:srcRect/>
          <a:stretch>
            <a:fillRect/>
          </a:stretch>
        </p:blipFill>
        <p:spPr bwMode="auto">
          <a:xfrm>
            <a:off x="2609406" y="4965812"/>
            <a:ext cx="268439" cy="481067"/>
          </a:xfrm>
          <a:prstGeom prst="rect">
            <a:avLst/>
          </a:prstGeom>
          <a:noFill/>
          <a:ln>
            <a:noFill/>
          </a:ln>
        </p:spPr>
      </p:pic>
      <p:pic>
        <p:nvPicPr>
          <p:cNvPr id="163" name="Picture 4" descr="F:\ClipArt\ABC Icon Art\ABC_Color_Art\Medical Accessories PNGs\Ultrasound Machine.png"/>
          <p:cNvPicPr>
            <a:picLocks noChangeAspect="1" noChangeArrowheads="1"/>
          </p:cNvPicPr>
          <p:nvPr/>
        </p:nvPicPr>
        <p:blipFill>
          <a:blip r:embed="rId11" cstate="print"/>
          <a:srcRect/>
          <a:stretch>
            <a:fillRect/>
          </a:stretch>
        </p:blipFill>
        <p:spPr bwMode="auto">
          <a:xfrm>
            <a:off x="1529832" y="1822888"/>
            <a:ext cx="268439" cy="481067"/>
          </a:xfrm>
          <a:prstGeom prst="rect">
            <a:avLst/>
          </a:prstGeom>
          <a:noFill/>
          <a:ln>
            <a:noFill/>
          </a:ln>
        </p:spPr>
      </p:pic>
      <p:pic>
        <p:nvPicPr>
          <p:cNvPr id="164" name="Picture 4" descr="F:\ClipArt\ABC Icon Art\ABC_Color_Art\Medical Accessories PNGs\Ultrasound Machine.png"/>
          <p:cNvPicPr>
            <a:picLocks noChangeAspect="1" noChangeArrowheads="1"/>
          </p:cNvPicPr>
          <p:nvPr/>
        </p:nvPicPr>
        <p:blipFill>
          <a:blip r:embed="rId11" cstate="print"/>
          <a:srcRect/>
          <a:stretch>
            <a:fillRect/>
          </a:stretch>
        </p:blipFill>
        <p:spPr bwMode="auto">
          <a:xfrm>
            <a:off x="5081634" y="1948625"/>
            <a:ext cx="268439" cy="481067"/>
          </a:xfrm>
          <a:prstGeom prst="rect">
            <a:avLst/>
          </a:prstGeom>
          <a:noFill/>
          <a:ln>
            <a:noFill/>
          </a:ln>
        </p:spPr>
      </p:pic>
      <p:pic>
        <p:nvPicPr>
          <p:cNvPr id="165" name="Picture 6" descr="L:\public\share\Hcsyn\Tech Assessment\1Verticals\SALT\Web\Adoption Curve Tool\Images\DBS.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796658" y="4175871"/>
            <a:ext cx="569129" cy="332622"/>
          </a:xfrm>
          <a:prstGeom prst="rect">
            <a:avLst/>
          </a:prstGeom>
          <a:noFill/>
        </p:spPr>
      </p:pic>
      <p:pic>
        <p:nvPicPr>
          <p:cNvPr id="166" name="Picture 6" descr="\\Hangar18\Vol7\ClipArt\ABC Icon Art\Color\Medical Accessories\MRI 1.png"/>
          <p:cNvPicPr>
            <a:picLocks noChangeAspect="1" noChangeArrowheads="1"/>
          </p:cNvPicPr>
          <p:nvPr/>
        </p:nvPicPr>
        <p:blipFill>
          <a:blip r:embed="rId6" cstate="print"/>
          <a:srcRect/>
          <a:stretch>
            <a:fillRect/>
          </a:stretch>
        </p:blipFill>
        <p:spPr bwMode="auto">
          <a:xfrm>
            <a:off x="7208196" y="1754460"/>
            <a:ext cx="465606" cy="284510"/>
          </a:xfrm>
          <a:prstGeom prst="rect">
            <a:avLst/>
          </a:prstGeom>
          <a:noFill/>
          <a:ln>
            <a:noFill/>
          </a:ln>
        </p:spPr>
      </p:pic>
      <p:sp>
        <p:nvSpPr>
          <p:cNvPr id="167" name="TextBox 166"/>
          <p:cNvSpPr txBox="1"/>
          <p:nvPr/>
        </p:nvSpPr>
        <p:spPr>
          <a:xfrm>
            <a:off x="7041441" y="2043471"/>
            <a:ext cx="842341"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Fetal MRI</a:t>
            </a:r>
            <a:endParaRPr lang="en-US" sz="800" baseline="30000" dirty="0">
              <a:solidFill>
                <a:srgbClr val="38454E"/>
              </a:solidFill>
            </a:endParaRPr>
          </a:p>
        </p:txBody>
      </p:sp>
      <p:sp>
        <p:nvSpPr>
          <p:cNvPr id="168" name="TextBox 167"/>
          <p:cNvSpPr txBox="1"/>
          <p:nvPr/>
        </p:nvSpPr>
        <p:spPr>
          <a:xfrm>
            <a:off x="8000780" y="2095987"/>
            <a:ext cx="722943"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Fetal Surgery</a:t>
            </a:r>
          </a:p>
        </p:txBody>
      </p:sp>
      <p:sp>
        <p:nvSpPr>
          <p:cNvPr id="169" name="Text Box 8"/>
          <p:cNvSpPr txBox="1">
            <a:spLocks noChangeArrowheads="1"/>
          </p:cNvSpPr>
          <p:nvPr/>
        </p:nvSpPr>
        <p:spPr bwMode="auto">
          <a:xfrm>
            <a:off x="5870967" y="2498171"/>
            <a:ext cx="1191257" cy="338350"/>
          </a:xfrm>
          <a:prstGeom prst="rect">
            <a:avLst/>
          </a:prstGeom>
          <a:noFill/>
          <a:ln w="9525">
            <a:noFill/>
            <a:miter lim="800000"/>
            <a:headEnd/>
            <a:tailEnd/>
          </a:ln>
        </p:spPr>
        <p:txBody>
          <a:bodyPr wrap="square" lIns="91238" tIns="45619" rIns="91238" bIns="45619">
            <a:spAutoFit/>
          </a:bodyPr>
          <a:lstStyle/>
          <a:p>
            <a:pPr algn="ctr" defTabSz="735181">
              <a:spcBef>
                <a:spcPct val="50000"/>
              </a:spcBef>
            </a:pPr>
            <a:r>
              <a:rPr lang="en-US" sz="800" dirty="0">
                <a:solidFill>
                  <a:srgbClr val="38454E"/>
                </a:solidFill>
              </a:rPr>
              <a:t>Fertility Preservation for ART</a:t>
            </a:r>
            <a:r>
              <a:rPr lang="en-US" sz="800" baseline="30000" dirty="0">
                <a:solidFill>
                  <a:srgbClr val="38454E"/>
                </a:solidFill>
              </a:rPr>
              <a:t>2</a:t>
            </a:r>
          </a:p>
        </p:txBody>
      </p:sp>
      <p:pic>
        <p:nvPicPr>
          <p:cNvPr id="170" name="Picture 2" descr="F:\ClipArt\ABC Icon Art\ABC_Color_Art\Medical Accessories PNGs\Hypodermic_02.png"/>
          <p:cNvPicPr>
            <a:picLocks noChangeAspect="1" noChangeArrowheads="1"/>
          </p:cNvPicPr>
          <p:nvPr/>
        </p:nvPicPr>
        <p:blipFill>
          <a:blip r:embed="rId4" cstate="print"/>
          <a:srcRect/>
          <a:stretch>
            <a:fillRect/>
          </a:stretch>
        </p:blipFill>
        <p:spPr bwMode="auto">
          <a:xfrm>
            <a:off x="2357610" y="1791191"/>
            <a:ext cx="272215" cy="246099"/>
          </a:xfrm>
          <a:prstGeom prst="rect">
            <a:avLst/>
          </a:prstGeom>
          <a:noFill/>
          <a:ln>
            <a:noFill/>
          </a:ln>
        </p:spPr>
      </p:pic>
      <p:sp>
        <p:nvSpPr>
          <p:cNvPr id="171" name="TextBox 170"/>
          <p:cNvSpPr txBox="1"/>
          <p:nvPr/>
        </p:nvSpPr>
        <p:spPr>
          <a:xfrm>
            <a:off x="7457075" y="2538373"/>
            <a:ext cx="842341" cy="20583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ECMO</a:t>
            </a:r>
            <a:r>
              <a:rPr lang="en-US" sz="800" baseline="30000" dirty="0">
                <a:solidFill>
                  <a:srgbClr val="38454E"/>
                </a:solidFill>
              </a:rPr>
              <a:t>3</a:t>
            </a:r>
          </a:p>
        </p:txBody>
      </p:sp>
      <p:pic>
        <p:nvPicPr>
          <p:cNvPr id="172" name="Picture 4" descr="F:\ClipArt\ABC Icon Art\ABC_Color_Art\Medical Accessories PNGs\Ultrasound Machine.png"/>
          <p:cNvPicPr>
            <a:picLocks noChangeAspect="1" noChangeArrowheads="1"/>
          </p:cNvPicPr>
          <p:nvPr/>
        </p:nvPicPr>
        <p:blipFill>
          <a:blip r:embed="rId11" cstate="print"/>
          <a:srcRect/>
          <a:stretch>
            <a:fillRect/>
          </a:stretch>
        </p:blipFill>
        <p:spPr bwMode="auto">
          <a:xfrm>
            <a:off x="7501989" y="3965684"/>
            <a:ext cx="268439" cy="481067"/>
          </a:xfrm>
          <a:prstGeom prst="rect">
            <a:avLst/>
          </a:prstGeom>
          <a:noFill/>
          <a:ln>
            <a:noFill/>
          </a:ln>
        </p:spPr>
      </p:pic>
      <p:pic>
        <p:nvPicPr>
          <p:cNvPr id="173" name="Picture 8" descr="\\Hangar18\Vol7\ClipArt\ABC Icon Art\Color\Medical Accessories\daVinci Robot.png"/>
          <p:cNvPicPr>
            <a:picLocks noChangeAspect="1" noChangeArrowheads="1"/>
          </p:cNvPicPr>
          <p:nvPr/>
        </p:nvPicPr>
        <p:blipFill>
          <a:blip r:embed="rId7" cstate="print"/>
          <a:srcRect/>
          <a:stretch>
            <a:fillRect/>
          </a:stretch>
        </p:blipFill>
        <p:spPr bwMode="auto">
          <a:xfrm>
            <a:off x="6281262" y="3047372"/>
            <a:ext cx="299555" cy="341957"/>
          </a:xfrm>
          <a:prstGeom prst="rect">
            <a:avLst/>
          </a:prstGeom>
          <a:noFill/>
          <a:ln>
            <a:noFill/>
          </a:ln>
        </p:spPr>
      </p:pic>
      <p:sp>
        <p:nvSpPr>
          <p:cNvPr id="174" name="TextBox 173"/>
          <p:cNvSpPr txBox="1"/>
          <p:nvPr/>
        </p:nvSpPr>
        <p:spPr>
          <a:xfrm>
            <a:off x="5903824" y="3357964"/>
            <a:ext cx="1042314"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Robotic Surgery for Myomectomy</a:t>
            </a:r>
          </a:p>
        </p:txBody>
      </p:sp>
      <p:sp>
        <p:nvSpPr>
          <p:cNvPr id="175" name="TextBox 174"/>
          <p:cNvSpPr txBox="1"/>
          <p:nvPr/>
        </p:nvSpPr>
        <p:spPr>
          <a:xfrm>
            <a:off x="6550369" y="3223496"/>
            <a:ext cx="1042314"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Women’s Heart Program</a:t>
            </a:r>
          </a:p>
        </p:txBody>
      </p:sp>
      <p:sp>
        <p:nvSpPr>
          <p:cNvPr id="176" name="TextBox 175"/>
          <p:cNvSpPr txBox="1"/>
          <p:nvPr/>
        </p:nvSpPr>
        <p:spPr>
          <a:xfrm>
            <a:off x="7162278" y="3579135"/>
            <a:ext cx="1042314"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Women’s GI Program</a:t>
            </a:r>
          </a:p>
        </p:txBody>
      </p:sp>
      <p:pic>
        <p:nvPicPr>
          <p:cNvPr id="177" name="Picture 6" descr="L:\public\share\Hcsyn\Tech Assessment\1Verticals\SALT\Web\Adoption Curve Tool\Images\DBS.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088187" y="4094002"/>
            <a:ext cx="569129" cy="332622"/>
          </a:xfrm>
          <a:prstGeom prst="rect">
            <a:avLst/>
          </a:prstGeom>
          <a:noFill/>
        </p:spPr>
      </p:pic>
      <p:pic>
        <p:nvPicPr>
          <p:cNvPr id="178" name="Picture 177" descr="MRI 1_patient"/>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30987" y="4993584"/>
            <a:ext cx="622145" cy="314296"/>
          </a:xfrm>
          <a:prstGeom prst="rect">
            <a:avLst/>
          </a:prstGeom>
          <a:noFill/>
          <a:ln w="9525">
            <a:noFill/>
            <a:miter lim="800000"/>
            <a:headEnd/>
            <a:tailEnd/>
          </a:ln>
        </p:spPr>
      </p:pic>
      <p:sp>
        <p:nvSpPr>
          <p:cNvPr id="179" name="TextBox 178"/>
          <p:cNvSpPr txBox="1"/>
          <p:nvPr/>
        </p:nvSpPr>
        <p:spPr>
          <a:xfrm>
            <a:off x="7273195" y="5322322"/>
            <a:ext cx="804005" cy="328949"/>
          </a:xfrm>
          <a:prstGeom prst="rect">
            <a:avLst/>
          </a:prstGeom>
          <a:noFill/>
          <a:ln>
            <a:noFill/>
          </a:ln>
        </p:spPr>
        <p:txBody>
          <a:bodyPr wrap="square" lIns="81931" tIns="40964" rIns="81931" bIns="40964" rtlCol="0">
            <a:spAutoFit/>
          </a:bodyPr>
          <a:lstStyle/>
          <a:p>
            <a:pPr algn="ctr" defTabSz="909284"/>
            <a:r>
              <a:rPr lang="en-US" sz="800" dirty="0">
                <a:solidFill>
                  <a:srgbClr val="38454E"/>
                </a:solidFill>
              </a:rPr>
              <a:t>Breast MRI (dedicated)</a:t>
            </a:r>
          </a:p>
        </p:txBody>
      </p:sp>
      <p:sp>
        <p:nvSpPr>
          <p:cNvPr id="180" name="Freeform 179"/>
          <p:cNvSpPr/>
          <p:nvPr/>
        </p:nvSpPr>
        <p:spPr bwMode="gray">
          <a:xfrm flipV="1">
            <a:off x="1371608" y="1884202"/>
            <a:ext cx="7403281" cy="3883660"/>
          </a:xfrm>
          <a:custGeom>
            <a:avLst/>
            <a:gdLst>
              <a:gd name="connsiteX0" fmla="*/ 0 w 1990165"/>
              <a:gd name="connsiteY0" fmla="*/ 995083 h 1990165"/>
              <a:gd name="connsiteX1" fmla="*/ 291454 w 1990165"/>
              <a:gd name="connsiteY1" fmla="*/ 291453 h 1990165"/>
              <a:gd name="connsiteX2" fmla="*/ 995085 w 1990165"/>
              <a:gd name="connsiteY2" fmla="*/ 1 h 1990165"/>
              <a:gd name="connsiteX3" fmla="*/ 1698715 w 1990165"/>
              <a:gd name="connsiteY3" fmla="*/ 291455 h 1990165"/>
              <a:gd name="connsiteX4" fmla="*/ 1990167 w 1990165"/>
              <a:gd name="connsiteY4" fmla="*/ 995086 h 1990165"/>
              <a:gd name="connsiteX5" fmla="*/ 1698714 w 1990165"/>
              <a:gd name="connsiteY5" fmla="*/ 1698716 h 1990165"/>
              <a:gd name="connsiteX6" fmla="*/ 995084 w 1990165"/>
              <a:gd name="connsiteY6" fmla="*/ 1990169 h 1990165"/>
              <a:gd name="connsiteX7" fmla="*/ 291454 w 1990165"/>
              <a:gd name="connsiteY7" fmla="*/ 1698715 h 1990165"/>
              <a:gd name="connsiteX8" fmla="*/ 2 w 1990165"/>
              <a:gd name="connsiteY8" fmla="*/ 995085 h 1990165"/>
              <a:gd name="connsiteX9" fmla="*/ 0 w 1990165"/>
              <a:gd name="connsiteY9" fmla="*/ 995083 h 1990165"/>
              <a:gd name="connsiteX0" fmla="*/ 1990167 w 2081607"/>
              <a:gd name="connsiteY0" fmla="*/ 995086 h 1990169"/>
              <a:gd name="connsiteX1" fmla="*/ 1698714 w 2081607"/>
              <a:gd name="connsiteY1" fmla="*/ 1698716 h 1990169"/>
              <a:gd name="connsiteX2" fmla="*/ 995084 w 2081607"/>
              <a:gd name="connsiteY2" fmla="*/ 1990169 h 1990169"/>
              <a:gd name="connsiteX3" fmla="*/ 291454 w 2081607"/>
              <a:gd name="connsiteY3" fmla="*/ 1698715 h 1990169"/>
              <a:gd name="connsiteX4" fmla="*/ 2 w 2081607"/>
              <a:gd name="connsiteY4" fmla="*/ 995085 h 1990169"/>
              <a:gd name="connsiteX5" fmla="*/ 0 w 2081607"/>
              <a:gd name="connsiteY5" fmla="*/ 995083 h 1990169"/>
              <a:gd name="connsiteX6" fmla="*/ 291454 w 2081607"/>
              <a:gd name="connsiteY6" fmla="*/ 291453 h 1990169"/>
              <a:gd name="connsiteX7" fmla="*/ 995085 w 2081607"/>
              <a:gd name="connsiteY7" fmla="*/ 1 h 1990169"/>
              <a:gd name="connsiteX8" fmla="*/ 1698715 w 2081607"/>
              <a:gd name="connsiteY8" fmla="*/ 291455 h 1990169"/>
              <a:gd name="connsiteX9" fmla="*/ 2081607 w 2081607"/>
              <a:gd name="connsiteY9" fmla="*/ 1086526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8" fmla="*/ 1698715 w 1990167"/>
              <a:gd name="connsiteY8" fmla="*/ 291455 h 1990169"/>
              <a:gd name="connsiteX0" fmla="*/ 1990167 w 1990167"/>
              <a:gd name="connsiteY0" fmla="*/ 995086 h 1990169"/>
              <a:gd name="connsiteX1" fmla="*/ 1698714 w 1990167"/>
              <a:gd name="connsiteY1" fmla="*/ 1698716 h 1990169"/>
              <a:gd name="connsiteX2" fmla="*/ 995084 w 1990167"/>
              <a:gd name="connsiteY2" fmla="*/ 1990169 h 1990169"/>
              <a:gd name="connsiteX3" fmla="*/ 291454 w 1990167"/>
              <a:gd name="connsiteY3" fmla="*/ 1698715 h 1990169"/>
              <a:gd name="connsiteX4" fmla="*/ 2 w 1990167"/>
              <a:gd name="connsiteY4" fmla="*/ 995085 h 1990169"/>
              <a:gd name="connsiteX5" fmla="*/ 0 w 1990167"/>
              <a:gd name="connsiteY5" fmla="*/ 995083 h 1990169"/>
              <a:gd name="connsiteX6" fmla="*/ 291454 w 1990167"/>
              <a:gd name="connsiteY6" fmla="*/ 291453 h 1990169"/>
              <a:gd name="connsiteX7" fmla="*/ 995085 w 1990167"/>
              <a:gd name="connsiteY7" fmla="*/ 1 h 1990169"/>
              <a:gd name="connsiteX0" fmla="*/ 1990167 w 1990167"/>
              <a:gd name="connsiteY0" fmla="*/ 703633 h 1698716"/>
              <a:gd name="connsiteX1" fmla="*/ 1698714 w 1990167"/>
              <a:gd name="connsiteY1" fmla="*/ 1407263 h 1698716"/>
              <a:gd name="connsiteX2" fmla="*/ 995084 w 1990167"/>
              <a:gd name="connsiteY2" fmla="*/ 1698716 h 1698716"/>
              <a:gd name="connsiteX3" fmla="*/ 291454 w 1990167"/>
              <a:gd name="connsiteY3" fmla="*/ 1407262 h 1698716"/>
              <a:gd name="connsiteX4" fmla="*/ 2 w 1990167"/>
              <a:gd name="connsiteY4" fmla="*/ 703632 h 1698716"/>
              <a:gd name="connsiteX5" fmla="*/ 0 w 1990167"/>
              <a:gd name="connsiteY5" fmla="*/ 703630 h 1698716"/>
              <a:gd name="connsiteX6" fmla="*/ 291454 w 1990167"/>
              <a:gd name="connsiteY6" fmla="*/ 0 h 169871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995086"/>
              <a:gd name="connsiteX1" fmla="*/ 1698714 w 1990167"/>
              <a:gd name="connsiteY1" fmla="*/ 703633 h 995086"/>
              <a:gd name="connsiteX2" fmla="*/ 995084 w 1990167"/>
              <a:gd name="connsiteY2" fmla="*/ 995086 h 995086"/>
              <a:gd name="connsiteX3" fmla="*/ 291454 w 1990167"/>
              <a:gd name="connsiteY3" fmla="*/ 703632 h 995086"/>
              <a:gd name="connsiteX4" fmla="*/ 2 w 1990167"/>
              <a:gd name="connsiteY4" fmla="*/ 2 h 995086"/>
              <a:gd name="connsiteX5" fmla="*/ 0 w 1990167"/>
              <a:gd name="connsiteY5" fmla="*/ 0 h 995086"/>
              <a:gd name="connsiteX0" fmla="*/ 1990167 w 1990167"/>
              <a:gd name="connsiteY0" fmla="*/ 3 h 1112357"/>
              <a:gd name="connsiteX1" fmla="*/ 995084 w 1990167"/>
              <a:gd name="connsiteY1" fmla="*/ 995086 h 1112357"/>
              <a:gd name="connsiteX2" fmla="*/ 291454 w 1990167"/>
              <a:gd name="connsiteY2" fmla="*/ 703632 h 1112357"/>
              <a:gd name="connsiteX3" fmla="*/ 2 w 1990167"/>
              <a:gd name="connsiteY3" fmla="*/ 2 h 1112357"/>
              <a:gd name="connsiteX4" fmla="*/ 0 w 1990167"/>
              <a:gd name="connsiteY4" fmla="*/ 0 h 1112357"/>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3 h 995086"/>
              <a:gd name="connsiteX1" fmla="*/ 995084 w 1990167"/>
              <a:gd name="connsiteY1" fmla="*/ 995086 h 995086"/>
              <a:gd name="connsiteX2" fmla="*/ 2 w 1990167"/>
              <a:gd name="connsiteY2" fmla="*/ 2 h 995086"/>
              <a:gd name="connsiteX3" fmla="*/ 0 w 1990167"/>
              <a:gd name="connsiteY3" fmla="*/ 0 h 995086"/>
              <a:gd name="connsiteX0" fmla="*/ 1990167 w 1990167"/>
              <a:gd name="connsiteY0" fmla="*/ 7686 h 1002769"/>
              <a:gd name="connsiteX1" fmla="*/ 995084 w 1990167"/>
              <a:gd name="connsiteY1" fmla="*/ 1002769 h 1002769"/>
              <a:gd name="connsiteX2" fmla="*/ 2 w 1990167"/>
              <a:gd name="connsiteY2" fmla="*/ 7685 h 1002769"/>
              <a:gd name="connsiteX3" fmla="*/ 0 w 1990167"/>
              <a:gd name="connsiteY3" fmla="*/ 7683 h 1002769"/>
              <a:gd name="connsiteX0" fmla="*/ 1990167 w 1990167"/>
              <a:gd name="connsiteY0" fmla="*/ 2 h 995085"/>
              <a:gd name="connsiteX1" fmla="*/ 995084 w 1990167"/>
              <a:gd name="connsiteY1" fmla="*/ 995085 h 995085"/>
              <a:gd name="connsiteX2" fmla="*/ 2 w 1990167"/>
              <a:gd name="connsiteY2" fmla="*/ 1 h 995085"/>
              <a:gd name="connsiteX3" fmla="*/ 0 w 1990167"/>
              <a:gd name="connsiteY3" fmla="*/ 161364 h 995085"/>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 h 995084"/>
              <a:gd name="connsiteX1" fmla="*/ 995082 w 1990165"/>
              <a:gd name="connsiteY1" fmla="*/ 995084 h 995084"/>
              <a:gd name="connsiteX2" fmla="*/ 0 w 1990165"/>
              <a:gd name="connsiteY2" fmla="*/ 0 h 995084"/>
              <a:gd name="connsiteX0" fmla="*/ 1990165 w 1990165"/>
              <a:gd name="connsiteY0" fmla="*/ 15528 h 1010611"/>
              <a:gd name="connsiteX1" fmla="*/ 995082 w 1990165"/>
              <a:gd name="connsiteY1" fmla="*/ 1010611 h 1010611"/>
              <a:gd name="connsiteX2" fmla="*/ 0 w 1990165"/>
              <a:gd name="connsiteY2" fmla="*/ 15527 h 1010611"/>
              <a:gd name="connsiteX0" fmla="*/ 1990165 w 1990165"/>
              <a:gd name="connsiteY0" fmla="*/ 15528 h 1010611"/>
              <a:gd name="connsiteX1" fmla="*/ 995082 w 1990165"/>
              <a:gd name="connsiteY1" fmla="*/ 1010611 h 1010611"/>
              <a:gd name="connsiteX2" fmla="*/ 0 w 1990165"/>
              <a:gd name="connsiteY2" fmla="*/ 15527 h 1010611"/>
            </a:gdLst>
            <a:ahLst/>
            <a:cxnLst>
              <a:cxn ang="0">
                <a:pos x="connsiteX0" y="connsiteY0"/>
              </a:cxn>
              <a:cxn ang="0">
                <a:pos x="connsiteX1" y="connsiteY1"/>
              </a:cxn>
              <a:cxn ang="0">
                <a:pos x="connsiteX2" y="connsiteY2"/>
              </a:cxn>
            </a:cxnLst>
            <a:rect l="l" t="t" r="r" b="b"/>
            <a:pathLst>
              <a:path w="1990165" h="1010611">
                <a:moveTo>
                  <a:pt x="1990165" y="15528"/>
                </a:moveTo>
                <a:cubicBezTo>
                  <a:pt x="1229605" y="0"/>
                  <a:pt x="1511193" y="1010611"/>
                  <a:pt x="995082" y="1010611"/>
                </a:cubicBezTo>
                <a:cubicBezTo>
                  <a:pt x="463603" y="1010611"/>
                  <a:pt x="765202" y="20010"/>
                  <a:pt x="0" y="15527"/>
                </a:cubicBezTo>
              </a:path>
            </a:pathLst>
          </a:custGeom>
          <a:noFill/>
          <a:ln w="19050" cap="flat" cmpd="sng" algn="ctr">
            <a:solidFill>
              <a:schemeClr val="accent6">
                <a:alpha val="53000"/>
              </a:schemeClr>
            </a:solidFill>
            <a:prstDash val="solid"/>
            <a:round/>
            <a:headEnd type="none" w="med" len="med"/>
            <a:tailEnd type="none" w="med" len="med"/>
          </a:ln>
          <a:effectLst/>
        </p:spPr>
        <p:txBody>
          <a:bodyPr vert="horz" wrap="square" lIns="81931" tIns="40964" rIns="81931" bIns="40964" numCol="1" rtlCol="0" anchor="t" anchorCtr="0" compatLnSpc="1">
            <a:prstTxWarp prst="textNoShape">
              <a:avLst/>
            </a:prstTxWarp>
          </a:bodyPr>
          <a:lstStyle/>
          <a:p>
            <a:pPr defTabSz="1311354"/>
            <a:endParaRPr lang="en-US" sz="900" dirty="0">
              <a:solidFill>
                <a:srgbClr val="DBE1E5"/>
              </a:solidFill>
            </a:endParaRPr>
          </a:p>
        </p:txBody>
      </p:sp>
      <p:pic>
        <p:nvPicPr>
          <p:cNvPr id="181" name="Picture 2" descr="\\HANGAR18\Files\Public\Share\Hcsyn\Tech Assessment\1Verticals\SALT\Web\Adoption Curve Tool\Images\IVF.jpg"/>
          <p:cNvPicPr>
            <a:picLocks noChangeAspect="1" noChangeArrowheads="1"/>
          </p:cNvPicPr>
          <p:nvPr/>
        </p:nvPicPr>
        <p:blipFill>
          <a:blip r:embed="rId15" cstate="print"/>
          <a:srcRect/>
          <a:stretch>
            <a:fillRect/>
          </a:stretch>
        </p:blipFill>
        <p:spPr bwMode="auto">
          <a:xfrm>
            <a:off x="5787514" y="1827755"/>
            <a:ext cx="585045" cy="198468"/>
          </a:xfrm>
          <a:prstGeom prst="rect">
            <a:avLst/>
          </a:prstGeom>
          <a:noFill/>
        </p:spPr>
      </p:pic>
      <p:pic>
        <p:nvPicPr>
          <p:cNvPr id="182" name="Picture 3" descr="\\Hangar18\Files\Public\Share\ABC Templates and Resources\ABC Art Icons Logos\ABC Art Library\Anatomy PNGs\Lungs_02.png"/>
          <p:cNvPicPr>
            <a:picLocks noChangeAspect="1" noChangeArrowheads="1"/>
          </p:cNvPicPr>
          <p:nvPr/>
        </p:nvPicPr>
        <p:blipFill>
          <a:blip r:embed="rId16" cstate="print"/>
          <a:srcRect/>
          <a:stretch>
            <a:fillRect/>
          </a:stretch>
        </p:blipFill>
        <p:spPr bwMode="auto">
          <a:xfrm>
            <a:off x="7664311" y="2112802"/>
            <a:ext cx="434524" cy="396935"/>
          </a:xfrm>
          <a:prstGeom prst="rect">
            <a:avLst/>
          </a:prstGeom>
          <a:noFill/>
        </p:spPr>
      </p:pic>
      <p:pic>
        <p:nvPicPr>
          <p:cNvPr id="183" name="Picture 8" descr="F:\ClipArt\ABC Icon Art\ABC_Color_Art\Scenes PNGs\Medical Scenes PNGs\Operating Room (bypass).png"/>
          <p:cNvPicPr>
            <a:picLocks noChangeAspect="1" noChangeArrowheads="1"/>
          </p:cNvPicPr>
          <p:nvPr/>
        </p:nvPicPr>
        <p:blipFill>
          <a:blip r:embed="rId17" cstate="print"/>
          <a:srcRect/>
          <a:stretch>
            <a:fillRect/>
          </a:stretch>
        </p:blipFill>
        <p:spPr bwMode="auto">
          <a:xfrm>
            <a:off x="8055634" y="1797155"/>
            <a:ext cx="614978" cy="325114"/>
          </a:xfrm>
          <a:prstGeom prst="rect">
            <a:avLst/>
          </a:prstGeom>
          <a:noFill/>
          <a:ln>
            <a:noFill/>
          </a:ln>
        </p:spPr>
      </p:pic>
      <p:pic>
        <p:nvPicPr>
          <p:cNvPr id="184" name="Picture 5" descr="\\Hangar18\Files\Public\Share\ABC Templates and Resources\ABC Art Icons Logos\ABC Art Library\Anatomy PNGs\Intestines_Stomach.png"/>
          <p:cNvPicPr>
            <a:picLocks noChangeAspect="1" noChangeArrowheads="1"/>
          </p:cNvPicPr>
          <p:nvPr/>
        </p:nvPicPr>
        <p:blipFill>
          <a:blip r:embed="rId18" cstate="print"/>
          <a:srcRect/>
          <a:stretch>
            <a:fillRect/>
          </a:stretch>
        </p:blipFill>
        <p:spPr bwMode="auto">
          <a:xfrm>
            <a:off x="7563481" y="3141900"/>
            <a:ext cx="252762" cy="396936"/>
          </a:xfrm>
          <a:prstGeom prst="rect">
            <a:avLst/>
          </a:prstGeom>
          <a:noFill/>
        </p:spPr>
      </p:pic>
      <p:pic>
        <p:nvPicPr>
          <p:cNvPr id="185" name="Picture 4" descr="\\Hangar18\Files\Public\Share\ABC Templates and Resources\ABC Art Icons Logos\ABC Art Library\Anatomy PNGs\Heart Color.png"/>
          <p:cNvPicPr>
            <a:picLocks noChangeAspect="1" noChangeArrowheads="1"/>
          </p:cNvPicPr>
          <p:nvPr/>
        </p:nvPicPr>
        <p:blipFill>
          <a:blip r:embed="rId19" cstate="print"/>
          <a:srcRect/>
          <a:stretch>
            <a:fillRect/>
          </a:stretch>
        </p:blipFill>
        <p:spPr bwMode="auto">
          <a:xfrm>
            <a:off x="6904794" y="2797465"/>
            <a:ext cx="344826" cy="396935"/>
          </a:xfrm>
          <a:prstGeom prst="rect">
            <a:avLst/>
          </a:prstGeom>
          <a:noFill/>
        </p:spPr>
      </p:pic>
      <p:pic>
        <p:nvPicPr>
          <p:cNvPr id="186" name="Picture 64" descr="UFE.bmp"/>
          <p:cNvPicPr>
            <a:picLocks noChangeAspect="1"/>
          </p:cNvPicPr>
          <p:nvPr/>
        </p:nvPicPr>
        <p:blipFill>
          <a:blip r:embed="rId20" cstate="print">
            <a:clrChange>
              <a:clrFrom>
                <a:srgbClr val="FFFFFF"/>
              </a:clrFrom>
              <a:clrTo>
                <a:srgbClr val="FFFFFF">
                  <a:alpha val="0"/>
                </a:srgbClr>
              </a:clrTo>
            </a:clrChange>
          </a:blip>
          <a:srcRect/>
          <a:stretch>
            <a:fillRect/>
          </a:stretch>
        </p:blipFill>
        <p:spPr bwMode="auto">
          <a:xfrm>
            <a:off x="3722509" y="3137113"/>
            <a:ext cx="478075" cy="425843"/>
          </a:xfrm>
          <a:prstGeom prst="rect">
            <a:avLst/>
          </a:prstGeom>
          <a:noFill/>
          <a:ln w="0">
            <a:noFill/>
            <a:miter lim="800000"/>
            <a:headEnd/>
            <a:tailEnd/>
          </a:ln>
        </p:spPr>
      </p:pic>
      <p:sp>
        <p:nvSpPr>
          <p:cNvPr id="187" name="Text Box 92"/>
          <p:cNvSpPr txBox="1">
            <a:spLocks noChangeArrowheads="1"/>
          </p:cNvSpPr>
          <p:nvPr/>
        </p:nvSpPr>
        <p:spPr bwMode="auto">
          <a:xfrm>
            <a:off x="7696200" y="4449277"/>
            <a:ext cx="1340492" cy="338366"/>
          </a:xfrm>
          <a:prstGeom prst="rect">
            <a:avLst/>
          </a:prstGeom>
          <a:noFill/>
          <a:ln w="9525">
            <a:noFill/>
            <a:miter lim="800000"/>
            <a:headEnd/>
            <a:tailEnd/>
          </a:ln>
        </p:spPr>
        <p:txBody>
          <a:bodyPr wrap="square" lIns="91248" tIns="45627" rIns="91248" bIns="45627">
            <a:spAutoFit/>
          </a:bodyPr>
          <a:lstStyle/>
          <a:p>
            <a:pPr algn="ctr" defTabSz="819137">
              <a:spcBef>
                <a:spcPct val="50000"/>
              </a:spcBef>
            </a:pPr>
            <a:r>
              <a:rPr lang="en-US" sz="800" dirty="0">
                <a:solidFill>
                  <a:srgbClr val="38454E"/>
                </a:solidFill>
              </a:rPr>
              <a:t>Percutaneous Tibial Nerve Stimulation</a:t>
            </a:r>
          </a:p>
        </p:txBody>
      </p:sp>
      <p:pic>
        <p:nvPicPr>
          <p:cNvPr id="188" name="Picture 9" descr="obtape_prodshot"/>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734568" y="4051561"/>
            <a:ext cx="696008" cy="328820"/>
          </a:xfrm>
          <a:prstGeom prst="rect">
            <a:avLst/>
          </a:prstGeom>
          <a:noFill/>
          <a:ln w="9525">
            <a:noFill/>
            <a:miter lim="800000"/>
            <a:headEnd/>
            <a:tailEnd/>
          </a:ln>
        </p:spPr>
      </p:pic>
      <p:pic>
        <p:nvPicPr>
          <p:cNvPr id="189" name="Picture 5" descr="L:\public\share\Hcsyn\Tech Assessment\1Verticals\SALT\Web\Adoption Curve Tool\Images\POPRepairKit.png"/>
          <p:cNvPicPr>
            <a:picLocks noChangeAspect="1" noChangeArrowheads="1"/>
          </p:cNvPicPr>
          <p:nvPr/>
        </p:nvPicPr>
        <p:blipFill>
          <a:blip r:embed="rId22" cstate="print"/>
          <a:srcRect/>
          <a:stretch>
            <a:fillRect/>
          </a:stretch>
        </p:blipFill>
        <p:spPr bwMode="auto">
          <a:xfrm>
            <a:off x="4868914" y="4165387"/>
            <a:ext cx="477552" cy="309676"/>
          </a:xfrm>
          <a:prstGeom prst="rect">
            <a:avLst/>
          </a:prstGeom>
          <a:noFill/>
        </p:spPr>
      </p:pic>
      <p:pic>
        <p:nvPicPr>
          <p:cNvPr id="190" name="Picture 189" descr="PET-CT_scan"/>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8345363" y="4773477"/>
            <a:ext cx="390158" cy="349103"/>
          </a:xfrm>
          <a:prstGeom prst="rect">
            <a:avLst/>
          </a:prstGeom>
          <a:noFill/>
          <a:ln w="9525">
            <a:noFill/>
            <a:miter lim="800000"/>
            <a:headEnd/>
            <a:tailEnd/>
          </a:ln>
        </p:spPr>
      </p:pic>
      <p:pic>
        <p:nvPicPr>
          <p:cNvPr id="191" name="Picture 5" descr="F:\ClipArt\ABC Icon Art\ABC_Color_Art\Medical Accessories PNGs\Laser.png"/>
          <p:cNvPicPr>
            <a:picLocks noChangeAspect="1" noChangeArrowheads="1"/>
          </p:cNvPicPr>
          <p:nvPr/>
        </p:nvPicPr>
        <p:blipFill>
          <a:blip r:embed="rId24" cstate="print"/>
          <a:srcRect/>
          <a:stretch>
            <a:fillRect/>
          </a:stretch>
        </p:blipFill>
        <p:spPr bwMode="auto">
          <a:xfrm>
            <a:off x="5536489" y="3271411"/>
            <a:ext cx="324077" cy="124454"/>
          </a:xfrm>
          <a:prstGeom prst="rect">
            <a:avLst/>
          </a:prstGeom>
          <a:noFill/>
          <a:ln>
            <a:noFill/>
          </a:ln>
          <a:scene3d>
            <a:camera prst="orthographicFront">
              <a:rot lat="0" lon="10800000" rev="0"/>
            </a:camera>
            <a:lightRig rig="threePt" dir="t"/>
          </a:scene3d>
        </p:spPr>
      </p:pic>
    </p:spTree>
    <p:extLst>
      <p:ext uri="{BB962C8B-B14F-4D97-AF65-F5344CB8AC3E}">
        <p14:creationId xmlns:p14="http://schemas.microsoft.com/office/powerpoint/2010/main" val="3057337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Technology: New Technology Needs</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940065991"/>
              </p:ext>
            </p:extLst>
          </p:nvPr>
        </p:nvGraphicFramePr>
        <p:xfrm>
          <a:off x="399865" y="1066800"/>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Novel Technology</a:t>
                      </a:r>
                      <a:r>
                        <a:rPr lang="en-US" sz="1100" baseline="0" dirty="0" smtClean="0"/>
                        <a:t> Upgrades</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
        <p:nvSpPr>
          <p:cNvPr id="11" name="Rectangle 10"/>
          <p:cNvSpPr/>
          <p:nvPr/>
        </p:nvSpPr>
        <p:spPr bwMode="auto">
          <a:xfrm>
            <a:off x="391887"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3" name="TextBox 12"/>
          <p:cNvSpPr txBox="1"/>
          <p:nvPr/>
        </p:nvSpPr>
        <p:spPr>
          <a:xfrm>
            <a:off x="391889" y="4953002"/>
            <a:ext cx="7737021" cy="351733"/>
          </a:xfrm>
          <a:prstGeom prst="rect">
            <a:avLst/>
          </a:prstGeom>
          <a:noFill/>
        </p:spPr>
        <p:txBody>
          <a:bodyPr wrap="square" lIns="130542" tIns="65272" rIns="130542" bIns="65272" rtlCol="0">
            <a:spAutoFit/>
          </a:bodyPr>
          <a:lstStyle/>
          <a:p>
            <a:r>
              <a:rPr lang="en-US" sz="1400" b="1" dirty="0"/>
              <a:t>Implications of technology needs on service line:</a:t>
            </a:r>
          </a:p>
        </p:txBody>
      </p:sp>
      <p:sp>
        <p:nvSpPr>
          <p:cNvPr id="15" name="TextBox 14"/>
          <p:cNvSpPr txBox="1"/>
          <p:nvPr/>
        </p:nvSpPr>
        <p:spPr>
          <a:xfrm>
            <a:off x="558713" y="5268853"/>
            <a:ext cx="7956563" cy="615499"/>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the </a:t>
            </a:r>
            <a:r>
              <a:rPr lang="en-US" sz="1100" i="1" dirty="0" smtClean="0"/>
              <a:t>impact here</a:t>
            </a:r>
            <a:endParaRPr lang="en-US" sz="1100" i="1" dirty="0"/>
          </a:p>
          <a:p>
            <a:pPr marL="171356" indent="-171356">
              <a:buFont typeface="Arial" pitchFamily="34" charset="0"/>
              <a:buChar char="•"/>
            </a:pPr>
            <a:endParaRPr lang="en-US" sz="1100" i="1" dirty="0"/>
          </a:p>
          <a:p>
            <a:endParaRPr lang="en-US" sz="1100" i="1" dirty="0"/>
          </a:p>
        </p:txBody>
      </p:sp>
      <p:graphicFrame>
        <p:nvGraphicFramePr>
          <p:cNvPr id="16" name="Table 15"/>
          <p:cNvGraphicFramePr>
            <a:graphicFrameLocks noGrp="1"/>
          </p:cNvGraphicFramePr>
          <p:nvPr>
            <p:extLst>
              <p:ext uri="{D42A27DB-BD31-4B8C-83A1-F6EECF244321}">
                <p14:modId xmlns:p14="http://schemas.microsoft.com/office/powerpoint/2010/main" val="4209619658"/>
              </p:ext>
            </p:extLst>
          </p:nvPr>
        </p:nvGraphicFramePr>
        <p:xfrm>
          <a:off x="399865" y="3078481"/>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Additional Capacity for Existing Technology</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Future Market Assessment </a:t>
            </a:r>
          </a:p>
        </p:txBody>
      </p:sp>
      <p:sp>
        <p:nvSpPr>
          <p:cNvPr id="4" name="Title 3"/>
          <p:cNvSpPr>
            <a:spLocks noGrp="1"/>
          </p:cNvSpPr>
          <p:nvPr>
            <p:ph type="title"/>
          </p:nvPr>
        </p:nvSpPr>
        <p:spPr/>
        <p:txBody>
          <a:bodyPr/>
          <a:lstStyle/>
          <a:p>
            <a:r>
              <a:rPr lang="en-US" dirty="0" smtClean="0"/>
              <a:t>Care Coordination: Performance and Needs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2086488"/>
              </p:ext>
            </p:extLst>
          </p:nvPr>
        </p:nvGraphicFramePr>
        <p:xfrm>
          <a:off x="401296" y="1143000"/>
          <a:ext cx="8341408" cy="4089402"/>
        </p:xfrm>
        <a:graphic>
          <a:graphicData uri="http://schemas.openxmlformats.org/drawingml/2006/table">
            <a:tbl>
              <a:tblPr firstRow="1" bandRow="1">
                <a:tableStyleId>{5C22544A-7EE6-4342-B048-85BDC9FD1C3A}</a:tableStyleId>
              </a:tblPr>
              <a:tblGrid>
                <a:gridCol w="5618504"/>
                <a:gridCol w="2722904"/>
              </a:tblGrid>
              <a:tr h="681567">
                <a:tc>
                  <a:txBody>
                    <a:bodyPr/>
                    <a:lstStyle/>
                    <a:p>
                      <a:pPr algn="ctr"/>
                      <a:r>
                        <a:rPr lang="en-US" sz="1200" baseline="0" dirty="0" smtClean="0"/>
                        <a:t>Care Coordination Performance Assessment</a:t>
                      </a:r>
                      <a:endParaRPr lang="en-US" sz="1200" dirty="0"/>
                    </a:p>
                  </a:txBody>
                  <a:tcPr anchor="ctr"/>
                </a:tc>
                <a:tc>
                  <a:txBody>
                    <a:bodyPr/>
                    <a:lstStyle/>
                    <a:p>
                      <a:pPr algn="ctr"/>
                      <a:r>
                        <a:rPr lang="en-US" sz="1200" dirty="0" smtClean="0"/>
                        <a:t>Strongly</a:t>
                      </a:r>
                      <a:r>
                        <a:rPr lang="en-US" sz="1200" baseline="0" dirty="0" smtClean="0"/>
                        <a:t> Disagree - Strongly Agree</a:t>
                      </a:r>
                    </a:p>
                    <a:p>
                      <a:pPr algn="ctr"/>
                      <a:r>
                        <a:rPr lang="en-US" sz="1200" baseline="0" dirty="0" smtClean="0"/>
                        <a:t>(0-10)</a:t>
                      </a:r>
                      <a:endParaRPr lang="en-US" sz="1200" dirty="0"/>
                    </a:p>
                  </a:txBody>
                  <a:tcPr anchor="ctr"/>
                </a:tc>
              </a:tr>
              <a:tr h="681567">
                <a:tc>
                  <a:txBody>
                    <a:bodyPr/>
                    <a:lstStyle/>
                    <a:p>
                      <a:pPr marL="0" marR="0" indent="0" algn="l" defTabSz="90985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Primary care providers</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receive patient discharge instructions from specialists</a:t>
                      </a:r>
                    </a:p>
                  </a:txBody>
                  <a:tcPr anchor="ctr"/>
                </a:tc>
                <a:tc>
                  <a:txBody>
                    <a:bodyPr/>
                    <a:lstStyle/>
                    <a:p>
                      <a:pPr marL="0" marR="0" indent="0" algn="ctr" defTabSz="909850" rtl="0" eaLnBrk="1" fontAlgn="auto" latinLnBrk="0" hangingPunct="1">
                        <a:lnSpc>
                          <a:spcPct val="100000"/>
                        </a:lnSpc>
                        <a:spcBef>
                          <a:spcPts val="0"/>
                        </a:spcBef>
                        <a:spcAft>
                          <a:spcPts val="0"/>
                        </a:spcAft>
                        <a:buClrTx/>
                        <a:buSzTx/>
                        <a:buFontTx/>
                        <a:buNone/>
                        <a:tabLst/>
                        <a:defRPr/>
                      </a:pPr>
                      <a:r>
                        <a:rPr lang="en-US" sz="1100" b="0" i="1" kern="1200" dirty="0" smtClean="0">
                          <a:solidFill>
                            <a:schemeClr val="tx1"/>
                          </a:solidFill>
                          <a:effectLst/>
                          <a:latin typeface="+mn-lt"/>
                          <a:ea typeface="+mn-ea"/>
                          <a:cs typeface="+mn-cs"/>
                        </a:rPr>
                        <a:t>8</a:t>
                      </a:r>
                    </a:p>
                  </a:txBody>
                  <a:tcPr anchor="ctr"/>
                </a:tc>
              </a:tr>
              <a:tr h="681567">
                <a:tc>
                  <a:txBody>
                    <a:bodyPr/>
                    <a:lstStyle/>
                    <a:p>
                      <a:pPr marL="0" marR="0" indent="0" algn="l" defTabSz="90985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Women’s service line physicians and nurses are aware when their patients receive consultation or treatment from other providers</a:t>
                      </a:r>
                      <a:r>
                        <a:rPr lang="en-US" sz="1100" b="0" i="0" kern="1200" baseline="0" dirty="0" smtClean="0">
                          <a:solidFill>
                            <a:schemeClr val="tx1"/>
                          </a:solidFill>
                          <a:effectLst/>
                          <a:latin typeface="+mn-lt"/>
                          <a:ea typeface="+mn-ea"/>
                          <a:cs typeface="+mn-cs"/>
                        </a:rPr>
                        <a:t> practicing at our institution</a:t>
                      </a:r>
                      <a:endParaRPr lang="en-US" sz="1100" dirty="0"/>
                    </a:p>
                  </a:txBody>
                  <a:tcPr anchor="ctr"/>
                </a:tc>
                <a:tc>
                  <a:txBody>
                    <a:bodyPr/>
                    <a:lstStyle/>
                    <a:p>
                      <a:pPr algn="ctr"/>
                      <a:r>
                        <a:rPr lang="en-US" sz="1100" i="1" dirty="0" smtClean="0"/>
                        <a:t>4</a:t>
                      </a:r>
                      <a:endParaRPr lang="en-US" sz="1100" i="1" dirty="0"/>
                    </a:p>
                  </a:txBody>
                  <a:tcPr anchor="ctr"/>
                </a:tc>
              </a:tr>
              <a:tr h="681567">
                <a:tc>
                  <a:txBody>
                    <a:bodyPr/>
                    <a:lstStyle/>
                    <a:p>
                      <a:pPr marL="0" marR="0" indent="0" algn="l" defTabSz="90985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Additional</a:t>
                      </a:r>
                      <a:r>
                        <a:rPr lang="en-US" sz="1100" b="0" i="0" kern="1200" baseline="0" dirty="0" smtClean="0">
                          <a:solidFill>
                            <a:schemeClr val="tx1"/>
                          </a:solidFill>
                          <a:effectLst/>
                          <a:latin typeface="+mn-lt"/>
                          <a:ea typeface="+mn-ea"/>
                          <a:cs typeface="+mn-cs"/>
                        </a:rPr>
                        <a:t> women’s health </a:t>
                      </a:r>
                      <a:r>
                        <a:rPr lang="en-US" sz="1100" b="0" i="0" kern="1200" dirty="0" smtClean="0">
                          <a:solidFill>
                            <a:schemeClr val="tx1"/>
                          </a:solidFill>
                          <a:effectLst/>
                          <a:latin typeface="+mn-lt"/>
                          <a:ea typeface="+mn-ea"/>
                          <a:cs typeface="+mn-cs"/>
                        </a:rPr>
                        <a:t>appointments are scheduled for patients</a:t>
                      </a:r>
                      <a:r>
                        <a:rPr lang="en-US" sz="1100" b="0" i="0" kern="1200" baseline="0" dirty="0" smtClean="0">
                          <a:solidFill>
                            <a:schemeClr val="tx1"/>
                          </a:solidFill>
                          <a:effectLst/>
                          <a:latin typeface="+mn-lt"/>
                          <a:ea typeface="+mn-ea"/>
                          <a:cs typeface="+mn-cs"/>
                        </a:rPr>
                        <a:t> by administrators or nurse navigator</a:t>
                      </a:r>
                      <a:endParaRPr lang="en-US" sz="1100" dirty="0"/>
                    </a:p>
                  </a:txBody>
                  <a:tcPr anchor="ctr"/>
                </a:tc>
                <a:tc>
                  <a:txBody>
                    <a:bodyPr/>
                    <a:lstStyle/>
                    <a:p>
                      <a:pPr algn="ctr"/>
                      <a:r>
                        <a:rPr lang="en-US" sz="1100" i="1" dirty="0" smtClean="0"/>
                        <a:t>10</a:t>
                      </a:r>
                      <a:endParaRPr lang="en-US" sz="1100" i="1" dirty="0"/>
                    </a:p>
                  </a:txBody>
                  <a:tcPr anchor="ctr"/>
                </a:tc>
              </a:tr>
              <a:tr h="681567">
                <a:tc>
                  <a:txBody>
                    <a:bodyPr/>
                    <a:lstStyle/>
                    <a:p>
                      <a:pPr marL="0" marR="0" indent="0" algn="l" defTabSz="90985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Medical staff can transfer and access up-to-date, accurate patient records from any department or facility</a:t>
                      </a:r>
                      <a:endParaRPr lang="en-US" sz="1100" dirty="0" smtClean="0"/>
                    </a:p>
                    <a:p>
                      <a:pPr algn="l"/>
                      <a:endParaRPr lang="en-US" sz="1100" dirty="0"/>
                    </a:p>
                  </a:txBody>
                  <a:tcPr anchor="ctr"/>
                </a:tc>
                <a:tc>
                  <a:txBody>
                    <a:bodyPr/>
                    <a:lstStyle/>
                    <a:p>
                      <a:pPr algn="ctr"/>
                      <a:r>
                        <a:rPr lang="en-US" sz="1100" i="1" dirty="0" smtClean="0"/>
                        <a:t>9</a:t>
                      </a:r>
                      <a:endParaRPr lang="en-US" sz="1100" i="1" dirty="0"/>
                    </a:p>
                  </a:txBody>
                  <a:tcPr anchor="ctr"/>
                </a:tc>
              </a:tr>
              <a:tr h="681567">
                <a:tc>
                  <a:txBody>
                    <a:bodyPr/>
                    <a:lstStyle/>
                    <a:p>
                      <a:pPr algn="l"/>
                      <a:r>
                        <a:rPr lang="en-US" sz="1100" dirty="0" smtClean="0"/>
                        <a:t>Duplicative diagnostics do not occur across the women’s program and in-network specialists or across service lines</a:t>
                      </a:r>
                      <a:endParaRPr lang="en-US" sz="1100" dirty="0"/>
                    </a:p>
                  </a:txBody>
                  <a:tcPr anchor="ctr"/>
                </a:tc>
                <a:tc>
                  <a:txBody>
                    <a:bodyPr/>
                    <a:lstStyle/>
                    <a:p>
                      <a:pPr algn="ctr"/>
                      <a:r>
                        <a:rPr lang="en-US" sz="1100" i="1" dirty="0" smtClean="0"/>
                        <a:t>6</a:t>
                      </a:r>
                      <a:endParaRPr lang="en-US" sz="1100" i="1" dirty="0"/>
                    </a:p>
                  </a:txBody>
                  <a:tcPr anchor="ctr"/>
                </a:tc>
              </a:tr>
            </a:tbl>
          </a:graphicData>
        </a:graphic>
      </p:graphicFrame>
      <p:sp>
        <p:nvSpPr>
          <p:cNvPr id="36" name="Rectangle 35"/>
          <p:cNvSpPr/>
          <p:nvPr/>
        </p:nvSpPr>
        <p:spPr bwMode="auto">
          <a:xfrm>
            <a:off x="391887" y="5312230"/>
            <a:ext cx="8350817" cy="1088570"/>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37" name="TextBox 36"/>
          <p:cNvSpPr txBox="1"/>
          <p:nvPr/>
        </p:nvSpPr>
        <p:spPr>
          <a:xfrm>
            <a:off x="391889" y="5312231"/>
            <a:ext cx="7737021" cy="351733"/>
          </a:xfrm>
          <a:prstGeom prst="rect">
            <a:avLst/>
          </a:prstGeom>
          <a:noFill/>
        </p:spPr>
        <p:txBody>
          <a:bodyPr wrap="square" lIns="130542" tIns="65272" rIns="130542" bIns="65272" rtlCol="0">
            <a:spAutoFit/>
          </a:bodyPr>
          <a:lstStyle/>
          <a:p>
            <a:r>
              <a:rPr lang="en-US" sz="1400" b="1" dirty="0" smtClean="0"/>
              <a:t>Top 3 targets for improvement and implications:</a:t>
            </a:r>
            <a:endParaRPr lang="en-US" sz="1400" b="1" dirty="0"/>
          </a:p>
        </p:txBody>
      </p:sp>
      <p:sp>
        <p:nvSpPr>
          <p:cNvPr id="38" name="TextBox 37"/>
          <p:cNvSpPr txBox="1"/>
          <p:nvPr/>
        </p:nvSpPr>
        <p:spPr>
          <a:xfrm>
            <a:off x="558713" y="5628082"/>
            <a:ext cx="7956563" cy="938664"/>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smtClean="0"/>
              <a:t>E.g. Our women’s health navigator streamlines </a:t>
            </a:r>
            <a:r>
              <a:rPr lang="en-US" sz="1100" i="1" dirty="0"/>
              <a:t>referrals and </a:t>
            </a:r>
            <a:r>
              <a:rPr lang="en-US" sz="1100" i="1" dirty="0" smtClean="0"/>
              <a:t>provides patients with a </a:t>
            </a:r>
            <a:r>
              <a:rPr lang="en-US" sz="1100" i="1" dirty="0"/>
              <a:t>direct line of contact to other related departments (breast, cardiology, colorectal, radiology, health &amp; wellness, etc.).  </a:t>
            </a:r>
            <a:r>
              <a:rPr lang="en-US" sz="1100" i="1" dirty="0" smtClean="0"/>
              <a:t>This navigator has helped mitigate </a:t>
            </a:r>
            <a:r>
              <a:rPr lang="en-US" sz="1100" i="1" dirty="0"/>
              <a:t>patient leakage by guiding patients through </a:t>
            </a:r>
            <a:r>
              <a:rPr lang="en-US" sz="1100" i="1" dirty="0" smtClean="0"/>
              <a:t>the entire </a:t>
            </a:r>
            <a:r>
              <a:rPr lang="en-US" sz="1100" i="1" dirty="0"/>
              <a:t>care continuum</a:t>
            </a:r>
            <a:r>
              <a:rPr lang="en-US" sz="1100" i="1" dirty="0" smtClean="0"/>
              <a:t> at our health system.</a:t>
            </a:r>
            <a:endParaRPr lang="en-US" sz="1100" i="1" dirty="0"/>
          </a:p>
          <a:p>
            <a:pPr marL="171356" indent="-171356">
              <a:buFont typeface="Arial" pitchFamily="34" charset="0"/>
              <a:buChar char="•"/>
            </a:pPr>
            <a:endParaRPr lang="en-US" sz="1100" i="1" dirty="0"/>
          </a:p>
          <a:p>
            <a:endParaRPr lang="en-US" sz="1100" i="1" dirty="0"/>
          </a:p>
        </p:txBody>
      </p:sp>
    </p:spTree>
    <p:extLst>
      <p:ext uri="{BB962C8B-B14F-4D97-AF65-F5344CB8AC3E}">
        <p14:creationId xmlns:p14="http://schemas.microsoft.com/office/powerpoint/2010/main" val="336127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Regulatory Impact</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48981661"/>
              </p:ext>
            </p:extLst>
          </p:nvPr>
        </p:nvGraphicFramePr>
        <p:xfrm>
          <a:off x="399869" y="1219200"/>
          <a:ext cx="8314172" cy="4975832"/>
        </p:xfrm>
        <a:graphic>
          <a:graphicData uri="http://schemas.openxmlformats.org/drawingml/2006/table">
            <a:tbl>
              <a:tblPr firstRow="1" bandRow="1">
                <a:tableStyleId>{5C22544A-7EE6-4342-B048-85BDC9FD1C3A}</a:tableStyleId>
              </a:tblPr>
              <a:tblGrid>
                <a:gridCol w="2800533"/>
                <a:gridCol w="5513639"/>
              </a:tblGrid>
              <a:tr h="647736">
                <a:tc>
                  <a:txBody>
                    <a:bodyPr/>
                    <a:lstStyle/>
                    <a:p>
                      <a:pPr algn="ctr"/>
                      <a:r>
                        <a:rPr lang="en-US" sz="1100" dirty="0" smtClean="0"/>
                        <a:t>Regulation</a:t>
                      </a:r>
                      <a:endParaRPr lang="en-US" sz="1100" dirty="0"/>
                    </a:p>
                  </a:txBody>
                  <a:tcPr anchor="ctr"/>
                </a:tc>
                <a:tc>
                  <a:txBody>
                    <a:bodyPr/>
                    <a:lstStyle/>
                    <a:p>
                      <a:pPr algn="ctr"/>
                      <a:r>
                        <a:rPr lang="en-US" sz="1100" dirty="0" smtClean="0"/>
                        <a:t>Impact </a:t>
                      </a:r>
                      <a:endParaRPr lang="en-US" sz="1100" dirty="0"/>
                    </a:p>
                  </a:txBody>
                  <a:tcPr anchor="ctr"/>
                </a:tc>
              </a:tr>
              <a:tr h="541012">
                <a:tc>
                  <a:txBody>
                    <a:bodyPr/>
                    <a:lstStyle/>
                    <a:p>
                      <a:pPr algn="l"/>
                      <a:r>
                        <a:rPr lang="en-US" sz="1100" i="1" dirty="0" smtClean="0"/>
                        <a:t>CMS physician</a:t>
                      </a:r>
                      <a:r>
                        <a:rPr lang="en-US" sz="1100" i="1" baseline="0" dirty="0" smtClean="0"/>
                        <a:t> supervision requirements for OP services</a:t>
                      </a:r>
                      <a:endParaRPr lang="en-US" sz="1100" i="1" dirty="0"/>
                    </a:p>
                  </a:txBody>
                  <a:tcPr anchor="ctr"/>
                </a:tc>
                <a:tc>
                  <a:txBody>
                    <a:bodyPr/>
                    <a:lstStyle/>
                    <a:p>
                      <a:pPr algn="l"/>
                      <a:endParaRPr lang="en-US" sz="1100" dirty="0"/>
                    </a:p>
                  </a:txBody>
                  <a:tcPr anchor="ctr"/>
                </a:tc>
              </a:tr>
              <a:tr h="541012">
                <a:tc>
                  <a:txBody>
                    <a:bodyPr/>
                    <a:lstStyle/>
                    <a:p>
                      <a:pPr algn="l"/>
                      <a:r>
                        <a:rPr lang="en-US" sz="1100" i="1" dirty="0" smtClean="0"/>
                        <a:t>Clinical</a:t>
                      </a:r>
                      <a:r>
                        <a:rPr lang="en-US" sz="1100" i="1" baseline="0" dirty="0" smtClean="0"/>
                        <a:t> trials coverage</a:t>
                      </a:r>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bl>
          </a:graphicData>
        </a:graphic>
      </p:graphicFrame>
    </p:spTree>
    <p:extLst>
      <p:ext uri="{BB962C8B-B14F-4D97-AF65-F5344CB8AC3E}">
        <p14:creationId xmlns:p14="http://schemas.microsoft.com/office/powerpoint/2010/main" val="958012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Themes Emerging Across Future Market Assessment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6214954"/>
              </p:ext>
            </p:extLst>
          </p:nvPr>
        </p:nvGraphicFramePr>
        <p:xfrm>
          <a:off x="448832" y="1384305"/>
          <a:ext cx="8314170" cy="4089402"/>
        </p:xfrm>
        <a:graphic>
          <a:graphicData uri="http://schemas.openxmlformats.org/drawingml/2006/table">
            <a:tbl>
              <a:tblPr firstRow="1" bandRow="1">
                <a:tableStyleId>{5C22544A-7EE6-4342-B048-85BDC9FD1C3A}</a:tableStyleId>
              </a:tblPr>
              <a:tblGrid>
                <a:gridCol w="727490"/>
                <a:gridCol w="7586680"/>
              </a:tblGrid>
              <a:tr h="681567">
                <a:tc gridSpan="2">
                  <a:txBody>
                    <a:bodyPr/>
                    <a:lstStyle/>
                    <a:p>
                      <a:pPr algn="ctr"/>
                      <a:r>
                        <a:rPr lang="en-US" sz="1200" dirty="0" smtClean="0"/>
                        <a:t>Top 5 Market &amp; Industry Changes Affecting</a:t>
                      </a:r>
                      <a:r>
                        <a:rPr lang="en-US" sz="1200" baseline="0" dirty="0" smtClean="0"/>
                        <a:t> Service Line</a:t>
                      </a:r>
                      <a:endParaRPr lang="en-US" sz="1200" dirty="0"/>
                    </a:p>
                  </a:txBody>
                  <a:tcPr anchor="ctr"/>
                </a:tc>
                <a:tc hMerge="1">
                  <a:txBody>
                    <a:bodyPr/>
                    <a:lstStyle/>
                    <a:p>
                      <a:endParaRPr lang="en-US" dirty="0"/>
                    </a:p>
                  </a:txBody>
                  <a:tcPr/>
                </a:tc>
              </a:tr>
              <a:tr h="681567">
                <a:tc>
                  <a:txBody>
                    <a:bodyPr/>
                    <a:lstStyle/>
                    <a:p>
                      <a:endParaRPr lang="en-US" sz="1100" dirty="0"/>
                    </a:p>
                  </a:txBody>
                  <a:tcPr/>
                </a:tc>
                <a:tc>
                  <a:txBody>
                    <a:bodyPr/>
                    <a:lstStyle/>
                    <a:p>
                      <a:pPr algn="l"/>
                      <a:endParaRPr lang="en-US" sz="1100" dirty="0"/>
                    </a:p>
                  </a:txBody>
                  <a:tcPr anchor="ctr"/>
                </a:tc>
              </a:tr>
              <a:tr h="681567">
                <a:tc>
                  <a:txBody>
                    <a:bodyPr/>
                    <a:lstStyle/>
                    <a:p>
                      <a:endParaRPr lang="en-US" sz="1100" dirty="0"/>
                    </a:p>
                  </a:txBody>
                  <a:tcPr/>
                </a:tc>
                <a:tc>
                  <a:txBody>
                    <a:bodyPr/>
                    <a:lstStyle/>
                    <a:p>
                      <a:pPr algn="l"/>
                      <a:endParaRPr lang="en-US" sz="1100" dirty="0"/>
                    </a:p>
                  </a:txBody>
                  <a:tcPr anchor="ctr"/>
                </a:tc>
              </a:tr>
              <a:tr h="681567">
                <a:tc>
                  <a:txBody>
                    <a:bodyPr/>
                    <a:lstStyle/>
                    <a:p>
                      <a:endParaRPr lang="en-US" sz="1100" dirty="0"/>
                    </a:p>
                  </a:txBody>
                  <a:tcPr/>
                </a:tc>
                <a:tc>
                  <a:txBody>
                    <a:bodyPr/>
                    <a:lstStyle/>
                    <a:p>
                      <a:pPr algn="l"/>
                      <a:endParaRPr lang="en-US" sz="1100" dirty="0"/>
                    </a:p>
                  </a:txBody>
                  <a:tcPr anchor="ctr"/>
                </a:tc>
              </a:tr>
              <a:tr h="681567">
                <a:tc>
                  <a:txBody>
                    <a:bodyPr/>
                    <a:lstStyle/>
                    <a:p>
                      <a:endParaRPr lang="en-US" sz="1100" dirty="0"/>
                    </a:p>
                  </a:txBody>
                  <a:tcPr/>
                </a:tc>
                <a:tc>
                  <a:txBody>
                    <a:bodyPr/>
                    <a:lstStyle/>
                    <a:p>
                      <a:pPr algn="l"/>
                      <a:endParaRPr lang="en-US" sz="1100" dirty="0"/>
                    </a:p>
                  </a:txBody>
                  <a:tcPr anchor="ctr"/>
                </a:tc>
              </a:tr>
              <a:tr h="681567">
                <a:tc>
                  <a:txBody>
                    <a:bodyPr/>
                    <a:lstStyle/>
                    <a:p>
                      <a:endParaRPr lang="en-US" sz="1100" dirty="0"/>
                    </a:p>
                  </a:txBody>
                  <a:tcPr/>
                </a:tc>
                <a:tc>
                  <a:txBody>
                    <a:bodyPr/>
                    <a:lstStyle/>
                    <a:p>
                      <a:pPr algn="l"/>
                      <a:endParaRPr lang="en-US" sz="1100" dirty="0"/>
                    </a:p>
                  </a:txBody>
                  <a:tcPr anchor="ctr"/>
                </a:tc>
              </a:tr>
            </a:tbl>
          </a:graphicData>
        </a:graphic>
      </p:graphicFrame>
      <p:sp>
        <p:nvSpPr>
          <p:cNvPr id="6" name="Oval 5"/>
          <p:cNvSpPr/>
          <p:nvPr/>
        </p:nvSpPr>
        <p:spPr bwMode="gray">
          <a:xfrm>
            <a:off x="685800" y="22860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1</a:t>
            </a:r>
          </a:p>
        </p:txBody>
      </p:sp>
      <p:sp>
        <p:nvSpPr>
          <p:cNvPr id="7" name="Oval 6"/>
          <p:cNvSpPr/>
          <p:nvPr/>
        </p:nvSpPr>
        <p:spPr bwMode="gray">
          <a:xfrm>
            <a:off x="685800" y="29718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2</a:t>
            </a:r>
          </a:p>
        </p:txBody>
      </p:sp>
      <p:sp>
        <p:nvSpPr>
          <p:cNvPr id="8" name="Oval 7"/>
          <p:cNvSpPr/>
          <p:nvPr/>
        </p:nvSpPr>
        <p:spPr bwMode="gray">
          <a:xfrm>
            <a:off x="685800" y="36576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3</a:t>
            </a:r>
          </a:p>
        </p:txBody>
      </p:sp>
      <p:sp>
        <p:nvSpPr>
          <p:cNvPr id="9" name="Oval 8"/>
          <p:cNvSpPr/>
          <p:nvPr/>
        </p:nvSpPr>
        <p:spPr bwMode="gray">
          <a:xfrm>
            <a:off x="685800" y="43434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4</a:t>
            </a:r>
          </a:p>
        </p:txBody>
      </p:sp>
      <p:sp>
        <p:nvSpPr>
          <p:cNvPr id="10" name="Oval 9"/>
          <p:cNvSpPr/>
          <p:nvPr/>
        </p:nvSpPr>
        <p:spPr bwMode="gray">
          <a:xfrm>
            <a:off x="685800" y="50292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Women's Health Strategic Plan</a:t>
            </a:r>
            <a:endParaRPr lang="en-US" dirty="0">
              <a:solidFill>
                <a:schemeClr val="tx1"/>
              </a:solidFill>
            </a:endParaRPr>
          </a:p>
        </p:txBody>
      </p:sp>
      <p:sp>
        <p:nvSpPr>
          <p:cNvPr id="6" name="Text Placeholder 5"/>
          <p:cNvSpPr>
            <a:spLocks noGrp="1"/>
          </p:cNvSpPr>
          <p:nvPr>
            <p:ph type="body" sz="quarter" idx="12"/>
          </p:nvPr>
        </p:nvSpPr>
        <p:spPr/>
        <p:txBody>
          <a:bodyPr/>
          <a:lstStyle/>
          <a:p>
            <a:r>
              <a:rPr lang="en-US" dirty="0" smtClean="0"/>
              <a:t>DATE</a:t>
            </a:r>
          </a:p>
          <a:p>
            <a:r>
              <a:rPr lang="en-US" dirty="0" smtClean="0"/>
              <a:t>VERSION (E.g., Draft, Final, Draft 3.0)</a:t>
            </a:r>
            <a:endParaRPr lang="en-US" dirty="0"/>
          </a:p>
        </p:txBody>
      </p:sp>
      <p:sp>
        <p:nvSpPr>
          <p:cNvPr id="5" name="Text Placeholder 4"/>
          <p:cNvSpPr>
            <a:spLocks noGrp="1"/>
          </p:cNvSpPr>
          <p:nvPr>
            <p:ph type="body" sz="quarter" idx="10"/>
          </p:nvPr>
        </p:nvSpPr>
        <p:spPr/>
        <p:txBody>
          <a:bodyPr/>
          <a:lstStyle/>
          <a:p>
            <a:r>
              <a:rPr lang="en-US" dirty="0" smtClean="0">
                <a:solidFill>
                  <a:schemeClr val="tx1"/>
                </a:solidFill>
              </a:rPr>
              <a:t>Program/Department Name</a:t>
            </a:r>
            <a:endParaRPr lang="en-US" dirty="0">
              <a:solidFill>
                <a:schemeClr val="tx1"/>
              </a:solidFill>
            </a:endParaRPr>
          </a:p>
        </p:txBody>
      </p:sp>
      <p:sp>
        <p:nvSpPr>
          <p:cNvPr id="8" name="Picture Placeholder 7"/>
          <p:cNvSpPr>
            <a:spLocks noGrp="1"/>
          </p:cNvSpPr>
          <p:nvPr>
            <p:ph type="pic" sz="quarter" idx="53"/>
          </p:nvPr>
        </p:nvSpPr>
        <p:spPr/>
      </p:sp>
      <p:sp>
        <p:nvSpPr>
          <p:cNvPr id="10" name="Line Callout 1 9"/>
          <p:cNvSpPr/>
          <p:nvPr/>
        </p:nvSpPr>
        <p:spPr bwMode="gray">
          <a:xfrm flipH="1">
            <a:off x="1981207" y="1483249"/>
            <a:ext cx="1052767" cy="497951"/>
          </a:xfrm>
          <a:prstGeom prst="borderCallout1">
            <a:avLst>
              <a:gd name="adj1" fmla="val 100573"/>
              <a:gd name="adj2" fmla="val 91622"/>
              <a:gd name="adj3" fmla="val -31791"/>
              <a:gd name="adj4" fmla="val 135704"/>
            </a:avLst>
          </a:prstGeom>
          <a:solidFill>
            <a:srgbClr val="BEC9D0"/>
          </a:solidFill>
          <a:ln w="12700" cap="flat" cmpd="sng" algn="ctr">
            <a:solidFill>
              <a:srgbClr val="BEC9D0"/>
            </a:solidFill>
            <a:prstDash val="solid"/>
            <a:round/>
            <a:headEnd type="none" w="med" len="med"/>
            <a:tailEnd type="oval" w="sm" len="sm"/>
          </a:ln>
          <a:effectLst/>
        </p:spPr>
        <p:txBody>
          <a:bodyPr vert="horz" wrap="square" lIns="91387" tIns="45693" rIns="91387" bIns="45693" numCol="1" rtlCol="0" anchor="t" anchorCtr="0" compatLnSpc="1">
            <a:prstTxWarp prst="textNoShape">
              <a:avLst/>
            </a:prstTxWarp>
          </a:bodyPr>
          <a:lstStyle/>
          <a:p>
            <a:pPr defTabSz="913850">
              <a:defRPr/>
            </a:pPr>
            <a:r>
              <a:rPr lang="en-US" sz="900" kern="0" dirty="0">
                <a:solidFill>
                  <a:sysClr val="windowText" lastClr="000000"/>
                </a:solidFill>
              </a:rPr>
              <a:t>Add your institution’s </a:t>
            </a:r>
            <a:r>
              <a:rPr lang="en-US" sz="900" kern="0" dirty="0" smtClean="0">
                <a:solidFill>
                  <a:sysClr val="windowText" lastClr="000000"/>
                </a:solidFill>
              </a:rPr>
              <a:t>logo here</a:t>
            </a:r>
            <a:endParaRPr lang="en-US" sz="900" kern="0" dirty="0">
              <a:solidFill>
                <a:sysClr val="windowText" lastClr="000000"/>
              </a:solidFill>
            </a:endParaRPr>
          </a:p>
        </p:txBody>
      </p:sp>
    </p:spTree>
    <p:extLst>
      <p:ext uri="{BB962C8B-B14F-4D97-AF65-F5344CB8AC3E}">
        <p14:creationId xmlns:p14="http://schemas.microsoft.com/office/powerpoint/2010/main" val="3607580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30</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Design</a:t>
            </a:r>
            <a:endParaRPr lang="en-US" dirty="0"/>
          </a:p>
        </p:txBody>
      </p:sp>
      <p:sp>
        <p:nvSpPr>
          <p:cNvPr id="4" name="Chevron 3"/>
          <p:cNvSpPr/>
          <p:nvPr/>
        </p:nvSpPr>
        <p:spPr bwMode="gray">
          <a:xfrm>
            <a:off x="1143000"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a:p>
            <a:pPr algn="ctr" defTabSz="2089606"/>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6"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235130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smtClean="0"/>
              <a:t>Strategic Plan Design</a:t>
            </a:r>
            <a:endParaRPr lang="en-US" dirty="0"/>
          </a:p>
        </p:txBody>
      </p:sp>
      <p:sp>
        <p:nvSpPr>
          <p:cNvPr id="4" name="Title 3"/>
          <p:cNvSpPr>
            <a:spLocks noGrp="1"/>
          </p:cNvSpPr>
          <p:nvPr>
            <p:ph type="title"/>
          </p:nvPr>
        </p:nvSpPr>
        <p:spPr/>
        <p:txBody>
          <a:bodyPr/>
          <a:lstStyle/>
          <a:p>
            <a:r>
              <a:rPr lang="en-US" dirty="0" smtClean="0"/>
              <a:t>Defining Terms</a:t>
            </a:r>
            <a:endParaRPr lang="en-US" dirty="0"/>
          </a:p>
        </p:txBody>
      </p:sp>
      <p:sp>
        <p:nvSpPr>
          <p:cNvPr id="9" name="Rectangle 8"/>
          <p:cNvSpPr/>
          <p:nvPr/>
        </p:nvSpPr>
        <p:spPr>
          <a:xfrm>
            <a:off x="1028185"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18" tIns="91418" rIns="91418" bIns="91418" rtlCol="0" anchor="ctr"/>
          <a:lstStyle/>
          <a:p>
            <a:pPr algn="ctr"/>
            <a:r>
              <a:rPr lang="en-US" sz="1100" dirty="0" smtClean="0">
                <a:solidFill>
                  <a:prstClr val="black"/>
                </a:solidFill>
              </a:rPr>
              <a:t>Institution </a:t>
            </a:r>
            <a:r>
              <a:rPr lang="en-US" sz="1100" dirty="0">
                <a:solidFill>
                  <a:prstClr val="black"/>
                </a:solidFill>
              </a:rPr>
              <a:t>level goals </a:t>
            </a:r>
            <a:r>
              <a:rPr lang="en-US" sz="1100" dirty="0" smtClean="0">
                <a:solidFill>
                  <a:prstClr val="black"/>
                </a:solidFill>
              </a:rPr>
              <a:t>that address </a:t>
            </a:r>
            <a:r>
              <a:rPr lang="en-US" sz="1100" dirty="0">
                <a:solidFill>
                  <a:prstClr val="black"/>
                </a:solidFill>
              </a:rPr>
              <a:t>broad strategic issues </a:t>
            </a:r>
            <a:r>
              <a:rPr lang="en-US" sz="1100" dirty="0" smtClean="0">
                <a:solidFill>
                  <a:prstClr val="black"/>
                </a:solidFill>
              </a:rPr>
              <a:t>defined </a:t>
            </a:r>
            <a:r>
              <a:rPr lang="en-US" sz="1100" dirty="0">
                <a:solidFill>
                  <a:prstClr val="black"/>
                </a:solidFill>
              </a:rPr>
              <a:t>by the </a:t>
            </a:r>
            <a:r>
              <a:rPr lang="en-US" sz="1100" dirty="0" smtClean="0">
                <a:solidFill>
                  <a:prstClr val="black"/>
                </a:solidFill>
              </a:rPr>
              <a:t>leadership </a:t>
            </a:r>
            <a:r>
              <a:rPr lang="en-US" sz="1100" dirty="0">
                <a:solidFill>
                  <a:prstClr val="black"/>
                </a:solidFill>
              </a:rPr>
              <a:t>such as growth, quality, patient satisfaction, physician alignment, financial health, etc.</a:t>
            </a:r>
          </a:p>
        </p:txBody>
      </p:sp>
      <p:sp>
        <p:nvSpPr>
          <p:cNvPr id="14" name="Chevron 13"/>
          <p:cNvSpPr/>
          <p:nvPr/>
        </p:nvSpPr>
        <p:spPr bwMode="gray">
          <a:xfrm>
            <a:off x="1028187" y="1337676"/>
            <a:ext cx="2477015"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600" b="1" dirty="0">
                <a:solidFill>
                  <a:prstClr val="black"/>
                </a:solidFill>
              </a:rPr>
              <a:t>Goal</a:t>
            </a:r>
          </a:p>
        </p:txBody>
      </p:sp>
      <p:sp>
        <p:nvSpPr>
          <p:cNvPr id="15" name="Rectangle 14"/>
          <p:cNvSpPr/>
          <p:nvPr/>
        </p:nvSpPr>
        <p:spPr>
          <a:xfrm>
            <a:off x="6248400" y="1729562"/>
            <a:ext cx="2286002"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18" tIns="91418" rIns="91418" bIns="91418" rtlCol="0" anchor="ctr"/>
          <a:lstStyle/>
          <a:p>
            <a:pPr algn="ctr"/>
            <a:r>
              <a:rPr lang="en-US" sz="1100" dirty="0" smtClean="0">
                <a:solidFill>
                  <a:prstClr val="black"/>
                </a:solidFill>
              </a:rPr>
              <a:t>Focused </a:t>
            </a:r>
            <a:r>
              <a:rPr lang="en-US" sz="1100" dirty="0">
                <a:solidFill>
                  <a:prstClr val="black"/>
                </a:solidFill>
              </a:rPr>
              <a:t>action items that meet a</a:t>
            </a:r>
            <a:r>
              <a:rPr lang="en-US" sz="1100" dirty="0" smtClean="0">
                <a:solidFill>
                  <a:prstClr val="black"/>
                </a:solidFill>
              </a:rPr>
              <a:t> </a:t>
            </a:r>
            <a:r>
              <a:rPr lang="en-US" sz="1100" dirty="0">
                <a:solidFill>
                  <a:prstClr val="black"/>
                </a:solidFill>
              </a:rPr>
              <a:t>defined objective such </a:t>
            </a:r>
            <a:r>
              <a:rPr lang="en-US" sz="1100" dirty="0" smtClean="0">
                <a:solidFill>
                  <a:prstClr val="black"/>
                </a:solidFill>
              </a:rPr>
              <a:t>as build a one-stop-shop women’s health center, </a:t>
            </a:r>
            <a:r>
              <a:rPr lang="en-US" sz="1100" dirty="0">
                <a:solidFill>
                  <a:prstClr val="black"/>
                </a:solidFill>
              </a:rPr>
              <a:t>launch media campaign to promote </a:t>
            </a:r>
            <a:r>
              <a:rPr lang="en-US" sz="1100" dirty="0" smtClean="0">
                <a:solidFill>
                  <a:prstClr val="black"/>
                </a:solidFill>
              </a:rPr>
              <a:t>urogynecology services, </a:t>
            </a:r>
            <a:r>
              <a:rPr lang="en-US" sz="1100" dirty="0">
                <a:solidFill>
                  <a:prstClr val="black"/>
                </a:solidFill>
              </a:rPr>
              <a:t>develop internal processes, etc. </a:t>
            </a:r>
          </a:p>
        </p:txBody>
      </p:sp>
      <p:sp>
        <p:nvSpPr>
          <p:cNvPr id="16" name="Rectangle 15"/>
          <p:cNvSpPr/>
          <p:nvPr/>
        </p:nvSpPr>
        <p:spPr>
          <a:xfrm>
            <a:off x="3657600"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18" tIns="91418" rIns="91418" bIns="91418" rtlCol="0" anchor="ctr"/>
          <a:lstStyle/>
          <a:p>
            <a:pPr algn="ctr"/>
            <a:r>
              <a:rPr lang="en-US" sz="1100" dirty="0" smtClean="0">
                <a:solidFill>
                  <a:prstClr val="black"/>
                </a:solidFill>
              </a:rPr>
              <a:t>Program-specific</a:t>
            </a:r>
            <a:r>
              <a:rPr lang="en-US" sz="1100" dirty="0">
                <a:solidFill>
                  <a:prstClr val="black"/>
                </a:solidFill>
              </a:rPr>
              <a:t>, high level action items that address system level goals such as increase brand awareness, promote secondary market, increase technology utilization, etc.    </a:t>
            </a:r>
          </a:p>
        </p:txBody>
      </p:sp>
      <p:sp>
        <p:nvSpPr>
          <p:cNvPr id="5" name="TextBox 4"/>
          <p:cNvSpPr txBox="1"/>
          <p:nvPr/>
        </p:nvSpPr>
        <p:spPr>
          <a:xfrm>
            <a:off x="1028185" y="3447871"/>
            <a:ext cx="2286000" cy="1200329"/>
          </a:xfrm>
          <a:prstGeom prst="rect">
            <a:avLst/>
          </a:prstGeom>
          <a:solidFill>
            <a:schemeClr val="bg2"/>
          </a:solidFill>
        </p:spPr>
        <p:txBody>
          <a:bodyPr wrap="square" lIns="91418" tIns="91418" rIns="91418" bIns="91418" rtlCol="0" anchor="ctr">
            <a:noAutofit/>
          </a:bodyPr>
          <a:lstStyle/>
          <a:p>
            <a:pPr marL="115826" indent="-115826">
              <a:buFont typeface="Arial" pitchFamily="34" charset="0"/>
              <a:buChar char="•"/>
            </a:pPr>
            <a:r>
              <a:rPr lang="en-US" sz="1100" i="1" dirty="0" smtClean="0"/>
              <a:t>Grow Volumes</a:t>
            </a:r>
          </a:p>
          <a:p>
            <a:pPr marL="115826" indent="-115826">
              <a:buFont typeface="Arial" pitchFamily="34" charset="0"/>
              <a:buChar char="•"/>
            </a:pPr>
            <a:r>
              <a:rPr lang="en-US" sz="1100" i="1" dirty="0" smtClean="0"/>
              <a:t>Improve Patient Satisfaction</a:t>
            </a:r>
          </a:p>
        </p:txBody>
      </p:sp>
      <p:sp>
        <p:nvSpPr>
          <p:cNvPr id="19" name="TextBox 18"/>
          <p:cNvSpPr txBox="1"/>
          <p:nvPr/>
        </p:nvSpPr>
        <p:spPr>
          <a:xfrm>
            <a:off x="3657600" y="3447871"/>
            <a:ext cx="2286000" cy="1200329"/>
          </a:xfrm>
          <a:prstGeom prst="rect">
            <a:avLst/>
          </a:prstGeom>
          <a:solidFill>
            <a:schemeClr val="bg2"/>
          </a:solidFill>
        </p:spPr>
        <p:txBody>
          <a:bodyPr wrap="square" lIns="91418" tIns="91418" rIns="91418" bIns="91418" rtlCol="0" anchor="ctr">
            <a:noAutofit/>
          </a:bodyPr>
          <a:lstStyle/>
          <a:p>
            <a:pPr marL="115826" indent="-115826">
              <a:buFont typeface="Arial" pitchFamily="34" charset="0"/>
              <a:buChar char="•"/>
            </a:pPr>
            <a:r>
              <a:rPr lang="en-US" sz="1100" i="1" dirty="0" smtClean="0"/>
              <a:t>Increase Market Share</a:t>
            </a:r>
          </a:p>
          <a:p>
            <a:pPr marL="115826" indent="-115826">
              <a:buFont typeface="Arial" pitchFamily="34" charset="0"/>
              <a:buChar char="•"/>
            </a:pPr>
            <a:r>
              <a:rPr lang="en-US" sz="1100" i="1" dirty="0" smtClean="0"/>
              <a:t>Improve Care Process</a:t>
            </a:r>
          </a:p>
        </p:txBody>
      </p:sp>
      <p:sp>
        <p:nvSpPr>
          <p:cNvPr id="20" name="TextBox 19"/>
          <p:cNvSpPr txBox="1"/>
          <p:nvPr/>
        </p:nvSpPr>
        <p:spPr>
          <a:xfrm>
            <a:off x="6248400" y="3447872"/>
            <a:ext cx="2260614" cy="1200329"/>
          </a:xfrm>
          <a:prstGeom prst="rect">
            <a:avLst/>
          </a:prstGeom>
          <a:solidFill>
            <a:schemeClr val="bg2"/>
          </a:solidFill>
        </p:spPr>
        <p:txBody>
          <a:bodyPr wrap="square" lIns="91418" tIns="91418" rIns="91418" bIns="91418" rtlCol="0" anchor="ctr">
            <a:noAutofit/>
          </a:bodyPr>
          <a:lstStyle/>
          <a:p>
            <a:pPr marL="171356" indent="-171356">
              <a:buFont typeface="Arial" pitchFamily="34" charset="0"/>
              <a:buChar char="•"/>
            </a:pPr>
            <a:r>
              <a:rPr lang="en-US" sz="1100" i="1" dirty="0" smtClean="0">
                <a:solidFill>
                  <a:prstClr val="black"/>
                </a:solidFill>
              </a:rPr>
              <a:t>Women’s Health Center</a:t>
            </a:r>
          </a:p>
          <a:p>
            <a:pPr marL="171356" indent="-171356">
              <a:buFont typeface="Arial" pitchFamily="34" charset="0"/>
              <a:buChar char="•"/>
            </a:pPr>
            <a:r>
              <a:rPr lang="en-US" sz="1100" i="1" dirty="0" smtClean="0">
                <a:solidFill>
                  <a:prstClr val="black"/>
                </a:solidFill>
              </a:rPr>
              <a:t>Pelvic Floor Program  </a:t>
            </a:r>
          </a:p>
        </p:txBody>
      </p:sp>
      <p:sp>
        <p:nvSpPr>
          <p:cNvPr id="21" name="TextBox 20"/>
          <p:cNvSpPr txBox="1"/>
          <p:nvPr/>
        </p:nvSpPr>
        <p:spPr>
          <a:xfrm>
            <a:off x="1028185" y="4709518"/>
            <a:ext cx="2286000" cy="1538883"/>
          </a:xfrm>
          <a:prstGeom prst="rect">
            <a:avLst/>
          </a:prstGeom>
          <a:solidFill>
            <a:schemeClr val="bg1">
              <a:lumMod val="95000"/>
            </a:schemeClr>
          </a:solidFill>
          <a:ln>
            <a:noFill/>
          </a:ln>
        </p:spPr>
        <p:txBody>
          <a:bodyPr wrap="square" lIns="91418" tIns="91418" rIns="91418" bIns="91418" rtlCol="0" anchor="ctr">
            <a:noAutofit/>
          </a:bodyPr>
          <a:lstStyle/>
          <a:p>
            <a:pPr marL="171356" indent="-171356">
              <a:buFont typeface="Arial" pitchFamily="34" charset="0"/>
              <a:buChar char="•"/>
            </a:pPr>
            <a:r>
              <a:rPr lang="en-US" sz="1100" i="1" dirty="0" smtClean="0">
                <a:solidFill>
                  <a:prstClr val="black"/>
                </a:solidFill>
              </a:rPr>
              <a:t>% Increase in Volumes</a:t>
            </a:r>
            <a:endParaRPr lang="en-US" sz="1100" i="1" dirty="0">
              <a:solidFill>
                <a:prstClr val="black"/>
              </a:solidFill>
            </a:endParaRPr>
          </a:p>
          <a:p>
            <a:pPr marL="171356" indent="-171356">
              <a:buFont typeface="Arial" pitchFamily="34" charset="0"/>
              <a:buChar char="•"/>
            </a:pPr>
            <a:r>
              <a:rPr lang="en-US" sz="1100" i="1" dirty="0">
                <a:solidFill>
                  <a:prstClr val="black"/>
                </a:solidFill>
              </a:rPr>
              <a:t>% Increase in </a:t>
            </a:r>
            <a:r>
              <a:rPr lang="en-US" sz="1100" i="1" dirty="0" smtClean="0">
                <a:solidFill>
                  <a:prstClr val="black"/>
                </a:solidFill>
              </a:rPr>
              <a:t>Patient Satisfaction</a:t>
            </a:r>
          </a:p>
          <a:p>
            <a:pPr marL="171356" indent="-171356">
              <a:buFont typeface="Arial" pitchFamily="34" charset="0"/>
              <a:buChar char="•"/>
            </a:pPr>
            <a:endParaRPr lang="en-US" sz="1100" i="1" dirty="0">
              <a:solidFill>
                <a:prstClr val="black"/>
              </a:solidFill>
            </a:endParaRPr>
          </a:p>
        </p:txBody>
      </p:sp>
      <p:sp>
        <p:nvSpPr>
          <p:cNvPr id="22" name="TextBox 21"/>
          <p:cNvSpPr txBox="1"/>
          <p:nvPr/>
        </p:nvSpPr>
        <p:spPr>
          <a:xfrm>
            <a:off x="3659079" y="4709518"/>
            <a:ext cx="2286000" cy="1538883"/>
          </a:xfrm>
          <a:prstGeom prst="rect">
            <a:avLst/>
          </a:prstGeom>
          <a:solidFill>
            <a:schemeClr val="bg1">
              <a:lumMod val="95000"/>
            </a:schemeClr>
          </a:solidFill>
        </p:spPr>
        <p:txBody>
          <a:bodyPr wrap="square" lIns="91418" tIns="91418" rIns="91418" bIns="91418" rtlCol="0" anchor="ctr">
            <a:noAutofit/>
          </a:bodyPr>
          <a:lstStyle/>
          <a:p>
            <a:pPr marL="171356" indent="-171356">
              <a:buFont typeface="Arial" pitchFamily="34" charset="0"/>
              <a:buChar char="•"/>
            </a:pPr>
            <a:r>
              <a:rPr lang="en-US" sz="1100" i="1" dirty="0">
                <a:solidFill>
                  <a:prstClr val="black"/>
                </a:solidFill>
              </a:rPr>
              <a:t>% </a:t>
            </a:r>
            <a:r>
              <a:rPr lang="en-US" sz="1100" i="1" dirty="0" smtClean="0">
                <a:solidFill>
                  <a:prstClr val="black"/>
                </a:solidFill>
              </a:rPr>
              <a:t>Increase in Primary and Secondary Market Share</a:t>
            </a:r>
          </a:p>
          <a:p>
            <a:pPr marL="171356" indent="-171356">
              <a:buFont typeface="Arial" pitchFamily="34" charset="0"/>
              <a:buChar char="•"/>
            </a:pPr>
            <a:r>
              <a:rPr lang="en-US" sz="1100" i="1" dirty="0" smtClean="0">
                <a:solidFill>
                  <a:prstClr val="black"/>
                </a:solidFill>
              </a:rPr>
              <a:t>Decrease in Wait-time to Consult</a:t>
            </a:r>
            <a:endParaRPr lang="en-US" sz="1100" i="1" dirty="0">
              <a:solidFill>
                <a:prstClr val="black"/>
              </a:solidFill>
            </a:endParaRPr>
          </a:p>
        </p:txBody>
      </p:sp>
      <p:sp>
        <p:nvSpPr>
          <p:cNvPr id="23" name="TextBox 22"/>
          <p:cNvSpPr txBox="1"/>
          <p:nvPr/>
        </p:nvSpPr>
        <p:spPr>
          <a:xfrm>
            <a:off x="6249879" y="4709518"/>
            <a:ext cx="2260614" cy="1538883"/>
          </a:xfrm>
          <a:prstGeom prst="rect">
            <a:avLst/>
          </a:prstGeom>
          <a:solidFill>
            <a:schemeClr val="bg1">
              <a:lumMod val="95000"/>
            </a:schemeClr>
          </a:solidFill>
        </p:spPr>
        <p:txBody>
          <a:bodyPr wrap="square" lIns="91418" tIns="91418" rIns="91418" bIns="91418" rtlCol="0" anchor="ctr">
            <a:noAutofit/>
          </a:bodyPr>
          <a:lstStyle/>
          <a:p>
            <a:pPr marL="171356" indent="-171356">
              <a:buFont typeface="Arial" pitchFamily="34" charset="0"/>
              <a:buChar char="•"/>
            </a:pPr>
            <a:r>
              <a:rPr lang="en-US" sz="1100" i="1" dirty="0" smtClean="0">
                <a:solidFill>
                  <a:prstClr val="black"/>
                </a:solidFill>
              </a:rPr>
              <a:t>Number of Referrals Generated per Month</a:t>
            </a:r>
            <a:endParaRPr lang="en-US" sz="1100" i="1" dirty="0">
              <a:solidFill>
                <a:prstClr val="black"/>
              </a:solidFill>
            </a:endParaRPr>
          </a:p>
          <a:p>
            <a:pPr marL="171356" indent="-171356">
              <a:buFont typeface="Arial" pitchFamily="34" charset="0"/>
              <a:buChar char="•"/>
            </a:pPr>
            <a:r>
              <a:rPr lang="en-US" sz="1100" i="1" dirty="0" smtClean="0">
                <a:solidFill>
                  <a:prstClr val="black"/>
                </a:solidFill>
              </a:rPr>
              <a:t>Decrease in Patient Leakage</a:t>
            </a:r>
          </a:p>
        </p:txBody>
      </p:sp>
      <p:sp>
        <p:nvSpPr>
          <p:cNvPr id="25" name="Slide Number Placeholder 1"/>
          <p:cNvSpPr txBox="1">
            <a:spLocks/>
          </p:cNvSpPr>
          <p:nvPr/>
        </p:nvSpPr>
        <p:spPr bwMode="gray">
          <a:xfrm>
            <a:off x="4261123" y="6454595"/>
            <a:ext cx="621771" cy="242047"/>
          </a:xfrm>
          <a:prstGeom prst="rect">
            <a:avLst/>
          </a:prstGeom>
        </p:spPr>
        <p:txBody>
          <a:bodyPr vert="horz" wrap="square" lIns="40830" tIns="40830" rIns="40830" bIns="4083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31</a:t>
            </a:fld>
            <a:endParaRPr lang="en-US" dirty="0">
              <a:solidFill>
                <a:srgbClr val="000000"/>
              </a:solidFill>
            </a:endParaRPr>
          </a:p>
        </p:txBody>
      </p:sp>
      <p:sp>
        <p:nvSpPr>
          <p:cNvPr id="8" name="Chevron 7"/>
          <p:cNvSpPr/>
          <p:nvPr/>
        </p:nvSpPr>
        <p:spPr bwMode="gray">
          <a:xfrm>
            <a:off x="3657600" y="1337676"/>
            <a:ext cx="2519340"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600" b="1" dirty="0">
                <a:solidFill>
                  <a:prstClr val="black"/>
                </a:solidFill>
              </a:rPr>
              <a:t>Objective</a:t>
            </a:r>
          </a:p>
        </p:txBody>
      </p:sp>
      <p:sp>
        <p:nvSpPr>
          <p:cNvPr id="10" name="Chevron 9"/>
          <p:cNvSpPr/>
          <p:nvPr/>
        </p:nvSpPr>
        <p:spPr bwMode="gray">
          <a:xfrm>
            <a:off x="6248400" y="1337676"/>
            <a:ext cx="2465638"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600" b="1" dirty="0">
                <a:solidFill>
                  <a:prstClr val="black"/>
                </a:solidFill>
              </a:rPr>
              <a:t>Initiative</a:t>
            </a:r>
          </a:p>
        </p:txBody>
      </p:sp>
      <p:sp>
        <p:nvSpPr>
          <p:cNvPr id="26" name="TextBox 25"/>
          <p:cNvSpPr txBox="1"/>
          <p:nvPr/>
        </p:nvSpPr>
        <p:spPr>
          <a:xfrm>
            <a:off x="609600" y="1729562"/>
            <a:ext cx="307736" cy="164045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0" tIns="45700" rIns="45700" bIns="45700" rtlCol="0">
            <a:spAutoFit/>
          </a:bodyPr>
          <a:lstStyle/>
          <a:p>
            <a:pPr algn="ctr"/>
            <a:r>
              <a:rPr lang="en-US" sz="1400" b="1" dirty="0" smtClean="0"/>
              <a:t>Definition </a:t>
            </a:r>
            <a:endParaRPr lang="en-US" sz="1400" b="1" dirty="0"/>
          </a:p>
        </p:txBody>
      </p:sp>
      <p:sp>
        <p:nvSpPr>
          <p:cNvPr id="27" name="TextBox 26"/>
          <p:cNvSpPr txBox="1"/>
          <p:nvPr/>
        </p:nvSpPr>
        <p:spPr>
          <a:xfrm>
            <a:off x="609600" y="3447872"/>
            <a:ext cx="307736" cy="1200329"/>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0" tIns="45700" rIns="45700" bIns="45700" rtlCol="0">
            <a:spAutoFit/>
          </a:bodyPr>
          <a:lstStyle/>
          <a:p>
            <a:pPr algn="ctr"/>
            <a:r>
              <a:rPr lang="en-US" sz="1400" b="1" dirty="0" smtClean="0"/>
              <a:t>Examples</a:t>
            </a:r>
            <a:endParaRPr lang="en-US" sz="1400" b="1" dirty="0"/>
          </a:p>
        </p:txBody>
      </p:sp>
      <p:sp>
        <p:nvSpPr>
          <p:cNvPr id="28" name="TextBox 27"/>
          <p:cNvSpPr txBox="1"/>
          <p:nvPr/>
        </p:nvSpPr>
        <p:spPr>
          <a:xfrm>
            <a:off x="609600" y="4709519"/>
            <a:ext cx="307736" cy="1538883"/>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0" tIns="45700" rIns="45700" bIns="45700" rtlCol="0">
            <a:spAutoFit/>
          </a:bodyPr>
          <a:lstStyle/>
          <a:p>
            <a:pPr algn="ctr"/>
            <a:r>
              <a:rPr lang="en-US" sz="1400" b="1" dirty="0" smtClean="0"/>
              <a:t>Sample Metrics</a:t>
            </a:r>
            <a:endParaRPr lang="en-US" sz="1400" b="1" dirty="0"/>
          </a:p>
        </p:txBody>
      </p:sp>
    </p:spTree>
    <p:extLst>
      <p:ext uri="{BB962C8B-B14F-4D97-AF65-F5344CB8AC3E}">
        <p14:creationId xmlns:p14="http://schemas.microsoft.com/office/powerpoint/2010/main" val="73618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32</a:t>
            </a:fld>
            <a:endParaRPr lang="en-US" dirty="0">
              <a:solidFill>
                <a:srgbClr val="000000"/>
              </a:solidFill>
            </a:endParaRPr>
          </a:p>
        </p:txBody>
      </p:sp>
      <p:sp>
        <p:nvSpPr>
          <p:cNvPr id="5" name="Text Placeholder 4"/>
          <p:cNvSpPr>
            <a:spLocks noGrp="1"/>
          </p:cNvSpPr>
          <p:nvPr>
            <p:ph type="body" sz="quarter" idx="19"/>
          </p:nvPr>
        </p:nvSpPr>
        <p:spPr/>
        <p:txBody>
          <a:bodyPr/>
          <a:lstStyle/>
          <a:p>
            <a:r>
              <a:rPr lang="en-US" dirty="0" smtClean="0"/>
              <a:t>Strategic Plan Design</a:t>
            </a:r>
            <a:endParaRPr lang="en-US" dirty="0"/>
          </a:p>
        </p:txBody>
      </p:sp>
      <p:sp>
        <p:nvSpPr>
          <p:cNvPr id="6" name="Title 5"/>
          <p:cNvSpPr>
            <a:spLocks noGrp="1"/>
          </p:cNvSpPr>
          <p:nvPr>
            <p:ph type="title"/>
          </p:nvPr>
        </p:nvSpPr>
        <p:spPr>
          <a:xfrm>
            <a:off x="399866" y="673829"/>
            <a:ext cx="8314171" cy="249114"/>
          </a:xfrm>
        </p:spPr>
        <p:txBody>
          <a:bodyPr/>
          <a:lstStyle/>
          <a:p>
            <a:r>
              <a:rPr lang="en-US" dirty="0" smtClean="0"/>
              <a:t>Institution Level Goals &amp; Women's Health Objectives</a:t>
            </a:r>
            <a:endParaRPr lang="en-US" dirty="0"/>
          </a:p>
        </p:txBody>
      </p:sp>
      <p:sp>
        <p:nvSpPr>
          <p:cNvPr id="7" name="Chevron 6"/>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9" name="Chevron 8"/>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solidFill>
            <a:schemeClr val="accent1"/>
          </a:solidFill>
          <a:ln w="9525" cap="flat" cmpd="sng" algn="ctr">
            <a:no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grpSp>
        <p:nvGrpSpPr>
          <p:cNvPr id="17" name="Group 16"/>
          <p:cNvGrpSpPr/>
          <p:nvPr/>
        </p:nvGrpSpPr>
        <p:grpSpPr>
          <a:xfrm>
            <a:off x="1295402" y="1219201"/>
            <a:ext cx="1372770" cy="1524000"/>
            <a:chOff x="399866" y="1447800"/>
            <a:chExt cx="1554480" cy="457200"/>
          </a:xfrm>
          <a:solidFill>
            <a:schemeClr val="accent1">
              <a:lumMod val="20000"/>
              <a:lumOff val="80000"/>
            </a:schemeClr>
          </a:solidFill>
        </p:grpSpPr>
        <p:sp>
          <p:nvSpPr>
            <p:cNvPr id="10" name="Rectangle 9"/>
            <p:cNvSpPr/>
            <p:nvPr/>
          </p:nvSpPr>
          <p:spPr>
            <a:xfrm>
              <a:off x="399866" y="1447800"/>
              <a:ext cx="1554480" cy="4572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Grow Volumes</a:t>
              </a:r>
            </a:p>
          </p:txBody>
        </p:sp>
        <p:sp>
          <p:nvSpPr>
            <p:cNvPr id="16" name="TextBox 15"/>
            <p:cNvSpPr txBox="1"/>
            <p:nvPr/>
          </p:nvSpPr>
          <p:spPr>
            <a:xfrm>
              <a:off x="399866" y="1447800"/>
              <a:ext cx="1554480" cy="69250"/>
            </a:xfrm>
            <a:prstGeom prst="rect">
              <a:avLst/>
            </a:prstGeom>
            <a:grpFill/>
          </p:spPr>
          <p:txBody>
            <a:bodyPr wrap="square" lIns="45720" rIns="45720" rtlCol="0">
              <a:spAutoFit/>
            </a:bodyPr>
            <a:lstStyle/>
            <a:p>
              <a:pPr algn="ctr"/>
              <a:endParaRPr lang="en-US" sz="900" b="1" dirty="0"/>
            </a:p>
          </p:txBody>
        </p:sp>
      </p:grpSp>
      <p:grpSp>
        <p:nvGrpSpPr>
          <p:cNvPr id="41" name="Group 40"/>
          <p:cNvGrpSpPr/>
          <p:nvPr/>
        </p:nvGrpSpPr>
        <p:grpSpPr>
          <a:xfrm>
            <a:off x="2848232" y="1219201"/>
            <a:ext cx="1372770" cy="1524000"/>
            <a:chOff x="2826729" y="1219201"/>
            <a:chExt cx="1372770" cy="1524000"/>
          </a:xfrm>
          <a:solidFill>
            <a:schemeClr val="accent1">
              <a:lumMod val="20000"/>
              <a:lumOff val="80000"/>
            </a:schemeClr>
          </a:solidFill>
        </p:grpSpPr>
        <p:sp>
          <p:nvSpPr>
            <p:cNvPr id="19" name="Rectangle 18"/>
            <p:cNvSpPr/>
            <p:nvPr/>
          </p:nvSpPr>
          <p:spPr>
            <a:xfrm>
              <a:off x="2826729" y="1219201"/>
              <a:ext cx="1372770" cy="1524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Improve Patient Satisfaction</a:t>
              </a:r>
            </a:p>
          </p:txBody>
        </p:sp>
        <p:sp>
          <p:nvSpPr>
            <p:cNvPr id="20" name="TextBox 19"/>
            <p:cNvSpPr txBox="1"/>
            <p:nvPr/>
          </p:nvSpPr>
          <p:spPr>
            <a:xfrm>
              <a:off x="2826729" y="1219201"/>
              <a:ext cx="1372770" cy="230832"/>
            </a:xfrm>
            <a:prstGeom prst="rect">
              <a:avLst/>
            </a:prstGeom>
            <a:grpFill/>
          </p:spPr>
          <p:txBody>
            <a:bodyPr wrap="square" lIns="45720" rIns="45720" rtlCol="0">
              <a:spAutoFit/>
            </a:bodyPr>
            <a:lstStyle/>
            <a:p>
              <a:pPr algn="ctr"/>
              <a:endParaRPr lang="en-US" sz="900" b="1" dirty="0"/>
            </a:p>
          </p:txBody>
        </p:sp>
      </p:grpSp>
      <p:sp>
        <p:nvSpPr>
          <p:cNvPr id="30" name="Rectangle 29"/>
          <p:cNvSpPr/>
          <p:nvPr/>
        </p:nvSpPr>
        <p:spPr>
          <a:xfrm>
            <a:off x="4401062" y="1219201"/>
            <a:ext cx="1372770"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r>
              <a:rPr lang="en-US" sz="1100" b="1" dirty="0">
                <a:solidFill>
                  <a:schemeClr val="tx1"/>
                </a:solidFill>
              </a:rPr>
              <a:t>Goal #3</a:t>
            </a:r>
          </a:p>
        </p:txBody>
      </p:sp>
      <p:sp>
        <p:nvSpPr>
          <p:cNvPr id="31" name="TextBox 30"/>
          <p:cNvSpPr txBox="1"/>
          <p:nvPr/>
        </p:nvSpPr>
        <p:spPr>
          <a:xfrm>
            <a:off x="1309329" y="3005081"/>
            <a:ext cx="1372770" cy="2723772"/>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i="1" dirty="0"/>
              <a:t>Increase market </a:t>
            </a:r>
            <a:r>
              <a:rPr lang="en-US" sz="1100" i="1" dirty="0" smtClean="0"/>
              <a:t>share</a:t>
            </a:r>
          </a:p>
          <a:p>
            <a:pPr>
              <a:lnSpc>
                <a:spcPct val="150000"/>
              </a:lnSpc>
            </a:pPr>
            <a:endParaRPr lang="en-US" sz="1100" i="1" dirty="0"/>
          </a:p>
          <a:p>
            <a:pPr marL="115826" indent="-115826">
              <a:lnSpc>
                <a:spcPct val="150000"/>
              </a:lnSpc>
              <a:buFont typeface="Arial" pitchFamily="34" charset="0"/>
              <a:buChar char="•"/>
            </a:pPr>
            <a:r>
              <a:rPr lang="en-US" sz="1100" i="1" dirty="0"/>
              <a:t>Capture latent demand </a:t>
            </a:r>
          </a:p>
          <a:p>
            <a:pPr>
              <a:lnSpc>
                <a:spcPct val="150000"/>
              </a:lnSpc>
            </a:pPr>
            <a:endParaRPr lang="en-US" sz="1100" i="1" dirty="0"/>
          </a:p>
          <a:p>
            <a:pPr marL="115826" indent="-115826">
              <a:lnSpc>
                <a:spcPct val="150000"/>
              </a:lnSpc>
              <a:buFont typeface="Arial" pitchFamily="34" charset="0"/>
              <a:buChar char="•"/>
            </a:pPr>
            <a:r>
              <a:rPr lang="en-US" sz="1100" i="1" dirty="0"/>
              <a:t>Strengthen relationship with referring physicians</a:t>
            </a:r>
          </a:p>
        </p:txBody>
      </p:sp>
      <p:sp>
        <p:nvSpPr>
          <p:cNvPr id="32" name="TextBox 31"/>
          <p:cNvSpPr txBox="1"/>
          <p:nvPr/>
        </p:nvSpPr>
        <p:spPr>
          <a:xfrm>
            <a:off x="2848232" y="3005085"/>
            <a:ext cx="1372770" cy="2423690"/>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i="1" dirty="0"/>
              <a:t>Improve </a:t>
            </a:r>
            <a:r>
              <a:rPr lang="en-US" sz="1100" i="1" dirty="0" smtClean="0"/>
              <a:t>Care </a:t>
            </a:r>
            <a:r>
              <a:rPr lang="en-US" sz="1100" i="1" dirty="0"/>
              <a:t>Processes</a:t>
            </a:r>
          </a:p>
          <a:p>
            <a:pPr marL="115826" indent="-115826">
              <a:lnSpc>
                <a:spcPct val="150000"/>
              </a:lnSpc>
              <a:buFont typeface="Arial" pitchFamily="34" charset="0"/>
              <a:buChar char="•"/>
            </a:pPr>
            <a:endParaRPr lang="en-US" sz="1100" i="1" dirty="0"/>
          </a:p>
          <a:p>
            <a:pPr marL="115826" indent="-115826">
              <a:lnSpc>
                <a:spcPct val="150000"/>
              </a:lnSpc>
              <a:buFont typeface="Arial" pitchFamily="34" charset="0"/>
              <a:buChar char="•"/>
            </a:pPr>
            <a:r>
              <a:rPr lang="en-US" sz="1100" i="1" dirty="0"/>
              <a:t>Improve </a:t>
            </a:r>
            <a:r>
              <a:rPr lang="en-US" sz="1100" i="1" dirty="0" smtClean="0"/>
              <a:t>Outpatient Experience</a:t>
            </a:r>
            <a:endParaRPr lang="en-US" sz="1100" i="1" dirty="0"/>
          </a:p>
          <a:p>
            <a:pPr marL="115826" indent="-115826">
              <a:lnSpc>
                <a:spcPct val="150000"/>
              </a:lnSpc>
              <a:buFont typeface="Arial" pitchFamily="34" charset="0"/>
              <a:buChar char="•"/>
            </a:pPr>
            <a:endParaRPr lang="en-US" sz="1100" i="1" dirty="0"/>
          </a:p>
          <a:p>
            <a:pPr marL="115826" indent="-115826">
              <a:lnSpc>
                <a:spcPct val="150000"/>
              </a:lnSpc>
              <a:buFont typeface="Arial" pitchFamily="34" charset="0"/>
              <a:buChar char="•"/>
            </a:pPr>
            <a:r>
              <a:rPr lang="en-US" sz="1100" i="1" dirty="0" smtClean="0"/>
              <a:t>Improve Patient Engagement</a:t>
            </a:r>
            <a:endParaRPr lang="en-US" sz="1100" i="1" dirty="0"/>
          </a:p>
        </p:txBody>
      </p:sp>
      <p:sp>
        <p:nvSpPr>
          <p:cNvPr id="36" name="Rectangle 35"/>
          <p:cNvSpPr/>
          <p:nvPr/>
        </p:nvSpPr>
        <p:spPr>
          <a:xfrm>
            <a:off x="5953895"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r>
              <a:rPr lang="en-US" sz="1100" b="1" dirty="0">
                <a:solidFill>
                  <a:schemeClr val="tx1"/>
                </a:solidFill>
              </a:rPr>
              <a:t>Goal #4</a:t>
            </a:r>
          </a:p>
        </p:txBody>
      </p:sp>
      <p:sp>
        <p:nvSpPr>
          <p:cNvPr id="39" name="Rectangle 38"/>
          <p:cNvSpPr/>
          <p:nvPr/>
        </p:nvSpPr>
        <p:spPr>
          <a:xfrm>
            <a:off x="7423997"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r>
              <a:rPr lang="en-US" sz="1100" b="1" dirty="0">
                <a:solidFill>
                  <a:schemeClr val="tx1"/>
                </a:solidFill>
              </a:rPr>
              <a:t>Goal #5</a:t>
            </a:r>
          </a:p>
        </p:txBody>
      </p:sp>
      <p:sp>
        <p:nvSpPr>
          <p:cNvPr id="40" name="TextBox 39"/>
          <p:cNvSpPr txBox="1"/>
          <p:nvPr/>
        </p:nvSpPr>
        <p:spPr>
          <a:xfrm>
            <a:off x="4401062" y="3005080"/>
            <a:ext cx="1372770" cy="1384944"/>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Objective #1</a:t>
            </a:r>
          </a:p>
          <a:p>
            <a:pPr marL="350647" lvl="1" indent="-115826">
              <a:lnSpc>
                <a:spcPct val="150000"/>
              </a:lnSpc>
            </a:pPr>
            <a:endParaRPr lang="en-US" sz="1100" dirty="0"/>
          </a:p>
          <a:p>
            <a:pPr marL="115826" indent="-115826">
              <a:lnSpc>
                <a:spcPct val="150000"/>
              </a:lnSpc>
              <a:buFont typeface="Arial" pitchFamily="34" charset="0"/>
              <a:buChar char="•"/>
            </a:pPr>
            <a:r>
              <a:rPr lang="en-US" sz="1100" dirty="0"/>
              <a:t>Objective #2</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#3</a:t>
            </a:r>
          </a:p>
        </p:txBody>
      </p:sp>
      <p:sp>
        <p:nvSpPr>
          <p:cNvPr id="43" name="TextBox 42"/>
          <p:cNvSpPr txBox="1"/>
          <p:nvPr/>
        </p:nvSpPr>
        <p:spPr>
          <a:xfrm>
            <a:off x="5953892" y="3005080"/>
            <a:ext cx="1372770" cy="1384944"/>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Objective #1</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#2</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#3</a:t>
            </a:r>
          </a:p>
        </p:txBody>
      </p:sp>
      <p:sp>
        <p:nvSpPr>
          <p:cNvPr id="44" name="TextBox 43"/>
          <p:cNvSpPr txBox="1"/>
          <p:nvPr/>
        </p:nvSpPr>
        <p:spPr>
          <a:xfrm>
            <a:off x="7423994" y="3005080"/>
            <a:ext cx="1372770" cy="1384944"/>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Objective #1</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#2</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#3</a:t>
            </a:r>
          </a:p>
        </p:txBody>
      </p:sp>
      <p:sp>
        <p:nvSpPr>
          <p:cNvPr id="3" name="TextBox 2"/>
          <p:cNvSpPr txBox="1"/>
          <p:nvPr/>
        </p:nvSpPr>
        <p:spPr>
          <a:xfrm>
            <a:off x="544668" y="1219201"/>
            <a:ext cx="307726" cy="152400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695" tIns="45695" rIns="45695" bIns="45695" rtlCol="0">
            <a:spAutoFit/>
          </a:bodyPr>
          <a:lstStyle/>
          <a:p>
            <a:pPr algn="ctr"/>
            <a:r>
              <a:rPr lang="en-US" sz="1400" b="1" dirty="0"/>
              <a:t>Institution Goals </a:t>
            </a:r>
          </a:p>
        </p:txBody>
      </p:sp>
      <p:sp>
        <p:nvSpPr>
          <p:cNvPr id="29" name="TextBox 28"/>
          <p:cNvSpPr txBox="1"/>
          <p:nvPr/>
        </p:nvSpPr>
        <p:spPr>
          <a:xfrm>
            <a:off x="544668" y="3005083"/>
            <a:ext cx="307726" cy="3048001"/>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695" tIns="45695" rIns="45695" bIns="45695" rtlCol="0">
            <a:spAutoFit/>
          </a:bodyPr>
          <a:lstStyle/>
          <a:p>
            <a:pPr algn="ctr"/>
            <a:r>
              <a:rPr lang="en-US" sz="1400" b="1" dirty="0"/>
              <a:t>Service Line Objectives</a:t>
            </a:r>
          </a:p>
        </p:txBody>
      </p:sp>
    </p:spTree>
    <p:extLst>
      <p:ext uri="{BB962C8B-B14F-4D97-AF65-F5344CB8AC3E}">
        <p14:creationId xmlns:p14="http://schemas.microsoft.com/office/powerpoint/2010/main" val="2605056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33</a:t>
            </a:fld>
            <a:endParaRPr lang="en-US" dirty="0">
              <a:solidFill>
                <a:srgbClr val="000000"/>
              </a:solidFill>
            </a:endParaRPr>
          </a:p>
        </p:txBody>
      </p:sp>
      <p:sp>
        <p:nvSpPr>
          <p:cNvPr id="14" name="Text Placeholder 13"/>
          <p:cNvSpPr>
            <a:spLocks noGrp="1"/>
          </p:cNvSpPr>
          <p:nvPr>
            <p:ph type="body" sz="quarter" idx="17"/>
          </p:nvPr>
        </p:nvSpPr>
        <p:spPr/>
        <p:txBody>
          <a:bodyPr/>
          <a:lstStyle/>
          <a:p>
            <a:pPr algn="r"/>
            <a:r>
              <a:rPr lang="en-US" dirty="0" smtClean="0"/>
              <a:t>Marketing and Planning Leadership Council</a:t>
            </a:r>
            <a:endParaRPr lang="en-US" dirty="0"/>
          </a:p>
        </p:txBody>
      </p:sp>
      <p:sp>
        <p:nvSpPr>
          <p:cNvPr id="15" name="Text Placeholder 14"/>
          <p:cNvSpPr>
            <a:spLocks noGrp="1"/>
          </p:cNvSpPr>
          <p:nvPr>
            <p:ph type="body" sz="quarter" idx="19"/>
          </p:nvPr>
        </p:nvSpPr>
        <p:spPr/>
        <p:txBody>
          <a:bodyPr/>
          <a:lstStyle/>
          <a:p>
            <a:r>
              <a:rPr lang="en-US" dirty="0" smtClean="0"/>
              <a:t>Strategic Plan Design</a:t>
            </a:r>
            <a:endParaRPr lang="en-US" dirty="0"/>
          </a:p>
        </p:txBody>
      </p:sp>
      <p:sp>
        <p:nvSpPr>
          <p:cNvPr id="12" name="Title 11"/>
          <p:cNvSpPr>
            <a:spLocks noGrp="1"/>
          </p:cNvSpPr>
          <p:nvPr>
            <p:ph type="title"/>
          </p:nvPr>
        </p:nvSpPr>
        <p:spPr/>
        <p:txBody>
          <a:bodyPr/>
          <a:lstStyle/>
          <a:p>
            <a:r>
              <a:rPr lang="en-US" dirty="0" smtClean="0"/>
              <a:t>Objective and Initiative Design Instructions</a:t>
            </a:r>
            <a:endParaRPr lang="en-US" dirty="0"/>
          </a:p>
        </p:txBody>
      </p:sp>
      <p:sp>
        <p:nvSpPr>
          <p:cNvPr id="13" name="Text Placeholder 12"/>
          <p:cNvSpPr>
            <a:spLocks noGrp="1"/>
          </p:cNvSpPr>
          <p:nvPr>
            <p:ph type="body" sz="quarter" idx="11"/>
          </p:nvPr>
        </p:nvSpPr>
        <p:spPr>
          <a:xfrm>
            <a:off x="399866" y="1295400"/>
            <a:ext cx="8314171" cy="4876800"/>
          </a:xfrm>
        </p:spPr>
        <p:txBody>
          <a:bodyPr/>
          <a:lstStyle/>
          <a:p>
            <a:r>
              <a:rPr lang="en-US" dirty="0" smtClean="0">
                <a:solidFill>
                  <a:schemeClr val="tx1"/>
                </a:solidFill>
              </a:rPr>
              <a:t>The </a:t>
            </a:r>
            <a:r>
              <a:rPr lang="en-US" dirty="0">
                <a:solidFill>
                  <a:schemeClr val="tx1"/>
                </a:solidFill>
              </a:rPr>
              <a:t>following section of the strategic plan template will assist you in </a:t>
            </a:r>
            <a:r>
              <a:rPr lang="en-US" dirty="0" smtClean="0">
                <a:solidFill>
                  <a:schemeClr val="tx1"/>
                </a:solidFill>
              </a:rPr>
              <a:t>designing, prioritizing, and planning </a:t>
            </a:r>
            <a:r>
              <a:rPr lang="en-US" dirty="0">
                <a:solidFill>
                  <a:schemeClr val="tx1"/>
                </a:solidFill>
              </a:rPr>
              <a:t>initiatives that address measurable service line </a:t>
            </a:r>
            <a:r>
              <a:rPr lang="en-US" dirty="0" smtClean="0">
                <a:solidFill>
                  <a:schemeClr val="tx1"/>
                </a:solidFill>
              </a:rPr>
              <a:t>objectives.  </a:t>
            </a:r>
          </a:p>
          <a:p>
            <a:endParaRPr lang="en-US" dirty="0">
              <a:solidFill>
                <a:schemeClr val="tx1"/>
              </a:solidFill>
            </a:endParaRPr>
          </a:p>
          <a:p>
            <a:r>
              <a:rPr lang="en-US" dirty="0" smtClean="0">
                <a:solidFill>
                  <a:schemeClr val="tx1"/>
                </a:solidFill>
              </a:rPr>
              <a:t>This section is organized by institution level goal.  For each goal-based sub-section, add one slide for each objective </a:t>
            </a:r>
            <a:r>
              <a:rPr lang="en-US" dirty="0">
                <a:solidFill>
                  <a:schemeClr val="tx1"/>
                </a:solidFill>
              </a:rPr>
              <a:t>outlined on the </a:t>
            </a:r>
            <a:r>
              <a:rPr lang="en-US" dirty="0" smtClean="0">
                <a:solidFill>
                  <a:schemeClr val="tx1"/>
                </a:solidFill>
              </a:rPr>
              <a:t>Institution </a:t>
            </a:r>
            <a:r>
              <a:rPr lang="en-US" dirty="0">
                <a:solidFill>
                  <a:schemeClr val="tx1"/>
                </a:solidFill>
              </a:rPr>
              <a:t>Level Goals &amp; </a:t>
            </a:r>
            <a:r>
              <a:rPr lang="en-US" dirty="0" smtClean="0">
                <a:solidFill>
                  <a:schemeClr val="tx1"/>
                </a:solidFill>
              </a:rPr>
              <a:t>Women's Health </a:t>
            </a:r>
            <a:r>
              <a:rPr lang="en-US" dirty="0">
                <a:solidFill>
                  <a:schemeClr val="tx1"/>
                </a:solidFill>
              </a:rPr>
              <a:t>Objectives page</a:t>
            </a:r>
            <a:r>
              <a:rPr lang="en-US" dirty="0" smtClean="0">
                <a:solidFill>
                  <a:schemeClr val="tx1"/>
                </a:solidFill>
              </a:rPr>
              <a:t>.  Then add one slide for each initiative that corresponds to the objective.  For each institution level goal, you may have 1-3 objectives and for each objective, you may have several initiatives.  Finally, for each sub-section, prioritize initiatives, summarize financial resources required, and provide a high-level implementation timeline.</a:t>
            </a:r>
          </a:p>
          <a:p>
            <a:pPr marL="107924" indent="-107924"/>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For example, a subsection </a:t>
            </a:r>
            <a:br>
              <a:rPr lang="en-US" dirty="0" smtClean="0">
                <a:solidFill>
                  <a:schemeClr val="tx1"/>
                </a:solidFill>
              </a:rPr>
            </a:br>
            <a:r>
              <a:rPr lang="en-US" dirty="0" smtClean="0">
                <a:solidFill>
                  <a:schemeClr val="tx1"/>
                </a:solidFill>
              </a:rPr>
              <a:t>might include the following slides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There are three sets of strategic plan design slides in this template: </a:t>
            </a:r>
          </a:p>
          <a:p>
            <a:pPr marL="342820" indent="-342820">
              <a:buAutoNum type="arabicParenBoth"/>
            </a:pPr>
            <a:r>
              <a:rPr lang="en-US" dirty="0" smtClean="0">
                <a:solidFill>
                  <a:schemeClr val="tx1"/>
                </a:solidFill>
              </a:rPr>
              <a:t>Blank Template Slides—copy and paste these slides as needed to complete your plan [Goal #X – 6 Slides]</a:t>
            </a:r>
          </a:p>
          <a:p>
            <a:pPr marL="342820" indent="-342820">
              <a:buAutoNum type="arabicParenBoth"/>
            </a:pPr>
            <a:r>
              <a:rPr lang="en-US" dirty="0" smtClean="0">
                <a:solidFill>
                  <a:schemeClr val="tx1"/>
                </a:solidFill>
              </a:rPr>
              <a:t>Sample Set 1—examples of how the template might be completed [Grow Volumes – 6 Slides]</a:t>
            </a:r>
          </a:p>
          <a:p>
            <a:pPr marL="342820" indent="-342820">
              <a:buAutoNum type="arabicParenBoth"/>
            </a:pPr>
            <a:r>
              <a:rPr lang="en-US" dirty="0" smtClean="0">
                <a:solidFill>
                  <a:schemeClr val="tx1"/>
                </a:solidFill>
              </a:rPr>
              <a:t>Sample Set 2—examples of </a:t>
            </a:r>
            <a:r>
              <a:rPr lang="en-US" dirty="0">
                <a:solidFill>
                  <a:schemeClr val="tx1"/>
                </a:solidFill>
              </a:rPr>
              <a:t>how </a:t>
            </a:r>
            <a:r>
              <a:rPr lang="en-US" dirty="0" smtClean="0">
                <a:solidFill>
                  <a:schemeClr val="tx1"/>
                </a:solidFill>
              </a:rPr>
              <a:t>the </a:t>
            </a:r>
            <a:r>
              <a:rPr lang="en-US" dirty="0">
                <a:solidFill>
                  <a:schemeClr val="tx1"/>
                </a:solidFill>
              </a:rPr>
              <a:t>template might be </a:t>
            </a:r>
            <a:r>
              <a:rPr lang="en-US" dirty="0" smtClean="0">
                <a:solidFill>
                  <a:schemeClr val="tx1"/>
                </a:solidFill>
              </a:rPr>
              <a:t>completed [Improve Patient Satisfaction – 6 Slides]</a:t>
            </a:r>
          </a:p>
          <a:p>
            <a:pPr marL="342820" indent="-342820">
              <a:buAutoNum type="arabicParenBoth"/>
            </a:pPr>
            <a:endParaRPr lang="en-US" dirty="0">
              <a:solidFill>
                <a:schemeClr val="tx1"/>
              </a:solidFill>
            </a:endParaRPr>
          </a:p>
          <a:p>
            <a:r>
              <a:rPr lang="en-US" dirty="0" smtClean="0">
                <a:solidFill>
                  <a:schemeClr val="tx1"/>
                </a:solidFill>
              </a:rPr>
              <a:t>After completing the strategic plan design slides, delete the </a:t>
            </a:r>
            <a:r>
              <a:rPr lang="en-US" dirty="0">
                <a:solidFill>
                  <a:schemeClr val="tx1"/>
                </a:solidFill>
              </a:rPr>
              <a:t>sample slides and </a:t>
            </a:r>
            <a:r>
              <a:rPr lang="en-US" dirty="0" smtClean="0">
                <a:solidFill>
                  <a:schemeClr val="tx1"/>
                </a:solidFill>
              </a:rPr>
              <a:t>blank slides.</a:t>
            </a:r>
          </a:p>
        </p:txBody>
      </p:sp>
      <p:pic>
        <p:nvPicPr>
          <p:cNvPr id="7" name="Picture 6" descr="ABC_logo_rgb.png"/>
          <p:cNvPicPr>
            <a:picLocks noChangeAspect="1"/>
          </p:cNvPicPr>
          <p:nvPr/>
        </p:nvPicPr>
        <p:blipFill>
          <a:blip r:embed="rId3" cstate="print"/>
          <a:stretch>
            <a:fillRect/>
          </a:stretch>
        </p:blipFill>
        <p:spPr bwMode="gray">
          <a:xfrm>
            <a:off x="5405586"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8" y="417006"/>
            <a:ext cx="1945295" cy="322729"/>
          </a:xfrm>
          <a:prstGeom prst="rect">
            <a:avLst/>
          </a:prstGeom>
        </p:spPr>
        <p:txBody>
          <a:bodyPr vert="horz" wrap="square" lIns="41010" tIns="41010" rIns="41010" bIns="4101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3914">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sp>
        <p:nvSpPr>
          <p:cNvPr id="3" name="TextBox 2"/>
          <p:cNvSpPr txBox="1"/>
          <p:nvPr/>
        </p:nvSpPr>
        <p:spPr>
          <a:xfrm>
            <a:off x="3676470" y="3048001"/>
            <a:ext cx="4705530" cy="1785082"/>
          </a:xfrm>
          <a:prstGeom prst="rect">
            <a:avLst/>
          </a:prstGeom>
          <a:noFill/>
        </p:spPr>
        <p:txBody>
          <a:bodyPr wrap="square" lIns="45709" tIns="45709" rIns="45709" bIns="45709" rtlCol="0">
            <a:spAutoFit/>
          </a:bodyPr>
          <a:lstStyle/>
          <a:p>
            <a:pPr marL="233309" indent="-125383">
              <a:buFont typeface="Arial" pitchFamily="34" charset="0"/>
              <a:buChar char="•"/>
            </a:pPr>
            <a:r>
              <a:rPr lang="en-US" sz="1000" dirty="0">
                <a:solidFill>
                  <a:schemeClr val="accent5"/>
                </a:solidFill>
              </a:rPr>
              <a:t>Goal #1: Grow Volume</a:t>
            </a:r>
          </a:p>
          <a:p>
            <a:pPr marL="345994" lvl="2" indent="-109512">
              <a:buFont typeface="Arial" pitchFamily="34" charset="0"/>
              <a:buChar char="•"/>
            </a:pPr>
            <a:r>
              <a:rPr lang="en-US" sz="1000" dirty="0">
                <a:solidFill>
                  <a:schemeClr val="accent5"/>
                </a:solidFill>
              </a:rPr>
              <a:t>Objective #1: Increase Share</a:t>
            </a:r>
          </a:p>
          <a:p>
            <a:pPr marL="693576" lvl="3" indent="-125383">
              <a:buFont typeface="Arial" pitchFamily="34" charset="0"/>
              <a:buChar char="•"/>
            </a:pPr>
            <a:r>
              <a:rPr lang="en-US" sz="1000" dirty="0">
                <a:solidFill>
                  <a:schemeClr val="accent5"/>
                </a:solidFill>
              </a:rPr>
              <a:t>Initiative #1: </a:t>
            </a:r>
            <a:r>
              <a:rPr lang="en-US" sz="1000" dirty="0" smtClean="0">
                <a:solidFill>
                  <a:schemeClr val="accent5"/>
                </a:solidFill>
              </a:rPr>
              <a:t>Build One-Stop-Shop </a:t>
            </a:r>
            <a:r>
              <a:rPr lang="en-US" sz="1000" dirty="0">
                <a:solidFill>
                  <a:schemeClr val="accent5"/>
                </a:solidFill>
              </a:rPr>
              <a:t>W</a:t>
            </a:r>
            <a:r>
              <a:rPr lang="en-US" sz="1000" dirty="0" smtClean="0">
                <a:solidFill>
                  <a:schemeClr val="accent5"/>
                </a:solidFill>
              </a:rPr>
              <a:t>omen’s </a:t>
            </a:r>
            <a:r>
              <a:rPr lang="en-US" sz="1000" dirty="0">
                <a:solidFill>
                  <a:schemeClr val="accent5"/>
                </a:solidFill>
              </a:rPr>
              <a:t>C</a:t>
            </a:r>
            <a:r>
              <a:rPr lang="en-US" sz="1000" dirty="0" smtClean="0">
                <a:solidFill>
                  <a:schemeClr val="accent5"/>
                </a:solidFill>
              </a:rPr>
              <a:t>enter</a:t>
            </a:r>
          </a:p>
          <a:p>
            <a:pPr marL="693576" lvl="3" indent="-125383">
              <a:buFont typeface="Arial" pitchFamily="34" charset="0"/>
              <a:buChar char="•"/>
            </a:pPr>
            <a:r>
              <a:rPr lang="en-US" sz="1000" dirty="0" smtClean="0">
                <a:solidFill>
                  <a:schemeClr val="accent5"/>
                </a:solidFill>
              </a:rPr>
              <a:t>Initiative #2: Brand Existing </a:t>
            </a:r>
            <a:r>
              <a:rPr lang="en-US" sz="1000" dirty="0">
                <a:solidFill>
                  <a:schemeClr val="accent5"/>
                </a:solidFill>
              </a:rPr>
              <a:t>S</a:t>
            </a:r>
            <a:r>
              <a:rPr lang="en-US" sz="1000" dirty="0" smtClean="0">
                <a:solidFill>
                  <a:schemeClr val="accent5"/>
                </a:solidFill>
              </a:rPr>
              <a:t>ervices as “Women’s” (e.g. women’s heart, women’s GI etc.)</a:t>
            </a:r>
          </a:p>
          <a:p>
            <a:pPr marL="345994" lvl="1" indent="-109512">
              <a:buFont typeface="Arial" pitchFamily="34" charset="0"/>
              <a:buChar char="•"/>
            </a:pPr>
            <a:r>
              <a:rPr lang="en-US" sz="1000" dirty="0" smtClean="0">
                <a:solidFill>
                  <a:schemeClr val="accent5"/>
                </a:solidFill>
              </a:rPr>
              <a:t>Objective #2</a:t>
            </a:r>
            <a:r>
              <a:rPr lang="en-US" sz="1000" dirty="0">
                <a:solidFill>
                  <a:schemeClr val="accent5"/>
                </a:solidFill>
              </a:rPr>
              <a:t>: Strengthen </a:t>
            </a:r>
            <a:r>
              <a:rPr lang="en-US" sz="1000" dirty="0" smtClean="0">
                <a:solidFill>
                  <a:schemeClr val="accent5"/>
                </a:solidFill>
              </a:rPr>
              <a:t>Referrals</a:t>
            </a:r>
          </a:p>
          <a:p>
            <a:pPr marL="693576" lvl="1" indent="-125383">
              <a:buFont typeface="Arial" pitchFamily="34" charset="0"/>
              <a:buChar char="•"/>
            </a:pPr>
            <a:r>
              <a:rPr lang="en-US" sz="1000" dirty="0" smtClean="0">
                <a:solidFill>
                  <a:schemeClr val="accent5"/>
                </a:solidFill>
              </a:rPr>
              <a:t>Initiative </a:t>
            </a:r>
            <a:r>
              <a:rPr lang="en-US" sz="1000" dirty="0">
                <a:solidFill>
                  <a:schemeClr val="accent5"/>
                </a:solidFill>
              </a:rPr>
              <a:t>#1: Physician Survey</a:t>
            </a:r>
          </a:p>
          <a:p>
            <a:pPr marL="693576" lvl="1" indent="-125383">
              <a:buFont typeface="Arial" pitchFamily="34" charset="0"/>
              <a:buChar char="•"/>
            </a:pPr>
            <a:r>
              <a:rPr lang="en-US" sz="1000" dirty="0">
                <a:solidFill>
                  <a:schemeClr val="accent5"/>
                </a:solidFill>
              </a:rPr>
              <a:t>Initiative #2: Revamp Physician Liaison </a:t>
            </a:r>
            <a:r>
              <a:rPr lang="en-US" sz="1000" dirty="0" smtClean="0">
                <a:solidFill>
                  <a:schemeClr val="accent5"/>
                </a:solidFill>
              </a:rPr>
              <a:t>Program</a:t>
            </a:r>
          </a:p>
          <a:p>
            <a:pPr marL="345994" lvl="1" indent="-109512">
              <a:buFont typeface="Arial" pitchFamily="34" charset="0"/>
              <a:buChar char="•"/>
            </a:pPr>
            <a:r>
              <a:rPr lang="en-US" sz="1000" dirty="0">
                <a:solidFill>
                  <a:schemeClr val="accent5"/>
                </a:solidFill>
              </a:rPr>
              <a:t>Prioritization of </a:t>
            </a:r>
            <a:r>
              <a:rPr lang="en-US" sz="1000" dirty="0" smtClean="0">
                <a:solidFill>
                  <a:schemeClr val="accent5"/>
                </a:solidFill>
              </a:rPr>
              <a:t>Initiatives Related to Goal</a:t>
            </a:r>
            <a:endParaRPr lang="en-US" sz="1000" dirty="0">
              <a:solidFill>
                <a:schemeClr val="accent5"/>
              </a:solidFill>
            </a:endParaRPr>
          </a:p>
          <a:p>
            <a:pPr marL="345994" lvl="1" indent="-109512">
              <a:buFont typeface="Arial" pitchFamily="34" charset="0"/>
              <a:buChar char="•"/>
            </a:pPr>
            <a:r>
              <a:rPr lang="en-US" sz="1000" dirty="0">
                <a:solidFill>
                  <a:schemeClr val="accent5"/>
                </a:solidFill>
              </a:rPr>
              <a:t>Financial Summary of </a:t>
            </a:r>
            <a:r>
              <a:rPr lang="en-US" sz="1000" dirty="0" smtClean="0">
                <a:solidFill>
                  <a:schemeClr val="accent5"/>
                </a:solidFill>
              </a:rPr>
              <a:t>Initiatives Related to Goal</a:t>
            </a:r>
            <a:endParaRPr lang="en-US" sz="1000" dirty="0">
              <a:solidFill>
                <a:schemeClr val="accent5"/>
              </a:solidFill>
            </a:endParaRPr>
          </a:p>
          <a:p>
            <a:pPr marL="345994" lvl="1" indent="-109512">
              <a:buFont typeface="Arial" pitchFamily="34" charset="0"/>
              <a:buChar char="•"/>
            </a:pPr>
            <a:r>
              <a:rPr lang="en-US" sz="1000" dirty="0">
                <a:solidFill>
                  <a:schemeClr val="accent5"/>
                </a:solidFill>
              </a:rPr>
              <a:t>Implementation </a:t>
            </a:r>
            <a:r>
              <a:rPr lang="en-US" sz="1000" dirty="0" smtClean="0">
                <a:solidFill>
                  <a:schemeClr val="accent5"/>
                </a:solidFill>
              </a:rPr>
              <a:t>Timeline for Initiatives Related to Goal</a:t>
            </a:r>
            <a:endParaRPr lang="en-US" sz="1000" dirty="0">
              <a:solidFill>
                <a:schemeClr val="accent5"/>
              </a:solidFill>
            </a:endParaRPr>
          </a:p>
        </p:txBody>
      </p:sp>
      <p:sp>
        <p:nvSpPr>
          <p:cNvPr id="6" name="Left Brace 5"/>
          <p:cNvSpPr/>
          <p:nvPr/>
        </p:nvSpPr>
        <p:spPr>
          <a:xfrm>
            <a:off x="3275385" y="3120222"/>
            <a:ext cx="459631" cy="1486777"/>
          </a:xfrm>
          <a:prstGeom prst="leftBrace">
            <a:avLst>
              <a:gd name="adj1" fmla="val 73657"/>
              <a:gd name="adj2" fmla="val 50000"/>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lIns="91418" tIns="45709" rIns="91418" bIns="45709" rtlCol="0" anchor="ctr"/>
          <a:lstStyle/>
          <a:p>
            <a:pPr algn="ctr"/>
            <a:endParaRPr lang="en-US" dirty="0"/>
          </a:p>
        </p:txBody>
      </p:sp>
    </p:spTree>
    <p:extLst>
      <p:ext uri="{BB962C8B-B14F-4D97-AF65-F5344CB8AC3E}">
        <p14:creationId xmlns:p14="http://schemas.microsoft.com/office/powerpoint/2010/main" val="710529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34</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#X: </a:t>
            </a:r>
            <a:r>
              <a:rPr lang="en-US" i="1" dirty="0" smtClean="0"/>
              <a:t>Goal</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3178344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35</a:t>
            </a:fld>
            <a:endParaRPr lang="en-US" dirty="0">
              <a:solidFill>
                <a:srgbClr val="000000"/>
              </a:solidFill>
            </a:endParaRPr>
          </a:p>
        </p:txBody>
      </p:sp>
      <p:graphicFrame>
        <p:nvGraphicFramePr>
          <p:cNvPr id="6" name="Chart 5"/>
          <p:cNvGraphicFramePr/>
          <p:nvPr>
            <p:extLst>
              <p:ext uri="{D42A27DB-BD31-4B8C-83A1-F6EECF244321}">
                <p14:modId xmlns:p14="http://schemas.microsoft.com/office/powerpoint/2010/main" val="1530227611"/>
              </p:ext>
            </p:extLst>
          </p:nvPr>
        </p:nvGraphicFramePr>
        <p:xfrm>
          <a:off x="730532" y="1234326"/>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518751439"/>
              </p:ext>
            </p:extLst>
          </p:nvPr>
        </p:nvGraphicFramePr>
        <p:xfrm>
          <a:off x="4944900" y="1234326"/>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40"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9" name="Chevron 18"/>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26" name="TextBox 25"/>
          <p:cNvSpPr txBox="1"/>
          <p:nvPr/>
        </p:nvSpPr>
        <p:spPr>
          <a:xfrm>
            <a:off x="399870" y="4980802"/>
            <a:ext cx="1047937" cy="261580"/>
          </a:xfrm>
          <a:prstGeom prst="rect">
            <a:avLst/>
          </a:prstGeom>
          <a:noFill/>
        </p:spPr>
        <p:txBody>
          <a:bodyPr wrap="square" lIns="45695" tIns="45695" rIns="45695" bIns="45695" rtlCol="0">
            <a:spAutoFit/>
          </a:bodyPr>
          <a:lstStyle/>
          <a:p>
            <a:pPr algn="ctr"/>
            <a:r>
              <a:rPr lang="en-US" sz="1100" dirty="0"/>
              <a:t>BARRIERS</a:t>
            </a:r>
          </a:p>
        </p:txBody>
      </p:sp>
      <p:sp>
        <p:nvSpPr>
          <p:cNvPr id="29" name="TextBox 28"/>
          <p:cNvSpPr txBox="1"/>
          <p:nvPr/>
        </p:nvSpPr>
        <p:spPr>
          <a:xfrm>
            <a:off x="384630" y="3380607"/>
            <a:ext cx="1047937" cy="261580"/>
          </a:xfrm>
          <a:prstGeom prst="rect">
            <a:avLst/>
          </a:prstGeom>
          <a:noFill/>
        </p:spPr>
        <p:txBody>
          <a:bodyPr wrap="square" lIns="45695" tIns="45695" rIns="45695" bIns="4569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8" y="36576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4" name="TextBox 33"/>
          <p:cNvSpPr txBox="1"/>
          <p:nvPr/>
        </p:nvSpPr>
        <p:spPr>
          <a:xfrm>
            <a:off x="457208" y="52578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5" name="TextBox 34"/>
          <p:cNvSpPr txBox="1"/>
          <p:nvPr/>
        </p:nvSpPr>
        <p:spPr>
          <a:xfrm>
            <a:off x="4547525" y="3657606"/>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36" name="TextBox 35"/>
          <p:cNvSpPr txBox="1"/>
          <p:nvPr/>
        </p:nvSpPr>
        <p:spPr>
          <a:xfrm>
            <a:off x="4547526" y="5257802"/>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37" name="Rectangle 36"/>
          <p:cNvSpPr/>
          <p:nvPr/>
        </p:nvSpPr>
        <p:spPr>
          <a:xfrm>
            <a:off x="457209" y="3934600"/>
            <a:ext cx="4090319" cy="21539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a:t>
            </a:r>
            <a:r>
              <a:rPr lang="en-US" sz="1000" i="1" kern="0" dirty="0" smtClean="0">
                <a:solidFill>
                  <a:sysClr val="windowText" lastClr="000000"/>
                </a:solidFill>
                <a:latin typeface="Arial" charset="0"/>
              </a:rPr>
              <a:t>drivers </a:t>
            </a:r>
            <a:r>
              <a:rPr lang="en-US" sz="1000" i="1" kern="0" dirty="0">
                <a:solidFill>
                  <a:sysClr val="windowText" lastClr="000000"/>
                </a:solidFill>
                <a:latin typeface="Arial" charset="0"/>
              </a:rPr>
              <a:t>here</a:t>
            </a:r>
          </a:p>
        </p:txBody>
      </p:sp>
      <p:sp>
        <p:nvSpPr>
          <p:cNvPr id="38" name="Rectangle 37"/>
          <p:cNvSpPr/>
          <p:nvPr/>
        </p:nvSpPr>
        <p:spPr>
          <a:xfrm>
            <a:off x="457209" y="5534799"/>
            <a:ext cx="4090319" cy="215444"/>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barriers here</a:t>
            </a:r>
          </a:p>
        </p:txBody>
      </p:sp>
      <p:sp>
        <p:nvSpPr>
          <p:cNvPr id="39" name="Rectangle 38"/>
          <p:cNvSpPr/>
          <p:nvPr/>
        </p:nvSpPr>
        <p:spPr>
          <a:xfrm>
            <a:off x="4547525" y="5534800"/>
            <a:ext cx="4090319" cy="21539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a:t>
            </a:r>
            <a:r>
              <a:rPr lang="en-US" sz="1000" i="1" kern="0" dirty="0">
                <a:solidFill>
                  <a:sysClr val="windowText" lastClr="000000"/>
                </a:solidFill>
                <a:latin typeface="Arial" charset="0"/>
              </a:rPr>
              <a:t>barriers here</a:t>
            </a:r>
          </a:p>
        </p:txBody>
      </p:sp>
      <p:sp>
        <p:nvSpPr>
          <p:cNvPr id="40" name="Rectangle 39"/>
          <p:cNvSpPr/>
          <p:nvPr/>
        </p:nvSpPr>
        <p:spPr>
          <a:xfrm>
            <a:off x="4547528" y="3934600"/>
            <a:ext cx="4090319" cy="21539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drivers here</a:t>
            </a:r>
            <a:endParaRPr lang="en-US" sz="1000" i="1" kern="0" dirty="0">
              <a:solidFill>
                <a:sysClr val="windowText" lastClr="000000"/>
              </a:solidFill>
              <a:latin typeface="Arial" charset="0"/>
            </a:endParaRPr>
          </a:p>
        </p:txBody>
      </p:sp>
      <p:sp>
        <p:nvSpPr>
          <p:cNvPr id="5" name="Text Placeholder 4"/>
          <p:cNvSpPr>
            <a:spLocks noGrp="1"/>
          </p:cNvSpPr>
          <p:nvPr>
            <p:ph type="body" sz="quarter" idx="19"/>
          </p:nvPr>
        </p:nvSpPr>
        <p:spPr/>
        <p:txBody>
          <a:bodyPr/>
          <a:lstStyle/>
          <a:p>
            <a:r>
              <a:rPr lang="en-US" dirty="0"/>
              <a:t>Goal #X: </a:t>
            </a:r>
            <a:r>
              <a:rPr lang="en-US" i="1" dirty="0"/>
              <a:t>Goal</a:t>
            </a:r>
          </a:p>
          <a:p>
            <a:endParaRPr lang="en-US" dirty="0"/>
          </a:p>
        </p:txBody>
      </p:sp>
      <p:sp>
        <p:nvSpPr>
          <p:cNvPr id="7" name="Title 6"/>
          <p:cNvSpPr>
            <a:spLocks noGrp="1"/>
          </p:cNvSpPr>
          <p:nvPr>
            <p:ph type="title"/>
          </p:nvPr>
        </p:nvSpPr>
        <p:spPr/>
        <p:txBody>
          <a:bodyPr/>
          <a:lstStyle/>
          <a:p>
            <a:r>
              <a:rPr lang="en-US" dirty="0"/>
              <a:t>Objective #X: Title</a:t>
            </a:r>
          </a:p>
        </p:txBody>
      </p:sp>
    </p:spTree>
    <p:extLst>
      <p:ext uri="{BB962C8B-B14F-4D97-AF65-F5344CB8AC3E}">
        <p14:creationId xmlns:p14="http://schemas.microsoft.com/office/powerpoint/2010/main" val="155696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Objective #X: Title</a:t>
            </a:r>
            <a:endParaRPr lang="en-US" i="1" dirty="0"/>
          </a:p>
        </p:txBody>
      </p:sp>
      <p:sp>
        <p:nvSpPr>
          <p:cNvPr id="14" name="Rectangle 13"/>
          <p:cNvSpPr/>
          <p:nvPr/>
        </p:nvSpPr>
        <p:spPr>
          <a:xfrm>
            <a:off x="399869" y="1158126"/>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dirty="0"/>
          </a:p>
        </p:txBody>
      </p:sp>
      <p:sp>
        <p:nvSpPr>
          <p:cNvPr id="15" name="TextBox 14"/>
          <p:cNvSpPr txBox="1"/>
          <p:nvPr/>
        </p:nvSpPr>
        <p:spPr>
          <a:xfrm>
            <a:off x="514166" y="1219206"/>
            <a:ext cx="4446836" cy="261556"/>
          </a:xfrm>
          <a:prstGeom prst="rect">
            <a:avLst/>
          </a:prstGeom>
          <a:noFill/>
        </p:spPr>
        <p:txBody>
          <a:bodyPr wrap="square" lIns="45693" tIns="45693" rIns="45693" bIns="45693" rtlCol="0">
            <a:spAutoFit/>
          </a:bodyPr>
          <a:lstStyle/>
          <a:p>
            <a:r>
              <a:rPr lang="en-US" sz="1100" b="1" dirty="0"/>
              <a:t>Initiative </a:t>
            </a:r>
            <a:r>
              <a:rPr lang="en-US" sz="1100" b="1" dirty="0" smtClean="0"/>
              <a:t>#X: </a:t>
            </a:r>
            <a:r>
              <a:rPr lang="en-US" sz="1100" b="1" i="1" dirty="0" smtClean="0"/>
              <a:t>Title</a:t>
            </a:r>
            <a:endParaRPr lang="en-US" sz="1100" b="1" dirty="0"/>
          </a:p>
        </p:txBody>
      </p:sp>
      <p:sp>
        <p:nvSpPr>
          <p:cNvPr id="18" name="TextBox 17"/>
          <p:cNvSpPr txBox="1"/>
          <p:nvPr/>
        </p:nvSpPr>
        <p:spPr>
          <a:xfrm>
            <a:off x="528683" y="1490588"/>
            <a:ext cx="4446836" cy="261578"/>
          </a:xfrm>
          <a:prstGeom prst="rect">
            <a:avLst/>
          </a:prstGeom>
          <a:noFill/>
        </p:spPr>
        <p:txBody>
          <a:bodyPr wrap="square" lIns="45693" tIns="45693" rIns="45693" bIns="45693" rtlCol="0">
            <a:spAutoFit/>
          </a:bodyPr>
          <a:lstStyle/>
          <a:p>
            <a:r>
              <a:rPr lang="en-US" sz="1100" i="1" dirty="0" smtClean="0"/>
              <a:t>Description</a:t>
            </a:r>
            <a:endParaRPr lang="en-US" sz="1100" i="1" dirty="0"/>
          </a:p>
        </p:txBody>
      </p:sp>
      <p:graphicFrame>
        <p:nvGraphicFramePr>
          <p:cNvPr id="6" name="Table 5"/>
          <p:cNvGraphicFramePr>
            <a:graphicFrameLocks noGrp="1"/>
          </p:cNvGraphicFramePr>
          <p:nvPr>
            <p:extLst>
              <p:ext uri="{D42A27DB-BD31-4B8C-83A1-F6EECF244321}">
                <p14:modId xmlns:p14="http://schemas.microsoft.com/office/powerpoint/2010/main" val="1863148959"/>
              </p:ext>
            </p:extLst>
          </p:nvPr>
        </p:nvGraphicFramePr>
        <p:xfrm>
          <a:off x="399868" y="3853994"/>
          <a:ext cx="4675442" cy="2486459"/>
        </p:xfrm>
        <a:graphic>
          <a:graphicData uri="http://schemas.openxmlformats.org/drawingml/2006/table">
            <a:tbl>
              <a:tblPr firstRow="1" bandRow="1">
                <a:tableStyleId>{5C22544A-7EE6-4342-B048-85BDC9FD1C3A}</a:tableStyleId>
              </a:tblPr>
              <a:tblGrid>
                <a:gridCol w="1047937"/>
                <a:gridCol w="2590801"/>
                <a:gridCol w="1036704"/>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endParaRPr lang="en-US" sz="1100" dirty="0" smtClean="0"/>
                    </a:p>
                  </a:txBody>
                  <a:tcPr anchor="ctr"/>
                </a:tc>
                <a:tc>
                  <a:txBody>
                    <a:bodyPr/>
                    <a:lstStyle/>
                    <a:p>
                      <a:endParaRPr lang="en-US" sz="1100" dirty="0" smtClean="0"/>
                    </a:p>
                  </a:txBody>
                  <a:tcPr anchor="ctr"/>
                </a:tc>
              </a:tr>
              <a:tr h="347736">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smtClean="0"/>
                    </a:p>
                  </a:txBody>
                  <a:tcPr anchor="ctr"/>
                </a:tc>
                <a:tc>
                  <a:txBody>
                    <a:bodyPr/>
                    <a:lstStyle/>
                    <a:p>
                      <a:endParaRPr lang="en-US" sz="1100" dirty="0"/>
                    </a:p>
                  </a:txBody>
                  <a:tcPr anchor="ctr"/>
                </a:tc>
                <a:tc>
                  <a:txBody>
                    <a:bodyPr/>
                    <a:lstStyle/>
                    <a:p>
                      <a:endParaRPr lang="en-US" sz="1100" dirty="0"/>
                    </a:p>
                  </a:txBody>
                  <a:tcPr anchor="ctr"/>
                </a:tc>
              </a:tr>
              <a:tr h="347736">
                <a:tc rowSpan="3">
                  <a:txBody>
                    <a:bodyPr/>
                    <a:lstStyle/>
                    <a:p>
                      <a:pPr algn="ctr"/>
                      <a:r>
                        <a:rPr lang="en-US" sz="1100" dirty="0" smtClean="0"/>
                        <a:t>Process</a:t>
                      </a:r>
                      <a:r>
                        <a:rPr lang="en-US" sz="1100" baseline="0" dirty="0" smtClean="0"/>
                        <a:t> Metrics</a:t>
                      </a:r>
                      <a:endParaRPr lang="en-US" sz="1100" dirty="0"/>
                    </a:p>
                  </a:txBody>
                  <a:tcPr anchor="ctr"/>
                </a:tc>
                <a:tc>
                  <a:txBody>
                    <a:bodyPr/>
                    <a:lstStyle/>
                    <a:p>
                      <a:endParaRPr lang="en-US" sz="1100" dirty="0"/>
                    </a:p>
                  </a:txBody>
                  <a:tcPr anchor="ctr"/>
                </a:tc>
                <a:tc>
                  <a:txBody>
                    <a:bodyPr/>
                    <a:lstStyle/>
                    <a:p>
                      <a:endParaRPr lang="en-US" sz="1100" dirty="0"/>
                    </a:p>
                  </a:txBody>
                  <a:tcPr anchor="ctr"/>
                </a:tc>
              </a:tr>
              <a:tr h="347736">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94380412"/>
              </p:ext>
            </p:extLst>
          </p:nvPr>
        </p:nvGraphicFramePr>
        <p:xfrm>
          <a:off x="5257809" y="1143003"/>
          <a:ext cx="3657599" cy="5244274"/>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endParaRPr lang="en-US" sz="1100" dirty="0"/>
                    </a:p>
                  </a:txBody>
                  <a:tcPr marL="130629" marR="130629" marT="65314" marB="65314"/>
                </a:tc>
              </a:tr>
              <a:tr h="685360">
                <a:tc>
                  <a:txBody>
                    <a:bodyPr/>
                    <a:lstStyle/>
                    <a:p>
                      <a:r>
                        <a:rPr lang="en-US" sz="1100" b="1" dirty="0" smtClean="0"/>
                        <a:t>Equipmen</a:t>
                      </a:r>
                      <a:r>
                        <a:rPr lang="en-US" sz="1100" dirty="0" smtClean="0"/>
                        <a:t>t:</a:t>
                      </a:r>
                      <a:endParaRPr lang="en-US" sz="1100" dirty="0"/>
                    </a:p>
                  </a:txBody>
                  <a:tcPr marL="130629" marR="130629" marT="65314" marB="65314"/>
                </a:tc>
              </a:tr>
              <a:tr h="827314">
                <a:tc>
                  <a:txBody>
                    <a:bodyPr/>
                    <a:lstStyle/>
                    <a:p>
                      <a:r>
                        <a:rPr lang="en-US" sz="1100" b="1" dirty="0" smtClean="0"/>
                        <a:t>Information Technology</a:t>
                      </a:r>
                      <a:r>
                        <a:rPr lang="en-US" sz="1100" dirty="0" smtClean="0"/>
                        <a:t>:</a:t>
                      </a:r>
                      <a:endParaRPr lang="en-US" sz="1100"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dirty="0" smtClean="0"/>
                        <a:t>:</a:t>
                      </a:r>
                      <a:endParaRPr lang="en-US" sz="1100" dirty="0"/>
                    </a:p>
                  </a:txBody>
                  <a:tcPr marL="130629" marR="130629" marT="65314" marB="65314"/>
                </a:tc>
              </a:tr>
              <a:tr h="685360">
                <a:tc>
                  <a:txBody>
                    <a:bodyPr/>
                    <a:lstStyle/>
                    <a:p>
                      <a:r>
                        <a:rPr lang="en-US" sz="1100" b="1" baseline="0" dirty="0" smtClean="0"/>
                        <a:t>Marketing/Communications</a:t>
                      </a:r>
                      <a:r>
                        <a:rPr lang="en-US" sz="1100" baseline="0" dirty="0" smtClean="0"/>
                        <a:t>:</a:t>
                      </a:r>
                      <a:endParaRPr lang="en-US" sz="1100"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a:t>
                      </a:r>
                      <a:endParaRPr lang="en-US" sz="1100" b="1" dirty="0"/>
                    </a:p>
                  </a:txBody>
                  <a:tcPr marL="130629" marR="130629" marT="65314" marB="65314">
                    <a:noFill/>
                  </a:tcPr>
                </a:tc>
              </a:tr>
              <a:tr h="685360">
                <a:tc>
                  <a:txBody>
                    <a:bodyPr/>
                    <a:lstStyle/>
                    <a:p>
                      <a:pPr algn="l"/>
                      <a:r>
                        <a:rPr lang="en-US" sz="1100" b="1" dirty="0" smtClean="0"/>
                        <a:t>Expected Cost: </a:t>
                      </a:r>
                      <a:endParaRPr lang="en-US" sz="1100" b="1" dirty="0"/>
                    </a:p>
                  </a:txBody>
                  <a:tcPr marL="130629" marR="130629" marT="65314" marB="65314">
                    <a:noFill/>
                  </a:tcPr>
                </a:tc>
              </a:tr>
            </a:tbl>
          </a:graphicData>
        </a:graphic>
      </p:graphicFrame>
      <p:sp>
        <p:nvSpPr>
          <p:cNvPr id="20" name="Chevron 19"/>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2" name="Chevron 21"/>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2391962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Initiatives to </a:t>
            </a:r>
            <a:r>
              <a:rPr lang="en-US" i="1" dirty="0" smtClean="0"/>
              <a:t>Goal</a:t>
            </a:r>
            <a:endParaRPr lang="en-US" i="1" dirty="0"/>
          </a:p>
        </p:txBody>
      </p:sp>
      <p:sp>
        <p:nvSpPr>
          <p:cNvPr id="5" name="Rectangle 4"/>
          <p:cNvSpPr/>
          <p:nvPr/>
        </p:nvSpPr>
        <p:spPr bwMode="auto">
          <a:xfrm>
            <a:off x="1632860"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3805"/>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3805"/>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2"/>
            <a:ext cx="3407231" cy="3165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Feasibility of Implementation</a:t>
            </a:r>
          </a:p>
        </p:txBody>
      </p:sp>
      <p:sp>
        <p:nvSpPr>
          <p:cNvPr id="20" name="TextBox 19"/>
          <p:cNvSpPr txBox="1"/>
          <p:nvPr/>
        </p:nvSpPr>
        <p:spPr>
          <a:xfrm>
            <a:off x="482602" y="609536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1</a:t>
            </a:r>
          </a:p>
        </p:txBody>
      </p:sp>
      <p:sp>
        <p:nvSpPr>
          <p:cNvPr id="21" name="TextBox 20"/>
          <p:cNvSpPr txBox="1"/>
          <p:nvPr/>
        </p:nvSpPr>
        <p:spPr>
          <a:xfrm>
            <a:off x="482602" y="636014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2</a:t>
            </a:r>
          </a:p>
        </p:txBody>
      </p:sp>
      <p:sp>
        <p:nvSpPr>
          <p:cNvPr id="22" name="TextBox 21"/>
          <p:cNvSpPr txBox="1"/>
          <p:nvPr/>
        </p:nvSpPr>
        <p:spPr>
          <a:xfrm>
            <a:off x="1632858" y="609536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3</a:t>
            </a:r>
          </a:p>
        </p:txBody>
      </p:sp>
      <p:sp>
        <p:nvSpPr>
          <p:cNvPr id="23" name="TextBox 22"/>
          <p:cNvSpPr txBox="1"/>
          <p:nvPr/>
        </p:nvSpPr>
        <p:spPr>
          <a:xfrm>
            <a:off x="1632858" y="636014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4</a:t>
            </a:r>
          </a:p>
        </p:txBody>
      </p:sp>
      <p:grpSp>
        <p:nvGrpSpPr>
          <p:cNvPr id="27" name="Group 54"/>
          <p:cNvGrpSpPr/>
          <p:nvPr/>
        </p:nvGrpSpPr>
        <p:grpSpPr>
          <a:xfrm>
            <a:off x="625931"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398"/>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60"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3" name="TextBox 32"/>
          <p:cNvSpPr txBox="1"/>
          <p:nvPr/>
        </p:nvSpPr>
        <p:spPr>
          <a:xfrm>
            <a:off x="2476503"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4" name="TextBox 33"/>
          <p:cNvSpPr txBox="1"/>
          <p:nvPr/>
        </p:nvSpPr>
        <p:spPr>
          <a:xfrm>
            <a:off x="1110345" y="2307771"/>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5" name="TextBox 34"/>
          <p:cNvSpPr txBox="1"/>
          <p:nvPr/>
        </p:nvSpPr>
        <p:spPr>
          <a:xfrm>
            <a:off x="6006195"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6" name="TextBox 35"/>
          <p:cNvSpPr txBox="1"/>
          <p:nvPr/>
        </p:nvSpPr>
        <p:spPr>
          <a:xfrm>
            <a:off x="1" y="3410636"/>
            <a:ext cx="1524000" cy="516523"/>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Potential Impact on </a:t>
            </a:r>
            <a:r>
              <a:rPr lang="en-US" sz="1200" b="1" i="1" dirty="0" smtClean="0">
                <a:solidFill>
                  <a:prstClr val="black"/>
                </a:solidFill>
                <a:latin typeface="+mj-lt"/>
              </a:rPr>
              <a:t>Goal</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81"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rPr>
              <a:t>Prioritization of Initiatives by Potential Impact and Feasibility</a:t>
            </a:r>
          </a:p>
          <a:p>
            <a:pPr defTabSz="912404">
              <a:defRPr/>
            </a:pPr>
            <a:endParaRPr lang="en-US" sz="1300" dirty="0">
              <a:solidFill>
                <a:srgbClr val="617685"/>
              </a:solidFill>
              <a:latin typeface="Arial"/>
            </a:endParaRPr>
          </a:p>
        </p:txBody>
      </p:sp>
      <p:sp>
        <p:nvSpPr>
          <p:cNvPr id="42" name="Chevron 41"/>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43" name="Chevron 42"/>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44" name="Chevron 43"/>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1289951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#X: </a:t>
            </a:r>
            <a:r>
              <a:rPr lang="en-US" i="1" dirty="0" smtClean="0"/>
              <a:t>Goal</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79092544"/>
              </p:ext>
            </p:extLst>
          </p:nvPr>
        </p:nvGraphicFramePr>
        <p:xfrm>
          <a:off x="314239" y="1391466"/>
          <a:ext cx="8515528" cy="4856936"/>
        </p:xfrm>
        <a:graphic>
          <a:graphicData uri="http://schemas.openxmlformats.org/drawingml/2006/table">
            <a:tbl>
              <a:tblPr firstRow="1" bandRow="1">
                <a:tableStyleId>{5C22544A-7EE6-4342-B048-85BDC9FD1C3A}</a:tableStyleId>
              </a:tblPr>
              <a:tblGrid>
                <a:gridCol w="1286976"/>
                <a:gridCol w="783013"/>
                <a:gridCol w="783013"/>
                <a:gridCol w="783013"/>
                <a:gridCol w="783013"/>
                <a:gridCol w="783013"/>
                <a:gridCol w="783013"/>
                <a:gridCol w="783013"/>
                <a:gridCol w="783013"/>
                <a:gridCol w="964448"/>
              </a:tblGrid>
              <a:tr h="435428">
                <a:tc>
                  <a:txBody>
                    <a:bodyPr/>
                    <a:lstStyle/>
                    <a:p>
                      <a:pPr algn="ctr"/>
                      <a:endParaRPr lang="en-US" sz="1100" dirty="0"/>
                    </a:p>
                  </a:txBody>
                  <a:tcPr marL="130629" marR="130629" marT="65314" marB="65314" anchor="ctr"/>
                </a:tc>
                <a:tc>
                  <a:txBody>
                    <a:bodyPr/>
                    <a:lstStyle/>
                    <a:p>
                      <a:pPr algn="ctr"/>
                      <a:r>
                        <a:rPr lang="en-US" sz="1000" dirty="0" smtClean="0"/>
                        <a:t>Initiative 1</a:t>
                      </a: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98268">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a:txBody>
                    <a:bodyPr/>
                    <a:lstStyle/>
                    <a:p>
                      <a:r>
                        <a:rPr lang="en-US" sz="1100" dirty="0" smtClean="0"/>
                        <a:t>Marketing and Communication</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a:txBody>
                    <a:bodyPr/>
                    <a:lstStyle/>
                    <a:p>
                      <a:pPr algn="ctr"/>
                      <a:endParaRPr lang="en-US" sz="1100" dirty="0"/>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smtClean="0">
                <a:solidFill>
                  <a:schemeClr val="bg1">
                    <a:lumMod val="50000"/>
                  </a:schemeClr>
                </a:solidFill>
              </a:rPr>
              <a:t>Investment Required for Initiatives to </a:t>
            </a:r>
            <a:r>
              <a:rPr lang="en-US" sz="1400" i="1" dirty="0" smtClean="0">
                <a:solidFill>
                  <a:schemeClr val="bg1">
                    <a:lumMod val="50000"/>
                  </a:schemeClr>
                </a:solidFill>
              </a:rPr>
              <a:t>Goal</a:t>
            </a:r>
            <a:endParaRPr lang="en-US" sz="1300" i="1" dirty="0">
              <a:solidFill>
                <a:schemeClr val="bg1">
                  <a:lumMod val="50000"/>
                </a:schemeClr>
              </a:solidFill>
              <a:latin typeface="Arial"/>
            </a:endParaRPr>
          </a:p>
        </p:txBody>
      </p:sp>
      <p:sp>
        <p:nvSpPr>
          <p:cNvPr id="9" name="Chevron 8"/>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0" name="Chevron 9"/>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2855660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65603368"/>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0" u="none" strike="noStrike" dirty="0" smtClean="0">
                          <a:solidFill>
                            <a:srgbClr val="000000"/>
                          </a:solidFill>
                          <a:latin typeface="+mj-lt"/>
                        </a:rPr>
                        <a:t>Initiative</a:t>
                      </a:r>
                      <a:r>
                        <a:rPr lang="en-US" sz="1100" b="0" i="0" u="none" strike="noStrike" baseline="0" dirty="0" smtClean="0">
                          <a:solidFill>
                            <a:srgbClr val="000000"/>
                          </a:solidFill>
                          <a:latin typeface="+mj-lt"/>
                        </a:rPr>
                        <a:t> #1</a:t>
                      </a:r>
                      <a:endParaRPr lang="en-US" sz="1100" b="0" i="0"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Initiatives related to </a:t>
            </a:r>
            <a:r>
              <a:rPr lang="en-US" sz="1300" i="1" dirty="0" smtClean="0">
                <a:solidFill>
                  <a:srgbClr val="617685"/>
                </a:solidFill>
                <a:latin typeface="Arial"/>
              </a:rPr>
              <a:t>Goal</a:t>
            </a:r>
            <a:endParaRPr lang="en-US" sz="1300" dirty="0">
              <a:solidFill>
                <a:srgbClr val="617685"/>
              </a:solidFill>
              <a:latin typeface="Arial"/>
            </a:endParaRPr>
          </a:p>
        </p:txBody>
      </p:sp>
    </p:spTree>
    <p:extLst>
      <p:ext uri="{BB962C8B-B14F-4D97-AF65-F5344CB8AC3E}">
        <p14:creationId xmlns:p14="http://schemas.microsoft.com/office/powerpoint/2010/main" val="122426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Road Map</a:t>
            </a:r>
            <a:endParaRPr lang="en-US" dirty="0"/>
          </a:p>
        </p:txBody>
      </p:sp>
      <p:sp>
        <p:nvSpPr>
          <p:cNvPr id="4" name="Title 3"/>
          <p:cNvSpPr>
            <a:spLocks noGrp="1"/>
          </p:cNvSpPr>
          <p:nvPr>
            <p:ph type="title"/>
          </p:nvPr>
        </p:nvSpPr>
        <p:spPr/>
        <p:txBody>
          <a:bodyPr/>
          <a:lstStyle/>
          <a:p>
            <a:r>
              <a:rPr lang="en-US" dirty="0" smtClean="0"/>
              <a:t>Strategic Plan Overview</a:t>
            </a:r>
            <a:endParaRPr lang="en-US" dirty="0"/>
          </a:p>
        </p:txBody>
      </p:sp>
      <p:sp>
        <p:nvSpPr>
          <p:cNvPr id="18" name="TextBox 17"/>
          <p:cNvSpPr txBox="1"/>
          <p:nvPr/>
        </p:nvSpPr>
        <p:spPr>
          <a:xfrm>
            <a:off x="2561651" y="2194709"/>
            <a:ext cx="1897863" cy="3231593"/>
          </a:xfrm>
          <a:prstGeom prst="rect">
            <a:avLst/>
          </a:prstGeom>
          <a:noFill/>
        </p:spPr>
        <p:txBody>
          <a:bodyPr wrap="square" lIns="45690" tIns="45690" rIns="45690" bIns="45690" rtlCol="0">
            <a:spAutoFit/>
          </a:bodyPr>
          <a:lstStyle/>
          <a:p>
            <a:pPr marL="112674" indent="-112674">
              <a:lnSpc>
                <a:spcPct val="200000"/>
              </a:lnSpc>
              <a:buFont typeface="Arial" pitchFamily="34" charset="0"/>
              <a:buChar char="•"/>
            </a:pPr>
            <a:r>
              <a:rPr lang="en-US" sz="1100" dirty="0"/>
              <a:t>Volumes</a:t>
            </a:r>
          </a:p>
          <a:p>
            <a:pPr marL="112674" indent="-112674">
              <a:lnSpc>
                <a:spcPct val="200000"/>
              </a:lnSpc>
              <a:buFont typeface="Arial" pitchFamily="34" charset="0"/>
              <a:buChar char="•"/>
            </a:pPr>
            <a:r>
              <a:rPr lang="en-US" sz="1100" dirty="0"/>
              <a:t>Patients</a:t>
            </a:r>
          </a:p>
          <a:p>
            <a:pPr marL="112674" indent="-112674">
              <a:lnSpc>
                <a:spcPct val="200000"/>
              </a:lnSpc>
              <a:buFont typeface="Arial" pitchFamily="34" charset="0"/>
              <a:buChar char="•"/>
            </a:pPr>
            <a:r>
              <a:rPr lang="en-US" sz="1100" dirty="0"/>
              <a:t>Payers</a:t>
            </a:r>
          </a:p>
          <a:p>
            <a:pPr marL="112674" indent="-112674">
              <a:lnSpc>
                <a:spcPct val="200000"/>
              </a:lnSpc>
              <a:buFont typeface="Arial" pitchFamily="34" charset="0"/>
              <a:buChar char="•"/>
            </a:pPr>
            <a:r>
              <a:rPr lang="en-US" sz="1100" dirty="0"/>
              <a:t>Payment Reform</a:t>
            </a:r>
          </a:p>
          <a:p>
            <a:pPr marL="112674" indent="-112674">
              <a:lnSpc>
                <a:spcPct val="200000"/>
              </a:lnSpc>
              <a:buFont typeface="Arial" pitchFamily="34" charset="0"/>
              <a:buChar char="•"/>
            </a:pPr>
            <a:r>
              <a:rPr lang="en-US" sz="1100" dirty="0"/>
              <a:t>Employers</a:t>
            </a:r>
          </a:p>
          <a:p>
            <a:pPr marL="112674" indent="-112674">
              <a:lnSpc>
                <a:spcPct val="200000"/>
              </a:lnSpc>
              <a:buFont typeface="Arial" pitchFamily="34" charset="0"/>
              <a:buChar char="•"/>
            </a:pPr>
            <a:r>
              <a:rPr lang="en-US" sz="1100" dirty="0"/>
              <a:t>Physicians</a:t>
            </a:r>
          </a:p>
          <a:p>
            <a:pPr marL="112674" indent="-112674">
              <a:lnSpc>
                <a:spcPct val="200000"/>
              </a:lnSpc>
              <a:buFont typeface="Arial" pitchFamily="34" charset="0"/>
              <a:buChar char="•"/>
            </a:pPr>
            <a:r>
              <a:rPr lang="en-US" sz="1100" dirty="0"/>
              <a:t>Competitors</a:t>
            </a:r>
          </a:p>
          <a:p>
            <a:pPr marL="112674" indent="-112674">
              <a:lnSpc>
                <a:spcPct val="200000"/>
              </a:lnSpc>
              <a:buFont typeface="Arial" pitchFamily="34" charset="0"/>
              <a:buChar char="•"/>
            </a:pPr>
            <a:r>
              <a:rPr lang="en-US" sz="1100" dirty="0"/>
              <a:t>Technology</a:t>
            </a:r>
          </a:p>
          <a:p>
            <a:pPr marL="112674" indent="-112674">
              <a:lnSpc>
                <a:spcPct val="200000"/>
              </a:lnSpc>
              <a:buFont typeface="Arial" pitchFamily="34" charset="0"/>
              <a:buChar char="•"/>
            </a:pPr>
            <a:r>
              <a:rPr lang="en-US" sz="1100" dirty="0"/>
              <a:t>Regulatory Changes</a:t>
            </a:r>
          </a:p>
        </p:txBody>
      </p:sp>
      <p:sp>
        <p:nvSpPr>
          <p:cNvPr id="25" name="TextBox 24"/>
          <p:cNvSpPr txBox="1"/>
          <p:nvPr/>
        </p:nvSpPr>
        <p:spPr>
          <a:xfrm>
            <a:off x="4572001" y="2194706"/>
            <a:ext cx="2013008" cy="1815821"/>
          </a:xfrm>
          <a:prstGeom prst="rect">
            <a:avLst/>
          </a:prstGeom>
          <a:noFill/>
        </p:spPr>
        <p:txBody>
          <a:bodyPr wrap="square" lIns="45690" tIns="45690" rIns="45690" bIns="45690" rtlCol="0">
            <a:spAutoFit/>
          </a:bodyPr>
          <a:lstStyle/>
          <a:p>
            <a:pPr marL="112674" indent="-112674">
              <a:lnSpc>
                <a:spcPct val="200000"/>
              </a:lnSpc>
              <a:buFont typeface="Arial" pitchFamily="34" charset="0"/>
              <a:buChar char="•"/>
            </a:pPr>
            <a:r>
              <a:rPr lang="en-US" sz="1100" dirty="0" smtClean="0"/>
              <a:t>Goals &amp; Objectives</a:t>
            </a:r>
          </a:p>
          <a:p>
            <a:pPr marL="112674" indent="-112674">
              <a:lnSpc>
                <a:spcPct val="200000"/>
              </a:lnSpc>
              <a:buFont typeface="Arial" pitchFamily="34" charset="0"/>
              <a:buChar char="•"/>
            </a:pPr>
            <a:r>
              <a:rPr lang="en-US" sz="1100" dirty="0" smtClean="0"/>
              <a:t>Initiative Design</a:t>
            </a:r>
          </a:p>
          <a:p>
            <a:pPr marL="112674" indent="-112674">
              <a:lnSpc>
                <a:spcPct val="200000"/>
              </a:lnSpc>
              <a:buFont typeface="Arial" pitchFamily="34" charset="0"/>
              <a:buChar char="•"/>
            </a:pPr>
            <a:r>
              <a:rPr lang="en-US" sz="1100" dirty="0" smtClean="0"/>
              <a:t>Initiative </a:t>
            </a:r>
            <a:r>
              <a:rPr lang="en-US" sz="1100" dirty="0"/>
              <a:t>Prioritization</a:t>
            </a:r>
          </a:p>
          <a:p>
            <a:pPr marL="112674" indent="-112674">
              <a:lnSpc>
                <a:spcPct val="200000"/>
              </a:lnSpc>
              <a:buFont typeface="Arial" pitchFamily="34" charset="0"/>
              <a:buChar char="•"/>
            </a:pPr>
            <a:r>
              <a:rPr lang="en-US" sz="1100" dirty="0"/>
              <a:t>Financial Summary</a:t>
            </a:r>
          </a:p>
          <a:p>
            <a:pPr marL="112674" indent="-112674">
              <a:lnSpc>
                <a:spcPct val="200000"/>
              </a:lnSpc>
              <a:buFont typeface="Arial" pitchFamily="34" charset="0"/>
              <a:buChar char="•"/>
            </a:pPr>
            <a:r>
              <a:rPr lang="en-US" sz="1100" dirty="0"/>
              <a:t>Implementation Timeline</a:t>
            </a:r>
          </a:p>
        </p:txBody>
      </p:sp>
      <p:sp>
        <p:nvSpPr>
          <p:cNvPr id="52" name="TextBox 51"/>
          <p:cNvSpPr txBox="1"/>
          <p:nvPr/>
        </p:nvSpPr>
        <p:spPr>
          <a:xfrm>
            <a:off x="399868" y="2194708"/>
            <a:ext cx="1809934" cy="1246434"/>
          </a:xfrm>
          <a:prstGeom prst="rect">
            <a:avLst/>
          </a:prstGeom>
          <a:noFill/>
        </p:spPr>
        <p:txBody>
          <a:bodyPr wrap="square" lIns="45690" tIns="45690" rIns="45690" bIns="45690" rtlCol="0">
            <a:spAutoFit/>
          </a:bodyPr>
          <a:lstStyle/>
          <a:p>
            <a:pPr marL="112674" indent="-112674">
              <a:lnSpc>
                <a:spcPct val="200000"/>
              </a:lnSpc>
              <a:spcBef>
                <a:spcPts val="1200"/>
              </a:spcBef>
              <a:buFont typeface="Arial" pitchFamily="34" charset="0"/>
              <a:buChar char="•"/>
            </a:pPr>
            <a:r>
              <a:rPr lang="en-US" sz="1100" dirty="0"/>
              <a:t>Mission and </a:t>
            </a:r>
            <a:r>
              <a:rPr lang="en-US" sz="1100" dirty="0" smtClean="0"/>
              <a:t>Vision</a:t>
            </a:r>
          </a:p>
          <a:p>
            <a:pPr marL="112674" indent="-112674">
              <a:spcBef>
                <a:spcPts val="1200"/>
              </a:spcBef>
              <a:buFont typeface="Arial" pitchFamily="34" charset="0"/>
              <a:buChar char="•"/>
            </a:pPr>
            <a:r>
              <a:rPr lang="en-US" sz="1100" dirty="0" smtClean="0"/>
              <a:t>Program Benchmark</a:t>
            </a:r>
          </a:p>
          <a:p>
            <a:pPr marL="112674" indent="-112674">
              <a:spcBef>
                <a:spcPts val="1200"/>
              </a:spcBef>
              <a:buFont typeface="Arial" pitchFamily="34" charset="0"/>
              <a:buChar char="•"/>
            </a:pPr>
            <a:r>
              <a:rPr lang="en-US" sz="1100" dirty="0" smtClean="0"/>
              <a:t>Previous Strategic</a:t>
            </a:r>
            <a:br>
              <a:rPr lang="en-US" sz="1100" dirty="0" smtClean="0"/>
            </a:br>
            <a:r>
              <a:rPr lang="en-US" sz="1100" dirty="0" smtClean="0"/>
              <a:t>Plan Review</a:t>
            </a:r>
            <a:endParaRPr lang="en-US" sz="1100" dirty="0"/>
          </a:p>
        </p:txBody>
      </p:sp>
      <p:sp>
        <p:nvSpPr>
          <p:cNvPr id="57" name="TextBox 56"/>
          <p:cNvSpPr txBox="1"/>
          <p:nvPr/>
        </p:nvSpPr>
        <p:spPr>
          <a:xfrm>
            <a:off x="6702357" y="2194707"/>
            <a:ext cx="1998776" cy="2123598"/>
          </a:xfrm>
          <a:prstGeom prst="rect">
            <a:avLst/>
          </a:prstGeom>
          <a:noFill/>
        </p:spPr>
        <p:txBody>
          <a:bodyPr wrap="square" lIns="45690" tIns="45690" rIns="45690" bIns="45690" rtlCol="0">
            <a:spAutoFit/>
          </a:bodyPr>
          <a:lstStyle/>
          <a:p>
            <a:pPr marL="112674" indent="-112674">
              <a:lnSpc>
                <a:spcPct val="200000"/>
              </a:lnSpc>
              <a:buFont typeface="Arial" pitchFamily="34" charset="0"/>
              <a:buChar char="•"/>
            </a:pPr>
            <a:r>
              <a:rPr lang="en-US" sz="1100" dirty="0" smtClean="0"/>
              <a:t>Total Investment Summary</a:t>
            </a:r>
            <a:endParaRPr lang="en-US" sz="1100" dirty="0"/>
          </a:p>
          <a:p>
            <a:pPr marL="112674" indent="-112674">
              <a:lnSpc>
                <a:spcPct val="200000"/>
              </a:lnSpc>
              <a:buFont typeface="Arial" pitchFamily="34" charset="0"/>
              <a:buChar char="•"/>
            </a:pPr>
            <a:r>
              <a:rPr lang="en-US" sz="1100" dirty="0"/>
              <a:t>Interdepartmental Support</a:t>
            </a:r>
          </a:p>
          <a:p>
            <a:pPr marL="112674" indent="-112674">
              <a:lnSpc>
                <a:spcPct val="200000"/>
              </a:lnSpc>
              <a:buFont typeface="Arial" pitchFamily="34" charset="0"/>
              <a:buChar char="•"/>
            </a:pPr>
            <a:r>
              <a:rPr lang="en-US" sz="1100" dirty="0" smtClean="0"/>
              <a:t>Performance Scorecard</a:t>
            </a:r>
            <a:endParaRPr lang="en-US" sz="1100" dirty="0"/>
          </a:p>
          <a:p>
            <a:pPr marL="112674" indent="-112674">
              <a:lnSpc>
                <a:spcPct val="200000"/>
              </a:lnSpc>
              <a:buFont typeface="Arial" pitchFamily="34" charset="0"/>
              <a:buChar char="•"/>
            </a:pPr>
            <a:r>
              <a:rPr lang="en-US" sz="1100" dirty="0"/>
              <a:t>Communication Plan </a:t>
            </a:r>
            <a:endParaRPr lang="en-US" sz="1100" dirty="0" smtClean="0"/>
          </a:p>
          <a:p>
            <a:pPr marL="112674" indent="-112674">
              <a:lnSpc>
                <a:spcPct val="200000"/>
              </a:lnSpc>
              <a:buFont typeface="Arial" pitchFamily="34" charset="0"/>
              <a:buChar char="•"/>
            </a:pPr>
            <a:r>
              <a:rPr lang="en-US" sz="1100" dirty="0" smtClean="0"/>
              <a:t>Additional Information</a:t>
            </a:r>
            <a:endParaRPr lang="en-US" sz="1100" dirty="0"/>
          </a:p>
          <a:p>
            <a:pPr>
              <a:lnSpc>
                <a:spcPct val="200000"/>
              </a:lnSpc>
            </a:pPr>
            <a:endParaRPr lang="en-US" sz="1100" dirty="0"/>
          </a:p>
        </p:txBody>
      </p:sp>
      <p:sp>
        <p:nvSpPr>
          <p:cNvPr id="58" name="Chevron 57"/>
          <p:cNvSpPr/>
          <p:nvPr/>
        </p:nvSpPr>
        <p:spPr bwMode="gray">
          <a:xfrm>
            <a:off x="3998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CURRENT </a:t>
            </a:r>
            <a:r>
              <a:rPr lang="en-US" sz="1100" b="1" dirty="0" smtClean="0">
                <a:solidFill>
                  <a:prstClr val="black"/>
                </a:solidFill>
              </a:rPr>
              <a:t>PERFORMANCE</a:t>
            </a:r>
          </a:p>
          <a:p>
            <a:pPr algn="ctr" defTabSz="2089606"/>
            <a:r>
              <a:rPr lang="en-US" sz="1100" b="1" dirty="0" smtClean="0">
                <a:solidFill>
                  <a:prstClr val="black"/>
                </a:solidFill>
              </a:rPr>
              <a:t>ANALYSIS</a:t>
            </a:r>
            <a:endParaRPr lang="en-US" sz="1100" b="1" dirty="0">
              <a:solidFill>
                <a:prstClr val="black"/>
              </a:solidFill>
            </a:endParaRPr>
          </a:p>
        </p:txBody>
      </p:sp>
      <p:sp>
        <p:nvSpPr>
          <p:cNvPr id="59" name="Chevron 58"/>
          <p:cNvSpPr/>
          <p:nvPr/>
        </p:nvSpPr>
        <p:spPr bwMode="gray">
          <a:xfrm>
            <a:off x="247021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60" name="Chevron 59"/>
          <p:cNvSpPr/>
          <p:nvPr/>
        </p:nvSpPr>
        <p:spPr bwMode="gray">
          <a:xfrm>
            <a:off x="45405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PLAN                      DESIGN</a:t>
            </a:r>
          </a:p>
        </p:txBody>
      </p:sp>
      <p:sp>
        <p:nvSpPr>
          <p:cNvPr id="61" name="Chevron 60"/>
          <p:cNvSpPr/>
          <p:nvPr/>
        </p:nvSpPr>
        <p:spPr bwMode="gray">
          <a:xfrm>
            <a:off x="6610917" y="1577448"/>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smtClean="0">
                <a:solidFill>
                  <a:prstClr val="black"/>
                </a:solidFill>
              </a:rPr>
              <a:t>PLAN</a:t>
            </a:r>
            <a:br>
              <a:rPr lang="en-US" sz="1100" b="1" dirty="0" smtClean="0">
                <a:solidFill>
                  <a:prstClr val="black"/>
                </a:solidFill>
              </a:rPr>
            </a:br>
            <a:r>
              <a:rPr lang="en-US" sz="1100" b="1" dirty="0" smtClean="0">
                <a:solidFill>
                  <a:prstClr val="black"/>
                </a:solidFill>
              </a:rPr>
              <a:t>SUMMARY</a:t>
            </a:r>
            <a:endParaRPr lang="en-US" sz="1100" b="1" dirty="0">
              <a:solidFill>
                <a:prstClr val="black"/>
              </a:solidFill>
            </a:endParaRPr>
          </a:p>
        </p:txBody>
      </p:sp>
      <p:sp>
        <p:nvSpPr>
          <p:cNvPr id="63" name="TextBox 62"/>
          <p:cNvSpPr txBox="1"/>
          <p:nvPr/>
        </p:nvSpPr>
        <p:spPr bwMode="gray">
          <a:xfrm>
            <a:off x="1295400" y="1193219"/>
            <a:ext cx="196992" cy="308028"/>
          </a:xfrm>
          <a:prstGeom prst="rect">
            <a:avLst/>
          </a:prstGeom>
          <a:noFill/>
        </p:spPr>
        <p:txBody>
          <a:bodyPr wrap="none" lIns="45704" tIns="45704" rIns="45704" bIns="45704" rtlCol="0">
            <a:spAutoFit/>
          </a:bodyPr>
          <a:lstStyle/>
          <a:p>
            <a:r>
              <a:rPr lang="en-US" sz="1400" b="1" dirty="0">
                <a:solidFill>
                  <a:schemeClr val="accent2"/>
                </a:solidFill>
              </a:rPr>
              <a:t>1</a:t>
            </a:r>
          </a:p>
        </p:txBody>
      </p:sp>
      <p:sp>
        <p:nvSpPr>
          <p:cNvPr id="66" name="TextBox 65"/>
          <p:cNvSpPr txBox="1"/>
          <p:nvPr/>
        </p:nvSpPr>
        <p:spPr bwMode="gray">
          <a:xfrm>
            <a:off x="34290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2</a:t>
            </a:r>
          </a:p>
        </p:txBody>
      </p:sp>
      <p:sp>
        <p:nvSpPr>
          <p:cNvPr id="67" name="TextBox 66"/>
          <p:cNvSpPr txBox="1"/>
          <p:nvPr/>
        </p:nvSpPr>
        <p:spPr bwMode="gray">
          <a:xfrm>
            <a:off x="54864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3</a:t>
            </a:r>
          </a:p>
        </p:txBody>
      </p:sp>
      <p:sp>
        <p:nvSpPr>
          <p:cNvPr id="68" name="TextBox 67"/>
          <p:cNvSpPr txBox="1"/>
          <p:nvPr/>
        </p:nvSpPr>
        <p:spPr bwMode="gray">
          <a:xfrm>
            <a:off x="75438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4</a:t>
            </a:r>
          </a:p>
        </p:txBody>
      </p:sp>
    </p:spTree>
    <p:extLst>
      <p:ext uri="{BB962C8B-B14F-4D97-AF65-F5344CB8AC3E}">
        <p14:creationId xmlns:p14="http://schemas.microsoft.com/office/powerpoint/2010/main" val="4108381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40</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i="1" dirty="0" smtClean="0"/>
              <a:t>Goal #1: Grow Volumes</a:t>
            </a:r>
            <a:endParaRPr lang="en-US" i="1" dirty="0"/>
          </a:p>
        </p:txBody>
      </p:sp>
      <p:sp>
        <p:nvSpPr>
          <p:cNvPr id="4" name="Text Placeholder 3"/>
          <p:cNvSpPr>
            <a:spLocks noGrp="1"/>
          </p:cNvSpPr>
          <p:nvPr>
            <p:ph type="body" sz="quarter" idx="19"/>
          </p:nvPr>
        </p:nvSpPr>
        <p:spPr/>
        <p:txBody>
          <a:bodyPr/>
          <a:lstStyle/>
          <a:p>
            <a:r>
              <a:rPr lang="en-US" dirty="0" smtClean="0"/>
              <a:t>Strategic Plan Design </a:t>
            </a:r>
            <a:endParaRPr lang="en-US" dirty="0"/>
          </a:p>
        </p:txBody>
      </p:sp>
    </p:spTree>
    <p:extLst>
      <p:ext uri="{BB962C8B-B14F-4D97-AF65-F5344CB8AC3E}">
        <p14:creationId xmlns:p14="http://schemas.microsoft.com/office/powerpoint/2010/main" val="998866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a:t>
            </a:r>
            <a:endParaRPr lang="en-US" i="1" dirty="0"/>
          </a:p>
        </p:txBody>
      </p:sp>
      <p:graphicFrame>
        <p:nvGraphicFramePr>
          <p:cNvPr id="6" name="Chart 5"/>
          <p:cNvGraphicFramePr/>
          <p:nvPr>
            <p:extLst>
              <p:ext uri="{D42A27DB-BD31-4B8C-83A1-F6EECF244321}">
                <p14:modId xmlns:p14="http://schemas.microsoft.com/office/powerpoint/2010/main" val="4070246176"/>
              </p:ext>
            </p:extLst>
          </p:nvPr>
        </p:nvGraphicFramePr>
        <p:xfrm>
          <a:off x="730532" y="1234326"/>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808472448"/>
              </p:ext>
            </p:extLst>
          </p:nvPr>
        </p:nvGraphicFramePr>
        <p:xfrm>
          <a:off x="4944900" y="1234326"/>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40"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9" name="Chevron 18"/>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26" name="TextBox 25"/>
          <p:cNvSpPr txBox="1"/>
          <p:nvPr/>
        </p:nvSpPr>
        <p:spPr>
          <a:xfrm>
            <a:off x="399870" y="4980802"/>
            <a:ext cx="1047937" cy="261580"/>
          </a:xfrm>
          <a:prstGeom prst="rect">
            <a:avLst/>
          </a:prstGeom>
          <a:noFill/>
        </p:spPr>
        <p:txBody>
          <a:bodyPr wrap="square" lIns="45695" tIns="45695" rIns="45695" bIns="45695" rtlCol="0">
            <a:spAutoFit/>
          </a:bodyPr>
          <a:lstStyle/>
          <a:p>
            <a:pPr algn="ctr"/>
            <a:r>
              <a:rPr lang="en-US" sz="1100" dirty="0"/>
              <a:t>BARRIERS</a:t>
            </a:r>
          </a:p>
        </p:txBody>
      </p:sp>
      <p:sp>
        <p:nvSpPr>
          <p:cNvPr id="29" name="TextBox 28"/>
          <p:cNvSpPr txBox="1"/>
          <p:nvPr/>
        </p:nvSpPr>
        <p:spPr>
          <a:xfrm>
            <a:off x="384630" y="3380607"/>
            <a:ext cx="1047937" cy="261580"/>
          </a:xfrm>
          <a:prstGeom prst="rect">
            <a:avLst/>
          </a:prstGeom>
          <a:noFill/>
        </p:spPr>
        <p:txBody>
          <a:bodyPr wrap="square" lIns="45695" tIns="45695" rIns="45695" bIns="4569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8" y="36576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4" name="TextBox 33"/>
          <p:cNvSpPr txBox="1"/>
          <p:nvPr/>
        </p:nvSpPr>
        <p:spPr>
          <a:xfrm>
            <a:off x="457208" y="52578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5" name="TextBox 34"/>
          <p:cNvSpPr txBox="1"/>
          <p:nvPr/>
        </p:nvSpPr>
        <p:spPr>
          <a:xfrm>
            <a:off x="4547525" y="3657606"/>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36" name="TextBox 35"/>
          <p:cNvSpPr txBox="1"/>
          <p:nvPr/>
        </p:nvSpPr>
        <p:spPr>
          <a:xfrm>
            <a:off x="4547526" y="5257802"/>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22" name="Rectangle 21"/>
          <p:cNvSpPr/>
          <p:nvPr/>
        </p:nvSpPr>
        <p:spPr>
          <a:xfrm>
            <a:off x="457209" y="3934600"/>
            <a:ext cx="4090319" cy="558564"/>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Strong referral protocols from employed physician practices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Substantial marketing and advertising budget</a:t>
            </a:r>
            <a:endParaRPr lang="en-US" sz="1000" i="1" kern="0" dirty="0">
              <a:solidFill>
                <a:sysClr val="windowText" lastClr="000000"/>
              </a:solidFill>
            </a:endParaRPr>
          </a:p>
        </p:txBody>
      </p:sp>
      <p:sp>
        <p:nvSpPr>
          <p:cNvPr id="24" name="Rectangle 23"/>
          <p:cNvSpPr/>
          <p:nvPr/>
        </p:nvSpPr>
        <p:spPr>
          <a:xfrm>
            <a:off x="457209" y="5534799"/>
            <a:ext cx="4090319" cy="415448"/>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Lack of capacity in region 3</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EMR integration behind that of competitors </a:t>
            </a:r>
            <a:endParaRPr lang="en-US" sz="1000" i="1" kern="0" dirty="0">
              <a:solidFill>
                <a:sysClr val="windowText" lastClr="000000"/>
              </a:solidFill>
            </a:endParaRPr>
          </a:p>
        </p:txBody>
      </p:sp>
      <p:sp>
        <p:nvSpPr>
          <p:cNvPr id="25" name="Rectangle 24"/>
          <p:cNvSpPr/>
          <p:nvPr/>
        </p:nvSpPr>
        <p:spPr>
          <a:xfrm>
            <a:off x="4547525" y="5534799"/>
            <a:ext cx="4090319" cy="338524"/>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Competitor employing significant numbers of new physicians </a:t>
            </a:r>
          </a:p>
        </p:txBody>
      </p:sp>
      <p:sp>
        <p:nvSpPr>
          <p:cNvPr id="27" name="Rectangle 26"/>
          <p:cNvSpPr/>
          <p:nvPr/>
        </p:nvSpPr>
        <p:spPr>
          <a:xfrm>
            <a:off x="4547528" y="3934601"/>
            <a:ext cx="4090319" cy="73861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Competitor closing down facilities, scaling back on service offerings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Currently unmet demand within the market </a:t>
            </a:r>
            <a:endParaRPr lang="en-US" sz="1000" i="1" kern="0" dirty="0">
              <a:solidFill>
                <a:sysClr val="windowText" lastClr="000000"/>
              </a:solidFill>
            </a:endParaRPr>
          </a:p>
          <a:p>
            <a:pPr marL="454958" lvl="1" defTabSz="913850">
              <a:lnSpc>
                <a:spcPct val="80000"/>
              </a:lnSpc>
              <a:spcBef>
                <a:spcPct val="50000"/>
              </a:spcBef>
              <a:defRPr/>
            </a:pPr>
            <a:endParaRPr lang="en-US" sz="1000" i="1" kern="0" dirty="0">
              <a:solidFill>
                <a:sysClr val="windowText" lastClr="000000"/>
              </a:solidFill>
            </a:endParaRPr>
          </a:p>
        </p:txBody>
      </p:sp>
    </p:spTree>
    <p:extLst>
      <p:ext uri="{BB962C8B-B14F-4D97-AF65-F5344CB8AC3E}">
        <p14:creationId xmlns:p14="http://schemas.microsoft.com/office/powerpoint/2010/main" val="2929651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a:t>
            </a:r>
            <a:r>
              <a:rPr lang="en-US" i="1" dirty="0" smtClean="0"/>
              <a:t> 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X%</a:t>
            </a:r>
            <a:endParaRPr lang="en-US" i="1" dirty="0"/>
          </a:p>
        </p:txBody>
      </p:sp>
      <p:sp>
        <p:nvSpPr>
          <p:cNvPr id="14" name="Rectangle 13"/>
          <p:cNvSpPr/>
          <p:nvPr/>
        </p:nvSpPr>
        <p:spPr>
          <a:xfrm>
            <a:off x="399869" y="1158126"/>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dirty="0"/>
          </a:p>
        </p:txBody>
      </p:sp>
      <p:sp>
        <p:nvSpPr>
          <p:cNvPr id="15" name="TextBox 14"/>
          <p:cNvSpPr txBox="1"/>
          <p:nvPr/>
        </p:nvSpPr>
        <p:spPr>
          <a:xfrm>
            <a:off x="514166" y="1219206"/>
            <a:ext cx="4446836" cy="261556"/>
          </a:xfrm>
          <a:prstGeom prst="rect">
            <a:avLst/>
          </a:prstGeom>
          <a:noFill/>
        </p:spPr>
        <p:txBody>
          <a:bodyPr wrap="square" lIns="45693" tIns="45693" rIns="45693" bIns="45693" rtlCol="0">
            <a:spAutoFit/>
          </a:bodyPr>
          <a:lstStyle/>
          <a:p>
            <a:r>
              <a:rPr lang="en-US" sz="1100" b="1" dirty="0" smtClean="0"/>
              <a:t>Initiative #1: </a:t>
            </a:r>
            <a:r>
              <a:rPr lang="en-US" sz="1100" b="1" i="1" dirty="0" smtClean="0"/>
              <a:t>One-Stop-Shop Women’s Health Center</a:t>
            </a:r>
            <a:endParaRPr lang="en-US" sz="1100" b="1" i="1" dirty="0"/>
          </a:p>
        </p:txBody>
      </p:sp>
      <p:sp>
        <p:nvSpPr>
          <p:cNvPr id="18" name="TextBox 17"/>
          <p:cNvSpPr txBox="1"/>
          <p:nvPr/>
        </p:nvSpPr>
        <p:spPr>
          <a:xfrm>
            <a:off x="528683" y="1490590"/>
            <a:ext cx="4446836" cy="1892771"/>
          </a:xfrm>
          <a:prstGeom prst="rect">
            <a:avLst/>
          </a:prstGeom>
          <a:noFill/>
        </p:spPr>
        <p:txBody>
          <a:bodyPr wrap="square" lIns="45693" tIns="45693" rIns="45693" bIns="45693" rtlCol="0">
            <a:spAutoFit/>
          </a:bodyPr>
          <a:lstStyle/>
          <a:p>
            <a:r>
              <a:rPr lang="en-US" sz="1100" i="1" dirty="0" smtClean="0"/>
              <a:t>“One-stop-shop</a:t>
            </a:r>
            <a:r>
              <a:rPr lang="en-US" sz="1100" i="1" dirty="0"/>
              <a:t>” </a:t>
            </a:r>
            <a:r>
              <a:rPr lang="en-US" sz="1100" i="1" dirty="0" smtClean="0"/>
              <a:t>women’s center is a </a:t>
            </a:r>
            <a:r>
              <a:rPr lang="en-US" sz="1100" i="1" dirty="0"/>
              <a:t>comprehensive center in which patients can see multiple providers under one roof in a series of back-to-back appointments. To differentiate such a women’s health center as being more than just a series of coordinated doctor’s visits, progressive institutions offer spa-like amenities and sessions with nontraditional </a:t>
            </a:r>
            <a:r>
              <a:rPr lang="en-US" sz="1100" i="1" dirty="0" smtClean="0"/>
              <a:t>providers. Most women’s health centers offer:</a:t>
            </a:r>
          </a:p>
          <a:p>
            <a:endParaRPr lang="en-US" sz="1100" i="1" dirty="0"/>
          </a:p>
          <a:p>
            <a:pPr marL="228474" indent="-228474">
              <a:buAutoNum type="arabicParenBoth"/>
            </a:pPr>
            <a:r>
              <a:rPr lang="en-US" sz="1000" i="1" dirty="0" smtClean="0"/>
              <a:t>Women’s health screening exams (e.g. mammography, DEXA, urodynamics, etc.)</a:t>
            </a:r>
            <a:endParaRPr lang="en-US" sz="1000" i="1" dirty="0"/>
          </a:p>
          <a:p>
            <a:pPr marL="228474" indent="-228474">
              <a:buAutoNum type="arabicParenBoth"/>
            </a:pPr>
            <a:r>
              <a:rPr lang="en-US" sz="1000" i="1" dirty="0"/>
              <a:t>A</a:t>
            </a:r>
            <a:r>
              <a:rPr lang="en-US" sz="1000" i="1" dirty="0" smtClean="0"/>
              <a:t> direct line to specialists </a:t>
            </a:r>
            <a:r>
              <a:rPr lang="en-US" sz="1000" i="1" dirty="0"/>
              <a:t>and </a:t>
            </a:r>
            <a:r>
              <a:rPr lang="en-US" sz="1000" i="1" dirty="0" smtClean="0"/>
              <a:t>assistance </a:t>
            </a:r>
            <a:r>
              <a:rPr lang="en-US" sz="1000" i="1" dirty="0"/>
              <a:t>in appointment </a:t>
            </a:r>
            <a:r>
              <a:rPr lang="en-US" sz="1000" i="1" dirty="0" smtClean="0"/>
              <a:t>scheduling</a:t>
            </a:r>
            <a:endParaRPr lang="en-US" sz="1000" i="1" dirty="0"/>
          </a:p>
          <a:p>
            <a:pPr marL="228474" indent="-228474">
              <a:buAutoNum type="arabicParenBoth"/>
            </a:pPr>
            <a:r>
              <a:rPr lang="en-US" sz="1000" i="1" dirty="0" smtClean="0"/>
              <a:t>Educational </a:t>
            </a:r>
            <a:r>
              <a:rPr lang="en-US" sz="1000" i="1" dirty="0"/>
              <a:t>resources for patients and family </a:t>
            </a:r>
            <a:r>
              <a:rPr lang="en-US" sz="1000" i="1" dirty="0" smtClean="0"/>
              <a:t>members</a:t>
            </a:r>
            <a:endParaRPr lang="en-US" sz="1000" i="1" dirty="0"/>
          </a:p>
        </p:txBody>
      </p:sp>
      <p:graphicFrame>
        <p:nvGraphicFramePr>
          <p:cNvPr id="6" name="Table 5"/>
          <p:cNvGraphicFramePr>
            <a:graphicFrameLocks noGrp="1"/>
          </p:cNvGraphicFramePr>
          <p:nvPr>
            <p:extLst>
              <p:ext uri="{D42A27DB-BD31-4B8C-83A1-F6EECF244321}">
                <p14:modId xmlns:p14="http://schemas.microsoft.com/office/powerpoint/2010/main" val="16700683"/>
              </p:ext>
            </p:extLst>
          </p:nvPr>
        </p:nvGraphicFramePr>
        <p:xfrm>
          <a:off x="399868" y="3733800"/>
          <a:ext cx="4675442" cy="2363219"/>
        </p:xfrm>
        <a:graphic>
          <a:graphicData uri="http://schemas.openxmlformats.org/drawingml/2006/table">
            <a:tbl>
              <a:tblPr firstRow="1" bandRow="1">
                <a:tableStyleId>{5C22544A-7EE6-4342-B048-85BDC9FD1C3A}</a:tableStyleId>
              </a:tblPr>
              <a:tblGrid>
                <a:gridCol w="819332"/>
                <a:gridCol w="2590800"/>
                <a:gridCol w="1265310"/>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Public</a:t>
                      </a:r>
                      <a:r>
                        <a:rPr lang="en-US" sz="1100" i="1" baseline="0" dirty="0" smtClean="0"/>
                        <a:t> awareness of women’s services</a:t>
                      </a:r>
                      <a:endParaRPr lang="en-US" sz="1100" i="1" dirty="0" smtClean="0"/>
                    </a:p>
                  </a:txBody>
                  <a:tcPr anchor="ctr"/>
                </a:tc>
                <a:tc>
                  <a:txBody>
                    <a:bodyPr/>
                    <a:lstStyle/>
                    <a:p>
                      <a:pPr algn="ctr"/>
                      <a:r>
                        <a:rPr lang="en-US" sz="1000" i="1" dirty="0" smtClean="0"/>
                        <a:t>30%</a:t>
                      </a:r>
                      <a:r>
                        <a:rPr lang="en-US" sz="1000" i="1" baseline="0" dirty="0" smtClean="0"/>
                        <a:t> awareness</a:t>
                      </a:r>
                      <a:endParaRPr lang="en-US" sz="1000" i="1" dirty="0" smtClean="0"/>
                    </a:p>
                  </a:txBody>
                  <a:tcPr anchor="ctr"/>
                </a:tc>
              </a:tr>
              <a:tr h="396240">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Patient</a:t>
                      </a:r>
                      <a:r>
                        <a:rPr lang="en-US" sz="1100" i="1" baseline="0" dirty="0" smtClean="0"/>
                        <a:t> </a:t>
                      </a:r>
                      <a:r>
                        <a:rPr lang="en-US" sz="1100" i="1" dirty="0" smtClean="0"/>
                        <a:t> satisfaction</a:t>
                      </a:r>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dirty="0" smtClean="0"/>
                        <a:t>80%</a:t>
                      </a:r>
                      <a:r>
                        <a:rPr lang="en-US" sz="1000" i="1" baseline="0" dirty="0" smtClean="0"/>
                        <a:t> patient satisfaction</a:t>
                      </a:r>
                      <a:endParaRPr lang="en-US" sz="1000" i="1" dirty="0" smtClean="0"/>
                    </a:p>
                  </a:txBody>
                  <a:tcPr anchor="ctr"/>
                </a:tc>
              </a:tr>
              <a:tr h="396240">
                <a:tc vMerge="1">
                  <a:txBody>
                    <a:bodyPr/>
                    <a:lstStyle/>
                    <a:p>
                      <a:pPr algn="ctr"/>
                      <a:endParaRPr lang="en-US" sz="1100" dirty="0" smtClean="0"/>
                    </a:p>
                  </a:txBody>
                  <a:tcPr anchor="ctr"/>
                </a:tc>
                <a:tc>
                  <a:txBody>
                    <a:bodyPr/>
                    <a:lstStyle/>
                    <a:p>
                      <a:r>
                        <a:rPr lang="en-US" sz="1100" i="1" dirty="0" smtClean="0"/>
                        <a:t>Referrals generated</a:t>
                      </a:r>
                      <a:endParaRPr lang="en-US" sz="1100" i="1" dirty="0"/>
                    </a:p>
                  </a:txBody>
                  <a:tcPr anchor="ctr"/>
                </a:tc>
                <a:tc>
                  <a:txBody>
                    <a:bodyPr/>
                    <a:lstStyle/>
                    <a:p>
                      <a:pPr algn="ctr"/>
                      <a:r>
                        <a:rPr lang="en-US" sz="1000" i="1" dirty="0" smtClean="0"/>
                        <a:t>250</a:t>
                      </a:r>
                      <a:r>
                        <a:rPr lang="en-US" sz="1000" i="1" baseline="0" dirty="0" smtClean="0"/>
                        <a:t> referrals/month</a:t>
                      </a:r>
                      <a:endParaRPr lang="en-US" sz="1000" i="1" dirty="0"/>
                    </a:p>
                  </a:txBody>
                  <a:tcPr anchor="ctr"/>
                </a:tc>
              </a:tr>
              <a:tr h="396240">
                <a:tc rowSpan="2">
                  <a:txBody>
                    <a:bodyPr/>
                    <a:lstStyle/>
                    <a:p>
                      <a:pPr algn="ctr"/>
                      <a:r>
                        <a:rPr lang="en-US" sz="1100" dirty="0" smtClean="0">
                          <a:solidFill>
                            <a:schemeClr val="tx1"/>
                          </a:solidFill>
                        </a:rPr>
                        <a:t>Process</a:t>
                      </a:r>
                      <a:r>
                        <a:rPr lang="en-US" sz="1100" baseline="0" dirty="0" smtClean="0">
                          <a:solidFill>
                            <a:schemeClr val="tx1"/>
                          </a:solidFill>
                        </a:rPr>
                        <a:t> Metrics</a:t>
                      </a:r>
                      <a:endParaRPr lang="en-US" sz="1100" dirty="0">
                        <a:solidFill>
                          <a:schemeClr val="tx1"/>
                        </a:solidFill>
                      </a:endParaRPr>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solidFill>
                            <a:schemeClr val="tx1"/>
                          </a:solidFill>
                        </a:rPr>
                        <a:t>Consults</a:t>
                      </a:r>
                      <a:r>
                        <a:rPr lang="en-US" sz="1100" i="1" baseline="0" dirty="0" smtClean="0">
                          <a:solidFill>
                            <a:schemeClr val="tx1"/>
                          </a:solidFill>
                        </a:rPr>
                        <a:t> scheduled following screening exams</a:t>
                      </a:r>
                      <a:endParaRPr lang="en-US" sz="1100" i="1" dirty="0" smtClean="0">
                        <a:solidFill>
                          <a:schemeClr val="tx1"/>
                        </a:solidFill>
                      </a:endParaRPr>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dirty="0" smtClean="0">
                          <a:solidFill>
                            <a:schemeClr val="tx1"/>
                          </a:solidFill>
                        </a:rPr>
                        <a:t>100            consults/ month</a:t>
                      </a:r>
                    </a:p>
                  </a:txBody>
                  <a:tcPr anchor="ctr"/>
                </a:tc>
              </a:tr>
              <a:tr h="396240">
                <a:tc vMerge="1">
                  <a:txBody>
                    <a:bodyPr/>
                    <a:lstStyle/>
                    <a:p>
                      <a:pPr algn="ctr"/>
                      <a:endParaRPr lang="en-US" sz="1100" dirty="0">
                        <a:solidFill>
                          <a:srgbClr val="C00000"/>
                        </a:solidFill>
                      </a:endParaRPr>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solidFill>
                            <a:schemeClr val="tx1"/>
                          </a:solidFill>
                        </a:rPr>
                        <a:t>Care</a:t>
                      </a:r>
                      <a:r>
                        <a:rPr lang="en-US" sz="1100" i="1" baseline="0" dirty="0" smtClean="0">
                          <a:solidFill>
                            <a:schemeClr val="tx1"/>
                          </a:solidFill>
                        </a:rPr>
                        <a:t> coordination plan developed</a:t>
                      </a:r>
                      <a:endParaRPr lang="en-US" sz="1100" i="1" dirty="0" smtClean="0">
                        <a:solidFill>
                          <a:schemeClr val="tx1"/>
                        </a:solidFill>
                      </a:endParaRPr>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000" i="1" dirty="0" smtClean="0">
                        <a:solidFill>
                          <a:srgbClr val="C00000"/>
                        </a:solidFill>
                      </a:endParaRPr>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388979106"/>
              </p:ext>
            </p:extLst>
          </p:nvPr>
        </p:nvGraphicFramePr>
        <p:xfrm>
          <a:off x="5257809" y="1143003"/>
          <a:ext cx="3657599" cy="5643570"/>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r>
                        <a:rPr lang="en-US" sz="1100" dirty="0" smtClean="0"/>
                        <a:t> </a:t>
                      </a:r>
                      <a:r>
                        <a:rPr lang="en-US" sz="1100" i="1" dirty="0" smtClean="0"/>
                        <a:t>Dedicated</a:t>
                      </a:r>
                      <a:r>
                        <a:rPr lang="en-US" sz="1100" i="1" baseline="0" dirty="0" smtClean="0"/>
                        <a:t> on or off-campus women’s health center facility. </a:t>
                      </a:r>
                      <a:endParaRPr lang="en-US" sz="1100" i="1" dirty="0"/>
                    </a:p>
                  </a:txBody>
                  <a:tcPr marL="130629" marR="130629" marT="65314" marB="65314"/>
                </a:tc>
              </a:tr>
              <a:tr h="685360">
                <a:tc>
                  <a:txBody>
                    <a:bodyPr/>
                    <a:lstStyle/>
                    <a:p>
                      <a:r>
                        <a:rPr lang="en-US" sz="1100" b="1" dirty="0" smtClean="0"/>
                        <a:t>Equipment:</a:t>
                      </a:r>
                      <a:r>
                        <a:rPr lang="en-US" sz="1100" b="1" baseline="0" dirty="0" smtClean="0"/>
                        <a:t> </a:t>
                      </a:r>
                      <a:r>
                        <a:rPr lang="en-US" sz="1100" b="0" i="1" baseline="0" dirty="0" smtClean="0"/>
                        <a:t>Mammography, breast ultrasound, DEXA, urodynamics, breast biopsy equipment, perinatal testing etc.  </a:t>
                      </a:r>
                    </a:p>
                    <a:p>
                      <a:endParaRPr lang="en-US" sz="1100" b="0" i="1" dirty="0"/>
                    </a:p>
                  </a:txBody>
                  <a:tcPr marL="130629" marR="130629" marT="65314" marB="65314"/>
                </a:tc>
              </a:tr>
              <a:tr h="827314">
                <a:tc>
                  <a:txBody>
                    <a:bodyPr/>
                    <a:lstStyle/>
                    <a:p>
                      <a:r>
                        <a:rPr lang="en-US" sz="1100" b="1" dirty="0" smtClean="0"/>
                        <a:t>Information Technology:</a:t>
                      </a:r>
                      <a:r>
                        <a:rPr lang="en-US" sz="1100" b="0" i="1" baseline="0" dirty="0" smtClean="0"/>
                        <a:t> A</a:t>
                      </a:r>
                      <a:r>
                        <a:rPr lang="en-US" sz="1100" i="1" baseline="0" dirty="0" smtClean="0"/>
                        <a:t>bility to schedule appointments, and communicate with specialists.</a:t>
                      </a:r>
                      <a:endParaRPr lang="en-US" sz="1100" i="1"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 </a:t>
                      </a:r>
                      <a:r>
                        <a:rPr lang="en-US" sz="1100" b="0" i="1" dirty="0" smtClean="0"/>
                        <a:t>8</a:t>
                      </a:r>
                      <a:r>
                        <a:rPr lang="en-US" sz="1100" b="0" i="1" baseline="0" dirty="0" smtClean="0"/>
                        <a:t> </a:t>
                      </a:r>
                      <a:r>
                        <a:rPr lang="en-US" sz="1100" i="1" baseline="0" dirty="0" smtClean="0"/>
                        <a:t>FTEs and 2 part-time health educators</a:t>
                      </a:r>
                      <a:endParaRPr lang="en-US" sz="1100" i="1" dirty="0" smtClean="0"/>
                    </a:p>
                  </a:txBody>
                  <a:tcPr marL="130629" marR="130629" marT="65314" marB="65314"/>
                </a:tc>
              </a:tr>
              <a:tr h="685360">
                <a:tc>
                  <a:txBody>
                    <a:bodyPr/>
                    <a:lstStyle/>
                    <a:p>
                      <a:r>
                        <a:rPr lang="en-US" sz="1100" b="1" baseline="0" dirty="0" smtClean="0"/>
                        <a:t>Marketing/Communications: </a:t>
                      </a:r>
                      <a:r>
                        <a:rPr lang="en-US" sz="1100" i="1" baseline="0" dirty="0" smtClean="0"/>
                        <a:t>External and internal media campaign, marketing collateral for referring physicians and potential patients.</a:t>
                      </a:r>
                      <a:endParaRPr lang="en-US" sz="1100" i="1"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Marketing, breast care, radiology, OB/GYN,  cardiology, general surgery, urogynecology, REI, primary care, oncology. IT/IS, operations</a:t>
                      </a:r>
                    </a:p>
                    <a:p>
                      <a:pPr algn="l"/>
                      <a:endParaRPr lang="en-US" sz="1100" b="1" dirty="0"/>
                    </a:p>
                  </a:txBody>
                  <a:tcPr marL="130629" marR="130629" marT="65314" marB="65314">
                    <a:noFill/>
                  </a:tcPr>
                </a:tc>
              </a:tr>
              <a:tr h="685360">
                <a:tc>
                  <a:txBody>
                    <a:bodyPr/>
                    <a:lstStyle/>
                    <a:p>
                      <a:pPr algn="l"/>
                      <a:r>
                        <a:rPr lang="en-US" sz="1100" b="1" dirty="0" smtClean="0"/>
                        <a:t>Expected Cost: </a:t>
                      </a:r>
                      <a:r>
                        <a:rPr lang="en-US" sz="1100" b="0" i="1" dirty="0" smtClean="0"/>
                        <a:t>$4,650,000</a:t>
                      </a:r>
                      <a:endParaRPr lang="en-US" sz="1100" b="1" dirty="0"/>
                    </a:p>
                  </a:txBody>
                  <a:tcPr marL="130629" marR="130629" marT="65314" marB="65314">
                    <a:noFill/>
                  </a:tcPr>
                </a:tc>
              </a:tr>
            </a:tbl>
          </a:graphicData>
        </a:graphic>
      </p:graphicFrame>
      <p:sp>
        <p:nvSpPr>
          <p:cNvPr id="20" name="Chevron 19"/>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2" name="Chevron 21"/>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3462655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Initiatives to</a:t>
            </a:r>
            <a:r>
              <a:rPr lang="en-US" i="1" dirty="0" smtClean="0"/>
              <a:t> Grow Volume</a:t>
            </a:r>
            <a:endParaRPr lang="en-US" i="1" dirty="0"/>
          </a:p>
        </p:txBody>
      </p:sp>
      <p:sp>
        <p:nvSpPr>
          <p:cNvPr id="5" name="Rectangle 4"/>
          <p:cNvSpPr/>
          <p:nvPr/>
        </p:nvSpPr>
        <p:spPr bwMode="auto">
          <a:xfrm>
            <a:off x="1632860"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3805"/>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3805"/>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2"/>
            <a:ext cx="3407231" cy="3165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Feasibility of Implementation</a:t>
            </a:r>
          </a:p>
        </p:txBody>
      </p:sp>
      <p:sp>
        <p:nvSpPr>
          <p:cNvPr id="20" name="TextBox 19"/>
          <p:cNvSpPr txBox="1"/>
          <p:nvPr/>
        </p:nvSpPr>
        <p:spPr>
          <a:xfrm>
            <a:off x="2231575" y="2645229"/>
            <a:ext cx="2302326" cy="347246"/>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Women’s Health Center</a:t>
            </a:r>
          </a:p>
        </p:txBody>
      </p:sp>
      <p:sp>
        <p:nvSpPr>
          <p:cNvPr id="21" name="TextBox 20"/>
          <p:cNvSpPr txBox="1"/>
          <p:nvPr/>
        </p:nvSpPr>
        <p:spPr>
          <a:xfrm>
            <a:off x="4931233" y="2667002"/>
            <a:ext cx="2547254" cy="347246"/>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a:t>
            </a:r>
            <a:r>
              <a:rPr lang="en-US" sz="1400" dirty="0" smtClean="0">
                <a:solidFill>
                  <a:prstClr val="black"/>
                </a:solidFill>
              </a:rPr>
              <a:t>4</a:t>
            </a:r>
            <a:endParaRPr lang="en-US" sz="1400" dirty="0">
              <a:solidFill>
                <a:prstClr val="black"/>
              </a:solidFill>
            </a:endParaRPr>
          </a:p>
        </p:txBody>
      </p:sp>
      <p:sp>
        <p:nvSpPr>
          <p:cNvPr id="22" name="TextBox 21"/>
          <p:cNvSpPr txBox="1"/>
          <p:nvPr/>
        </p:nvSpPr>
        <p:spPr>
          <a:xfrm>
            <a:off x="5442857" y="30588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3</a:t>
            </a:r>
          </a:p>
        </p:txBody>
      </p:sp>
      <p:sp>
        <p:nvSpPr>
          <p:cNvPr id="23" name="TextBox 22"/>
          <p:cNvSpPr txBox="1"/>
          <p:nvPr/>
        </p:nvSpPr>
        <p:spPr>
          <a:xfrm>
            <a:off x="4855031" y="3918861"/>
            <a:ext cx="2361825" cy="347279"/>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i="1" dirty="0" smtClean="0">
                <a:solidFill>
                  <a:prstClr val="black"/>
                </a:solidFill>
              </a:rPr>
              <a:t>Initiative 1</a:t>
            </a:r>
            <a:endParaRPr lang="en-US" sz="1400" i="1" dirty="0">
              <a:solidFill>
                <a:prstClr val="black"/>
              </a:solidFill>
            </a:endParaRPr>
          </a:p>
        </p:txBody>
      </p:sp>
      <p:sp>
        <p:nvSpPr>
          <p:cNvPr id="24" name="TextBox 23"/>
          <p:cNvSpPr txBox="1"/>
          <p:nvPr/>
        </p:nvSpPr>
        <p:spPr>
          <a:xfrm>
            <a:off x="3374575" y="38970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6</a:t>
            </a:r>
          </a:p>
        </p:txBody>
      </p:sp>
      <p:sp>
        <p:nvSpPr>
          <p:cNvPr id="26" name="TextBox 25"/>
          <p:cNvSpPr txBox="1"/>
          <p:nvPr/>
        </p:nvSpPr>
        <p:spPr>
          <a:xfrm>
            <a:off x="5135757" y="4488316"/>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7</a:t>
            </a:r>
          </a:p>
        </p:txBody>
      </p:sp>
      <p:grpSp>
        <p:nvGrpSpPr>
          <p:cNvPr id="27" name="Group 54"/>
          <p:cNvGrpSpPr/>
          <p:nvPr/>
        </p:nvGrpSpPr>
        <p:grpSpPr>
          <a:xfrm>
            <a:off x="625931"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398"/>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60"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3" name="TextBox 32"/>
          <p:cNvSpPr txBox="1"/>
          <p:nvPr/>
        </p:nvSpPr>
        <p:spPr>
          <a:xfrm>
            <a:off x="2476503"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4" name="TextBox 33"/>
          <p:cNvSpPr txBox="1"/>
          <p:nvPr/>
        </p:nvSpPr>
        <p:spPr>
          <a:xfrm>
            <a:off x="1110345" y="2307771"/>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5" name="TextBox 34"/>
          <p:cNvSpPr txBox="1"/>
          <p:nvPr/>
        </p:nvSpPr>
        <p:spPr>
          <a:xfrm>
            <a:off x="6006195"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6" name="TextBox 35"/>
          <p:cNvSpPr txBox="1"/>
          <p:nvPr/>
        </p:nvSpPr>
        <p:spPr>
          <a:xfrm>
            <a:off x="138249" y="3410637"/>
            <a:ext cx="1385751" cy="701189"/>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Potential Impact on </a:t>
            </a:r>
          </a:p>
          <a:p>
            <a:pPr algn="ctr" defTabSz="913805"/>
            <a:r>
              <a:rPr lang="en-US" sz="1200" b="1" i="1" dirty="0" smtClean="0">
                <a:solidFill>
                  <a:prstClr val="black"/>
                </a:solidFill>
                <a:latin typeface="+mj-lt"/>
              </a:rPr>
              <a:t>Volume</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81"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smtClean="0">
                <a:solidFill>
                  <a:srgbClr val="617685"/>
                </a:solidFill>
                <a:latin typeface="Arial"/>
              </a:rPr>
              <a:t>Prioritization of Initiatives </a:t>
            </a:r>
            <a:r>
              <a:rPr lang="en-US" sz="1300" dirty="0">
                <a:solidFill>
                  <a:srgbClr val="617685"/>
                </a:solidFill>
                <a:latin typeface="Arial"/>
              </a:rPr>
              <a:t>by Potential Impact and Feasibility</a:t>
            </a:r>
          </a:p>
        </p:txBody>
      </p:sp>
      <p:sp>
        <p:nvSpPr>
          <p:cNvPr id="42" name="Chevron 41"/>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43" name="Chevron 42"/>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44" name="Chevron 43"/>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3413174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 </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56219277"/>
              </p:ext>
            </p:extLst>
          </p:nvPr>
        </p:nvGraphicFramePr>
        <p:xfrm>
          <a:off x="314237" y="1391466"/>
          <a:ext cx="8594344" cy="4963616"/>
        </p:xfrm>
        <a:graphic>
          <a:graphicData uri="http://schemas.openxmlformats.org/drawingml/2006/table">
            <a:tbl>
              <a:tblPr firstRow="1" bandRow="1">
                <a:tableStyleId>{5C22544A-7EE6-4342-B048-85BDC9FD1C3A}</a:tableStyleId>
              </a:tblPr>
              <a:tblGrid>
                <a:gridCol w="1209763"/>
                <a:gridCol w="156029"/>
                <a:gridCol w="783013"/>
                <a:gridCol w="783013"/>
                <a:gridCol w="783013"/>
                <a:gridCol w="783013"/>
                <a:gridCol w="783013"/>
                <a:gridCol w="783013"/>
                <a:gridCol w="783013"/>
                <a:gridCol w="783013"/>
                <a:gridCol w="964448"/>
              </a:tblGrid>
              <a:tr h="542108">
                <a:tc>
                  <a:txBody>
                    <a:bodyPr/>
                    <a:lstStyle/>
                    <a:p>
                      <a:pPr algn="ctr"/>
                      <a:endParaRPr lang="en-US" sz="1100" dirty="0"/>
                    </a:p>
                  </a:txBody>
                  <a:tcPr marL="130629" marR="130629" marT="65314" marB="65314" anchor="ctr"/>
                </a:tc>
                <a:tc gridSpan="2">
                  <a:txBody>
                    <a:bodyPr/>
                    <a:lstStyle/>
                    <a:p>
                      <a:pPr algn="ctr"/>
                      <a:r>
                        <a:rPr lang="en-US" sz="900" dirty="0" smtClean="0"/>
                        <a:t>Women’s Health Center</a:t>
                      </a:r>
                      <a:endParaRPr lang="en-US" sz="900" dirty="0"/>
                    </a:p>
                  </a:txBody>
                  <a:tcPr marL="130629" marR="130629" marT="65314" marB="65314" anchor="ctr"/>
                </a:tc>
                <a:tc hMerge="1">
                  <a:txBody>
                    <a:bodyPr/>
                    <a:lstStyle/>
                    <a:p>
                      <a:pPr algn="ctr"/>
                      <a:endParaRPr lang="en-US" sz="9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98268">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3M</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r>
                        <a:rPr lang="en-US" sz="1100" dirty="0" smtClean="0"/>
                        <a:t>Equipment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600K</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200K</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3.8M</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800K</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4K</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40K</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4K</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848K</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i="1" dirty="0" smtClean="0">
                          <a:solidFill>
                            <a:schemeClr val="bg1"/>
                          </a:solidFill>
                        </a:rPr>
                        <a:t>4.65M</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a:solidFill>
                  <a:schemeClr val="bg1">
                    <a:lumMod val="50000"/>
                  </a:schemeClr>
                </a:solidFill>
              </a:rPr>
              <a:t>Investment Required for Initiatives to </a:t>
            </a:r>
            <a:r>
              <a:rPr lang="en-US" sz="1400" dirty="0" smtClean="0">
                <a:solidFill>
                  <a:schemeClr val="bg1">
                    <a:lumMod val="50000"/>
                  </a:schemeClr>
                </a:solidFill>
              </a:rPr>
              <a:t>Grow Volume</a:t>
            </a:r>
            <a:endParaRPr lang="en-US" sz="1300" dirty="0">
              <a:solidFill>
                <a:schemeClr val="bg1">
                  <a:lumMod val="50000"/>
                </a:schemeClr>
              </a:solidFill>
            </a:endParaRPr>
          </a:p>
        </p:txBody>
      </p:sp>
      <p:sp>
        <p:nvSpPr>
          <p:cNvPr id="9" name="Chevron 8"/>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0" name="Chevron 9"/>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89337935"/>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Women’s Health Center</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bg1"/>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Chevron 6"/>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8" name="Chevron 7"/>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9" name="Chevron 8"/>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10"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smtClean="0">
                <a:solidFill>
                  <a:schemeClr val="bg1">
                    <a:lumMod val="50000"/>
                  </a:schemeClr>
                </a:solidFill>
              </a:rPr>
              <a:t>Initiatives </a:t>
            </a:r>
            <a:r>
              <a:rPr lang="en-US" sz="1400" dirty="0">
                <a:solidFill>
                  <a:schemeClr val="bg1">
                    <a:lumMod val="50000"/>
                  </a:schemeClr>
                </a:solidFill>
              </a:rPr>
              <a:t>Related to Growing Volume</a:t>
            </a:r>
            <a:endParaRPr lang="en-US" sz="1300" dirty="0">
              <a:solidFill>
                <a:schemeClr val="bg1">
                  <a:lumMod val="50000"/>
                </a:schemeClr>
              </a:solidFill>
              <a:latin typeface="Arial"/>
            </a:endParaRPr>
          </a:p>
        </p:txBody>
      </p:sp>
    </p:spTree>
    <p:extLst>
      <p:ext uri="{BB962C8B-B14F-4D97-AF65-F5344CB8AC3E}">
        <p14:creationId xmlns:p14="http://schemas.microsoft.com/office/powerpoint/2010/main" val="208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46</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#2: </a:t>
            </a:r>
            <a:r>
              <a:rPr lang="en-US" i="1" dirty="0" smtClean="0"/>
              <a:t>Improve Patient Satisfaction</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2719835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a:t>
            </a:r>
            <a:r>
              <a:rPr lang="en-US" i="1" dirty="0" smtClean="0"/>
              <a:t>2: Improve Patient Satisfaction</a:t>
            </a:r>
            <a:endParaRPr lang="en-US" i="1" dirty="0"/>
          </a:p>
        </p:txBody>
      </p:sp>
      <p:sp>
        <p:nvSpPr>
          <p:cNvPr id="4" name="Title 3"/>
          <p:cNvSpPr>
            <a:spLocks noGrp="1"/>
          </p:cNvSpPr>
          <p:nvPr>
            <p:ph type="title"/>
          </p:nvPr>
        </p:nvSpPr>
        <p:spPr/>
        <p:txBody>
          <a:bodyPr/>
          <a:lstStyle/>
          <a:p>
            <a:r>
              <a:rPr lang="en-US" dirty="0" smtClean="0"/>
              <a:t>Objective #</a:t>
            </a:r>
            <a:r>
              <a:rPr lang="en-US" i="1" dirty="0" smtClean="0"/>
              <a:t>1: Improve Care Process</a:t>
            </a:r>
            <a:endParaRPr lang="en-US" i="1" dirty="0"/>
          </a:p>
        </p:txBody>
      </p:sp>
      <p:graphicFrame>
        <p:nvGraphicFramePr>
          <p:cNvPr id="6" name="Chart 5"/>
          <p:cNvGraphicFramePr/>
          <p:nvPr>
            <p:extLst>
              <p:ext uri="{D42A27DB-BD31-4B8C-83A1-F6EECF244321}">
                <p14:modId xmlns:p14="http://schemas.microsoft.com/office/powerpoint/2010/main" val="3433281428"/>
              </p:ext>
            </p:extLst>
          </p:nvPr>
        </p:nvGraphicFramePr>
        <p:xfrm>
          <a:off x="730532" y="1234326"/>
          <a:ext cx="3423230" cy="1889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960979559"/>
              </p:ext>
            </p:extLst>
          </p:nvPr>
        </p:nvGraphicFramePr>
        <p:xfrm>
          <a:off x="4944900" y="1234326"/>
          <a:ext cx="3423230" cy="1889877"/>
        </p:xfrm>
        <a:graphic>
          <a:graphicData uri="http://schemas.openxmlformats.org/drawingml/2006/chart">
            <c:chart xmlns:c="http://schemas.openxmlformats.org/drawingml/2006/chart" xmlns:r="http://schemas.openxmlformats.org/officeDocument/2006/relationships" r:id="rId4"/>
          </a:graphicData>
        </a:graphic>
      </p:graphicFrame>
      <p:sp>
        <p:nvSpPr>
          <p:cNvPr id="24" name="Chevron 23"/>
          <p:cNvSpPr/>
          <p:nvPr/>
        </p:nvSpPr>
        <p:spPr bwMode="gray">
          <a:xfrm>
            <a:off x="6716240"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5" name="Chevron 24"/>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31" name="Chevron 3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19" name="Slide Number Placeholder 1"/>
          <p:cNvSpPr txBox="1">
            <a:spLocks/>
          </p:cNvSpPr>
          <p:nvPr/>
        </p:nvSpPr>
        <p:spPr bwMode="gray">
          <a:xfrm>
            <a:off x="4261123" y="6454595"/>
            <a:ext cx="621771" cy="242047"/>
          </a:xfrm>
          <a:prstGeom prst="rect">
            <a:avLst/>
          </a:prstGeom>
        </p:spPr>
        <p:txBody>
          <a:bodyPr vert="horz" wrap="square" lIns="40830" tIns="40830" rIns="40830" bIns="4083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47</a:t>
            </a:fld>
            <a:endParaRPr lang="en-US" dirty="0">
              <a:solidFill>
                <a:srgbClr val="000000"/>
              </a:solidFill>
            </a:endParaRPr>
          </a:p>
        </p:txBody>
      </p:sp>
      <p:sp>
        <p:nvSpPr>
          <p:cNvPr id="20" name="TextBox 19"/>
          <p:cNvSpPr txBox="1"/>
          <p:nvPr/>
        </p:nvSpPr>
        <p:spPr>
          <a:xfrm>
            <a:off x="399870" y="4980802"/>
            <a:ext cx="1047937" cy="261580"/>
          </a:xfrm>
          <a:prstGeom prst="rect">
            <a:avLst/>
          </a:prstGeom>
          <a:noFill/>
        </p:spPr>
        <p:txBody>
          <a:bodyPr wrap="square" lIns="45695" tIns="45695" rIns="45695" bIns="45695" rtlCol="0">
            <a:spAutoFit/>
          </a:bodyPr>
          <a:lstStyle/>
          <a:p>
            <a:pPr algn="ctr"/>
            <a:r>
              <a:rPr lang="en-US" sz="1100" dirty="0">
                <a:solidFill>
                  <a:prstClr val="black"/>
                </a:solidFill>
              </a:rPr>
              <a:t>BARRIERS</a:t>
            </a:r>
          </a:p>
        </p:txBody>
      </p:sp>
      <p:sp>
        <p:nvSpPr>
          <p:cNvPr id="21" name="TextBox 20"/>
          <p:cNvSpPr txBox="1"/>
          <p:nvPr/>
        </p:nvSpPr>
        <p:spPr>
          <a:xfrm>
            <a:off x="384630" y="3380607"/>
            <a:ext cx="1047937" cy="261580"/>
          </a:xfrm>
          <a:prstGeom prst="rect">
            <a:avLst/>
          </a:prstGeom>
          <a:noFill/>
        </p:spPr>
        <p:txBody>
          <a:bodyPr wrap="square" lIns="45695" tIns="45695" rIns="45695" bIns="45695" rtlCol="0">
            <a:spAutoFit/>
          </a:bodyPr>
          <a:lstStyle/>
          <a:p>
            <a:pPr algn="ctr"/>
            <a:r>
              <a:rPr lang="en-US" sz="1100" dirty="0">
                <a:solidFill>
                  <a:prstClr val="black"/>
                </a:solidFill>
              </a:rPr>
              <a:t>DRIVERS</a:t>
            </a:r>
          </a:p>
        </p:txBody>
      </p:sp>
      <p:cxnSp>
        <p:nvCxnSpPr>
          <p:cNvPr id="22" name="Straight Connector 21"/>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8" y="3657606"/>
            <a:ext cx="4090319" cy="261580"/>
          </a:xfrm>
          <a:prstGeom prst="rect">
            <a:avLst/>
          </a:prstGeom>
          <a:noFill/>
        </p:spPr>
        <p:txBody>
          <a:bodyPr wrap="square" lIns="45695" tIns="45695" rIns="45695" bIns="45695" rtlCol="0">
            <a:spAutoFit/>
          </a:bodyPr>
          <a:lstStyle/>
          <a:p>
            <a:pPr algn="ctr"/>
            <a:r>
              <a:rPr lang="en-US" sz="1100" dirty="0">
                <a:solidFill>
                  <a:prstClr val="black"/>
                </a:solidFill>
              </a:rPr>
              <a:t>Internal</a:t>
            </a:r>
          </a:p>
        </p:txBody>
      </p:sp>
      <p:sp>
        <p:nvSpPr>
          <p:cNvPr id="27" name="TextBox 26"/>
          <p:cNvSpPr txBox="1"/>
          <p:nvPr/>
        </p:nvSpPr>
        <p:spPr>
          <a:xfrm>
            <a:off x="457208" y="5257806"/>
            <a:ext cx="4090319" cy="261580"/>
          </a:xfrm>
          <a:prstGeom prst="rect">
            <a:avLst/>
          </a:prstGeom>
          <a:noFill/>
        </p:spPr>
        <p:txBody>
          <a:bodyPr wrap="square" lIns="45695" tIns="45695" rIns="45695" bIns="45695" rtlCol="0">
            <a:spAutoFit/>
          </a:bodyPr>
          <a:lstStyle/>
          <a:p>
            <a:pPr algn="ctr"/>
            <a:r>
              <a:rPr lang="en-US" sz="1100" dirty="0">
                <a:solidFill>
                  <a:prstClr val="black"/>
                </a:solidFill>
              </a:rPr>
              <a:t>Internal</a:t>
            </a:r>
          </a:p>
        </p:txBody>
      </p:sp>
      <p:sp>
        <p:nvSpPr>
          <p:cNvPr id="29" name="TextBox 28"/>
          <p:cNvSpPr txBox="1"/>
          <p:nvPr/>
        </p:nvSpPr>
        <p:spPr>
          <a:xfrm>
            <a:off x="4547525" y="3657606"/>
            <a:ext cx="4090319" cy="261580"/>
          </a:xfrm>
          <a:prstGeom prst="rect">
            <a:avLst/>
          </a:prstGeom>
          <a:noFill/>
        </p:spPr>
        <p:txBody>
          <a:bodyPr wrap="square" lIns="45695" tIns="45695" rIns="45695" bIns="45695" rtlCol="0">
            <a:spAutoFit/>
          </a:bodyPr>
          <a:lstStyle/>
          <a:p>
            <a:pPr algn="ctr"/>
            <a:r>
              <a:rPr lang="en-US" sz="1100" dirty="0">
                <a:solidFill>
                  <a:prstClr val="black"/>
                </a:solidFill>
              </a:rPr>
              <a:t>External</a:t>
            </a:r>
          </a:p>
        </p:txBody>
      </p:sp>
      <p:sp>
        <p:nvSpPr>
          <p:cNvPr id="30" name="TextBox 29"/>
          <p:cNvSpPr txBox="1"/>
          <p:nvPr/>
        </p:nvSpPr>
        <p:spPr>
          <a:xfrm>
            <a:off x="4547526" y="5257802"/>
            <a:ext cx="4090319" cy="261580"/>
          </a:xfrm>
          <a:prstGeom prst="rect">
            <a:avLst/>
          </a:prstGeom>
          <a:noFill/>
        </p:spPr>
        <p:txBody>
          <a:bodyPr wrap="square" lIns="45695" tIns="45695" rIns="45695" bIns="45695" rtlCol="0">
            <a:spAutoFit/>
          </a:bodyPr>
          <a:lstStyle/>
          <a:p>
            <a:pPr algn="ctr"/>
            <a:r>
              <a:rPr lang="en-US" sz="1100" dirty="0">
                <a:solidFill>
                  <a:prstClr val="black"/>
                </a:solidFill>
              </a:rPr>
              <a:t>External</a:t>
            </a:r>
          </a:p>
        </p:txBody>
      </p:sp>
      <p:sp>
        <p:nvSpPr>
          <p:cNvPr id="28" name="Rectangle 27"/>
          <p:cNvSpPr/>
          <p:nvPr/>
        </p:nvSpPr>
        <p:spPr>
          <a:xfrm>
            <a:off x="457209" y="3934600"/>
            <a:ext cx="4090319" cy="83556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New women’s health scheduling line</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Dedicated women’s health nurse navigator </a:t>
            </a:r>
          </a:p>
          <a:p>
            <a:pPr marL="626304" lvl="1" indent="-171347" defTabSz="913850">
              <a:lnSpc>
                <a:spcPct val="80000"/>
              </a:lnSpc>
              <a:spcBef>
                <a:spcPct val="50000"/>
              </a:spcBef>
              <a:buFont typeface="Arial" pitchFamily="34" charset="0"/>
              <a:buChar char="•"/>
              <a:defRPr/>
            </a:pPr>
            <a:endParaRPr lang="en-US" sz="1000" i="1" kern="0" dirty="0" smtClean="0">
              <a:solidFill>
                <a:sysClr val="windowText" lastClr="000000"/>
              </a:solidFill>
            </a:endParaRPr>
          </a:p>
          <a:p>
            <a:pPr marL="626304" lvl="1" indent="-171347" defTabSz="913850">
              <a:lnSpc>
                <a:spcPct val="80000"/>
              </a:lnSpc>
              <a:spcBef>
                <a:spcPct val="50000"/>
              </a:spcBef>
              <a:buFont typeface="Arial" pitchFamily="34" charset="0"/>
              <a:buChar char="•"/>
              <a:defRPr/>
            </a:pPr>
            <a:endParaRPr lang="en-US" sz="1000" i="1" kern="0" dirty="0">
              <a:solidFill>
                <a:sysClr val="windowText" lastClr="000000"/>
              </a:solidFill>
            </a:endParaRPr>
          </a:p>
        </p:txBody>
      </p:sp>
      <p:sp>
        <p:nvSpPr>
          <p:cNvPr id="36" name="Rectangle 35"/>
          <p:cNvSpPr/>
          <p:nvPr/>
        </p:nvSpPr>
        <p:spPr>
          <a:xfrm>
            <a:off x="457209" y="5534800"/>
            <a:ext cx="4090319" cy="661669"/>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Only 50% of physician practices on EMR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Lack of effective means for communication between various women’s health specialty departments (breast, OB/GYN, cardiology, general surgery, etc.)</a:t>
            </a:r>
            <a:endParaRPr lang="en-US" sz="1000" i="1" kern="0" dirty="0">
              <a:solidFill>
                <a:sysClr val="windowText" lastClr="000000"/>
              </a:solidFill>
            </a:endParaRPr>
          </a:p>
        </p:txBody>
      </p:sp>
      <p:sp>
        <p:nvSpPr>
          <p:cNvPr id="37" name="Rectangle 36"/>
          <p:cNvSpPr/>
          <p:nvPr/>
        </p:nvSpPr>
        <p:spPr>
          <a:xfrm>
            <a:off x="4547525" y="5534800"/>
            <a:ext cx="4090319" cy="661669"/>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Physician shortage resulting in long wait times; physician recruitment highly competitive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Local payers not yet reimbursing for alternative visits types such as e-visits, phone visits </a:t>
            </a:r>
            <a:endParaRPr lang="en-US" sz="1000" i="1" kern="0" dirty="0">
              <a:solidFill>
                <a:sysClr val="windowText" lastClr="000000"/>
              </a:solidFill>
            </a:endParaRPr>
          </a:p>
        </p:txBody>
      </p:sp>
      <p:sp>
        <p:nvSpPr>
          <p:cNvPr id="38" name="Rectangle 37"/>
          <p:cNvSpPr/>
          <p:nvPr/>
        </p:nvSpPr>
        <p:spPr>
          <a:xfrm>
            <a:off x="4547528" y="3934600"/>
            <a:ext cx="4090319" cy="661669"/>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Patient population well-educated and health literate, comfortable with new care models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Local payers beginning to reimburse for care coordination efforts </a:t>
            </a:r>
            <a:endParaRPr lang="en-US" sz="1000" i="1" kern="0" dirty="0">
              <a:solidFill>
                <a:sysClr val="windowText" lastClr="000000"/>
              </a:solidFill>
            </a:endParaRPr>
          </a:p>
        </p:txBody>
      </p:sp>
    </p:spTree>
    <p:extLst>
      <p:ext uri="{BB962C8B-B14F-4D97-AF65-F5344CB8AC3E}">
        <p14:creationId xmlns:p14="http://schemas.microsoft.com/office/powerpoint/2010/main" val="587929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#2: </a:t>
            </a:r>
            <a:r>
              <a:rPr lang="en-US" i="1" dirty="0" smtClean="0"/>
              <a:t>Improve Patient</a:t>
            </a:r>
            <a:r>
              <a:rPr lang="en-US" dirty="0" smtClean="0"/>
              <a:t> </a:t>
            </a:r>
            <a:r>
              <a:rPr lang="en-US" i="1" dirty="0" smtClean="0"/>
              <a:t>Satisfaction</a:t>
            </a:r>
            <a:r>
              <a:rPr lang="en-US" dirty="0" smtClean="0"/>
              <a:t> </a:t>
            </a:r>
            <a:endParaRPr lang="en-US" dirty="0"/>
          </a:p>
        </p:txBody>
      </p:sp>
      <p:sp>
        <p:nvSpPr>
          <p:cNvPr id="4" name="Title 3"/>
          <p:cNvSpPr>
            <a:spLocks noGrp="1"/>
          </p:cNvSpPr>
          <p:nvPr>
            <p:ph type="title"/>
          </p:nvPr>
        </p:nvSpPr>
        <p:spPr/>
        <p:txBody>
          <a:bodyPr/>
          <a:lstStyle/>
          <a:p>
            <a:r>
              <a:rPr lang="en-US" dirty="0" smtClean="0"/>
              <a:t>Objective #</a:t>
            </a:r>
            <a:r>
              <a:rPr lang="en-US" i="1" dirty="0" smtClean="0"/>
              <a:t>1: Improve Care Processes</a:t>
            </a:r>
            <a:endParaRPr lang="en-US" i="1" dirty="0"/>
          </a:p>
        </p:txBody>
      </p:sp>
      <p:sp>
        <p:nvSpPr>
          <p:cNvPr id="14" name="Rectangle 13"/>
          <p:cNvSpPr/>
          <p:nvPr/>
        </p:nvSpPr>
        <p:spPr>
          <a:xfrm>
            <a:off x="399869" y="1158126"/>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dirty="0"/>
          </a:p>
        </p:txBody>
      </p:sp>
      <p:sp>
        <p:nvSpPr>
          <p:cNvPr id="15" name="TextBox 14"/>
          <p:cNvSpPr txBox="1"/>
          <p:nvPr/>
        </p:nvSpPr>
        <p:spPr>
          <a:xfrm>
            <a:off x="514166" y="1213596"/>
            <a:ext cx="4446836" cy="261578"/>
          </a:xfrm>
          <a:prstGeom prst="rect">
            <a:avLst/>
          </a:prstGeom>
          <a:noFill/>
        </p:spPr>
        <p:txBody>
          <a:bodyPr wrap="square" lIns="45693" tIns="45693" rIns="45693" bIns="45693" rtlCol="0">
            <a:spAutoFit/>
          </a:bodyPr>
          <a:lstStyle/>
          <a:p>
            <a:r>
              <a:rPr lang="en-US" sz="1100" b="1" i="1" dirty="0"/>
              <a:t>Initiative #1: Patient Flow Assessment</a:t>
            </a:r>
          </a:p>
        </p:txBody>
      </p:sp>
      <p:sp>
        <p:nvSpPr>
          <p:cNvPr id="18" name="TextBox 17"/>
          <p:cNvSpPr txBox="1"/>
          <p:nvPr/>
        </p:nvSpPr>
        <p:spPr>
          <a:xfrm>
            <a:off x="528683" y="1490589"/>
            <a:ext cx="4446836" cy="1307996"/>
          </a:xfrm>
          <a:prstGeom prst="rect">
            <a:avLst/>
          </a:prstGeom>
          <a:noFill/>
        </p:spPr>
        <p:txBody>
          <a:bodyPr wrap="square" lIns="45693" tIns="45693" rIns="45693" bIns="45693" rtlCol="0">
            <a:spAutoFit/>
          </a:bodyPr>
          <a:lstStyle/>
          <a:p>
            <a:r>
              <a:rPr lang="en-US" sz="1100" i="1" dirty="0"/>
              <a:t>A 4-person, multidisciplinary task force will design and conduct patient flow assessment to identify </a:t>
            </a:r>
            <a:r>
              <a:rPr lang="en-US" sz="1100" i="1" dirty="0" smtClean="0"/>
              <a:t>areas to streamline patient visits.  </a:t>
            </a:r>
            <a:r>
              <a:rPr lang="en-US" sz="1100" i="1" dirty="0"/>
              <a:t>The team will be responsible for: </a:t>
            </a:r>
          </a:p>
          <a:p>
            <a:endParaRPr lang="en-US" sz="1100" i="1" dirty="0"/>
          </a:p>
          <a:p>
            <a:pPr marL="228474" indent="-228474">
              <a:buAutoNum type="arabicParenBoth"/>
            </a:pPr>
            <a:r>
              <a:rPr lang="en-US" sz="1100" i="1" dirty="0"/>
              <a:t>Identify issues in care flow affecting patient satisfaction.</a:t>
            </a:r>
          </a:p>
          <a:p>
            <a:pPr marL="228474" indent="-228474">
              <a:buAutoNum type="arabicParenBoth"/>
            </a:pPr>
            <a:r>
              <a:rPr lang="en-US" sz="1100" i="1" dirty="0" smtClean="0"/>
              <a:t>Prioritize top 3-5 opportunities</a:t>
            </a:r>
            <a:endParaRPr lang="en-US" sz="1100" i="1" dirty="0"/>
          </a:p>
          <a:p>
            <a:pPr marL="228474" indent="-228474">
              <a:buAutoNum type="arabicParenBoth"/>
            </a:pPr>
            <a:r>
              <a:rPr lang="en-US" sz="1100" i="1" dirty="0" smtClean="0"/>
              <a:t>Develop plan for implementing </a:t>
            </a:r>
            <a:r>
              <a:rPr lang="en-US" sz="1100" i="1" dirty="0"/>
              <a:t>redesigned care process.</a:t>
            </a:r>
          </a:p>
        </p:txBody>
      </p:sp>
      <p:graphicFrame>
        <p:nvGraphicFramePr>
          <p:cNvPr id="6" name="Table 5"/>
          <p:cNvGraphicFramePr>
            <a:graphicFrameLocks noGrp="1"/>
          </p:cNvGraphicFramePr>
          <p:nvPr>
            <p:extLst>
              <p:ext uri="{D42A27DB-BD31-4B8C-83A1-F6EECF244321}">
                <p14:modId xmlns:p14="http://schemas.microsoft.com/office/powerpoint/2010/main" val="234851823"/>
              </p:ext>
            </p:extLst>
          </p:nvPr>
        </p:nvGraphicFramePr>
        <p:xfrm>
          <a:off x="399871" y="3718563"/>
          <a:ext cx="4675441" cy="2760361"/>
        </p:xfrm>
        <a:graphic>
          <a:graphicData uri="http://schemas.openxmlformats.org/drawingml/2006/table">
            <a:tbl>
              <a:tblPr firstRow="1" bandRow="1">
                <a:tableStyleId>{5C22544A-7EE6-4342-B048-85BDC9FD1C3A}</a:tableStyleId>
              </a:tblPr>
              <a:tblGrid>
                <a:gridCol w="1047937"/>
                <a:gridCol w="2590800"/>
                <a:gridCol w="1036704"/>
              </a:tblGrid>
              <a:tr h="274320">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a:t>
                      </a:r>
                      <a:endParaRPr lang="en-US" sz="1100" dirty="0"/>
                    </a:p>
                  </a:txBody>
                  <a:tcPr anchor="ctr"/>
                </a:tc>
              </a:tr>
              <a:tr h="396240">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Number</a:t>
                      </a:r>
                      <a:r>
                        <a:rPr lang="en-US" sz="1100" i="1" baseline="0" dirty="0" smtClean="0"/>
                        <a:t> of coordinated appointments</a:t>
                      </a:r>
                      <a:endParaRPr lang="en-US" sz="1100" i="1" dirty="0" smtClean="0"/>
                    </a:p>
                  </a:txBody>
                  <a:tcPr anchor="ctr"/>
                </a:tc>
                <a:tc>
                  <a:txBody>
                    <a:bodyPr/>
                    <a:lstStyle/>
                    <a:p>
                      <a:pPr algn="ctr"/>
                      <a:r>
                        <a:rPr lang="en-US" sz="1000" i="1" baseline="0" dirty="0" smtClean="0"/>
                        <a:t>Increase by 30%</a:t>
                      </a:r>
                      <a:endParaRPr lang="en-US" sz="1000" i="1" dirty="0"/>
                    </a:p>
                  </a:txBody>
                  <a:tcPr anchor="ctr"/>
                </a:tc>
              </a:tr>
              <a:tr h="396240">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Total appointment duration</a:t>
                      </a:r>
                    </a:p>
                  </a:txBody>
                  <a:tcPr anchor="ctr"/>
                </a:tc>
                <a:tc>
                  <a:txBody>
                    <a:bodyPr/>
                    <a:lstStyle/>
                    <a:p>
                      <a:pPr algn="ctr"/>
                      <a:r>
                        <a:rPr lang="en-US" sz="1000" i="1" dirty="0" smtClean="0"/>
                        <a:t>Reduce by 50%</a:t>
                      </a:r>
                      <a:endParaRPr lang="en-US" sz="1000" i="1" dirty="0"/>
                    </a:p>
                  </a:txBody>
                  <a:tcPr anchor="ctr"/>
                </a:tc>
              </a:tr>
              <a:tr h="439783">
                <a:tc vMerge="1">
                  <a:txBody>
                    <a:bodyPr/>
                    <a:lstStyle/>
                    <a:p>
                      <a:pPr algn="ctr"/>
                      <a:endParaRPr lang="en-US" sz="1100" dirty="0" smtClean="0"/>
                    </a:p>
                  </a:txBody>
                  <a:tcPr anchor="ctr"/>
                </a:tc>
                <a:tc>
                  <a:txBody>
                    <a:bodyPr/>
                    <a:lstStyle/>
                    <a:p>
                      <a:r>
                        <a:rPr lang="en-US" sz="1100" i="1" dirty="0" smtClean="0"/>
                        <a:t>Patient satisfaction on</a:t>
                      </a:r>
                      <a:r>
                        <a:rPr lang="en-US" sz="1100" i="1" baseline="0" dirty="0" smtClean="0"/>
                        <a:t> care coordination</a:t>
                      </a:r>
                      <a:endParaRPr lang="en-US" sz="1100" i="1" dirty="0"/>
                    </a:p>
                  </a:txBody>
                  <a:tcPr anchor="ctr"/>
                </a:tc>
                <a:tc>
                  <a:txBody>
                    <a:bodyPr/>
                    <a:lstStyle/>
                    <a:p>
                      <a:pPr algn="ctr"/>
                      <a:r>
                        <a:rPr lang="en-US" sz="1000" i="1" dirty="0" smtClean="0"/>
                        <a:t>Increase by 25%</a:t>
                      </a:r>
                      <a:endParaRPr lang="en-US" sz="1000" i="1" dirty="0"/>
                    </a:p>
                  </a:txBody>
                  <a:tcPr anchor="ctr"/>
                </a:tc>
              </a:tr>
              <a:tr h="426720">
                <a:tc rowSpan="3">
                  <a:txBody>
                    <a:bodyPr/>
                    <a:lstStyle/>
                    <a:p>
                      <a:pPr algn="ctr"/>
                      <a:r>
                        <a:rPr lang="en-US" sz="1100" dirty="0" smtClean="0"/>
                        <a:t>Process</a:t>
                      </a:r>
                      <a:r>
                        <a:rPr lang="en-US" sz="1100" baseline="0" dirty="0" smtClean="0"/>
                        <a:t> Metrics</a:t>
                      </a:r>
                      <a:endParaRPr lang="en-US" sz="1100" dirty="0"/>
                    </a:p>
                  </a:txBody>
                  <a:tcPr anchor="ctr"/>
                </a:tc>
                <a:tc>
                  <a:txBody>
                    <a:bodyPr/>
                    <a:lstStyle/>
                    <a:p>
                      <a:r>
                        <a:rPr lang="en-US" sz="1100" i="1" dirty="0" smtClean="0"/>
                        <a:t>Key stakeholders</a:t>
                      </a:r>
                      <a:r>
                        <a:rPr lang="en-US" sz="1100" i="1" baseline="0" dirty="0" smtClean="0"/>
                        <a:t> identified and feedback collected</a:t>
                      </a:r>
                      <a:endParaRPr lang="en-US" sz="1100" i="1" dirty="0"/>
                    </a:p>
                  </a:txBody>
                  <a:tcPr anchor="ctr"/>
                </a:tc>
                <a:tc>
                  <a:txBody>
                    <a:bodyPr/>
                    <a:lstStyle/>
                    <a:p>
                      <a:pPr algn="ctr"/>
                      <a:endParaRPr lang="en-US" sz="1000" i="1" dirty="0"/>
                    </a:p>
                  </a:txBody>
                  <a:tcPr anchor="ctr"/>
                </a:tc>
              </a:tr>
              <a:tr h="387275">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Key areas of improvement</a:t>
                      </a:r>
                      <a:r>
                        <a:rPr lang="en-US" sz="1100" i="1" baseline="0" dirty="0" smtClean="0"/>
                        <a:t> identified</a:t>
                      </a:r>
                      <a:endParaRPr lang="en-US" sz="1100" i="1" dirty="0" smtClean="0"/>
                    </a:p>
                  </a:txBody>
                  <a:tcPr anchor="ctr"/>
                </a:tc>
                <a:tc>
                  <a:txBody>
                    <a:bodyPr/>
                    <a:lstStyle/>
                    <a:p>
                      <a:pPr algn="ctr"/>
                      <a:endParaRPr lang="en-US" sz="1000" i="1" dirty="0"/>
                    </a:p>
                  </a:txBody>
                  <a:tcPr anchor="ctr"/>
                </a:tc>
              </a:tr>
              <a:tr h="439783">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Care redesign</a:t>
                      </a:r>
                      <a:r>
                        <a:rPr lang="en-US" sz="1100" i="1" baseline="0" dirty="0" smtClean="0"/>
                        <a:t> plan developed and approved by leadership</a:t>
                      </a:r>
                      <a:endParaRPr lang="en-US" sz="1100" i="1" dirty="0" smtClean="0"/>
                    </a:p>
                  </a:txBody>
                  <a:tcPr anchor="ctr"/>
                </a:tc>
                <a:tc>
                  <a:txBody>
                    <a:bodyPr/>
                    <a:lstStyle/>
                    <a:p>
                      <a:pPr algn="ctr"/>
                      <a:endParaRPr lang="en-US" sz="1000" i="1" dirty="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11644695"/>
              </p:ext>
            </p:extLst>
          </p:nvPr>
        </p:nvGraphicFramePr>
        <p:xfrm>
          <a:off x="5257809" y="1143008"/>
          <a:ext cx="3657599" cy="5298756"/>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68131">
                <a:tc>
                  <a:txBody>
                    <a:bodyPr/>
                    <a:lstStyle/>
                    <a:p>
                      <a:r>
                        <a:rPr lang="en-US" sz="1100" b="1" dirty="0" smtClean="0"/>
                        <a:t>Facilities:</a:t>
                      </a:r>
                      <a:r>
                        <a:rPr lang="en-US" sz="1100" dirty="0" smtClean="0"/>
                        <a:t> </a:t>
                      </a:r>
                      <a:r>
                        <a:rPr lang="en-US" sz="1100" i="1" dirty="0" smtClean="0"/>
                        <a:t>N/A</a:t>
                      </a:r>
                      <a:endParaRPr lang="en-US" sz="1100" i="1" dirty="0"/>
                    </a:p>
                  </a:txBody>
                  <a:tcPr marL="130629" marR="130629" marT="65314" marB="65314"/>
                </a:tc>
              </a:tr>
              <a:tr h="668131">
                <a:tc>
                  <a:txBody>
                    <a:bodyPr/>
                    <a:lstStyle/>
                    <a:p>
                      <a:r>
                        <a:rPr lang="en-US" sz="1100" b="1" dirty="0" smtClean="0"/>
                        <a:t>Equipment: </a:t>
                      </a:r>
                      <a:r>
                        <a:rPr lang="en-US" sz="1100" i="1" dirty="0" smtClean="0"/>
                        <a:t>N/A</a:t>
                      </a:r>
                      <a:endParaRPr lang="en-US" sz="1100" i="1" dirty="0"/>
                    </a:p>
                  </a:txBody>
                  <a:tcPr marL="130629" marR="130629" marT="65314" marB="65314"/>
                </a:tc>
              </a:tr>
              <a:tr h="692930">
                <a:tc>
                  <a:txBody>
                    <a:bodyPr/>
                    <a:lstStyle/>
                    <a:p>
                      <a:r>
                        <a:rPr lang="en-US" sz="1100" b="1" dirty="0" smtClean="0"/>
                        <a:t>Information Technology:</a:t>
                      </a:r>
                      <a:r>
                        <a:rPr lang="en-US" sz="1100" dirty="0" smtClean="0"/>
                        <a:t> </a:t>
                      </a:r>
                      <a:r>
                        <a:rPr lang="en-US" sz="1100" i="1" dirty="0" smtClean="0"/>
                        <a:t>N/A</a:t>
                      </a:r>
                      <a:endParaRPr lang="en-US" sz="1100" i="1" dirty="0"/>
                    </a:p>
                  </a:txBody>
                  <a:tcPr marL="130629" marR="130629" marT="65314" marB="65314"/>
                </a:tc>
              </a:tr>
              <a:tr h="668131">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b="1" baseline="0" dirty="0" smtClean="0"/>
                        <a:t> </a:t>
                      </a:r>
                      <a:r>
                        <a:rPr lang="en-US" sz="1100" i="1" baseline="0" dirty="0" smtClean="0"/>
                        <a:t>Training for staff on new care process. Details TBD pending completion of assessment and process review.</a:t>
                      </a:r>
                      <a:endParaRPr lang="en-US" sz="1100" i="1" dirty="0"/>
                    </a:p>
                  </a:txBody>
                  <a:tcPr marL="130629" marR="130629" marT="65314" marB="65314"/>
                </a:tc>
              </a:tr>
              <a:tr h="827314">
                <a:tc>
                  <a:txBody>
                    <a:bodyPr/>
                    <a:lstStyle/>
                    <a:p>
                      <a:r>
                        <a:rPr lang="en-US" sz="1100" b="1" baseline="0" dirty="0" smtClean="0"/>
                        <a:t>Marketing/Communications:</a:t>
                      </a:r>
                      <a:r>
                        <a:rPr lang="en-US" sz="1100" baseline="0" dirty="0" smtClean="0"/>
                        <a:t> </a:t>
                      </a:r>
                      <a:r>
                        <a:rPr lang="en-US" sz="1100" i="1" baseline="0" dirty="0" smtClean="0"/>
                        <a:t>Internal education campaign to implement new care process.  Details TBD pending completion of assessment and process review.</a:t>
                      </a:r>
                      <a:endParaRPr lang="en-US" sz="1100" i="1" dirty="0"/>
                    </a:p>
                  </a:txBody>
                  <a:tcPr marL="130629" marR="130629" marT="65314" marB="65314"/>
                </a:tc>
              </a:tr>
              <a:tr h="801188">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Interview stakeholders from related service lines.  Engage marketing to conduct focus groups and assist with collecting patient satisfaction survey data.</a:t>
                      </a:r>
                      <a:endParaRPr lang="en-US" sz="1100" b="1" i="1" dirty="0"/>
                    </a:p>
                  </a:txBody>
                  <a:tcPr marL="130629" marR="130629" marT="65314" marB="65314">
                    <a:noFill/>
                  </a:tcPr>
                </a:tc>
              </a:tr>
              <a:tr h="668131">
                <a:tc>
                  <a:txBody>
                    <a:bodyPr/>
                    <a:lstStyle/>
                    <a:p>
                      <a:pPr algn="l"/>
                      <a:r>
                        <a:rPr lang="en-US" sz="1100" b="1" dirty="0" smtClean="0"/>
                        <a:t>Expected Cost: </a:t>
                      </a:r>
                      <a:r>
                        <a:rPr lang="en-US" sz="1100" b="0" i="1" dirty="0" smtClean="0"/>
                        <a:t>$75,000</a:t>
                      </a:r>
                      <a:endParaRPr lang="en-US" sz="1100" b="1" dirty="0"/>
                    </a:p>
                  </a:txBody>
                  <a:tcPr marL="130629" marR="130629" marT="65314" marB="65314">
                    <a:noFill/>
                  </a:tcPr>
                </a:tc>
              </a:tr>
            </a:tbl>
          </a:graphicData>
        </a:graphic>
      </p:graphicFrame>
      <p:sp>
        <p:nvSpPr>
          <p:cNvPr id="20" name="Chevron 19"/>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2" name="Chevron 21"/>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1889045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Initiatives to Improve Patient Satisfaction</a:t>
            </a:r>
            <a:endParaRPr lang="en-US" dirty="0"/>
          </a:p>
        </p:txBody>
      </p:sp>
      <p:sp>
        <p:nvSpPr>
          <p:cNvPr id="5" name="Rectangle 4"/>
          <p:cNvSpPr/>
          <p:nvPr/>
        </p:nvSpPr>
        <p:spPr bwMode="auto">
          <a:xfrm>
            <a:off x="1632860"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3805"/>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3805"/>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2"/>
            <a:ext cx="3407231" cy="3165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Feasibility of Implementation</a:t>
            </a:r>
          </a:p>
        </p:txBody>
      </p:sp>
      <p:sp>
        <p:nvSpPr>
          <p:cNvPr id="20" name="TextBox 19"/>
          <p:cNvSpPr txBox="1"/>
          <p:nvPr/>
        </p:nvSpPr>
        <p:spPr>
          <a:xfrm>
            <a:off x="2231574" y="2645229"/>
            <a:ext cx="1883226" cy="562722"/>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i="1" dirty="0" smtClean="0">
                <a:solidFill>
                  <a:prstClr val="black"/>
                </a:solidFill>
              </a:rPr>
              <a:t>Patient Flow Assessment</a:t>
            </a:r>
            <a:endParaRPr lang="en-US" sz="1400" i="1" dirty="0">
              <a:solidFill>
                <a:prstClr val="black"/>
              </a:solidFill>
            </a:endParaRPr>
          </a:p>
        </p:txBody>
      </p:sp>
      <p:sp>
        <p:nvSpPr>
          <p:cNvPr id="21" name="TextBox 20"/>
          <p:cNvSpPr txBox="1"/>
          <p:nvPr/>
        </p:nvSpPr>
        <p:spPr>
          <a:xfrm>
            <a:off x="4931233" y="266700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2</a:t>
            </a:r>
          </a:p>
        </p:txBody>
      </p:sp>
      <p:sp>
        <p:nvSpPr>
          <p:cNvPr id="22" name="TextBox 21"/>
          <p:cNvSpPr txBox="1"/>
          <p:nvPr/>
        </p:nvSpPr>
        <p:spPr>
          <a:xfrm>
            <a:off x="5442857" y="30588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3</a:t>
            </a:r>
          </a:p>
        </p:txBody>
      </p:sp>
      <p:sp>
        <p:nvSpPr>
          <p:cNvPr id="23" name="TextBox 22"/>
          <p:cNvSpPr txBox="1"/>
          <p:nvPr/>
        </p:nvSpPr>
        <p:spPr>
          <a:xfrm>
            <a:off x="4855033" y="3918861"/>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4</a:t>
            </a:r>
          </a:p>
        </p:txBody>
      </p:sp>
      <p:sp>
        <p:nvSpPr>
          <p:cNvPr id="24" name="TextBox 23"/>
          <p:cNvSpPr txBox="1"/>
          <p:nvPr/>
        </p:nvSpPr>
        <p:spPr>
          <a:xfrm>
            <a:off x="3374575" y="38970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6</a:t>
            </a:r>
          </a:p>
        </p:txBody>
      </p:sp>
      <p:sp>
        <p:nvSpPr>
          <p:cNvPr id="26" name="TextBox 25"/>
          <p:cNvSpPr txBox="1"/>
          <p:nvPr/>
        </p:nvSpPr>
        <p:spPr>
          <a:xfrm>
            <a:off x="5072745" y="413657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7</a:t>
            </a:r>
          </a:p>
        </p:txBody>
      </p:sp>
      <p:grpSp>
        <p:nvGrpSpPr>
          <p:cNvPr id="27" name="Group 54"/>
          <p:cNvGrpSpPr/>
          <p:nvPr/>
        </p:nvGrpSpPr>
        <p:grpSpPr>
          <a:xfrm>
            <a:off x="625931"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398"/>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60"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3" name="TextBox 32"/>
          <p:cNvSpPr txBox="1"/>
          <p:nvPr/>
        </p:nvSpPr>
        <p:spPr>
          <a:xfrm>
            <a:off x="2476503"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4" name="TextBox 33"/>
          <p:cNvSpPr txBox="1"/>
          <p:nvPr/>
        </p:nvSpPr>
        <p:spPr>
          <a:xfrm>
            <a:off x="1110345" y="2307771"/>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5" name="TextBox 34"/>
          <p:cNvSpPr txBox="1"/>
          <p:nvPr/>
        </p:nvSpPr>
        <p:spPr>
          <a:xfrm>
            <a:off x="6006195"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6" name="TextBox 35"/>
          <p:cNvSpPr txBox="1"/>
          <p:nvPr/>
        </p:nvSpPr>
        <p:spPr>
          <a:xfrm>
            <a:off x="1" y="3410637"/>
            <a:ext cx="1524000" cy="6858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Potential Impact on Patient Satisfaction</a:t>
            </a:r>
          </a:p>
        </p:txBody>
      </p:sp>
      <p:cxnSp>
        <p:nvCxnSpPr>
          <p:cNvPr id="38" name="Straight Arrow Connector 37"/>
          <p:cNvCxnSpPr>
            <a:stCxn id="33" idx="3"/>
            <a:endCxn id="35" idx="1"/>
          </p:cNvCxnSpPr>
          <p:nvPr/>
        </p:nvCxnSpPr>
        <p:spPr>
          <a:xfrm>
            <a:off x="3184081"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rPr>
              <a:t>Prioritization of Initiatives by Potential Impact and Feasibility</a:t>
            </a:r>
          </a:p>
        </p:txBody>
      </p:sp>
      <p:sp>
        <p:nvSpPr>
          <p:cNvPr id="42" name="Chevron 41"/>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43" name="Chevron 42"/>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44" name="Chevron 43"/>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366220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Current Performance</a:t>
            </a:r>
            <a:endParaRPr lang="en-US" dirty="0"/>
          </a:p>
        </p:txBody>
      </p:sp>
      <p:sp>
        <p:nvSpPr>
          <p:cNvPr id="4" name="Chevron 3"/>
          <p:cNvSpPr/>
          <p:nvPr/>
        </p:nvSpPr>
        <p:spPr bwMode="gray">
          <a:xfrm>
            <a:off x="1143000" y="3429002"/>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6" y="3429002"/>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p>
          <a:p>
            <a:pPr algn="ctr" defTabSz="2089606"/>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41068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30710426"/>
              </p:ext>
            </p:extLst>
          </p:nvPr>
        </p:nvGraphicFramePr>
        <p:xfrm>
          <a:off x="314237" y="1391466"/>
          <a:ext cx="8518144" cy="4856936"/>
        </p:xfrm>
        <a:graphic>
          <a:graphicData uri="http://schemas.openxmlformats.org/drawingml/2006/table">
            <a:tbl>
              <a:tblPr firstRow="1" bandRow="1">
                <a:tableStyleId>{5C22544A-7EE6-4342-B048-85BDC9FD1C3A}</a:tableStyleId>
              </a:tblPr>
              <a:tblGrid>
                <a:gridCol w="981163"/>
                <a:gridCol w="308429"/>
                <a:gridCol w="783013"/>
                <a:gridCol w="783013"/>
                <a:gridCol w="783013"/>
                <a:gridCol w="783013"/>
                <a:gridCol w="783013"/>
                <a:gridCol w="783013"/>
                <a:gridCol w="783013"/>
                <a:gridCol w="783013"/>
                <a:gridCol w="964448"/>
              </a:tblGrid>
              <a:tr h="435428">
                <a:tc>
                  <a:txBody>
                    <a:bodyPr/>
                    <a:lstStyle/>
                    <a:p>
                      <a:pPr algn="ctr"/>
                      <a:endParaRPr lang="en-US" sz="1100" dirty="0"/>
                    </a:p>
                  </a:txBody>
                  <a:tcPr marL="130629" marR="130629" marT="65314" marB="65314" anchor="ctr"/>
                </a:tc>
                <a:tc gridSpan="2">
                  <a:txBody>
                    <a:bodyPr/>
                    <a:lstStyle/>
                    <a:p>
                      <a:pPr algn="ctr"/>
                      <a:r>
                        <a:rPr lang="en-US" sz="1000" i="1" dirty="0" smtClean="0"/>
                        <a:t>Patient Flow Assessment</a:t>
                      </a:r>
                      <a:endParaRPr lang="en-US" sz="1000" i="1" dirty="0"/>
                    </a:p>
                  </a:txBody>
                  <a:tcPr marL="130629" marR="130629" marT="65314" marB="65314" anchor="ctr"/>
                </a:tc>
                <a:tc hMerge="1">
                  <a:txBody>
                    <a:bodyPr/>
                    <a:lstStyle/>
                    <a:p>
                      <a:pPr algn="ct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98268">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r>
                        <a:rPr lang="en-US" sz="1100" dirty="0" smtClean="0"/>
                        <a:t>Equipment</a:t>
                      </a:r>
                      <a:endParaRPr lang="en-US" sz="1100" dirty="0"/>
                    </a:p>
                  </a:txBody>
                  <a:tcPr marL="130629" marR="130629" marT="65314" marB="65314"/>
                </a:tc>
                <a:tc hMerge="1">
                  <a:txBody>
                    <a:bodyPr/>
                    <a:lstStyle/>
                    <a:p>
                      <a:endParaRPr lang="en-US" dirty="0"/>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15,000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75,000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b="0" i="1" dirty="0" smtClean="0">
                          <a:solidFill>
                            <a:schemeClr val="bg1"/>
                          </a:solidFill>
                        </a:rPr>
                        <a:t>$75,000</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smtClean="0">
                <a:solidFill>
                  <a:schemeClr val="bg1">
                    <a:lumMod val="50000"/>
                  </a:schemeClr>
                </a:solidFill>
              </a:rPr>
              <a:t>Investment Required for Initiatives to Improve Patient Satisfaction</a:t>
            </a:r>
            <a:endParaRPr lang="en-US" sz="1300" dirty="0">
              <a:solidFill>
                <a:schemeClr val="bg1">
                  <a:lumMod val="50000"/>
                </a:schemeClr>
              </a:solidFill>
              <a:latin typeface="Arial"/>
            </a:endParaRPr>
          </a:p>
        </p:txBody>
      </p:sp>
      <p:sp>
        <p:nvSpPr>
          <p:cNvPr id="9" name="Chevron 8"/>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0" name="Chevron 9"/>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233446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8482449"/>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Patient</a:t>
                      </a:r>
                      <a:r>
                        <a:rPr lang="en-US" sz="1100" b="0" i="1" u="none" strike="noStrike" baseline="0" dirty="0" smtClean="0">
                          <a:solidFill>
                            <a:srgbClr val="000000"/>
                          </a:solidFill>
                          <a:latin typeface="+mj-lt"/>
                        </a:rPr>
                        <a:t> Flow Assessment</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endParaRPr lang="en-US" sz="19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Initiatives related to </a:t>
            </a:r>
            <a:r>
              <a:rPr lang="en-US" sz="1300" dirty="0" smtClean="0">
                <a:solidFill>
                  <a:srgbClr val="617685"/>
                </a:solidFill>
                <a:latin typeface="Arial"/>
              </a:rPr>
              <a:t>Improve Patient </a:t>
            </a:r>
            <a:r>
              <a:rPr lang="en-US" sz="1300" dirty="0">
                <a:solidFill>
                  <a:srgbClr val="617685"/>
                </a:solidFill>
                <a:latin typeface="Arial"/>
              </a:rPr>
              <a:t>Satisfaction</a:t>
            </a:r>
          </a:p>
        </p:txBody>
      </p:sp>
    </p:spTree>
    <p:extLst>
      <p:ext uri="{BB962C8B-B14F-4D97-AF65-F5344CB8AC3E}">
        <p14:creationId xmlns:p14="http://schemas.microsoft.com/office/powerpoint/2010/main" val="3704810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52</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Summary</a:t>
            </a:r>
            <a:endParaRPr lang="en-US" dirty="0"/>
          </a:p>
        </p:txBody>
      </p:sp>
      <p:sp>
        <p:nvSpPr>
          <p:cNvPr id="4" name="Chevron 3"/>
          <p:cNvSpPr/>
          <p:nvPr/>
        </p:nvSpPr>
        <p:spPr bwMode="gray">
          <a:xfrm>
            <a:off x="1143000"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a:p>
            <a:pPr algn="ctr" defTabSz="2089606"/>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6"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38753840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Summary</a:t>
            </a:r>
            <a:endParaRPr lang="en-US" dirty="0"/>
          </a:p>
        </p:txBody>
      </p:sp>
      <p:sp>
        <p:nvSpPr>
          <p:cNvPr id="4" name="Title 3"/>
          <p:cNvSpPr>
            <a:spLocks noGrp="1"/>
          </p:cNvSpPr>
          <p:nvPr>
            <p:ph type="title"/>
          </p:nvPr>
        </p:nvSpPr>
        <p:spPr/>
        <p:txBody>
          <a:bodyPr/>
          <a:lstStyle/>
          <a:p>
            <a:r>
              <a:rPr lang="en-US" dirty="0" smtClean="0"/>
              <a:t>Total Investment Required for Strategic Initiatives, 20XX-20XX</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630395"/>
              </p:ext>
            </p:extLst>
          </p:nvPr>
        </p:nvGraphicFramePr>
        <p:xfrm>
          <a:off x="399866" y="1219194"/>
          <a:ext cx="8278073" cy="4937758"/>
        </p:xfrm>
        <a:graphic>
          <a:graphicData uri="http://schemas.openxmlformats.org/drawingml/2006/table">
            <a:tbl>
              <a:tblPr firstRow="1" bandRow="1">
                <a:tableStyleId>{5C22544A-7EE6-4342-B048-85BDC9FD1C3A}</a:tableStyleId>
              </a:tblPr>
              <a:tblGrid>
                <a:gridCol w="2009053"/>
                <a:gridCol w="1253804"/>
                <a:gridCol w="1253804"/>
                <a:gridCol w="1253804"/>
                <a:gridCol w="1253804"/>
                <a:gridCol w="1253804"/>
              </a:tblGrid>
              <a:tr h="479860">
                <a:tc>
                  <a:txBody>
                    <a:bodyPr/>
                    <a:lstStyle/>
                    <a:p>
                      <a:pPr algn="ctr"/>
                      <a:endParaRPr lang="en-US" sz="1100" dirty="0"/>
                    </a:p>
                  </a:txBody>
                  <a:tcPr marL="130629" marR="130629" marT="65314" marB="65314" anchor="ctr"/>
                </a:tc>
                <a:tc>
                  <a:txBody>
                    <a:bodyPr/>
                    <a:lstStyle/>
                    <a:p>
                      <a:pPr algn="ctr"/>
                      <a:r>
                        <a:rPr lang="en-US" sz="1000" dirty="0" smtClean="0"/>
                        <a:t>Grow</a:t>
                      </a:r>
                      <a:r>
                        <a:rPr lang="en-US" sz="1000" baseline="0" dirty="0" smtClean="0"/>
                        <a:t> Volume</a:t>
                      </a:r>
                      <a:endParaRPr lang="en-US" sz="1000" dirty="0"/>
                    </a:p>
                  </a:txBody>
                  <a:tcPr marL="130629" marR="130629" marT="65314" marB="65314" anchor="ctr"/>
                </a:tc>
                <a:tc>
                  <a:txBody>
                    <a:bodyPr/>
                    <a:lstStyle/>
                    <a:p>
                      <a:pPr algn="ctr"/>
                      <a:r>
                        <a:rPr lang="en-US" sz="1000" dirty="0" smtClean="0"/>
                        <a:t>Patient</a:t>
                      </a:r>
                      <a:r>
                        <a:rPr lang="en-US" sz="1000" baseline="0" dirty="0" smtClean="0"/>
                        <a:t> Satisfaction</a:t>
                      </a:r>
                      <a:endParaRPr lang="en-US" sz="1000" dirty="0"/>
                    </a:p>
                  </a:txBody>
                  <a:tcPr marL="130629" marR="130629" marT="65314" marB="65314" anchor="ctr"/>
                </a:tc>
                <a:tc>
                  <a:txBody>
                    <a:bodyPr/>
                    <a:lstStyle/>
                    <a:p>
                      <a:pPr algn="ctr"/>
                      <a:r>
                        <a:rPr lang="en-US" sz="1000" dirty="0" smtClean="0"/>
                        <a:t>Quality</a:t>
                      </a:r>
                      <a:endParaRPr lang="en-US" sz="1000" dirty="0"/>
                    </a:p>
                  </a:txBody>
                  <a:tcPr marL="130629" marR="130629" marT="65314" marB="65314" anchor="ctr"/>
                </a:tc>
                <a:tc>
                  <a:txBody>
                    <a:bodyPr/>
                    <a:lstStyle/>
                    <a:p>
                      <a:pPr algn="ctr"/>
                      <a:r>
                        <a:rPr lang="en-US" sz="1000" dirty="0" smtClean="0"/>
                        <a:t>Goal</a:t>
                      </a:r>
                      <a:r>
                        <a:rPr lang="en-US" sz="1000" baseline="0" dirty="0" smtClean="0"/>
                        <a:t> X</a:t>
                      </a:r>
                      <a:endParaRPr lang="en-US" sz="1000" dirty="0"/>
                    </a:p>
                  </a:txBody>
                  <a:tcPr marL="130629" marR="130629" marT="65314" marB="65314" anchor="ctr"/>
                </a:tc>
                <a:tc>
                  <a:txBody>
                    <a:bodyPr/>
                    <a:lstStyle/>
                    <a:p>
                      <a:pPr algn="ctr"/>
                      <a:r>
                        <a:rPr lang="en-US" sz="1000" dirty="0" smtClean="0"/>
                        <a:t>Goal Z</a:t>
                      </a:r>
                      <a:endParaRPr lang="en-US" sz="1000" dirty="0"/>
                    </a:p>
                  </a:txBody>
                  <a:tcPr marL="130629" marR="130629" marT="65314" marB="65314" anchor="ctr"/>
                </a:tc>
              </a:tr>
              <a:tr h="328704">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513450">
                <a:tc>
                  <a:txBody>
                    <a:bodyPr/>
                    <a:lstStyle/>
                    <a:p>
                      <a:r>
                        <a:rPr lang="en-US" sz="1100" dirty="0" smtClean="0"/>
                        <a:t>Marketing and Communications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Total</a:t>
                      </a:r>
                      <a:r>
                        <a:rPr lang="en-US" sz="1100" b="1" baseline="0" dirty="0" smtClean="0"/>
                        <a:t> </a:t>
                      </a:r>
                      <a:r>
                        <a:rPr lang="en-US" sz="1100" b="1" dirty="0" smtClean="0"/>
                        <a:t>Goal </a:t>
                      </a:r>
                      <a:r>
                        <a:rPr lang="en-US" sz="1100" b="1" baseline="0" dirty="0" smtClean="0"/>
                        <a:t>Investment</a:t>
                      </a:r>
                      <a:endParaRPr lang="en-US" sz="1100" b="1" dirty="0"/>
                    </a:p>
                  </a:txBody>
                  <a:tcPr marL="130629" marR="130629" marT="65314" marB="65314">
                    <a:solidFill>
                      <a:schemeClr val="accent1">
                        <a:lumMod val="60000"/>
                        <a:lumOff val="40000"/>
                      </a:schemeClr>
                    </a:solidFill>
                  </a:tcPr>
                </a:tc>
                <a:tc>
                  <a:txBody>
                    <a:bodyPr/>
                    <a:lstStyle/>
                    <a:p>
                      <a:pPr algn="ctr"/>
                      <a:endParaRPr lang="en-US" sz="1100" dirty="0"/>
                    </a:p>
                  </a:txBody>
                  <a:tcPr marL="130629" marR="130629" marT="65314" marB="65314" anchor="ctr">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r>
              <a:tr h="328704">
                <a:tc gridSpan="2">
                  <a:txBody>
                    <a:bodyPr/>
                    <a:lstStyle/>
                    <a:p>
                      <a:pPr algn="l"/>
                      <a:endParaRPr lang="en-US" sz="1100" b="1" dirty="0"/>
                    </a:p>
                  </a:txBody>
                  <a:tcPr marL="130629" marR="130629" marT="65314" marB="65314">
                    <a:lnR w="12700"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pPr algn="ctr"/>
                      <a:endParaRPr lang="en-US" sz="1100" dirty="0"/>
                    </a:p>
                  </a:txBody>
                  <a:tcPr marL="130629" marR="130629" marT="65314" marB="65314" anchor="ctr">
                    <a:lnR w="12700" cap="flat" cmpd="sng" algn="ctr">
                      <a:solidFill>
                        <a:schemeClr val="tx1"/>
                      </a:solidFill>
                      <a:prstDash val="solid"/>
                      <a:round/>
                      <a:headEnd type="none" w="med" len="med"/>
                      <a:tailEnd type="none" w="med" len="med"/>
                    </a:lnR>
                  </a:tcPr>
                </a:tc>
                <a:tc gridSpan="4">
                  <a:txBody>
                    <a:bodyPr/>
                    <a:lstStyle/>
                    <a:p>
                      <a:pPr algn="ctr"/>
                      <a:r>
                        <a:rPr lang="en-US" sz="1100" b="1" dirty="0" smtClean="0"/>
                        <a:t>Total Plan Investment : </a:t>
                      </a:r>
                      <a:endParaRPr lang="en-US" sz="1100" b="1" dirty="0"/>
                    </a:p>
                  </a:txBody>
                  <a:tcPr marL="130629" marR="130629" marT="65314" marB="65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US" sz="1200" dirty="0"/>
                    </a:p>
                  </a:txBody>
                  <a:tcPr marL="130629" marR="130629" marT="65314" marB="65314" anchor="ctr"/>
                </a:tc>
                <a:tc hMerge="1">
                  <a:txBody>
                    <a:bodyPr/>
                    <a:lstStyle/>
                    <a:p>
                      <a:pPr algn="ctr"/>
                      <a:endParaRPr lang="en-US" sz="1100" b="1" dirty="0"/>
                    </a:p>
                  </a:txBody>
                  <a:tcPr marL="130629" marR="130629" marT="65314" marB="653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marL="130629" marR="130629" marT="65314" marB="6531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a:t>
            </a:r>
            <a:r>
              <a:rPr lang="en-US" dirty="0"/>
              <a:t>Summary</a:t>
            </a:r>
          </a:p>
        </p:txBody>
      </p:sp>
      <p:sp>
        <p:nvSpPr>
          <p:cNvPr id="4" name="Title 3"/>
          <p:cNvSpPr>
            <a:spLocks noGrp="1"/>
          </p:cNvSpPr>
          <p:nvPr>
            <p:ph type="title"/>
          </p:nvPr>
        </p:nvSpPr>
        <p:spPr/>
        <p:txBody>
          <a:bodyPr/>
          <a:lstStyle/>
          <a:p>
            <a:r>
              <a:rPr lang="en-US" dirty="0" smtClean="0"/>
              <a:t>Interdepartmental Support Required for Strategic Initiatives, 20XX-20XX</a:t>
            </a:r>
            <a:endParaRPr lang="en-US" dirty="0"/>
          </a:p>
        </p:txBody>
      </p:sp>
      <p:grpSp>
        <p:nvGrpSpPr>
          <p:cNvPr id="6" name="Group 5"/>
          <p:cNvGrpSpPr/>
          <p:nvPr/>
        </p:nvGrpSpPr>
        <p:grpSpPr>
          <a:xfrm>
            <a:off x="399866" y="1447800"/>
            <a:ext cx="1554480" cy="457200"/>
            <a:chOff x="399866" y="1447800"/>
            <a:chExt cx="1554480" cy="457200"/>
          </a:xfrm>
        </p:grpSpPr>
        <p:sp>
          <p:nvSpPr>
            <p:cNvPr id="8" name="Rectangle 7"/>
            <p:cNvSpPr/>
            <p:nvPr/>
          </p:nvSpPr>
          <p:spPr>
            <a:xfrm>
              <a:off x="399866"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Marketing</a:t>
              </a:r>
              <a:endParaRPr lang="en-US" sz="1100" b="1" dirty="0">
                <a:solidFill>
                  <a:schemeClr val="tx1"/>
                </a:solidFill>
              </a:endParaRPr>
            </a:p>
          </p:txBody>
        </p:sp>
        <p:sp>
          <p:nvSpPr>
            <p:cNvPr id="9" name="TextBox 8"/>
            <p:cNvSpPr txBox="1"/>
            <p:nvPr/>
          </p:nvSpPr>
          <p:spPr>
            <a:xfrm>
              <a:off x="399866" y="1447800"/>
              <a:ext cx="1554480" cy="230832"/>
            </a:xfrm>
            <a:prstGeom prst="rect">
              <a:avLst/>
            </a:prstGeom>
            <a:noFill/>
          </p:spPr>
          <p:txBody>
            <a:bodyPr wrap="square" lIns="45720" rIns="45720" rtlCol="0">
              <a:spAutoFit/>
            </a:bodyPr>
            <a:lstStyle/>
            <a:p>
              <a:pPr algn="ctr"/>
              <a:endParaRPr lang="en-US" sz="900" b="1" dirty="0"/>
            </a:p>
          </p:txBody>
        </p:sp>
      </p:grpSp>
      <p:sp>
        <p:nvSpPr>
          <p:cNvPr id="11" name="Rectangle 10"/>
          <p:cNvSpPr/>
          <p:nvPr/>
        </p:nvSpPr>
        <p:spPr>
          <a:xfrm>
            <a:off x="2136629"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Radiology</a:t>
            </a:r>
            <a:endParaRPr lang="en-US" sz="1100" b="1" dirty="0">
              <a:solidFill>
                <a:schemeClr val="tx1"/>
              </a:solidFill>
            </a:endParaRPr>
          </a:p>
        </p:txBody>
      </p:sp>
      <p:sp>
        <p:nvSpPr>
          <p:cNvPr id="12" name="TextBox 11"/>
          <p:cNvSpPr txBox="1"/>
          <p:nvPr/>
        </p:nvSpPr>
        <p:spPr>
          <a:xfrm>
            <a:off x="2136629" y="1447800"/>
            <a:ext cx="1554480" cy="230832"/>
          </a:xfrm>
          <a:prstGeom prst="rect">
            <a:avLst/>
          </a:prstGeom>
          <a:noFill/>
        </p:spPr>
        <p:txBody>
          <a:bodyPr wrap="square" lIns="45720" rIns="45720" rtlCol="0">
            <a:spAutoFit/>
          </a:bodyPr>
          <a:lstStyle/>
          <a:p>
            <a:pPr algn="ctr"/>
            <a:endParaRPr lang="en-US" sz="900" b="1" dirty="0"/>
          </a:p>
        </p:txBody>
      </p:sp>
      <p:grpSp>
        <p:nvGrpSpPr>
          <p:cNvPr id="27" name="Group 26"/>
          <p:cNvGrpSpPr/>
          <p:nvPr/>
        </p:nvGrpSpPr>
        <p:grpSpPr>
          <a:xfrm>
            <a:off x="3873390" y="1450036"/>
            <a:ext cx="1554480" cy="459431"/>
            <a:chOff x="3806512" y="1450032"/>
            <a:chExt cx="1554480" cy="459432"/>
          </a:xfrm>
        </p:grpSpPr>
        <p:sp>
          <p:nvSpPr>
            <p:cNvPr id="14" name="Rectangle 13"/>
            <p:cNvSpPr/>
            <p:nvPr/>
          </p:nvSpPr>
          <p:spPr>
            <a:xfrm>
              <a:off x="3900190" y="1450032"/>
              <a:ext cx="1460802"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Goal #3</a:t>
              </a:r>
            </a:p>
          </p:txBody>
        </p:sp>
        <p:sp>
          <p:nvSpPr>
            <p:cNvPr id="15" name="Rectangle 14"/>
            <p:cNvSpPr/>
            <p:nvPr/>
          </p:nvSpPr>
          <p:spPr>
            <a:xfrm>
              <a:off x="3806512" y="1452264"/>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Department</a:t>
              </a:r>
            </a:p>
          </p:txBody>
        </p:sp>
      </p:grpSp>
      <p:sp>
        <p:nvSpPr>
          <p:cNvPr id="16" name="TextBox 15"/>
          <p:cNvSpPr txBox="1"/>
          <p:nvPr/>
        </p:nvSpPr>
        <p:spPr>
          <a:xfrm>
            <a:off x="413790"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
        <p:nvSpPr>
          <p:cNvPr id="17" name="TextBox 16"/>
          <p:cNvSpPr txBox="1"/>
          <p:nvPr/>
        </p:nvSpPr>
        <p:spPr>
          <a:xfrm>
            <a:off x="2103189" y="2057404"/>
            <a:ext cx="1554480" cy="1869692"/>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E.g., </a:t>
            </a:r>
            <a:r>
              <a:rPr lang="en-US" sz="1100" dirty="0">
                <a:solidFill>
                  <a:prstClr val="black"/>
                </a:solidFill>
              </a:rPr>
              <a:t>Collaborate around breast screening and patient pathway to oncology services.</a:t>
            </a:r>
          </a:p>
          <a:p>
            <a:pPr>
              <a:lnSpc>
                <a:spcPct val="150000"/>
              </a:lnSpc>
            </a:pPr>
            <a:r>
              <a:rPr lang="en-US" sz="1100" dirty="0" smtClean="0"/>
              <a:t>.</a:t>
            </a:r>
            <a:endParaRPr lang="en-US" sz="1100" dirty="0"/>
          </a:p>
        </p:txBody>
      </p:sp>
      <p:sp>
        <p:nvSpPr>
          <p:cNvPr id="20" name="Rectangle 19"/>
          <p:cNvSpPr/>
          <p:nvPr/>
        </p:nvSpPr>
        <p:spPr>
          <a:xfrm>
            <a:off x="5610161" y="1450031"/>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r>
              <a:rPr lang="en-US" sz="1100" b="1" dirty="0">
                <a:solidFill>
                  <a:schemeClr val="tx1"/>
                </a:solidFill>
              </a:rPr>
              <a:t>Department #4</a:t>
            </a:r>
          </a:p>
        </p:txBody>
      </p:sp>
      <p:sp>
        <p:nvSpPr>
          <p:cNvPr id="23" name="Rectangle 22"/>
          <p:cNvSpPr/>
          <p:nvPr/>
        </p:nvSpPr>
        <p:spPr>
          <a:xfrm>
            <a:off x="7253244" y="1447800"/>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r>
              <a:rPr lang="en-US" sz="1100" b="1" dirty="0">
                <a:solidFill>
                  <a:schemeClr val="tx1"/>
                </a:solidFill>
              </a:rPr>
              <a:t>Department #5</a:t>
            </a:r>
          </a:p>
        </p:txBody>
      </p:sp>
      <p:sp>
        <p:nvSpPr>
          <p:cNvPr id="24" name="TextBox 23"/>
          <p:cNvSpPr txBox="1"/>
          <p:nvPr/>
        </p:nvSpPr>
        <p:spPr>
          <a:xfrm>
            <a:off x="3873390"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
        <p:nvSpPr>
          <p:cNvPr id="25" name="TextBox 24"/>
          <p:cNvSpPr txBox="1"/>
          <p:nvPr/>
        </p:nvSpPr>
        <p:spPr>
          <a:xfrm>
            <a:off x="5610151"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
        <p:nvSpPr>
          <p:cNvPr id="26" name="TextBox 25"/>
          <p:cNvSpPr txBox="1"/>
          <p:nvPr/>
        </p:nvSpPr>
        <p:spPr>
          <a:xfrm>
            <a:off x="7253236"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Tree>
    <p:extLst>
      <p:ext uri="{BB962C8B-B14F-4D97-AF65-F5344CB8AC3E}">
        <p14:creationId xmlns:p14="http://schemas.microsoft.com/office/powerpoint/2010/main" val="2022902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55</a:t>
            </a:fld>
            <a:endParaRPr lang="en-US" dirty="0">
              <a:solidFill>
                <a:srgbClr val="000000"/>
              </a:solidFill>
            </a:endParaRPr>
          </a:p>
        </p:txBody>
      </p:sp>
      <p:sp>
        <p:nvSpPr>
          <p:cNvPr id="4" name="Title 3"/>
          <p:cNvSpPr>
            <a:spLocks noGrp="1"/>
          </p:cNvSpPr>
          <p:nvPr>
            <p:ph type="title"/>
          </p:nvPr>
        </p:nvSpPr>
        <p:spPr/>
        <p:txBody>
          <a:bodyPr/>
          <a:lstStyle/>
          <a:p>
            <a:r>
              <a:rPr lang="en-US" dirty="0" smtClean="0"/>
              <a:t>Performance Scorecard</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endParaRPr lang="en-US" sz="1300" dirty="0">
              <a:solidFill>
                <a:srgbClr val="617685"/>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00804405"/>
              </p:ext>
            </p:extLst>
          </p:nvPr>
        </p:nvGraphicFramePr>
        <p:xfrm>
          <a:off x="399873" y="1048339"/>
          <a:ext cx="8334561" cy="5200063"/>
        </p:xfrm>
        <a:graphic>
          <a:graphicData uri="http://schemas.openxmlformats.org/drawingml/2006/table">
            <a:tbl>
              <a:tblPr firstRow="1" bandRow="1">
                <a:tableStyleId>{5C22544A-7EE6-4342-B048-85BDC9FD1C3A}</a:tableStyleId>
              </a:tblPr>
              <a:tblGrid>
                <a:gridCol w="490327"/>
                <a:gridCol w="1303194"/>
                <a:gridCol w="930809"/>
                <a:gridCol w="762000"/>
                <a:gridCol w="1752600"/>
                <a:gridCol w="1031877"/>
                <a:gridCol w="1031877"/>
                <a:gridCol w="1031877"/>
              </a:tblGrid>
              <a:tr h="611131">
                <a:tc>
                  <a:txBody>
                    <a:bodyPr/>
                    <a:lstStyle/>
                    <a:p>
                      <a:pPr algn="ctr" fontAlgn="b"/>
                      <a:r>
                        <a:rPr lang="en-US" sz="900" b="1" i="0" u="none" strike="noStrike" dirty="0" smtClean="0">
                          <a:solidFill>
                            <a:schemeClr val="bg1"/>
                          </a:solidFill>
                          <a:latin typeface="+mj-lt"/>
                        </a:rPr>
                        <a:t>Goal</a:t>
                      </a:r>
                      <a:endParaRPr lang="en-US" sz="900" b="1" i="0" u="none" strike="noStrike" dirty="0">
                        <a:solidFill>
                          <a:schemeClr val="bg1"/>
                        </a:solidFill>
                        <a:latin typeface="+mj-lt"/>
                      </a:endParaRPr>
                    </a:p>
                  </a:txBody>
                  <a:tcPr marT="91440" marB="91440" anchor="ctr"/>
                </a:tc>
                <a:tc>
                  <a:txBody>
                    <a:bodyPr/>
                    <a:lstStyle/>
                    <a:p>
                      <a:pPr algn="ctr" fontAlgn="b"/>
                      <a:r>
                        <a:rPr lang="en-US" sz="900" u="none" strike="noStrike" dirty="0" smtClean="0"/>
                        <a:t>Objective</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a:t>Owner</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dirty="0" smtClean="0">
                          <a:solidFill>
                            <a:schemeClr val="lt1"/>
                          </a:solidFill>
                          <a:latin typeface="+mn-lt"/>
                        </a:rPr>
                        <a:t>Status of Related Initiatives</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smtClean="0"/>
                        <a:t>Metric</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Value</a:t>
                      </a:r>
                      <a:r>
                        <a:rPr lang="en-US" sz="900" b="0" i="0" u="none" strike="noStrike" baseline="0" dirty="0" smtClean="0">
                          <a:solidFill>
                            <a:srgbClr val="000000"/>
                          </a:solidFill>
                          <a:latin typeface="+mj-lt"/>
                        </a:rPr>
                        <a:t> at Plan Launch</a:t>
                      </a:r>
                    </a:p>
                    <a:p>
                      <a:pPr algn="ctr" fontAlgn="b"/>
                      <a:r>
                        <a:rPr lang="en-US" sz="900" b="0" i="0" u="none" strike="noStrike" baseline="0" dirty="0" smtClean="0">
                          <a:solidFill>
                            <a:srgbClr val="000000"/>
                          </a:solidFill>
                          <a:latin typeface="+mj-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baseline="0" dirty="0" smtClean="0">
                          <a:solidFill>
                            <a:schemeClr val="lt1"/>
                          </a:solidFill>
                          <a:latin typeface="+mn-lt"/>
                        </a:rPr>
                        <a:t>Current Value</a:t>
                      </a:r>
                    </a:p>
                    <a:p>
                      <a:pPr algn="ctr" fontAlgn="b"/>
                      <a:r>
                        <a:rPr lang="en-US" sz="900" b="1" i="0" u="none" strike="noStrike" baseline="0" dirty="0" smtClean="0">
                          <a:solidFill>
                            <a:schemeClr val="lt1"/>
                          </a:solidFill>
                          <a:latin typeface="+mn-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Target Value </a:t>
                      </a:r>
                    </a:p>
                    <a:p>
                      <a:pPr algn="ctr" fontAlgn="b"/>
                      <a:r>
                        <a:rPr lang="en-US" sz="900" b="0" i="0" u="none" strike="noStrike" dirty="0" smtClean="0">
                          <a:solidFill>
                            <a:srgbClr val="000000"/>
                          </a:solidFill>
                          <a:latin typeface="+mj-lt"/>
                        </a:rPr>
                        <a:t>(Insert</a:t>
                      </a:r>
                      <a:r>
                        <a:rPr lang="en-US" sz="900" b="0" i="0" u="none" strike="noStrike" baseline="0" dirty="0" smtClean="0">
                          <a:solidFill>
                            <a:srgbClr val="000000"/>
                          </a:solidFill>
                          <a:latin typeface="+mj-lt"/>
                        </a:rPr>
                        <a:t> Date)</a:t>
                      </a:r>
                      <a:endParaRPr lang="en-US" sz="900" b="0" i="0" u="none" strike="noStrike" dirty="0">
                        <a:solidFill>
                          <a:srgbClr val="000000"/>
                        </a:solidFill>
                        <a:latin typeface="+mj-lt"/>
                      </a:endParaRPr>
                    </a:p>
                  </a:txBody>
                  <a:tcPr marT="91440" marB="91440" anchor="ctr"/>
                </a:tc>
              </a:tr>
              <a:tr h="329071">
                <a:tc rowSpan="10">
                  <a:txBody>
                    <a:bodyPr/>
                    <a:lstStyle/>
                    <a:p>
                      <a:pPr algn="ctr" fontAlgn="b"/>
                      <a:r>
                        <a:rPr lang="en-US" sz="1100" b="1" i="0" u="none" strike="noStrike" dirty="0" smtClean="0">
                          <a:solidFill>
                            <a:schemeClr val="bg1"/>
                          </a:solidFill>
                          <a:latin typeface="+mn-lt"/>
                        </a:rPr>
                        <a:t>Grow Volume</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u="none" strike="noStrike" dirty="0" smtClean="0"/>
                        <a:t>Increase Market</a:t>
                      </a:r>
                      <a:r>
                        <a:rPr lang="en-US" sz="900" u="none" strike="noStrike" baseline="0" dirty="0" smtClean="0"/>
                        <a:t> Share by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smtClean="0"/>
                        <a:t>Dr. Pan, Administrator,</a:t>
                      </a:r>
                      <a:r>
                        <a:rPr lang="en-US" sz="900" u="none" strike="noStrike" baseline="0" dirty="0" smtClean="0"/>
                        <a:t> SL</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marL="0" indent="0" algn="l" fontAlgn="b">
                        <a:tabLst/>
                      </a:pPr>
                      <a:r>
                        <a:rPr lang="en-US" sz="900" b="0" i="0" u="none" strike="noStrike" dirty="0" smtClean="0">
                          <a:solidFill>
                            <a:schemeClr val="dk1"/>
                          </a:solidFill>
                          <a:latin typeface="+mn-lt"/>
                        </a:rPr>
                        <a:t>Primary</a:t>
                      </a:r>
                      <a:r>
                        <a:rPr lang="en-US" sz="900" b="0" i="0" u="none" strike="noStrike" baseline="0" dirty="0" smtClean="0">
                          <a:solidFill>
                            <a:schemeClr val="dk1"/>
                          </a:solidFill>
                          <a:latin typeface="+mn-lt"/>
                        </a:rPr>
                        <a:t> Market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u="none" strike="noStrike" dirty="0" smtClean="0"/>
                        <a:t>Secondary Market</a:t>
                      </a:r>
                      <a:r>
                        <a:rPr lang="en-US" sz="900" u="none" strike="noStrike" baseline="0" dirty="0" smtClean="0"/>
                        <a: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pPr algn="l" fontAlgn="b"/>
                      <a:endParaRPr lang="en-US" sz="900" b="0" i="0" u="none" strike="noStrike" dirty="0">
                        <a:solidFill>
                          <a:srgbClr val="000000"/>
                        </a:solidFill>
                        <a:latin typeface="+mn-lt"/>
                      </a:endParaRPr>
                    </a:p>
                  </a:txBody>
                  <a:tcPr marT="91440" marB="91440"/>
                </a:tc>
                <a:tc rowSpan="6">
                  <a:txBody>
                    <a:bodyPr/>
                    <a:lstStyle/>
                    <a:p>
                      <a:pPr algn="l" fontAlgn="b"/>
                      <a:r>
                        <a:rPr lang="en-US" sz="900" u="none" strike="noStrike" dirty="0" smtClean="0"/>
                        <a:t>Capture Latent Demand for X Service</a:t>
                      </a:r>
                      <a:endParaRPr lang="en-US" sz="900" u="none" strike="noStrike" dirty="0"/>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b="0" i="0" u="none" strike="noStrike" dirty="0" smtClean="0">
                          <a:solidFill>
                            <a:schemeClr val="dk1"/>
                          </a:solidFill>
                          <a:latin typeface="+mn-lt"/>
                        </a:rPr>
                        <a:t>Mary Markets,</a:t>
                      </a:r>
                      <a:r>
                        <a:rPr lang="en-US" sz="900" b="0" i="0" u="none" strike="noStrike" baseline="0" dirty="0" smtClean="0">
                          <a:solidFill>
                            <a:schemeClr val="dk1"/>
                          </a:solidFill>
                          <a:latin typeface="+mn-lt"/>
                        </a:rPr>
                        <a:t> Asst. Director, Marketing</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baseline="0" dirty="0" smtClean="0">
                          <a:solidFill>
                            <a:schemeClr val="dk1"/>
                          </a:solidFill>
                          <a:latin typeface="+mn-lt"/>
                        </a:rPr>
                        <a:t>Volume,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Referrals</a:t>
                      </a:r>
                      <a:r>
                        <a:rPr lang="en-US" sz="900" b="0" i="0" u="none" strike="noStrike" baseline="0" dirty="0" smtClean="0">
                          <a:solidFill>
                            <a:srgbClr val="000000"/>
                          </a:solidFill>
                          <a:latin typeface="+mn-lt"/>
                        </a:rPr>
                        <a:t>,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45720" marR="45720" marT="7063" marB="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Physician Awareness, Service</a:t>
                      </a:r>
                      <a:r>
                        <a:rPr lang="en-US" sz="900" b="0" i="0" u="none" strike="noStrike" baseline="0" dirty="0" smtClean="0">
                          <a:solidFill>
                            <a:srgbClr val="000000"/>
                          </a:solidFill>
                          <a:latin typeface="+mn-lt"/>
                        </a:rPr>
                        <a:t>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rowSpan="4">
                  <a:txBody>
                    <a:bodyPr/>
                    <a:lstStyle/>
                    <a:p>
                      <a:pPr algn="ctr" fontAlgn="b"/>
                      <a:r>
                        <a:rPr lang="en-US" sz="1100" b="1" i="0" u="none" strike="noStrike" dirty="0" smtClean="0">
                          <a:solidFill>
                            <a:schemeClr val="bg1"/>
                          </a:solidFill>
                          <a:latin typeface="+mn-lt"/>
                        </a:rPr>
                        <a:t>Patient</a:t>
                      </a:r>
                      <a:r>
                        <a:rPr lang="en-US" sz="1100" b="1" i="0" u="none" strike="noStrike" baseline="0" dirty="0" smtClean="0">
                          <a:solidFill>
                            <a:schemeClr val="bg1"/>
                          </a:solidFill>
                          <a:latin typeface="+mn-lt"/>
                        </a:rPr>
                        <a:t> Satisfaction</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b="0" i="0" u="none" strike="noStrike" dirty="0" smtClean="0">
                          <a:solidFill>
                            <a:srgbClr val="000000"/>
                          </a:solidFill>
                          <a:latin typeface="+mn-lt"/>
                        </a:rPr>
                        <a:t>Improve</a:t>
                      </a:r>
                      <a:r>
                        <a:rPr lang="en-US" sz="900" b="0" i="0" u="none" strike="noStrike" baseline="0" dirty="0" smtClean="0">
                          <a:solidFill>
                            <a:srgbClr val="000000"/>
                          </a:solidFill>
                          <a:latin typeface="+mn-lt"/>
                        </a:rPr>
                        <a:t> Patient Care Process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b="0" i="0" u="none" strike="noStrike" dirty="0" smtClean="0">
                          <a:solidFill>
                            <a:srgbClr val="000000"/>
                          </a:solidFill>
                          <a:latin typeface="+mn-lt"/>
                        </a:rPr>
                        <a:t>Stephanie</a:t>
                      </a:r>
                      <a:r>
                        <a:rPr lang="en-US" sz="900" b="0" i="0" u="none" strike="noStrike" baseline="0" dirty="0" smtClean="0">
                          <a:solidFill>
                            <a:srgbClr val="000000"/>
                          </a:solidFill>
                          <a:latin typeface="+mn-lt"/>
                        </a:rPr>
                        <a:t> Egan, Care Manager</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dirty="0" smtClean="0">
                          <a:solidFill>
                            <a:srgbClr val="000000"/>
                          </a:solidFill>
                          <a:latin typeface="+mn-lt"/>
                        </a:rPr>
                        <a:t>Patient</a:t>
                      </a:r>
                      <a:r>
                        <a:rPr lang="en-US" sz="900" b="0" i="0" u="none" strike="noStrike" baseline="0" dirty="0" smtClean="0">
                          <a:solidFill>
                            <a:srgbClr val="000000"/>
                          </a:solidFill>
                          <a:latin typeface="+mn-lt"/>
                        </a:rPr>
                        <a:t> satisfaction scores</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320040">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marL="0" marR="0" indent="0" algn="l" defTabSz="910063"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mn-lt"/>
                        </a:rPr>
                        <a:t>Patient wait times</a:t>
                      </a:r>
                    </a:p>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3200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5715000" y="2057400"/>
            <a:ext cx="15240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17" name="Rectangle 16"/>
          <p:cNvSpPr/>
          <p:nvPr/>
        </p:nvSpPr>
        <p:spPr>
          <a:xfrm>
            <a:off x="5715000" y="2743200"/>
            <a:ext cx="2362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18" name="Rectangle 17"/>
          <p:cNvSpPr/>
          <p:nvPr/>
        </p:nvSpPr>
        <p:spPr>
          <a:xfrm>
            <a:off x="5715000" y="3429000"/>
            <a:ext cx="76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19" name="Rectangle 18"/>
          <p:cNvSpPr/>
          <p:nvPr/>
        </p:nvSpPr>
        <p:spPr>
          <a:xfrm>
            <a:off x="5715000" y="4065563"/>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20" name="Rectangle 19"/>
          <p:cNvSpPr/>
          <p:nvPr/>
        </p:nvSpPr>
        <p:spPr>
          <a:xfrm>
            <a:off x="5726206" y="4724400"/>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21" name="TextBox 20"/>
          <p:cNvSpPr txBox="1"/>
          <p:nvPr/>
        </p:nvSpPr>
        <p:spPr>
          <a:xfrm>
            <a:off x="152400" y="6567529"/>
            <a:ext cx="1219200" cy="246221"/>
          </a:xfrm>
          <a:prstGeom prst="rect">
            <a:avLst/>
          </a:prstGeom>
          <a:noFill/>
        </p:spPr>
        <p:txBody>
          <a:bodyPr wrap="square" lIns="91387" tIns="45693" rIns="91387" bIns="45693" rtlCol="0" anchor="ctr">
            <a:spAutoFit/>
          </a:bodyPr>
          <a:lstStyle/>
          <a:p>
            <a:pPr algn="ctr"/>
            <a:r>
              <a:rPr lang="en-US" sz="1000" b="1" dirty="0">
                <a:solidFill>
                  <a:prstClr val="black"/>
                </a:solidFill>
              </a:rPr>
              <a:t>On Track</a:t>
            </a:r>
          </a:p>
        </p:txBody>
      </p:sp>
      <p:sp>
        <p:nvSpPr>
          <p:cNvPr id="22" name="Oval 21"/>
          <p:cNvSpPr/>
          <p:nvPr/>
        </p:nvSpPr>
        <p:spPr>
          <a:xfrm>
            <a:off x="670195" y="6368867"/>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24" name="TextBox 23"/>
          <p:cNvSpPr txBox="1"/>
          <p:nvPr/>
        </p:nvSpPr>
        <p:spPr>
          <a:xfrm>
            <a:off x="1174453" y="6567529"/>
            <a:ext cx="1219200" cy="246221"/>
          </a:xfrm>
          <a:prstGeom prst="rect">
            <a:avLst/>
          </a:prstGeom>
          <a:noFill/>
        </p:spPr>
        <p:txBody>
          <a:bodyPr wrap="square" lIns="91387" tIns="45693" rIns="91387" bIns="45693" rtlCol="0" anchor="ctr">
            <a:spAutoFit/>
          </a:bodyPr>
          <a:lstStyle/>
          <a:p>
            <a:pPr algn="ctr"/>
            <a:r>
              <a:rPr lang="en-US" sz="1000" b="1" dirty="0">
                <a:solidFill>
                  <a:prstClr val="black"/>
                </a:solidFill>
              </a:rPr>
              <a:t>Minor Setbacks</a:t>
            </a:r>
          </a:p>
        </p:txBody>
      </p:sp>
      <p:sp>
        <p:nvSpPr>
          <p:cNvPr id="25" name="Oval 24"/>
          <p:cNvSpPr/>
          <p:nvPr/>
        </p:nvSpPr>
        <p:spPr>
          <a:xfrm>
            <a:off x="1692248" y="6368867"/>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26" name="TextBox 25"/>
          <p:cNvSpPr txBox="1"/>
          <p:nvPr/>
        </p:nvSpPr>
        <p:spPr>
          <a:xfrm>
            <a:off x="2241331" y="6567529"/>
            <a:ext cx="1219200" cy="246221"/>
          </a:xfrm>
          <a:prstGeom prst="rect">
            <a:avLst/>
          </a:prstGeom>
          <a:noFill/>
        </p:spPr>
        <p:txBody>
          <a:bodyPr wrap="square" lIns="91387" tIns="45693" rIns="91387" bIns="45693" rtlCol="0" anchor="ctr">
            <a:spAutoFit/>
          </a:bodyPr>
          <a:lstStyle/>
          <a:p>
            <a:pPr algn="ctr"/>
            <a:r>
              <a:rPr lang="en-US" sz="1000" b="1" dirty="0">
                <a:solidFill>
                  <a:prstClr val="black"/>
                </a:solidFill>
              </a:rPr>
              <a:t>Major Setbacks</a:t>
            </a:r>
          </a:p>
        </p:txBody>
      </p:sp>
      <p:sp>
        <p:nvSpPr>
          <p:cNvPr id="27" name="Oval 26"/>
          <p:cNvSpPr/>
          <p:nvPr/>
        </p:nvSpPr>
        <p:spPr>
          <a:xfrm>
            <a:off x="2759126" y="6368866"/>
            <a:ext cx="183617" cy="1843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29" name="Rectangle 28"/>
          <p:cNvSpPr/>
          <p:nvPr/>
        </p:nvSpPr>
        <p:spPr bwMode="auto">
          <a:xfrm>
            <a:off x="412534" y="6324601"/>
            <a:ext cx="2953749" cy="484632"/>
          </a:xfrm>
          <a:prstGeom prst="rect">
            <a:avLst/>
          </a:prstGeom>
          <a:noFill/>
          <a:ln w="9525" cap="flat" cmpd="sng" algn="ctr">
            <a:solidFill>
              <a:schemeClr val="accent1"/>
            </a:solidFill>
            <a:prstDash val="solid"/>
            <a:round/>
            <a:headEnd type="none" w="med" len="med"/>
            <a:tailEnd type="none" w="med" len="med"/>
          </a:ln>
          <a:effectLst/>
        </p:spPr>
        <p:txBody>
          <a:bodyPr vert="horz" wrap="square" lIns="91403" tIns="45702" rIns="91403" bIns="45702" numCol="1" rtlCol="0" anchor="t" anchorCtr="0" compatLnSpc="1">
            <a:prstTxWarp prst="textNoShape">
              <a:avLst/>
            </a:prstTxWarp>
          </a:bodyPr>
          <a:lstStyle/>
          <a:p>
            <a:pPr defTabSz="1463089"/>
            <a:endParaRPr lang="en-US" sz="1000" dirty="0">
              <a:solidFill>
                <a:srgbClr val="ACCBF9"/>
              </a:solidFill>
            </a:endParaRPr>
          </a:p>
        </p:txBody>
      </p:sp>
      <p:sp>
        <p:nvSpPr>
          <p:cNvPr id="30" name="Oval 29"/>
          <p:cNvSpPr/>
          <p:nvPr/>
        </p:nvSpPr>
        <p:spPr>
          <a:xfrm>
            <a:off x="3397786" y="2209803"/>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32" name="Oval 31"/>
          <p:cNvSpPr/>
          <p:nvPr/>
        </p:nvSpPr>
        <p:spPr>
          <a:xfrm>
            <a:off x="3397786" y="3760575"/>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23" name="Text Placeholder 2"/>
          <p:cNvSpPr>
            <a:spLocks noGrp="1"/>
          </p:cNvSpPr>
          <p:nvPr>
            <p:ph type="body" sz="quarter" idx="19"/>
          </p:nvPr>
        </p:nvSpPr>
        <p:spPr>
          <a:xfrm>
            <a:off x="399870" y="403413"/>
            <a:ext cx="2645699" cy="186366"/>
          </a:xfrm>
        </p:spPr>
        <p:txBody>
          <a:bodyPr/>
          <a:lstStyle/>
          <a:p>
            <a:r>
              <a:rPr lang="en-US" dirty="0"/>
              <a:t>Strategic Plan Summary</a:t>
            </a:r>
          </a:p>
        </p:txBody>
      </p:sp>
      <p:sp>
        <p:nvSpPr>
          <p:cNvPr id="31" name="Rectangle 30"/>
          <p:cNvSpPr/>
          <p:nvPr/>
        </p:nvSpPr>
        <p:spPr>
          <a:xfrm>
            <a:off x="5715000" y="6019800"/>
            <a:ext cx="2133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34" name="Oval 33"/>
          <p:cNvSpPr/>
          <p:nvPr/>
        </p:nvSpPr>
        <p:spPr>
          <a:xfrm>
            <a:off x="3429002" y="5486402"/>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
        <p:nvSpPr>
          <p:cNvPr id="35" name="Rectangle 34"/>
          <p:cNvSpPr/>
          <p:nvPr/>
        </p:nvSpPr>
        <p:spPr>
          <a:xfrm>
            <a:off x="5715000" y="5410200"/>
            <a:ext cx="2514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dirty="0">
              <a:solidFill>
                <a:prstClr val="white"/>
              </a:solidFill>
            </a:endParaRPr>
          </a:p>
        </p:txBody>
      </p:sp>
    </p:spTree>
    <p:extLst>
      <p:ext uri="{BB962C8B-B14F-4D97-AF65-F5344CB8AC3E}">
        <p14:creationId xmlns:p14="http://schemas.microsoft.com/office/powerpoint/2010/main" val="3699323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56</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Key Messages and Communication Tactics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679883042"/>
              </p:ext>
            </p:extLst>
          </p:nvPr>
        </p:nvGraphicFramePr>
        <p:xfrm>
          <a:off x="428788" y="1219201"/>
          <a:ext cx="8403170" cy="5016390"/>
        </p:xfrm>
        <a:graphic>
          <a:graphicData uri="http://schemas.openxmlformats.org/drawingml/2006/table">
            <a:tbl>
              <a:tblPr firstRow="1" bandRow="1">
                <a:tableStyleId>{5C22544A-7EE6-4342-B048-85BDC9FD1C3A}</a:tableStyleId>
              </a:tblPr>
              <a:tblGrid>
                <a:gridCol w="1306885"/>
                <a:gridCol w="1600200"/>
                <a:gridCol w="2743200"/>
                <a:gridCol w="2752885"/>
              </a:tblGrid>
              <a:tr h="617991">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Level</a:t>
                      </a:r>
                      <a:r>
                        <a:rPr lang="en-US" sz="1000" baseline="0" dirty="0" smtClean="0"/>
                        <a:t> of Detail </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Key</a:t>
                      </a:r>
                      <a:r>
                        <a:rPr lang="en-US" sz="1000" baseline="0" dirty="0" smtClean="0"/>
                        <a:t> Messages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Communication</a:t>
                      </a:r>
                      <a:r>
                        <a:rPr lang="en-US" sz="1000" baseline="0" dirty="0" smtClean="0"/>
                        <a:t> Tactics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59777">
                <a:tc>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 Level Summary</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Service objectives</a:t>
                      </a:r>
                      <a:r>
                        <a:rPr lang="en-US" sz="1000" i="1" baseline="0" dirty="0" smtClean="0"/>
                        <a:t> and expected outcomes </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Memo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223765">
                <a:tc>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Overview of Objectives, Targets</a:t>
                      </a:r>
                      <a:r>
                        <a:rPr lang="en-US" sz="1000" i="1" baseline="0" dirty="0" smtClean="0"/>
                        <a:t> and Summary of Initiatives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Necessary Resources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Persons Accountable</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Initial kickoff presentation.  Interim</a:t>
                      </a:r>
                      <a:r>
                        <a:rPr lang="en-US" sz="1000" i="1" baseline="0" dirty="0" smtClean="0"/>
                        <a:t> progress meetings to review status and discuss changes.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5674">
                <a:tc>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Detailed action</a:t>
                      </a:r>
                      <a:r>
                        <a:rPr lang="en-US" sz="1000" i="1" baseline="0" dirty="0" smtClean="0"/>
                        <a:t> plan on initiatives and progress metrics.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Initiatives &amp; Implementation Timeline</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Roles/Responsibilities</a:t>
                      </a:r>
                    </a:p>
                    <a:p>
                      <a:pPr marL="0" marR="0" indent="0" algn="l" defTabSz="910170" rtl="0" eaLnBrk="1" fontAlgn="auto" latinLnBrk="0" hangingPunct="1">
                        <a:lnSpc>
                          <a:spcPct val="100000"/>
                        </a:lnSpc>
                        <a:spcBef>
                          <a:spcPts val="0"/>
                        </a:spcBef>
                        <a:spcAft>
                          <a:spcPts val="0"/>
                        </a:spcAft>
                        <a:buClrTx/>
                        <a:buSzTx/>
                        <a:buFont typeface="Arial" pitchFamily="34" charset="0"/>
                        <a:buNone/>
                        <a:tabLst/>
                        <a:defRPr/>
                      </a:pP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Weekly</a:t>
                      </a:r>
                      <a:r>
                        <a:rPr lang="en-US" sz="1000" i="1" baseline="0" dirty="0" smtClean="0"/>
                        <a:t> meetings during 3 month launch.  Monthly post launch.</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409183">
                <a:tc>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a:t>
                      </a:r>
                      <a:r>
                        <a:rPr lang="en-US" sz="1000" i="1" baseline="0" dirty="0" smtClean="0"/>
                        <a:t> level summary of initiatives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Expected</a:t>
                      </a:r>
                      <a:r>
                        <a:rPr lang="en-US" sz="1000" i="1" baseline="0" dirty="0" smtClean="0"/>
                        <a:t> improvements in care delivery, quality, and efficiency</a:t>
                      </a:r>
                    </a:p>
                    <a:p>
                      <a:pPr marL="171450" indent="-171450">
                        <a:buFont typeface="Arial" pitchFamily="34" charset="0"/>
                        <a:buChar char="•"/>
                      </a:pPr>
                      <a:r>
                        <a:rPr lang="en-US" sz="1000" i="1" baseline="0" dirty="0" smtClean="0"/>
                        <a:t>Impact on relationship, workflow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Discussion with physicians</a:t>
                      </a:r>
                      <a:r>
                        <a:rPr lang="en-US" sz="1000" i="1" baseline="0" dirty="0" smtClean="0"/>
                        <a:t> during visits with liaisons.  Marketing collateral highlighting improvements in service.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31054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57</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Strategies to Address Potential Concerns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719150141"/>
              </p:ext>
            </p:extLst>
          </p:nvPr>
        </p:nvGraphicFramePr>
        <p:xfrm>
          <a:off x="399870" y="1318672"/>
          <a:ext cx="8314167" cy="4785464"/>
        </p:xfrm>
        <a:graphic>
          <a:graphicData uri="http://schemas.openxmlformats.org/drawingml/2006/table">
            <a:tbl>
              <a:tblPr firstRow="1" bandRow="1">
                <a:tableStyleId>{5C22544A-7EE6-4342-B048-85BDC9FD1C3A}</a:tableStyleId>
              </a:tblPr>
              <a:tblGrid>
                <a:gridCol w="988327"/>
                <a:gridCol w="2269403"/>
                <a:gridCol w="2219637"/>
                <a:gridCol w="2836800"/>
              </a:tblGrid>
              <a:tr h="476278">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Potential</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Strategies to Address</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Spokesperson(s)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293094">
                <a:tc rowSpan="3">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N/A</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CEO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514034">
                <a:tc rowSpan="3">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Cost</a:t>
                      </a:r>
                      <a:r>
                        <a:rPr lang="en-US" sz="1000" i="1" baseline="0" dirty="0" smtClean="0"/>
                        <a:t> of new equipment</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Illustrate patient</a:t>
                      </a:r>
                      <a:r>
                        <a:rPr lang="en-US" sz="1000" i="1" baseline="0" dirty="0" smtClean="0"/>
                        <a:t> need and potential for competitive advantage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Service</a:t>
                      </a:r>
                      <a:r>
                        <a:rPr lang="en-US" sz="1000" i="1" baseline="0" dirty="0" smtClean="0"/>
                        <a:t> Line Director &amp; </a:t>
                      </a:r>
                      <a:br>
                        <a:rPr lang="en-US" sz="1000" i="1" baseline="0" dirty="0" smtClean="0"/>
                      </a:br>
                      <a:r>
                        <a:rPr lang="en-US" sz="1000" i="1" baseline="0" dirty="0" smtClean="0"/>
                        <a:t>Strategic Planning Officer</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6240">
                <a:tc rowSpan="3">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Noncompliance</a:t>
                      </a:r>
                      <a:r>
                        <a:rPr lang="en-US" sz="1000" i="1" baseline="0" dirty="0" smtClean="0"/>
                        <a:t> with new care processes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kick-off and ongoing training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Initiative</a:t>
                      </a:r>
                      <a:r>
                        <a:rPr lang="en-US" sz="1000" i="1" baseline="0" dirty="0" smtClean="0"/>
                        <a:t> Owners</a:t>
                      </a:r>
                      <a:r>
                        <a:rPr lang="en-US" sz="1000" i="1" baseline="0" dirty="0"/>
                        <a:t> </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6240">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Incentivize</a:t>
                      </a:r>
                      <a:r>
                        <a:rPr lang="en-US" sz="1000" i="1" baseline="0" dirty="0" smtClean="0"/>
                        <a:t> increases in patient satisfaction scores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Service Line Director</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4769">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35193">
                <a:tc rowSpan="3">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Lack</a:t>
                      </a:r>
                      <a:r>
                        <a:rPr lang="en-US" sz="1000" i="1" baseline="0" dirty="0" smtClean="0"/>
                        <a:t> of awareness of increases in quality</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routine updates to physician liaisons on quality improvements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Physician Liaisons</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410368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58</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Defining Women’s Health</a:t>
            </a:r>
            <a:endParaRPr lang="en-US" dirty="0"/>
          </a:p>
        </p:txBody>
      </p:sp>
    </p:spTree>
    <p:extLst>
      <p:ext uri="{BB962C8B-B14F-4D97-AF65-F5344CB8AC3E}">
        <p14:creationId xmlns:p14="http://schemas.microsoft.com/office/powerpoint/2010/main" val="573517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Gender Based Medicine</a:t>
            </a:r>
            <a:endParaRPr lang="en-US" dirty="0"/>
          </a:p>
        </p:txBody>
      </p:sp>
      <p:sp>
        <p:nvSpPr>
          <p:cNvPr id="4" name="Title 3"/>
          <p:cNvSpPr>
            <a:spLocks noGrp="1"/>
          </p:cNvSpPr>
          <p:nvPr>
            <p:ph type="title"/>
          </p:nvPr>
        </p:nvSpPr>
        <p:spPr/>
        <p:txBody>
          <a:bodyPr/>
          <a:lstStyle/>
          <a:p>
            <a:r>
              <a:rPr lang="en-US" dirty="0"/>
              <a:t>Research Points to Key Differences in Women</a:t>
            </a:r>
          </a:p>
        </p:txBody>
      </p:sp>
      <p:sp>
        <p:nvSpPr>
          <p:cNvPr id="6" name="Text Placeholder 14"/>
          <p:cNvSpPr txBox="1">
            <a:spLocks/>
          </p:cNvSpPr>
          <p:nvPr/>
        </p:nvSpPr>
        <p:spPr>
          <a:xfrm>
            <a:off x="5867400" y="6324600"/>
            <a:ext cx="2981325" cy="228600"/>
          </a:xfrm>
          <a:prstGeom prst="rect">
            <a:avLst/>
          </a:prstGeom>
        </p:spPr>
        <p:txBody>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00" dirty="0" smtClean="0"/>
              <a:t>Source: Service Line Strategy Advisor research and analysis;  “Women and Men: 10 Differences that Make a Difference” SWHR, available at: http://www.womenshealthresearch.org/site/PageServer?pagename=hs_sbb_10diff (accessed September 21, 2011); Service Line Strategy Advisor research and analysis. </a:t>
            </a:r>
            <a:endParaRPr lang="en-US" sz="500" dirty="0"/>
          </a:p>
        </p:txBody>
      </p:sp>
      <p:sp>
        <p:nvSpPr>
          <p:cNvPr id="7" name="Text Placeholder 12"/>
          <p:cNvSpPr txBox="1">
            <a:spLocks/>
          </p:cNvSpPr>
          <p:nvPr/>
        </p:nvSpPr>
        <p:spPr>
          <a:xfrm>
            <a:off x="2514600" y="1524000"/>
            <a:ext cx="4114800" cy="192024"/>
          </a:xfrm>
          <a:prstGeom prst="rect">
            <a:avLst/>
          </a:prstGeom>
        </p:spPr>
        <p:txBody>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00" b="1" dirty="0" smtClean="0"/>
              <a:t>Identifying Differences in Women’s Health</a:t>
            </a:r>
            <a:endParaRPr lang="en-US" sz="1100" b="1" dirty="0"/>
          </a:p>
        </p:txBody>
      </p:sp>
      <p:sp>
        <p:nvSpPr>
          <p:cNvPr id="9" name="Text Placeholder 4"/>
          <p:cNvSpPr txBox="1">
            <a:spLocks/>
          </p:cNvSpPr>
          <p:nvPr/>
        </p:nvSpPr>
        <p:spPr>
          <a:xfrm>
            <a:off x="326354" y="968152"/>
            <a:ext cx="8327058" cy="407351"/>
          </a:xfrm>
          <a:prstGeom prst="rect">
            <a:avLst/>
          </a:prstGeom>
        </p:spPr>
        <p:txBody>
          <a:bodyPr/>
          <a:lst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00" dirty="0">
                <a:solidFill>
                  <a:schemeClr val="accent3"/>
                </a:solidFill>
              </a:rPr>
              <a:t>Women’s Health Programs </a:t>
            </a:r>
            <a:r>
              <a:rPr lang="en-US" sz="1300" dirty="0" smtClean="0">
                <a:solidFill>
                  <a:schemeClr val="accent3"/>
                </a:solidFill>
              </a:rPr>
              <a:t>Specialize </a:t>
            </a:r>
            <a:r>
              <a:rPr lang="en-US" sz="1300" dirty="0">
                <a:solidFill>
                  <a:schemeClr val="accent3"/>
                </a:solidFill>
              </a:rPr>
              <a:t>in Gender-Specific Health Issues</a:t>
            </a: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57942446"/>
              </p:ext>
            </p:extLst>
          </p:nvPr>
        </p:nvGraphicFramePr>
        <p:xfrm>
          <a:off x="414913" y="1900330"/>
          <a:ext cx="8314175" cy="3588146"/>
        </p:xfrm>
        <a:graphic>
          <a:graphicData uri="http://schemas.openxmlformats.org/drawingml/2006/table">
            <a:tbl>
              <a:tblPr firstRow="1" bandRow="1">
                <a:tableStyleId>{5C22544A-7EE6-4342-B048-85BDC9FD1C3A}</a:tableStyleId>
              </a:tblPr>
              <a:tblGrid>
                <a:gridCol w="2495739"/>
                <a:gridCol w="5818436"/>
              </a:tblGrid>
              <a:tr h="461870">
                <a:tc>
                  <a:txBody>
                    <a:bodyPr/>
                    <a:lstStyle/>
                    <a:p>
                      <a:pPr algn="ctr"/>
                      <a:r>
                        <a:rPr lang="en-US" sz="1000" b="1" dirty="0" smtClean="0">
                          <a:latin typeface="+mj-lt"/>
                        </a:rPr>
                        <a:t>Disease/Disorder</a:t>
                      </a:r>
                      <a:endParaRPr lang="en-US" sz="1000" b="1" dirty="0">
                        <a:latin typeface="+mj-lt"/>
                      </a:endParaRPr>
                    </a:p>
                  </a:txBody>
                  <a:tcPr anchor="ctr" anchorCtr="1"/>
                </a:tc>
                <a:tc>
                  <a:txBody>
                    <a:bodyPr/>
                    <a:lstStyle/>
                    <a:p>
                      <a:pPr algn="ctr"/>
                      <a:r>
                        <a:rPr lang="en-US" sz="1000" dirty="0" smtClean="0">
                          <a:latin typeface="+mj-lt"/>
                        </a:rPr>
                        <a:t>Differences Present Between Men</a:t>
                      </a:r>
                      <a:r>
                        <a:rPr lang="en-US" sz="1000" baseline="0" dirty="0" smtClean="0">
                          <a:latin typeface="+mj-lt"/>
                        </a:rPr>
                        <a:t> and Women</a:t>
                      </a:r>
                      <a:endParaRPr lang="en-US" sz="1000" dirty="0">
                        <a:latin typeface="+mj-lt"/>
                      </a:endParaRPr>
                    </a:p>
                  </a:txBody>
                  <a:tcPr anchor="ctr" anchorCtr="1"/>
                </a:tc>
              </a:tr>
              <a:tr h="507249">
                <a:tc>
                  <a:txBody>
                    <a:bodyPr/>
                    <a:lstStyle/>
                    <a:p>
                      <a:pPr algn="ctr"/>
                      <a:r>
                        <a:rPr lang="en-US" sz="1000" b="1" dirty="0" smtClean="0">
                          <a:latin typeface="+mj-lt"/>
                        </a:rPr>
                        <a:t>Heart Disease</a:t>
                      </a:r>
                      <a:endParaRPr lang="en-US" sz="1000" b="1" dirty="0">
                        <a:latin typeface="+mj-lt"/>
                      </a:endParaRPr>
                    </a:p>
                  </a:txBody>
                  <a:tcPr anchor="ctr"/>
                </a:tc>
                <a:tc>
                  <a:txBody>
                    <a:bodyPr/>
                    <a:lstStyle/>
                    <a:p>
                      <a:pPr marL="114300" indent="-114300" algn="l">
                        <a:buFont typeface="Arial" charset="0"/>
                        <a:buChar char="•"/>
                      </a:pPr>
                      <a:r>
                        <a:rPr lang="en-US" sz="1000" dirty="0" smtClean="0">
                          <a:latin typeface="+mj-lt"/>
                        </a:rPr>
                        <a:t>Heart disease kills </a:t>
                      </a:r>
                      <a:r>
                        <a:rPr lang="en-US" sz="1000" b="1" dirty="0" smtClean="0">
                          <a:latin typeface="+mj-lt"/>
                        </a:rPr>
                        <a:t>50,000 </a:t>
                      </a:r>
                      <a:r>
                        <a:rPr lang="en-US" sz="1000" b="0" dirty="0" smtClean="0">
                          <a:latin typeface="+mj-lt"/>
                        </a:rPr>
                        <a:t>more women than men annually</a:t>
                      </a:r>
                    </a:p>
                    <a:p>
                      <a:pPr marL="114300" indent="-114300" algn="l">
                        <a:buFont typeface="Arial" charset="0"/>
                        <a:buChar char="•"/>
                      </a:pPr>
                      <a:r>
                        <a:rPr lang="en-US" sz="1000" b="0" dirty="0" smtClean="0">
                          <a:latin typeface="+mj-lt"/>
                        </a:rPr>
                        <a:t>Women are more likely than men to have</a:t>
                      </a:r>
                      <a:r>
                        <a:rPr lang="en-US" sz="1000" b="0" baseline="0" dirty="0" smtClean="0">
                          <a:latin typeface="+mj-lt"/>
                        </a:rPr>
                        <a:t> a second heart attack within in the first year</a:t>
                      </a:r>
                    </a:p>
                    <a:p>
                      <a:pPr marL="114300" indent="-114300" algn="l">
                        <a:buFont typeface="Arial" charset="0"/>
                        <a:buChar char="•"/>
                      </a:pPr>
                      <a:r>
                        <a:rPr lang="en-US" sz="1000" b="0" baseline="0" dirty="0" smtClean="0">
                          <a:latin typeface="+mj-lt"/>
                        </a:rPr>
                        <a:t>Heart disease strikes women 10 years later than men</a:t>
                      </a:r>
                      <a:endParaRPr lang="en-US" sz="1000" dirty="0">
                        <a:latin typeface="+mj-lt"/>
                      </a:endParaRPr>
                    </a:p>
                  </a:txBody>
                  <a:tcPr anchor="ctr"/>
                </a:tc>
              </a:tr>
              <a:tr h="507249">
                <a:tc>
                  <a:txBody>
                    <a:bodyPr/>
                    <a:lstStyle/>
                    <a:p>
                      <a:pPr algn="ctr"/>
                      <a:r>
                        <a:rPr lang="en-US" sz="1000" b="1" dirty="0" smtClean="0">
                          <a:latin typeface="+mj-lt"/>
                        </a:rPr>
                        <a:t>Depression</a:t>
                      </a:r>
                      <a:endParaRPr lang="en-US" sz="1000" b="1" dirty="0">
                        <a:latin typeface="+mj-lt"/>
                      </a:endParaRPr>
                    </a:p>
                  </a:txBody>
                  <a:tcPr anchor="ctr"/>
                </a:tc>
                <a:tc>
                  <a:txBody>
                    <a:bodyPr/>
                    <a:lstStyle/>
                    <a:p>
                      <a:pPr marL="114300" indent="-114300" algn="l">
                        <a:buFont typeface="Arial" charset="0"/>
                        <a:buChar char="•"/>
                      </a:pPr>
                      <a:r>
                        <a:rPr lang="en-US" sz="1000" dirty="0" smtClean="0">
                          <a:latin typeface="+mj-lt"/>
                        </a:rPr>
                        <a:t>Women are </a:t>
                      </a:r>
                      <a:r>
                        <a:rPr lang="en-US" sz="1000" b="1" dirty="0" smtClean="0">
                          <a:latin typeface="+mj-lt"/>
                        </a:rPr>
                        <a:t>2 to 3 times</a:t>
                      </a:r>
                      <a:r>
                        <a:rPr lang="en-US" sz="1000" dirty="0" smtClean="0">
                          <a:latin typeface="+mj-lt"/>
                        </a:rPr>
                        <a:t> more likely to suffer depression</a:t>
                      </a:r>
                    </a:p>
                    <a:p>
                      <a:pPr marL="114300" indent="-114300" algn="l">
                        <a:buFont typeface="Arial" charset="0"/>
                        <a:buChar char="•"/>
                      </a:pPr>
                      <a:r>
                        <a:rPr lang="en-US" sz="1000" dirty="0" smtClean="0">
                          <a:latin typeface="+mj-lt"/>
                        </a:rPr>
                        <a:t>Women</a:t>
                      </a:r>
                      <a:r>
                        <a:rPr lang="en-US" sz="1000" baseline="0" dirty="0" smtClean="0">
                          <a:latin typeface="+mj-lt"/>
                        </a:rPr>
                        <a:t> are most vulnerable to depression during hormonal transitions (i.e. puberty, pregnancy, and menopause)</a:t>
                      </a:r>
                      <a:endParaRPr lang="en-US" sz="1000" dirty="0">
                        <a:latin typeface="+mj-lt"/>
                      </a:endParaRPr>
                    </a:p>
                  </a:txBody>
                  <a:tcPr anchor="ctr"/>
                </a:tc>
              </a:tr>
              <a:tr h="507249">
                <a:tc>
                  <a:txBody>
                    <a:bodyPr/>
                    <a:lstStyle/>
                    <a:p>
                      <a:pPr algn="ctr"/>
                      <a:r>
                        <a:rPr lang="en-US" sz="1000" b="1" dirty="0" smtClean="0">
                          <a:latin typeface="+mj-lt"/>
                        </a:rPr>
                        <a:t>Osteoporosis</a:t>
                      </a:r>
                      <a:endParaRPr lang="en-US" sz="1000" b="1" dirty="0">
                        <a:latin typeface="+mj-lt"/>
                      </a:endParaRPr>
                    </a:p>
                  </a:txBody>
                  <a:tcPr anchor="ctr"/>
                </a:tc>
                <a:tc>
                  <a:txBody>
                    <a:bodyPr/>
                    <a:lstStyle/>
                    <a:p>
                      <a:pPr marL="114300" indent="-114300" algn="l" defTabSz="408165" rtl="0" eaLnBrk="1" latinLnBrk="0" hangingPunct="1">
                        <a:buFont typeface="Arial" charset="0"/>
                        <a:buChar char="•"/>
                      </a:pPr>
                      <a:r>
                        <a:rPr lang="en-US" sz="1000" b="1" kern="1200" dirty="0" smtClean="0">
                          <a:solidFill>
                            <a:schemeClr val="dk1"/>
                          </a:solidFill>
                          <a:latin typeface="+mj-lt"/>
                          <a:ea typeface="+mn-ea"/>
                          <a:cs typeface="+mn-cs"/>
                        </a:rPr>
                        <a:t>80 percent </a:t>
                      </a:r>
                      <a:r>
                        <a:rPr lang="en-US" sz="1000" kern="1200" dirty="0" smtClean="0">
                          <a:solidFill>
                            <a:schemeClr val="dk1"/>
                          </a:solidFill>
                          <a:latin typeface="+mj-lt"/>
                          <a:ea typeface="+mn-ea"/>
                          <a:cs typeface="+mn-cs"/>
                        </a:rPr>
                        <a:t>of osteoporosis</a:t>
                      </a:r>
                      <a:r>
                        <a:rPr lang="en-US" sz="1000" kern="1200" baseline="0" dirty="0" smtClean="0">
                          <a:solidFill>
                            <a:schemeClr val="dk1"/>
                          </a:solidFill>
                          <a:latin typeface="+mj-lt"/>
                          <a:ea typeface="+mn-ea"/>
                          <a:cs typeface="+mn-cs"/>
                        </a:rPr>
                        <a:t> sufferers are women</a:t>
                      </a:r>
                      <a:endParaRPr lang="en-US" sz="1000" kern="1200" dirty="0" smtClean="0">
                        <a:solidFill>
                          <a:schemeClr val="dk1"/>
                        </a:solidFill>
                        <a:latin typeface="+mj-lt"/>
                        <a:ea typeface="+mn-ea"/>
                        <a:cs typeface="+mn-cs"/>
                      </a:endParaRPr>
                    </a:p>
                  </a:txBody>
                  <a:tcPr anchor="ctr"/>
                </a:tc>
              </a:tr>
              <a:tr h="507249">
                <a:tc>
                  <a:txBody>
                    <a:bodyPr/>
                    <a:lstStyle/>
                    <a:p>
                      <a:pPr algn="ctr"/>
                      <a:r>
                        <a:rPr lang="en-US" sz="1000" b="1" dirty="0" smtClean="0">
                          <a:latin typeface="+mj-lt"/>
                        </a:rPr>
                        <a:t>Autoimmune</a:t>
                      </a:r>
                      <a:r>
                        <a:rPr lang="en-US" sz="1000" b="1" baseline="0" dirty="0" smtClean="0">
                          <a:latin typeface="+mj-lt"/>
                        </a:rPr>
                        <a:t> Disease</a:t>
                      </a:r>
                      <a:endParaRPr lang="en-US" sz="1000" b="1" dirty="0">
                        <a:latin typeface="+mj-lt"/>
                      </a:endParaRPr>
                    </a:p>
                  </a:txBody>
                  <a:tcPr anchor="ctr"/>
                </a:tc>
                <a:tc>
                  <a:txBody>
                    <a:bodyPr/>
                    <a:lstStyle/>
                    <a:p>
                      <a:pPr marL="114300" indent="-114300" algn="l">
                        <a:buFont typeface="Arial" charset="0"/>
                        <a:buChar char="•"/>
                      </a:pPr>
                      <a:r>
                        <a:rPr lang="en-US" sz="1000" b="1" dirty="0" smtClean="0">
                          <a:latin typeface="+mj-lt"/>
                        </a:rPr>
                        <a:t>3 out of 4 </a:t>
                      </a:r>
                      <a:r>
                        <a:rPr lang="en-US" sz="1000" dirty="0" smtClean="0">
                          <a:latin typeface="+mj-lt"/>
                        </a:rPr>
                        <a:t>autoimmune</a:t>
                      </a:r>
                      <a:r>
                        <a:rPr lang="en-US" sz="1000" baseline="0" dirty="0" smtClean="0">
                          <a:latin typeface="+mj-lt"/>
                        </a:rPr>
                        <a:t> disease patients are women</a:t>
                      </a:r>
                    </a:p>
                    <a:p>
                      <a:pPr marL="114300" indent="-114300" algn="l">
                        <a:buFont typeface="Arial" charset="0"/>
                        <a:buChar char="•"/>
                      </a:pPr>
                      <a:r>
                        <a:rPr lang="en-US" sz="1000" baseline="0" dirty="0" smtClean="0">
                          <a:latin typeface="+mj-lt"/>
                        </a:rPr>
                        <a:t>Autoimmune disease is the fourth largest cause of disability among women</a:t>
                      </a:r>
                      <a:endParaRPr lang="en-US" sz="1000" dirty="0">
                        <a:latin typeface="+mj-lt"/>
                      </a:endParaRPr>
                    </a:p>
                  </a:txBody>
                  <a:tcPr anchor="ctr"/>
                </a:tc>
              </a:tr>
              <a:tr h="507249">
                <a:tc>
                  <a:txBody>
                    <a:bodyPr/>
                    <a:lstStyle/>
                    <a:p>
                      <a:pPr algn="ctr"/>
                      <a:r>
                        <a:rPr lang="en-US" sz="1000" b="1" dirty="0" smtClean="0">
                          <a:latin typeface="+mj-lt"/>
                        </a:rPr>
                        <a:t>Stroke</a:t>
                      </a:r>
                      <a:endParaRPr lang="en-US" sz="1000" b="1" dirty="0">
                        <a:latin typeface="+mj-lt"/>
                      </a:endParaRPr>
                    </a:p>
                  </a:txBody>
                  <a:tcPr anchor="ctr"/>
                </a:tc>
                <a:tc>
                  <a:txBody>
                    <a:bodyPr/>
                    <a:lstStyle/>
                    <a:p>
                      <a:pPr marL="114300" indent="-114300" algn="l">
                        <a:buFont typeface="Arial" charset="0"/>
                        <a:buChar char="•"/>
                      </a:pPr>
                      <a:r>
                        <a:rPr lang="en-US" sz="1000" b="1" dirty="0" smtClean="0">
                          <a:latin typeface="+mj-lt"/>
                        </a:rPr>
                        <a:t>40,000</a:t>
                      </a:r>
                      <a:r>
                        <a:rPr lang="en-US" sz="1000" b="0" baseline="0" dirty="0" smtClean="0">
                          <a:latin typeface="+mj-lt"/>
                        </a:rPr>
                        <a:t> more women than men suffer a stroke each year</a:t>
                      </a:r>
                      <a:endParaRPr lang="en-US" sz="1000" b="1" dirty="0">
                        <a:latin typeface="+mj-lt"/>
                      </a:endParaRPr>
                    </a:p>
                  </a:txBody>
                  <a:tcPr anchor="ctr"/>
                </a:tc>
              </a:tr>
              <a:tr h="507249">
                <a:tc>
                  <a:txBody>
                    <a:bodyPr/>
                    <a:lstStyle/>
                    <a:p>
                      <a:pPr algn="ctr"/>
                      <a:r>
                        <a:rPr lang="en-US" sz="1000" b="1" dirty="0" smtClean="0">
                          <a:latin typeface="+mj-lt"/>
                        </a:rPr>
                        <a:t>Smoking</a:t>
                      </a:r>
                      <a:endParaRPr lang="en-US" sz="1000" b="1" dirty="0">
                        <a:latin typeface="+mj-lt"/>
                      </a:endParaRPr>
                    </a:p>
                  </a:txBody>
                  <a:tcPr anchor="ctr"/>
                </a:tc>
                <a:tc>
                  <a:txBody>
                    <a:bodyPr/>
                    <a:lstStyle/>
                    <a:p>
                      <a:pPr marL="114300" indent="-114300" algn="l">
                        <a:buFont typeface="Arial" charset="0"/>
                        <a:buChar char="•"/>
                      </a:pPr>
                      <a:r>
                        <a:rPr lang="en-US" sz="1000" dirty="0" smtClean="0">
                          <a:latin typeface="+mj-lt"/>
                        </a:rPr>
                        <a:t>Smoking has</a:t>
                      </a:r>
                      <a:r>
                        <a:rPr lang="en-US" sz="1000" baseline="0" dirty="0" smtClean="0">
                          <a:latin typeface="+mj-lt"/>
                        </a:rPr>
                        <a:t> a more negative effect heart health in women than men</a:t>
                      </a:r>
                    </a:p>
                    <a:p>
                      <a:pPr marL="114300" indent="-114300" algn="l">
                        <a:buFont typeface="Arial" charset="0"/>
                        <a:buChar char="•"/>
                      </a:pPr>
                      <a:r>
                        <a:rPr lang="en-US" sz="1000" baseline="0" dirty="0" smtClean="0">
                          <a:latin typeface="+mj-lt"/>
                        </a:rPr>
                        <a:t>Women are less successful at quitting smoking and have more severe withdrawal symptoms</a:t>
                      </a:r>
                      <a:endParaRPr lang="en-US" sz="1000" dirty="0">
                        <a:latin typeface="+mj-lt"/>
                      </a:endParaRPr>
                    </a:p>
                  </a:txBody>
                  <a:tcPr anchor="ctr"/>
                </a:tc>
              </a:tr>
            </a:tbl>
          </a:graphicData>
        </a:graphic>
      </p:graphicFrame>
    </p:spTree>
    <p:extLst>
      <p:ext uri="{BB962C8B-B14F-4D97-AF65-F5344CB8AC3E}">
        <p14:creationId xmlns:p14="http://schemas.microsoft.com/office/powerpoint/2010/main" val="281100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solidFill>
                  <a:schemeClr val="tx1"/>
                </a:solidFill>
              </a:rPr>
              <a:pPr/>
              <a:t>6</a:t>
            </a:fld>
            <a:endParaRPr lang="en-US" dirty="0">
              <a:solidFill>
                <a:schemeClr val="tx1"/>
              </a:solidFill>
            </a:endParaRPr>
          </a:p>
        </p:txBody>
      </p:sp>
      <p:sp>
        <p:nvSpPr>
          <p:cNvPr id="4" name="Text Placeholder 3"/>
          <p:cNvSpPr>
            <a:spLocks noGrp="1"/>
          </p:cNvSpPr>
          <p:nvPr>
            <p:ph type="body" sz="quarter" idx="19"/>
          </p:nvPr>
        </p:nvSpPr>
        <p:spPr/>
        <p:txBody>
          <a:bodyPr/>
          <a:lstStyle/>
          <a:p>
            <a:r>
              <a:rPr lang="en-US" dirty="0" smtClean="0"/>
              <a:t>Current Performance</a:t>
            </a:r>
            <a:endParaRPr lang="en-US" dirty="0"/>
          </a:p>
        </p:txBody>
      </p:sp>
      <p:sp>
        <p:nvSpPr>
          <p:cNvPr id="3" name="Title 2"/>
          <p:cNvSpPr>
            <a:spLocks noGrp="1"/>
          </p:cNvSpPr>
          <p:nvPr>
            <p:ph type="title"/>
          </p:nvPr>
        </p:nvSpPr>
        <p:spPr/>
        <p:txBody>
          <a:bodyPr/>
          <a:lstStyle/>
          <a:p>
            <a:r>
              <a:rPr lang="en-US" dirty="0" smtClean="0"/>
              <a:t>Mission and Vision</a:t>
            </a:r>
            <a:endParaRPr lang="en-US" dirty="0"/>
          </a:p>
        </p:txBody>
      </p:sp>
      <p:sp>
        <p:nvSpPr>
          <p:cNvPr id="9" name="Rectangle 8"/>
          <p:cNvSpPr/>
          <p:nvPr/>
        </p:nvSpPr>
        <p:spPr bwMode="gray">
          <a:xfrm>
            <a:off x="399867" y="1066800"/>
            <a:ext cx="8314174" cy="24384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r>
              <a:rPr lang="en-US" sz="1700" b="1" spc="143" dirty="0" smtClean="0">
                <a:solidFill>
                  <a:schemeClr val="accent2"/>
                </a:solidFill>
              </a:rPr>
              <a:t>Institution </a:t>
            </a:r>
            <a:r>
              <a:rPr lang="en-US" sz="1700" b="1" spc="143" dirty="0">
                <a:solidFill>
                  <a:schemeClr val="accent2"/>
                </a:solidFill>
              </a:rPr>
              <a:t>Mission and Vision</a:t>
            </a:r>
          </a:p>
        </p:txBody>
      </p:sp>
      <p:sp>
        <p:nvSpPr>
          <p:cNvPr id="10" name="TextBox 9"/>
          <p:cNvSpPr txBox="1"/>
          <p:nvPr/>
        </p:nvSpPr>
        <p:spPr>
          <a:xfrm>
            <a:off x="435438" y="1380273"/>
            <a:ext cx="7044141" cy="347262"/>
          </a:xfrm>
          <a:prstGeom prst="rect">
            <a:avLst/>
          </a:prstGeom>
          <a:noFill/>
        </p:spPr>
        <p:txBody>
          <a:bodyPr wrap="square" lIns="130542" tIns="65272" rIns="130542" bIns="65272" rtlCol="0">
            <a:spAutoFit/>
          </a:bodyPr>
          <a:lstStyle/>
          <a:p>
            <a:pPr marL="160916" indent="-160916">
              <a:spcBef>
                <a:spcPts val="343"/>
              </a:spcBef>
            </a:pPr>
            <a:r>
              <a:rPr lang="en-US" sz="1400" i="1" dirty="0"/>
              <a:t>Describe your </a:t>
            </a:r>
            <a:r>
              <a:rPr lang="en-US" sz="1400" i="1" dirty="0" smtClean="0"/>
              <a:t>institution mission </a:t>
            </a:r>
            <a:r>
              <a:rPr lang="en-US" sz="1400" i="1" dirty="0"/>
              <a:t>here.</a:t>
            </a:r>
          </a:p>
        </p:txBody>
      </p:sp>
      <p:sp>
        <p:nvSpPr>
          <p:cNvPr id="11" name="Rectangle 10"/>
          <p:cNvSpPr/>
          <p:nvPr/>
        </p:nvSpPr>
        <p:spPr bwMode="gray">
          <a:xfrm>
            <a:off x="399867" y="3657600"/>
            <a:ext cx="8314174" cy="26670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r>
              <a:rPr lang="en-US" sz="1700" b="1" spc="143" dirty="0" smtClean="0">
                <a:solidFill>
                  <a:schemeClr val="accent2"/>
                </a:solidFill>
              </a:rPr>
              <a:t>Women's Health Service Line </a:t>
            </a:r>
            <a:r>
              <a:rPr lang="en-US" sz="1700" b="1" spc="143" dirty="0">
                <a:solidFill>
                  <a:schemeClr val="accent2"/>
                </a:solidFill>
              </a:rPr>
              <a:t>Mission and Vision</a:t>
            </a:r>
          </a:p>
        </p:txBody>
      </p:sp>
      <p:sp>
        <p:nvSpPr>
          <p:cNvPr id="12" name="TextBox 11"/>
          <p:cNvSpPr txBox="1"/>
          <p:nvPr/>
        </p:nvSpPr>
        <p:spPr>
          <a:xfrm>
            <a:off x="435438" y="3985058"/>
            <a:ext cx="7044141" cy="351744"/>
          </a:xfrm>
          <a:prstGeom prst="rect">
            <a:avLst/>
          </a:prstGeom>
          <a:noFill/>
        </p:spPr>
        <p:txBody>
          <a:bodyPr wrap="square" lIns="130542" tIns="65272" rIns="130542" bIns="65272" rtlCol="0">
            <a:spAutoFit/>
          </a:bodyPr>
          <a:lstStyle/>
          <a:p>
            <a:pPr marL="160916" indent="-160916">
              <a:spcBef>
                <a:spcPts val="343"/>
              </a:spcBef>
            </a:pPr>
            <a:r>
              <a:rPr lang="en-US" sz="1400" i="1" dirty="0"/>
              <a:t>Describe your service line mission here.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99863" y="406235"/>
            <a:ext cx="2645698" cy="138499"/>
          </a:xfrm>
        </p:spPr>
        <p:txBody>
          <a:bodyPr/>
          <a:lstStyle/>
          <a:p>
            <a:r>
              <a:rPr lang="en-US" sz="900" dirty="0" smtClean="0"/>
              <a:t>Women’s Health Services</a:t>
            </a:r>
            <a:endParaRPr lang="en-US" sz="900" dirty="0"/>
          </a:p>
        </p:txBody>
      </p:sp>
      <p:sp>
        <p:nvSpPr>
          <p:cNvPr id="4" name="Title 3"/>
          <p:cNvSpPr>
            <a:spLocks noGrp="1"/>
          </p:cNvSpPr>
          <p:nvPr>
            <p:ph type="title"/>
          </p:nvPr>
        </p:nvSpPr>
        <p:spPr>
          <a:xfrm>
            <a:off x="399863" y="639628"/>
            <a:ext cx="8327058" cy="246221"/>
          </a:xfrm>
        </p:spPr>
        <p:txBody>
          <a:bodyPr/>
          <a:lstStyle/>
          <a:p>
            <a:r>
              <a:rPr lang="en-US" sz="1600" b="1" dirty="0"/>
              <a:t>Catering to Different Stages of Life Allows Targeted Approach to Women’s</a:t>
            </a:r>
          </a:p>
        </p:txBody>
      </p:sp>
      <p:sp>
        <p:nvSpPr>
          <p:cNvPr id="5" name="Text Placeholder 4"/>
          <p:cNvSpPr>
            <a:spLocks noGrp="1"/>
          </p:cNvSpPr>
          <p:nvPr>
            <p:ph type="body" sz="quarter" idx="11"/>
          </p:nvPr>
        </p:nvSpPr>
        <p:spPr>
          <a:xfrm>
            <a:off x="399863" y="968152"/>
            <a:ext cx="8327058" cy="407351"/>
          </a:xfrm>
        </p:spPr>
        <p:txBody>
          <a:bodyPr/>
          <a:lstStyle/>
          <a:p>
            <a:r>
              <a:rPr lang="en-US" dirty="0"/>
              <a:t>Competitive Programs Pushing the Full </a:t>
            </a:r>
            <a:r>
              <a:rPr lang="en-US" dirty="0" smtClean="0"/>
              <a:t>Care Continuum</a:t>
            </a:r>
            <a:endParaRPr lang="en-US" dirty="0"/>
          </a:p>
          <a:p>
            <a:endParaRPr lang="en-US" dirty="0"/>
          </a:p>
        </p:txBody>
      </p:sp>
      <p:sp>
        <p:nvSpPr>
          <p:cNvPr id="6" name="Text Placeholder 5"/>
          <p:cNvSpPr>
            <a:spLocks noGrp="1"/>
          </p:cNvSpPr>
          <p:nvPr>
            <p:ph type="body" sz="quarter" idx="17"/>
          </p:nvPr>
        </p:nvSpPr>
        <p:spPr>
          <a:xfrm>
            <a:off x="6958361" y="6295379"/>
            <a:ext cx="1768559" cy="76944"/>
          </a:xfrm>
        </p:spPr>
        <p:txBody>
          <a:bodyPr/>
          <a:lstStyle/>
          <a:p>
            <a:r>
              <a:rPr lang="en-US" sz="500" dirty="0"/>
              <a:t>Source: Service Line Strategy Advisor </a:t>
            </a:r>
            <a:r>
              <a:rPr lang="en-US" sz="500" dirty="0" smtClean="0"/>
              <a:t>research </a:t>
            </a:r>
            <a:r>
              <a:rPr lang="en-US" sz="500" dirty="0"/>
              <a:t>and analysis.</a:t>
            </a:r>
          </a:p>
        </p:txBody>
      </p:sp>
      <p:sp>
        <p:nvSpPr>
          <p:cNvPr id="7" name="Text Placeholder 6"/>
          <p:cNvSpPr>
            <a:spLocks noGrp="1"/>
          </p:cNvSpPr>
          <p:nvPr>
            <p:ph type="body" sz="quarter" idx="20"/>
          </p:nvPr>
        </p:nvSpPr>
        <p:spPr>
          <a:xfrm>
            <a:off x="404091" y="6310768"/>
            <a:ext cx="2373576" cy="61555"/>
          </a:xfrm>
        </p:spPr>
        <p:txBody>
          <a:bodyPr/>
          <a:lstStyle/>
          <a:p>
            <a:endParaRPr lang="en-US" dirty="0"/>
          </a:p>
        </p:txBody>
      </p:sp>
      <p:sp>
        <p:nvSpPr>
          <p:cNvPr id="8" name="Text Placeholder 6"/>
          <p:cNvSpPr txBox="1">
            <a:spLocks/>
          </p:cNvSpPr>
          <p:nvPr/>
        </p:nvSpPr>
        <p:spPr>
          <a:xfrm>
            <a:off x="1857236" y="1330699"/>
            <a:ext cx="5403273" cy="169433"/>
          </a:xfrm>
          <a:prstGeom prst="rect">
            <a:avLst/>
          </a:prstGeom>
        </p:spPr>
        <p:txBody>
          <a:bodyPr lIns="82058" tIns="41029" rIns="82058" bIns="41029"/>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b="1" dirty="0" smtClean="0"/>
              <a:t>Services Required by Women at Each Life Stage</a:t>
            </a:r>
          </a:p>
        </p:txBody>
      </p:sp>
      <p:sp>
        <p:nvSpPr>
          <p:cNvPr id="9" name="Text Placeholder 7"/>
          <p:cNvSpPr txBox="1">
            <a:spLocks/>
          </p:cNvSpPr>
          <p:nvPr/>
        </p:nvSpPr>
        <p:spPr>
          <a:xfrm>
            <a:off x="1857236" y="1504684"/>
            <a:ext cx="5403273" cy="169434"/>
          </a:xfrm>
          <a:prstGeom prst="rect">
            <a:avLst/>
          </a:prstGeom>
        </p:spPr>
        <p:txBody>
          <a:bodyPr lIns="82058" tIns="41029" rIns="82058" bIns="41029"/>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i="1" dirty="0" smtClean="0"/>
              <a:t>Finding the Right Niche for Women’s Health Center Program</a:t>
            </a:r>
            <a:endParaRPr lang="en-US" i="1" dirty="0"/>
          </a:p>
        </p:txBody>
      </p:sp>
      <p:sp>
        <p:nvSpPr>
          <p:cNvPr id="10" name="Notched Right Arrow 9"/>
          <p:cNvSpPr/>
          <p:nvPr/>
        </p:nvSpPr>
        <p:spPr bwMode="gray">
          <a:xfrm>
            <a:off x="7161587" y="1856381"/>
            <a:ext cx="1404851" cy="530472"/>
          </a:xfrm>
          <a:prstGeom prst="notchedRightArrow">
            <a:avLst/>
          </a:prstGeom>
          <a:solidFill>
            <a:schemeClr val="accent1"/>
          </a:solidFill>
          <a:ln w="9525" cap="flat" cmpd="sng" algn="ctr">
            <a:solidFill>
              <a:schemeClr val="accent3"/>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algn="ctr" defTabSz="1313502"/>
            <a:r>
              <a:rPr lang="en-US" sz="900" b="1" dirty="0"/>
              <a:t>75 and older</a:t>
            </a:r>
          </a:p>
        </p:txBody>
      </p:sp>
      <p:sp>
        <p:nvSpPr>
          <p:cNvPr id="11" name="Chevron 10"/>
          <p:cNvSpPr/>
          <p:nvPr/>
        </p:nvSpPr>
        <p:spPr bwMode="gray">
          <a:xfrm>
            <a:off x="4465184" y="1992525"/>
            <a:ext cx="1404851" cy="258184"/>
          </a:xfrm>
          <a:prstGeom prst="chevron">
            <a:avLst/>
          </a:prstGeom>
          <a:solidFill>
            <a:schemeClr val="accent1"/>
          </a:solidFill>
          <a:ln w="9525" cap="flat" cmpd="sng" algn="ctr">
            <a:solidFill>
              <a:schemeClr val="accent3"/>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algn="ctr" defTabSz="1313502"/>
            <a:r>
              <a:rPr lang="en-US" sz="900" b="1" dirty="0"/>
              <a:t>40-55</a:t>
            </a:r>
          </a:p>
        </p:txBody>
      </p:sp>
      <p:sp>
        <p:nvSpPr>
          <p:cNvPr id="12" name="Pentagon 11"/>
          <p:cNvSpPr/>
          <p:nvPr/>
        </p:nvSpPr>
        <p:spPr bwMode="gray">
          <a:xfrm>
            <a:off x="420581" y="1992525"/>
            <a:ext cx="1404851" cy="258184"/>
          </a:xfrm>
          <a:prstGeom prst="homePlate">
            <a:avLst/>
          </a:prstGeom>
          <a:solidFill>
            <a:schemeClr val="accent1"/>
          </a:solidFill>
          <a:ln w="9525" cap="flat" cmpd="sng" algn="ctr">
            <a:solidFill>
              <a:schemeClr val="accent3"/>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algn="ctr" defTabSz="1313502"/>
            <a:r>
              <a:rPr lang="en-US" sz="900" b="1" dirty="0">
                <a:latin typeface="+mj-lt"/>
              </a:rPr>
              <a:t>Infancy and Childhood</a:t>
            </a:r>
          </a:p>
        </p:txBody>
      </p:sp>
      <p:sp>
        <p:nvSpPr>
          <p:cNvPr id="13" name="Chevron 12"/>
          <p:cNvSpPr/>
          <p:nvPr/>
        </p:nvSpPr>
        <p:spPr bwMode="gray">
          <a:xfrm>
            <a:off x="3116983" y="1992525"/>
            <a:ext cx="1404851" cy="258184"/>
          </a:xfrm>
          <a:prstGeom prst="chevron">
            <a:avLst/>
          </a:prstGeom>
          <a:solidFill>
            <a:schemeClr val="accent1"/>
          </a:solidFill>
          <a:ln w="9525" cap="flat" cmpd="sng" algn="ctr">
            <a:solidFill>
              <a:schemeClr val="accent3"/>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algn="ctr" defTabSz="1313502"/>
            <a:r>
              <a:rPr lang="en-US" sz="900" b="1" dirty="0"/>
              <a:t>18-40</a:t>
            </a:r>
          </a:p>
        </p:txBody>
      </p:sp>
      <p:sp>
        <p:nvSpPr>
          <p:cNvPr id="14" name="Chevron 13"/>
          <p:cNvSpPr/>
          <p:nvPr/>
        </p:nvSpPr>
        <p:spPr bwMode="gray">
          <a:xfrm>
            <a:off x="1768782" y="1992525"/>
            <a:ext cx="1404851" cy="258184"/>
          </a:xfrm>
          <a:prstGeom prst="chevron">
            <a:avLst/>
          </a:prstGeom>
          <a:solidFill>
            <a:schemeClr val="accent1"/>
          </a:solidFill>
          <a:ln w="9525" cap="flat" cmpd="sng" algn="ctr">
            <a:solidFill>
              <a:schemeClr val="accent3"/>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algn="ctr" defTabSz="1313502"/>
            <a:r>
              <a:rPr lang="en-US" sz="900" b="1" dirty="0"/>
              <a:t>13-18</a:t>
            </a:r>
          </a:p>
        </p:txBody>
      </p:sp>
      <p:sp>
        <p:nvSpPr>
          <p:cNvPr id="15" name="Chevron 14"/>
          <p:cNvSpPr/>
          <p:nvPr/>
        </p:nvSpPr>
        <p:spPr bwMode="gray">
          <a:xfrm>
            <a:off x="5813385" y="1992525"/>
            <a:ext cx="1404851" cy="258184"/>
          </a:xfrm>
          <a:prstGeom prst="chevron">
            <a:avLst/>
          </a:prstGeom>
          <a:solidFill>
            <a:schemeClr val="accent1"/>
          </a:solidFill>
          <a:ln w="9525" cap="flat" cmpd="sng" algn="ctr">
            <a:solidFill>
              <a:schemeClr val="accent3"/>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algn="ctr" defTabSz="1313502"/>
            <a:r>
              <a:rPr lang="en-US" sz="900" b="1" dirty="0"/>
              <a:t>55-75</a:t>
            </a:r>
          </a:p>
        </p:txBody>
      </p:sp>
      <p:grpSp>
        <p:nvGrpSpPr>
          <p:cNvPr id="16" name="Group 15"/>
          <p:cNvGrpSpPr/>
          <p:nvPr/>
        </p:nvGrpSpPr>
        <p:grpSpPr>
          <a:xfrm>
            <a:off x="437389" y="2289449"/>
            <a:ext cx="1745528" cy="338554"/>
            <a:chOff x="435769" y="2597627"/>
            <a:chExt cx="1920081" cy="368991"/>
          </a:xfrm>
        </p:grpSpPr>
        <p:grpSp>
          <p:nvGrpSpPr>
            <p:cNvPr id="17" name="Group 24"/>
            <p:cNvGrpSpPr>
              <a:grpSpLocks/>
            </p:cNvGrpSpPr>
            <p:nvPr/>
          </p:nvGrpSpPr>
          <p:grpSpPr bwMode="auto">
            <a:xfrm>
              <a:off x="435769" y="2701940"/>
              <a:ext cx="1920081" cy="184150"/>
              <a:chOff x="532606" y="4889897"/>
              <a:chExt cx="4040982" cy="304800"/>
            </a:xfrm>
          </p:grpSpPr>
          <p:cxnSp>
            <p:nvCxnSpPr>
              <p:cNvPr id="19" name="Straight Connector 18"/>
              <p:cNvCxnSpPr/>
              <p:nvPr/>
            </p:nvCxnSpPr>
            <p:spPr>
              <a:xfrm>
                <a:off x="532606" y="5040984"/>
                <a:ext cx="4039113" cy="2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38584" y="2597627"/>
              <a:ext cx="1314450" cy="368991"/>
            </a:xfrm>
            <a:prstGeom prst="rect">
              <a:avLst/>
            </a:prstGeom>
            <a:solidFill>
              <a:schemeClr val="bg1"/>
            </a:solidFill>
          </p:spPr>
          <p:txBody>
            <a:bodyPr wrap="square">
              <a:spAutoFit/>
            </a:bodyPr>
            <a:lstStyle/>
            <a:p>
              <a:pPr algn="ctr">
                <a:defRPr/>
              </a:pPr>
              <a:r>
                <a:rPr lang="en-US" sz="800" b="1" dirty="0">
                  <a:latin typeface="+mj-lt"/>
                </a:rPr>
                <a:t>Pediatric and Adolescent Care</a:t>
              </a:r>
            </a:p>
          </p:txBody>
        </p:sp>
      </p:grpSp>
      <p:grpSp>
        <p:nvGrpSpPr>
          <p:cNvPr id="22" name="Group 21"/>
          <p:cNvGrpSpPr/>
          <p:nvPr/>
        </p:nvGrpSpPr>
        <p:grpSpPr>
          <a:xfrm>
            <a:off x="2190338" y="2766745"/>
            <a:ext cx="6087754" cy="275590"/>
            <a:chOff x="2670969" y="2874105"/>
            <a:chExt cx="6460331" cy="212793"/>
          </a:xfrm>
          <a:effectLst/>
        </p:grpSpPr>
        <p:grpSp>
          <p:nvGrpSpPr>
            <p:cNvPr id="23" name="Group 24"/>
            <p:cNvGrpSpPr>
              <a:grpSpLocks/>
            </p:cNvGrpSpPr>
            <p:nvPr/>
          </p:nvGrpSpPr>
          <p:grpSpPr bwMode="auto">
            <a:xfrm>
              <a:off x="2670969" y="2907533"/>
              <a:ext cx="6460331" cy="179365"/>
              <a:chOff x="532606" y="4889897"/>
              <a:chExt cx="4040982" cy="304800"/>
            </a:xfrm>
          </p:grpSpPr>
          <p:cxnSp>
            <p:nvCxnSpPr>
              <p:cNvPr id="25" name="Straight Connector 24"/>
              <p:cNvCxnSpPr/>
              <p:nvPr/>
            </p:nvCxnSpPr>
            <p:spPr>
              <a:xfrm>
                <a:off x="532606" y="5040984"/>
                <a:ext cx="4039113" cy="2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002485" y="2874105"/>
              <a:ext cx="3797299" cy="166352"/>
            </a:xfrm>
            <a:prstGeom prst="rect">
              <a:avLst/>
            </a:prstGeom>
            <a:solidFill>
              <a:schemeClr val="bg1"/>
            </a:solidFill>
            <a:ln>
              <a:noFill/>
            </a:ln>
          </p:spPr>
          <p:txBody>
            <a:bodyPr wrap="square">
              <a:spAutoFit/>
            </a:bodyPr>
            <a:lstStyle/>
            <a:p>
              <a:pPr algn="ctr">
                <a:defRPr/>
              </a:pPr>
              <a:r>
                <a:rPr lang="en-US" sz="800" b="1" dirty="0"/>
                <a:t>Gynecologic Health </a:t>
              </a:r>
              <a:r>
                <a:rPr lang="en-US" sz="800" dirty="0"/>
                <a:t>(including office visits, screening exams)</a:t>
              </a:r>
            </a:p>
          </p:txBody>
        </p:sp>
      </p:grpSp>
      <p:grpSp>
        <p:nvGrpSpPr>
          <p:cNvPr id="28" name="Group 27"/>
          <p:cNvGrpSpPr/>
          <p:nvPr/>
        </p:nvGrpSpPr>
        <p:grpSpPr>
          <a:xfrm>
            <a:off x="2921000" y="3193744"/>
            <a:ext cx="3486727" cy="215444"/>
            <a:chOff x="3178968" y="3407505"/>
            <a:chExt cx="2396332" cy="221584"/>
          </a:xfrm>
          <a:effectLst/>
        </p:grpSpPr>
        <p:grpSp>
          <p:nvGrpSpPr>
            <p:cNvPr id="29" name="Group 24"/>
            <p:cNvGrpSpPr>
              <a:grpSpLocks/>
            </p:cNvGrpSpPr>
            <p:nvPr/>
          </p:nvGrpSpPr>
          <p:grpSpPr bwMode="auto">
            <a:xfrm>
              <a:off x="3178968" y="3434582"/>
              <a:ext cx="2396332" cy="192066"/>
              <a:chOff x="532604" y="4889897"/>
              <a:chExt cx="4040984" cy="304800"/>
            </a:xfrm>
          </p:grpSpPr>
          <p:cxnSp>
            <p:nvCxnSpPr>
              <p:cNvPr id="31" name="Straight Connector 30"/>
              <p:cNvCxnSpPr/>
              <p:nvPr/>
            </p:nvCxnSpPr>
            <p:spPr>
              <a:xfrm>
                <a:off x="532604" y="5040984"/>
                <a:ext cx="4039112" cy="262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771702" y="3407505"/>
              <a:ext cx="1210865" cy="221584"/>
            </a:xfrm>
            <a:prstGeom prst="rect">
              <a:avLst/>
            </a:prstGeom>
            <a:solidFill>
              <a:schemeClr val="bg1"/>
            </a:solidFill>
            <a:ln>
              <a:noFill/>
            </a:ln>
          </p:spPr>
          <p:txBody>
            <a:bodyPr wrap="square">
              <a:spAutoFit/>
            </a:bodyPr>
            <a:lstStyle/>
            <a:p>
              <a:pPr algn="ctr">
                <a:defRPr/>
              </a:pPr>
              <a:r>
                <a:rPr lang="en-US" sz="800" b="1" dirty="0"/>
                <a:t>Sexual Health</a:t>
              </a:r>
              <a:endParaRPr lang="en-US" sz="800" dirty="0"/>
            </a:p>
          </p:txBody>
        </p:sp>
      </p:grpSp>
      <p:grpSp>
        <p:nvGrpSpPr>
          <p:cNvPr id="34" name="Group 33"/>
          <p:cNvGrpSpPr/>
          <p:nvPr/>
        </p:nvGrpSpPr>
        <p:grpSpPr>
          <a:xfrm>
            <a:off x="3198091" y="3558240"/>
            <a:ext cx="1524000" cy="352522"/>
            <a:chOff x="3517900" y="3982620"/>
            <a:chExt cx="1676400" cy="438431"/>
          </a:xfrm>
          <a:effectLst/>
        </p:grpSpPr>
        <p:grpSp>
          <p:nvGrpSpPr>
            <p:cNvPr id="35" name="Group 24"/>
            <p:cNvGrpSpPr>
              <a:grpSpLocks/>
            </p:cNvGrpSpPr>
            <p:nvPr/>
          </p:nvGrpSpPr>
          <p:grpSpPr bwMode="auto">
            <a:xfrm>
              <a:off x="3517900" y="3982620"/>
              <a:ext cx="1676400" cy="280965"/>
              <a:chOff x="532606" y="4889897"/>
              <a:chExt cx="4482434" cy="304800"/>
            </a:xfrm>
          </p:grpSpPr>
          <p:cxnSp>
            <p:nvCxnSpPr>
              <p:cNvPr id="37" name="Straight Connector 36"/>
              <p:cNvCxnSpPr/>
              <p:nvPr/>
            </p:nvCxnSpPr>
            <p:spPr>
              <a:xfrm flipV="1">
                <a:off x="532606" y="5036539"/>
                <a:ext cx="4482434" cy="44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827749"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835400" y="3999992"/>
              <a:ext cx="1041400" cy="421059"/>
            </a:xfrm>
            <a:prstGeom prst="rect">
              <a:avLst/>
            </a:prstGeom>
            <a:solidFill>
              <a:schemeClr val="bg1"/>
            </a:solidFill>
            <a:ln>
              <a:noFill/>
            </a:ln>
          </p:spPr>
          <p:txBody>
            <a:bodyPr wrap="square">
              <a:spAutoFit/>
            </a:bodyPr>
            <a:lstStyle/>
            <a:p>
              <a:pPr algn="ctr">
                <a:defRPr/>
              </a:pPr>
              <a:r>
                <a:rPr lang="en-US" sz="800" b="1" dirty="0"/>
                <a:t>Obstetrical Care</a:t>
              </a:r>
              <a:endParaRPr lang="en-US" sz="800" dirty="0"/>
            </a:p>
          </p:txBody>
        </p:sp>
      </p:grpSp>
      <p:grpSp>
        <p:nvGrpSpPr>
          <p:cNvPr id="40" name="Group 39"/>
          <p:cNvGrpSpPr/>
          <p:nvPr/>
        </p:nvGrpSpPr>
        <p:grpSpPr>
          <a:xfrm>
            <a:off x="4387273" y="4426832"/>
            <a:ext cx="3890818" cy="215444"/>
            <a:chOff x="4838700" y="4334605"/>
            <a:chExt cx="4279900" cy="234814"/>
          </a:xfrm>
          <a:effectLst/>
        </p:grpSpPr>
        <p:grpSp>
          <p:nvGrpSpPr>
            <p:cNvPr id="41" name="Group 24"/>
            <p:cNvGrpSpPr>
              <a:grpSpLocks/>
            </p:cNvGrpSpPr>
            <p:nvPr/>
          </p:nvGrpSpPr>
          <p:grpSpPr bwMode="auto">
            <a:xfrm>
              <a:off x="4838700" y="4368033"/>
              <a:ext cx="4279900" cy="179365"/>
              <a:chOff x="532606" y="4889897"/>
              <a:chExt cx="4040982" cy="304800"/>
            </a:xfrm>
          </p:grpSpPr>
          <p:cxnSp>
            <p:nvCxnSpPr>
              <p:cNvPr id="43" name="Straight Connector 42"/>
              <p:cNvCxnSpPr/>
              <p:nvPr/>
            </p:nvCxnSpPr>
            <p:spPr>
              <a:xfrm>
                <a:off x="532606" y="5040984"/>
                <a:ext cx="4039113" cy="2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5691783" y="4334605"/>
              <a:ext cx="2573734" cy="234814"/>
            </a:xfrm>
            <a:prstGeom prst="rect">
              <a:avLst/>
            </a:prstGeom>
            <a:solidFill>
              <a:schemeClr val="bg1"/>
            </a:solidFill>
            <a:ln>
              <a:noFill/>
            </a:ln>
          </p:spPr>
          <p:txBody>
            <a:bodyPr wrap="square">
              <a:spAutoFit/>
            </a:bodyPr>
            <a:lstStyle/>
            <a:p>
              <a:pPr algn="ctr">
                <a:defRPr/>
              </a:pPr>
              <a:r>
                <a:rPr lang="en-US" sz="800" b="1" dirty="0"/>
                <a:t>Breast Health</a:t>
              </a:r>
              <a:r>
                <a:rPr lang="en-US" sz="800" dirty="0"/>
                <a:t> (including mammography)</a:t>
              </a:r>
            </a:p>
          </p:txBody>
        </p:sp>
      </p:grpSp>
      <p:grpSp>
        <p:nvGrpSpPr>
          <p:cNvPr id="46" name="Group 45"/>
          <p:cNvGrpSpPr/>
          <p:nvPr/>
        </p:nvGrpSpPr>
        <p:grpSpPr>
          <a:xfrm>
            <a:off x="4390655" y="4781924"/>
            <a:ext cx="3052781" cy="215444"/>
            <a:chOff x="4715420" y="4741005"/>
            <a:chExt cx="3358059" cy="234814"/>
          </a:xfrm>
          <a:effectLst/>
        </p:grpSpPr>
        <p:grpSp>
          <p:nvGrpSpPr>
            <p:cNvPr id="47" name="Group 24"/>
            <p:cNvGrpSpPr>
              <a:grpSpLocks/>
            </p:cNvGrpSpPr>
            <p:nvPr/>
          </p:nvGrpSpPr>
          <p:grpSpPr bwMode="auto">
            <a:xfrm>
              <a:off x="4715420" y="4774832"/>
              <a:ext cx="3358059" cy="178567"/>
              <a:chOff x="532606" y="4889897"/>
              <a:chExt cx="4040982" cy="304800"/>
            </a:xfrm>
          </p:grpSpPr>
          <p:cxnSp>
            <p:nvCxnSpPr>
              <p:cNvPr id="49" name="Straight Connector 48"/>
              <p:cNvCxnSpPr/>
              <p:nvPr/>
            </p:nvCxnSpPr>
            <p:spPr>
              <a:xfrm>
                <a:off x="532606" y="5040984"/>
                <a:ext cx="4039113" cy="2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5107582" y="4741005"/>
              <a:ext cx="2573734" cy="234814"/>
            </a:xfrm>
            <a:prstGeom prst="rect">
              <a:avLst/>
            </a:prstGeom>
            <a:solidFill>
              <a:schemeClr val="bg1"/>
            </a:solidFill>
            <a:ln>
              <a:noFill/>
            </a:ln>
          </p:spPr>
          <p:txBody>
            <a:bodyPr wrap="square">
              <a:spAutoFit/>
            </a:bodyPr>
            <a:lstStyle/>
            <a:p>
              <a:pPr algn="ctr">
                <a:defRPr/>
              </a:pPr>
              <a:r>
                <a:rPr lang="en-US" sz="800" b="1" dirty="0"/>
                <a:t>Urogynecology </a:t>
              </a:r>
              <a:r>
                <a:rPr lang="en-US" sz="800" dirty="0"/>
                <a:t>(incontinence, pelvic health)</a:t>
              </a:r>
            </a:p>
          </p:txBody>
        </p:sp>
      </p:grpSp>
      <p:grpSp>
        <p:nvGrpSpPr>
          <p:cNvPr id="52" name="Group 51"/>
          <p:cNvGrpSpPr/>
          <p:nvPr/>
        </p:nvGrpSpPr>
        <p:grpSpPr>
          <a:xfrm>
            <a:off x="6534727" y="5137013"/>
            <a:ext cx="1743364" cy="256698"/>
            <a:chOff x="7316291" y="5386359"/>
            <a:chExt cx="1790700" cy="166279"/>
          </a:xfrm>
          <a:effectLst/>
        </p:grpSpPr>
        <p:grpSp>
          <p:nvGrpSpPr>
            <p:cNvPr id="53" name="Group 24"/>
            <p:cNvGrpSpPr>
              <a:grpSpLocks/>
            </p:cNvGrpSpPr>
            <p:nvPr/>
          </p:nvGrpSpPr>
          <p:grpSpPr bwMode="auto">
            <a:xfrm>
              <a:off x="7316291" y="5386359"/>
              <a:ext cx="1790700" cy="166279"/>
              <a:chOff x="532606" y="4889897"/>
              <a:chExt cx="4040982" cy="330894"/>
            </a:xfrm>
          </p:grpSpPr>
          <p:cxnSp>
            <p:nvCxnSpPr>
              <p:cNvPr id="55" name="Straight Connector 54"/>
              <p:cNvCxnSpPr/>
              <p:nvPr/>
            </p:nvCxnSpPr>
            <p:spPr>
              <a:xfrm>
                <a:off x="532606" y="5040984"/>
                <a:ext cx="4039113" cy="2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1140" y="5067456"/>
                <a:ext cx="304801"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7444383" y="5405689"/>
              <a:ext cx="1534517" cy="139556"/>
            </a:xfrm>
            <a:prstGeom prst="rect">
              <a:avLst/>
            </a:prstGeom>
            <a:solidFill>
              <a:schemeClr val="bg1"/>
            </a:solidFill>
            <a:ln>
              <a:noFill/>
            </a:ln>
          </p:spPr>
          <p:txBody>
            <a:bodyPr wrap="square">
              <a:spAutoFit/>
            </a:bodyPr>
            <a:lstStyle/>
            <a:p>
              <a:pPr algn="ctr">
                <a:defRPr/>
              </a:pPr>
              <a:r>
                <a:rPr lang="en-US" sz="800" b="1" dirty="0"/>
                <a:t>Osteoporosis Screening</a:t>
              </a:r>
              <a:endParaRPr lang="en-US" sz="800" dirty="0"/>
            </a:p>
          </p:txBody>
        </p:sp>
      </p:grpSp>
      <p:grpSp>
        <p:nvGrpSpPr>
          <p:cNvPr id="58" name="Group 57"/>
          <p:cNvGrpSpPr/>
          <p:nvPr/>
        </p:nvGrpSpPr>
        <p:grpSpPr>
          <a:xfrm>
            <a:off x="5291201" y="5545127"/>
            <a:ext cx="2986890" cy="225911"/>
            <a:chOff x="5969000" y="5837219"/>
            <a:chExt cx="3285579" cy="254767"/>
          </a:xfrm>
          <a:effectLst/>
        </p:grpSpPr>
        <p:grpSp>
          <p:nvGrpSpPr>
            <p:cNvPr id="59" name="Group 24"/>
            <p:cNvGrpSpPr>
              <a:grpSpLocks/>
            </p:cNvGrpSpPr>
            <p:nvPr/>
          </p:nvGrpSpPr>
          <p:grpSpPr bwMode="auto">
            <a:xfrm>
              <a:off x="5969000" y="5837219"/>
              <a:ext cx="3285579" cy="254767"/>
              <a:chOff x="532606" y="4889897"/>
              <a:chExt cx="4040982" cy="304800"/>
            </a:xfrm>
          </p:grpSpPr>
          <p:cxnSp>
            <p:nvCxnSpPr>
              <p:cNvPr id="61" name="Straight Connector 60"/>
              <p:cNvCxnSpPr/>
              <p:nvPr/>
            </p:nvCxnSpPr>
            <p:spPr>
              <a:xfrm>
                <a:off x="532606" y="5040984"/>
                <a:ext cx="4039113" cy="2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6352698" y="5841492"/>
              <a:ext cx="2518183" cy="242963"/>
            </a:xfrm>
            <a:prstGeom prst="rect">
              <a:avLst/>
            </a:prstGeom>
            <a:solidFill>
              <a:schemeClr val="bg1"/>
            </a:solidFill>
            <a:ln>
              <a:noFill/>
            </a:ln>
          </p:spPr>
          <p:txBody>
            <a:bodyPr wrap="square">
              <a:spAutoFit/>
            </a:bodyPr>
            <a:lstStyle/>
            <a:p>
              <a:pPr algn="ctr">
                <a:defRPr/>
              </a:pPr>
              <a:r>
                <a:rPr lang="en-US" sz="800" b="1" dirty="0"/>
                <a:t>Digestive Health</a:t>
              </a:r>
              <a:r>
                <a:rPr lang="en-US" sz="800" dirty="0"/>
                <a:t> (colorectal screening)</a:t>
              </a:r>
            </a:p>
          </p:txBody>
        </p:sp>
      </p:grpSp>
      <p:grpSp>
        <p:nvGrpSpPr>
          <p:cNvPr id="64" name="Group 63"/>
          <p:cNvGrpSpPr/>
          <p:nvPr/>
        </p:nvGrpSpPr>
        <p:grpSpPr>
          <a:xfrm>
            <a:off x="4621564" y="5922451"/>
            <a:ext cx="3656527" cy="233435"/>
            <a:chOff x="5236120" y="6396019"/>
            <a:chExt cx="4022180" cy="302621"/>
          </a:xfrm>
          <a:effectLst/>
        </p:grpSpPr>
        <p:grpSp>
          <p:nvGrpSpPr>
            <p:cNvPr id="65" name="Group 24"/>
            <p:cNvGrpSpPr>
              <a:grpSpLocks/>
            </p:cNvGrpSpPr>
            <p:nvPr/>
          </p:nvGrpSpPr>
          <p:grpSpPr bwMode="auto">
            <a:xfrm>
              <a:off x="5236120" y="6396019"/>
              <a:ext cx="4022180" cy="292867"/>
              <a:chOff x="532606" y="4889897"/>
              <a:chExt cx="4040982" cy="304800"/>
            </a:xfrm>
          </p:grpSpPr>
          <p:cxnSp>
            <p:nvCxnSpPr>
              <p:cNvPr id="67" name="Straight Connector 66"/>
              <p:cNvCxnSpPr/>
              <p:nvPr/>
            </p:nvCxnSpPr>
            <p:spPr>
              <a:xfrm>
                <a:off x="532606" y="5040984"/>
                <a:ext cx="4039113" cy="2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420254"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5628282" y="6419342"/>
              <a:ext cx="3082740" cy="279298"/>
            </a:xfrm>
            <a:prstGeom prst="rect">
              <a:avLst/>
            </a:prstGeom>
            <a:solidFill>
              <a:schemeClr val="bg1"/>
            </a:solidFill>
            <a:ln>
              <a:noFill/>
            </a:ln>
          </p:spPr>
          <p:txBody>
            <a:bodyPr wrap="square">
              <a:spAutoFit/>
            </a:bodyPr>
            <a:lstStyle/>
            <a:p>
              <a:pPr algn="ctr">
                <a:defRPr/>
              </a:pPr>
              <a:r>
                <a:rPr lang="en-US" sz="800" b="1" dirty="0"/>
                <a:t>Heart Health</a:t>
              </a:r>
              <a:r>
                <a:rPr lang="en-US" sz="800" dirty="0"/>
                <a:t> (screening and wellness programs)</a:t>
              </a:r>
            </a:p>
          </p:txBody>
        </p:sp>
      </p:grpSp>
      <p:grpSp>
        <p:nvGrpSpPr>
          <p:cNvPr id="70" name="Group 69"/>
          <p:cNvGrpSpPr/>
          <p:nvPr/>
        </p:nvGrpSpPr>
        <p:grpSpPr>
          <a:xfrm>
            <a:off x="3885694" y="4049508"/>
            <a:ext cx="1804538" cy="229405"/>
            <a:chOff x="3517900" y="3982620"/>
            <a:chExt cx="1676400" cy="285310"/>
          </a:xfrm>
          <a:effectLst/>
        </p:grpSpPr>
        <p:grpSp>
          <p:nvGrpSpPr>
            <p:cNvPr id="71" name="Group 24"/>
            <p:cNvGrpSpPr>
              <a:grpSpLocks/>
            </p:cNvGrpSpPr>
            <p:nvPr/>
          </p:nvGrpSpPr>
          <p:grpSpPr bwMode="auto">
            <a:xfrm>
              <a:off x="3517900" y="3982620"/>
              <a:ext cx="1676400" cy="280965"/>
              <a:chOff x="532606" y="4889897"/>
              <a:chExt cx="4482434" cy="304800"/>
            </a:xfrm>
          </p:grpSpPr>
          <p:cxnSp>
            <p:nvCxnSpPr>
              <p:cNvPr id="73" name="Straight Connector 72"/>
              <p:cNvCxnSpPr/>
              <p:nvPr/>
            </p:nvCxnSpPr>
            <p:spPr>
              <a:xfrm flipV="1">
                <a:off x="532606" y="5036539"/>
                <a:ext cx="4482434" cy="44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81141"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827749" y="5041362"/>
                <a:ext cx="304800" cy="186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835400" y="3999983"/>
              <a:ext cx="1041400" cy="267947"/>
            </a:xfrm>
            <a:prstGeom prst="rect">
              <a:avLst/>
            </a:prstGeom>
            <a:solidFill>
              <a:schemeClr val="bg1"/>
            </a:solidFill>
            <a:ln>
              <a:noFill/>
            </a:ln>
          </p:spPr>
          <p:txBody>
            <a:bodyPr wrap="square">
              <a:spAutoFit/>
            </a:bodyPr>
            <a:lstStyle/>
            <a:p>
              <a:pPr algn="ctr">
                <a:defRPr/>
              </a:pPr>
              <a:r>
                <a:rPr lang="en-US" sz="800" b="1" dirty="0"/>
                <a:t>Infertility Services</a:t>
              </a:r>
            </a:p>
          </p:txBody>
        </p:sp>
      </p:grpSp>
    </p:spTree>
    <p:extLst>
      <p:ext uri="{BB962C8B-B14F-4D97-AF65-F5344CB8AC3E}">
        <p14:creationId xmlns:p14="http://schemas.microsoft.com/office/powerpoint/2010/main" val="15781009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88239345"/>
              </p:ext>
            </p:extLst>
          </p:nvPr>
        </p:nvGraphicFramePr>
        <p:xfrm>
          <a:off x="705367" y="808463"/>
          <a:ext cx="7817568" cy="5551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0"/>
          <p:cNvSpPr>
            <a:spLocks noGrp="1"/>
          </p:cNvSpPr>
          <p:nvPr>
            <p:ph type="body" sz="quarter" idx="19"/>
          </p:nvPr>
        </p:nvSpPr>
        <p:spPr/>
        <p:txBody>
          <a:bodyPr/>
          <a:lstStyle/>
          <a:p>
            <a:r>
              <a:rPr lang="en-US" sz="900" dirty="0" smtClean="0"/>
              <a:t>Women’s and Children’s Service Line Structure</a:t>
            </a:r>
            <a:endParaRPr lang="en-US" sz="900" dirty="0"/>
          </a:p>
        </p:txBody>
      </p:sp>
      <p:sp>
        <p:nvSpPr>
          <p:cNvPr id="13" name="Title 12"/>
          <p:cNvSpPr>
            <a:spLocks noGrp="1"/>
          </p:cNvSpPr>
          <p:nvPr>
            <p:ph type="title"/>
          </p:nvPr>
        </p:nvSpPr>
        <p:spPr/>
        <p:txBody>
          <a:bodyPr/>
          <a:lstStyle/>
          <a:p>
            <a:r>
              <a:rPr lang="en-US" dirty="0"/>
              <a:t>Building an Effective, Tangible Service Line Starts with Organizational Structure </a:t>
            </a:r>
          </a:p>
        </p:txBody>
      </p:sp>
      <p:sp>
        <p:nvSpPr>
          <p:cNvPr id="14" name="Text Placeholder 13"/>
          <p:cNvSpPr>
            <a:spLocks noGrp="1"/>
          </p:cNvSpPr>
          <p:nvPr>
            <p:ph type="body" sz="quarter" idx="11"/>
          </p:nvPr>
        </p:nvSpPr>
        <p:spPr/>
        <p:txBody>
          <a:bodyPr/>
          <a:lstStyle/>
          <a:p>
            <a:r>
              <a:rPr lang="en-US" dirty="0"/>
              <a:t>Definition of Women’s Health Service Line Extends Beyond Ob and Gyn</a:t>
            </a:r>
          </a:p>
        </p:txBody>
      </p:sp>
      <p:sp>
        <p:nvSpPr>
          <p:cNvPr id="9" name="Text Placeholder 6"/>
          <p:cNvSpPr txBox="1">
            <a:spLocks/>
          </p:cNvSpPr>
          <p:nvPr/>
        </p:nvSpPr>
        <p:spPr>
          <a:xfrm>
            <a:off x="2680522" y="1484406"/>
            <a:ext cx="4007479" cy="219713"/>
          </a:xfrm>
          <a:prstGeom prst="rect">
            <a:avLst/>
          </a:prstGeom>
        </p:spPr>
        <p:txBody>
          <a:bodyPr lIns="81902" tIns="40950" rIns="81902" bIns="4095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1100" b="1" dirty="0">
                <a:solidFill>
                  <a:srgbClr val="38454E"/>
                </a:solidFill>
              </a:rPr>
              <a:t>Visualizing the Women’s and Children’s Service Line</a:t>
            </a:r>
          </a:p>
        </p:txBody>
      </p:sp>
      <p:sp>
        <p:nvSpPr>
          <p:cNvPr id="19" name="Text Placeholder 6"/>
          <p:cNvSpPr txBox="1">
            <a:spLocks/>
          </p:cNvSpPr>
          <p:nvPr/>
        </p:nvSpPr>
        <p:spPr>
          <a:xfrm>
            <a:off x="695079" y="5038623"/>
            <a:ext cx="3010878" cy="219713"/>
          </a:xfrm>
          <a:prstGeom prst="rect">
            <a:avLst/>
          </a:prstGeom>
        </p:spPr>
        <p:txBody>
          <a:bodyPr lIns="81902" tIns="40950" rIns="81902" bIns="4095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b="1" i="1" dirty="0">
                <a:solidFill>
                  <a:srgbClr val="38454E"/>
                </a:solidFill>
              </a:rPr>
              <a:t>Traditional Service Line</a:t>
            </a:r>
          </a:p>
        </p:txBody>
      </p:sp>
      <p:sp>
        <p:nvSpPr>
          <p:cNvPr id="20" name="Text Placeholder 6"/>
          <p:cNvSpPr txBox="1">
            <a:spLocks/>
          </p:cNvSpPr>
          <p:nvPr/>
        </p:nvSpPr>
        <p:spPr>
          <a:xfrm>
            <a:off x="1781590" y="5570847"/>
            <a:ext cx="3311966" cy="224597"/>
          </a:xfrm>
          <a:prstGeom prst="rect">
            <a:avLst/>
          </a:prstGeom>
        </p:spPr>
        <p:txBody>
          <a:bodyPr lIns="81902" tIns="40950" rIns="81902" bIns="4095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b="1" i="1" dirty="0">
                <a:solidFill>
                  <a:srgbClr val="38454E"/>
                </a:solidFill>
              </a:rPr>
              <a:t>Comprehensive Service Line</a:t>
            </a:r>
          </a:p>
        </p:txBody>
      </p:sp>
      <p:sp>
        <p:nvSpPr>
          <p:cNvPr id="22" name="Right Brace 21"/>
          <p:cNvSpPr/>
          <p:nvPr/>
        </p:nvSpPr>
        <p:spPr>
          <a:xfrm rot="5400000">
            <a:off x="2127178" y="3397018"/>
            <a:ext cx="106045" cy="3065310"/>
          </a:xfrm>
          <a:prstGeom prst="rightBrace">
            <a:avLst/>
          </a:prstGeom>
          <a:ln w="127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lIns="82058" tIns="41029" rIns="82058" bIns="41029" rtlCol="0" anchor="ctr"/>
          <a:lstStyle/>
          <a:p>
            <a:pPr algn="ctr"/>
            <a:endParaRPr lang="en-US" dirty="0"/>
          </a:p>
        </p:txBody>
      </p:sp>
      <p:sp>
        <p:nvSpPr>
          <p:cNvPr id="27" name="Right Brace 26"/>
          <p:cNvSpPr/>
          <p:nvPr/>
        </p:nvSpPr>
        <p:spPr>
          <a:xfrm rot="5400000">
            <a:off x="3376249" y="2664667"/>
            <a:ext cx="107105" cy="5569527"/>
          </a:xfrm>
          <a:prstGeom prst="rightBrace">
            <a:avLst/>
          </a:prstGeom>
          <a:ln w="127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lIns="82058" tIns="41029" rIns="82058" bIns="41029" rtlCol="0" anchor="ctr"/>
          <a:lstStyle/>
          <a:p>
            <a:pPr algn="ctr"/>
            <a:endParaRPr lang="en-US" dirty="0"/>
          </a:p>
        </p:txBody>
      </p:sp>
      <p:sp>
        <p:nvSpPr>
          <p:cNvPr id="28" name="Right Brace 27"/>
          <p:cNvSpPr/>
          <p:nvPr/>
        </p:nvSpPr>
        <p:spPr>
          <a:xfrm rot="5400000">
            <a:off x="4569834" y="1988215"/>
            <a:ext cx="106045" cy="7950624"/>
          </a:xfrm>
          <a:prstGeom prst="rightBrace">
            <a:avLst/>
          </a:prstGeom>
          <a:ln w="127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lIns="82058" tIns="41029" rIns="82058" bIns="41029" rtlCol="0" anchor="ctr"/>
          <a:lstStyle/>
          <a:p>
            <a:pPr algn="ctr"/>
            <a:endParaRPr lang="en-US" dirty="0"/>
          </a:p>
        </p:txBody>
      </p:sp>
      <p:sp>
        <p:nvSpPr>
          <p:cNvPr id="29" name="Text Placeholder 6"/>
          <p:cNvSpPr txBox="1">
            <a:spLocks/>
          </p:cNvSpPr>
          <p:nvPr/>
        </p:nvSpPr>
        <p:spPr>
          <a:xfrm>
            <a:off x="2996352" y="6095420"/>
            <a:ext cx="3311966" cy="224597"/>
          </a:xfrm>
          <a:prstGeom prst="rect">
            <a:avLst/>
          </a:prstGeom>
        </p:spPr>
        <p:txBody>
          <a:bodyPr lIns="81902" tIns="40950" rIns="81902" bIns="40950"/>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b="1" i="1" dirty="0">
                <a:solidFill>
                  <a:srgbClr val="38454E"/>
                </a:solidFill>
              </a:rPr>
              <a:t>Progressive Service Line</a:t>
            </a:r>
          </a:p>
        </p:txBody>
      </p:sp>
      <p:sp>
        <p:nvSpPr>
          <p:cNvPr id="30" name="Line Callout 1 29"/>
          <p:cNvSpPr/>
          <p:nvPr/>
        </p:nvSpPr>
        <p:spPr bwMode="gray">
          <a:xfrm>
            <a:off x="690927" y="1969431"/>
            <a:ext cx="1263535" cy="821523"/>
          </a:xfrm>
          <a:prstGeom prst="borderCallout1">
            <a:avLst>
              <a:gd name="adj1" fmla="val 100491"/>
              <a:gd name="adj2" fmla="val 10317"/>
              <a:gd name="adj3" fmla="val 151509"/>
              <a:gd name="adj4" fmla="val 10925"/>
            </a:avLst>
          </a:prstGeom>
          <a:solidFill>
            <a:schemeClr val="bg2"/>
          </a:solidFill>
          <a:ln w="12700" cap="flat" cmpd="sng" algn="ctr">
            <a:solidFill>
              <a:schemeClr val="accent3"/>
            </a:solidFill>
            <a:prstDash val="solid"/>
            <a:miter lim="800000"/>
            <a:headEnd type="none" w="med" len="med"/>
            <a:tailEnd type="oval" w="sm" len="sm"/>
          </a:ln>
          <a:effectLst/>
        </p:spPr>
        <p:txBody>
          <a:bodyPr vert="horz" wrap="square" lIns="82058" tIns="41029" rIns="82058" bIns="41029" numCol="1" rtlCol="0" anchor="t" anchorCtr="0" compatLnSpc="1">
            <a:prstTxWarp prst="textNoShape">
              <a:avLst/>
            </a:prstTxWarp>
            <a:spAutoFit/>
          </a:bodyPr>
          <a:lstStyle/>
          <a:p>
            <a:pPr>
              <a:spcBef>
                <a:spcPts val="449"/>
              </a:spcBef>
            </a:pPr>
            <a:r>
              <a:rPr lang="en-US" sz="800" dirty="0"/>
              <a:t>Whether or not pediatrics is included in the Women’s Service Line depends on the strategic goals and level of care of the institution. </a:t>
            </a:r>
          </a:p>
        </p:txBody>
      </p:sp>
      <p:sp>
        <p:nvSpPr>
          <p:cNvPr id="15" name="Text Placeholder 5"/>
          <p:cNvSpPr>
            <a:spLocks noGrp="1"/>
          </p:cNvSpPr>
          <p:nvPr>
            <p:ph type="body" sz="quarter" idx="17"/>
          </p:nvPr>
        </p:nvSpPr>
        <p:spPr>
          <a:xfrm>
            <a:off x="6864878" y="6170239"/>
            <a:ext cx="1862043" cy="201706"/>
          </a:xfrm>
        </p:spPr>
        <p:txBody>
          <a:bodyPr/>
          <a:lstStyle/>
          <a:p>
            <a:r>
              <a:rPr lang="en-US" sz="500" dirty="0"/>
              <a:t>Source: Service Line Strategy Advisor </a:t>
            </a:r>
            <a:r>
              <a:rPr lang="en-US" sz="500" dirty="0" smtClean="0"/>
              <a:t>research </a:t>
            </a:r>
            <a:r>
              <a:rPr lang="en-US" sz="500" dirty="0"/>
              <a:t>and analysis.</a:t>
            </a:r>
          </a:p>
        </p:txBody>
      </p:sp>
      <p:sp>
        <p:nvSpPr>
          <p:cNvPr id="18" name="Line Callout 1 17"/>
          <p:cNvSpPr/>
          <p:nvPr/>
        </p:nvSpPr>
        <p:spPr bwMode="gray">
          <a:xfrm>
            <a:off x="6464223" y="2019235"/>
            <a:ext cx="1263535" cy="692497"/>
          </a:xfrm>
          <a:prstGeom prst="borderCallout1">
            <a:avLst>
              <a:gd name="adj1" fmla="val 99349"/>
              <a:gd name="adj2" fmla="val 11158"/>
              <a:gd name="adj3" fmla="val 151509"/>
              <a:gd name="adj4" fmla="val 10925"/>
            </a:avLst>
          </a:prstGeom>
          <a:solidFill>
            <a:schemeClr val="bg2"/>
          </a:solidFill>
          <a:ln w="12700" cap="flat" cmpd="sng" algn="ctr">
            <a:solidFill>
              <a:schemeClr val="accent3"/>
            </a:solidFill>
            <a:prstDash val="solid"/>
            <a:miter lim="800000"/>
            <a:headEnd type="none" w="med" len="med"/>
            <a:tailEnd type="oval" w="sm" len="sm"/>
          </a:ln>
          <a:effectLst/>
        </p:spPr>
        <p:txBody>
          <a:bodyPr vert="horz" wrap="square" lIns="82058" tIns="41029" rIns="82058" bIns="41029" numCol="1" rtlCol="0" anchor="t" anchorCtr="0" compatLnSpc="1">
            <a:prstTxWarp prst="textNoShape">
              <a:avLst/>
            </a:prstTxWarp>
            <a:spAutoFit/>
          </a:bodyPr>
          <a:lstStyle/>
          <a:p>
            <a:r>
              <a:rPr lang="en-US" sz="800" dirty="0"/>
              <a:t>These services typically report to the women's service line leader through a matrix reporting structure.</a:t>
            </a:r>
          </a:p>
        </p:txBody>
      </p:sp>
      <p:sp>
        <p:nvSpPr>
          <p:cNvPr id="2" name="Rectangle 1"/>
          <p:cNvSpPr/>
          <p:nvPr/>
        </p:nvSpPr>
        <p:spPr bwMode="gray">
          <a:xfrm>
            <a:off x="3304565" y="3038039"/>
            <a:ext cx="1652283" cy="16136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449"/>
              </a:spcBef>
            </a:pPr>
            <a:endParaRPr lang="en-US" sz="900" dirty="0">
              <a:solidFill>
                <a:schemeClr val="bg1"/>
              </a:solidFill>
            </a:endParaRPr>
          </a:p>
        </p:txBody>
      </p:sp>
      <p:cxnSp>
        <p:nvCxnSpPr>
          <p:cNvPr id="4" name="Straight Connector 3"/>
          <p:cNvCxnSpPr>
            <a:stCxn id="2" idx="3"/>
          </p:cNvCxnSpPr>
          <p:nvPr/>
        </p:nvCxnSpPr>
        <p:spPr bwMode="gray">
          <a:xfrm flipH="1" flipV="1">
            <a:off x="3304565" y="3118721"/>
            <a:ext cx="1652283" cy="1"/>
          </a:xfrm>
          <a:prstGeom prst="line">
            <a:avLst/>
          </a:prstGeom>
          <a:ln w="254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0934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9863" y="406235"/>
            <a:ext cx="2645698" cy="138499"/>
          </a:xfrm>
        </p:spPr>
        <p:txBody>
          <a:bodyPr/>
          <a:lstStyle/>
          <a:p>
            <a:r>
              <a:rPr lang="en-US" sz="900" dirty="0"/>
              <a:t>Models of Women’s Health </a:t>
            </a:r>
            <a:r>
              <a:rPr lang="en-US" sz="900" dirty="0" smtClean="0"/>
              <a:t>Programs</a:t>
            </a:r>
            <a:endParaRPr lang="en-US" sz="900" dirty="0"/>
          </a:p>
        </p:txBody>
      </p:sp>
      <p:sp>
        <p:nvSpPr>
          <p:cNvPr id="3" name="Title 2"/>
          <p:cNvSpPr>
            <a:spLocks noGrp="1"/>
          </p:cNvSpPr>
          <p:nvPr>
            <p:ph type="title"/>
          </p:nvPr>
        </p:nvSpPr>
        <p:spPr>
          <a:xfrm>
            <a:off x="399863" y="639628"/>
            <a:ext cx="8327058" cy="246221"/>
          </a:xfrm>
        </p:spPr>
        <p:txBody>
          <a:bodyPr/>
          <a:lstStyle/>
          <a:p>
            <a:r>
              <a:rPr lang="en-US" sz="1600" b="1" dirty="0"/>
              <a:t>Models of Women’s Health Programs Differ in Comprehensiveness, Centralization</a:t>
            </a:r>
          </a:p>
        </p:txBody>
      </p:sp>
      <p:sp>
        <p:nvSpPr>
          <p:cNvPr id="6" name="Text Placeholder 5"/>
          <p:cNvSpPr>
            <a:spLocks noGrp="1"/>
          </p:cNvSpPr>
          <p:nvPr>
            <p:ph type="body" sz="quarter" idx="20"/>
          </p:nvPr>
        </p:nvSpPr>
        <p:spPr/>
        <p:txBody>
          <a:bodyPr/>
          <a:lstStyle/>
          <a:p>
            <a:endParaRPr lang="en-US" dirty="0"/>
          </a:p>
        </p:txBody>
      </p:sp>
      <p:cxnSp>
        <p:nvCxnSpPr>
          <p:cNvPr id="7" name="Straight Connector 6"/>
          <p:cNvCxnSpPr/>
          <p:nvPr/>
        </p:nvCxnSpPr>
        <p:spPr>
          <a:xfrm>
            <a:off x="4474657" y="1971215"/>
            <a:ext cx="26251" cy="3743785"/>
          </a:xfrm>
          <a:prstGeom prst="line">
            <a:avLst/>
          </a:prstGeom>
          <a:ln w="3175">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18"/>
          <p:cNvSpPr txBox="1">
            <a:spLocks/>
          </p:cNvSpPr>
          <p:nvPr/>
        </p:nvSpPr>
        <p:spPr>
          <a:xfrm>
            <a:off x="1454728" y="1100698"/>
            <a:ext cx="6234545" cy="271094"/>
          </a:xfrm>
          <a:prstGeom prst="rect">
            <a:avLst/>
          </a:prstGeom>
        </p:spPr>
        <p:txBody>
          <a:bodyPr lIns="91344" tIns="45672" rIns="91344" bIns="45672"/>
          <a:lstStyle>
            <a:lvl1pPr marL="100785" indent="-100785"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1pPr>
            <a:lvl2pPr marL="205825" indent="-105042"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2pPr>
            <a:lvl3pPr marL="306616" indent="-100785"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3pPr>
            <a:lvl4pPr marL="410226" indent="-103621"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4pPr>
            <a:lvl5pPr marL="511008" indent="-100785" algn="l" defTabSz="911035" rtl="0" eaLnBrk="1" latinLnBrk="0" hangingPunct="1">
              <a:spcBef>
                <a:spcPts val="449"/>
              </a:spcBef>
              <a:buFont typeface="Arial" pitchFamily="34" charset="0"/>
              <a:buChar char="•"/>
              <a:defRPr sz="900" kern="1200" baseline="0">
                <a:solidFill>
                  <a:schemeClr val="tx1"/>
                </a:solidFill>
                <a:latin typeface="+mn-lt"/>
                <a:ea typeface="+mn-ea"/>
                <a:cs typeface="+mn-cs"/>
              </a:defRPr>
            </a:lvl5pPr>
            <a:lvl6pPr marL="2505342"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859"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376"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892"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accent3"/>
                </a:solidFill>
              </a:rPr>
              <a:t>Example Models of Women’s Health Programs by Comprehensiveness, Ease of Implementation</a:t>
            </a:r>
          </a:p>
        </p:txBody>
      </p:sp>
      <p:sp>
        <p:nvSpPr>
          <p:cNvPr id="9" name="Text Placeholder 21"/>
          <p:cNvSpPr txBox="1">
            <a:spLocks/>
          </p:cNvSpPr>
          <p:nvPr/>
        </p:nvSpPr>
        <p:spPr>
          <a:xfrm>
            <a:off x="6577900" y="6351494"/>
            <a:ext cx="2149021" cy="201706"/>
          </a:xfrm>
          <a:prstGeom prst="rect">
            <a:avLst/>
          </a:prstGeom>
        </p:spPr>
        <p:txBody>
          <a:bodyPr lIns="91344" tIns="45672" rIns="91344" bIns="45672"/>
          <a:lstStyle>
            <a:lvl1pPr marL="100785" indent="-100785"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1pPr>
            <a:lvl2pPr marL="205825" indent="-105042"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2pPr>
            <a:lvl3pPr marL="306616" indent="-100785"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3pPr>
            <a:lvl4pPr marL="410226" indent="-103621" algn="l" defTabSz="911035" rtl="0" eaLnBrk="1" latinLnBrk="0" hangingPunct="1">
              <a:spcBef>
                <a:spcPts val="449"/>
              </a:spcBef>
              <a:buFont typeface="Arial" pitchFamily="34" charset="0"/>
              <a:buChar char="–"/>
              <a:defRPr sz="900" kern="1200">
                <a:solidFill>
                  <a:schemeClr val="tx1"/>
                </a:solidFill>
                <a:latin typeface="+mn-lt"/>
                <a:ea typeface="+mn-ea"/>
                <a:cs typeface="+mn-cs"/>
              </a:defRPr>
            </a:lvl4pPr>
            <a:lvl5pPr marL="511008" indent="-100785" algn="l" defTabSz="911035" rtl="0" eaLnBrk="1" latinLnBrk="0" hangingPunct="1">
              <a:spcBef>
                <a:spcPts val="449"/>
              </a:spcBef>
              <a:buFont typeface="Arial" pitchFamily="34" charset="0"/>
              <a:buChar char="•"/>
              <a:defRPr sz="900" kern="1200" baseline="0">
                <a:solidFill>
                  <a:schemeClr val="tx1"/>
                </a:solidFill>
                <a:latin typeface="+mn-lt"/>
                <a:ea typeface="+mn-ea"/>
                <a:cs typeface="+mn-cs"/>
              </a:defRPr>
            </a:lvl5pPr>
            <a:lvl6pPr marL="2505342"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0859"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376"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1892" indent="-227774" algn="l" defTabSz="91103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00" dirty="0"/>
              <a:t>Source: Service Line Strategy Advisor research and analysis</a:t>
            </a:r>
          </a:p>
        </p:txBody>
      </p:sp>
      <p:sp>
        <p:nvSpPr>
          <p:cNvPr id="10" name="Text Placeholder 8"/>
          <p:cNvSpPr>
            <a:spLocks noGrp="1"/>
          </p:cNvSpPr>
          <p:nvPr/>
        </p:nvSpPr>
        <p:spPr bwMode="gray">
          <a:xfrm>
            <a:off x="4694853" y="2554384"/>
            <a:ext cx="1327728" cy="2097741"/>
          </a:xfrm>
          <a:prstGeom prst="rect">
            <a:avLst/>
          </a:prstGeom>
          <a:noFill/>
          <a:ln w="19050">
            <a:noFill/>
          </a:ln>
        </p:spPr>
        <p:txBody>
          <a:bodyPr vert="horz" wrap="square" lIns="82039" tIns="82039" rIns="82039" bIns="410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02549" indent="-102549" algn="l">
              <a:buFont typeface="Arial" pitchFamily="34" charset="0"/>
              <a:buChar char="•"/>
            </a:pPr>
            <a:r>
              <a:rPr lang="en-US" sz="800" b="0" dirty="0">
                <a:solidFill>
                  <a:schemeClr val="tx1"/>
                </a:solidFill>
              </a:rPr>
              <a:t>Co-located providers at either an on-campus or off-campus facility</a:t>
            </a:r>
          </a:p>
          <a:p>
            <a:pPr marL="102549" indent="-102549" algn="l">
              <a:buFont typeface="Arial" pitchFamily="34" charset="0"/>
              <a:buChar char="•"/>
            </a:pPr>
            <a:r>
              <a:rPr lang="en-US" sz="800" b="0" dirty="0">
                <a:solidFill>
                  <a:schemeClr val="tx1"/>
                </a:solidFill>
              </a:rPr>
              <a:t>Appointments booked either independently or with assistance from a clinical coordinator</a:t>
            </a:r>
          </a:p>
          <a:p>
            <a:pPr marL="102549" indent="-102549" algn="l">
              <a:buFont typeface="Arial" pitchFamily="34" charset="0"/>
              <a:buChar char="•"/>
            </a:pPr>
            <a:r>
              <a:rPr lang="en-US" sz="800" b="0" dirty="0">
                <a:solidFill>
                  <a:schemeClr val="tx1"/>
                </a:solidFill>
              </a:rPr>
              <a:t>Emphasis on branding women’s health center important to make the services more than just a building</a:t>
            </a:r>
          </a:p>
        </p:txBody>
      </p:sp>
      <p:sp>
        <p:nvSpPr>
          <p:cNvPr id="11" name="Text Placeholder 8"/>
          <p:cNvSpPr>
            <a:spLocks noGrp="1"/>
          </p:cNvSpPr>
          <p:nvPr/>
        </p:nvSpPr>
        <p:spPr bwMode="gray">
          <a:xfrm>
            <a:off x="6077374" y="2554384"/>
            <a:ext cx="1416695" cy="2097741"/>
          </a:xfrm>
          <a:prstGeom prst="rect">
            <a:avLst/>
          </a:prstGeom>
          <a:noFill/>
          <a:ln w="19050">
            <a:noFill/>
          </a:ln>
        </p:spPr>
        <p:txBody>
          <a:bodyPr vert="horz" wrap="square" lIns="82039" tIns="82039" rIns="82039" bIns="410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02549" indent="-102549" algn="l">
              <a:buFont typeface="Arial" pitchFamily="34" charset="0"/>
              <a:buChar char="•"/>
            </a:pPr>
            <a:r>
              <a:rPr lang="en-US" sz="800" b="0" dirty="0">
                <a:solidFill>
                  <a:schemeClr val="tx1"/>
                </a:solidFill>
              </a:rPr>
              <a:t>Multiple, coordinated appointments with physicians in the same facility, on-campus or off</a:t>
            </a:r>
          </a:p>
          <a:p>
            <a:pPr marL="102549" indent="-102549" algn="l">
              <a:buFont typeface="Arial" pitchFamily="34" charset="0"/>
              <a:buChar char="•"/>
            </a:pPr>
            <a:r>
              <a:rPr lang="en-US" sz="800" b="0" dirty="0">
                <a:solidFill>
                  <a:schemeClr val="tx1"/>
                </a:solidFill>
              </a:rPr>
              <a:t>“One stop shop” day clinic differentiates itself from simply co-locating providers by seamlessly integrating appointments</a:t>
            </a:r>
          </a:p>
          <a:p>
            <a:pPr marL="102549" indent="-102549" algn="l">
              <a:buFont typeface="Arial" pitchFamily="34" charset="0"/>
              <a:buChar char="•"/>
            </a:pPr>
            <a:r>
              <a:rPr lang="en-US" sz="800" b="0" dirty="0">
                <a:solidFill>
                  <a:schemeClr val="tx1"/>
                </a:solidFill>
              </a:rPr>
              <a:t>Novel offerings include spa-like amenities and architecture, resource library, health coach</a:t>
            </a:r>
          </a:p>
          <a:p>
            <a:pPr algn="l">
              <a:buFont typeface="Arial" pitchFamily="34" charset="0"/>
              <a:buChar char="•"/>
            </a:pPr>
            <a:endParaRPr lang="en-US" sz="800" b="0" dirty="0">
              <a:solidFill>
                <a:schemeClr val="accent4"/>
              </a:solidFill>
            </a:endParaRPr>
          </a:p>
          <a:p>
            <a:pPr algn="l">
              <a:buFont typeface="Arial" pitchFamily="34" charset="0"/>
              <a:buChar char="•"/>
            </a:pPr>
            <a:endParaRPr lang="en-US" dirty="0">
              <a:solidFill>
                <a:schemeClr val="accent4"/>
              </a:solidFill>
            </a:endParaRPr>
          </a:p>
        </p:txBody>
      </p:sp>
      <p:sp>
        <p:nvSpPr>
          <p:cNvPr id="12" name="Pentagon 11"/>
          <p:cNvSpPr/>
          <p:nvPr/>
        </p:nvSpPr>
        <p:spPr>
          <a:xfrm>
            <a:off x="1651147" y="4882680"/>
            <a:ext cx="6098672" cy="264926"/>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82039" tIns="41020" rIns="82039" bIns="41020" numCol="1" rtlCol="0" anchor="ctr" anchorCtr="0" compatLnSpc="1">
            <a:prstTxWarp prst="textNoShape">
              <a:avLst/>
            </a:prstTxWarp>
          </a:bodyPr>
          <a:lstStyle/>
          <a:p>
            <a:pPr algn="ctr" defTabSz="1313194"/>
            <a:r>
              <a:rPr lang="en-US" sz="900" b="1" dirty="0">
                <a:solidFill>
                  <a:schemeClr val="bg1"/>
                </a:solidFill>
              </a:rPr>
              <a:t>Program Comprehensiveness</a:t>
            </a:r>
          </a:p>
        </p:txBody>
      </p:sp>
      <p:sp>
        <p:nvSpPr>
          <p:cNvPr id="13" name="Text Placeholder 8"/>
          <p:cNvSpPr>
            <a:spLocks noGrp="1"/>
          </p:cNvSpPr>
          <p:nvPr/>
        </p:nvSpPr>
        <p:spPr bwMode="gray">
          <a:xfrm>
            <a:off x="1447800" y="2554384"/>
            <a:ext cx="1364588" cy="2097741"/>
          </a:xfrm>
          <a:prstGeom prst="rect">
            <a:avLst/>
          </a:prstGeom>
          <a:noFill/>
          <a:ln w="19050">
            <a:noFill/>
          </a:ln>
        </p:spPr>
        <p:txBody>
          <a:bodyPr vert="horz" wrap="square" lIns="82039" tIns="82039" rIns="82039" bIns="410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02549" indent="-102549" algn="l">
              <a:buFont typeface="Arial" pitchFamily="34" charset="0"/>
              <a:buChar char="•"/>
            </a:pPr>
            <a:r>
              <a:rPr lang="en-US" sz="800" b="0" dirty="0">
                <a:solidFill>
                  <a:schemeClr val="tx1"/>
                </a:solidFill>
              </a:rPr>
              <a:t>Most services housed under non-women’s outpatient clinics</a:t>
            </a:r>
          </a:p>
          <a:p>
            <a:pPr marL="102549" indent="-102549" algn="l">
              <a:buFont typeface="Arial" pitchFamily="34" charset="0"/>
              <a:buChar char="•"/>
            </a:pPr>
            <a:r>
              <a:rPr lang="en-US" sz="800" b="0" dirty="0">
                <a:solidFill>
                  <a:schemeClr val="tx1"/>
                </a:solidFill>
              </a:rPr>
              <a:t>Procedures, consults coordinated by nurse navigators or dedicated schedulers, who may also be involved in patient education</a:t>
            </a:r>
          </a:p>
          <a:p>
            <a:pPr marL="102549" indent="-102549" algn="l">
              <a:buFont typeface="Arial" pitchFamily="34" charset="0"/>
              <a:buChar char="•"/>
            </a:pPr>
            <a:r>
              <a:rPr lang="en-US" sz="800" b="0" dirty="0">
                <a:solidFill>
                  <a:schemeClr val="tx1"/>
                </a:solidFill>
              </a:rPr>
              <a:t>Allows hospitals a low-cost option to provide women’s services and minimize duplication</a:t>
            </a:r>
          </a:p>
          <a:p>
            <a:pPr marL="102549" indent="-102549" algn="l">
              <a:buFont typeface="Arial" pitchFamily="34" charset="0"/>
              <a:buChar char="•"/>
            </a:pPr>
            <a:r>
              <a:rPr lang="en-US" sz="800" b="0" dirty="0">
                <a:solidFill>
                  <a:schemeClr val="tx1"/>
                </a:solidFill>
              </a:rPr>
              <a:t>Requires increased marketing efforts to brand  women’s services</a:t>
            </a:r>
            <a:endParaRPr lang="en-US" dirty="0">
              <a:solidFill>
                <a:schemeClr val="tx1"/>
              </a:solidFill>
            </a:endParaRPr>
          </a:p>
        </p:txBody>
      </p:sp>
      <p:sp>
        <p:nvSpPr>
          <p:cNvPr id="14" name="Text Placeholder 32"/>
          <p:cNvSpPr txBox="1">
            <a:spLocks/>
          </p:cNvSpPr>
          <p:nvPr/>
        </p:nvSpPr>
        <p:spPr>
          <a:xfrm>
            <a:off x="1552499" y="1710422"/>
            <a:ext cx="1118330" cy="325571"/>
          </a:xfrm>
          <a:prstGeom prst="rect">
            <a:avLst/>
          </a:prstGeom>
        </p:spPr>
        <p:txBody>
          <a:bodyPr lIns="91429" tIns="45714" rIns="91429" bIns="45714"/>
          <a:lstStyle>
            <a:lvl1pPr marL="100692"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1pPr>
            <a:lvl2pPr marL="205633" indent="-104944"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2pPr>
            <a:lvl3pPr marL="306336"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3pPr>
            <a:lvl4pPr marL="409842" indent="-103525"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4pPr>
            <a:lvl5pPr marL="510529" indent="-100692" algn="l" defTabSz="910184" rtl="0" eaLnBrk="1" latinLnBrk="0" hangingPunct="1">
              <a:spcBef>
                <a:spcPts val="449"/>
              </a:spcBef>
              <a:buFont typeface="Arial" pitchFamily="34" charset="0"/>
              <a:buChar char="•"/>
              <a:defRPr sz="900" kern="1200" baseline="0">
                <a:solidFill>
                  <a:schemeClr val="tx1"/>
                </a:solidFill>
                <a:latin typeface="+mn-lt"/>
                <a:ea typeface="+mn-ea"/>
                <a:cs typeface="+mn-cs"/>
              </a:defRPr>
            </a:lvl5pPr>
            <a:lvl6pPr marL="2502998"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9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8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71"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Virtual Women’s Health Program</a:t>
            </a:r>
            <a:endParaRPr lang="en-US" dirty="0"/>
          </a:p>
        </p:txBody>
      </p:sp>
      <p:sp>
        <p:nvSpPr>
          <p:cNvPr id="15" name="Text Placeholder 32"/>
          <p:cNvSpPr txBox="1">
            <a:spLocks/>
          </p:cNvSpPr>
          <p:nvPr/>
        </p:nvSpPr>
        <p:spPr>
          <a:xfrm>
            <a:off x="4953580" y="1710423"/>
            <a:ext cx="810279" cy="349445"/>
          </a:xfrm>
          <a:prstGeom prst="rect">
            <a:avLst/>
          </a:prstGeom>
        </p:spPr>
        <p:txBody>
          <a:bodyPr lIns="91429" tIns="45714" rIns="91429" bIns="45714"/>
          <a:lstStyle>
            <a:lvl1pPr marL="100692"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1pPr>
            <a:lvl2pPr marL="205633" indent="-104944"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2pPr>
            <a:lvl3pPr marL="306336"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3pPr>
            <a:lvl4pPr marL="409842" indent="-103525"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4pPr>
            <a:lvl5pPr marL="510529" indent="-100692" algn="l" defTabSz="910184" rtl="0" eaLnBrk="1" latinLnBrk="0" hangingPunct="1">
              <a:spcBef>
                <a:spcPts val="449"/>
              </a:spcBef>
              <a:buFont typeface="Arial" pitchFamily="34" charset="0"/>
              <a:buChar char="•"/>
              <a:defRPr sz="900" kern="1200" baseline="0">
                <a:solidFill>
                  <a:schemeClr val="tx1"/>
                </a:solidFill>
                <a:latin typeface="+mn-lt"/>
                <a:ea typeface="+mn-ea"/>
                <a:cs typeface="+mn-cs"/>
              </a:defRPr>
            </a:lvl5pPr>
            <a:lvl6pPr marL="2502998"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9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8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71"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Co-Located Providers</a:t>
            </a:r>
            <a:endParaRPr lang="en-US" dirty="0"/>
          </a:p>
        </p:txBody>
      </p:sp>
      <p:sp>
        <p:nvSpPr>
          <p:cNvPr id="16" name="Text Placeholder 32"/>
          <p:cNvSpPr txBox="1">
            <a:spLocks/>
          </p:cNvSpPr>
          <p:nvPr/>
        </p:nvSpPr>
        <p:spPr>
          <a:xfrm>
            <a:off x="6155703" y="1710422"/>
            <a:ext cx="1260033" cy="317044"/>
          </a:xfrm>
          <a:prstGeom prst="rect">
            <a:avLst/>
          </a:prstGeom>
        </p:spPr>
        <p:txBody>
          <a:bodyPr lIns="91429" tIns="45714" rIns="91429" bIns="45714"/>
          <a:lstStyle>
            <a:lvl1pPr marL="100692"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1pPr>
            <a:lvl2pPr marL="205633" indent="-104944"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2pPr>
            <a:lvl3pPr marL="306336"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3pPr>
            <a:lvl4pPr marL="409842" indent="-103525"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4pPr>
            <a:lvl5pPr marL="510529" indent="-100692" algn="l" defTabSz="910184" rtl="0" eaLnBrk="1" latinLnBrk="0" hangingPunct="1">
              <a:spcBef>
                <a:spcPts val="449"/>
              </a:spcBef>
              <a:buFont typeface="Arial" pitchFamily="34" charset="0"/>
              <a:buChar char="•"/>
              <a:defRPr sz="900" kern="1200" baseline="0">
                <a:solidFill>
                  <a:schemeClr val="tx1"/>
                </a:solidFill>
                <a:latin typeface="+mn-lt"/>
                <a:ea typeface="+mn-ea"/>
                <a:cs typeface="+mn-cs"/>
              </a:defRPr>
            </a:lvl5pPr>
            <a:lvl6pPr marL="2502998"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9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8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71"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“One-Stop Shop” Day Health Center</a:t>
            </a:r>
            <a:endParaRPr lang="en-US" dirty="0"/>
          </a:p>
        </p:txBody>
      </p:sp>
      <p:pic>
        <p:nvPicPr>
          <p:cNvPr id="17" name="Picture 16" descr="Clinic.png"/>
          <p:cNvPicPr>
            <a:picLocks noChangeAspect="1"/>
          </p:cNvPicPr>
          <p:nvPr/>
        </p:nvPicPr>
        <p:blipFill>
          <a:blip r:embed="rId3" cstate="print"/>
          <a:stretch>
            <a:fillRect/>
          </a:stretch>
        </p:blipFill>
        <p:spPr>
          <a:xfrm>
            <a:off x="6577900" y="2154200"/>
            <a:ext cx="415636" cy="403412"/>
          </a:xfrm>
          <a:prstGeom prst="rect">
            <a:avLst/>
          </a:prstGeom>
        </p:spPr>
      </p:pic>
      <p:pic>
        <p:nvPicPr>
          <p:cNvPr id="18" name="Picture 17" descr="Doctor.png"/>
          <p:cNvPicPr>
            <a:picLocks noChangeAspect="1"/>
          </p:cNvPicPr>
          <p:nvPr/>
        </p:nvPicPr>
        <p:blipFill>
          <a:blip r:embed="rId4" cstate="print"/>
          <a:stretch>
            <a:fillRect/>
          </a:stretch>
        </p:blipFill>
        <p:spPr>
          <a:xfrm>
            <a:off x="3423952" y="2120582"/>
            <a:ext cx="329739" cy="403412"/>
          </a:xfrm>
          <a:prstGeom prst="rect">
            <a:avLst/>
          </a:prstGeom>
        </p:spPr>
      </p:pic>
      <p:pic>
        <p:nvPicPr>
          <p:cNvPr id="19" name="Picture 18" descr="Globalization.png"/>
          <p:cNvPicPr>
            <a:picLocks noChangeAspect="1"/>
          </p:cNvPicPr>
          <p:nvPr/>
        </p:nvPicPr>
        <p:blipFill>
          <a:blip r:embed="rId5" cstate="print"/>
          <a:stretch>
            <a:fillRect/>
          </a:stretch>
        </p:blipFill>
        <p:spPr>
          <a:xfrm>
            <a:off x="1903843" y="2154200"/>
            <a:ext cx="415636" cy="403412"/>
          </a:xfrm>
          <a:prstGeom prst="rect">
            <a:avLst/>
          </a:prstGeom>
        </p:spPr>
      </p:pic>
      <p:sp>
        <p:nvSpPr>
          <p:cNvPr id="20" name="Pentagon 19"/>
          <p:cNvSpPr/>
          <p:nvPr/>
        </p:nvSpPr>
        <p:spPr>
          <a:xfrm rot="10800000">
            <a:off x="1660238" y="5395976"/>
            <a:ext cx="6080490" cy="260197"/>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82039" tIns="41020" rIns="82039" bIns="41020" numCol="1" rtlCol="0" anchor="ctr" anchorCtr="0" compatLnSpc="1">
            <a:prstTxWarp prst="textNoShape">
              <a:avLst/>
            </a:prstTxWarp>
          </a:bodyPr>
          <a:lstStyle/>
          <a:p>
            <a:pPr algn="ctr" defTabSz="1313194"/>
            <a:endParaRPr lang="en-US" sz="800" b="1" dirty="0">
              <a:solidFill>
                <a:prstClr val="black"/>
              </a:solidFill>
            </a:endParaRPr>
          </a:p>
        </p:txBody>
      </p:sp>
      <p:sp>
        <p:nvSpPr>
          <p:cNvPr id="21" name="TextBox 20"/>
          <p:cNvSpPr txBox="1"/>
          <p:nvPr/>
        </p:nvSpPr>
        <p:spPr>
          <a:xfrm>
            <a:off x="3514189" y="5401154"/>
            <a:ext cx="2372591" cy="221351"/>
          </a:xfrm>
          <a:prstGeom prst="rect">
            <a:avLst/>
          </a:prstGeom>
          <a:noFill/>
        </p:spPr>
        <p:txBody>
          <a:bodyPr wrap="square" lIns="41020" tIns="41020" rIns="41020" bIns="41020" rtlCol="0">
            <a:spAutoFit/>
          </a:bodyPr>
          <a:lstStyle/>
          <a:p>
            <a:pPr algn="ctr" defTabSz="914128"/>
            <a:r>
              <a:rPr lang="en-US" sz="900" b="1" dirty="0">
                <a:solidFill>
                  <a:schemeClr val="bg1"/>
                </a:solidFill>
              </a:rPr>
              <a:t>Ease of Implementation</a:t>
            </a:r>
          </a:p>
        </p:txBody>
      </p:sp>
      <p:sp>
        <p:nvSpPr>
          <p:cNvPr id="22" name="Text Placeholder 32"/>
          <p:cNvSpPr txBox="1">
            <a:spLocks/>
          </p:cNvSpPr>
          <p:nvPr/>
        </p:nvSpPr>
        <p:spPr>
          <a:xfrm>
            <a:off x="3183682" y="1721628"/>
            <a:ext cx="810279" cy="349445"/>
          </a:xfrm>
          <a:prstGeom prst="rect">
            <a:avLst/>
          </a:prstGeom>
        </p:spPr>
        <p:txBody>
          <a:bodyPr lIns="91429" tIns="45714" rIns="91429" bIns="45714"/>
          <a:lstStyle>
            <a:lvl1pPr marL="100692"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1pPr>
            <a:lvl2pPr marL="205633" indent="-104944"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2pPr>
            <a:lvl3pPr marL="306336" indent="-100692"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3pPr>
            <a:lvl4pPr marL="409842" indent="-103525" algn="l" defTabSz="910184" rtl="0" eaLnBrk="1" latinLnBrk="0" hangingPunct="1">
              <a:spcBef>
                <a:spcPts val="449"/>
              </a:spcBef>
              <a:buFont typeface="Arial" pitchFamily="34" charset="0"/>
              <a:buChar char="–"/>
              <a:defRPr sz="900" kern="1200">
                <a:solidFill>
                  <a:schemeClr val="tx1"/>
                </a:solidFill>
                <a:latin typeface="+mn-lt"/>
                <a:ea typeface="+mn-ea"/>
                <a:cs typeface="+mn-cs"/>
              </a:defRPr>
            </a:lvl4pPr>
            <a:lvl5pPr marL="510529" indent="-100692" algn="l" defTabSz="910184" rtl="0" eaLnBrk="1" latinLnBrk="0" hangingPunct="1">
              <a:spcBef>
                <a:spcPts val="449"/>
              </a:spcBef>
              <a:buFont typeface="Arial" pitchFamily="34" charset="0"/>
              <a:buChar char="•"/>
              <a:defRPr sz="900" kern="1200" baseline="0">
                <a:solidFill>
                  <a:schemeClr val="tx1"/>
                </a:solidFill>
                <a:latin typeface="+mn-lt"/>
                <a:ea typeface="+mn-ea"/>
                <a:cs typeface="+mn-cs"/>
              </a:defRPr>
            </a:lvl5pPr>
            <a:lvl6pPr marL="2502998"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09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182"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271" indent="-227564" algn="l" defTabSz="91018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“Gateway” Provider</a:t>
            </a:r>
            <a:endParaRPr lang="en-US" dirty="0"/>
          </a:p>
        </p:txBody>
      </p:sp>
      <p:sp>
        <p:nvSpPr>
          <p:cNvPr id="23" name="Text Placeholder 8"/>
          <p:cNvSpPr>
            <a:spLocks noGrp="1"/>
          </p:cNvSpPr>
          <p:nvPr/>
        </p:nvSpPr>
        <p:spPr bwMode="gray">
          <a:xfrm>
            <a:off x="2855683" y="2543178"/>
            <a:ext cx="1466273" cy="2097741"/>
          </a:xfrm>
          <a:prstGeom prst="rect">
            <a:avLst/>
          </a:prstGeom>
          <a:noFill/>
          <a:ln w="19050">
            <a:noFill/>
          </a:ln>
        </p:spPr>
        <p:txBody>
          <a:bodyPr vert="horz" wrap="square" lIns="82039" tIns="82039" rIns="82039" bIns="410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02549" indent="-102549" algn="l">
              <a:buFont typeface="Arial" pitchFamily="34" charset="0"/>
              <a:buChar char="•"/>
            </a:pPr>
            <a:r>
              <a:rPr lang="en-US" sz="800" b="0" dirty="0">
                <a:solidFill>
                  <a:schemeClr val="tx1"/>
                </a:solidFill>
              </a:rPr>
              <a:t>Single provider conducts initial patient education assessments</a:t>
            </a:r>
          </a:p>
          <a:p>
            <a:pPr marL="102549" indent="-102549" algn="l">
              <a:buFont typeface="Arial" pitchFamily="34" charset="0"/>
              <a:buChar char="•"/>
            </a:pPr>
            <a:r>
              <a:rPr lang="en-US" sz="800" b="0" dirty="0">
                <a:solidFill>
                  <a:schemeClr val="tx1"/>
                </a:solidFill>
              </a:rPr>
              <a:t>Refers patients to specialists as appropriate</a:t>
            </a:r>
          </a:p>
          <a:p>
            <a:pPr marL="102549" indent="-102549" algn="l">
              <a:buFont typeface="Arial" pitchFamily="34" charset="0"/>
              <a:buChar char="•"/>
            </a:pPr>
            <a:r>
              <a:rPr lang="en-US" sz="800" b="0" dirty="0">
                <a:solidFill>
                  <a:schemeClr val="tx1"/>
                </a:solidFill>
              </a:rPr>
              <a:t>Often an OB/GYN, nurse, or nurse practitioner with interest in women’s health care</a:t>
            </a:r>
          </a:p>
          <a:p>
            <a:pPr marL="102549" indent="-102549" algn="l">
              <a:buFont typeface="Arial" pitchFamily="34" charset="0"/>
              <a:buChar char="•"/>
            </a:pPr>
            <a:r>
              <a:rPr lang="en-US" sz="800" b="0" dirty="0">
                <a:solidFill>
                  <a:schemeClr val="tx1"/>
                </a:solidFill>
              </a:rPr>
              <a:t>Using a midlevel provider eliminates turf wars, accusations of “playing favorites”</a:t>
            </a:r>
          </a:p>
          <a:p>
            <a:pPr marL="102549" indent="-102549" algn="l">
              <a:buFont typeface="Arial" pitchFamily="34" charset="0"/>
              <a:buChar char="•"/>
            </a:pPr>
            <a:endParaRPr lang="en-US" sz="800" b="0" dirty="0">
              <a:solidFill>
                <a:schemeClr val="accent4"/>
              </a:solidFill>
            </a:endParaRPr>
          </a:p>
        </p:txBody>
      </p:sp>
      <p:pic>
        <p:nvPicPr>
          <p:cNvPr id="24" name="Picture 23" descr="Group.png"/>
          <p:cNvPicPr>
            <a:picLocks noChangeAspect="1"/>
          </p:cNvPicPr>
          <p:nvPr/>
        </p:nvPicPr>
        <p:blipFill>
          <a:blip r:embed="rId6" cstate="print"/>
          <a:stretch>
            <a:fillRect/>
          </a:stretch>
        </p:blipFill>
        <p:spPr>
          <a:xfrm>
            <a:off x="5150898" y="2125607"/>
            <a:ext cx="415636" cy="374685"/>
          </a:xfrm>
          <a:prstGeom prst="rect">
            <a:avLst/>
          </a:prstGeom>
        </p:spPr>
      </p:pic>
      <p:sp>
        <p:nvSpPr>
          <p:cNvPr id="25" name="TextBox 24"/>
          <p:cNvSpPr txBox="1"/>
          <p:nvPr/>
        </p:nvSpPr>
        <p:spPr>
          <a:xfrm>
            <a:off x="2313071" y="5715000"/>
            <a:ext cx="1192129" cy="221351"/>
          </a:xfrm>
          <a:prstGeom prst="rect">
            <a:avLst/>
          </a:prstGeom>
          <a:noFill/>
        </p:spPr>
        <p:txBody>
          <a:bodyPr wrap="none" lIns="41020" tIns="41020" rIns="41020" bIns="41020" rtlCol="0">
            <a:spAutoFit/>
          </a:bodyPr>
          <a:lstStyle/>
          <a:p>
            <a:pPr defTabSz="914128"/>
            <a:r>
              <a:rPr lang="en-US" sz="900" i="1" dirty="0">
                <a:solidFill>
                  <a:schemeClr val="accent4"/>
                </a:solidFill>
              </a:rPr>
              <a:t>Decentralized Models</a:t>
            </a:r>
          </a:p>
        </p:txBody>
      </p:sp>
      <p:sp>
        <p:nvSpPr>
          <p:cNvPr id="26" name="TextBox 25"/>
          <p:cNvSpPr txBox="1"/>
          <p:nvPr/>
        </p:nvSpPr>
        <p:spPr>
          <a:xfrm>
            <a:off x="6096000" y="5715000"/>
            <a:ext cx="1044653" cy="221351"/>
          </a:xfrm>
          <a:prstGeom prst="rect">
            <a:avLst/>
          </a:prstGeom>
          <a:noFill/>
        </p:spPr>
        <p:txBody>
          <a:bodyPr wrap="none" lIns="41020" tIns="41020" rIns="41020" bIns="41020" rtlCol="0">
            <a:spAutoFit/>
          </a:bodyPr>
          <a:lstStyle/>
          <a:p>
            <a:pPr defTabSz="914128"/>
            <a:r>
              <a:rPr lang="en-US" sz="900" i="1" dirty="0">
                <a:solidFill>
                  <a:schemeClr val="accent4"/>
                </a:solidFill>
              </a:rPr>
              <a:t>Single-Site Models</a:t>
            </a:r>
          </a:p>
        </p:txBody>
      </p:sp>
    </p:spTree>
    <p:extLst>
      <p:ext uri="{BB962C8B-B14F-4D97-AF65-F5344CB8AC3E}">
        <p14:creationId xmlns:p14="http://schemas.microsoft.com/office/powerpoint/2010/main" val="72936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45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99862" y="403412"/>
            <a:ext cx="3202320" cy="201706"/>
          </a:xfrm>
        </p:spPr>
        <p:txBody>
          <a:bodyPr/>
          <a:lstStyle/>
          <a:p>
            <a:r>
              <a:rPr lang="en-US" sz="900" dirty="0"/>
              <a:t>Current Performance</a:t>
            </a:r>
          </a:p>
        </p:txBody>
      </p:sp>
      <p:sp>
        <p:nvSpPr>
          <p:cNvPr id="4" name="Title 3"/>
          <p:cNvSpPr>
            <a:spLocks noGrp="1"/>
          </p:cNvSpPr>
          <p:nvPr>
            <p:ph type="title"/>
          </p:nvPr>
        </p:nvSpPr>
        <p:spPr>
          <a:xfrm>
            <a:off x="399862" y="673829"/>
            <a:ext cx="8637812" cy="249114"/>
          </a:xfrm>
        </p:spPr>
        <p:txBody>
          <a:bodyPr/>
          <a:lstStyle/>
          <a:p>
            <a:r>
              <a:rPr lang="en-US" sz="1800" b="0" dirty="0"/>
              <a:t>Women’s Health Program Benchmarks Contextualize </a:t>
            </a:r>
            <a:r>
              <a:rPr lang="en-US" sz="1800" b="0" dirty="0" smtClean="0"/>
              <a:t>Current </a:t>
            </a:r>
            <a:r>
              <a:rPr lang="en-US" sz="1800" b="0" dirty="0"/>
              <a:t>Services</a:t>
            </a:r>
          </a:p>
        </p:txBody>
      </p:sp>
      <p:sp>
        <p:nvSpPr>
          <p:cNvPr id="5" name="Text Placeholder 4"/>
          <p:cNvSpPr>
            <a:spLocks noGrp="1"/>
          </p:cNvSpPr>
          <p:nvPr>
            <p:ph type="body" sz="quarter" idx="11"/>
          </p:nvPr>
        </p:nvSpPr>
        <p:spPr>
          <a:xfrm>
            <a:off x="399863" y="963228"/>
            <a:ext cx="8314171" cy="271094"/>
          </a:xfrm>
        </p:spPr>
        <p:txBody>
          <a:bodyPr/>
          <a:lstStyle/>
          <a:p>
            <a:r>
              <a:rPr lang="en-US" dirty="0"/>
              <a:t>Coordinating Existing Services Key to Creating a Comprehensive Women’s Health Program</a:t>
            </a:r>
          </a:p>
        </p:txBody>
      </p:sp>
      <p:sp>
        <p:nvSpPr>
          <p:cNvPr id="8" name="Text Placeholder 7"/>
          <p:cNvSpPr>
            <a:spLocks noGrp="1"/>
          </p:cNvSpPr>
          <p:nvPr>
            <p:ph type="body" sz="quarter" idx="17"/>
          </p:nvPr>
        </p:nvSpPr>
        <p:spPr>
          <a:xfrm>
            <a:off x="6864878" y="6254678"/>
            <a:ext cx="1862043" cy="201706"/>
          </a:xfrm>
        </p:spPr>
        <p:txBody>
          <a:bodyPr/>
          <a:lstStyle/>
          <a:p>
            <a:r>
              <a:rPr lang="en-US" sz="500" dirty="0"/>
              <a:t>S</a:t>
            </a:r>
            <a:r>
              <a:rPr lang="en-US" sz="500" dirty="0" smtClean="0"/>
              <a:t>ource: Service Line Strategy Advisor research and analysis.</a:t>
            </a:r>
            <a:endParaRPr lang="en-US" sz="500" dirty="0"/>
          </a:p>
        </p:txBody>
      </p:sp>
      <p:sp>
        <p:nvSpPr>
          <p:cNvPr id="9" name="Text Placeholder 8"/>
          <p:cNvSpPr>
            <a:spLocks noGrp="1"/>
          </p:cNvSpPr>
          <p:nvPr>
            <p:ph type="body" sz="quarter" idx="20"/>
          </p:nvPr>
        </p:nvSpPr>
        <p:spPr>
          <a:xfrm>
            <a:off x="404091" y="6256617"/>
            <a:ext cx="2431476" cy="195943"/>
          </a:xfrm>
        </p:spPr>
        <p:txBody>
          <a:bodyPr/>
          <a:lstStyle/>
          <a:p>
            <a:endParaRPr lang="en-US" dirty="0"/>
          </a:p>
        </p:txBody>
      </p:sp>
      <p:graphicFrame>
        <p:nvGraphicFramePr>
          <p:cNvPr id="35" name="Diagram 34"/>
          <p:cNvGraphicFramePr/>
          <p:nvPr>
            <p:extLst>
              <p:ext uri="{D42A27DB-BD31-4B8C-83A1-F6EECF244321}">
                <p14:modId xmlns:p14="http://schemas.microsoft.com/office/powerpoint/2010/main" val="180782552"/>
              </p:ext>
            </p:extLst>
          </p:nvPr>
        </p:nvGraphicFramePr>
        <p:xfrm>
          <a:off x="372151" y="1744761"/>
          <a:ext cx="3216415" cy="294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6" name="Straight Arrow Connector 35"/>
          <p:cNvCxnSpPr/>
          <p:nvPr/>
        </p:nvCxnSpPr>
        <p:spPr bwMode="gray">
          <a:xfrm flipV="1">
            <a:off x="2397929" y="2389178"/>
            <a:ext cx="1333129" cy="4224"/>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cxnSp>
        <p:nvCxnSpPr>
          <p:cNvPr id="38" name="Straight Arrow Connector 37"/>
          <p:cNvCxnSpPr/>
          <p:nvPr/>
        </p:nvCxnSpPr>
        <p:spPr bwMode="gray">
          <a:xfrm>
            <a:off x="2841791" y="3249621"/>
            <a:ext cx="889268"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cxnSp>
        <p:nvCxnSpPr>
          <p:cNvPr id="39" name="Straight Arrow Connector 38"/>
          <p:cNvCxnSpPr/>
          <p:nvPr/>
        </p:nvCxnSpPr>
        <p:spPr bwMode="gray">
          <a:xfrm>
            <a:off x="3326442" y="4177849"/>
            <a:ext cx="404617"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51" name="TextBox 50"/>
          <p:cNvSpPr txBox="1"/>
          <p:nvPr/>
        </p:nvSpPr>
        <p:spPr>
          <a:xfrm>
            <a:off x="5495109" y="1727524"/>
            <a:ext cx="1662545" cy="224044"/>
          </a:xfrm>
          <a:prstGeom prst="rect">
            <a:avLst/>
          </a:prstGeom>
          <a:noFill/>
        </p:spPr>
        <p:txBody>
          <a:bodyPr wrap="square" lIns="41029" tIns="41029" rIns="41029" bIns="41029" rtlCol="0">
            <a:spAutoFit/>
          </a:bodyPr>
          <a:lstStyle/>
          <a:p>
            <a:pPr algn="ctr"/>
            <a:r>
              <a:rPr lang="en-US" sz="900" b="1" dirty="0"/>
              <a:t>Clinical Offerings</a:t>
            </a:r>
          </a:p>
        </p:txBody>
      </p:sp>
      <p:sp>
        <p:nvSpPr>
          <p:cNvPr id="55" name="TextBox 54"/>
          <p:cNvSpPr txBox="1"/>
          <p:nvPr/>
        </p:nvSpPr>
        <p:spPr>
          <a:xfrm>
            <a:off x="3775720" y="1727524"/>
            <a:ext cx="1662545" cy="221359"/>
          </a:xfrm>
          <a:prstGeom prst="rect">
            <a:avLst/>
          </a:prstGeom>
          <a:noFill/>
        </p:spPr>
        <p:txBody>
          <a:bodyPr wrap="square" lIns="41029" tIns="41029" rIns="41029" bIns="41029" rtlCol="0">
            <a:spAutoFit/>
          </a:bodyPr>
          <a:lstStyle/>
          <a:p>
            <a:pPr algn="ctr"/>
            <a:r>
              <a:rPr lang="en-US" sz="900" b="1" dirty="0"/>
              <a:t>Programmatic Infrastructure</a:t>
            </a:r>
          </a:p>
        </p:txBody>
      </p:sp>
      <p:sp>
        <p:nvSpPr>
          <p:cNvPr id="71" name="Text Placeholder 69"/>
          <p:cNvSpPr>
            <a:spLocks noGrp="1"/>
          </p:cNvSpPr>
          <p:nvPr>
            <p:ph type="body" sz="quarter" idx="23"/>
          </p:nvPr>
        </p:nvSpPr>
        <p:spPr>
          <a:xfrm>
            <a:off x="1708584" y="1401434"/>
            <a:ext cx="5726833" cy="149362"/>
          </a:xfrm>
        </p:spPr>
        <p:txBody>
          <a:bodyPr/>
          <a:lstStyle/>
          <a:p>
            <a:r>
              <a:rPr lang="en-US" dirty="0" smtClean="0"/>
              <a:t>Women’s Health Program Comparison</a:t>
            </a:r>
            <a:endParaRPr lang="en-US" dirty="0"/>
          </a:p>
        </p:txBody>
      </p:sp>
      <p:sp>
        <p:nvSpPr>
          <p:cNvPr id="6" name="Rectangle 5"/>
          <p:cNvSpPr/>
          <p:nvPr/>
        </p:nvSpPr>
        <p:spPr>
          <a:xfrm>
            <a:off x="1519968" y="2176644"/>
            <a:ext cx="997527" cy="425069"/>
          </a:xfrm>
          <a:prstGeom prst="rect">
            <a:avLst/>
          </a:prstGeom>
          <a:ln w="22225">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82058" tIns="82058" rIns="82058" bIns="82058" numCol="1" spcCol="0" rtlCol="0" fromWordArt="0" anchor="ctr" anchorCtr="0" forceAA="0" compatLnSpc="1">
            <a:prstTxWarp prst="textNoShape">
              <a:avLst/>
            </a:prstTxWarp>
            <a:noAutofit/>
          </a:bodyPr>
          <a:lstStyle/>
          <a:p>
            <a:pPr algn="ctr">
              <a:spcBef>
                <a:spcPts val="449"/>
              </a:spcBef>
            </a:pPr>
            <a:r>
              <a:rPr lang="en-US" sz="800" b="1" dirty="0">
                <a:solidFill>
                  <a:schemeClr val="tx1"/>
                </a:solidFill>
              </a:rPr>
              <a:t>Progressive</a:t>
            </a:r>
          </a:p>
        </p:txBody>
      </p:sp>
      <p:sp>
        <p:nvSpPr>
          <p:cNvPr id="42" name="Rectangle 41"/>
          <p:cNvSpPr/>
          <p:nvPr/>
        </p:nvSpPr>
        <p:spPr>
          <a:xfrm>
            <a:off x="1519968" y="3055851"/>
            <a:ext cx="997527" cy="425069"/>
          </a:xfrm>
          <a:prstGeom prst="rect">
            <a:avLst/>
          </a:prstGeom>
          <a:ln w="22225">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82058" tIns="82058" rIns="82058" bIns="82058" numCol="1" spcCol="0" rtlCol="0" fromWordArt="0" anchor="ctr" anchorCtr="0" forceAA="0" compatLnSpc="1">
            <a:prstTxWarp prst="textNoShape">
              <a:avLst/>
            </a:prstTxWarp>
            <a:noAutofit/>
          </a:bodyPr>
          <a:lstStyle/>
          <a:p>
            <a:pPr algn="ctr">
              <a:spcBef>
                <a:spcPts val="449"/>
              </a:spcBef>
            </a:pPr>
            <a:r>
              <a:rPr lang="en-US" sz="800" b="1" dirty="0">
                <a:solidFill>
                  <a:schemeClr val="tx1"/>
                </a:solidFill>
              </a:rPr>
              <a:t>Comprehensive</a:t>
            </a:r>
          </a:p>
        </p:txBody>
      </p:sp>
      <p:sp>
        <p:nvSpPr>
          <p:cNvPr id="43" name="Rectangle 42"/>
          <p:cNvSpPr/>
          <p:nvPr/>
        </p:nvSpPr>
        <p:spPr>
          <a:xfrm>
            <a:off x="1519968" y="4038695"/>
            <a:ext cx="997527" cy="425069"/>
          </a:xfrm>
          <a:prstGeom prst="rect">
            <a:avLst/>
          </a:prstGeom>
          <a:ln w="22225">
            <a:solidFill>
              <a:schemeClr val="accent3"/>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82058" tIns="82058" rIns="82058" bIns="82058" numCol="1" spcCol="0" rtlCol="0" fromWordArt="0" anchor="ctr" anchorCtr="0" forceAA="0" compatLnSpc="1">
            <a:prstTxWarp prst="textNoShape">
              <a:avLst/>
            </a:prstTxWarp>
            <a:noAutofit/>
          </a:bodyPr>
          <a:lstStyle/>
          <a:p>
            <a:pPr algn="ctr">
              <a:spcBef>
                <a:spcPts val="449"/>
              </a:spcBef>
            </a:pPr>
            <a:r>
              <a:rPr lang="en-US" sz="800" b="1" dirty="0">
                <a:solidFill>
                  <a:schemeClr val="tx1"/>
                </a:solidFill>
              </a:rPr>
              <a:t>Traditional</a:t>
            </a:r>
          </a:p>
        </p:txBody>
      </p:sp>
      <p:sp>
        <p:nvSpPr>
          <p:cNvPr id="47" name="TextBox 46"/>
          <p:cNvSpPr txBox="1"/>
          <p:nvPr/>
        </p:nvSpPr>
        <p:spPr>
          <a:xfrm>
            <a:off x="7204719" y="1727525"/>
            <a:ext cx="1662545" cy="359858"/>
          </a:xfrm>
          <a:prstGeom prst="rect">
            <a:avLst/>
          </a:prstGeom>
          <a:noFill/>
        </p:spPr>
        <p:txBody>
          <a:bodyPr wrap="square" lIns="41029" tIns="41029" rIns="41029" bIns="41029" rtlCol="0">
            <a:spAutoFit/>
          </a:bodyPr>
          <a:lstStyle/>
          <a:p>
            <a:pPr algn="ctr"/>
            <a:r>
              <a:rPr lang="en-US" sz="900" b="1" dirty="0"/>
              <a:t>Care Coordination/ Operations</a:t>
            </a:r>
          </a:p>
        </p:txBody>
      </p:sp>
      <p:sp>
        <p:nvSpPr>
          <p:cNvPr id="23" name="Rectangle 22"/>
          <p:cNvSpPr/>
          <p:nvPr/>
        </p:nvSpPr>
        <p:spPr>
          <a:xfrm>
            <a:off x="5495109" y="2170036"/>
            <a:ext cx="1662545" cy="729190"/>
          </a:xfrm>
          <a:prstGeom prst="rect">
            <a:avLst/>
          </a:prstGeom>
        </p:spPr>
        <p:txBody>
          <a:bodyPr wrap="square" lIns="82058" tIns="41029" rIns="82058" bIns="41029">
            <a:spAutoFit/>
          </a:bodyPr>
          <a:lstStyle/>
          <a:p>
            <a:pPr>
              <a:spcBef>
                <a:spcPts val="449"/>
              </a:spcBef>
            </a:pPr>
            <a:r>
              <a:rPr lang="en-US" sz="700" dirty="0"/>
              <a:t>OB/GYN, MFM, urogynecology, gynecologic oncology, NICU, pediatrics, breast health, bone health , women’s heart,  women’s GI, genetic counseling, fertility clinic, spa treatments, wellness and education</a:t>
            </a:r>
          </a:p>
        </p:txBody>
      </p:sp>
      <p:sp>
        <p:nvSpPr>
          <p:cNvPr id="24" name="Rectangle 23"/>
          <p:cNvSpPr/>
          <p:nvPr/>
        </p:nvSpPr>
        <p:spPr>
          <a:xfrm>
            <a:off x="5495109" y="3156617"/>
            <a:ext cx="1662545" cy="407351"/>
          </a:xfrm>
          <a:prstGeom prst="rect">
            <a:avLst/>
          </a:prstGeom>
        </p:spPr>
        <p:txBody>
          <a:bodyPr wrap="square" lIns="82058" tIns="41029" rIns="82058" bIns="41029">
            <a:spAutoFit/>
          </a:bodyPr>
          <a:lstStyle/>
          <a:p>
            <a:pPr defTabSz="820583">
              <a:tabLst>
                <a:tab pos="309144" algn="l"/>
              </a:tabLst>
            </a:pPr>
            <a:r>
              <a:rPr lang="en-US" sz="700" dirty="0"/>
              <a:t>OB/GYN, NICU, urogynecology, breast health, bone health,  wellness and education </a:t>
            </a:r>
          </a:p>
        </p:txBody>
      </p:sp>
      <p:sp>
        <p:nvSpPr>
          <p:cNvPr id="25" name="Rectangle 24"/>
          <p:cNvSpPr/>
          <p:nvPr/>
        </p:nvSpPr>
        <p:spPr>
          <a:xfrm>
            <a:off x="5495109" y="4073373"/>
            <a:ext cx="1662545" cy="298303"/>
          </a:xfrm>
          <a:prstGeom prst="rect">
            <a:avLst/>
          </a:prstGeom>
        </p:spPr>
        <p:txBody>
          <a:bodyPr wrap="square" lIns="82058" tIns="41029" rIns="82058" bIns="41029">
            <a:spAutoFit/>
          </a:bodyPr>
          <a:lstStyle/>
          <a:p>
            <a:pPr defTabSz="820583">
              <a:tabLst>
                <a:tab pos="309144" algn="l"/>
              </a:tabLst>
            </a:pPr>
            <a:r>
              <a:rPr lang="en-US" sz="700" dirty="0"/>
              <a:t>Only obstetrics and gynecology included in service</a:t>
            </a:r>
          </a:p>
        </p:txBody>
      </p:sp>
      <p:sp>
        <p:nvSpPr>
          <p:cNvPr id="26" name="Rectangle 25"/>
          <p:cNvSpPr/>
          <p:nvPr/>
        </p:nvSpPr>
        <p:spPr>
          <a:xfrm>
            <a:off x="3775720" y="3146657"/>
            <a:ext cx="1662545" cy="298303"/>
          </a:xfrm>
          <a:prstGeom prst="rect">
            <a:avLst/>
          </a:prstGeom>
        </p:spPr>
        <p:txBody>
          <a:bodyPr wrap="square" lIns="82058" tIns="41029" rIns="82058" bIns="41029">
            <a:spAutoFit/>
          </a:bodyPr>
          <a:lstStyle/>
          <a:p>
            <a:pPr defTabSz="820583">
              <a:tabLst>
                <a:tab pos="309144" algn="l"/>
              </a:tabLst>
            </a:pPr>
            <a:r>
              <a:rPr lang="en-US" sz="700" dirty="0"/>
              <a:t>Administrative service line director for women’s services</a:t>
            </a:r>
          </a:p>
        </p:txBody>
      </p:sp>
      <p:sp>
        <p:nvSpPr>
          <p:cNvPr id="28" name="Rectangle 27"/>
          <p:cNvSpPr/>
          <p:nvPr/>
        </p:nvSpPr>
        <p:spPr>
          <a:xfrm>
            <a:off x="3775720" y="2170035"/>
            <a:ext cx="1662545" cy="513747"/>
          </a:xfrm>
          <a:prstGeom prst="rect">
            <a:avLst/>
          </a:prstGeom>
        </p:spPr>
        <p:txBody>
          <a:bodyPr wrap="square" lIns="82058" tIns="41029" rIns="82058" bIns="41029">
            <a:spAutoFit/>
          </a:bodyPr>
          <a:lstStyle/>
          <a:p>
            <a:pPr defTabSz="820583">
              <a:tabLst>
                <a:tab pos="309144" algn="l"/>
              </a:tabLst>
            </a:pPr>
            <a:r>
              <a:rPr lang="en-US" sz="700" dirty="0"/>
              <a:t>Administrative service line director for women’s services, and clinical leadership for OB/GYN, urogynecology, gynecologic oncology</a:t>
            </a:r>
          </a:p>
        </p:txBody>
      </p:sp>
      <p:sp>
        <p:nvSpPr>
          <p:cNvPr id="29" name="Rectangle 28"/>
          <p:cNvSpPr/>
          <p:nvPr/>
        </p:nvSpPr>
        <p:spPr>
          <a:xfrm>
            <a:off x="3775720" y="4073373"/>
            <a:ext cx="1662545" cy="298303"/>
          </a:xfrm>
          <a:prstGeom prst="rect">
            <a:avLst/>
          </a:prstGeom>
        </p:spPr>
        <p:txBody>
          <a:bodyPr wrap="square" lIns="82058" tIns="41029" rIns="82058" bIns="41029">
            <a:spAutoFit/>
          </a:bodyPr>
          <a:lstStyle/>
          <a:p>
            <a:pPr defTabSz="820583">
              <a:tabLst>
                <a:tab pos="309144" algn="l"/>
              </a:tabLst>
            </a:pPr>
            <a:r>
              <a:rPr lang="en-US" sz="700" dirty="0"/>
              <a:t>Clinical and administrative leadership for OB/GYN only</a:t>
            </a:r>
          </a:p>
        </p:txBody>
      </p:sp>
      <p:sp>
        <p:nvSpPr>
          <p:cNvPr id="33" name="Rectangle 32"/>
          <p:cNvSpPr/>
          <p:nvPr/>
        </p:nvSpPr>
        <p:spPr>
          <a:xfrm>
            <a:off x="7204719" y="2170035"/>
            <a:ext cx="1662545" cy="950486"/>
          </a:xfrm>
          <a:prstGeom prst="rect">
            <a:avLst/>
          </a:prstGeom>
        </p:spPr>
        <p:txBody>
          <a:bodyPr wrap="square" lIns="82058" tIns="41029" rIns="82058" bIns="41029">
            <a:spAutoFit/>
          </a:bodyPr>
          <a:lstStyle/>
          <a:p>
            <a:pPr defTabSz="820583">
              <a:tabLst>
                <a:tab pos="309144" algn="l"/>
              </a:tabLst>
              <a:defRPr/>
            </a:pPr>
            <a:r>
              <a:rPr lang="en-US" sz="700" dirty="0"/>
              <a:t>Women’s health navigator; women’s health website helps direct patients to appropriate services; multiple services offered at once allowing women to complete yearly screens in one visit; system to track patient utilization of services and suggest annual visits</a:t>
            </a:r>
          </a:p>
        </p:txBody>
      </p:sp>
      <p:sp>
        <p:nvSpPr>
          <p:cNvPr id="37" name="Rectangle 36"/>
          <p:cNvSpPr/>
          <p:nvPr/>
        </p:nvSpPr>
        <p:spPr>
          <a:xfrm>
            <a:off x="7204719" y="4073373"/>
            <a:ext cx="1662545" cy="513747"/>
          </a:xfrm>
          <a:prstGeom prst="rect">
            <a:avLst/>
          </a:prstGeom>
        </p:spPr>
        <p:txBody>
          <a:bodyPr wrap="square" lIns="82058" tIns="41029" rIns="82058" bIns="41029">
            <a:spAutoFit/>
          </a:bodyPr>
          <a:lstStyle/>
          <a:p>
            <a:pPr defTabSz="820583">
              <a:tabLst>
                <a:tab pos="309144" algn="l"/>
              </a:tabLst>
            </a:pPr>
            <a:r>
              <a:rPr lang="en-US" sz="700" dirty="0"/>
              <a:t>Independently scheduled consultations and diagnostics; nurses assigned to labor and delivery, postpartum; little cross-training</a:t>
            </a:r>
          </a:p>
        </p:txBody>
      </p:sp>
      <p:sp>
        <p:nvSpPr>
          <p:cNvPr id="44" name="Rectangle 43"/>
          <p:cNvSpPr/>
          <p:nvPr/>
        </p:nvSpPr>
        <p:spPr>
          <a:xfrm>
            <a:off x="7204719" y="3146656"/>
            <a:ext cx="1662545" cy="621468"/>
          </a:xfrm>
          <a:prstGeom prst="rect">
            <a:avLst/>
          </a:prstGeom>
        </p:spPr>
        <p:txBody>
          <a:bodyPr wrap="square" lIns="82058" tIns="41029" rIns="82058" bIns="41029">
            <a:spAutoFit/>
          </a:bodyPr>
          <a:lstStyle/>
          <a:p>
            <a:pPr defTabSz="820583">
              <a:tabLst>
                <a:tab pos="309144" algn="l"/>
              </a:tabLst>
            </a:pPr>
            <a:r>
              <a:rPr lang="en-US" sz="700" dirty="0"/>
              <a:t>Cross-trained nurses for labor and nursery care; nurse navigator for breast center or oncology; centralized scheduling for breast health services but unlikely to include women’s health </a:t>
            </a:r>
          </a:p>
        </p:txBody>
      </p:sp>
      <p:sp>
        <p:nvSpPr>
          <p:cNvPr id="30" name="Rectangle 29"/>
          <p:cNvSpPr/>
          <p:nvPr/>
        </p:nvSpPr>
        <p:spPr bwMode="auto">
          <a:xfrm>
            <a:off x="399866" y="4892040"/>
            <a:ext cx="8311896" cy="1280160"/>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31" name="TextBox 30"/>
          <p:cNvSpPr txBox="1"/>
          <p:nvPr/>
        </p:nvSpPr>
        <p:spPr>
          <a:xfrm>
            <a:off x="399874" y="4997499"/>
            <a:ext cx="7737021" cy="351744"/>
          </a:xfrm>
          <a:prstGeom prst="rect">
            <a:avLst/>
          </a:prstGeom>
          <a:noFill/>
        </p:spPr>
        <p:txBody>
          <a:bodyPr wrap="square" lIns="130542" tIns="65272" rIns="130542" bIns="65272" rtlCol="0">
            <a:spAutoFit/>
          </a:bodyPr>
          <a:lstStyle/>
          <a:p>
            <a:r>
              <a:rPr lang="en-US" sz="1400" b="1" dirty="0"/>
              <a:t>Implications of </a:t>
            </a:r>
            <a:r>
              <a:rPr lang="en-US" sz="1400" b="1" dirty="0" smtClean="0"/>
              <a:t>women’s health program benchmark:</a:t>
            </a:r>
            <a:endParaRPr lang="en-US" sz="1400" b="1" dirty="0"/>
          </a:p>
        </p:txBody>
      </p:sp>
      <p:sp>
        <p:nvSpPr>
          <p:cNvPr id="32" name="TextBox 31"/>
          <p:cNvSpPr txBox="1"/>
          <p:nvPr/>
        </p:nvSpPr>
        <p:spPr>
          <a:xfrm>
            <a:off x="587830" y="5303668"/>
            <a:ext cx="7956563" cy="600110"/>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here</a:t>
            </a:r>
          </a:p>
          <a:p>
            <a:pPr marL="171356" indent="-171356">
              <a:buFont typeface="Arial" pitchFamily="34" charset="0"/>
              <a:buChar char="•"/>
            </a:pPr>
            <a:endParaRPr lang="en-US" sz="1100" i="1" dirty="0"/>
          </a:p>
          <a:p>
            <a:endParaRPr lang="en-US" sz="1100" i="1" dirty="0"/>
          </a:p>
        </p:txBody>
      </p:sp>
    </p:spTree>
    <p:extLst>
      <p:ext uri="{BB962C8B-B14F-4D97-AF65-F5344CB8AC3E}">
        <p14:creationId xmlns:p14="http://schemas.microsoft.com/office/powerpoint/2010/main" val="3003108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Accomplishments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33" rIns="0" bIns="40933" rtlCol="0">
            <a:noAutofit/>
          </a:bodyPr>
          <a:lstStyle/>
          <a:p>
            <a:pPr defTabSz="912449">
              <a:defRPr/>
            </a:pPr>
            <a:endParaRPr lang="en-US" sz="1300" dirty="0">
              <a:solidFill>
                <a:srgbClr val="617685"/>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797995283"/>
              </p:ext>
            </p:extLst>
          </p:nvPr>
        </p:nvGraphicFramePr>
        <p:xfrm>
          <a:off x="399865" y="1371608"/>
          <a:ext cx="8314175" cy="4887710"/>
        </p:xfrm>
        <a:graphic>
          <a:graphicData uri="http://schemas.openxmlformats.org/drawingml/2006/table">
            <a:tbl>
              <a:tblPr firstRow="1" bandRow="1">
                <a:tableStyleId>{5C22544A-7EE6-4342-B048-85BDC9FD1C3A}</a:tableStyleId>
              </a:tblPr>
              <a:tblGrid>
                <a:gridCol w="2495739"/>
                <a:gridCol w="5818436"/>
              </a:tblGrid>
              <a:tr h="742607">
                <a:tc>
                  <a:txBody>
                    <a:bodyPr/>
                    <a:lstStyle/>
                    <a:p>
                      <a:pPr algn="ctr"/>
                      <a:r>
                        <a:rPr lang="en-US" sz="1100" dirty="0" smtClean="0"/>
                        <a:t>Goals</a:t>
                      </a:r>
                      <a:endParaRPr lang="en-US" sz="1100" dirty="0"/>
                    </a:p>
                  </a:txBody>
                  <a:tcPr anchor="ctr"/>
                </a:tc>
                <a:tc>
                  <a:txBody>
                    <a:bodyPr/>
                    <a:lstStyle/>
                    <a:p>
                      <a:pPr algn="ctr"/>
                      <a:r>
                        <a:rPr lang="en-US" sz="1100" dirty="0" smtClean="0"/>
                        <a:t>Initiatives Accomplished or In Progress</a:t>
                      </a:r>
                      <a:endParaRPr lang="en-US" sz="1100" dirty="0"/>
                    </a:p>
                  </a:txBody>
                  <a:tcPr anchor="ctr"/>
                </a:tc>
              </a:tr>
              <a:tr h="507249">
                <a:tc>
                  <a:txBody>
                    <a:bodyPr/>
                    <a:lstStyle/>
                    <a:p>
                      <a:pPr algn="l"/>
                      <a:r>
                        <a:rPr lang="en-US" sz="1100" i="1" baseline="0" dirty="0" smtClean="0"/>
                        <a:t>Increase Market Share</a:t>
                      </a:r>
                      <a:endParaRPr lang="en-US" sz="1100" i="1" dirty="0"/>
                    </a:p>
                  </a:txBody>
                  <a:tcPr anchor="ctr"/>
                </a:tc>
                <a:tc>
                  <a:txBody>
                    <a:bodyPr/>
                    <a:lstStyle/>
                    <a:p>
                      <a:pPr marL="350838" lvl="0" indent="-350838">
                        <a:buFont typeface="Arial" pitchFamily="34" charset="0"/>
                        <a:buChar char="•"/>
                      </a:pPr>
                      <a:r>
                        <a:rPr lang="en-US" sz="1100" i="1" dirty="0" smtClean="0"/>
                        <a:t>Identify</a:t>
                      </a:r>
                      <a:r>
                        <a:rPr lang="en-US" sz="1100" i="1" baseline="0" dirty="0" smtClean="0"/>
                        <a:t> and promote services in secondary markets</a:t>
                      </a:r>
                    </a:p>
                    <a:p>
                      <a:pPr marL="350838" lvl="0" indent="-350838">
                        <a:buFont typeface="Arial" pitchFamily="34" charset="0"/>
                        <a:buChar char="•"/>
                      </a:pPr>
                      <a:r>
                        <a:rPr lang="en-US" sz="1100" i="1" baseline="0" dirty="0" smtClean="0"/>
                        <a:t>Expand referral networks in tertiary market</a:t>
                      </a:r>
                      <a:endParaRPr lang="en-US" sz="1100" i="1" dirty="0"/>
                    </a:p>
                  </a:txBody>
                  <a:tcPr/>
                </a:tc>
              </a:tr>
              <a:tr h="507249">
                <a:tc>
                  <a:txBody>
                    <a:bodyPr/>
                    <a:lstStyle/>
                    <a:p>
                      <a:pPr algn="l"/>
                      <a:r>
                        <a:rPr lang="en-US" sz="1100" i="1" dirty="0" smtClean="0"/>
                        <a:t>Increase Clinical Quality Scores</a:t>
                      </a:r>
                      <a:endParaRPr lang="en-US" sz="1100" i="1" dirty="0"/>
                    </a:p>
                  </a:txBody>
                  <a:tcPr anchor="ctr"/>
                </a:tc>
                <a:tc>
                  <a:txBody>
                    <a:bodyPr/>
                    <a:lstStyle/>
                    <a:p>
                      <a:pPr marL="342900" indent="-342900">
                        <a:buFont typeface="Arial" pitchFamily="34" charset="0"/>
                        <a:buChar char="•"/>
                      </a:pPr>
                      <a:r>
                        <a:rPr lang="en-US" sz="1100" i="1" dirty="0" smtClean="0"/>
                        <a:t>Streamline patient flow process to reduce wait</a:t>
                      </a:r>
                      <a:r>
                        <a:rPr lang="en-US" sz="1100" i="1" baseline="0" dirty="0" smtClean="0"/>
                        <a:t> time to consult</a:t>
                      </a:r>
                      <a:endParaRPr lang="en-US" sz="1100" i="1" dirty="0" smtClean="0"/>
                    </a:p>
                    <a:p>
                      <a:pPr marL="342900" indent="-342900">
                        <a:buFont typeface="Arial" pitchFamily="34" charset="0"/>
                        <a:buChar char="•"/>
                      </a:pPr>
                      <a:r>
                        <a:rPr lang="en-US" sz="1100" i="1" dirty="0" smtClean="0"/>
                        <a:t>Complete HCAHPS</a:t>
                      </a:r>
                      <a:endParaRPr lang="en-US" sz="1100" i="1" dirty="0"/>
                    </a:p>
                  </a:txBody>
                  <a:tcPr/>
                </a:tc>
              </a:tr>
              <a:tr h="507249">
                <a:tc>
                  <a:txBody>
                    <a:bodyPr/>
                    <a:lstStyle/>
                    <a:p>
                      <a:pPr algn="l"/>
                      <a:r>
                        <a:rPr lang="en-US" sz="1100" i="1" dirty="0" smtClean="0"/>
                        <a:t>Maintain Margins</a:t>
                      </a:r>
                      <a:endParaRPr lang="en-US" sz="1100" i="1" dirty="0"/>
                    </a:p>
                  </a:txBody>
                  <a:tcPr anchor="ctr"/>
                </a:tc>
                <a:tc>
                  <a:txBody>
                    <a:bodyPr/>
                    <a:lstStyle/>
                    <a:p>
                      <a:pPr marL="342900" indent="-342900">
                        <a:buFont typeface="Arial" pitchFamily="34" charset="0"/>
                        <a:buChar char="•"/>
                      </a:pPr>
                      <a:r>
                        <a:rPr lang="en-US" sz="1100" i="1" dirty="0" smtClean="0"/>
                        <a:t>Increase referrals</a:t>
                      </a:r>
                      <a:r>
                        <a:rPr lang="en-US" sz="1100" i="1" baseline="0" dirty="0" smtClean="0"/>
                        <a:t> </a:t>
                      </a:r>
                    </a:p>
                    <a:p>
                      <a:pPr marL="342900" indent="-342900">
                        <a:buFont typeface="Arial" pitchFamily="34" charset="0"/>
                        <a:buChar char="•"/>
                      </a:pPr>
                      <a:r>
                        <a:rPr lang="en-US" sz="1100" i="1" baseline="0" dirty="0" smtClean="0"/>
                        <a:t>Reduce cost of supplies</a:t>
                      </a:r>
                    </a:p>
                    <a:p>
                      <a:pPr marL="342900" marR="0" indent="-342900" algn="l" defTabSz="909850" rtl="0" eaLnBrk="1" fontAlgn="auto" latinLnBrk="0" hangingPunct="1">
                        <a:lnSpc>
                          <a:spcPct val="100000"/>
                        </a:lnSpc>
                        <a:spcBef>
                          <a:spcPts val="0"/>
                        </a:spcBef>
                        <a:spcAft>
                          <a:spcPts val="0"/>
                        </a:spcAft>
                        <a:buClrTx/>
                        <a:buSzTx/>
                        <a:buFont typeface="Arial" pitchFamily="34" charset="0"/>
                        <a:buChar char="•"/>
                        <a:tabLst/>
                        <a:defRPr/>
                      </a:pPr>
                      <a:r>
                        <a:rPr lang="en-US" sz="1100" i="1" baseline="0" dirty="0" smtClean="0"/>
                        <a:t>Create programs to funnel patients into high-margin services</a:t>
                      </a:r>
                    </a:p>
                  </a:txBody>
                  <a:tcPr/>
                </a:tc>
              </a:tr>
              <a:tr h="507249">
                <a:tc>
                  <a:txBody>
                    <a:bodyPr/>
                    <a:lstStyle/>
                    <a:p>
                      <a:pPr algn="l"/>
                      <a:r>
                        <a:rPr lang="en-US" sz="1100" i="1" baseline="0" dirty="0" smtClean="0"/>
                        <a:t>Improve Care Coordination</a:t>
                      </a:r>
                      <a:endParaRPr lang="en-US" sz="1100" i="1" dirty="0"/>
                    </a:p>
                  </a:txBody>
                  <a:tcPr anchor="ctr"/>
                </a:tc>
                <a:tc>
                  <a:txBody>
                    <a:bodyPr/>
                    <a:lstStyle/>
                    <a:p>
                      <a:pPr marL="342900" indent="-342900">
                        <a:buFont typeface="Arial" pitchFamily="34" charset="0"/>
                        <a:buChar char="•"/>
                      </a:pPr>
                      <a:r>
                        <a:rPr lang="en-US" sz="1100" i="1" dirty="0" smtClean="0"/>
                        <a:t>Streamline</a:t>
                      </a:r>
                      <a:r>
                        <a:rPr lang="en-US" sz="1100" i="1" baseline="0" dirty="0" smtClean="0"/>
                        <a:t> patient flow to eliminate fragmented care delivery</a:t>
                      </a:r>
                    </a:p>
                    <a:p>
                      <a:pPr marL="342900" indent="-342900">
                        <a:buFont typeface="Arial" pitchFamily="34" charset="0"/>
                        <a:buChar char="•"/>
                      </a:pPr>
                      <a:r>
                        <a:rPr lang="en-US" sz="1100" i="1" baseline="0" dirty="0" smtClean="0"/>
                        <a:t>Establish multidisciplinary case review meetings </a:t>
                      </a:r>
                      <a:endParaRPr lang="en-US" sz="1100" i="1"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20XX-20XX Strategic Plan Review </a:t>
            </a:r>
          </a:p>
        </p:txBody>
      </p:sp>
    </p:spTree>
    <p:extLst>
      <p:ext uri="{BB962C8B-B14F-4D97-AF65-F5344CB8AC3E}">
        <p14:creationId xmlns:p14="http://schemas.microsoft.com/office/powerpoint/2010/main" val="263074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Metrics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33" rIns="0" bIns="40933" rtlCol="0">
            <a:noAutofit/>
          </a:bodyPr>
          <a:lstStyle/>
          <a:p>
            <a:pPr defTabSz="912449">
              <a:defRPr/>
            </a:pPr>
            <a:endParaRPr lang="en-US" sz="1300" dirty="0">
              <a:solidFill>
                <a:srgbClr val="617685"/>
              </a:solidFill>
              <a:latin typeface="Arial"/>
            </a:endParaRPr>
          </a:p>
        </p:txBody>
      </p:sp>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20XX-20XX Strategic Plan Review </a:t>
            </a:r>
          </a:p>
        </p:txBody>
      </p:sp>
      <p:graphicFrame>
        <p:nvGraphicFramePr>
          <p:cNvPr id="9" name="Chart 8"/>
          <p:cNvGraphicFramePr/>
          <p:nvPr>
            <p:extLst>
              <p:ext uri="{D42A27DB-BD31-4B8C-83A1-F6EECF244321}">
                <p14:modId xmlns:p14="http://schemas.microsoft.com/office/powerpoint/2010/main" val="3725385879"/>
              </p:ext>
            </p:extLst>
          </p:nvPr>
        </p:nvGraphicFramePr>
        <p:xfrm>
          <a:off x="399872" y="1828801"/>
          <a:ext cx="2303579"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99866" y="1471781"/>
            <a:ext cx="2303576" cy="261572"/>
          </a:xfrm>
          <a:prstGeom prst="rect">
            <a:avLst/>
          </a:prstGeom>
          <a:noFill/>
        </p:spPr>
        <p:txBody>
          <a:bodyPr wrap="square" lIns="45690" tIns="45690" rIns="45690" bIns="45690" rtlCol="0">
            <a:spAutoFit/>
          </a:bodyPr>
          <a:lstStyle/>
          <a:p>
            <a:r>
              <a:rPr lang="en-US" sz="1100" b="1" dirty="0">
                <a:solidFill>
                  <a:schemeClr val="accent2"/>
                </a:solidFill>
              </a:rPr>
              <a:t>INCREASE SHARE</a:t>
            </a:r>
          </a:p>
        </p:txBody>
      </p:sp>
      <p:graphicFrame>
        <p:nvGraphicFramePr>
          <p:cNvPr id="11" name="Chart 10"/>
          <p:cNvGraphicFramePr/>
          <p:nvPr>
            <p:extLst>
              <p:ext uri="{D42A27DB-BD31-4B8C-83A1-F6EECF244321}">
                <p14:modId xmlns:p14="http://schemas.microsoft.com/office/powerpoint/2010/main" val="1737997186"/>
              </p:ext>
            </p:extLst>
          </p:nvPr>
        </p:nvGraphicFramePr>
        <p:xfrm>
          <a:off x="3286041" y="1828801"/>
          <a:ext cx="2303579"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286036" y="1471781"/>
            <a:ext cx="2303576" cy="261572"/>
          </a:xfrm>
          <a:prstGeom prst="rect">
            <a:avLst/>
          </a:prstGeom>
          <a:noFill/>
        </p:spPr>
        <p:txBody>
          <a:bodyPr wrap="square" lIns="45690" tIns="45690" rIns="45690" bIns="45690" rtlCol="0">
            <a:spAutoFit/>
          </a:bodyPr>
          <a:lstStyle/>
          <a:p>
            <a:r>
              <a:rPr lang="en-US" sz="1100" b="1" dirty="0">
                <a:solidFill>
                  <a:schemeClr val="accent2"/>
                </a:solidFill>
              </a:rPr>
              <a:t>IMPROVE QUALITY</a:t>
            </a:r>
          </a:p>
        </p:txBody>
      </p:sp>
      <p:graphicFrame>
        <p:nvGraphicFramePr>
          <p:cNvPr id="15" name="Chart 14"/>
          <p:cNvGraphicFramePr/>
          <p:nvPr>
            <p:extLst>
              <p:ext uri="{D42A27DB-BD31-4B8C-83A1-F6EECF244321}">
                <p14:modId xmlns:p14="http://schemas.microsoft.com/office/powerpoint/2010/main" val="2402575401"/>
              </p:ext>
            </p:extLst>
          </p:nvPr>
        </p:nvGraphicFramePr>
        <p:xfrm>
          <a:off x="6172209" y="1828801"/>
          <a:ext cx="2303579"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6172203" y="1471781"/>
            <a:ext cx="2303576" cy="261572"/>
          </a:xfrm>
          <a:prstGeom prst="rect">
            <a:avLst/>
          </a:prstGeom>
          <a:noFill/>
        </p:spPr>
        <p:txBody>
          <a:bodyPr wrap="square" lIns="45690" tIns="45690" rIns="45690" bIns="45690" rtlCol="0">
            <a:spAutoFit/>
          </a:bodyPr>
          <a:lstStyle/>
          <a:p>
            <a:r>
              <a:rPr lang="en-US" sz="1100" b="1" dirty="0" smtClean="0">
                <a:solidFill>
                  <a:schemeClr val="accent2"/>
                </a:solidFill>
              </a:rPr>
              <a:t>MAINTAIN MARGINS</a:t>
            </a:r>
            <a:endParaRPr lang="en-US" sz="1100" b="1" dirty="0">
              <a:solidFill>
                <a:schemeClr val="accent2"/>
              </a:solidFill>
            </a:endParaRPr>
          </a:p>
        </p:txBody>
      </p:sp>
      <p:cxnSp>
        <p:nvCxnSpPr>
          <p:cNvPr id="17" name="Straight Connector 16"/>
          <p:cNvCxnSpPr/>
          <p:nvPr/>
        </p:nvCxnSpPr>
        <p:spPr>
          <a:xfrm>
            <a:off x="29718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8" y="4071123"/>
            <a:ext cx="2398641" cy="553997"/>
          </a:xfrm>
          <a:prstGeom prst="rect">
            <a:avLst/>
          </a:prstGeom>
          <a:noFill/>
        </p:spPr>
        <p:txBody>
          <a:bodyPr wrap="square" lIns="45695" tIns="45695" rIns="45695" bIns="45695" rtlCol="0">
            <a:spAutoFit/>
          </a:bodyPr>
          <a:lstStyle/>
          <a:p>
            <a:pPr marL="171356" indent="-171356">
              <a:buFont typeface="Arial" pitchFamily="34" charset="0"/>
              <a:buChar char="•"/>
            </a:pPr>
            <a:r>
              <a:rPr lang="en-US" sz="1000" dirty="0"/>
              <a:t>Describe factors/challenges that contributed to why you were not able to meet your target.</a:t>
            </a:r>
          </a:p>
        </p:txBody>
      </p:sp>
      <p:sp>
        <p:nvSpPr>
          <p:cNvPr id="20" name="TextBox 19"/>
          <p:cNvSpPr txBox="1"/>
          <p:nvPr/>
        </p:nvSpPr>
        <p:spPr>
          <a:xfrm>
            <a:off x="3238511" y="4071126"/>
            <a:ext cx="2398641" cy="400079"/>
          </a:xfrm>
          <a:prstGeom prst="rect">
            <a:avLst/>
          </a:prstGeom>
          <a:noFill/>
        </p:spPr>
        <p:txBody>
          <a:bodyPr wrap="square" lIns="45695" tIns="45695" rIns="45695" bIns="45695" rtlCol="0">
            <a:spAutoFit/>
          </a:bodyPr>
          <a:lstStyle/>
          <a:p>
            <a:pPr marL="171356" indent="-171356">
              <a:buFont typeface="Arial" pitchFamily="34" charset="0"/>
              <a:buChar char="•"/>
            </a:pPr>
            <a:r>
              <a:rPr lang="en-US" sz="1000" dirty="0"/>
              <a:t>Describe factors key to surpassing your target.</a:t>
            </a:r>
          </a:p>
        </p:txBody>
      </p:sp>
      <p:sp>
        <p:nvSpPr>
          <p:cNvPr id="21" name="TextBox 20"/>
          <p:cNvSpPr txBox="1"/>
          <p:nvPr/>
        </p:nvSpPr>
        <p:spPr>
          <a:xfrm>
            <a:off x="6124678" y="4071123"/>
            <a:ext cx="2398641" cy="553997"/>
          </a:xfrm>
          <a:prstGeom prst="rect">
            <a:avLst/>
          </a:prstGeom>
          <a:noFill/>
        </p:spPr>
        <p:txBody>
          <a:bodyPr wrap="square" lIns="45695" tIns="45695" rIns="45695" bIns="45695" rtlCol="0">
            <a:spAutoFit/>
          </a:bodyPr>
          <a:lstStyle/>
          <a:p>
            <a:pPr marL="171356" indent="-171356">
              <a:buFont typeface="Arial" pitchFamily="34" charset="0"/>
              <a:buChar char="•"/>
            </a:pPr>
            <a:r>
              <a:rPr lang="en-US" sz="1000" dirty="0"/>
              <a:t>Describe factors/challenges that contributed to why you were not able to meet your target.</a:t>
            </a:r>
          </a:p>
        </p:txBody>
      </p:sp>
    </p:spTree>
    <p:extLst>
      <p:ext uri="{BB962C8B-B14F-4D97-AF65-F5344CB8AC3E}">
        <p14:creationId xmlns:p14="http://schemas.microsoft.com/office/powerpoint/2010/main" val="135598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ABC PPT Template 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BC PPT Template 2">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3.xml><?xml version="1.0" encoding="utf-8"?>
<a:theme xmlns:a="http://schemas.openxmlformats.org/drawingml/2006/main" name="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4.xml><?xml version="1.0" encoding="utf-8"?>
<a:theme xmlns:a="http://schemas.openxmlformats.org/drawingml/2006/main" name="1_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5.xml><?xml version="1.0" encoding="utf-8"?>
<a:theme xmlns:a="http://schemas.openxmlformats.org/drawingml/2006/main" name="ABC_PPT_Template_1_020811">
  <a:themeElements>
    <a:clrScheme name="Custom 1">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2D67AD"/>
      </a:hlink>
      <a:folHlink>
        <a:srgbClr val="000000"/>
      </a:folHlink>
    </a:clrScheme>
    <a:fontScheme name="Custom 1">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l" defTabSz="1463675">
          <a:defRPr sz="1000" dirty="0" smtClean="0">
            <a:solidFill>
              <a:schemeClr val="bg2"/>
            </a:solidFill>
            <a:latin typeface="+mn-lt"/>
          </a:defRPr>
        </a:defPPr>
      </a:lstStyle>
    </a:spDef>
    <a:lnDef>
      <a:spPr bwMode="auto">
        <a:solidFill>
          <a:schemeClr val="accent1"/>
        </a:solidFill>
        <a:ln w="9525" cap="flat" cmpd="sng" algn="ctr">
          <a:solidFill>
            <a:schemeClr val="tx1"/>
          </a:solidFill>
          <a:prstDash val="solid"/>
          <a:round/>
          <a:headEnd type="none" w="med" len="med"/>
          <a:tailEnd type="none"/>
        </a:ln>
        <a:effectLst/>
      </a:spPr>
      <a:bodyPr/>
      <a:lstStyle/>
    </a:lnDef>
    <a:txDef>
      <a:spPr>
        <a:noFill/>
      </a:spPr>
      <a:bodyPr wrap="square" rtlCol="0">
        <a:spAutoFit/>
      </a:bodyPr>
      <a:lstStyle>
        <a:defPPr algn="l">
          <a:defRPr sz="1000" dirty="0" smtClean="0">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7.xml><?xml version="1.0" encoding="utf-8"?>
<a:theme xmlns:a="http://schemas.openxmlformats.org/drawingml/2006/main" name="1_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8.xml><?xml version="1.0" encoding="utf-8"?>
<a:theme xmlns:a="http://schemas.openxmlformats.org/drawingml/2006/main" name="ABC_PPT_Template_2_0905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9.xml><?xml version="1.0" encoding="utf-8"?>
<a:theme xmlns:a="http://schemas.openxmlformats.org/drawingml/2006/main" name="2_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Override1.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04ACE8-5917-41C7-B50A-05B6A035F655}"/>
</file>

<file path=customXml/itemProps2.xml><?xml version="1.0" encoding="utf-8"?>
<ds:datastoreItem xmlns:ds="http://schemas.openxmlformats.org/officeDocument/2006/customXml" ds:itemID="{7BFEA050-8E5F-416F-9121-63CE09DA7C5B}"/>
</file>

<file path=docProps/app.xml><?xml version="1.0" encoding="utf-8"?>
<Properties xmlns="http://schemas.openxmlformats.org/officeDocument/2006/extended-properties" xmlns:vt="http://schemas.openxmlformats.org/officeDocument/2006/docPropsVTypes">
  <TotalTime>17486</TotalTime>
  <Words>11820</Words>
  <Application>Microsoft Office PowerPoint</Application>
  <PresentationFormat>On-screen Show (4:3)</PresentationFormat>
  <Paragraphs>1862</Paragraphs>
  <Slides>63</Slides>
  <Notes>62</Notes>
  <HiddenSlides>0</HiddenSlides>
  <MMClips>0</MMClips>
  <ScaleCrop>false</ScaleCrop>
  <HeadingPairs>
    <vt:vector size="4" baseType="variant">
      <vt:variant>
        <vt:lpstr>Theme</vt:lpstr>
      </vt:variant>
      <vt:variant>
        <vt:i4>9</vt:i4>
      </vt:variant>
      <vt:variant>
        <vt:lpstr>Slide Titles</vt:lpstr>
      </vt:variant>
      <vt:variant>
        <vt:i4>63</vt:i4>
      </vt:variant>
    </vt:vector>
  </HeadingPairs>
  <TitlesOfParts>
    <vt:vector size="72" baseType="lpstr">
      <vt:lpstr>ABC PPT Template 2</vt:lpstr>
      <vt:lpstr>2_ABC PPT Template 2</vt:lpstr>
      <vt:lpstr>ABC PPT Template 1</vt:lpstr>
      <vt:lpstr>1_ABC PPT Template 1</vt:lpstr>
      <vt:lpstr>ABC_PPT_Template_1_020811</vt:lpstr>
      <vt:lpstr>ABC_PPT_Template_2_091311</vt:lpstr>
      <vt:lpstr>1_ABC_PPT_Template_2_091311</vt:lpstr>
      <vt:lpstr>ABC_PPT_Template_2_090511</vt:lpstr>
      <vt:lpstr>2_ABC_PPT_Template_2_091311</vt:lpstr>
      <vt:lpstr>PowerPoint Presentation</vt:lpstr>
      <vt:lpstr>How to use this template</vt:lpstr>
      <vt:lpstr>PowerPoint Presentation</vt:lpstr>
      <vt:lpstr>Strategic Plan Overview</vt:lpstr>
      <vt:lpstr>PowerPoint Presentation</vt:lpstr>
      <vt:lpstr>Mission and Vision</vt:lpstr>
      <vt:lpstr>Women’s Health Program Benchmarks Contextualize Current Services</vt:lpstr>
      <vt:lpstr>Key Accomplishments 20XX-20XX</vt:lpstr>
      <vt:lpstr>Key Metrics 20XX-20XX</vt:lpstr>
      <vt:lpstr>PowerPoint Presentation</vt:lpstr>
      <vt:lpstr>Women's Health—Inpatient </vt:lpstr>
      <vt:lpstr>Women's Health—Outpatient</vt:lpstr>
      <vt:lpstr>Women's Health Patient Mix and Financial Contribution by Care Setting</vt:lpstr>
      <vt:lpstr>Women’s Health Projected Growth Rates By Care Setting </vt:lpstr>
      <vt:lpstr>Market Forces Impacting Women's Health Services, 2013-2018</vt:lpstr>
      <vt:lpstr>Patients: Geographic Distribution of Market by Region</vt:lpstr>
      <vt:lpstr>Patients: Age Distribution</vt:lpstr>
      <vt:lpstr>PowerPoint Presentation</vt:lpstr>
      <vt:lpstr>Payers: Anticipated Changes in Reimbursement Models, Levels</vt:lpstr>
      <vt:lpstr>Payment Reform</vt:lpstr>
      <vt:lpstr>Employers: Anticipated Growth, Shifts in Payment Strategies</vt:lpstr>
      <vt:lpstr>Employed Physicians: Anticipated Changes in Staffing and Leadership</vt:lpstr>
      <vt:lpstr>Independent Physicians: Referral Planning </vt:lpstr>
      <vt:lpstr>Competitors: Market Competition Assessment</vt:lpstr>
      <vt:lpstr>Technology: Overview of Women's Health Technology</vt:lpstr>
      <vt:lpstr>Technology: New Technology Needs</vt:lpstr>
      <vt:lpstr>Care Coordination: Performance and Needs</vt:lpstr>
      <vt:lpstr>Regulatory Impact</vt:lpstr>
      <vt:lpstr>Themes Emerging Across Future Market Assessment  </vt:lpstr>
      <vt:lpstr>PowerPoint Presentation</vt:lpstr>
      <vt:lpstr>Defining Terms</vt:lpstr>
      <vt:lpstr>Institution Level Goals &amp; Women's Health Objectives</vt:lpstr>
      <vt:lpstr>Objective and Initiative Design Instructions</vt:lpstr>
      <vt:lpstr>PowerPoint Presentation</vt:lpstr>
      <vt:lpstr>Objective #X: Title</vt:lpstr>
      <vt:lpstr>Objective #X: Title</vt:lpstr>
      <vt:lpstr>Initiatives to Goal</vt:lpstr>
      <vt:lpstr>Financial Summary</vt:lpstr>
      <vt:lpstr>Implementation Timeline</vt:lpstr>
      <vt:lpstr>PowerPoint Presentation</vt:lpstr>
      <vt:lpstr>Objective #1: E.g., Increase Market Share by %</vt:lpstr>
      <vt:lpstr>Objective #1: E.g., Increase Market Share by X%</vt:lpstr>
      <vt:lpstr>Initiatives to Grow Volume</vt:lpstr>
      <vt:lpstr>Financial Summary</vt:lpstr>
      <vt:lpstr>Implementation Timeline</vt:lpstr>
      <vt:lpstr>PowerPoint Presentation</vt:lpstr>
      <vt:lpstr>Objective #1: Improve Care Process</vt:lpstr>
      <vt:lpstr>Objective #1: Improve Care Processes</vt:lpstr>
      <vt:lpstr>Initiatives to Improve Patient Satisfaction</vt:lpstr>
      <vt:lpstr>Financial Summary</vt:lpstr>
      <vt:lpstr>Implementation Timeline</vt:lpstr>
      <vt:lpstr>PowerPoint Presentation</vt:lpstr>
      <vt:lpstr>Total Investment Required for Strategic Initiatives, 20XX-20XX</vt:lpstr>
      <vt:lpstr>Interdepartmental Support Required for Strategic Initiatives, 20XX-20XX</vt:lpstr>
      <vt:lpstr>Performance Scorecard</vt:lpstr>
      <vt:lpstr>Communication Plan: Key Messages and Communication Tactics</vt:lpstr>
      <vt:lpstr>Communication Plan: Strategies to Address Potential Concerns</vt:lpstr>
      <vt:lpstr>PowerPoint Presentation</vt:lpstr>
      <vt:lpstr>Research Points to Key Differences in Women</vt:lpstr>
      <vt:lpstr>Catering to Different Stages of Life Allows Targeted Approach to Women’s</vt:lpstr>
      <vt:lpstr>Building an Effective, Tangible Service Line Starts with Organizational Structure </vt:lpstr>
      <vt:lpstr>Models of Women’s Health Programs Differ in Comprehensiveness, Centralization</vt:lpstr>
      <vt:lpstr>PowerPoint Presentation</vt:lpstr>
    </vt:vector>
  </TitlesOfParts>
  <Company>The Advisory Board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887</cp:revision>
  <cp:lastPrinted>2014-05-28T14:02:42Z</cp:lastPrinted>
  <dcterms:created xsi:type="dcterms:W3CDTF">2012-07-05T14:30:47Z</dcterms:created>
  <dcterms:modified xsi:type="dcterms:W3CDTF">2014-07-29T21:02:36Z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